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499" r:id="rId2"/>
    <p:sldId id="500" r:id="rId3"/>
    <p:sldId id="418" r:id="rId4"/>
    <p:sldId id="368" r:id="rId5"/>
    <p:sldId id="377" r:id="rId6"/>
    <p:sldId id="478" r:id="rId7"/>
    <p:sldId id="479" r:id="rId8"/>
    <p:sldId id="480" r:id="rId9"/>
    <p:sldId id="482" r:id="rId10"/>
    <p:sldId id="483" r:id="rId11"/>
    <p:sldId id="484" r:id="rId12"/>
    <p:sldId id="501" r:id="rId13"/>
    <p:sldId id="486" r:id="rId14"/>
    <p:sldId id="487" r:id="rId15"/>
    <p:sldId id="488" r:id="rId16"/>
    <p:sldId id="489" r:id="rId17"/>
    <p:sldId id="490" r:id="rId18"/>
    <p:sldId id="359" r:id="rId19"/>
    <p:sldId id="378" r:id="rId20"/>
    <p:sldId id="360" r:id="rId21"/>
    <p:sldId id="493" r:id="rId22"/>
    <p:sldId id="496" r:id="rId23"/>
    <p:sldId id="502" r:id="rId24"/>
    <p:sldId id="498" r:id="rId25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033"/>
    <a:srgbClr val="677228"/>
    <a:srgbClr val="6E792B"/>
    <a:srgbClr val="76822E"/>
    <a:srgbClr val="4F571F"/>
    <a:srgbClr val="6F6A07"/>
    <a:srgbClr val="827C08"/>
    <a:srgbClr val="A29B0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9"/>
    <p:restoredTop sz="93684"/>
  </p:normalViewPr>
  <p:slideViewPr>
    <p:cSldViewPr snapToObjects="1">
      <p:cViewPr>
        <p:scale>
          <a:sx n="100" d="100"/>
          <a:sy n="100" d="100"/>
        </p:scale>
        <p:origin x="144" y="-19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18C1BD6F-CFF8-A944-85AB-CBB7BABABCA3}" type="slidenum">
              <a:rPr lang="zh-CN" altLang="en-CA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71654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noProof="0" smtClean="0"/>
              <a:t>Click to edit Master text styles</a:t>
            </a:r>
          </a:p>
          <a:p>
            <a:pPr lvl="1"/>
            <a:r>
              <a:rPr lang="en-CA" altLang="zh-CN" noProof="0" smtClean="0"/>
              <a:t>Second level</a:t>
            </a:r>
          </a:p>
          <a:p>
            <a:pPr lvl="2"/>
            <a:r>
              <a:rPr lang="en-CA" altLang="zh-CN" noProof="0" smtClean="0"/>
              <a:t>Third level</a:t>
            </a:r>
          </a:p>
          <a:p>
            <a:pPr lvl="3"/>
            <a:r>
              <a:rPr lang="en-CA" altLang="zh-CN" noProof="0" smtClean="0"/>
              <a:t>Fourth level</a:t>
            </a:r>
          </a:p>
          <a:p>
            <a:pPr lvl="4"/>
            <a:r>
              <a:rPr lang="en-CA" altLang="zh-CN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13BD0B4E-7BF6-FC47-BD43-FD4454F7B518}" type="slidenum">
              <a:rPr lang="zh-CN" altLang="en-CA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45295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C8DEF3-A8F0-E546-AF60-75980297951E}" type="slidenum">
              <a:rPr lang="zh-CN" altLang="en-CA">
                <a:latin typeface="Tahoma" charset="0"/>
              </a:rPr>
              <a:pPr eaLnBrk="1" hangingPunct="1"/>
              <a:t>1</a:t>
            </a:fld>
            <a:endParaRPr lang="en-CA" altLang="zh-CN">
              <a:latin typeface="Tahom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8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579CC76-8023-9B48-BE5F-4060B142F7F5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10</a:t>
            </a:fld>
            <a:endParaRPr lang="en-CA" altLang="zh-CN">
              <a:latin typeface="Tahoma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23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2552E82-5091-AE4D-9516-70DC3529EBB8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11</a:t>
            </a:fld>
            <a:endParaRPr lang="en-CA" altLang="zh-CN">
              <a:latin typeface="Tahoma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10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F21B52-5D01-174D-B7A2-EB9E5C854BE3}" type="slidenum">
              <a:rPr lang="en-CA" altLang="en-US">
                <a:latin typeface="Tahoma" charset="0"/>
              </a:rPr>
              <a:pPr eaLnBrk="1" hangingPunct="1"/>
              <a:t>12</a:t>
            </a:fld>
            <a:endParaRPr lang="en-CA" altLang="en-US">
              <a:latin typeface="Tahoma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14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28F6EB-1782-F14B-AA4A-DA2F2A828C28}" type="slidenum">
              <a:rPr lang="zh-CN" altLang="en-CA">
                <a:latin typeface="Tahoma" charset="0"/>
              </a:rPr>
              <a:pPr eaLnBrk="1" hangingPunct="1"/>
              <a:t>15</a:t>
            </a:fld>
            <a:endParaRPr lang="en-CA" altLang="zh-CN">
              <a:latin typeface="Tahoma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5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E5857F-8E89-B64C-988E-7EAF7EDAB6DC}" type="slidenum">
              <a:rPr lang="zh-CN" altLang="en-CA">
                <a:latin typeface="Tahoma" charset="0"/>
              </a:rPr>
              <a:pPr eaLnBrk="1" hangingPunct="1"/>
              <a:t>16</a:t>
            </a:fld>
            <a:endParaRPr lang="en-CA" altLang="zh-CN">
              <a:latin typeface="Tahoma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2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728A91-07F4-9E40-A07B-38283ACDA418}" type="slidenum">
              <a:rPr lang="zh-CN" altLang="en-CA">
                <a:latin typeface="Tahoma" charset="0"/>
              </a:rPr>
              <a:pPr eaLnBrk="1" hangingPunct="1"/>
              <a:t>17</a:t>
            </a:fld>
            <a:endParaRPr lang="en-CA" altLang="zh-CN">
              <a:latin typeface="Tahoma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090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8E283C-1EB0-534A-A2DA-7EC5ED64E59A}" type="slidenum">
              <a:rPr lang="zh-CN" altLang="en-CA">
                <a:latin typeface="Tahoma" charset="0"/>
              </a:rPr>
              <a:pPr eaLnBrk="1" hangingPunct="1"/>
              <a:t>18</a:t>
            </a:fld>
            <a:endParaRPr lang="en-CA" altLang="zh-CN">
              <a:latin typeface="Tahoma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49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9A93E8-5278-7B45-94F5-2CFF1D35503B}" type="slidenum">
              <a:rPr lang="zh-CN" altLang="en-CA">
                <a:latin typeface="Tahoma" charset="0"/>
              </a:rPr>
              <a:pPr eaLnBrk="1" hangingPunct="1"/>
              <a:t>19</a:t>
            </a:fld>
            <a:endParaRPr lang="en-CA" altLang="zh-CN">
              <a:latin typeface="Tahoma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7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535DE5-54E9-5440-B546-200EE44F972D}" type="slidenum">
              <a:rPr lang="zh-CN" altLang="en-CA">
                <a:latin typeface="Tahoma" charset="0"/>
              </a:rPr>
              <a:pPr eaLnBrk="1" hangingPunct="1"/>
              <a:t>20</a:t>
            </a:fld>
            <a:endParaRPr lang="en-CA" altLang="zh-CN">
              <a:latin typeface="Tahoma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534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D0B4E-7BF6-FC47-BD43-FD4454F7B518}" type="slidenum">
              <a:rPr lang="zh-CN" altLang="en-CA" smtClean="0"/>
              <a:pPr/>
              <a:t>22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22754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0B373E-836B-A24E-B4F3-626E0BB1BE84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286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D0B4E-7BF6-FC47-BD43-FD4454F7B518}" type="slidenum">
              <a:rPr lang="zh-CN" altLang="en-CA" smtClean="0"/>
              <a:pPr/>
              <a:t>23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11489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D0B4E-7BF6-FC47-BD43-FD4454F7B518}" type="slidenum">
              <a:rPr lang="zh-CN" altLang="en-CA" smtClean="0"/>
              <a:pPr/>
              <a:t>24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0168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EFF560C-3912-394A-A890-DFE1C89ED3A9}" type="slidenum">
              <a:rPr lang="en-CA" altLang="en-US" sz="1200" i="0">
                <a:latin typeface="Tahoma" charset="0"/>
              </a:rPr>
              <a:pPr/>
              <a:t>3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82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F93B41-714A-FA4A-95B1-2E9EC2A42693}" type="slidenum">
              <a:rPr lang="en-CA" altLang="en-US">
                <a:latin typeface="Tahoma" charset="0"/>
              </a:rPr>
              <a:pPr eaLnBrk="1" hangingPunct="1"/>
              <a:t>4</a:t>
            </a:fld>
            <a:endParaRPr lang="en-CA" altLang="en-US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7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F21B52-5D01-174D-B7A2-EB9E5C854BE3}" type="slidenum">
              <a:rPr lang="en-CA" altLang="en-US">
                <a:latin typeface="Tahoma" charset="0"/>
              </a:rPr>
              <a:pPr eaLnBrk="1" hangingPunct="1"/>
              <a:t>5</a:t>
            </a:fld>
            <a:endParaRPr lang="en-CA" altLang="en-US">
              <a:latin typeface="Tahoma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02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49CE283-11F3-E941-806C-252DBC6FA89E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6</a:t>
            </a:fld>
            <a:endParaRPr lang="en-CA" altLang="zh-CN">
              <a:latin typeface="Tahoma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990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764839F-5A08-5148-B881-7F0248F55CDE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7</a:t>
            </a:fld>
            <a:endParaRPr lang="en-CA" altLang="zh-CN">
              <a:latin typeface="Tahoma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86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49EEC0A-8602-8E43-89E4-98EE2B05F1AA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8</a:t>
            </a:fld>
            <a:endParaRPr lang="en-CA" altLang="zh-CN">
              <a:latin typeface="Tahoma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1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CAA45A1-3DAE-9543-95F8-47A646B51DA9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9</a:t>
            </a:fld>
            <a:endParaRPr lang="en-CA" altLang="zh-CN">
              <a:latin typeface="Tahoma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62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>
              <a:latin typeface="Arial" pitchFamily="34" charset="0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>
              <a:latin typeface="Arial" pitchFamily="34" charset="0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>
              <a:latin typeface="Arial" pitchFamily="34" charset="0"/>
            </a:endParaRP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2514600"/>
            <a:ext cx="17732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672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Ch 11 </a:t>
            </a:r>
            <a:r>
              <a:rPr lang="en-US" altLang="en-US" smtClean="0"/>
              <a:t>Slide </a:t>
            </a:r>
            <a:fld id="{07BDD66E-3A41-C944-AAD8-C737AF202D7E}" type="slidenum">
              <a:rPr lang="en-US" altLang="en-US" smtClean="0"/>
              <a:pPr/>
              <a:t>‹#›</a:t>
            </a:fld>
            <a:r>
              <a:rPr lang="en-US" altLang="zh-CN" smtClean="0"/>
              <a:t>/</a:t>
            </a:r>
            <a:r>
              <a:rPr lang="en-US" altLang="zh-CN" dirty="0"/>
              <a:t>44</a:t>
            </a: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37027002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Ch 11 </a:t>
            </a:r>
            <a:r>
              <a:rPr lang="en-US" altLang="en-US" smtClean="0"/>
              <a:t>Slide </a:t>
            </a:r>
            <a:fld id="{CD5F6009-D8AD-4347-A033-8944FD332A65}" type="slidenum">
              <a:rPr lang="en-US" altLang="en-US" smtClean="0"/>
              <a:pPr/>
              <a:t>‹#›</a:t>
            </a:fld>
            <a:r>
              <a:rPr lang="en-US" altLang="zh-CN" smtClean="0"/>
              <a:t>/</a:t>
            </a:r>
            <a:r>
              <a:rPr lang="en-US" altLang="zh-CN" dirty="0"/>
              <a:t>44</a:t>
            </a: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51373016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3" y="0"/>
            <a:ext cx="914082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59096"/>
            <a:ext cx="8784976" cy="5782272"/>
          </a:xfrm>
        </p:spPr>
        <p:txBody>
          <a:bodyPr/>
          <a:lstStyle>
            <a:lvl2pPr>
              <a:defRPr sz="2700"/>
            </a:lvl2pPr>
            <a:lvl3pPr>
              <a:defRPr sz="2600"/>
            </a:lvl3pPr>
            <a:lvl4pPr>
              <a:defRPr sz="25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="1">
                <a:solidFill>
                  <a:srgbClr val="790033"/>
                </a:solidFill>
              </a:defRPr>
            </a:lvl1pPr>
          </a:lstStyle>
          <a:p>
            <a:fld id="{FEE72250-CC77-3445-BDD9-03F772B0D47A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  <p:pic>
        <p:nvPicPr>
          <p:cNvPr id="5" name="Picture 10" descr="C:\Users\Mengchi\AppData\Roaming\Tencent\Users\675139391\QQ\WinTemp\RichOle\R@FC@W[@@_87}DC0E@U90Y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2203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Ch 11 </a:t>
            </a:r>
            <a:r>
              <a:rPr lang="en-US" altLang="en-US" smtClean="0"/>
              <a:t>Slide </a:t>
            </a:r>
            <a:fld id="{43AF9271-5B7D-E347-A73D-3442D39B0A36}" type="slidenum">
              <a:rPr lang="en-US" altLang="en-US" smtClean="0"/>
              <a:pPr/>
              <a:t>‹#›</a:t>
            </a:fld>
            <a:r>
              <a:rPr lang="en-US" altLang="zh-CN" smtClean="0"/>
              <a:t>/</a:t>
            </a:r>
            <a:r>
              <a:rPr lang="en-US" altLang="zh-CN" dirty="0"/>
              <a:t>44</a:t>
            </a: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36196763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Ch 11 </a:t>
            </a:r>
            <a:r>
              <a:rPr lang="en-US" altLang="en-US" smtClean="0"/>
              <a:t>Slide </a:t>
            </a:r>
            <a:fld id="{DECD5D38-FDD9-3346-8411-FCC456033DAF}" type="slidenum">
              <a:rPr lang="en-US" altLang="en-US" smtClean="0"/>
              <a:pPr/>
              <a:t>‹#›</a:t>
            </a:fld>
            <a:r>
              <a:rPr lang="en-US" altLang="zh-CN" smtClean="0"/>
              <a:t>/</a:t>
            </a:r>
            <a:r>
              <a:rPr lang="en-US" altLang="zh-CN" dirty="0"/>
              <a:t>44</a:t>
            </a: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561831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Ch 11 </a:t>
            </a:r>
            <a:r>
              <a:rPr lang="en-US" altLang="en-US" smtClean="0"/>
              <a:t>Slide </a:t>
            </a:r>
            <a:fld id="{95A692C0-2114-874A-B675-194D1EEDEE1B}" type="slidenum">
              <a:rPr lang="en-US" altLang="en-US" smtClean="0"/>
              <a:pPr/>
              <a:t>‹#›</a:t>
            </a:fld>
            <a:r>
              <a:rPr lang="en-US" altLang="zh-CN" smtClean="0"/>
              <a:t>/</a:t>
            </a:r>
            <a:r>
              <a:rPr lang="en-US" altLang="zh-CN" dirty="0"/>
              <a:t>44</a:t>
            </a: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1247499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="1"/>
            </a:lvl1pPr>
          </a:lstStyle>
          <a:p>
            <a:fld id="{3337F057-4A4F-5A4F-8EC1-FD244D50F74C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94943645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BAA68-1B17-FE4C-9690-C7D6237A0EF8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054732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Ch 11 </a:t>
            </a:r>
            <a:r>
              <a:rPr lang="en-US" altLang="en-US" smtClean="0"/>
              <a:t>Slide </a:t>
            </a:r>
            <a:fld id="{E893F9AE-9D4D-6342-9385-BF9E4678D982}" type="slidenum">
              <a:rPr lang="en-US" altLang="en-US" smtClean="0"/>
              <a:pPr/>
              <a:t>‹#›</a:t>
            </a:fld>
            <a:r>
              <a:rPr lang="en-US" altLang="zh-CN" smtClean="0"/>
              <a:t>/</a:t>
            </a:r>
            <a:r>
              <a:rPr lang="en-US" altLang="zh-CN" dirty="0"/>
              <a:t>44</a:t>
            </a: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74154136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Ch 11 </a:t>
            </a:r>
            <a:r>
              <a:rPr lang="en-US" altLang="en-US" smtClean="0"/>
              <a:t>Slide </a:t>
            </a:r>
            <a:fld id="{2CACC35F-300E-3A4E-B987-E9C40B722824}" type="slidenum">
              <a:rPr lang="en-US" altLang="en-US" smtClean="0"/>
              <a:pPr/>
              <a:t>‹#›</a:t>
            </a:fld>
            <a:r>
              <a:rPr lang="en-US" altLang="zh-CN" smtClean="0"/>
              <a:t>/</a:t>
            </a:r>
            <a:r>
              <a:rPr lang="en-US" altLang="zh-CN" dirty="0"/>
              <a:t>44</a:t>
            </a: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0311638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151314" y="-4151314"/>
            <a:ext cx="838200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kumimoji="1" lang="en-US" sz="3200">
              <a:latin typeface="Tahoma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173" y="-2"/>
            <a:ext cx="9137653" cy="83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3504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0">
                <a:solidFill>
                  <a:srgbClr val="990033"/>
                </a:solidFill>
                <a:ea typeface="宋体" charset="-122"/>
              </a:defRPr>
            </a:lvl1pPr>
          </a:lstStyle>
          <a:p>
            <a:fld id="{DAA5454F-4888-3D42-AB58-41E4F90AA8AE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760"/>
            <a:ext cx="8784976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6" name="Picture 10" descr="C:\Users\Mengchi\AppData\Roaming\Tencent\Users\675139391\QQ\WinTemp\RichOle\R@FC@W[@@_87}DC0E@U90YU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2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Chapter 15</a:t>
            </a:r>
            <a:endParaRPr lang="en-US" altLang="en-US" dirty="0"/>
          </a:p>
        </p:txBody>
      </p:sp>
      <p:sp>
        <p:nvSpPr>
          <p:cNvPr id="3076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 dirty="0" smtClean="0"/>
              <a:t>Further Dependencies and</a:t>
            </a:r>
            <a:br>
              <a:rPr lang="en-US" altLang="en-US" dirty="0" smtClean="0"/>
            </a:br>
            <a:r>
              <a:rPr lang="en-US" altLang="en-US" dirty="0" smtClean="0"/>
              <a:t>Normalization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5994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712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 smtClean="0">
                <a:ea typeface="Times New Roman" charset="0"/>
                <a:cs typeface="Times New Roman" charset="0"/>
              </a:rPr>
              <a:t>Inference Rules </a:t>
            </a:r>
            <a:r>
              <a:rPr lang="en-CA" altLang="en-US" sz="3200" dirty="0" smtClean="0">
                <a:ea typeface="Times New Roman" charset="0"/>
                <a:cs typeface="Times New Roman" charset="0"/>
              </a:rPr>
              <a:t>R7</a:t>
            </a:r>
            <a:endParaRPr lang="en-US" altLang="en-US" sz="3200" dirty="0">
              <a:ea typeface="Times New Roman" charset="0"/>
              <a:cs typeface="Times New Roman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429000"/>
            <a:ext cx="8686800" cy="2808312"/>
          </a:xfrm>
        </p:spPr>
        <p:txBody>
          <a:bodyPr/>
          <a:lstStyle/>
          <a:p>
            <a:pPr marL="590550" indent="-533400" algn="just" eaLnBrk="1" hangingPunct="1">
              <a:lnSpc>
                <a:spcPct val="90000"/>
              </a:lnSpc>
            </a:pPr>
            <a:r>
              <a:rPr lang="en-US" altLang="en-US" sz="2200" dirty="0" smtClean="0">
                <a:ea typeface="Times New Roman" charset="0"/>
                <a:cs typeface="Times New Roman" charset="0"/>
              </a:rPr>
              <a:t>R7 (</a:t>
            </a:r>
            <a:r>
              <a:rPr lang="en-US" altLang="en-US" sz="2200" b="1" dirty="0" smtClean="0">
                <a:ea typeface="Times New Roman" charset="0"/>
                <a:cs typeface="Times New Roman" charset="0"/>
              </a:rPr>
              <a:t>replication rule for FD to MVD</a:t>
            </a:r>
            <a:r>
              <a:rPr lang="en-US" altLang="en-US" sz="2200" dirty="0" smtClean="0">
                <a:ea typeface="Times New Roman" charset="0"/>
                <a:cs typeface="Times New Roman" charset="0"/>
              </a:rPr>
              <a:t>): </a:t>
            </a:r>
            <a:r>
              <a:rPr lang="en-US" altLang="en-US" sz="22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{X </a:t>
            </a:r>
            <a:r>
              <a:rPr lang="is-IS" altLang="en-US" sz="2300" dirty="0">
                <a:solidFill>
                  <a:srgbClr val="790033"/>
                </a:solidFill>
                <a:latin typeface="Times New Roman" charset="0"/>
                <a:ea typeface="Tahoma" charset="0"/>
                <a:cs typeface="Tahoma" charset="0"/>
                <a:sym typeface="Wingdings 3" charset="2"/>
              </a:rPr>
              <a:t>→</a:t>
            </a:r>
            <a:r>
              <a:rPr lang="en-US" altLang="en-US" sz="22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Y} </a:t>
            </a:r>
            <a:r>
              <a:rPr lang="en-US" altLang="en-US" dirty="0">
                <a:solidFill>
                  <a:srgbClr val="790033"/>
                </a:solidFill>
              </a:rPr>
              <a:t>⊨</a:t>
            </a:r>
            <a:r>
              <a:rPr lang="en-US" altLang="en-US" sz="32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en-US" sz="22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 </a:t>
            </a:r>
            <a:r>
              <a:rPr lang="is-IS" altLang="zh-CN" sz="2200" dirty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→→ 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Y</a:t>
            </a:r>
            <a:endParaRPr lang="en-US" altLang="en-US" sz="2200" dirty="0">
              <a:ea typeface="Times New Roman" charset="0"/>
              <a:cs typeface="Times New Roman" charset="0"/>
            </a:endParaRPr>
          </a:p>
          <a:p>
            <a:pPr marL="57150" indent="0" algn="just" eaLnBrk="1" hangingPunct="1"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790033"/>
                </a:solidFill>
                <a:ea typeface="宋体" charset="-122"/>
                <a:cs typeface="Times New Roman" charset="0"/>
              </a:rPr>
              <a:t>       S#</a:t>
            </a:r>
            <a:r>
              <a:rPr lang="is-IS" altLang="zh-CN" sz="2200" dirty="0" smtClean="0">
                <a:solidFill>
                  <a:srgbClr val="790033"/>
                </a:solidFill>
                <a:ea typeface="宋体" charset="-122"/>
                <a:cs typeface="Times New Roman" charset="0"/>
              </a:rPr>
              <a:t>→</a:t>
            </a:r>
            <a:r>
              <a:rPr lang="en-CA" altLang="zh-CN" sz="2200" dirty="0" smtClean="0">
                <a:solidFill>
                  <a:srgbClr val="790033"/>
                </a:solidFill>
                <a:ea typeface="宋体" charset="-122"/>
                <a:cs typeface="Times New Roman" charset="0"/>
              </a:rPr>
              <a:t> SNAME </a:t>
            </a:r>
            <a:r>
              <a:rPr lang="en-US" altLang="en-US" dirty="0">
                <a:solidFill>
                  <a:srgbClr val="790033"/>
                </a:solidFill>
              </a:rPr>
              <a:t>⊨</a:t>
            </a:r>
            <a:r>
              <a:rPr lang="en-CA" altLang="zh-CN" sz="2200" dirty="0" smtClean="0">
                <a:solidFill>
                  <a:srgbClr val="790033"/>
                </a:solidFill>
                <a:ea typeface="宋体" charset="-122"/>
                <a:cs typeface="Times New Roman" charset="0"/>
              </a:rPr>
              <a:t> S#</a:t>
            </a:r>
            <a:r>
              <a:rPr lang="is-IS" altLang="zh-CN" sz="2200" dirty="0" smtClean="0">
                <a:solidFill>
                  <a:srgbClr val="790033"/>
                </a:solidFill>
                <a:ea typeface="宋体" charset="-122"/>
                <a:cs typeface="Times New Roman" charset="0"/>
              </a:rPr>
              <a:t>→→ </a:t>
            </a:r>
            <a:r>
              <a:rPr lang="en-CA" altLang="zh-CN" sz="2200" dirty="0" smtClean="0">
                <a:solidFill>
                  <a:srgbClr val="790033"/>
                </a:solidFill>
                <a:ea typeface="宋体" charset="-122"/>
                <a:cs typeface="Times New Roman" charset="0"/>
              </a:rPr>
              <a:t>SNAME</a:t>
            </a:r>
            <a:endParaRPr lang="en-CA" altLang="zh-CN" sz="2200" dirty="0">
              <a:solidFill>
                <a:srgbClr val="790033"/>
              </a:solidFill>
              <a:ea typeface="宋体" charset="-122"/>
              <a:cs typeface="Times New Roman" charset="0"/>
            </a:endParaRPr>
          </a:p>
          <a:p>
            <a:pPr marL="57150" indent="0" algn="just" eaLnBrk="1" hangingPunct="1">
              <a:lnSpc>
                <a:spcPct val="90000"/>
              </a:lnSpc>
              <a:buNone/>
            </a:pP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      S#</a:t>
            </a:r>
            <a:r>
              <a:rPr lang="is-IS" altLang="zh-CN" sz="2200" dirty="0" smtClean="0">
                <a:solidFill>
                  <a:srgbClr val="790033"/>
                </a:solidFill>
                <a:ea typeface="宋体" charset="-122"/>
              </a:rPr>
              <a:t>→</a:t>
            </a:r>
            <a:r>
              <a:rPr lang="en-CA" altLang="zh-CN" sz="2200" dirty="0" smtClean="0">
                <a:solidFill>
                  <a:srgbClr val="790033"/>
                </a:solidFill>
                <a:ea typeface="宋体" charset="-122"/>
              </a:rPr>
              <a:t> AGE</a:t>
            </a:r>
            <a:r>
              <a:rPr lang="en-CA" altLang="zh-CN" dirty="0" smtClean="0">
                <a:solidFill>
                  <a:srgbClr val="790033"/>
                </a:solidFill>
                <a:ea typeface="宋体" charset="-122"/>
              </a:rPr>
              <a:t> </a:t>
            </a:r>
            <a:r>
              <a:rPr lang="en-US" altLang="en-US" dirty="0">
                <a:solidFill>
                  <a:srgbClr val="790033"/>
                </a:solidFill>
              </a:rPr>
              <a:t>⊨</a:t>
            </a:r>
            <a:r>
              <a:rPr lang="en-CA" altLang="zh-CN" dirty="0" smtClean="0">
                <a:solidFill>
                  <a:srgbClr val="790033"/>
                </a:solidFill>
                <a:ea typeface="宋体" charset="-122"/>
              </a:rPr>
              <a:t> </a:t>
            </a:r>
            <a:r>
              <a:rPr lang="en-CA" altLang="zh-CN" sz="2200" dirty="0" smtClean="0">
                <a:solidFill>
                  <a:srgbClr val="790033"/>
                </a:solidFill>
                <a:ea typeface="宋体" charset="-122"/>
              </a:rPr>
              <a:t>S#</a:t>
            </a:r>
            <a:r>
              <a:rPr lang="is-IS" altLang="zh-CN" sz="2200" dirty="0" smtClean="0">
                <a:solidFill>
                  <a:srgbClr val="790033"/>
                </a:solidFill>
                <a:ea typeface="宋体" charset="-122"/>
              </a:rPr>
              <a:t>→</a:t>
            </a:r>
            <a:r>
              <a:rPr lang="is-IS" altLang="zh-CN" sz="2200" dirty="0">
                <a:solidFill>
                  <a:srgbClr val="790033"/>
                </a:solidFill>
                <a:ea typeface="宋体" charset="-122"/>
                <a:cs typeface="Times New Roman" charset="0"/>
              </a:rPr>
              <a:t>→</a:t>
            </a:r>
            <a:r>
              <a:rPr lang="en-CA" altLang="zh-CN" sz="2200" dirty="0" smtClean="0">
                <a:solidFill>
                  <a:srgbClr val="790033"/>
                </a:solidFill>
                <a:ea typeface="宋体" charset="-122"/>
              </a:rPr>
              <a:t>AGE</a:t>
            </a:r>
          </a:p>
          <a:p>
            <a:pPr marL="57150" indent="0" algn="just" eaLnBrk="1" hangingPunct="1">
              <a:lnSpc>
                <a:spcPct val="90000"/>
              </a:lnSpc>
              <a:buNone/>
            </a:pPr>
            <a:r>
              <a:rPr lang="en-CA" altLang="zh-CN" sz="2200" dirty="0" smtClean="0">
                <a:solidFill>
                  <a:srgbClr val="790033"/>
                </a:solidFill>
                <a:ea typeface="宋体" charset="-122"/>
              </a:rPr>
              <a:t>       </a:t>
            </a:r>
            <a:r>
              <a:rPr lang="en-US" altLang="zh-CN" sz="2200" dirty="0" smtClean="0">
                <a:ea typeface="Times New Roman" charset="0"/>
                <a:cs typeface="Times New Roman" charset="0"/>
              </a:rPr>
              <a:t>Such a MVD is called a </a:t>
            </a:r>
            <a:r>
              <a:rPr lang="en-US" altLang="zh-CN" sz="2200" dirty="0">
                <a:solidFill>
                  <a:srgbClr val="790033"/>
                </a:solidFill>
                <a:ea typeface="宋体" charset="-122"/>
                <a:cs typeface="Times New Roman" charset="0"/>
              </a:rPr>
              <a:t>trivial MVD</a:t>
            </a:r>
            <a:endParaRPr lang="en-CA" altLang="zh-CN" sz="2200" dirty="0">
              <a:solidFill>
                <a:srgbClr val="790033"/>
              </a:solidFill>
              <a:ea typeface="宋体" charset="-122"/>
              <a:cs typeface="Times New Roman" charset="0"/>
            </a:endParaRPr>
          </a:p>
          <a:p>
            <a:pPr marL="590550" indent="-533400" algn="just" eaLnBrk="1" hangingPunct="1">
              <a:lnSpc>
                <a:spcPct val="90000"/>
              </a:lnSpc>
            </a:pPr>
            <a:r>
              <a:rPr lang="en-US" altLang="en-US" sz="2200" dirty="0">
                <a:ea typeface="Times New Roman" charset="0"/>
                <a:cs typeface="Times New Roman" charset="0"/>
              </a:rPr>
              <a:t>Why?</a:t>
            </a:r>
          </a:p>
          <a:p>
            <a:pPr marL="590550" indent="-533400" algn="just" eaLnBrk="1" hangingPunct="1">
              <a:lnSpc>
                <a:spcPct val="90000"/>
              </a:lnSpc>
            </a:pPr>
            <a:r>
              <a:rPr lang="en-US" altLang="en-US" sz="2200" dirty="0" smtClean="0">
                <a:ea typeface="Times New Roman" charset="0"/>
                <a:cs typeface="Times New Roman" charset="0"/>
              </a:rPr>
              <a:t>How about 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 </a:t>
            </a:r>
            <a:r>
              <a:rPr lang="is-IS" altLang="zh-CN" sz="2300" dirty="0" smtClean="0">
                <a:solidFill>
                  <a:srgbClr val="790033"/>
                </a:solidFill>
                <a:latin typeface="Times New Roman" charset="0"/>
                <a:ea typeface="宋体" charset="-122"/>
                <a:sym typeface="Wingdings 3" charset="2"/>
              </a:rPr>
              <a:t>→</a:t>
            </a:r>
            <a:r>
              <a:rPr lang="is-IS" altLang="zh-CN" sz="2400" dirty="0">
                <a:solidFill>
                  <a:srgbClr val="790033"/>
                </a:solidFill>
                <a:ea typeface="宋体" charset="-122"/>
                <a:cs typeface="Times New Roman" charset="0"/>
              </a:rPr>
              <a:t>→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Y  </a:t>
            </a:r>
            <a:r>
              <a:rPr lang="en-US" altLang="en-US" dirty="0" smtClean="0">
                <a:solidFill>
                  <a:srgbClr val="790033"/>
                </a:solidFill>
              </a:rPr>
              <a:t>⊨</a:t>
            </a:r>
            <a:r>
              <a:rPr lang="en-US" altLang="zh-CN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 </a:t>
            </a:r>
            <a:r>
              <a:rPr lang="is-IS" altLang="zh-CN" sz="2200" dirty="0" smtClean="0">
                <a:solidFill>
                  <a:srgbClr val="790033"/>
                </a:solidFill>
                <a:latin typeface="Times New Roman" charset="0"/>
                <a:ea typeface="宋体" charset="-122"/>
              </a:rPr>
              <a:t>→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Y ?</a:t>
            </a:r>
            <a:endParaRPr lang="en-CA" altLang="en-US" sz="2200" dirty="0">
              <a:ea typeface="Times New Roman" charset="0"/>
              <a:cs typeface="Times New Roman" charset="0"/>
            </a:endParaRPr>
          </a:p>
          <a:p>
            <a:pPr marL="590550" indent="-533400" algn="just" eaLnBrk="1" hangingPunct="1">
              <a:lnSpc>
                <a:spcPct val="90000"/>
              </a:lnSpc>
            </a:pPr>
            <a:endParaRPr lang="en-US" altLang="en-US" sz="2200" dirty="0">
              <a:ea typeface="Times New Roman" charset="0"/>
              <a:cs typeface="Times New Roman" charset="0"/>
            </a:endParaRPr>
          </a:p>
          <a:p>
            <a:pPr marL="590550" indent="-533400" algn="just" eaLnBrk="1" hangingPunct="1">
              <a:lnSpc>
                <a:spcPct val="90000"/>
              </a:lnSpc>
            </a:pPr>
            <a:endParaRPr lang="en-US" altLang="en-US" sz="2200" dirty="0">
              <a:ea typeface="Times New Roman" charset="0"/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72250-CC77-3445-BDD9-03F772B0D47A}" type="slidenum">
              <a:rPr lang="en-US" altLang="en-US" smtClean="0"/>
              <a:pPr/>
              <a:t>10</a:t>
            </a:fld>
            <a:endParaRPr lang="en-CA" altLang="zh-C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03911"/>
              </p:ext>
            </p:extLst>
          </p:nvPr>
        </p:nvGraphicFramePr>
        <p:xfrm>
          <a:off x="537137" y="980728"/>
          <a:ext cx="2666711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835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44" y="0"/>
            <a:ext cx="9107960" cy="836712"/>
          </a:xfrm>
          <a:noFill/>
        </p:spPr>
        <p:txBody>
          <a:bodyPr/>
          <a:lstStyle/>
          <a:p>
            <a:pPr eaLnBrk="1" hangingPunct="1"/>
            <a:r>
              <a:rPr lang="en-CA" altLang="en-US" sz="3200" dirty="0" smtClean="0">
                <a:ea typeface="Times New Roman" charset="0"/>
                <a:cs typeface="Times New Roman" charset="0"/>
              </a:rPr>
              <a:t>Disproof of a MVD</a:t>
            </a:r>
            <a:endParaRPr lang="en-US" altLang="en-US" sz="3200" dirty="0">
              <a:ea typeface="Times New Roman" charset="0"/>
              <a:cs typeface="Times New Roman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686800" cy="3686175"/>
          </a:xfrm>
        </p:spPr>
        <p:txBody>
          <a:bodyPr/>
          <a:lstStyle/>
          <a:p>
            <a:pPr marL="590550" indent="-533400"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790033"/>
                </a:solidFill>
              </a:rPr>
              <a:t>⊨</a:t>
            </a:r>
            <a:r>
              <a:rPr lang="en-US" altLang="en-US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en-US" sz="22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</a:t>
            </a:r>
            <a:r>
              <a:rPr lang="is-IS" altLang="zh-CN" sz="2200" dirty="0" smtClean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</a:t>
            </a:r>
            <a:r>
              <a:rPr lang="is-IS" altLang="zh-CN" sz="2200" dirty="0">
                <a:solidFill>
                  <a:srgbClr val="790033"/>
                </a:solidFill>
                <a:ea typeface="宋体" charset="-122"/>
                <a:cs typeface="Times New Roman" charset="0"/>
              </a:rPr>
              <a:t>→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en-US" sz="22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Y</a:t>
            </a:r>
            <a:r>
              <a:rPr lang="en-US" altLang="en-US" sz="2200" dirty="0" smtClean="0">
                <a:ea typeface="Times New Roman" charset="0"/>
                <a:cs typeface="Times New Roman" charset="0"/>
              </a:rPr>
              <a:t>.</a:t>
            </a:r>
            <a:endParaRPr lang="en-US" altLang="en-US" sz="2200" dirty="0">
              <a:ea typeface="Times New Roman" charset="0"/>
              <a:cs typeface="Times New Roman" charset="0"/>
            </a:endParaRPr>
          </a:p>
          <a:p>
            <a:pPr marL="590550" indent="-533400" algn="just" eaLnBrk="1" hangingPunct="1">
              <a:lnSpc>
                <a:spcPct val="90000"/>
              </a:lnSpc>
            </a:pPr>
            <a:endParaRPr lang="en-CA" altLang="en-US" sz="2200" dirty="0" smtClean="0">
              <a:ea typeface="Times New Roman" charset="0"/>
              <a:cs typeface="Times New Roman" charset="0"/>
            </a:endParaRPr>
          </a:p>
          <a:p>
            <a:pPr marL="590550" indent="-533400" algn="just" eaLnBrk="1" hangingPunct="1">
              <a:lnSpc>
                <a:spcPct val="90000"/>
              </a:lnSpc>
            </a:pPr>
            <a:endParaRPr lang="en-CA" altLang="en-US" sz="2200" dirty="0">
              <a:ea typeface="Times New Roman" charset="0"/>
              <a:cs typeface="Times New Roman" charset="0"/>
            </a:endParaRPr>
          </a:p>
          <a:p>
            <a:pPr marL="590550" indent="-533400" algn="just" eaLnBrk="1" hangingPunct="1">
              <a:lnSpc>
                <a:spcPct val="90000"/>
              </a:lnSpc>
            </a:pPr>
            <a:endParaRPr lang="en-CA" altLang="en-US" sz="2200" dirty="0" smtClean="0">
              <a:ea typeface="Times New Roman" charset="0"/>
              <a:cs typeface="Times New Roman" charset="0"/>
            </a:endParaRPr>
          </a:p>
          <a:p>
            <a:pPr marL="590550" indent="-533400" algn="just" eaLnBrk="1" hangingPunct="1">
              <a:lnSpc>
                <a:spcPct val="90000"/>
              </a:lnSpc>
            </a:pPr>
            <a:endParaRPr lang="en-CA" altLang="en-US" sz="2200" dirty="0" smtClean="0">
              <a:ea typeface="Times New Roman" charset="0"/>
              <a:cs typeface="Times New Roman" charset="0"/>
            </a:endParaRPr>
          </a:p>
          <a:p>
            <a:pPr marL="590550" indent="-533400" algn="just" eaLnBrk="1" hangingPunct="1">
              <a:lnSpc>
                <a:spcPct val="90000"/>
              </a:lnSpc>
            </a:pPr>
            <a:r>
              <a:rPr lang="en-CA" altLang="en-US" sz="22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</a:t>
            </a:r>
            <a:r>
              <a:rPr lang="en-CA" altLang="en-US" sz="2200" baseline="-250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1</a:t>
            </a:r>
            <a:r>
              <a:rPr lang="en-CA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 </a:t>
            </a:r>
            <a:r>
              <a:rPr lang="is-IS" altLang="zh-CN" sz="2200" dirty="0" smtClean="0">
                <a:solidFill>
                  <a:srgbClr val="790033"/>
                </a:solidFill>
                <a:ea typeface="宋体" charset="-122"/>
              </a:rPr>
              <a:t>→</a:t>
            </a:r>
            <a:r>
              <a:rPr lang="is-IS" altLang="zh-CN" sz="2200" dirty="0">
                <a:solidFill>
                  <a:srgbClr val="790033"/>
                </a:solidFill>
                <a:ea typeface="宋体" charset="-122"/>
                <a:cs typeface="Times New Roman" charset="0"/>
              </a:rPr>
              <a:t>→</a:t>
            </a:r>
            <a:r>
              <a:rPr lang="en-US" altLang="en-US" sz="2200" i="1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</a:t>
            </a:r>
            <a:r>
              <a:rPr lang="en-CA" altLang="zh-CN" sz="2200" dirty="0" smtClean="0">
                <a:solidFill>
                  <a:srgbClr val="790033"/>
                </a:solidFill>
                <a:ea typeface="宋体" charset="-122"/>
              </a:rPr>
              <a:t> y</a:t>
            </a:r>
            <a:r>
              <a:rPr lang="en-CA" altLang="zh-CN" sz="2200" baseline="-25000" dirty="0" smtClean="0">
                <a:solidFill>
                  <a:srgbClr val="790033"/>
                </a:solidFill>
                <a:ea typeface="宋体" charset="-122"/>
              </a:rPr>
              <a:t>1</a:t>
            </a:r>
            <a:r>
              <a:rPr lang="en-CA" altLang="zh-CN" sz="2200" dirty="0" smtClean="0">
                <a:solidFill>
                  <a:srgbClr val="790033"/>
                </a:solidFill>
                <a:ea typeface="宋体" charset="-122"/>
              </a:rPr>
              <a:t>,y</a:t>
            </a:r>
            <a:r>
              <a:rPr lang="en-CA" altLang="zh-CN" sz="2200" baseline="-25000" dirty="0" smtClean="0">
                <a:solidFill>
                  <a:srgbClr val="790033"/>
                </a:solidFill>
                <a:ea typeface="宋体" charset="-122"/>
              </a:rPr>
              <a:t>2</a:t>
            </a:r>
            <a:r>
              <a:rPr lang="en-CA" altLang="zh-CN" sz="2200" dirty="0" smtClean="0">
                <a:solidFill>
                  <a:srgbClr val="790033"/>
                </a:solidFill>
                <a:ea typeface="宋体" charset="-122"/>
              </a:rPr>
              <a:t> </a:t>
            </a:r>
            <a:r>
              <a:rPr lang="en-CA" altLang="zh-CN" sz="2200" dirty="0" smtClean="0">
                <a:ea typeface="宋体" charset="-122"/>
              </a:rPr>
              <a:t>with </a:t>
            </a:r>
            <a:r>
              <a:rPr lang="en-CA" altLang="zh-CN" sz="2200" dirty="0">
                <a:solidFill>
                  <a:srgbClr val="790033"/>
                </a:solidFill>
                <a:ea typeface="宋体" charset="-122"/>
              </a:rPr>
              <a:t>z</a:t>
            </a:r>
            <a:r>
              <a:rPr lang="en-CA" altLang="zh-CN" sz="2200" baseline="-25000" dirty="0" smtClean="0">
                <a:solidFill>
                  <a:srgbClr val="790033"/>
                </a:solidFill>
                <a:ea typeface="宋体" charset="-122"/>
              </a:rPr>
              <a:t>1</a:t>
            </a:r>
            <a:endParaRPr lang="en-CA" altLang="zh-CN" sz="2200" baseline="-25000" dirty="0">
              <a:solidFill>
                <a:srgbClr val="790033"/>
              </a:solidFill>
              <a:ea typeface="宋体" charset="-122"/>
            </a:endParaRPr>
          </a:p>
          <a:p>
            <a:pPr marL="590550" indent="-533400" algn="just" eaLnBrk="1" hangingPunct="1">
              <a:lnSpc>
                <a:spcPct val="90000"/>
              </a:lnSpc>
            </a:pPr>
            <a:r>
              <a:rPr lang="en-CA" altLang="en-US" sz="22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</a:t>
            </a:r>
            <a:r>
              <a:rPr lang="en-CA" altLang="en-US" sz="2200" baseline="-250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1</a:t>
            </a:r>
            <a:r>
              <a:rPr lang="en-CA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 </a:t>
            </a:r>
            <a:r>
              <a:rPr lang="is-IS" altLang="zh-CN" sz="2200" dirty="0" smtClean="0">
                <a:solidFill>
                  <a:srgbClr val="790033"/>
                </a:solidFill>
                <a:ea typeface="宋体" charset="-122"/>
              </a:rPr>
              <a:t>→</a:t>
            </a:r>
            <a:r>
              <a:rPr lang="is-IS" altLang="zh-CN" sz="2200" dirty="0">
                <a:solidFill>
                  <a:srgbClr val="790033"/>
                </a:solidFill>
                <a:ea typeface="宋体" charset="-122"/>
                <a:cs typeface="Times New Roman" charset="0"/>
              </a:rPr>
              <a:t>→</a:t>
            </a:r>
            <a:r>
              <a:rPr lang="en-US" altLang="en-US" sz="2200" i="1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</a:t>
            </a:r>
            <a:r>
              <a:rPr lang="en-CA" altLang="zh-CN" sz="2200" dirty="0" smtClean="0">
                <a:solidFill>
                  <a:srgbClr val="790033"/>
                </a:solidFill>
                <a:ea typeface="宋体" charset="-122"/>
              </a:rPr>
              <a:t> y</a:t>
            </a:r>
            <a:r>
              <a:rPr lang="en-CA" altLang="zh-CN" sz="2200" baseline="-25000" dirty="0" smtClean="0">
                <a:solidFill>
                  <a:srgbClr val="790033"/>
                </a:solidFill>
                <a:ea typeface="宋体" charset="-122"/>
              </a:rPr>
              <a:t>3</a:t>
            </a:r>
            <a:r>
              <a:rPr lang="en-CA" altLang="zh-CN" sz="2200" dirty="0" smtClean="0">
                <a:solidFill>
                  <a:srgbClr val="790033"/>
                </a:solidFill>
                <a:ea typeface="宋体" charset="-122"/>
              </a:rPr>
              <a:t> </a:t>
            </a:r>
            <a:r>
              <a:rPr lang="en-CA" altLang="zh-CN" sz="2200" dirty="0" smtClean="0">
                <a:ea typeface="宋体" charset="-122"/>
              </a:rPr>
              <a:t>with </a:t>
            </a:r>
            <a:r>
              <a:rPr lang="en-CA" altLang="zh-CN" sz="2200" dirty="0">
                <a:solidFill>
                  <a:srgbClr val="790033"/>
                </a:solidFill>
                <a:ea typeface="宋体" charset="-122"/>
              </a:rPr>
              <a:t>z</a:t>
            </a:r>
            <a:r>
              <a:rPr lang="en-CA" altLang="zh-CN" sz="2200" baseline="-25000" dirty="0" smtClean="0">
                <a:solidFill>
                  <a:srgbClr val="790033"/>
                </a:solidFill>
                <a:ea typeface="宋体" charset="-122"/>
              </a:rPr>
              <a:t>2</a:t>
            </a:r>
            <a:endParaRPr lang="en-CA" altLang="zh-CN" sz="2200" baseline="-25000" dirty="0">
              <a:solidFill>
                <a:srgbClr val="790033"/>
              </a:solidFill>
              <a:ea typeface="宋体" charset="-122"/>
            </a:endParaRPr>
          </a:p>
          <a:p>
            <a:pPr marL="590550" indent="-533400" algn="just" eaLnBrk="1" hangingPunct="1">
              <a:lnSpc>
                <a:spcPct val="90000"/>
              </a:lnSpc>
            </a:pPr>
            <a:r>
              <a:rPr lang="en-CA" altLang="en-US" sz="2200" dirty="0" smtClean="0">
                <a:ea typeface="Times New Roman" charset="0"/>
                <a:cs typeface="Times New Roman" charset="0"/>
              </a:rPr>
              <a:t>for a given </a:t>
            </a:r>
            <a:r>
              <a:rPr lang="en-CA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</a:t>
            </a:r>
            <a:r>
              <a:rPr lang="en-CA" altLang="en-US" sz="2200" dirty="0" smtClean="0">
                <a:ea typeface="Times New Roman" charset="0"/>
                <a:cs typeface="Times New Roman" charset="0"/>
              </a:rPr>
              <a:t>, we don't have a fixed set of </a:t>
            </a:r>
            <a:r>
              <a:rPr lang="en-CA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Z</a:t>
            </a:r>
            <a:r>
              <a:rPr lang="en-CA" altLang="en-US" sz="2200" dirty="0" smtClean="0">
                <a:ea typeface="Times New Roman" charset="0"/>
                <a:cs typeface="Times New Roman" charset="0"/>
              </a:rPr>
              <a:t> values associate with it</a:t>
            </a:r>
            <a:endParaRPr lang="en-CA" altLang="en-US" sz="2200" dirty="0">
              <a:ea typeface="Times New Roman" charset="0"/>
              <a:cs typeface="Times New Roman" charset="0"/>
            </a:endParaRPr>
          </a:p>
          <a:p>
            <a:pPr marL="590550" indent="-533400" algn="just" eaLnBrk="1" hangingPunct="1">
              <a:lnSpc>
                <a:spcPct val="90000"/>
              </a:lnSpc>
            </a:pPr>
            <a:endParaRPr lang="en-US" altLang="en-US" sz="2200" dirty="0">
              <a:ea typeface="Times New Roman" charset="0"/>
              <a:cs typeface="Times New Roman" charset="0"/>
            </a:endParaRPr>
          </a:p>
          <a:p>
            <a:pPr marL="59055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200" dirty="0">
              <a:ea typeface="Times New Roman" charset="0"/>
              <a:cs typeface="Times New Roman" charset="0"/>
            </a:endParaRPr>
          </a:p>
          <a:p>
            <a:pPr marL="590550" indent="-533400" algn="just" eaLnBrk="1" hangingPunct="1">
              <a:lnSpc>
                <a:spcPct val="90000"/>
              </a:lnSpc>
            </a:pPr>
            <a:endParaRPr lang="en-US" altLang="en-US" sz="2200" dirty="0">
              <a:ea typeface="Times New Roman" charset="0"/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72250-CC77-3445-BDD9-03F772B0D47A}" type="slidenum">
              <a:rPr lang="en-US" altLang="en-US" smtClean="0"/>
              <a:pPr/>
              <a:t>11</a:t>
            </a:fld>
            <a:endParaRPr lang="en-CA" altLang="zh-C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529521"/>
              </p:ext>
            </p:extLst>
          </p:nvPr>
        </p:nvGraphicFramePr>
        <p:xfrm>
          <a:off x="899592" y="1497130"/>
          <a:ext cx="2016225" cy="1324144"/>
        </p:xfrm>
        <a:graphic>
          <a:graphicData uri="http://schemas.openxmlformats.org/drawingml/2006/table">
            <a:tbl>
              <a:tblPr/>
              <a:tblGrid>
                <a:gridCol w="684295"/>
                <a:gridCol w="665965"/>
                <a:gridCol w="665965"/>
              </a:tblGrid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lang="is-IS" sz="21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is-IS" sz="21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lang="en-US" sz="21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sz="21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lang="en-US" sz="21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sz="21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lang="is-IS" sz="21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is-IS" sz="21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lang="en-US" sz="21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sz="21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lang="en-US" sz="21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en-US" sz="21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lang="is-IS" sz="2100" b="0" i="0" u="none" strike="noStrike" baseline="-2500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sz="21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lang="en-US" sz="21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sz="21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lang="en-US" sz="21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 sz="21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278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Multivalued Dependencies (</a:t>
            </a:r>
            <a:r>
              <a:rPr lang="en-US" altLang="en-US" dirty="0"/>
              <a:t>MVD)</a:t>
            </a:r>
          </a:p>
        </p:txBody>
      </p:sp>
      <p:pic>
        <p:nvPicPr>
          <p:cNvPr id="4100" name="Picture 6" descr="NF2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434340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0" descr="1NF-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908720"/>
            <a:ext cx="44386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495" y="4797152"/>
            <a:ext cx="907300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/>
            <a:r>
              <a:rPr lang="en-US" altLang="en-US" sz="2400" dirty="0">
                <a:solidFill>
                  <a:schemeClr val="tx2"/>
                </a:solidFill>
              </a:rPr>
              <a:t>MVDs</a:t>
            </a:r>
            <a:r>
              <a:rPr lang="en-US" altLang="en-US" sz="2400" dirty="0" smtClean="0">
                <a:solidFill>
                  <a:schemeClr val="tx2"/>
                </a:solidFill>
              </a:rPr>
              <a:t>: </a:t>
            </a:r>
            <a:r>
              <a:rPr lang="en-US" altLang="en-US" sz="2400" dirty="0" smtClean="0">
                <a:solidFill>
                  <a:srgbClr val="790033"/>
                </a:solidFill>
              </a:rPr>
              <a:t>COURSE </a:t>
            </a:r>
            <a:r>
              <a:rPr lang="en-US" sz="2400" dirty="0" smtClean="0">
                <a:solidFill>
                  <a:srgbClr val="790033"/>
                </a:solidFill>
              </a:rPr>
              <a:t>→→</a:t>
            </a:r>
            <a:r>
              <a:rPr lang="en-US" altLang="en-US" sz="2400" dirty="0" smtClean="0">
                <a:solidFill>
                  <a:srgbClr val="790033"/>
                </a:solidFill>
              </a:rPr>
              <a:t> TEACHER </a:t>
            </a:r>
            <a:r>
              <a:rPr lang="en-US" altLang="en-US" sz="2400" dirty="0" smtClean="0">
                <a:solidFill>
                  <a:schemeClr val="tx2"/>
                </a:solidFill>
              </a:rPr>
              <a:t>and </a:t>
            </a:r>
            <a:r>
              <a:rPr lang="en-US" altLang="en-US" sz="2400" dirty="0" smtClean="0">
                <a:solidFill>
                  <a:srgbClr val="790033"/>
                </a:solidFill>
              </a:rPr>
              <a:t>COURSE </a:t>
            </a:r>
            <a:r>
              <a:rPr lang="en-US" sz="2400" dirty="0" smtClean="0">
                <a:solidFill>
                  <a:srgbClr val="790033"/>
                </a:solidFill>
              </a:rPr>
              <a:t>→→</a:t>
            </a:r>
            <a:r>
              <a:rPr lang="en-US" altLang="en-US" sz="2400" dirty="0" smtClean="0">
                <a:solidFill>
                  <a:srgbClr val="790033"/>
                </a:solidFill>
              </a:rPr>
              <a:t> TEXT</a:t>
            </a:r>
            <a:r>
              <a:rPr lang="en-US" altLang="en-US" sz="2400" dirty="0" smtClean="0">
                <a:solidFill>
                  <a:schemeClr val="tx2"/>
                </a:solidFill>
              </a:rPr>
              <a:t>.</a:t>
            </a:r>
          </a:p>
          <a:p>
            <a:pPr marL="0" indent="0" eaLnBrk="1" hangingPunct="1"/>
            <a:r>
              <a:rPr lang="en-US" altLang="en-US" sz="2400" dirty="0" smtClean="0">
                <a:solidFill>
                  <a:schemeClr val="tx2"/>
                </a:solidFill>
              </a:rPr>
              <a:t>Any problem with this normalized relation? 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72250-CC77-3445-BDD9-03F772B0D47A}" type="slidenum">
              <a:rPr lang="en-US" altLang="en-US" smtClean="0"/>
              <a:pPr/>
              <a:t>12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055160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Times New Roman" charset="0"/>
                <a:cs typeface="Times New Roman" charset="0"/>
              </a:rPr>
              <a:t>Fourth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altLang="en-US" dirty="0" smtClean="0">
                <a:ea typeface="MS PGothic" charset="-128"/>
              </a:rPr>
              <a:t>A relation schema </a:t>
            </a:r>
            <a:r>
              <a:rPr lang="en-US" altLang="en-US" dirty="0" smtClean="0">
                <a:solidFill>
                  <a:srgbClr val="790033"/>
                </a:solidFill>
                <a:ea typeface="MS PGothic" charset="-128"/>
              </a:rPr>
              <a:t>R</a:t>
            </a:r>
            <a:r>
              <a:rPr lang="en-US" altLang="en-US" dirty="0" smtClean="0">
                <a:ea typeface="MS PGothic" charset="-128"/>
              </a:rPr>
              <a:t> is in </a:t>
            </a:r>
            <a:r>
              <a:rPr lang="en-US" altLang="en-US" b="1" dirty="0" smtClean="0">
                <a:solidFill>
                  <a:srgbClr val="790033"/>
                </a:solidFill>
                <a:ea typeface="MS PGothic" charset="-128"/>
              </a:rPr>
              <a:t>4NF</a:t>
            </a:r>
            <a:r>
              <a:rPr lang="en-US" altLang="en-US" dirty="0" smtClean="0">
                <a:ea typeface="MS PGothic" charset="-128"/>
              </a:rPr>
              <a:t> with respect to a set of dependencies </a:t>
            </a:r>
            <a:r>
              <a:rPr lang="en-US" altLang="en-US" dirty="0" smtClean="0">
                <a:solidFill>
                  <a:srgbClr val="790033"/>
                </a:solidFill>
                <a:ea typeface="MS PGothic" charset="-128"/>
              </a:rPr>
              <a:t>F</a:t>
            </a:r>
            <a:r>
              <a:rPr lang="en-US" altLang="en-US" dirty="0" smtClean="0">
                <a:ea typeface="MS PGothic" charset="-128"/>
              </a:rPr>
              <a:t> (both functional dependencies and multivalued dependencies) if</a:t>
            </a:r>
            <a:r>
              <a:rPr lang="en-US" altLang="en-US" dirty="0">
                <a:ea typeface="MS PGothic" charset="-128"/>
              </a:rPr>
              <a:t> </a:t>
            </a:r>
            <a:r>
              <a:rPr lang="en-US" altLang="en-US" dirty="0" smtClean="0">
                <a:ea typeface="MS PGothic" charset="-128"/>
              </a:rPr>
              <a:t>there is </a:t>
            </a:r>
            <a:r>
              <a:rPr lang="en-US" altLang="en-US" dirty="0">
                <a:solidFill>
                  <a:srgbClr val="790033"/>
                </a:solidFill>
                <a:cs typeface="Times New Roman" pitchFamily="18" charset="0"/>
              </a:rPr>
              <a:t>at most </a:t>
            </a:r>
            <a:r>
              <a:rPr lang="en-US" altLang="zh-CN" dirty="0">
                <a:solidFill>
                  <a:srgbClr val="790033"/>
                </a:solidFill>
                <a:cs typeface="Times New Roman" pitchFamily="18" charset="0"/>
              </a:rPr>
              <a:t>one </a:t>
            </a:r>
            <a:r>
              <a:rPr lang="en-US" altLang="zh-CN" dirty="0" smtClean="0">
                <a:solidFill>
                  <a:srgbClr val="790033"/>
                </a:solidFill>
                <a:cs typeface="Times New Roman" pitchFamily="18" charset="0"/>
              </a:rPr>
              <a:t>nontrivial MV </a:t>
            </a:r>
            <a:r>
              <a:rPr lang="en-US" dirty="0" smtClean="0">
                <a:solidFill>
                  <a:srgbClr val="790033"/>
                </a:solidFill>
                <a:cs typeface="Times New Roman" pitchFamily="18" charset="0"/>
              </a:rPr>
              <a:t>dependency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in </a:t>
            </a:r>
            <a:r>
              <a:rPr lang="en-US" altLang="en-US" dirty="0" smtClean="0">
                <a:solidFill>
                  <a:srgbClr val="790033"/>
                </a:solidFill>
                <a:ea typeface="MS PGothic" charset="-128"/>
              </a:rPr>
              <a:t>R.</a:t>
            </a:r>
            <a:endParaRPr lang="en-US" altLang="en-US" dirty="0">
              <a:ea typeface="MS PGothic" charset="-128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 smtClean="0">
              <a:ea typeface="MS PGothic" charset="-128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altLang="en-US" sz="2400" dirty="0" smtClean="0">
              <a:ea typeface="MS PGothic" charset="-12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72250-CC77-3445-BDD9-03F772B0D47A}" type="slidenum">
              <a:rPr lang="en-US" altLang="en-US" smtClean="0"/>
              <a:pPr/>
              <a:t>13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589288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4th Normalization</a:t>
            </a:r>
            <a:endParaRPr lang="en-US" dirty="0"/>
          </a:p>
        </p:txBody>
      </p:sp>
      <p:pic>
        <p:nvPicPr>
          <p:cNvPr id="7" name="Picture 10" descr="1NF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11970"/>
            <a:ext cx="44386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298504" y="980728"/>
          <a:ext cx="2857500" cy="2667000"/>
        </p:xfrm>
        <a:graphic>
          <a:graphicData uri="http://schemas.openxmlformats.org/drawingml/2006/table">
            <a:tbl>
              <a:tblPr/>
              <a:tblGrid>
                <a:gridCol w="1333500"/>
                <a:gridCol w="15240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TEACHER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Physics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Physics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Brown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Brown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298964" y="3863752"/>
          <a:ext cx="2844800" cy="2667000"/>
        </p:xfrm>
        <a:graphic>
          <a:graphicData uri="http://schemas.openxmlformats.org/drawingml/2006/table">
            <a:tbl>
              <a:tblPr/>
              <a:tblGrid>
                <a:gridCol w="1332013"/>
                <a:gridCol w="1512787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TEXT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Physics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Mechanics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Physics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Optics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Mechanics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Vector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Calculus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4427984" y="2567608"/>
            <a:ext cx="824358" cy="288032"/>
          </a:xfrm>
          <a:prstGeom prst="rightArrow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395714" y="4655840"/>
            <a:ext cx="824358" cy="288032"/>
          </a:xfrm>
          <a:prstGeom prst="rightArrow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72250-CC77-3445-BDD9-03F772B0D47A}" type="slidenum">
              <a:rPr lang="en-US" altLang="en-US" smtClean="0"/>
              <a:pPr/>
              <a:t>14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7730416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Multivalued Dependencies</a:t>
            </a:r>
            <a:endParaRPr lang="en-US" altLang="en-US" dirty="0">
              <a:sym typeface="Symbol" charset="2"/>
            </a:endParaRP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45" y="1196752"/>
            <a:ext cx="6189905" cy="391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3173" y="5229225"/>
            <a:ext cx="89613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AutoNum type="alphaLcParenBoth"/>
            </a:pPr>
            <a:r>
              <a:rPr lang="en-US" altLang="en-US" sz="2400" dirty="0" smtClean="0">
                <a:solidFill>
                  <a:schemeClr val="tx2"/>
                </a:solidFill>
              </a:rPr>
              <a:t>Two MVDs: </a:t>
            </a:r>
            <a:r>
              <a:rPr lang="en-US" altLang="en-US" sz="2400" dirty="0" smtClean="0">
                <a:solidFill>
                  <a:srgbClr val="790033"/>
                </a:solidFill>
              </a:rPr>
              <a:t>ENAME </a:t>
            </a:r>
            <a:r>
              <a:rPr lang="en-US" sz="2400" dirty="0" smtClean="0">
                <a:solidFill>
                  <a:srgbClr val="790033"/>
                </a:solidFill>
              </a:rPr>
              <a:t>→→</a:t>
            </a:r>
            <a:r>
              <a:rPr lang="en-US" altLang="en-US" sz="2400" dirty="0" smtClean="0">
                <a:solidFill>
                  <a:srgbClr val="790033"/>
                </a:solidFill>
              </a:rPr>
              <a:t> PNAME </a:t>
            </a:r>
            <a:r>
              <a:rPr lang="en-US" altLang="en-US" sz="2400" dirty="0" smtClean="0">
                <a:solidFill>
                  <a:schemeClr val="tx2"/>
                </a:solidFill>
              </a:rPr>
              <a:t>and </a:t>
            </a:r>
            <a:r>
              <a:rPr lang="en-US" altLang="en-US" sz="2400" dirty="0" smtClean="0">
                <a:solidFill>
                  <a:srgbClr val="790033"/>
                </a:solidFill>
              </a:rPr>
              <a:t>ENAME </a:t>
            </a:r>
            <a:r>
              <a:rPr lang="en-US" sz="2400" dirty="0" smtClean="0">
                <a:solidFill>
                  <a:srgbClr val="790033"/>
                </a:solidFill>
              </a:rPr>
              <a:t>→→</a:t>
            </a:r>
            <a:r>
              <a:rPr lang="en-US" altLang="en-US" sz="2400" dirty="0" smtClean="0">
                <a:solidFill>
                  <a:srgbClr val="790033"/>
                </a:solidFill>
              </a:rPr>
              <a:t> DNAME</a:t>
            </a:r>
            <a:r>
              <a:rPr lang="en-US" altLang="en-US" sz="2400" dirty="0">
                <a:solidFill>
                  <a:schemeClr val="tx2"/>
                </a:solidFill>
              </a:rPr>
              <a:t>.</a:t>
            </a:r>
          </a:p>
          <a:p>
            <a:pPr eaLnBrk="1" hangingPunct="1">
              <a:buFontTx/>
              <a:buAutoNum type="alphaLcParenBoth"/>
            </a:pPr>
            <a:r>
              <a:rPr lang="en-US" altLang="en-US" sz="2400" dirty="0" smtClean="0">
                <a:solidFill>
                  <a:schemeClr val="tx2"/>
                </a:solidFill>
              </a:rPr>
              <a:t>Decomposing the EMP relation into two 4NF relations EMP_PROJECTS and EMP_DEPENDENTS. 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7F057-4A4F-5A4F-8EC1-FD244D50F74C}" type="slidenum">
              <a:rPr lang="en-US" altLang="en-US" smtClean="0"/>
              <a:pPr/>
              <a:t>15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356194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Times New Roman" charset="0"/>
                <a:cs typeface="Times New Roman" charset="0"/>
              </a:rPr>
              <a:t>Multivalued Dependencies and </a:t>
            </a:r>
            <a:r>
              <a:rPr lang="en-US" altLang="zh-CN" smtClean="0">
                <a:ea typeface="Times New Roman" charset="0"/>
                <a:cs typeface="Times New Roman" charset="0"/>
              </a:rPr>
              <a:t>4NF</a:t>
            </a:r>
            <a:endParaRPr lang="en-US" altLang="en-US" sz="4000" dirty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695960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467544" y="5273970"/>
            <a:ext cx="782235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chemeClr val="tx2"/>
                </a:solidFill>
              </a:rPr>
              <a:t>Decomposing a relation state of </a:t>
            </a:r>
            <a:r>
              <a:rPr lang="en-US" altLang="en-US" sz="2400" dirty="0" smtClean="0">
                <a:solidFill>
                  <a:srgbClr val="790033"/>
                </a:solidFill>
              </a:rPr>
              <a:t>EMP</a:t>
            </a:r>
            <a:r>
              <a:rPr lang="en-US" altLang="en-US" sz="2400" dirty="0" smtClean="0">
                <a:solidFill>
                  <a:schemeClr val="tx2"/>
                </a:solidFill>
              </a:rPr>
              <a:t> that is not in 4NF</a:t>
            </a:r>
            <a:r>
              <a:rPr lang="en-US" altLang="en-US" sz="2400" dirty="0">
                <a:solidFill>
                  <a:schemeClr val="tx2"/>
                </a:solidFill>
              </a:rPr>
              <a:t>:</a:t>
            </a:r>
          </a:p>
          <a:p>
            <a:pPr eaLnBrk="1" hangingPunct="1">
              <a:buFontTx/>
              <a:buAutoNum type="alphaLcParenBoth"/>
            </a:pPr>
            <a:r>
              <a:rPr lang="en-US" altLang="en-US" sz="2400" dirty="0" smtClean="0">
                <a:solidFill>
                  <a:srgbClr val="790033"/>
                </a:solidFill>
              </a:rPr>
              <a:t>EMP</a:t>
            </a:r>
            <a:r>
              <a:rPr lang="en-US" altLang="en-US" sz="2400" dirty="0" smtClean="0">
                <a:solidFill>
                  <a:schemeClr val="tx2"/>
                </a:solidFill>
              </a:rPr>
              <a:t> relation with additional tuples. 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eaLnBrk="1" hangingPunct="1">
              <a:buFontTx/>
              <a:buAutoNum type="alphaLcParenBoth"/>
            </a:pPr>
            <a:r>
              <a:rPr lang="en-US" altLang="en-US" sz="2400" dirty="0" smtClean="0">
                <a:solidFill>
                  <a:schemeClr val="tx2"/>
                </a:solidFill>
              </a:rPr>
              <a:t>Two corresponding 4NF relations </a:t>
            </a:r>
            <a:r>
              <a:rPr lang="en-US" altLang="en-US" sz="2400" dirty="0" smtClean="0">
                <a:solidFill>
                  <a:srgbClr val="790033"/>
                </a:solidFill>
              </a:rPr>
              <a:t>EMP_PROJECTS</a:t>
            </a:r>
            <a:r>
              <a:rPr lang="en-US" altLang="en-US" sz="2400" dirty="0" smtClean="0">
                <a:solidFill>
                  <a:schemeClr val="tx2"/>
                </a:solidFill>
              </a:rPr>
              <a:t> and </a:t>
            </a:r>
            <a:r>
              <a:rPr lang="en-US" altLang="en-US" sz="2400" dirty="0" smtClean="0">
                <a:solidFill>
                  <a:srgbClr val="790033"/>
                </a:solidFill>
              </a:rPr>
              <a:t>EMP_DEPENDENTS</a:t>
            </a:r>
            <a:r>
              <a:rPr lang="en-US" altLang="en-US" sz="2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7F057-4A4F-5A4F-8EC1-FD244D50F74C}" type="slidenum">
              <a:rPr lang="en-US" altLang="en-US" smtClean="0"/>
              <a:pPr/>
              <a:t>16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521071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8504" cy="806450"/>
          </a:xfrm>
          <a:noFill/>
        </p:spPr>
        <p:txBody>
          <a:bodyPr/>
          <a:lstStyle/>
          <a:p>
            <a:pPr eaLnBrk="1" hangingPunct="1"/>
            <a:r>
              <a:rPr lang="en-CA" altLang="en-US" smtClean="0">
                <a:ea typeface="Times New Roman" charset="0"/>
                <a:cs typeface="Times New Roman" charset="0"/>
              </a:rPr>
              <a:t>Can we further decompose 4NF relations? </a:t>
            </a:r>
            <a:endParaRPr lang="en-US" altLang="en-US" dirty="0">
              <a:ea typeface="Times New Roman" charset="0"/>
              <a:cs typeface="Times New Roman" charset="0"/>
            </a:endParaRPr>
          </a:p>
        </p:txBody>
      </p:sp>
      <p:pic>
        <p:nvPicPr>
          <p:cNvPr id="8" name="Picture 7" descr="5NF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3933056"/>
            <a:ext cx="38004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5NF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950593"/>
            <a:ext cx="19621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5NF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980728"/>
            <a:ext cx="28575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72250-CC77-3445-BDD9-03F772B0D47A}" type="slidenum">
              <a:rPr lang="en-US" altLang="en-US" smtClean="0"/>
              <a:pPr/>
              <a:t>17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257855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0"/>
            <a:ext cx="9083104" cy="836712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ea typeface="Times New Roman" charset="0"/>
                <a:cs typeface="Times New Roman" charset="0"/>
              </a:rPr>
              <a:t>Join Dependencie</a:t>
            </a:r>
            <a:r>
              <a:rPr lang="en-US" altLang="zh-CN" smtClean="0">
                <a:ea typeface="Times New Roman" charset="0"/>
                <a:cs typeface="Times New Roman" charset="0"/>
              </a:rPr>
              <a:t>s</a:t>
            </a:r>
            <a:endParaRPr lang="en-US" altLang="en-US" dirty="0">
              <a:ea typeface="Times New Roman" charset="0"/>
              <a:cs typeface="Times New Roman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08720"/>
            <a:ext cx="8305800" cy="474980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en-US" sz="2400" smtClean="0">
                <a:ea typeface="Times New Roman" charset="0"/>
                <a:cs typeface="Times New Roman" charset="0"/>
              </a:rPr>
              <a:t>A </a:t>
            </a:r>
            <a:r>
              <a:rPr lang="en-US" altLang="en-US" sz="2400" b="1" smtClean="0">
                <a:ea typeface="Times New Roman" charset="0"/>
                <a:cs typeface="Times New Roman" charset="0"/>
              </a:rPr>
              <a:t>join dependency</a:t>
            </a:r>
            <a:r>
              <a:rPr lang="en-US" altLang="en-US" sz="2400" smtClean="0">
                <a:ea typeface="Times New Roman" charset="0"/>
                <a:cs typeface="Times New Roman" charset="0"/>
              </a:rPr>
              <a:t> (</a:t>
            </a:r>
            <a:r>
              <a:rPr lang="en-US" altLang="en-US" sz="2400" b="1">
                <a:solidFill>
                  <a:srgbClr val="790033"/>
                </a:solidFill>
                <a:ea typeface="Times New Roman" charset="0"/>
                <a:cs typeface="Times New Roman" charset="0"/>
              </a:rPr>
              <a:t>JD</a:t>
            </a:r>
            <a:r>
              <a:rPr lang="en-US" altLang="en-US" sz="2400" smtClean="0">
                <a:ea typeface="Times New Roman" charset="0"/>
                <a:cs typeface="Times New Roman" charset="0"/>
              </a:rPr>
              <a:t>), denoted by </a:t>
            </a:r>
            <a:r>
              <a:rPr lang="en-US" altLang="en-US" sz="24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JD(</a:t>
            </a:r>
            <a:r>
              <a:rPr lang="en-US" altLang="en-US" sz="2400" i="1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baseline="-300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1</a:t>
            </a:r>
            <a:r>
              <a:rPr lang="en-US" altLang="en-US" sz="24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en-US" sz="2400" i="1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baseline="-300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2</a:t>
            </a:r>
            <a:r>
              <a:rPr lang="en-US" altLang="en-US" sz="24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, ..., </a:t>
            </a:r>
            <a:r>
              <a:rPr lang="en-US" altLang="en-US" sz="2400" i="1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baseline="-300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n</a:t>
            </a:r>
            <a:r>
              <a:rPr lang="en-US" altLang="en-US" sz="24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), </a:t>
            </a:r>
            <a:r>
              <a:rPr lang="en-US" altLang="en-US" sz="2400" smtClean="0">
                <a:ea typeface="Times New Roman" charset="0"/>
                <a:cs typeface="Times New Roman" charset="0"/>
              </a:rPr>
              <a:t>specified on relation schema </a:t>
            </a:r>
            <a:r>
              <a:rPr lang="en-US" altLang="en-US" sz="2400" i="1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smtClean="0">
                <a:ea typeface="Times New Roman" charset="0"/>
                <a:cs typeface="Times New Roman" charset="0"/>
              </a:rPr>
              <a:t>, specifies a constraint on the states </a:t>
            </a:r>
            <a:r>
              <a:rPr lang="en-US" altLang="en-US" sz="2400" i="1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en-US" sz="2400" smtClean="0">
                <a:ea typeface="Times New Roman" charset="0"/>
                <a:cs typeface="Times New Roman" charset="0"/>
              </a:rPr>
              <a:t>of </a:t>
            </a:r>
            <a:r>
              <a:rPr lang="en-US" altLang="en-US" sz="2400" i="1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.</a:t>
            </a:r>
          </a:p>
          <a:p>
            <a:pPr marL="590550" indent="-533400" algn="just" eaLnBrk="1" hangingPunct="1"/>
            <a:r>
              <a:rPr lang="en-US" altLang="en-US" sz="24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The constraint states that every legal state </a:t>
            </a:r>
            <a:r>
              <a:rPr lang="en-US" altLang="en-US" sz="2400" i="1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of </a:t>
            </a:r>
            <a:r>
              <a:rPr lang="en-US" altLang="en-US" sz="2400" i="1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should have a non-additive join decomposition into </a:t>
            </a:r>
            <a:r>
              <a:rPr lang="en-US" altLang="en-US" sz="2400" i="1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baseline="-300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1</a:t>
            </a:r>
            <a:r>
              <a:rPr lang="en-US" altLang="en-US" sz="24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en-US" sz="2400" i="1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baseline="-300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2</a:t>
            </a:r>
            <a:r>
              <a:rPr lang="en-US" altLang="en-US" sz="24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, ..., </a:t>
            </a:r>
            <a:r>
              <a:rPr lang="en-US" altLang="en-US" sz="2400" i="1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baseline="-300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n</a:t>
            </a:r>
            <a:r>
              <a:rPr lang="en-US" altLang="en-US" sz="24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; that is, for every such </a:t>
            </a:r>
            <a:r>
              <a:rPr lang="en-US" altLang="en-US" sz="2400" i="1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we have</a:t>
            </a:r>
            <a:endParaRPr lang="en-US" altLang="en-US" sz="2400" dirty="0">
              <a:solidFill>
                <a:srgbClr val="790033"/>
              </a:solidFill>
              <a:ea typeface="Times New Roman" charset="0"/>
              <a:cs typeface="Times New Roman" charset="0"/>
            </a:endParaRPr>
          </a:p>
          <a:p>
            <a:pPr marL="590550" indent="-533400" algn="just" eaLnBrk="1" hangingPunct="1"/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	</a:t>
            </a:r>
            <a:r>
              <a:rPr lang="en-US" altLang="en-US" sz="2400">
                <a:solidFill>
                  <a:srgbClr val="790033"/>
                </a:solidFill>
                <a:ea typeface="Times New Roman" charset="0"/>
                <a:cs typeface="Times New Roman" charset="0"/>
              </a:rPr>
              <a:t>	</a:t>
            </a:r>
            <a:r>
              <a:rPr lang="en-US" altLang="en-US" sz="24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* (</a:t>
            </a:r>
            <a:r>
              <a:rPr lang="en-US" altLang="en-US" sz="2400" dirty="0">
                <a:solidFill>
                  <a:srgbClr val="790033"/>
                </a:solidFill>
                <a:latin typeface="Symbol" charset="2"/>
              </a:rPr>
              <a:t></a:t>
            </a:r>
            <a:r>
              <a:rPr lang="en-US" altLang="en-US" sz="2400" i="1" baseline="-30000">
                <a:solidFill>
                  <a:srgbClr val="790033"/>
                </a:solidFill>
                <a:ea typeface="Times New Roman" charset="0"/>
                <a:cs typeface="Times New Roman" charset="0"/>
              </a:rPr>
              <a:t>R1</a:t>
            </a:r>
            <a:r>
              <a:rPr lang="en-US" altLang="en-US" sz="2400">
                <a:solidFill>
                  <a:srgbClr val="790033"/>
                </a:solidFill>
                <a:ea typeface="Times New Roman" charset="0"/>
                <a:cs typeface="Times New Roman" charset="0"/>
              </a:rPr>
              <a:t>(</a:t>
            </a:r>
            <a:r>
              <a:rPr lang="en-US" altLang="en-US" sz="2400" i="1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), </a:t>
            </a:r>
            <a:r>
              <a:rPr lang="en-US" altLang="en-US" sz="2400" smtClean="0">
                <a:solidFill>
                  <a:srgbClr val="790033"/>
                </a:solidFill>
                <a:latin typeface="Symbol" charset="2"/>
              </a:rPr>
              <a:t></a:t>
            </a:r>
            <a:r>
              <a:rPr lang="en-US" altLang="en-US" sz="2400" i="1" baseline="-30000">
                <a:solidFill>
                  <a:srgbClr val="790033"/>
                </a:solidFill>
                <a:ea typeface="Times New Roman" charset="0"/>
                <a:cs typeface="Times New Roman" charset="0"/>
              </a:rPr>
              <a:t>R2</a:t>
            </a:r>
            <a:r>
              <a:rPr lang="en-US" altLang="en-US" sz="2400">
                <a:solidFill>
                  <a:srgbClr val="790033"/>
                </a:solidFill>
                <a:ea typeface="Times New Roman" charset="0"/>
                <a:cs typeface="Times New Roman" charset="0"/>
              </a:rPr>
              <a:t>(</a:t>
            </a:r>
            <a:r>
              <a:rPr lang="en-US" altLang="en-US" sz="2400" i="1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), ..., </a:t>
            </a:r>
            <a:r>
              <a:rPr lang="en-US" altLang="en-US" sz="2400" smtClean="0">
                <a:solidFill>
                  <a:srgbClr val="790033"/>
                </a:solidFill>
                <a:latin typeface="Symbol" charset="2"/>
              </a:rPr>
              <a:t></a:t>
            </a:r>
            <a:r>
              <a:rPr lang="en-US" altLang="en-US" sz="2400" i="1" baseline="-30000">
                <a:solidFill>
                  <a:srgbClr val="790033"/>
                </a:solidFill>
                <a:ea typeface="Times New Roman" charset="0"/>
                <a:cs typeface="Times New Roman" charset="0"/>
              </a:rPr>
              <a:t>Rn</a:t>
            </a:r>
            <a:r>
              <a:rPr lang="en-US" altLang="en-US" sz="2400">
                <a:solidFill>
                  <a:srgbClr val="790033"/>
                </a:solidFill>
                <a:ea typeface="Times New Roman" charset="0"/>
                <a:cs typeface="Times New Roman" charset="0"/>
              </a:rPr>
              <a:t>(</a:t>
            </a:r>
            <a:r>
              <a:rPr lang="en-US" altLang="en-US" sz="2400" i="1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)) = </a:t>
            </a:r>
            <a:r>
              <a:rPr lang="en-US" altLang="en-US" sz="2400" i="1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endParaRPr lang="en-US" altLang="en-US" sz="2400" i="1" dirty="0">
              <a:solidFill>
                <a:srgbClr val="790033"/>
              </a:solidFill>
              <a:ea typeface="Times New Roman" charset="0"/>
              <a:cs typeface="Times New Roman" charset="0"/>
            </a:endParaRPr>
          </a:p>
          <a:p>
            <a:pPr marL="609600" indent="-609600" algn="just" eaLnBrk="1" hangingPunct="1">
              <a:buFont typeface="Wingdings" charset="2"/>
              <a:buNone/>
            </a:pPr>
            <a:r>
              <a:rPr lang="en-US" altLang="en-US" sz="2400" i="1" dirty="0">
                <a:ea typeface="Times New Roman" charset="0"/>
                <a:cs typeface="Times New Roman" charset="0"/>
              </a:rPr>
              <a:t>	</a:t>
            </a:r>
            <a:r>
              <a:rPr lang="en-US" altLang="en-US" sz="2400" b="1" i="1" smtClean="0">
                <a:ea typeface="Times New Roman" charset="0"/>
                <a:cs typeface="Times New Roman" charset="0"/>
              </a:rPr>
              <a:t>Note</a:t>
            </a:r>
            <a:r>
              <a:rPr lang="en-US" altLang="en-US" sz="2400" i="1" smtClean="0">
                <a:ea typeface="Times New Roman" charset="0"/>
                <a:cs typeface="Times New Roman" charset="0"/>
              </a:rPr>
              <a:t>: an MVD is a special case of a JD where n = 2. </a:t>
            </a:r>
            <a:endParaRPr lang="en-US" altLang="en-US" sz="2400" i="1" dirty="0">
              <a:ea typeface="Times New Roman" charset="0"/>
              <a:cs typeface="Times New Roman" charset="0"/>
            </a:endParaRPr>
          </a:p>
          <a:p>
            <a:pPr marL="609600" indent="-609600" algn="just" eaLnBrk="1" hangingPunct="1"/>
            <a:r>
              <a:rPr lang="en-US" altLang="en-US" sz="2400" smtClean="0">
                <a:ea typeface="Times New Roman" charset="0"/>
                <a:cs typeface="Times New Roman" charset="0"/>
              </a:rPr>
              <a:t>A join dependency </a:t>
            </a:r>
            <a:r>
              <a:rPr lang="en-US" altLang="en-US" sz="24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JD(</a:t>
            </a:r>
            <a:r>
              <a:rPr lang="en-US" altLang="en-US" sz="2400" i="1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baseline="-300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1</a:t>
            </a:r>
            <a:r>
              <a:rPr lang="en-US" altLang="en-US" sz="24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en-US" sz="2400" i="1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baseline="-300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2</a:t>
            </a:r>
            <a:r>
              <a:rPr lang="en-US" altLang="en-US" sz="24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, ..., </a:t>
            </a:r>
            <a:r>
              <a:rPr lang="en-US" altLang="en-US" sz="2400" i="1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baseline="-300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n</a:t>
            </a:r>
            <a:r>
              <a:rPr lang="en-US" altLang="en-US" sz="24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), </a:t>
            </a:r>
            <a:r>
              <a:rPr lang="en-US" altLang="en-US" sz="2400" smtClean="0">
                <a:ea typeface="Times New Roman" charset="0"/>
                <a:cs typeface="Times New Roman" charset="0"/>
              </a:rPr>
              <a:t>specified on relation schema </a:t>
            </a:r>
            <a:r>
              <a:rPr lang="en-US" altLang="en-US" sz="2400" i="1" smtClean="0">
                <a:ea typeface="Times New Roman" charset="0"/>
                <a:cs typeface="Times New Roman" charset="0"/>
              </a:rPr>
              <a:t>R</a:t>
            </a:r>
            <a:r>
              <a:rPr lang="en-US" altLang="en-US" sz="2400" smtClean="0">
                <a:ea typeface="Times New Roman" charset="0"/>
                <a:cs typeface="Times New Roman" charset="0"/>
              </a:rPr>
              <a:t>, is a </a:t>
            </a:r>
            <a:r>
              <a:rPr lang="en-US" altLang="en-US" sz="2400" b="1" smtClean="0">
                <a:ea typeface="Times New Roman" charset="0"/>
                <a:cs typeface="Times New Roman" charset="0"/>
              </a:rPr>
              <a:t>trivial JD</a:t>
            </a:r>
            <a:r>
              <a:rPr lang="en-US" altLang="en-US" sz="2400" smtClean="0">
                <a:ea typeface="Times New Roman" charset="0"/>
                <a:cs typeface="Times New Roman" charset="0"/>
              </a:rPr>
              <a:t> if one of the relation schemas </a:t>
            </a:r>
            <a:r>
              <a:rPr lang="en-US" altLang="en-US" sz="2400" i="1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baseline="-300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i</a:t>
            </a:r>
            <a:r>
              <a:rPr lang="en-US" altLang="en-US" sz="2400" smtClean="0">
                <a:ea typeface="Times New Roman" charset="0"/>
                <a:cs typeface="Times New Roman" charset="0"/>
              </a:rPr>
              <a:t> in </a:t>
            </a:r>
            <a:r>
              <a:rPr lang="en-US" altLang="en-US" sz="24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JD(</a:t>
            </a:r>
            <a:r>
              <a:rPr lang="en-US" altLang="en-US" sz="2400" i="1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baseline="-300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1</a:t>
            </a:r>
            <a:r>
              <a:rPr lang="en-US" altLang="en-US" sz="24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en-US" sz="2400" i="1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baseline="-300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2</a:t>
            </a:r>
            <a:r>
              <a:rPr lang="en-US" altLang="en-US" sz="24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, ..., </a:t>
            </a:r>
            <a:r>
              <a:rPr lang="en-US" altLang="en-US" sz="2400" i="1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baseline="-300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n</a:t>
            </a:r>
            <a:r>
              <a:rPr lang="en-US" altLang="en-US" sz="240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) </a:t>
            </a:r>
            <a:r>
              <a:rPr lang="en-US" altLang="en-US" sz="2400" smtClean="0">
                <a:ea typeface="Times New Roman" charset="0"/>
                <a:cs typeface="Times New Roman" charset="0"/>
              </a:rPr>
              <a:t>is equal to </a:t>
            </a:r>
            <a:r>
              <a:rPr lang="en-US" altLang="en-US" sz="2400" i="1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smtClean="0">
                <a:ea typeface="Times New Roman" charset="0"/>
                <a:cs typeface="Times New Roman" charset="0"/>
              </a:rPr>
              <a:t>. </a:t>
            </a:r>
            <a:endParaRPr lang="en-US" altLang="en-US" sz="2400" dirty="0"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72250-CC77-3445-BDD9-03F772B0D47A}" type="slidenum">
              <a:rPr lang="en-US" altLang="en-US" smtClean="0"/>
              <a:pPr/>
              <a:t>18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Multivalued Dependencies and Fourth </a:t>
            </a:r>
            <a:r>
              <a:rPr lang="en-US" altLang="zh-CN" sz="3200" dirty="0" smtClean="0"/>
              <a:t>4NF</a:t>
            </a:r>
            <a:endParaRPr lang="en-US" altLang="en-US" sz="3200" dirty="0">
              <a:sym typeface="Symbol" charset="2"/>
            </a:endParaRP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53069"/>
            <a:ext cx="7822722" cy="443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79512" y="5389562"/>
            <a:ext cx="86409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2"/>
                </a:solidFill>
                <a:sym typeface="Symbol" charset="2"/>
              </a:rPr>
              <a:t>(c</a:t>
            </a:r>
            <a:r>
              <a:rPr lang="en-US" altLang="en-US" dirty="0" smtClean="0">
                <a:solidFill>
                  <a:schemeClr val="tx2"/>
                </a:solidFill>
                <a:sym typeface="Symbol" charset="2"/>
              </a:rPr>
              <a:t>) </a:t>
            </a:r>
            <a:r>
              <a:rPr lang="en-US" altLang="en-US" sz="2400" dirty="0" smtClean="0">
                <a:solidFill>
                  <a:schemeClr val="tx2"/>
                </a:solidFill>
                <a:sym typeface="Symbol" charset="2"/>
              </a:rPr>
              <a:t>The relation </a:t>
            </a:r>
            <a:r>
              <a:rPr lang="en-US" altLang="en-US" sz="2400" dirty="0">
                <a:solidFill>
                  <a:srgbClr val="800000"/>
                </a:solidFill>
                <a:latin typeface="+mj-lt"/>
                <a:ea typeface="+mj-ea"/>
                <a:cs typeface="+mj-cs"/>
                <a:sym typeface="Symbol" charset="2"/>
              </a:rPr>
              <a:t>SUPPLY</a:t>
            </a:r>
            <a:r>
              <a:rPr lang="en-US" altLang="en-US" sz="2400" dirty="0" smtClean="0">
                <a:solidFill>
                  <a:schemeClr val="tx2"/>
                </a:solidFill>
                <a:sym typeface="Symbol" charset="2"/>
              </a:rPr>
              <a:t> with no MVDs is in 4NF but not in 5NF if it has the </a:t>
            </a:r>
            <a:r>
              <a:rPr lang="en-US" altLang="en-US" sz="2400" dirty="0">
                <a:solidFill>
                  <a:srgbClr val="800000"/>
                </a:solidFill>
                <a:latin typeface="+mj-lt"/>
                <a:ea typeface="+mj-ea"/>
                <a:cs typeface="+mj-cs"/>
                <a:sym typeface="Symbol" charset="2"/>
              </a:rPr>
              <a:t>JD(R1, R2, R3). </a:t>
            </a:r>
            <a:r>
              <a:rPr lang="en-US" altLang="en-US" sz="2400" dirty="0" smtClean="0">
                <a:solidFill>
                  <a:schemeClr val="tx2"/>
                </a:solidFill>
                <a:sym typeface="Symbol" charset="2"/>
              </a:rPr>
              <a:t>(</a:t>
            </a:r>
            <a:r>
              <a:rPr lang="en-US" altLang="en-US" sz="2400" dirty="0">
                <a:solidFill>
                  <a:schemeClr val="tx2"/>
                </a:solidFill>
                <a:sym typeface="Symbol" charset="2"/>
              </a:rPr>
              <a:t>d</a:t>
            </a:r>
            <a:r>
              <a:rPr lang="en-US" altLang="en-US" sz="2400" dirty="0" smtClean="0">
                <a:solidFill>
                  <a:schemeClr val="tx2"/>
                </a:solidFill>
                <a:sym typeface="Symbol" charset="2"/>
              </a:rPr>
              <a:t>) Decomposing the relation </a:t>
            </a:r>
            <a:r>
              <a:rPr lang="en-US" altLang="en-US" sz="2400" dirty="0">
                <a:solidFill>
                  <a:srgbClr val="800000"/>
                </a:solidFill>
                <a:latin typeface="+mj-lt"/>
                <a:ea typeface="+mj-ea"/>
                <a:cs typeface="+mj-cs"/>
                <a:sym typeface="Symbol" charset="2"/>
              </a:rPr>
              <a:t>SUPPLY</a:t>
            </a:r>
            <a:r>
              <a:rPr lang="en-US" altLang="en-US" sz="2400" dirty="0" smtClean="0">
                <a:solidFill>
                  <a:schemeClr val="tx2"/>
                </a:solidFill>
                <a:sym typeface="Symbol" charset="2"/>
              </a:rPr>
              <a:t> into the 5NF relations </a:t>
            </a:r>
            <a:r>
              <a:rPr lang="en-US" altLang="en-US" sz="2400" dirty="0">
                <a:solidFill>
                  <a:srgbClr val="800000"/>
                </a:solidFill>
                <a:latin typeface="+mj-lt"/>
                <a:ea typeface="+mj-ea"/>
                <a:cs typeface="+mj-cs"/>
                <a:sym typeface="Symbol" charset="2"/>
              </a:rPr>
              <a:t>R1</a:t>
            </a:r>
            <a:r>
              <a:rPr lang="en-US" altLang="en-US" sz="2400" dirty="0" smtClean="0">
                <a:solidFill>
                  <a:schemeClr val="tx2"/>
                </a:solidFill>
                <a:sym typeface="Symbol" charset="2"/>
              </a:rPr>
              <a:t>, </a:t>
            </a:r>
            <a:r>
              <a:rPr lang="en-US" altLang="en-US" sz="2400" dirty="0">
                <a:solidFill>
                  <a:srgbClr val="800000"/>
                </a:solidFill>
                <a:latin typeface="+mj-lt"/>
                <a:ea typeface="+mj-ea"/>
                <a:cs typeface="+mj-cs"/>
                <a:sym typeface="Symbol" charset="2"/>
              </a:rPr>
              <a:t>R2</a:t>
            </a:r>
            <a:r>
              <a:rPr lang="en-US" altLang="en-US" sz="2400" dirty="0" smtClean="0">
                <a:solidFill>
                  <a:schemeClr val="tx2"/>
                </a:solidFill>
                <a:sym typeface="Symbol" charset="2"/>
              </a:rPr>
              <a:t>, and </a:t>
            </a:r>
            <a:r>
              <a:rPr lang="en-US" altLang="en-US" sz="2400" dirty="0">
                <a:solidFill>
                  <a:srgbClr val="800000"/>
                </a:solidFill>
                <a:latin typeface="+mj-lt"/>
                <a:ea typeface="+mj-ea"/>
                <a:cs typeface="+mj-cs"/>
                <a:sym typeface="Symbol" charset="2"/>
              </a:rPr>
              <a:t>R3</a:t>
            </a:r>
            <a:r>
              <a:rPr lang="en-US" altLang="en-US" sz="2400" dirty="0">
                <a:solidFill>
                  <a:schemeClr val="tx2"/>
                </a:solidFill>
                <a:sym typeface="Symbol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7F057-4A4F-5A4F-8EC1-FD244D50F74C}" type="slidenum">
              <a:rPr lang="en-US" altLang="en-US" smtClean="0"/>
              <a:pPr/>
              <a:t>19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" y="0"/>
            <a:ext cx="912495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Problem Relation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  <p:pic>
        <p:nvPicPr>
          <p:cNvPr id="8" name="Picture 6" descr="NF2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" y="879776"/>
            <a:ext cx="434340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1NF-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894471"/>
            <a:ext cx="44386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own Arrow 9"/>
          <p:cNvSpPr/>
          <p:nvPr/>
        </p:nvSpPr>
        <p:spPr bwMode="auto">
          <a:xfrm rot="16200000">
            <a:off x="4368180" y="2048644"/>
            <a:ext cx="263624" cy="576064"/>
          </a:xfrm>
          <a:prstGeom prst="downArrow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790033"/>
              </a:solidFill>
              <a:effectLst/>
              <a:latin typeface="Arial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4905444" y="4922154"/>
            <a:ext cx="2880320" cy="19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7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5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Any problem with 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Insertion</a:t>
            </a:r>
            <a:endParaRPr lang="en-US" altLang="en-US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Deletion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Update</a:t>
            </a:r>
          </a:p>
          <a:p>
            <a:pPr lvl="1" eaLnBrk="1" hangingPunct="1"/>
            <a:endParaRPr lang="en-US" altLang="en-US" kern="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70336" y="4577060"/>
            <a:ext cx="403244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/>
            <a:r>
              <a:rPr lang="en-US" altLang="en-US" sz="2400" dirty="0" smtClean="0">
                <a:solidFill>
                  <a:schemeClr val="tx2"/>
                </a:solidFill>
              </a:rPr>
              <a:t>For each course, there are </a:t>
            </a:r>
            <a:r>
              <a:rPr lang="en-US" altLang="en-US" sz="2400" i="1" dirty="0" smtClean="0">
                <a:solidFill>
                  <a:schemeClr val="tx2"/>
                </a:solidFill>
              </a:rPr>
              <a:t>fixed</a:t>
            </a:r>
            <a:r>
              <a:rPr lang="en-US" altLang="en-US" sz="2400" dirty="0" smtClean="0">
                <a:solidFill>
                  <a:schemeClr val="tx2"/>
                </a:solidFill>
              </a:rPr>
              <a:t> number of teachers</a:t>
            </a:r>
          </a:p>
          <a:p>
            <a:pPr marL="285750" lvl="1" indent="0" eaLnBrk="1" hangingPunct="1"/>
            <a:r>
              <a:rPr lang="en-US" altLang="en-US" sz="2400" dirty="0" smtClean="0">
                <a:solidFill>
                  <a:srgbClr val="790033"/>
                </a:solidFill>
              </a:rPr>
              <a:t>COURSE </a:t>
            </a:r>
            <a:r>
              <a:rPr lang="en-US" sz="2400" dirty="0" smtClean="0">
                <a:solidFill>
                  <a:srgbClr val="790033"/>
                </a:solidFill>
              </a:rPr>
              <a:t>→→</a:t>
            </a:r>
            <a:r>
              <a:rPr lang="en-US" altLang="en-US" sz="2400" dirty="0" smtClean="0">
                <a:solidFill>
                  <a:srgbClr val="790033"/>
                </a:solidFill>
              </a:rPr>
              <a:t> TEACHER </a:t>
            </a:r>
          </a:p>
          <a:p>
            <a:pPr marL="0" indent="0" eaLnBrk="1" hangingPunct="1"/>
            <a:r>
              <a:rPr lang="en-US" altLang="en-US" sz="2400" dirty="0" smtClean="0">
                <a:solidFill>
                  <a:schemeClr val="tx2"/>
                </a:solidFill>
              </a:rPr>
              <a:t>For each course, there are </a:t>
            </a:r>
            <a:r>
              <a:rPr lang="en-US" altLang="en-US" sz="2400" i="1" dirty="0" smtClean="0">
                <a:solidFill>
                  <a:schemeClr val="tx2"/>
                </a:solidFill>
              </a:rPr>
              <a:t>fixed</a:t>
            </a:r>
            <a:r>
              <a:rPr lang="en-US" altLang="en-US" sz="2400" dirty="0" smtClean="0">
                <a:solidFill>
                  <a:schemeClr val="tx2"/>
                </a:solidFill>
              </a:rPr>
              <a:t> number of texts</a:t>
            </a:r>
          </a:p>
          <a:p>
            <a:pPr marL="285750" lvl="1" indent="0" eaLnBrk="1" hangingPunct="1"/>
            <a:r>
              <a:rPr lang="en-US" altLang="en-US" sz="2400" dirty="0" smtClean="0">
                <a:solidFill>
                  <a:srgbClr val="790033"/>
                </a:solidFill>
              </a:rPr>
              <a:t>COURSE </a:t>
            </a:r>
            <a:r>
              <a:rPr lang="en-US" sz="2400" dirty="0" smtClean="0">
                <a:solidFill>
                  <a:srgbClr val="790033"/>
                </a:solidFill>
              </a:rPr>
              <a:t>→→</a:t>
            </a:r>
            <a:r>
              <a:rPr lang="en-US" altLang="en-US" sz="2400" dirty="0" smtClean="0">
                <a:solidFill>
                  <a:srgbClr val="790033"/>
                </a:solidFill>
              </a:rPr>
              <a:t> TEXT.</a:t>
            </a:r>
            <a:endParaRPr lang="en-US" altLang="en-US" sz="2400" dirty="0">
              <a:solidFill>
                <a:srgbClr val="79003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27864" y="4553261"/>
            <a:ext cx="93807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i="0" kern="0" dirty="0" smtClean="0">
                <a:solidFill>
                  <a:srgbClr val="790033"/>
                </a:solidFill>
              </a:rPr>
              <a:t>1NF?</a:t>
            </a:r>
            <a:endParaRPr lang="en-US" altLang="en-US" sz="2400" i="0" kern="0" dirty="0">
              <a:solidFill>
                <a:srgbClr val="79003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66171" y="4552299"/>
            <a:ext cx="93807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i="0" kern="0" dirty="0" smtClean="0">
                <a:solidFill>
                  <a:srgbClr val="790033"/>
                </a:solidFill>
              </a:rPr>
              <a:t>2NF?</a:t>
            </a:r>
            <a:endParaRPr lang="en-US" altLang="en-US" sz="2400" i="0" kern="0" dirty="0">
              <a:solidFill>
                <a:srgbClr val="79003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74283" y="4560907"/>
            <a:ext cx="93807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i="0" kern="0" dirty="0" smtClean="0">
                <a:solidFill>
                  <a:srgbClr val="790033"/>
                </a:solidFill>
              </a:rPr>
              <a:t>3NF?</a:t>
            </a:r>
            <a:endParaRPr lang="en-US" altLang="en-US" sz="2400" i="0" kern="0" dirty="0">
              <a:solidFill>
                <a:srgbClr val="79003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69930" y="4551337"/>
            <a:ext cx="119455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i="0" kern="0" dirty="0" smtClean="0">
                <a:solidFill>
                  <a:srgbClr val="790033"/>
                </a:solidFill>
              </a:rPr>
              <a:t>BCNF?</a:t>
            </a:r>
            <a:endParaRPr lang="en-US" altLang="en-US" sz="2400" i="0" kern="0" dirty="0">
              <a:solidFill>
                <a:srgbClr val="7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347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/>
      <p:bldP spid="13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8504" cy="836712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ea typeface="Times New Roman" charset="0"/>
                <a:cs typeface="Times New Roman" charset="0"/>
              </a:rPr>
              <a:t>Fifth Normal For</a:t>
            </a:r>
            <a:r>
              <a:rPr lang="en-US" altLang="zh-CN" smtClean="0">
                <a:ea typeface="Times New Roman" charset="0"/>
                <a:cs typeface="Times New Roman" charset="0"/>
              </a:rPr>
              <a:t>m</a:t>
            </a:r>
            <a:endParaRPr lang="en-US" altLang="en-US" dirty="0">
              <a:ea typeface="Times New Roman" charset="0"/>
              <a:cs typeface="Times New Roman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908720"/>
            <a:ext cx="8356600" cy="4978400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dirty="0" smtClean="0">
                <a:cs typeface="Times New Roman" pitchFamily="18" charset="0"/>
              </a:rPr>
              <a:t>A relation schema </a:t>
            </a:r>
            <a:r>
              <a:rPr lang="en-US" dirty="0" smtClean="0">
                <a:solidFill>
                  <a:srgbClr val="790033"/>
                </a:solidFill>
                <a:cs typeface="Times New Roman" pitchFamily="18" charset="0"/>
              </a:rPr>
              <a:t>R</a:t>
            </a:r>
            <a:r>
              <a:rPr lang="en-US" dirty="0" smtClean="0">
                <a:cs typeface="Times New Roman" pitchFamily="18" charset="0"/>
              </a:rPr>
              <a:t> is in </a:t>
            </a:r>
            <a:r>
              <a:rPr lang="en-US" b="1" dirty="0" smtClean="0">
                <a:cs typeface="Times New Roman" pitchFamily="18" charset="0"/>
              </a:rPr>
              <a:t>fifth normal form </a:t>
            </a:r>
            <a:r>
              <a:rPr lang="en-US" dirty="0" smtClean="0">
                <a:cs typeface="Times New Roman" pitchFamily="18" charset="0"/>
              </a:rPr>
              <a:t>(</a:t>
            </a:r>
            <a:r>
              <a:rPr lang="en-US" b="1" dirty="0" smtClean="0">
                <a:cs typeface="Times New Roman" pitchFamily="18" charset="0"/>
              </a:rPr>
              <a:t>5NF</a:t>
            </a:r>
            <a:r>
              <a:rPr lang="en-US" dirty="0" smtClean="0">
                <a:cs typeface="Times New Roman" pitchFamily="18" charset="0"/>
              </a:rPr>
              <a:t>) with respect to a set </a:t>
            </a:r>
            <a:r>
              <a:rPr lang="en-US" dirty="0" smtClean="0">
                <a:solidFill>
                  <a:srgbClr val="790033"/>
                </a:solidFill>
                <a:cs typeface="Times New Roman" pitchFamily="18" charset="0"/>
              </a:rPr>
              <a:t>F</a:t>
            </a:r>
            <a:r>
              <a:rPr lang="en-US" dirty="0" smtClean="0">
                <a:cs typeface="Times New Roman" pitchFamily="18" charset="0"/>
              </a:rPr>
              <a:t> of functional, multivalued, and join dependencies if, </a:t>
            </a:r>
          </a:p>
          <a:p>
            <a:pPr marL="590550" indent="-533400" algn="just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790033"/>
                </a:solidFill>
                <a:cs typeface="Times New Roman" pitchFamily="18" charset="0"/>
              </a:rPr>
              <a:t>for every nontrivial join dependency JD(R</a:t>
            </a:r>
            <a:r>
              <a:rPr lang="en-US" baseline="-30000" dirty="0" smtClean="0">
                <a:solidFill>
                  <a:srgbClr val="790033"/>
                </a:solidFill>
                <a:cs typeface="Times New Roman" pitchFamily="18" charset="0"/>
              </a:rPr>
              <a:t>1</a:t>
            </a:r>
            <a:r>
              <a:rPr lang="en-US" dirty="0" smtClean="0">
                <a:solidFill>
                  <a:srgbClr val="790033"/>
                </a:solidFill>
                <a:cs typeface="Times New Roman" pitchFamily="18" charset="0"/>
              </a:rPr>
              <a:t>, R</a:t>
            </a:r>
            <a:r>
              <a:rPr lang="en-US" baseline="-30000" dirty="0" smtClean="0">
                <a:solidFill>
                  <a:srgbClr val="790033"/>
                </a:solidFill>
                <a:cs typeface="Times New Roman" pitchFamily="18" charset="0"/>
              </a:rPr>
              <a:t>2</a:t>
            </a:r>
            <a:r>
              <a:rPr lang="en-US" dirty="0" smtClean="0">
                <a:solidFill>
                  <a:srgbClr val="790033"/>
                </a:solidFill>
                <a:cs typeface="Times New Roman" pitchFamily="18" charset="0"/>
              </a:rPr>
              <a:t>, ..., R</a:t>
            </a:r>
            <a:r>
              <a:rPr lang="en-US" baseline="-30000" dirty="0" smtClean="0">
                <a:solidFill>
                  <a:srgbClr val="790033"/>
                </a:solidFill>
                <a:cs typeface="Times New Roman" pitchFamily="18" charset="0"/>
              </a:rPr>
              <a:t>n</a:t>
            </a:r>
            <a:r>
              <a:rPr lang="en-US" dirty="0" smtClean="0">
                <a:solidFill>
                  <a:srgbClr val="790033"/>
                </a:solidFill>
                <a:cs typeface="Times New Roman" pitchFamily="18" charset="0"/>
              </a:rPr>
              <a:t>) in F</a:t>
            </a:r>
            <a:r>
              <a:rPr lang="en-US" baseline="30000" dirty="0" smtClean="0">
                <a:solidFill>
                  <a:srgbClr val="790033"/>
                </a:solidFill>
                <a:cs typeface="Times New Roman" pitchFamily="18" charset="0"/>
              </a:rPr>
              <a:t>+</a:t>
            </a:r>
            <a:r>
              <a:rPr lang="en-US" dirty="0" smtClean="0">
                <a:solidFill>
                  <a:srgbClr val="790033"/>
                </a:solidFill>
                <a:cs typeface="Times New Roman" pitchFamily="18" charset="0"/>
              </a:rPr>
              <a:t> (that is, implied by F), </a:t>
            </a:r>
          </a:p>
          <a:p>
            <a:pPr marL="571500" indent="-457200" algn="just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790033"/>
                </a:solidFill>
                <a:cs typeface="Times New Roman" pitchFamily="18" charset="0"/>
              </a:rPr>
              <a:t>every </a:t>
            </a:r>
            <a:r>
              <a:rPr lang="en-US" dirty="0" err="1" smtClean="0">
                <a:solidFill>
                  <a:srgbClr val="790033"/>
                </a:solidFill>
                <a:cs typeface="Times New Roman" pitchFamily="18" charset="0"/>
              </a:rPr>
              <a:t>R</a:t>
            </a:r>
            <a:r>
              <a:rPr lang="en-US" baseline="-30000" dirty="0" err="1" smtClean="0">
                <a:solidFill>
                  <a:srgbClr val="790033"/>
                </a:solidFill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790033"/>
                </a:solidFill>
                <a:cs typeface="Times New Roman" pitchFamily="18" charset="0"/>
              </a:rPr>
              <a:t> is a </a:t>
            </a:r>
            <a:r>
              <a:rPr lang="en-US" dirty="0" err="1" smtClean="0">
                <a:solidFill>
                  <a:srgbClr val="790033"/>
                </a:solidFill>
                <a:cs typeface="Times New Roman" pitchFamily="18" charset="0"/>
              </a:rPr>
              <a:t>superkey</a:t>
            </a:r>
            <a:r>
              <a:rPr lang="en-US" dirty="0" smtClean="0">
                <a:solidFill>
                  <a:srgbClr val="790033"/>
                </a:solidFill>
                <a:cs typeface="Times New Roman" pitchFamily="18" charset="0"/>
              </a:rPr>
              <a:t> of R.</a:t>
            </a:r>
          </a:p>
          <a:p>
            <a:pPr marL="114300" indent="0" algn="just" eaLnBrk="1" hangingPunct="1">
              <a:buNone/>
              <a:defRPr/>
            </a:pPr>
            <a:r>
              <a:rPr lang="en-US" dirty="0" smtClean="0">
                <a:cs typeface="Times New Roman" pitchFamily="18" charset="0"/>
              </a:rPr>
              <a:t>In other words, the relation has </a:t>
            </a:r>
            <a:r>
              <a:rPr lang="en-US" dirty="0" smtClean="0">
                <a:solidFill>
                  <a:srgbClr val="790033"/>
                </a:solidFill>
                <a:cs typeface="Times New Roman" pitchFamily="18" charset="0"/>
              </a:rPr>
              <a:t>no join dependencies.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72250-CC77-3445-BDD9-03F772B0D47A}" type="slidenum">
              <a:rPr lang="en-US" altLang="en-US" smtClean="0"/>
              <a:pPr/>
              <a:t>20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Times New Roman" charset="0"/>
                <a:cs typeface="Times New Roman" charset="0"/>
              </a:rPr>
              <a:t>Inclusion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None/>
            </a:pPr>
            <a:r>
              <a:rPr lang="en-US" altLang="en-US" sz="2400" b="1" u="sng" dirty="0">
                <a:ea typeface="Times New Roman" charset="0"/>
                <a:cs typeface="Times New Roman" charset="0"/>
              </a:rPr>
              <a:t>Definition:</a:t>
            </a:r>
            <a:r>
              <a:rPr lang="en-US" altLang="en-US" sz="2400" b="1" dirty="0">
                <a:ea typeface="Times New Roman" charset="0"/>
                <a:cs typeface="Times New Roman" charset="0"/>
              </a:rPr>
              <a:t> </a:t>
            </a:r>
          </a:p>
          <a:p>
            <a:pPr marL="609600" indent="-609600" algn="just" eaLnBrk="1" hangingPunct="1">
              <a:lnSpc>
                <a:spcPct val="80000"/>
              </a:lnSpc>
            </a:pPr>
            <a:r>
              <a:rPr lang="en-US" altLang="en-US" sz="2400" dirty="0">
                <a:ea typeface="Times New Roman" charset="0"/>
                <a:cs typeface="Times New Roman" charset="0"/>
              </a:rPr>
              <a:t>An </a:t>
            </a:r>
            <a:r>
              <a:rPr lang="en-US" altLang="en-US" sz="2400" b="1" dirty="0">
                <a:ea typeface="Times New Roman" charset="0"/>
                <a:cs typeface="Times New Roman" charset="0"/>
              </a:rPr>
              <a:t>inclusion dependency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 </a:t>
            </a: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R.X &lt; S.Y 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between two sets of attributes</a:t>
            </a:r>
            <a:r>
              <a:rPr lang="en-US" altLang="en-US" sz="2400" dirty="0">
                <a:latin typeface="Times New Roman" charset="0"/>
                <a:ea typeface="Times New Roman" charset="0"/>
                <a:cs typeface="Times New Roman" charset="0"/>
              </a:rPr>
              <a:t>—</a:t>
            </a: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 of relation schema </a:t>
            </a: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, and </a:t>
            </a:r>
            <a:r>
              <a:rPr lang="en-US" altLang="en-US" sz="2400" i="1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Y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 of relation schema </a:t>
            </a:r>
            <a:r>
              <a:rPr lang="en-US" altLang="en-US" sz="2400" i="1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S</a:t>
            </a:r>
            <a:r>
              <a:rPr lang="en-US" altLang="en-US" sz="2400" dirty="0">
                <a:latin typeface="Times New Roman" charset="0"/>
                <a:ea typeface="Times New Roman" charset="0"/>
                <a:cs typeface="Times New Roman" charset="0"/>
              </a:rPr>
              <a:t>—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specifies the constraint that, at any specific time when </a:t>
            </a:r>
            <a:r>
              <a:rPr lang="en-US" altLang="en-US" sz="2400" i="1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 is a relation state of </a:t>
            </a:r>
            <a:r>
              <a:rPr lang="en-US" altLang="en-US" sz="2400" i="1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R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 and </a:t>
            </a:r>
            <a:r>
              <a:rPr lang="en-US" altLang="en-US" sz="2400" i="1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s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 a relation state of </a:t>
            </a: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S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, we must have</a:t>
            </a:r>
            <a:r>
              <a:rPr lang="en-US" altLang="en-US" sz="2400" dirty="0">
                <a:latin typeface="MathematicalPi 1" charset="0"/>
                <a:ea typeface="Times New Roman" charset="0"/>
                <a:cs typeface="Times New Roman" charset="0"/>
              </a:rPr>
              <a:t>		</a:t>
            </a:r>
          </a:p>
          <a:p>
            <a:pPr marL="990600" lvl="1" indent="-533400" algn="ctr" eaLnBrk="1" hangingPunct="1">
              <a:lnSpc>
                <a:spcPct val="80000"/>
              </a:lnSpc>
              <a:buNone/>
            </a:pPr>
            <a:r>
              <a:rPr lang="en-US" altLang="en-US" sz="2200" dirty="0">
                <a:latin typeface="Symbol" charset="2"/>
              </a:rPr>
              <a:t></a:t>
            </a:r>
            <a:r>
              <a:rPr lang="en-US" altLang="en-US" sz="2200" baseline="-30000" dirty="0">
                <a:ea typeface="Times New Roman" charset="0"/>
                <a:cs typeface="Times New Roman" charset="0"/>
              </a:rPr>
              <a:t>X</a:t>
            </a:r>
            <a:r>
              <a:rPr lang="en-US" altLang="en-US" sz="2200" dirty="0">
                <a:ea typeface="Times New Roman" charset="0"/>
                <a:cs typeface="Times New Roman" charset="0"/>
              </a:rPr>
              <a:t>(r(R)) </a:t>
            </a:r>
            <a:r>
              <a:rPr lang="en-US" altLang="en-US" sz="2000" i="1" dirty="0">
                <a:ea typeface="Times New Roman" charset="0"/>
                <a:cs typeface="Times New Roman" charset="0"/>
                <a:sym typeface="Symbol" charset="2"/>
              </a:rPr>
              <a:t>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 </a:t>
            </a:r>
            <a:r>
              <a:rPr lang="en-US" altLang="en-US" sz="2200" dirty="0">
                <a:latin typeface="Symbol" charset="2"/>
              </a:rPr>
              <a:t></a:t>
            </a:r>
            <a:r>
              <a:rPr lang="en-US" altLang="en-US" sz="2200" baseline="-30000" dirty="0">
                <a:ea typeface="Times New Roman" charset="0"/>
                <a:cs typeface="Times New Roman" charset="0"/>
              </a:rPr>
              <a:t>Y</a:t>
            </a:r>
            <a:r>
              <a:rPr lang="en-US" altLang="en-US" sz="2200" dirty="0">
                <a:ea typeface="Times New Roman" charset="0"/>
                <a:cs typeface="Times New Roman" charset="0"/>
              </a:rPr>
              <a:t>(s(S))</a:t>
            </a:r>
          </a:p>
          <a:p>
            <a:pPr marL="609600" indent="-609600" algn="just" eaLnBrk="1" hangingPunct="1">
              <a:lnSpc>
                <a:spcPct val="80000"/>
              </a:lnSpc>
            </a:pPr>
            <a:r>
              <a:rPr lang="en-US" altLang="en-US" sz="2400" b="1" dirty="0">
                <a:ea typeface="Times New Roman" charset="0"/>
                <a:cs typeface="Times New Roman" charset="0"/>
              </a:rPr>
              <a:t>Note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: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en-US" sz="2200" dirty="0">
                <a:ea typeface="Times New Roman" charset="0"/>
                <a:cs typeface="Times New Roman" charset="0"/>
              </a:rPr>
              <a:t>The </a:t>
            </a:r>
            <a:r>
              <a:rPr lang="en-US" altLang="en-US" sz="2400" i="1" dirty="0">
                <a:ea typeface="Times New Roman" charset="0"/>
                <a:cs typeface="Times New Roman" charset="0"/>
                <a:sym typeface="Symbol" charset="2"/>
              </a:rPr>
              <a:t>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 </a:t>
            </a:r>
            <a:r>
              <a:rPr lang="en-US" altLang="en-US" sz="2200" dirty="0">
                <a:ea typeface="Times New Roman" charset="0"/>
                <a:cs typeface="Times New Roman" charset="0"/>
              </a:rPr>
              <a:t>(subset) relationship does not necessarily have to be a proper subset.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en-US" sz="2200" dirty="0">
                <a:ea typeface="Times New Roman" charset="0"/>
                <a:cs typeface="Times New Roman" charset="0"/>
              </a:rPr>
              <a:t>The sets of attributes on which the inclusion dependency is specified</a:t>
            </a:r>
            <a:r>
              <a:rPr lang="en-US" altLang="en-US" sz="2200" dirty="0">
                <a:latin typeface="Times New Roman" charset="0"/>
                <a:ea typeface="Times New Roman" charset="0"/>
                <a:cs typeface="Times New Roman" charset="0"/>
              </a:rPr>
              <a:t>—</a:t>
            </a:r>
            <a:r>
              <a:rPr lang="en-US" altLang="en-US" sz="2200" i="1" dirty="0">
                <a:ea typeface="Times New Roman" charset="0"/>
                <a:cs typeface="Times New Roman" charset="0"/>
              </a:rPr>
              <a:t>X</a:t>
            </a:r>
            <a:r>
              <a:rPr lang="en-US" altLang="en-US" sz="2200" dirty="0">
                <a:ea typeface="Times New Roman" charset="0"/>
                <a:cs typeface="Times New Roman" charset="0"/>
              </a:rPr>
              <a:t> of </a:t>
            </a:r>
            <a:r>
              <a:rPr lang="en-US" altLang="en-US" sz="2200" i="1" dirty="0">
                <a:ea typeface="Times New Roman" charset="0"/>
                <a:cs typeface="Times New Roman" charset="0"/>
              </a:rPr>
              <a:t>R</a:t>
            </a:r>
            <a:r>
              <a:rPr lang="en-US" altLang="en-US" sz="2200" dirty="0">
                <a:ea typeface="Times New Roman" charset="0"/>
                <a:cs typeface="Times New Roman" charset="0"/>
              </a:rPr>
              <a:t> and </a:t>
            </a:r>
            <a:r>
              <a:rPr lang="en-US" altLang="en-US" sz="2200" i="1" dirty="0">
                <a:ea typeface="Times New Roman" charset="0"/>
                <a:cs typeface="Times New Roman" charset="0"/>
              </a:rPr>
              <a:t>Y</a:t>
            </a:r>
            <a:r>
              <a:rPr lang="en-US" altLang="en-US" sz="2200" dirty="0">
                <a:ea typeface="Times New Roman" charset="0"/>
                <a:cs typeface="Times New Roman" charset="0"/>
              </a:rPr>
              <a:t> of </a:t>
            </a:r>
            <a:r>
              <a:rPr lang="en-US" altLang="en-US" sz="2200" i="1" dirty="0">
                <a:ea typeface="Times New Roman" charset="0"/>
                <a:cs typeface="Times New Roman" charset="0"/>
              </a:rPr>
              <a:t>S</a:t>
            </a:r>
            <a:r>
              <a:rPr lang="en-US" altLang="en-US" sz="2200" dirty="0">
                <a:latin typeface="Times New Roman" charset="0"/>
                <a:ea typeface="Times New Roman" charset="0"/>
                <a:cs typeface="Times New Roman" charset="0"/>
              </a:rPr>
              <a:t>—</a:t>
            </a:r>
            <a:r>
              <a:rPr lang="en-US" altLang="en-US" sz="2200" dirty="0">
                <a:ea typeface="Times New Roman" charset="0"/>
                <a:cs typeface="Times New Roman" charset="0"/>
              </a:rPr>
              <a:t>must have the same number of attributes.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en-US" sz="2200" dirty="0">
                <a:ea typeface="Times New Roman" charset="0"/>
                <a:cs typeface="Times New Roman" charset="0"/>
              </a:rPr>
              <a:t>In addition, the domains for each pair of corresponding attributes should be compatible.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72250-CC77-3445-BDD9-03F772B0D47A}" type="slidenum">
              <a:rPr lang="en-US" altLang="en-US" smtClean="0"/>
              <a:pPr/>
              <a:t>21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374275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72250-CC77-3445-BDD9-03F772B0D47A}" type="slidenum">
              <a:rPr lang="en-US" altLang="en-US" smtClean="0"/>
              <a:pPr/>
              <a:t>22</a:t>
            </a:fld>
            <a:endParaRPr lang="en-CA" altLang="zh-CN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117641" y="1052736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09262" y="2132856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027525" y="1014515"/>
            <a:ext cx="549485" cy="14932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u="none" strike="noStrike" cap="none" normalizeH="0" baseline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" name="Straight Connector 8"/>
          <p:cNvCxnSpPr>
            <a:stCxn id="6" idx="1"/>
            <a:endCxn id="14" idx="3"/>
          </p:cNvCxnSpPr>
          <p:nvPr/>
        </p:nvCxnSpPr>
        <p:spPr bwMode="auto">
          <a:xfrm flipH="1" flipV="1">
            <a:off x="6233268" y="1756446"/>
            <a:ext cx="875994" cy="52881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14" idx="3"/>
          </p:cNvCxnSpPr>
          <p:nvPr/>
        </p:nvCxnSpPr>
        <p:spPr bwMode="auto">
          <a:xfrm flipV="1">
            <a:off x="6233268" y="1751363"/>
            <a:ext cx="794257" cy="5083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4572000" y="1138064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D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4864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E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852268" y="1616349"/>
            <a:ext cx="381000" cy="2801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p:cxnSp>
        <p:nvCxnSpPr>
          <p:cNvPr id="16" name="Straight Connector 15"/>
          <p:cNvCxnSpPr>
            <a:stCxn id="12" idx="3"/>
            <a:endCxn id="14" idx="1"/>
          </p:cNvCxnSpPr>
          <p:nvPr/>
        </p:nvCxnSpPr>
        <p:spPr bwMode="auto">
          <a:xfrm flipV="1">
            <a:off x="4983088" y="1756446"/>
            <a:ext cx="869180" cy="60081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1" idx="3"/>
            <a:endCxn id="14" idx="1"/>
          </p:cNvCxnSpPr>
          <p:nvPr/>
        </p:nvCxnSpPr>
        <p:spPr bwMode="auto">
          <a:xfrm>
            <a:off x="4983088" y="1290464"/>
            <a:ext cx="869180" cy="46598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8189382" y="1052736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8189382" y="2136304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G</a:t>
            </a:r>
          </a:p>
        </p:txBody>
      </p:sp>
      <p:cxnSp>
        <p:nvCxnSpPr>
          <p:cNvPr id="41" name="Straight Connector 40"/>
          <p:cNvCxnSpPr>
            <a:stCxn id="40" idx="0"/>
            <a:endCxn id="5" idx="3"/>
          </p:cNvCxnSpPr>
          <p:nvPr/>
        </p:nvCxnSpPr>
        <p:spPr bwMode="auto">
          <a:xfrm flipH="1" flipV="1">
            <a:off x="7518918" y="1205136"/>
            <a:ext cx="876008" cy="93116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39" idx="2"/>
            <a:endCxn id="40" idx="0"/>
          </p:cNvCxnSpPr>
          <p:nvPr/>
        </p:nvCxnSpPr>
        <p:spPr bwMode="auto">
          <a:xfrm>
            <a:off x="8394926" y="1357536"/>
            <a:ext cx="0" cy="77876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39" idx="1"/>
            <a:endCxn id="5" idx="3"/>
          </p:cNvCxnSpPr>
          <p:nvPr/>
        </p:nvCxnSpPr>
        <p:spPr bwMode="auto">
          <a:xfrm flipH="1">
            <a:off x="7518918" y="1205136"/>
            <a:ext cx="670464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V="1">
            <a:off x="5359893" y="1753144"/>
            <a:ext cx="513358" cy="33434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endCxn id="14" idx="1"/>
          </p:cNvCxnSpPr>
          <p:nvPr/>
        </p:nvCxnSpPr>
        <p:spPr bwMode="auto">
          <a:xfrm>
            <a:off x="5359892" y="1483368"/>
            <a:ext cx="492376" cy="27307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6507394" y="3336776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7671420" y="3353544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671420" y="4420344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G</a:t>
            </a:r>
          </a:p>
        </p:txBody>
      </p:sp>
      <p:cxnSp>
        <p:nvCxnSpPr>
          <p:cNvPr id="67" name="Straight Connector 66"/>
          <p:cNvCxnSpPr>
            <a:endCxn id="63" idx="3"/>
          </p:cNvCxnSpPr>
          <p:nvPr/>
        </p:nvCxnSpPr>
        <p:spPr bwMode="auto">
          <a:xfrm flipH="1" flipV="1">
            <a:off x="6908671" y="3489176"/>
            <a:ext cx="968294" cy="93116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876964" y="3658344"/>
            <a:ext cx="0" cy="7620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endCxn id="63" idx="3"/>
          </p:cNvCxnSpPr>
          <p:nvPr/>
        </p:nvCxnSpPr>
        <p:spPr bwMode="auto">
          <a:xfrm flipH="1" flipV="1">
            <a:off x="6908671" y="3489176"/>
            <a:ext cx="762750" cy="1676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5601378" y="3340224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5592999" y="4355961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B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516799" y="3283133"/>
            <a:ext cx="549485" cy="14420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u="none" strike="noStrike" cap="none" normalizeH="0" baseline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8" name="Straight Connector 57"/>
          <p:cNvCxnSpPr>
            <a:stCxn id="59" idx="1"/>
          </p:cNvCxnSpPr>
          <p:nvPr/>
        </p:nvCxnSpPr>
        <p:spPr bwMode="auto">
          <a:xfrm flipH="1" flipV="1">
            <a:off x="4701208" y="4022848"/>
            <a:ext cx="891791" cy="54989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endCxn id="61" idx="1"/>
          </p:cNvCxnSpPr>
          <p:nvPr/>
        </p:nvCxnSpPr>
        <p:spPr bwMode="auto">
          <a:xfrm flipV="1">
            <a:off x="4701208" y="4005064"/>
            <a:ext cx="815591" cy="1778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4320208" y="3882751"/>
            <a:ext cx="381000" cy="2801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6492420" y="5450636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7617296" y="5459020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G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2" name="Straight Connector 101"/>
          <p:cNvCxnSpPr>
            <a:endCxn id="100" idx="3"/>
          </p:cNvCxnSpPr>
          <p:nvPr/>
        </p:nvCxnSpPr>
        <p:spPr bwMode="auto">
          <a:xfrm flipH="1">
            <a:off x="6893697" y="5597624"/>
            <a:ext cx="723599" cy="541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103" name="Rectangle 102"/>
          <p:cNvSpPr/>
          <p:nvPr/>
        </p:nvSpPr>
        <p:spPr bwMode="auto">
          <a:xfrm>
            <a:off x="6492420" y="6458748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G	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7617296" y="6453336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5" name="Straight Connector 104"/>
          <p:cNvCxnSpPr/>
          <p:nvPr/>
        </p:nvCxnSpPr>
        <p:spPr bwMode="auto">
          <a:xfrm flipH="1">
            <a:off x="6893697" y="6605736"/>
            <a:ext cx="723599" cy="541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106" name="Rectangle 105"/>
          <p:cNvSpPr/>
          <p:nvPr/>
        </p:nvSpPr>
        <p:spPr bwMode="auto">
          <a:xfrm>
            <a:off x="5637146" y="5428456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5628767" y="6453336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B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5552567" y="5381267"/>
            <a:ext cx="549485" cy="14321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u="none" strike="noStrike" cap="none" normalizeH="0" baseline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9" name="Straight Connector 108"/>
          <p:cNvCxnSpPr/>
          <p:nvPr/>
        </p:nvCxnSpPr>
        <p:spPr bwMode="auto">
          <a:xfrm flipH="1" flipV="1">
            <a:off x="4736976" y="6111080"/>
            <a:ext cx="891791" cy="54989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 flipV="1">
            <a:off x="4736976" y="6093296"/>
            <a:ext cx="815591" cy="1778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111" name="Rectangle 110"/>
          <p:cNvSpPr/>
          <p:nvPr/>
        </p:nvSpPr>
        <p:spPr bwMode="auto">
          <a:xfrm>
            <a:off x="4355976" y="5970983"/>
            <a:ext cx="381000" cy="2801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2195736" y="3323456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D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2195736" y="4420344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E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3309020" y="3889575"/>
            <a:ext cx="381000" cy="2801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5" name="Straight Connector 114"/>
          <p:cNvCxnSpPr/>
          <p:nvPr/>
        </p:nvCxnSpPr>
        <p:spPr bwMode="auto">
          <a:xfrm>
            <a:off x="2606824" y="3475856"/>
            <a:ext cx="702196" cy="55381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2843808" y="3658344"/>
            <a:ext cx="441133" cy="360595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 flipV="1">
            <a:off x="2612976" y="4029672"/>
            <a:ext cx="696044" cy="52238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flipV="1">
            <a:off x="2843808" y="4029672"/>
            <a:ext cx="465212" cy="33543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126" name="Rectangle 125"/>
          <p:cNvSpPr/>
          <p:nvPr/>
        </p:nvSpPr>
        <p:spPr bwMode="auto">
          <a:xfrm>
            <a:off x="2141612" y="5445224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D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2141612" y="6542112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E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3254896" y="6011343"/>
            <a:ext cx="381000" cy="2801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9" name="Straight Connector 128"/>
          <p:cNvCxnSpPr/>
          <p:nvPr/>
        </p:nvCxnSpPr>
        <p:spPr bwMode="auto">
          <a:xfrm>
            <a:off x="2552700" y="5597624"/>
            <a:ext cx="702196" cy="55381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>
            <a:off x="2893513" y="5858128"/>
            <a:ext cx="327019" cy="252951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31" name="Straight Connector 130"/>
          <p:cNvCxnSpPr/>
          <p:nvPr/>
        </p:nvCxnSpPr>
        <p:spPr bwMode="auto">
          <a:xfrm flipV="1">
            <a:off x="2558852" y="6151440"/>
            <a:ext cx="696044" cy="52238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32" name="Straight Connector 131"/>
          <p:cNvCxnSpPr/>
          <p:nvPr/>
        </p:nvCxnSpPr>
        <p:spPr bwMode="auto">
          <a:xfrm flipV="1">
            <a:off x="2903798" y="6151440"/>
            <a:ext cx="351098" cy="26789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630443"/>
              </p:ext>
            </p:extLst>
          </p:nvPr>
        </p:nvGraphicFramePr>
        <p:xfrm>
          <a:off x="115027" y="1138253"/>
          <a:ext cx="3706992" cy="376756"/>
        </p:xfrm>
        <a:graphic>
          <a:graphicData uri="http://schemas.openxmlformats.org/drawingml/2006/table">
            <a:tbl>
              <a:tblPr/>
              <a:tblGrid>
                <a:gridCol w="568541"/>
                <a:gridCol w="504056"/>
                <a:gridCol w="504056"/>
                <a:gridCol w="576064"/>
                <a:gridCol w="504056"/>
                <a:gridCol w="504056"/>
                <a:gridCol w="546163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959021"/>
              </p:ext>
            </p:extLst>
          </p:nvPr>
        </p:nvGraphicFramePr>
        <p:xfrm>
          <a:off x="6516216" y="2636912"/>
          <a:ext cx="1576653" cy="376756"/>
        </p:xfrm>
        <a:graphic>
          <a:graphicData uri="http://schemas.openxmlformats.org/drawingml/2006/table">
            <a:tbl>
              <a:tblPr/>
              <a:tblGrid>
                <a:gridCol w="568541"/>
                <a:gridCol w="504056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82292"/>
              </p:ext>
            </p:extLst>
          </p:nvPr>
        </p:nvGraphicFramePr>
        <p:xfrm>
          <a:off x="4507515" y="2636912"/>
          <a:ext cx="1576653" cy="376756"/>
        </p:xfrm>
        <a:graphic>
          <a:graphicData uri="http://schemas.openxmlformats.org/drawingml/2006/table">
            <a:tbl>
              <a:tblPr/>
              <a:tblGrid>
                <a:gridCol w="568541"/>
                <a:gridCol w="504056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47587"/>
              </p:ext>
            </p:extLst>
          </p:nvPr>
        </p:nvGraphicFramePr>
        <p:xfrm>
          <a:off x="2091210" y="2636912"/>
          <a:ext cx="1576653" cy="376756"/>
        </p:xfrm>
        <a:graphic>
          <a:graphicData uri="http://schemas.openxmlformats.org/drawingml/2006/table">
            <a:tbl>
              <a:tblPr/>
              <a:tblGrid>
                <a:gridCol w="568541"/>
                <a:gridCol w="504056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76775"/>
              </p:ext>
            </p:extLst>
          </p:nvPr>
        </p:nvGraphicFramePr>
        <p:xfrm>
          <a:off x="6470331" y="4826274"/>
          <a:ext cx="1072597" cy="376756"/>
        </p:xfrm>
        <a:graphic>
          <a:graphicData uri="http://schemas.openxmlformats.org/drawingml/2006/table">
            <a:tbl>
              <a:tblPr/>
              <a:tblGrid>
                <a:gridCol w="568541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78981"/>
              </p:ext>
            </p:extLst>
          </p:nvPr>
        </p:nvGraphicFramePr>
        <p:xfrm>
          <a:off x="7715464" y="4826274"/>
          <a:ext cx="1008112" cy="376756"/>
        </p:xfrm>
        <a:graphic>
          <a:graphicData uri="http://schemas.openxmlformats.org/drawingml/2006/table">
            <a:tbl>
              <a:tblPr/>
              <a:tblGrid>
                <a:gridCol w="504056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87317"/>
              </p:ext>
            </p:extLst>
          </p:nvPr>
        </p:nvGraphicFramePr>
        <p:xfrm>
          <a:off x="4507515" y="4819067"/>
          <a:ext cx="1576653" cy="376756"/>
        </p:xfrm>
        <a:graphic>
          <a:graphicData uri="http://schemas.openxmlformats.org/drawingml/2006/table">
            <a:tbl>
              <a:tblPr/>
              <a:tblGrid>
                <a:gridCol w="568541"/>
                <a:gridCol w="504056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86982"/>
              </p:ext>
            </p:extLst>
          </p:nvPr>
        </p:nvGraphicFramePr>
        <p:xfrm>
          <a:off x="2091210" y="4797152"/>
          <a:ext cx="1576653" cy="376756"/>
        </p:xfrm>
        <a:graphic>
          <a:graphicData uri="http://schemas.openxmlformats.org/drawingml/2006/table">
            <a:tbl>
              <a:tblPr/>
              <a:tblGrid>
                <a:gridCol w="568541"/>
                <a:gridCol w="504056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cxnSp>
        <p:nvCxnSpPr>
          <p:cNvPr id="120" name="Straight Connector 119"/>
          <p:cNvCxnSpPr/>
          <p:nvPr/>
        </p:nvCxnSpPr>
        <p:spPr bwMode="auto">
          <a:xfrm flipH="1">
            <a:off x="4788022" y="5200180"/>
            <a:ext cx="2" cy="10102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Elbow Connector 81"/>
          <p:cNvCxnSpPr/>
          <p:nvPr/>
        </p:nvCxnSpPr>
        <p:spPr bwMode="auto">
          <a:xfrm rot="10800000">
            <a:off x="7318280" y="5209590"/>
            <a:ext cx="638642" cy="102443"/>
          </a:xfrm>
          <a:prstGeom prst="bentConnector3">
            <a:avLst>
              <a:gd name="adj1" fmla="val 9904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>
            <a:off x="7956922" y="5207935"/>
            <a:ext cx="0" cy="104099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Elbow Connector 89"/>
          <p:cNvCxnSpPr/>
          <p:nvPr/>
        </p:nvCxnSpPr>
        <p:spPr bwMode="auto">
          <a:xfrm flipV="1">
            <a:off x="4777543" y="5209590"/>
            <a:ext cx="1984479" cy="95975"/>
          </a:xfrm>
          <a:prstGeom prst="bentConnector3">
            <a:avLst>
              <a:gd name="adj1" fmla="val 10015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3" name="Straight Connector 132"/>
          <p:cNvCxnSpPr/>
          <p:nvPr/>
        </p:nvCxnSpPr>
        <p:spPr bwMode="auto">
          <a:xfrm flipH="1">
            <a:off x="4788024" y="3020712"/>
            <a:ext cx="2" cy="10102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Elbow Connector 133"/>
          <p:cNvCxnSpPr/>
          <p:nvPr/>
        </p:nvCxnSpPr>
        <p:spPr bwMode="auto">
          <a:xfrm flipV="1">
            <a:off x="4801984" y="3030122"/>
            <a:ext cx="1984479" cy="95975"/>
          </a:xfrm>
          <a:prstGeom prst="bentConnector3">
            <a:avLst>
              <a:gd name="adj1" fmla="val 10015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54699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4" grpId="0" animBg="1"/>
      <p:bldP spid="39" grpId="0" animBg="1"/>
      <p:bldP spid="40" grpId="0" animBg="1"/>
      <p:bldP spid="63" grpId="0" animBg="1"/>
      <p:bldP spid="65" grpId="0" animBg="1"/>
      <p:bldP spid="66" grpId="0" animBg="1"/>
      <p:bldP spid="55" grpId="0" animBg="1"/>
      <p:bldP spid="56" grpId="0" animBg="1"/>
      <p:bldP spid="57" grpId="0" animBg="1"/>
      <p:bldP spid="61" grpId="0" animBg="1"/>
      <p:bldP spid="100" grpId="0" animBg="1"/>
      <p:bldP spid="101" grpId="0" animBg="1"/>
      <p:bldP spid="103" grpId="0" animBg="1"/>
      <p:bldP spid="104" grpId="0" animBg="1"/>
      <p:bldP spid="106" grpId="0" animBg="1"/>
      <p:bldP spid="107" grpId="0" animBg="1"/>
      <p:bldP spid="108" grpId="0" animBg="1"/>
      <p:bldP spid="111" grpId="0" animBg="1"/>
      <p:bldP spid="112" grpId="0" animBg="1"/>
      <p:bldP spid="113" grpId="0" animBg="1"/>
      <p:bldP spid="114" grpId="0" animBg="1"/>
      <p:bldP spid="126" grpId="0" animBg="1"/>
      <p:bldP spid="127" grpId="0" animBg="1"/>
      <p:bldP spid="1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72250-CC77-3445-BDD9-03F772B0D47A}" type="slidenum">
              <a:rPr lang="en-US" altLang="en-US" smtClean="0"/>
              <a:pPr/>
              <a:t>23</a:t>
            </a:fld>
            <a:endParaRPr lang="en-CA" altLang="zh-CN" dirty="0"/>
          </a:p>
        </p:txBody>
      </p:sp>
      <p:sp>
        <p:nvSpPr>
          <p:cNvPr id="100" name="Rectangle 99"/>
          <p:cNvSpPr/>
          <p:nvPr/>
        </p:nvSpPr>
        <p:spPr bwMode="auto">
          <a:xfrm>
            <a:off x="5908833" y="1809876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7033709" y="1818260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G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2" name="Straight Connector 101"/>
          <p:cNvCxnSpPr/>
          <p:nvPr/>
        </p:nvCxnSpPr>
        <p:spPr bwMode="auto">
          <a:xfrm flipH="1" flipV="1">
            <a:off x="6310111" y="1962276"/>
            <a:ext cx="723598" cy="838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103" name="Rectangle 102"/>
          <p:cNvSpPr/>
          <p:nvPr/>
        </p:nvSpPr>
        <p:spPr bwMode="auto">
          <a:xfrm>
            <a:off x="5908833" y="2889996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G	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7033709" y="2884584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5" name="Straight Connector 104"/>
          <p:cNvCxnSpPr/>
          <p:nvPr/>
        </p:nvCxnSpPr>
        <p:spPr bwMode="auto">
          <a:xfrm flipH="1">
            <a:off x="6310110" y="3036984"/>
            <a:ext cx="723599" cy="541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106" name="Rectangle 105"/>
          <p:cNvSpPr/>
          <p:nvPr/>
        </p:nvSpPr>
        <p:spPr bwMode="auto">
          <a:xfrm>
            <a:off x="4642439" y="1828056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4634060" y="2908176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B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57860" y="1738264"/>
            <a:ext cx="549485" cy="1546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u="none" strike="noStrike" cap="none" normalizeH="0" baseline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9" name="Straight Connector 108"/>
          <p:cNvCxnSpPr/>
          <p:nvPr/>
        </p:nvCxnSpPr>
        <p:spPr bwMode="auto">
          <a:xfrm flipH="1" flipV="1">
            <a:off x="3742269" y="2510680"/>
            <a:ext cx="891791" cy="54989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 flipV="1">
            <a:off x="3742269" y="2492896"/>
            <a:ext cx="815591" cy="1778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111" name="Rectangle 110"/>
          <p:cNvSpPr/>
          <p:nvPr/>
        </p:nvSpPr>
        <p:spPr bwMode="auto">
          <a:xfrm>
            <a:off x="3361269" y="2370583"/>
            <a:ext cx="381000" cy="2801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1197985" y="1804464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D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1197985" y="2901352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E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2311269" y="2370583"/>
            <a:ext cx="381000" cy="2801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9" name="Straight Connector 128"/>
          <p:cNvCxnSpPr/>
          <p:nvPr/>
        </p:nvCxnSpPr>
        <p:spPr bwMode="auto">
          <a:xfrm>
            <a:off x="1609073" y="1956864"/>
            <a:ext cx="702196" cy="55381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endCxn id="128" idx="1"/>
          </p:cNvCxnSpPr>
          <p:nvPr/>
        </p:nvCxnSpPr>
        <p:spPr bwMode="auto">
          <a:xfrm>
            <a:off x="1962057" y="2236018"/>
            <a:ext cx="349212" cy="27466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31" name="Straight Connector 130"/>
          <p:cNvCxnSpPr/>
          <p:nvPr/>
        </p:nvCxnSpPr>
        <p:spPr bwMode="auto">
          <a:xfrm flipV="1">
            <a:off x="1615225" y="2510680"/>
            <a:ext cx="696044" cy="52238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32" name="Straight Connector 131"/>
          <p:cNvCxnSpPr/>
          <p:nvPr/>
        </p:nvCxnSpPr>
        <p:spPr bwMode="auto">
          <a:xfrm flipV="1">
            <a:off x="1960171" y="2510680"/>
            <a:ext cx="351098" cy="26789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7729"/>
              </p:ext>
            </p:extLst>
          </p:nvPr>
        </p:nvGraphicFramePr>
        <p:xfrm>
          <a:off x="5487214" y="1052736"/>
          <a:ext cx="1072597" cy="376756"/>
        </p:xfrm>
        <a:graphic>
          <a:graphicData uri="http://schemas.openxmlformats.org/drawingml/2006/table">
            <a:tbl>
              <a:tblPr/>
              <a:tblGrid>
                <a:gridCol w="568541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60248"/>
              </p:ext>
            </p:extLst>
          </p:nvPr>
        </p:nvGraphicFramePr>
        <p:xfrm>
          <a:off x="6741188" y="1052736"/>
          <a:ext cx="1008112" cy="376756"/>
        </p:xfrm>
        <a:graphic>
          <a:graphicData uri="http://schemas.openxmlformats.org/drawingml/2006/table">
            <a:tbl>
              <a:tblPr/>
              <a:tblGrid>
                <a:gridCol w="504056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endParaRPr lang="en-US" sz="2400" b="0" i="0" u="sng" strike="noStrike" dirty="0">
                        <a:solidFill>
                          <a:srgbClr val="00206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693397"/>
              </p:ext>
            </p:extLst>
          </p:nvPr>
        </p:nvGraphicFramePr>
        <p:xfrm>
          <a:off x="3524398" y="1064965"/>
          <a:ext cx="1576653" cy="376756"/>
        </p:xfrm>
        <a:graphic>
          <a:graphicData uri="http://schemas.openxmlformats.org/drawingml/2006/table">
            <a:tbl>
              <a:tblPr/>
              <a:tblGrid>
                <a:gridCol w="568541"/>
                <a:gridCol w="504056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38065"/>
              </p:ext>
            </p:extLst>
          </p:nvPr>
        </p:nvGraphicFramePr>
        <p:xfrm>
          <a:off x="1115616" y="1054139"/>
          <a:ext cx="1576653" cy="376756"/>
        </p:xfrm>
        <a:graphic>
          <a:graphicData uri="http://schemas.openxmlformats.org/drawingml/2006/table">
            <a:tbl>
              <a:tblPr/>
              <a:tblGrid>
                <a:gridCol w="568541"/>
                <a:gridCol w="504056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98489"/>
              </p:ext>
            </p:extLst>
          </p:nvPr>
        </p:nvGraphicFramePr>
        <p:xfrm>
          <a:off x="5566745" y="4194668"/>
          <a:ext cx="1072597" cy="376756"/>
        </p:xfrm>
        <a:graphic>
          <a:graphicData uri="http://schemas.openxmlformats.org/drawingml/2006/table">
            <a:tbl>
              <a:tblPr/>
              <a:tblGrid>
                <a:gridCol w="568541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5261"/>
              </p:ext>
            </p:extLst>
          </p:nvPr>
        </p:nvGraphicFramePr>
        <p:xfrm>
          <a:off x="6811878" y="4194668"/>
          <a:ext cx="1008112" cy="376756"/>
        </p:xfrm>
        <a:graphic>
          <a:graphicData uri="http://schemas.openxmlformats.org/drawingml/2006/table">
            <a:tbl>
              <a:tblPr/>
              <a:tblGrid>
                <a:gridCol w="504056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06639"/>
              </p:ext>
            </p:extLst>
          </p:nvPr>
        </p:nvGraphicFramePr>
        <p:xfrm>
          <a:off x="3067355" y="4194668"/>
          <a:ext cx="1072597" cy="376756"/>
        </p:xfrm>
        <a:graphic>
          <a:graphicData uri="http://schemas.openxmlformats.org/drawingml/2006/table">
            <a:tbl>
              <a:tblPr/>
              <a:tblGrid>
                <a:gridCol w="568541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33899"/>
              </p:ext>
            </p:extLst>
          </p:nvPr>
        </p:nvGraphicFramePr>
        <p:xfrm>
          <a:off x="1228025" y="4194668"/>
          <a:ext cx="1576653" cy="376756"/>
        </p:xfrm>
        <a:graphic>
          <a:graphicData uri="http://schemas.openxmlformats.org/drawingml/2006/table">
            <a:tbl>
              <a:tblPr/>
              <a:tblGrid>
                <a:gridCol w="568541"/>
                <a:gridCol w="504056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15211"/>
              </p:ext>
            </p:extLst>
          </p:nvPr>
        </p:nvGraphicFramePr>
        <p:xfrm>
          <a:off x="4291491" y="4198218"/>
          <a:ext cx="1072597" cy="376756"/>
        </p:xfrm>
        <a:graphic>
          <a:graphicData uri="http://schemas.openxmlformats.org/drawingml/2006/table">
            <a:tbl>
              <a:tblPr/>
              <a:tblGrid>
                <a:gridCol w="568541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sp>
        <p:nvSpPr>
          <p:cNvPr id="76" name="Rectangle 75"/>
          <p:cNvSpPr/>
          <p:nvPr/>
        </p:nvSpPr>
        <p:spPr bwMode="auto">
          <a:xfrm>
            <a:off x="1277516" y="4907359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D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1277516" y="6004247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E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390800" y="5473478"/>
            <a:ext cx="381000" cy="2801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9" name="Straight Connector 78"/>
          <p:cNvCxnSpPr/>
          <p:nvPr/>
        </p:nvCxnSpPr>
        <p:spPr bwMode="auto">
          <a:xfrm>
            <a:off x="1688604" y="5059759"/>
            <a:ext cx="702196" cy="55381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2041588" y="5338913"/>
            <a:ext cx="349212" cy="27466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flipV="1">
            <a:off x="1694756" y="5613575"/>
            <a:ext cx="696044" cy="52238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 flipV="1">
            <a:off x="2039702" y="5613575"/>
            <a:ext cx="351098" cy="26789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83" name="Rectangle 82"/>
          <p:cNvSpPr/>
          <p:nvPr/>
        </p:nvSpPr>
        <p:spPr bwMode="auto">
          <a:xfrm>
            <a:off x="5986175" y="4907359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7111051" y="4915743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G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flipH="1" flipV="1">
            <a:off x="6387453" y="5059759"/>
            <a:ext cx="723598" cy="838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5986175" y="5987479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G	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7111051" y="5982067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8" name="Straight Connector 87"/>
          <p:cNvCxnSpPr/>
          <p:nvPr/>
        </p:nvCxnSpPr>
        <p:spPr bwMode="auto">
          <a:xfrm flipH="1">
            <a:off x="6387452" y="6134467"/>
            <a:ext cx="723599" cy="541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95" name="Rectangle 94"/>
          <p:cNvSpPr/>
          <p:nvPr/>
        </p:nvSpPr>
        <p:spPr bwMode="auto">
          <a:xfrm>
            <a:off x="4632326" y="4924400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4623947" y="6004520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B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4547747" y="4834608"/>
            <a:ext cx="549485" cy="1546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u="none" strike="noStrike" cap="none" normalizeH="0" baseline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8" name="Straight Connector 97"/>
          <p:cNvCxnSpPr/>
          <p:nvPr/>
        </p:nvCxnSpPr>
        <p:spPr bwMode="auto">
          <a:xfrm flipH="1" flipV="1">
            <a:off x="3732156" y="5607024"/>
            <a:ext cx="891791" cy="54989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V="1">
            <a:off x="3732156" y="5589240"/>
            <a:ext cx="815591" cy="1778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119" name="Rectangle 118"/>
          <p:cNvSpPr/>
          <p:nvPr/>
        </p:nvSpPr>
        <p:spPr bwMode="auto">
          <a:xfrm>
            <a:off x="3351156" y="5466927"/>
            <a:ext cx="381000" cy="2801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flipH="1">
            <a:off x="3790391" y="1412776"/>
            <a:ext cx="2" cy="10102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Elbow Connector 51"/>
          <p:cNvCxnSpPr/>
          <p:nvPr/>
        </p:nvCxnSpPr>
        <p:spPr bwMode="auto">
          <a:xfrm rot="10800000">
            <a:off x="6320649" y="1422186"/>
            <a:ext cx="638642" cy="102443"/>
          </a:xfrm>
          <a:prstGeom prst="bentConnector3">
            <a:avLst>
              <a:gd name="adj1" fmla="val 9904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6959291" y="1420531"/>
            <a:ext cx="0" cy="104099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Elbow Connector 53"/>
          <p:cNvCxnSpPr/>
          <p:nvPr/>
        </p:nvCxnSpPr>
        <p:spPr bwMode="auto">
          <a:xfrm flipV="1">
            <a:off x="3779912" y="1422186"/>
            <a:ext cx="1984479" cy="95975"/>
          </a:xfrm>
          <a:prstGeom prst="bentConnector3">
            <a:avLst>
              <a:gd name="adj1" fmla="val 10015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>
            <a:off x="5076056" y="4581128"/>
            <a:ext cx="2" cy="10102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Elbow Connector 55"/>
          <p:cNvCxnSpPr/>
          <p:nvPr/>
        </p:nvCxnSpPr>
        <p:spPr bwMode="auto">
          <a:xfrm rot="10800000">
            <a:off x="6473049" y="4590538"/>
            <a:ext cx="638642" cy="102443"/>
          </a:xfrm>
          <a:prstGeom prst="bentConnector3">
            <a:avLst>
              <a:gd name="adj1" fmla="val 9904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7111691" y="4588883"/>
            <a:ext cx="0" cy="104099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Elbow Connector 57"/>
          <p:cNvCxnSpPr/>
          <p:nvPr/>
        </p:nvCxnSpPr>
        <p:spPr bwMode="auto">
          <a:xfrm flipV="1">
            <a:off x="5076056" y="4590540"/>
            <a:ext cx="768727" cy="102442"/>
          </a:xfrm>
          <a:prstGeom prst="bentConnector3">
            <a:avLst>
              <a:gd name="adj1" fmla="val 10121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1414127" y="4581128"/>
            <a:ext cx="2" cy="10102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Elbow Connector 63"/>
          <p:cNvCxnSpPr/>
          <p:nvPr/>
        </p:nvCxnSpPr>
        <p:spPr bwMode="auto">
          <a:xfrm flipV="1">
            <a:off x="1403648" y="4590538"/>
            <a:ext cx="1984479" cy="95975"/>
          </a:xfrm>
          <a:prstGeom prst="bentConnector3">
            <a:avLst>
              <a:gd name="adj1" fmla="val 10015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82160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83" grpId="0" animBg="1"/>
      <p:bldP spid="84" grpId="0" animBg="1"/>
      <p:bldP spid="86" grpId="0" animBg="1"/>
      <p:bldP spid="87" grpId="0" animBg="1"/>
      <p:bldP spid="95" grpId="0" animBg="1"/>
      <p:bldP spid="96" grpId="0" animBg="1"/>
      <p:bldP spid="97" grpId="0" animBg="1"/>
      <p:bldP spid="1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72250-CC77-3445-BDD9-03F772B0D47A}" type="slidenum">
              <a:rPr lang="en-US" altLang="en-US" smtClean="0"/>
              <a:pPr/>
              <a:t>24</a:t>
            </a:fld>
            <a:endParaRPr lang="en-CA" altLang="zh-CN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06927"/>
              </p:ext>
            </p:extLst>
          </p:nvPr>
        </p:nvGraphicFramePr>
        <p:xfrm>
          <a:off x="2995347" y="1052736"/>
          <a:ext cx="1072597" cy="376756"/>
        </p:xfrm>
        <a:graphic>
          <a:graphicData uri="http://schemas.openxmlformats.org/drawingml/2006/table">
            <a:tbl>
              <a:tblPr/>
              <a:tblGrid>
                <a:gridCol w="568541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55938"/>
              </p:ext>
            </p:extLst>
          </p:nvPr>
        </p:nvGraphicFramePr>
        <p:xfrm>
          <a:off x="4219483" y="1056286"/>
          <a:ext cx="1072597" cy="376756"/>
        </p:xfrm>
        <a:graphic>
          <a:graphicData uri="http://schemas.openxmlformats.org/drawingml/2006/table">
            <a:tbl>
              <a:tblPr/>
              <a:tblGrid>
                <a:gridCol w="568541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 bwMode="auto">
          <a:xfrm>
            <a:off x="4560318" y="1756048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4551939" y="2836168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B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475739" y="1666256"/>
            <a:ext cx="549485" cy="1546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u="none" strike="noStrike" cap="none" normalizeH="0" baseline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 flipH="1" flipV="1">
            <a:off x="3660148" y="2438672"/>
            <a:ext cx="891791" cy="54989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flipV="1">
            <a:off x="3660148" y="2420888"/>
            <a:ext cx="815591" cy="1778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70" name="Rectangle 69"/>
          <p:cNvSpPr/>
          <p:nvPr/>
        </p:nvSpPr>
        <p:spPr bwMode="auto">
          <a:xfrm>
            <a:off x="3279148" y="2298575"/>
            <a:ext cx="381000" cy="2801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6600"/>
              </p:ext>
            </p:extLst>
          </p:nvPr>
        </p:nvGraphicFramePr>
        <p:xfrm>
          <a:off x="5566745" y="4194668"/>
          <a:ext cx="1072597" cy="376756"/>
        </p:xfrm>
        <a:graphic>
          <a:graphicData uri="http://schemas.openxmlformats.org/drawingml/2006/table">
            <a:tbl>
              <a:tblPr/>
              <a:tblGrid>
                <a:gridCol w="568541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278832"/>
              </p:ext>
            </p:extLst>
          </p:nvPr>
        </p:nvGraphicFramePr>
        <p:xfrm>
          <a:off x="6811878" y="4194668"/>
          <a:ext cx="1008112" cy="376756"/>
        </p:xfrm>
        <a:graphic>
          <a:graphicData uri="http://schemas.openxmlformats.org/drawingml/2006/table">
            <a:tbl>
              <a:tblPr/>
              <a:tblGrid>
                <a:gridCol w="504056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8534"/>
              </p:ext>
            </p:extLst>
          </p:nvPr>
        </p:nvGraphicFramePr>
        <p:xfrm>
          <a:off x="3067355" y="4194668"/>
          <a:ext cx="1072597" cy="376756"/>
        </p:xfrm>
        <a:graphic>
          <a:graphicData uri="http://schemas.openxmlformats.org/drawingml/2006/table">
            <a:tbl>
              <a:tblPr/>
              <a:tblGrid>
                <a:gridCol w="568541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91815"/>
              </p:ext>
            </p:extLst>
          </p:nvPr>
        </p:nvGraphicFramePr>
        <p:xfrm>
          <a:off x="1732081" y="4202493"/>
          <a:ext cx="1072597" cy="376756"/>
        </p:xfrm>
        <a:graphic>
          <a:graphicData uri="http://schemas.openxmlformats.org/drawingml/2006/table">
            <a:tbl>
              <a:tblPr/>
              <a:tblGrid>
                <a:gridCol w="568541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417277"/>
              </p:ext>
            </p:extLst>
          </p:nvPr>
        </p:nvGraphicFramePr>
        <p:xfrm>
          <a:off x="4291491" y="4198218"/>
          <a:ext cx="1072597" cy="376756"/>
        </p:xfrm>
        <a:graphic>
          <a:graphicData uri="http://schemas.openxmlformats.org/drawingml/2006/table">
            <a:tbl>
              <a:tblPr/>
              <a:tblGrid>
                <a:gridCol w="568541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sp>
        <p:nvSpPr>
          <p:cNvPr id="76" name="Rectangle 75"/>
          <p:cNvSpPr/>
          <p:nvPr/>
        </p:nvSpPr>
        <p:spPr bwMode="auto">
          <a:xfrm>
            <a:off x="1281465" y="5013176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D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1277516" y="6076255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E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390800" y="5013176"/>
            <a:ext cx="381000" cy="2801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9" name="Straight Connector 78"/>
          <p:cNvCxnSpPr>
            <a:stCxn id="76" idx="3"/>
            <a:endCxn id="78" idx="1"/>
          </p:cNvCxnSpPr>
          <p:nvPr/>
        </p:nvCxnSpPr>
        <p:spPr bwMode="auto">
          <a:xfrm flipV="1">
            <a:off x="1692553" y="5153273"/>
            <a:ext cx="698247" cy="12303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80" name="Straight Connector 79"/>
          <p:cNvCxnSpPr>
            <a:endCxn id="78" idx="1"/>
          </p:cNvCxnSpPr>
          <p:nvPr/>
        </p:nvCxnSpPr>
        <p:spPr bwMode="auto">
          <a:xfrm flipV="1">
            <a:off x="2016351" y="5153273"/>
            <a:ext cx="374449" cy="6151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77" idx="3"/>
            <a:endCxn id="111" idx="1"/>
          </p:cNvCxnSpPr>
          <p:nvPr/>
        </p:nvCxnSpPr>
        <p:spPr bwMode="auto">
          <a:xfrm flipV="1">
            <a:off x="1688604" y="6218779"/>
            <a:ext cx="702196" cy="987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88" name="Straight Connector 87"/>
          <p:cNvCxnSpPr>
            <a:endCxn id="111" idx="1"/>
          </p:cNvCxnSpPr>
          <p:nvPr/>
        </p:nvCxnSpPr>
        <p:spPr bwMode="auto">
          <a:xfrm flipV="1">
            <a:off x="2069604" y="6218779"/>
            <a:ext cx="321196" cy="987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5986175" y="4979367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7111051" y="4987751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G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1" name="Straight Connector 90"/>
          <p:cNvCxnSpPr/>
          <p:nvPr/>
        </p:nvCxnSpPr>
        <p:spPr bwMode="auto">
          <a:xfrm flipH="1" flipV="1">
            <a:off x="6387453" y="5131767"/>
            <a:ext cx="723598" cy="838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92" name="Rectangle 91"/>
          <p:cNvSpPr/>
          <p:nvPr/>
        </p:nvSpPr>
        <p:spPr bwMode="auto">
          <a:xfrm>
            <a:off x="5986175" y="6059487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G	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7111051" y="6054075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 flipH="1">
            <a:off x="6387452" y="6206475"/>
            <a:ext cx="723599" cy="541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95" name="Rectangle 94"/>
          <p:cNvSpPr/>
          <p:nvPr/>
        </p:nvSpPr>
        <p:spPr bwMode="auto">
          <a:xfrm>
            <a:off x="4632326" y="4996408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4623947" y="6076528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B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4547747" y="4906616"/>
            <a:ext cx="549485" cy="1546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u="none" strike="noStrike" cap="none" normalizeH="0" baseline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8" name="Straight Connector 97"/>
          <p:cNvCxnSpPr/>
          <p:nvPr/>
        </p:nvCxnSpPr>
        <p:spPr bwMode="auto">
          <a:xfrm flipH="1" flipV="1">
            <a:off x="3732156" y="5679032"/>
            <a:ext cx="891791" cy="54989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V="1">
            <a:off x="3732156" y="5661248"/>
            <a:ext cx="815591" cy="1778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109" name="Rectangle 108"/>
          <p:cNvSpPr/>
          <p:nvPr/>
        </p:nvSpPr>
        <p:spPr bwMode="auto">
          <a:xfrm>
            <a:off x="3351156" y="5538935"/>
            <a:ext cx="381000" cy="2801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68173"/>
              </p:ext>
            </p:extLst>
          </p:nvPr>
        </p:nvGraphicFramePr>
        <p:xfrm>
          <a:off x="507945" y="4194668"/>
          <a:ext cx="1072597" cy="376756"/>
        </p:xfrm>
        <a:graphic>
          <a:graphicData uri="http://schemas.openxmlformats.org/drawingml/2006/table">
            <a:tbl>
              <a:tblPr/>
              <a:tblGrid>
                <a:gridCol w="568541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sp>
        <p:nvSpPr>
          <p:cNvPr id="111" name="Rectangle 110"/>
          <p:cNvSpPr/>
          <p:nvPr/>
        </p:nvSpPr>
        <p:spPr bwMode="auto">
          <a:xfrm>
            <a:off x="2390800" y="6078682"/>
            <a:ext cx="381000" cy="2801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1197985" y="1808718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D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1197985" y="2905606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E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2311269" y="2374837"/>
            <a:ext cx="381000" cy="2801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1609073" y="1961118"/>
            <a:ext cx="702196" cy="55381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1962057" y="2240272"/>
            <a:ext cx="349212" cy="27466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flipV="1">
            <a:off x="1615225" y="2514934"/>
            <a:ext cx="696044" cy="52238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flipV="1">
            <a:off x="1960171" y="2514934"/>
            <a:ext cx="351098" cy="26789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586844"/>
              </p:ext>
            </p:extLst>
          </p:nvPr>
        </p:nvGraphicFramePr>
        <p:xfrm>
          <a:off x="1115616" y="1054139"/>
          <a:ext cx="1576653" cy="376756"/>
        </p:xfrm>
        <a:graphic>
          <a:graphicData uri="http://schemas.openxmlformats.org/drawingml/2006/table">
            <a:tbl>
              <a:tblPr/>
              <a:tblGrid>
                <a:gridCol w="568541"/>
                <a:gridCol w="504056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sp>
        <p:nvSpPr>
          <p:cNvPr id="120" name="Rectangle 119"/>
          <p:cNvSpPr/>
          <p:nvPr/>
        </p:nvSpPr>
        <p:spPr bwMode="auto">
          <a:xfrm>
            <a:off x="5908833" y="1814130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7033709" y="1822514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G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2" name="Straight Connector 121"/>
          <p:cNvCxnSpPr/>
          <p:nvPr/>
        </p:nvCxnSpPr>
        <p:spPr bwMode="auto">
          <a:xfrm flipH="1" flipV="1">
            <a:off x="6310111" y="1966530"/>
            <a:ext cx="723598" cy="838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123" name="Rectangle 122"/>
          <p:cNvSpPr/>
          <p:nvPr/>
        </p:nvSpPr>
        <p:spPr bwMode="auto">
          <a:xfrm>
            <a:off x="5908833" y="2894250"/>
            <a:ext cx="401277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G	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7033709" y="2888838"/>
            <a:ext cx="411088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endParaRPr kumimoji="0" lang="en-US" sz="2400" u="none" strike="noStrike" cap="none" normalizeH="0" baseline="0" dirty="0" smtClean="0">
              <a:ln>
                <a:noFill/>
              </a:ln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5" name="Straight Connector 124"/>
          <p:cNvCxnSpPr/>
          <p:nvPr/>
        </p:nvCxnSpPr>
        <p:spPr bwMode="auto">
          <a:xfrm flipH="1">
            <a:off x="6310110" y="3041238"/>
            <a:ext cx="723599" cy="541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604228"/>
              </p:ext>
            </p:extLst>
          </p:nvPr>
        </p:nvGraphicFramePr>
        <p:xfrm>
          <a:off x="5487214" y="1052736"/>
          <a:ext cx="1072597" cy="376756"/>
        </p:xfrm>
        <a:graphic>
          <a:graphicData uri="http://schemas.openxmlformats.org/drawingml/2006/table">
            <a:tbl>
              <a:tblPr/>
              <a:tblGrid>
                <a:gridCol w="568541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92763"/>
              </p:ext>
            </p:extLst>
          </p:nvPr>
        </p:nvGraphicFramePr>
        <p:xfrm>
          <a:off x="6741188" y="1052736"/>
          <a:ext cx="1008112" cy="376756"/>
        </p:xfrm>
        <a:graphic>
          <a:graphicData uri="http://schemas.openxmlformats.org/drawingml/2006/table">
            <a:tbl>
              <a:tblPr/>
              <a:tblGrid>
                <a:gridCol w="504056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endParaRPr lang="en-US" sz="2400" b="0" i="0" u="sng" strike="noStrike" dirty="0">
                        <a:solidFill>
                          <a:srgbClr val="00206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 bwMode="auto">
          <a:xfrm flipH="1">
            <a:off x="5076056" y="1484784"/>
            <a:ext cx="2" cy="10102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Elbow Connector 54"/>
          <p:cNvCxnSpPr/>
          <p:nvPr/>
        </p:nvCxnSpPr>
        <p:spPr bwMode="auto">
          <a:xfrm rot="10800000">
            <a:off x="6473049" y="1494194"/>
            <a:ext cx="638642" cy="102443"/>
          </a:xfrm>
          <a:prstGeom prst="bentConnector3">
            <a:avLst>
              <a:gd name="adj1" fmla="val 9904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7111691" y="1492539"/>
            <a:ext cx="0" cy="104099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Elbow Connector 56"/>
          <p:cNvCxnSpPr/>
          <p:nvPr/>
        </p:nvCxnSpPr>
        <p:spPr bwMode="auto">
          <a:xfrm flipV="1">
            <a:off x="5076056" y="1494196"/>
            <a:ext cx="768727" cy="102442"/>
          </a:xfrm>
          <a:prstGeom prst="bentConnector3">
            <a:avLst>
              <a:gd name="adj1" fmla="val 10121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flipH="1">
            <a:off x="1414127" y="1484784"/>
            <a:ext cx="2" cy="10102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Elbow Connector 58"/>
          <p:cNvCxnSpPr/>
          <p:nvPr/>
        </p:nvCxnSpPr>
        <p:spPr bwMode="auto">
          <a:xfrm flipV="1">
            <a:off x="1403648" y="1494194"/>
            <a:ext cx="1984479" cy="95975"/>
          </a:xfrm>
          <a:prstGeom prst="bentConnector3">
            <a:avLst>
              <a:gd name="adj1" fmla="val 10015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flipH="1">
            <a:off x="5076056" y="4581128"/>
            <a:ext cx="2" cy="10102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Elbow Connector 60"/>
          <p:cNvCxnSpPr/>
          <p:nvPr/>
        </p:nvCxnSpPr>
        <p:spPr bwMode="auto">
          <a:xfrm rot="10800000">
            <a:off x="6473049" y="4590538"/>
            <a:ext cx="638642" cy="102443"/>
          </a:xfrm>
          <a:prstGeom prst="bentConnector3">
            <a:avLst>
              <a:gd name="adj1" fmla="val 9904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7111691" y="4588883"/>
            <a:ext cx="0" cy="104099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Elbow Connector 62"/>
          <p:cNvCxnSpPr/>
          <p:nvPr/>
        </p:nvCxnSpPr>
        <p:spPr bwMode="auto">
          <a:xfrm flipV="1">
            <a:off x="5076056" y="4590540"/>
            <a:ext cx="768727" cy="102442"/>
          </a:xfrm>
          <a:prstGeom prst="bentConnector3">
            <a:avLst>
              <a:gd name="adj1" fmla="val 10121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flipH="1">
            <a:off x="1414127" y="4581128"/>
            <a:ext cx="2" cy="10102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Elbow Connector 80"/>
          <p:cNvCxnSpPr/>
          <p:nvPr/>
        </p:nvCxnSpPr>
        <p:spPr bwMode="auto">
          <a:xfrm flipV="1">
            <a:off x="755576" y="4590540"/>
            <a:ext cx="2632551" cy="102442"/>
          </a:xfrm>
          <a:prstGeom prst="bentConnector3">
            <a:avLst>
              <a:gd name="adj1" fmla="val 100172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 flipH="1">
            <a:off x="755576" y="4581128"/>
            <a:ext cx="2" cy="10102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Elbow Connector 84"/>
          <p:cNvCxnSpPr/>
          <p:nvPr/>
        </p:nvCxnSpPr>
        <p:spPr bwMode="auto">
          <a:xfrm rot="10800000">
            <a:off x="3479956" y="4571948"/>
            <a:ext cx="1080119" cy="110198"/>
          </a:xfrm>
          <a:prstGeom prst="bentConnector3">
            <a:avLst>
              <a:gd name="adj1" fmla="val 99383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4572000" y="4581128"/>
            <a:ext cx="0" cy="104099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09589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109" grpId="0" animBg="1"/>
      <p:bldP spid="1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" y="0"/>
            <a:ext cx="9131300" cy="836712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 smtClean="0">
                <a:ea typeface="Times New Roman" charset="0"/>
                <a:cs typeface="Times New Roman" charset="0"/>
              </a:rPr>
              <a:t>Multivalued Dependencies</a:t>
            </a:r>
            <a:endParaRPr lang="en-US" altLang="en-US" dirty="0">
              <a:ea typeface="Times New Roman" charset="0"/>
              <a:cs typeface="Times New Roman" charset="0"/>
            </a:endParaRP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08720"/>
            <a:ext cx="8763000" cy="5688632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dirty="0" smtClean="0">
                <a:ea typeface="MS PGothic" charset="-128"/>
              </a:rPr>
              <a:t>A </a:t>
            </a:r>
            <a:r>
              <a:rPr lang="en-US" altLang="en-US" sz="2400" b="1" dirty="0" smtClean="0">
                <a:ea typeface="MS PGothic" charset="-128"/>
              </a:rPr>
              <a:t>multivalued dependency </a:t>
            </a:r>
            <a:r>
              <a:rPr lang="en-US" altLang="en-US" sz="2400" dirty="0" smtClean="0">
                <a:ea typeface="MS PGothic" charset="-128"/>
              </a:rPr>
              <a:t>(</a:t>
            </a:r>
            <a:r>
              <a:rPr lang="en-US" altLang="en-US" sz="2400" b="1" dirty="0">
                <a:ea typeface="MS PGothic" charset="-128"/>
              </a:rPr>
              <a:t>MVD</a:t>
            </a:r>
            <a:r>
              <a:rPr lang="en-US" altLang="en-US" sz="2400" dirty="0" smtClean="0">
                <a:ea typeface="MS PGothic" charset="-128"/>
              </a:rPr>
              <a:t>) </a:t>
            </a:r>
            <a:r>
              <a:rPr lang="en-US" altLang="en-US" sz="2400" dirty="0" smtClean="0">
                <a:solidFill>
                  <a:srgbClr val="790033"/>
                </a:solidFill>
                <a:ea typeface="MS PGothic" charset="-128"/>
              </a:rPr>
              <a:t>X</a:t>
            </a:r>
            <a:r>
              <a:rPr lang="en-US" altLang="en-US" sz="2400" dirty="0" smtClean="0">
                <a:ea typeface="MS PGothic" charset="-128"/>
              </a:rPr>
              <a:t> </a:t>
            </a:r>
            <a:r>
              <a:rPr lang="en-US" sz="2400" dirty="0" smtClean="0">
                <a:solidFill>
                  <a:srgbClr val="790033"/>
                </a:solidFill>
              </a:rPr>
              <a:t>→→</a:t>
            </a:r>
            <a:r>
              <a:rPr lang="en-US" altLang="en-US" sz="2400" dirty="0" smtClean="0">
                <a:ea typeface="MS PGothic" charset="-128"/>
              </a:rPr>
              <a:t> </a:t>
            </a:r>
            <a:r>
              <a:rPr lang="en-US" altLang="en-US" sz="2400" dirty="0" smtClean="0">
                <a:solidFill>
                  <a:srgbClr val="790033"/>
                </a:solidFill>
                <a:ea typeface="MS PGothic" charset="-128"/>
              </a:rPr>
              <a:t>Y</a:t>
            </a:r>
            <a:r>
              <a:rPr lang="en-US" altLang="en-US" sz="2400" dirty="0" smtClean="0">
                <a:ea typeface="MS PGothic" charset="-128"/>
              </a:rPr>
              <a:t> specified on relation schema </a:t>
            </a:r>
            <a:r>
              <a:rPr lang="en-US" altLang="en-US" sz="2400" i="1" dirty="0" smtClean="0">
                <a:ea typeface="MS PGothic" charset="-128"/>
              </a:rPr>
              <a:t>R</a:t>
            </a:r>
            <a:r>
              <a:rPr lang="en-US" altLang="en-US" sz="2400" dirty="0" smtClean="0">
                <a:ea typeface="MS PGothic" charset="-128"/>
              </a:rPr>
              <a:t>, where </a:t>
            </a:r>
            <a:r>
              <a:rPr lang="en-US" altLang="en-US" sz="2400" dirty="0" smtClean="0">
                <a:solidFill>
                  <a:srgbClr val="790033"/>
                </a:solidFill>
                <a:ea typeface="MS PGothic" charset="-128"/>
              </a:rPr>
              <a:t>X </a:t>
            </a:r>
            <a:r>
              <a:rPr lang="en-US" altLang="en-US" sz="2400" dirty="0" smtClean="0">
                <a:ea typeface="MS PGothic" charset="-128"/>
              </a:rPr>
              <a:t>and </a:t>
            </a:r>
            <a:r>
              <a:rPr lang="en-US" altLang="en-US" sz="2400" dirty="0" smtClean="0">
                <a:solidFill>
                  <a:srgbClr val="790033"/>
                </a:solidFill>
                <a:ea typeface="MS PGothic" charset="-128"/>
              </a:rPr>
              <a:t>Y</a:t>
            </a:r>
            <a:r>
              <a:rPr lang="en-US" altLang="en-US" sz="2400" dirty="0" smtClean="0">
                <a:ea typeface="MS PGothic" charset="-128"/>
              </a:rPr>
              <a:t> are both subsets of </a:t>
            </a:r>
            <a:r>
              <a:rPr lang="en-US" altLang="en-US" sz="2400" i="1" dirty="0" smtClean="0">
                <a:ea typeface="MS PGothic" charset="-128"/>
              </a:rPr>
              <a:t>R</a:t>
            </a:r>
            <a:r>
              <a:rPr lang="en-US" altLang="en-US" sz="2400" dirty="0" smtClean="0">
                <a:ea typeface="MS PGothic" charset="-128"/>
              </a:rPr>
              <a:t>, specifies the following constraint on any relation instance </a:t>
            </a:r>
            <a:r>
              <a:rPr lang="en-US" altLang="en-US" sz="2400" i="1" dirty="0" smtClean="0">
                <a:ea typeface="MS PGothic" charset="-128"/>
              </a:rPr>
              <a:t>r</a:t>
            </a:r>
            <a:r>
              <a:rPr lang="en-US" altLang="en-US" sz="2400" dirty="0" smtClean="0">
                <a:ea typeface="MS PGothic" charset="-128"/>
              </a:rPr>
              <a:t> of </a:t>
            </a:r>
            <a:r>
              <a:rPr lang="en-US" altLang="en-US" sz="2400" i="1" dirty="0" smtClean="0">
                <a:ea typeface="MS PGothic" charset="-128"/>
              </a:rPr>
              <a:t>R</a:t>
            </a:r>
            <a:r>
              <a:rPr lang="en-US" altLang="en-US" sz="2400" dirty="0" smtClean="0">
                <a:ea typeface="MS PGothic" charset="-128"/>
              </a:rPr>
              <a:t>: If two tuples </a:t>
            </a:r>
            <a:r>
              <a:rPr lang="en-US" altLang="en-US" sz="2400" i="1" dirty="0" smtClean="0">
                <a:solidFill>
                  <a:srgbClr val="790033"/>
                </a:solidFill>
                <a:ea typeface="MS PGothic" charset="-128"/>
              </a:rPr>
              <a:t>t</a:t>
            </a:r>
            <a:r>
              <a:rPr lang="en-US" altLang="en-US" sz="2400" baseline="-30000" dirty="0" smtClean="0">
                <a:solidFill>
                  <a:srgbClr val="790033"/>
                </a:solidFill>
                <a:ea typeface="MS PGothic" charset="-128"/>
              </a:rPr>
              <a:t>1</a:t>
            </a:r>
            <a:r>
              <a:rPr lang="en-US" altLang="en-US" sz="2400" dirty="0" smtClean="0">
                <a:ea typeface="MS PGothic" charset="-128"/>
              </a:rPr>
              <a:t> and </a:t>
            </a:r>
            <a:r>
              <a:rPr lang="en-US" altLang="en-US" sz="2400" i="1" dirty="0" smtClean="0">
                <a:solidFill>
                  <a:srgbClr val="790033"/>
                </a:solidFill>
                <a:ea typeface="MS PGothic" charset="-128"/>
              </a:rPr>
              <a:t>t</a:t>
            </a:r>
            <a:r>
              <a:rPr lang="en-US" altLang="en-US" sz="2400" baseline="-30000" dirty="0" smtClean="0">
                <a:solidFill>
                  <a:srgbClr val="790033"/>
                </a:solidFill>
                <a:ea typeface="MS PGothic" charset="-128"/>
              </a:rPr>
              <a:t>2</a:t>
            </a:r>
            <a:r>
              <a:rPr lang="en-US" altLang="en-US" sz="2400" dirty="0" smtClean="0">
                <a:ea typeface="MS PGothic" charset="-128"/>
              </a:rPr>
              <a:t> exist in </a:t>
            </a:r>
            <a:r>
              <a:rPr lang="en-US" altLang="en-US" sz="2400" i="1" dirty="0" smtClean="0">
                <a:ea typeface="MS PGothic" charset="-128"/>
              </a:rPr>
              <a:t>r</a:t>
            </a:r>
            <a:r>
              <a:rPr lang="en-US" altLang="en-US" sz="2400" dirty="0" smtClean="0">
                <a:ea typeface="MS PGothic" charset="-128"/>
              </a:rPr>
              <a:t> such that </a:t>
            </a:r>
            <a:r>
              <a:rPr lang="en-US" altLang="en-US" sz="2400" dirty="0" smtClean="0">
                <a:solidFill>
                  <a:srgbClr val="790033"/>
                </a:solidFill>
                <a:ea typeface="MS PGothic" charset="-128"/>
              </a:rPr>
              <a:t>t</a:t>
            </a:r>
            <a:r>
              <a:rPr lang="en-US" altLang="en-US" sz="2400" baseline="-30000" dirty="0" smtClean="0">
                <a:solidFill>
                  <a:srgbClr val="790033"/>
                </a:solidFill>
                <a:ea typeface="MS PGothic" charset="-128"/>
              </a:rPr>
              <a:t>1</a:t>
            </a:r>
            <a:r>
              <a:rPr lang="en-US" altLang="en-US" sz="2400" dirty="0" smtClean="0">
                <a:solidFill>
                  <a:srgbClr val="790033"/>
                </a:solidFill>
                <a:ea typeface="MS PGothic" charset="-128"/>
              </a:rPr>
              <a:t>[X] = t</a:t>
            </a:r>
            <a:r>
              <a:rPr lang="en-US" altLang="en-US" sz="2400" baseline="-30000" dirty="0" smtClean="0">
                <a:solidFill>
                  <a:srgbClr val="790033"/>
                </a:solidFill>
                <a:ea typeface="MS PGothic" charset="-128"/>
              </a:rPr>
              <a:t>2</a:t>
            </a:r>
            <a:r>
              <a:rPr lang="en-US" altLang="en-US" sz="2400" dirty="0" smtClean="0">
                <a:solidFill>
                  <a:srgbClr val="790033"/>
                </a:solidFill>
                <a:ea typeface="MS PGothic" charset="-128"/>
              </a:rPr>
              <a:t>[X], </a:t>
            </a:r>
            <a:r>
              <a:rPr lang="en-US" altLang="en-US" sz="2400" dirty="0" smtClean="0">
                <a:ea typeface="MS PGothic" charset="-128"/>
              </a:rPr>
              <a:t>then two tuples </a:t>
            </a:r>
            <a:r>
              <a:rPr lang="en-US" altLang="en-US" sz="2400" i="1" dirty="0" smtClean="0">
                <a:solidFill>
                  <a:srgbClr val="790033"/>
                </a:solidFill>
                <a:ea typeface="MS PGothic" charset="-128"/>
              </a:rPr>
              <a:t>t</a:t>
            </a:r>
            <a:r>
              <a:rPr lang="en-US" altLang="en-US" sz="2400" baseline="-30000" dirty="0" smtClean="0">
                <a:solidFill>
                  <a:srgbClr val="790033"/>
                </a:solidFill>
                <a:ea typeface="MS PGothic" charset="-128"/>
              </a:rPr>
              <a:t>3</a:t>
            </a:r>
            <a:r>
              <a:rPr lang="en-US" altLang="en-US" sz="2400" dirty="0" smtClean="0">
                <a:ea typeface="MS PGothic" charset="-128"/>
              </a:rPr>
              <a:t> and </a:t>
            </a:r>
            <a:r>
              <a:rPr lang="en-US" altLang="en-US" sz="2400" i="1" dirty="0" smtClean="0">
                <a:solidFill>
                  <a:srgbClr val="790033"/>
                </a:solidFill>
                <a:ea typeface="MS PGothic" charset="-128"/>
              </a:rPr>
              <a:t>t</a:t>
            </a:r>
            <a:r>
              <a:rPr lang="en-US" altLang="en-US" sz="2400" baseline="-30000" dirty="0" smtClean="0">
                <a:solidFill>
                  <a:srgbClr val="790033"/>
                </a:solidFill>
                <a:ea typeface="MS PGothic" charset="-128"/>
              </a:rPr>
              <a:t>4</a:t>
            </a:r>
            <a:r>
              <a:rPr lang="en-US" altLang="en-US" sz="2400" dirty="0" smtClean="0">
                <a:ea typeface="MS PGothic" charset="-128"/>
              </a:rPr>
              <a:t> should also exist in </a:t>
            </a:r>
            <a:r>
              <a:rPr lang="en-US" altLang="en-US" sz="2400" i="1" dirty="0" smtClean="0">
                <a:ea typeface="MS PGothic" charset="-128"/>
              </a:rPr>
              <a:t>r</a:t>
            </a:r>
            <a:r>
              <a:rPr lang="en-US" altLang="en-US" sz="2400" dirty="0" smtClean="0">
                <a:ea typeface="MS PGothic" charset="-128"/>
              </a:rPr>
              <a:t> with the following properties, where we use </a:t>
            </a:r>
            <a:r>
              <a:rPr lang="en-US" altLang="en-US" sz="2400" i="1" dirty="0" smtClean="0">
                <a:ea typeface="MS PGothic" charset="-128"/>
              </a:rPr>
              <a:t>Z</a:t>
            </a:r>
            <a:r>
              <a:rPr lang="en-US" altLang="en-US" sz="2400" dirty="0" smtClean="0">
                <a:ea typeface="MS PGothic" charset="-128"/>
              </a:rPr>
              <a:t> to denote </a:t>
            </a:r>
            <a:r>
              <a:rPr lang="en-US" altLang="en-US" sz="2400" dirty="0" smtClean="0">
                <a:solidFill>
                  <a:srgbClr val="790033"/>
                </a:solidFill>
                <a:ea typeface="MS PGothic" charset="-128"/>
              </a:rPr>
              <a:t>(R </a:t>
            </a:r>
            <a:r>
              <a:rPr lang="en-US" altLang="en-US" sz="2400" dirty="0" smtClean="0">
                <a:solidFill>
                  <a:srgbClr val="790033"/>
                </a:solidFill>
                <a:latin typeface="MathematicalPi 1" charset="0"/>
                <a:ea typeface="MS PGothic" charset="-128"/>
              </a:rPr>
              <a:t>- </a:t>
            </a:r>
            <a:r>
              <a:rPr lang="en-US" altLang="en-US" sz="2400" dirty="0" smtClean="0">
                <a:solidFill>
                  <a:srgbClr val="790033"/>
                </a:solidFill>
                <a:ea typeface="MS PGothic" charset="-128"/>
              </a:rPr>
              <a:t> (X </a:t>
            </a:r>
            <a:r>
              <a:rPr lang="en-US" sz="2400" b="1" dirty="0" smtClean="0">
                <a:solidFill>
                  <a:srgbClr val="990000"/>
                </a:solidFill>
                <a:latin typeface="Symbol" pitchFamily="18" charset="2"/>
              </a:rPr>
              <a:t></a:t>
            </a:r>
            <a:r>
              <a:rPr lang="en-US" altLang="en-US" sz="2400" dirty="0" smtClean="0">
                <a:solidFill>
                  <a:srgbClr val="790033"/>
                </a:solidFill>
                <a:ea typeface="MS PGothic" charset="-128"/>
              </a:rPr>
              <a:t> Y</a:t>
            </a:r>
            <a:r>
              <a:rPr lang="en-US" altLang="en-US" sz="2400" dirty="0">
                <a:solidFill>
                  <a:srgbClr val="790033"/>
                </a:solidFill>
                <a:ea typeface="MS PGothic" charset="-128"/>
              </a:rPr>
              <a:t>)):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altLang="en-US" sz="2400" dirty="0" smtClean="0">
                <a:ea typeface="MS PGothic" charset="-128"/>
              </a:rPr>
              <a:t>t</a:t>
            </a:r>
            <a:r>
              <a:rPr lang="en-US" altLang="en-US" sz="2400" baseline="-30000" dirty="0" smtClean="0">
                <a:ea typeface="MS PGothic" charset="-128"/>
              </a:rPr>
              <a:t>3</a:t>
            </a:r>
            <a:r>
              <a:rPr lang="en-US" altLang="en-US" sz="2400" dirty="0" smtClean="0">
                <a:ea typeface="MS PGothic" charset="-128"/>
              </a:rPr>
              <a:t>.X = t</a:t>
            </a:r>
            <a:r>
              <a:rPr lang="en-US" altLang="en-US" sz="2400" baseline="-30000" dirty="0" smtClean="0">
                <a:ea typeface="MS PGothic" charset="-128"/>
              </a:rPr>
              <a:t>4</a:t>
            </a:r>
            <a:r>
              <a:rPr lang="en-US" altLang="en-US" sz="2400" dirty="0" smtClean="0">
                <a:ea typeface="MS PGothic" charset="-128"/>
              </a:rPr>
              <a:t>.X = t</a:t>
            </a:r>
            <a:r>
              <a:rPr lang="en-US" altLang="en-US" sz="2400" baseline="-30000" dirty="0" smtClean="0">
                <a:ea typeface="MS PGothic" charset="-128"/>
              </a:rPr>
              <a:t>1</a:t>
            </a:r>
            <a:r>
              <a:rPr lang="en-US" altLang="en-US" sz="2400" dirty="0" smtClean="0">
                <a:ea typeface="MS PGothic" charset="-128"/>
              </a:rPr>
              <a:t>.X = t</a:t>
            </a:r>
            <a:r>
              <a:rPr lang="en-US" altLang="en-US" sz="2400" baseline="-30000" dirty="0" smtClean="0">
                <a:ea typeface="MS PGothic" charset="-128"/>
              </a:rPr>
              <a:t>2</a:t>
            </a:r>
            <a:r>
              <a:rPr lang="en-US" altLang="en-US" sz="2400" dirty="0" smtClean="0">
                <a:ea typeface="MS PGothic" charset="-128"/>
              </a:rPr>
              <a:t>.X</a:t>
            </a:r>
            <a:endParaRPr lang="en-US" altLang="en-US" sz="2400" dirty="0">
              <a:ea typeface="MS PGothic" charset="-128"/>
            </a:endParaRP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altLang="en-US" sz="2400" dirty="0" smtClean="0">
                <a:ea typeface="MS PGothic" charset="-128"/>
              </a:rPr>
              <a:t>t</a:t>
            </a:r>
            <a:r>
              <a:rPr lang="en-US" altLang="en-US" sz="2400" baseline="-30000" dirty="0" smtClean="0">
                <a:ea typeface="MS PGothic" charset="-128"/>
              </a:rPr>
              <a:t>3</a:t>
            </a:r>
            <a:r>
              <a:rPr lang="en-US" altLang="en-US" sz="2400" dirty="0" smtClean="0">
                <a:ea typeface="MS PGothic" charset="-128"/>
              </a:rPr>
              <a:t>.Y = t</a:t>
            </a:r>
            <a:r>
              <a:rPr lang="en-US" altLang="en-US" sz="2400" baseline="-30000" dirty="0" smtClean="0">
                <a:ea typeface="MS PGothic" charset="-128"/>
              </a:rPr>
              <a:t>1</a:t>
            </a:r>
            <a:r>
              <a:rPr lang="en-US" altLang="en-US" sz="2400" dirty="0" smtClean="0">
                <a:ea typeface="MS PGothic" charset="-128"/>
              </a:rPr>
              <a:t>.Y and t</a:t>
            </a:r>
            <a:r>
              <a:rPr lang="en-US" altLang="en-US" sz="2400" baseline="-30000" dirty="0" smtClean="0">
                <a:ea typeface="MS PGothic" charset="-128"/>
              </a:rPr>
              <a:t>4</a:t>
            </a:r>
            <a:r>
              <a:rPr lang="en-US" altLang="en-US" sz="2400" dirty="0" smtClean="0">
                <a:ea typeface="MS PGothic" charset="-128"/>
              </a:rPr>
              <a:t>.Y = t</a:t>
            </a:r>
            <a:r>
              <a:rPr lang="en-US" altLang="en-US" sz="2400" baseline="-30000" dirty="0" smtClean="0">
                <a:ea typeface="MS PGothic" charset="-128"/>
              </a:rPr>
              <a:t>2</a:t>
            </a:r>
            <a:r>
              <a:rPr lang="en-US" altLang="en-US" sz="2400" dirty="0" smtClean="0">
                <a:ea typeface="MS PGothic" charset="-128"/>
              </a:rPr>
              <a:t>.Y</a:t>
            </a:r>
            <a:endParaRPr lang="en-US" altLang="en-US" sz="2400" dirty="0">
              <a:ea typeface="MS PGothic" charset="-128"/>
            </a:endParaRP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altLang="en-US" sz="2400" dirty="0" smtClean="0">
                <a:ea typeface="MS PGothic" charset="-128"/>
              </a:rPr>
              <a:t>t</a:t>
            </a:r>
            <a:r>
              <a:rPr lang="en-US" altLang="en-US" sz="2400" baseline="-30000" dirty="0" smtClean="0">
                <a:ea typeface="MS PGothic" charset="-128"/>
              </a:rPr>
              <a:t>3</a:t>
            </a:r>
            <a:r>
              <a:rPr lang="en-US" altLang="en-US" sz="2400" dirty="0" smtClean="0">
                <a:ea typeface="MS PGothic" charset="-128"/>
              </a:rPr>
              <a:t>.Z = t</a:t>
            </a:r>
            <a:r>
              <a:rPr lang="en-US" altLang="en-US" sz="2400" baseline="-30000" dirty="0" smtClean="0">
                <a:ea typeface="MS PGothic" charset="-128"/>
              </a:rPr>
              <a:t>2</a:t>
            </a:r>
            <a:r>
              <a:rPr lang="en-US" altLang="en-US" sz="2400" dirty="0">
                <a:ea typeface="MS PGothic" charset="-128"/>
              </a:rPr>
              <a:t>.</a:t>
            </a:r>
            <a:r>
              <a:rPr lang="en-US" altLang="en-US" sz="2400" dirty="0" smtClean="0">
                <a:ea typeface="MS PGothic" charset="-128"/>
              </a:rPr>
              <a:t>Z and t</a:t>
            </a:r>
            <a:r>
              <a:rPr lang="en-US" altLang="en-US" sz="2400" baseline="-30000" dirty="0" smtClean="0">
                <a:ea typeface="MS PGothic" charset="-128"/>
              </a:rPr>
              <a:t>4</a:t>
            </a:r>
            <a:r>
              <a:rPr lang="en-US" altLang="en-US" sz="2400" dirty="0">
                <a:ea typeface="MS PGothic" charset="-128"/>
              </a:rPr>
              <a:t>.</a:t>
            </a:r>
            <a:r>
              <a:rPr lang="en-US" altLang="en-US" sz="2400" dirty="0" smtClean="0">
                <a:ea typeface="MS PGothic" charset="-128"/>
              </a:rPr>
              <a:t>Z = t</a:t>
            </a:r>
            <a:r>
              <a:rPr lang="en-US" altLang="en-US" sz="2400" baseline="-30000" dirty="0" smtClean="0">
                <a:ea typeface="MS PGothic" charset="-128"/>
              </a:rPr>
              <a:t>1</a:t>
            </a:r>
            <a:r>
              <a:rPr lang="en-US" altLang="en-US" sz="2400" dirty="0" smtClean="0">
                <a:ea typeface="MS PGothic" charset="-128"/>
              </a:rPr>
              <a:t>.Z</a:t>
            </a:r>
            <a:endParaRPr lang="en-US" altLang="en-US" sz="2400" dirty="0">
              <a:ea typeface="MS PGothic" charset="-128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 dirty="0" smtClean="0">
                <a:ea typeface="MS PGothic" charset="-128"/>
              </a:rPr>
              <a:t>An MVD </a:t>
            </a:r>
            <a:r>
              <a:rPr lang="en-US" altLang="en-US" sz="2400" dirty="0" smtClean="0">
                <a:solidFill>
                  <a:srgbClr val="790033"/>
                </a:solidFill>
                <a:ea typeface="MS PGothic" charset="-128"/>
              </a:rPr>
              <a:t>X </a:t>
            </a:r>
            <a:r>
              <a:rPr lang="en-US" sz="2400" dirty="0" smtClean="0">
                <a:solidFill>
                  <a:srgbClr val="790033"/>
                </a:solidFill>
              </a:rPr>
              <a:t>→→</a:t>
            </a:r>
            <a:r>
              <a:rPr lang="en-US" altLang="en-US" sz="2400" dirty="0" smtClean="0">
                <a:solidFill>
                  <a:srgbClr val="790033"/>
                </a:solidFill>
                <a:ea typeface="MS PGothic" charset="-128"/>
              </a:rPr>
              <a:t> Y </a:t>
            </a:r>
            <a:r>
              <a:rPr lang="en-US" altLang="en-US" sz="2400" dirty="0" smtClean="0">
                <a:ea typeface="MS PGothic" charset="-128"/>
              </a:rPr>
              <a:t>in </a:t>
            </a:r>
            <a:r>
              <a:rPr lang="en-US" altLang="en-US" sz="2400" i="1" dirty="0" smtClean="0">
                <a:ea typeface="MS PGothic" charset="-128"/>
              </a:rPr>
              <a:t>R</a:t>
            </a:r>
            <a:r>
              <a:rPr lang="en-US" altLang="en-US" sz="2400" dirty="0" smtClean="0">
                <a:ea typeface="MS PGothic" charset="-128"/>
              </a:rPr>
              <a:t> is called a </a:t>
            </a:r>
            <a:r>
              <a:rPr lang="en-US" altLang="en-US" sz="2400" b="1" dirty="0" smtClean="0">
                <a:ea typeface="MS PGothic" charset="-128"/>
              </a:rPr>
              <a:t>trivial MVD</a:t>
            </a:r>
            <a:r>
              <a:rPr lang="en-US" altLang="en-US" sz="2400" dirty="0" smtClean="0">
                <a:ea typeface="MS PGothic" charset="-128"/>
              </a:rPr>
              <a:t> if </a:t>
            </a:r>
            <a:endParaRPr lang="en-US" altLang="en-US" sz="2400" dirty="0">
              <a:ea typeface="MS PGothic" charset="-128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 dirty="0" smtClean="0">
                <a:ea typeface="MS PGothic" charset="-128"/>
              </a:rPr>
              <a:t>  (a) </a:t>
            </a:r>
            <a:r>
              <a:rPr lang="en-US" altLang="en-US" sz="2400" dirty="0" smtClean="0">
                <a:solidFill>
                  <a:srgbClr val="790033"/>
                </a:solidFill>
                <a:ea typeface="MS PGothic" charset="-128"/>
              </a:rPr>
              <a:t>Y</a:t>
            </a:r>
            <a:r>
              <a:rPr lang="en-US" altLang="en-US" sz="2400" dirty="0" smtClean="0">
                <a:ea typeface="MS PGothic" charset="-128"/>
              </a:rPr>
              <a:t> is a subset of </a:t>
            </a:r>
            <a:r>
              <a:rPr lang="en-US" altLang="en-US" sz="2400" dirty="0" smtClean="0">
                <a:solidFill>
                  <a:srgbClr val="790033"/>
                </a:solidFill>
                <a:ea typeface="MS PGothic" charset="-128"/>
              </a:rPr>
              <a:t>X</a:t>
            </a:r>
            <a:r>
              <a:rPr lang="en-US" altLang="en-US" sz="2400" dirty="0" smtClean="0">
                <a:ea typeface="MS PGothic" charset="-128"/>
              </a:rPr>
              <a:t>, or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 dirty="0" smtClean="0">
                <a:ea typeface="MS PGothic" charset="-128"/>
              </a:rPr>
              <a:t>  (</a:t>
            </a:r>
            <a:r>
              <a:rPr lang="en-US" altLang="en-US" sz="2400" dirty="0">
                <a:ea typeface="MS PGothic" charset="-128"/>
              </a:rPr>
              <a:t>b</a:t>
            </a:r>
            <a:r>
              <a:rPr lang="en-US" altLang="en-US" sz="2400" dirty="0" smtClean="0">
                <a:ea typeface="MS PGothic" charset="-128"/>
              </a:rPr>
              <a:t>) </a:t>
            </a:r>
            <a:r>
              <a:rPr lang="en-US" altLang="en-US" sz="2400" dirty="0" smtClean="0">
                <a:solidFill>
                  <a:srgbClr val="790033"/>
                </a:solidFill>
                <a:ea typeface="MS PGothic" charset="-128"/>
              </a:rPr>
              <a:t>X </a:t>
            </a:r>
            <a:r>
              <a:rPr lang="en-US" sz="2400" b="1" dirty="0" smtClean="0">
                <a:solidFill>
                  <a:srgbClr val="990000"/>
                </a:solidFill>
                <a:latin typeface="Symbol" pitchFamily="18" charset="2"/>
              </a:rPr>
              <a:t></a:t>
            </a:r>
            <a:r>
              <a:rPr lang="en-US" altLang="en-US" sz="2400" dirty="0" smtClean="0">
                <a:solidFill>
                  <a:srgbClr val="790033"/>
                </a:solidFill>
                <a:ea typeface="MS PGothic" charset="-128"/>
              </a:rPr>
              <a:t> Y = R. </a:t>
            </a:r>
            <a:endParaRPr lang="en-US" altLang="en-US" sz="2400" dirty="0">
              <a:solidFill>
                <a:srgbClr val="790033"/>
              </a:solidFill>
              <a:ea typeface="MS PGothic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72250-CC77-3445-BDD9-03F772B0D47A}" type="slidenum">
              <a:rPr lang="en-US" altLang="en-US" smtClean="0"/>
              <a:pPr/>
              <a:t>3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901332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Multivalued Dependencies (</a:t>
            </a:r>
            <a:r>
              <a:rPr lang="en-US" altLang="en-US" dirty="0"/>
              <a:t>MVD)</a:t>
            </a:r>
          </a:p>
        </p:txBody>
      </p:sp>
      <p:pic>
        <p:nvPicPr>
          <p:cNvPr id="7172" name="Picture 6" descr="NF2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434340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0" descr="1NF-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908720"/>
            <a:ext cx="44386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4143375" y="4725144"/>
            <a:ext cx="457200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90600" indent="-5334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 = COURSE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Y = TEACHER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Z = TEXT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501062" y="1389733"/>
            <a:ext cx="751458" cy="39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t</a:t>
            </a:r>
            <a:r>
              <a:rPr lang="en-US" altLang="en-US" sz="2400" baseline="-300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1</a:t>
            </a:r>
            <a:endParaRPr lang="en-US" altLang="en-US" sz="2400" dirty="0">
              <a:solidFill>
                <a:srgbClr val="790033"/>
              </a:solidFill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CA" altLang="en-US" sz="2400" dirty="0">
                <a:solidFill>
                  <a:srgbClr val="790033"/>
                </a:solidFill>
              </a:rPr>
              <a:t>t</a:t>
            </a:r>
            <a:r>
              <a:rPr lang="en-US" altLang="en-US" sz="2400" baseline="-300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3</a:t>
            </a:r>
            <a:endParaRPr lang="en-CA" altLang="en-US" sz="2400" dirty="0">
              <a:solidFill>
                <a:srgbClr val="790033"/>
              </a:solidFill>
            </a:endParaRPr>
          </a:p>
          <a:p>
            <a:pPr eaLnBrk="1" hangingPunct="1">
              <a:spcBef>
                <a:spcPts val="100"/>
              </a:spcBef>
            </a:pPr>
            <a:r>
              <a:rPr lang="en-CA" altLang="en-US" sz="2400" dirty="0">
                <a:solidFill>
                  <a:srgbClr val="790033"/>
                </a:solidFill>
              </a:rPr>
              <a:t>t</a:t>
            </a:r>
            <a:r>
              <a:rPr lang="en-US" altLang="en-US" sz="2400" baseline="-300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4</a:t>
            </a:r>
            <a:endParaRPr lang="en-CA" altLang="en-US" sz="2400" dirty="0">
              <a:solidFill>
                <a:srgbClr val="790033"/>
              </a:solidFill>
            </a:endParaRPr>
          </a:p>
          <a:p>
            <a:pPr eaLnBrk="1" hangingPunct="1">
              <a:spcBef>
                <a:spcPts val="100"/>
              </a:spcBef>
            </a:pPr>
            <a:r>
              <a:rPr lang="en-CA" altLang="en-US" sz="2400" dirty="0">
                <a:solidFill>
                  <a:srgbClr val="790033"/>
                </a:solidFill>
              </a:rPr>
              <a:t>t</a:t>
            </a:r>
            <a:r>
              <a:rPr lang="en-US" altLang="en-US" sz="2400" baseline="-300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2</a:t>
            </a:r>
          </a:p>
          <a:p>
            <a:pPr eaLnBrk="1" hangingPunct="1">
              <a:spcBef>
                <a:spcPts val="100"/>
              </a:spcBef>
            </a:pP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t</a:t>
            </a:r>
            <a:r>
              <a:rPr lang="en-US" altLang="en-US" sz="2400" baseline="-300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1</a:t>
            </a:r>
            <a:r>
              <a:rPr lang="en-CA" altLang="en-US" sz="2400" dirty="0">
                <a:solidFill>
                  <a:srgbClr val="790033"/>
                </a:solidFill>
              </a:rPr>
              <a:t>t</a:t>
            </a:r>
            <a:r>
              <a:rPr lang="en-US" altLang="en-US" sz="2400" baseline="-300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4</a:t>
            </a:r>
            <a:endParaRPr lang="en-CA" altLang="en-US" sz="2400" dirty="0">
              <a:solidFill>
                <a:srgbClr val="790033"/>
              </a:solidFill>
            </a:endParaRPr>
          </a:p>
          <a:p>
            <a:pPr eaLnBrk="1" hangingPunct="1">
              <a:spcBef>
                <a:spcPts val="100"/>
              </a:spcBef>
            </a:pPr>
            <a:r>
              <a:rPr lang="en-CA" altLang="en-US" sz="2400" dirty="0">
                <a:solidFill>
                  <a:srgbClr val="790033"/>
                </a:solidFill>
              </a:rPr>
              <a:t>t</a:t>
            </a:r>
            <a:r>
              <a:rPr lang="en-US" altLang="en-US" sz="2400" baseline="-300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3</a:t>
            </a:r>
            <a:r>
              <a:rPr lang="en-CA" altLang="en-US" sz="2400" dirty="0">
                <a:solidFill>
                  <a:srgbClr val="790033"/>
                </a:solidFill>
              </a:rPr>
              <a:t>t</a:t>
            </a:r>
            <a:r>
              <a:rPr lang="en-US" altLang="en-US" sz="2400" baseline="-300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2</a:t>
            </a:r>
            <a:endParaRPr lang="en-CA" altLang="en-US" sz="2400" dirty="0">
              <a:solidFill>
                <a:srgbClr val="790033"/>
              </a:solidFill>
            </a:endParaRPr>
          </a:p>
          <a:p>
            <a:pPr eaLnBrk="1" hangingPunct="1">
              <a:spcBef>
                <a:spcPts val="100"/>
              </a:spcBef>
            </a:pPr>
            <a:endParaRPr lang="en-CA" altLang="en-US" sz="2400" dirty="0" smtClean="0">
              <a:solidFill>
                <a:srgbClr val="790033"/>
              </a:solidFill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t</a:t>
            </a:r>
            <a:r>
              <a:rPr lang="en-US" altLang="en-US" sz="2400" baseline="-300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1..</a:t>
            </a: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t</a:t>
            </a:r>
            <a:r>
              <a:rPr lang="en-US" altLang="en-US" sz="2400" baseline="-300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4</a:t>
            </a:r>
            <a:endParaRPr lang="en-US" altLang="en-US" sz="2400" dirty="0">
              <a:solidFill>
                <a:srgbClr val="790033"/>
              </a:solidFill>
              <a:ea typeface="Times New Roman" charset="0"/>
              <a:cs typeface="Times New Roman" charset="0"/>
            </a:endParaRPr>
          </a:p>
          <a:p>
            <a:pPr eaLnBrk="1" hangingPunct="1"/>
            <a:endParaRPr lang="en-US" altLang="en-US" sz="2400" dirty="0">
              <a:solidFill>
                <a:srgbClr val="790033"/>
              </a:solidFill>
              <a:ea typeface="Times New Roman" charset="0"/>
              <a:cs typeface="Times New Roman" charset="0"/>
            </a:endParaRPr>
          </a:p>
          <a:p>
            <a:pPr eaLnBrk="1" hangingPunct="1"/>
            <a:endParaRPr lang="en-CA" altLang="en-US" sz="2400" dirty="0">
              <a:solidFill>
                <a:srgbClr val="7900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72250-CC77-3445-BDD9-03F772B0D47A}" type="slidenum">
              <a:rPr lang="en-US" altLang="en-US" smtClean="0"/>
              <a:pPr/>
              <a:t>4</a:t>
            </a:fld>
            <a:endParaRPr lang="en-CA" altLang="zh-CN" dirty="0"/>
          </a:p>
        </p:txBody>
      </p:sp>
      <p:sp>
        <p:nvSpPr>
          <p:cNvPr id="2" name="Rectangle 1"/>
          <p:cNvSpPr/>
          <p:nvPr/>
        </p:nvSpPr>
        <p:spPr>
          <a:xfrm>
            <a:off x="2027" y="3663279"/>
            <a:ext cx="4212786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790033"/>
                </a:solidFill>
                <a:ea typeface="MS PGothic" charset="-128"/>
              </a:rPr>
              <a:t>X </a:t>
            </a:r>
            <a:r>
              <a:rPr lang="en-US" sz="2400" dirty="0">
                <a:solidFill>
                  <a:srgbClr val="790033"/>
                </a:solidFill>
              </a:rPr>
              <a:t>→→</a:t>
            </a:r>
            <a:r>
              <a:rPr lang="en-US" altLang="en-US" sz="2400" dirty="0">
                <a:solidFill>
                  <a:srgbClr val="790033"/>
                </a:solidFill>
                <a:ea typeface="MS PGothic" charset="-128"/>
              </a:rPr>
              <a:t> </a:t>
            </a:r>
            <a:r>
              <a:rPr lang="en-US" altLang="en-US" sz="2400" dirty="0" smtClean="0">
                <a:solidFill>
                  <a:srgbClr val="790033"/>
                </a:solidFill>
                <a:ea typeface="MS PGothic" charset="-128"/>
              </a:rPr>
              <a:t>Y: </a:t>
            </a:r>
            <a:r>
              <a:rPr lang="en-US" altLang="en-US" sz="2400" dirty="0" smtClean="0">
                <a:solidFill>
                  <a:schemeClr val="tx2"/>
                </a:solidFill>
              </a:rPr>
              <a:t>If </a:t>
            </a:r>
            <a:r>
              <a:rPr lang="en-US" altLang="en-US" sz="2400" i="1" dirty="0">
                <a:solidFill>
                  <a:srgbClr val="790033"/>
                </a:solidFill>
                <a:ea typeface="MS PGothic" charset="-128"/>
              </a:rPr>
              <a:t>t</a:t>
            </a:r>
            <a:r>
              <a:rPr lang="en-US" altLang="en-US" sz="2400" baseline="-30000" dirty="0">
                <a:solidFill>
                  <a:srgbClr val="790033"/>
                </a:solidFill>
                <a:ea typeface="MS PGothic" charset="-128"/>
              </a:rPr>
              <a:t>1</a:t>
            </a:r>
            <a:r>
              <a:rPr lang="en-US" altLang="en-US" sz="2400" dirty="0">
                <a:ea typeface="MS PGothic" charset="-128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</a:rPr>
              <a:t>and</a:t>
            </a:r>
            <a:r>
              <a:rPr lang="en-US" altLang="en-US" sz="2400" dirty="0">
                <a:ea typeface="MS PGothic" charset="-128"/>
              </a:rPr>
              <a:t> </a:t>
            </a:r>
            <a:r>
              <a:rPr lang="en-US" altLang="en-US" sz="2400" i="1" dirty="0">
                <a:solidFill>
                  <a:srgbClr val="790033"/>
                </a:solidFill>
                <a:ea typeface="MS PGothic" charset="-128"/>
              </a:rPr>
              <a:t>t</a:t>
            </a:r>
            <a:r>
              <a:rPr lang="en-US" altLang="en-US" sz="2400" baseline="-30000" dirty="0">
                <a:solidFill>
                  <a:srgbClr val="790033"/>
                </a:solidFill>
                <a:ea typeface="MS PGothic" charset="-128"/>
              </a:rPr>
              <a:t>2</a:t>
            </a:r>
            <a:r>
              <a:rPr lang="en-US" altLang="en-US" sz="2400" dirty="0">
                <a:ea typeface="MS PGothic" charset="-128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</a:rPr>
              <a:t>exist </a:t>
            </a:r>
            <a:r>
              <a:rPr lang="en-US" altLang="en-US" sz="2400" dirty="0" smtClean="0">
                <a:solidFill>
                  <a:schemeClr val="tx2"/>
                </a:solidFill>
              </a:rPr>
              <a:t>in </a:t>
            </a:r>
            <a:r>
              <a:rPr lang="en-US" altLang="en-US" sz="2400" i="1" dirty="0">
                <a:solidFill>
                  <a:srgbClr val="790033"/>
                </a:solidFill>
                <a:ea typeface="MS PGothic" charset="-128"/>
              </a:rPr>
              <a:t>r</a:t>
            </a:r>
            <a:r>
              <a:rPr lang="en-US" altLang="en-US" sz="2400" dirty="0" smtClean="0">
                <a:solidFill>
                  <a:schemeClr val="tx2"/>
                </a:solidFill>
              </a:rPr>
              <a:t> such </a:t>
            </a:r>
            <a:r>
              <a:rPr lang="en-US" altLang="en-US" sz="2400" dirty="0">
                <a:solidFill>
                  <a:schemeClr val="tx2"/>
                </a:solidFill>
              </a:rPr>
              <a:t>that</a:t>
            </a:r>
            <a:r>
              <a:rPr lang="en-US" altLang="en-US" sz="2400" dirty="0">
                <a:ea typeface="MS PGothic" charset="-128"/>
              </a:rPr>
              <a:t> </a:t>
            </a:r>
            <a:r>
              <a:rPr lang="en-US" altLang="en-US" sz="2400" dirty="0" smtClean="0">
                <a:solidFill>
                  <a:srgbClr val="790033"/>
                </a:solidFill>
                <a:ea typeface="MS PGothic" charset="-128"/>
              </a:rPr>
              <a:t>t</a:t>
            </a:r>
            <a:r>
              <a:rPr lang="en-US" altLang="en-US" sz="2400" baseline="-30000" dirty="0" smtClean="0">
                <a:solidFill>
                  <a:srgbClr val="790033"/>
                </a:solidFill>
                <a:ea typeface="MS PGothic" charset="-128"/>
              </a:rPr>
              <a:t>1</a:t>
            </a:r>
            <a:r>
              <a:rPr lang="en-US" altLang="en-US" sz="2400" dirty="0" smtClean="0">
                <a:solidFill>
                  <a:srgbClr val="790033"/>
                </a:solidFill>
                <a:ea typeface="MS PGothic" charset="-128"/>
              </a:rPr>
              <a:t>.X </a:t>
            </a:r>
            <a:r>
              <a:rPr lang="en-US" altLang="en-US" sz="2400" dirty="0">
                <a:solidFill>
                  <a:srgbClr val="790033"/>
                </a:solidFill>
                <a:ea typeface="MS PGothic" charset="-128"/>
              </a:rPr>
              <a:t>= </a:t>
            </a:r>
            <a:r>
              <a:rPr lang="en-US" altLang="en-US" sz="2400" dirty="0" smtClean="0">
                <a:solidFill>
                  <a:srgbClr val="790033"/>
                </a:solidFill>
                <a:ea typeface="MS PGothic" charset="-128"/>
              </a:rPr>
              <a:t>t</a:t>
            </a:r>
            <a:r>
              <a:rPr lang="en-US" altLang="en-US" sz="2400" baseline="-30000" dirty="0" smtClean="0">
                <a:solidFill>
                  <a:srgbClr val="790033"/>
                </a:solidFill>
                <a:ea typeface="MS PGothic" charset="-128"/>
              </a:rPr>
              <a:t>2</a:t>
            </a:r>
            <a:r>
              <a:rPr lang="en-US" altLang="en-US" sz="2400" dirty="0" smtClean="0">
                <a:solidFill>
                  <a:srgbClr val="790033"/>
                </a:solidFill>
                <a:ea typeface="MS PGothic" charset="-128"/>
              </a:rPr>
              <a:t>.X, </a:t>
            </a:r>
            <a:r>
              <a:rPr lang="en-US" altLang="en-US" sz="2400" dirty="0">
                <a:solidFill>
                  <a:schemeClr val="tx2"/>
                </a:solidFill>
              </a:rPr>
              <a:t>then </a:t>
            </a:r>
            <a:r>
              <a:rPr lang="en-US" altLang="en-US" sz="2400" dirty="0" smtClean="0">
                <a:solidFill>
                  <a:srgbClr val="790033"/>
                </a:solidFill>
                <a:ea typeface="MS PGothic" charset="-128"/>
              </a:rPr>
              <a:t>t</a:t>
            </a:r>
            <a:r>
              <a:rPr lang="en-US" altLang="en-US" sz="2400" baseline="-30000" dirty="0" smtClean="0">
                <a:solidFill>
                  <a:srgbClr val="790033"/>
                </a:solidFill>
                <a:ea typeface="MS PGothic" charset="-128"/>
              </a:rPr>
              <a:t>3</a:t>
            </a:r>
            <a:r>
              <a:rPr lang="en-US" altLang="en-US" sz="2400" dirty="0" smtClean="0">
                <a:ea typeface="MS PGothic" charset="-128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</a:rPr>
              <a:t>and</a:t>
            </a:r>
            <a:r>
              <a:rPr lang="en-US" altLang="en-US" sz="2400" dirty="0">
                <a:ea typeface="MS PGothic" charset="-128"/>
              </a:rPr>
              <a:t> </a:t>
            </a:r>
            <a:r>
              <a:rPr lang="en-US" altLang="en-US" sz="2400" dirty="0">
                <a:solidFill>
                  <a:srgbClr val="790033"/>
                </a:solidFill>
                <a:ea typeface="MS PGothic" charset="-128"/>
              </a:rPr>
              <a:t>t</a:t>
            </a:r>
            <a:r>
              <a:rPr lang="en-US" altLang="en-US" sz="2400" baseline="-30000" dirty="0">
                <a:solidFill>
                  <a:srgbClr val="790033"/>
                </a:solidFill>
                <a:ea typeface="MS PGothic" charset="-128"/>
              </a:rPr>
              <a:t>4</a:t>
            </a:r>
            <a:r>
              <a:rPr lang="en-US" altLang="en-US" sz="2400" dirty="0">
                <a:ea typeface="MS PGothic" charset="-128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</a:rPr>
              <a:t>should also </a:t>
            </a:r>
            <a:r>
              <a:rPr lang="en-US" altLang="en-US" sz="2400" dirty="0" smtClean="0">
                <a:solidFill>
                  <a:schemeClr val="tx2"/>
                </a:solidFill>
              </a:rPr>
              <a:t>exist: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t</a:t>
            </a:r>
            <a:r>
              <a:rPr lang="en-US" altLang="en-US" sz="2400" baseline="-300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1</a:t>
            </a: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.X </a:t>
            </a: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= t</a:t>
            </a:r>
            <a:r>
              <a:rPr lang="en-US" altLang="en-US" sz="2400" baseline="-300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2</a:t>
            </a: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.X =t</a:t>
            </a:r>
            <a:r>
              <a:rPr lang="en-US" altLang="en-US" sz="2400" baseline="-300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3</a:t>
            </a:r>
            <a:r>
              <a:rPr lang="en-CA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.</a:t>
            </a: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 = t</a:t>
            </a:r>
            <a:r>
              <a:rPr lang="en-US" altLang="en-US" sz="2400" baseline="-300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4</a:t>
            </a: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.X 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t</a:t>
            </a:r>
            <a:r>
              <a:rPr lang="en-US" altLang="en-US" sz="2400" baseline="-300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1</a:t>
            </a: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.Y = t</a:t>
            </a:r>
            <a:r>
              <a:rPr lang="en-US" altLang="en-US" sz="2400" baseline="-300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3</a:t>
            </a: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.Y </a:t>
            </a:r>
            <a:r>
              <a:rPr lang="en-US" altLang="en-US" sz="2400" dirty="0">
                <a:solidFill>
                  <a:schemeClr val="tx2"/>
                </a:solidFill>
              </a:rPr>
              <a:t>and</a:t>
            </a: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t</a:t>
            </a:r>
            <a:r>
              <a:rPr lang="en-US" altLang="en-US" sz="2400" baseline="-300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2</a:t>
            </a: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.Y = t</a:t>
            </a:r>
            <a:r>
              <a:rPr lang="en-US" altLang="en-US" sz="2400" baseline="-300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4</a:t>
            </a: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.Y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t</a:t>
            </a:r>
            <a:r>
              <a:rPr lang="en-US" altLang="en-US" sz="2400" baseline="-300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1</a:t>
            </a: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.Z = t</a:t>
            </a:r>
            <a:r>
              <a:rPr lang="en-US" altLang="en-US" sz="2400" baseline="-300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4</a:t>
            </a: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.Z </a:t>
            </a:r>
            <a:r>
              <a:rPr lang="en-US" altLang="en-US" sz="2400" dirty="0">
                <a:solidFill>
                  <a:schemeClr val="tx2"/>
                </a:solidFill>
              </a:rPr>
              <a:t>and</a:t>
            </a: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t</a:t>
            </a:r>
            <a:r>
              <a:rPr lang="en-US" altLang="en-US" sz="2400" baseline="-300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2</a:t>
            </a: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.Z = </a:t>
            </a: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t</a:t>
            </a:r>
            <a:r>
              <a:rPr lang="en-US" altLang="en-US" sz="2400" baseline="-300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3</a:t>
            </a: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.Z</a:t>
            </a:r>
          </a:p>
          <a:p>
            <a:pPr algn="just">
              <a:lnSpc>
                <a:spcPct val="12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where</a:t>
            </a:r>
            <a:r>
              <a:rPr lang="en-US" altLang="en-US" sz="2400" dirty="0" smtClean="0">
                <a:solidFill>
                  <a:srgbClr val="790033"/>
                </a:solidFill>
                <a:ea typeface="MS PGothic" charset="-128"/>
              </a:rPr>
              <a:t> Z </a:t>
            </a:r>
            <a:r>
              <a:rPr lang="en-US" altLang="en-US" sz="2400" dirty="0">
                <a:solidFill>
                  <a:srgbClr val="790033"/>
                </a:solidFill>
                <a:ea typeface="MS PGothic" charset="-128"/>
              </a:rPr>
              <a:t>=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>
                <a:solidFill>
                  <a:srgbClr val="790033"/>
                </a:solidFill>
                <a:ea typeface="MS PGothic" charset="-128"/>
              </a:rPr>
              <a:t>(R </a:t>
            </a:r>
            <a:r>
              <a:rPr lang="en-US" altLang="en-US" sz="2400" dirty="0">
                <a:solidFill>
                  <a:srgbClr val="790033"/>
                </a:solidFill>
                <a:latin typeface="MathematicalPi 1" charset="0"/>
                <a:ea typeface="MS PGothic" charset="-128"/>
              </a:rPr>
              <a:t>- </a:t>
            </a:r>
            <a:r>
              <a:rPr lang="en-US" altLang="en-US" sz="2400" dirty="0">
                <a:solidFill>
                  <a:srgbClr val="790033"/>
                </a:solidFill>
                <a:ea typeface="MS PGothic" charset="-128"/>
              </a:rPr>
              <a:t> (X </a:t>
            </a:r>
            <a:r>
              <a:rPr lang="en-US" sz="2400" b="1" dirty="0">
                <a:solidFill>
                  <a:srgbClr val="990000"/>
                </a:solidFill>
                <a:latin typeface="Symbol" pitchFamily="18" charset="2"/>
              </a:rPr>
              <a:t></a:t>
            </a:r>
            <a:r>
              <a:rPr lang="en-US" altLang="en-US" sz="2400" dirty="0">
                <a:solidFill>
                  <a:srgbClr val="790033"/>
                </a:solidFill>
                <a:ea typeface="MS PGothic" charset="-128"/>
              </a:rPr>
              <a:t> Y)):</a:t>
            </a:r>
          </a:p>
          <a:p>
            <a:pPr lvl="1" algn="just" eaLnBrk="1" hangingPunct="1">
              <a:lnSpc>
                <a:spcPct val="120000"/>
              </a:lnSpc>
            </a:pPr>
            <a:endParaRPr lang="en-US" altLang="en-US" sz="2400" dirty="0">
              <a:solidFill>
                <a:srgbClr val="790033"/>
              </a:solidFill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Multivalued Dependencies (</a:t>
            </a:r>
            <a:r>
              <a:rPr lang="en-US" altLang="en-US" dirty="0"/>
              <a:t>MVD)</a:t>
            </a:r>
          </a:p>
        </p:txBody>
      </p:sp>
      <p:pic>
        <p:nvPicPr>
          <p:cNvPr id="4100" name="Picture 6" descr="NF2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434340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0" descr="1NF-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908720"/>
            <a:ext cx="44386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495" y="4797152"/>
            <a:ext cx="90730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/>
            <a:r>
              <a:rPr lang="en-US" altLang="en-US" sz="2400" dirty="0">
                <a:solidFill>
                  <a:schemeClr val="tx2"/>
                </a:solidFill>
              </a:rPr>
              <a:t>MVDs</a:t>
            </a:r>
            <a:r>
              <a:rPr lang="en-US" altLang="en-US" sz="2400" dirty="0" smtClean="0">
                <a:solidFill>
                  <a:schemeClr val="tx2"/>
                </a:solidFill>
              </a:rPr>
              <a:t>: </a:t>
            </a:r>
            <a:r>
              <a:rPr lang="en-US" altLang="en-US" sz="2400" dirty="0" smtClean="0">
                <a:solidFill>
                  <a:srgbClr val="790033"/>
                </a:solidFill>
              </a:rPr>
              <a:t>COURSE </a:t>
            </a:r>
            <a:r>
              <a:rPr lang="en-US" sz="2400" dirty="0" smtClean="0">
                <a:solidFill>
                  <a:srgbClr val="790033"/>
                </a:solidFill>
              </a:rPr>
              <a:t>→→</a:t>
            </a:r>
            <a:r>
              <a:rPr lang="en-US" altLang="en-US" sz="2400" dirty="0" smtClean="0">
                <a:solidFill>
                  <a:srgbClr val="790033"/>
                </a:solidFill>
              </a:rPr>
              <a:t> TEACHER </a:t>
            </a:r>
            <a:r>
              <a:rPr lang="en-US" altLang="en-US" sz="2400" dirty="0" smtClean="0">
                <a:solidFill>
                  <a:schemeClr val="tx2"/>
                </a:solidFill>
              </a:rPr>
              <a:t>and </a:t>
            </a:r>
            <a:r>
              <a:rPr lang="en-US" altLang="en-US" sz="2400" dirty="0" smtClean="0">
                <a:solidFill>
                  <a:srgbClr val="790033"/>
                </a:solidFill>
              </a:rPr>
              <a:t>COURSE </a:t>
            </a:r>
            <a:r>
              <a:rPr lang="en-US" sz="2400" dirty="0" smtClean="0">
                <a:solidFill>
                  <a:srgbClr val="790033"/>
                </a:solidFill>
              </a:rPr>
              <a:t>→→</a:t>
            </a:r>
            <a:r>
              <a:rPr lang="en-US" altLang="en-US" sz="2400" dirty="0" smtClean="0">
                <a:solidFill>
                  <a:srgbClr val="790033"/>
                </a:solidFill>
              </a:rPr>
              <a:t> TEXT</a:t>
            </a:r>
            <a:r>
              <a:rPr lang="en-US" altLang="en-US" sz="2400" dirty="0" smtClean="0">
                <a:solidFill>
                  <a:schemeClr val="tx2"/>
                </a:solidFill>
              </a:rPr>
              <a:t>.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72250-CC77-3445-BDD9-03F772B0D47A}" type="slidenum">
              <a:rPr lang="en-US" altLang="en-US" smtClean="0"/>
              <a:pPr/>
              <a:t>5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58" y="0"/>
            <a:ext cx="9141641" cy="836712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 smtClean="0">
                <a:ea typeface="Times New Roman" charset="0"/>
                <a:cs typeface="Times New Roman" charset="0"/>
              </a:rPr>
              <a:t>Inference Rules </a:t>
            </a:r>
            <a:r>
              <a:rPr lang="en-CA" altLang="en-US" sz="3200" dirty="0" smtClean="0">
                <a:ea typeface="Times New Roman" charset="0"/>
                <a:cs typeface="Times New Roman" charset="0"/>
              </a:rPr>
              <a:t>for FD and MVD</a:t>
            </a:r>
            <a:endParaRPr lang="en-US" altLang="en-US" sz="3200" dirty="0">
              <a:ea typeface="Times New Roman" charset="0"/>
              <a:cs typeface="Times New Roman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08720"/>
            <a:ext cx="8686800" cy="5328592"/>
          </a:xfrm>
        </p:spPr>
        <p:txBody>
          <a:bodyPr/>
          <a:lstStyle/>
          <a:p>
            <a:pPr marL="590550" indent="-533400" algn="just" eaLnBrk="1" hangingPunct="1">
              <a:lnSpc>
                <a:spcPct val="90000"/>
              </a:lnSpc>
            </a:pPr>
            <a:r>
              <a:rPr lang="en-US" altLang="en-US" sz="2200" dirty="0" smtClean="0">
                <a:ea typeface="Times New Roman" charset="0"/>
                <a:cs typeface="Times New Roman" charset="0"/>
              </a:rPr>
              <a:t>R1 (</a:t>
            </a:r>
            <a:r>
              <a:rPr lang="en-US" altLang="en-US" sz="2200" b="1" dirty="0" smtClean="0">
                <a:ea typeface="Times New Roman" charset="0"/>
                <a:cs typeface="Times New Roman" charset="0"/>
              </a:rPr>
              <a:t>reflexive rule for FDs</a:t>
            </a:r>
            <a:r>
              <a:rPr lang="en-US" altLang="en-US" sz="2200" dirty="0" smtClean="0">
                <a:ea typeface="Times New Roman" charset="0"/>
                <a:cs typeface="Times New Roman" charset="0"/>
              </a:rPr>
              <a:t>): If 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 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  <a:sym typeface="Symbol" charset="2"/>
              </a:rPr>
              <a:t>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Y</a:t>
            </a:r>
            <a:r>
              <a:rPr lang="en-US" altLang="en-US" sz="2200" dirty="0" smtClean="0">
                <a:ea typeface="Times New Roman" charset="0"/>
                <a:cs typeface="Times New Roman" charset="0"/>
              </a:rPr>
              <a:t>, then 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  </a:t>
            </a:r>
            <a:r>
              <a:rPr lang="is-IS" altLang="en-US" sz="2200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→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Y</a:t>
            </a:r>
            <a:r>
              <a:rPr lang="en-US" altLang="en-US" sz="2200" dirty="0">
                <a:ea typeface="Times New Roman" charset="0"/>
                <a:cs typeface="Times New Roman" charset="0"/>
              </a:rPr>
              <a:t>.</a:t>
            </a:r>
          </a:p>
          <a:p>
            <a:pPr marL="590550" indent="-533400" algn="just" eaLnBrk="1" hangingPunct="1">
              <a:lnSpc>
                <a:spcPct val="90000"/>
              </a:lnSpc>
            </a:pPr>
            <a:r>
              <a:rPr lang="en-US" altLang="en-US" sz="2200" dirty="0" smtClean="0">
                <a:ea typeface="Times New Roman" charset="0"/>
                <a:cs typeface="Times New Roman" charset="0"/>
              </a:rPr>
              <a:t>R2 (</a:t>
            </a:r>
            <a:r>
              <a:rPr lang="en-US" altLang="en-US" sz="2200" b="1" dirty="0" smtClean="0">
                <a:ea typeface="Times New Roman" charset="0"/>
                <a:cs typeface="Times New Roman" charset="0"/>
              </a:rPr>
              <a:t>augmentation rule for FDs</a:t>
            </a:r>
            <a:r>
              <a:rPr lang="en-US" altLang="en-US" sz="2200" dirty="0" smtClean="0">
                <a:ea typeface="Times New Roman" charset="0"/>
                <a:cs typeface="Times New Roman" charset="0"/>
              </a:rPr>
              <a:t>): 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 </a:t>
            </a:r>
            <a:r>
              <a:rPr lang="is-IS" altLang="en-US" sz="2300" dirty="0" smtClean="0">
                <a:solidFill>
                  <a:srgbClr val="790033"/>
                </a:solidFill>
                <a:latin typeface="Times New Roman" charset="0"/>
                <a:ea typeface="Tahoma" charset="0"/>
                <a:cs typeface="Tahoma" charset="0"/>
                <a:sym typeface="Wingdings 3" charset="2"/>
              </a:rPr>
              <a:t>→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Y </a:t>
            </a:r>
            <a:r>
              <a:rPr lang="en-US" altLang="en-US" dirty="0">
                <a:solidFill>
                  <a:srgbClr val="790033"/>
                </a:solidFill>
              </a:rPr>
              <a:t>⊨</a:t>
            </a:r>
            <a:r>
              <a:rPr lang="en-US" altLang="en-US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XZ </a:t>
            </a:r>
            <a:r>
              <a:rPr lang="is-IS" altLang="en-US" sz="2200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→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YZ</a:t>
            </a:r>
            <a:r>
              <a:rPr lang="en-US" altLang="en-US" sz="2200" dirty="0">
                <a:ea typeface="Times New Roman" charset="0"/>
                <a:cs typeface="Times New Roman" charset="0"/>
              </a:rPr>
              <a:t>.</a:t>
            </a:r>
          </a:p>
          <a:p>
            <a:pPr marL="590550" indent="-533400" algn="just" eaLnBrk="1" hangingPunct="1">
              <a:lnSpc>
                <a:spcPct val="90000"/>
              </a:lnSpc>
            </a:pPr>
            <a:r>
              <a:rPr lang="en-US" altLang="en-US" sz="2200" dirty="0" smtClean="0">
                <a:ea typeface="Times New Roman" charset="0"/>
                <a:cs typeface="Times New Roman" charset="0"/>
              </a:rPr>
              <a:t>R3 (</a:t>
            </a:r>
            <a:r>
              <a:rPr lang="en-US" altLang="en-US" sz="2200" b="1" dirty="0" smtClean="0">
                <a:ea typeface="Times New Roman" charset="0"/>
                <a:cs typeface="Times New Roman" charset="0"/>
              </a:rPr>
              <a:t>transitive rule for FDs</a:t>
            </a:r>
            <a:r>
              <a:rPr lang="en-US" altLang="en-US" sz="2200" dirty="0" smtClean="0">
                <a:ea typeface="Times New Roman" charset="0"/>
                <a:cs typeface="Times New Roman" charset="0"/>
              </a:rPr>
              <a:t>): 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 </a:t>
            </a:r>
            <a:r>
              <a:rPr lang="is-IS" altLang="en-US" sz="2200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Y, Y </a:t>
            </a:r>
            <a:r>
              <a:rPr lang="is-IS" altLang="en-US" sz="2200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Z </a:t>
            </a:r>
            <a:r>
              <a:rPr lang="en-US" altLang="en-US" dirty="0">
                <a:solidFill>
                  <a:srgbClr val="790033"/>
                </a:solidFill>
              </a:rPr>
              <a:t>⊨ 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 </a:t>
            </a:r>
            <a:r>
              <a:rPr lang="is-IS" altLang="en-US" sz="2200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→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Z</a:t>
            </a:r>
            <a:r>
              <a:rPr lang="en-US" altLang="en-US" sz="2200" dirty="0">
                <a:ea typeface="Times New Roman" charset="0"/>
                <a:cs typeface="Times New Roman" charset="0"/>
              </a:rPr>
              <a:t>.</a:t>
            </a:r>
          </a:p>
          <a:p>
            <a:pPr marL="590550" indent="-533400" algn="just" eaLnBrk="1" hangingPunct="1">
              <a:lnSpc>
                <a:spcPct val="90000"/>
              </a:lnSpc>
            </a:pPr>
            <a:r>
              <a:rPr lang="en-US" altLang="en-US" sz="2200" dirty="0" smtClean="0">
                <a:ea typeface="Times New Roman" charset="0"/>
                <a:cs typeface="Times New Roman" charset="0"/>
              </a:rPr>
              <a:t>R4 (</a:t>
            </a:r>
            <a:r>
              <a:rPr lang="en-US" altLang="en-US" sz="2200" b="1" dirty="0" smtClean="0">
                <a:ea typeface="Times New Roman" charset="0"/>
                <a:cs typeface="Times New Roman" charset="0"/>
              </a:rPr>
              <a:t>complementation rule for MVDs</a:t>
            </a:r>
            <a:r>
              <a:rPr lang="en-US" altLang="en-US" sz="2200" dirty="0" smtClean="0">
                <a:ea typeface="Times New Roman" charset="0"/>
                <a:cs typeface="Times New Roman" charset="0"/>
              </a:rPr>
              <a:t>): </a:t>
            </a:r>
          </a:p>
          <a:p>
            <a:pPr marL="857250" lvl="2" indent="0" algn="just" eaLnBrk="1" hangingPunct="1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</a:t>
            </a:r>
            <a:r>
              <a:rPr lang="is-IS" altLang="zh-CN" sz="2400" dirty="0" smtClean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→→</a:t>
            </a: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Y </a:t>
            </a:r>
            <a:r>
              <a:rPr lang="en-US" altLang="en-US" sz="2400" dirty="0" smtClean="0">
                <a:solidFill>
                  <a:srgbClr val="790033"/>
                </a:solidFill>
              </a:rPr>
              <a:t>⊨ </a:t>
            </a: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</a:t>
            </a:r>
            <a:r>
              <a:rPr lang="is-IS" altLang="zh-CN" sz="2400" dirty="0" smtClean="0">
                <a:solidFill>
                  <a:srgbClr val="790033"/>
                </a:solidFill>
                <a:ea typeface="宋体" charset="-122"/>
              </a:rPr>
              <a:t>→</a:t>
            </a:r>
            <a:r>
              <a:rPr lang="is-IS" altLang="zh-CN" sz="2400" dirty="0" smtClean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</a:t>
            </a: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(R </a:t>
            </a:r>
            <a:r>
              <a:rPr lang="en-US" altLang="en-US" sz="2400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－</a:t>
            </a: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(X </a:t>
            </a:r>
            <a:r>
              <a:rPr lang="en-US" altLang="en-US" sz="2400" dirty="0" smtClean="0">
                <a:solidFill>
                  <a:srgbClr val="790033"/>
                </a:solidFill>
                <a:ea typeface="Arial" charset="0"/>
                <a:cs typeface="Arial" charset="0"/>
                <a:sym typeface="Symbol" charset="2"/>
              </a:rPr>
              <a:t></a:t>
            </a: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Y)).</a:t>
            </a:r>
            <a:endParaRPr lang="en-US" altLang="en-US" sz="2400" dirty="0">
              <a:solidFill>
                <a:srgbClr val="790033"/>
              </a:solidFill>
              <a:ea typeface="Times New Roman" charset="0"/>
              <a:cs typeface="Times New Roman" charset="0"/>
            </a:endParaRPr>
          </a:p>
          <a:p>
            <a:pPr marL="590550" indent="-533400" algn="just" eaLnBrk="1" hangingPunct="1">
              <a:lnSpc>
                <a:spcPct val="90000"/>
              </a:lnSpc>
            </a:pPr>
            <a:r>
              <a:rPr lang="en-US" altLang="en-US" sz="2200" dirty="0" smtClean="0">
                <a:ea typeface="Times New Roman" charset="0"/>
                <a:cs typeface="Times New Roman" charset="0"/>
              </a:rPr>
              <a:t>R5 (</a:t>
            </a:r>
            <a:r>
              <a:rPr lang="en-US" altLang="en-US" sz="2200" b="1" dirty="0" smtClean="0">
                <a:ea typeface="Times New Roman" charset="0"/>
                <a:cs typeface="Times New Roman" charset="0"/>
              </a:rPr>
              <a:t>augmentation rule for MVDs</a:t>
            </a:r>
            <a:r>
              <a:rPr lang="en-US" altLang="en-US" sz="2200" dirty="0" smtClean="0">
                <a:ea typeface="Times New Roman" charset="0"/>
                <a:cs typeface="Times New Roman" charset="0"/>
              </a:rPr>
              <a:t>): If 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 </a:t>
            </a:r>
            <a:r>
              <a:rPr lang="is-IS" altLang="zh-CN" sz="2200" dirty="0" smtClean="0">
                <a:solidFill>
                  <a:srgbClr val="790033"/>
                </a:solidFill>
                <a:latin typeface="Times New Roman" charset="0"/>
                <a:ea typeface="宋体" charset="-122"/>
              </a:rPr>
              <a:t>→</a:t>
            </a:r>
            <a:r>
              <a:rPr lang="is-IS" altLang="zh-CN" sz="2200" dirty="0" smtClean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Y </a:t>
            </a:r>
            <a:r>
              <a:rPr lang="en-US" altLang="en-US" sz="2200" dirty="0" smtClean="0">
                <a:ea typeface="Times New Roman" charset="0"/>
                <a:cs typeface="Times New Roman" charset="0"/>
              </a:rPr>
              <a:t>and 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W 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  <a:sym typeface="Symbol" charset="2"/>
              </a:rPr>
              <a:t>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Z </a:t>
            </a:r>
            <a:r>
              <a:rPr lang="en-US" altLang="en-US" sz="22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/>
            </a:r>
            <a:br>
              <a:rPr lang="en-US" altLang="en-US" sz="22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</a:br>
            <a:r>
              <a:rPr lang="en-US" altLang="en-US" sz="2200" dirty="0" smtClean="0">
                <a:ea typeface="Times New Roman" charset="0"/>
                <a:cs typeface="Times New Roman" charset="0"/>
              </a:rPr>
              <a:t>then 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WX </a:t>
            </a:r>
            <a:r>
              <a:rPr lang="is-IS" altLang="zh-CN" sz="2200" dirty="0" smtClean="0">
                <a:solidFill>
                  <a:srgbClr val="790033"/>
                </a:solidFill>
                <a:latin typeface="Times New Roman" charset="0"/>
                <a:ea typeface="宋体" charset="-122"/>
              </a:rPr>
              <a:t>→</a:t>
            </a:r>
            <a:r>
              <a:rPr lang="is-IS" altLang="zh-CN" sz="2200" dirty="0" smtClean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YZ</a:t>
            </a:r>
            <a:r>
              <a:rPr lang="en-US" altLang="en-US" sz="2200" dirty="0">
                <a:ea typeface="Times New Roman" charset="0"/>
                <a:cs typeface="Times New Roman" charset="0"/>
              </a:rPr>
              <a:t>.</a:t>
            </a:r>
          </a:p>
          <a:p>
            <a:pPr marL="590550" indent="-533400" algn="just" eaLnBrk="1" hangingPunct="1">
              <a:lnSpc>
                <a:spcPct val="90000"/>
              </a:lnSpc>
            </a:pPr>
            <a:r>
              <a:rPr lang="en-US" altLang="en-US" sz="2200" dirty="0" smtClean="0">
                <a:ea typeface="Times New Roman" charset="0"/>
                <a:cs typeface="Times New Roman" charset="0"/>
              </a:rPr>
              <a:t>R6 (</a:t>
            </a:r>
            <a:r>
              <a:rPr lang="en-US" altLang="en-US" sz="2200" b="1" dirty="0" smtClean="0">
                <a:ea typeface="Times New Roman" charset="0"/>
                <a:cs typeface="Times New Roman" charset="0"/>
              </a:rPr>
              <a:t>transitive rule for MVDs</a:t>
            </a:r>
            <a:r>
              <a:rPr lang="en-US" altLang="en-US" sz="2200" dirty="0" smtClean="0">
                <a:ea typeface="Times New Roman" charset="0"/>
                <a:cs typeface="Times New Roman" charset="0"/>
              </a:rPr>
              <a:t>): </a:t>
            </a:r>
          </a:p>
          <a:p>
            <a:pPr marL="857250" lvl="2" indent="0" algn="just" eaLnBrk="1" hangingPunct="1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 </a:t>
            </a:r>
            <a:r>
              <a:rPr lang="is-IS" altLang="zh-CN" sz="2400" dirty="0" smtClean="0">
                <a:solidFill>
                  <a:srgbClr val="790033"/>
                </a:solidFill>
                <a:latin typeface="Times New Roman" charset="0"/>
                <a:ea typeface="宋体" charset="-122"/>
              </a:rPr>
              <a:t>→</a:t>
            </a:r>
            <a:r>
              <a:rPr lang="is-IS" altLang="zh-CN" sz="2400" dirty="0" smtClean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</a:t>
            </a: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Y, Y</a:t>
            </a:r>
            <a:r>
              <a:rPr lang="is-IS" altLang="zh-CN" sz="2400" dirty="0" smtClean="0">
                <a:solidFill>
                  <a:srgbClr val="790033"/>
                </a:solidFill>
                <a:ea typeface="宋体" charset="-122"/>
              </a:rPr>
              <a:t>→</a:t>
            </a:r>
            <a:r>
              <a:rPr lang="is-IS" altLang="zh-CN" sz="2400" dirty="0" smtClean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</a:t>
            </a: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Z </a:t>
            </a:r>
            <a:r>
              <a:rPr lang="en-US" altLang="en-US" sz="2400" dirty="0">
                <a:solidFill>
                  <a:srgbClr val="790033"/>
                </a:solidFill>
              </a:rPr>
              <a:t>⊨</a:t>
            </a: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X </a:t>
            </a:r>
            <a:r>
              <a:rPr lang="is-IS" altLang="zh-CN" sz="2400" dirty="0" smtClean="0">
                <a:solidFill>
                  <a:srgbClr val="790033"/>
                </a:solidFill>
                <a:ea typeface="宋体" charset="-122"/>
              </a:rPr>
              <a:t>→</a:t>
            </a:r>
            <a:r>
              <a:rPr lang="is-IS" altLang="zh-CN" sz="2400" dirty="0" smtClean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</a:t>
            </a: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(Z </a:t>
            </a:r>
            <a:r>
              <a:rPr lang="zh-CN" altLang="en-US" sz="2400" dirty="0" smtClean="0">
                <a:solidFill>
                  <a:srgbClr val="790033"/>
                </a:solidFill>
                <a:latin typeface="MathematicalPi 1" charset="0"/>
                <a:ea typeface="宋体" charset="-122"/>
                <a:cs typeface="Times New Roman" charset="0"/>
              </a:rPr>
              <a:t>－</a:t>
            </a: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Y).</a:t>
            </a:r>
          </a:p>
          <a:p>
            <a:pPr marL="590550" indent="-533400" algn="just" eaLnBrk="1" hangingPunct="1">
              <a:lnSpc>
                <a:spcPct val="90000"/>
              </a:lnSpc>
            </a:pPr>
            <a:r>
              <a:rPr lang="en-US" altLang="en-US" sz="2200" dirty="0" smtClean="0">
                <a:ea typeface="Times New Roman" charset="0"/>
                <a:cs typeface="Times New Roman" charset="0"/>
              </a:rPr>
              <a:t>R7 (</a:t>
            </a:r>
            <a:r>
              <a:rPr lang="en-US" altLang="en-US" sz="2200" b="1" dirty="0" smtClean="0">
                <a:ea typeface="Times New Roman" charset="0"/>
                <a:cs typeface="Times New Roman" charset="0"/>
              </a:rPr>
              <a:t>replication rule for FD to MVD</a:t>
            </a:r>
            <a:r>
              <a:rPr lang="en-US" altLang="en-US" sz="2200" dirty="0" smtClean="0">
                <a:ea typeface="Times New Roman" charset="0"/>
                <a:cs typeface="Times New Roman" charset="0"/>
              </a:rPr>
              <a:t>): 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{X </a:t>
            </a:r>
            <a:r>
              <a:rPr lang="is-IS" altLang="en-US" sz="2300" dirty="0" smtClean="0">
                <a:solidFill>
                  <a:srgbClr val="790033"/>
                </a:solidFill>
                <a:latin typeface="Times New Roman" charset="0"/>
                <a:ea typeface="Tahoma" charset="0"/>
                <a:cs typeface="Tahoma" charset="0"/>
                <a:sym typeface="Wingdings 3" charset="2"/>
              </a:rPr>
              <a:t>→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Y} </a:t>
            </a:r>
            <a:r>
              <a:rPr lang="en-US" altLang="en-US" dirty="0">
                <a:solidFill>
                  <a:srgbClr val="790033"/>
                </a:solidFill>
              </a:rPr>
              <a:t>⊨</a:t>
            </a:r>
            <a:r>
              <a:rPr lang="en-US" altLang="en-US" sz="3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 </a:t>
            </a:r>
            <a:r>
              <a:rPr lang="is-IS" altLang="zh-CN" sz="2200" dirty="0" smtClean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→→ 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Y</a:t>
            </a:r>
            <a:r>
              <a:rPr lang="en-US" altLang="en-US" sz="2200" dirty="0">
                <a:ea typeface="Times New Roman" charset="0"/>
                <a:cs typeface="Times New Roman" charset="0"/>
              </a:rPr>
              <a:t>.</a:t>
            </a:r>
          </a:p>
          <a:p>
            <a:pPr marL="590550" indent="-533400" algn="just" eaLnBrk="1" hangingPunct="1">
              <a:lnSpc>
                <a:spcPct val="90000"/>
              </a:lnSpc>
            </a:pPr>
            <a:r>
              <a:rPr lang="en-US" altLang="en-US" sz="2200" dirty="0" smtClean="0">
                <a:ea typeface="Times New Roman" charset="0"/>
                <a:cs typeface="Times New Roman" charset="0"/>
              </a:rPr>
              <a:t>R8 (</a:t>
            </a:r>
            <a:r>
              <a:rPr lang="en-US" altLang="en-US" sz="2200" b="1" dirty="0" smtClean="0">
                <a:ea typeface="Times New Roman" charset="0"/>
                <a:cs typeface="Times New Roman" charset="0"/>
              </a:rPr>
              <a:t>coalescence rule for FDs and MVDs</a:t>
            </a:r>
            <a:r>
              <a:rPr lang="en-US" altLang="en-US" sz="2200" dirty="0" smtClean="0">
                <a:ea typeface="Times New Roman" charset="0"/>
                <a:cs typeface="Times New Roman" charset="0"/>
              </a:rPr>
              <a:t>): If 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</a:t>
            </a:r>
            <a:r>
              <a:rPr lang="is-IS" altLang="zh-CN" sz="2200" dirty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 </a:t>
            </a:r>
            <a:r>
              <a:rPr lang="is-IS" altLang="zh-CN" sz="2200" dirty="0" smtClean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→→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Y </a:t>
            </a:r>
            <a:r>
              <a:rPr lang="en-US" altLang="en-US" sz="2200" dirty="0" smtClean="0">
                <a:ea typeface="Times New Roman" charset="0"/>
                <a:cs typeface="Times New Roman" charset="0"/>
              </a:rPr>
              <a:t>and there exists W with the properties that</a:t>
            </a:r>
            <a:endParaRPr lang="en-US" altLang="en-US" sz="2200" dirty="0">
              <a:ea typeface="Times New Roman" charset="0"/>
              <a:cs typeface="Times New Roman" charset="0"/>
            </a:endParaRPr>
          </a:p>
          <a:p>
            <a:pPr marL="971550" lvl="1" indent="-457200" algn="just" eaLnBrk="1" hangingPunct="1">
              <a:lnSpc>
                <a:spcPct val="90000"/>
              </a:lnSpc>
            </a:pPr>
            <a:r>
              <a:rPr lang="en-US" altLang="en-US" sz="2000" dirty="0">
                <a:ea typeface="Times New Roman" charset="0"/>
                <a:cs typeface="Times New Roman" charset="0"/>
              </a:rPr>
              <a:t>(a</a:t>
            </a:r>
            <a:r>
              <a:rPr lang="en-US" altLang="en-US" sz="2000" dirty="0" smtClean="0">
                <a:ea typeface="Times New Roman" charset="0"/>
                <a:cs typeface="Times New Roman" charset="0"/>
              </a:rPr>
              <a:t>) W </a:t>
            </a:r>
            <a:r>
              <a:rPr lang="en-US" altLang="en-US" sz="2000" dirty="0" smtClean="0">
                <a:ea typeface="Times New Roman" charset="0"/>
                <a:cs typeface="Times New Roman" charset="0"/>
                <a:sym typeface="Symbol" charset="2"/>
              </a:rPr>
              <a:t> </a:t>
            </a:r>
            <a:r>
              <a:rPr lang="en-US" altLang="en-US" sz="2000" dirty="0" smtClean="0">
                <a:ea typeface="Times New Roman" charset="0"/>
                <a:cs typeface="Times New Roman" charset="0"/>
              </a:rPr>
              <a:t>Y is empty, (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b</a:t>
            </a:r>
            <a:r>
              <a:rPr lang="en-US" altLang="en-US" sz="2000" dirty="0" smtClean="0">
                <a:ea typeface="Times New Roman" charset="0"/>
                <a:cs typeface="Times New Roman" charset="0"/>
              </a:rPr>
              <a:t>) W </a:t>
            </a:r>
            <a:r>
              <a:rPr lang="is-IS" altLang="en-US" sz="2200" dirty="0" smtClean="0">
                <a:latin typeface="Times New Roman" charset="0"/>
                <a:ea typeface="Tahoma" charset="0"/>
                <a:cs typeface="Tahoma" charset="0"/>
                <a:sym typeface="Wingdings 3" charset="2"/>
              </a:rPr>
              <a:t>→</a:t>
            </a:r>
            <a:r>
              <a:rPr lang="en-US" altLang="en-US" sz="2000" dirty="0" smtClean="0">
                <a:ea typeface="Times New Roman" charset="0"/>
                <a:cs typeface="Times New Roman" charset="0"/>
              </a:rPr>
              <a:t> Z, and (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c</a:t>
            </a:r>
            <a:r>
              <a:rPr lang="en-US" altLang="en-US" sz="2000" dirty="0" smtClean="0">
                <a:ea typeface="Times New Roman" charset="0"/>
                <a:cs typeface="Times New Roman" charset="0"/>
              </a:rPr>
              <a:t>) Y </a:t>
            </a:r>
            <a:r>
              <a:rPr lang="en-US" altLang="en-US" sz="2000" dirty="0" smtClean="0">
                <a:ea typeface="Times New Roman" charset="0"/>
                <a:cs typeface="Times New Roman" charset="0"/>
                <a:sym typeface="Symbol" charset="2"/>
              </a:rPr>
              <a:t></a:t>
            </a:r>
            <a:r>
              <a:rPr lang="en-US" altLang="en-US" sz="2000" dirty="0" smtClean="0">
                <a:ea typeface="Times New Roman" charset="0"/>
                <a:cs typeface="Times New Roman" charset="0"/>
              </a:rPr>
              <a:t> Z, then   X </a:t>
            </a:r>
            <a:r>
              <a:rPr lang="is-IS" altLang="en-US" sz="2200" dirty="0" smtClean="0">
                <a:latin typeface="Times New Roman" charset="0"/>
                <a:ea typeface="Tahoma" charset="0"/>
                <a:cs typeface="Tahoma" charset="0"/>
                <a:sym typeface="Wingdings 3" charset="2"/>
              </a:rPr>
              <a:t>→</a:t>
            </a:r>
            <a:r>
              <a:rPr lang="en-US" altLang="en-US" sz="2000" dirty="0" smtClean="0">
                <a:ea typeface="Times New Roman" charset="0"/>
                <a:cs typeface="Times New Roman" charset="0"/>
              </a:rPr>
              <a:t> Z.  </a:t>
            </a:r>
            <a:endParaRPr lang="en-US" altLang="en-US" sz="2000" dirty="0">
              <a:ea typeface="Times New Roman" charset="0"/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72250-CC77-3445-BDD9-03F772B0D47A}" type="slidenum">
              <a:rPr lang="en-US" altLang="en-US" smtClean="0"/>
              <a:pPr/>
              <a:t>6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783742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712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 smtClean="0">
                <a:ea typeface="Times New Roman" charset="0"/>
                <a:cs typeface="Times New Roman" charset="0"/>
              </a:rPr>
              <a:t>Inference Rules </a:t>
            </a:r>
            <a:r>
              <a:rPr lang="en-CA" altLang="en-US" sz="3200" dirty="0" smtClean="0">
                <a:ea typeface="Times New Roman" charset="0"/>
                <a:cs typeface="Times New Roman" charset="0"/>
              </a:rPr>
              <a:t>R4</a:t>
            </a:r>
            <a:endParaRPr lang="en-US" altLang="en-US" sz="3200" dirty="0">
              <a:ea typeface="Times New Roman" charset="0"/>
              <a:cs typeface="Times New Roman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797152"/>
            <a:ext cx="8686800" cy="1109662"/>
          </a:xfrm>
        </p:spPr>
        <p:txBody>
          <a:bodyPr/>
          <a:lstStyle/>
          <a:p>
            <a:pPr marL="590550" lvl="2" indent="-533400" eaLnBrk="1" hangingPunct="1">
              <a:lnSpc>
                <a:spcPct val="90000"/>
              </a:lnSpc>
              <a:buSzPct val="60000"/>
            </a:pPr>
            <a:r>
              <a:rPr lang="en-US" altLang="en-US" sz="2200" dirty="0" smtClean="0">
                <a:ea typeface="Times New Roman" charset="0"/>
                <a:cs typeface="Times New Roman" charset="0"/>
              </a:rPr>
              <a:t>R4 (</a:t>
            </a:r>
            <a:r>
              <a:rPr lang="en-US" altLang="en-US" sz="2200" b="1" dirty="0" smtClean="0">
                <a:ea typeface="Times New Roman" charset="0"/>
                <a:cs typeface="Times New Roman" charset="0"/>
              </a:rPr>
              <a:t>complementation rule for MVDs</a:t>
            </a:r>
            <a:r>
              <a:rPr lang="en-US" altLang="en-US" sz="2200" dirty="0" smtClean="0">
                <a:ea typeface="Times New Roman" charset="0"/>
                <a:cs typeface="Times New Roman" charset="0"/>
              </a:rPr>
              <a:t>):                                     </a:t>
            </a: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{X</a:t>
            </a:r>
            <a:r>
              <a:rPr lang="is-IS" altLang="zh-CN" sz="2400" dirty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→→</a:t>
            </a: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Y} </a:t>
            </a:r>
            <a:r>
              <a:rPr lang="en-US" altLang="en-US" sz="2400" dirty="0">
                <a:solidFill>
                  <a:srgbClr val="790033"/>
                </a:solidFill>
              </a:rPr>
              <a:t>⊨ </a:t>
            </a: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</a:t>
            </a:r>
            <a:r>
              <a:rPr lang="is-IS" altLang="zh-CN" sz="2400" dirty="0">
                <a:solidFill>
                  <a:srgbClr val="790033"/>
                </a:solidFill>
                <a:ea typeface="宋体" charset="-122"/>
              </a:rPr>
              <a:t>→</a:t>
            </a:r>
            <a:r>
              <a:rPr lang="is-IS" altLang="zh-CN" sz="2400" dirty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</a:t>
            </a: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(R </a:t>
            </a:r>
            <a:r>
              <a:rPr lang="en-US" altLang="en-US" sz="2400" dirty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－</a:t>
            </a: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(X </a:t>
            </a:r>
            <a:r>
              <a:rPr lang="en-US" altLang="en-US" sz="2400" dirty="0">
                <a:solidFill>
                  <a:srgbClr val="790033"/>
                </a:solidFill>
                <a:ea typeface="Arial" charset="0"/>
                <a:cs typeface="Arial" charset="0"/>
                <a:sym typeface="Symbol" charset="2"/>
              </a:rPr>
              <a:t></a:t>
            </a:r>
            <a:r>
              <a:rPr lang="en-US" altLang="en-US" sz="24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Y)).</a:t>
            </a:r>
          </a:p>
          <a:p>
            <a:pPr marL="590550" indent="-533400" algn="just" eaLnBrk="1" hangingPunct="1">
              <a:lnSpc>
                <a:spcPct val="90000"/>
              </a:lnSpc>
            </a:pP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COURSE </a:t>
            </a:r>
            <a:r>
              <a:rPr lang="is-IS" altLang="zh-CN" sz="2200" dirty="0" smtClean="0">
                <a:solidFill>
                  <a:srgbClr val="790033"/>
                </a:solidFill>
                <a:ea typeface="宋体" charset="-122"/>
              </a:rPr>
              <a:t>→</a:t>
            </a:r>
            <a:r>
              <a:rPr lang="is-IS" altLang="zh-CN" sz="2000" dirty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</a:t>
            </a:r>
            <a:r>
              <a:rPr lang="en-CA" altLang="zh-CN" sz="2200" dirty="0" smtClean="0">
                <a:solidFill>
                  <a:srgbClr val="790033"/>
                </a:solidFill>
                <a:ea typeface="宋体" charset="-122"/>
              </a:rPr>
              <a:t> TEXT </a:t>
            </a:r>
            <a:r>
              <a:rPr lang="en-US" altLang="en-US" dirty="0" smtClean="0">
                <a:solidFill>
                  <a:srgbClr val="790033"/>
                </a:solidFill>
              </a:rPr>
              <a:t>⊨ </a:t>
            </a:r>
            <a:r>
              <a:rPr lang="en-CA" altLang="zh-CN" dirty="0" smtClean="0">
                <a:solidFill>
                  <a:srgbClr val="790033"/>
                </a:solidFill>
                <a:ea typeface="宋体" charset="-122"/>
              </a:rPr>
              <a:t> </a:t>
            </a:r>
            <a:r>
              <a:rPr lang="en-CA" altLang="zh-CN" sz="2200" dirty="0" smtClean="0">
                <a:solidFill>
                  <a:srgbClr val="790033"/>
                </a:solidFill>
                <a:ea typeface="宋体" charset="-122"/>
              </a:rPr>
              <a:t>COURSE</a:t>
            </a:r>
            <a:r>
              <a:rPr lang="is-IS" altLang="zh-CN" sz="2200" dirty="0" smtClean="0">
                <a:solidFill>
                  <a:srgbClr val="790033"/>
                </a:solidFill>
                <a:ea typeface="宋体" charset="-122"/>
              </a:rPr>
              <a:t>→→ </a:t>
            </a:r>
            <a:r>
              <a:rPr lang="en-CA" altLang="zh-CN" sz="2200" dirty="0" smtClean="0">
                <a:solidFill>
                  <a:srgbClr val="790033"/>
                </a:solidFill>
                <a:ea typeface="宋体" charset="-122"/>
              </a:rPr>
              <a:t>TEACHER</a:t>
            </a:r>
            <a:endParaRPr lang="en-US" altLang="en-US" sz="2200" dirty="0">
              <a:solidFill>
                <a:srgbClr val="790033"/>
              </a:solidFill>
              <a:ea typeface="Times New Roman" charset="0"/>
              <a:cs typeface="Times New Roman" charset="0"/>
            </a:endParaRPr>
          </a:p>
        </p:txBody>
      </p:sp>
      <p:pic>
        <p:nvPicPr>
          <p:cNvPr id="27652" name="Picture 10" descr="1NF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908720"/>
            <a:ext cx="4680520" cy="386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72250-CC77-3445-BDD9-03F772B0D47A}" type="slidenum">
              <a:rPr lang="en-US" altLang="en-US" smtClean="0"/>
              <a:pPr/>
              <a:t>7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983835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712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 smtClean="0">
                <a:ea typeface="Times New Roman" charset="0"/>
                <a:cs typeface="Times New Roman" charset="0"/>
              </a:rPr>
              <a:t>Inference Rules </a:t>
            </a:r>
            <a:r>
              <a:rPr lang="en-CA" altLang="en-US" sz="3200" dirty="0" smtClean="0">
                <a:ea typeface="Times New Roman" charset="0"/>
                <a:cs typeface="Times New Roman" charset="0"/>
              </a:rPr>
              <a:t>R5</a:t>
            </a:r>
            <a:endParaRPr lang="en-US" altLang="en-US" sz="3200" dirty="0">
              <a:ea typeface="Times New Roman" charset="0"/>
              <a:cs typeface="Times New Roman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653136"/>
            <a:ext cx="8686800" cy="1643062"/>
          </a:xfrm>
        </p:spPr>
        <p:txBody>
          <a:bodyPr/>
          <a:lstStyle/>
          <a:p>
            <a:pPr marL="590550" indent="-533400" eaLnBrk="1" hangingPunct="1">
              <a:lnSpc>
                <a:spcPct val="90000"/>
              </a:lnSpc>
            </a:pPr>
            <a:r>
              <a:rPr lang="en-US" altLang="en-US" sz="2200" dirty="0" smtClean="0">
                <a:ea typeface="Times New Roman" charset="0"/>
                <a:cs typeface="Times New Roman" charset="0"/>
              </a:rPr>
              <a:t>R5 (</a:t>
            </a:r>
            <a:r>
              <a:rPr lang="en-US" altLang="en-US" sz="2200" b="1" dirty="0" smtClean="0">
                <a:ea typeface="Times New Roman" charset="0"/>
                <a:cs typeface="Times New Roman" charset="0"/>
              </a:rPr>
              <a:t>augmentation rule for MVDs</a:t>
            </a:r>
            <a:r>
              <a:rPr lang="en-US" altLang="en-US" sz="2200" dirty="0" smtClean="0">
                <a:ea typeface="Times New Roman" charset="0"/>
                <a:cs typeface="Times New Roman" charset="0"/>
              </a:rPr>
              <a:t>): </a:t>
            </a:r>
            <a:endParaRPr lang="en-US" altLang="en-US" sz="2200" dirty="0">
              <a:ea typeface="Times New Roman" charset="0"/>
              <a:cs typeface="Times New Roman" charset="0"/>
            </a:endParaRPr>
          </a:p>
          <a:p>
            <a:pPr marL="57150" indent="0" algn="just" eaLnBrk="1" hangingPunct="1">
              <a:lnSpc>
                <a:spcPct val="90000"/>
              </a:lnSpc>
              <a:buNone/>
            </a:pPr>
            <a:r>
              <a:rPr lang="en-US" altLang="en-US" sz="2200" dirty="0" smtClean="0">
                <a:ea typeface="Times New Roman" charset="0"/>
                <a:cs typeface="Times New Roman" charset="0"/>
              </a:rPr>
              <a:t>       If </a:t>
            </a:r>
            <a:r>
              <a:rPr lang="en-US" altLang="en-US" sz="22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 </a:t>
            </a:r>
            <a:r>
              <a:rPr lang="is-IS" altLang="zh-CN" sz="2200" dirty="0">
                <a:solidFill>
                  <a:srgbClr val="790033"/>
                </a:solidFill>
                <a:latin typeface="Times New Roman" charset="0"/>
                <a:ea typeface="宋体" charset="-122"/>
              </a:rPr>
              <a:t>→</a:t>
            </a:r>
            <a:r>
              <a:rPr lang="is-IS" altLang="zh-CN" sz="2200" dirty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</a:t>
            </a:r>
            <a:r>
              <a:rPr lang="en-US" altLang="en-US" sz="22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Y </a:t>
            </a:r>
            <a:r>
              <a:rPr lang="en-US" altLang="en-US" sz="2200" dirty="0">
                <a:ea typeface="Times New Roman" charset="0"/>
                <a:cs typeface="Times New Roman" charset="0"/>
              </a:rPr>
              <a:t>and </a:t>
            </a:r>
            <a:r>
              <a:rPr lang="en-US" altLang="en-US" sz="22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W </a:t>
            </a:r>
            <a:r>
              <a:rPr lang="en-US" altLang="en-US" sz="2200" dirty="0">
                <a:solidFill>
                  <a:srgbClr val="790033"/>
                </a:solidFill>
                <a:ea typeface="Times New Roman" charset="0"/>
                <a:cs typeface="Times New Roman" charset="0"/>
                <a:sym typeface="Symbol" charset="2"/>
              </a:rPr>
              <a:t></a:t>
            </a:r>
            <a:r>
              <a:rPr lang="en-US" altLang="en-US" sz="22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Z </a:t>
            </a:r>
            <a:r>
              <a:rPr lang="en-US" altLang="en-US" sz="2200" dirty="0" smtClean="0">
                <a:ea typeface="Times New Roman" charset="0"/>
                <a:cs typeface="Times New Roman" charset="0"/>
              </a:rPr>
              <a:t>then </a:t>
            </a:r>
            <a:r>
              <a:rPr lang="en-US" altLang="en-US" sz="22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WX </a:t>
            </a:r>
            <a:r>
              <a:rPr lang="is-IS" altLang="zh-CN" sz="2200" dirty="0">
                <a:solidFill>
                  <a:srgbClr val="790033"/>
                </a:solidFill>
                <a:latin typeface="Times New Roman" charset="0"/>
                <a:ea typeface="宋体" charset="-122"/>
              </a:rPr>
              <a:t>→</a:t>
            </a:r>
            <a:r>
              <a:rPr lang="is-IS" altLang="zh-CN" sz="2200" dirty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</a:t>
            </a:r>
            <a:r>
              <a:rPr lang="en-US" altLang="en-US" sz="22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YZ</a:t>
            </a:r>
            <a:r>
              <a:rPr lang="en-US" altLang="en-US" sz="2200" dirty="0">
                <a:ea typeface="Times New Roman" charset="0"/>
                <a:cs typeface="Times New Roman" charset="0"/>
              </a:rPr>
              <a:t>.</a:t>
            </a:r>
          </a:p>
          <a:p>
            <a:pPr marL="590550" indent="-533400" eaLnBrk="1" hangingPunct="1">
              <a:lnSpc>
                <a:spcPct val="90000"/>
              </a:lnSpc>
            </a:pPr>
            <a:r>
              <a:rPr lang="en-US" altLang="en-US" sz="2200" dirty="0" smtClean="0">
                <a:ea typeface="Times New Roman" charset="0"/>
                <a:cs typeface="Times New Roman" charset="0"/>
              </a:rPr>
              <a:t>Special case:  If </a:t>
            </a:r>
            <a:r>
              <a:rPr lang="en-US" altLang="en-US" sz="22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 </a:t>
            </a:r>
            <a:r>
              <a:rPr lang="is-IS" altLang="zh-CN" sz="2200" dirty="0">
                <a:solidFill>
                  <a:srgbClr val="790033"/>
                </a:solidFill>
                <a:latin typeface="Times New Roman" charset="0"/>
                <a:ea typeface="宋体" charset="-122"/>
              </a:rPr>
              <a:t>→</a:t>
            </a:r>
            <a:r>
              <a:rPr lang="is-IS" altLang="zh-CN" sz="2200" dirty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</a:t>
            </a:r>
            <a:r>
              <a:rPr lang="en-US" altLang="en-US" sz="22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Y </a:t>
            </a:r>
            <a:r>
              <a:rPr lang="en-US" altLang="en-US" sz="2200" dirty="0" smtClean="0">
                <a:ea typeface="Times New Roman" charset="0"/>
                <a:cs typeface="Times New Roman" charset="0"/>
              </a:rPr>
              <a:t>then </a:t>
            </a:r>
            <a:r>
              <a:rPr lang="en-US" altLang="en-US" sz="22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W</a:t>
            </a:r>
            <a:r>
              <a:rPr lang="en-US" altLang="zh-CN" sz="2200" dirty="0" smtClean="0">
                <a:solidFill>
                  <a:srgbClr val="790033"/>
                </a:solidFill>
                <a:ea typeface="宋体" charset="-122"/>
              </a:rPr>
              <a:t>Z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</a:t>
            </a:r>
            <a:r>
              <a:rPr lang="is-IS" altLang="zh-CN" sz="2200" dirty="0" smtClean="0">
                <a:solidFill>
                  <a:srgbClr val="790033"/>
                </a:solidFill>
                <a:latin typeface="Times New Roman" charset="0"/>
                <a:ea typeface="宋体" charset="-122"/>
              </a:rPr>
              <a:t>→</a:t>
            </a:r>
            <a:r>
              <a:rPr lang="is-IS" altLang="zh-CN" sz="2200" dirty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YZ</a:t>
            </a:r>
            <a:r>
              <a:rPr lang="en-US" altLang="en-US" sz="2200" dirty="0">
                <a:ea typeface="Times New Roman" charset="0"/>
                <a:cs typeface="Times New Roman" charset="0"/>
              </a:rPr>
              <a:t>.</a:t>
            </a:r>
          </a:p>
          <a:p>
            <a:pPr marL="57150" indent="0" algn="just" eaLnBrk="1" hangingPunct="1">
              <a:lnSpc>
                <a:spcPct val="90000"/>
              </a:lnSpc>
              <a:buNone/>
            </a:pP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      COURSE </a:t>
            </a:r>
            <a:r>
              <a:rPr lang="is-IS" altLang="zh-CN" sz="2200" dirty="0" smtClean="0">
                <a:solidFill>
                  <a:srgbClr val="790033"/>
                </a:solidFill>
                <a:ea typeface="宋体" charset="-122"/>
              </a:rPr>
              <a:t>→</a:t>
            </a:r>
            <a:r>
              <a:rPr lang="is-IS" altLang="zh-CN" sz="2200" dirty="0" smtClean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</a:t>
            </a:r>
            <a:r>
              <a:rPr lang="en-CA" altLang="zh-CN" sz="2200" dirty="0" smtClean="0">
                <a:solidFill>
                  <a:srgbClr val="790033"/>
                </a:solidFill>
                <a:ea typeface="宋体" charset="-122"/>
              </a:rPr>
              <a:t> TEXT </a:t>
            </a:r>
            <a:r>
              <a:rPr lang="en-US" altLang="en-US" sz="2400" dirty="0">
                <a:solidFill>
                  <a:srgbClr val="790033"/>
                </a:solidFill>
              </a:rPr>
              <a:t>⊨</a:t>
            </a:r>
            <a:r>
              <a:rPr lang="en-CA" altLang="zh-CN" sz="2200" dirty="0" smtClean="0">
                <a:solidFill>
                  <a:srgbClr val="790033"/>
                </a:solidFill>
                <a:ea typeface="宋体" charset="-122"/>
              </a:rPr>
              <a:t> COURSE,LOC</a:t>
            </a:r>
            <a:r>
              <a:rPr lang="is-IS" altLang="zh-CN" sz="2200" dirty="0" smtClean="0">
                <a:solidFill>
                  <a:srgbClr val="790033"/>
                </a:solidFill>
                <a:ea typeface="宋体" charset="-122"/>
              </a:rPr>
              <a:t>→</a:t>
            </a:r>
            <a:r>
              <a:rPr lang="is-IS" altLang="zh-CN" sz="2200" dirty="0" smtClean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</a:t>
            </a:r>
            <a:r>
              <a:rPr lang="en-CA" altLang="zh-CN" sz="2200" dirty="0" smtClean="0">
                <a:solidFill>
                  <a:srgbClr val="790033"/>
                </a:solidFill>
                <a:ea typeface="宋体" charset="-122"/>
              </a:rPr>
              <a:t>TEXT,LOC</a:t>
            </a:r>
            <a:endParaRPr lang="en-US" altLang="en-US" sz="2200" dirty="0">
              <a:solidFill>
                <a:srgbClr val="790033"/>
              </a:solidFill>
              <a:ea typeface="Times New Roman" charset="0"/>
              <a:cs typeface="Times New Roman" charset="0"/>
            </a:endParaRPr>
          </a:p>
        </p:txBody>
      </p:sp>
      <p:pic>
        <p:nvPicPr>
          <p:cNvPr id="29700" name="Picture 6" descr="4NF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908720"/>
            <a:ext cx="6096000" cy="380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72250-CC77-3445-BDD9-03F772B0D47A}" type="slidenum">
              <a:rPr lang="en-US" altLang="en-US" smtClean="0"/>
              <a:pPr/>
              <a:t>8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40832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6" y="0"/>
            <a:ext cx="9142663" cy="836712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 smtClean="0">
                <a:ea typeface="Times New Roman" charset="0"/>
                <a:cs typeface="Times New Roman" charset="0"/>
              </a:rPr>
              <a:t>Inference Rules </a:t>
            </a:r>
            <a:r>
              <a:rPr lang="en-CA" altLang="en-US" sz="3200" dirty="0" smtClean="0">
                <a:ea typeface="Times New Roman" charset="0"/>
                <a:cs typeface="Times New Roman" charset="0"/>
              </a:rPr>
              <a:t>R6</a:t>
            </a:r>
            <a:endParaRPr lang="en-US" altLang="en-US" sz="3200" dirty="0">
              <a:ea typeface="Times New Roman" charset="0"/>
              <a:cs typeface="Times New Roman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293096"/>
            <a:ext cx="6723856" cy="2016224"/>
          </a:xfrm>
        </p:spPr>
        <p:txBody>
          <a:bodyPr/>
          <a:lstStyle/>
          <a:p>
            <a:pPr marL="590550" indent="-533400" eaLnBrk="1" hangingPunct="1">
              <a:lnSpc>
                <a:spcPct val="90000"/>
              </a:lnSpc>
            </a:pPr>
            <a:r>
              <a:rPr lang="en-US" altLang="en-US" sz="2200" dirty="0" smtClean="0">
                <a:ea typeface="Times New Roman" charset="0"/>
                <a:cs typeface="Times New Roman" charset="0"/>
              </a:rPr>
              <a:t>R6 (</a:t>
            </a:r>
            <a:r>
              <a:rPr lang="en-US" altLang="en-US" sz="2200" b="1" dirty="0" smtClean="0">
                <a:ea typeface="Times New Roman" charset="0"/>
                <a:cs typeface="Times New Roman" charset="0"/>
              </a:rPr>
              <a:t>transitive rule for MVDs</a:t>
            </a:r>
            <a:r>
              <a:rPr lang="en-US" altLang="en-US" sz="2200" dirty="0" smtClean="0">
                <a:ea typeface="Times New Roman" charset="0"/>
                <a:cs typeface="Times New Roman" charset="0"/>
              </a:rPr>
              <a:t>): </a:t>
            </a: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en-US" altLang="en-US" sz="2200" dirty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     </a:t>
            </a: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{X </a:t>
            </a:r>
            <a:r>
              <a:rPr lang="is-IS" altLang="zh-CN" sz="2400" dirty="0" smtClean="0">
                <a:solidFill>
                  <a:srgbClr val="790033"/>
                </a:solidFill>
                <a:latin typeface="Times New Roman" charset="0"/>
                <a:ea typeface="宋体" charset="-122"/>
              </a:rPr>
              <a:t>→</a:t>
            </a:r>
            <a:r>
              <a:rPr lang="is-IS" altLang="zh-CN" sz="2400" dirty="0" smtClean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</a:t>
            </a: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Y, Y</a:t>
            </a:r>
            <a:r>
              <a:rPr lang="is-IS" altLang="zh-CN" sz="2400" dirty="0" smtClean="0">
                <a:solidFill>
                  <a:srgbClr val="790033"/>
                </a:solidFill>
                <a:ea typeface="宋体" charset="-122"/>
              </a:rPr>
              <a:t>→</a:t>
            </a:r>
            <a:r>
              <a:rPr lang="is-IS" altLang="zh-CN" sz="2400" dirty="0" smtClean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</a:t>
            </a: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Z} </a:t>
            </a:r>
            <a:r>
              <a:rPr lang="en-US" altLang="en-US" sz="2400" dirty="0">
                <a:solidFill>
                  <a:srgbClr val="790033"/>
                </a:solidFill>
              </a:rPr>
              <a:t>⊨</a:t>
            </a: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X </a:t>
            </a:r>
            <a:r>
              <a:rPr lang="is-IS" altLang="zh-CN" sz="2400" dirty="0" smtClean="0">
                <a:solidFill>
                  <a:srgbClr val="790033"/>
                </a:solidFill>
                <a:ea typeface="宋体" charset="-122"/>
              </a:rPr>
              <a:t>→</a:t>
            </a:r>
            <a:r>
              <a:rPr lang="is-IS" altLang="zh-CN" sz="2400" dirty="0" smtClean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</a:t>
            </a: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(Z </a:t>
            </a:r>
            <a:r>
              <a:rPr lang="zh-CN" altLang="en-US" sz="2400" dirty="0" smtClean="0">
                <a:solidFill>
                  <a:srgbClr val="790033"/>
                </a:solidFill>
                <a:latin typeface="MathematicalPi 1" charset="0"/>
                <a:ea typeface="宋体" charset="-122"/>
                <a:cs typeface="Times New Roman" charset="0"/>
              </a:rPr>
              <a:t>－</a:t>
            </a:r>
            <a:r>
              <a:rPr lang="en-US" altLang="en-US" sz="24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Y).</a:t>
            </a:r>
          </a:p>
          <a:p>
            <a:pPr marL="590550" indent="-533400" eaLnBrk="1" hangingPunct="1">
              <a:lnSpc>
                <a:spcPct val="90000"/>
              </a:lnSpc>
            </a:pPr>
            <a:r>
              <a:rPr lang="en-US" altLang="en-US" sz="2200" dirty="0" smtClean="0">
                <a:ea typeface="Times New Roman" charset="0"/>
                <a:cs typeface="Times New Roman" charset="0"/>
              </a:rPr>
              <a:t>Special case: 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{</a:t>
            </a:r>
            <a:r>
              <a:rPr lang="en-US" altLang="en-US" sz="2200" i="1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</a:t>
            </a:r>
            <a:r>
              <a:rPr lang="is-IS" altLang="zh-CN" sz="2200" dirty="0" smtClean="0">
                <a:solidFill>
                  <a:srgbClr val="790033"/>
                </a:solidFill>
                <a:latin typeface="Times New Roman" charset="0"/>
                <a:ea typeface="宋体" charset="-122"/>
              </a:rPr>
              <a:t>→</a:t>
            </a:r>
            <a:r>
              <a:rPr lang="is-IS" altLang="zh-CN" sz="2000" dirty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</a:t>
            </a:r>
            <a:r>
              <a:rPr lang="en-US" altLang="en-US" sz="2200" i="1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Y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en-US" sz="2200" i="1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Y</a:t>
            </a:r>
            <a:r>
              <a:rPr lang="is-IS" altLang="zh-CN" sz="2200" i="1" dirty="0" smtClean="0">
                <a:solidFill>
                  <a:srgbClr val="790033"/>
                </a:solidFill>
                <a:ea typeface="宋体" charset="-122"/>
              </a:rPr>
              <a:t>→</a:t>
            </a:r>
            <a:r>
              <a:rPr lang="is-IS" altLang="zh-CN" sz="2000" dirty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</a:t>
            </a:r>
            <a:r>
              <a:rPr lang="en-US" altLang="en-US" sz="2200" i="1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Z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} </a:t>
            </a:r>
            <a:r>
              <a:rPr lang="en-US" altLang="en-US" dirty="0">
                <a:solidFill>
                  <a:srgbClr val="790033"/>
                </a:solidFill>
              </a:rPr>
              <a:t>⊨</a:t>
            </a:r>
            <a:r>
              <a:rPr lang="en-US" altLang="en-US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en-US" sz="2200" i="1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X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</a:t>
            </a:r>
            <a:r>
              <a:rPr lang="is-IS" altLang="zh-CN" sz="2200" dirty="0" smtClean="0">
                <a:solidFill>
                  <a:srgbClr val="790033"/>
                </a:solidFill>
                <a:ea typeface="宋体" charset="-122"/>
              </a:rPr>
              <a:t>→→</a:t>
            </a: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en-US" sz="2200" i="1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Z</a:t>
            </a:r>
            <a:endParaRPr lang="en-US" altLang="en-US" sz="2200" dirty="0">
              <a:solidFill>
                <a:srgbClr val="790033"/>
              </a:solidFill>
              <a:ea typeface="Times New Roman" charset="0"/>
              <a:cs typeface="Times New Roman" charset="0"/>
            </a:endParaRPr>
          </a:p>
          <a:p>
            <a:pPr marL="57150" indent="0" algn="just" eaLnBrk="1" hangingPunct="1">
              <a:lnSpc>
                <a:spcPct val="90000"/>
              </a:lnSpc>
              <a:buNone/>
            </a:pPr>
            <a:r>
              <a:rPr lang="en-US" altLang="en-US" sz="2200" dirty="0" smtClean="0">
                <a:solidFill>
                  <a:srgbClr val="790033"/>
                </a:solidFill>
                <a:ea typeface="Times New Roman" charset="0"/>
                <a:cs typeface="Times New Roman" charset="0"/>
              </a:rPr>
              <a:t>       DEPT</a:t>
            </a:r>
            <a:r>
              <a:rPr lang="is-IS" altLang="zh-CN" sz="2200" dirty="0" smtClean="0">
                <a:solidFill>
                  <a:srgbClr val="790033"/>
                </a:solidFill>
                <a:ea typeface="宋体" charset="-122"/>
              </a:rPr>
              <a:t>→</a:t>
            </a:r>
            <a:r>
              <a:rPr lang="is-IS" altLang="zh-CN" sz="2000" dirty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</a:t>
            </a:r>
            <a:r>
              <a:rPr lang="en-CA" altLang="zh-CN" sz="2200" dirty="0" smtClean="0">
                <a:solidFill>
                  <a:srgbClr val="790033"/>
                </a:solidFill>
                <a:ea typeface="宋体" charset="-122"/>
              </a:rPr>
              <a:t>TEACHER,TEACHER</a:t>
            </a:r>
            <a:r>
              <a:rPr lang="is-IS" altLang="zh-CN" sz="2200" dirty="0" smtClean="0">
                <a:solidFill>
                  <a:srgbClr val="790033"/>
                </a:solidFill>
                <a:ea typeface="宋体" charset="-122"/>
              </a:rPr>
              <a:t>→</a:t>
            </a:r>
            <a:r>
              <a:rPr lang="is-IS" altLang="zh-CN" sz="2000" dirty="0" smtClean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</a:t>
            </a:r>
            <a:r>
              <a:rPr lang="en-US" altLang="zh-CN" sz="2200" dirty="0" smtClean="0">
                <a:solidFill>
                  <a:srgbClr val="790033"/>
                </a:solidFill>
                <a:ea typeface="宋体" charset="-122"/>
              </a:rPr>
              <a:t>COURSE</a:t>
            </a:r>
          </a:p>
          <a:p>
            <a:pPr marL="57150" indent="0" algn="just" eaLnBrk="1" hangingPunct="1">
              <a:lnSpc>
                <a:spcPct val="90000"/>
              </a:lnSpc>
              <a:buNone/>
            </a:pPr>
            <a:r>
              <a:rPr lang="en-US" altLang="en-US" sz="2200" dirty="0">
                <a:solidFill>
                  <a:srgbClr val="790033"/>
                </a:solidFill>
                <a:ea typeface="宋体" charset="-122"/>
              </a:rPr>
              <a:t>	</a:t>
            </a:r>
            <a:r>
              <a:rPr lang="en-US" altLang="en-US" dirty="0" smtClean="0">
                <a:solidFill>
                  <a:srgbClr val="790033"/>
                </a:solidFill>
              </a:rPr>
              <a:t>⊨</a:t>
            </a:r>
            <a:r>
              <a:rPr lang="en-US" altLang="en-US" sz="2000" dirty="0" smtClean="0">
                <a:solidFill>
                  <a:srgbClr val="790033"/>
                </a:solidFill>
              </a:rPr>
              <a:t> </a:t>
            </a:r>
            <a:r>
              <a:rPr lang="en-CA" altLang="zh-CN" sz="2200" dirty="0" smtClean="0">
                <a:solidFill>
                  <a:srgbClr val="790033"/>
                </a:solidFill>
                <a:ea typeface="宋体" charset="-122"/>
              </a:rPr>
              <a:t>DEPT</a:t>
            </a:r>
            <a:r>
              <a:rPr lang="is-IS" altLang="zh-CN" sz="2200" dirty="0" smtClean="0">
                <a:solidFill>
                  <a:srgbClr val="790033"/>
                </a:solidFill>
                <a:ea typeface="宋体" charset="-122"/>
              </a:rPr>
              <a:t>→</a:t>
            </a:r>
            <a:r>
              <a:rPr lang="is-IS" altLang="zh-CN" sz="2400" dirty="0" smtClean="0">
                <a:solidFill>
                  <a:srgbClr val="790033"/>
                </a:solidFill>
                <a:latin typeface="Times New Roman" charset="0"/>
                <a:ea typeface="宋体" charset="-122"/>
                <a:cs typeface="Times New Roman" charset="0"/>
              </a:rPr>
              <a:t>→COURSE</a:t>
            </a:r>
            <a:endParaRPr lang="en-US" altLang="en-US" sz="2200" dirty="0">
              <a:solidFill>
                <a:srgbClr val="790033"/>
              </a:solidFill>
              <a:ea typeface="Times New Roman" charset="0"/>
              <a:cs typeface="Times New Roman" charset="0"/>
            </a:endParaRPr>
          </a:p>
        </p:txBody>
      </p:sp>
      <p:pic>
        <p:nvPicPr>
          <p:cNvPr id="33796" name="Picture 6" descr="4NF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5357812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72250-CC77-3445-BDD9-03F772B0D47A}" type="slidenum">
              <a:rPr lang="en-US" altLang="en-US" smtClean="0"/>
              <a:pPr/>
              <a:t>9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773455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1988</TotalTime>
  <Words>1218</Words>
  <Application>Microsoft Macintosh PowerPoint</Application>
  <PresentationFormat>Letter Paper (8.5x11 in)</PresentationFormat>
  <Paragraphs>358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MathematicalPi 1</vt:lpstr>
      <vt:lpstr>MS PGothic</vt:lpstr>
      <vt:lpstr>Symbol</vt:lpstr>
      <vt:lpstr>Tahoma</vt:lpstr>
      <vt:lpstr>Times New Roman</vt:lpstr>
      <vt:lpstr>Wingdings</vt:lpstr>
      <vt:lpstr>Wingdings 3</vt:lpstr>
      <vt:lpstr>宋体</vt:lpstr>
      <vt:lpstr>Arial</vt:lpstr>
      <vt:lpstr>Blends</vt:lpstr>
      <vt:lpstr>Chapter 15</vt:lpstr>
      <vt:lpstr>Problem Relation</vt:lpstr>
      <vt:lpstr>Multivalued Dependencies</vt:lpstr>
      <vt:lpstr>Multivalued Dependencies (MVD)</vt:lpstr>
      <vt:lpstr>Multivalued Dependencies (MVD)</vt:lpstr>
      <vt:lpstr>Inference Rules for FD and MVD</vt:lpstr>
      <vt:lpstr>Inference Rules R4</vt:lpstr>
      <vt:lpstr>Inference Rules R5</vt:lpstr>
      <vt:lpstr>Inference Rules R6</vt:lpstr>
      <vt:lpstr>Inference Rules R7</vt:lpstr>
      <vt:lpstr>Disproof of a MVD</vt:lpstr>
      <vt:lpstr>Multivalued Dependencies (MVD)</vt:lpstr>
      <vt:lpstr>Fourth Normal Form</vt:lpstr>
      <vt:lpstr>4th Normalization</vt:lpstr>
      <vt:lpstr>Multivalued Dependencies</vt:lpstr>
      <vt:lpstr>Multivalued Dependencies and 4NF</vt:lpstr>
      <vt:lpstr>Can we further decompose 4NF relations? </vt:lpstr>
      <vt:lpstr>Join Dependencies</vt:lpstr>
      <vt:lpstr>Multivalued Dependencies and Fourth 4NF</vt:lpstr>
      <vt:lpstr>Fifth Normal Form</vt:lpstr>
      <vt:lpstr>Inclusion Dependencies</vt:lpstr>
      <vt:lpstr>Dependency Diagram</vt:lpstr>
      <vt:lpstr>Dependency Diagram</vt:lpstr>
      <vt:lpstr>Dependency Diagram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</dc:title>
  <dc:subject>Relational Database Design Algorithms and Further Dependencies </dc:subject>
  <dc:creator>Microsoft Office User</dc:creator>
  <cp:keywords/>
  <dc:description/>
  <cp:lastModifiedBy>Microsoft Office User</cp:lastModifiedBy>
  <cp:revision>90</cp:revision>
  <cp:lastPrinted>2001-11-04T00:51:13Z</cp:lastPrinted>
  <dcterms:created xsi:type="dcterms:W3CDTF">2016-11-23T03:46:30Z</dcterms:created>
  <dcterms:modified xsi:type="dcterms:W3CDTF">2019-11-14T17:35:00Z</dcterms:modified>
  <cp:category/>
</cp:coreProperties>
</file>