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24" r:id="rId2"/>
    <p:sldId id="578" r:id="rId3"/>
    <p:sldId id="572" r:id="rId4"/>
    <p:sldId id="571" r:id="rId5"/>
    <p:sldId id="583" r:id="rId6"/>
    <p:sldId id="538" r:id="rId7"/>
    <p:sldId id="582" r:id="rId8"/>
    <p:sldId id="568" r:id="rId9"/>
    <p:sldId id="585" r:id="rId10"/>
    <p:sldId id="584" r:id="rId11"/>
    <p:sldId id="539" r:id="rId12"/>
    <p:sldId id="540" r:id="rId13"/>
    <p:sldId id="541" r:id="rId14"/>
    <p:sldId id="569" r:id="rId15"/>
    <p:sldId id="586" r:id="rId16"/>
    <p:sldId id="587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70" r:id="rId28"/>
    <p:sldId id="573" r:id="rId29"/>
    <p:sldId id="574" r:id="rId30"/>
    <p:sldId id="575" r:id="rId31"/>
    <p:sldId id="576" r:id="rId32"/>
    <p:sldId id="579" r:id="rId33"/>
    <p:sldId id="581" r:id="rId34"/>
    <p:sldId id="577" r:id="rId3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1"/>
    <a:srgbClr val="798E3E"/>
    <a:srgbClr val="677228"/>
    <a:srgbClr val="6E792B"/>
    <a:srgbClr val="000066"/>
    <a:srgbClr val="FFFF66"/>
    <a:srgbClr val="666699"/>
    <a:srgbClr val="FF66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/>
    <p:restoredTop sz="93684"/>
  </p:normalViewPr>
  <p:slideViewPr>
    <p:cSldViewPr snapToObjects="1">
      <p:cViewPr varScale="1">
        <p:scale>
          <a:sx n="91" d="100"/>
          <a:sy n="91" d="100"/>
        </p:scale>
        <p:origin x="640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821" y="2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A8CF7AD4-4BBD-3F4E-B7CD-047116C026E9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77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53A8143D-BC91-3942-9A92-E3F542485D4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23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4524484-CD3F-754C-8405-A9C7CC402C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3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D5B352-F287-394F-A610-B6AEF336724F}" type="slidenum">
              <a:rPr lang="zh-CN" altLang="en-CA">
                <a:latin typeface="Tahoma" charset="0"/>
                <a:ea typeface="宋体" charset="-122"/>
              </a:rPr>
              <a:pPr/>
              <a:t>13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71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E6711D2-5590-774B-983F-D3135F03C42D}" type="slidenum">
              <a:rPr lang="zh-CN" altLang="en-CA">
                <a:latin typeface="Tahoma" charset="0"/>
                <a:ea typeface="宋体" charset="-122"/>
              </a:rPr>
              <a:pPr/>
              <a:t>17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0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62C78E2-C3C5-8E4B-9322-3C22E074FD3B}" type="slidenum">
              <a:rPr lang="zh-CN" altLang="en-CA">
                <a:latin typeface="Tahoma" charset="0"/>
                <a:ea typeface="宋体" charset="-122"/>
              </a:rPr>
              <a:pPr/>
              <a:t>18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05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2203C3-36A8-5847-8BA7-68603D5E215E}" type="slidenum">
              <a:rPr lang="zh-CN" altLang="en-CA">
                <a:latin typeface="Tahoma" charset="0"/>
                <a:ea typeface="宋体" charset="-122"/>
              </a:rPr>
              <a:pPr/>
              <a:t>19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734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0237B6-0570-E943-A48C-113347DAFB2A}" type="slidenum">
              <a:rPr lang="zh-CN" altLang="en-CA">
                <a:latin typeface="Tahoma" charset="0"/>
                <a:ea typeface="宋体" charset="-122"/>
              </a:rPr>
              <a:pPr/>
              <a:t>20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528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CDC8BD-3A7D-A44E-9D01-4E085717BA22}" type="slidenum">
              <a:rPr lang="zh-CN" altLang="en-CA">
                <a:latin typeface="Tahoma" charset="0"/>
                <a:ea typeface="宋体" charset="-122"/>
              </a:rPr>
              <a:pPr/>
              <a:t>21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053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27C6D9-6162-D24B-A08D-E26391B72B64}" type="slidenum">
              <a:rPr lang="zh-CN" altLang="en-CA">
                <a:latin typeface="Tahoma" charset="0"/>
                <a:ea typeface="宋体" charset="-122"/>
              </a:rPr>
              <a:pPr/>
              <a:t>22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34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CDCECF-9572-F94D-894A-E878021BDFBC}" type="slidenum">
              <a:rPr lang="zh-CN" altLang="en-CA">
                <a:latin typeface="Tahoma" charset="0"/>
                <a:ea typeface="宋体" charset="-122"/>
              </a:rPr>
              <a:pPr/>
              <a:t>23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37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FEA10E-B489-1846-BA9C-D5A5E35B3548}" type="slidenum">
              <a:rPr lang="zh-CN" altLang="en-CA">
                <a:latin typeface="Tahoma" charset="0"/>
                <a:ea typeface="宋体" charset="-122"/>
              </a:rPr>
              <a:pPr/>
              <a:t>24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08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5D19BC-8EEA-E946-8AE0-1036C3DACCC5}" type="slidenum">
              <a:rPr lang="zh-CN" altLang="en-CA">
                <a:latin typeface="Tahoma" charset="0"/>
                <a:ea typeface="宋体" charset="-122"/>
              </a:rPr>
              <a:pPr/>
              <a:t>25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40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93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62F5D-811D-E543-9845-88C051F5D935}" type="slidenum">
              <a:rPr lang="zh-CN" altLang="en-CA">
                <a:latin typeface="Tahoma" charset="0"/>
                <a:ea typeface="宋体" charset="-122"/>
              </a:rPr>
              <a:pPr/>
              <a:t>26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474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368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9C2FFE-AE6C-F740-B77A-97E1E573D195}" type="slidenum">
              <a:rPr lang="zh-CN" altLang="en-CA">
                <a:latin typeface="Tahoma" charset="0"/>
                <a:ea typeface="宋体" charset="-122"/>
              </a:rPr>
              <a:pPr/>
              <a:t>29</a:t>
            </a:fld>
            <a:endParaRPr lang="en-CA" altLang="zh-CN"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81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D25430-56ED-0242-9994-3EAAF788BDD9}" type="slidenum">
              <a:rPr lang="zh-CN" altLang="en-CA">
                <a:latin typeface="Tahoma" charset="0"/>
                <a:ea typeface="宋体" charset="-122"/>
              </a:rPr>
              <a:pPr/>
              <a:t>30</a:t>
            </a:fld>
            <a:endParaRPr lang="en-CA" altLang="zh-CN"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59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D25430-56ED-0242-9994-3EAAF788BDD9}" type="slidenum">
              <a:rPr lang="zh-CN" altLang="en-CA">
                <a:latin typeface="Tahoma" charset="0"/>
                <a:ea typeface="宋体" charset="-122"/>
              </a:rPr>
              <a:pPr/>
              <a:t>32</a:t>
            </a:fld>
            <a:endParaRPr lang="en-CA" altLang="zh-CN"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559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D9C870-717D-8D49-9953-57B0DBA595BE}" type="slidenum">
              <a:rPr lang="zh-CN" altLang="en-CA">
                <a:latin typeface="Tahoma" charset="0"/>
                <a:ea typeface="宋体" charset="-122"/>
              </a:rPr>
              <a:pPr/>
              <a:t>34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7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45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7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49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20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4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CD7116-48F0-2344-ADED-CD895AD46D16}" type="slidenum">
              <a:rPr lang="zh-CN" altLang="en-CA">
                <a:latin typeface="Tahoma" charset="0"/>
                <a:ea typeface="宋体" charset="-122"/>
              </a:rPr>
              <a:pPr/>
              <a:t>10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ea typeface="+mn-ea"/>
              </a:rPr>
              <a:t>https://</a:t>
            </a:r>
            <a:r>
              <a:rPr lang="en-US" altLang="zh-CN" dirty="0" err="1" smtClean="0">
                <a:ea typeface="+mn-ea"/>
              </a:rPr>
              <a:t>docs.oracle.com</a:t>
            </a:r>
            <a:r>
              <a:rPr lang="en-US" altLang="zh-CN" dirty="0" smtClean="0">
                <a:ea typeface="+mn-ea"/>
              </a:rPr>
              <a:t>/cd/B28359_01/appdev.111/b28427/pc_15ody.htm#i7161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3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31D4C9-4738-6B4B-A337-A9599F86854D}" type="slidenum">
              <a:rPr lang="zh-CN" altLang="en-CA">
                <a:latin typeface="Tahoma" charset="0"/>
                <a:ea typeface="宋体" charset="-122"/>
              </a:rPr>
              <a:pPr/>
              <a:t>11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28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813D13-15B5-994A-8401-172DCD6D46EF}" type="slidenum">
              <a:rPr lang="zh-CN" altLang="en-CA">
                <a:latin typeface="Tahoma" charset="0"/>
                <a:ea typeface="宋体" charset="-122"/>
              </a:rPr>
              <a:pPr/>
              <a:t>12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charset="-122"/>
              </a:rPr>
              <a:t>Compiled</a:t>
            </a:r>
          </a:p>
        </p:txBody>
      </p:sp>
    </p:spTree>
    <p:extLst>
      <p:ext uri="{BB962C8B-B14F-4D97-AF65-F5344CB8AC3E}">
        <p14:creationId xmlns:p14="http://schemas.microsoft.com/office/powerpoint/2010/main" val="190545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8109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7914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</a:t>
            </a:r>
            <a:fld id="{282BCD02-1A74-184C-BC49-A5F279F00CF1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03189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AB1027B-0FAE-9042-8396-DF204917C757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58165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28150FE-B60E-C746-9099-B1EA4F4F1C9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871350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F9AAF2B-DCAC-7A48-B582-32CD2BEE700B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86729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ADACDEE-DE42-D14B-86C5-F3CF078CAAB9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37552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74C8300-0E9B-2742-AD63-DD94E8CE5B0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12271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D53625B-6AEE-984A-B3CE-B99E0F0ADEAF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9914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16200000">
            <a:off x="4150919" y="-4151712"/>
            <a:ext cx="838993" cy="9140832"/>
          </a:xfrm>
          <a:prstGeom prst="rect">
            <a:avLst/>
          </a:prstGeom>
          <a:solidFill>
            <a:srgbClr val="798E3E">
              <a:alpha val="35686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-3169" y="0"/>
            <a:ext cx="914399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2959EE7E-9BBC-454E-9B30-B433D3E7F8CC}" type="slidenum">
              <a:rPr lang="en-US" altLang="en-US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80728"/>
            <a:ext cx="87249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7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5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</a:t>
            </a:r>
            <a:r>
              <a:rPr lang="en-US" altLang="en-US">
                <a:ea typeface="宋体" charset="-122"/>
              </a:rPr>
              <a:t>10</a:t>
            </a:r>
            <a:endParaRPr lang="en-US" altLang="en-US"/>
          </a:p>
        </p:txBody>
      </p:sp>
      <p:sp>
        <p:nvSpPr>
          <p:cNvPr id="1229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buFont typeface="Wingdings" charset="2"/>
              <a:buNone/>
            </a:pPr>
            <a:r>
              <a:rPr lang="en-US" altLang="en-US" dirty="0"/>
              <a:t>SQL Programming </a:t>
            </a:r>
            <a:r>
              <a:rPr lang="en-US" altLang="en-US" dirty="0" smtClean="0"/>
              <a:t>Techniques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4589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charset="0"/>
                <a:ea typeface="宋体" charset="-122"/>
              </a:rPr>
              <a:t>Dynamic SQL </a:t>
            </a:r>
            <a:r>
              <a:rPr lang="en-US" altLang="zh-CN" sz="3200" dirty="0" err="1">
                <a:latin typeface="Arial" charset="0"/>
                <a:ea typeface="宋体" charset="-122"/>
              </a:rPr>
              <a:t>Metho</a:t>
            </a:r>
            <a:r>
              <a:rPr lang="en-CA" altLang="zh-CN" sz="3200" dirty="0">
                <a:latin typeface="Arial" charset="0"/>
                <a:ea typeface="宋体" charset="-122"/>
              </a:rPr>
              <a:t>d 4: Any SQL at run-time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839200" cy="542925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charset="0"/>
                <a:ea typeface="宋体" charset="-122"/>
              </a:rPr>
              <a:t>General query form: </a:t>
            </a:r>
          </a:p>
          <a:p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select 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1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</a:t>
            </a:r>
            <a:r>
              <a:rPr lang="mr-IN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m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into    :A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1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</a:t>
            </a:r>
            <a:r>
              <a:rPr lang="mr-IN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m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from   Table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where  :B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1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</a:t>
            </a:r>
            <a:r>
              <a:rPr lang="mr-IN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, B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Need </a:t>
            </a:r>
            <a:r>
              <a:rPr lang="en-US" altLang="zh-CN" sz="2400" dirty="0">
                <a:latin typeface="Arial" charset="0"/>
                <a:ea typeface="宋体" charset="-122"/>
              </a:rPr>
              <a:t>some structure for the description of the list at run time</a:t>
            </a:r>
          </a:p>
          <a:p>
            <a:pPr marL="857250" lvl="1" indent="-457200">
              <a:buSzPct val="85000"/>
              <a:buFont typeface="Arial" charset="0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The number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of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bind variables or select variables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857250" lvl="1" indent="-457200">
              <a:buSzPct val="85000"/>
              <a:buFont typeface="Arial" charset="0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The length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of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each variable</a:t>
            </a:r>
            <a:endParaRPr lang="en-US" altLang="zh-CN" sz="240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857250" lvl="1" indent="-457200">
              <a:buSzPct val="85000"/>
              <a:buFont typeface="Arial" charset="0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The data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type of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each variable</a:t>
            </a:r>
            <a:endParaRPr lang="en-US" altLang="zh-CN" sz="240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857250" lvl="1" indent="-457200">
              <a:buSzPct val="85000"/>
              <a:buFont typeface="Arial" charset="0"/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The address of each variable</a:t>
            </a:r>
            <a:endParaRPr lang="en-US" altLang="zh-CN" sz="240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SQL </a:t>
            </a:r>
            <a:r>
              <a:rPr lang="en-US" altLang="zh-CN" sz="2400" dirty="0">
                <a:latin typeface="Arial" charset="0"/>
                <a:ea typeface="宋体" charset="-122"/>
              </a:rPr>
              <a:t>Descriptor Area (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sqlda.h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)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857250" lvl="1" indent="-457200"/>
            <a:r>
              <a:rPr lang="en-US" altLang="zh-CN" sz="2400" dirty="0" smtClean="0">
                <a:latin typeface="Arial" charset="0"/>
                <a:ea typeface="宋体" charset="-122"/>
              </a:rPr>
              <a:t>Used </a:t>
            </a:r>
            <a:r>
              <a:rPr lang="en-US" altLang="zh-CN" sz="2400" dirty="0">
                <a:latin typeface="Arial" charset="0"/>
                <a:ea typeface="宋体" charset="-122"/>
              </a:rPr>
              <a:t>to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store the complete </a:t>
            </a:r>
            <a:r>
              <a:rPr lang="en-US" altLang="zh-CN" sz="2400" dirty="0">
                <a:latin typeface="Arial" charset="0"/>
                <a:ea typeface="宋体" charset="-122"/>
              </a:rPr>
              <a:t>description of the variable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7864" y="1340768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a</a:t>
            </a:r>
            <a:r>
              <a:rPr lang="en-US" altLang="zh-CN" dirty="0" smtClean="0">
                <a:solidFill>
                  <a:srgbClr val="00B0F0"/>
                </a:solidFill>
                <a:ea typeface="宋体" charset="-122"/>
              </a:rPr>
              <a:t>ttributes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9046" y="1772816"/>
            <a:ext cx="1418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charset="-122"/>
              </a:rPr>
              <a:t>variables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1186" y="2666529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charset="-122"/>
              </a:rPr>
              <a:t>bind variables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10823" y="947936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06414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3" y="36513"/>
            <a:ext cx="9120187" cy="80019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SQL Descriptor </a:t>
            </a:r>
            <a:r>
              <a:rPr lang="en-US" altLang="zh-CN" dirty="0" smtClean="0">
                <a:latin typeface="Arial" charset="0"/>
                <a:ea typeface="宋体" charset="-122"/>
              </a:rPr>
              <a:t>Area (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sqlda.h</a:t>
            </a:r>
            <a:r>
              <a:rPr lang="en-US" altLang="zh-CN" dirty="0" smtClean="0">
                <a:latin typeface="Arial" charset="0"/>
                <a:ea typeface="宋体" charset="-122"/>
              </a:rPr>
              <a:t>) 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88" y="979512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CA" altLang="zh-CN" sz="2400" dirty="0">
                <a:latin typeface="Arial" charset="0"/>
                <a:ea typeface="宋体" charset="-122"/>
              </a:rPr>
              <a:t>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struct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sqlda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long  N; 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char  **V; </a:t>
            </a:r>
            <a:endParaRPr lang="en-CA" altLang="zh-CN" sz="2400" dirty="0" smtClean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      long  *L;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      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short *T;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short **I;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long  F;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char  **S;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short *M;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short *C;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char  **X;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short *Y;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short *Z;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}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11</a:t>
            </a:fld>
            <a:endParaRPr lang="en-CA" altLang="zh-CN"/>
          </a:p>
        </p:txBody>
      </p:sp>
      <p:sp>
        <p:nvSpPr>
          <p:cNvPr id="2" name="Rectangle 1"/>
          <p:cNvSpPr/>
          <p:nvPr/>
        </p:nvSpPr>
        <p:spPr>
          <a:xfrm>
            <a:off x="2555775" y="1310364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>
                <a:solidFill>
                  <a:srgbClr val="800000"/>
                </a:solidFill>
                <a:ea typeface="宋体" charset="-122"/>
              </a:rPr>
              <a:t>maximum # of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3999" y="1744609"/>
            <a:ext cx="4394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pointers to col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285" y="2111078"/>
            <a:ext cx="53206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</a:t>
            </a:r>
            <a:r>
              <a:rPr lang="en-CA" altLang="zh-CN" b="1" dirty="0">
                <a:solidFill>
                  <a:srgbClr val="800000"/>
                </a:solidFill>
                <a:ea typeface="宋体" charset="-122"/>
              </a:rPr>
              <a:t>lengths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of column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5776" y="2541385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</a:t>
            </a:r>
            <a:r>
              <a:rPr lang="en-CA" altLang="zh-CN" b="1" dirty="0">
                <a:solidFill>
                  <a:srgbClr val="800000"/>
                </a:solidFill>
                <a:ea typeface="宋体" charset="-122"/>
              </a:rPr>
              <a:t>types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of columns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5776" y="2978223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pointers </a:t>
            </a:r>
            <a:r>
              <a:rPr lang="en-CA" altLang="zh-CN">
                <a:solidFill>
                  <a:srgbClr val="800000"/>
                </a:solidFill>
                <a:ea typeface="宋体" charset="-122"/>
              </a:rPr>
              <a:t>to </a:t>
            </a:r>
            <a:r>
              <a:rPr lang="en-CA" altLang="zh-CN" smtClean="0">
                <a:solidFill>
                  <a:srgbClr val="800000"/>
                </a:solidFill>
                <a:ea typeface="宋体" charset="-122"/>
              </a:rPr>
              <a:t>indicator 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variables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776" y="3336319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actual number of </a:t>
            </a:r>
            <a:r>
              <a:rPr lang="en-CA" altLang="zh-CN" dirty="0" smtClean="0">
                <a:solidFill>
                  <a:srgbClr val="800000"/>
                </a:solidFill>
                <a:ea typeface="宋体" charset="-122"/>
              </a:rPr>
              <a:t>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776" y="3715754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pointers to </a:t>
            </a:r>
            <a:r>
              <a:rPr lang="en-CA" altLang="zh-CN" dirty="0" smtClean="0">
                <a:solidFill>
                  <a:srgbClr val="800000"/>
                </a:solidFill>
                <a:ea typeface="宋体" charset="-122"/>
              </a:rPr>
              <a:t>variable 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names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4964" y="4113697"/>
            <a:ext cx="5977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max lengths </a:t>
            </a:r>
            <a:r>
              <a:rPr lang="en-CA" altLang="zh-CN">
                <a:solidFill>
                  <a:srgbClr val="800000"/>
                </a:solidFill>
                <a:ea typeface="宋体" charset="-122"/>
              </a:rPr>
              <a:t>of </a:t>
            </a:r>
            <a:r>
              <a:rPr lang="en-CA" altLang="zh-CN" smtClean="0">
                <a:solidFill>
                  <a:srgbClr val="800000"/>
                </a:solidFill>
                <a:ea typeface="宋体" charset="-122"/>
              </a:rPr>
              <a:t>variable 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names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9284" y="4546860"/>
            <a:ext cx="6127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actual lengths </a:t>
            </a:r>
            <a:r>
              <a:rPr lang="en-CA" altLang="zh-CN">
                <a:solidFill>
                  <a:srgbClr val="800000"/>
                </a:solidFill>
                <a:ea typeface="宋体" charset="-122"/>
              </a:rPr>
              <a:t>of </a:t>
            </a:r>
            <a:r>
              <a:rPr lang="en-CA" altLang="zh-CN" smtClean="0">
                <a:solidFill>
                  <a:srgbClr val="800000"/>
                </a:solidFill>
                <a:ea typeface="宋体" charset="-122"/>
              </a:rPr>
              <a:t>variable 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names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775" y="4941831"/>
            <a:ext cx="5320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address of </a:t>
            </a:r>
            <a:r>
              <a:rPr lang="en-CA" altLang="zh-CN" dirty="0" err="1" smtClean="0">
                <a:solidFill>
                  <a:srgbClr val="800000"/>
                </a:solidFill>
                <a:ea typeface="宋体" charset="-122"/>
              </a:rPr>
              <a:t>ind.</a:t>
            </a:r>
            <a:r>
              <a:rPr lang="en-CA" altLang="zh-CN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CA" altLang="zh-CN" dirty="0" err="1">
                <a:solidFill>
                  <a:srgbClr val="800000"/>
                </a:solidFill>
                <a:ea typeface="宋体" charset="-122"/>
              </a:rPr>
              <a:t>var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names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77072" y="5379159"/>
            <a:ext cx="581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of max lengths of </a:t>
            </a:r>
            <a:r>
              <a:rPr lang="en-CA" altLang="zh-CN" dirty="0" err="1">
                <a:solidFill>
                  <a:srgbClr val="800000"/>
                </a:solidFill>
                <a:ea typeface="宋体" charset="-122"/>
              </a:rPr>
              <a:t>ind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CA" altLang="zh-CN" dirty="0" err="1">
                <a:solidFill>
                  <a:srgbClr val="800000"/>
                </a:solidFill>
                <a:ea typeface="宋体" charset="-122"/>
              </a:rPr>
              <a:t>var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names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68757" y="5794658"/>
            <a:ext cx="5819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to array actual lengths of </a:t>
            </a:r>
            <a:r>
              <a:rPr lang="en-CA" altLang="zh-CN" dirty="0" err="1" smtClean="0">
                <a:solidFill>
                  <a:srgbClr val="800000"/>
                </a:solidFill>
                <a:ea typeface="宋体" charset="-122"/>
              </a:rPr>
              <a:t>ind</a:t>
            </a:r>
            <a:r>
              <a:rPr lang="en-CA" altLang="zh-CN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CA" altLang="zh-CN" dirty="0" err="1">
                <a:solidFill>
                  <a:srgbClr val="800000"/>
                </a:solidFill>
                <a:ea typeface="宋体" charset="-122"/>
              </a:rPr>
              <a:t>var</a:t>
            </a:r>
            <a:r>
              <a:rPr lang="en-CA" altLang="zh-CN" dirty="0">
                <a:solidFill>
                  <a:srgbClr val="800000"/>
                </a:solidFill>
                <a:ea typeface="宋体" charset="-122"/>
              </a:rPr>
              <a:t>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67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SQL Descriptor Area (</a:t>
            </a:r>
            <a:r>
              <a:rPr lang="en-US" altLang="zh-CN" dirty="0" err="1">
                <a:latin typeface="Arial" charset="0"/>
                <a:ea typeface="宋体" charset="-122"/>
              </a:rPr>
              <a:t>sqlda.h</a:t>
            </a:r>
            <a:r>
              <a:rPr lang="en-US" altLang="zh-CN" dirty="0">
                <a:latin typeface="Arial" charset="0"/>
                <a:ea typeface="宋体" charset="-122"/>
              </a:rPr>
              <a:t>)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979512"/>
            <a:ext cx="9109074" cy="5257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A dynamic SQL statement needs to be prepared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SQL Descriptor Area (</a:t>
            </a:r>
            <a:r>
              <a:rPr lang="en-US" altLang="zh-CN" dirty="0" err="1">
                <a:latin typeface="Arial" charset="0"/>
                <a:ea typeface="宋体" charset="-122"/>
              </a:rPr>
              <a:t>sqlda</a:t>
            </a:r>
            <a:r>
              <a:rPr lang="en-US" altLang="zh-CN" dirty="0">
                <a:latin typeface="Arial" charset="0"/>
                <a:ea typeface="宋体" charset="-122"/>
              </a:rPr>
              <a:t>)</a:t>
            </a:r>
          </a:p>
          <a:p>
            <a:pPr lvl="1"/>
            <a:r>
              <a:rPr lang="en-US" altLang="zh-CN" b="1" dirty="0"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latin typeface="Arial" charset="0"/>
                <a:ea typeface="宋体" charset="-122"/>
              </a:rPr>
              <a:t> include </a:t>
            </a:r>
            <a:r>
              <a:rPr lang="en-US" altLang="zh-CN" b="1" dirty="0" err="1">
                <a:latin typeface="Arial" charset="0"/>
                <a:ea typeface="宋体" charset="-122"/>
              </a:rPr>
              <a:t>sqlda</a:t>
            </a:r>
            <a:r>
              <a:rPr lang="en-US" altLang="zh-CN" sz="2800" dirty="0">
                <a:latin typeface="Arial" charset="0"/>
                <a:ea typeface="宋体" charset="-122"/>
              </a:rPr>
              <a:t>;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>
              <a:buFont typeface="Wingdings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Used to </a:t>
            </a:r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store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complete description of the variables for the prepared SQL statement</a:t>
            </a:r>
          </a:p>
          <a:p>
            <a:pPr marL="742950" lvl="2" indent="-342900">
              <a:buSzPct val="60000"/>
            </a:pPr>
            <a:r>
              <a:rPr lang="en-US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SQLDA</a:t>
            </a: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*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marL="742950" lvl="2" indent="-342900">
              <a:buSzPct val="60000"/>
            </a:pP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SQLDA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*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  <a:endParaRPr lang="en-US" altLang="zh-CN" sz="2600" dirty="0">
              <a:latin typeface="Arial" charset="0"/>
              <a:ea typeface="宋体" charset="-122"/>
            </a:endParaRPr>
          </a:p>
          <a:p>
            <a:r>
              <a:rPr lang="en-US" altLang="zh-CN" dirty="0">
                <a:latin typeface="Arial" charset="0"/>
                <a:ea typeface="宋体" charset="-122"/>
              </a:rPr>
              <a:t>Two describe statements:</a:t>
            </a:r>
          </a:p>
          <a:p>
            <a:pPr lvl="1"/>
            <a:r>
              <a:rPr lang="en-US" altLang="zh-CN" b="1" dirty="0" smtClean="0"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latin typeface="Arial" charset="0"/>
                <a:ea typeface="宋体" charset="-122"/>
              </a:rPr>
              <a:t> describe bind variable for </a:t>
            </a:r>
            <a:r>
              <a:rPr lang="en-US" altLang="zh-CN" dirty="0">
                <a:latin typeface="Arial" charset="0"/>
                <a:ea typeface="宋体" charset="-122"/>
              </a:rPr>
              <a:t>s</a:t>
            </a:r>
            <a:r>
              <a:rPr lang="en-US" altLang="zh-CN" b="1" dirty="0">
                <a:latin typeface="Arial" charset="0"/>
                <a:ea typeface="宋体" charset="-122"/>
              </a:rPr>
              <a:t> into </a:t>
            </a:r>
            <a:r>
              <a:rPr lang="en-US" altLang="zh-CN" b="1" dirty="0" err="1">
                <a:latin typeface="Arial" charset="0"/>
                <a:ea typeface="宋体" charset="-122"/>
              </a:rPr>
              <a:t>bindList</a:t>
            </a:r>
            <a:r>
              <a:rPr lang="en-US" altLang="zh-CN" b="1" dirty="0" smtClean="0">
                <a:latin typeface="Arial" charset="0"/>
                <a:ea typeface="宋体" charset="-122"/>
              </a:rPr>
              <a:t>;</a:t>
            </a:r>
          </a:p>
          <a:p>
            <a:pPr lvl="1"/>
            <a:r>
              <a:rPr lang="en-US" altLang="zh-CN" b="1" dirty="0"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latin typeface="Arial" charset="0"/>
                <a:ea typeface="宋体" charset="-122"/>
              </a:rPr>
              <a:t> describe select  list for </a:t>
            </a:r>
            <a:r>
              <a:rPr lang="en-US" altLang="zh-CN" dirty="0">
                <a:latin typeface="Arial" charset="0"/>
                <a:ea typeface="宋体" charset="-122"/>
              </a:rPr>
              <a:t>s</a:t>
            </a:r>
            <a:r>
              <a:rPr lang="en-US" altLang="zh-CN" b="1" dirty="0">
                <a:latin typeface="Arial" charset="0"/>
                <a:ea typeface="宋体" charset="-122"/>
              </a:rPr>
              <a:t> into </a:t>
            </a:r>
            <a:r>
              <a:rPr lang="en-US" altLang="zh-CN" b="1" dirty="0" err="1">
                <a:latin typeface="Arial" charset="0"/>
                <a:ea typeface="宋体" charset="-122"/>
              </a:rPr>
              <a:t>selectList</a:t>
            </a:r>
            <a:r>
              <a:rPr lang="en-US" altLang="zh-CN" b="1" dirty="0" smtClean="0">
                <a:latin typeface="Arial" charset="0"/>
                <a:ea typeface="宋体" charset="-122"/>
              </a:rPr>
              <a:t>;</a:t>
            </a:r>
            <a:endParaRPr lang="en-US" altLang="zh-CN" b="1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3910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1" y="0"/>
            <a:ext cx="9112250" cy="818456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The Describe Statements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728"/>
            <a:ext cx="8839200" cy="5257800"/>
          </a:xfrm>
        </p:spPr>
        <p:txBody>
          <a:bodyPr/>
          <a:lstStyle/>
          <a:p>
            <a:r>
              <a:rPr lang="en-US" altLang="zh-CN" sz="26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bind variable for s into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r>
              <a:rPr lang="en-US" altLang="zh-CN" sz="2600" dirty="0">
                <a:latin typeface="Arial" charset="0"/>
                <a:ea typeface="宋体" charset="-122"/>
              </a:rPr>
              <a:t>examines each placeholder in a prepared dynamic SQL statement to determine its name, length, and the data type of its associated input host variable and then stores this information in 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600" dirty="0">
                <a:latin typeface="Arial" charset="0"/>
                <a:ea typeface="宋体" charset="-122"/>
              </a:rPr>
              <a:t>.</a:t>
            </a:r>
            <a:endParaRPr lang="en-US" altLang="zh-CN" sz="2600" b="1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b="1" dirty="0"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latin typeface="Arial" charset="0"/>
                <a:ea typeface="宋体" charset="-122"/>
              </a:rPr>
              <a:t> describe select list for s into </a:t>
            </a:r>
            <a:r>
              <a:rPr lang="en-US" altLang="zh-CN" b="1" dirty="0" err="1">
                <a:latin typeface="Arial" charset="0"/>
                <a:ea typeface="宋体" charset="-122"/>
              </a:rPr>
              <a:t>selectList</a:t>
            </a:r>
            <a:r>
              <a:rPr lang="en-US" altLang="zh-CN" b="1" dirty="0">
                <a:latin typeface="Arial" charset="0"/>
                <a:ea typeface="宋体" charset="-122"/>
              </a:rPr>
              <a:t>;</a:t>
            </a:r>
          </a:p>
          <a:p>
            <a:r>
              <a:rPr lang="en-US" altLang="zh-CN" sz="2600" dirty="0">
                <a:latin typeface="Arial" charset="0"/>
                <a:ea typeface="宋体" charset="-122"/>
              </a:rPr>
              <a:t>examines each select-list item in a prepared dynamic query to determine its name, data type, constraints, length, scale, and precision and then stores this information in the select descriptor.</a:t>
            </a:r>
          </a:p>
          <a:p>
            <a:endParaRPr lang="en-US" altLang="zh-CN" sz="2600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74932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-1" y="36513"/>
            <a:ext cx="9109075" cy="776287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DB Programming Architecture</a:t>
            </a:r>
          </a:p>
        </p:txBody>
      </p:sp>
      <p:pic>
        <p:nvPicPr>
          <p:cNvPr id="39938" name="Picture 1" descr="C:\Users\Mengchi\AppData\Roaming\Tencent\Users\675139391\QQ\WinTemp\RichOle\A[2E98KBMHC)G32PRY8RQ9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941168"/>
            <a:ext cx="245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" descr="C:\Users\Mengchi\AppData\Roaming\Tencent\Users\675139391\QQ\WinTemp\RichOle\PBT8L730QT526[ER$3%4_~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28836"/>
            <a:ext cx="2438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49600" y="2204864"/>
            <a:ext cx="1134368" cy="42703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charset="0"/>
                <a:cs typeface="宋体" charset="0"/>
              </a:rPr>
              <a:t>SQLCA</a:t>
            </a:r>
            <a:endParaRPr lang="zh-CN" altLang="en-US" dirty="0">
              <a:ea typeface="宋体" charset="0"/>
              <a:cs typeface="宋体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290318" y="2219216"/>
            <a:ext cx="1291331" cy="43904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SQLDA</a:t>
            </a:r>
            <a:endParaRPr lang="zh-CN" altLang="en-US" dirty="0">
              <a:ea typeface="宋体" charset="0"/>
              <a:cs typeface="宋体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14</a:t>
            </a:fld>
            <a:endParaRPr lang="en-CA" altLang="zh-CN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3594536" y="3482182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CA" altLang="zh-CN">
                <a:solidFill>
                  <a:srgbClr val="800000"/>
                </a:solidFill>
              </a:rPr>
              <a:t>SQL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91880" y="2636912"/>
            <a:ext cx="30460" cy="2304256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48064" y="2647316"/>
            <a:ext cx="2" cy="2293852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82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Declare a host string in the Declare Section to hold the query text.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Declare select and bind </a:t>
            </a:r>
            <a:r>
              <a:rPr lang="en-US" sz="2400" dirty="0">
                <a:solidFill>
                  <a:srgbClr val="990101"/>
                </a:solidFill>
              </a:rPr>
              <a:t>SQLDA</a:t>
            </a:r>
            <a:r>
              <a:rPr lang="en-US" sz="2400" dirty="0"/>
              <a:t>s.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Allocate storage space for the select and bind descriptors.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Set the maximum number of select-list items and placeholders that can be </a:t>
            </a:r>
            <a:r>
              <a:rPr lang="en-US" sz="2400" dirty="0" err="1">
                <a:solidFill>
                  <a:srgbClr val="990101"/>
                </a:solidFill>
              </a:rPr>
              <a:t>DESCRIBEd</a:t>
            </a:r>
            <a:r>
              <a:rPr lang="en-US" sz="2400" dirty="0">
                <a:solidFill>
                  <a:srgbClr val="990101"/>
                </a:solidFill>
              </a:rPr>
              <a:t>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Put the query text in the host string.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>
                <a:solidFill>
                  <a:srgbClr val="990101"/>
                </a:solidFill>
              </a:rPr>
              <a:t>PREPARE</a:t>
            </a:r>
            <a:r>
              <a:rPr lang="en-US" sz="2400" dirty="0"/>
              <a:t> the query from the host string.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>
                <a:solidFill>
                  <a:srgbClr val="990101"/>
                </a:solidFill>
              </a:rPr>
              <a:t>DECLARE</a:t>
            </a:r>
            <a:r>
              <a:rPr lang="en-US" sz="2400" dirty="0"/>
              <a:t> a cursor FOR the query.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>
                <a:solidFill>
                  <a:srgbClr val="990101"/>
                </a:solidFill>
              </a:rPr>
              <a:t>DESCRIBE</a:t>
            </a:r>
            <a:r>
              <a:rPr lang="en-US" sz="2400" dirty="0"/>
              <a:t> the bind variables INTO the bind descriptor.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Reset the number of placeholders to the number actually found by </a:t>
            </a:r>
            <a:r>
              <a:rPr lang="en-US" sz="2400" dirty="0">
                <a:solidFill>
                  <a:srgbClr val="990101"/>
                </a:solidFill>
              </a:rPr>
              <a:t>DESCRIBE</a:t>
            </a:r>
            <a:r>
              <a:rPr lang="en-US" sz="2400" dirty="0"/>
              <a:t>.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sz="2400" dirty="0"/>
              <a:t>Get values and allocate storage for the bind variables found by </a:t>
            </a:r>
            <a:r>
              <a:rPr lang="en-US" sz="2400" dirty="0">
                <a:solidFill>
                  <a:srgbClr val="990101"/>
                </a:solidFill>
              </a:rPr>
              <a:t>DESCRIBE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013909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 smtClean="0">
                <a:solidFill>
                  <a:srgbClr val="990101"/>
                </a:solidFill>
              </a:rPr>
              <a:t>OPEN</a:t>
            </a:r>
            <a:r>
              <a:rPr lang="en-US" sz="2400" dirty="0" smtClean="0"/>
              <a:t> </a:t>
            </a:r>
            <a:r>
              <a:rPr lang="en-US" sz="2400" dirty="0"/>
              <a:t>the cursor </a:t>
            </a:r>
            <a:r>
              <a:rPr lang="en-US" sz="2400" dirty="0">
                <a:solidFill>
                  <a:srgbClr val="990101"/>
                </a:solidFill>
              </a:rPr>
              <a:t>USING</a:t>
            </a:r>
            <a:r>
              <a:rPr lang="en-US" sz="2400" dirty="0"/>
              <a:t> the bind descriptor.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>
                <a:solidFill>
                  <a:srgbClr val="990101"/>
                </a:solidFill>
              </a:rPr>
              <a:t>DESCRIBE</a:t>
            </a:r>
            <a:r>
              <a:rPr lang="en-US" sz="2400" dirty="0"/>
              <a:t> the select list </a:t>
            </a:r>
            <a:r>
              <a:rPr lang="en-US" sz="2400" dirty="0">
                <a:solidFill>
                  <a:srgbClr val="990101"/>
                </a:solidFill>
              </a:rPr>
              <a:t>INTO</a:t>
            </a:r>
            <a:r>
              <a:rPr lang="en-US" sz="2400" dirty="0"/>
              <a:t> the select descriptor.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/>
              <a:t>Reset the number of select-list items to the number actually found by </a:t>
            </a:r>
            <a:r>
              <a:rPr lang="en-US" sz="2400" dirty="0">
                <a:solidFill>
                  <a:srgbClr val="990101"/>
                </a:solidFill>
              </a:rPr>
              <a:t>DESCRIBE</a:t>
            </a:r>
            <a:r>
              <a:rPr lang="en-US" sz="2400" dirty="0"/>
              <a:t>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/>
              <a:t>Reset the length and datatype of each select-list item for display purposes.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>
                <a:solidFill>
                  <a:srgbClr val="990101"/>
                </a:solidFill>
              </a:rPr>
              <a:t>FETCH</a:t>
            </a:r>
            <a:r>
              <a:rPr lang="en-US" sz="2400" dirty="0"/>
              <a:t> a row from the database </a:t>
            </a:r>
            <a:r>
              <a:rPr lang="en-US" sz="2400" dirty="0">
                <a:solidFill>
                  <a:srgbClr val="990101"/>
                </a:solidFill>
              </a:rPr>
              <a:t>INTO</a:t>
            </a:r>
            <a:r>
              <a:rPr lang="en-US" sz="2400" dirty="0"/>
              <a:t> the allocated data buffers pointed to by the select descriptor.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/>
              <a:t>Process the select-list values returned by </a:t>
            </a:r>
            <a:r>
              <a:rPr lang="en-US" sz="2400" dirty="0">
                <a:solidFill>
                  <a:srgbClr val="990101"/>
                </a:solidFill>
              </a:rPr>
              <a:t>FETCH</a:t>
            </a:r>
            <a:r>
              <a:rPr lang="en-US" sz="2400" dirty="0"/>
              <a:t>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/>
              <a:t>Deallocate storage space used for the select-list items, placeholders, indicator variables, and descriptors.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r>
              <a:rPr lang="en-US" sz="2400" dirty="0">
                <a:solidFill>
                  <a:srgbClr val="990101"/>
                </a:solidFill>
              </a:rPr>
              <a:t>CLOSE</a:t>
            </a:r>
            <a:r>
              <a:rPr lang="en-US" sz="2400" dirty="0"/>
              <a:t> the cursor.</a:t>
            </a:r>
          </a:p>
          <a:p>
            <a:pPr marL="514350" indent="-514350">
              <a:buSzPct val="90000"/>
              <a:buFont typeface="+mj-lt"/>
              <a:buAutoNum type="arabicPeriod" startAt="11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1668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3" y="14289"/>
            <a:ext cx="9072562" cy="82242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 </a:t>
            </a:r>
            <a:r>
              <a:rPr lang="en-US" altLang="zh-CN" dirty="0" smtClean="0">
                <a:latin typeface="Arial" charset="0"/>
                <a:ea typeface="宋体" charset="-122"/>
              </a:rPr>
              <a:t>Key Steps </a:t>
            </a:r>
            <a:r>
              <a:rPr lang="en-US" altLang="zh-CN" dirty="0">
                <a:latin typeface="Arial" charset="0"/>
                <a:ea typeface="宋体" charset="-122"/>
              </a:rPr>
              <a:t>in Method 4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88" y="914400"/>
            <a:ext cx="88392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prepare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s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from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dsqlstmt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declare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cursor for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bind variable for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s 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into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 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using descriptor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select list for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s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into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 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fetch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using  descriptor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close 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&gt;;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2202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9075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90488" y="990600"/>
            <a:ext cx="9053512" cy="5257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include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sqlca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	exec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include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sqlda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	exec </a:t>
            </a:r>
            <a:r>
              <a:rPr lang="en-CA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begin declare section;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      char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dsqlstmt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[1024];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        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var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dsqlstmt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is string[1024];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	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end declare section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SQLDA *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SQLDA *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600" dirty="0">
                <a:latin typeface="Arial" charset="0"/>
                <a:ea typeface="宋体" charset="-122"/>
              </a:rPr>
              <a:t>connect to DB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600" dirty="0">
                <a:latin typeface="Arial" charset="0"/>
                <a:ea typeface="宋体" charset="-122"/>
              </a:rPr>
              <a:t>    allocate memory for the </a:t>
            </a:r>
            <a:r>
              <a:rPr lang="en-US" altLang="zh-CN" sz="2600" dirty="0" err="1">
                <a:latin typeface="Arial" charset="0"/>
                <a:ea typeface="宋体" charset="-122"/>
              </a:rPr>
              <a:t>bindList</a:t>
            </a:r>
            <a:r>
              <a:rPr lang="en-US" altLang="zh-CN" sz="2600" dirty="0">
                <a:latin typeface="Arial" charset="0"/>
                <a:ea typeface="宋体" charset="-122"/>
              </a:rPr>
              <a:t> and </a:t>
            </a:r>
            <a:r>
              <a:rPr lang="en-US" altLang="zh-CN" sz="2600" dirty="0" err="1">
                <a:latin typeface="Arial" charset="0"/>
                <a:ea typeface="宋体" charset="-122"/>
              </a:rPr>
              <a:t>selectList</a:t>
            </a:r>
            <a:endParaRPr lang="en-US" altLang="zh-CN" sz="2600" dirty="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600" dirty="0">
                <a:latin typeface="Arial" charset="0"/>
                <a:ea typeface="宋体" charset="-122"/>
              </a:rPr>
              <a:t>    use a loop to process query statement</a:t>
            </a: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000" b="1" dirty="0">
              <a:latin typeface="Arial" charset="0"/>
              <a:ea typeface="宋体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976812" y="980728"/>
            <a:ext cx="3709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90"/>
                </a:solidFill>
                <a:latin typeface="Arial" charset="0"/>
              </a:rPr>
              <a:t>declare </a:t>
            </a:r>
            <a:r>
              <a:rPr kumimoji="0" lang="en-US" altLang="zh-CN" sz="2400" dirty="0">
                <a:solidFill>
                  <a:srgbClr val="000090"/>
                </a:solidFill>
                <a:latin typeface="Arial" charset="0"/>
              </a:rPr>
              <a:t>variable in SQL to allow multi-line statements at most 1023</a:t>
            </a:r>
            <a:endParaRPr kumimoji="0" lang="zh-CN" altLang="en-US" sz="240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78195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97863" cy="5257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600" dirty="0">
                <a:latin typeface="Arial" charset="0"/>
                <a:ea typeface="宋体" charset="-122"/>
              </a:rPr>
              <a:t>get a </a:t>
            </a:r>
            <a:r>
              <a:rPr lang="en-US" altLang="zh-CN" sz="26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dirty="0">
                <a:latin typeface="Arial" charset="0"/>
                <a:ea typeface="宋体" charset="-122"/>
              </a:rPr>
              <a:t> statement in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dsqlstmt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prepare s from :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dsqlstmt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declare c cursor for s;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set_bind_variables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();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bind variable for s into &lt;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open c using descriptor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process_select_list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();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select list for s into &lt;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&gt;;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fetch &lt;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using  descriptor &lt;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600" dirty="0">
                <a:latin typeface="Arial" charset="0"/>
                <a:ea typeface="宋体" charset="-122"/>
              </a:rPr>
              <a:t>Free space used for pointers and also for descriptors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close &lt;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&gt;;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37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447088" cy="99218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Relationship Between Embedded SQLs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5290" y="1646238"/>
            <a:ext cx="2820003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Static SQL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9" name="下箭头 18"/>
          <p:cNvSpPr>
            <a:spLocks noChangeArrowheads="1"/>
          </p:cNvSpPr>
          <p:nvPr/>
        </p:nvSpPr>
        <p:spPr bwMode="auto">
          <a:xfrm>
            <a:off x="5574774" y="2290763"/>
            <a:ext cx="360363" cy="1295400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3" name="下箭头 22"/>
          <p:cNvSpPr>
            <a:spLocks noChangeArrowheads="1"/>
          </p:cNvSpPr>
          <p:nvPr/>
        </p:nvSpPr>
        <p:spPr bwMode="auto">
          <a:xfrm>
            <a:off x="4422249" y="35861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72922" y="2392137"/>
            <a:ext cx="3873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execute immediate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-108520" y="365918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prepare, execute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796136" y="2852936"/>
            <a:ext cx="3451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 smtClean="0">
                <a:latin typeface="Arial" charset="0"/>
              </a:rPr>
              <a:t>vars</a:t>
            </a:r>
            <a:r>
              <a:rPr kumimoji="0" lang="en-US" altLang="zh-CN" sz="2200" dirty="0" smtClean="0">
                <a:latin typeface="Arial" charset="0"/>
              </a:rPr>
              <a:t>, </a:t>
            </a:r>
            <a:r>
              <a:rPr kumimoji="0" lang="en-US" altLang="zh-CN" sz="2200" dirty="0">
                <a:latin typeface="Arial" charset="0"/>
              </a:rPr>
              <a:t>prepare, execute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94374" y="495500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</a:rPr>
              <a:t>any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2299382" y="4924425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990449" y="5462588"/>
            <a:ext cx="2305050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31899" y="3590925"/>
            <a:ext cx="2303463" cy="6429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623612" y="28924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1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23612" y="41878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3785290" y="1210130"/>
            <a:ext cx="2820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Static DDL, DML,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>
            <a:off x="4422249" y="4870450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6" name="下箭头 55"/>
          <p:cNvSpPr>
            <a:spLocks noChangeArrowheads="1"/>
          </p:cNvSpPr>
          <p:nvPr/>
        </p:nvSpPr>
        <p:spPr bwMode="auto">
          <a:xfrm>
            <a:off x="4422249" y="22907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8" name="下箭头 57"/>
          <p:cNvSpPr>
            <a:spLocks noChangeArrowheads="1"/>
          </p:cNvSpPr>
          <p:nvPr/>
        </p:nvSpPr>
        <p:spPr bwMode="auto">
          <a:xfrm>
            <a:off x="5574774" y="4284663"/>
            <a:ext cx="360363" cy="11747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417138" y="2492896"/>
            <a:ext cx="5544616" cy="3744415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306" y="6237312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990101"/>
                </a:solidFill>
              </a:rPr>
              <a:t>Dynamic </a:t>
            </a:r>
            <a:r>
              <a:rPr lang="en-US" altLang="zh-CN" sz="2800" dirty="0">
                <a:solidFill>
                  <a:srgbClr val="990101"/>
                </a:solidFill>
              </a:rPr>
              <a:t>SQL</a:t>
            </a:r>
            <a:endParaRPr lang="zh-CN" altLang="en-US" sz="2800" dirty="0">
              <a:solidFill>
                <a:srgbClr val="9901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69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/>
      <p:bldP spid="25" grpId="0"/>
      <p:bldP spid="26" grpId="0"/>
      <p:bldP spid="27" grpId="0"/>
      <p:bldP spid="28" grpId="0"/>
      <p:bldP spid="39" grpId="0" animBg="1"/>
      <p:bldP spid="41" grpId="0" animBg="1"/>
      <p:bldP spid="43" grpId="0" animBg="1"/>
      <p:bldP spid="45" grpId="0" animBg="1"/>
      <p:bldP spid="53" grpId="0"/>
      <p:bldP spid="55" grpId="0" animBg="1"/>
      <p:bldP spid="56" grpId="0" animBg="1"/>
      <p:bldP spid="58" grpId="0" animBg="1"/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839200" cy="5257800"/>
          </a:xfrm>
        </p:spPr>
        <p:txBody>
          <a:bodyPr/>
          <a:lstStyle/>
          <a:p>
            <a:pPr eaLnBrk="1" hangingPunct="1"/>
            <a:r>
              <a:rPr lang="en-CA" altLang="zh-CN" b="1" dirty="0">
                <a:latin typeface="Arial" charset="0"/>
                <a:ea typeface="宋体" charset="-122"/>
              </a:rPr>
              <a:t>free space pointed by </a:t>
            </a:r>
            <a:r>
              <a:rPr lang="en-CA" altLang="zh-CN" b="1" dirty="0" err="1">
                <a:latin typeface="Arial" charset="0"/>
                <a:ea typeface="宋体" charset="-122"/>
              </a:rPr>
              <a:t>bindList</a:t>
            </a:r>
            <a:r>
              <a:rPr lang="en-CA" altLang="zh-CN" b="1" dirty="0">
                <a:latin typeface="Arial" charset="0"/>
                <a:ea typeface="宋体" charset="-122"/>
              </a:rPr>
              <a:t> and </a:t>
            </a:r>
            <a:r>
              <a:rPr lang="en-CA" altLang="zh-CN" b="1" dirty="0" err="1">
                <a:latin typeface="Arial" charset="0"/>
                <a:ea typeface="宋体" charset="-122"/>
              </a:rPr>
              <a:t>selectList</a:t>
            </a:r>
            <a:r>
              <a:rPr lang="en-CA" altLang="zh-CN" b="1" dirty="0"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free(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-&gt; ...)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free(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-&gt; ...)</a:t>
            </a:r>
          </a:p>
          <a:p>
            <a:pPr eaLnBrk="1" hangingPunct="1"/>
            <a:r>
              <a:rPr lang="en-CA" altLang="zh-CN" b="1" dirty="0">
                <a:latin typeface="Arial" charset="0"/>
                <a:ea typeface="宋体" charset="-122"/>
              </a:rPr>
              <a:t>free space used by the descriptors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sqlclu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     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sqlclu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00588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</a:t>
            </a:r>
            <a:r>
              <a:rPr lang="en-US" altLang="zh-CN" dirty="0" smtClean="0">
                <a:latin typeface="Arial" charset="0"/>
                <a:ea typeface="宋体" charset="-122"/>
              </a:rPr>
              <a:t>Example: dsqlm4.pc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249" y="980728"/>
            <a:ext cx="9053512" cy="5486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stdio.h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string.h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setjmp.h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sqlda.h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stdlib.h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sqlcpr.h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Maximum number of select-list items or bind variables.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define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MAX_ITEMS         40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ea typeface="宋体" charset="-122"/>
              </a:rPr>
              <a:t>/* Maximum </a:t>
            </a:r>
            <a:r>
              <a:rPr lang="it-IT" altLang="zh-CN" sz="2400" dirty="0" err="1">
                <a:ea typeface="宋体" charset="-122"/>
              </a:rPr>
              <a:t>lengths</a:t>
            </a:r>
            <a:r>
              <a:rPr lang="it-IT" altLang="zh-CN" sz="2400" dirty="0">
                <a:ea typeface="宋体" charset="-122"/>
              </a:rPr>
              <a:t> of the _</a:t>
            </a:r>
            <a:r>
              <a:rPr lang="it-IT" altLang="zh-CN" sz="2400" dirty="0" err="1">
                <a:ea typeface="宋体" charset="-122"/>
              </a:rPr>
              <a:t>names</a:t>
            </a:r>
            <a:r>
              <a:rPr lang="it-IT" altLang="zh-CN" sz="2400" dirty="0">
                <a:ea typeface="宋体" charset="-122"/>
              </a:rPr>
              <a:t>_ of the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ea typeface="宋体" charset="-122"/>
              </a:rPr>
              <a:t>   </a:t>
            </a:r>
            <a:r>
              <a:rPr lang="it-IT" altLang="zh-CN" sz="2400" dirty="0" err="1">
                <a:ea typeface="宋体" charset="-122"/>
              </a:rPr>
              <a:t>select</a:t>
            </a:r>
            <a:r>
              <a:rPr lang="it-IT" altLang="zh-CN" sz="2400" dirty="0">
                <a:ea typeface="宋体" charset="-122"/>
              </a:rPr>
              <a:t>-list </a:t>
            </a:r>
            <a:r>
              <a:rPr lang="it-IT" altLang="zh-CN" sz="2400" dirty="0" err="1">
                <a:ea typeface="宋体" charset="-122"/>
              </a:rPr>
              <a:t>items</a:t>
            </a:r>
            <a:r>
              <a:rPr lang="it-IT" altLang="zh-CN" sz="2400" dirty="0">
                <a:ea typeface="宋体" charset="-122"/>
              </a:rPr>
              <a:t> or </a:t>
            </a:r>
            <a:r>
              <a:rPr lang="it-IT" altLang="zh-CN" sz="2400" dirty="0" err="1">
                <a:ea typeface="宋体" charset="-122"/>
              </a:rPr>
              <a:t>indicator</a:t>
            </a:r>
            <a:r>
              <a:rPr lang="it-IT" altLang="zh-CN" sz="2400" dirty="0">
                <a:ea typeface="宋体" charset="-122"/>
              </a:rPr>
              <a:t> </a:t>
            </a:r>
            <a:r>
              <a:rPr lang="it-IT" altLang="zh-CN" sz="2400" dirty="0" err="1">
                <a:ea typeface="宋体" charset="-122"/>
              </a:rPr>
              <a:t>variables</a:t>
            </a:r>
            <a:r>
              <a:rPr lang="it-IT" altLang="zh-CN" sz="2400" dirty="0">
                <a:ea typeface="宋体" charset="-122"/>
              </a:rPr>
              <a:t>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define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MAX_VNAME_LEN     30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define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MAX_INAME_LEN     </a:t>
            </a:r>
            <a:r>
              <a:rPr lang="zh-CN" altLang="en-US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30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ifndef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NULL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define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NULL  0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#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endif</a:t>
            </a:r>
            <a:endParaRPr lang="it-IT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it-IT" altLang="zh-CN" sz="2400" dirty="0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2583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0872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08720"/>
            <a:ext cx="9053512" cy="594928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>
                <a:ea typeface="宋体" charset="-122"/>
              </a:rPr>
              <a:t>/* </a:t>
            </a:r>
            <a:r>
              <a:rPr lang="it-IT" altLang="zh-CN" sz="2400" dirty="0" err="1">
                <a:ea typeface="宋体" charset="-122"/>
              </a:rPr>
              <a:t>Prototypes</a:t>
            </a:r>
            <a:r>
              <a:rPr lang="it-IT" altLang="zh-CN" sz="2400" dirty="0">
                <a:ea typeface="宋体" charset="-122"/>
              </a:rPr>
              <a:t>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sql_error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oracle_connect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alloc_descriptors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,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,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get_dqlstmt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set_bind_variables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process_select_list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help(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it-IT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char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 *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dml_commands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[] = {"SELECT", "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select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", "INSERT", "</a:t>
            </a:r>
            <a:r>
              <a:rPr lang="it-IT" altLang="zh-CN" sz="2400" dirty="0" err="1">
                <a:solidFill>
                  <a:srgbClr val="800000"/>
                </a:solidFill>
                <a:ea typeface="宋体" charset="-122"/>
              </a:rPr>
              <a:t>insert</a:t>
            </a:r>
            <a:r>
              <a:rPr lang="it-IT" altLang="zh-CN" sz="2400" dirty="0">
                <a:solidFill>
                  <a:srgbClr val="800000"/>
                </a:solidFill>
                <a:ea typeface="宋体" charset="-122"/>
              </a:rPr>
              <a:t>",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hu-HU" altLang="zh-CN" sz="2400" dirty="0">
                <a:solidFill>
                  <a:srgbClr val="800000"/>
                </a:solidFill>
                <a:ea typeface="宋体" charset="-122"/>
              </a:rPr>
              <a:t>                        "UPDATE", "update", "DELETE", "</a:t>
            </a:r>
            <a:r>
              <a:rPr lang="hu-HU" altLang="zh-CN" sz="2400" dirty="0" err="1">
                <a:solidFill>
                  <a:srgbClr val="800000"/>
                </a:solidFill>
                <a:ea typeface="宋体" charset="-122"/>
              </a:rPr>
              <a:t>delete</a:t>
            </a:r>
            <a:r>
              <a:rPr lang="hu-HU" altLang="zh-CN" sz="2400" dirty="0">
                <a:solidFill>
                  <a:srgbClr val="800000"/>
                </a:solidFill>
                <a:ea typeface="宋体" charset="-122"/>
              </a:rPr>
              <a:t>"};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include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sqlda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include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begin declare section;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char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dqlstmt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[1024];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exec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sql var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dqlstmt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is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string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(1024);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exec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sql end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declare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section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10735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80728"/>
            <a:ext cx="9053512" cy="5486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SQLDA *bindList;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SQLDA *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selectList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ea typeface="宋体" charset="-122"/>
              </a:rPr>
              <a:t>/* </a:t>
            </a:r>
            <a:r>
              <a:rPr lang="da-DK" altLang="zh-CN" sz="2400" dirty="0" err="1">
                <a:ea typeface="宋体" charset="-122"/>
              </a:rPr>
              <a:t>Define</a:t>
            </a:r>
            <a:r>
              <a:rPr lang="da-DK" altLang="zh-CN" sz="2400" dirty="0">
                <a:ea typeface="宋体" charset="-122"/>
              </a:rPr>
              <a:t> a buffer to hold </a:t>
            </a:r>
            <a:r>
              <a:rPr lang="da-DK" altLang="zh-CN" sz="2400" dirty="0" err="1">
                <a:ea typeface="宋体" charset="-122"/>
              </a:rPr>
              <a:t>longjmp</a:t>
            </a:r>
            <a:r>
              <a:rPr lang="da-DK" altLang="zh-CN" sz="2400" dirty="0">
                <a:ea typeface="宋体" charset="-122"/>
              </a:rPr>
              <a:t> </a:t>
            </a:r>
            <a:r>
              <a:rPr lang="da-DK" altLang="zh-CN" sz="2400" dirty="0" err="1">
                <a:ea typeface="宋体" charset="-122"/>
              </a:rPr>
              <a:t>state</a:t>
            </a:r>
            <a:r>
              <a:rPr lang="da-DK" altLang="zh-CN" sz="2400" dirty="0">
                <a:ea typeface="宋体" charset="-122"/>
              </a:rPr>
              <a:t> info.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jmp_buf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jmp_continue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ea typeface="宋体" charset="-122"/>
              </a:rPr>
              <a:t>/* A global flag for the </a:t>
            </a:r>
            <a:r>
              <a:rPr lang="da-DK" altLang="zh-CN" sz="2400" dirty="0" err="1">
                <a:ea typeface="宋体" charset="-122"/>
              </a:rPr>
              <a:t>error</a:t>
            </a:r>
            <a:r>
              <a:rPr lang="da-DK" altLang="zh-CN" sz="2400" dirty="0">
                <a:ea typeface="宋体" charset="-122"/>
              </a:rPr>
              <a:t> </a:t>
            </a:r>
            <a:r>
              <a:rPr lang="da-DK" altLang="zh-CN" sz="2400" dirty="0" err="1">
                <a:ea typeface="宋体" charset="-122"/>
              </a:rPr>
              <a:t>routine</a:t>
            </a:r>
            <a:r>
              <a:rPr lang="da-DK" altLang="zh-CN" sz="2400" dirty="0">
                <a:ea typeface="宋体" charset="-122"/>
              </a:rPr>
              <a:t>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parse_flag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= 0;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main() {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fr-FR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fr-FR" altLang="zh-CN" sz="2400" dirty="0">
                <a:solidFill>
                  <a:srgbClr val="800000"/>
                </a:solidFill>
                <a:ea typeface="宋体" charset="-122"/>
              </a:rPr>
              <a:t> i;</a:t>
            </a:r>
            <a:endParaRPr lang="fr-FR" altLang="zh-CN" sz="2400" dirty="0"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ea typeface="宋体" charset="-122"/>
              </a:rPr>
              <a:t>    /* </a:t>
            </a:r>
            <a:r>
              <a:rPr lang="fr-FR" altLang="zh-CN" sz="2400" dirty="0" err="1">
                <a:ea typeface="宋体" charset="-122"/>
              </a:rPr>
              <a:t>Connect</a:t>
            </a:r>
            <a:r>
              <a:rPr lang="fr-FR" altLang="zh-CN" sz="2400" dirty="0">
                <a:ea typeface="宋体" charset="-122"/>
              </a:rPr>
              <a:t> to the </a:t>
            </a:r>
            <a:r>
              <a:rPr lang="fr-FR" altLang="zh-CN" sz="2400" dirty="0" err="1">
                <a:ea typeface="宋体" charset="-122"/>
              </a:rPr>
              <a:t>database</a:t>
            </a:r>
            <a:r>
              <a:rPr lang="fr-FR" altLang="zh-CN" sz="2400" dirty="0">
                <a:ea typeface="宋体" charset="-122"/>
              </a:rPr>
              <a:t>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oracle_connect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() != 0)</a:t>
            </a:r>
            <a:endParaRPr lang="en-US" altLang="zh-CN" sz="2400" dirty="0"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       exit(1);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en-US" altLang="zh-CN" sz="2400" dirty="0">
                <a:ea typeface="宋体" charset="-122"/>
              </a:rPr>
              <a:t>/* Allocate memory for the select and bind descriptors.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alloc_descriptors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(MAX_ITEMS, MAX_VNAME_LEN, </a:t>
            </a:r>
            <a:r>
              <a:rPr lang="zh-CN" altLang="en-US" sz="2400" dirty="0">
                <a:solidFill>
                  <a:srgbClr val="800000"/>
                </a:solidFill>
                <a:ea typeface="宋体" charset="-122"/>
              </a:rPr>
              <a:t>  </a:t>
            </a: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zh-CN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zh-CN" altLang="en-US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MAX_INAME_LEN) !=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exit(1);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25093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5030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110952"/>
            <a:ext cx="9053512" cy="5486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Process SQL statements.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for (;;)   {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    (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void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)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setjmp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jmp_continue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     </a:t>
            </a:r>
            <a:r>
              <a:rPr lang="da-DK" altLang="zh-CN" sz="2400" dirty="0">
                <a:ea typeface="宋体" charset="-122"/>
              </a:rPr>
              <a:t> /* </a:t>
            </a:r>
            <a:r>
              <a:rPr lang="da-DK" altLang="zh-CN" sz="2400" dirty="0" err="1">
                <a:ea typeface="宋体" charset="-122"/>
              </a:rPr>
              <a:t>Get</a:t>
            </a:r>
            <a:r>
              <a:rPr lang="da-DK" altLang="zh-CN" sz="2400" dirty="0">
                <a:ea typeface="宋体" charset="-122"/>
              </a:rPr>
              <a:t> the statement.  Break on "exit".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get_dqlstmt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() !=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    break;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sz="2400" dirty="0">
                <a:ea typeface="宋体" charset="-122"/>
              </a:rPr>
              <a:t>    /* Prepare the statement and declare a cursor.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whenever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sqlerror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do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sql_error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parse_flag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 1;     /* Set a flag for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sql_error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().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prepare s from :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dqlstmt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parse_flag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 0;     /* Unset the flag.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declare c cursor for s;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6481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96838" y="1052736"/>
            <a:ext cx="90535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      /* Set the bind variables for any placeholders in the </a:t>
            </a:r>
            <a:r>
              <a:rPr lang="fr-FR" altLang="zh-CN" sz="2400" dirty="0" err="1">
                <a:solidFill>
                  <a:srgbClr val="000090"/>
                </a:solidFill>
              </a:rPr>
              <a:t>statement</a:t>
            </a:r>
            <a:r>
              <a:rPr lang="fr-FR" altLang="zh-CN" sz="2400" dirty="0">
                <a:solidFill>
                  <a:srgbClr val="000090"/>
                </a:solidFill>
              </a:rPr>
              <a:t>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</a:t>
            </a:r>
            <a:r>
              <a:rPr lang="fr-FR" altLang="zh-CN" sz="2400" dirty="0" err="1">
                <a:solidFill>
                  <a:srgbClr val="800000"/>
                </a:solidFill>
              </a:rPr>
              <a:t>set_bind_variables</a:t>
            </a:r>
            <a:r>
              <a:rPr lang="fr-FR" altLang="zh-CN" sz="2400" dirty="0">
                <a:solidFill>
                  <a:srgbClr val="800000"/>
                </a:solidFill>
              </a:rPr>
              <a:t>();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/* Open the </a:t>
            </a:r>
            <a:r>
              <a:rPr lang="fr-FR" altLang="zh-CN" sz="2400" dirty="0" err="1">
                <a:solidFill>
                  <a:srgbClr val="000090"/>
                </a:solidFill>
              </a:rPr>
              <a:t>cursor</a:t>
            </a:r>
            <a:r>
              <a:rPr lang="fr-FR" altLang="zh-CN" sz="2400" dirty="0">
                <a:solidFill>
                  <a:srgbClr val="000090"/>
                </a:solidFill>
              </a:rPr>
              <a:t> and </a:t>
            </a:r>
            <a:r>
              <a:rPr lang="fr-FR" altLang="zh-CN" sz="2400" dirty="0" err="1">
                <a:solidFill>
                  <a:srgbClr val="000090"/>
                </a:solidFill>
              </a:rPr>
              <a:t>execute</a:t>
            </a:r>
            <a:r>
              <a:rPr lang="fr-FR" altLang="zh-CN" sz="2400" dirty="0">
                <a:solidFill>
                  <a:srgbClr val="000090"/>
                </a:solidFill>
              </a:rPr>
              <a:t> the </a:t>
            </a:r>
            <a:r>
              <a:rPr lang="fr-FR" altLang="zh-CN" sz="2400" dirty="0" err="1">
                <a:solidFill>
                  <a:srgbClr val="000090"/>
                </a:solidFill>
              </a:rPr>
              <a:t>statement</a:t>
            </a:r>
            <a:r>
              <a:rPr lang="fr-FR" altLang="zh-CN" sz="2400" dirty="0">
                <a:solidFill>
                  <a:srgbClr val="000090"/>
                </a:solidFill>
              </a:rPr>
              <a:t>.*/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</a:t>
            </a:r>
            <a:r>
              <a:rPr lang="fr-FR" altLang="zh-CN" sz="2400" dirty="0" err="1">
                <a:solidFill>
                  <a:srgbClr val="800000"/>
                </a:solidFill>
              </a:rPr>
              <a:t>exec</a:t>
            </a:r>
            <a:r>
              <a:rPr lang="fr-FR" altLang="zh-CN" sz="2400" dirty="0">
                <a:solidFill>
                  <a:srgbClr val="800000"/>
                </a:solidFill>
              </a:rPr>
              <a:t> </a:t>
            </a:r>
            <a:r>
              <a:rPr lang="fr-FR" altLang="zh-CN" sz="2400" dirty="0" err="1">
                <a:solidFill>
                  <a:srgbClr val="800000"/>
                </a:solidFill>
              </a:rPr>
              <a:t>sql</a:t>
            </a:r>
            <a:r>
              <a:rPr lang="fr-FR" altLang="zh-CN" sz="2400" dirty="0">
                <a:solidFill>
                  <a:srgbClr val="800000"/>
                </a:solidFill>
              </a:rPr>
              <a:t> open c </a:t>
            </a:r>
            <a:r>
              <a:rPr lang="fr-FR" altLang="zh-CN" sz="2400" dirty="0" err="1">
                <a:solidFill>
                  <a:srgbClr val="800000"/>
                </a:solidFill>
              </a:rPr>
              <a:t>using</a:t>
            </a:r>
            <a:r>
              <a:rPr lang="fr-FR" altLang="zh-CN" sz="2400" dirty="0">
                <a:solidFill>
                  <a:srgbClr val="800000"/>
                </a:solidFill>
              </a:rPr>
              <a:t> </a:t>
            </a:r>
            <a:r>
              <a:rPr lang="fr-FR" altLang="zh-CN" sz="2400" dirty="0" err="1">
                <a:solidFill>
                  <a:srgbClr val="800000"/>
                </a:solidFill>
              </a:rPr>
              <a:t>descriptor</a:t>
            </a:r>
            <a:r>
              <a:rPr lang="fr-FR" altLang="zh-CN" sz="2400" dirty="0">
                <a:solidFill>
                  <a:srgbClr val="800000"/>
                </a:solidFill>
              </a:rPr>
              <a:t> </a:t>
            </a:r>
            <a:r>
              <a:rPr lang="fr-FR" altLang="zh-CN" sz="2400" dirty="0" err="1">
                <a:solidFill>
                  <a:srgbClr val="800000"/>
                </a:solidFill>
              </a:rPr>
              <a:t>bindList</a:t>
            </a:r>
            <a:r>
              <a:rPr lang="fr-FR" altLang="zh-CN" sz="2400" dirty="0">
                <a:solidFill>
                  <a:srgbClr val="800000"/>
                </a:solidFill>
              </a:rPr>
              <a:t>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/* Call the </a:t>
            </a:r>
            <a:r>
              <a:rPr lang="fr-FR" altLang="zh-CN" sz="2400" dirty="0" err="1">
                <a:solidFill>
                  <a:srgbClr val="000090"/>
                </a:solidFill>
              </a:rPr>
              <a:t>function</a:t>
            </a:r>
            <a:r>
              <a:rPr lang="fr-FR" altLang="zh-CN" sz="2400" dirty="0">
                <a:solidFill>
                  <a:srgbClr val="000090"/>
                </a:solidFill>
              </a:rPr>
              <a:t> </a:t>
            </a:r>
            <a:r>
              <a:rPr lang="fr-FR" altLang="zh-CN" sz="2400" dirty="0" err="1">
                <a:solidFill>
                  <a:srgbClr val="000090"/>
                </a:solidFill>
              </a:rPr>
              <a:t>that</a:t>
            </a:r>
            <a:r>
              <a:rPr lang="fr-FR" altLang="zh-CN" sz="2400" dirty="0">
                <a:solidFill>
                  <a:srgbClr val="000090"/>
                </a:solidFill>
              </a:rPr>
              <a:t> </a:t>
            </a:r>
            <a:r>
              <a:rPr lang="fr-FR" altLang="zh-CN" sz="2400" dirty="0" err="1">
                <a:solidFill>
                  <a:srgbClr val="000090"/>
                </a:solidFill>
              </a:rPr>
              <a:t>processes</a:t>
            </a:r>
            <a:r>
              <a:rPr lang="fr-FR" altLang="zh-CN" sz="2400" dirty="0">
                <a:solidFill>
                  <a:srgbClr val="000090"/>
                </a:solidFill>
              </a:rPr>
              <a:t> the select-</a:t>
            </a:r>
            <a:r>
              <a:rPr lang="fr-FR" altLang="zh-CN" sz="2400" dirty="0" err="1">
                <a:solidFill>
                  <a:srgbClr val="000090"/>
                </a:solidFill>
              </a:rPr>
              <a:t>list</a:t>
            </a:r>
            <a:r>
              <a:rPr lang="zh-CN" altLang="zh-CN" sz="2400" dirty="0">
                <a:solidFill>
                  <a:srgbClr val="000090"/>
                </a:solidFill>
              </a:rPr>
              <a:t> </a:t>
            </a:r>
            <a:r>
              <a:rPr lang="fr-FR" altLang="zh-CN" sz="2400" dirty="0">
                <a:solidFill>
                  <a:srgbClr val="000090"/>
                </a:solidFill>
              </a:rPr>
              <a:t>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</a:t>
            </a:r>
            <a:r>
              <a:rPr lang="fr-FR" altLang="zh-CN" sz="2400" dirty="0" err="1">
                <a:solidFill>
                  <a:srgbClr val="800000"/>
                </a:solidFill>
              </a:rPr>
              <a:t>process_select_list</a:t>
            </a:r>
            <a:r>
              <a:rPr lang="fr-FR" altLang="zh-CN" sz="2400" dirty="0">
                <a:solidFill>
                  <a:srgbClr val="800000"/>
                </a:solidFill>
              </a:rPr>
              <a:t>();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endParaRPr lang="fr-FR" altLang="zh-CN" sz="2400" dirty="0">
              <a:solidFill>
                <a:srgbClr val="000090"/>
              </a:solidFill>
            </a:endParaRP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000090"/>
                </a:solidFill>
              </a:rPr>
              <a:t>        /* Tell user how </a:t>
            </a:r>
            <a:r>
              <a:rPr lang="fr-FR" altLang="zh-CN" sz="2400" dirty="0" err="1">
                <a:solidFill>
                  <a:srgbClr val="000090"/>
                </a:solidFill>
              </a:rPr>
              <a:t>many</a:t>
            </a:r>
            <a:r>
              <a:rPr lang="fr-FR" altLang="zh-CN" sz="2400" dirty="0">
                <a:solidFill>
                  <a:srgbClr val="000090"/>
                </a:solidFill>
              </a:rPr>
              <a:t> </a:t>
            </a:r>
            <a:r>
              <a:rPr lang="fr-FR" altLang="zh-CN" sz="2400" dirty="0" err="1">
                <a:solidFill>
                  <a:srgbClr val="000090"/>
                </a:solidFill>
              </a:rPr>
              <a:t>rows</a:t>
            </a:r>
            <a:r>
              <a:rPr lang="fr-FR" altLang="zh-CN" sz="2400" dirty="0">
                <a:solidFill>
                  <a:srgbClr val="000090"/>
                </a:solidFill>
              </a:rPr>
              <a:t> </a:t>
            </a:r>
            <a:r>
              <a:rPr lang="fr-FR" altLang="zh-CN" sz="2400" dirty="0" err="1">
                <a:solidFill>
                  <a:srgbClr val="000090"/>
                </a:solidFill>
              </a:rPr>
              <a:t>processed</a:t>
            </a:r>
            <a:r>
              <a:rPr lang="fr-FR" altLang="zh-CN" sz="2400" dirty="0">
                <a:solidFill>
                  <a:srgbClr val="000090"/>
                </a:solidFill>
              </a:rPr>
              <a:t>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000090"/>
                </a:solidFill>
              </a:rPr>
              <a:t>        </a:t>
            </a:r>
            <a:r>
              <a:rPr lang="da-DK" altLang="zh-CN" sz="2400" dirty="0">
                <a:solidFill>
                  <a:srgbClr val="800000"/>
                </a:solidFill>
              </a:rPr>
              <a:t>for (i = 0; i &lt; 8; i++)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</a:rPr>
              <a:t>        {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   if (</a:t>
            </a:r>
            <a:r>
              <a:rPr lang="en-US" altLang="zh-CN" sz="2400" dirty="0" err="1">
                <a:solidFill>
                  <a:srgbClr val="800000"/>
                </a:solidFill>
              </a:rPr>
              <a:t>strncmp</a:t>
            </a:r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</a:rPr>
              <a:t>dqlstmt</a:t>
            </a:r>
            <a:r>
              <a:rPr lang="en-US" altLang="zh-CN" sz="2400" dirty="0">
                <a:solidFill>
                  <a:srgbClr val="800000"/>
                </a:solidFill>
              </a:rPr>
              <a:t>, </a:t>
            </a:r>
            <a:r>
              <a:rPr lang="en-US" altLang="zh-CN" sz="2400" dirty="0" err="1">
                <a:solidFill>
                  <a:srgbClr val="800000"/>
                </a:solidFill>
              </a:rPr>
              <a:t>dml_commands</a:t>
            </a:r>
            <a:r>
              <a:rPr lang="en-US" altLang="zh-CN" sz="2400" dirty="0">
                <a:solidFill>
                  <a:srgbClr val="800000"/>
                </a:solidFill>
              </a:rPr>
              <a:t>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], 6) == 0)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   {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       </a:t>
            </a:r>
            <a:r>
              <a:rPr lang="en-US" altLang="zh-CN" sz="2400" dirty="0" err="1">
                <a:solidFill>
                  <a:srgbClr val="800000"/>
                </a:solidFill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</a:rPr>
              <a:t>("\n\</a:t>
            </a:r>
            <a:r>
              <a:rPr lang="en-US" altLang="zh-CN" sz="2400" dirty="0" err="1">
                <a:solidFill>
                  <a:srgbClr val="800000"/>
                </a:solidFill>
              </a:rPr>
              <a:t>n%d</a:t>
            </a:r>
            <a:r>
              <a:rPr lang="en-US" altLang="zh-CN" sz="2400" dirty="0">
                <a:solidFill>
                  <a:srgbClr val="800000"/>
                </a:solidFill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</a:rPr>
              <a:t>row%c</a:t>
            </a:r>
            <a:r>
              <a:rPr lang="en-US" altLang="zh-CN" sz="2400" dirty="0">
                <a:solidFill>
                  <a:srgbClr val="800000"/>
                </a:solidFill>
              </a:rPr>
              <a:t> processed.\n", </a:t>
            </a:r>
            <a:r>
              <a:rPr lang="en-US" altLang="zh-CN" sz="2400" dirty="0" err="1">
                <a:solidFill>
                  <a:srgbClr val="800000"/>
                </a:solidFill>
              </a:rPr>
              <a:t>sqlca.sqlerrd</a:t>
            </a:r>
            <a:r>
              <a:rPr lang="en-US" altLang="zh-CN" sz="2400" dirty="0">
                <a:solidFill>
                  <a:srgbClr val="800000"/>
                </a:solidFill>
              </a:rPr>
              <a:t>[2],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800000"/>
                </a:solidFill>
              </a:rPr>
              <a:t>                       </a:t>
            </a:r>
            <a:r>
              <a:rPr lang="fr-FR" altLang="zh-CN" sz="2400" dirty="0" err="1">
                <a:solidFill>
                  <a:srgbClr val="800000"/>
                </a:solidFill>
              </a:rPr>
              <a:t>sqlca.sqlerrd</a:t>
            </a:r>
            <a:r>
              <a:rPr lang="fr-FR" altLang="zh-CN" sz="2400" dirty="0">
                <a:solidFill>
                  <a:srgbClr val="800000"/>
                </a:solidFill>
              </a:rPr>
              <a:t>[2] == 1 ? '\0' : 's');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800000"/>
                </a:solidFill>
              </a:rPr>
              <a:t>               break;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800000"/>
                </a:solidFill>
              </a:rPr>
              <a:t>           }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fr-FR" altLang="zh-CN" sz="2400" dirty="0">
                <a:solidFill>
                  <a:srgbClr val="800000"/>
                </a:solidFill>
              </a:rPr>
              <a:t>        }</a:t>
            </a:r>
            <a:endParaRPr lang="en-US" altLang="zh-CN" sz="2400" dirty="0">
              <a:solidFill>
                <a:srgbClr val="8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23247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5226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Method 4 Example: dsqlm4.pc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14400"/>
            <a:ext cx="9053512" cy="5257800"/>
          </a:xfrm>
        </p:spPr>
        <p:txBody>
          <a:bodyPr/>
          <a:lstStyle/>
          <a:p>
            <a:pPr marL="400050" lvl="1" indent="0" eaLnBrk="1" hangingPunct="1">
              <a:buFont typeface="Wingdings" charset="2"/>
              <a:buNone/>
            </a:pPr>
            <a:endParaRPr lang="en-US" altLang="zh-CN" sz="220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36868" name="Rectangle 3"/>
          <p:cNvSpPr txBox="1">
            <a:spLocks noChangeArrowheads="1"/>
          </p:cNvSpPr>
          <p:nvPr/>
        </p:nvSpPr>
        <p:spPr bwMode="auto">
          <a:xfrm>
            <a:off x="96838" y="1052736"/>
            <a:ext cx="90535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</a:rPr>
              <a:t>  </a:t>
            </a:r>
            <a:r>
              <a:rPr lang="en-US" altLang="zh-CN" sz="2400" dirty="0">
                <a:solidFill>
                  <a:srgbClr val="000090"/>
                </a:solidFill>
              </a:rPr>
              <a:t> /* When done, free the memory allocated.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000090"/>
                </a:solidFill>
              </a:rPr>
              <a:t>    </a:t>
            </a:r>
            <a:r>
              <a:rPr lang="da-DK" altLang="zh-CN" sz="2400" dirty="0">
                <a:solidFill>
                  <a:srgbClr val="800000"/>
                </a:solidFill>
              </a:rPr>
              <a:t>for (i = 0; i &lt; MAX_ITEMS; i++)</a:t>
            </a:r>
            <a:r>
              <a:rPr lang="zh-CN" altLang="en-US" sz="2400" dirty="0">
                <a:solidFill>
                  <a:srgbClr val="800000"/>
                </a:solidFill>
              </a:rPr>
              <a:t> </a:t>
            </a:r>
            <a:r>
              <a:rPr lang="da-DK" altLang="zh-CN" sz="2400" dirty="0">
                <a:solidFill>
                  <a:srgbClr val="800000"/>
                </a:solidFill>
              </a:rPr>
              <a:t>{    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if (</a:t>
            </a:r>
            <a:r>
              <a:rPr lang="en-US" altLang="zh-CN" sz="2400" dirty="0" err="1">
                <a:solidFill>
                  <a:srgbClr val="800000"/>
                </a:solidFill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</a:rPr>
              <a:t>-&gt;V[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 != (char *) 0)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    free(</a:t>
            </a:r>
            <a:r>
              <a:rPr lang="en-US" altLang="zh-CN" sz="2400" dirty="0" err="1">
                <a:solidFill>
                  <a:srgbClr val="800000"/>
                </a:solidFill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</a:rPr>
              <a:t>-&gt;V[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free(</a:t>
            </a:r>
            <a:r>
              <a:rPr lang="en-US" altLang="zh-CN" sz="2400" dirty="0" err="1">
                <a:solidFill>
                  <a:srgbClr val="800000"/>
                </a:solidFill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</a:rPr>
              <a:t>-&gt;I[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]);   /* MAX_ITEMS were allocated.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if (</a:t>
            </a:r>
            <a:r>
              <a:rPr lang="en-US" altLang="zh-CN" sz="2400" dirty="0" err="1">
                <a:solidFill>
                  <a:srgbClr val="800000"/>
                </a:solidFill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</a:rPr>
              <a:t>-&gt;V[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 != (char *) 0)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    free(</a:t>
            </a:r>
            <a:r>
              <a:rPr lang="en-US" altLang="zh-CN" sz="2400" dirty="0" err="1">
                <a:solidFill>
                  <a:srgbClr val="800000"/>
                </a:solidFill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</a:rPr>
              <a:t>-&gt;V[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   free(</a:t>
            </a:r>
            <a:r>
              <a:rPr lang="en-US" altLang="zh-CN" sz="2400" dirty="0" err="1">
                <a:solidFill>
                  <a:srgbClr val="800000"/>
                </a:solidFill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</a:rPr>
              <a:t>-&gt;I[</a:t>
            </a:r>
            <a:r>
              <a:rPr lang="en-US" altLang="zh-CN" sz="2400" dirty="0" err="1">
                <a:solidFill>
                  <a:srgbClr val="800000"/>
                </a:solidFill>
              </a:rPr>
              <a:t>i</a:t>
            </a:r>
            <a:r>
              <a:rPr lang="en-US" altLang="zh-CN" sz="2400" dirty="0">
                <a:solidFill>
                  <a:srgbClr val="800000"/>
                </a:solidFill>
              </a:rPr>
              <a:t>]); /* MAX_ITEMS were allocated.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}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  /* Free space used by the descriptors themselves.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  </a:t>
            </a:r>
            <a:r>
              <a:rPr lang="en-US" altLang="zh-CN" sz="2400" dirty="0" err="1">
                <a:solidFill>
                  <a:srgbClr val="800000"/>
                </a:solidFill>
              </a:rPr>
              <a:t>sqlclu</a:t>
            </a:r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</a:rPr>
              <a:t>bindList</a:t>
            </a:r>
            <a:r>
              <a:rPr lang="en-US" altLang="zh-CN" sz="2400" dirty="0">
                <a:solidFill>
                  <a:srgbClr val="800000"/>
                </a:solidFill>
              </a:rPr>
              <a:t>);</a:t>
            </a:r>
            <a:r>
              <a:rPr lang="zh-CN" altLang="en-US" sz="2400" dirty="0">
                <a:solidFill>
                  <a:srgbClr val="800000"/>
                </a:solidFill>
              </a:rPr>
              <a:t> </a:t>
            </a:r>
            <a:r>
              <a:rPr lang="en-US" altLang="zh-CN" sz="2400" dirty="0">
                <a:solidFill>
                  <a:srgbClr val="800000"/>
                </a:solidFill>
              </a:rPr>
              <a:t>    </a:t>
            </a:r>
            <a:r>
              <a:rPr lang="en-US" altLang="zh-CN" sz="2400" dirty="0" err="1">
                <a:solidFill>
                  <a:srgbClr val="800000"/>
                </a:solidFill>
              </a:rPr>
              <a:t>sqlclu</a:t>
            </a:r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</a:rPr>
              <a:t>selectList</a:t>
            </a:r>
            <a:r>
              <a:rPr lang="en-US" altLang="zh-CN" sz="2400" dirty="0">
                <a:solidFill>
                  <a:srgbClr val="800000"/>
                </a:solidFill>
              </a:rPr>
              <a:t>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whenever </a:t>
            </a:r>
            <a:r>
              <a:rPr lang="en-US" altLang="zh-CN" sz="2400" dirty="0" err="1">
                <a:solidFill>
                  <a:srgbClr val="800000"/>
                </a:solidFill>
              </a:rPr>
              <a:t>sqlerror</a:t>
            </a:r>
            <a:r>
              <a:rPr lang="en-US" altLang="zh-CN" sz="2400" dirty="0">
                <a:solidFill>
                  <a:srgbClr val="800000"/>
                </a:solidFill>
              </a:rPr>
              <a:t> continue;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  /* Close the cursor. */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90"/>
                </a:solidFill>
              </a:rPr>
              <a:t>    </a:t>
            </a:r>
            <a:r>
              <a:rPr lang="en-US" altLang="zh-CN" sz="2400" dirty="0">
                <a:solidFill>
                  <a:srgbClr val="800000"/>
                </a:solidFill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close c;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commit work release;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</a:rPr>
              <a:t>     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whenever </a:t>
            </a:r>
            <a:r>
              <a:rPr lang="en-US" altLang="zh-CN" sz="2400" dirty="0" err="1">
                <a:solidFill>
                  <a:srgbClr val="800000"/>
                </a:solidFill>
              </a:rPr>
              <a:t>sqlerror</a:t>
            </a:r>
            <a:r>
              <a:rPr lang="en-US" altLang="zh-CN" sz="2400" dirty="0">
                <a:solidFill>
                  <a:srgbClr val="800000"/>
                </a:solidFill>
              </a:rPr>
              <a:t> do </a:t>
            </a:r>
            <a:r>
              <a:rPr lang="en-US" altLang="zh-CN" sz="2400" dirty="0" err="1">
                <a:solidFill>
                  <a:srgbClr val="800000"/>
                </a:solidFill>
              </a:rPr>
              <a:t>sql_error</a:t>
            </a:r>
            <a:r>
              <a:rPr lang="en-US" altLang="zh-CN" sz="2400" dirty="0">
                <a:solidFill>
                  <a:srgbClr val="800000"/>
                </a:solidFill>
              </a:rPr>
              <a:t>();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is-IS" altLang="zh-CN" sz="2400" dirty="0">
                <a:solidFill>
                  <a:srgbClr val="800000"/>
                </a:solidFill>
              </a:rPr>
              <a:t>    return;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is-IS" altLang="zh-CN" sz="2400" dirty="0">
                <a:solidFill>
                  <a:srgbClr val="800000"/>
                </a:solidFill>
              </a:rPr>
              <a:t>}</a:t>
            </a:r>
            <a:endParaRPr lang="en-US" altLang="zh-CN" sz="24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79495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Compilation of Embedded </a:t>
            </a:r>
            <a:r>
              <a:rPr lang="en-US" altLang="zh-CN" dirty="0" smtClean="0">
                <a:ea typeface="宋体" charset="-122"/>
              </a:rPr>
              <a:t>SQL programs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10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dirty="0" smtClean="0">
                <a:ea typeface="宋体" charset="-122"/>
              </a:rPr>
              <a:t>n </a:t>
            </a:r>
            <a:r>
              <a:rPr lang="en-US" altLang="zh-CN" dirty="0">
                <a:ea typeface="宋体" charset="-122"/>
              </a:rPr>
              <a:t>Oracle VM </a:t>
            </a: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Precompile the </a:t>
            </a:r>
            <a:r>
              <a:rPr lang="en-US" altLang="zh-CN" dirty="0" err="1">
                <a:ea typeface="宋体" charset="-122"/>
              </a:rPr>
              <a:t>embeded</a:t>
            </a:r>
            <a:r>
              <a:rPr lang="en-US" altLang="zh-CN" dirty="0">
                <a:ea typeface="宋体" charset="-122"/>
              </a:rPr>
              <a:t> SQL program</a:t>
            </a:r>
          </a:p>
          <a:p>
            <a:pPr marL="400050" lvl="1" indent="0">
              <a:buSzPct val="90000"/>
              <a:buNone/>
            </a:pPr>
            <a:r>
              <a:rPr lang="en-US" altLang="zh-CN" sz="2800" dirty="0" err="1">
                <a:ea typeface="宋体" charset="-122"/>
              </a:rPr>
              <a:t>proc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err="1">
                <a:ea typeface="宋体" charset="-122"/>
              </a:rPr>
              <a:t>dsqlmn.pc</a:t>
            </a:r>
            <a:endParaRPr lang="en-US" altLang="zh-CN" sz="2800" dirty="0">
              <a:ea typeface="宋体" charset="-122"/>
            </a:endParaRP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Compile the generated C program</a:t>
            </a:r>
          </a:p>
          <a:p>
            <a:pPr marL="400050" lvl="1" indent="0">
              <a:buSzPct val="90000"/>
              <a:buNone/>
            </a:pPr>
            <a:r>
              <a:rPr lang="en-US" altLang="zh-CN" sz="2800" dirty="0">
                <a:ea typeface="宋体" charset="-122"/>
              </a:rPr>
              <a:t>cc –c </a:t>
            </a:r>
            <a:r>
              <a:rPr lang="en-US" altLang="zh-CN" sz="2800" dirty="0" err="1">
                <a:ea typeface="宋体" charset="-122"/>
              </a:rPr>
              <a:t>dsqlmn.c</a:t>
            </a:r>
            <a:r>
              <a:rPr lang="en-US" altLang="zh-CN" sz="2800" dirty="0">
                <a:ea typeface="宋体" charset="-122"/>
              </a:rPr>
              <a:t> -</a:t>
            </a:r>
            <a:r>
              <a:rPr lang="en-US" altLang="zh-CN" sz="2800" dirty="0" smtClean="0">
                <a:ea typeface="宋体" charset="-122"/>
              </a:rPr>
              <a:t>I/</a:t>
            </a:r>
            <a:r>
              <a:rPr lang="en-US" altLang="zh-CN" sz="2800" dirty="0" err="1" smtClean="0">
                <a:ea typeface="宋体" charset="-122"/>
              </a:rPr>
              <a:t>usr</a:t>
            </a:r>
            <a:r>
              <a:rPr lang="en-US" altLang="zh-CN" sz="2800" dirty="0" smtClean="0">
                <a:ea typeface="宋体" charset="-122"/>
              </a:rPr>
              <a:t>/include/oracle/11.2/client64</a:t>
            </a:r>
            <a:endParaRPr lang="en-US" altLang="zh-CN" sz="2800" dirty="0">
              <a:ea typeface="宋体" charset="-122"/>
            </a:endParaRP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Link the object code to the library</a:t>
            </a:r>
            <a:endParaRPr lang="en-US" altLang="zh-CN" sz="3200" dirty="0">
              <a:ea typeface="宋体" charset="-122"/>
            </a:endParaRPr>
          </a:p>
          <a:p>
            <a:pPr marL="400050" lvl="1" indent="0">
              <a:buSzPct val="90000"/>
              <a:buNone/>
            </a:pPr>
            <a:r>
              <a:rPr lang="en-US" altLang="zh-CN" sz="2800" dirty="0">
                <a:ea typeface="宋体" charset="-122"/>
              </a:rPr>
              <a:t>cc –o </a:t>
            </a:r>
            <a:r>
              <a:rPr lang="en-US" altLang="zh-CN" sz="2800" dirty="0" err="1">
                <a:ea typeface="宋体" charset="-122"/>
              </a:rPr>
              <a:t>dsqlmn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err="1">
                <a:ea typeface="宋体" charset="-122"/>
              </a:rPr>
              <a:t>dsqlmn.o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\</a:t>
            </a:r>
          </a:p>
          <a:p>
            <a:pPr marL="400050" lvl="1" indent="0">
              <a:buSzPct val="90000"/>
              <a:buNone/>
            </a:pPr>
            <a:r>
              <a:rPr lang="en-US" altLang="zh-CN" sz="2800" dirty="0">
                <a:ea typeface="宋体" charset="-122"/>
              </a:rPr>
              <a:t>-</a:t>
            </a:r>
            <a:r>
              <a:rPr lang="en-US" altLang="zh-CN" sz="2800" dirty="0" smtClean="0">
                <a:ea typeface="宋体" charset="-122"/>
              </a:rPr>
              <a:t>L/</a:t>
            </a:r>
            <a:r>
              <a:rPr lang="en-US" altLang="zh-CN" sz="2800" dirty="0" err="1" smtClean="0">
                <a:ea typeface="宋体" charset="-122"/>
              </a:rPr>
              <a:t>usr</a:t>
            </a:r>
            <a:r>
              <a:rPr lang="en-US" altLang="zh-CN" sz="2800" dirty="0" smtClean="0">
                <a:ea typeface="宋体" charset="-122"/>
              </a:rPr>
              <a:t>/lib/oracle/11.2/client64/lib \</a:t>
            </a:r>
          </a:p>
          <a:p>
            <a:pPr marL="400050" lvl="1" indent="0">
              <a:buSzPct val="90000"/>
              <a:buNone/>
            </a:pPr>
            <a:r>
              <a:rPr lang="en-US" altLang="zh-CN" sz="2800" dirty="0">
                <a:ea typeface="宋体" charset="-122"/>
              </a:rPr>
              <a:t>-</a:t>
            </a:r>
            <a:r>
              <a:rPr lang="en-US" altLang="zh-CN" sz="2800" dirty="0" err="1" smtClean="0">
                <a:ea typeface="宋体" charset="-122"/>
              </a:rPr>
              <a:t>lclntsh</a:t>
            </a:r>
            <a:endParaRPr lang="en-US" altLang="zh-CN" sz="2800" dirty="0">
              <a:ea typeface="宋体" charset="-122"/>
            </a:endParaRPr>
          </a:p>
          <a:p>
            <a:pPr marL="514350" indent="-514350">
              <a:buSzPct val="90000"/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Run the program</a:t>
            </a:r>
          </a:p>
          <a:p>
            <a:pPr marL="400050" lvl="1" indent="0">
              <a:buSzPct val="90000"/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./</a:t>
            </a:r>
            <a:r>
              <a:rPr lang="en-US" altLang="zh-CN" sz="2800" dirty="0" err="1">
                <a:ea typeface="宋体" charset="-122"/>
              </a:rPr>
              <a:t>dsqlmn</a:t>
            </a:r>
            <a:endParaRPr lang="en-US" altLang="zh-CN" sz="2800" dirty="0">
              <a:ea typeface="宋体" charset="-122"/>
            </a:endParaRPr>
          </a:p>
          <a:p>
            <a:pPr marL="0" indent="0">
              <a:buFont typeface="Arial" charset="0"/>
              <a:buNone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6389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Summary of Method 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39713" y="990600"/>
            <a:ext cx="8294687" cy="5408613"/>
          </a:xfrm>
        </p:spPr>
        <p:txBody>
          <a:bodyPr/>
          <a:lstStyle/>
          <a:p>
            <a:r>
              <a:rPr lang="en-CA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immediate 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The SQL statement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dirty="0">
                <a:latin typeface="Arial" charset="0"/>
                <a:ea typeface="宋体" charset="-122"/>
              </a:rPr>
              <a:t>that it executes has to </a:t>
            </a:r>
            <a:r>
              <a:rPr lang="en-US" altLang="zh-CN" i="1" dirty="0">
                <a:solidFill>
                  <a:srgbClr val="800000"/>
                </a:solidFill>
                <a:latin typeface="Arial" charset="0"/>
                <a:ea typeface="宋体" charset="-122"/>
              </a:rPr>
              <a:t>be compiled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each time the execute immediate statement is executed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This can </a:t>
            </a:r>
            <a:r>
              <a:rPr lang="en-US" altLang="zh-CN" i="1" dirty="0">
                <a:latin typeface="Arial" charset="0"/>
                <a:ea typeface="宋体" charset="-122"/>
              </a:rPr>
              <a:t>cause a lot of overhead </a:t>
            </a:r>
            <a:r>
              <a:rPr lang="en-US" altLang="zh-CN" dirty="0">
                <a:latin typeface="Arial" charset="0"/>
                <a:ea typeface="宋体" charset="-122"/>
              </a:rPr>
              <a:t>if the SQL statement has to be executed many times in the program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The SQL statement cannot have host variables, which </a:t>
            </a:r>
            <a:r>
              <a:rPr lang="en-US" altLang="zh-CN" i="1" dirty="0">
                <a:solidFill>
                  <a:srgbClr val="800000"/>
                </a:solidFill>
                <a:latin typeface="Arial" charset="0"/>
                <a:ea typeface="宋体" charset="-122"/>
              </a:rPr>
              <a:t>reduces the flexibility </a:t>
            </a:r>
            <a:r>
              <a:rPr lang="en-US" altLang="zh-CN" dirty="0">
                <a:latin typeface="Arial" charset="0"/>
                <a:ea typeface="宋体" charset="-122"/>
              </a:rPr>
              <a:t>of dynamic statements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DA416-AD01-AC4D-B0A3-45E3D7BAE183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5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/>
          </p:cNvSpPr>
          <p:nvPr>
            <p:ph idx="1"/>
          </p:nvPr>
        </p:nvSpPr>
        <p:spPr>
          <a:xfrm>
            <a:off x="239713" y="990600"/>
            <a:ext cx="8294687" cy="5408613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Embedded DDL/DML statement contain variables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prepare s from </a:t>
            </a:r>
            <a:r>
              <a:rPr lang="en-US" altLang="zh-CN" sz="2400" dirty="0">
                <a:latin typeface="Arial" charset="0"/>
                <a:ea typeface="宋体" charset="-122"/>
              </a:rPr>
              <a:t>:&lt;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  <a:r>
              <a:rPr lang="en-US" altLang="zh-CN" sz="2400" dirty="0">
                <a:latin typeface="Arial" charset="0"/>
                <a:ea typeface="宋体" charset="-122"/>
              </a:rPr>
              <a:t>;</a:t>
            </a:r>
          </a:p>
          <a:p>
            <a:pPr marL="342900" lvl="1" indent="-342900">
              <a:buFont typeface="Wingdings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    compiles the dynamic SQL statement in </a:t>
            </a:r>
            <a:r>
              <a:rPr lang="en-US" altLang="zh-CN" sz="2000" dirty="0">
                <a:latin typeface="Arial" charset="0"/>
                <a:ea typeface="宋体" charset="-122"/>
              </a:rPr>
              <a:t>:&lt;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&gt;</a:t>
            </a:r>
            <a:r>
              <a:rPr lang="en-US" altLang="zh-CN" sz="2000" dirty="0">
                <a:latin typeface="Arial" charset="0"/>
                <a:ea typeface="宋体" charset="-122"/>
              </a:rPr>
              <a:t>; </a:t>
            </a: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and stores the compiled form in the variable s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s using </a:t>
            </a:r>
            <a:r>
              <a:rPr lang="en-US" altLang="zh-CN" dirty="0">
                <a:latin typeface="Arial" charset="0"/>
                <a:ea typeface="宋体" charset="-122"/>
              </a:rPr>
              <a:t>:var1, ..., :</a:t>
            </a:r>
            <a:r>
              <a:rPr lang="en-US" altLang="zh-CN" dirty="0" err="1"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where s is a previously compiled SQL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statement, and var1, …,</a:t>
            </a:r>
            <a:r>
              <a:rPr lang="en-US" altLang="zh-CN" dirty="0" err="1"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latin typeface="Arial" charset="0"/>
                <a:ea typeface="宋体" charset="-122"/>
              </a:rPr>
              <a:t> are host variables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must know the datatypes of input variables at precompile time.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Solution: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Method 4</a:t>
            </a:r>
            <a:endParaRPr lang="zh-CN" altLang="en-US" dirty="0">
              <a:solidFill>
                <a:srgbClr val="8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9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Summary of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2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1A35A-2446-784F-B767-A1287DDC515F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90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847824"/>
          </a:xfrm>
        </p:spPr>
        <p:txBody>
          <a:bodyPr/>
          <a:lstStyle/>
          <a:p>
            <a:r>
              <a:rPr lang="en-US" dirty="0" smtClean="0"/>
              <a:t>Processing Immediate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immediate statement is issued, it is processed directly. Processing comprises the following steps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990101"/>
                </a:solidFill>
              </a:rPr>
              <a:t>Parsing</a:t>
            </a:r>
            <a:r>
              <a:rPr lang="en-US" dirty="0" smtClean="0"/>
              <a:t>: lexical and syntactic analysis of the statement</a:t>
            </a:r>
          </a:p>
          <a:p>
            <a:r>
              <a:rPr lang="en-US" dirty="0" smtClean="0">
                <a:solidFill>
                  <a:srgbClr val="990101"/>
                </a:solidFill>
              </a:rPr>
              <a:t>Planning</a:t>
            </a:r>
            <a:r>
              <a:rPr lang="en-US" dirty="0"/>
              <a:t>: optimizer devises a strategy to </a:t>
            </a:r>
            <a:r>
              <a:rPr lang="en-US" dirty="0" smtClean="0"/>
              <a:t>realize </a:t>
            </a:r>
            <a:r>
              <a:rPr lang="en-US" dirty="0"/>
              <a:t>the required result or action, the </a:t>
            </a:r>
            <a:r>
              <a:rPr lang="en-US" i="1" dirty="0">
                <a:solidFill>
                  <a:srgbClr val="990101"/>
                </a:solidFill>
              </a:rPr>
              <a:t>execution </a:t>
            </a:r>
            <a:r>
              <a:rPr lang="en-US" i="1" dirty="0" smtClean="0">
                <a:solidFill>
                  <a:srgbClr val="990101"/>
                </a:solidFill>
              </a:rPr>
              <a:t>plan</a:t>
            </a:r>
            <a:endParaRPr lang="en-US" dirty="0" smtClean="0">
              <a:solidFill>
                <a:srgbClr val="990101"/>
              </a:solidFill>
            </a:endParaRPr>
          </a:p>
          <a:p>
            <a:r>
              <a:rPr lang="en-US" dirty="0" smtClean="0">
                <a:solidFill>
                  <a:srgbClr val="990101"/>
                </a:solidFill>
              </a:rPr>
              <a:t>Execution</a:t>
            </a:r>
            <a:r>
              <a:rPr lang="en-US" dirty="0"/>
              <a:t>: retrieval/seeking, writing and reading of data and, if applicable, the construction of a </a:t>
            </a:r>
            <a:r>
              <a:rPr lang="en-US" dirty="0" smtClean="0"/>
              <a:t>result set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2385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1"/>
          </p:nvPr>
        </p:nvSpPr>
        <p:spPr>
          <a:xfrm>
            <a:off x="237752" y="990600"/>
            <a:ext cx="8294688" cy="5408613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Embedded QL statement contain variables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prepare s from </a:t>
            </a:r>
            <a:r>
              <a:rPr lang="en-US" altLang="zh-CN" sz="2400" dirty="0">
                <a:latin typeface="Arial" charset="0"/>
                <a:ea typeface="宋体" charset="-122"/>
              </a:rPr>
              <a:t>:&lt;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  <a:r>
              <a:rPr lang="en-US" altLang="zh-CN" sz="2400" dirty="0">
                <a:latin typeface="Arial" charset="0"/>
                <a:ea typeface="宋体" charset="-122"/>
              </a:rPr>
              <a:t>;</a:t>
            </a:r>
          </a:p>
          <a:p>
            <a:pPr marL="342900" lvl="1" indent="-342900">
              <a:buFont typeface="Wingdings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    compiles the dynamic SQL statement in </a:t>
            </a:r>
            <a:r>
              <a:rPr lang="en-US" altLang="zh-CN" sz="2000" dirty="0">
                <a:latin typeface="Arial" charset="0"/>
                <a:ea typeface="宋体" charset="-122"/>
              </a:rPr>
              <a:t>:&lt;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&gt;</a:t>
            </a:r>
            <a:r>
              <a:rPr lang="en-US" altLang="zh-CN" sz="2000" dirty="0">
                <a:latin typeface="Arial" charset="0"/>
                <a:ea typeface="宋体" charset="-122"/>
              </a:rPr>
              <a:t>; </a:t>
            </a: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and stores the compiled form in the variable s</a:t>
            </a:r>
          </a:p>
          <a:p>
            <a:pPr marL="342900" lvl="1" indent="-342900"/>
            <a:r>
              <a:rPr lang="en-US" altLang="zh-CN" sz="2800" b="1" dirty="0">
                <a:latin typeface="Arial" charset="0"/>
                <a:ea typeface="宋体" charset="-122"/>
              </a:rPr>
              <a:t>declare</a:t>
            </a:r>
            <a:r>
              <a:rPr lang="en-US" altLang="zh-CN" sz="2800" dirty="0">
                <a:latin typeface="Arial" charset="0"/>
                <a:ea typeface="宋体" charset="-122"/>
              </a:rPr>
              <a:t>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 </a:t>
            </a:r>
            <a:r>
              <a:rPr lang="en-US" altLang="zh-CN" sz="2800" b="1" dirty="0">
                <a:latin typeface="Arial" charset="0"/>
                <a:ea typeface="宋体" charset="-122"/>
              </a:rPr>
              <a:t>cursor for s</a:t>
            </a:r>
            <a:r>
              <a:rPr lang="en-US" altLang="zh-CN" sz="2800" dirty="0">
                <a:latin typeface="Arial" charset="0"/>
                <a:ea typeface="宋体" charset="-122"/>
              </a:rPr>
              <a:t>;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dirty="0"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latin typeface="Arial" charset="0"/>
                <a:ea typeface="宋体" charset="-122"/>
              </a:rPr>
              <a:t>cname</a:t>
            </a:r>
            <a:r>
              <a:rPr lang="en-US" altLang="zh-CN" dirty="0">
                <a:latin typeface="Arial" charset="0"/>
                <a:ea typeface="宋体" charset="-122"/>
              </a:rPr>
              <a:t>&gt;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using </a:t>
            </a:r>
            <a:r>
              <a:rPr lang="en-US" altLang="zh-CN" dirty="0">
                <a:latin typeface="Arial" charset="0"/>
                <a:ea typeface="宋体" charset="-122"/>
              </a:rPr>
              <a:t>:var1, ..., :</a:t>
            </a:r>
            <a:r>
              <a:rPr lang="en-US" altLang="zh-CN" dirty="0" err="1"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where s is a previously compiled SQL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statement, and var1, …,</a:t>
            </a:r>
            <a:r>
              <a:rPr lang="en-US" altLang="zh-CN" dirty="0" err="1"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latin typeface="Arial" charset="0"/>
                <a:ea typeface="宋体" charset="-122"/>
              </a:rPr>
              <a:t> are host variables</a:t>
            </a:r>
          </a:p>
          <a:p>
            <a:pPr marL="342900" lvl="1" indent="-342900"/>
            <a:r>
              <a:rPr lang="en-US" altLang="zh-CN" sz="2800" b="1" dirty="0">
                <a:latin typeface="Arial" charset="0"/>
                <a:ea typeface="宋体" charset="-122"/>
              </a:rPr>
              <a:t>open</a:t>
            </a:r>
            <a:r>
              <a:rPr lang="en-US" altLang="zh-CN" sz="2800" dirty="0">
                <a:latin typeface="Arial" charset="0"/>
                <a:ea typeface="宋体" charset="-122"/>
              </a:rPr>
              <a:t> 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 [</a:t>
            </a:r>
            <a:r>
              <a:rPr lang="en-US" altLang="zh-CN" sz="2800" b="1" dirty="0">
                <a:latin typeface="Arial" charset="0"/>
                <a:ea typeface="宋体" charset="-122"/>
              </a:rPr>
              <a:t>using</a:t>
            </a:r>
            <a:r>
              <a:rPr lang="en-US" altLang="zh-CN" sz="2800" dirty="0">
                <a:latin typeface="Arial" charset="0"/>
                <a:ea typeface="宋体" charset="-122"/>
              </a:rPr>
              <a:t>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variable_list</a:t>
            </a:r>
            <a:r>
              <a:rPr lang="en-US" altLang="zh-CN" sz="2800" dirty="0">
                <a:latin typeface="Arial" charset="0"/>
                <a:ea typeface="宋体" charset="-122"/>
              </a:rPr>
              <a:t>&gt;];</a:t>
            </a:r>
          </a:p>
          <a:p>
            <a:pPr marL="342900" lvl="1" indent="-342900"/>
            <a:r>
              <a:rPr lang="en-US" altLang="zh-CN" sz="2800" b="1" dirty="0">
                <a:latin typeface="Arial" charset="0"/>
                <a:ea typeface="宋体" charset="-122"/>
              </a:rPr>
              <a:t>fetch</a:t>
            </a:r>
            <a:r>
              <a:rPr lang="en-US" altLang="zh-CN" sz="2800" dirty="0">
                <a:latin typeface="Arial" charset="0"/>
                <a:ea typeface="宋体" charset="-122"/>
              </a:rPr>
              <a:t>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  <a:r>
              <a:rPr lang="en-US" altLang="zh-CN" sz="2800" b="1" dirty="0">
                <a:latin typeface="Arial" charset="0"/>
                <a:ea typeface="宋体" charset="-122"/>
              </a:rPr>
              <a:t> into </a:t>
            </a:r>
            <a:r>
              <a:rPr lang="en-US" altLang="zh-CN" sz="2800" dirty="0">
                <a:latin typeface="Arial" charset="0"/>
                <a:ea typeface="宋体" charset="-122"/>
              </a:rPr>
              <a:t>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variable_list</a:t>
            </a:r>
            <a:r>
              <a:rPr lang="en-US" altLang="zh-CN" sz="2800" dirty="0">
                <a:latin typeface="Arial" charset="0"/>
                <a:ea typeface="宋体" charset="-122"/>
              </a:rPr>
              <a:t>&gt;;</a:t>
            </a:r>
          </a:p>
          <a:p>
            <a:pPr marL="342900" lvl="1" indent="-342900"/>
            <a:r>
              <a:rPr lang="en-US" altLang="zh-CN" sz="2800" b="1" dirty="0">
                <a:latin typeface="Arial" charset="0"/>
                <a:ea typeface="宋体" charset="-122"/>
              </a:rPr>
              <a:t>close</a:t>
            </a:r>
            <a:r>
              <a:rPr lang="en-US" altLang="zh-CN" sz="2800" dirty="0">
                <a:latin typeface="Arial" charset="0"/>
                <a:ea typeface="宋体" charset="-122"/>
              </a:rPr>
              <a:t>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Summary of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3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5325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C6E60-60D5-334D-9204-78A4093BCB28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37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Limitation of Method 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94688" cy="5408613"/>
          </a:xfrm>
        </p:spPr>
        <p:txBody>
          <a:bodyPr/>
          <a:lstStyle/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prepare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s 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from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select name from account where balance &gt; :v1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must know the table name, the number of attributes in the select clause and their data types </a:t>
            </a:r>
            <a:r>
              <a:rPr lang="en-US" altLang="zh-CN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cannot do dynamic selects without knowing which table and what attributes </a:t>
            </a:r>
            <a:r>
              <a:rPr lang="en-US" altLang="zh-CN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Solution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Method 4</a:t>
            </a:r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28BE9-2C42-C54F-84F4-1D53A17FA043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29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1"/>
          </p:nvPr>
        </p:nvSpPr>
        <p:spPr>
          <a:xfrm>
            <a:off x="35496" y="990600"/>
            <a:ext cx="9015536" cy="5867400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Any</a:t>
            </a:r>
            <a:r>
              <a:rPr lang="zh-CN" altLang="en-US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DDL, DML, </a:t>
            </a:r>
            <a:r>
              <a:rPr lang="en-US" altLang="zh-CN" sz="2800" dirty="0" err="1" smtClean="0">
                <a:solidFill>
                  <a:schemeClr val="tx2"/>
                </a:solidFill>
                <a:latin typeface="Arial" charset="0"/>
                <a:ea typeface="宋体" charset="-122"/>
              </a:rPr>
              <a:t>andQL</a:t>
            </a:r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statement </a:t>
            </a:r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generated at run time. The most difficult part is QL.</a:t>
            </a:r>
          </a:p>
          <a:p>
            <a:pPr lvl="1"/>
            <a:r>
              <a:rPr lang="en-US" altLang="zh-CN" sz="2600" b="1" dirty="0" smtClean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include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sqlda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;</a:t>
            </a:r>
            <a:r>
              <a:rPr lang="en-US" altLang="zh-CN" sz="26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</a:p>
          <a:p>
            <a:pPr lvl="1"/>
            <a:r>
              <a:rPr lang="en-US" altLang="zh-CN" sz="26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prepare </a:t>
            </a:r>
            <a:r>
              <a:rPr lang="en-US" altLang="zh-CN" sz="2600" dirty="0">
                <a:latin typeface="Arial" charset="0"/>
                <a:ea typeface="宋体" charset="-122"/>
              </a:rPr>
              <a:t>s</a:t>
            </a:r>
            <a:r>
              <a:rPr lang="en-US" altLang="zh-CN" sz="2600" b="1" dirty="0">
                <a:latin typeface="Arial" charset="0"/>
                <a:ea typeface="宋体" charset="-122"/>
              </a:rPr>
              <a:t> from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latin typeface="Arial" charset="0"/>
                <a:ea typeface="宋体" charset="-122"/>
              </a:rPr>
              <a:t>dsqlstmt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&gt;</a:t>
            </a:r>
          </a:p>
          <a:p>
            <a:pPr lvl="1"/>
            <a:r>
              <a:rPr lang="en-US" altLang="zh-CN" sz="26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declare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c&gt; </a:t>
            </a:r>
            <a:r>
              <a:rPr lang="en-US" altLang="zh-CN" sz="2600" b="1" dirty="0">
                <a:latin typeface="Arial" charset="0"/>
                <a:ea typeface="宋体" charset="-122"/>
              </a:rPr>
              <a:t>cursor for 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s</a:t>
            </a:r>
            <a:endParaRPr lang="en-US" altLang="zh-CN" sz="260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lvl="1"/>
            <a:r>
              <a:rPr lang="en-US" altLang="zh-CN" sz="26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describe bind variable for s into </a:t>
            </a:r>
            <a:r>
              <a:rPr lang="en-US" altLang="zh-CN" sz="26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US" altLang="zh-CN" sz="26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&gt;;</a:t>
            </a:r>
          </a:p>
          <a:p>
            <a:pPr lvl="1"/>
            <a:r>
              <a:rPr lang="en-US" altLang="zh-CN" sz="26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open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c&gt; </a:t>
            </a:r>
            <a:r>
              <a:rPr lang="en-US" altLang="zh-CN" sz="2600" b="1" dirty="0">
                <a:latin typeface="Arial" charset="0"/>
                <a:ea typeface="宋体" charset="-122"/>
              </a:rPr>
              <a:t>using descriptor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latin typeface="Arial" charset="0"/>
                <a:ea typeface="宋体" charset="-122"/>
              </a:rPr>
              <a:t>bindList</a:t>
            </a:r>
            <a:r>
              <a:rPr lang="en-US" altLang="zh-CN" sz="2600" dirty="0">
                <a:latin typeface="Arial" charset="0"/>
                <a:ea typeface="宋体" charset="-122"/>
              </a:rPr>
              <a:t>&gt; </a:t>
            </a:r>
          </a:p>
          <a:p>
            <a:pPr lvl="1"/>
            <a:r>
              <a:rPr lang="en-US" altLang="zh-CN" sz="2600" b="1" dirty="0" smtClean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describe select list for s into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selectList</a:t>
            </a:r>
            <a:r>
              <a:rPr lang="en-US" altLang="zh-CN" sz="2600" b="1" dirty="0" smtClean="0">
                <a:latin typeface="Arial" charset="0"/>
                <a:ea typeface="宋体" charset="-122"/>
              </a:rPr>
              <a:t>;</a:t>
            </a:r>
          </a:p>
          <a:p>
            <a:pPr lvl="1"/>
            <a:r>
              <a:rPr lang="en-US" altLang="zh-CN" sz="26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6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600" b="1" dirty="0">
                <a:latin typeface="Arial" charset="0"/>
                <a:ea typeface="宋体" charset="-122"/>
              </a:rPr>
              <a:t> fetch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c&gt; </a:t>
            </a:r>
            <a:r>
              <a:rPr lang="en-US" altLang="zh-CN" sz="2600" b="1" dirty="0">
                <a:latin typeface="Arial" charset="0"/>
                <a:ea typeface="宋体" charset="-122"/>
              </a:rPr>
              <a:t>using  descriptor </a:t>
            </a:r>
            <a:r>
              <a:rPr lang="en-US" altLang="zh-CN" sz="2600" dirty="0">
                <a:latin typeface="Arial" charset="0"/>
                <a:ea typeface="宋体" charset="-122"/>
              </a:rPr>
              <a:t>&lt;</a:t>
            </a:r>
            <a:r>
              <a:rPr lang="en-US" altLang="zh-CN" sz="2600" dirty="0" err="1">
                <a:latin typeface="Arial" charset="0"/>
                <a:ea typeface="宋体" charset="-122"/>
              </a:rPr>
              <a:t>selectList</a:t>
            </a:r>
            <a:r>
              <a:rPr lang="en-US" altLang="zh-CN" sz="2600" dirty="0">
                <a:latin typeface="Arial" charset="0"/>
                <a:ea typeface="宋体" charset="-122"/>
              </a:rPr>
              <a:t>&gt; </a:t>
            </a:r>
            <a:endParaRPr lang="en-US" altLang="zh-CN" sz="2600" b="1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CA" altLang="zh-CN" dirty="0" smtClean="0">
                <a:latin typeface="Arial" charset="0"/>
                <a:ea typeface="宋体" charset="-122"/>
              </a:rPr>
              <a:t>free </a:t>
            </a:r>
            <a:r>
              <a:rPr lang="en-CA" altLang="zh-CN" dirty="0">
                <a:latin typeface="Arial" charset="0"/>
                <a:ea typeface="宋体" charset="-122"/>
              </a:rPr>
              <a:t>space pointed by </a:t>
            </a:r>
            <a:r>
              <a:rPr lang="en-CA" altLang="zh-CN" dirty="0" err="1" smtClean="0">
                <a:latin typeface="Arial" charset="0"/>
                <a:ea typeface="宋体" charset="-122"/>
              </a:rPr>
              <a:t>bindList,selectList&amp;descriptors</a:t>
            </a:r>
            <a:r>
              <a:rPr lang="en-CA" altLang="zh-CN" dirty="0" smtClean="0">
                <a:latin typeface="Arial" charset="0"/>
                <a:ea typeface="宋体" charset="-122"/>
              </a:rPr>
              <a:t>;</a:t>
            </a:r>
          </a:p>
          <a:p>
            <a:pPr lvl="1" eaLnBrk="1" hangingPunct="1"/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free(</a:t>
            </a:r>
            <a:r>
              <a:rPr lang="en-CA" altLang="zh-CN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-&gt; ...);  free(</a:t>
            </a:r>
            <a:r>
              <a:rPr lang="en-CA" altLang="zh-CN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-&gt; ...); </a:t>
            </a:r>
          </a:p>
          <a:p>
            <a:pPr lvl="1" eaLnBrk="1" hangingPunct="1"/>
            <a:r>
              <a:rPr lang="en-CA" altLang="zh-CN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sqlclu</a:t>
            </a:r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CA" altLang="zh-CN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bindList</a:t>
            </a:r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);      </a:t>
            </a:r>
            <a:r>
              <a:rPr lang="en-CA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sqlclu</a:t>
            </a:r>
            <a:r>
              <a:rPr lang="en-CA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CA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selectList</a:t>
            </a:r>
            <a:r>
              <a:rPr lang="en-CA" altLang="zh-CN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);</a:t>
            </a:r>
          </a:p>
          <a:p>
            <a:pPr lvl="1" eaLnBrk="1" hangingPunct="1"/>
            <a:endParaRPr lang="en-CA" altLang="zh-CN" b="1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lvl="1"/>
            <a:endParaRPr lang="en-US" altLang="zh-CN" sz="2800" dirty="0">
              <a:latin typeface="Arial" charset="0"/>
              <a:ea typeface="宋体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Summary of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</a:t>
            </a:r>
            <a:r>
              <a:rPr lang="en-US" altLang="zh-CN" dirty="0" smtClean="0">
                <a:latin typeface="Arial" charset="0"/>
                <a:ea typeface="宋体" charset="-122"/>
              </a:rPr>
              <a:t>4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5325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C6E60-60D5-334D-9204-78A4093BCB28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0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447088" cy="99218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Relationship Between Embedded SQLs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5290" y="1646238"/>
            <a:ext cx="2820003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Static SQL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9" name="下箭头 18"/>
          <p:cNvSpPr>
            <a:spLocks noChangeArrowheads="1"/>
          </p:cNvSpPr>
          <p:nvPr/>
        </p:nvSpPr>
        <p:spPr bwMode="auto">
          <a:xfrm>
            <a:off x="5574774" y="2290763"/>
            <a:ext cx="360363" cy="1295400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3" name="下箭头 22"/>
          <p:cNvSpPr>
            <a:spLocks noChangeArrowheads="1"/>
          </p:cNvSpPr>
          <p:nvPr/>
        </p:nvSpPr>
        <p:spPr bwMode="auto">
          <a:xfrm>
            <a:off x="4422249" y="35861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72922" y="2392137"/>
            <a:ext cx="3873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execute immediate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41975" y="3737150"/>
            <a:ext cx="431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>
                <a:latin typeface="Arial" charset="0"/>
              </a:rPr>
              <a:t>vars</a:t>
            </a:r>
            <a:r>
              <a:rPr kumimoji="0" lang="en-US" altLang="zh-CN" sz="2200" dirty="0">
                <a:latin typeface="Arial" charset="0"/>
              </a:rPr>
              <a:t>, </a:t>
            </a:r>
            <a:r>
              <a:rPr kumimoji="0" lang="en-US" altLang="zh-CN" sz="2200" dirty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200" dirty="0">
                <a:latin typeface="Arial" charset="0"/>
              </a:rPr>
              <a:t>, </a:t>
            </a:r>
            <a:r>
              <a:rPr kumimoji="0" lang="en-US" altLang="zh-CN" sz="2200" dirty="0">
                <a:solidFill>
                  <a:srgbClr val="990101"/>
                </a:solidFill>
                <a:latin typeface="Arial" charset="0"/>
              </a:rPr>
              <a:t>execute</a:t>
            </a:r>
            <a:r>
              <a:rPr kumimoji="0" lang="en-US" altLang="zh-CN" sz="2200" dirty="0">
                <a:latin typeface="Arial" charset="0"/>
              </a:rPr>
              <a:t>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796136" y="2852936"/>
            <a:ext cx="33890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200" dirty="0" smtClean="0">
                <a:latin typeface="Arial" charset="0"/>
              </a:rPr>
              <a:t>QL: </a:t>
            </a:r>
            <a:r>
              <a:rPr kumimoji="0" lang="en-US" altLang="zh-CN" sz="2200" dirty="0" err="1" smtClean="0">
                <a:latin typeface="Arial" charset="0"/>
              </a:rPr>
              <a:t>vars,</a:t>
            </a:r>
            <a:r>
              <a:rPr kumimoji="0" lang="en-US" altLang="zh-CN" sz="2200" dirty="0" err="1" smtClean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200" dirty="0" err="1" smtClean="0">
                <a:latin typeface="Arial" charset="0"/>
              </a:rPr>
              <a:t>,</a:t>
            </a:r>
            <a:r>
              <a:rPr kumimoji="0" lang="en-US" altLang="zh-CN" sz="2200" dirty="0" err="1" smtClean="0">
                <a:solidFill>
                  <a:srgbClr val="990101"/>
                </a:solidFill>
                <a:latin typeface="Arial" charset="0"/>
              </a:rPr>
              <a:t>declare</a:t>
            </a: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,</a:t>
            </a:r>
            <a:endParaRPr kumimoji="0" lang="en-US" altLang="zh-CN" sz="2200" dirty="0">
              <a:latin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en-US" altLang="zh-CN" sz="2200" dirty="0" smtClean="0">
                <a:latin typeface="Arial" charset="0"/>
              </a:rPr>
              <a:t>               </a:t>
            </a: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open,    fetch  </a:t>
            </a:r>
            <a:endParaRPr kumimoji="0" lang="zh-CN" altLang="en-US" sz="2200" dirty="0">
              <a:solidFill>
                <a:srgbClr val="990101"/>
              </a:solidFill>
              <a:latin typeface="Arial" charset="0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2299382" y="4924425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990449" y="5462588"/>
            <a:ext cx="2305050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31899" y="3590925"/>
            <a:ext cx="2303463" cy="6429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623612" y="28924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1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23612" y="41878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3785290" y="1210130"/>
            <a:ext cx="2820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Static DDL, DML,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>
            <a:off x="4422249" y="4870450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6" name="下箭头 55"/>
          <p:cNvSpPr>
            <a:spLocks noChangeArrowheads="1"/>
          </p:cNvSpPr>
          <p:nvPr/>
        </p:nvSpPr>
        <p:spPr bwMode="auto">
          <a:xfrm>
            <a:off x="4422249" y="22907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8" name="下箭头 57"/>
          <p:cNvSpPr>
            <a:spLocks noChangeArrowheads="1"/>
          </p:cNvSpPr>
          <p:nvPr/>
        </p:nvSpPr>
        <p:spPr bwMode="auto">
          <a:xfrm>
            <a:off x="5574774" y="4284663"/>
            <a:ext cx="360363" cy="11747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417138" y="2492896"/>
            <a:ext cx="5544616" cy="3744415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306" y="6237312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990101"/>
                </a:solidFill>
              </a:rPr>
              <a:t>Dynamic </a:t>
            </a:r>
            <a:r>
              <a:rPr lang="en-US" altLang="zh-CN" sz="2800" dirty="0">
                <a:solidFill>
                  <a:srgbClr val="990101"/>
                </a:solidFill>
              </a:rPr>
              <a:t>SQL</a:t>
            </a:r>
            <a:endParaRPr lang="zh-CN" altLang="en-US" sz="2800" dirty="0">
              <a:solidFill>
                <a:srgbClr val="9901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33</a:t>
            </a:fld>
            <a:endParaRPr lang="en-CA" altLang="zh-CN"/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5796136" y="4387751"/>
            <a:ext cx="33570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200" dirty="0" smtClean="0">
                <a:latin typeface="Arial" charset="0"/>
              </a:rPr>
              <a:t>Any QL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    </a:t>
            </a:r>
            <a:r>
              <a:rPr kumimoji="0" lang="en-US" altLang="zh-CN" sz="2200" dirty="0" err="1" smtClean="0">
                <a:solidFill>
                  <a:srgbClr val="990101"/>
                </a:solidFill>
                <a:latin typeface="Arial" charset="0"/>
              </a:rPr>
              <a:t>sqlda,prepare,declare</a:t>
            </a: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,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200" dirty="0">
                <a:solidFill>
                  <a:srgbClr val="990101"/>
                </a:solidFill>
                <a:latin typeface="Arial" charset="0"/>
              </a:rPr>
              <a:t> </a:t>
            </a: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   </a:t>
            </a:r>
            <a:r>
              <a:rPr kumimoji="0" lang="en-US" altLang="zh-CN" sz="2200" dirty="0" err="1" smtClean="0">
                <a:solidFill>
                  <a:srgbClr val="990101"/>
                </a:solidFill>
                <a:latin typeface="Arial" charset="0"/>
              </a:rPr>
              <a:t>describe,open,fetch</a:t>
            </a:r>
            <a:r>
              <a:rPr kumimoji="0" lang="en-US" altLang="zh-CN" sz="2200" dirty="0" smtClean="0">
                <a:solidFill>
                  <a:srgbClr val="990101"/>
                </a:solidFill>
                <a:latin typeface="Arial" charset="0"/>
              </a:rPr>
              <a:t>  </a:t>
            </a:r>
            <a:endParaRPr kumimoji="0" lang="zh-CN" altLang="en-US" sz="2200" dirty="0">
              <a:solidFill>
                <a:srgbClr val="99010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89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/>
      <p:bldP spid="25" grpId="0"/>
      <p:bldP spid="26" grpId="0"/>
      <p:bldP spid="28" grpId="0"/>
      <p:bldP spid="39" grpId="0" animBg="1"/>
      <p:bldP spid="41" grpId="0" animBg="1"/>
      <p:bldP spid="43" grpId="0" animBg="1"/>
      <p:bldP spid="45" grpId="0" animBg="1"/>
      <p:bldP spid="53" grpId="0"/>
      <p:bldP spid="55" grpId="0" animBg="1"/>
      <p:bldP spid="56" grpId="0" animBg="1"/>
      <p:bldP spid="58" grpId="0" animBg="1"/>
      <p:bldP spid="2" grpId="0" animBg="1"/>
      <p:bldP spid="3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050"/>
            <a:ext cx="9144000" cy="711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Summary of Dynamic SQL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preparation of a dynamic SQL occurs at run-time and is a run-time overhead.</a:t>
            </a:r>
          </a:p>
          <a:p>
            <a:pPr eaLnBrk="1" hangingPunct="1"/>
            <a:r>
              <a:rPr lang="en-CA" altLang="zh-CN" smtClean="0">
                <a:latin typeface="Arial" charset="0"/>
                <a:ea typeface="宋体" charset="-122"/>
              </a:rPr>
              <a:t>Static </a:t>
            </a:r>
            <a:r>
              <a:rPr lang="en-CA" altLang="zh-CN" dirty="0">
                <a:latin typeface="Arial" charset="0"/>
                <a:ea typeface="宋体" charset="-122"/>
              </a:rPr>
              <a:t>SQL can be prepared once and for all at compile time and then re-executed as often as desired.</a:t>
            </a:r>
          </a:p>
          <a:p>
            <a:pPr eaLnBrk="1" hangingPunct="1"/>
            <a:r>
              <a:rPr lang="en-CA" altLang="zh-CN" smtClean="0">
                <a:latin typeface="Arial" charset="0"/>
                <a:ea typeface="宋体" charset="-122"/>
              </a:rPr>
              <a:t>Limit </a:t>
            </a:r>
            <a:r>
              <a:rPr lang="en-CA" altLang="zh-CN" dirty="0">
                <a:latin typeface="Arial" charset="0"/>
                <a:ea typeface="宋体" charset="-122"/>
              </a:rPr>
              <a:t>the use of dynamic SQL to essential situations</a:t>
            </a:r>
          </a:p>
          <a:p>
            <a:pPr eaLnBrk="1" hangingPunct="1"/>
            <a:endParaRPr lang="en-US" altLang="zh-CN" sz="2400" b="1" dirty="0">
              <a:latin typeface="Arial" charset="0"/>
              <a:ea typeface="宋体" charset="-122"/>
            </a:endParaRP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9AA49-D5D8-A042-98FD-E623A689A953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29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791468"/>
          </a:xfrm>
        </p:spPr>
        <p:txBody>
          <a:bodyPr/>
          <a:lstStyle/>
          <a:p>
            <a:r>
              <a:rPr lang="en-US" smtClean="0"/>
              <a:t>Processing Prepare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90101"/>
                </a:solidFill>
              </a:rPr>
              <a:t>PREPARE</a:t>
            </a:r>
            <a:r>
              <a:rPr lang="en-US" dirty="0"/>
              <a:t> statement instructs the server to </a:t>
            </a:r>
            <a:r>
              <a:rPr lang="en-US" dirty="0">
                <a:solidFill>
                  <a:srgbClr val="990101"/>
                </a:solidFill>
              </a:rPr>
              <a:t>parse </a:t>
            </a:r>
            <a:r>
              <a:rPr lang="en-US" dirty="0"/>
              <a:t>the </a:t>
            </a:r>
            <a:r>
              <a:rPr lang="en-US" dirty="0" smtClean="0"/>
              <a:t>SQL statement, </a:t>
            </a:r>
            <a:r>
              <a:rPr lang="en-US" dirty="0"/>
              <a:t>and possibly, to </a:t>
            </a:r>
            <a:r>
              <a:rPr lang="en-US" dirty="0">
                <a:solidFill>
                  <a:srgbClr val="990101"/>
                </a:solidFill>
              </a:rPr>
              <a:t>devise the execution plan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990101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/>
              <a:t>associates an identifier with the </a:t>
            </a:r>
            <a:r>
              <a:rPr lang="en-US" dirty="0" smtClean="0"/>
              <a:t>statement</a:t>
            </a:r>
            <a:r>
              <a:rPr lang="en-US" dirty="0"/>
              <a:t> </a:t>
            </a:r>
            <a:r>
              <a:rPr lang="en-US" dirty="0">
                <a:solidFill>
                  <a:srgbClr val="990101"/>
                </a:solidFill>
              </a:rPr>
              <a:t>s</a:t>
            </a:r>
            <a:r>
              <a:rPr lang="en-US" dirty="0" smtClean="0"/>
              <a:t>, which </a:t>
            </a:r>
            <a:r>
              <a:rPr lang="en-US" dirty="0"/>
              <a:t>acts as a handle to refer to the statement and the corresponding execution </a:t>
            </a:r>
            <a:r>
              <a:rPr lang="en-US" dirty="0" smtClean="0"/>
              <a:t>plan.</a:t>
            </a:r>
          </a:p>
          <a:p>
            <a:r>
              <a:rPr lang="en-US" dirty="0" smtClean="0"/>
              <a:t>Actual </a:t>
            </a:r>
            <a:r>
              <a:rPr lang="en-US" dirty="0"/>
              <a:t>execution is postponed until called for by the </a:t>
            </a:r>
            <a:r>
              <a:rPr lang="en-US" dirty="0" smtClean="0">
                <a:solidFill>
                  <a:srgbClr val="990101"/>
                </a:solidFill>
              </a:rPr>
              <a:t>EXECUTE</a:t>
            </a:r>
            <a:r>
              <a:rPr lang="en-US" dirty="0" smtClean="0"/>
              <a:t> statement</a:t>
            </a:r>
            <a:r>
              <a:rPr lang="en-US" dirty="0"/>
              <a:t>, using the handle </a:t>
            </a:r>
            <a:r>
              <a:rPr lang="en-US" dirty="0">
                <a:solidFill>
                  <a:srgbClr val="990101"/>
                </a:solidFill>
              </a:rPr>
              <a:t>s</a:t>
            </a:r>
            <a:r>
              <a:rPr lang="en-US" dirty="0" smtClean="0"/>
              <a:t> to </a:t>
            </a:r>
            <a:r>
              <a:rPr lang="en-US" dirty="0"/>
              <a:t>identify the prepared </a:t>
            </a:r>
            <a:r>
              <a:rPr lang="en-US" dirty="0" smtClean="0"/>
              <a:t>statement </a:t>
            </a:r>
            <a:r>
              <a:rPr lang="en-US" dirty="0"/>
              <a:t>to execute.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41049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2073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charset="0"/>
                <a:ea typeface="宋体" charset="-122"/>
              </a:rPr>
              <a:t>Dynamic SQL </a:t>
            </a:r>
            <a:r>
              <a:rPr lang="en-US" altLang="zh-CN" sz="3200" dirty="0" err="1">
                <a:latin typeface="Arial" charset="0"/>
                <a:ea typeface="宋体" charset="-122"/>
              </a:rPr>
              <a:t>Metho</a:t>
            </a:r>
            <a:r>
              <a:rPr lang="en-CA" altLang="zh-CN" sz="3200" dirty="0">
                <a:latin typeface="Arial" charset="0"/>
                <a:ea typeface="宋体" charset="-122"/>
              </a:rPr>
              <a:t>d 3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980728"/>
            <a:ext cx="8839200" cy="54292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begin declare section;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char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[5];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char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[20];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age;</a:t>
            </a:r>
          </a:p>
          <a:p>
            <a:pPr lvl="1" eaLnBrk="1" hangingPunct="1">
              <a:buNone/>
            </a:pPr>
            <a:r>
              <a:rPr lang="en-US" altLang="zh-CN" sz="23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3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300" dirty="0">
                <a:solidFill>
                  <a:srgbClr val="990101"/>
                </a:solidFill>
                <a:latin typeface="Arial" charset="0"/>
                <a:ea typeface="宋体" charset="-122"/>
              </a:rPr>
              <a:t> end declare section</a:t>
            </a:r>
            <a:r>
              <a:rPr lang="en-US" altLang="zh-CN" sz="23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  <a:endParaRPr lang="en-US" altLang="zh-CN" sz="2300" dirty="0" smtClean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select  </a:t>
            </a:r>
            <a:r>
              <a:rPr lang="en-US" altLang="zh-CN" sz="2400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into </a:t>
            </a:r>
            <a:r>
              <a:rPr lang="en-US" altLang="zh-CN" sz="24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: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endParaRPr lang="en-US" altLang="zh-CN" sz="2400" b="1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from    Student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and     :age 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&lt; 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30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dirty="0">
                <a:latin typeface="Arial" charset="0"/>
                <a:ea typeface="宋体" charset="-122"/>
              </a:rPr>
              <a:t>What do </a:t>
            </a:r>
            <a:r>
              <a:rPr lang="en-US" altLang="zh-CN" dirty="0" smtClean="0">
                <a:latin typeface="Arial" charset="0"/>
                <a:ea typeface="宋体" charset="-122"/>
              </a:rPr>
              <a:t>we </a:t>
            </a:r>
            <a:r>
              <a:rPr lang="en-US" altLang="zh-CN" dirty="0">
                <a:latin typeface="Arial" charset="0"/>
                <a:ea typeface="宋体" charset="-122"/>
              </a:rPr>
              <a:t>have in the query? 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table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name: 	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Student</a:t>
            </a:r>
          </a:p>
          <a:p>
            <a:pPr lvl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select variables: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: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sname</a:t>
            </a:r>
            <a:endParaRPr lang="en-US" altLang="zh-CN" sz="2400" dirty="0" smtClean="0">
              <a:latin typeface="Arial" charset="0"/>
              <a:ea typeface="宋体" charset="-122"/>
            </a:endParaRPr>
          </a:p>
          <a:p>
            <a:pPr lvl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bind variables: </a:t>
            </a: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:age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en-US" altLang="zh-CN" dirty="0" smtClean="0">
              <a:latin typeface="Arial" charset="0"/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10823" y="947936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45891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51769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Arial" charset="0"/>
                <a:ea typeface="宋体" charset="-122"/>
              </a:rPr>
              <a:t>Limitation of Methods 2 &amp; 3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2679836"/>
            <a:ext cx="8839200" cy="2013397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The table names, and their attributes and types accessed must be known when writing the program</a:t>
            </a:r>
          </a:p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Only the values in the bind variables (placeholders) are not known</a:t>
            </a:r>
          </a:p>
          <a:p>
            <a:pPr eaLnBrk="1" hangingPunct="1"/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They are not fully dynamic!</a:t>
            </a:r>
            <a:endParaRPr lang="en-US" altLang="zh-CN" sz="2400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2400" dirty="0" smtClean="0">
              <a:latin typeface="Arial" charset="0"/>
              <a:ea typeface="宋体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318150" y="1215603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execute</a:t>
            </a:r>
            <a:r>
              <a:rPr kumimoji="0" lang="en-US" altLang="zh-CN" sz="2400" dirty="0">
                <a:latin typeface="Arial" charset="0"/>
              </a:rPr>
              <a:t>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11" name="矩形 40"/>
          <p:cNvSpPr>
            <a:spLocks noChangeArrowheads="1"/>
          </p:cNvSpPr>
          <p:nvPr/>
        </p:nvSpPr>
        <p:spPr bwMode="auto">
          <a:xfrm>
            <a:off x="5497734" y="1739329"/>
            <a:ext cx="2303463" cy="6429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2690242" y="1744240"/>
            <a:ext cx="2303462" cy="644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497734" y="1196752"/>
            <a:ext cx="3743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 smtClean="0">
                <a:latin typeface="Arial" charset="0"/>
              </a:rPr>
              <a:t>vars</a:t>
            </a:r>
            <a:r>
              <a:rPr kumimoji="0" lang="en-US" altLang="zh-CN" sz="2400" dirty="0" smtClean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execute</a:t>
            </a:r>
            <a:r>
              <a:rPr kumimoji="0" lang="en-US" altLang="zh-CN" sz="2400" dirty="0">
                <a:latin typeface="Arial" charset="0"/>
              </a:rPr>
              <a:t>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3762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5176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charset="0"/>
                <a:ea typeface="宋体" charset="-122"/>
              </a:rPr>
              <a:t>Dynamic SQL </a:t>
            </a:r>
            <a:r>
              <a:rPr lang="en-US" altLang="zh-CN" sz="3200" dirty="0" err="1">
                <a:latin typeface="Arial" charset="0"/>
                <a:ea typeface="宋体" charset="-122"/>
              </a:rPr>
              <a:t>Metho</a:t>
            </a:r>
            <a:r>
              <a:rPr lang="en-CA" altLang="zh-CN" sz="3200" dirty="0">
                <a:latin typeface="Arial" charset="0"/>
                <a:ea typeface="宋体" charset="-122"/>
              </a:rPr>
              <a:t>d </a:t>
            </a:r>
            <a:r>
              <a:rPr lang="en-CA" altLang="zh-CN" sz="3200" dirty="0" smtClean="0">
                <a:latin typeface="Arial" charset="0"/>
                <a:ea typeface="宋体" charset="-122"/>
              </a:rPr>
              <a:t>4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08" y="3830065"/>
            <a:ext cx="8839200" cy="201339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This method allows any SQL statements: DDL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, DML, QL.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The most difficult one is QL statement as we do not know 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which tables, </a:t>
            </a:r>
            <a:r>
              <a:rPr lang="en-US" altLang="zh-CN" sz="2400" dirty="0">
                <a:latin typeface="Arial" charset="0"/>
                <a:ea typeface="宋体" charset="-122"/>
              </a:rPr>
              <a:t>and 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which attributes </a:t>
            </a:r>
            <a:r>
              <a:rPr lang="en-US" altLang="zh-CN" sz="2400" dirty="0">
                <a:latin typeface="Arial" charset="0"/>
                <a:ea typeface="宋体" charset="-122"/>
              </a:rPr>
              <a:t>and 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their types </a:t>
            </a:r>
            <a:r>
              <a:rPr lang="en-US" altLang="zh-CN" sz="2400" dirty="0">
                <a:latin typeface="Arial" charset="0"/>
                <a:ea typeface="宋体" charset="-122"/>
              </a:rPr>
              <a:t>that will be queried </a:t>
            </a:r>
            <a:r>
              <a:rPr lang="en-US" altLang="zh-CN" sz="2400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sz="2400" dirty="0">
                <a:latin typeface="Arial" charset="0"/>
                <a:ea typeface="宋体" charset="-122"/>
              </a:rPr>
              <a:t> </a:t>
            </a:r>
          </a:p>
          <a:p>
            <a:pPr eaLnBrk="1" hangingPunct="1"/>
            <a:endParaRPr lang="en-US" altLang="zh-CN" sz="2400" dirty="0" smtClean="0">
              <a:latin typeface="Arial" charset="0"/>
              <a:ea typeface="宋体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318150" y="1215603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execute</a:t>
            </a:r>
            <a:r>
              <a:rPr kumimoji="0" lang="en-US" altLang="zh-CN" sz="2400" dirty="0">
                <a:latin typeface="Arial" charset="0"/>
              </a:rPr>
              <a:t>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061004" y="2511423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</a:rPr>
              <a:t>any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366012" y="2480840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10" name="矩形 38"/>
          <p:cNvSpPr>
            <a:spLocks noChangeArrowheads="1"/>
          </p:cNvSpPr>
          <p:nvPr/>
        </p:nvSpPr>
        <p:spPr bwMode="auto">
          <a:xfrm>
            <a:off x="4057079" y="3019003"/>
            <a:ext cx="2305050" cy="644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1" name="矩形 40"/>
          <p:cNvSpPr>
            <a:spLocks noChangeArrowheads="1"/>
          </p:cNvSpPr>
          <p:nvPr/>
        </p:nvSpPr>
        <p:spPr bwMode="auto">
          <a:xfrm>
            <a:off x="5497734" y="1739329"/>
            <a:ext cx="2303463" cy="6429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2690242" y="1744240"/>
            <a:ext cx="2303462" cy="644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3" name="下箭头 54"/>
          <p:cNvSpPr>
            <a:spLocks noChangeArrowheads="1"/>
          </p:cNvSpPr>
          <p:nvPr/>
        </p:nvSpPr>
        <p:spPr bwMode="auto">
          <a:xfrm>
            <a:off x="4488879" y="2426865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4" name="下箭头 57"/>
          <p:cNvSpPr>
            <a:spLocks noChangeArrowheads="1"/>
          </p:cNvSpPr>
          <p:nvPr/>
        </p:nvSpPr>
        <p:spPr bwMode="auto">
          <a:xfrm>
            <a:off x="5641404" y="2420516"/>
            <a:ext cx="294311" cy="595312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497734" y="1196752"/>
            <a:ext cx="3743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 smtClean="0">
                <a:latin typeface="Arial" charset="0"/>
              </a:rPr>
              <a:t>vars</a:t>
            </a:r>
            <a:r>
              <a:rPr kumimoji="0" lang="en-US" altLang="zh-CN" sz="2400" dirty="0" smtClean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prepare</a:t>
            </a:r>
            <a:r>
              <a:rPr kumimoji="0" lang="en-US" altLang="zh-CN" sz="2400" dirty="0">
                <a:latin typeface="Arial" charset="0"/>
              </a:rPr>
              <a:t>, </a:t>
            </a:r>
            <a:r>
              <a:rPr kumimoji="0" lang="en-US" altLang="zh-CN" sz="2400" dirty="0">
                <a:solidFill>
                  <a:srgbClr val="990101"/>
                </a:solidFill>
                <a:latin typeface="Arial" charset="0"/>
              </a:rPr>
              <a:t>execute</a:t>
            </a:r>
            <a:r>
              <a:rPr kumimoji="0" lang="en-US" altLang="zh-CN" sz="2400" dirty="0">
                <a:latin typeface="Arial" charset="0"/>
              </a:rPr>
              <a:t>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38983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2073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charset="0"/>
                <a:ea typeface="宋体" charset="-122"/>
              </a:rPr>
              <a:t>Dynamic SQL </a:t>
            </a:r>
            <a:r>
              <a:rPr lang="en-US" altLang="zh-CN" sz="3200" dirty="0" err="1">
                <a:latin typeface="Arial" charset="0"/>
                <a:ea typeface="宋体" charset="-122"/>
              </a:rPr>
              <a:t>Metho</a:t>
            </a:r>
            <a:r>
              <a:rPr lang="en-CA" altLang="zh-CN" sz="3200" dirty="0">
                <a:latin typeface="Arial" charset="0"/>
                <a:ea typeface="宋体" charset="-122"/>
              </a:rPr>
              <a:t>d 4: Any SQL at run-time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980728"/>
            <a:ext cx="8839200" cy="542925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insert into student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values (:s, :n, :a)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endParaRPr lang="en-US" altLang="zh-CN" sz="2400" b="1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dirty="0" smtClean="0">
                <a:latin typeface="Arial" charset="0"/>
                <a:ea typeface="宋体" charset="-122"/>
              </a:rPr>
              <a:t>What </a:t>
            </a:r>
            <a:r>
              <a:rPr lang="en-US" altLang="zh-CN" dirty="0">
                <a:latin typeface="Arial" charset="0"/>
                <a:ea typeface="宋体" charset="-122"/>
              </a:rPr>
              <a:t>do </a:t>
            </a:r>
            <a:r>
              <a:rPr lang="en-US" altLang="zh-CN" dirty="0" smtClean="0">
                <a:latin typeface="Arial" charset="0"/>
                <a:ea typeface="宋体" charset="-122"/>
              </a:rPr>
              <a:t>we </a:t>
            </a:r>
            <a:r>
              <a:rPr lang="en-US" altLang="zh-CN" dirty="0">
                <a:latin typeface="Arial" charset="0"/>
                <a:ea typeface="宋体" charset="-122"/>
              </a:rPr>
              <a:t>have in the query? 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table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name: 	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2400" dirty="0">
                <a:latin typeface="Arial" charset="0"/>
                <a:ea typeface="宋体" charset="-122"/>
              </a:rPr>
              <a:t>s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tudent</a:t>
            </a:r>
          </a:p>
          <a:p>
            <a:pPr lvl="1"/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bind variables: </a:t>
            </a: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:s, :n, :a</a:t>
            </a:r>
          </a:p>
          <a:p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delete from 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student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where age = :a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What do we have in the query? 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table name: 		 </a:t>
            </a:r>
            <a:r>
              <a:rPr lang="en-US" altLang="zh-CN" sz="2400" dirty="0">
                <a:latin typeface="Arial" charset="0"/>
                <a:ea typeface="宋体" charset="-122"/>
              </a:rPr>
              <a:t>student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bind variables: </a:t>
            </a: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:</a:t>
            </a:r>
            <a:r>
              <a:rPr lang="en-US" altLang="zh-CN" sz="2400" dirty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dirty="0" smtClean="0">
                <a:latin typeface="Arial" charset="0"/>
                <a:ea typeface="宋体" charset="-122"/>
              </a:rPr>
              <a:t>If we use method 4, we don’t know any of them in advance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en-US" altLang="zh-CN" dirty="0" smtClean="0">
              <a:latin typeface="Arial" charset="0"/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07048"/>
              </p:ext>
            </p:extLst>
          </p:nvPr>
        </p:nvGraphicFramePr>
        <p:xfrm>
          <a:off x="5710823" y="947936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8</a:t>
            </a:fld>
            <a:endParaRPr lang="en-CA" altLang="zh-CN"/>
          </a:p>
        </p:txBody>
      </p:sp>
      <p:sp>
        <p:nvSpPr>
          <p:cNvPr id="7" name="Rounded Rectangle 6"/>
          <p:cNvSpPr/>
          <p:nvPr/>
        </p:nvSpPr>
        <p:spPr bwMode="auto">
          <a:xfrm>
            <a:off x="1583668" y="1406437"/>
            <a:ext cx="1224136" cy="504056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56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82073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charset="0"/>
                <a:ea typeface="宋体" charset="-122"/>
              </a:rPr>
              <a:t>Dynamic SQL </a:t>
            </a:r>
            <a:r>
              <a:rPr lang="en-US" altLang="zh-CN" sz="3200" dirty="0" err="1">
                <a:latin typeface="Arial" charset="0"/>
                <a:ea typeface="宋体" charset="-122"/>
              </a:rPr>
              <a:t>Metho</a:t>
            </a:r>
            <a:r>
              <a:rPr lang="en-CA" altLang="zh-CN" sz="3200" dirty="0">
                <a:latin typeface="Arial" charset="0"/>
                <a:ea typeface="宋体" charset="-122"/>
              </a:rPr>
              <a:t>d 4: Any SQL at run-time</a:t>
            </a:r>
            <a:endParaRPr lang="en-US" altLang="zh-CN" sz="3200" dirty="0">
              <a:latin typeface="Arial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980728"/>
            <a:ext cx="8839200" cy="542925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select  </a:t>
            </a:r>
            <a:r>
              <a:rPr lang="en-US" altLang="zh-CN" sz="2400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into </a:t>
            </a:r>
            <a:r>
              <a:rPr lang="en-US" altLang="zh-CN" sz="2400" b="1" dirty="0">
                <a:solidFill>
                  <a:srgbClr val="800000"/>
                </a:solidFill>
                <a:latin typeface="Arial" charset="0"/>
                <a:ea typeface="宋体" charset="-122"/>
              </a:rPr>
              <a:t>: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endParaRPr lang="en-US" altLang="zh-CN" sz="2400" b="1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from    Student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and     :age 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&lt; 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30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r>
              <a:rPr lang="en-US" altLang="zh-CN" dirty="0">
                <a:latin typeface="Arial" charset="0"/>
                <a:ea typeface="宋体" charset="-122"/>
              </a:rPr>
              <a:t>What do </a:t>
            </a:r>
            <a:r>
              <a:rPr lang="en-US" altLang="zh-CN" dirty="0" smtClean="0">
                <a:latin typeface="Arial" charset="0"/>
                <a:ea typeface="宋体" charset="-122"/>
              </a:rPr>
              <a:t>we </a:t>
            </a:r>
            <a:r>
              <a:rPr lang="en-US" altLang="zh-CN" dirty="0">
                <a:latin typeface="Arial" charset="0"/>
                <a:ea typeface="宋体" charset="-122"/>
              </a:rPr>
              <a:t>have in the query? 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/>
            <a:r>
              <a:rPr lang="en-US" altLang="zh-CN" sz="26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table </a:t>
            </a:r>
            <a:r>
              <a:rPr lang="en-US" altLang="zh-CN" sz="2600" dirty="0">
                <a:solidFill>
                  <a:schemeClr val="tx2"/>
                </a:solidFill>
                <a:latin typeface="Arial" charset="0"/>
                <a:ea typeface="宋体" charset="-122"/>
              </a:rPr>
              <a:t>name: 	</a:t>
            </a:r>
            <a:r>
              <a:rPr lang="en-US" altLang="zh-CN" sz="26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Student</a:t>
            </a:r>
          </a:p>
          <a:p>
            <a:pPr lvl="1"/>
            <a:r>
              <a:rPr lang="en-US" altLang="zh-CN" sz="26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bind variables for input </a:t>
            </a:r>
            <a:r>
              <a:rPr lang="en-US" altLang="zh-CN" sz="2600" dirty="0">
                <a:latin typeface="Arial" charset="0"/>
                <a:ea typeface="宋体" charset="-122"/>
              </a:rPr>
              <a:t>	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:age </a:t>
            </a:r>
          </a:p>
          <a:p>
            <a:pPr lvl="1"/>
            <a:r>
              <a:rPr lang="en-US" altLang="zh-CN" sz="26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select variables for output 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:</a:t>
            </a:r>
            <a:r>
              <a:rPr lang="en-US" altLang="zh-CN" sz="2600" dirty="0" err="1" smtClean="0">
                <a:latin typeface="Arial" charset="0"/>
                <a:ea typeface="宋体" charset="-122"/>
              </a:rPr>
              <a:t>sname</a:t>
            </a:r>
            <a:endParaRPr lang="en-US" altLang="zh-CN" sz="2600" dirty="0" smtClean="0">
              <a:latin typeface="Arial" charset="0"/>
              <a:ea typeface="宋体" charset="-122"/>
            </a:endParaRPr>
          </a:p>
          <a:p>
            <a:r>
              <a:rPr lang="en-US" altLang="zh-CN" dirty="0" smtClean="0">
                <a:latin typeface="Arial" charset="0"/>
                <a:ea typeface="宋体" charset="-122"/>
              </a:rPr>
              <a:t>If we use method 4, we don’t know any of them, but we need mechanism to deal with them.</a:t>
            </a:r>
          </a:p>
          <a:p>
            <a:pPr lvl="1"/>
            <a:r>
              <a:rPr lang="en-US" altLang="zh-CN" b="1" dirty="0" smtClean="0">
                <a:latin typeface="Arial" charset="0"/>
                <a:ea typeface="宋体" charset="-122"/>
              </a:rPr>
              <a:t>bind </a:t>
            </a:r>
            <a:r>
              <a:rPr lang="en-US" altLang="zh-CN" b="1" dirty="0">
                <a:latin typeface="Arial" charset="0"/>
                <a:ea typeface="宋体" charset="-122"/>
              </a:rPr>
              <a:t>list </a:t>
            </a:r>
            <a:r>
              <a:rPr lang="en-US" altLang="zh-CN" dirty="0">
                <a:latin typeface="Arial" charset="0"/>
                <a:ea typeface="宋体" charset="-122"/>
              </a:rPr>
              <a:t>for condition </a:t>
            </a:r>
            <a:r>
              <a:rPr lang="en-US" altLang="zh-CN" dirty="0" smtClean="0">
                <a:latin typeface="Arial" charset="0"/>
                <a:ea typeface="宋体" charset="-122"/>
              </a:rPr>
              <a:t>variables</a:t>
            </a:r>
          </a:p>
          <a:p>
            <a:pPr lvl="1"/>
            <a:r>
              <a:rPr lang="en-US" altLang="zh-CN" b="1" dirty="0">
                <a:latin typeface="Arial" charset="0"/>
                <a:ea typeface="宋体" charset="-122"/>
              </a:rPr>
              <a:t>select list </a:t>
            </a:r>
            <a:r>
              <a:rPr lang="en-US" altLang="zh-CN" dirty="0">
                <a:latin typeface="Arial" charset="0"/>
                <a:ea typeface="宋体" charset="-122"/>
              </a:rPr>
              <a:t>for select </a:t>
            </a:r>
            <a:r>
              <a:rPr lang="en-US" altLang="zh-CN" dirty="0" smtClean="0">
                <a:latin typeface="Arial" charset="0"/>
                <a:ea typeface="宋体" charset="-122"/>
              </a:rPr>
              <a:t>variables</a:t>
            </a:r>
          </a:p>
          <a:p>
            <a:pPr lvl="1"/>
            <a:endParaRPr lang="en-US" altLang="zh-CN" dirty="0">
              <a:latin typeface="Arial" charset="0"/>
              <a:ea typeface="宋体" charset="-122"/>
            </a:endParaRPr>
          </a:p>
          <a:p>
            <a:endParaRPr lang="en-US" altLang="zh-CN" dirty="0" smtClean="0">
              <a:latin typeface="Arial" charset="0"/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10823" y="947936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9</a:t>
            </a:fld>
            <a:endParaRPr lang="en-CA" altLang="zh-CN"/>
          </a:p>
        </p:txBody>
      </p:sp>
      <p:sp>
        <p:nvSpPr>
          <p:cNvPr id="6" name="Rounded Rectangle 5"/>
          <p:cNvSpPr/>
          <p:nvPr/>
        </p:nvSpPr>
        <p:spPr bwMode="auto">
          <a:xfrm>
            <a:off x="1331640" y="1900436"/>
            <a:ext cx="864096" cy="407979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059832" y="980729"/>
            <a:ext cx="1224136" cy="504056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10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2575</Words>
  <Application>Microsoft Macintosh PowerPoint</Application>
  <PresentationFormat>Letter Paper (8.5x11 in)</PresentationFormat>
  <Paragraphs>492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ＭＳ Ｐゴシック</vt:lpstr>
      <vt:lpstr>Tahoma</vt:lpstr>
      <vt:lpstr>Times New Roman</vt:lpstr>
      <vt:lpstr>Wingdings</vt:lpstr>
      <vt:lpstr>宋体</vt:lpstr>
      <vt:lpstr>Arial</vt:lpstr>
      <vt:lpstr>Blends</vt:lpstr>
      <vt:lpstr>Chapter 10</vt:lpstr>
      <vt:lpstr>Relationship Between Embedded SQLs</vt:lpstr>
      <vt:lpstr>Processing Immediate Statements</vt:lpstr>
      <vt:lpstr>Processing Prepare Statements</vt:lpstr>
      <vt:lpstr>Dynamic SQL Method 3</vt:lpstr>
      <vt:lpstr>Limitation of Methods 2 &amp; 3</vt:lpstr>
      <vt:lpstr>Dynamic SQL Method 4</vt:lpstr>
      <vt:lpstr>Dynamic SQL Method 4: Any SQL at run-time</vt:lpstr>
      <vt:lpstr>Dynamic SQL Method 4: Any SQL at run-time</vt:lpstr>
      <vt:lpstr>Dynamic SQL Method 4: Any SQL at run-time</vt:lpstr>
      <vt:lpstr>SQL Descriptor Area (sqlda.h) </vt:lpstr>
      <vt:lpstr>SQL Descriptor Area (sqlda.h) </vt:lpstr>
      <vt:lpstr>The Describe Statements</vt:lpstr>
      <vt:lpstr>DB Programming Architecture</vt:lpstr>
      <vt:lpstr>The Basic Steps</vt:lpstr>
      <vt:lpstr>The Basic Steps</vt:lpstr>
      <vt:lpstr> Key Steps in Method 4</vt:lpstr>
      <vt:lpstr>Method 4 Example: dsqlm4.pc</vt:lpstr>
      <vt:lpstr>Method 4 Example: dsqlm4.pc</vt:lpstr>
      <vt:lpstr>Method 4 Example: dsqlm4.pc</vt:lpstr>
      <vt:lpstr>Method 4 Example: dsqlm4.pc</vt:lpstr>
      <vt:lpstr>Method 4 Example: dsqlm4.pc</vt:lpstr>
      <vt:lpstr>Method 4 Example: dsqlm4.pc</vt:lpstr>
      <vt:lpstr>Method 4 Example: dsqlm4.pc</vt:lpstr>
      <vt:lpstr>Method 4 Example: dsqlm4.pc</vt:lpstr>
      <vt:lpstr>Method 4 Example: dsqlm4.pc</vt:lpstr>
      <vt:lpstr>Compilation of Embedded SQL programs</vt:lpstr>
      <vt:lpstr>Summary of Method 1</vt:lpstr>
      <vt:lpstr>Summary of Method 2</vt:lpstr>
      <vt:lpstr>Summary of Method 3</vt:lpstr>
      <vt:lpstr>Limitation of Method 3</vt:lpstr>
      <vt:lpstr>Summary of Method 4</vt:lpstr>
      <vt:lpstr>Relationship Between Embedded SQLs</vt:lpstr>
      <vt:lpstr>Summary of Dynamic SQL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Introduction to SQL Programming Techniques</dc:subject>
  <dc:creator>Microsoft Office User</dc:creator>
  <cp:lastModifiedBy>Microsoft Office User</cp:lastModifiedBy>
  <cp:revision>78</cp:revision>
  <cp:lastPrinted>2001-11-04T00:51:13Z</cp:lastPrinted>
  <dcterms:created xsi:type="dcterms:W3CDTF">2016-11-28T04:10:37Z</dcterms:created>
  <dcterms:modified xsi:type="dcterms:W3CDTF">2019-11-21T17:35:43Z</dcterms:modified>
</cp:coreProperties>
</file>