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324" r:id="rId2"/>
    <p:sldId id="453" r:id="rId3"/>
    <p:sldId id="450" r:id="rId4"/>
    <p:sldId id="390" r:id="rId5"/>
    <p:sldId id="388" r:id="rId6"/>
    <p:sldId id="391" r:id="rId7"/>
    <p:sldId id="456" r:id="rId8"/>
    <p:sldId id="392" r:id="rId9"/>
    <p:sldId id="393" r:id="rId10"/>
    <p:sldId id="440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44" r:id="rId22"/>
    <p:sldId id="449" r:id="rId23"/>
    <p:sldId id="407" r:id="rId24"/>
    <p:sldId id="409" r:id="rId25"/>
    <p:sldId id="406" r:id="rId26"/>
    <p:sldId id="410" r:id="rId27"/>
    <p:sldId id="412" r:id="rId28"/>
    <p:sldId id="414" r:id="rId29"/>
    <p:sldId id="415" r:id="rId30"/>
    <p:sldId id="416" r:id="rId31"/>
    <p:sldId id="418" r:id="rId32"/>
    <p:sldId id="417" r:id="rId33"/>
    <p:sldId id="445" r:id="rId34"/>
    <p:sldId id="421" r:id="rId35"/>
    <p:sldId id="419" r:id="rId36"/>
    <p:sldId id="423" r:id="rId37"/>
    <p:sldId id="422" r:id="rId38"/>
    <p:sldId id="424" r:id="rId39"/>
    <p:sldId id="425" r:id="rId40"/>
    <p:sldId id="426" r:id="rId41"/>
    <p:sldId id="427" r:id="rId42"/>
    <p:sldId id="428" r:id="rId43"/>
    <p:sldId id="431" r:id="rId44"/>
    <p:sldId id="430" r:id="rId45"/>
    <p:sldId id="446" r:id="rId46"/>
    <p:sldId id="447" r:id="rId47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790033"/>
    <a:srgbClr val="990000"/>
    <a:srgbClr val="990033"/>
    <a:srgbClr val="76822E"/>
    <a:srgbClr val="6E792B"/>
    <a:srgbClr val="A29B0A"/>
    <a:srgbClr val="466B60"/>
    <a:srgbClr val="527C6E"/>
    <a:srgbClr val="4F5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1"/>
    <p:restoredTop sz="93596"/>
  </p:normalViewPr>
  <p:slideViewPr>
    <p:cSldViewPr snapToObjects="1">
      <p:cViewPr varScale="1">
        <p:scale>
          <a:sx n="91" d="100"/>
          <a:sy n="91" d="100"/>
        </p:scale>
        <p:origin x="560" y="17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71A101C8-1317-A041-9C32-762228DCAD0E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26679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0A7A8E8A-5D2B-284A-B3BC-19CE4CD4769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7590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4E48C9-B341-2043-AF03-B7BF01B2E965}" type="slidenum">
              <a:rPr lang="en-CA" altLang="en-US" sz="1200">
                <a:latin typeface="Tahoma" charset="0"/>
              </a:rPr>
              <a:pPr eaLnBrk="1" hangingPunct="1"/>
              <a:t>1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46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C964188-56E2-D446-B8E8-C1840B99B966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10</a:t>
            </a:fld>
            <a:endParaRPr lang="en-CA" altLang="zh-CN">
              <a:latin typeface="Tahoma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11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0CC6B2B-144D-6146-A857-29DAE13FD19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11</a:t>
            </a:fld>
            <a:endParaRPr lang="en-CA" altLang="zh-CN">
              <a:latin typeface="Tahoma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031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CECF66F-BB08-5E4C-984F-581D97EFD09C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12</a:t>
            </a:fld>
            <a:endParaRPr lang="en-CA" altLang="zh-CN">
              <a:latin typeface="Tahoma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530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4D7FE9F-74C4-2247-B040-3913B2F97FA9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13</a:t>
            </a:fld>
            <a:endParaRPr lang="en-CA" altLang="zh-CN">
              <a:latin typeface="Tahoma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242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7D5EA1-7F79-3543-BB43-51D0756F8700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14</a:t>
            </a:fld>
            <a:endParaRPr lang="en-CA" altLang="zh-CN">
              <a:latin typeface="Tahoma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452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C3A8A6E-A8BB-2B40-8362-1753B0CEA901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15</a:t>
            </a:fld>
            <a:endParaRPr lang="en-CA" altLang="zh-CN">
              <a:latin typeface="Tahom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91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4B9FB85-A7C1-1F44-B22E-AB3BCE9F751C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16</a:t>
            </a:fld>
            <a:endParaRPr lang="en-CA" altLang="zh-CN">
              <a:latin typeface="Tahoma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667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5980457-D1AC-B541-99E9-66B2A51338C0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17</a:t>
            </a:fld>
            <a:endParaRPr lang="en-CA" altLang="zh-CN">
              <a:latin typeface="Tahoma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165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76E18BC-DCB4-2F41-BBE1-B58946474BAF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18</a:t>
            </a:fld>
            <a:endParaRPr lang="en-CA" altLang="zh-CN">
              <a:latin typeface="Tahoma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610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DAFD991-A61B-5E45-951B-11F4559F812D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19</a:t>
            </a:fld>
            <a:endParaRPr lang="en-CA" altLang="zh-CN">
              <a:latin typeface="Tahoma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14C06C4-A345-4E43-BC1A-312B6A393CB7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916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01DFE8-2661-EF45-9C49-FF5A8EA671EF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20</a:t>
            </a:fld>
            <a:endParaRPr lang="en-CA" altLang="zh-CN">
              <a:latin typeface="Tahoma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605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77529A-A164-B842-B694-948EB243458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21</a:t>
            </a:fld>
            <a:endParaRPr lang="en-CA" altLang="zh-CN">
              <a:latin typeface="Tahoma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808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14C06C4-A345-4E43-BC1A-312B6A393CB7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680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95DC9A0-694D-BA40-9037-33F80F030E36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24</a:t>
            </a:fld>
            <a:endParaRPr lang="en-CA" altLang="zh-CN">
              <a:latin typeface="Tahoma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397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D3C61AF-B15E-B846-94EB-1496CADAF23F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25</a:t>
            </a:fld>
            <a:endParaRPr lang="en-CA" altLang="zh-CN">
              <a:latin typeface="Tahoma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81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C65EAC0-1ED7-294D-9ADE-A40E5E7B4A97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26</a:t>
            </a:fld>
            <a:endParaRPr lang="en-CA" altLang="zh-CN">
              <a:latin typeface="Tahoma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334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15F7887-CE9F-244B-80DF-9E745EFAC48F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27</a:t>
            </a:fld>
            <a:endParaRPr lang="en-CA" altLang="zh-CN">
              <a:latin typeface="Tahoma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563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32A67B0-998E-AE4F-A986-50723BBACD48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28</a:t>
            </a:fld>
            <a:endParaRPr lang="en-CA" altLang="zh-CN">
              <a:latin typeface="Tahoma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641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3087FBA-893A-FD4B-B0F1-97F182C22727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29</a:t>
            </a:fld>
            <a:endParaRPr lang="en-CA" altLang="zh-CN">
              <a:latin typeface="Tahoma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76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11B82A1-FF32-A547-B204-0AACA7142D02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8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592FA5-1C20-9444-A251-407FCC210D0E}" type="slidenum">
              <a:rPr lang="zh-CN" altLang="en-CA" sz="1200">
                <a:latin typeface="Tahoma" charset="0"/>
              </a:rPr>
              <a:pPr eaLnBrk="1" hangingPunct="1"/>
              <a:t>3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7400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8DB62C2-12D4-C740-87E9-5A9350BA68C6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31</a:t>
            </a:fld>
            <a:endParaRPr lang="en-CA" altLang="zh-CN">
              <a:latin typeface="Tahoma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056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A287FF4-207D-B34E-97F6-6A57CCC6D918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32</a:t>
            </a:fld>
            <a:endParaRPr lang="en-CA" altLang="zh-CN">
              <a:latin typeface="Tahoma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04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77529A-A164-B842-B694-948EB243458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33</a:t>
            </a:fld>
            <a:endParaRPr lang="en-CA" altLang="zh-CN">
              <a:latin typeface="Tahoma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031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B3B97EB-5A4D-D247-8E20-947CAC454315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98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C527A21-C2E2-634B-839A-762491C21D7B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35</a:t>
            </a:fld>
            <a:endParaRPr lang="en-CA" altLang="zh-CN">
              <a:latin typeface="Tahoma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764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EBC76C6-C5DD-194D-8542-19EF5DD094A6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36</a:t>
            </a:fld>
            <a:endParaRPr lang="en-CA" altLang="zh-CN">
              <a:latin typeface="Tahoma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5862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4A42160-FB58-A24D-82B2-463133D8FFF1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37</a:t>
            </a:fld>
            <a:endParaRPr lang="en-CA" altLang="zh-CN">
              <a:latin typeface="Tahoma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322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9972C74-AB96-224B-B0A4-0D94349AF4CD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38</a:t>
            </a:fld>
            <a:endParaRPr lang="en-CA" altLang="zh-CN">
              <a:latin typeface="Tahoma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9217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A0E3A37-AE90-2C45-B491-D9992504BCDF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39</a:t>
            </a:fld>
            <a:endParaRPr lang="en-CA" altLang="zh-CN">
              <a:latin typeface="Tahoma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0852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E7A4ABC-C4E1-C149-AEC4-152B291528E5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40</a:t>
            </a:fld>
            <a:endParaRPr lang="en-CA" altLang="zh-CN">
              <a:latin typeface="Tahoma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50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017D7DA-B695-4441-95D9-EDE275F09009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</a:t>
            </a:fld>
            <a:endParaRPr lang="en-CA" altLang="zh-CN">
              <a:latin typeface="Tahoma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5156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957DCDE-6138-5C43-9321-A2AE7B523D82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41</a:t>
            </a:fld>
            <a:endParaRPr lang="en-CA" altLang="zh-CN">
              <a:latin typeface="Tahoma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2757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16A577F-F34F-6E46-A3E2-5915F0E3B5E4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42</a:t>
            </a:fld>
            <a:endParaRPr lang="en-CA" altLang="zh-CN">
              <a:latin typeface="Tahoma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0600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E026C3B-35A4-1444-9FD3-0EDED2AE4E3B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43</a:t>
            </a:fld>
            <a:endParaRPr lang="en-CA" altLang="zh-CN">
              <a:latin typeface="Tahoma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437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3F55196-EFE8-FC46-8301-F271DF79BE50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44</a:t>
            </a:fld>
            <a:endParaRPr lang="en-CA" altLang="zh-CN">
              <a:latin typeface="Tahoma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867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3F55196-EFE8-FC46-8301-F271DF79BE50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45</a:t>
            </a:fld>
            <a:endParaRPr lang="en-CA" altLang="zh-CN">
              <a:latin typeface="Tahoma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09280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3F55196-EFE8-FC46-8301-F271DF79BE50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46</a:t>
            </a:fld>
            <a:endParaRPr lang="en-CA" altLang="zh-CN">
              <a:latin typeface="Tahoma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b="0" dirty="0" smtClean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S</a:t>
            </a:r>
            <a:r>
              <a:rPr lang="en-US" b="1" baseline="-25000" dirty="0" smtClean="0">
                <a:solidFill>
                  <a:srgbClr val="790033"/>
                </a:solidFill>
                <a:latin typeface="Times New Roman" charset="0"/>
              </a:rPr>
              <a:t>1</a:t>
            </a:r>
            <a:r>
              <a:rPr lang="en-US" b="1" baseline="0" dirty="0" smtClean="0">
                <a:solidFill>
                  <a:srgbClr val="790033"/>
                </a:solidFill>
                <a:latin typeface="Times New Roman" charset="0"/>
              </a:rPr>
              <a:t> students taking all three courses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b="0" dirty="0" smtClean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S</a:t>
            </a:r>
            <a:r>
              <a:rPr lang="en-US" b="1" baseline="-25000" dirty="0" smtClean="0">
                <a:solidFill>
                  <a:srgbClr val="790033"/>
                </a:solidFill>
                <a:latin typeface="Times New Roman" charset="0"/>
              </a:rPr>
              <a:t>2</a:t>
            </a:r>
            <a:r>
              <a:rPr lang="en-US" b="1" baseline="0" dirty="0" smtClean="0">
                <a:solidFill>
                  <a:srgbClr val="790033"/>
                </a:solidFill>
                <a:latin typeface="Times New Roman" charset="0"/>
              </a:rPr>
              <a:t> students taking both courses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b="0" dirty="0" smtClean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S</a:t>
            </a:r>
            <a:r>
              <a:rPr lang="en-US" b="1" baseline="-25000" dirty="0" smtClean="0">
                <a:solidFill>
                  <a:srgbClr val="790033"/>
                </a:solidFill>
                <a:latin typeface="Times New Roman" charset="0"/>
              </a:rPr>
              <a:t>3</a:t>
            </a:r>
            <a:r>
              <a:rPr lang="en-US" b="1" baseline="0" dirty="0" smtClean="0">
                <a:solidFill>
                  <a:srgbClr val="790033"/>
                </a:solidFill>
                <a:latin typeface="Times New Roman" charset="0"/>
              </a:rPr>
              <a:t> students taking this course, this query can be represented with project S# (select C#=‘CS305’ (T))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b="0" dirty="0" smtClean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 smtClean="0">
                <a:solidFill>
                  <a:srgbClr val="790033"/>
                </a:solidFill>
                <a:latin typeface="Times New Roman" charset="0"/>
                <a:ea typeface="+mn-ea"/>
                <a:cs typeface="+mn-cs"/>
              </a:rPr>
              <a:t>R</a:t>
            </a:r>
            <a:r>
              <a:rPr lang="en-US" b="1" baseline="-25000" dirty="0" smtClean="0">
                <a:solidFill>
                  <a:srgbClr val="790033"/>
                </a:solidFill>
                <a:latin typeface="Times New Roman" charset="0"/>
              </a:rPr>
              <a:t>1</a:t>
            </a:r>
            <a:r>
              <a:rPr lang="en-US" b="1" baseline="0" dirty="0" smtClean="0">
                <a:solidFill>
                  <a:srgbClr val="790033"/>
                </a:solidFill>
                <a:latin typeface="Times New Roman" charset="0"/>
              </a:rPr>
              <a:t> courses taken by all three students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b="0" dirty="0" smtClean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 smtClean="0">
                <a:solidFill>
                  <a:srgbClr val="790033"/>
                </a:solidFill>
                <a:latin typeface="Times New Roman" charset="0"/>
                <a:ea typeface="+mn-ea"/>
                <a:cs typeface="+mn-cs"/>
              </a:rPr>
              <a:t>R</a:t>
            </a:r>
            <a:r>
              <a:rPr lang="en-US" altLang="en-US" b="1" baseline="-25000" dirty="0" smtClean="0">
                <a:solidFill>
                  <a:srgbClr val="790033"/>
                </a:solidFill>
                <a:latin typeface="Times New Roman" charset="0"/>
                <a:ea typeface="+mn-ea"/>
                <a:cs typeface="+mn-cs"/>
              </a:rPr>
              <a:t>2</a:t>
            </a:r>
            <a:r>
              <a:rPr lang="en-US" b="1" baseline="0" dirty="0" smtClean="0">
                <a:solidFill>
                  <a:srgbClr val="790033"/>
                </a:solidFill>
                <a:latin typeface="Times New Roman" charset="0"/>
              </a:rPr>
              <a:t> courses taken by both students</a:t>
            </a:r>
            <a:endParaRPr lang="en-US" baseline="-25000" dirty="0" smtClean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b="0" dirty="0" smtClean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 smtClean="0">
                <a:solidFill>
                  <a:srgbClr val="790033"/>
                </a:solidFill>
                <a:latin typeface="Times New Roman" charset="0"/>
                <a:ea typeface="+mn-ea"/>
                <a:cs typeface="+mn-cs"/>
              </a:rPr>
              <a:t>R</a:t>
            </a:r>
            <a:r>
              <a:rPr lang="en-US" altLang="en-US" b="1" baseline="-25000" dirty="0" smtClean="0">
                <a:solidFill>
                  <a:srgbClr val="790033"/>
                </a:solidFill>
                <a:latin typeface="Times New Roman" charset="0"/>
                <a:ea typeface="+mn-ea"/>
                <a:cs typeface="+mn-cs"/>
              </a:rPr>
              <a:t>3</a:t>
            </a:r>
            <a:r>
              <a:rPr lang="en-US" b="1" baseline="0" dirty="0" smtClean="0">
                <a:solidFill>
                  <a:srgbClr val="790033"/>
                </a:solidFill>
                <a:latin typeface="Times New Roman" charset="0"/>
              </a:rPr>
              <a:t> courses taken by this student, this query can be represented with project C# (select S#=‘1000’ (T))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-25000" dirty="0" smtClean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-25000" dirty="0" smtClean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8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6B7B15-BF5A-0D42-9EC9-446CB7B5BF50}" type="slidenum">
              <a:rPr lang="zh-CN" altLang="en-CA" sz="1200">
                <a:latin typeface="Tahoma" charset="0"/>
              </a:rPr>
              <a:pPr eaLnBrk="1" hangingPunct="1"/>
              <a:t>5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70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77529A-A164-B842-B694-948EB243458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6</a:t>
            </a:fld>
            <a:endParaRPr lang="en-CA" altLang="zh-CN">
              <a:latin typeface="Tahoma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832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8E8A-5D2B-284A-B3BC-19CE4CD47691}" type="slidenum">
              <a:rPr lang="en-CA" altLang="en-US" smtClean="0"/>
              <a:pPr/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561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DB9B614-7579-844B-B151-806D1F0AF113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8</a:t>
            </a:fld>
            <a:endParaRPr lang="en-CA" altLang="zh-CN">
              <a:latin typeface="Tahoma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tuples that make the condition </a:t>
            </a:r>
            <a:r>
              <a:rPr lang="en-US" altLang="en-US" b="1" dirty="0" smtClean="0">
                <a:solidFill>
                  <a:srgbClr val="990000"/>
                </a:solidFill>
              </a:rPr>
              <a:t>true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are selected and appear in the result of the operation</a:t>
            </a:r>
          </a:p>
          <a:p>
            <a:pPr eaLnBrk="1" hangingPunct="1"/>
            <a:r>
              <a:rPr lang="en-US" altLang="en-US" dirty="0" smtClean="0"/>
              <a:t>tuples that make the condition </a:t>
            </a:r>
            <a:r>
              <a:rPr lang="en-US" altLang="en-US" b="1" dirty="0" smtClean="0">
                <a:solidFill>
                  <a:srgbClr val="990000"/>
                </a:solidFill>
              </a:rPr>
              <a:t>false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are filtered out and discarded from the result of the operation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8497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C964188-56E2-D446-B8E8-C1840B99B966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9</a:t>
            </a:fld>
            <a:endParaRPr lang="en-CA" altLang="zh-CN">
              <a:latin typeface="Tahoma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10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 algn="l"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709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A89E88B3-5C81-4646-82CD-1357F41AB15D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977785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C4A6392E-132E-C64D-892F-6A5092248376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314566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993775"/>
            <a:ext cx="8675687" cy="5711825"/>
          </a:xfrm>
        </p:spPr>
        <p:txBody>
          <a:bodyPr/>
          <a:lstStyle>
            <a:lvl4pPr>
              <a:defRPr sz="23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 sz="2000"/>
            </a:lvl1pPr>
          </a:lstStyle>
          <a:p>
            <a:fld id="{B2951B80-3F92-8F46-AD94-4C343E34AA0F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6" name="Rectangle 37"/>
          <p:cNvSpPr>
            <a:spLocks noChangeArrowheads="1"/>
          </p:cNvSpPr>
          <p:nvPr userDrawn="1"/>
        </p:nvSpPr>
        <p:spPr bwMode="gray">
          <a:xfrm rot="16200000">
            <a:off x="4151314" y="-4151313"/>
            <a:ext cx="838200" cy="9140825"/>
          </a:xfrm>
          <a:prstGeom prst="rect">
            <a:avLst/>
          </a:prstGeom>
          <a:solidFill>
            <a:srgbClr val="76822E">
              <a:alpha val="30000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4000" smtClean="0">
              <a:latin typeface="Tahoma" charset="0"/>
            </a:endParaRPr>
          </a:p>
        </p:txBody>
      </p:sp>
      <p:pic>
        <p:nvPicPr>
          <p:cNvPr id="7" name="Picture 6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5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80D7907A-BFD1-4C41-85D9-25838C995735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545068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689B0EDF-1D6D-5446-82F8-21875ADD6B03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110418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D5A668D3-445D-2940-9C54-4AEC74D7BD56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4695885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8999" y="6436659"/>
            <a:ext cx="1905000" cy="457200"/>
          </a:xfrm>
          <a:ln/>
        </p:spPr>
        <p:txBody>
          <a:bodyPr/>
          <a:lstStyle>
            <a:lvl1pPr>
              <a:defRPr sz="2000"/>
            </a:lvl1pPr>
          </a:lstStyle>
          <a:p>
            <a:fld id="{8C1C1431-252E-9044-A316-3E0AC1EBDA06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1593089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131230BE-DFEC-2F4B-8281-4F02F653C264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6398907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810F909F-F04C-6540-941C-A36E1D9F4824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609999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E79969D3-D09A-8C46-B4B3-B8DF0F8BFC3D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892387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399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  <a:ea typeface="宋体" charset="-122"/>
              </a:defRPr>
            </a:lvl1pPr>
          </a:lstStyle>
          <a:p>
            <a:fld id="{6A124B61-FAF6-6649-8037-B061B7B2EDD0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142999"/>
            <a:ext cx="8675687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en-US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2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8</a:t>
            </a:r>
          </a:p>
        </p:txBody>
      </p:sp>
      <p:sp>
        <p:nvSpPr>
          <p:cNvPr id="4099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Relational Algebra and Calculus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6349"/>
            <a:ext cx="9144000" cy="8318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Unary Operations</a:t>
            </a:r>
            <a:r>
              <a:rPr lang="en-US" altLang="en-US" dirty="0"/>
              <a:t>: </a:t>
            </a:r>
            <a:r>
              <a:rPr lang="en-US" altLang="en-US" dirty="0" smtClean="0"/>
              <a:t>SELECT</a:t>
            </a:r>
            <a:r>
              <a:rPr lang="zh-CN" altLang="en-US" dirty="0" smtClean="0"/>
              <a:t> </a:t>
            </a:r>
            <a:r>
              <a:rPr lang="en-US" dirty="0">
                <a:solidFill>
                  <a:srgbClr val="990000"/>
                </a:solidFill>
              </a:rPr>
              <a:t>(</a:t>
            </a:r>
            <a:r>
              <a:rPr lang="en-CA" dirty="0" err="1">
                <a:solidFill>
                  <a:srgbClr val="990000"/>
                </a:solidFill>
                <a:latin typeface="Times" pitchFamily="18" charset="0"/>
              </a:rPr>
              <a:t>σ</a:t>
            </a:r>
            <a:r>
              <a:rPr lang="en-US" altLang="en-US" dirty="0">
                <a:solidFill>
                  <a:srgbClr val="990000"/>
                </a:solidFill>
              </a:rPr>
              <a:t>)</a:t>
            </a:r>
            <a:endParaRPr lang="en-US" altLang="en-US" dirty="0"/>
          </a:p>
        </p:txBody>
      </p:sp>
      <p:sp>
        <p:nvSpPr>
          <p:cNvPr id="3481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756" y="3203577"/>
            <a:ext cx="8675687" cy="19780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Select </a:t>
            </a:r>
            <a:r>
              <a:rPr lang="en-US" altLang="en-US" dirty="0"/>
              <a:t>students whose age is greater than </a:t>
            </a:r>
            <a:r>
              <a:rPr lang="en-US" altLang="en-US" dirty="0" smtClean="0"/>
              <a:t>20 and less than 30 (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multiple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conditions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990000"/>
                </a:solidFill>
              </a:rPr>
              <a:t>	select </a:t>
            </a:r>
            <a:r>
              <a:rPr lang="en-US" altLang="en-US" b="1" dirty="0">
                <a:solidFill>
                  <a:srgbClr val="990000"/>
                </a:solidFill>
              </a:rPr>
              <a:t>age &gt; 20 and age &lt; 30 </a:t>
            </a:r>
            <a:r>
              <a:rPr lang="en-US" altLang="en-US" dirty="0">
                <a:solidFill>
                  <a:srgbClr val="990000"/>
                </a:solidFill>
              </a:rPr>
              <a:t>(Student)  </a:t>
            </a:r>
            <a:endParaRPr lang="en-US" altLang="en-US" sz="2400" dirty="0">
              <a:solidFill>
                <a:srgbClr val="99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000" dirty="0"/>
          </a:p>
          <a:p>
            <a:pPr algn="ctr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000" dirty="0"/>
          </a:p>
          <a:p>
            <a:pPr algn="ctr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10</a:t>
            </a:fld>
            <a:endParaRPr lang="en-CA" altLang="zh-C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84461"/>
              </p:ext>
            </p:extLst>
          </p:nvPr>
        </p:nvGraphicFramePr>
        <p:xfrm>
          <a:off x="545307" y="990600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8777"/>
              </p:ext>
            </p:extLst>
          </p:nvPr>
        </p:nvGraphicFramePr>
        <p:xfrm>
          <a:off x="4419600" y="1371600"/>
          <a:ext cx="3340100" cy="1143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34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Properties of S</a:t>
            </a:r>
            <a:r>
              <a:rPr lang="en-US" altLang="zh-CN" dirty="0" smtClean="0"/>
              <a:t>ELECT</a:t>
            </a:r>
            <a:r>
              <a:rPr lang="zh-CN" altLang="en-US" dirty="0" smtClean="0"/>
              <a:t> </a:t>
            </a:r>
            <a:r>
              <a:rPr lang="en-US" dirty="0">
                <a:solidFill>
                  <a:srgbClr val="990000"/>
                </a:solidFill>
              </a:rPr>
              <a:t>(</a:t>
            </a:r>
            <a:r>
              <a:rPr lang="en-CA" dirty="0" err="1">
                <a:solidFill>
                  <a:srgbClr val="990000"/>
                </a:solidFill>
                <a:latin typeface="Times" pitchFamily="18" charset="0"/>
              </a:rPr>
              <a:t>σ</a:t>
            </a:r>
            <a:r>
              <a:rPr lang="en-US" altLang="en-US" dirty="0">
                <a:solidFill>
                  <a:srgbClr val="990000"/>
                </a:solidFill>
              </a:rPr>
              <a:t>)</a:t>
            </a:r>
            <a:endParaRPr lang="en-US" altLang="en-US" dirty="0"/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2256" y="3124200"/>
            <a:ext cx="8599487" cy="3733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result relation has the same attributes as 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number of tuples in the result is less than (or equal to)     the number of tuples in 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/>
              <a:t>SELECT operation is </a:t>
            </a:r>
            <a:r>
              <a:rPr lang="en-US" altLang="en-US" sz="2300" b="1" dirty="0">
                <a:solidFill>
                  <a:srgbClr val="790033"/>
                </a:solidFill>
              </a:rPr>
              <a:t>commutative</a:t>
            </a:r>
            <a:r>
              <a:rPr lang="en-US" altLang="en-US" sz="2300" dirty="0"/>
              <a:t>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200" dirty="0">
                <a:latin typeface="Symbol" charset="2"/>
              </a:rPr>
              <a:t></a:t>
            </a:r>
            <a:r>
              <a:rPr lang="en-US" altLang="en-US" sz="2200" dirty="0"/>
              <a:t> </a:t>
            </a:r>
            <a:r>
              <a:rPr lang="en-US" altLang="en-US" sz="2400" baseline="-25000" dirty="0"/>
              <a:t>&lt;condition1&gt;</a:t>
            </a:r>
            <a:r>
              <a:rPr lang="en-US" altLang="en-US" sz="2400" dirty="0"/>
              <a:t>(</a:t>
            </a:r>
            <a:r>
              <a:rPr lang="en-US" altLang="en-US" sz="2200" dirty="0">
                <a:latin typeface="Symbol" charset="2"/>
              </a:rPr>
              <a:t></a:t>
            </a:r>
            <a:r>
              <a:rPr lang="en-US" altLang="en-US" sz="2200" dirty="0"/>
              <a:t> </a:t>
            </a:r>
            <a:r>
              <a:rPr lang="en-US" altLang="en-US" sz="2400" baseline="-25000" dirty="0"/>
              <a:t>&lt; condition2&gt;</a:t>
            </a:r>
            <a:r>
              <a:rPr lang="en-US" altLang="en-US" sz="2400" dirty="0"/>
              <a:t> </a:t>
            </a:r>
            <a:r>
              <a:rPr lang="en-US" altLang="en-US" sz="2200" dirty="0"/>
              <a:t>(R)) = </a:t>
            </a:r>
            <a:r>
              <a:rPr lang="en-US" altLang="en-US" sz="2200" dirty="0">
                <a:latin typeface="Symbol" charset="2"/>
              </a:rPr>
              <a:t></a:t>
            </a:r>
            <a:r>
              <a:rPr lang="en-US" altLang="en-US" sz="2200" dirty="0"/>
              <a:t> </a:t>
            </a:r>
            <a:r>
              <a:rPr lang="en-US" altLang="en-US" sz="2400" baseline="-25000" dirty="0"/>
              <a:t>&lt;condition2&gt;</a:t>
            </a:r>
            <a:r>
              <a:rPr lang="en-US" altLang="en-US" sz="2400" dirty="0"/>
              <a:t> </a:t>
            </a:r>
            <a:r>
              <a:rPr lang="en-US" altLang="en-US" sz="2200" dirty="0"/>
              <a:t>(</a:t>
            </a:r>
            <a:r>
              <a:rPr lang="en-US" altLang="en-US" sz="2200" dirty="0">
                <a:latin typeface="Symbol" charset="2"/>
              </a:rPr>
              <a:t></a:t>
            </a:r>
            <a:r>
              <a:rPr lang="en-US" altLang="en-US" sz="2200" dirty="0"/>
              <a:t> </a:t>
            </a:r>
            <a:r>
              <a:rPr lang="en-US" altLang="en-US" sz="2400" baseline="-25000" dirty="0"/>
              <a:t>&lt; condition1&gt;</a:t>
            </a:r>
            <a:r>
              <a:rPr lang="en-US" altLang="en-US" sz="2400" dirty="0"/>
              <a:t> </a:t>
            </a:r>
            <a:r>
              <a:rPr lang="en-US" altLang="en-US" sz="2200" dirty="0"/>
              <a:t>(R))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/>
              <a:t>Because of </a:t>
            </a:r>
            <a:r>
              <a:rPr lang="en-US" altLang="en-US" sz="2300" dirty="0" err="1"/>
              <a:t>commutativity</a:t>
            </a:r>
            <a:r>
              <a:rPr lang="en-US" altLang="en-US" sz="2300" dirty="0"/>
              <a:t> property, a cascade (sequence) of SELECT operations may be applied in any order: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200" dirty="0">
                <a:latin typeface="Symbol" charset="2"/>
              </a:rPr>
              <a:t></a:t>
            </a:r>
            <a:r>
              <a:rPr lang="en-US" altLang="en-US" sz="2200" baseline="-25000" dirty="0"/>
              <a:t>&lt;cond1&gt;</a:t>
            </a:r>
            <a:r>
              <a:rPr lang="en-US" altLang="en-US" sz="2200" dirty="0"/>
              <a:t>(</a:t>
            </a:r>
            <a:r>
              <a:rPr lang="en-US" altLang="en-US" sz="2200" dirty="0">
                <a:latin typeface="Symbol" charset="2"/>
              </a:rPr>
              <a:t></a:t>
            </a:r>
            <a:r>
              <a:rPr lang="en-US" altLang="en-US" sz="2200" baseline="-25000" dirty="0"/>
              <a:t>&lt;cond2&gt;</a:t>
            </a:r>
            <a:r>
              <a:rPr lang="en-US" altLang="en-US" sz="2200" dirty="0"/>
              <a:t> (</a:t>
            </a:r>
            <a:r>
              <a:rPr lang="en-US" altLang="en-US" sz="2200" dirty="0">
                <a:latin typeface="Symbol" charset="2"/>
              </a:rPr>
              <a:t></a:t>
            </a:r>
            <a:r>
              <a:rPr lang="en-US" altLang="en-US" sz="2200" baseline="-25000" dirty="0"/>
              <a:t>&lt;cond3&gt;</a:t>
            </a:r>
            <a:r>
              <a:rPr lang="en-US" altLang="en-US" sz="2200" dirty="0"/>
              <a:t> (R)) = </a:t>
            </a:r>
            <a:r>
              <a:rPr lang="en-US" altLang="en-US" sz="2200" dirty="0">
                <a:latin typeface="Symbol" charset="2"/>
              </a:rPr>
              <a:t></a:t>
            </a:r>
            <a:r>
              <a:rPr lang="en-US" altLang="en-US" sz="2200" baseline="-25000" dirty="0"/>
              <a:t>&lt;cond2&gt;</a:t>
            </a:r>
            <a:r>
              <a:rPr lang="en-US" altLang="en-US" sz="2200" dirty="0"/>
              <a:t> (</a:t>
            </a:r>
            <a:r>
              <a:rPr lang="en-US" altLang="en-US" sz="2200" dirty="0">
                <a:latin typeface="Symbol" charset="2"/>
              </a:rPr>
              <a:t></a:t>
            </a:r>
            <a:r>
              <a:rPr lang="en-US" altLang="en-US" sz="2200" baseline="-25000" dirty="0"/>
              <a:t>&lt;cond3&gt;</a:t>
            </a:r>
            <a:r>
              <a:rPr lang="en-US" altLang="en-US" sz="2200" dirty="0"/>
              <a:t> (</a:t>
            </a:r>
            <a:r>
              <a:rPr lang="en-US" altLang="en-US" sz="2200" dirty="0">
                <a:latin typeface="Symbol" charset="2"/>
              </a:rPr>
              <a:t></a:t>
            </a:r>
            <a:r>
              <a:rPr lang="en-US" altLang="en-US" sz="2200" baseline="-25000" dirty="0"/>
              <a:t>&lt;cond1&gt;</a:t>
            </a:r>
            <a:r>
              <a:rPr lang="en-US" altLang="en-US" sz="2200" dirty="0"/>
              <a:t> ( R)))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/>
              <a:t>A cascade of SELECT operations may be replaced by a single selection with a conjunction of all the conditions: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200" dirty="0">
                <a:latin typeface="Symbol" charset="2"/>
              </a:rPr>
              <a:t></a:t>
            </a:r>
            <a:r>
              <a:rPr lang="en-US" altLang="en-US" sz="2200" baseline="-25000" dirty="0"/>
              <a:t>&lt;cond1&gt;</a:t>
            </a:r>
            <a:r>
              <a:rPr lang="en-US" altLang="en-US" sz="2200" dirty="0"/>
              <a:t>(</a:t>
            </a:r>
            <a:r>
              <a:rPr lang="en-US" altLang="en-US" sz="2200" dirty="0">
                <a:latin typeface="Symbol" charset="2"/>
              </a:rPr>
              <a:t></a:t>
            </a:r>
            <a:r>
              <a:rPr lang="en-US" altLang="en-US" sz="2200" baseline="-25000" dirty="0"/>
              <a:t>&lt; cond2&gt;</a:t>
            </a:r>
            <a:r>
              <a:rPr lang="en-US" altLang="en-US" sz="2200" dirty="0"/>
              <a:t> (</a:t>
            </a:r>
            <a:r>
              <a:rPr lang="en-US" altLang="en-US" sz="2200" dirty="0">
                <a:latin typeface="Symbol" charset="2"/>
              </a:rPr>
              <a:t></a:t>
            </a:r>
            <a:r>
              <a:rPr lang="en-US" altLang="en-US" sz="2200" baseline="-25000" dirty="0"/>
              <a:t>&lt;cond3&gt;</a:t>
            </a:r>
            <a:r>
              <a:rPr lang="en-US" altLang="en-US" sz="2200" dirty="0"/>
              <a:t>(R)) = </a:t>
            </a:r>
            <a:r>
              <a:rPr lang="en-US" altLang="en-US" sz="2200" dirty="0">
                <a:latin typeface="Symbol" charset="2"/>
              </a:rPr>
              <a:t></a:t>
            </a:r>
            <a:r>
              <a:rPr lang="en-US" altLang="en-US" sz="2200" baseline="-25000" dirty="0"/>
              <a:t> &lt;cond1&gt; AND &lt; cond2&gt; AND &lt; cond3&gt;</a:t>
            </a:r>
            <a:r>
              <a:rPr lang="en-US" altLang="en-US" sz="2200" dirty="0"/>
              <a:t>(R)))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 dirty="0"/>
          </a:p>
          <a:p>
            <a:pPr lvl="2" eaLnBrk="1" hangingPunct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11</a:t>
            </a:fld>
            <a:endParaRPr lang="en-CA" altLang="zh-C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84461"/>
              </p:ext>
            </p:extLst>
          </p:nvPr>
        </p:nvGraphicFramePr>
        <p:xfrm>
          <a:off x="545307" y="990600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8777"/>
              </p:ext>
            </p:extLst>
          </p:nvPr>
        </p:nvGraphicFramePr>
        <p:xfrm>
          <a:off x="4419600" y="1371600"/>
          <a:ext cx="3340100" cy="1143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346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32426"/>
            <a:ext cx="9144000" cy="8057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Unary </a:t>
            </a:r>
            <a:r>
              <a:rPr lang="en-US" altLang="en-US" dirty="0" smtClean="0"/>
              <a:t>Operation: PROJECT </a:t>
            </a:r>
            <a:r>
              <a:rPr lang="en-US" dirty="0">
                <a:solidFill>
                  <a:srgbClr val="990000"/>
                </a:solidFill>
              </a:rPr>
              <a:t>(</a:t>
            </a:r>
            <a:r>
              <a:rPr lang="en-CA" dirty="0">
                <a:solidFill>
                  <a:srgbClr val="990000"/>
                </a:solidFill>
                <a:latin typeface="Times" pitchFamily="18" charset="0"/>
              </a:rPr>
              <a:t>π</a:t>
            </a:r>
            <a:r>
              <a:rPr lang="en-US" dirty="0">
                <a:solidFill>
                  <a:srgbClr val="990000"/>
                </a:solidFill>
              </a:rPr>
              <a:t>)</a:t>
            </a:r>
            <a:endParaRPr lang="en-US" altLang="en-US" dirty="0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34400" cy="569867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The PROJECT Operation keeps certain </a:t>
            </a:r>
            <a:r>
              <a:rPr lang="en-US" i="1" dirty="0" smtClean="0"/>
              <a:t>columns</a:t>
            </a:r>
            <a:r>
              <a:rPr lang="en-US" dirty="0" smtClean="0"/>
              <a:t> (attributes) from a relation and discards the other columns.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Project &lt;attributes&gt; (R) </a:t>
            </a:r>
            <a:r>
              <a:rPr lang="en-US" sz="2400" dirty="0" smtClean="0">
                <a:solidFill>
                  <a:schemeClr val="tx2"/>
                </a:solidFill>
                <a:ea typeface="+mn-ea"/>
                <a:cs typeface="+mn-cs"/>
              </a:rPr>
              <a:t>or 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sz="2800" dirty="0" smtClean="0">
                <a:latin typeface="Symbol" pitchFamily="18" charset="2"/>
              </a:rPr>
              <a:t></a:t>
            </a:r>
            <a:r>
              <a:rPr lang="en-US" sz="2800" baseline="-25000" dirty="0" smtClean="0"/>
              <a:t>&lt;attributes</a:t>
            </a:r>
            <a:r>
              <a:rPr lang="en-US" sz="2400" baseline="-25000" dirty="0" smtClean="0"/>
              <a:t>&gt;</a:t>
            </a:r>
            <a:r>
              <a:rPr lang="en-US" sz="2400" dirty="0" smtClean="0"/>
              <a:t>(R)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600" dirty="0">
                <a:solidFill>
                  <a:srgbClr val="800000"/>
                </a:solidFill>
              </a:rPr>
              <a:t>&lt;attributes&gt;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is a list of attributes of R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dirty="0" smtClean="0">
                <a:solidFill>
                  <a:schemeClr val="tx2"/>
                </a:solidFill>
                <a:ea typeface="+mn-ea"/>
                <a:cs typeface="+mn-cs"/>
              </a:rPr>
              <a:t>PROJECT creates a vertical partitioning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dirty="0" smtClean="0">
                <a:solidFill>
                  <a:schemeClr val="tx2"/>
                </a:solidFill>
                <a:ea typeface="+mn-ea"/>
                <a:cs typeface="+mn-cs"/>
              </a:rPr>
              <a:t>The list of specified columns (attributes) is kept in each </a:t>
            </a:r>
            <a:r>
              <a:rPr lang="en-US" sz="2800" dirty="0" err="1" smtClean="0">
                <a:solidFill>
                  <a:schemeClr val="tx2"/>
                </a:solidFill>
                <a:ea typeface="+mn-ea"/>
                <a:cs typeface="+mn-cs"/>
              </a:rPr>
              <a:t>tuple</a:t>
            </a:r>
            <a:r>
              <a:rPr lang="en-US" sz="2800" dirty="0" smtClean="0">
                <a:solidFill>
                  <a:schemeClr val="tx2"/>
                </a:solidFill>
                <a:ea typeface="+mn-ea"/>
                <a:cs typeface="+mn-cs"/>
              </a:rPr>
              <a:t> of the result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The other attributes in each </a:t>
            </a:r>
            <a:r>
              <a:rPr lang="en-US" dirty="0" err="1" smtClean="0"/>
              <a:t>tuple</a:t>
            </a:r>
            <a:r>
              <a:rPr lang="en-US" dirty="0" smtClean="0"/>
              <a:t> are discarded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The project operation </a:t>
            </a:r>
            <a:r>
              <a:rPr lang="en-US" i="1" dirty="0" smtClean="0">
                <a:solidFill>
                  <a:srgbClr val="790033"/>
                </a:solidFill>
              </a:rPr>
              <a:t>removes any duplicate </a:t>
            </a:r>
            <a:r>
              <a:rPr lang="en-US" i="1" dirty="0" err="1" smtClean="0">
                <a:solidFill>
                  <a:srgbClr val="790033"/>
                </a:solidFill>
              </a:rPr>
              <a:t>tuples</a:t>
            </a:r>
            <a:r>
              <a:rPr lang="en-US" dirty="0" smtClean="0">
                <a:solidFill>
                  <a:srgbClr val="790033"/>
                </a:solidFill>
              </a:rPr>
              <a:t> </a:t>
            </a:r>
            <a:r>
              <a:rPr lang="en-US" dirty="0" smtClean="0"/>
              <a:t>because the result of the </a:t>
            </a:r>
            <a:r>
              <a:rPr lang="en-US" i="1" dirty="0" smtClean="0"/>
              <a:t>project</a:t>
            </a:r>
            <a:r>
              <a:rPr lang="en-US" dirty="0" smtClean="0"/>
              <a:t> operation must be a </a:t>
            </a:r>
            <a:r>
              <a:rPr lang="en-US" i="1" dirty="0" smtClean="0"/>
              <a:t>set of </a:t>
            </a:r>
            <a:r>
              <a:rPr lang="en-US" i="1" dirty="0" err="1" smtClean="0"/>
              <a:t>tuples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882271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31633"/>
            <a:ext cx="9144000" cy="812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Unary </a:t>
            </a:r>
            <a:r>
              <a:rPr lang="en-US" altLang="en-US" dirty="0" smtClean="0"/>
              <a:t>Operation: PROJECT </a:t>
            </a:r>
            <a:r>
              <a:rPr lang="en-US" dirty="0">
                <a:solidFill>
                  <a:srgbClr val="990000"/>
                </a:solidFill>
              </a:rPr>
              <a:t>(</a:t>
            </a:r>
            <a:r>
              <a:rPr lang="en-CA" dirty="0">
                <a:solidFill>
                  <a:srgbClr val="990000"/>
                </a:solidFill>
                <a:latin typeface="Times" pitchFamily="18" charset="0"/>
              </a:rPr>
              <a:t>π</a:t>
            </a:r>
            <a:r>
              <a:rPr lang="en-US" dirty="0">
                <a:solidFill>
                  <a:srgbClr val="990000"/>
                </a:solidFill>
              </a:rPr>
              <a:t>)</a:t>
            </a:r>
            <a:endParaRPr lang="en-US" altLang="en-US" dirty="0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5670" y="3209020"/>
            <a:ext cx="8675687" cy="281622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List students’ name and age: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dirty="0" smtClean="0">
                <a:solidFill>
                  <a:srgbClr val="990000"/>
                </a:solidFill>
              </a:rPr>
              <a:t>   </a:t>
            </a:r>
            <a:r>
              <a:rPr lang="en-US" dirty="0" smtClean="0">
                <a:solidFill>
                  <a:srgbClr val="990000"/>
                </a:solidFill>
                <a:ea typeface="+mn-ea"/>
                <a:cs typeface="+mn-cs"/>
              </a:rPr>
              <a:t>project </a:t>
            </a:r>
            <a:r>
              <a:rPr lang="en-US" b="1" dirty="0" err="1" smtClean="0">
                <a:solidFill>
                  <a:srgbClr val="790033"/>
                </a:solidFill>
                <a:ea typeface="+mn-ea"/>
                <a:cs typeface="+mn-cs"/>
              </a:rPr>
              <a:t>sname</a:t>
            </a:r>
            <a:r>
              <a:rPr lang="en-US" b="1" dirty="0" smtClean="0">
                <a:solidFill>
                  <a:srgbClr val="790033"/>
                </a:solidFill>
                <a:ea typeface="+mn-ea"/>
                <a:cs typeface="+mn-cs"/>
              </a:rPr>
              <a:t>, age </a:t>
            </a:r>
            <a:r>
              <a:rPr lang="en-US" dirty="0" smtClean="0">
                <a:solidFill>
                  <a:srgbClr val="990000"/>
                </a:solidFill>
                <a:ea typeface="+mn-ea"/>
                <a:cs typeface="+mn-cs"/>
              </a:rPr>
              <a:t>(Student)  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  or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3600" dirty="0" smtClean="0">
                <a:solidFill>
                  <a:srgbClr val="990000"/>
                </a:solidFill>
              </a:rPr>
              <a:t>  </a:t>
            </a:r>
            <a:r>
              <a:rPr lang="en-US" sz="3600" b="1" dirty="0" smtClean="0">
                <a:solidFill>
                  <a:srgbClr val="990000"/>
                </a:solidFill>
                <a:latin typeface="Symbol" pitchFamily="18" charset="2"/>
              </a:rPr>
              <a:t>p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sz="4000" b="1" baseline="-25000" dirty="0" err="1" smtClean="0">
                <a:solidFill>
                  <a:srgbClr val="990000"/>
                </a:solidFill>
              </a:rPr>
              <a:t>sname,age</a:t>
            </a:r>
            <a:r>
              <a:rPr lang="en-US" b="1" baseline="-25000" dirty="0" smtClean="0">
                <a:solidFill>
                  <a:srgbClr val="990000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 (Student)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13</a:t>
            </a:fld>
            <a:endParaRPr lang="en-CA" altLang="zh-C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059"/>
              </p:ext>
            </p:extLst>
          </p:nvPr>
        </p:nvGraphicFramePr>
        <p:xfrm>
          <a:off x="545307" y="990600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00745"/>
              </p:ext>
            </p:extLst>
          </p:nvPr>
        </p:nvGraphicFramePr>
        <p:xfrm>
          <a:off x="4419600" y="1371600"/>
          <a:ext cx="2512212" cy="1143000"/>
        </p:xfrm>
        <a:graphic>
          <a:graphicData uri="http://schemas.openxmlformats.org/drawingml/2006/table">
            <a:tbl>
              <a:tblPr/>
              <a:tblGrid>
                <a:gridCol w="1256106"/>
                <a:gridCol w="1256106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11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-27562" y="0"/>
            <a:ext cx="9171562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lvl="1" algn="ctr" eaLnBrk="1" hangingPunct="1"/>
            <a:r>
              <a:rPr lang="en-US" altLang="en-US" dirty="0" smtClean="0"/>
              <a:t>Properties of PROJECT </a:t>
            </a:r>
            <a:r>
              <a:rPr lang="en-US" dirty="0">
                <a:solidFill>
                  <a:srgbClr val="990000"/>
                </a:solidFill>
              </a:rPr>
              <a:t>(</a:t>
            </a:r>
            <a:r>
              <a:rPr lang="en-CA" dirty="0">
                <a:solidFill>
                  <a:srgbClr val="990000"/>
                </a:solidFill>
                <a:latin typeface="Times" pitchFamily="18" charset="0"/>
              </a:rPr>
              <a:t>π</a:t>
            </a:r>
            <a:r>
              <a:rPr lang="en-US" dirty="0">
                <a:solidFill>
                  <a:srgbClr val="990000"/>
                </a:solidFill>
              </a:rPr>
              <a:t>)</a:t>
            </a:r>
            <a:endParaRPr lang="en-US" altLang="en-US" dirty="0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/>
              <a:t>number of tuples in the result of projection is always less or equal to the number of tuples in R</a:t>
            </a:r>
          </a:p>
          <a:p>
            <a:pPr eaLnBrk="1" hangingPunct="1"/>
            <a:r>
              <a:rPr lang="en-US" altLang="en-US" dirty="0"/>
              <a:t>If the list of attributes includes a </a:t>
            </a:r>
            <a:r>
              <a:rPr lang="en-US" altLang="en-US" i="1" dirty="0"/>
              <a:t>key</a:t>
            </a:r>
            <a:r>
              <a:rPr lang="en-US" altLang="en-US" dirty="0"/>
              <a:t> of R, then the number of tuples in the result of PROJECT is </a:t>
            </a:r>
            <a:r>
              <a:rPr lang="en-US" altLang="en-US" i="1" dirty="0"/>
              <a:t>equal</a:t>
            </a:r>
            <a:r>
              <a:rPr lang="en-US" altLang="en-US" dirty="0"/>
              <a:t> to the number of tuples in R</a:t>
            </a:r>
          </a:p>
          <a:p>
            <a:pPr eaLnBrk="1" hangingPunct="1"/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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baseline="-25000" dirty="0">
                <a:solidFill>
                  <a:srgbClr val="990000"/>
                </a:solidFill>
              </a:rPr>
              <a:t>&lt;list1&gt;</a:t>
            </a:r>
            <a:r>
              <a:rPr lang="en-US" altLang="en-US" dirty="0">
                <a:solidFill>
                  <a:srgbClr val="990000"/>
                </a:solidFill>
              </a:rPr>
              <a:t> (</a:t>
            </a:r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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baseline="-25000" dirty="0">
                <a:solidFill>
                  <a:srgbClr val="990000"/>
                </a:solidFill>
              </a:rPr>
              <a:t>&lt;list2&gt;</a:t>
            </a:r>
            <a:r>
              <a:rPr lang="en-US" altLang="en-US" dirty="0">
                <a:solidFill>
                  <a:srgbClr val="990000"/>
                </a:solidFill>
              </a:rPr>
              <a:t> (R) ) = </a:t>
            </a:r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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baseline="-25000" dirty="0">
                <a:solidFill>
                  <a:srgbClr val="990000"/>
                </a:solidFill>
              </a:rPr>
              <a:t>&lt;list2&gt;</a:t>
            </a:r>
            <a:r>
              <a:rPr lang="en-US" altLang="en-US" dirty="0">
                <a:solidFill>
                  <a:srgbClr val="990000"/>
                </a:solidFill>
              </a:rPr>
              <a:t> (</a:t>
            </a:r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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baseline="-25000" dirty="0">
                <a:solidFill>
                  <a:srgbClr val="990000"/>
                </a:solidFill>
              </a:rPr>
              <a:t>&lt;list1&gt;</a:t>
            </a:r>
            <a:r>
              <a:rPr lang="en-US" altLang="en-US" dirty="0">
                <a:solidFill>
                  <a:srgbClr val="990000"/>
                </a:solidFill>
              </a:rPr>
              <a:t> (R))? </a:t>
            </a:r>
            <a:endParaRPr lang="en-US" altLang="en-US" sz="3000" dirty="0">
              <a:solidFill>
                <a:srgbClr val="99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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baseline="-25000" dirty="0">
                <a:solidFill>
                  <a:srgbClr val="990000"/>
                </a:solidFill>
              </a:rPr>
              <a:t>&lt;list1&gt;</a:t>
            </a:r>
            <a:r>
              <a:rPr lang="en-US" altLang="en-US" dirty="0">
                <a:solidFill>
                  <a:srgbClr val="990000"/>
                </a:solidFill>
              </a:rPr>
              <a:t> (</a:t>
            </a:r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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baseline="-25000" dirty="0">
                <a:solidFill>
                  <a:srgbClr val="990000"/>
                </a:solidFill>
              </a:rPr>
              <a:t>&lt;list2&gt;</a:t>
            </a:r>
            <a:r>
              <a:rPr lang="en-US" altLang="en-US" dirty="0">
                <a:solidFill>
                  <a:srgbClr val="990000"/>
                </a:solidFill>
              </a:rPr>
              <a:t> (R) ) ≠ </a:t>
            </a:r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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baseline="-25000" dirty="0">
                <a:solidFill>
                  <a:srgbClr val="990000"/>
                </a:solidFill>
              </a:rPr>
              <a:t>&lt;list2&gt;</a:t>
            </a:r>
            <a:r>
              <a:rPr lang="en-US" altLang="en-US" dirty="0">
                <a:solidFill>
                  <a:srgbClr val="990000"/>
                </a:solidFill>
              </a:rPr>
              <a:t> (</a:t>
            </a:r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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baseline="-25000" dirty="0">
                <a:solidFill>
                  <a:srgbClr val="990000"/>
                </a:solidFill>
              </a:rPr>
              <a:t>&lt;list1&gt;</a:t>
            </a:r>
            <a:r>
              <a:rPr lang="en-US" altLang="en-US" dirty="0">
                <a:solidFill>
                  <a:srgbClr val="990000"/>
                </a:solidFill>
              </a:rPr>
              <a:t> (R))</a:t>
            </a:r>
          </a:p>
          <a:p>
            <a:pPr eaLnBrk="1" hangingPunct="1"/>
            <a:r>
              <a:rPr lang="en-US" altLang="en-US" dirty="0" smtClean="0"/>
              <a:t>Project operation is </a:t>
            </a:r>
            <a:r>
              <a:rPr lang="en-US" altLang="en-US" b="1" i="1" dirty="0">
                <a:solidFill>
                  <a:srgbClr val="790033"/>
                </a:solidFill>
              </a:rPr>
              <a:t>not</a:t>
            </a:r>
            <a:r>
              <a:rPr lang="en-US" altLang="en-US" b="1" dirty="0">
                <a:solidFill>
                  <a:srgbClr val="790033"/>
                </a:solidFill>
              </a:rPr>
              <a:t> commutative</a:t>
            </a:r>
          </a:p>
          <a:p>
            <a:pPr eaLnBrk="1" hangingPunct="1"/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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baseline="-25000" dirty="0">
                <a:solidFill>
                  <a:srgbClr val="990000"/>
                </a:solidFill>
              </a:rPr>
              <a:t>&lt;list1&gt;</a:t>
            </a:r>
            <a:r>
              <a:rPr lang="en-US" altLang="en-US" dirty="0">
                <a:solidFill>
                  <a:srgbClr val="990000"/>
                </a:solidFill>
              </a:rPr>
              <a:t> (</a:t>
            </a:r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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baseline="-25000" dirty="0">
                <a:solidFill>
                  <a:srgbClr val="990000"/>
                </a:solidFill>
              </a:rPr>
              <a:t>&lt;list2&gt;</a:t>
            </a:r>
            <a:r>
              <a:rPr lang="en-US" altLang="en-US" dirty="0">
                <a:solidFill>
                  <a:srgbClr val="990000"/>
                </a:solidFill>
              </a:rPr>
              <a:t> (R) ) = </a:t>
            </a:r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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baseline="-25000" dirty="0">
                <a:solidFill>
                  <a:srgbClr val="990000"/>
                </a:solidFill>
              </a:rPr>
              <a:t>&lt;list1&gt;</a:t>
            </a:r>
            <a:r>
              <a:rPr lang="en-US" altLang="en-US" dirty="0">
                <a:solidFill>
                  <a:srgbClr val="990000"/>
                </a:solidFill>
              </a:rPr>
              <a:t> (R) ?</a:t>
            </a:r>
          </a:p>
          <a:p>
            <a:pPr eaLnBrk="1" hangingPunct="1">
              <a:buFont typeface="Wingdings" charset="2"/>
              <a:buNone/>
            </a:pPr>
            <a:endParaRPr lang="en-US" altLang="en-US" dirty="0"/>
          </a:p>
          <a:p>
            <a:pPr lvl="2" eaLnBrk="1" hangingPunct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082955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Applying both SELECT and PROJECT</a:t>
            </a:r>
          </a:p>
        </p:txBody>
      </p:sp>
      <p:sp>
        <p:nvSpPr>
          <p:cNvPr id="4710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2256" y="3200400"/>
            <a:ext cx="8599487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Get students’ name and age for students older than 20: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990000"/>
                </a:solidFill>
              </a:rPr>
              <a:t> </a:t>
            </a:r>
            <a:r>
              <a:rPr lang="en-US" altLang="en-US" sz="2400" dirty="0" smtClean="0">
                <a:solidFill>
                  <a:srgbClr val="990000"/>
                </a:solidFill>
              </a:rPr>
              <a:t>   project </a:t>
            </a:r>
            <a:r>
              <a:rPr lang="en-US" altLang="en-US" sz="2400" dirty="0" err="1">
                <a:solidFill>
                  <a:srgbClr val="990000"/>
                </a:solidFill>
              </a:rPr>
              <a:t>sname</a:t>
            </a:r>
            <a:r>
              <a:rPr lang="en-US" altLang="en-US" sz="2400" dirty="0">
                <a:solidFill>
                  <a:srgbClr val="990000"/>
                </a:solidFill>
              </a:rPr>
              <a:t>, age (select age &gt; 20 (Student</a:t>
            </a:r>
            <a:r>
              <a:rPr lang="en-US" altLang="en-US" sz="2400" dirty="0" smtClean="0">
                <a:solidFill>
                  <a:srgbClr val="990000"/>
                </a:solidFill>
              </a:rPr>
              <a:t>));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990000"/>
                </a:solidFill>
              </a:rPr>
              <a:t>    select age &gt; 20 (project </a:t>
            </a:r>
            <a:r>
              <a:rPr lang="en-US" altLang="en-US" sz="2400" dirty="0" err="1" smtClean="0">
                <a:solidFill>
                  <a:srgbClr val="990000"/>
                </a:solidFill>
              </a:rPr>
              <a:t>sname</a:t>
            </a:r>
            <a:r>
              <a:rPr lang="en-US" altLang="en-US" sz="2400" dirty="0" smtClean="0">
                <a:solidFill>
                  <a:srgbClr val="990000"/>
                </a:solidFill>
              </a:rPr>
              <a:t>, age (student));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Get students’ </a:t>
            </a:r>
            <a:r>
              <a:rPr lang="en-US" altLang="en-US" sz="2400" dirty="0" smtClean="0"/>
              <a:t>name </a:t>
            </a:r>
            <a:r>
              <a:rPr lang="en-US" altLang="en-US" sz="2400" dirty="0"/>
              <a:t>for students older than 20: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990000"/>
                </a:solidFill>
              </a:rPr>
              <a:t>project </a:t>
            </a:r>
            <a:r>
              <a:rPr lang="en-US" altLang="en-US" sz="2400" dirty="0" err="1" smtClean="0">
                <a:solidFill>
                  <a:srgbClr val="990000"/>
                </a:solidFill>
              </a:rPr>
              <a:t>sname</a:t>
            </a:r>
            <a:r>
              <a:rPr lang="en-US" altLang="en-US" sz="2400" dirty="0">
                <a:solidFill>
                  <a:srgbClr val="990000"/>
                </a:solidFill>
              </a:rPr>
              <a:t> </a:t>
            </a:r>
            <a:r>
              <a:rPr lang="en-US" altLang="en-US" sz="2400" dirty="0" smtClean="0">
                <a:solidFill>
                  <a:srgbClr val="990000"/>
                </a:solidFill>
              </a:rPr>
              <a:t>(select </a:t>
            </a:r>
            <a:r>
              <a:rPr lang="en-US" altLang="en-US" sz="2400" dirty="0">
                <a:solidFill>
                  <a:srgbClr val="990000"/>
                </a:solidFill>
              </a:rPr>
              <a:t>age &gt; 20 (Student</a:t>
            </a:r>
            <a:r>
              <a:rPr lang="en-US" altLang="en-US" sz="2400" dirty="0" smtClean="0">
                <a:solidFill>
                  <a:srgbClr val="990000"/>
                </a:solidFill>
              </a:rPr>
              <a:t>));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Can we always change their </a:t>
            </a:r>
            <a:r>
              <a:rPr lang="en-US" altLang="en-US" sz="2400" dirty="0" smtClean="0"/>
              <a:t>order to:</a:t>
            </a: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990000"/>
                </a:solidFill>
              </a:rPr>
              <a:t>    select </a:t>
            </a:r>
            <a:r>
              <a:rPr lang="en-US" altLang="en-US" sz="2400" dirty="0">
                <a:solidFill>
                  <a:srgbClr val="990000"/>
                </a:solidFill>
              </a:rPr>
              <a:t>age &gt; 20 (project </a:t>
            </a:r>
            <a:r>
              <a:rPr lang="en-US" altLang="en-US" sz="2400" dirty="0" err="1" smtClean="0">
                <a:solidFill>
                  <a:srgbClr val="990000"/>
                </a:solidFill>
              </a:rPr>
              <a:t>sname</a:t>
            </a:r>
            <a:r>
              <a:rPr lang="en-US" altLang="en-US" sz="2400" dirty="0">
                <a:solidFill>
                  <a:srgbClr val="990000"/>
                </a:solidFill>
              </a:rPr>
              <a:t> </a:t>
            </a:r>
            <a:r>
              <a:rPr lang="en-US" altLang="en-US" sz="2400" dirty="0" smtClean="0">
                <a:solidFill>
                  <a:srgbClr val="990000"/>
                </a:solidFill>
              </a:rPr>
              <a:t>(student));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800000"/>
                </a:solidFill>
              </a:rPr>
              <a:t>Note the ordering of operations in the query</a:t>
            </a:r>
            <a:endParaRPr lang="en-US" altLang="en-US" sz="2400" dirty="0">
              <a:solidFill>
                <a:srgbClr val="80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>
              <a:solidFill>
                <a:srgbClr val="99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 smtClean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>
              <a:solidFill>
                <a:srgbClr val="99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  <a:p>
            <a:pPr algn="ctr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000" dirty="0"/>
          </a:p>
          <a:p>
            <a:pPr algn="ctr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15</a:t>
            </a:fld>
            <a:endParaRPr lang="en-CA" altLang="zh-C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07791"/>
              </p:ext>
            </p:extLst>
          </p:nvPr>
        </p:nvGraphicFramePr>
        <p:xfrm>
          <a:off x="6781800" y="4883870"/>
          <a:ext cx="1257300" cy="1524000"/>
        </p:xfrm>
        <a:graphic>
          <a:graphicData uri="http://schemas.openxmlformats.org/drawingml/2006/table">
            <a:tbl>
              <a:tblPr/>
              <a:tblGrid>
                <a:gridCol w="12573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059"/>
              </p:ext>
            </p:extLst>
          </p:nvPr>
        </p:nvGraphicFramePr>
        <p:xfrm>
          <a:off x="545307" y="990600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42466"/>
              </p:ext>
            </p:extLst>
          </p:nvPr>
        </p:nvGraphicFramePr>
        <p:xfrm>
          <a:off x="4419600" y="1371600"/>
          <a:ext cx="2512212" cy="1143000"/>
        </p:xfrm>
        <a:graphic>
          <a:graphicData uri="http://schemas.openxmlformats.org/drawingml/2006/table">
            <a:tbl>
              <a:tblPr/>
              <a:tblGrid>
                <a:gridCol w="1256106"/>
                <a:gridCol w="1256106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891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41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Relational Algebra Expressions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914400"/>
            <a:ext cx="8675687" cy="5711825"/>
          </a:xfrm>
        </p:spPr>
        <p:txBody>
          <a:bodyPr/>
          <a:lstStyle/>
          <a:p>
            <a:pPr eaLnBrk="1" hangingPunct="1"/>
            <a:r>
              <a:rPr lang="en-US" altLang="en-US" dirty="0"/>
              <a:t>We may want to apply several relational algebra operations one after the other</a:t>
            </a:r>
          </a:p>
          <a:p>
            <a:pPr lvl="1" eaLnBrk="1" hangingPunct="1"/>
            <a:r>
              <a:rPr lang="en-US" altLang="en-US" dirty="0"/>
              <a:t>Either we can write the operations as a single </a:t>
            </a:r>
            <a:r>
              <a:rPr lang="en-US" altLang="en-US" b="1" dirty="0"/>
              <a:t>relational algebra expression</a:t>
            </a:r>
            <a:r>
              <a:rPr lang="en-US" altLang="en-US" dirty="0"/>
              <a:t> by nesting the operations, or</a:t>
            </a:r>
          </a:p>
          <a:p>
            <a:pPr lvl="1" eaLnBrk="1" hangingPunct="1"/>
            <a:r>
              <a:rPr lang="en-US" altLang="en-US" dirty="0"/>
              <a:t>We can apply one operation at a time and create </a:t>
            </a:r>
            <a:r>
              <a:rPr lang="en-US" altLang="en-US" b="1" dirty="0"/>
              <a:t>intermediate result relations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3000" dirty="0"/>
              <a:t>In the latter case, we must give names to the relations that hold the intermediate </a:t>
            </a:r>
            <a:r>
              <a:rPr lang="en-US" altLang="en-US" sz="3000" dirty="0" smtClean="0"/>
              <a:t>results:</a:t>
            </a:r>
          </a:p>
          <a:p>
            <a:pPr marL="400050" lvl="1" indent="0" eaLnBrk="1" hangingPunct="1">
              <a:buNone/>
            </a:pPr>
            <a:r>
              <a:rPr lang="en-US" altLang="en-US" sz="2900" dirty="0" err="1" smtClean="0"/>
              <a:t>Relation_name</a:t>
            </a:r>
            <a:r>
              <a:rPr lang="en-US" altLang="en-US" sz="2900" dirty="0" smtClean="0"/>
              <a:t> := algebra expression</a:t>
            </a:r>
            <a:r>
              <a:rPr lang="en-US" altLang="en-US" sz="2900" dirty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16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975323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6485"/>
            <a:ext cx="9144000" cy="847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dirty="0"/>
              <a:t>Single expression versus sequence of </a:t>
            </a:r>
            <a:r>
              <a:rPr lang="en-US" altLang="en-US" sz="3200" dirty="0" smtClean="0"/>
              <a:t>operations </a:t>
            </a:r>
            <a:endParaRPr lang="en-US" altLang="en-US" sz="32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914400"/>
            <a:ext cx="8675687" cy="57118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Get students’ </a:t>
            </a:r>
            <a:r>
              <a:rPr lang="en-US" altLang="en-US" sz="2400" dirty="0" smtClean="0"/>
              <a:t>name </a:t>
            </a:r>
            <a:r>
              <a:rPr lang="en-US" altLang="en-US" sz="2400" dirty="0"/>
              <a:t>for students older than 20 </a:t>
            </a:r>
          </a:p>
          <a:p>
            <a:pPr eaLnBrk="1" hangingPunct="1"/>
            <a:r>
              <a:rPr lang="en-US" altLang="en-US" sz="2400" i="1" dirty="0" smtClean="0"/>
              <a:t>single </a:t>
            </a:r>
            <a:r>
              <a:rPr lang="en-US" altLang="en-US" sz="2400" i="1" dirty="0"/>
              <a:t>relational algebra expression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/>
              <a:t>project </a:t>
            </a:r>
            <a:r>
              <a:rPr lang="en-US" altLang="en-US" sz="2400" dirty="0" err="1" smtClean="0"/>
              <a:t>sname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(select age &gt; 20 (Student));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400" i="1" dirty="0" smtClean="0"/>
              <a:t>sequence </a:t>
            </a:r>
            <a:r>
              <a:rPr lang="en-US" altLang="en-US" sz="2400" i="1" dirty="0"/>
              <a:t>of operations</a:t>
            </a:r>
            <a:r>
              <a:rPr lang="en-US" altLang="en-US" sz="2400" dirty="0"/>
              <a:t>, giving a name to each intermediate relation:</a:t>
            </a:r>
          </a:p>
          <a:p>
            <a:pPr lvl="1" eaLnBrk="1" hangingPunct="1"/>
            <a:r>
              <a:rPr lang="en-US" altLang="en-US" sz="2400" dirty="0"/>
              <a:t>T1 := select age &gt; 20 (Student);</a:t>
            </a:r>
          </a:p>
          <a:p>
            <a:pPr lvl="1" eaLnBrk="1" hangingPunct="1"/>
            <a:r>
              <a:rPr lang="en-US" altLang="en-US" sz="2400" dirty="0"/>
              <a:t>project </a:t>
            </a:r>
            <a:r>
              <a:rPr lang="en-US" altLang="en-US" sz="2400" dirty="0" err="1" smtClean="0"/>
              <a:t>sname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(T1);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000528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Unary Operation: RENAME </a:t>
            </a:r>
            <a:r>
              <a:rPr lang="en-US" dirty="0"/>
              <a:t>(</a:t>
            </a:r>
            <a:r>
              <a:rPr lang="en-US" dirty="0">
                <a:sym typeface="Symbol" pitchFamily="18" charset="2"/>
              </a:rPr>
              <a:t></a:t>
            </a:r>
            <a:r>
              <a:rPr lang="en-US" dirty="0"/>
              <a:t>)</a:t>
            </a:r>
            <a:endParaRPr lang="en-US" altLang="en-US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914400"/>
            <a:ext cx="8599487" cy="5410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</a:t>
            </a:r>
            <a:r>
              <a:rPr lang="en-US" altLang="en-US" dirty="0"/>
              <a:t>some cases, we may want to </a:t>
            </a:r>
            <a:r>
              <a:rPr lang="en-US" altLang="en-US" i="1" dirty="0"/>
              <a:t>rename </a:t>
            </a:r>
            <a:r>
              <a:rPr lang="en-US" altLang="en-US" dirty="0"/>
              <a:t>the attributes of a relation or the relation name or both</a:t>
            </a:r>
          </a:p>
          <a:p>
            <a:pPr lvl="1" eaLnBrk="1" hangingPunct="1"/>
            <a:r>
              <a:rPr lang="en-US" altLang="en-US" sz="2800" dirty="0"/>
              <a:t>Useful when a query requires multiple operations</a:t>
            </a:r>
          </a:p>
          <a:p>
            <a:pPr lvl="1" eaLnBrk="1" hangingPunct="1"/>
            <a:r>
              <a:rPr lang="en-US" altLang="en-US" sz="2800" dirty="0"/>
              <a:t>Necessary in some cases (see JOIN operation)</a:t>
            </a:r>
          </a:p>
          <a:p>
            <a:pPr eaLnBrk="1" hangingPunct="1"/>
            <a:r>
              <a:rPr lang="en-US" altLang="en-US" dirty="0"/>
              <a:t>The RENAME operator is denoted by </a:t>
            </a:r>
            <a:r>
              <a:rPr lang="en-US" altLang="en-US" dirty="0">
                <a:solidFill>
                  <a:srgbClr val="990033"/>
                </a:solidFill>
                <a:sym typeface="Symbol" charset="2"/>
              </a:rPr>
              <a:t></a:t>
            </a:r>
            <a:r>
              <a:rPr lang="en-US" altLang="en-US" dirty="0">
                <a:sym typeface="Symbol" charset="2"/>
              </a:rPr>
              <a:t> (rho)</a:t>
            </a:r>
          </a:p>
          <a:p>
            <a:pPr lvl="1" eaLnBrk="1" hangingPunct="1"/>
            <a:r>
              <a:rPr lang="en-US" altLang="en-US" dirty="0" smtClean="0">
                <a:solidFill>
                  <a:srgbClr val="990033"/>
                </a:solidFill>
                <a:sym typeface="Symbol" charset="2"/>
              </a:rPr>
              <a:t>rename </a:t>
            </a:r>
            <a:r>
              <a:rPr lang="en-US" altLang="en-US" dirty="0">
                <a:solidFill>
                  <a:srgbClr val="990033"/>
                </a:solidFill>
                <a:sym typeface="Symbol" charset="2"/>
              </a:rPr>
              <a:t>R to S(B</a:t>
            </a:r>
            <a:r>
              <a:rPr lang="en-US" altLang="en-US" baseline="-25000" dirty="0">
                <a:solidFill>
                  <a:srgbClr val="990000"/>
                </a:solidFill>
                <a:sym typeface="Symbol" charset="2"/>
              </a:rPr>
              <a:t>1</a:t>
            </a:r>
            <a:r>
              <a:rPr lang="en-US" altLang="en-US" dirty="0">
                <a:solidFill>
                  <a:srgbClr val="990033"/>
                </a:solidFill>
                <a:sym typeface="Symbol" charset="2"/>
              </a:rPr>
              <a:t>,…, </a:t>
            </a:r>
            <a:r>
              <a:rPr lang="en-US" altLang="en-US" dirty="0" err="1">
                <a:solidFill>
                  <a:srgbClr val="990033"/>
                </a:solidFill>
                <a:sym typeface="Symbol" charset="2"/>
              </a:rPr>
              <a:t>B</a:t>
            </a:r>
            <a:r>
              <a:rPr lang="en-US" altLang="en-US" baseline="-25000" dirty="0" err="1">
                <a:solidFill>
                  <a:srgbClr val="990000"/>
                </a:solidFill>
                <a:sym typeface="Symbol" charset="2"/>
              </a:rPr>
              <a:t>n</a:t>
            </a:r>
            <a:r>
              <a:rPr lang="en-US" altLang="en-US" dirty="0">
                <a:solidFill>
                  <a:srgbClr val="990033"/>
                </a:solidFill>
                <a:sym typeface="Symbol" charset="2"/>
              </a:rPr>
              <a:t>)  </a:t>
            </a:r>
            <a:r>
              <a:rPr lang="en-US" altLang="en-US" dirty="0" smtClean="0">
                <a:solidFill>
                  <a:srgbClr val="002060"/>
                </a:solidFill>
                <a:sym typeface="Symbol" charset="2"/>
              </a:rPr>
              <a:t>or</a:t>
            </a:r>
            <a:r>
              <a:rPr lang="en-US" altLang="en-US" dirty="0" smtClean="0">
                <a:solidFill>
                  <a:srgbClr val="990033"/>
                </a:solidFill>
                <a:sym typeface="Symbol" charset="2"/>
              </a:rPr>
              <a:t>  </a:t>
            </a:r>
            <a:r>
              <a:rPr lang="en-US" altLang="en-US" baseline="-25000" dirty="0">
                <a:solidFill>
                  <a:srgbClr val="990033"/>
                </a:solidFill>
                <a:sym typeface="Symbol" charset="2"/>
              </a:rPr>
              <a:t>S (B</a:t>
            </a:r>
            <a:r>
              <a:rPr lang="en-US" altLang="en-US" sz="1600" baseline="-25000" dirty="0">
                <a:solidFill>
                  <a:srgbClr val="990033"/>
                </a:solidFill>
                <a:sym typeface="Symbol" charset="2"/>
              </a:rPr>
              <a:t>1</a:t>
            </a:r>
            <a:r>
              <a:rPr lang="en-US" altLang="en-US" baseline="-25000" dirty="0">
                <a:solidFill>
                  <a:srgbClr val="990033"/>
                </a:solidFill>
                <a:sym typeface="Symbol" charset="2"/>
              </a:rPr>
              <a:t>, B</a:t>
            </a:r>
            <a:r>
              <a:rPr lang="en-US" altLang="en-US" sz="1800" baseline="-25000" dirty="0">
                <a:solidFill>
                  <a:srgbClr val="990033"/>
                </a:solidFill>
                <a:sym typeface="Symbol" charset="2"/>
              </a:rPr>
              <a:t>2</a:t>
            </a:r>
            <a:r>
              <a:rPr lang="en-US" altLang="en-US" baseline="-25000" dirty="0">
                <a:solidFill>
                  <a:srgbClr val="990033"/>
                </a:solidFill>
                <a:sym typeface="Symbol" charset="2"/>
              </a:rPr>
              <a:t>, …, </a:t>
            </a:r>
            <a:r>
              <a:rPr lang="en-US" altLang="en-US" baseline="-25000" dirty="0" err="1">
                <a:solidFill>
                  <a:srgbClr val="990033"/>
                </a:solidFill>
                <a:sym typeface="Symbol" charset="2"/>
              </a:rPr>
              <a:t>B</a:t>
            </a:r>
            <a:r>
              <a:rPr lang="en-US" altLang="en-US" sz="2000" baseline="-25000" dirty="0" err="1">
                <a:solidFill>
                  <a:srgbClr val="990033"/>
                </a:solidFill>
                <a:sym typeface="Symbol" charset="2"/>
              </a:rPr>
              <a:t>n</a:t>
            </a:r>
            <a:r>
              <a:rPr lang="en-US" altLang="en-US" baseline="-25000" dirty="0">
                <a:solidFill>
                  <a:srgbClr val="990033"/>
                </a:solidFill>
                <a:sym typeface="Symbol" charset="2"/>
              </a:rPr>
              <a:t> )</a:t>
            </a:r>
            <a:r>
              <a:rPr lang="en-US" altLang="en-US" dirty="0">
                <a:solidFill>
                  <a:srgbClr val="990033"/>
                </a:solidFill>
                <a:sym typeface="Symbol" charset="2"/>
              </a:rPr>
              <a:t>(R) </a:t>
            </a:r>
            <a:endParaRPr lang="en-US" altLang="en-US" dirty="0" smtClean="0">
              <a:solidFill>
                <a:srgbClr val="990033"/>
              </a:solidFill>
              <a:sym typeface="Symbol" charset="2"/>
            </a:endParaRPr>
          </a:p>
          <a:p>
            <a:pPr eaLnBrk="1" hangingPunct="1"/>
            <a:r>
              <a:rPr lang="en-US" altLang="en-US" dirty="0" smtClean="0">
                <a:sym typeface="Symbol" charset="2"/>
              </a:rPr>
              <a:t>changes </a:t>
            </a:r>
            <a:r>
              <a:rPr lang="en-US" altLang="en-US" dirty="0">
                <a:sym typeface="Symbol" charset="2"/>
              </a:rPr>
              <a:t>both:</a:t>
            </a:r>
          </a:p>
          <a:p>
            <a:pPr lvl="1" eaLnBrk="1" hangingPunct="1"/>
            <a:r>
              <a:rPr lang="en-US" altLang="en-US" dirty="0">
                <a:sym typeface="Symbol" charset="2"/>
              </a:rPr>
              <a:t>the relation name to S, </a:t>
            </a:r>
            <a:r>
              <a:rPr lang="en-US" altLang="en-US" i="1" dirty="0">
                <a:sym typeface="Symbol" charset="2"/>
              </a:rPr>
              <a:t>and </a:t>
            </a:r>
          </a:p>
          <a:p>
            <a:pPr lvl="1" eaLnBrk="1" hangingPunct="1"/>
            <a:r>
              <a:rPr lang="en-US" altLang="en-US" dirty="0">
                <a:sym typeface="Symbol" charset="2"/>
              </a:rPr>
              <a:t>the </a:t>
            </a:r>
            <a:r>
              <a:rPr lang="en-US" altLang="en-US" dirty="0" smtClean="0">
                <a:sym typeface="Symbol" charset="2"/>
              </a:rPr>
              <a:t>attribute </a:t>
            </a:r>
            <a:r>
              <a:rPr lang="en-US" altLang="en-US" dirty="0">
                <a:sym typeface="Symbol" charset="2"/>
              </a:rPr>
              <a:t>names to B</a:t>
            </a:r>
            <a:r>
              <a:rPr lang="en-US" altLang="en-US" baseline="-25000" dirty="0">
                <a:solidFill>
                  <a:srgbClr val="990000"/>
                </a:solidFill>
                <a:sym typeface="Symbol" charset="2"/>
              </a:rPr>
              <a:t>1</a:t>
            </a:r>
            <a:r>
              <a:rPr lang="en-US" altLang="en-US" dirty="0">
                <a:sym typeface="Symbol" charset="2"/>
              </a:rPr>
              <a:t>, B</a:t>
            </a:r>
            <a:r>
              <a:rPr lang="en-US" altLang="en-US" baseline="-25000" dirty="0">
                <a:solidFill>
                  <a:srgbClr val="990000"/>
                </a:solidFill>
                <a:sym typeface="Symbol" charset="2"/>
              </a:rPr>
              <a:t>1</a:t>
            </a:r>
            <a:r>
              <a:rPr lang="en-US" altLang="en-US" dirty="0">
                <a:sym typeface="Symbol" charset="2"/>
              </a:rPr>
              <a:t>, …..</a:t>
            </a:r>
            <a:r>
              <a:rPr lang="en-US" altLang="en-US" dirty="0" err="1">
                <a:sym typeface="Symbol" charset="2"/>
              </a:rPr>
              <a:t>B</a:t>
            </a:r>
            <a:r>
              <a:rPr lang="en-US" altLang="en-US" baseline="-25000" dirty="0" err="1">
                <a:solidFill>
                  <a:srgbClr val="990000"/>
                </a:solidFill>
                <a:sym typeface="Symbol" charset="2"/>
              </a:rPr>
              <a:t>n</a:t>
            </a:r>
            <a:endParaRPr lang="en-US" altLang="en-US" baseline="-25000" dirty="0">
              <a:solidFill>
                <a:srgbClr val="990000"/>
              </a:solidFill>
            </a:endParaRPr>
          </a:p>
          <a:p>
            <a:pPr eaLnBrk="1" hangingPunct="1"/>
            <a:endParaRPr lang="en-US" altLang="en-US" sz="2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18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824837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2970"/>
            <a:ext cx="9144000" cy="8252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Unary </a:t>
            </a:r>
            <a:r>
              <a:rPr lang="en-US" altLang="en-US" dirty="0" smtClean="0"/>
              <a:t>Operation: RENAME </a:t>
            </a:r>
            <a:r>
              <a:rPr lang="en-US" dirty="0"/>
              <a:t>(</a:t>
            </a:r>
            <a:r>
              <a:rPr lang="en-US" dirty="0">
                <a:sym typeface="Symbol" pitchFamily="18" charset="2"/>
              </a:rPr>
              <a:t></a:t>
            </a:r>
            <a:r>
              <a:rPr lang="en-US" dirty="0"/>
              <a:t>)</a:t>
            </a:r>
            <a:endParaRPr lang="en-US" altLang="en-US" dirty="0"/>
          </a:p>
        </p:txBody>
      </p:sp>
      <p:sp>
        <p:nvSpPr>
          <p:cNvPr id="552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04287" cy="4572000"/>
          </a:xfrm>
        </p:spPr>
        <p:txBody>
          <a:bodyPr/>
          <a:lstStyle/>
          <a:p>
            <a:pPr eaLnBrk="1" hangingPunct="1"/>
            <a:r>
              <a:rPr lang="en-US" altLang="en-US" dirty="0">
                <a:sym typeface="Symbol" charset="2"/>
              </a:rPr>
              <a:t>Changes the </a:t>
            </a:r>
            <a:r>
              <a:rPr lang="en-US" altLang="en-US" dirty="0">
                <a:solidFill>
                  <a:srgbClr val="990000"/>
                </a:solidFill>
                <a:sym typeface="Symbol" charset="2"/>
              </a:rPr>
              <a:t>relation name </a:t>
            </a:r>
            <a:r>
              <a:rPr lang="en-US" altLang="en-US" dirty="0" smtClean="0">
                <a:solidFill>
                  <a:srgbClr val="990000"/>
                </a:solidFill>
                <a:sym typeface="Symbol" charset="2"/>
              </a:rPr>
              <a:t>R</a:t>
            </a:r>
            <a:r>
              <a:rPr lang="en-US" altLang="en-US" dirty="0" smtClean="0">
                <a:sym typeface="Symbol" charset="2"/>
              </a:rPr>
              <a:t> only </a:t>
            </a:r>
            <a:r>
              <a:rPr lang="en-US" altLang="en-US" dirty="0">
                <a:sym typeface="Symbol" charset="2"/>
              </a:rPr>
              <a:t>to </a:t>
            </a:r>
            <a:r>
              <a:rPr lang="en-US" altLang="en-US" dirty="0">
                <a:solidFill>
                  <a:srgbClr val="990000"/>
                </a:solidFill>
                <a:sym typeface="Symbol" charset="2"/>
              </a:rPr>
              <a:t>S</a:t>
            </a:r>
            <a:endParaRPr lang="en-US" altLang="en-US" dirty="0">
              <a:solidFill>
                <a:srgbClr val="990000"/>
              </a:solidFill>
            </a:endParaRPr>
          </a:p>
          <a:p>
            <a:pPr lvl="1" eaLnBrk="1" hangingPunct="1"/>
            <a:r>
              <a:rPr lang="en-US" altLang="en-US" dirty="0" smtClean="0">
                <a:solidFill>
                  <a:srgbClr val="990000"/>
                </a:solidFill>
                <a:sym typeface="Symbol" charset="2"/>
              </a:rPr>
              <a:t>rename </a:t>
            </a:r>
            <a:r>
              <a:rPr lang="en-US" altLang="en-US" dirty="0">
                <a:solidFill>
                  <a:srgbClr val="990000"/>
                </a:solidFill>
                <a:sym typeface="Symbol" charset="2"/>
              </a:rPr>
              <a:t>R to S 	</a:t>
            </a:r>
            <a:r>
              <a:rPr lang="en-US" altLang="en-US" dirty="0" smtClean="0">
                <a:solidFill>
                  <a:srgbClr val="002060"/>
                </a:solidFill>
                <a:sym typeface="Symbol" charset="2"/>
              </a:rPr>
              <a:t>or</a:t>
            </a:r>
            <a:r>
              <a:rPr lang="en-US" altLang="en-US" dirty="0" smtClean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	</a:t>
            </a:r>
            <a:r>
              <a:rPr lang="en-US" altLang="en-US" dirty="0" smtClean="0">
                <a:solidFill>
                  <a:srgbClr val="990000"/>
                </a:solidFill>
                <a:sym typeface="Symbol" charset="2"/>
              </a:rPr>
              <a:t></a:t>
            </a:r>
            <a:r>
              <a:rPr lang="en-US" altLang="en-US" baseline="-25000" dirty="0" smtClean="0">
                <a:solidFill>
                  <a:srgbClr val="990000"/>
                </a:solidFill>
                <a:sym typeface="Symbol" charset="2"/>
              </a:rPr>
              <a:t>S</a:t>
            </a:r>
            <a:r>
              <a:rPr lang="en-US" altLang="en-US" dirty="0" smtClean="0">
                <a:solidFill>
                  <a:srgbClr val="990000"/>
                </a:solidFill>
                <a:sym typeface="Symbol" charset="2"/>
              </a:rPr>
              <a:t>(R</a:t>
            </a:r>
            <a:r>
              <a:rPr lang="en-US" altLang="en-US" dirty="0">
                <a:solidFill>
                  <a:srgbClr val="990000"/>
                </a:solidFill>
                <a:sym typeface="Symbol" charset="2"/>
              </a:rPr>
              <a:t>) </a:t>
            </a:r>
          </a:p>
          <a:p>
            <a:pPr eaLnBrk="1" hangingPunct="1"/>
            <a:r>
              <a:rPr lang="en-US" altLang="en-US" dirty="0" smtClean="0">
                <a:sym typeface="Symbol" charset="2"/>
              </a:rPr>
              <a:t>Changes </a:t>
            </a:r>
            <a:r>
              <a:rPr lang="en-US" altLang="en-US" dirty="0">
                <a:sym typeface="Symbol" charset="2"/>
              </a:rPr>
              <a:t>the </a:t>
            </a:r>
            <a:r>
              <a:rPr lang="en-US" altLang="en-US" dirty="0">
                <a:solidFill>
                  <a:srgbClr val="990000"/>
                </a:solidFill>
                <a:sym typeface="Symbol" charset="2"/>
              </a:rPr>
              <a:t>attribute names </a:t>
            </a:r>
            <a:r>
              <a:rPr lang="en-US" altLang="en-US" dirty="0" smtClean="0">
                <a:sym typeface="Symbol" charset="2"/>
              </a:rPr>
              <a:t>of </a:t>
            </a:r>
            <a:r>
              <a:rPr lang="en-US" altLang="en-US" dirty="0" smtClean="0">
                <a:solidFill>
                  <a:srgbClr val="990000"/>
                </a:solidFill>
                <a:sym typeface="Symbol" charset="2"/>
              </a:rPr>
              <a:t>R </a:t>
            </a:r>
            <a:r>
              <a:rPr lang="en-US" altLang="en-US" dirty="0" smtClean="0">
                <a:sym typeface="Symbol" charset="2"/>
              </a:rPr>
              <a:t>only to </a:t>
            </a:r>
            <a:r>
              <a:rPr lang="en-US" altLang="en-US" dirty="0">
                <a:solidFill>
                  <a:srgbClr val="990000"/>
                </a:solidFill>
                <a:sym typeface="Symbol" charset="2"/>
              </a:rPr>
              <a:t>B1, …, </a:t>
            </a:r>
            <a:r>
              <a:rPr lang="en-US" altLang="en-US" dirty="0" err="1">
                <a:solidFill>
                  <a:srgbClr val="990000"/>
                </a:solidFill>
                <a:sym typeface="Symbol" charset="2"/>
              </a:rPr>
              <a:t>Bn</a:t>
            </a:r>
            <a:endParaRPr lang="en-US" altLang="en-US" dirty="0">
              <a:solidFill>
                <a:srgbClr val="990000"/>
              </a:solidFill>
              <a:sym typeface="Symbol" charset="2"/>
            </a:endParaRPr>
          </a:p>
          <a:p>
            <a:pPr lvl="1" eaLnBrk="1" hangingPunct="1"/>
            <a:r>
              <a:rPr lang="en-US" altLang="en-US" dirty="0" smtClean="0">
                <a:solidFill>
                  <a:srgbClr val="990000"/>
                </a:solidFill>
                <a:sym typeface="Symbol" charset="2"/>
              </a:rPr>
              <a:t>rename </a:t>
            </a:r>
            <a:r>
              <a:rPr lang="en-US" altLang="en-US" dirty="0">
                <a:solidFill>
                  <a:srgbClr val="990000"/>
                </a:solidFill>
                <a:sym typeface="Symbol" charset="2"/>
              </a:rPr>
              <a:t>R to (B</a:t>
            </a:r>
            <a:r>
              <a:rPr lang="en-US" altLang="en-US" baseline="-25000" dirty="0">
                <a:solidFill>
                  <a:srgbClr val="990000"/>
                </a:solidFill>
                <a:sym typeface="Symbol" charset="2"/>
              </a:rPr>
              <a:t>1</a:t>
            </a:r>
            <a:r>
              <a:rPr lang="en-US" altLang="en-US" dirty="0">
                <a:solidFill>
                  <a:srgbClr val="990000"/>
                </a:solidFill>
                <a:sym typeface="Symbol" charset="2"/>
              </a:rPr>
              <a:t>, …, </a:t>
            </a:r>
            <a:r>
              <a:rPr lang="en-US" altLang="en-US" dirty="0" err="1">
                <a:solidFill>
                  <a:srgbClr val="990000"/>
                </a:solidFill>
                <a:sym typeface="Symbol" charset="2"/>
              </a:rPr>
              <a:t>B</a:t>
            </a:r>
            <a:r>
              <a:rPr lang="en-US" altLang="en-US" baseline="-25000" dirty="0" err="1">
                <a:solidFill>
                  <a:srgbClr val="990000"/>
                </a:solidFill>
                <a:sym typeface="Symbol" charset="2"/>
              </a:rPr>
              <a:t>n</a:t>
            </a:r>
            <a:r>
              <a:rPr lang="en-US" altLang="en-US" dirty="0">
                <a:solidFill>
                  <a:srgbClr val="990000"/>
                </a:solidFill>
                <a:sym typeface="Symbol" charset="2"/>
              </a:rPr>
              <a:t>) 	</a:t>
            </a:r>
            <a:r>
              <a:rPr lang="en-US" altLang="en-US" dirty="0" smtClean="0">
                <a:solidFill>
                  <a:srgbClr val="990000"/>
                </a:solidFill>
                <a:sym typeface="Symbol" charset="2"/>
              </a:rPr>
              <a:t>   </a:t>
            </a:r>
            <a:r>
              <a:rPr lang="en-US" altLang="en-US" dirty="0" smtClean="0">
                <a:solidFill>
                  <a:srgbClr val="002060"/>
                </a:solidFill>
                <a:sym typeface="Symbol" charset="2"/>
              </a:rPr>
              <a:t>or </a:t>
            </a:r>
            <a:r>
              <a:rPr lang="en-US" altLang="en-US" dirty="0">
                <a:solidFill>
                  <a:srgbClr val="002060"/>
                </a:solidFill>
                <a:sym typeface="Symbol" charset="2"/>
              </a:rPr>
              <a:t>	</a:t>
            </a:r>
            <a:r>
              <a:rPr lang="en-US" altLang="en-US" dirty="0" smtClean="0">
                <a:solidFill>
                  <a:srgbClr val="990000"/>
                </a:solidFill>
                <a:sym typeface="Symbol" charset="2"/>
              </a:rPr>
              <a:t></a:t>
            </a:r>
            <a:r>
              <a:rPr lang="en-US" altLang="en-US" baseline="-25000" dirty="0">
                <a:solidFill>
                  <a:srgbClr val="990000"/>
                </a:solidFill>
                <a:sym typeface="Symbol" charset="2"/>
              </a:rPr>
              <a:t>(B</a:t>
            </a:r>
            <a:r>
              <a:rPr lang="en-US" altLang="en-US" sz="2000" baseline="-25000" dirty="0">
                <a:solidFill>
                  <a:srgbClr val="990000"/>
                </a:solidFill>
                <a:sym typeface="Symbol" charset="2"/>
              </a:rPr>
              <a:t>1</a:t>
            </a:r>
            <a:r>
              <a:rPr lang="en-US" altLang="en-US" baseline="-25000" dirty="0">
                <a:solidFill>
                  <a:srgbClr val="990000"/>
                </a:solidFill>
                <a:sym typeface="Symbol" charset="2"/>
              </a:rPr>
              <a:t>, B</a:t>
            </a:r>
            <a:r>
              <a:rPr lang="en-US" altLang="en-US" sz="2000" baseline="-25000" dirty="0">
                <a:solidFill>
                  <a:srgbClr val="990000"/>
                </a:solidFill>
                <a:sym typeface="Symbol" charset="2"/>
              </a:rPr>
              <a:t>2</a:t>
            </a:r>
            <a:r>
              <a:rPr lang="en-US" altLang="en-US" baseline="-25000" dirty="0">
                <a:solidFill>
                  <a:srgbClr val="990000"/>
                </a:solidFill>
                <a:sym typeface="Symbol" charset="2"/>
              </a:rPr>
              <a:t>, …, </a:t>
            </a:r>
            <a:r>
              <a:rPr lang="en-US" altLang="en-US" baseline="-25000" dirty="0" err="1">
                <a:solidFill>
                  <a:srgbClr val="990000"/>
                </a:solidFill>
                <a:sym typeface="Symbol" charset="2"/>
              </a:rPr>
              <a:t>B</a:t>
            </a:r>
            <a:r>
              <a:rPr lang="en-US" altLang="en-US" sz="2000" baseline="-25000" dirty="0" err="1">
                <a:solidFill>
                  <a:srgbClr val="990000"/>
                </a:solidFill>
                <a:sym typeface="Symbol" charset="2"/>
              </a:rPr>
              <a:t>n</a:t>
            </a:r>
            <a:r>
              <a:rPr lang="en-US" altLang="en-US" baseline="-25000" dirty="0">
                <a:solidFill>
                  <a:srgbClr val="990000"/>
                </a:solidFill>
                <a:sym typeface="Symbol" charset="2"/>
              </a:rPr>
              <a:t> )</a:t>
            </a:r>
            <a:r>
              <a:rPr lang="en-US" altLang="en-US" dirty="0">
                <a:solidFill>
                  <a:srgbClr val="990000"/>
                </a:solidFill>
                <a:sym typeface="Symbol" charset="2"/>
              </a:rPr>
              <a:t>(R</a:t>
            </a:r>
            <a:r>
              <a:rPr lang="en-US" altLang="en-US" dirty="0" smtClean="0">
                <a:solidFill>
                  <a:srgbClr val="990000"/>
                </a:solidFill>
                <a:sym typeface="Symbol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en-US" dirty="0">
                <a:sym typeface="Symbol" charset="2"/>
              </a:rPr>
              <a:t>Note</a:t>
            </a:r>
          </a:p>
          <a:p>
            <a:pPr eaLnBrk="1" hangingPunct="1"/>
            <a:r>
              <a:rPr lang="en-US" altLang="en-US" dirty="0">
                <a:sym typeface="Symbol" charset="2"/>
              </a:rPr>
              <a:t>Rename operation is a query operation, it does not modify the relation in the database!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19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45151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Queries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</a:t>
            </a:fld>
            <a:endParaRPr lang="en-CA" altLang="zh-CN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39713" y="2895600"/>
            <a:ext cx="8675687" cy="350520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Find John’s age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Find students taking courses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Find students not taking courses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Find students taking DB </a:t>
            </a:r>
            <a:r>
              <a:rPr lang="en-US" dirty="0" smtClean="0"/>
              <a:t>course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Find students taking all courses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Find students taking all courses Kate takes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Find students taking two courses</a:t>
            </a:r>
          </a:p>
        </p:txBody>
      </p:sp>
      <p:graphicFrame>
        <p:nvGraphicFramePr>
          <p:cNvPr id="9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492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41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dirty="0"/>
              <a:t>Unary </a:t>
            </a:r>
            <a:r>
              <a:rPr lang="en-US" altLang="en-US" sz="3200" dirty="0" smtClean="0"/>
              <a:t>Operation: RENAME</a:t>
            </a:r>
            <a:r>
              <a:rPr lang="en-US" altLang="en-US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ym typeface="Symbol" pitchFamily="18" charset="2"/>
              </a:rPr>
              <a:t></a:t>
            </a:r>
            <a:r>
              <a:rPr lang="en-US" sz="3200" dirty="0"/>
              <a:t>)</a:t>
            </a:r>
            <a:endParaRPr lang="en-US" altLang="en-US" sz="32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914400"/>
            <a:ext cx="8675687" cy="5711825"/>
          </a:xfrm>
        </p:spPr>
        <p:txBody>
          <a:bodyPr/>
          <a:lstStyle/>
          <a:p>
            <a:pPr eaLnBrk="1" hangingPunct="1"/>
            <a:r>
              <a:rPr lang="en-US" altLang="en-US" dirty="0"/>
              <a:t>For convenience, we also use a </a:t>
            </a:r>
            <a:r>
              <a:rPr lang="en-US" altLang="en-US" dirty="0">
                <a:solidFill>
                  <a:srgbClr val="990000"/>
                </a:solidFill>
              </a:rPr>
              <a:t>shorthand</a:t>
            </a:r>
            <a:r>
              <a:rPr lang="en-US" altLang="en-US" dirty="0"/>
              <a:t> for renaming attributes in an intermediate relation: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29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29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29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29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29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2900" dirty="0"/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2900" dirty="0" smtClean="0">
                <a:solidFill>
                  <a:srgbClr val="990000"/>
                </a:solidFill>
              </a:rPr>
              <a:t>   T1(name</a:t>
            </a:r>
            <a:r>
              <a:rPr lang="en-US" altLang="en-US" sz="2900" dirty="0">
                <a:solidFill>
                  <a:srgbClr val="990000"/>
                </a:solidFill>
              </a:rPr>
              <a:t>, age) := project </a:t>
            </a:r>
            <a:r>
              <a:rPr lang="en-US" altLang="en-US" sz="2900" dirty="0" err="1">
                <a:solidFill>
                  <a:srgbClr val="990000"/>
                </a:solidFill>
              </a:rPr>
              <a:t>sname</a:t>
            </a:r>
            <a:r>
              <a:rPr lang="en-US" altLang="en-US" sz="2900" dirty="0">
                <a:solidFill>
                  <a:srgbClr val="990000"/>
                </a:solidFill>
              </a:rPr>
              <a:t>, age (Student);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20</a:t>
            </a:fld>
            <a:endParaRPr lang="en-CA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08052"/>
              </p:ext>
            </p:extLst>
          </p:nvPr>
        </p:nvGraphicFramePr>
        <p:xfrm>
          <a:off x="685800" y="2133600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16317"/>
              </p:ext>
            </p:extLst>
          </p:nvPr>
        </p:nvGraphicFramePr>
        <p:xfrm>
          <a:off x="5213350" y="2133600"/>
          <a:ext cx="2514600" cy="1905000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T1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Striped Right Arrow 6"/>
          <p:cNvSpPr/>
          <p:nvPr/>
        </p:nvSpPr>
        <p:spPr bwMode="auto">
          <a:xfrm>
            <a:off x="4126992" y="3200400"/>
            <a:ext cx="978408" cy="179832"/>
          </a:xfrm>
          <a:prstGeom prst="stripedRight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704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350"/>
            <a:ext cx="9144000" cy="831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Kinds of Relational Algebra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43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Unary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SELECT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σ)</a:t>
            </a:r>
            <a:endParaRPr lang="en-US" sz="2400" dirty="0" smtClean="0">
              <a:solidFill>
                <a:srgbClr val="990000"/>
              </a:solidFill>
              <a:latin typeface="+mj-lt"/>
              <a:ea typeface="+mj-ea"/>
              <a:cs typeface="+mj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PROJECT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π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RENAME	(</a:t>
            </a:r>
            <a:r>
              <a:rPr lang="en-US" sz="2400" dirty="0" smtClean="0">
                <a:solidFill>
                  <a:srgbClr val="990000"/>
                </a:solidFill>
                <a:latin typeface="Times" pitchFamily="18" charset="0"/>
                <a:ea typeface="+mj-ea"/>
                <a:cs typeface="+mj-cs"/>
                <a:sym typeface="Symbol" pitchFamily="18" charset="2"/>
              </a:rPr>
              <a:t>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Relational Algebra Operations From Set Theory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UNION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sz="2400" dirty="0" smtClean="0">
                <a:solidFill>
                  <a:srgbClr val="990000"/>
                </a:solidFill>
              </a:rPr>
              <a:t> ), INTERSECTION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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),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DIFFERENCE or MINUS, ( </a:t>
            </a:r>
            <a:r>
              <a:rPr lang="en-US" sz="2400" b="1" dirty="0" smtClean="0">
                <a:solidFill>
                  <a:srgbClr val="990000"/>
                </a:solidFill>
              </a:rPr>
              <a:t>–</a:t>
            </a:r>
            <a:r>
              <a:rPr lang="en-US" sz="2400" dirty="0" smtClean="0">
                <a:solidFill>
                  <a:srgbClr val="990000"/>
                </a:solidFill>
              </a:rPr>
              <a:t> 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CARTESIAN PRODUCT (</a:t>
            </a:r>
            <a:r>
              <a:rPr lang="en-US" altLang="en-US" sz="2400" dirty="0" smtClean="0">
                <a:solidFill>
                  <a:srgbClr val="990000"/>
                </a:solidFill>
              </a:rPr>
              <a:t>⨉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Binary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JOIN (several variations of JOIN exist)  </a:t>
            </a:r>
            <a:r>
              <a:rPr lang="en-US" sz="2400" dirty="0">
                <a:solidFill>
                  <a:srgbClr val="990000"/>
                </a:solidFill>
              </a:rPr>
              <a:t>(</a:t>
            </a:r>
            <a:r>
              <a:rPr lang="en-US" sz="2400" dirty="0" smtClean="0">
                <a:solidFill>
                  <a:srgbClr val="990000"/>
                </a:solidFill>
              </a:rPr>
              <a:t>⨝)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DIVIDEBY 	</a:t>
            </a:r>
            <a:r>
              <a:rPr lang="en-US" sz="2400" dirty="0">
                <a:solidFill>
                  <a:srgbClr val="990000"/>
                </a:solidFill>
              </a:rPr>
              <a:t> ( </a:t>
            </a:r>
            <a:r>
              <a:rPr lang="en-US" sz="2400" dirty="0">
                <a:solidFill>
                  <a:srgbClr val="990000"/>
                </a:solidFill>
                <a:latin typeface="Symbol" pitchFamily="18" charset="2"/>
              </a:rPr>
              <a:t>/ </a:t>
            </a:r>
            <a:r>
              <a:rPr lang="en-US" sz="2400" dirty="0">
                <a:solidFill>
                  <a:srgbClr val="990000"/>
                </a:solidFill>
              </a:rPr>
              <a:t>)</a:t>
            </a:r>
            <a:endParaRPr lang="en-US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Additional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OUTER JOINS, OUTER UNION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AGGREGATE FUNCTIONS (These compute summary of information: for example, SUM, COUNT, AVG, MIN, MAX)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21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023182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90033"/>
                </a:solidFill>
              </a:rPr>
              <a:t>R = {a</a:t>
            </a:r>
            <a:r>
              <a:rPr lang="en-US" baseline="-25000" dirty="0">
                <a:solidFill>
                  <a:srgbClr val="790033"/>
                </a:solidFill>
              </a:rPr>
              <a:t>1</a:t>
            </a:r>
            <a:r>
              <a:rPr lang="en-US" dirty="0">
                <a:solidFill>
                  <a:srgbClr val="790033"/>
                </a:solidFill>
              </a:rPr>
              <a:t>,a</a:t>
            </a:r>
            <a:r>
              <a:rPr lang="en-US" baseline="-25000" dirty="0">
                <a:solidFill>
                  <a:srgbClr val="790033"/>
                </a:solidFill>
              </a:rPr>
              <a:t>2</a:t>
            </a:r>
            <a:r>
              <a:rPr lang="en-US" dirty="0">
                <a:solidFill>
                  <a:srgbClr val="790033"/>
                </a:solidFill>
              </a:rPr>
              <a:t>,a</a:t>
            </a:r>
            <a:r>
              <a:rPr lang="en-US" baseline="-25000" dirty="0">
                <a:solidFill>
                  <a:srgbClr val="790033"/>
                </a:solidFill>
              </a:rPr>
              <a:t>3</a:t>
            </a:r>
            <a:r>
              <a:rPr lang="en-US" dirty="0">
                <a:solidFill>
                  <a:srgbClr val="790033"/>
                </a:solidFill>
              </a:rPr>
              <a:t>}, S = {a</a:t>
            </a:r>
            <a:r>
              <a:rPr lang="en-US" baseline="-25000" dirty="0">
                <a:solidFill>
                  <a:srgbClr val="790033"/>
                </a:solidFill>
              </a:rPr>
              <a:t>2</a:t>
            </a:r>
            <a:r>
              <a:rPr lang="en-US" dirty="0">
                <a:solidFill>
                  <a:srgbClr val="790033"/>
                </a:solidFill>
              </a:rPr>
              <a:t>,a</a:t>
            </a:r>
            <a:r>
              <a:rPr lang="en-US" baseline="-25000" dirty="0">
                <a:solidFill>
                  <a:srgbClr val="790033"/>
                </a:solidFill>
              </a:rPr>
              <a:t>3</a:t>
            </a:r>
            <a:r>
              <a:rPr lang="en-US" dirty="0">
                <a:solidFill>
                  <a:srgbClr val="790033"/>
                </a:solidFill>
              </a:rPr>
              <a:t>,a</a:t>
            </a:r>
            <a:r>
              <a:rPr lang="en-US" baseline="-25000" dirty="0">
                <a:solidFill>
                  <a:srgbClr val="790033"/>
                </a:solidFill>
              </a:rPr>
              <a:t>4</a:t>
            </a:r>
            <a:r>
              <a:rPr lang="en-US" dirty="0">
                <a:solidFill>
                  <a:srgbClr val="790033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UNION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b="1" dirty="0">
                <a:solidFill>
                  <a:schemeClr val="tx1"/>
                </a:solidFill>
                <a:latin typeface="Symbol" pitchFamily="18" charset="2"/>
              </a:rPr>
              <a:t>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  <a:p>
            <a:r>
              <a:rPr lang="en-US" dirty="0">
                <a:solidFill>
                  <a:srgbClr val="790033"/>
                </a:solidFill>
              </a:rPr>
              <a:t>R </a:t>
            </a:r>
            <a:r>
              <a:rPr lang="en-US" b="1" dirty="0">
                <a:solidFill>
                  <a:srgbClr val="990000"/>
                </a:solidFill>
                <a:latin typeface="Symbol" pitchFamily="18" charset="2"/>
              </a:rPr>
              <a:t> </a:t>
            </a:r>
            <a:r>
              <a:rPr lang="en-US" dirty="0">
                <a:solidFill>
                  <a:srgbClr val="790033"/>
                </a:solidFill>
              </a:rPr>
              <a:t>S </a:t>
            </a:r>
            <a:r>
              <a:rPr lang="en-US" dirty="0" smtClean="0">
                <a:solidFill>
                  <a:srgbClr val="790033"/>
                </a:solidFill>
              </a:rPr>
              <a:t>=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INTERSECT</a:t>
            </a:r>
            <a:r>
              <a:rPr lang="en-US" dirty="0" smtClean="0">
                <a:solidFill>
                  <a:schemeClr val="tx1"/>
                </a:solidFill>
              </a:rPr>
              <a:t> ( </a:t>
            </a:r>
            <a:r>
              <a:rPr lang="en-US" b="1" dirty="0" smtClean="0">
                <a:solidFill>
                  <a:schemeClr val="tx1"/>
                </a:solidFill>
                <a:latin typeface="Symbol" pitchFamily="18" charset="2"/>
              </a:rPr>
              <a:t></a:t>
            </a:r>
            <a:r>
              <a:rPr lang="en-US" b="1" dirty="0" smtClean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790033"/>
                </a:solidFill>
              </a:rPr>
              <a:t>R </a:t>
            </a:r>
            <a:r>
              <a:rPr lang="en-US" b="1" dirty="0">
                <a:solidFill>
                  <a:srgbClr val="990000"/>
                </a:solidFill>
                <a:latin typeface="Symbol" pitchFamily="18" charset="2"/>
              </a:rPr>
              <a:t> </a:t>
            </a:r>
            <a:r>
              <a:rPr lang="en-US" dirty="0">
                <a:solidFill>
                  <a:srgbClr val="790033"/>
                </a:solidFill>
              </a:rPr>
              <a:t>S </a:t>
            </a:r>
            <a:r>
              <a:rPr lang="en-US" dirty="0" smtClean="0">
                <a:solidFill>
                  <a:srgbClr val="790033"/>
                </a:solidFill>
              </a:rPr>
              <a:t>=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MINUS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b="1" dirty="0" smtClean="0">
                <a:solidFill>
                  <a:schemeClr val="tx1"/>
                </a:solidFill>
                <a:latin typeface="Symbol" pitchFamily="18" charset="2"/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)</a:t>
            </a:r>
          </a:p>
          <a:p>
            <a:r>
              <a:rPr lang="en-US" dirty="0">
                <a:solidFill>
                  <a:srgbClr val="790033"/>
                </a:solidFill>
              </a:rPr>
              <a:t>R </a:t>
            </a:r>
            <a:r>
              <a:rPr lang="en-US" b="1" dirty="0" smtClean="0">
                <a:solidFill>
                  <a:srgbClr val="990000"/>
                </a:solidFill>
                <a:latin typeface="Symbol" pitchFamily="18" charset="2"/>
              </a:rPr>
              <a:t>- </a:t>
            </a:r>
            <a:r>
              <a:rPr lang="en-US" dirty="0">
                <a:solidFill>
                  <a:srgbClr val="790033"/>
                </a:solidFill>
              </a:rPr>
              <a:t>S </a:t>
            </a:r>
            <a:r>
              <a:rPr lang="en-US" dirty="0" smtClean="0">
                <a:solidFill>
                  <a:srgbClr val="790033"/>
                </a:solidFill>
              </a:rPr>
              <a:t>= </a:t>
            </a:r>
          </a:p>
          <a:p>
            <a:r>
              <a:rPr lang="en-US" dirty="0" smtClean="0">
                <a:solidFill>
                  <a:srgbClr val="790033"/>
                </a:solidFill>
              </a:rPr>
              <a:t>S </a:t>
            </a:r>
            <a:r>
              <a:rPr lang="en-US" b="1" dirty="0">
                <a:solidFill>
                  <a:srgbClr val="990000"/>
                </a:solidFill>
                <a:latin typeface="Symbol" pitchFamily="18" charset="2"/>
              </a:rPr>
              <a:t>- </a:t>
            </a:r>
            <a:r>
              <a:rPr lang="en-US" dirty="0" smtClean="0">
                <a:solidFill>
                  <a:srgbClr val="790033"/>
                </a:solidFill>
              </a:rPr>
              <a:t>R </a:t>
            </a:r>
            <a:r>
              <a:rPr lang="en-US" dirty="0">
                <a:solidFill>
                  <a:srgbClr val="790033"/>
                </a:solidFill>
              </a:rPr>
              <a:t>= </a:t>
            </a:r>
          </a:p>
          <a:p>
            <a:endParaRPr lang="en-US" dirty="0">
              <a:solidFill>
                <a:srgbClr val="790033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22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7958" y="1981200"/>
            <a:ext cx="2520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90033"/>
                </a:solidFill>
              </a:rPr>
              <a:t>{</a:t>
            </a:r>
            <a:r>
              <a:rPr lang="en-US" sz="2800" dirty="0" smtClean="0">
                <a:solidFill>
                  <a:srgbClr val="790033"/>
                </a:solidFill>
              </a:rPr>
              <a:t>a</a:t>
            </a:r>
            <a:r>
              <a:rPr lang="en-US" sz="2800" baseline="-25000" dirty="0" smtClean="0">
                <a:solidFill>
                  <a:srgbClr val="790033"/>
                </a:solidFill>
              </a:rPr>
              <a:t>1</a:t>
            </a:r>
            <a:r>
              <a:rPr lang="en-US" sz="2800" dirty="0" smtClean="0">
                <a:solidFill>
                  <a:srgbClr val="790033"/>
                </a:solidFill>
              </a:rPr>
              <a:t>, a</a:t>
            </a:r>
            <a:r>
              <a:rPr lang="en-US" sz="2800" baseline="-25000" dirty="0" smtClean="0">
                <a:solidFill>
                  <a:srgbClr val="790033"/>
                </a:solidFill>
              </a:rPr>
              <a:t>2</a:t>
            </a:r>
            <a:r>
              <a:rPr lang="en-US" sz="2800" dirty="0" smtClean="0">
                <a:solidFill>
                  <a:srgbClr val="790033"/>
                </a:solidFill>
              </a:rPr>
              <a:t>, a</a:t>
            </a:r>
            <a:r>
              <a:rPr lang="en-US" sz="2800" baseline="-25000" dirty="0" smtClean="0">
                <a:solidFill>
                  <a:srgbClr val="790033"/>
                </a:solidFill>
              </a:rPr>
              <a:t>3,</a:t>
            </a:r>
            <a:r>
              <a:rPr lang="en-US" sz="2800" dirty="0">
                <a:solidFill>
                  <a:srgbClr val="790033"/>
                </a:solidFill>
              </a:rPr>
              <a:t> </a:t>
            </a:r>
            <a:r>
              <a:rPr lang="en-US" sz="2800" dirty="0" smtClean="0">
                <a:solidFill>
                  <a:srgbClr val="790033"/>
                </a:solidFill>
              </a:rPr>
              <a:t>a</a:t>
            </a:r>
            <a:r>
              <a:rPr lang="en-US" sz="2800" baseline="-25000" dirty="0">
                <a:solidFill>
                  <a:srgbClr val="790033"/>
                </a:solidFill>
              </a:rPr>
              <a:t>4</a:t>
            </a:r>
            <a:r>
              <a:rPr lang="en-US" sz="2800" dirty="0" smtClean="0">
                <a:solidFill>
                  <a:srgbClr val="790033"/>
                </a:solidFill>
              </a:rPr>
              <a:t>},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133600" y="3058180"/>
            <a:ext cx="1489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90033"/>
                </a:solidFill>
              </a:rPr>
              <a:t>{a</a:t>
            </a:r>
            <a:r>
              <a:rPr lang="en-US" sz="2800" baseline="-25000" dirty="0" smtClean="0">
                <a:solidFill>
                  <a:srgbClr val="790033"/>
                </a:solidFill>
              </a:rPr>
              <a:t>2</a:t>
            </a:r>
            <a:r>
              <a:rPr lang="en-US" sz="2800" dirty="0" smtClean="0">
                <a:solidFill>
                  <a:srgbClr val="790033"/>
                </a:solidFill>
              </a:rPr>
              <a:t>, a</a:t>
            </a:r>
            <a:r>
              <a:rPr lang="en-US" sz="2800" baseline="-25000" dirty="0" smtClean="0">
                <a:solidFill>
                  <a:srgbClr val="790033"/>
                </a:solidFill>
              </a:rPr>
              <a:t>3</a:t>
            </a:r>
            <a:r>
              <a:rPr lang="en-US" sz="2800" dirty="0" smtClean="0">
                <a:solidFill>
                  <a:srgbClr val="790033"/>
                </a:solidFill>
              </a:rPr>
              <a:t>},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101249" y="4045605"/>
            <a:ext cx="758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90033"/>
                </a:solidFill>
              </a:rPr>
              <a:t>{</a:t>
            </a:r>
            <a:r>
              <a:rPr lang="en-US" sz="2800" dirty="0" smtClean="0">
                <a:solidFill>
                  <a:srgbClr val="790033"/>
                </a:solidFill>
              </a:rPr>
              <a:t>a</a:t>
            </a:r>
            <a:r>
              <a:rPr lang="en-US" sz="2800" baseline="-25000" dirty="0" smtClean="0">
                <a:solidFill>
                  <a:srgbClr val="790033"/>
                </a:solidFill>
              </a:rPr>
              <a:t>1</a:t>
            </a:r>
            <a:r>
              <a:rPr lang="en-US" sz="2800" dirty="0" smtClean="0">
                <a:solidFill>
                  <a:srgbClr val="790033"/>
                </a:solidFill>
              </a:rPr>
              <a:t>}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101248" y="4509810"/>
            <a:ext cx="758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90033"/>
                </a:solidFill>
              </a:rPr>
              <a:t>{</a:t>
            </a:r>
            <a:r>
              <a:rPr lang="en-US" sz="2800" dirty="0" smtClean="0">
                <a:solidFill>
                  <a:srgbClr val="790033"/>
                </a:solidFill>
              </a:rPr>
              <a:t>a</a:t>
            </a:r>
            <a:r>
              <a:rPr lang="en-US" sz="2800" baseline="-25000" dirty="0">
                <a:solidFill>
                  <a:srgbClr val="790033"/>
                </a:solidFill>
              </a:rPr>
              <a:t>4</a:t>
            </a:r>
            <a:r>
              <a:rPr lang="en-US" sz="2800" dirty="0" smtClean="0">
                <a:solidFill>
                  <a:srgbClr val="790033"/>
                </a:solidFill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7781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Type Compatibility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23</a:t>
            </a:fld>
            <a:endParaRPr lang="en-CA" altLang="zh-CN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39713" y="2895600"/>
            <a:ext cx="8675687" cy="2667001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Student </a:t>
            </a:r>
            <a:r>
              <a:rPr lang="en-US" b="1" dirty="0">
                <a:solidFill>
                  <a:srgbClr val="790033"/>
                </a:solidFill>
                <a:latin typeface="Symbol" pitchFamily="18" charset="2"/>
              </a:rPr>
              <a:t></a:t>
            </a:r>
            <a:r>
              <a:rPr lang="en-US" dirty="0" smtClean="0">
                <a:solidFill>
                  <a:srgbClr val="990000"/>
                </a:solidFill>
              </a:rPr>
              <a:t> Course</a:t>
            </a:r>
          </a:p>
          <a:p>
            <a:r>
              <a:rPr lang="en-US" dirty="0" smtClean="0"/>
              <a:t>Any problem?</a:t>
            </a:r>
          </a:p>
          <a:p>
            <a:r>
              <a:rPr lang="en-US" dirty="0" smtClean="0"/>
              <a:t>Their types are not compatible.</a:t>
            </a:r>
            <a:endParaRPr lang="en-US" dirty="0"/>
          </a:p>
        </p:txBody>
      </p:sp>
      <p:graphicFrame>
        <p:nvGraphicFramePr>
          <p:cNvPr id="9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90380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2057400" y="1302224"/>
            <a:ext cx="685800" cy="151035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001000" y="1302224"/>
            <a:ext cx="985044" cy="151035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90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-29183" y="0"/>
            <a:ext cx="9173183" cy="841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Type Compatibility</a:t>
            </a:r>
            <a:endParaRPr lang="en-US" altLang="en-US" dirty="0"/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9713" y="914400"/>
            <a:ext cx="8675687" cy="5711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Two relations R and S are type </a:t>
            </a:r>
            <a:r>
              <a:rPr lang="en-US" altLang="en-US" dirty="0" smtClean="0">
                <a:solidFill>
                  <a:srgbClr val="C00000"/>
                </a:solidFill>
              </a:rPr>
              <a:t>compatible</a:t>
            </a:r>
            <a:r>
              <a:rPr lang="en-US" altLang="en-US" dirty="0" smtClean="0"/>
              <a:t> if </a:t>
            </a:r>
          </a:p>
          <a:p>
            <a:pPr lvl="1" eaLnBrk="1" hangingPunct="1"/>
            <a:r>
              <a:rPr lang="en-US" altLang="en-US" sz="2800" dirty="0" smtClean="0"/>
              <a:t>they have the same number of attributes, and</a:t>
            </a:r>
          </a:p>
          <a:p>
            <a:pPr lvl="1" eaLnBrk="1" hangingPunct="1"/>
            <a:r>
              <a:rPr lang="en-US" altLang="en-US" sz="2800" dirty="0" smtClean="0">
                <a:ea typeface="MS PGothic" charset="-128"/>
              </a:rPr>
              <a:t>each </a:t>
            </a:r>
            <a:r>
              <a:rPr lang="en-US" altLang="en-US" sz="2800" dirty="0">
                <a:ea typeface="MS PGothic" charset="-128"/>
              </a:rPr>
              <a:t>pair of corresponding attributes must be type compatible (have same or compatible </a:t>
            </a:r>
            <a:r>
              <a:rPr lang="en-US" altLang="en-US" sz="2800" dirty="0" smtClean="0">
                <a:ea typeface="MS PGothic" charset="-128"/>
              </a:rPr>
              <a:t>domains)</a:t>
            </a:r>
            <a:endParaRPr lang="en-US" altLang="en-US" sz="2800" dirty="0" smtClean="0"/>
          </a:p>
          <a:p>
            <a:pPr eaLnBrk="1" hangingPunct="1"/>
            <a:r>
              <a:rPr lang="en-US" altLang="en-US" dirty="0">
                <a:ea typeface="MS PGothic" charset="-128"/>
              </a:rPr>
              <a:t>Type </a:t>
            </a:r>
            <a:r>
              <a:rPr lang="en-US" altLang="en-US" dirty="0" smtClean="0">
                <a:ea typeface="MS PGothic" charset="-128"/>
              </a:rPr>
              <a:t>Compatibility </a:t>
            </a:r>
            <a:r>
              <a:rPr lang="en-US" altLang="en-US" dirty="0">
                <a:ea typeface="MS PGothic" charset="-128"/>
              </a:rPr>
              <a:t>is required for </a:t>
            </a:r>
            <a:r>
              <a:rPr lang="en-US" altLang="en-US" dirty="0" smtClean="0">
                <a:ea typeface="MS PGothic" charset="-128"/>
              </a:rPr>
              <a:t>set operations </a:t>
            </a:r>
          </a:p>
          <a:p>
            <a:pPr lvl="1" eaLnBrk="1" hangingPunct="1"/>
            <a:r>
              <a:rPr lang="en-US" altLang="en-US" dirty="0" smtClean="0">
                <a:solidFill>
                  <a:srgbClr val="790033"/>
                </a:solidFill>
                <a:ea typeface="MS PGothic" charset="-128"/>
              </a:rPr>
              <a:t>UNION (</a:t>
            </a:r>
            <a:r>
              <a:rPr lang="en-US" altLang="en-US" dirty="0" smtClean="0">
                <a:solidFill>
                  <a:srgbClr val="790033"/>
                </a:solidFill>
                <a:latin typeface="Symbol" charset="2"/>
                <a:ea typeface="MS PGothic" charset="-128"/>
              </a:rPr>
              <a:t>)</a:t>
            </a:r>
            <a:r>
              <a:rPr lang="en-US" altLang="en-US" dirty="0" smtClean="0">
                <a:solidFill>
                  <a:srgbClr val="790033"/>
                </a:solidFill>
                <a:ea typeface="MS PGothic" charset="-128"/>
              </a:rPr>
              <a:t>, </a:t>
            </a:r>
          </a:p>
          <a:p>
            <a:pPr lvl="1" eaLnBrk="1" hangingPunct="1"/>
            <a:r>
              <a:rPr lang="en-US" altLang="en-US" dirty="0" smtClean="0">
                <a:solidFill>
                  <a:srgbClr val="790033"/>
                </a:solidFill>
                <a:ea typeface="MS PGothic" charset="-128"/>
              </a:rPr>
              <a:t>INTERSECTION (</a:t>
            </a:r>
            <a:r>
              <a:rPr lang="en-US" altLang="en-US" dirty="0" smtClean="0">
                <a:solidFill>
                  <a:srgbClr val="790033"/>
                </a:solidFill>
                <a:latin typeface="Symbol" charset="2"/>
                <a:ea typeface="MS PGothic" charset="-128"/>
              </a:rPr>
              <a:t>)</a:t>
            </a:r>
            <a:r>
              <a:rPr lang="en-US" altLang="en-US" dirty="0" smtClean="0">
                <a:solidFill>
                  <a:srgbClr val="790033"/>
                </a:solidFill>
                <a:ea typeface="MS PGothic" charset="-128"/>
              </a:rPr>
              <a:t>, </a:t>
            </a:r>
            <a:r>
              <a:rPr lang="en-US" altLang="en-US" dirty="0">
                <a:ea typeface="MS PGothic" charset="-128"/>
              </a:rPr>
              <a:t>and </a:t>
            </a:r>
            <a:endParaRPr lang="en-US" altLang="en-US" dirty="0" smtClean="0">
              <a:ea typeface="MS PGothic" charset="-128"/>
            </a:endParaRPr>
          </a:p>
          <a:p>
            <a:pPr lvl="1" eaLnBrk="1" hangingPunct="1"/>
            <a:r>
              <a:rPr lang="en-US" altLang="en-US" dirty="0" smtClean="0">
                <a:solidFill>
                  <a:srgbClr val="790033"/>
                </a:solidFill>
                <a:ea typeface="MS PGothic" charset="-128"/>
              </a:rPr>
              <a:t>DIFFERENCE (–)</a:t>
            </a:r>
            <a:endParaRPr lang="en-US" altLang="en-US" dirty="0">
              <a:solidFill>
                <a:srgbClr val="79003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117916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41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Set Operation: UNION </a:t>
            </a:r>
            <a:r>
              <a:rPr lang="en-US" dirty="0">
                <a:solidFill>
                  <a:srgbClr val="990000"/>
                </a:solidFill>
              </a:rPr>
              <a:t>( </a:t>
            </a:r>
            <a:r>
              <a:rPr lang="en-US" b="1" dirty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)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9713" y="914400"/>
            <a:ext cx="8675687" cy="5711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790033"/>
                </a:solidFill>
              </a:rPr>
              <a:t>R </a:t>
            </a:r>
            <a:r>
              <a:rPr lang="en-US" altLang="en-US" dirty="0">
                <a:solidFill>
                  <a:srgbClr val="790033"/>
                </a:solidFill>
              </a:rPr>
              <a:t>union S </a:t>
            </a: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002060"/>
                </a:solidFill>
              </a:rPr>
              <a:t>or  </a:t>
            </a: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790033"/>
                </a:solidFill>
              </a:rPr>
              <a:t>R </a:t>
            </a:r>
            <a:r>
              <a:rPr lang="en-US" altLang="en-US" dirty="0">
                <a:solidFill>
                  <a:srgbClr val="790033"/>
                </a:solidFill>
                <a:latin typeface="Symbol" charset="2"/>
              </a:rPr>
              <a:t></a:t>
            </a:r>
            <a:r>
              <a:rPr lang="en-US" altLang="en-US" dirty="0">
                <a:solidFill>
                  <a:srgbClr val="790033"/>
                </a:solidFill>
              </a:rPr>
              <a:t> 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result relation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has the same attributes as 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includes all tuples that are either in R or in S or in both R and S such that duplicate </a:t>
            </a:r>
            <a:r>
              <a:rPr lang="en-US" altLang="en-US" dirty="0"/>
              <a:t>tuples are </a:t>
            </a:r>
            <a:r>
              <a:rPr lang="en-US" altLang="en-US" dirty="0" smtClean="0"/>
              <a:t>eliminated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25</a:t>
            </a:fld>
            <a:endParaRPr lang="en-CA" altLang="zh-CN" dirty="0"/>
          </a:p>
        </p:txBody>
      </p:sp>
      <p:sp>
        <p:nvSpPr>
          <p:cNvPr id="5" name="Right Brace 4"/>
          <p:cNvSpPr/>
          <p:nvPr/>
        </p:nvSpPr>
        <p:spPr bwMode="auto">
          <a:xfrm>
            <a:off x="3886200" y="4724400"/>
            <a:ext cx="1219200" cy="137160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44989"/>
              </p:ext>
            </p:extLst>
          </p:nvPr>
        </p:nvGraphicFramePr>
        <p:xfrm>
          <a:off x="304800" y="3429000"/>
          <a:ext cx="3340100" cy="3429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4317"/>
              </p:ext>
            </p:extLst>
          </p:nvPr>
        </p:nvGraphicFramePr>
        <p:xfrm>
          <a:off x="5181600" y="4572000"/>
          <a:ext cx="3340100" cy="1524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957894" y="4034135"/>
            <a:ext cx="372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Student1 UNION Student2</a:t>
            </a:r>
            <a:endParaRPr lang="en-US" b="1" dirty="0">
              <a:solidFill>
                <a:srgbClr val="790033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25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-4864" y="12970"/>
            <a:ext cx="9148864" cy="8252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dirty="0"/>
              <a:t>Set Operation: </a:t>
            </a:r>
            <a:r>
              <a:rPr lang="en-US" altLang="en-US" sz="3200" dirty="0" smtClean="0"/>
              <a:t>INTERSECTION </a:t>
            </a:r>
            <a:r>
              <a:rPr lang="en-US" sz="3200" dirty="0" smtClean="0">
                <a:solidFill>
                  <a:srgbClr val="990000"/>
                </a:solidFill>
              </a:rPr>
              <a:t>( </a:t>
            </a:r>
            <a:r>
              <a:rPr lang="en-US" altLang="en-US" sz="3200" dirty="0" smtClean="0">
                <a:solidFill>
                  <a:srgbClr val="990000"/>
                </a:solidFill>
                <a:latin typeface="Symbol" charset="2"/>
              </a:rPr>
              <a:t></a:t>
            </a:r>
            <a:r>
              <a:rPr lang="en-US" sz="3200" dirty="0" smtClean="0">
                <a:solidFill>
                  <a:srgbClr val="990000"/>
                </a:solidFill>
              </a:rPr>
              <a:t> </a:t>
            </a:r>
            <a:r>
              <a:rPr lang="en-US" sz="3200" dirty="0">
                <a:solidFill>
                  <a:srgbClr val="990000"/>
                </a:solidFill>
              </a:rPr>
              <a:t>)</a:t>
            </a:r>
            <a:r>
              <a:rPr lang="en-US" altLang="en-US" sz="3200" dirty="0"/>
              <a:t> </a:t>
            </a:r>
          </a:p>
        </p:txBody>
      </p:sp>
      <p:sp>
        <p:nvSpPr>
          <p:cNvPr id="297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27432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990000"/>
                </a:solidFill>
              </a:rPr>
              <a:t>R INTERSECT </a:t>
            </a:r>
            <a:r>
              <a:rPr lang="en-US" altLang="en-US" sz="3200" dirty="0">
                <a:solidFill>
                  <a:srgbClr val="990000"/>
                </a:solidFill>
              </a:rPr>
              <a:t>S </a:t>
            </a:r>
            <a:r>
              <a:rPr lang="en-US" altLang="en-US" sz="3200" dirty="0"/>
              <a:t>	 </a:t>
            </a:r>
            <a:r>
              <a:rPr lang="en-US" altLang="en-US" sz="3200" dirty="0" smtClean="0">
                <a:solidFill>
                  <a:srgbClr val="002060"/>
                </a:solidFill>
              </a:rPr>
              <a:t>or </a:t>
            </a:r>
            <a:r>
              <a:rPr lang="en-US" altLang="en-US" sz="3200" dirty="0">
                <a:solidFill>
                  <a:srgbClr val="002060"/>
                </a:solidFill>
              </a:rPr>
              <a:t>	</a:t>
            </a:r>
            <a:r>
              <a:rPr lang="en-US" altLang="en-US" sz="3200" dirty="0" smtClean="0">
                <a:solidFill>
                  <a:srgbClr val="990000"/>
                </a:solidFill>
              </a:rPr>
              <a:t>R </a:t>
            </a:r>
            <a:r>
              <a:rPr lang="en-US" altLang="en-US" sz="3200" dirty="0">
                <a:solidFill>
                  <a:srgbClr val="990000"/>
                </a:solidFill>
                <a:latin typeface="Symbol" charset="2"/>
              </a:rPr>
              <a:t></a:t>
            </a:r>
            <a:r>
              <a:rPr lang="en-US" altLang="en-US" sz="3200" dirty="0">
                <a:solidFill>
                  <a:srgbClr val="990000"/>
                </a:solidFill>
              </a:rPr>
              <a:t> S</a:t>
            </a:r>
            <a:r>
              <a:rPr lang="en-US" altLang="en-US" sz="3200" dirty="0">
                <a:solidFill>
                  <a:srgbClr val="990000"/>
                </a:solidFill>
                <a:latin typeface="Symbol" charset="2"/>
              </a:rPr>
              <a:t> </a:t>
            </a:r>
            <a:endParaRPr lang="en-US" altLang="en-US" sz="32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result relation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has the same attributes as 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includes all tuples that </a:t>
            </a:r>
            <a:r>
              <a:rPr lang="en-US" altLang="en-US" dirty="0" smtClean="0"/>
              <a:t>are </a:t>
            </a:r>
            <a:r>
              <a:rPr lang="en-US" altLang="en-US" dirty="0"/>
              <a:t>in R </a:t>
            </a:r>
            <a:r>
              <a:rPr lang="en-US" altLang="en-US" dirty="0" smtClean="0"/>
              <a:t>and </a:t>
            </a:r>
            <a:r>
              <a:rPr lang="en-US" altLang="en-US" dirty="0"/>
              <a:t>in </a:t>
            </a:r>
            <a:r>
              <a:rPr lang="en-US" altLang="en-US" dirty="0" smtClean="0"/>
              <a:t>S </a:t>
            </a:r>
            <a:r>
              <a:rPr lang="en-US" altLang="en-US" dirty="0"/>
              <a:t>such that duplicate tuples are eliminated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26</a:t>
            </a:fld>
            <a:endParaRPr lang="en-CA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90834"/>
              </p:ext>
            </p:extLst>
          </p:nvPr>
        </p:nvGraphicFramePr>
        <p:xfrm>
          <a:off x="5105400" y="4953000"/>
          <a:ext cx="3505201" cy="762000"/>
        </p:xfrm>
        <a:graphic>
          <a:graphicData uri="http://schemas.openxmlformats.org/drawingml/2006/table">
            <a:tbl>
              <a:tblPr/>
              <a:tblGrid>
                <a:gridCol w="929733"/>
                <a:gridCol w="1410630"/>
                <a:gridCol w="1164838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 bwMode="auto">
          <a:xfrm>
            <a:off x="3886200" y="4724400"/>
            <a:ext cx="1219200" cy="137160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51748"/>
              </p:ext>
            </p:extLst>
          </p:nvPr>
        </p:nvGraphicFramePr>
        <p:xfrm>
          <a:off x="304800" y="3276600"/>
          <a:ext cx="3340100" cy="3429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00144" y="4262735"/>
            <a:ext cx="4476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>
                <a:solidFill>
                  <a:srgbClr val="790033"/>
                </a:solidFill>
                <a:latin typeface="Times New Roman" charset="0"/>
              </a:rPr>
              <a:t>Student1 </a:t>
            </a:r>
            <a:r>
              <a:rPr lang="en-US" b="1" smtClean="0">
                <a:solidFill>
                  <a:srgbClr val="790033"/>
                </a:solidFill>
                <a:latin typeface="Times New Roman" charset="0"/>
              </a:rPr>
              <a:t>INTERSECT </a:t>
            </a:r>
            <a:r>
              <a:rPr lang="en-US" b="1" dirty="0">
                <a:solidFill>
                  <a:srgbClr val="790033"/>
                </a:solidFill>
                <a:latin typeface="Times New Roman" charset="0"/>
              </a:rPr>
              <a:t>Student2</a:t>
            </a:r>
          </a:p>
        </p:txBody>
      </p:sp>
    </p:spTree>
    <p:extLst>
      <p:ext uri="{BB962C8B-B14F-4D97-AF65-F5344CB8AC3E}">
        <p14:creationId xmlns:p14="http://schemas.microsoft.com/office/powerpoint/2010/main" val="1940202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2209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90033"/>
                </a:solidFill>
              </a:rPr>
              <a:t>R </a:t>
            </a:r>
            <a:r>
              <a:rPr lang="en-US" altLang="en-US" dirty="0">
                <a:solidFill>
                  <a:srgbClr val="790033"/>
                </a:solidFill>
              </a:rPr>
              <a:t>minus S </a:t>
            </a: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tx1"/>
                </a:solidFill>
              </a:rPr>
              <a:t>or </a:t>
            </a: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790033"/>
                </a:solidFill>
              </a:rPr>
              <a:t>R </a:t>
            </a:r>
            <a:r>
              <a:rPr lang="en-US" altLang="en-US" dirty="0">
                <a:solidFill>
                  <a:srgbClr val="790033"/>
                </a:solidFill>
              </a:rPr>
              <a:t>– 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result relation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has the same attributes as 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includes all tuples that are in R and </a:t>
            </a:r>
            <a:r>
              <a:rPr lang="en-US" altLang="en-US" dirty="0" smtClean="0"/>
              <a:t>not in </a:t>
            </a:r>
            <a:r>
              <a:rPr lang="en-US" altLang="en-US" dirty="0"/>
              <a:t>S such that duplicate tuples are eliminated</a:t>
            </a:r>
          </a:p>
          <a:p>
            <a:pPr eaLnBrk="1" hangingPunct="1">
              <a:buFont typeface="Wingdings" charset="2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27</a:t>
            </a:fld>
            <a:endParaRPr lang="en-CA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dirty="0"/>
              <a:t>Set Operation: </a:t>
            </a:r>
            <a:r>
              <a:rPr lang="en-US" altLang="en-US" sz="3200" dirty="0" smtClean="0"/>
              <a:t>DIFFERENCE or </a:t>
            </a:r>
            <a:r>
              <a:rPr lang="en-US" altLang="en-US" sz="3200" smtClean="0"/>
              <a:t>MINUS ( </a:t>
            </a:r>
            <a:r>
              <a:rPr lang="en-US" altLang="en-US" sz="3200" smtClean="0">
                <a:solidFill>
                  <a:srgbClr val="790033"/>
                </a:solidFill>
              </a:rPr>
              <a:t>– </a:t>
            </a:r>
            <a:r>
              <a:rPr lang="en-US" altLang="en-US" sz="3200" dirty="0" smtClean="0">
                <a:solidFill>
                  <a:srgbClr val="790033"/>
                </a:solidFill>
              </a:rPr>
              <a:t>)</a:t>
            </a:r>
            <a:endParaRPr lang="en-US" alt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89999"/>
              </p:ext>
            </p:extLst>
          </p:nvPr>
        </p:nvGraphicFramePr>
        <p:xfrm>
          <a:off x="5181600" y="4800600"/>
          <a:ext cx="3124200" cy="762000"/>
        </p:xfrm>
        <a:graphic>
          <a:graphicData uri="http://schemas.openxmlformats.org/drawingml/2006/table">
            <a:tbl>
              <a:tblPr/>
              <a:tblGrid>
                <a:gridCol w="828675"/>
                <a:gridCol w="1257300"/>
                <a:gridCol w="103822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 bwMode="auto">
          <a:xfrm>
            <a:off x="3886200" y="4495800"/>
            <a:ext cx="1219200" cy="137160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95571"/>
              </p:ext>
            </p:extLst>
          </p:nvPr>
        </p:nvGraphicFramePr>
        <p:xfrm>
          <a:off x="304800" y="3200400"/>
          <a:ext cx="3340100" cy="3429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81694" y="4262735"/>
            <a:ext cx="372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>
                <a:solidFill>
                  <a:srgbClr val="790033"/>
                </a:solidFill>
                <a:latin typeface="Times New Roman" charset="0"/>
              </a:rPr>
              <a:t>Student1 </a:t>
            </a: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MINUS </a:t>
            </a:r>
            <a:r>
              <a:rPr lang="en-US" b="1" dirty="0">
                <a:solidFill>
                  <a:srgbClr val="790033"/>
                </a:solidFill>
                <a:latin typeface="Times New Roman" charset="0"/>
              </a:rPr>
              <a:t>Student2</a:t>
            </a:r>
          </a:p>
        </p:txBody>
      </p:sp>
    </p:spTree>
    <p:extLst>
      <p:ext uri="{BB962C8B-B14F-4D97-AF65-F5344CB8AC3E}">
        <p14:creationId xmlns:p14="http://schemas.microsoft.com/office/powerpoint/2010/main" val="1880168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64149" y="914400"/>
            <a:ext cx="8599487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Notice that both union and intersection are </a:t>
            </a:r>
            <a:r>
              <a:rPr lang="en-US" altLang="en-US" sz="2400" b="1" dirty="0">
                <a:solidFill>
                  <a:srgbClr val="790033"/>
                </a:solidFill>
              </a:rPr>
              <a:t>commutative</a:t>
            </a:r>
            <a:r>
              <a:rPr lang="en-US" altLang="en-US" sz="2400" dirty="0">
                <a:solidFill>
                  <a:srgbClr val="790033"/>
                </a:solidFill>
              </a:rPr>
              <a:t> </a:t>
            </a:r>
            <a:r>
              <a:rPr lang="en-US" altLang="en-US" sz="2400" dirty="0"/>
              <a:t>operations; that is</a:t>
            </a:r>
          </a:p>
          <a:p>
            <a:pPr lvl="1" eaLnBrk="1" hangingPunct="1"/>
            <a:r>
              <a:rPr lang="en-US" altLang="en-US" sz="2400" dirty="0"/>
              <a:t>R </a:t>
            </a:r>
            <a:r>
              <a:rPr lang="en-US" altLang="en-US" sz="2400" dirty="0">
                <a:latin typeface="Symbol" charset="2"/>
              </a:rPr>
              <a:t></a:t>
            </a:r>
            <a:r>
              <a:rPr lang="en-US" altLang="en-US" sz="2400" dirty="0"/>
              <a:t> S = S </a:t>
            </a:r>
            <a:r>
              <a:rPr lang="en-US" altLang="en-US" sz="2400" dirty="0">
                <a:latin typeface="Symbol" charset="2"/>
              </a:rPr>
              <a:t></a:t>
            </a:r>
            <a:r>
              <a:rPr lang="en-US" altLang="en-US" sz="2400" dirty="0"/>
              <a:t> R, and R </a:t>
            </a:r>
            <a:r>
              <a:rPr lang="en-US" altLang="en-US" sz="2400" dirty="0">
                <a:latin typeface="Symbol" charset="2"/>
              </a:rPr>
              <a:t></a:t>
            </a:r>
            <a:r>
              <a:rPr lang="en-US" altLang="en-US" sz="2400" dirty="0"/>
              <a:t> S = S </a:t>
            </a:r>
            <a:r>
              <a:rPr lang="en-US" altLang="en-US" sz="2400" dirty="0">
                <a:latin typeface="Symbol" charset="2"/>
              </a:rPr>
              <a:t></a:t>
            </a:r>
            <a:r>
              <a:rPr lang="en-US" altLang="en-US" sz="2400" dirty="0"/>
              <a:t> R</a:t>
            </a:r>
          </a:p>
          <a:p>
            <a:pPr eaLnBrk="1" hangingPunct="1"/>
            <a:r>
              <a:rPr lang="en-US" altLang="en-US" sz="2400" dirty="0"/>
              <a:t>Both union and intersection can be treated as n-</a:t>
            </a:r>
            <a:r>
              <a:rPr lang="en-US" altLang="en-US" sz="2400" dirty="0" err="1"/>
              <a:t>ary</a:t>
            </a:r>
            <a:r>
              <a:rPr lang="en-US" altLang="en-US" sz="2400" dirty="0"/>
              <a:t> operations applicable to any number of relations as both are </a:t>
            </a:r>
            <a:r>
              <a:rPr lang="en-US" altLang="en-US" sz="2400" b="1" dirty="0">
                <a:solidFill>
                  <a:srgbClr val="790033"/>
                </a:solidFill>
              </a:rPr>
              <a:t>associative</a:t>
            </a:r>
            <a:r>
              <a:rPr lang="en-US" altLang="en-US" sz="2400" dirty="0">
                <a:solidFill>
                  <a:srgbClr val="790033"/>
                </a:solidFill>
              </a:rPr>
              <a:t> </a:t>
            </a:r>
            <a:r>
              <a:rPr lang="en-US" altLang="en-US" sz="2400" dirty="0"/>
              <a:t>operations; that is</a:t>
            </a:r>
          </a:p>
          <a:p>
            <a:pPr lvl="1" eaLnBrk="1" hangingPunct="1"/>
            <a:r>
              <a:rPr lang="en-US" altLang="en-US" sz="2400" dirty="0"/>
              <a:t>R </a:t>
            </a:r>
            <a:r>
              <a:rPr lang="en-US" altLang="en-US" sz="2400" dirty="0">
                <a:latin typeface="Symbol" charset="2"/>
              </a:rPr>
              <a:t></a:t>
            </a:r>
            <a:r>
              <a:rPr lang="en-US" altLang="en-US" sz="2400" dirty="0"/>
              <a:t> (S </a:t>
            </a:r>
            <a:r>
              <a:rPr lang="en-US" altLang="en-US" sz="2400" dirty="0">
                <a:latin typeface="Symbol" charset="2"/>
              </a:rPr>
              <a:t></a:t>
            </a:r>
            <a:r>
              <a:rPr lang="en-US" altLang="en-US" sz="2400" dirty="0"/>
              <a:t> T) = (R </a:t>
            </a:r>
            <a:r>
              <a:rPr lang="en-US" altLang="en-US" sz="2400" dirty="0">
                <a:latin typeface="Symbol" charset="2"/>
              </a:rPr>
              <a:t></a:t>
            </a:r>
            <a:r>
              <a:rPr lang="en-US" altLang="en-US" sz="2400" dirty="0"/>
              <a:t> S) </a:t>
            </a:r>
            <a:r>
              <a:rPr lang="en-US" altLang="en-US" sz="2400" dirty="0">
                <a:latin typeface="Symbol" charset="2"/>
              </a:rPr>
              <a:t></a:t>
            </a:r>
            <a:r>
              <a:rPr lang="en-US" altLang="en-US" sz="2400" dirty="0"/>
              <a:t> T</a:t>
            </a:r>
          </a:p>
          <a:p>
            <a:pPr lvl="1" eaLnBrk="1" hangingPunct="1"/>
            <a:r>
              <a:rPr lang="en-US" altLang="en-US" sz="2400" dirty="0"/>
              <a:t>(R </a:t>
            </a:r>
            <a:r>
              <a:rPr lang="en-US" altLang="en-US" sz="2400" dirty="0">
                <a:latin typeface="Symbol" charset="2"/>
              </a:rPr>
              <a:t></a:t>
            </a:r>
            <a:r>
              <a:rPr lang="en-US" altLang="en-US" sz="2400" dirty="0"/>
              <a:t> S) </a:t>
            </a:r>
            <a:r>
              <a:rPr lang="en-US" altLang="en-US" sz="2400" dirty="0">
                <a:latin typeface="Symbol" charset="2"/>
              </a:rPr>
              <a:t></a:t>
            </a:r>
            <a:r>
              <a:rPr lang="en-US" altLang="en-US" sz="2400" dirty="0"/>
              <a:t> T = R </a:t>
            </a:r>
            <a:r>
              <a:rPr lang="en-US" altLang="en-US" sz="2400" dirty="0">
                <a:latin typeface="Symbol" charset="2"/>
              </a:rPr>
              <a:t></a:t>
            </a:r>
            <a:r>
              <a:rPr lang="en-US" altLang="en-US" sz="2400" dirty="0"/>
              <a:t> (S </a:t>
            </a:r>
            <a:r>
              <a:rPr lang="en-US" altLang="en-US" sz="2400" dirty="0">
                <a:latin typeface="Symbol" charset="2"/>
              </a:rPr>
              <a:t></a:t>
            </a:r>
            <a:r>
              <a:rPr lang="en-US" altLang="en-US" sz="2400" dirty="0"/>
              <a:t> T)</a:t>
            </a:r>
          </a:p>
          <a:p>
            <a:pPr eaLnBrk="1" hangingPunct="1"/>
            <a:r>
              <a:rPr lang="en-US" altLang="en-US" sz="2400" dirty="0"/>
              <a:t>The minus operation is </a:t>
            </a:r>
            <a:r>
              <a:rPr lang="en-US" altLang="en-US" sz="2400" b="1" dirty="0">
                <a:solidFill>
                  <a:srgbClr val="790033"/>
                </a:solidFill>
              </a:rPr>
              <a:t>not commutative</a:t>
            </a:r>
            <a:r>
              <a:rPr lang="en-US" altLang="en-US" sz="2400" dirty="0"/>
              <a:t>; that is, in general</a:t>
            </a:r>
          </a:p>
          <a:p>
            <a:pPr lvl="1" eaLnBrk="1" hangingPunct="1"/>
            <a:r>
              <a:rPr lang="en-US" altLang="en-US" sz="2400" dirty="0"/>
              <a:t>R – S ≠ S – 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28</a:t>
            </a:fld>
            <a:endParaRPr lang="en-CA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Properties of Set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03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72256" y="914400"/>
            <a:ext cx="8599487" cy="5791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>
                <a:solidFill>
                  <a:srgbClr val="002060"/>
                </a:solidFill>
                <a:ea typeface="宋体" charset="-122"/>
              </a:rPr>
              <a:t>CARTESIAN PRODUCT operation</a:t>
            </a:r>
          </a:p>
          <a:p>
            <a:pPr eaLnBrk="1" hangingPunct="1"/>
            <a:r>
              <a:rPr lang="en-US" altLang="zh-CN" sz="2400" dirty="0" smtClean="0">
                <a:solidFill>
                  <a:srgbClr val="990033"/>
                </a:solidFill>
                <a:ea typeface="宋体" charset="-122"/>
              </a:rPr>
              <a:t>R </a:t>
            </a:r>
            <a:r>
              <a:rPr lang="en-CA" altLang="zh-CN" sz="2400" dirty="0">
                <a:solidFill>
                  <a:srgbClr val="990033"/>
                </a:solidFill>
                <a:ea typeface="宋体" charset="-122"/>
              </a:rPr>
              <a:t>times S </a:t>
            </a:r>
            <a:r>
              <a:rPr lang="en-CA" altLang="zh-CN" sz="2400" dirty="0" smtClean="0">
                <a:solidFill>
                  <a:srgbClr val="990033"/>
                </a:solidFill>
                <a:ea typeface="宋体" charset="-122"/>
              </a:rPr>
              <a:t>		</a:t>
            </a:r>
            <a:r>
              <a:rPr lang="en-CA" altLang="zh-CN" sz="2400" dirty="0" smtClean="0">
                <a:ea typeface="宋体" charset="-122"/>
              </a:rPr>
              <a:t>or 		</a:t>
            </a:r>
            <a:r>
              <a:rPr lang="en-CA" altLang="zh-CN" sz="2400" dirty="0" smtClean="0">
                <a:solidFill>
                  <a:srgbClr val="990033"/>
                </a:solidFill>
                <a:ea typeface="宋体" charset="-122"/>
              </a:rPr>
              <a:t>R </a:t>
            </a:r>
            <a:r>
              <a:rPr lang="en-US" altLang="en-US" sz="2400" dirty="0">
                <a:solidFill>
                  <a:srgbClr val="790033"/>
                </a:solidFill>
              </a:rPr>
              <a:t>⨉</a:t>
            </a:r>
            <a:r>
              <a:rPr lang="en-CA" altLang="zh-CN" sz="2400" dirty="0" smtClean="0">
                <a:solidFill>
                  <a:srgbClr val="990033"/>
                </a:solidFill>
                <a:ea typeface="宋体" charset="-122"/>
              </a:rPr>
              <a:t> </a:t>
            </a:r>
            <a:r>
              <a:rPr lang="en-CA" altLang="zh-CN" sz="2400" dirty="0">
                <a:solidFill>
                  <a:srgbClr val="990033"/>
                </a:solidFill>
                <a:ea typeface="宋体" charset="-122"/>
              </a:rPr>
              <a:t>S</a:t>
            </a:r>
            <a:endParaRPr lang="en-US" altLang="en-US" sz="2400" dirty="0">
              <a:solidFill>
                <a:srgbClr val="990033"/>
              </a:solidFill>
            </a:endParaRPr>
          </a:p>
          <a:p>
            <a:pPr eaLnBrk="1" hangingPunct="1"/>
            <a:r>
              <a:rPr lang="en-US" altLang="en-US" sz="2400" dirty="0"/>
              <a:t>This operation is used to combine tuples from two relations in a combinatorial fashion.</a:t>
            </a:r>
          </a:p>
          <a:p>
            <a:pPr eaLnBrk="1" hangingPunct="1"/>
            <a:r>
              <a:rPr lang="en-US" altLang="en-US" sz="2400" dirty="0"/>
              <a:t>If </a:t>
            </a:r>
            <a:r>
              <a:rPr lang="en-US" altLang="en-US" sz="2400" dirty="0">
                <a:solidFill>
                  <a:srgbClr val="990033"/>
                </a:solidFill>
              </a:rPr>
              <a:t>R</a:t>
            </a:r>
            <a:r>
              <a:rPr lang="en-US" altLang="en-US" sz="2400" dirty="0"/>
              <a:t> has </a:t>
            </a:r>
            <a:r>
              <a:rPr lang="en-US" altLang="en-US" sz="2400" dirty="0">
                <a:solidFill>
                  <a:srgbClr val="990033"/>
                </a:solidFill>
              </a:rPr>
              <a:t>A</a:t>
            </a:r>
            <a:r>
              <a:rPr lang="en-US" altLang="en-US" sz="2400" baseline="-25000" dirty="0">
                <a:solidFill>
                  <a:srgbClr val="990033"/>
                </a:solidFill>
              </a:rPr>
              <a:t>1</a:t>
            </a:r>
            <a:r>
              <a:rPr lang="en-US" altLang="en-US" sz="2400" dirty="0">
                <a:solidFill>
                  <a:srgbClr val="990033"/>
                </a:solidFill>
              </a:rPr>
              <a:t>, A</a:t>
            </a:r>
            <a:r>
              <a:rPr lang="en-US" altLang="en-US" sz="2400" baseline="-25000" dirty="0">
                <a:solidFill>
                  <a:srgbClr val="990033"/>
                </a:solidFill>
              </a:rPr>
              <a:t>2</a:t>
            </a:r>
            <a:r>
              <a:rPr lang="en-US" altLang="en-US" sz="2400" dirty="0">
                <a:solidFill>
                  <a:srgbClr val="990033"/>
                </a:solidFill>
              </a:rPr>
              <a:t>, . . ., A</a:t>
            </a:r>
            <a:r>
              <a:rPr lang="en-US" altLang="en-US" sz="2400" baseline="-25000" dirty="0">
                <a:solidFill>
                  <a:srgbClr val="990033"/>
                </a:solidFill>
              </a:rPr>
              <a:t>n</a:t>
            </a:r>
            <a:r>
              <a:rPr lang="en-US" altLang="en-US" sz="2400" dirty="0">
                <a:solidFill>
                  <a:srgbClr val="990033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990033"/>
                </a:solidFill>
              </a:rPr>
              <a:t>S</a:t>
            </a:r>
            <a:r>
              <a:rPr lang="en-US" altLang="en-US" sz="2400" dirty="0"/>
              <a:t> has </a:t>
            </a:r>
            <a:r>
              <a:rPr lang="en-US" altLang="en-US" sz="2400" dirty="0">
                <a:solidFill>
                  <a:srgbClr val="990033"/>
                </a:solidFill>
              </a:rPr>
              <a:t>B</a:t>
            </a:r>
            <a:r>
              <a:rPr lang="en-US" altLang="en-US" sz="2400" baseline="-25000" dirty="0">
                <a:solidFill>
                  <a:srgbClr val="990033"/>
                </a:solidFill>
              </a:rPr>
              <a:t>1</a:t>
            </a:r>
            <a:r>
              <a:rPr lang="en-US" altLang="en-US" sz="2400" dirty="0">
                <a:solidFill>
                  <a:srgbClr val="990033"/>
                </a:solidFill>
              </a:rPr>
              <a:t>, B</a:t>
            </a:r>
            <a:r>
              <a:rPr lang="en-US" altLang="en-US" sz="2400" baseline="-25000" dirty="0">
                <a:solidFill>
                  <a:srgbClr val="990033"/>
                </a:solidFill>
              </a:rPr>
              <a:t>2</a:t>
            </a:r>
            <a:r>
              <a:rPr lang="en-US" altLang="en-US" sz="2400" dirty="0">
                <a:solidFill>
                  <a:srgbClr val="990033"/>
                </a:solidFill>
              </a:rPr>
              <a:t>, . . ., </a:t>
            </a:r>
            <a:r>
              <a:rPr lang="en-US" altLang="en-US" sz="2400" dirty="0" err="1">
                <a:solidFill>
                  <a:srgbClr val="990033"/>
                </a:solidFill>
              </a:rPr>
              <a:t>B</a:t>
            </a:r>
            <a:r>
              <a:rPr lang="en-US" altLang="en-US" sz="2400" baseline="-25000" dirty="0" err="1">
                <a:solidFill>
                  <a:srgbClr val="990033"/>
                </a:solidFill>
              </a:rPr>
              <a:t>m</a:t>
            </a:r>
            <a:r>
              <a:rPr lang="en-US" altLang="en-US" sz="2400" dirty="0"/>
              <a:t>,   the </a:t>
            </a:r>
            <a:r>
              <a:rPr lang="en-US" altLang="en-US" sz="2400" dirty="0" smtClean="0"/>
              <a:t>result relation </a:t>
            </a:r>
          </a:p>
          <a:p>
            <a:pPr lvl="1" eaLnBrk="1" hangingPunct="1"/>
            <a:r>
              <a:rPr lang="en-US" altLang="en-US" sz="2400" dirty="0" smtClean="0"/>
              <a:t>has n </a:t>
            </a:r>
            <a:r>
              <a:rPr lang="en-US" altLang="en-US" sz="2400" dirty="0"/>
              <a:t>+ m attributes:  </a:t>
            </a:r>
            <a:r>
              <a:rPr lang="en-US" altLang="en-US" sz="2400" dirty="0" smtClean="0"/>
              <a:t>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. . ., A</a:t>
            </a:r>
            <a:r>
              <a:rPr lang="en-US" altLang="en-US" sz="2400" baseline="-25000" dirty="0"/>
              <a:t>n</a:t>
            </a:r>
            <a:r>
              <a:rPr lang="en-US" altLang="en-US" sz="2400" dirty="0"/>
              <a:t>, 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B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. . ., 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m</a:t>
            </a:r>
            <a:r>
              <a:rPr lang="en-US" altLang="en-US" sz="2400" dirty="0"/>
              <a:t>, in that </a:t>
            </a:r>
            <a:r>
              <a:rPr lang="en-US" altLang="en-US" sz="2400" dirty="0" smtClean="0"/>
              <a:t>order;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 smtClean="0"/>
              <a:t>has </a:t>
            </a:r>
            <a:r>
              <a:rPr lang="en-US" altLang="en-US" sz="2400" dirty="0"/>
              <a:t>one tuple for each combination of tuples—one from R and one from S. </a:t>
            </a:r>
          </a:p>
          <a:p>
            <a:pPr eaLnBrk="1" hangingPunct="1"/>
            <a:r>
              <a:rPr lang="en-US" altLang="en-US" sz="2400" dirty="0"/>
              <a:t>The two operands do NOT have to be "type compatible”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Generally, product is not a meaningful operation: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Student times Course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Student times Grade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29</a:t>
            </a:fld>
            <a:endParaRPr lang="en-CA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Operation</a:t>
            </a:r>
            <a:r>
              <a:rPr lang="en-US" altLang="en-US" dirty="0" smtClean="0"/>
              <a:t>: TIMES (</a:t>
            </a:r>
            <a:r>
              <a:rPr lang="en-US" altLang="en-US" dirty="0" smtClean="0">
                <a:solidFill>
                  <a:srgbClr val="790033"/>
                </a:solidFill>
              </a:rPr>
              <a:t>⨉)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31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-31102" y="0"/>
            <a:ext cx="9175102" cy="1143000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dirty="0"/>
              <a:t>Relational </a:t>
            </a:r>
            <a:r>
              <a:rPr lang="en-US" altLang="en-US" dirty="0" smtClean="0"/>
              <a:t>Languages</a:t>
            </a:r>
            <a:endParaRPr lang="en-US" altLang="en-US" dirty="0"/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3049" y="936171"/>
            <a:ext cx="8686800" cy="5464629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Relational Algebra (ALG</a:t>
            </a:r>
            <a:r>
              <a:rPr lang="en-US" altLang="en-US" sz="3200" dirty="0" smtClean="0"/>
              <a:t>) </a:t>
            </a:r>
          </a:p>
          <a:p>
            <a:pPr lvl="1" eaLnBrk="1" hangingPunct="1"/>
            <a:r>
              <a:rPr lang="en-US" altLang="en-US" sz="3000" dirty="0" smtClean="0"/>
              <a:t>E.F. </a:t>
            </a:r>
            <a:r>
              <a:rPr lang="en-US" altLang="en-US" sz="3000" dirty="0" err="1" smtClean="0"/>
              <a:t>Codd</a:t>
            </a:r>
            <a:r>
              <a:rPr lang="en-US" altLang="en-US" sz="3000" dirty="0" smtClean="0"/>
              <a:t>, </a:t>
            </a:r>
            <a:r>
              <a:rPr lang="en-US" sz="3200" i="1" dirty="0"/>
              <a:t>Communications of the ACM</a:t>
            </a:r>
            <a:r>
              <a:rPr lang="en-US" sz="3200" dirty="0"/>
              <a:t>, 13(6):377–387, </a:t>
            </a:r>
            <a:r>
              <a:rPr lang="en-US" altLang="en-US" sz="3000" dirty="0" smtClean="0"/>
              <a:t>1970</a:t>
            </a:r>
            <a:endParaRPr lang="en-US" altLang="en-US" sz="3000" dirty="0"/>
          </a:p>
          <a:p>
            <a:pPr eaLnBrk="1" hangingPunct="1"/>
            <a:r>
              <a:rPr lang="en-US" altLang="en-US" sz="3200" dirty="0" smtClean="0"/>
              <a:t>Tuple </a:t>
            </a:r>
            <a:r>
              <a:rPr lang="en-US" altLang="en-US" sz="3200" dirty="0"/>
              <a:t>Relational Calculus (TRC</a:t>
            </a:r>
            <a:r>
              <a:rPr lang="en-US" altLang="en-US" sz="3200" dirty="0" smtClean="0"/>
              <a:t>)</a:t>
            </a:r>
          </a:p>
          <a:p>
            <a:pPr lvl="1" eaLnBrk="1" hangingPunct="1"/>
            <a:r>
              <a:rPr lang="en-US" altLang="en-US" sz="3000" dirty="0" smtClean="0"/>
              <a:t> </a:t>
            </a:r>
            <a:r>
              <a:rPr lang="en-US" altLang="en-US" sz="3000" dirty="0"/>
              <a:t>E.F. </a:t>
            </a:r>
            <a:r>
              <a:rPr lang="en-US" altLang="en-US" sz="3000" dirty="0" err="1"/>
              <a:t>Codd</a:t>
            </a:r>
            <a:r>
              <a:rPr lang="en-US" altLang="en-US" sz="3000" dirty="0"/>
              <a:t>, </a:t>
            </a:r>
            <a:r>
              <a:rPr lang="en-US" sz="3000" dirty="0"/>
              <a:t>Communications of the ACM, 13(6):377–387, </a:t>
            </a:r>
            <a:r>
              <a:rPr lang="en-US" altLang="en-US" sz="3000" dirty="0"/>
              <a:t>1970</a:t>
            </a:r>
          </a:p>
          <a:p>
            <a:pPr eaLnBrk="1" hangingPunct="1"/>
            <a:r>
              <a:rPr lang="en-US" altLang="en-US" sz="3200" dirty="0" smtClean="0"/>
              <a:t>Domain </a:t>
            </a:r>
            <a:r>
              <a:rPr lang="en-US" altLang="en-US" sz="3200" dirty="0"/>
              <a:t>Relational Calculus (DRC</a:t>
            </a:r>
            <a:r>
              <a:rPr lang="en-US" altLang="en-US" sz="3200" dirty="0" smtClean="0"/>
              <a:t>) </a:t>
            </a:r>
          </a:p>
          <a:p>
            <a:pPr lvl="1" eaLnBrk="1" hangingPunct="1"/>
            <a:r>
              <a:rPr lang="en-US" sz="3200" dirty="0"/>
              <a:t>Michel Lacroix and Alain </a:t>
            </a:r>
            <a:r>
              <a:rPr lang="en-US" sz="3200" dirty="0" smtClean="0"/>
              <a:t>Pirotte, VLDB 1977:370-378</a:t>
            </a:r>
            <a:endParaRPr lang="en-US" alt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129694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30</a:t>
            </a:fld>
            <a:endParaRPr lang="en-CA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88613"/>
              </p:ext>
            </p:extLst>
          </p:nvPr>
        </p:nvGraphicFramePr>
        <p:xfrm>
          <a:off x="1238248" y="2819400"/>
          <a:ext cx="6686551" cy="3963784"/>
        </p:xfrm>
        <a:graphic>
          <a:graphicData uri="http://schemas.openxmlformats.org/drawingml/2006/table">
            <a:tbl>
              <a:tblPr/>
              <a:tblGrid>
                <a:gridCol w="831043"/>
                <a:gridCol w="1260892"/>
                <a:gridCol w="1260892"/>
                <a:gridCol w="1041192"/>
                <a:gridCol w="1232236"/>
                <a:gridCol w="1060296"/>
              </a:tblGrid>
              <a:tr h="360344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</a:t>
                      </a:r>
                      <a:r>
                        <a:rPr lang="en-US" sz="2200" b="1" i="0" u="none" strike="noStrike" dirty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Student </a:t>
                      </a:r>
                      <a:r>
                        <a:rPr lang="en-US" sz="2200" b="1" i="0" u="none" strike="noStrike" dirty="0" smtClean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TIMES </a:t>
                      </a:r>
                      <a:r>
                        <a:rPr lang="en-US" sz="2200" b="1" i="0" u="none" strike="noStrike" dirty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344"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6034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4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4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4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4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4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4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4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4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Operation: TIMES (</a:t>
            </a:r>
            <a:r>
              <a:rPr lang="en-US" altLang="en-US" dirty="0">
                <a:solidFill>
                  <a:srgbClr val="790033"/>
                </a:solidFill>
              </a:rPr>
              <a:t>⨉)</a:t>
            </a:r>
            <a:endParaRPr lang="en-US" dirty="0"/>
          </a:p>
        </p:txBody>
      </p:sp>
      <p:graphicFrame>
        <p:nvGraphicFramePr>
          <p:cNvPr id="7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959730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80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441" y="3053356"/>
            <a:ext cx="8577603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Not very meaningful </a:t>
            </a:r>
            <a:r>
              <a:rPr lang="en-US" altLang="en-US" dirty="0">
                <a:solidFill>
                  <a:srgbClr val="990000"/>
                </a:solidFill>
              </a:rPr>
              <a:t>Student times Grade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Can become meaningful when followed by other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T1 (</a:t>
            </a:r>
            <a:r>
              <a:rPr lang="en-US" altLang="en-US" sz="2400" dirty="0" err="1"/>
              <a:t>s#,sname,age,sno,c#,mark</a:t>
            </a:r>
            <a:r>
              <a:rPr lang="en-US" altLang="en-US" sz="2400" dirty="0"/>
              <a:t>):= student </a:t>
            </a:r>
            <a:r>
              <a:rPr lang="en-US" altLang="en-US" sz="2400" dirty="0" smtClean="0"/>
              <a:t>TIMES </a:t>
            </a:r>
            <a:r>
              <a:rPr lang="en-US" altLang="en-US" sz="2400" dirty="0"/>
              <a:t>Grade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T2 : = select s# = </a:t>
            </a:r>
            <a:r>
              <a:rPr lang="en-US" altLang="en-US" sz="2400" dirty="0" err="1"/>
              <a:t>sno</a:t>
            </a:r>
            <a:r>
              <a:rPr lang="en-US" altLang="en-US" sz="2400" dirty="0"/>
              <a:t> (T1);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project </a:t>
            </a:r>
            <a:r>
              <a:rPr lang="en-US" altLang="en-US" sz="2400" dirty="0" err="1"/>
              <a:t>sname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c#</a:t>
            </a:r>
            <a:r>
              <a:rPr lang="en-US" altLang="en-US" sz="2400" dirty="0"/>
              <a:t> (T2);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31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959730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Operation: TIMES (</a:t>
            </a:r>
            <a:r>
              <a:rPr lang="en-US" altLang="en-US" dirty="0">
                <a:solidFill>
                  <a:srgbClr val="790033"/>
                </a:solidFill>
              </a:rPr>
              <a:t>⨉)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2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32</a:t>
            </a:fld>
            <a:endParaRPr lang="en-CA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Operation: TIMES (</a:t>
            </a:r>
            <a:r>
              <a:rPr lang="en-US" altLang="en-US" dirty="0">
                <a:solidFill>
                  <a:srgbClr val="790033"/>
                </a:solidFill>
              </a:rPr>
              <a:t>⨉)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953894"/>
              </p:ext>
            </p:extLst>
          </p:nvPr>
        </p:nvGraphicFramePr>
        <p:xfrm>
          <a:off x="2889250" y="1143000"/>
          <a:ext cx="825500" cy="1905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94287"/>
              </p:ext>
            </p:extLst>
          </p:nvPr>
        </p:nvGraphicFramePr>
        <p:xfrm>
          <a:off x="2781300" y="3429000"/>
          <a:ext cx="1041400" cy="1905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30094"/>
              </p:ext>
            </p:extLst>
          </p:nvPr>
        </p:nvGraphicFramePr>
        <p:xfrm>
          <a:off x="4533900" y="1143000"/>
          <a:ext cx="1866900" cy="4191000"/>
        </p:xfrm>
        <a:graphic>
          <a:graphicData uri="http://schemas.openxmlformats.org/drawingml/2006/table">
            <a:tbl>
              <a:tblPr/>
              <a:tblGrid>
                <a:gridCol w="828675"/>
                <a:gridCol w="1038225"/>
              </a:tblGrid>
              <a:tr h="3810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T =  R </a:t>
                      </a:r>
                      <a:r>
                        <a:rPr lang="en-US" altLang="en-US" sz="2400" dirty="0" smtClean="0">
                          <a:solidFill>
                            <a:srgbClr val="790033"/>
                          </a:solidFill>
                        </a:rPr>
                        <a:t>⨉</a:t>
                      </a:r>
                      <a:r>
                        <a:rPr lang="en-US" sz="2400" b="1" i="0" u="none" strike="noStrike" dirty="0" smtClean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887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350"/>
            <a:ext cx="9144000" cy="831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Kinds of Relational Algebra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43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Unary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SELECT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σ)</a:t>
            </a:r>
            <a:endParaRPr lang="en-US" sz="2400" dirty="0" smtClean="0">
              <a:solidFill>
                <a:srgbClr val="990000"/>
              </a:solidFill>
              <a:latin typeface="+mj-lt"/>
              <a:ea typeface="+mj-ea"/>
              <a:cs typeface="+mj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PROJECT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π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RENAME	(</a:t>
            </a:r>
            <a:r>
              <a:rPr lang="en-US" sz="2400" dirty="0" smtClean="0">
                <a:solidFill>
                  <a:srgbClr val="990000"/>
                </a:solidFill>
                <a:latin typeface="Times" pitchFamily="18" charset="0"/>
                <a:ea typeface="+mj-ea"/>
                <a:cs typeface="+mj-cs"/>
                <a:sym typeface="Symbol" pitchFamily="18" charset="2"/>
              </a:rPr>
              <a:t>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Relational Algebra Operations From Set Theory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UNION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sz="2400" dirty="0" smtClean="0">
                <a:solidFill>
                  <a:srgbClr val="990000"/>
                </a:solidFill>
              </a:rPr>
              <a:t> ), INTERSECTION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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),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DIFFERENCE (or MINUS, </a:t>
            </a:r>
            <a:r>
              <a:rPr lang="en-US" sz="2400" b="1" dirty="0" smtClean="0">
                <a:solidFill>
                  <a:srgbClr val="990000"/>
                </a:solidFill>
              </a:rPr>
              <a:t>–</a:t>
            </a:r>
            <a:r>
              <a:rPr lang="en-US" sz="2400" dirty="0" smtClean="0">
                <a:solidFill>
                  <a:srgbClr val="990000"/>
                </a:solidFill>
              </a:rPr>
              <a:t> 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CARTESIAN PRODUCT (</a:t>
            </a:r>
            <a:r>
              <a:rPr lang="en-US" altLang="en-US" sz="2400" dirty="0">
                <a:solidFill>
                  <a:srgbClr val="990000"/>
                </a:solidFill>
              </a:rPr>
              <a:t>⨉</a:t>
            </a:r>
            <a:r>
              <a:rPr lang="en-US" sz="2400" dirty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Binary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JOIN (several variations of JOIN exist) </a:t>
            </a:r>
            <a:r>
              <a:rPr lang="en-US" sz="2400" dirty="0">
                <a:solidFill>
                  <a:srgbClr val="990000"/>
                </a:solidFill>
              </a:rPr>
              <a:t>( </a:t>
            </a:r>
            <a:r>
              <a:rPr lang="en-US" sz="2400" dirty="0" smtClean="0">
                <a:solidFill>
                  <a:srgbClr val="990000"/>
                </a:solidFill>
              </a:rPr>
              <a:t>⨝ </a:t>
            </a:r>
            <a:r>
              <a:rPr lang="en-US" sz="2400" dirty="0">
                <a:solidFill>
                  <a:srgbClr val="990000"/>
                </a:solidFill>
              </a:rPr>
              <a:t>)</a:t>
            </a:r>
            <a:endParaRPr lang="en-US" sz="2400" dirty="0" smtClean="0">
              <a:solidFill>
                <a:srgbClr val="9900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DIVIDEBY 	( 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/ 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Additional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OUTER JOINS, OUTER UNION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AGGREGATE FUNCTIONS (These compute summary of information: for example, SUM, COUNT, AVG, MIN, MAX)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024397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-25940" y="0"/>
            <a:ext cx="916994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Need </a:t>
            </a:r>
            <a:r>
              <a:rPr lang="en-US" altLang="en-US" dirty="0"/>
              <a:t>for </a:t>
            </a:r>
            <a:r>
              <a:rPr lang="en-US" altLang="en-US" dirty="0" smtClean="0"/>
              <a:t>JOIN </a:t>
            </a:r>
            <a:r>
              <a:rPr lang="en-US" altLang="en-US" dirty="0"/>
              <a:t>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34</a:t>
            </a:fld>
            <a:endParaRPr lang="en-CA" altLang="zh-CN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39713" y="2895600"/>
            <a:ext cx="8675687" cy="3578224"/>
          </a:xfrm>
        </p:spPr>
        <p:txBody>
          <a:bodyPr/>
          <a:lstStyle/>
          <a:p>
            <a:r>
              <a:rPr lang="en-US" dirty="0" smtClean="0"/>
              <a:t>In this database, </a:t>
            </a:r>
            <a:r>
              <a:rPr lang="en-US" dirty="0" smtClean="0">
                <a:solidFill>
                  <a:srgbClr val="990033"/>
                </a:solidFill>
              </a:rPr>
              <a:t>Student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990033"/>
                </a:solidFill>
              </a:rPr>
              <a:t>Grade</a:t>
            </a:r>
            <a:r>
              <a:rPr lang="en-US" dirty="0" smtClean="0"/>
              <a:t> are related by common attribute </a:t>
            </a:r>
            <a:r>
              <a:rPr lang="en-US" dirty="0" smtClean="0">
                <a:solidFill>
                  <a:srgbClr val="990033"/>
                </a:solidFill>
              </a:rPr>
              <a:t>S#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990033"/>
                </a:solidFill>
              </a:rPr>
              <a:t>Course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990033"/>
                </a:solidFill>
              </a:rPr>
              <a:t>Grade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990033"/>
                </a:solidFill>
              </a:rPr>
              <a:t>C#</a:t>
            </a:r>
            <a:r>
              <a:rPr lang="en-US" dirty="0" smtClean="0"/>
              <a:t> </a:t>
            </a:r>
          </a:p>
          <a:p>
            <a:r>
              <a:rPr lang="en-US" dirty="0" smtClean="0"/>
              <a:t>How do we combine their related tuples together to get more information about each student or course? </a:t>
            </a:r>
          </a:p>
          <a:p>
            <a:r>
              <a:rPr lang="en-US" dirty="0" smtClean="0"/>
              <a:t>We can use Cartesian Product to generate their combinations but not just the related ones. </a:t>
            </a:r>
          </a:p>
          <a:p>
            <a:r>
              <a:rPr lang="en-US" dirty="0" smtClean="0"/>
              <a:t>We need another operation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5051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247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294687" cy="5486400"/>
          </a:xfrm>
        </p:spPr>
        <p:txBody>
          <a:bodyPr/>
          <a:lstStyle/>
          <a:p>
            <a:pPr marL="0" indent="0" eaLnBrk="1" hangingPunct="1">
              <a:spcBef>
                <a:spcPts val="72"/>
              </a:spcBef>
              <a:buNone/>
            </a:pPr>
            <a:r>
              <a:rPr lang="en-US" altLang="en-US" sz="2400" dirty="0">
                <a:solidFill>
                  <a:srgbClr val="990033"/>
                </a:solidFill>
              </a:rPr>
              <a:t>JOIN</a:t>
            </a:r>
            <a:r>
              <a:rPr lang="en-US" altLang="en-US" sz="2400" dirty="0"/>
              <a:t> Operation </a:t>
            </a:r>
            <a:r>
              <a:rPr lang="en-CA" altLang="en-US" sz="2400" dirty="0"/>
              <a:t>is the t</a:t>
            </a:r>
            <a:r>
              <a:rPr lang="en-US" altLang="en-US" sz="2400" dirty="0"/>
              <a:t>he sequence of </a:t>
            </a:r>
            <a:r>
              <a:rPr lang="en-US" altLang="en-US" sz="2400" dirty="0">
                <a:solidFill>
                  <a:srgbClr val="990033"/>
                </a:solidFill>
              </a:rPr>
              <a:t>CARTESIAN PRODUCT</a:t>
            </a:r>
            <a:r>
              <a:rPr lang="en-US" altLang="en-US" sz="2400" dirty="0"/>
              <a:t> followed by </a:t>
            </a:r>
            <a:r>
              <a:rPr lang="en-US" altLang="en-US" sz="2400" dirty="0">
                <a:solidFill>
                  <a:srgbClr val="990033"/>
                </a:solidFill>
              </a:rPr>
              <a:t>SELECT </a:t>
            </a:r>
          </a:p>
          <a:p>
            <a:pPr eaLnBrk="1" hangingPunct="1">
              <a:spcBef>
                <a:spcPts val="72"/>
              </a:spcBef>
            </a:pPr>
            <a:r>
              <a:rPr lang="en-US" altLang="en-US" sz="2400" dirty="0"/>
              <a:t>It used quite commonly to identify and select related tuples from two relations</a:t>
            </a:r>
          </a:p>
          <a:p>
            <a:pPr eaLnBrk="1" hangingPunct="1">
              <a:spcBef>
                <a:spcPts val="72"/>
              </a:spcBef>
            </a:pPr>
            <a:r>
              <a:rPr lang="en-US" altLang="en-US" sz="2400" dirty="0"/>
              <a:t>A special operation, called JOIN combines this sequence into a single operation</a:t>
            </a:r>
          </a:p>
          <a:p>
            <a:pPr eaLnBrk="1" hangingPunct="1">
              <a:spcBef>
                <a:spcPts val="72"/>
              </a:spcBef>
            </a:pPr>
            <a:r>
              <a:rPr lang="en-US" altLang="en-US" sz="2400" dirty="0"/>
              <a:t>It is very important DB operation because it allows us </a:t>
            </a:r>
            <a:r>
              <a:rPr lang="en-US" altLang="en-US" sz="2400" dirty="0">
                <a:solidFill>
                  <a:srgbClr val="00B0F0"/>
                </a:solidFill>
              </a:rPr>
              <a:t>combine related tuples </a:t>
            </a:r>
            <a:r>
              <a:rPr lang="en-US" altLang="en-US" sz="2400" dirty="0"/>
              <a:t>from various relations </a:t>
            </a:r>
          </a:p>
          <a:p>
            <a:pPr eaLnBrk="1" hangingPunct="1">
              <a:spcBef>
                <a:spcPts val="72"/>
              </a:spcBef>
            </a:pPr>
            <a:r>
              <a:rPr lang="en-US" altLang="en-US" sz="2400" dirty="0">
                <a:solidFill>
                  <a:srgbClr val="990033"/>
                </a:solidFill>
              </a:rPr>
              <a:t>R join S (</a:t>
            </a:r>
            <a:r>
              <a:rPr lang="en-US" altLang="en-US" sz="2400" dirty="0" smtClean="0">
                <a:solidFill>
                  <a:srgbClr val="990033"/>
                </a:solidFill>
              </a:rPr>
              <a:t>conditions)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or </a:t>
            </a:r>
            <a:r>
              <a:rPr lang="en-US" altLang="en-US" sz="2400" dirty="0" smtClean="0">
                <a:solidFill>
                  <a:srgbClr val="990033"/>
                </a:solidFill>
              </a:rPr>
              <a:t>R    </a:t>
            </a:r>
            <a:r>
              <a:rPr lang="en-US" altLang="en-US" baseline="-25000" dirty="0" smtClean="0">
                <a:solidFill>
                  <a:srgbClr val="990033"/>
                </a:solidFill>
              </a:rPr>
              <a:t>&lt;</a:t>
            </a:r>
            <a:r>
              <a:rPr lang="en-US" altLang="en-US" baseline="-25000" dirty="0">
                <a:solidFill>
                  <a:srgbClr val="990033"/>
                </a:solidFill>
              </a:rPr>
              <a:t>conditions&gt;</a:t>
            </a:r>
            <a:r>
              <a:rPr lang="en-US" altLang="en-US" sz="2400" dirty="0">
                <a:solidFill>
                  <a:srgbClr val="990033"/>
                </a:solidFill>
              </a:rPr>
              <a:t>S</a:t>
            </a:r>
          </a:p>
          <a:p>
            <a:pPr eaLnBrk="1" hangingPunct="1">
              <a:spcBef>
                <a:spcPts val="72"/>
              </a:spcBef>
            </a:pPr>
            <a:r>
              <a:rPr lang="en-US" altLang="en-US" sz="2400" dirty="0"/>
              <a:t>where </a:t>
            </a:r>
            <a:r>
              <a:rPr lang="en-US" altLang="en-US" sz="2400" dirty="0">
                <a:solidFill>
                  <a:srgbClr val="990033"/>
                </a:solidFill>
              </a:rPr>
              <a:t>R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990033"/>
                </a:solidFill>
              </a:rPr>
              <a:t>S</a:t>
            </a:r>
            <a:r>
              <a:rPr lang="en-US" altLang="en-US" sz="2400" dirty="0"/>
              <a:t> can be any relations that result from general </a:t>
            </a:r>
            <a:r>
              <a:rPr lang="en-US" altLang="en-US" sz="2400" i="1" dirty="0"/>
              <a:t>relational algebra expressions</a:t>
            </a:r>
            <a:r>
              <a:rPr lang="en-US" altLang="en-US" sz="2400" dirty="0"/>
              <a:t>.</a:t>
            </a:r>
          </a:p>
          <a:p>
            <a:pPr eaLnBrk="1" hangingPunct="1">
              <a:spcBef>
                <a:spcPts val="72"/>
              </a:spcBef>
            </a:pPr>
            <a:r>
              <a:rPr lang="en-US" altLang="en-US" sz="2400" dirty="0">
                <a:solidFill>
                  <a:srgbClr val="990033"/>
                </a:solidFill>
              </a:rPr>
              <a:t>&lt;conditions&gt; </a:t>
            </a:r>
            <a:r>
              <a:rPr lang="en-US" altLang="en-US" sz="2400" dirty="0"/>
              <a:t>specifies how tuples in </a:t>
            </a:r>
            <a:r>
              <a:rPr lang="en-US" altLang="en-US" sz="2400" dirty="0">
                <a:solidFill>
                  <a:srgbClr val="990033"/>
                </a:solidFill>
              </a:rPr>
              <a:t>R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990033"/>
                </a:solidFill>
              </a:rPr>
              <a:t>S</a:t>
            </a:r>
            <a:r>
              <a:rPr lang="en-US" altLang="en-US" sz="2400" dirty="0"/>
              <a:t> are joined</a:t>
            </a:r>
          </a:p>
          <a:p>
            <a:pPr eaLnBrk="1" hangingPunct="1">
              <a:spcBef>
                <a:spcPts val="72"/>
              </a:spcBef>
              <a:buFont typeface="Wingdings" charset="2"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990033"/>
                </a:solidFill>
              </a:rPr>
              <a:t>A</a:t>
            </a:r>
            <a:r>
              <a:rPr lang="en-US" altLang="en-US" baseline="-25000" dirty="0">
                <a:solidFill>
                  <a:srgbClr val="990033"/>
                </a:solidFill>
              </a:rPr>
              <a:t>i </a:t>
            </a:r>
            <a:r>
              <a:rPr lang="en-US" altLang="en-US" sz="2400" dirty="0">
                <a:solidFill>
                  <a:srgbClr val="990033"/>
                </a:solidFill>
              </a:rPr>
              <a:t>op </a:t>
            </a:r>
            <a:r>
              <a:rPr lang="en-US" altLang="en-US" sz="2400" dirty="0" err="1">
                <a:solidFill>
                  <a:srgbClr val="990033"/>
                </a:solidFill>
              </a:rPr>
              <a:t>B</a:t>
            </a:r>
            <a:r>
              <a:rPr lang="en-US" altLang="en-US" baseline="-25000" dirty="0" err="1">
                <a:solidFill>
                  <a:srgbClr val="990033"/>
                </a:solidFill>
              </a:rPr>
              <a:t>j</a:t>
            </a:r>
            <a:r>
              <a:rPr lang="en-US" altLang="en-US" sz="2400" dirty="0">
                <a:solidFill>
                  <a:srgbClr val="990033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990033"/>
                </a:solidFill>
              </a:rPr>
              <a:t>op</a:t>
            </a:r>
            <a:r>
              <a:rPr lang="en-US" altLang="en-US" sz="2400" dirty="0"/>
              <a:t> is one of </a:t>
            </a:r>
            <a:r>
              <a:rPr lang="en-US" altLang="en-US" sz="2400" dirty="0">
                <a:solidFill>
                  <a:srgbClr val="990033"/>
                </a:solidFill>
              </a:rPr>
              <a:t>=, ≠, &gt;, &lt; , &gt;=, &lt;=</a:t>
            </a:r>
          </a:p>
          <a:p>
            <a:pPr eaLnBrk="1" hangingPunct="1">
              <a:spcBef>
                <a:spcPts val="72"/>
              </a:spcBef>
              <a:buFont typeface="Wingdings" charset="2"/>
              <a:buNone/>
            </a:pPr>
            <a:r>
              <a:rPr lang="en-US" altLang="en-US" sz="2400" dirty="0"/>
              <a:t>	can have several such conditions connected with and</a:t>
            </a:r>
          </a:p>
          <a:p>
            <a:pPr eaLnBrk="1" hangingPunct="1">
              <a:buFont typeface="Wingdings" charset="2"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169568" y="4114800"/>
            <a:ext cx="244475" cy="174625"/>
            <a:chOff x="377" y="2904"/>
            <a:chExt cx="154" cy="110"/>
          </a:xfrm>
        </p:grpSpPr>
        <p:sp>
          <p:nvSpPr>
            <p:cNvPr id="88069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0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1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2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35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altLang="en-US" dirty="0"/>
              <a:t>Binary </a:t>
            </a:r>
            <a:r>
              <a:rPr lang="en-US" altLang="en-US" dirty="0" smtClean="0"/>
              <a:t>Operation: JOIN </a:t>
            </a:r>
            <a:r>
              <a:rPr lang="en-US" dirty="0">
                <a:solidFill>
                  <a:srgbClr val="990000"/>
                </a:solidFill>
              </a:rPr>
              <a:t>( ⨝ </a:t>
            </a:r>
            <a:r>
              <a:rPr lang="en-US" dirty="0" smtClean="0">
                <a:solidFill>
                  <a:srgbClr val="990000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0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-1621" y="0"/>
            <a:ext cx="9145621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Binary </a:t>
            </a:r>
            <a:r>
              <a:rPr lang="en-US" altLang="en-US" dirty="0" smtClean="0"/>
              <a:t>Operation: </a:t>
            </a:r>
            <a:r>
              <a:rPr lang="en-US" altLang="en-US" dirty="0"/>
              <a:t>THETA JOIN</a:t>
            </a:r>
          </a:p>
        </p:txBody>
      </p:sp>
      <p:sp>
        <p:nvSpPr>
          <p:cNvPr id="4096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715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>
                <a:solidFill>
                  <a:srgbClr val="002060"/>
                </a:solidFill>
              </a:rPr>
              <a:t>THETA JOIN Operation</a:t>
            </a:r>
          </a:p>
          <a:p>
            <a:pPr eaLnBrk="1" hangingPunct="1"/>
            <a:r>
              <a:rPr lang="en-US" altLang="en-US" sz="2400" dirty="0" smtClean="0">
                <a:solidFill>
                  <a:srgbClr val="990033"/>
                </a:solidFill>
              </a:rPr>
              <a:t>R JOIN </a:t>
            </a:r>
            <a:r>
              <a:rPr lang="en-US" altLang="en-US" sz="2400" dirty="0">
                <a:solidFill>
                  <a:srgbClr val="990033"/>
                </a:solidFill>
              </a:rPr>
              <a:t>S  (A</a:t>
            </a:r>
            <a:r>
              <a:rPr lang="en-US" altLang="en-US" sz="2400" baseline="-25000" dirty="0">
                <a:solidFill>
                  <a:srgbClr val="990033"/>
                </a:solidFill>
              </a:rPr>
              <a:t>i</a:t>
            </a:r>
            <a:r>
              <a:rPr lang="en-US" altLang="en-US" sz="2400" dirty="0">
                <a:solidFill>
                  <a:srgbClr val="990033"/>
                </a:solidFill>
              </a:rPr>
              <a:t> op </a:t>
            </a:r>
            <a:r>
              <a:rPr lang="en-US" altLang="en-US" sz="2400" dirty="0" err="1">
                <a:solidFill>
                  <a:srgbClr val="990033"/>
                </a:solidFill>
              </a:rPr>
              <a:t>B</a:t>
            </a:r>
            <a:r>
              <a:rPr lang="en-US" altLang="en-US" sz="2400" baseline="-25000" dirty="0" err="1">
                <a:solidFill>
                  <a:srgbClr val="990033"/>
                </a:solidFill>
              </a:rPr>
              <a:t>j</a:t>
            </a:r>
            <a:r>
              <a:rPr lang="en-US" altLang="en-US" sz="2400" dirty="0" smtClean="0">
                <a:solidFill>
                  <a:srgbClr val="990033"/>
                </a:solidFill>
              </a:rPr>
              <a:t>) where op is </a:t>
            </a:r>
            <a:r>
              <a:rPr lang="en-US" altLang="en-US" sz="2400" smtClean="0">
                <a:solidFill>
                  <a:srgbClr val="990033"/>
                </a:solidFill>
              </a:rPr>
              <a:t>=, !=, </a:t>
            </a:r>
            <a:r>
              <a:rPr lang="en-US" altLang="en-US" sz="2400" dirty="0" smtClean="0">
                <a:solidFill>
                  <a:srgbClr val="990033"/>
                </a:solidFill>
              </a:rPr>
              <a:t>&gt;, &lt;, &gt;=, &lt;=</a:t>
            </a: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dirty="0" smtClean="0"/>
              <a:t>If </a:t>
            </a:r>
            <a:r>
              <a:rPr lang="en-US" altLang="en-US" dirty="0">
                <a:solidFill>
                  <a:srgbClr val="990033"/>
                </a:solidFill>
              </a:rPr>
              <a:t>R</a:t>
            </a:r>
            <a:r>
              <a:rPr lang="en-US" altLang="en-US" dirty="0"/>
              <a:t> has </a:t>
            </a:r>
            <a:r>
              <a:rPr lang="en-US" altLang="en-US" dirty="0" smtClean="0"/>
              <a:t>attributes </a:t>
            </a:r>
            <a:r>
              <a:rPr lang="en-US" altLang="en-US" dirty="0" smtClean="0">
                <a:solidFill>
                  <a:srgbClr val="990033"/>
                </a:solidFill>
              </a:rPr>
              <a:t>A</a:t>
            </a:r>
            <a:r>
              <a:rPr lang="en-US" altLang="en-US" sz="2400" baseline="-25000" dirty="0">
                <a:solidFill>
                  <a:srgbClr val="990033"/>
                </a:solidFill>
              </a:rPr>
              <a:t>1</a:t>
            </a:r>
            <a:r>
              <a:rPr lang="en-US" altLang="en-US" dirty="0">
                <a:solidFill>
                  <a:srgbClr val="990033"/>
                </a:solidFill>
              </a:rPr>
              <a:t>, A</a:t>
            </a:r>
            <a:r>
              <a:rPr lang="en-US" altLang="en-US" baseline="-25000" dirty="0">
                <a:solidFill>
                  <a:srgbClr val="990033"/>
                </a:solidFill>
              </a:rPr>
              <a:t>2</a:t>
            </a:r>
            <a:r>
              <a:rPr lang="en-US" altLang="en-US" dirty="0">
                <a:solidFill>
                  <a:srgbClr val="990033"/>
                </a:solidFill>
              </a:rPr>
              <a:t>, . . ., A</a:t>
            </a:r>
            <a:r>
              <a:rPr lang="en-US" altLang="en-US" baseline="-25000" dirty="0">
                <a:solidFill>
                  <a:srgbClr val="990033"/>
                </a:solidFill>
              </a:rPr>
              <a:t>n</a:t>
            </a:r>
            <a:r>
              <a:rPr lang="en-US" altLang="en-US" dirty="0">
                <a:solidFill>
                  <a:srgbClr val="990033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990033"/>
                </a:solidFill>
              </a:rPr>
              <a:t>S</a:t>
            </a:r>
            <a:r>
              <a:rPr lang="en-US" altLang="en-US" dirty="0"/>
              <a:t> has </a:t>
            </a:r>
            <a:r>
              <a:rPr lang="en-US" altLang="en-US" dirty="0">
                <a:solidFill>
                  <a:srgbClr val="990033"/>
                </a:solidFill>
              </a:rPr>
              <a:t>B</a:t>
            </a:r>
            <a:r>
              <a:rPr lang="en-US" altLang="en-US" baseline="-25000" dirty="0">
                <a:solidFill>
                  <a:srgbClr val="990033"/>
                </a:solidFill>
              </a:rPr>
              <a:t>1</a:t>
            </a:r>
            <a:r>
              <a:rPr lang="en-US" altLang="en-US" dirty="0">
                <a:solidFill>
                  <a:srgbClr val="990033"/>
                </a:solidFill>
              </a:rPr>
              <a:t>, B</a:t>
            </a:r>
            <a:r>
              <a:rPr lang="en-US" altLang="en-US" baseline="-25000" dirty="0">
                <a:solidFill>
                  <a:srgbClr val="990033"/>
                </a:solidFill>
              </a:rPr>
              <a:t>2</a:t>
            </a:r>
            <a:r>
              <a:rPr lang="en-US" altLang="en-US" dirty="0">
                <a:solidFill>
                  <a:srgbClr val="990033"/>
                </a:solidFill>
              </a:rPr>
              <a:t>, . . ., </a:t>
            </a:r>
            <a:r>
              <a:rPr lang="en-US" altLang="en-US" dirty="0" err="1" smtClean="0">
                <a:solidFill>
                  <a:srgbClr val="990033"/>
                </a:solidFill>
              </a:rPr>
              <a:t>B</a:t>
            </a:r>
            <a:r>
              <a:rPr lang="en-US" altLang="en-US" baseline="-25000" dirty="0" err="1">
                <a:solidFill>
                  <a:srgbClr val="990033"/>
                </a:solidFill>
              </a:rPr>
              <a:t>m</a:t>
            </a:r>
            <a:r>
              <a:rPr lang="en-US" altLang="en-US" dirty="0" smtClean="0">
                <a:solidFill>
                  <a:srgbClr val="990033"/>
                </a:solidFill>
              </a:rPr>
              <a:t>, </a:t>
            </a:r>
            <a:r>
              <a:rPr lang="en-US" altLang="en-US" dirty="0" smtClean="0"/>
              <a:t>then the result relation</a:t>
            </a:r>
          </a:p>
          <a:p>
            <a:pPr eaLnBrk="1" hangingPunct="1"/>
            <a:r>
              <a:rPr lang="en-US" altLang="en-US" sz="2400" dirty="0" smtClean="0"/>
              <a:t>has </a:t>
            </a:r>
            <a:r>
              <a:rPr lang="en-US" altLang="en-US" sz="2400" dirty="0" smtClean="0">
                <a:solidFill>
                  <a:srgbClr val="990033"/>
                </a:solidFill>
              </a:rPr>
              <a:t>n </a:t>
            </a:r>
            <a:r>
              <a:rPr lang="en-US" altLang="en-US" sz="2400" dirty="0">
                <a:solidFill>
                  <a:srgbClr val="990033"/>
                </a:solidFill>
              </a:rPr>
              <a:t>+ m </a:t>
            </a:r>
            <a:r>
              <a:rPr lang="en-US" altLang="en-US" sz="2400" dirty="0" smtClean="0"/>
              <a:t>attributes: </a:t>
            </a:r>
            <a:r>
              <a:rPr lang="en-US" altLang="en-US" sz="2400" dirty="0" smtClean="0">
                <a:solidFill>
                  <a:srgbClr val="990033"/>
                </a:solidFill>
              </a:rPr>
              <a:t>A</a:t>
            </a:r>
            <a:r>
              <a:rPr lang="en-US" altLang="en-US" baseline="-25000" dirty="0">
                <a:solidFill>
                  <a:srgbClr val="990033"/>
                </a:solidFill>
              </a:rPr>
              <a:t>1</a:t>
            </a:r>
            <a:r>
              <a:rPr lang="en-US" altLang="en-US" sz="2400" dirty="0">
                <a:solidFill>
                  <a:srgbClr val="990033"/>
                </a:solidFill>
              </a:rPr>
              <a:t>, A</a:t>
            </a:r>
            <a:r>
              <a:rPr lang="en-US" altLang="en-US" baseline="-25000" dirty="0">
                <a:solidFill>
                  <a:srgbClr val="990033"/>
                </a:solidFill>
              </a:rPr>
              <a:t>2</a:t>
            </a:r>
            <a:r>
              <a:rPr lang="en-US" altLang="en-US" sz="2400" dirty="0">
                <a:solidFill>
                  <a:srgbClr val="990033"/>
                </a:solidFill>
              </a:rPr>
              <a:t>, . . ., A</a:t>
            </a:r>
            <a:r>
              <a:rPr lang="en-US" altLang="en-US" baseline="-25000" dirty="0">
                <a:solidFill>
                  <a:srgbClr val="990033"/>
                </a:solidFill>
              </a:rPr>
              <a:t>n</a:t>
            </a:r>
            <a:r>
              <a:rPr lang="en-US" altLang="en-US" sz="2400" dirty="0">
                <a:solidFill>
                  <a:srgbClr val="990033"/>
                </a:solidFill>
              </a:rPr>
              <a:t>, B</a:t>
            </a:r>
            <a:r>
              <a:rPr lang="en-US" altLang="en-US" baseline="-25000" dirty="0">
                <a:solidFill>
                  <a:srgbClr val="990033"/>
                </a:solidFill>
              </a:rPr>
              <a:t>1</a:t>
            </a:r>
            <a:r>
              <a:rPr lang="en-US" altLang="en-US" sz="2400" dirty="0">
                <a:solidFill>
                  <a:srgbClr val="990033"/>
                </a:solidFill>
              </a:rPr>
              <a:t>, B</a:t>
            </a:r>
            <a:r>
              <a:rPr lang="en-US" altLang="en-US" baseline="-25000" dirty="0">
                <a:solidFill>
                  <a:srgbClr val="990033"/>
                </a:solidFill>
              </a:rPr>
              <a:t>2</a:t>
            </a:r>
            <a:r>
              <a:rPr lang="en-US" altLang="en-US" sz="2400" dirty="0">
                <a:solidFill>
                  <a:srgbClr val="990033"/>
                </a:solidFill>
              </a:rPr>
              <a:t>, . . ., </a:t>
            </a:r>
            <a:r>
              <a:rPr lang="en-US" altLang="en-US" sz="2400" dirty="0" err="1" smtClean="0">
                <a:solidFill>
                  <a:srgbClr val="990033"/>
                </a:solidFill>
              </a:rPr>
              <a:t>B</a:t>
            </a:r>
            <a:r>
              <a:rPr lang="en-US" altLang="en-US" baseline="-25000" dirty="0" err="1">
                <a:solidFill>
                  <a:srgbClr val="990033"/>
                </a:solidFill>
              </a:rPr>
              <a:t>m</a:t>
            </a:r>
            <a:endParaRPr lang="en-US" altLang="en-US" baseline="-25000" dirty="0">
              <a:solidFill>
                <a:srgbClr val="990033"/>
              </a:solidFill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en-US" sz="2400" dirty="0" smtClean="0">
                <a:solidFill>
                  <a:srgbClr val="002060"/>
                </a:solidFill>
              </a:rPr>
              <a:t>in </a:t>
            </a:r>
            <a:r>
              <a:rPr lang="en-US" altLang="en-US" sz="2400" dirty="0">
                <a:solidFill>
                  <a:srgbClr val="002060"/>
                </a:solidFill>
              </a:rPr>
              <a:t>that order.</a:t>
            </a:r>
          </a:p>
          <a:p>
            <a:pPr eaLnBrk="1" hangingPunct="1"/>
            <a:r>
              <a:rPr lang="en-US" altLang="en-US" sz="2400" dirty="0" smtClean="0"/>
              <a:t>has </a:t>
            </a:r>
            <a:r>
              <a:rPr lang="en-US" altLang="en-US" sz="2400" dirty="0"/>
              <a:t>one tuple for each combination of tuples  </a:t>
            </a:r>
            <a:r>
              <a:rPr lang="en-US" altLang="en-US" sz="2400" dirty="0">
                <a:solidFill>
                  <a:srgbClr val="990033"/>
                </a:solidFill>
              </a:rPr>
              <a:t>r </a:t>
            </a:r>
            <a:r>
              <a:rPr lang="en-US" altLang="en-US" sz="2400" dirty="0"/>
              <a:t>from </a:t>
            </a:r>
            <a:r>
              <a:rPr lang="en-US" altLang="en-US" sz="2400" dirty="0">
                <a:solidFill>
                  <a:srgbClr val="990033"/>
                </a:solidFill>
              </a:rPr>
              <a:t>R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990033"/>
                </a:solidFill>
              </a:rPr>
              <a:t>s </a:t>
            </a:r>
            <a:r>
              <a:rPr lang="en-US" altLang="en-US" sz="2400" dirty="0"/>
              <a:t>from </a:t>
            </a:r>
            <a:r>
              <a:rPr lang="en-US" altLang="en-US" sz="2400" dirty="0">
                <a:solidFill>
                  <a:srgbClr val="990033"/>
                </a:solidFill>
              </a:rPr>
              <a:t>S</a:t>
            </a:r>
            <a:r>
              <a:rPr lang="en-US" altLang="en-US" sz="2400" dirty="0"/>
              <a:t>, but only if they satisfy the join condition </a:t>
            </a:r>
            <a:r>
              <a:rPr lang="en-US" altLang="en-US" sz="2400" dirty="0" smtClean="0">
                <a:solidFill>
                  <a:srgbClr val="990033"/>
                </a:solidFill>
              </a:rPr>
              <a:t>r[A</a:t>
            </a:r>
            <a:r>
              <a:rPr lang="en-US" altLang="en-US" baseline="-25000" dirty="0" smtClean="0">
                <a:solidFill>
                  <a:srgbClr val="990033"/>
                </a:solidFill>
              </a:rPr>
              <a:t>i</a:t>
            </a:r>
            <a:r>
              <a:rPr lang="en-US" altLang="en-US" sz="2400" dirty="0" smtClean="0">
                <a:solidFill>
                  <a:srgbClr val="990033"/>
                </a:solidFill>
              </a:rPr>
              <a:t>] op s[</a:t>
            </a:r>
            <a:r>
              <a:rPr lang="en-US" altLang="en-US" sz="2400" dirty="0" err="1" smtClean="0">
                <a:solidFill>
                  <a:srgbClr val="990033"/>
                </a:solidFill>
              </a:rPr>
              <a:t>B</a:t>
            </a:r>
            <a:r>
              <a:rPr lang="en-US" altLang="en-US" baseline="-25000" dirty="0" err="1" smtClean="0">
                <a:solidFill>
                  <a:srgbClr val="990033"/>
                </a:solidFill>
              </a:rPr>
              <a:t>j</a:t>
            </a:r>
            <a:r>
              <a:rPr lang="en-US" altLang="en-US" sz="2400" dirty="0" smtClean="0">
                <a:solidFill>
                  <a:srgbClr val="990033"/>
                </a:solidFill>
              </a:rPr>
              <a:t>]</a:t>
            </a:r>
          </a:p>
          <a:p>
            <a:pPr eaLnBrk="1" hangingPunct="1"/>
            <a:r>
              <a:rPr lang="en-US" altLang="en-US" sz="2400" dirty="0"/>
              <a:t>Only related tuples (based on the join condition) will appear in the </a:t>
            </a:r>
            <a:r>
              <a:rPr lang="en-US" altLang="en-US" sz="2400" dirty="0" smtClean="0"/>
              <a:t>result</a:t>
            </a:r>
            <a:endParaRPr lang="en-US" altLang="en-US" sz="2400" dirty="0">
              <a:solidFill>
                <a:srgbClr val="990033"/>
              </a:solidFill>
            </a:endParaRPr>
          </a:p>
          <a:p>
            <a:pPr marL="0" indent="0" eaLnBrk="1" hangingPunct="1">
              <a:buNone/>
            </a:pPr>
            <a:r>
              <a:rPr lang="en-US" altLang="en-US" dirty="0" smtClean="0"/>
              <a:t>If </a:t>
            </a:r>
            <a:r>
              <a:rPr lang="en-US" altLang="en-US" dirty="0">
                <a:solidFill>
                  <a:srgbClr val="990033"/>
                </a:solidFill>
              </a:rPr>
              <a:t>R</a:t>
            </a:r>
            <a:r>
              <a:rPr lang="en-US" altLang="en-US" dirty="0"/>
              <a:t> has </a:t>
            </a:r>
            <a:r>
              <a:rPr lang="en-US" altLang="en-US" dirty="0" err="1">
                <a:solidFill>
                  <a:srgbClr val="990033"/>
                </a:solidFill>
              </a:rPr>
              <a:t>n</a:t>
            </a:r>
            <a:r>
              <a:rPr lang="en-US" altLang="en-US" baseline="-25000" dirty="0" err="1">
                <a:solidFill>
                  <a:srgbClr val="990033"/>
                </a:solidFill>
              </a:rPr>
              <a:t>R</a:t>
            </a:r>
            <a:r>
              <a:rPr lang="en-US" altLang="en-US" dirty="0"/>
              <a:t> tuples, and </a:t>
            </a:r>
            <a:r>
              <a:rPr lang="en-US" altLang="en-US" dirty="0">
                <a:solidFill>
                  <a:srgbClr val="990033"/>
                </a:solidFill>
              </a:rPr>
              <a:t>S</a:t>
            </a:r>
            <a:r>
              <a:rPr lang="en-US" altLang="en-US" dirty="0"/>
              <a:t> has </a:t>
            </a:r>
            <a:r>
              <a:rPr lang="en-US" altLang="en-US" dirty="0" err="1">
                <a:solidFill>
                  <a:srgbClr val="990033"/>
                </a:solidFill>
              </a:rPr>
              <a:t>n</a:t>
            </a:r>
            <a:r>
              <a:rPr lang="en-US" altLang="en-US" baseline="-25000" dirty="0" err="1">
                <a:solidFill>
                  <a:srgbClr val="990033"/>
                </a:solidFill>
              </a:rPr>
              <a:t>S</a:t>
            </a:r>
            <a:r>
              <a:rPr lang="en-US" altLang="en-US" dirty="0"/>
              <a:t> tuples, then the join result will generally have </a:t>
            </a:r>
            <a:r>
              <a:rPr lang="en-US" altLang="en-US" i="1" dirty="0"/>
              <a:t>less than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990033"/>
                </a:solidFill>
              </a:rPr>
              <a:t>n</a:t>
            </a:r>
            <a:r>
              <a:rPr lang="en-US" altLang="en-US" baseline="-25000" dirty="0" err="1">
                <a:solidFill>
                  <a:srgbClr val="990033"/>
                </a:solidFill>
              </a:rPr>
              <a:t>R</a:t>
            </a:r>
            <a:r>
              <a:rPr lang="en-US" altLang="en-US" dirty="0">
                <a:solidFill>
                  <a:srgbClr val="990033"/>
                </a:solidFill>
              </a:rPr>
              <a:t> * </a:t>
            </a:r>
            <a:r>
              <a:rPr lang="en-US" altLang="en-US" dirty="0" err="1">
                <a:solidFill>
                  <a:srgbClr val="990033"/>
                </a:solidFill>
              </a:rPr>
              <a:t>n</a:t>
            </a:r>
            <a:r>
              <a:rPr lang="en-US" altLang="en-US" baseline="-25000" dirty="0" err="1">
                <a:solidFill>
                  <a:srgbClr val="990033"/>
                </a:solidFill>
              </a:rPr>
              <a:t>S</a:t>
            </a:r>
            <a:r>
              <a:rPr lang="en-US" altLang="en-US" dirty="0">
                <a:solidFill>
                  <a:srgbClr val="990033"/>
                </a:solidFill>
              </a:rPr>
              <a:t> </a:t>
            </a:r>
            <a:r>
              <a:rPr lang="en-US" altLang="en-US" dirty="0"/>
              <a:t>tuples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36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42206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Binary </a:t>
            </a:r>
            <a:r>
              <a:rPr lang="en-US" altLang="en-US" dirty="0" smtClean="0"/>
              <a:t>Operations</a:t>
            </a:r>
            <a:r>
              <a:rPr lang="en-US" altLang="en-US" dirty="0"/>
              <a:t>: THETA JOIN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37</a:t>
            </a:fld>
            <a:endParaRPr lang="en-CA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93086"/>
              </p:ext>
            </p:extLst>
          </p:nvPr>
        </p:nvGraphicFramePr>
        <p:xfrm>
          <a:off x="1765300" y="3583940"/>
          <a:ext cx="5613401" cy="1902460"/>
        </p:xfrm>
        <a:graphic>
          <a:graphicData uri="http://schemas.openxmlformats.org/drawingml/2006/table">
            <a:tbl>
              <a:tblPr/>
              <a:tblGrid>
                <a:gridCol w="771962"/>
                <a:gridCol w="1258012"/>
                <a:gridCol w="762431"/>
                <a:gridCol w="800553"/>
                <a:gridCol w="981630"/>
                <a:gridCol w="1038813"/>
              </a:tblGrid>
              <a:tr h="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</a:t>
                      </a:r>
                      <a:r>
                        <a:rPr lang="en-US" sz="2400" b="1" i="0" u="none" strike="noStrike" dirty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Student join Grade (S#=S#)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020247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4495800" y="3657600"/>
            <a:ext cx="1066800" cy="360227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495800"/>
            <a:ext cx="1622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T</a:t>
            </a:r>
            <a:r>
              <a:rPr lang="en-US" altLang="en-US" dirty="0" smtClean="0"/>
              <a:t>heta </a:t>
            </a:r>
            <a:r>
              <a:rPr lang="en-US" altLang="en-US" dirty="0"/>
              <a:t>join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98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7834" y="-6485"/>
            <a:ext cx="9161834" cy="844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Binary Operations</a:t>
            </a:r>
            <a:r>
              <a:rPr lang="en-US" altLang="en-US" dirty="0"/>
              <a:t>: </a:t>
            </a:r>
            <a:r>
              <a:rPr lang="en-US" altLang="en-US" dirty="0" smtClean="0"/>
              <a:t>EQUIJOIN</a:t>
            </a:r>
            <a:endParaRPr lang="en-US" alt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914400"/>
            <a:ext cx="8675687" cy="3276601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2060"/>
                </a:solidFill>
              </a:rPr>
              <a:t>EQUIJOIN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A special case of theta join 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most common use of join involves join conditions with </a:t>
            </a:r>
            <a:r>
              <a:rPr lang="en-US" altLang="en-US" dirty="0">
                <a:solidFill>
                  <a:srgbClr val="990033"/>
                </a:solidFill>
              </a:rPr>
              <a:t>equality comparisons </a:t>
            </a:r>
            <a:r>
              <a:rPr lang="en-US" altLang="en-US" dirty="0" smtClean="0"/>
              <a:t>only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990033"/>
                </a:solidFill>
              </a:rPr>
              <a:t>R </a:t>
            </a:r>
            <a:r>
              <a:rPr lang="en-US" altLang="en-US" dirty="0" smtClean="0">
                <a:solidFill>
                  <a:srgbClr val="990033"/>
                </a:solidFill>
              </a:rPr>
              <a:t>equijoin </a:t>
            </a:r>
            <a:r>
              <a:rPr lang="en-US" altLang="en-US" dirty="0">
                <a:solidFill>
                  <a:srgbClr val="990033"/>
                </a:solidFill>
              </a:rPr>
              <a:t>S  (A</a:t>
            </a:r>
            <a:r>
              <a:rPr lang="en-US" altLang="en-US" baseline="-25000" dirty="0">
                <a:solidFill>
                  <a:srgbClr val="990033"/>
                </a:solidFill>
              </a:rPr>
              <a:t>i</a:t>
            </a:r>
            <a:r>
              <a:rPr lang="en-US" altLang="en-US" dirty="0">
                <a:solidFill>
                  <a:srgbClr val="990033"/>
                </a:solidFill>
              </a:rPr>
              <a:t>, </a:t>
            </a:r>
            <a:r>
              <a:rPr lang="en-US" altLang="en-US" dirty="0" err="1">
                <a:solidFill>
                  <a:srgbClr val="990033"/>
                </a:solidFill>
              </a:rPr>
              <a:t>B</a:t>
            </a:r>
            <a:r>
              <a:rPr lang="en-US" altLang="en-US" baseline="-25000" dirty="0" err="1">
                <a:solidFill>
                  <a:srgbClr val="990033"/>
                </a:solidFill>
              </a:rPr>
              <a:t>j</a:t>
            </a:r>
            <a:r>
              <a:rPr lang="en-US" altLang="en-US" dirty="0">
                <a:solidFill>
                  <a:srgbClr val="990033"/>
                </a:solidFill>
              </a:rPr>
              <a:t>) </a:t>
            </a:r>
            <a:r>
              <a:rPr lang="en-US" altLang="en-US" dirty="0" smtClean="0">
                <a:solidFill>
                  <a:srgbClr val="990033"/>
                </a:solidFill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</a:rPr>
              <a:t>same as </a:t>
            </a:r>
            <a:r>
              <a:rPr lang="en-US" altLang="en-US" dirty="0">
                <a:solidFill>
                  <a:srgbClr val="990033"/>
                </a:solidFill>
              </a:rPr>
              <a:t>R join S  (</a:t>
            </a:r>
            <a:r>
              <a:rPr lang="en-US" altLang="en-US" dirty="0" smtClean="0">
                <a:solidFill>
                  <a:srgbClr val="990033"/>
                </a:solidFill>
              </a:rPr>
              <a:t>A</a:t>
            </a:r>
            <a:r>
              <a:rPr lang="en-US" altLang="en-US" baseline="-25000" dirty="0" smtClean="0">
                <a:solidFill>
                  <a:srgbClr val="990033"/>
                </a:solidFill>
              </a:rPr>
              <a:t>i</a:t>
            </a:r>
            <a:r>
              <a:rPr lang="en-US" altLang="en-US" dirty="0" smtClean="0">
                <a:solidFill>
                  <a:srgbClr val="990033"/>
                </a:solidFill>
              </a:rPr>
              <a:t>=</a:t>
            </a:r>
            <a:r>
              <a:rPr lang="en-US" altLang="en-US" dirty="0" err="1" smtClean="0">
                <a:solidFill>
                  <a:srgbClr val="990033"/>
                </a:solidFill>
              </a:rPr>
              <a:t>B</a:t>
            </a:r>
            <a:r>
              <a:rPr lang="en-US" altLang="en-US" baseline="-25000" dirty="0" err="1" smtClean="0">
                <a:solidFill>
                  <a:srgbClr val="990033"/>
                </a:solidFill>
              </a:rPr>
              <a:t>j</a:t>
            </a:r>
            <a:r>
              <a:rPr lang="en-US" altLang="en-US" dirty="0">
                <a:solidFill>
                  <a:srgbClr val="990033"/>
                </a:solidFill>
              </a:rPr>
              <a:t>)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only comparison operator used is =, is called an </a:t>
            </a:r>
            <a:r>
              <a:rPr lang="en-US" altLang="en-US" dirty="0">
                <a:solidFill>
                  <a:srgbClr val="990000"/>
                </a:solidFill>
              </a:rPr>
              <a:t>EQUIJOIN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38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668153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9144000" cy="8198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Binary Relational Operations: EQUIJOIN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39</a:t>
            </a:fld>
            <a:endParaRPr lang="en-CA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520"/>
              </p:ext>
            </p:extLst>
          </p:nvPr>
        </p:nvGraphicFramePr>
        <p:xfrm>
          <a:off x="1695450" y="4876800"/>
          <a:ext cx="5753100" cy="1905000"/>
        </p:xfrm>
        <a:graphic>
          <a:graphicData uri="http://schemas.openxmlformats.org/drawingml/2006/table">
            <a:tbl>
              <a:tblPr/>
              <a:tblGrid>
                <a:gridCol w="828675"/>
                <a:gridCol w="1257300"/>
                <a:gridCol w="762000"/>
                <a:gridCol w="800100"/>
                <a:gridCol w="1066800"/>
                <a:gridCol w="1038225"/>
              </a:tblGrid>
              <a:tr h="3810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</a:t>
                      </a:r>
                      <a:r>
                        <a:rPr lang="en-US" sz="2400" b="1" i="0" u="none" strike="noStrike" dirty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Student </a:t>
                      </a:r>
                      <a:r>
                        <a:rPr lang="en-US" sz="2400" b="1" i="0" u="none" strike="noStrike" dirty="0" smtClean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EQUIJOIN Grade </a:t>
                      </a:r>
                      <a:r>
                        <a:rPr lang="en-US" sz="2400" b="1" i="0" u="none" strike="noStrike" dirty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(S#, S#)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72995"/>
              </p:ext>
            </p:extLst>
          </p:nvPr>
        </p:nvGraphicFramePr>
        <p:xfrm>
          <a:off x="1765300" y="2895600"/>
          <a:ext cx="5613401" cy="1902460"/>
        </p:xfrm>
        <a:graphic>
          <a:graphicData uri="http://schemas.openxmlformats.org/drawingml/2006/table">
            <a:tbl>
              <a:tblPr/>
              <a:tblGrid>
                <a:gridCol w="771962"/>
                <a:gridCol w="1258012"/>
                <a:gridCol w="762431"/>
                <a:gridCol w="800553"/>
                <a:gridCol w="981630"/>
                <a:gridCol w="1038813"/>
              </a:tblGrid>
              <a:tr h="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  Student </a:t>
                      </a:r>
                      <a:r>
                        <a:rPr lang="en-US" sz="2400" b="1" i="0" u="none" strike="noStrike" dirty="0" smtClean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JOIN </a:t>
                      </a:r>
                      <a:r>
                        <a:rPr lang="en-US" sz="2400" b="1" i="0" u="none" strike="noStrike" dirty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Grade (S#=S#)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" y="3514874"/>
            <a:ext cx="1622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T</a:t>
            </a:r>
            <a:r>
              <a:rPr lang="en-US" altLang="en-US" dirty="0" smtClean="0"/>
              <a:t>heta </a:t>
            </a:r>
            <a:r>
              <a:rPr lang="en-US" altLang="en-US" dirty="0"/>
              <a:t>join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4572000" y="5257800"/>
            <a:ext cx="762000" cy="151035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695450" y="5271446"/>
            <a:ext cx="819150" cy="151035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4919008"/>
            <a:ext cx="144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rgbClr val="990000"/>
                </a:solidFill>
              </a:rPr>
              <a:t>Pairs </a:t>
            </a:r>
            <a:r>
              <a:rPr lang="en-US" altLang="en-US" dirty="0">
                <a:solidFill>
                  <a:srgbClr val="990000"/>
                </a:solidFill>
              </a:rPr>
              <a:t>of attributes with identical values </a:t>
            </a:r>
            <a:endParaRPr lang="en-US" dirty="0">
              <a:solidFill>
                <a:srgbClr val="990000"/>
              </a:solidFill>
            </a:endParaRPr>
          </a:p>
        </p:txBody>
      </p:sp>
      <p:graphicFrame>
        <p:nvGraphicFramePr>
          <p:cNvPr id="13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26894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105632" y="3581400"/>
            <a:ext cx="1494568" cy="360227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724400" y="2916373"/>
            <a:ext cx="1066800" cy="360227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895600" y="4897573"/>
            <a:ext cx="1581150" cy="360227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10200" y="4897573"/>
            <a:ext cx="1066800" cy="360227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32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41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Brief History of Origins of Algebra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Algebra is from Arabic word </a:t>
            </a:r>
            <a:r>
              <a:rPr lang="en-US" altLang="en-US" dirty="0" smtClean="0">
                <a:solidFill>
                  <a:srgbClr val="C00000"/>
                </a:solidFill>
              </a:rPr>
              <a:t>al-</a:t>
            </a:r>
            <a:r>
              <a:rPr lang="en-US" altLang="en-US" dirty="0" err="1" smtClean="0">
                <a:solidFill>
                  <a:srgbClr val="C00000"/>
                </a:solidFill>
              </a:rPr>
              <a:t>jabr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It is the study of mathematical symbols and the rules for manipulating these symbols.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Use symbols to represent queries (operations) on relations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Operations should be simple but can be combined to represent complex queries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Use </a:t>
            </a:r>
            <a:r>
              <a:rPr lang="en-US" altLang="en-US" dirty="0"/>
              <a:t>minimal number of </a:t>
            </a:r>
            <a:r>
              <a:rPr lang="en-US" altLang="en-US" dirty="0" smtClean="0"/>
              <a:t>operations but can represent all possible queries. 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</a:t>
            </a:fld>
            <a:endParaRPr lang="en-CA" altLang="zh-CN" dirty="0"/>
          </a:p>
        </p:txBody>
      </p:sp>
      <p:graphicFrame>
        <p:nvGraphicFramePr>
          <p:cNvPr id="5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919187"/>
              </p:ext>
            </p:extLst>
          </p:nvPr>
        </p:nvGraphicFramePr>
        <p:xfrm>
          <a:off x="117078" y="222816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7252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289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32426"/>
            <a:ext cx="9144000" cy="8057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Binary </a:t>
            </a:r>
            <a:r>
              <a:rPr lang="en-US" altLang="en-US" dirty="0" smtClean="0"/>
              <a:t>Operation: NATURAL JOIN</a:t>
            </a:r>
            <a:endParaRPr lang="en-US" altLang="en-US" dirty="0"/>
          </a:p>
        </p:txBody>
      </p:sp>
      <p:sp>
        <p:nvSpPr>
          <p:cNvPr id="4403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294687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Using equijoin, the result relation has a pair </a:t>
            </a:r>
            <a:r>
              <a:rPr lang="en-US" altLang="en-US" dirty="0"/>
              <a:t>of attributes with identical values </a:t>
            </a:r>
            <a:r>
              <a:rPr lang="en-US" altLang="en-US" dirty="0" smtClean="0"/>
              <a:t>that is superfluous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sz="2400" dirty="0" smtClean="0"/>
              <a:t>NATURAL </a:t>
            </a:r>
            <a:r>
              <a:rPr lang="en-US" altLang="en-US" sz="2400" dirty="0"/>
              <a:t>JOIN Operation </a:t>
            </a:r>
            <a:endParaRPr lang="en-US" altLang="en-US" sz="2400" dirty="0" smtClean="0"/>
          </a:p>
          <a:p>
            <a:pPr marL="0" indent="0" eaLnBrk="1" hangingPunct="1">
              <a:buNone/>
            </a:pPr>
            <a:r>
              <a:rPr lang="en-US" altLang="en-US" sz="2400" dirty="0"/>
              <a:t>created to get rid of the second (superfluous) attribute in </a:t>
            </a:r>
            <a:r>
              <a:rPr lang="en-US" altLang="en-US" sz="2400" dirty="0" smtClean="0"/>
              <a:t>the result relation</a:t>
            </a:r>
          </a:p>
          <a:p>
            <a:pPr eaLnBrk="1" hangingPunct="1"/>
            <a:r>
              <a:rPr lang="en-US" altLang="en-US" sz="2400" dirty="0" smtClean="0">
                <a:solidFill>
                  <a:srgbClr val="990000"/>
                </a:solidFill>
              </a:rPr>
              <a:t>R NATUAL JOIN </a:t>
            </a:r>
            <a:r>
              <a:rPr lang="en-US" altLang="en-US" sz="2400" dirty="0">
                <a:solidFill>
                  <a:srgbClr val="990000"/>
                </a:solidFill>
              </a:rPr>
              <a:t>S </a:t>
            </a:r>
            <a:r>
              <a:rPr lang="en-US" altLang="en-US" sz="2400" dirty="0" smtClean="0">
                <a:solidFill>
                  <a:srgbClr val="990000"/>
                </a:solidFill>
              </a:rPr>
              <a:t>(A) </a:t>
            </a:r>
            <a:r>
              <a:rPr lang="en-US" altLang="en-US" sz="2400" dirty="0" smtClean="0">
                <a:solidFill>
                  <a:srgbClr val="002060"/>
                </a:solidFill>
              </a:rPr>
              <a:t>or</a:t>
            </a:r>
            <a:r>
              <a:rPr lang="en-US" altLang="en-US" sz="2400" dirty="0" smtClean="0">
                <a:solidFill>
                  <a:srgbClr val="990000"/>
                </a:solidFill>
              </a:rPr>
              <a:t> R NJOIN S (A)</a:t>
            </a:r>
            <a:endParaRPr lang="en-US" altLang="en-US" sz="2400" dirty="0">
              <a:solidFill>
                <a:srgbClr val="990000"/>
              </a:solidFill>
            </a:endParaRPr>
          </a:p>
          <a:p>
            <a:pPr eaLnBrk="1" hangingPunct="1"/>
            <a:r>
              <a:rPr lang="en-US" altLang="en-US" sz="2400" dirty="0" smtClean="0"/>
              <a:t>The two relation R and S to be joined must have </a:t>
            </a:r>
            <a:r>
              <a:rPr lang="en-US" altLang="en-US" sz="2400" dirty="0"/>
              <a:t>the corresponding join </a:t>
            </a:r>
            <a:r>
              <a:rPr lang="en-US" altLang="en-US" sz="2400" dirty="0" smtClean="0"/>
              <a:t>attributes with </a:t>
            </a:r>
            <a:r>
              <a:rPr lang="en-US" altLang="en-US" sz="2400" dirty="0" smtClean="0">
                <a:solidFill>
                  <a:srgbClr val="990000"/>
                </a:solidFill>
              </a:rPr>
              <a:t>the</a:t>
            </a:r>
            <a:r>
              <a:rPr lang="en-US" altLang="en-US" sz="2400" dirty="0">
                <a:solidFill>
                  <a:srgbClr val="990000"/>
                </a:solidFill>
              </a:rPr>
              <a:t> same </a:t>
            </a:r>
            <a:r>
              <a:rPr lang="en-US" altLang="en-US" sz="2400" dirty="0" smtClean="0">
                <a:solidFill>
                  <a:srgbClr val="990000"/>
                </a:solidFill>
              </a:rPr>
              <a:t>names. </a:t>
            </a:r>
            <a:r>
              <a:rPr lang="en-US" altLang="en-US" sz="2400" dirty="0" smtClean="0"/>
              <a:t>If </a:t>
            </a:r>
            <a:r>
              <a:rPr lang="en-US" altLang="en-US" sz="2400" dirty="0"/>
              <a:t>this is not the case, a renaming operation is applied first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US" altLang="en-US" sz="2400" dirty="0" smtClean="0"/>
              <a:t>If </a:t>
            </a:r>
            <a:r>
              <a:rPr lang="en-US" altLang="en-US" sz="2400" dirty="0" smtClean="0">
                <a:solidFill>
                  <a:srgbClr val="C00000"/>
                </a:solidFill>
              </a:rPr>
              <a:t>(A) </a:t>
            </a:r>
            <a:r>
              <a:rPr lang="en-US" altLang="en-US" sz="2400" dirty="0" smtClean="0"/>
              <a:t>is omitted, then it means join R and S based on all the common attributes. </a:t>
            </a:r>
            <a:endParaRPr lang="en-US" altLang="en-US" sz="2400" dirty="0"/>
          </a:p>
          <a:p>
            <a:pPr marL="400050" lvl="1" indent="0" eaLnBrk="1" hangingPunct="1">
              <a:buNone/>
            </a:pPr>
            <a:r>
              <a:rPr lang="en-US" altLang="en-US" sz="2200" dirty="0">
                <a:solidFill>
                  <a:srgbClr val="990000"/>
                </a:solidFill>
              </a:rPr>
              <a:t>Student </a:t>
            </a:r>
            <a:r>
              <a:rPr lang="en-US" altLang="en-US" sz="2200" dirty="0" smtClean="0">
                <a:solidFill>
                  <a:srgbClr val="990000"/>
                </a:solidFill>
              </a:rPr>
              <a:t>NJOIN </a:t>
            </a:r>
            <a:r>
              <a:rPr lang="en-US" altLang="en-US" sz="2200" dirty="0">
                <a:solidFill>
                  <a:srgbClr val="990000"/>
                </a:solidFill>
              </a:rPr>
              <a:t>Grade                    </a:t>
            </a:r>
            <a:r>
              <a:rPr lang="en-US" altLang="en-US" sz="2200" dirty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40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41785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dirty="0" smtClean="0"/>
              <a:t>Bin</a:t>
            </a:r>
            <a:r>
              <a:rPr lang="en-US" altLang="en-US" dirty="0" smtClean="0"/>
              <a:t>ary Operations</a:t>
            </a:r>
            <a:r>
              <a:rPr lang="en-US" altLang="en-US" dirty="0"/>
              <a:t>: </a:t>
            </a:r>
            <a:r>
              <a:rPr lang="en-US" altLang="en-US" dirty="0" smtClean="0"/>
              <a:t>NATURAL JOIN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41</a:t>
            </a:fld>
            <a:endParaRPr lang="en-CA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395204"/>
              </p:ext>
            </p:extLst>
          </p:nvPr>
        </p:nvGraphicFramePr>
        <p:xfrm>
          <a:off x="1752600" y="2971800"/>
          <a:ext cx="5695950" cy="1905000"/>
        </p:xfrm>
        <a:graphic>
          <a:graphicData uri="http://schemas.openxmlformats.org/drawingml/2006/table">
            <a:tbl>
              <a:tblPr/>
              <a:tblGrid>
                <a:gridCol w="820443"/>
                <a:gridCol w="1244810"/>
                <a:gridCol w="754430"/>
                <a:gridCol w="792152"/>
                <a:gridCol w="1056203"/>
                <a:gridCol w="1027912"/>
              </a:tblGrid>
              <a:tr h="3810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</a:t>
                      </a:r>
                      <a:r>
                        <a:rPr lang="en-US" sz="2400" b="1" i="0" u="none" strike="noStrike" dirty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Student </a:t>
                      </a:r>
                      <a:r>
                        <a:rPr lang="en-US" sz="2400" b="1" i="0" u="none" strike="noStrike" dirty="0" smtClean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EQUIJOIN </a:t>
                      </a:r>
                      <a:r>
                        <a:rPr lang="en-US" sz="2400" b="1" i="0" u="none" strike="noStrike" dirty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Grade (S#, S#)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50053"/>
              </p:ext>
            </p:extLst>
          </p:nvPr>
        </p:nvGraphicFramePr>
        <p:xfrm>
          <a:off x="1695450" y="4876800"/>
          <a:ext cx="4953000" cy="1905000"/>
        </p:xfrm>
        <a:graphic>
          <a:graphicData uri="http://schemas.openxmlformats.org/drawingml/2006/table">
            <a:tbl>
              <a:tblPr/>
              <a:tblGrid>
                <a:gridCol w="828675"/>
                <a:gridCol w="1257300"/>
                <a:gridCol w="762000"/>
                <a:gridCol w="1066800"/>
                <a:gridCol w="1038225"/>
              </a:tblGrid>
              <a:tr h="3810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</a:t>
                      </a:r>
                      <a:r>
                        <a:rPr lang="en-US" sz="2400" b="1" i="0" u="none" strike="noStrike" dirty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Student </a:t>
                      </a:r>
                      <a:r>
                        <a:rPr lang="en-US" sz="2400" b="1" i="0" u="none" strike="noStrike" dirty="0" smtClean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NJOIN </a:t>
                      </a:r>
                      <a:r>
                        <a:rPr lang="en-US" sz="2400" b="1" i="0" u="none" strike="noStrike" dirty="0">
                          <a:solidFill>
                            <a:srgbClr val="790033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4572000" y="3366446"/>
            <a:ext cx="762000" cy="151035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26894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1752600" y="3352800"/>
            <a:ext cx="838200" cy="151035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467350" y="3006219"/>
            <a:ext cx="1085850" cy="360227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971800" y="2992573"/>
            <a:ext cx="1600200" cy="360227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895600" y="4897573"/>
            <a:ext cx="1066800" cy="360227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676400" y="5271446"/>
            <a:ext cx="838200" cy="151035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45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-30804" y="12970"/>
            <a:ext cx="9174804" cy="8284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Complete Set of Relational Operations</a:t>
            </a:r>
          </a:p>
        </p:txBody>
      </p:sp>
      <p:sp>
        <p:nvSpPr>
          <p:cNvPr id="106498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set of operations including </a:t>
            </a:r>
            <a:r>
              <a:rPr lang="en-US" altLang="en-US" dirty="0">
                <a:solidFill>
                  <a:srgbClr val="790033"/>
                </a:solidFill>
              </a:rPr>
              <a:t>SELECT </a:t>
            </a:r>
            <a:r>
              <a:rPr lang="en-US" altLang="en-US" dirty="0">
                <a:solidFill>
                  <a:srgbClr val="790033"/>
                </a:solidFill>
                <a:latin typeface="Symbol" charset="2"/>
              </a:rPr>
              <a:t></a:t>
            </a:r>
            <a:r>
              <a:rPr lang="en-US" altLang="en-US" dirty="0">
                <a:solidFill>
                  <a:srgbClr val="790033"/>
                </a:solidFill>
              </a:rPr>
              <a:t>, PROJECT </a:t>
            </a:r>
            <a:r>
              <a:rPr lang="en-US" altLang="en-US" dirty="0">
                <a:solidFill>
                  <a:srgbClr val="790033"/>
                </a:solidFill>
                <a:latin typeface="Symbol" charset="2"/>
              </a:rPr>
              <a:t></a:t>
            </a:r>
            <a:r>
              <a:rPr lang="en-US" altLang="en-US" dirty="0">
                <a:solidFill>
                  <a:srgbClr val="790033"/>
                </a:solidFill>
              </a:rPr>
              <a:t> , UNION </a:t>
            </a:r>
            <a:r>
              <a:rPr lang="en-US" altLang="en-US" dirty="0">
                <a:solidFill>
                  <a:srgbClr val="790033"/>
                </a:solidFill>
                <a:latin typeface="Symbol" charset="2"/>
              </a:rPr>
              <a:t></a:t>
            </a:r>
            <a:r>
              <a:rPr lang="en-US" altLang="en-US" dirty="0">
                <a:solidFill>
                  <a:srgbClr val="790033"/>
                </a:solidFill>
              </a:rPr>
              <a:t>, DIFFERENCE </a:t>
            </a:r>
            <a:r>
              <a:rPr lang="en-US" altLang="en-US" dirty="0">
                <a:solidFill>
                  <a:srgbClr val="790033"/>
                </a:solidFill>
                <a:latin typeface="Symbol" charset="2"/>
              </a:rPr>
              <a:t>-</a:t>
            </a:r>
            <a:r>
              <a:rPr lang="en-US" altLang="en-US" dirty="0">
                <a:solidFill>
                  <a:srgbClr val="790033"/>
                </a:solidFill>
              </a:rPr>
              <a:t> , RENAME </a:t>
            </a:r>
            <a:r>
              <a:rPr lang="en-US" altLang="en-US" dirty="0">
                <a:solidFill>
                  <a:srgbClr val="790033"/>
                </a:solidFill>
                <a:sym typeface="Symbol" charset="2"/>
              </a:rPr>
              <a:t></a:t>
            </a:r>
            <a:r>
              <a:rPr lang="en-US" altLang="en-US" dirty="0">
                <a:solidFill>
                  <a:srgbClr val="790033"/>
                </a:solidFill>
              </a:rPr>
              <a:t>,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790033"/>
                </a:solidFill>
              </a:rPr>
              <a:t>CARTESIAN PRODUCT</a:t>
            </a:r>
            <a:r>
              <a:rPr lang="en-US" altLang="en-US" dirty="0"/>
              <a:t> </a:t>
            </a:r>
            <a:r>
              <a:rPr lang="en-US" altLang="en-US" dirty="0" smtClean="0">
                <a:solidFill>
                  <a:srgbClr val="790033"/>
                </a:solidFill>
              </a:rPr>
              <a:t>⨉</a:t>
            </a:r>
            <a:r>
              <a:rPr lang="en-US" altLang="en-US" dirty="0" smtClean="0"/>
              <a:t> </a:t>
            </a:r>
            <a:r>
              <a:rPr lang="en-US" altLang="en-US" dirty="0"/>
              <a:t>is called a </a:t>
            </a:r>
            <a:r>
              <a:rPr lang="en-US" altLang="en-US" dirty="0">
                <a:solidFill>
                  <a:srgbClr val="C00000"/>
                </a:solidFill>
              </a:rPr>
              <a:t>complete set </a:t>
            </a:r>
            <a:r>
              <a:rPr lang="en-US" altLang="en-US" dirty="0"/>
              <a:t>because any other relational algebra expression can be expressed by a combination of these five operations.</a:t>
            </a:r>
          </a:p>
          <a:p>
            <a:pPr eaLnBrk="1" hangingPunct="1"/>
            <a:r>
              <a:rPr lang="en-US" altLang="en-US" dirty="0"/>
              <a:t>For example: </a:t>
            </a:r>
          </a:p>
          <a:p>
            <a:pPr lvl="1" eaLnBrk="1" hangingPunct="1"/>
            <a:r>
              <a:rPr lang="en-US" altLang="en-US" dirty="0"/>
              <a:t>R </a:t>
            </a:r>
            <a:r>
              <a:rPr lang="en-US" altLang="en-US" dirty="0">
                <a:latin typeface="Symbol" charset="2"/>
              </a:rPr>
              <a:t></a:t>
            </a:r>
            <a:r>
              <a:rPr lang="en-US" altLang="en-US" dirty="0"/>
              <a:t> S = (R </a:t>
            </a:r>
            <a:r>
              <a:rPr lang="en-US" altLang="en-US" dirty="0">
                <a:latin typeface="Symbol" charset="2"/>
              </a:rPr>
              <a:t></a:t>
            </a:r>
            <a:r>
              <a:rPr lang="en-US" altLang="en-US" dirty="0"/>
              <a:t> S ) – ((R </a:t>
            </a:r>
            <a:r>
              <a:rPr lang="en-US" altLang="en-US" dirty="0">
                <a:latin typeface="Symbol" charset="2"/>
              </a:rPr>
              <a:t>-</a:t>
            </a:r>
            <a:r>
              <a:rPr lang="en-US" altLang="en-US" dirty="0"/>
              <a:t> S) </a:t>
            </a:r>
            <a:r>
              <a:rPr lang="en-US" altLang="en-US" dirty="0">
                <a:latin typeface="Symbol" charset="2"/>
              </a:rPr>
              <a:t></a:t>
            </a:r>
            <a:r>
              <a:rPr lang="en-US" altLang="en-US" dirty="0"/>
              <a:t> (S </a:t>
            </a:r>
            <a:r>
              <a:rPr lang="en-US" altLang="en-US" dirty="0">
                <a:latin typeface="Symbol" charset="2"/>
              </a:rPr>
              <a:t>-</a:t>
            </a:r>
            <a:r>
              <a:rPr lang="en-US" altLang="en-US" dirty="0"/>
              <a:t> R))</a:t>
            </a:r>
          </a:p>
          <a:p>
            <a:pPr lvl="1" eaLnBrk="1" hangingPunct="1"/>
            <a:r>
              <a:rPr lang="en-US" altLang="en-US" dirty="0"/>
              <a:t>R     </a:t>
            </a:r>
            <a:r>
              <a:rPr lang="en-US" altLang="en-US" baseline="-25000" dirty="0" smtClean="0"/>
              <a:t>&lt;</a:t>
            </a:r>
            <a:r>
              <a:rPr lang="en-US" altLang="en-US" baseline="-25000" dirty="0"/>
              <a:t>join condition&gt;</a:t>
            </a:r>
            <a:r>
              <a:rPr lang="en-US" altLang="en-US" dirty="0"/>
              <a:t>S = </a:t>
            </a:r>
            <a:r>
              <a:rPr lang="en-US" altLang="en-US" dirty="0">
                <a:latin typeface="Symbol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&lt;join condition&gt;</a:t>
            </a:r>
            <a:r>
              <a:rPr lang="en-US" altLang="en-US" dirty="0"/>
              <a:t> (R </a:t>
            </a:r>
            <a:r>
              <a:rPr lang="en-US" altLang="en-US" dirty="0">
                <a:solidFill>
                  <a:srgbClr val="790033"/>
                </a:solidFill>
              </a:rPr>
              <a:t>⨉</a:t>
            </a:r>
            <a:r>
              <a:rPr lang="en-US" altLang="en-US" dirty="0" smtClean="0"/>
              <a:t> </a:t>
            </a:r>
            <a:r>
              <a:rPr lang="en-US" altLang="en-US" dirty="0"/>
              <a:t>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42</a:t>
            </a:fld>
            <a:endParaRPr lang="en-CA" altLang="zh-CN" dirty="0"/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1431925" y="4953000"/>
            <a:ext cx="244475" cy="174625"/>
            <a:chOff x="377" y="2904"/>
            <a:chExt cx="154" cy="110"/>
          </a:xfrm>
        </p:grpSpPr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974895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57800" y="1143000"/>
            <a:ext cx="3352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90033"/>
                </a:solidFill>
              </a:rPr>
              <a:t>T </a:t>
            </a:r>
            <a:r>
              <a:rPr lang="en-US" altLang="en-US" sz="2200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sz="2200" dirty="0" smtClean="0">
                <a:solidFill>
                  <a:srgbClr val="790033"/>
                </a:solidFill>
                <a:latin typeface="Symbol" charset="2"/>
              </a:rPr>
              <a:t> </a:t>
            </a:r>
            <a:r>
              <a:rPr lang="en-US" altLang="en-US" sz="2400" dirty="0">
                <a:solidFill>
                  <a:srgbClr val="790033"/>
                </a:solidFill>
              </a:rPr>
              <a:t>R = 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790033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90033"/>
                </a:solidFill>
              </a:rPr>
              <a:t>T </a:t>
            </a:r>
            <a:r>
              <a:rPr lang="en-US" altLang="en-US" sz="2400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sz="2400" dirty="0" smtClean="0">
                <a:solidFill>
                  <a:srgbClr val="790033"/>
                </a:solidFill>
                <a:latin typeface="Symbol" charset="2"/>
              </a:rPr>
              <a:t> </a:t>
            </a:r>
            <a:r>
              <a:rPr lang="en-US" altLang="en-US" sz="2400" dirty="0">
                <a:solidFill>
                  <a:srgbClr val="790033"/>
                </a:solidFill>
              </a:rPr>
              <a:t>S = 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90033"/>
                </a:solidFill>
              </a:rPr>
              <a:t>T</a:t>
            </a:r>
            <a:r>
              <a:rPr lang="en-US" altLang="en-US" sz="2400" dirty="0">
                <a:solidFill>
                  <a:schemeClr val="tx1"/>
                </a:solidFill>
              </a:rPr>
              <a:t> has more attributes than </a:t>
            </a:r>
            <a:r>
              <a:rPr lang="en-US" altLang="en-US" sz="2400" dirty="0">
                <a:solidFill>
                  <a:srgbClr val="790033"/>
                </a:solidFill>
              </a:rPr>
              <a:t>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The attributes in the result relation?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The tuples in the result relation?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What is the meaning?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endParaRPr lang="en-CA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43</a:t>
            </a:fld>
            <a:endParaRPr lang="en-CA" altLang="zh-C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67709"/>
              </p:ext>
            </p:extLst>
          </p:nvPr>
        </p:nvGraphicFramePr>
        <p:xfrm>
          <a:off x="152400" y="1143000"/>
          <a:ext cx="1866900" cy="4191000"/>
        </p:xfrm>
        <a:graphic>
          <a:graphicData uri="http://schemas.openxmlformats.org/drawingml/2006/table">
            <a:tbl>
              <a:tblPr/>
              <a:tblGrid>
                <a:gridCol w="828675"/>
                <a:gridCol w="1038225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T</a:t>
                      </a:r>
                      <a:endParaRPr lang="de-DE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  <a:endParaRPr lang="sk-SK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755832"/>
              </p:ext>
            </p:extLst>
          </p:nvPr>
        </p:nvGraphicFramePr>
        <p:xfrm>
          <a:off x="2743200" y="1143000"/>
          <a:ext cx="825500" cy="1905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52109"/>
              </p:ext>
            </p:extLst>
          </p:nvPr>
        </p:nvGraphicFramePr>
        <p:xfrm>
          <a:off x="2635250" y="3429000"/>
          <a:ext cx="1041400" cy="1905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altLang="en-US" dirty="0"/>
              <a:t>Binary Operations: DIVIDEBY </a:t>
            </a:r>
            <a:r>
              <a:rPr lang="en-US" dirty="0"/>
              <a:t>( / )</a:t>
            </a:r>
          </a:p>
        </p:txBody>
      </p:sp>
    </p:spTree>
    <p:extLst>
      <p:ext uri="{BB962C8B-B14F-4D97-AF65-F5344CB8AC3E}">
        <p14:creationId xmlns:p14="http://schemas.microsoft.com/office/powerpoint/2010/main" val="521266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Binary Operations: DIVIDEBY </a:t>
            </a:r>
            <a:r>
              <a:rPr lang="en-US" dirty="0"/>
              <a:t>( / )</a:t>
            </a:r>
            <a:endParaRPr lang="en-US" altLang="en-US" dirty="0"/>
          </a:p>
        </p:txBody>
      </p:sp>
      <p:sp>
        <p:nvSpPr>
          <p:cNvPr id="4403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430713" y="990600"/>
            <a:ext cx="4484687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T</a:t>
            </a:r>
            <a:r>
              <a:rPr lang="en-US" altLang="en-US" sz="2400" dirty="0" smtClean="0"/>
              <a:t>imes </a:t>
            </a:r>
            <a:r>
              <a:rPr lang="en-US" altLang="en-US" sz="2400" dirty="0"/>
              <a:t>(x)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790033"/>
                </a:solidFill>
              </a:rPr>
              <a:t>R ⨉ S = </a:t>
            </a:r>
            <a:r>
              <a:rPr lang="en-US" altLang="en-US" sz="2400" dirty="0" smtClean="0">
                <a:solidFill>
                  <a:srgbClr val="790033"/>
                </a:solidFill>
              </a:rPr>
              <a:t>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rgbClr val="790033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 smtClean="0">
              <a:solidFill>
                <a:srgbClr val="790033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002060"/>
                </a:solidFill>
              </a:rPr>
              <a:t>Division (/)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790033"/>
                </a:solidFill>
              </a:rPr>
              <a:t>R ⨉ S</a:t>
            </a:r>
            <a:r>
              <a:rPr lang="en-US" altLang="en-US" sz="2200" dirty="0">
                <a:solidFill>
                  <a:srgbClr val="790033"/>
                </a:solidFill>
                <a:latin typeface="Symbol" charset="2"/>
              </a:rPr>
              <a:t> /</a:t>
            </a:r>
            <a:r>
              <a:rPr lang="en-US" altLang="en-US" sz="2200" dirty="0" smtClean="0">
                <a:solidFill>
                  <a:srgbClr val="790033"/>
                </a:solidFill>
                <a:latin typeface="Symbol" charset="2"/>
              </a:rPr>
              <a:t> </a:t>
            </a:r>
            <a:r>
              <a:rPr lang="en-US" altLang="en-US" sz="2400" dirty="0" smtClean="0">
                <a:solidFill>
                  <a:srgbClr val="790033"/>
                </a:solidFill>
              </a:rPr>
              <a:t>S = 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790033"/>
                </a:solidFill>
              </a:rPr>
              <a:t>R ⨉ </a:t>
            </a:r>
            <a:r>
              <a:rPr lang="en-US" altLang="en-US" sz="2400" dirty="0" smtClean="0">
                <a:solidFill>
                  <a:srgbClr val="790033"/>
                </a:solidFill>
              </a:rPr>
              <a:t>S /</a:t>
            </a:r>
            <a:r>
              <a:rPr lang="en-US" altLang="en-US" sz="2200" dirty="0" smtClean="0">
                <a:solidFill>
                  <a:srgbClr val="790033"/>
                </a:solidFill>
                <a:latin typeface="Symbol" charset="2"/>
              </a:rPr>
              <a:t> </a:t>
            </a:r>
            <a:r>
              <a:rPr lang="en-US" altLang="en-US" sz="2400" dirty="0" smtClean="0">
                <a:solidFill>
                  <a:srgbClr val="790033"/>
                </a:solidFill>
              </a:rPr>
              <a:t>R </a:t>
            </a:r>
            <a:r>
              <a:rPr lang="en-US" altLang="en-US" sz="2400" dirty="0">
                <a:solidFill>
                  <a:srgbClr val="790033"/>
                </a:solidFill>
              </a:rPr>
              <a:t>= </a:t>
            </a:r>
            <a:r>
              <a:rPr lang="en-US" altLang="en-US" sz="2400" dirty="0" smtClean="0">
                <a:solidFill>
                  <a:srgbClr val="790033"/>
                </a:solidFill>
              </a:rPr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790033"/>
                </a:solidFill>
              </a:rPr>
              <a:t>T </a:t>
            </a:r>
            <a:r>
              <a:rPr lang="en-US" altLang="en-US" sz="2400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sz="2400" dirty="0" smtClean="0">
                <a:solidFill>
                  <a:srgbClr val="790033"/>
                </a:solidFill>
                <a:latin typeface="Symbol" charset="2"/>
              </a:rPr>
              <a:t> </a:t>
            </a:r>
            <a:r>
              <a:rPr lang="en-US" altLang="en-US" sz="2400" dirty="0" smtClean="0">
                <a:solidFill>
                  <a:srgbClr val="790033"/>
                </a:solidFill>
              </a:rPr>
              <a:t>R = 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790033"/>
                </a:solidFill>
              </a:rPr>
              <a:t>T </a:t>
            </a:r>
            <a:r>
              <a:rPr lang="en-US" altLang="en-US" sz="2400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sz="2400" dirty="0" smtClean="0">
                <a:solidFill>
                  <a:srgbClr val="790033"/>
                </a:solidFill>
                <a:latin typeface="Symbol" charset="2"/>
              </a:rPr>
              <a:t> </a:t>
            </a:r>
            <a:r>
              <a:rPr lang="en-US" altLang="en-US" sz="2400" dirty="0" smtClean="0">
                <a:solidFill>
                  <a:srgbClr val="790033"/>
                </a:solidFill>
              </a:rPr>
              <a:t>S = 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44</a:t>
            </a:fld>
            <a:endParaRPr lang="en-CA" altLang="zh-C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646768"/>
              </p:ext>
            </p:extLst>
          </p:nvPr>
        </p:nvGraphicFramePr>
        <p:xfrm>
          <a:off x="412750" y="1143000"/>
          <a:ext cx="825500" cy="1905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48203"/>
              </p:ext>
            </p:extLst>
          </p:nvPr>
        </p:nvGraphicFramePr>
        <p:xfrm>
          <a:off x="304800" y="3429000"/>
          <a:ext cx="1041400" cy="1905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37004"/>
              </p:ext>
            </p:extLst>
          </p:nvPr>
        </p:nvGraphicFramePr>
        <p:xfrm>
          <a:off x="2057400" y="1143000"/>
          <a:ext cx="1866900" cy="4191000"/>
        </p:xfrm>
        <a:graphic>
          <a:graphicData uri="http://schemas.openxmlformats.org/drawingml/2006/table">
            <a:tbl>
              <a:tblPr/>
              <a:tblGrid>
                <a:gridCol w="828675"/>
                <a:gridCol w="1038225"/>
              </a:tblGrid>
              <a:tr h="3810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 =  R </a:t>
                      </a:r>
                      <a:r>
                        <a:rPr lang="en-US" altLang="en-US" sz="2400" dirty="0" smtClean="0">
                          <a:solidFill>
                            <a:srgbClr val="002060"/>
                          </a:solidFill>
                        </a:rPr>
                        <a:t>x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06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Binary Operations: DIVIDEBY </a:t>
            </a:r>
            <a:r>
              <a:rPr lang="en-US" dirty="0"/>
              <a:t>( / )</a:t>
            </a:r>
            <a:endParaRPr lang="en-US" altLang="en-US" dirty="0"/>
          </a:p>
        </p:txBody>
      </p:sp>
      <p:sp>
        <p:nvSpPr>
          <p:cNvPr id="4403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191000" y="1472152"/>
            <a:ext cx="4484687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790033"/>
                </a:solidFill>
              </a:rPr>
              <a:t>T </a:t>
            </a:r>
            <a:r>
              <a:rPr lang="en-US" altLang="en-US" sz="2400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sz="2400" dirty="0" smtClean="0">
                <a:solidFill>
                  <a:srgbClr val="790033"/>
                </a:solidFill>
                <a:latin typeface="Symbol" charset="2"/>
              </a:rPr>
              <a:t> </a:t>
            </a:r>
            <a:r>
              <a:rPr lang="en-US" altLang="en-US" sz="2400" dirty="0">
                <a:solidFill>
                  <a:srgbClr val="790033"/>
                </a:solidFill>
              </a:rPr>
              <a:t>R = 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790033"/>
                </a:solidFill>
              </a:rPr>
              <a:t>T </a:t>
            </a:r>
            <a:r>
              <a:rPr lang="en-US" altLang="en-US" sz="2400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sz="2400" dirty="0" smtClean="0">
                <a:solidFill>
                  <a:srgbClr val="790033"/>
                </a:solidFill>
                <a:latin typeface="Symbol" charset="2"/>
              </a:rPr>
              <a:t> </a:t>
            </a:r>
            <a:r>
              <a:rPr lang="en-US" altLang="en-US" sz="2400" dirty="0">
                <a:solidFill>
                  <a:srgbClr val="790033"/>
                </a:solidFill>
              </a:rPr>
              <a:t>S = 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790033"/>
                </a:solidFill>
              </a:rPr>
              <a:t>T </a:t>
            </a:r>
            <a:r>
              <a:rPr lang="en-US" altLang="en-US" sz="2400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sz="2400" dirty="0" smtClean="0">
                <a:solidFill>
                  <a:srgbClr val="790033"/>
                </a:solidFill>
              </a:rPr>
              <a:t> R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790033"/>
                </a:solidFill>
              </a:rPr>
              <a:t>T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</a:rPr>
              <a:t>should have all attributes of  </a:t>
            </a:r>
            <a:r>
              <a:rPr lang="en-US" altLang="en-US" sz="2400" dirty="0">
                <a:solidFill>
                  <a:srgbClr val="790033"/>
                </a:solidFill>
              </a:rPr>
              <a:t>R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</a:rPr>
              <a:t>and have </a:t>
            </a:r>
            <a:r>
              <a:rPr lang="en-US" altLang="en-US" sz="2400" dirty="0" smtClean="0">
                <a:solidFill>
                  <a:srgbClr val="002060"/>
                </a:solidFill>
              </a:rPr>
              <a:t>more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2060"/>
                </a:solidFill>
              </a:rPr>
              <a:t>The attributes in the result relation is the attributes in </a:t>
            </a:r>
            <a:r>
              <a:rPr lang="en-US" altLang="en-US" sz="2400" dirty="0" smtClean="0">
                <a:solidFill>
                  <a:srgbClr val="790033"/>
                </a:solidFill>
              </a:rPr>
              <a:t>T </a:t>
            </a:r>
            <a:r>
              <a:rPr lang="en-US" altLang="en-US" sz="2400" dirty="0" smtClean="0">
                <a:solidFill>
                  <a:srgbClr val="002060"/>
                </a:solidFill>
              </a:rPr>
              <a:t>minus the attributes in </a:t>
            </a:r>
            <a:r>
              <a:rPr lang="en-US" altLang="en-US" sz="2400" dirty="0" smtClean="0">
                <a:solidFill>
                  <a:srgbClr val="790033"/>
                </a:solidFill>
              </a:rPr>
              <a:t>R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A tuple </a:t>
            </a:r>
            <a:r>
              <a:rPr lang="en-US" altLang="en-US" sz="2400" b="1" dirty="0">
                <a:solidFill>
                  <a:srgbClr val="790033"/>
                </a:solidFill>
              </a:rPr>
              <a:t>t</a:t>
            </a:r>
            <a:r>
              <a:rPr lang="en-US" altLang="en-US" sz="2400" dirty="0">
                <a:solidFill>
                  <a:srgbClr val="002060"/>
                </a:solidFill>
              </a:rPr>
              <a:t> to appear in the result, the values in </a:t>
            </a:r>
            <a:r>
              <a:rPr lang="en-US" altLang="en-US" sz="2400" b="1" dirty="0">
                <a:solidFill>
                  <a:srgbClr val="790033"/>
                </a:solidFill>
              </a:rPr>
              <a:t>t</a:t>
            </a:r>
            <a:r>
              <a:rPr lang="en-US" altLang="en-US" sz="2400" dirty="0">
                <a:solidFill>
                  <a:srgbClr val="002060"/>
                </a:solidFill>
              </a:rPr>
              <a:t> must appear in </a:t>
            </a:r>
            <a:r>
              <a:rPr lang="en-US" altLang="en-US" sz="2400" dirty="0" smtClean="0">
                <a:solidFill>
                  <a:srgbClr val="790033"/>
                </a:solidFill>
              </a:rPr>
              <a:t>T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</a:rPr>
              <a:t>in combination with every tuple in </a:t>
            </a:r>
            <a:r>
              <a:rPr lang="en-US" altLang="en-US" sz="2400" dirty="0" smtClean="0">
                <a:solidFill>
                  <a:srgbClr val="790033"/>
                </a:solidFill>
              </a:rPr>
              <a:t>R</a:t>
            </a:r>
            <a:r>
              <a:rPr lang="en-US" altLang="en-US" sz="2400" dirty="0" smtClean="0">
                <a:solidFill>
                  <a:srgbClr val="002060"/>
                </a:solidFill>
              </a:rPr>
              <a:t>. </a:t>
            </a:r>
            <a:r>
              <a:rPr lang="en-US" altLang="en-US" sz="2400" dirty="0"/>
              <a:t>		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45</a:t>
            </a:fld>
            <a:endParaRPr lang="en-CA" altLang="zh-C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48219"/>
              </p:ext>
            </p:extLst>
          </p:nvPr>
        </p:nvGraphicFramePr>
        <p:xfrm>
          <a:off x="3069145" y="1143000"/>
          <a:ext cx="825500" cy="1905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627836"/>
              </p:ext>
            </p:extLst>
          </p:nvPr>
        </p:nvGraphicFramePr>
        <p:xfrm>
          <a:off x="2961195" y="3429000"/>
          <a:ext cx="1041400" cy="1905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3637"/>
              </p:ext>
            </p:extLst>
          </p:nvPr>
        </p:nvGraphicFramePr>
        <p:xfrm>
          <a:off x="383095" y="1143000"/>
          <a:ext cx="1866900" cy="4191000"/>
        </p:xfrm>
        <a:graphic>
          <a:graphicData uri="http://schemas.openxmlformats.org/drawingml/2006/table">
            <a:tbl>
              <a:tblPr/>
              <a:tblGrid>
                <a:gridCol w="828675"/>
                <a:gridCol w="1038225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 bwMode="auto">
          <a:xfrm>
            <a:off x="383095" y="1524000"/>
            <a:ext cx="1866900" cy="381000"/>
          </a:xfrm>
          <a:prstGeom prst="roundRect">
            <a:avLst/>
          </a:prstGeom>
          <a:noFill/>
          <a:ln w="25400" cap="flat" cmpd="sng" algn="ctr">
            <a:solidFill>
              <a:srgbClr val="C00000">
                <a:alpha val="9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69145" y="1516144"/>
            <a:ext cx="825500" cy="381000"/>
          </a:xfrm>
          <a:prstGeom prst="roundRect">
            <a:avLst/>
          </a:prstGeom>
          <a:noFill/>
          <a:ln w="25400" cap="flat" cmpd="sng" algn="ctr">
            <a:solidFill>
              <a:srgbClr val="C00000">
                <a:alpha val="9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961195" y="3810000"/>
            <a:ext cx="1041400" cy="381000"/>
          </a:xfrm>
          <a:prstGeom prst="roundRect">
            <a:avLst/>
          </a:prstGeom>
          <a:noFill/>
          <a:ln w="25400" cap="flat" cmpd="sng" algn="ctr">
            <a:solidFill>
              <a:srgbClr val="C00000">
                <a:alpha val="9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961195" y="4191000"/>
            <a:ext cx="1041400" cy="381000"/>
          </a:xfrm>
          <a:prstGeom prst="roundRect">
            <a:avLst/>
          </a:prstGeom>
          <a:noFill/>
          <a:ln w="25400" cap="flat" cmpd="sng" algn="ctr">
            <a:solidFill>
              <a:srgbClr val="C00000">
                <a:alpha val="9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069145" y="1905786"/>
            <a:ext cx="825500" cy="381000"/>
          </a:xfrm>
          <a:prstGeom prst="roundRect">
            <a:avLst/>
          </a:prstGeom>
          <a:noFill/>
          <a:ln w="25400" cap="flat" cmpd="sng" algn="ctr">
            <a:solidFill>
              <a:srgbClr val="C00000">
                <a:alpha val="9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83095" y="1905786"/>
            <a:ext cx="1866900" cy="381000"/>
          </a:xfrm>
          <a:prstGeom prst="roundRect">
            <a:avLst/>
          </a:prstGeom>
          <a:noFill/>
          <a:ln w="25400" cap="flat" cmpd="sng" algn="ctr">
            <a:solidFill>
              <a:srgbClr val="C00000">
                <a:alpha val="9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069145" y="2295428"/>
            <a:ext cx="825500" cy="381000"/>
          </a:xfrm>
          <a:prstGeom prst="roundRect">
            <a:avLst/>
          </a:prstGeom>
          <a:noFill/>
          <a:ln w="25400" cap="flat" cmpd="sng" algn="ctr">
            <a:solidFill>
              <a:srgbClr val="C00000">
                <a:alpha val="9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81000" y="3060569"/>
            <a:ext cx="1866900" cy="381000"/>
          </a:xfrm>
          <a:prstGeom prst="roundRect">
            <a:avLst/>
          </a:prstGeom>
          <a:noFill/>
          <a:ln w="25400" cap="flat" cmpd="sng" algn="ctr">
            <a:solidFill>
              <a:srgbClr val="C00000">
                <a:alpha val="9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076673" y="2667000"/>
            <a:ext cx="825500" cy="381000"/>
          </a:xfrm>
          <a:prstGeom prst="roundRect">
            <a:avLst/>
          </a:prstGeom>
          <a:noFill/>
          <a:ln w="25400" cap="flat" cmpd="sng" algn="ctr">
            <a:solidFill>
              <a:srgbClr val="C00000">
                <a:alpha val="9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81000" y="4204355"/>
            <a:ext cx="1866900" cy="381000"/>
          </a:xfrm>
          <a:prstGeom prst="roundRect">
            <a:avLst/>
          </a:prstGeom>
          <a:noFill/>
          <a:ln w="25400" cap="flat" cmpd="sng" algn="ctr">
            <a:solidFill>
              <a:srgbClr val="C00000">
                <a:alpha val="9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559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Binary </a:t>
            </a:r>
            <a:r>
              <a:rPr lang="en-US" altLang="en-US" dirty="0"/>
              <a:t>Operations: </a:t>
            </a:r>
            <a:r>
              <a:rPr lang="en-US" altLang="en-US" dirty="0" smtClean="0"/>
              <a:t>DIVIDEBY </a:t>
            </a:r>
            <a:r>
              <a:rPr lang="en-US" dirty="0"/>
              <a:t>( / )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46</a:t>
            </a:fld>
            <a:endParaRPr lang="en-CA" altLang="zh-C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82181"/>
              </p:ext>
            </p:extLst>
          </p:nvPr>
        </p:nvGraphicFramePr>
        <p:xfrm>
          <a:off x="4451079" y="1295400"/>
          <a:ext cx="825500" cy="762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36330"/>
              </p:ext>
            </p:extLst>
          </p:nvPr>
        </p:nvGraphicFramePr>
        <p:xfrm>
          <a:off x="2849022" y="914400"/>
          <a:ext cx="1041400" cy="1905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en-US" sz="24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529839"/>
              </p:ext>
            </p:extLst>
          </p:nvPr>
        </p:nvGraphicFramePr>
        <p:xfrm>
          <a:off x="383095" y="914400"/>
          <a:ext cx="1866900" cy="3048000"/>
        </p:xfrm>
        <a:graphic>
          <a:graphicData uri="http://schemas.openxmlformats.org/drawingml/2006/table">
            <a:tbl>
              <a:tblPr/>
              <a:tblGrid>
                <a:gridCol w="828675"/>
                <a:gridCol w="1038225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3378"/>
              </p:ext>
            </p:extLst>
          </p:nvPr>
        </p:nvGraphicFramePr>
        <p:xfrm>
          <a:off x="2844800" y="2819400"/>
          <a:ext cx="1041400" cy="1524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en-US" sz="24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423631" y="838200"/>
            <a:ext cx="897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S</a:t>
            </a:r>
            <a:r>
              <a:rPr lang="en-US" b="1" baseline="-25000" dirty="0" smtClean="0">
                <a:solidFill>
                  <a:srgbClr val="790033"/>
                </a:solidFill>
                <a:latin typeface="Times New Roman" charset="0"/>
              </a:rPr>
              <a:t>1</a:t>
            </a:r>
            <a:endParaRPr lang="en-US" baseline="-25000" dirty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29547" y="2743200"/>
            <a:ext cx="897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 smtClean="0">
                <a:solidFill>
                  <a:srgbClr val="790033"/>
                </a:solidFill>
                <a:latin typeface="Times New Roman" charset="0"/>
              </a:rPr>
              <a:t>S</a:t>
            </a:r>
            <a:r>
              <a:rPr lang="en-US" altLang="en-US" b="1" baseline="-25000" dirty="0" smtClean="0">
                <a:solidFill>
                  <a:srgbClr val="790033"/>
                </a:solidFill>
                <a:latin typeface="Times New Roman" charset="0"/>
              </a:rPr>
              <a:t>2</a:t>
            </a:r>
            <a:endParaRPr lang="en-US" baseline="-25000" dirty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56541"/>
              </p:ext>
            </p:extLst>
          </p:nvPr>
        </p:nvGraphicFramePr>
        <p:xfrm>
          <a:off x="4484833" y="3200400"/>
          <a:ext cx="825500" cy="1143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10311"/>
              </p:ext>
            </p:extLst>
          </p:nvPr>
        </p:nvGraphicFramePr>
        <p:xfrm>
          <a:off x="2844800" y="4648200"/>
          <a:ext cx="1041400" cy="1143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en-US" sz="24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4407256" y="4569767"/>
            <a:ext cx="897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 smtClean="0">
                <a:solidFill>
                  <a:srgbClr val="790033"/>
                </a:solidFill>
                <a:latin typeface="Times New Roman" charset="0"/>
              </a:rPr>
              <a:t>S</a:t>
            </a:r>
            <a:r>
              <a:rPr lang="en-US" altLang="en-US" b="1" baseline="-25000" dirty="0">
                <a:solidFill>
                  <a:srgbClr val="790033"/>
                </a:solidFill>
                <a:latin typeface="Times New Roman" charset="0"/>
              </a:rPr>
              <a:t>3</a:t>
            </a:r>
            <a:endParaRPr lang="en-US" baseline="-25000" dirty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50785"/>
              </p:ext>
            </p:extLst>
          </p:nvPr>
        </p:nvGraphicFramePr>
        <p:xfrm>
          <a:off x="4462542" y="5026967"/>
          <a:ext cx="825500" cy="1524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2401"/>
              </p:ext>
            </p:extLst>
          </p:nvPr>
        </p:nvGraphicFramePr>
        <p:xfrm>
          <a:off x="5867400" y="914400"/>
          <a:ext cx="825500" cy="1905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  <a:r>
                        <a:rPr lang="en-US" sz="24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7740"/>
              </p:ext>
            </p:extLst>
          </p:nvPr>
        </p:nvGraphicFramePr>
        <p:xfrm>
          <a:off x="5867400" y="2819400"/>
          <a:ext cx="825500" cy="1524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  <a:r>
                        <a:rPr lang="en-US" sz="24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16434"/>
              </p:ext>
            </p:extLst>
          </p:nvPr>
        </p:nvGraphicFramePr>
        <p:xfrm>
          <a:off x="5867400" y="4648200"/>
          <a:ext cx="825500" cy="1143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  <a:r>
                        <a:rPr lang="en-US" sz="24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7248947" y="838200"/>
            <a:ext cx="948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>
                <a:solidFill>
                  <a:srgbClr val="790033"/>
                </a:solidFill>
                <a:latin typeface="Times New Roman" charset="0"/>
              </a:rPr>
              <a:t>R</a:t>
            </a:r>
            <a:r>
              <a:rPr lang="en-US" b="1" baseline="-25000" dirty="0" smtClean="0">
                <a:solidFill>
                  <a:srgbClr val="790033"/>
                </a:solidFill>
                <a:latin typeface="Times New Roman" charset="0"/>
              </a:rPr>
              <a:t>1</a:t>
            </a:r>
            <a:endParaRPr lang="en-US" baseline="-25000" dirty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2412"/>
              </p:ext>
            </p:extLst>
          </p:nvPr>
        </p:nvGraphicFramePr>
        <p:xfrm>
          <a:off x="7332426" y="1295400"/>
          <a:ext cx="1041400" cy="762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7315200" y="2743200"/>
            <a:ext cx="948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 smtClean="0">
                <a:solidFill>
                  <a:srgbClr val="790033"/>
                </a:solidFill>
                <a:latin typeface="Times New Roman" charset="0"/>
              </a:rPr>
              <a:t>R</a:t>
            </a:r>
            <a:r>
              <a:rPr lang="en-US" altLang="en-US" b="1" baseline="-25000" dirty="0">
                <a:solidFill>
                  <a:srgbClr val="790033"/>
                </a:solidFill>
                <a:latin typeface="Times New Roman" charset="0"/>
              </a:rPr>
              <a:t>2</a:t>
            </a:r>
            <a:endParaRPr lang="en-US" baseline="-25000" dirty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501671"/>
              </p:ext>
            </p:extLst>
          </p:nvPr>
        </p:nvGraphicFramePr>
        <p:xfrm>
          <a:off x="7326167" y="3200400"/>
          <a:ext cx="1041400" cy="1143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7315200" y="4572000"/>
            <a:ext cx="948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T </a:t>
            </a:r>
            <a:r>
              <a:rPr lang="en-US" dirty="0">
                <a:solidFill>
                  <a:srgbClr val="790033"/>
                </a:solidFill>
                <a:latin typeface="Symbol" charset="2"/>
              </a:rPr>
              <a:t>/</a:t>
            </a:r>
            <a:r>
              <a:rPr lang="en-US" altLang="en-US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 smtClean="0">
                <a:solidFill>
                  <a:srgbClr val="790033"/>
                </a:solidFill>
                <a:latin typeface="Times New Roman" charset="0"/>
              </a:rPr>
              <a:t>R</a:t>
            </a:r>
            <a:r>
              <a:rPr lang="en-US" altLang="en-US" b="1" baseline="-25000" dirty="0">
                <a:solidFill>
                  <a:srgbClr val="790033"/>
                </a:solidFill>
                <a:latin typeface="Times New Roman" charset="0"/>
              </a:rPr>
              <a:t>3</a:t>
            </a:r>
            <a:endParaRPr lang="en-US" baseline="-25000" dirty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9870"/>
              </p:ext>
            </p:extLst>
          </p:nvPr>
        </p:nvGraphicFramePr>
        <p:xfrm>
          <a:off x="7315200" y="5033665"/>
          <a:ext cx="1041400" cy="1524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383095" y="5963488"/>
            <a:ext cx="3163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/>
              <a:t>What is the meaning?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76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1" grpId="0"/>
      <p:bldP spid="21" grpId="1"/>
      <p:bldP spid="24" grpId="0"/>
      <p:bldP spid="24" grpId="1"/>
      <p:bldP spid="29" grpId="0"/>
      <p:bldP spid="31" grpId="0"/>
      <p:bldP spid="33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/>
            <a:r>
              <a:rPr lang="en-US" altLang="en-US" dirty="0" smtClean="0"/>
              <a:t>Relational Algebra</a:t>
            </a:r>
            <a:endParaRPr lang="en-US" altLang="en-US" dirty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600" dirty="0"/>
              <a:t>The basic set of </a:t>
            </a:r>
            <a:r>
              <a:rPr lang="en-US" altLang="en-US" sz="2600" b="1" dirty="0"/>
              <a:t>operations</a:t>
            </a:r>
            <a:r>
              <a:rPr lang="en-US" altLang="en-US" sz="2600" dirty="0"/>
              <a:t> for the relational model</a:t>
            </a:r>
          </a:p>
          <a:p>
            <a:pPr eaLnBrk="1" hangingPunct="1"/>
            <a:r>
              <a:rPr lang="en-US" altLang="en-US" sz="2600" dirty="0"/>
              <a:t>Used to specify </a:t>
            </a:r>
            <a:r>
              <a:rPr lang="en-US" altLang="en-US" sz="2600" b="1" dirty="0"/>
              <a:t>basic retrieval requests</a:t>
            </a:r>
            <a:r>
              <a:rPr lang="en-US" altLang="en-US" sz="2600" dirty="0"/>
              <a:t> (or </a:t>
            </a:r>
            <a:r>
              <a:rPr lang="en-US" altLang="en-US" sz="2600" b="1" dirty="0"/>
              <a:t>queries</a:t>
            </a:r>
            <a:r>
              <a:rPr lang="en-US" altLang="en-US" sz="2600" dirty="0"/>
              <a:t>)</a:t>
            </a:r>
          </a:p>
          <a:p>
            <a:pPr eaLnBrk="1" hangingPunct="1"/>
            <a:r>
              <a:rPr lang="en-US" altLang="en-US" sz="2600" dirty="0"/>
              <a:t>Each operation </a:t>
            </a:r>
            <a:endParaRPr lang="en-US" altLang="en-US" sz="2600" dirty="0" smtClean="0"/>
          </a:p>
          <a:p>
            <a:pPr lvl="1" eaLnBrk="1" hangingPunct="1"/>
            <a:r>
              <a:rPr lang="en-US" altLang="en-US" dirty="0" smtClean="0"/>
              <a:t>takes </a:t>
            </a:r>
            <a:r>
              <a:rPr lang="en-US" altLang="en-US" b="1" dirty="0"/>
              <a:t>one</a:t>
            </a:r>
            <a:r>
              <a:rPr lang="en-US" altLang="en-US" dirty="0"/>
              <a:t> or </a:t>
            </a:r>
            <a:r>
              <a:rPr lang="en-US" altLang="en-US" b="1" dirty="0" smtClean="0"/>
              <a:t>two</a:t>
            </a:r>
            <a:r>
              <a:rPr lang="en-US" altLang="en-US" dirty="0" smtClean="0"/>
              <a:t> </a:t>
            </a:r>
            <a:r>
              <a:rPr lang="en-US" altLang="en-US" dirty="0"/>
              <a:t>relations</a:t>
            </a:r>
          </a:p>
          <a:p>
            <a:pPr lvl="1" eaLnBrk="1" hangingPunct="1"/>
            <a:r>
              <a:rPr lang="en-US" altLang="en-US" dirty="0"/>
              <a:t>g</a:t>
            </a:r>
            <a:r>
              <a:rPr lang="en-US" altLang="en-US" dirty="0" smtClean="0"/>
              <a:t>enerates </a:t>
            </a:r>
            <a:r>
              <a:rPr lang="en-US" altLang="en-US" b="1" dirty="0" smtClean="0"/>
              <a:t>one</a:t>
            </a:r>
            <a:r>
              <a:rPr lang="en-US" altLang="en-US" dirty="0" smtClean="0"/>
              <a:t> </a:t>
            </a:r>
            <a:r>
              <a:rPr lang="en-US" altLang="en-US" dirty="0"/>
              <a:t>new relation </a:t>
            </a:r>
          </a:p>
          <a:p>
            <a:pPr eaLnBrk="1" hangingPunct="1"/>
            <a:r>
              <a:rPr lang="en-US" altLang="en-US" sz="2600" dirty="0"/>
              <a:t>This property makes the algebra </a:t>
            </a:r>
            <a:r>
              <a:rPr lang="en-US" altLang="en-US" sz="2600" b="1" dirty="0" smtClean="0">
                <a:solidFill>
                  <a:srgbClr val="800000"/>
                </a:solidFill>
              </a:rPr>
              <a:t>closed</a:t>
            </a:r>
            <a:endParaRPr lang="en-US" altLang="en-US" sz="2600" b="1" dirty="0">
              <a:solidFill>
                <a:srgbClr val="800000"/>
              </a:solidFill>
            </a:endParaRPr>
          </a:p>
          <a:p>
            <a:pPr eaLnBrk="1" hangingPunct="1"/>
            <a:r>
              <a:rPr lang="en-US" altLang="en-US" sz="2600" dirty="0" smtClean="0"/>
              <a:t>A </a:t>
            </a:r>
            <a:r>
              <a:rPr lang="en-US" altLang="en-US" sz="2600" dirty="0">
                <a:solidFill>
                  <a:srgbClr val="790033"/>
                </a:solidFill>
              </a:rPr>
              <a:t>sequence</a:t>
            </a:r>
            <a:r>
              <a:rPr lang="en-US" altLang="en-US" sz="2600" dirty="0"/>
              <a:t> of relational algebra operations forms a </a:t>
            </a:r>
            <a:r>
              <a:rPr lang="en-US" altLang="en-US" sz="2600" b="1" dirty="0">
                <a:solidFill>
                  <a:srgbClr val="800000"/>
                </a:solidFill>
              </a:rPr>
              <a:t>relational algebra expression</a:t>
            </a:r>
          </a:p>
          <a:p>
            <a:pPr eaLnBrk="1" hangingPunct="1"/>
            <a:r>
              <a:rPr lang="en-US" altLang="en-US" sz="2600" dirty="0"/>
              <a:t>The </a:t>
            </a:r>
            <a:r>
              <a:rPr lang="en-US" altLang="en-US" sz="2600" b="1" dirty="0">
                <a:solidFill>
                  <a:srgbClr val="790033"/>
                </a:solidFill>
              </a:rPr>
              <a:t>result</a:t>
            </a:r>
            <a:r>
              <a:rPr lang="en-US" altLang="en-US" sz="2600" dirty="0"/>
              <a:t> of a relational algebra expression is also a relation that represents the result of a database query (or retrieval request)</a:t>
            </a:r>
          </a:p>
          <a:p>
            <a:pPr lvl="1" eaLnBrk="1" hangingPunct="1"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28497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350"/>
            <a:ext cx="9144000" cy="831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Kinds of Relational Algebra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Unary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SELECT 	(</a:t>
            </a:r>
            <a:r>
              <a:rPr lang="en-CA" sz="2400" dirty="0" err="1" smtClean="0">
                <a:solidFill>
                  <a:srgbClr val="990000"/>
                </a:solidFill>
                <a:latin typeface="Times" pitchFamily="18" charset="0"/>
              </a:rPr>
              <a:t>σ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PROJECT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π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RENAME	(</a:t>
            </a:r>
            <a:r>
              <a:rPr lang="en-US" sz="2400" dirty="0" smtClean="0">
                <a:solidFill>
                  <a:srgbClr val="990000"/>
                </a:solidFill>
                <a:latin typeface="Times" pitchFamily="18" charset="0"/>
                <a:ea typeface="+mj-ea"/>
                <a:cs typeface="+mj-cs"/>
                <a:sym typeface="Symbol" pitchFamily="18" charset="2"/>
              </a:rPr>
              <a:t>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Relational Algebra Operations From Set Theory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UNION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sz="2400" dirty="0" smtClean="0">
                <a:solidFill>
                  <a:srgbClr val="990000"/>
                </a:solidFill>
              </a:rPr>
              <a:t> ), INTERSECTION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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),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DIFFERENCE or MINUS ( </a:t>
            </a:r>
            <a:r>
              <a:rPr lang="en-US" sz="2400" b="1" dirty="0" smtClean="0">
                <a:solidFill>
                  <a:srgbClr val="990000"/>
                </a:solidFill>
              </a:rPr>
              <a:t>–</a:t>
            </a:r>
            <a:r>
              <a:rPr lang="en-US" sz="2400" dirty="0" smtClean="0">
                <a:solidFill>
                  <a:srgbClr val="990000"/>
                </a:solidFill>
              </a:rPr>
              <a:t> 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CARTESIAN PRODUCT (</a:t>
            </a:r>
            <a:r>
              <a:rPr lang="en-US" altLang="en-US" sz="2400" dirty="0" smtClean="0">
                <a:solidFill>
                  <a:srgbClr val="990000"/>
                </a:solidFill>
              </a:rPr>
              <a:t>⨉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Binary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JOIN (several variations of JOIN exist)  (⨝)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DIVIDEBY 	( 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/ 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Additional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OUTER JOINS, OUTER UNION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AGGREGATE FUNCTIONS (These compute summary of information: for example, SUM, COUNT, AVG, MIN, MAX)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6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034028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35100"/>
              </p:ext>
            </p:extLst>
          </p:nvPr>
        </p:nvGraphicFramePr>
        <p:xfrm>
          <a:off x="1676400" y="1770960"/>
          <a:ext cx="4051300" cy="2191440"/>
        </p:xfrm>
        <a:graphic>
          <a:graphicData uri="http://schemas.openxmlformats.org/drawingml/2006/table">
            <a:tbl>
              <a:tblPr/>
              <a:tblGrid>
                <a:gridCol w="1178808"/>
                <a:gridCol w="1788533"/>
                <a:gridCol w="1083959"/>
              </a:tblGrid>
              <a:tr h="7252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8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7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Operation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 bwMode="auto">
          <a:xfrm>
            <a:off x="5727700" y="2590800"/>
            <a:ext cx="444500" cy="128270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Brace 17"/>
          <p:cNvSpPr/>
          <p:nvPr/>
        </p:nvSpPr>
        <p:spPr bwMode="auto">
          <a:xfrm rot="5400000">
            <a:off x="3384550" y="2150759"/>
            <a:ext cx="609600" cy="4025900"/>
          </a:xfrm>
          <a:prstGeom prst="rightBrace">
            <a:avLst>
              <a:gd name="adj1" fmla="val 51065"/>
              <a:gd name="adj2" fmla="val 49517"/>
            </a:avLst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11333" y="2774950"/>
            <a:ext cx="22445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990000"/>
                </a:solidFill>
              </a:rPr>
              <a:t>Choose </a:t>
            </a:r>
            <a:endParaRPr lang="en-US" sz="2800" dirty="0" smtClean="0">
              <a:solidFill>
                <a:srgbClr val="99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tuples </a:t>
            </a:r>
            <a:r>
              <a:rPr lang="en-US" sz="2800" dirty="0">
                <a:solidFill>
                  <a:srgbClr val="990000"/>
                </a:solidFill>
              </a:rPr>
              <a:t>(rows</a:t>
            </a:r>
            <a:r>
              <a:rPr lang="en-US" sz="2800" dirty="0" smtClean="0">
                <a:solidFill>
                  <a:srgbClr val="990000"/>
                </a:solidFill>
              </a:rPr>
              <a:t>)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40971" y="4532293"/>
            <a:ext cx="33441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990000"/>
                </a:solidFill>
              </a:rPr>
              <a:t>Choose  </a:t>
            </a:r>
            <a:endParaRPr lang="en-US" sz="2800" dirty="0" smtClean="0">
              <a:solidFill>
                <a:srgbClr val="99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attributes (columns)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676400" y="3048000"/>
            <a:ext cx="4025900" cy="4572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874059" y="2623456"/>
            <a:ext cx="1774141" cy="133894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40728" y="3733800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Which operation?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01100" y="5496580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Which operation?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22171" y="4191000"/>
            <a:ext cx="1723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Select </a:t>
            </a:r>
            <a:r>
              <a:rPr lang="en-US" sz="2800" dirty="0">
                <a:solidFill>
                  <a:srgbClr val="990000"/>
                </a:solidFill>
              </a:rPr>
              <a:t>(</a:t>
            </a:r>
            <a:r>
              <a:rPr lang="en-CA" sz="2800" dirty="0" err="1">
                <a:solidFill>
                  <a:srgbClr val="990000"/>
                </a:solidFill>
                <a:latin typeface="Times" pitchFamily="18" charset="0"/>
              </a:rPr>
              <a:t>σ</a:t>
            </a:r>
            <a:r>
              <a:rPr lang="en-CA" sz="2800" dirty="0">
                <a:solidFill>
                  <a:srgbClr val="990000"/>
                </a:solidFill>
                <a:latin typeface="Times" pitchFamily="18" charset="0"/>
              </a:rPr>
              <a:t>)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29859" y="6052457"/>
            <a:ext cx="1840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Project </a:t>
            </a:r>
            <a:r>
              <a:rPr lang="en-US" sz="2800" dirty="0">
                <a:solidFill>
                  <a:srgbClr val="990000"/>
                </a:solidFill>
              </a:rPr>
              <a:t>(</a:t>
            </a:r>
            <a:r>
              <a:rPr lang="en-CA" sz="2800" dirty="0">
                <a:solidFill>
                  <a:srgbClr val="990000"/>
                </a:solidFill>
                <a:latin typeface="Times" pitchFamily="18" charset="0"/>
              </a:rPr>
              <a:t>π</a:t>
            </a:r>
            <a:r>
              <a:rPr lang="en-US" sz="2800" dirty="0">
                <a:solidFill>
                  <a:srgbClr val="99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448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5" grpId="0" animBg="1"/>
      <p:bldP spid="25" grpId="1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6485"/>
            <a:ext cx="9144000" cy="8478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Unary </a:t>
            </a:r>
            <a:r>
              <a:rPr lang="en-US" altLang="en-US" dirty="0" smtClean="0"/>
              <a:t>Operation: SELECT </a:t>
            </a:r>
            <a:r>
              <a:rPr lang="en-US" dirty="0">
                <a:solidFill>
                  <a:srgbClr val="990000"/>
                </a:solidFill>
              </a:rPr>
              <a:t>(</a:t>
            </a:r>
            <a:r>
              <a:rPr lang="en-CA" dirty="0" err="1" smtClean="0">
                <a:solidFill>
                  <a:srgbClr val="990000"/>
                </a:solidFill>
                <a:latin typeface="Times" pitchFamily="18" charset="0"/>
              </a:rPr>
              <a:t>σ</a:t>
            </a:r>
            <a:r>
              <a:rPr lang="en-US" altLang="en-US" dirty="0" smtClean="0">
                <a:solidFill>
                  <a:srgbClr val="990000"/>
                </a:solidFill>
              </a:rPr>
              <a:t>)</a:t>
            </a:r>
            <a:endParaRPr lang="en-US" alt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914400"/>
            <a:ext cx="8751887" cy="5711825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SELECT</a:t>
            </a:r>
            <a:r>
              <a:rPr lang="en-US" altLang="en-US" dirty="0"/>
              <a:t> operation selects a subset of the tuples from a relation based on a </a:t>
            </a:r>
            <a:r>
              <a:rPr lang="en-US" altLang="en-US" b="1" dirty="0"/>
              <a:t>condition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3000" dirty="0" smtClean="0">
                <a:solidFill>
                  <a:srgbClr val="990000"/>
                </a:solidFill>
              </a:rPr>
              <a:t>select </a:t>
            </a:r>
            <a:r>
              <a:rPr lang="en-US" altLang="en-US" sz="3000" dirty="0">
                <a:solidFill>
                  <a:srgbClr val="990000"/>
                </a:solidFill>
              </a:rPr>
              <a:t>&lt;condition&gt; (R) </a:t>
            </a:r>
            <a:r>
              <a:rPr lang="en-US" altLang="en-US" sz="3000" dirty="0"/>
              <a:t> </a:t>
            </a:r>
            <a:r>
              <a:rPr lang="en-US" altLang="en-US" sz="3000" dirty="0" smtClean="0">
                <a:solidFill>
                  <a:srgbClr val="002060"/>
                </a:solidFill>
              </a:rPr>
              <a:t>or  </a:t>
            </a:r>
            <a:r>
              <a:rPr lang="en-US" altLang="en-US" sz="3000" b="1" dirty="0" smtClean="0">
                <a:solidFill>
                  <a:srgbClr val="990000"/>
                </a:solidFill>
                <a:latin typeface="Symbol" charset="2"/>
              </a:rPr>
              <a:t></a:t>
            </a:r>
            <a:r>
              <a:rPr lang="en-US" altLang="en-US" sz="3000" dirty="0" smtClean="0">
                <a:solidFill>
                  <a:srgbClr val="990000"/>
                </a:solidFill>
              </a:rPr>
              <a:t> </a:t>
            </a:r>
            <a:r>
              <a:rPr lang="en-US" altLang="en-US" sz="3000" baseline="-25000" dirty="0">
                <a:solidFill>
                  <a:srgbClr val="990000"/>
                </a:solidFill>
              </a:rPr>
              <a:t>&lt;condition&gt;</a:t>
            </a:r>
            <a:r>
              <a:rPr lang="en-US" altLang="en-US" sz="3000" dirty="0">
                <a:solidFill>
                  <a:srgbClr val="990000"/>
                </a:solidFill>
              </a:rPr>
              <a:t>(R</a:t>
            </a:r>
            <a:r>
              <a:rPr lang="en-US" altLang="en-US" sz="30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/>
            <a:r>
              <a:rPr lang="en-US" altLang="en-US" dirty="0" smtClean="0">
                <a:solidFill>
                  <a:srgbClr val="990000"/>
                </a:solidFill>
              </a:rPr>
              <a:t>&lt;</a:t>
            </a:r>
            <a:r>
              <a:rPr lang="en-US" altLang="en-US" dirty="0">
                <a:solidFill>
                  <a:srgbClr val="990000"/>
                </a:solidFill>
              </a:rPr>
              <a:t>condition&gt; </a:t>
            </a:r>
            <a:r>
              <a:rPr lang="en-US" altLang="en-US" dirty="0"/>
              <a:t>is a Boolean (conditional) expression specified on the attributes of relation R</a:t>
            </a:r>
          </a:p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 select CNAME = ‘DB’ (Course);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8</a:t>
            </a:fld>
            <a:endParaRPr lang="en-CA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61450"/>
              </p:ext>
            </p:extLst>
          </p:nvPr>
        </p:nvGraphicFramePr>
        <p:xfrm>
          <a:off x="685800" y="1828800"/>
          <a:ext cx="4025900" cy="2197100"/>
        </p:xfrm>
        <a:graphic>
          <a:graphicData uri="http://schemas.openxmlformats.org/drawingml/2006/table">
            <a:tbl>
              <a:tblPr/>
              <a:tblGrid>
                <a:gridCol w="1257373"/>
                <a:gridCol w="1488083"/>
                <a:gridCol w="1280444"/>
              </a:tblGrid>
              <a:tr h="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8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13724"/>
              </p:ext>
            </p:extLst>
          </p:nvPr>
        </p:nvGraphicFramePr>
        <p:xfrm>
          <a:off x="4965700" y="2268220"/>
          <a:ext cx="4025900" cy="878840"/>
        </p:xfrm>
        <a:graphic>
          <a:graphicData uri="http://schemas.openxmlformats.org/drawingml/2006/table">
            <a:tbl>
              <a:tblPr/>
              <a:tblGrid>
                <a:gridCol w="1257373"/>
                <a:gridCol w="1488083"/>
                <a:gridCol w="1280444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8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366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Unary Operations</a:t>
            </a:r>
            <a:r>
              <a:rPr lang="en-US" altLang="en-US" dirty="0"/>
              <a:t>: </a:t>
            </a:r>
            <a:r>
              <a:rPr lang="en-US" altLang="en-US" dirty="0" smtClean="0"/>
              <a:t>SELECT</a:t>
            </a:r>
            <a:r>
              <a:rPr lang="zh-CN" altLang="en-US" dirty="0" smtClean="0"/>
              <a:t> </a:t>
            </a:r>
            <a:r>
              <a:rPr lang="en-US" dirty="0">
                <a:solidFill>
                  <a:srgbClr val="990000"/>
                </a:solidFill>
              </a:rPr>
              <a:t>(</a:t>
            </a:r>
            <a:r>
              <a:rPr lang="en-CA" dirty="0" err="1">
                <a:solidFill>
                  <a:srgbClr val="990000"/>
                </a:solidFill>
                <a:latin typeface="Times" pitchFamily="18" charset="0"/>
              </a:rPr>
              <a:t>σ</a:t>
            </a:r>
            <a:r>
              <a:rPr lang="en-US" altLang="en-US" dirty="0">
                <a:solidFill>
                  <a:srgbClr val="990000"/>
                </a:solidFill>
              </a:rPr>
              <a:t>)</a:t>
            </a:r>
            <a:endParaRPr lang="en-US" altLang="en-US" dirty="0"/>
          </a:p>
        </p:txBody>
      </p:sp>
      <p:sp>
        <p:nvSpPr>
          <p:cNvPr id="3481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756" y="2974976"/>
            <a:ext cx="8675687" cy="220662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Find </a:t>
            </a:r>
            <a:r>
              <a:rPr lang="en-US" altLang="en-US" dirty="0"/>
              <a:t>students whose age is greater than </a:t>
            </a:r>
            <a:r>
              <a:rPr lang="en-US" altLang="en-US" dirty="0" smtClean="0"/>
              <a:t>20: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800" dirty="0" smtClean="0"/>
              <a:t>select </a:t>
            </a:r>
            <a:r>
              <a:rPr lang="en-US" altLang="en-US" sz="2800" b="1" dirty="0">
                <a:solidFill>
                  <a:srgbClr val="790033"/>
                </a:solidFill>
              </a:rPr>
              <a:t>age &gt; 20 </a:t>
            </a:r>
            <a:r>
              <a:rPr lang="en-US" altLang="en-US" sz="2800" dirty="0"/>
              <a:t>(Student)  </a:t>
            </a:r>
            <a:r>
              <a:rPr lang="en-US" altLang="en-US" sz="2800" dirty="0" smtClean="0"/>
              <a:t>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800" dirty="0" smtClean="0">
                <a:solidFill>
                  <a:srgbClr val="002060"/>
                </a:solidFill>
              </a:rPr>
              <a:t>or  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800" b="1" dirty="0" smtClean="0">
                <a:latin typeface="Symbol" charset="2"/>
              </a:rPr>
              <a:t></a:t>
            </a:r>
            <a:r>
              <a:rPr lang="en-US" altLang="en-US" sz="2800" dirty="0" smtClean="0"/>
              <a:t> </a:t>
            </a:r>
            <a:r>
              <a:rPr lang="en-US" altLang="en-US" sz="2800" b="1" baseline="-25000" dirty="0"/>
              <a:t>Age &gt; 20</a:t>
            </a:r>
            <a:r>
              <a:rPr lang="en-US" altLang="en-US" sz="2800" dirty="0"/>
              <a:t> (Student)</a:t>
            </a:r>
          </a:p>
          <a:p>
            <a:pPr algn="ctr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dirty="0"/>
          </a:p>
          <a:p>
            <a:pPr algn="ctr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000" dirty="0"/>
          </a:p>
          <a:p>
            <a:pPr algn="ctr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9</a:t>
            </a:fld>
            <a:endParaRPr lang="en-CA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52281"/>
              </p:ext>
            </p:extLst>
          </p:nvPr>
        </p:nvGraphicFramePr>
        <p:xfrm>
          <a:off x="545307" y="990600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296446"/>
              </p:ext>
            </p:extLst>
          </p:nvPr>
        </p:nvGraphicFramePr>
        <p:xfrm>
          <a:off x="4419600" y="1371600"/>
          <a:ext cx="3340100" cy="1143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600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8509</TotalTime>
  <Words>3614</Words>
  <Application>Microsoft Macintosh PowerPoint</Application>
  <PresentationFormat>Letter Paper (8.5x11 in)</PresentationFormat>
  <Paragraphs>1521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MS PGothic</vt:lpstr>
      <vt:lpstr>Symbol</vt:lpstr>
      <vt:lpstr>Tahoma</vt:lpstr>
      <vt:lpstr>Times</vt:lpstr>
      <vt:lpstr>Times New Roman</vt:lpstr>
      <vt:lpstr>Wingdings</vt:lpstr>
      <vt:lpstr>宋体</vt:lpstr>
      <vt:lpstr>Arial</vt:lpstr>
      <vt:lpstr>Blends</vt:lpstr>
      <vt:lpstr>Chapter 8</vt:lpstr>
      <vt:lpstr>Queries</vt:lpstr>
      <vt:lpstr>Relational Languages</vt:lpstr>
      <vt:lpstr>Brief History of Origins of Algebra</vt:lpstr>
      <vt:lpstr>Relational Algebra</vt:lpstr>
      <vt:lpstr>Kinds of Relational Algebra</vt:lpstr>
      <vt:lpstr>Unary Operations</vt:lpstr>
      <vt:lpstr>Unary Operation: SELECT (σ)</vt:lpstr>
      <vt:lpstr>Unary Operations: SELECT (σ)</vt:lpstr>
      <vt:lpstr>Unary Operations: SELECT (σ)</vt:lpstr>
      <vt:lpstr>Properties of SELECT (σ)</vt:lpstr>
      <vt:lpstr>Unary Operation: PROJECT (π)</vt:lpstr>
      <vt:lpstr>Unary Operation: PROJECT (π)</vt:lpstr>
      <vt:lpstr>Properties of PROJECT (π)</vt:lpstr>
      <vt:lpstr>Applying both SELECT and PROJECT</vt:lpstr>
      <vt:lpstr>Relational Algebra Expressions</vt:lpstr>
      <vt:lpstr>Single expression versus sequence of operations </vt:lpstr>
      <vt:lpstr>Unary Operation: RENAME ()</vt:lpstr>
      <vt:lpstr>Unary Operation: RENAME ()</vt:lpstr>
      <vt:lpstr>Unary Operation: RENAME ()</vt:lpstr>
      <vt:lpstr>Kinds of Relational Algebra</vt:lpstr>
      <vt:lpstr>Set Operations</vt:lpstr>
      <vt:lpstr>Type Compatibility</vt:lpstr>
      <vt:lpstr>Type Compatibility</vt:lpstr>
      <vt:lpstr>Set Operation: UNION (  ) </vt:lpstr>
      <vt:lpstr>Set Operation: INTERSECTION (  ) </vt:lpstr>
      <vt:lpstr>Set Operation: DIFFERENCE or MINUS ( – )</vt:lpstr>
      <vt:lpstr>Properties of Set Operations</vt:lpstr>
      <vt:lpstr>Set Operation: TIMES (⨉)</vt:lpstr>
      <vt:lpstr>Set Operation: TIMES (⨉)</vt:lpstr>
      <vt:lpstr>Set Operation: TIMES (⨉)</vt:lpstr>
      <vt:lpstr>Set Operation: TIMES (⨉)</vt:lpstr>
      <vt:lpstr>Kinds of Relational Algebra</vt:lpstr>
      <vt:lpstr>Need for JOIN Operation</vt:lpstr>
      <vt:lpstr>Binary Operation: JOIN ( ⨝ )</vt:lpstr>
      <vt:lpstr>Binary Operation: THETA JOIN</vt:lpstr>
      <vt:lpstr>Binary Operations: THETA JOIN</vt:lpstr>
      <vt:lpstr>Binary Operations: EQUIJOIN</vt:lpstr>
      <vt:lpstr>Binary Relational Operations: EQUIJOIN</vt:lpstr>
      <vt:lpstr>Binary Operation: NATURAL JOIN</vt:lpstr>
      <vt:lpstr>Binary Operations: NATURAL JOIN</vt:lpstr>
      <vt:lpstr>Complete Set of Relational Operations</vt:lpstr>
      <vt:lpstr>Binary Operations: DIVIDEBY ( / )</vt:lpstr>
      <vt:lpstr>Binary Operations: DIVIDEBY ( / )</vt:lpstr>
      <vt:lpstr>Binary Operations: DIVIDEBY ( / )</vt:lpstr>
      <vt:lpstr>Binary Operations: DIVIDEBY ( / )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The Relational Data Model and Relational Database Constraints </dc:subject>
  <dc:creator>Microsoft Office User</dc:creator>
  <cp:keywords/>
  <dc:description/>
  <cp:lastModifiedBy>Microsoft Office User</cp:lastModifiedBy>
  <cp:revision>159</cp:revision>
  <cp:lastPrinted>2001-11-04T00:51:13Z</cp:lastPrinted>
  <dcterms:created xsi:type="dcterms:W3CDTF">2016-09-21T01:43:01Z</dcterms:created>
  <dcterms:modified xsi:type="dcterms:W3CDTF">2019-09-10T16:52:20Z</dcterms:modified>
  <cp:category/>
</cp:coreProperties>
</file>