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24" r:id="rId2"/>
    <p:sldId id="386" r:id="rId3"/>
    <p:sldId id="328" r:id="rId4"/>
    <p:sldId id="326" r:id="rId5"/>
    <p:sldId id="387" r:id="rId6"/>
    <p:sldId id="329" r:id="rId7"/>
    <p:sldId id="359" r:id="rId8"/>
    <p:sldId id="330" r:id="rId9"/>
    <p:sldId id="331" r:id="rId10"/>
    <p:sldId id="332" r:id="rId11"/>
    <p:sldId id="372" r:id="rId12"/>
    <p:sldId id="333" r:id="rId13"/>
    <p:sldId id="374" r:id="rId14"/>
    <p:sldId id="376" r:id="rId15"/>
    <p:sldId id="404" r:id="rId16"/>
    <p:sldId id="389" r:id="rId17"/>
    <p:sldId id="377" r:id="rId18"/>
    <p:sldId id="354" r:id="rId19"/>
    <p:sldId id="405" r:id="rId20"/>
    <p:sldId id="390" r:id="rId21"/>
    <p:sldId id="340" r:id="rId22"/>
    <p:sldId id="407" r:id="rId23"/>
    <p:sldId id="406" r:id="rId24"/>
    <p:sldId id="394" r:id="rId25"/>
    <p:sldId id="355" r:id="rId26"/>
    <p:sldId id="362" r:id="rId27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76822E"/>
    <a:srgbClr val="6E792B"/>
    <a:srgbClr val="A29B0A"/>
    <a:srgbClr val="466B60"/>
    <a:srgbClr val="527C6E"/>
    <a:srgbClr val="4F571F"/>
    <a:srgbClr val="609181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3"/>
    <p:restoredTop sz="93860"/>
  </p:normalViewPr>
  <p:slideViewPr>
    <p:cSldViewPr snapToObjects="1">
      <p:cViewPr>
        <p:scale>
          <a:sx n="100" d="100"/>
          <a:sy n="100" d="100"/>
        </p:scale>
        <p:origin x="1744" y="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71A101C8-1317-A041-9C32-762228DCAD0E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6679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0A7A8E8A-5D2B-284A-B3BC-19CE4CD47691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7590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4E48C9-B341-2043-AF03-B7BF01B2E965}" type="slidenum">
              <a:rPr lang="en-CA" altLang="en-US" sz="1200">
                <a:latin typeface="Tahoma" charset="0"/>
              </a:rPr>
              <a:pPr eaLnBrk="1" hangingPunct="1"/>
              <a:t>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4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38198C-388F-FD4F-9E13-D0AFDE419032}" type="slidenum">
              <a:rPr lang="en-CA" altLang="en-US" sz="1200">
                <a:latin typeface="Tahoma" charset="0"/>
              </a:rPr>
              <a:pPr eaLnBrk="1" hangingPunct="1"/>
              <a:t>11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41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267576-6899-3041-8F3F-9A3FC880F3E5}" type="slidenum">
              <a:rPr lang="en-CA" altLang="en-US" sz="1200">
                <a:latin typeface="Tahoma" charset="0"/>
              </a:rPr>
              <a:pPr eaLnBrk="1" hangingPunct="1"/>
              <a:t>12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51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E02B2F-7A69-C248-A817-DB1070E031D9}" type="slidenum">
              <a:rPr lang="en-CA" altLang="en-US" sz="1200">
                <a:latin typeface="Tahoma" charset="0"/>
              </a:rPr>
              <a:pPr eaLnBrk="1" hangingPunct="1"/>
              <a:t>13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8935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48939E-4BBC-004E-A815-3C78A36F9D38}" type="slidenum">
              <a:rPr lang="en-CA" altLang="en-US" sz="1200">
                <a:latin typeface="Tahoma" charset="0"/>
              </a:rPr>
              <a:pPr eaLnBrk="1" hangingPunct="1"/>
              <a:t>14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15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48939E-4BBC-004E-A815-3C78A36F9D38}" type="slidenum">
              <a:rPr lang="en-CA" altLang="en-US" sz="1200">
                <a:latin typeface="Tahoma" charset="0"/>
              </a:rPr>
              <a:pPr eaLnBrk="1" hangingPunct="1"/>
              <a:t>15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87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08AA2F-FCAC-4942-AC25-22ADB2D4B3CF}" type="slidenum">
              <a:rPr lang="en-CA" altLang="en-US" sz="1200">
                <a:latin typeface="Tahoma" charset="0"/>
              </a:rPr>
              <a:pPr eaLnBrk="1" hangingPunct="1"/>
              <a:t>17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1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11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87E34C-F6DD-6841-862F-931925F69B32}" type="slidenum">
              <a:rPr lang="en-CA" altLang="en-US" sz="1200">
                <a:latin typeface="Tahoma" charset="0"/>
              </a:rPr>
              <a:pPr eaLnBrk="1" hangingPunct="1"/>
              <a:t>18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011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87E34C-F6DD-6841-862F-931925F69B32}" type="slidenum">
              <a:rPr lang="en-CA" altLang="en-US" sz="1200">
                <a:latin typeface="Tahoma" charset="0"/>
              </a:rPr>
              <a:pPr eaLnBrk="1" hangingPunct="1"/>
              <a:t>19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0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ACFB8F-1D3D-D249-A677-B8E0A7E90774}" type="slidenum">
              <a:rPr lang="en-CA" altLang="en-US" sz="1200">
                <a:latin typeface="Tahoma" charset="0"/>
              </a:rPr>
              <a:pPr eaLnBrk="1" hangingPunct="1"/>
              <a:t>21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543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22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89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44F849-4E09-4F40-9BEB-4C2132E9473E}" type="slidenum">
              <a:rPr lang="zh-CN" altLang="en-CA" sz="1200">
                <a:latin typeface="Tahoma" charset="0"/>
              </a:rPr>
              <a:pPr eaLnBrk="1" hangingPunct="1"/>
              <a:t>2</a:t>
            </a:fld>
            <a:endParaRPr lang="en-CA" altLang="zh-CN" sz="120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08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23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230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C44C01-9328-1548-8C39-DD585DBDE704}" type="slidenum">
              <a:rPr lang="en-CA" altLang="en-US" sz="1200">
                <a:latin typeface="Tahoma" charset="0"/>
              </a:rPr>
              <a:pPr eaLnBrk="1" hangingPunct="1"/>
              <a:t>24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781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9C01CA-3004-8B46-80FA-A62484DDF6AE}" type="slidenum">
              <a:rPr lang="en-CA" altLang="en-US" sz="1200">
                <a:latin typeface="Tahoma" charset="0"/>
              </a:rPr>
              <a:pPr eaLnBrk="1" hangingPunct="1"/>
              <a:t>25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39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24E5B3-AAE4-F842-8D1B-CDFC7C3B69DB}" type="slidenum">
              <a:rPr lang="en-CA" altLang="en-US" sz="1200">
                <a:latin typeface="Tahoma" charset="0"/>
              </a:rPr>
              <a:pPr eaLnBrk="1" hangingPunct="1"/>
              <a:t>26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420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52E65D-8FE7-7D40-BFB6-DCFB1932BFF8}" type="slidenum">
              <a:rPr lang="en-CA" altLang="en-US" sz="1200">
                <a:latin typeface="Tahoma" charset="0"/>
              </a:rPr>
              <a:pPr eaLnBrk="1" hangingPunct="1"/>
              <a:t>3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64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63910A-CD79-6D4A-B5D4-0643F7B3D038}" type="slidenum">
              <a:rPr lang="en-CA" altLang="en-US" sz="1200">
                <a:latin typeface="Tahoma" charset="0"/>
              </a:rPr>
              <a:pPr eaLnBrk="1" hangingPunct="1"/>
              <a:t>4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56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6025CE-5614-F44F-9C10-48A5F7DBF72D}" type="slidenum">
              <a:rPr lang="en-CA" altLang="en-US" sz="1200">
                <a:latin typeface="Tahoma" charset="0"/>
              </a:rPr>
              <a:pPr eaLnBrk="1" hangingPunct="1"/>
              <a:t>6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54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52A9A4-6DB5-D745-8497-78469ECCA61A}" type="slidenum">
              <a:rPr lang="en-CA" altLang="en-US" sz="1200">
                <a:latin typeface="Tahoma" charset="0"/>
              </a:rPr>
              <a:pPr eaLnBrk="1" hangingPunct="1"/>
              <a:t>7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7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192CF4-0501-3E41-95FB-C2646BEF59DF}" type="slidenum">
              <a:rPr lang="en-CA" altLang="en-US" sz="1200">
                <a:latin typeface="Tahoma" charset="0"/>
              </a:rPr>
              <a:pPr eaLnBrk="1" hangingPunct="1"/>
              <a:t>8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61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BC1502-272D-5C45-8B97-E7F148082019}" type="slidenum">
              <a:rPr lang="en-CA" altLang="en-US" sz="1200">
                <a:latin typeface="Tahoma" charset="0"/>
              </a:rPr>
              <a:pPr eaLnBrk="1" hangingPunct="1"/>
              <a:t>9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8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10A5FB-CE43-374D-9C4B-792B918A62A8}" type="slidenum">
              <a:rPr lang="en-CA" altLang="en-US" sz="1200">
                <a:latin typeface="Tahoma" charset="0"/>
              </a:rPr>
              <a:pPr eaLnBrk="1" hangingPunct="1"/>
              <a:t>10</a:t>
            </a:fld>
            <a:endParaRPr lang="en-CA" altLang="en-US" sz="1200">
              <a:latin typeface="Tahoma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0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CA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 algn="l"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709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A89E88B3-5C81-4646-82CD-1357F41AB15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9777851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C4A6392E-132E-C64D-892F-6A509224837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3145661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993775"/>
            <a:ext cx="8675687" cy="57118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2000"/>
            </a:lvl1pPr>
          </a:lstStyle>
          <a:p>
            <a:fld id="{B2951B80-3F92-8F46-AD94-4C343E34AA0F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8" name="Tit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8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5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0D7907A-BFD1-4C41-85D9-25838C995735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45068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689B0EDF-1D6D-5446-82F8-21875ADD6B03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28110418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D5A668D3-445D-2940-9C54-4AEC74D7BD56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4695885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400800"/>
            <a:ext cx="1905000" cy="457200"/>
          </a:xfrm>
          <a:ln/>
        </p:spPr>
        <p:txBody>
          <a:bodyPr/>
          <a:lstStyle>
            <a:lvl1pPr>
              <a:defRPr sz="2000"/>
            </a:lvl1pPr>
          </a:lstStyle>
          <a:p>
            <a:fld id="{8C1C1431-252E-9044-A316-3E0AC1EBDA06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15930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131230BE-DFEC-2F4B-8281-4F02F653C26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0639890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810F909F-F04C-6540-941C-A36E1D9F4824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609999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 5 </a:t>
            </a:r>
            <a:r>
              <a:rPr lang="en-US" altLang="en-US"/>
              <a:t>Slide </a:t>
            </a:r>
            <a:fld id="{E79969D3-D09A-8C46-B4B3-B8DF0F8BFC3D}" type="slidenum">
              <a:rPr lang="en-US" altLang="en-US"/>
              <a:pPr/>
              <a:t>‹#›</a:t>
            </a:fld>
            <a:r>
              <a:rPr lang="en-US" altLang="zh-CN"/>
              <a:t>/42</a:t>
            </a:r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88923879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3999" cy="8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  <a:ea typeface="宋体" charset="-122"/>
              </a:defRPr>
            </a:lvl1pPr>
          </a:lstStyle>
          <a:p>
            <a:fld id="{6A124B61-FAF6-6649-8037-B061B7B2EDD0}" type="slidenum">
              <a:rPr lang="en-US" altLang="en-US" smtClean="0"/>
              <a:pPr/>
              <a:t>‹#›</a:t>
            </a:fld>
            <a:endParaRPr lang="en-CA" altLang="zh-CN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993775"/>
            <a:ext cx="8675687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n-US" sz="900" dirty="0"/>
          </a:p>
        </p:txBody>
      </p:sp>
      <p:pic>
        <p:nvPicPr>
          <p:cNvPr id="7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88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7"/>
          <p:cNvSpPr>
            <a:spLocks noChangeArrowheads="1"/>
          </p:cNvSpPr>
          <p:nvPr userDrawn="1"/>
        </p:nvSpPr>
        <p:spPr bwMode="gray">
          <a:xfrm rot="16200000">
            <a:off x="4138475" y="-4138472"/>
            <a:ext cx="863880" cy="9140825"/>
          </a:xfrm>
          <a:prstGeom prst="rect">
            <a:avLst/>
          </a:prstGeom>
          <a:solidFill>
            <a:srgbClr val="76822E">
              <a:alpha val="30000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2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5</a:t>
            </a:r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/>
              <a:t>The Relational Data Model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Formal Definitions - Domain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3512" y="914400"/>
            <a:ext cx="875188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domain</a:t>
            </a:r>
            <a:r>
              <a:rPr lang="en-US" altLang="en-US" dirty="0"/>
              <a:t> has three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dirty="0" smtClean="0"/>
              <a:t>data-type/format, and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set of </a:t>
            </a:r>
            <a:r>
              <a:rPr lang="en-US" altLang="en-US" sz="2400" b="1" dirty="0"/>
              <a:t>atomic</a:t>
            </a:r>
            <a:r>
              <a:rPr lang="en-US" altLang="en-US" sz="2400" dirty="0"/>
              <a:t> values (indivisible</a:t>
            </a:r>
            <a:r>
              <a:rPr lang="en-US" altLang="en-US" sz="2400" dirty="0" smtClean="0"/>
              <a:t>).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/>
              <a:t>N</a:t>
            </a:r>
            <a:r>
              <a:rPr lang="en-US" altLang="en-US" sz="2800" b="1" dirty="0" smtClean="0"/>
              <a:t>ame: </a:t>
            </a:r>
            <a:r>
              <a:rPr lang="en-US" altLang="en-US" sz="2800" dirty="0" smtClean="0"/>
              <a:t>type string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 smtClean="0"/>
              <a:t>Age</a:t>
            </a:r>
            <a:r>
              <a:rPr lang="en-US" altLang="en-US" sz="2800" dirty="0"/>
              <a:t>: type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 smtClean="0"/>
              <a:t>Phone#</a:t>
            </a:r>
            <a:r>
              <a:rPr lang="en-US" altLang="en-US" sz="2800" dirty="0" smtClean="0"/>
              <a:t>, </a:t>
            </a:r>
            <a:r>
              <a:rPr lang="en-US" altLang="en-US" sz="2800" dirty="0"/>
              <a:t>the set of 10 digit phone numbers.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800" dirty="0"/>
              <a:t>	may have a format: (</a:t>
            </a:r>
            <a:r>
              <a:rPr lang="en-US" altLang="en-US" sz="2800" dirty="0" err="1"/>
              <a:t>ddd</a:t>
            </a:r>
            <a:r>
              <a:rPr lang="en-US" altLang="en-US" sz="2800" dirty="0"/>
              <a:t>)</a:t>
            </a:r>
            <a:r>
              <a:rPr lang="en-US" altLang="en-US" sz="2800" dirty="0" err="1"/>
              <a:t>ddd-dddd</a:t>
            </a:r>
            <a:r>
              <a:rPr lang="en-US" altLang="en-US" sz="2800" dirty="0"/>
              <a:t>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/>
              <a:t>Date</a:t>
            </a:r>
            <a:r>
              <a:rPr lang="en-US" altLang="en-US" sz="2800" dirty="0"/>
              <a:t> has various formats such as year, month, date formatted as </a:t>
            </a:r>
            <a:r>
              <a:rPr lang="en-US" altLang="en-US" sz="2800" dirty="0" err="1"/>
              <a:t>yyyy</a:t>
            </a:r>
            <a:r>
              <a:rPr lang="en-US" altLang="en-US" sz="2800" dirty="0"/>
              <a:t>-mm-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, or as </a:t>
            </a:r>
            <a:r>
              <a:rPr lang="en-US" altLang="en-US" sz="2800" dirty="0" err="1"/>
              <a:t>dd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mm,yyyy</a:t>
            </a:r>
            <a:r>
              <a:rPr lang="en-US" altLang="en-US" sz="2800" dirty="0"/>
              <a:t> etc.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10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32544"/>
          </a:xfrm>
        </p:spPr>
        <p:txBody>
          <a:bodyPr/>
          <a:lstStyle/>
          <a:p>
            <a:pPr eaLnBrk="1" hangingPunct="1"/>
            <a:r>
              <a:rPr lang="en-US" altLang="en-US" dirty="0"/>
              <a:t>Formal Definitions - </a:t>
            </a:r>
            <a:r>
              <a:rPr lang="en-US" altLang="en-US" dirty="0" smtClean="0"/>
              <a:t>Attributes</a:t>
            </a:r>
            <a:endParaRPr lang="en-US" altLang="en-US" dirty="0"/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2" y="3124199"/>
            <a:ext cx="8751888" cy="35757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 smtClean="0"/>
              <a:t>Attribute: a column </a:t>
            </a:r>
            <a:r>
              <a:rPr lang="en-US" altLang="en-US" sz="2400" b="1" dirty="0"/>
              <a:t>name </a:t>
            </a:r>
            <a:r>
              <a:rPr lang="en-US" altLang="en-US" sz="2400" b="1" dirty="0" smtClean="0"/>
              <a:t>that </a:t>
            </a:r>
            <a:r>
              <a:rPr lang="en-US" altLang="en-US" sz="2400" dirty="0" smtClean="0"/>
              <a:t>designates </a:t>
            </a:r>
            <a:r>
              <a:rPr lang="en-US" altLang="en-US" sz="2400" dirty="0"/>
              <a:t>the role played by a </a:t>
            </a:r>
            <a:r>
              <a:rPr lang="en-US" altLang="en-US" sz="2400" dirty="0" smtClean="0"/>
              <a:t>domain and gives the meaning of the data item </a:t>
            </a:r>
            <a:r>
              <a:rPr lang="en-US" altLang="en-US" sz="2400" dirty="0"/>
              <a:t>in a relation</a:t>
            </a:r>
            <a:r>
              <a:rPr lang="en-US" alt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Used </a:t>
            </a:r>
            <a:r>
              <a:rPr lang="en-US" altLang="en-US" sz="2400" dirty="0"/>
              <a:t>to interpret the meaning of the data elements corresponding to that </a:t>
            </a:r>
            <a:r>
              <a:rPr lang="en-US" altLang="en-US" sz="2400" dirty="0" smtClean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 domain can be used for more than one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Domain names and attribute names can be the same, but they have different roles in the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define a type Name and use it for an attribute also called Name</a:t>
            </a:r>
            <a:endParaRPr lang="en-US" alt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97227"/>
              </p:ext>
            </p:extLst>
          </p:nvPr>
        </p:nvGraphicFramePr>
        <p:xfrm>
          <a:off x="685800" y="990600"/>
          <a:ext cx="3327401" cy="1905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>
            <a:off x="5410200" y="1472828"/>
            <a:ext cx="2" cy="11430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651503" y="1472828"/>
            <a:ext cx="1155696" cy="11430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endCxn id="28" idx="0"/>
          </p:cNvCxnSpPr>
          <p:nvPr/>
        </p:nvCxnSpPr>
        <p:spPr bwMode="auto">
          <a:xfrm>
            <a:off x="5943600" y="1472828"/>
            <a:ext cx="2240499" cy="112362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 cap="flat" cmpd="sng" algn="ctr">
            <a:solidFill>
              <a:srgbClr val="9900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7328063" y="170482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dirty="0">
                <a:solidFill>
                  <a:srgbClr val="990033"/>
                </a:solidFill>
                <a:latin typeface="Times New Roman" charset="0"/>
              </a:rPr>
              <a:t>LOC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66461" y="1735212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uk-UA" dirty="0">
                <a:solidFill>
                  <a:srgbClr val="990033"/>
                </a:solidFill>
                <a:latin typeface="Times New Roman" charset="0"/>
              </a:rPr>
              <a:t>C#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6400" y="1712267"/>
            <a:ext cx="129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dirty="0">
                <a:solidFill>
                  <a:srgbClr val="990033"/>
                </a:solidFill>
                <a:latin typeface="Times New Roman" charset="0"/>
              </a:rPr>
              <a:t>CNAME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00" y="990600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US" b="1">
                <a:solidFill>
                  <a:srgbClr val="000000"/>
                </a:solidFill>
                <a:latin typeface="Times New Roman" charset="0"/>
              </a:rPr>
              <a:t>Course</a:t>
            </a:r>
            <a:endParaRPr lang="en-US" b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00600" y="2596455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smtClean="0">
                <a:solidFill>
                  <a:srgbClr val="000000"/>
                </a:solidFill>
                <a:latin typeface="Times New Roman" charset="0"/>
              </a:rPr>
              <a:t>String</a:t>
            </a:r>
            <a:endParaRPr lang="en-US" b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33597" y="2602408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String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81397" y="2596455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String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>
          <a:xfrm>
            <a:off x="28574" y="1"/>
            <a:ext cx="9115425" cy="841374"/>
          </a:xfrm>
        </p:spPr>
        <p:txBody>
          <a:bodyPr/>
          <a:lstStyle/>
          <a:p>
            <a:pPr eaLnBrk="1" hangingPunct="1"/>
            <a:r>
              <a:rPr lang="en-US" altLang="en-US" dirty="0"/>
              <a:t>Formal Definitions – Cartesian Product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/>
              <a:t>Let </a:t>
            </a:r>
            <a:r>
              <a:rPr lang="en-CA" altLang="en-US" dirty="0">
                <a:solidFill>
                  <a:srgbClr val="800000"/>
                </a:solidFill>
              </a:rPr>
              <a:t>D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, </a:t>
            </a:r>
            <a:r>
              <a:rPr lang="is-IS" altLang="en-US" dirty="0" smtClean="0">
                <a:solidFill>
                  <a:srgbClr val="800000"/>
                </a:solidFill>
              </a:rPr>
              <a:t>…, </a:t>
            </a:r>
            <a:r>
              <a:rPr lang="en-CA" altLang="en-US" dirty="0" smtClean="0">
                <a:solidFill>
                  <a:srgbClr val="800000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>
                <a:solidFill>
                  <a:srgbClr val="800000"/>
                </a:solidFill>
              </a:rPr>
              <a:t> </a:t>
            </a:r>
            <a:r>
              <a:rPr lang="en-CA" altLang="en-US" dirty="0" smtClean="0"/>
              <a:t>be </a:t>
            </a:r>
            <a:r>
              <a:rPr lang="en-CA" altLang="en-US" i="1" dirty="0">
                <a:solidFill>
                  <a:srgbClr val="800000"/>
                </a:solidFill>
              </a:rPr>
              <a:t>n </a:t>
            </a:r>
            <a:r>
              <a:rPr lang="en-CA" altLang="en-US" dirty="0"/>
              <a:t>domains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/>
              <a:t>	The Cartesian Product on </a:t>
            </a:r>
            <a:r>
              <a:rPr lang="en-CA" altLang="en-US" dirty="0">
                <a:solidFill>
                  <a:srgbClr val="800000"/>
                </a:solidFill>
              </a:rPr>
              <a:t>D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,</a:t>
            </a:r>
            <a:r>
              <a:rPr lang="is-IS" altLang="en-US" dirty="0" smtClean="0">
                <a:solidFill>
                  <a:srgbClr val="800000"/>
                </a:solidFill>
              </a:rPr>
              <a:t>…,</a:t>
            </a:r>
            <a:r>
              <a:rPr lang="en-CA" altLang="en-US" dirty="0" smtClean="0">
                <a:solidFill>
                  <a:srgbClr val="800000"/>
                </a:solidFill>
              </a:rPr>
              <a:t> </a:t>
            </a:r>
            <a:r>
              <a:rPr lang="en-CA" altLang="en-US" dirty="0">
                <a:solidFill>
                  <a:srgbClr val="800000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>
                <a:solidFill>
                  <a:srgbClr val="800000"/>
                </a:solidFill>
              </a:rPr>
              <a:t> </a:t>
            </a:r>
            <a:r>
              <a:rPr lang="en-CA" altLang="en-US" dirty="0" smtClean="0"/>
              <a:t>is</a:t>
            </a:r>
            <a:endParaRPr lang="en-CA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/>
              <a:t>	</a:t>
            </a:r>
            <a:r>
              <a:rPr lang="en-CA" altLang="en-US" dirty="0" smtClean="0">
                <a:solidFill>
                  <a:srgbClr val="800000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 </a:t>
            </a:r>
            <a:r>
              <a:rPr lang="en-CA" altLang="en-US" dirty="0">
                <a:solidFill>
                  <a:srgbClr val="800000"/>
                </a:solidFill>
              </a:rPr>
              <a:t>x...x </a:t>
            </a:r>
            <a:r>
              <a:rPr lang="en-CA" altLang="en-US" dirty="0" smtClean="0">
                <a:solidFill>
                  <a:srgbClr val="800000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 smtClean="0">
                <a:solidFill>
                  <a:srgbClr val="800000"/>
                </a:solidFill>
              </a:rPr>
              <a:t> </a:t>
            </a:r>
            <a:r>
              <a:rPr lang="en-CA" altLang="en-US" dirty="0">
                <a:solidFill>
                  <a:srgbClr val="800000"/>
                </a:solidFill>
              </a:rPr>
              <a:t>=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CA" altLang="en-US" dirty="0">
                <a:solidFill>
                  <a:srgbClr val="800000"/>
                </a:solidFill>
              </a:rPr>
              <a:t>		{&lt;</a:t>
            </a:r>
            <a:r>
              <a:rPr lang="en-CA" altLang="en-US" dirty="0" smtClean="0">
                <a:solidFill>
                  <a:srgbClr val="800000"/>
                </a:solidFill>
              </a:rPr>
              <a:t>d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,d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CA" altLang="en-US" dirty="0" smtClean="0">
                <a:solidFill>
                  <a:srgbClr val="800000"/>
                </a:solidFill>
              </a:rPr>
              <a:t>,...,d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>
                <a:solidFill>
                  <a:srgbClr val="800000"/>
                </a:solidFill>
              </a:rPr>
              <a:t>&gt;| 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 </a:t>
            </a:r>
            <a:r>
              <a:rPr lang="en-CA" altLang="en-US" dirty="0">
                <a:solidFill>
                  <a:srgbClr val="800000"/>
                </a:solidFill>
              </a:rPr>
              <a:t>in </a:t>
            </a:r>
            <a:r>
              <a:rPr lang="en-US" altLang="en-US" dirty="0">
                <a:solidFill>
                  <a:srgbClr val="990033"/>
                </a:solidFill>
              </a:rPr>
              <a:t>D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>
                <a:solidFill>
                  <a:srgbClr val="800000"/>
                </a:solidFill>
              </a:rPr>
              <a:t>, </a:t>
            </a:r>
            <a:r>
              <a:rPr lang="en-CA" altLang="en-US" dirty="0">
                <a:solidFill>
                  <a:srgbClr val="800000"/>
                </a:solidFill>
              </a:rPr>
              <a:t>..., </a:t>
            </a:r>
            <a:r>
              <a:rPr lang="en-CA" altLang="en-US" dirty="0" smtClean="0">
                <a:solidFill>
                  <a:srgbClr val="800000"/>
                </a:solidFill>
              </a:rPr>
              <a:t>d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 smtClean="0">
                <a:solidFill>
                  <a:srgbClr val="800000"/>
                </a:solidFill>
              </a:rPr>
              <a:t> </a:t>
            </a:r>
            <a:r>
              <a:rPr lang="en-CA" altLang="en-US" dirty="0">
                <a:solidFill>
                  <a:srgbClr val="800000"/>
                </a:solidFill>
              </a:rPr>
              <a:t>in </a:t>
            </a:r>
            <a:r>
              <a:rPr lang="en-US" altLang="en-US" dirty="0" err="1" smtClean="0">
                <a:solidFill>
                  <a:srgbClr val="990033"/>
                </a:solidFill>
              </a:rPr>
              <a:t>D</a:t>
            </a:r>
            <a:r>
              <a:rPr lang="en-US" altLang="en-US" baseline="-25000" dirty="0" err="1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altLang="en-US" dirty="0" smtClean="0">
                <a:solidFill>
                  <a:srgbClr val="800000"/>
                </a:solidFill>
              </a:rPr>
              <a:t>}</a:t>
            </a:r>
            <a:endParaRPr lang="en-CA" altLang="en-US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Example: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rgbClr val="990033"/>
                </a:solidFill>
              </a:rPr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sz="2800" dirty="0" smtClean="0"/>
              <a:t> </a:t>
            </a:r>
            <a:r>
              <a:rPr lang="en-CA" altLang="en-US" sz="2800" dirty="0"/>
              <a:t>= {John, </a:t>
            </a:r>
            <a:r>
              <a:rPr lang="en-US" altLang="zh-CN" sz="2800" dirty="0"/>
              <a:t>Kate</a:t>
            </a:r>
            <a:r>
              <a:rPr lang="en-CA" altLang="en-US" sz="2800" dirty="0"/>
              <a:t>}, </a:t>
            </a:r>
            <a:r>
              <a:rPr lang="en-CA" altLang="en-US" sz="2800" dirty="0" smtClean="0"/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CA" altLang="en-US" sz="2800" dirty="0" smtClean="0"/>
              <a:t> = {2</a:t>
            </a:r>
            <a:r>
              <a:rPr lang="en-US" altLang="en-US" sz="2800" dirty="0"/>
              <a:t>4</a:t>
            </a:r>
            <a:r>
              <a:rPr lang="en-CA" altLang="en-US" sz="2800" dirty="0" smtClean="0"/>
              <a:t>,</a:t>
            </a:r>
            <a:r>
              <a:rPr lang="en-US" altLang="en-US" sz="2800" dirty="0" smtClean="0"/>
              <a:t>25</a:t>
            </a:r>
            <a:r>
              <a:rPr lang="en-CA" altLang="en-US" sz="2800" dirty="0" smtClean="0"/>
              <a:t>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/>
              <a:t>xD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/>
              <a:t> =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	</a:t>
            </a:r>
            <a:r>
              <a:rPr lang="en-US" altLang="en-US" sz="2800" dirty="0"/>
              <a:t>{&lt;John, John&gt;,&lt;</a:t>
            </a:r>
            <a:r>
              <a:rPr lang="en-US" altLang="en-US" sz="2800" dirty="0" smtClean="0"/>
              <a:t>John, Kate&gt;,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		&lt;</a:t>
            </a:r>
            <a:r>
              <a:rPr lang="en-US" altLang="en-US" sz="2800" dirty="0"/>
              <a:t>Kate, John&gt;,&lt;</a:t>
            </a:r>
            <a:r>
              <a:rPr lang="en-US" altLang="en-US" sz="2800" dirty="0" smtClean="0"/>
              <a:t>Kate, Kate&gt;}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CA" altLang="en-US" sz="2800" dirty="0" smtClean="0"/>
              <a:t>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sz="2800" dirty="0" err="1" smtClean="0"/>
              <a:t>xD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CA" altLang="en-US" sz="2800" dirty="0" smtClean="0"/>
              <a:t> =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CA" altLang="en-US" sz="2800" dirty="0" smtClean="0"/>
              <a:t>	{&lt;John,24&gt;,&lt;John,25&gt;, &lt;Kate,24&gt;,&lt;Kate,25&gt;}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CA" altLang="en-US" sz="2800" dirty="0"/>
              <a:t>	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 smtClean="0">
                <a:solidFill>
                  <a:srgbClr val="C00000"/>
                </a:solidFill>
              </a:rPr>
              <a:t> </a:t>
            </a:r>
            <a:endParaRPr lang="en-CA" altLang="en-US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12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/>
              <a:t>Formal Definitions - Relation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relation </a:t>
            </a:r>
            <a:r>
              <a:rPr lang="en-US" altLang="en-US" b="1" dirty="0" smtClean="0">
                <a:solidFill>
                  <a:srgbClr val="990033"/>
                </a:solidFill>
              </a:rPr>
              <a:t>R </a:t>
            </a:r>
            <a:r>
              <a:rPr lang="en-US" altLang="en-US" dirty="0" smtClean="0"/>
              <a:t>of </a:t>
            </a:r>
            <a:r>
              <a:rPr lang="en-US" altLang="en-US" dirty="0"/>
              <a:t>degree </a:t>
            </a:r>
            <a:r>
              <a:rPr lang="en-US" altLang="en-US" sz="2600" b="1" dirty="0" smtClean="0">
                <a:solidFill>
                  <a:srgbClr val="800000"/>
                </a:solidFill>
              </a:rPr>
              <a:t>n</a:t>
            </a:r>
            <a:r>
              <a:rPr lang="en-US" altLang="en-US" b="1" dirty="0" smtClean="0">
                <a:solidFill>
                  <a:srgbClr val="990033"/>
                </a:solidFill>
              </a:rPr>
              <a:t> </a:t>
            </a:r>
            <a:r>
              <a:rPr lang="en-US" altLang="en-US" dirty="0"/>
              <a:t>on a collection of domain </a:t>
            </a:r>
            <a:r>
              <a:rPr lang="en-US" altLang="en-US" sz="2400" b="1" dirty="0" smtClean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b="1" dirty="0">
                <a:solidFill>
                  <a:srgbClr val="990033"/>
                </a:solidFill>
              </a:rPr>
              <a:t>, </a:t>
            </a:r>
            <a:r>
              <a:rPr lang="en-US" altLang="en-US" sz="2400" b="1" dirty="0" smtClean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b="1" dirty="0">
                <a:solidFill>
                  <a:srgbClr val="990033"/>
                </a:solidFill>
              </a:rPr>
              <a:t>, ..., </a:t>
            </a:r>
            <a:r>
              <a:rPr lang="en-US" altLang="en-US" sz="2400" b="1" dirty="0" err="1" smtClean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 err="1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400" baseline="-25000" dirty="0" smtClean="0">
                <a:ea typeface="ＭＳ Ｐゴシック" charset="-128"/>
              </a:rPr>
              <a:t> </a:t>
            </a:r>
            <a:r>
              <a:rPr lang="en-US" altLang="en-US" dirty="0" smtClean="0"/>
              <a:t>consists </a:t>
            </a:r>
            <a:r>
              <a:rPr lang="en-US" altLang="en-US" dirty="0"/>
              <a:t>of two </a:t>
            </a:r>
            <a:r>
              <a:rPr lang="en-US" altLang="en-US" dirty="0" smtClean="0"/>
              <a:t>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 schema </a:t>
            </a:r>
            <a:r>
              <a:rPr lang="en-US" altLang="en-US" sz="2400" b="1" dirty="0">
                <a:solidFill>
                  <a:srgbClr val="990033"/>
                </a:solidFill>
              </a:rPr>
              <a:t>R(A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b="1" dirty="0">
                <a:solidFill>
                  <a:srgbClr val="990033"/>
                </a:solidFill>
              </a:rPr>
              <a:t>, ..., A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400" b="1" dirty="0" smtClean="0">
                <a:solidFill>
                  <a:srgbClr val="990033"/>
                </a:solidFill>
              </a:rPr>
              <a:t>) </a:t>
            </a:r>
            <a:r>
              <a:rPr lang="en-US" altLang="en-US" sz="2400" dirty="0">
                <a:solidFill>
                  <a:schemeClr val="tx2"/>
                </a:solidFill>
              </a:rPr>
              <a:t>where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en-US" b="1" dirty="0" smtClean="0">
                <a:solidFill>
                  <a:srgbClr val="990033"/>
                </a:solidFill>
              </a:rPr>
              <a:t>R</a:t>
            </a:r>
            <a:r>
              <a:rPr lang="en-US" altLang="en-US" dirty="0" smtClean="0"/>
              <a:t> is the </a:t>
            </a:r>
            <a:r>
              <a:rPr lang="en-US" altLang="en-US" dirty="0"/>
              <a:t>relation </a:t>
            </a:r>
            <a:r>
              <a:rPr lang="en-US" altLang="en-US" dirty="0" smtClean="0"/>
              <a:t>name</a:t>
            </a:r>
            <a:endParaRPr lang="en-US" altLang="en-US" b="1" dirty="0"/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en-US" b="1" dirty="0" smtClean="0">
                <a:solidFill>
                  <a:srgbClr val="990033"/>
                </a:solidFill>
              </a:rPr>
              <a:t>A</a:t>
            </a:r>
            <a:r>
              <a:rPr lang="en-US" altLang="en-US" b="1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b="1" dirty="0">
                <a:solidFill>
                  <a:srgbClr val="990033"/>
                </a:solidFill>
              </a:rPr>
              <a:t>, </a:t>
            </a:r>
            <a:r>
              <a:rPr lang="en-US" altLang="en-US" b="1" dirty="0" smtClean="0">
                <a:solidFill>
                  <a:srgbClr val="990033"/>
                </a:solidFill>
              </a:rPr>
              <a:t>A</a:t>
            </a:r>
            <a:r>
              <a:rPr lang="en-US" altLang="en-US" b="1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b="1" dirty="0">
                <a:solidFill>
                  <a:srgbClr val="990033"/>
                </a:solidFill>
              </a:rPr>
              <a:t>, ..., </a:t>
            </a:r>
            <a:r>
              <a:rPr lang="en-US" altLang="en-US" b="1" dirty="0" smtClean="0">
                <a:solidFill>
                  <a:srgbClr val="990033"/>
                </a:solidFill>
              </a:rPr>
              <a:t>A</a:t>
            </a:r>
            <a:r>
              <a:rPr lang="en-US" altLang="en-US" b="1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ea typeface="ＭＳ Ｐゴシック" charset="-128"/>
              </a:rPr>
              <a:t>are a set of </a:t>
            </a:r>
            <a:r>
              <a:rPr lang="en-US" altLang="en-US" dirty="0" smtClean="0"/>
              <a:t>attributes, </a:t>
            </a:r>
            <a:r>
              <a:rPr lang="en-US" altLang="en-US" dirty="0"/>
              <a:t>each </a:t>
            </a:r>
            <a:r>
              <a:rPr lang="en-US" altLang="en-US" b="1" dirty="0" smtClean="0">
                <a:solidFill>
                  <a:srgbClr val="990033"/>
                </a:solidFill>
              </a:rPr>
              <a:t>A</a:t>
            </a:r>
            <a:r>
              <a:rPr lang="en-US" altLang="en-US" b="1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b="1" baseline="-25000" dirty="0" smtClean="0">
                <a:ea typeface="ＭＳ Ｐゴシック" charset="-128"/>
              </a:rPr>
              <a:t> </a:t>
            </a:r>
            <a:r>
              <a:rPr lang="en-US" altLang="en-US" dirty="0" smtClean="0"/>
              <a:t>corresponds </a:t>
            </a:r>
            <a:r>
              <a:rPr lang="en-US" altLang="en-US" dirty="0"/>
              <a:t>to exactly one </a:t>
            </a:r>
            <a:r>
              <a:rPr lang="en-US" altLang="en-US" dirty="0" smtClean="0"/>
              <a:t>domain </a:t>
            </a:r>
            <a:r>
              <a:rPr lang="en-US" altLang="en-US" b="1" dirty="0" smtClean="0">
                <a:solidFill>
                  <a:srgbClr val="990033"/>
                </a:solidFill>
              </a:rPr>
              <a:t>D</a:t>
            </a:r>
            <a:r>
              <a:rPr lang="en-US" altLang="en-US" b="1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altLang="en-US" b="1" dirty="0" smtClean="0">
                <a:ea typeface="ＭＳ Ｐゴシック" charset="-128"/>
              </a:rPr>
              <a:t>, </a:t>
            </a:r>
            <a:r>
              <a:rPr lang="en-US" altLang="en-US" dirty="0" smtClean="0">
                <a:ea typeface="ＭＳ Ｐゴシック" charset="-128"/>
              </a:rPr>
              <a:t>that is, </a:t>
            </a:r>
          </a:p>
          <a:p>
            <a:pPr marL="857250" lvl="2" indent="0" eaLnBrk="1" hangingPunct="1">
              <a:lnSpc>
                <a:spcPct val="90000"/>
              </a:lnSpc>
              <a:buNone/>
            </a:pPr>
            <a:r>
              <a:rPr lang="en-US" altLang="en-US" b="1" dirty="0" err="1" smtClean="0">
                <a:solidFill>
                  <a:srgbClr val="990033"/>
                </a:solidFill>
                <a:ea typeface="ＭＳ Ｐゴシック" charset="-128"/>
              </a:rPr>
              <a:t>d</a:t>
            </a:r>
            <a:r>
              <a:rPr lang="en-US" altLang="en-US" b="1" dirty="0" err="1" smtClean="0">
                <a:solidFill>
                  <a:srgbClr val="990033"/>
                </a:solidFill>
              </a:rPr>
              <a:t>om</a:t>
            </a:r>
            <a:r>
              <a:rPr lang="en-US" altLang="en-US" b="1" dirty="0" smtClean="0">
                <a:solidFill>
                  <a:srgbClr val="990033"/>
                </a:solidFill>
              </a:rPr>
              <a:t>(A</a:t>
            </a:r>
            <a:r>
              <a:rPr lang="en-US" altLang="en-US" sz="2000" b="1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b="1" dirty="0">
                <a:solidFill>
                  <a:srgbClr val="990033"/>
                </a:solidFill>
              </a:rPr>
              <a:t>) = D</a:t>
            </a:r>
            <a:r>
              <a:rPr lang="en-US" altLang="en-US" sz="1800" b="1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dirty="0">
                <a:solidFill>
                  <a:srgbClr val="990033"/>
                </a:solidFill>
              </a:rPr>
              <a:t>, </a:t>
            </a:r>
            <a:r>
              <a:rPr lang="is-IS" altLang="en-US" dirty="0">
                <a:solidFill>
                  <a:srgbClr val="990033"/>
                </a:solidFill>
              </a:rPr>
              <a:t>…, </a:t>
            </a:r>
            <a:r>
              <a:rPr lang="is-IS" altLang="en-US" b="1" dirty="0">
                <a:solidFill>
                  <a:srgbClr val="990033"/>
                </a:solidFill>
              </a:rPr>
              <a:t>dom(A</a:t>
            </a:r>
            <a:r>
              <a:rPr lang="en-US" altLang="en-US" sz="2000" b="1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is-IS" altLang="en-US" b="1" dirty="0">
                <a:solidFill>
                  <a:srgbClr val="990033"/>
                </a:solidFill>
              </a:rPr>
              <a:t>) = D</a:t>
            </a:r>
            <a:r>
              <a:rPr lang="en-US" altLang="en-US" sz="1800" b="1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endParaRPr lang="en-US" altLang="en-US" dirty="0">
              <a:solidFill>
                <a:srgbClr val="990033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An instance </a:t>
            </a:r>
            <a:r>
              <a:rPr lang="en-US" altLang="en-US" sz="2400" b="1" dirty="0" smtClean="0">
                <a:solidFill>
                  <a:srgbClr val="990033"/>
                </a:solidFill>
              </a:rPr>
              <a:t>r </a:t>
            </a:r>
            <a:r>
              <a:rPr lang="en-US" altLang="en-US" sz="2400" dirty="0">
                <a:solidFill>
                  <a:schemeClr val="tx2"/>
                </a:solidFill>
              </a:rPr>
              <a:t>of </a:t>
            </a:r>
            <a:r>
              <a:rPr lang="en-US" altLang="en-US" sz="2400" dirty="0" smtClean="0">
                <a:solidFill>
                  <a:schemeClr val="tx2"/>
                </a:solidFill>
              </a:rPr>
              <a:t>the </a:t>
            </a:r>
            <a:r>
              <a:rPr lang="en-US" altLang="en-US" sz="2400" dirty="0">
                <a:solidFill>
                  <a:schemeClr val="tx2"/>
                </a:solidFill>
              </a:rPr>
              <a:t>relation </a:t>
            </a:r>
            <a:r>
              <a:rPr lang="en-US" altLang="en-US" sz="2400" b="1" dirty="0">
                <a:solidFill>
                  <a:srgbClr val="990033"/>
                </a:solidFill>
              </a:rPr>
              <a:t>R</a:t>
            </a:r>
            <a:r>
              <a:rPr lang="en-US" altLang="en-US" sz="2400" dirty="0">
                <a:solidFill>
                  <a:schemeClr val="tx2"/>
                </a:solidFill>
              </a:rPr>
              <a:t> denoted by </a:t>
            </a:r>
            <a:r>
              <a:rPr lang="en-US" altLang="en-US" sz="2400" b="1" dirty="0">
                <a:solidFill>
                  <a:srgbClr val="990033"/>
                </a:solidFill>
              </a:rPr>
              <a:t>r(R</a:t>
            </a:r>
            <a:r>
              <a:rPr lang="en-US" altLang="en-US" sz="2400" b="1" dirty="0" smtClean="0">
                <a:solidFill>
                  <a:srgbClr val="990033"/>
                </a:solidFill>
              </a:rPr>
              <a:t>)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>
                <a:solidFill>
                  <a:schemeClr val="tx2"/>
                </a:solidFill>
              </a:rPr>
              <a:t>defined as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sz="2400" b="1" dirty="0">
                <a:solidFill>
                  <a:srgbClr val="990033"/>
                </a:solidFill>
                <a:ea typeface="ＭＳ Ｐゴシック" charset="-128"/>
              </a:rPr>
              <a:t>r(R) </a:t>
            </a:r>
            <a:r>
              <a:rPr lang="en-US" altLang="en-US" sz="2400" b="1" dirty="0">
                <a:solidFill>
                  <a:srgbClr val="990033"/>
                </a:solidFill>
                <a:ea typeface="ＭＳ Ｐゴシック" charset="-128"/>
                <a:sym typeface="Symbol" charset="2"/>
              </a:rPr>
              <a:t></a:t>
            </a:r>
            <a:r>
              <a:rPr lang="en-US" altLang="en-US" sz="2400" b="1" dirty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sz="2400" b="1" dirty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b="1" dirty="0" smtClean="0">
                <a:solidFill>
                  <a:srgbClr val="990033"/>
                </a:solidFill>
                <a:ea typeface="ＭＳ Ｐゴシック" charset="-128"/>
              </a:rPr>
              <a:t> x D</a:t>
            </a:r>
            <a:r>
              <a:rPr lang="en-US" altLang="en-US" sz="2400" b="1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b="1" dirty="0" smtClean="0">
                <a:solidFill>
                  <a:srgbClr val="990033"/>
                </a:solidFill>
                <a:ea typeface="ＭＳ Ｐゴシック" charset="-128"/>
              </a:rPr>
              <a:t> x </a:t>
            </a:r>
            <a:r>
              <a:rPr lang="is-IS" altLang="en-US" sz="2400" b="1" dirty="0" smtClean="0">
                <a:solidFill>
                  <a:srgbClr val="990033"/>
                </a:solidFill>
                <a:ea typeface="ＭＳ Ｐゴシック" charset="-128"/>
              </a:rPr>
              <a:t>… D</a:t>
            </a:r>
            <a:r>
              <a:rPr lang="en-US" altLang="en-US" sz="2400" b="1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	</a:t>
            </a:r>
            <a:r>
              <a:rPr lang="en-US" altLang="en-US" sz="2400" dirty="0">
                <a:solidFill>
                  <a:schemeClr val="tx2"/>
                </a:solidFill>
              </a:rPr>
              <a:t>that is, a subset of </a:t>
            </a:r>
            <a:r>
              <a:rPr lang="en-US" altLang="en-US" sz="2400" b="1" dirty="0">
                <a:solidFill>
                  <a:srgbClr val="990033"/>
                </a:solidFill>
              </a:rPr>
              <a:t>D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b="1" dirty="0">
                <a:ea typeface="ＭＳ Ｐゴシック" charset="-128"/>
              </a:rPr>
              <a:t> x D</a:t>
            </a:r>
            <a:r>
              <a:rPr lang="en-US" altLang="en-US" sz="2400" b="1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b="1" dirty="0">
                <a:ea typeface="ＭＳ Ｐゴシック" charset="-128"/>
              </a:rPr>
              <a:t> x </a:t>
            </a:r>
            <a:r>
              <a:rPr lang="is-IS" altLang="en-US" sz="2400" b="1" dirty="0">
                <a:ea typeface="ＭＳ Ｐゴシック" charset="-128"/>
              </a:rPr>
              <a:t>… D</a:t>
            </a:r>
            <a:r>
              <a:rPr lang="en-US" altLang="en-US" sz="2400" b="1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endParaRPr lang="en-US" altLang="en-US" sz="2400" b="1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993775"/>
            <a:ext cx="8904287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Domain Example: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CA" altLang="en-US" dirty="0" smtClean="0"/>
              <a:t>D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/>
              <a:t> </a:t>
            </a:r>
            <a:r>
              <a:rPr lang="en-CA" altLang="en-US" dirty="0"/>
              <a:t>= {John, Kate}, </a:t>
            </a:r>
            <a:r>
              <a:rPr lang="en-CA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CA" altLang="en-US" dirty="0" smtClean="0"/>
              <a:t> </a:t>
            </a:r>
            <a:r>
              <a:rPr lang="en-CA" altLang="en-US" dirty="0"/>
              <a:t>= </a:t>
            </a:r>
            <a:r>
              <a:rPr lang="en-CA" altLang="en-US" dirty="0" smtClean="0"/>
              <a:t>{24,25}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Cartesian Product</a:t>
            </a:r>
            <a:endParaRPr lang="en-CA" alt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/>
              <a:t>x</a:t>
            </a:r>
            <a:r>
              <a:rPr lang="en-US" altLang="en-US" dirty="0"/>
              <a:t>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/>
              <a:t> = 	</a:t>
            </a:r>
            <a:r>
              <a:rPr lang="en-US" altLang="en-US" dirty="0"/>
              <a:t>{&lt;John, John&gt;,&lt;John, Kate</a:t>
            </a:r>
            <a:r>
              <a:rPr lang="en-US" altLang="en-US" dirty="0" smtClean="0"/>
              <a:t>&gt;,&lt;</a:t>
            </a:r>
            <a:r>
              <a:rPr lang="en-US" altLang="en-US" dirty="0"/>
              <a:t>Kate, John</a:t>
            </a:r>
            <a:r>
              <a:rPr lang="en-US" altLang="en-US" dirty="0" smtClean="0"/>
              <a:t>&gt;,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 &lt;</a:t>
            </a:r>
            <a:r>
              <a:rPr lang="en-US" altLang="en-US" dirty="0"/>
              <a:t>Kate, Kate&gt;}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dirty="0" smtClean="0"/>
              <a:t>x</a:t>
            </a:r>
            <a:r>
              <a:rPr lang="en-US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CA" altLang="en-US" sz="2400" dirty="0"/>
              <a:t>{&lt;John,24&gt;,&lt;John,25&gt;, &lt;Kate,24&gt;,&lt;Kate,25&gt;}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Family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  <a:endParaRPr lang="en-US" altLang="zh-CN" sz="2600" dirty="0" smtClean="0">
              <a:solidFill>
                <a:srgbClr val="8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 smtClean="0"/>
              <a:t>Family(Husband, Wife)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{&lt;</a:t>
            </a:r>
            <a:r>
              <a:rPr lang="en-US" altLang="en-US" dirty="0"/>
              <a:t>John, Kate</a:t>
            </a:r>
            <a:r>
              <a:rPr lang="en-US" altLang="en-US" dirty="0" smtClean="0"/>
              <a:t>&gt;}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02609"/>
              </p:ext>
            </p:extLst>
          </p:nvPr>
        </p:nvGraphicFramePr>
        <p:xfrm>
          <a:off x="5181600" y="3803947"/>
          <a:ext cx="2108200" cy="1226820"/>
        </p:xfrm>
        <a:graphic>
          <a:graphicData uri="http://schemas.openxmlformats.org/drawingml/2006/table">
            <a:tbl>
              <a:tblPr/>
              <a:tblGrid>
                <a:gridCol w="1295400"/>
                <a:gridCol w="8128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Family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Husband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Wife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5186342"/>
            <a:ext cx="4652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err="1">
                <a:solidFill>
                  <a:srgbClr val="790033"/>
                </a:solidFill>
              </a:rPr>
              <a:t>dom</a:t>
            </a:r>
            <a:r>
              <a:rPr lang="en-CA" altLang="en-US" dirty="0">
                <a:solidFill>
                  <a:srgbClr val="790033"/>
                </a:solidFill>
              </a:rPr>
              <a:t>(Husband</a:t>
            </a:r>
            <a:r>
              <a:rPr lang="en-CA" altLang="en-US" dirty="0" smtClean="0">
                <a:solidFill>
                  <a:srgbClr val="790033"/>
                </a:solidFill>
              </a:rPr>
              <a:t>) = </a:t>
            </a:r>
            <a:r>
              <a:rPr lang="en-CA" altLang="en-US" dirty="0" err="1" smtClean="0">
                <a:solidFill>
                  <a:srgbClr val="790033"/>
                </a:solidFill>
              </a:rPr>
              <a:t>dom</a:t>
            </a:r>
            <a:r>
              <a:rPr lang="en-CA" altLang="en-US" dirty="0" smtClean="0">
                <a:solidFill>
                  <a:srgbClr val="790033"/>
                </a:solidFill>
              </a:rPr>
              <a:t>(Wife) =</a:t>
            </a:r>
            <a:r>
              <a:rPr lang="en-CA" altLang="en-US" dirty="0">
                <a:solidFill>
                  <a:srgbClr val="790033"/>
                </a:solidFill>
              </a:rPr>
              <a:t>D1</a:t>
            </a:r>
            <a:endParaRPr lang="en-US" dirty="0">
              <a:solidFill>
                <a:srgbClr val="790033"/>
              </a:solidFill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/>
              <a:t>Formal Definitions – </a:t>
            </a:r>
            <a:r>
              <a:rPr lang="en-US" altLang="en-US" dirty="0" smtClean="0"/>
              <a:t>Relations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7391400" y="3810000"/>
            <a:ext cx="304800" cy="7620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6200" y="3960167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</a:rPr>
              <a:t>Schema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7411463" y="4572000"/>
            <a:ext cx="264726" cy="458767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6189" y="4572000"/>
            <a:ext cx="1544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smtClean="0">
                <a:solidFill>
                  <a:srgbClr val="C00000"/>
                </a:solidFill>
              </a:rPr>
              <a:t>Instance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9713" y="993775"/>
            <a:ext cx="8904287" cy="5711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Domain Example: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CA" altLang="en-US" dirty="0" smtClean="0"/>
              <a:t>D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altLang="en-US" dirty="0" smtClean="0"/>
              <a:t> </a:t>
            </a:r>
            <a:r>
              <a:rPr lang="en-CA" altLang="en-US" dirty="0"/>
              <a:t>= {John, Kate}, </a:t>
            </a:r>
            <a:r>
              <a:rPr lang="en-CA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CA" altLang="en-US" dirty="0" smtClean="0"/>
              <a:t> </a:t>
            </a:r>
            <a:r>
              <a:rPr lang="en-CA" altLang="en-US" dirty="0"/>
              <a:t>= </a:t>
            </a:r>
            <a:r>
              <a:rPr lang="en-CA" altLang="en-US" dirty="0" smtClean="0"/>
              <a:t>{24,25}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Cartesian Product</a:t>
            </a:r>
            <a:endParaRPr lang="en-CA" altLang="en-US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/>
              <a:t>x</a:t>
            </a:r>
            <a:r>
              <a:rPr lang="en-US" altLang="en-US" dirty="0"/>
              <a:t>D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/>
              <a:t> = 	</a:t>
            </a:r>
            <a:r>
              <a:rPr lang="en-US" altLang="en-US" dirty="0"/>
              <a:t>{&lt;John, John&gt;,&lt;John, Kate</a:t>
            </a:r>
            <a:r>
              <a:rPr lang="en-US" altLang="en-US" dirty="0" smtClean="0"/>
              <a:t>&gt;,&lt;</a:t>
            </a:r>
            <a:r>
              <a:rPr lang="en-US" altLang="en-US" dirty="0"/>
              <a:t>Kate, John</a:t>
            </a:r>
            <a:r>
              <a:rPr lang="en-US" altLang="en-US" dirty="0" smtClean="0"/>
              <a:t>&gt;,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 &lt;</a:t>
            </a:r>
            <a:r>
              <a:rPr lang="en-US" altLang="en-US" dirty="0"/>
              <a:t>Kate, Kate&gt;}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400" dirty="0" smtClean="0"/>
              <a:t>x</a:t>
            </a:r>
            <a:r>
              <a:rPr lang="en-US" altLang="en-US" dirty="0" smtClean="0"/>
              <a:t>D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CA" altLang="en-US" sz="2400" dirty="0"/>
              <a:t>{&lt;John,24&gt;,&lt;John,25&gt;, &lt;Kate,24&gt;,&lt;Kate,25&gt;}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Person(Name, Age)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{&lt;John,25&gt;, &lt;Kate,24&gt;}</a:t>
            </a: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/>
              <a:t>Formal Definitions – </a:t>
            </a:r>
            <a:r>
              <a:rPr lang="en-US" altLang="en-US" dirty="0" smtClean="0"/>
              <a:t>Relations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 bwMode="auto">
          <a:xfrm>
            <a:off x="7391400" y="3810000"/>
            <a:ext cx="304800" cy="7620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6200" y="3960167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</a:rPr>
              <a:t>Schema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76189" y="4572000"/>
            <a:ext cx="15440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smtClean="0">
                <a:solidFill>
                  <a:srgbClr val="C00000"/>
                </a:solidFill>
              </a:rPr>
              <a:t>Instance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5453"/>
              </p:ext>
            </p:extLst>
          </p:nvPr>
        </p:nvGraphicFramePr>
        <p:xfrm>
          <a:off x="5105400" y="3810000"/>
          <a:ext cx="2108200" cy="1524000"/>
        </p:xfrm>
        <a:graphic>
          <a:graphicData uri="http://schemas.openxmlformats.org/drawingml/2006/table">
            <a:tbl>
              <a:tblPr/>
              <a:tblGrid>
                <a:gridCol w="1143000"/>
                <a:gridCol w="9652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Person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988292" y="5405735"/>
            <a:ext cx="2555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 err="1" smtClean="0">
                <a:solidFill>
                  <a:srgbClr val="790033"/>
                </a:solidFill>
              </a:rPr>
              <a:t>dom</a:t>
            </a:r>
            <a:r>
              <a:rPr lang="en-CA" altLang="en-US" dirty="0" smtClean="0">
                <a:solidFill>
                  <a:srgbClr val="790033"/>
                </a:solidFill>
              </a:rPr>
              <a:t>(Name) = D1</a:t>
            </a:r>
          </a:p>
          <a:p>
            <a:r>
              <a:rPr lang="en-CA" altLang="en-US" dirty="0" err="1" smtClean="0">
                <a:solidFill>
                  <a:srgbClr val="790033"/>
                </a:solidFill>
              </a:rPr>
              <a:t>dom</a:t>
            </a:r>
            <a:r>
              <a:rPr lang="en-CA" altLang="en-US" dirty="0" smtClean="0">
                <a:solidFill>
                  <a:srgbClr val="790033"/>
                </a:solidFill>
              </a:rPr>
              <a:t>(Age) =D2 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 bwMode="auto">
          <a:xfrm>
            <a:off x="7391400" y="4572000"/>
            <a:ext cx="304800" cy="76200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032372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Definition Summary</a:t>
            </a:r>
            <a:endParaRPr lang="en-US" dirty="0"/>
          </a:p>
        </p:txBody>
      </p:sp>
      <p:graphicFrame>
        <p:nvGraphicFramePr>
          <p:cNvPr id="5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814205"/>
              </p:ext>
            </p:extLst>
          </p:nvPr>
        </p:nvGraphicFramePr>
        <p:xfrm>
          <a:off x="609600" y="1066800"/>
          <a:ext cx="8050213" cy="4572000"/>
        </p:xfrm>
        <a:graphic>
          <a:graphicData uri="http://schemas.openxmlformats.org/drawingml/2006/table">
            <a:tbl>
              <a:tblPr/>
              <a:tblGrid>
                <a:gridCol w="4038600"/>
                <a:gridCol w="228600"/>
                <a:gridCol w="378301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Instance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16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06127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Characteristics of Relations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dirty="0"/>
              <a:t>There are no duplicate </a:t>
            </a:r>
            <a:r>
              <a:rPr lang="en-CA" altLang="en-US" dirty="0" smtClean="0"/>
              <a:t>tuples in a relation </a:t>
            </a:r>
            <a:endParaRPr lang="en-CA" altLang="en-U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 smtClean="0">
                <a:solidFill>
                  <a:srgbClr val="990033"/>
                </a:solidFill>
              </a:rPr>
              <a:t>the instance of a relation is </a:t>
            </a:r>
            <a:r>
              <a:rPr lang="en-CA" altLang="en-US" dirty="0">
                <a:solidFill>
                  <a:srgbClr val="990033"/>
                </a:solidFill>
              </a:rPr>
              <a:t>a </a:t>
            </a:r>
            <a:r>
              <a:rPr lang="en-CA" altLang="en-US" dirty="0" smtClean="0">
                <a:solidFill>
                  <a:srgbClr val="990033"/>
                </a:solidFill>
              </a:rPr>
              <a:t>set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 smtClean="0"/>
              <a:t>Tuples in a relation are unordered (top to bottom)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>
                <a:solidFill>
                  <a:srgbClr val="990033"/>
                </a:solidFill>
              </a:rPr>
              <a:t>a </a:t>
            </a:r>
            <a:r>
              <a:rPr lang="en-CA" altLang="en-US" dirty="0" smtClean="0">
                <a:solidFill>
                  <a:srgbClr val="990033"/>
                </a:solidFill>
              </a:rPr>
              <a:t>set </a:t>
            </a:r>
            <a:r>
              <a:rPr lang="en-CA" altLang="en-US" dirty="0">
                <a:solidFill>
                  <a:srgbClr val="990033"/>
                </a:solidFill>
              </a:rPr>
              <a:t>has no order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/>
              <a:t>Attributes </a:t>
            </a:r>
            <a:r>
              <a:rPr lang="en-CA" altLang="en-US" dirty="0" smtClean="0"/>
              <a:t>of a relation are </a:t>
            </a:r>
            <a:r>
              <a:rPr lang="en-CA" altLang="en-US" dirty="0"/>
              <a:t>unordered (left to right)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>
                <a:solidFill>
                  <a:srgbClr val="990033"/>
                </a:solidFill>
              </a:rPr>
              <a:t>the heading is a set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dirty="0"/>
              <a:t>All attributes values are atomic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 smtClean="0">
                <a:solidFill>
                  <a:srgbClr val="990033"/>
                </a:solidFill>
              </a:rPr>
              <a:t>a domain consists of atomic </a:t>
            </a:r>
            <a:r>
              <a:rPr lang="en-CA" altLang="en-US" dirty="0">
                <a:solidFill>
                  <a:srgbClr val="990033"/>
                </a:solidFill>
              </a:rPr>
              <a:t>values only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rgbClr val="990033"/>
              </a:buClr>
              <a:buSzPct val="60000"/>
              <a:buFont typeface="Wingding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A special </a:t>
            </a:r>
            <a:r>
              <a:rPr lang="en-US" altLang="en-US" b="1" dirty="0">
                <a:solidFill>
                  <a:srgbClr val="002060"/>
                </a:solidFill>
              </a:rPr>
              <a:t>null</a:t>
            </a:r>
            <a:r>
              <a:rPr lang="en-US" altLang="en-US" dirty="0">
                <a:solidFill>
                  <a:srgbClr val="002060"/>
                </a:solidFill>
              </a:rPr>
              <a:t> value is used to represent values that are </a:t>
            </a:r>
            <a:r>
              <a:rPr lang="en-US" altLang="en-US" dirty="0">
                <a:solidFill>
                  <a:srgbClr val="990033"/>
                </a:solidFill>
              </a:rPr>
              <a:t>unknown</a:t>
            </a:r>
            <a:r>
              <a:rPr lang="en-US" altLang="en-US" dirty="0">
                <a:solidFill>
                  <a:srgbClr val="002060"/>
                </a:solidFill>
              </a:rPr>
              <a:t> or </a:t>
            </a:r>
            <a:r>
              <a:rPr lang="en-US" altLang="en-US" dirty="0">
                <a:solidFill>
                  <a:srgbClr val="990033"/>
                </a:solidFill>
              </a:rPr>
              <a:t>inapplicable</a:t>
            </a:r>
            <a:r>
              <a:rPr lang="en-US" altLang="en-US" dirty="0">
                <a:solidFill>
                  <a:srgbClr val="002060"/>
                </a:solidFill>
              </a:rPr>
              <a:t> to certain tuples.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CA" altLang="en-US" dirty="0"/>
          </a:p>
          <a:p>
            <a:pPr eaLnBrk="1" hangingPunct="1">
              <a:lnSpc>
                <a:spcPct val="90000"/>
              </a:lnSpc>
            </a:pP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17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Notation: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CA" sz="2800" dirty="0" smtClean="0">
                <a:ea typeface="+mn-ea"/>
                <a:cs typeface="+mn-cs"/>
              </a:rPr>
              <a:t>A tuple in a relation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R</a:t>
            </a:r>
            <a:r>
              <a:rPr lang="en-CA" sz="2800" dirty="0" smtClean="0">
                <a:ea typeface="+mn-ea"/>
                <a:cs typeface="+mn-cs"/>
              </a:rPr>
              <a:t> with schema </a:t>
            </a:r>
            <a:r>
              <a:rPr lang="en-US" altLang="en-US" sz="2800" dirty="0" smtClean="0">
                <a:solidFill>
                  <a:srgbClr val="990033"/>
                </a:solidFill>
              </a:rPr>
              <a:t>R(A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solidFill>
                  <a:srgbClr val="990033"/>
                </a:solidFill>
              </a:rPr>
              <a:t>,…, A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800" dirty="0" smtClean="0">
                <a:solidFill>
                  <a:srgbClr val="990033"/>
                </a:solidFill>
              </a:rPr>
              <a:t>) </a:t>
            </a:r>
            <a:r>
              <a:rPr lang="en-US" altLang="en-US" sz="2800" dirty="0" smtClean="0"/>
              <a:t>can be represented as </a:t>
            </a:r>
            <a:endParaRPr lang="en-CA" sz="2800" dirty="0" smtClean="0">
              <a:ea typeface="+mn-ea"/>
              <a:cs typeface="+mn-cs"/>
            </a:endParaRPr>
          </a:p>
          <a:p>
            <a:pPr marL="0" lvl="2" indent="0" eaLnBrk="1" hangingPunct="1">
              <a:buSzPct val="60000"/>
              <a:buNone/>
              <a:defRPr/>
            </a:pPr>
            <a:r>
              <a:rPr lang="en-CA" sz="2800" dirty="0" smtClean="0">
                <a:ea typeface="+mn-ea"/>
                <a:cs typeface="+mn-cs"/>
              </a:rPr>
              <a:t>	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t = &lt;A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:v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 1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, …, A</a:t>
            </a:r>
            <a:r>
              <a:rPr lang="en-US" sz="2800" baseline="-25000" dirty="0" err="1">
                <a:solidFill>
                  <a:srgbClr val="990033"/>
                </a:solidFill>
                <a:ea typeface="ＭＳ Ｐゴシック" charset="-128"/>
                <a:cs typeface="+mn-cs"/>
              </a:rPr>
              <a:t>i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:v</a:t>
            </a:r>
            <a:r>
              <a:rPr lang="en-US" sz="2800" baseline="-25000" dirty="0" err="1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, …, A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 v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&gt;</a:t>
            </a: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solidFill>
                  <a:srgbClr val="990033"/>
                </a:solidFill>
                <a:ea typeface="+mn-ea"/>
                <a:cs typeface="+mn-cs"/>
              </a:rPr>
              <a:t>v</a:t>
            </a:r>
            <a:r>
              <a:rPr lang="en-US" sz="2800" baseline="-25000" dirty="0">
                <a:solidFill>
                  <a:srgbClr val="990033"/>
                </a:solidFill>
                <a:ea typeface="ＭＳ Ｐゴシック" charset="-128"/>
                <a:cs typeface="+mn-cs"/>
              </a:rPr>
              <a:t>i</a:t>
            </a:r>
            <a:r>
              <a:rPr lang="en-US" sz="2800" dirty="0" smtClean="0">
                <a:ea typeface="+mn-ea"/>
                <a:cs typeface="+mn-cs"/>
              </a:rPr>
              <a:t> is the </a:t>
            </a:r>
            <a:r>
              <a:rPr lang="en-US" sz="2800" dirty="0" smtClean="0">
                <a:solidFill>
                  <a:srgbClr val="990033"/>
                </a:solidFill>
                <a:ea typeface="+mn-ea"/>
                <a:cs typeface="+mn-cs"/>
              </a:rPr>
              <a:t>component value </a:t>
            </a:r>
            <a:r>
              <a:rPr lang="en-US" sz="2800" dirty="0" smtClean="0">
                <a:ea typeface="+mn-ea"/>
                <a:cs typeface="+mn-cs"/>
              </a:rPr>
              <a:t>of attribute </a:t>
            </a:r>
            <a:r>
              <a:rPr lang="en-US" sz="2800" dirty="0" smtClean="0">
                <a:solidFill>
                  <a:srgbClr val="990033"/>
                </a:solidFill>
                <a:ea typeface="+mn-ea"/>
                <a:cs typeface="+mn-cs"/>
              </a:rPr>
              <a:t>A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sz="2800" dirty="0" smtClean="0">
                <a:ea typeface="+mn-ea"/>
                <a:cs typeface="+mn-cs"/>
              </a:rPr>
              <a:t> in a tuple</a:t>
            </a:r>
            <a:r>
              <a:rPr lang="en-US" sz="2800" dirty="0" smtClean="0">
                <a:solidFill>
                  <a:srgbClr val="990033"/>
                </a:solidFill>
                <a:ea typeface="+mn-ea"/>
                <a:cs typeface="+mn-cs"/>
              </a:rPr>
              <a:t> t</a:t>
            </a: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How to refer to vi in </a:t>
            </a:r>
            <a:r>
              <a:rPr lang="en-CA" sz="2800" dirty="0">
                <a:solidFill>
                  <a:srgbClr val="990033"/>
                </a:solidFill>
              </a:rPr>
              <a:t>t </a:t>
            </a:r>
            <a:r>
              <a:rPr lang="en-US" sz="2800" dirty="0" smtClean="0">
                <a:ea typeface="+mn-ea"/>
                <a:cs typeface="+mn-cs"/>
              </a:rPr>
              <a:t>?</a:t>
            </a:r>
          </a:p>
          <a:p>
            <a:pPr marL="800100" lvl="3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600" dirty="0" err="1" smtClean="0">
                <a:solidFill>
                  <a:srgbClr val="990033"/>
                </a:solidFill>
              </a:rPr>
              <a:t>t.A</a:t>
            </a:r>
            <a:r>
              <a:rPr lang="en-US" sz="2600" baseline="-25000" dirty="0" err="1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US" sz="2600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Example</a:t>
            </a:r>
            <a:endParaRPr lang="en-US" sz="2800" dirty="0">
              <a:ea typeface="+mn-ea"/>
              <a:cs typeface="+mn-cs"/>
            </a:endParaRPr>
          </a:p>
          <a:p>
            <a:pPr marL="457200" lvl="3" eaLnBrk="1" hangingPunct="1">
              <a:buSzPct val="60000"/>
              <a:defRPr/>
            </a:pPr>
            <a:r>
              <a:rPr lang="en-US" sz="2800" dirty="0">
                <a:solidFill>
                  <a:srgbClr val="990033"/>
                </a:solidFill>
                <a:ea typeface="ＭＳ Ｐゴシック" charset="-128"/>
              </a:rPr>
              <a:t>t 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=&lt;C#:CS305,CNAME:DB, LOC: UC231&gt; </a:t>
            </a:r>
            <a:endParaRPr lang="en-US" sz="2800" dirty="0">
              <a:solidFill>
                <a:srgbClr val="990033"/>
              </a:solidFill>
              <a:ea typeface="ＭＳ Ｐゴシック" charset="-128"/>
            </a:endParaRPr>
          </a:p>
          <a:p>
            <a:pPr marL="457200" lvl="3" eaLnBrk="1" hangingPunct="1">
              <a:buSzPct val="60000"/>
              <a:defRPr/>
            </a:pPr>
            <a:r>
              <a:rPr lang="en-US" sz="2800" dirty="0" err="1" smtClean="0">
                <a:solidFill>
                  <a:srgbClr val="990033"/>
                </a:solidFill>
                <a:ea typeface="ＭＳ Ｐゴシック" charset="-128"/>
              </a:rPr>
              <a:t>t.C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#=CS305</a:t>
            </a:r>
          </a:p>
          <a:p>
            <a:pPr marL="457200" lvl="3" eaLnBrk="1" hangingPunct="1">
              <a:buSzPct val="60000"/>
              <a:defRPr/>
            </a:pPr>
            <a:r>
              <a:rPr lang="en-US" sz="2800" dirty="0" err="1" smtClean="0">
                <a:solidFill>
                  <a:srgbClr val="990033"/>
                </a:solidFill>
                <a:ea typeface="ＭＳ Ｐゴシック" charset="-128"/>
              </a:rPr>
              <a:t>t.CNAME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sz="2800" dirty="0">
                <a:solidFill>
                  <a:srgbClr val="990033"/>
                </a:solidFill>
                <a:ea typeface="ＭＳ Ｐゴシック" charset="-128"/>
              </a:rPr>
              <a:t>= 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DB</a:t>
            </a:r>
            <a:endParaRPr lang="en-US" sz="2800" dirty="0">
              <a:solidFill>
                <a:srgbClr val="990033"/>
              </a:solidFill>
              <a:ea typeface="ＭＳ Ｐゴシック" charset="-128"/>
            </a:endParaRPr>
          </a:p>
          <a:p>
            <a:pPr marL="457200" lvl="3" eaLnBrk="1" hangingPunct="1">
              <a:buSzPct val="60000"/>
              <a:defRPr/>
            </a:pPr>
            <a:r>
              <a:rPr lang="en-US" sz="2800" dirty="0" err="1" smtClean="0">
                <a:solidFill>
                  <a:srgbClr val="990033"/>
                </a:solidFill>
                <a:ea typeface="ＭＳ Ｐゴシック" charset="-128"/>
              </a:rPr>
              <a:t>t.LOC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 =UC231</a:t>
            </a:r>
            <a:endParaRPr lang="en-US" sz="2800" dirty="0">
              <a:solidFill>
                <a:srgbClr val="990033"/>
              </a:solidFill>
              <a:ea typeface="ＭＳ Ｐゴシック" charset="-128"/>
            </a:endParaRPr>
          </a:p>
          <a:p>
            <a:pPr marL="800100" lvl="3" indent="-342900" eaLnBrk="1" hangingPunct="1">
              <a:buSzPct val="60000"/>
              <a:buFont typeface="Wingdings" pitchFamily="2" charset="2"/>
              <a:buChar char="n"/>
              <a:defRPr/>
            </a:pPr>
            <a:endParaRPr lang="en-US" sz="2600" dirty="0" smtClean="0">
              <a:solidFill>
                <a:srgbClr val="990033"/>
              </a:solidFill>
              <a:ea typeface="ＭＳ Ｐゴシック" charset="-128"/>
            </a:endParaRP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18</a:t>
            </a:fld>
            <a:endParaRPr lang="en-CA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9731"/>
              </p:ext>
            </p:extLst>
          </p:nvPr>
        </p:nvGraphicFramePr>
        <p:xfrm>
          <a:off x="5181600" y="4953000"/>
          <a:ext cx="3327401" cy="1905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/>
              <a:t>Important Notation: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CA" sz="2800" dirty="0" smtClean="0">
                <a:ea typeface="+mn-ea"/>
                <a:cs typeface="+mn-cs"/>
              </a:rPr>
              <a:t>A tuple in a relation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R</a:t>
            </a:r>
            <a:r>
              <a:rPr lang="en-CA" sz="2800" dirty="0" smtClean="0">
                <a:ea typeface="+mn-ea"/>
                <a:cs typeface="+mn-cs"/>
              </a:rPr>
              <a:t> with schema </a:t>
            </a:r>
            <a:r>
              <a:rPr lang="en-US" altLang="en-US" sz="2800" dirty="0" smtClean="0">
                <a:solidFill>
                  <a:srgbClr val="990033"/>
                </a:solidFill>
              </a:rPr>
              <a:t>R(A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800" dirty="0" smtClean="0">
                <a:solidFill>
                  <a:srgbClr val="990033"/>
                </a:solidFill>
              </a:rPr>
              <a:t>,…, A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800" dirty="0" smtClean="0">
                <a:solidFill>
                  <a:srgbClr val="990033"/>
                </a:solidFill>
              </a:rPr>
              <a:t>) </a:t>
            </a:r>
            <a:r>
              <a:rPr lang="en-US" altLang="en-US" sz="2800" dirty="0" smtClean="0"/>
              <a:t>can be represented as </a:t>
            </a:r>
            <a:endParaRPr lang="en-CA" sz="2800" dirty="0" smtClean="0">
              <a:ea typeface="+mn-ea"/>
              <a:cs typeface="+mn-cs"/>
            </a:endParaRPr>
          </a:p>
          <a:p>
            <a:pPr marL="0" lvl="2" indent="0" eaLnBrk="1" hangingPunct="1">
              <a:buSzPct val="60000"/>
              <a:buNone/>
              <a:defRPr/>
            </a:pPr>
            <a:r>
              <a:rPr lang="en-CA" sz="2800" dirty="0" smtClean="0">
                <a:ea typeface="+mn-ea"/>
                <a:cs typeface="+mn-cs"/>
              </a:rPr>
              <a:t>	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t = &lt;A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:v</a:t>
            </a:r>
            <a:r>
              <a:rPr lang="en-US" altLang="en-US" sz="2800" baseline="-25000" dirty="0">
                <a:solidFill>
                  <a:srgbClr val="990033"/>
                </a:solidFill>
                <a:ea typeface="ＭＳ Ｐゴシック" charset="-128"/>
              </a:rPr>
              <a:t> 1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, …, A</a:t>
            </a:r>
            <a:r>
              <a:rPr lang="en-US" sz="2800" baseline="-25000" dirty="0" err="1">
                <a:solidFill>
                  <a:srgbClr val="990033"/>
                </a:solidFill>
                <a:ea typeface="ＭＳ Ｐゴシック" charset="-128"/>
                <a:cs typeface="+mn-cs"/>
              </a:rPr>
              <a:t>i</a:t>
            </a:r>
            <a:r>
              <a:rPr lang="en-US" alt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:v</a:t>
            </a:r>
            <a:r>
              <a:rPr lang="en-US" sz="2800" baseline="-25000" dirty="0" err="1" smtClean="0">
                <a:solidFill>
                  <a:srgbClr val="990033"/>
                </a:solidFill>
                <a:ea typeface="ＭＳ Ｐゴシック" charset="-128"/>
              </a:rPr>
              <a:t>i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, …, A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: v</a:t>
            </a:r>
            <a:r>
              <a:rPr lang="en-US" sz="2800" baseline="-25000" dirty="0" smtClean="0">
                <a:solidFill>
                  <a:srgbClr val="990033"/>
                </a:solidFill>
                <a:ea typeface="ＭＳ Ｐゴシック" charset="-128"/>
              </a:rPr>
              <a:t>n </a:t>
            </a:r>
            <a:r>
              <a:rPr lang="en-CA" sz="2800" dirty="0" smtClean="0">
                <a:solidFill>
                  <a:srgbClr val="990033"/>
                </a:solidFill>
                <a:ea typeface="+mn-ea"/>
                <a:cs typeface="+mn-cs"/>
              </a:rPr>
              <a:t>&gt;</a:t>
            </a: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How to refer to several values in </a:t>
            </a:r>
            <a:r>
              <a:rPr lang="en-CA" sz="2800" dirty="0" smtClean="0">
                <a:solidFill>
                  <a:srgbClr val="990033"/>
                </a:solidFill>
              </a:rPr>
              <a:t>t </a:t>
            </a:r>
            <a:r>
              <a:rPr lang="en-US" altLang="zh-CN" sz="2800" dirty="0" smtClean="0">
                <a:ea typeface="+mn-ea"/>
                <a:cs typeface="+mn-cs"/>
              </a:rPr>
              <a:t>under </a:t>
            </a:r>
            <a:r>
              <a:rPr lang="en-US" altLang="zh-CN" sz="2800" dirty="0">
                <a:solidFill>
                  <a:srgbClr val="990033"/>
                </a:solidFill>
                <a:ea typeface="+mn-ea"/>
                <a:cs typeface="+mn-cs"/>
              </a:rPr>
              <a:t>A</a:t>
            </a:r>
            <a:r>
              <a:rPr lang="en-US" altLang="zh-CN" sz="2800" baseline="-25000" dirty="0">
                <a:solidFill>
                  <a:srgbClr val="990033"/>
                </a:solidFill>
                <a:ea typeface="+mn-ea"/>
                <a:cs typeface="+mn-cs"/>
              </a:rPr>
              <a:t>u</a:t>
            </a:r>
            <a:r>
              <a:rPr lang="mr-IN" altLang="zh-CN" sz="2800" dirty="0">
                <a:solidFill>
                  <a:srgbClr val="990033"/>
                </a:solidFill>
                <a:ea typeface="+mn-ea"/>
                <a:cs typeface="+mn-cs"/>
              </a:rPr>
              <a:t>…</a:t>
            </a:r>
            <a:r>
              <a:rPr lang="en-US" altLang="zh-CN" sz="2800" dirty="0">
                <a:solidFill>
                  <a:srgbClr val="990033"/>
                </a:solidFill>
                <a:ea typeface="+mn-ea"/>
                <a:cs typeface="+mn-cs"/>
              </a:rPr>
              <a:t>A</a:t>
            </a:r>
            <a:r>
              <a:rPr lang="en-US" altLang="zh-CN" sz="2800" baseline="-25000" dirty="0">
                <a:solidFill>
                  <a:srgbClr val="990033"/>
                </a:solidFill>
                <a:ea typeface="+mn-ea"/>
                <a:cs typeface="+mn-cs"/>
              </a:rPr>
              <a:t>v</a:t>
            </a:r>
            <a:r>
              <a:rPr lang="en-US" altLang="zh-CN" sz="2800" dirty="0" smtClean="0">
                <a:ea typeface="+mn-ea"/>
                <a:cs typeface="+mn-cs"/>
              </a:rPr>
              <a:t>?</a:t>
            </a:r>
            <a:endParaRPr lang="en-US" sz="2800" dirty="0" smtClean="0">
              <a:ea typeface="+mn-ea"/>
              <a:cs typeface="+mn-cs"/>
            </a:endParaRPr>
          </a:p>
          <a:p>
            <a:pPr marL="800100" lvl="3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600" dirty="0" smtClean="0">
                <a:solidFill>
                  <a:srgbClr val="990033"/>
                </a:solidFill>
              </a:rPr>
              <a:t>t[</a:t>
            </a:r>
            <a:r>
              <a:rPr lang="en-US" altLang="zh-CN" sz="2400" dirty="0">
                <a:solidFill>
                  <a:srgbClr val="990033"/>
                </a:solidFill>
              </a:rPr>
              <a:t>A</a:t>
            </a:r>
            <a:r>
              <a:rPr lang="en-US" altLang="zh-CN" sz="2400" baseline="-25000" dirty="0">
                <a:solidFill>
                  <a:srgbClr val="990033"/>
                </a:solidFill>
              </a:rPr>
              <a:t>u</a:t>
            </a:r>
            <a:r>
              <a:rPr lang="mr-IN" altLang="zh-CN" sz="2400" dirty="0">
                <a:solidFill>
                  <a:srgbClr val="990033"/>
                </a:solidFill>
              </a:rPr>
              <a:t>…</a:t>
            </a:r>
            <a:r>
              <a:rPr lang="en-US" altLang="zh-CN" sz="2400" dirty="0" smtClean="0">
                <a:solidFill>
                  <a:srgbClr val="990033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990033"/>
                </a:solidFill>
              </a:rPr>
              <a:t>v</a:t>
            </a:r>
            <a:r>
              <a:rPr lang="en-US" altLang="zh-CN" sz="2400" dirty="0" smtClean="0">
                <a:solidFill>
                  <a:srgbClr val="990033"/>
                </a:solidFill>
              </a:rPr>
              <a:t>]</a:t>
            </a:r>
            <a:endParaRPr lang="en-US" sz="2600" baseline="-25000" dirty="0" smtClean="0">
              <a:solidFill>
                <a:srgbClr val="990033"/>
              </a:solidFill>
              <a:ea typeface="ＭＳ Ｐゴシック" charset="-128"/>
            </a:endParaRP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r>
              <a:rPr lang="en-US" sz="2800" dirty="0" smtClean="0">
                <a:ea typeface="+mn-ea"/>
                <a:cs typeface="+mn-cs"/>
              </a:rPr>
              <a:t>Example</a:t>
            </a:r>
            <a:endParaRPr lang="en-US" sz="2800" dirty="0">
              <a:ea typeface="+mn-ea"/>
              <a:cs typeface="+mn-cs"/>
            </a:endParaRPr>
          </a:p>
          <a:p>
            <a:pPr marL="457200" lvl="3" eaLnBrk="1" hangingPunct="1">
              <a:buSzPct val="60000"/>
              <a:defRPr/>
            </a:pPr>
            <a:r>
              <a:rPr lang="en-US" sz="2800" dirty="0">
                <a:solidFill>
                  <a:srgbClr val="990033"/>
                </a:solidFill>
                <a:ea typeface="ＭＳ Ｐゴシック" charset="-128"/>
              </a:rPr>
              <a:t>t 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=&lt;C#:CS305,CNAME:DB, LOC: UC231&gt; </a:t>
            </a:r>
            <a:endParaRPr lang="en-US" sz="2800" dirty="0">
              <a:solidFill>
                <a:srgbClr val="990033"/>
              </a:solidFill>
              <a:ea typeface="ＭＳ Ｐゴシック" charset="-128"/>
            </a:endParaRPr>
          </a:p>
          <a:p>
            <a:pPr marL="457200" lvl="3" eaLnBrk="1" hangingPunct="1">
              <a:buSzPct val="60000"/>
              <a:defRPr/>
            </a:pP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t[CNAME,LOC]=[CNAME:DB, LOC:UC231&gt;</a:t>
            </a:r>
          </a:p>
          <a:p>
            <a:pPr marL="457200" lvl="3" eaLnBrk="1" hangingPunct="1">
              <a:buSzPct val="60000"/>
              <a:defRPr/>
            </a:pP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t[CNAME] </a:t>
            </a:r>
            <a:r>
              <a:rPr lang="en-US" sz="2800" dirty="0">
                <a:solidFill>
                  <a:srgbClr val="990033"/>
                </a:solidFill>
                <a:ea typeface="ＭＳ Ｐゴシック" charset="-128"/>
              </a:rPr>
              <a:t>= </a:t>
            </a:r>
            <a:r>
              <a:rPr lang="en-US" sz="2800" dirty="0" smtClean="0">
                <a:solidFill>
                  <a:srgbClr val="990033"/>
                </a:solidFill>
                <a:ea typeface="ＭＳ Ｐゴシック" charset="-128"/>
              </a:rPr>
              <a:t>DB =</a:t>
            </a:r>
            <a:r>
              <a:rPr lang="en-US" sz="2800" dirty="0" err="1" smtClean="0">
                <a:solidFill>
                  <a:srgbClr val="990033"/>
                </a:solidFill>
                <a:ea typeface="ＭＳ Ｐゴシック" charset="-128"/>
              </a:rPr>
              <a:t>t.CNAME</a:t>
            </a:r>
            <a:endParaRPr lang="en-US" sz="2600" dirty="0" smtClean="0">
              <a:solidFill>
                <a:srgbClr val="990033"/>
              </a:solidFill>
              <a:ea typeface="ＭＳ Ｐゴシック" charset="-128"/>
            </a:endParaRPr>
          </a:p>
          <a:p>
            <a:pPr marL="342900" lvl="2" indent="-342900" eaLnBrk="1" hangingPunct="1">
              <a:buSzPct val="60000"/>
              <a:buFont typeface="Wingdings" pitchFamily="2" charset="2"/>
              <a:buChar char="n"/>
              <a:defRPr/>
            </a:pPr>
            <a:endParaRPr 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19</a:t>
            </a:fld>
            <a:endParaRPr lang="en-CA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9731"/>
              </p:ext>
            </p:extLst>
          </p:nvPr>
        </p:nvGraphicFramePr>
        <p:xfrm>
          <a:off x="5181600" y="4953000"/>
          <a:ext cx="3327401" cy="1905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8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Models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1360" y="990600"/>
            <a:ext cx="8599487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data model </a:t>
            </a:r>
            <a:r>
              <a:rPr lang="en-US" altLang="zh-CN" dirty="0" smtClean="0"/>
              <a:t>specifies how data is </a:t>
            </a:r>
            <a:r>
              <a:rPr lang="en-US" altLang="zh-CN" dirty="0" smtClean="0">
                <a:solidFill>
                  <a:srgbClr val="C00000"/>
                </a:solidFill>
              </a:rPr>
              <a:t>structured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C00000"/>
                </a:solidFill>
              </a:rPr>
              <a:t>operated</a:t>
            </a:r>
            <a:r>
              <a:rPr lang="en-US" altLang="zh-CN" dirty="0" smtClean="0"/>
              <a:t>. </a:t>
            </a:r>
          </a:p>
          <a:p>
            <a:pPr marL="0" indent="0" eaLnBrk="1" hangingPunct="1">
              <a:buNone/>
            </a:pPr>
            <a:r>
              <a:rPr lang="en-US" altLang="zh-CN" dirty="0" smtClean="0"/>
              <a:t>It consists of three parts: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a</a:t>
            </a:r>
            <a:r>
              <a:rPr lang="en-US" altLang="en-US" dirty="0" smtClean="0"/>
              <a:t> set </a:t>
            </a:r>
            <a:r>
              <a:rPr lang="en-US" altLang="en-US" dirty="0"/>
              <a:t>of </a:t>
            </a:r>
            <a:r>
              <a:rPr lang="en-US" altLang="en-US" b="1" i="1" dirty="0">
                <a:solidFill>
                  <a:srgbClr val="C00000"/>
                </a:solidFill>
              </a:rPr>
              <a:t>concepts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to describe the </a:t>
            </a:r>
            <a:r>
              <a:rPr lang="en-US" altLang="en-US" b="1" i="1" dirty="0">
                <a:solidFill>
                  <a:srgbClr val="C00000"/>
                </a:solidFill>
              </a:rPr>
              <a:t>structure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a database</a:t>
            </a:r>
          </a:p>
          <a:p>
            <a:pPr eaLnBrk="1" hangingPunct="1"/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set of </a:t>
            </a:r>
            <a:r>
              <a:rPr lang="en-US" altLang="en-US" b="1" i="1" dirty="0">
                <a:solidFill>
                  <a:srgbClr val="C00000"/>
                </a:solidFill>
              </a:rPr>
              <a:t>operations</a:t>
            </a:r>
            <a:r>
              <a:rPr lang="en-US" altLang="en-US" b="1" i="1" dirty="0"/>
              <a:t> </a:t>
            </a:r>
            <a:r>
              <a:rPr lang="en-US" altLang="en-US" dirty="0"/>
              <a:t>for </a:t>
            </a:r>
            <a:r>
              <a:rPr lang="en-US" altLang="en-US" b="1" i="1" dirty="0">
                <a:solidFill>
                  <a:srgbClr val="C00000"/>
                </a:solidFill>
              </a:rPr>
              <a:t>manipulating</a:t>
            </a:r>
            <a:r>
              <a:rPr lang="en-US" altLang="en-US" dirty="0"/>
              <a:t> these structures</a:t>
            </a:r>
          </a:p>
          <a:p>
            <a:pPr eaLnBrk="1" hangingPunct="1"/>
            <a:r>
              <a:rPr lang="en-US" altLang="en-US" dirty="0"/>
              <a:t>a</a:t>
            </a:r>
            <a:r>
              <a:rPr lang="en-US" altLang="en-US" dirty="0" smtClean="0"/>
              <a:t> </a:t>
            </a:r>
            <a:r>
              <a:rPr lang="en-US" altLang="en-US" dirty="0"/>
              <a:t>set of </a:t>
            </a:r>
            <a:r>
              <a:rPr lang="en-US" altLang="en-US" b="1" i="1" dirty="0">
                <a:solidFill>
                  <a:srgbClr val="C00000"/>
                </a:solidFill>
              </a:rPr>
              <a:t>constraints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that the database should </a:t>
            </a:r>
            <a:r>
              <a:rPr lang="en-US" altLang="en-US" b="1" i="1" dirty="0">
                <a:solidFill>
                  <a:srgbClr val="C00000"/>
                </a:solidFill>
              </a:rPr>
              <a:t>obey</a:t>
            </a:r>
            <a:r>
              <a:rPr lang="en-US" alt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44998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CONSTRAINTS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</a:rPr>
              <a:t>Constraints determine which values are permissible and which are not in the database.</a:t>
            </a:r>
          </a:p>
          <a:p>
            <a:pPr marL="0" indent="0">
              <a:buFont typeface="Wingdings" charset="2"/>
              <a:buNone/>
            </a:pPr>
            <a:r>
              <a:rPr lang="en-US" altLang="en-US" sz="2400" dirty="0">
                <a:ea typeface="ＭＳ Ｐゴシック" charset="-128"/>
              </a:rPr>
              <a:t>They are of </a:t>
            </a:r>
            <a:r>
              <a:rPr lang="en-US" altLang="en-US" sz="2400" b="1" dirty="0">
                <a:solidFill>
                  <a:srgbClr val="990033"/>
                </a:solidFill>
                <a:ea typeface="ＭＳ Ｐゴシック" charset="-128"/>
              </a:rPr>
              <a:t>three</a:t>
            </a:r>
            <a:r>
              <a:rPr lang="en-US" altLang="en-US" sz="2400" dirty="0">
                <a:ea typeface="ＭＳ Ｐゴシック" charset="-128"/>
              </a:rPr>
              <a:t> main types: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C00000"/>
                </a:solidFill>
                <a:ea typeface="ＭＳ Ｐゴシック" charset="-128"/>
              </a:rPr>
              <a:t>Inherent or Implicit Constraints</a:t>
            </a:r>
            <a:r>
              <a:rPr lang="en-US" altLang="en-US" sz="2400" dirty="0" smtClean="0">
                <a:ea typeface="ＭＳ Ｐゴシック" charset="-128"/>
              </a:rPr>
              <a:t>: These are based on the </a:t>
            </a:r>
            <a:r>
              <a:rPr lang="en-US" altLang="en-US" sz="2400" b="1" dirty="0" smtClean="0">
                <a:ea typeface="ＭＳ Ｐゴシック" charset="-128"/>
              </a:rPr>
              <a:t>data model itself</a:t>
            </a:r>
            <a:r>
              <a:rPr lang="en-US" altLang="en-US" sz="2400" dirty="0" smtClean="0">
                <a:ea typeface="ＭＳ Ｐゴシック" charset="-128"/>
              </a:rPr>
              <a:t>. (E.g., relational model does not allow a list as a value for any attribute)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C00000"/>
                </a:solidFill>
                <a:ea typeface="ＭＳ Ｐゴシック" charset="-128"/>
              </a:rPr>
              <a:t>Schema-based or Explicit Constraints</a:t>
            </a:r>
            <a:r>
              <a:rPr lang="en-US" altLang="en-US" sz="2400" dirty="0" smtClean="0">
                <a:ea typeface="ＭＳ Ｐゴシック" charset="-128"/>
              </a:rPr>
              <a:t>: They are expressed in the schema by using the facilities provided by the model. (E.g., max. cardinality ratio constraint in the ER model)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en-US" sz="2400" b="1" dirty="0" smtClean="0">
                <a:solidFill>
                  <a:srgbClr val="C00000"/>
                </a:solidFill>
                <a:ea typeface="ＭＳ Ｐゴシック" charset="-128"/>
              </a:rPr>
              <a:t>Application based or semantic constraints</a:t>
            </a:r>
            <a:r>
              <a:rPr lang="en-US" altLang="en-US" sz="2400" dirty="0" smtClean="0">
                <a:ea typeface="ＭＳ Ｐゴシック" charset="-128"/>
              </a:rPr>
              <a:t>: These are beyond the expressive power of the model and must be specified and enforced by the application programs.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20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923594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Relational Integrity </a:t>
            </a:r>
            <a:r>
              <a:rPr lang="en-US" altLang="en-US" dirty="0" smtClean="0"/>
              <a:t>Constraints</a:t>
            </a:r>
            <a:endParaRPr lang="en-US" altLang="en-US" dirty="0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Constraints are </a:t>
            </a:r>
            <a:r>
              <a:rPr lang="en-US" altLang="en-US" sz="2400" b="1" dirty="0"/>
              <a:t>conditions</a:t>
            </a:r>
            <a:r>
              <a:rPr lang="en-US" altLang="en-US" sz="2400" dirty="0"/>
              <a:t> that must hold on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 valid relation states.</a:t>
            </a:r>
          </a:p>
          <a:p>
            <a:pPr eaLnBrk="1" hangingPunct="1"/>
            <a:r>
              <a:rPr lang="en-US" altLang="en-US" sz="2400" dirty="0"/>
              <a:t>There are three </a:t>
            </a:r>
            <a:r>
              <a:rPr lang="en-US" altLang="en-US" sz="2400" i="1" dirty="0"/>
              <a:t>main types</a:t>
            </a:r>
            <a:r>
              <a:rPr lang="en-US" altLang="en-US" sz="2400" dirty="0"/>
              <a:t> of constraints in the relational model:</a:t>
            </a:r>
          </a:p>
          <a:p>
            <a:pPr lvl="1" eaLnBrk="1" hangingPunct="1"/>
            <a:r>
              <a:rPr lang="en-US" altLang="en-US" sz="2200" b="1" dirty="0"/>
              <a:t>Key</a:t>
            </a:r>
            <a:r>
              <a:rPr lang="en-US" altLang="en-US" sz="2200" dirty="0"/>
              <a:t> constraints</a:t>
            </a:r>
          </a:p>
          <a:p>
            <a:pPr lvl="1" eaLnBrk="1" hangingPunct="1"/>
            <a:r>
              <a:rPr lang="en-US" altLang="en-US" sz="2200" b="1" dirty="0"/>
              <a:t>Entity</a:t>
            </a:r>
            <a:r>
              <a:rPr lang="en-US" altLang="en-US" sz="2200" dirty="0"/>
              <a:t> </a:t>
            </a:r>
            <a:r>
              <a:rPr lang="en-US" altLang="en-US" sz="2200" b="1" dirty="0"/>
              <a:t>integrity</a:t>
            </a:r>
            <a:r>
              <a:rPr lang="en-US" altLang="en-US" sz="2200" dirty="0"/>
              <a:t> constraints</a:t>
            </a:r>
          </a:p>
          <a:p>
            <a:pPr lvl="1" eaLnBrk="1" hangingPunct="1"/>
            <a:r>
              <a:rPr lang="en-US" altLang="en-US" sz="2200" b="1" dirty="0"/>
              <a:t>Referential integrity</a:t>
            </a:r>
            <a:r>
              <a:rPr lang="en-US" altLang="en-US" sz="2200" dirty="0"/>
              <a:t> constraints</a:t>
            </a:r>
          </a:p>
          <a:p>
            <a:pPr eaLnBrk="1" hangingPunct="1"/>
            <a:r>
              <a:rPr lang="en-US" altLang="en-US" sz="2400" dirty="0"/>
              <a:t>Another implicit constraint is the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constraint</a:t>
            </a:r>
          </a:p>
          <a:p>
            <a:pPr lvl="1" eaLnBrk="1" hangingPunct="1"/>
            <a:r>
              <a:rPr lang="en-US" altLang="en-US" sz="2200" dirty="0"/>
              <a:t>Every value in a tuple must be from the </a:t>
            </a:r>
            <a:r>
              <a:rPr lang="en-US" altLang="en-US" sz="2200" i="1" dirty="0"/>
              <a:t>domain of its attribute</a:t>
            </a:r>
            <a:r>
              <a:rPr lang="en-US" altLang="en-US" sz="2200" dirty="0"/>
              <a:t> (or it could be </a:t>
            </a:r>
            <a:r>
              <a:rPr lang="en-US" altLang="en-US" sz="2200" b="1" dirty="0"/>
              <a:t>null</a:t>
            </a:r>
            <a:r>
              <a:rPr lang="en-US" altLang="en-US" sz="2200" dirty="0"/>
              <a:t>, if allowed for that attribute)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21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</a:rPr>
              <a:t>Superkey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a relation </a:t>
            </a:r>
            <a:r>
              <a:rPr lang="en-US" altLang="en-US" dirty="0" smtClean="0">
                <a:solidFill>
                  <a:srgbClr val="990033"/>
                </a:solidFill>
              </a:rPr>
              <a:t>R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i</a:t>
            </a:r>
            <a:r>
              <a:rPr lang="en-US" altLang="en-US" sz="2400" dirty="0" smtClean="0"/>
              <a:t>s </a:t>
            </a:r>
            <a:r>
              <a:rPr lang="en-US" altLang="en-US" sz="2400" dirty="0"/>
              <a:t>a set of attributes </a:t>
            </a:r>
            <a:r>
              <a:rPr lang="en-US" altLang="en-US" sz="2400" dirty="0">
                <a:solidFill>
                  <a:srgbClr val="990033"/>
                </a:solidFill>
              </a:rPr>
              <a:t>SK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with the following condition:</a:t>
            </a:r>
          </a:p>
          <a:p>
            <a:pPr lvl="2" eaLnBrk="1" hangingPunct="1"/>
            <a:r>
              <a:rPr lang="en-US" altLang="en-US" dirty="0"/>
              <a:t>No two tuples in any valid relation state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 will have the same value for </a:t>
            </a:r>
            <a:r>
              <a:rPr lang="en-US" altLang="en-US" dirty="0">
                <a:solidFill>
                  <a:srgbClr val="990033"/>
                </a:solidFill>
              </a:rPr>
              <a:t>SK</a:t>
            </a:r>
          </a:p>
          <a:p>
            <a:pPr lvl="2" eaLnBrk="1" hangingPunct="1"/>
            <a:r>
              <a:rPr lang="en-US" altLang="en-US" dirty="0"/>
              <a:t>That is, for any distinct tuples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, </a:t>
            </a:r>
            <a:r>
              <a:rPr lang="en-US" altLang="en-US" dirty="0" smtClean="0"/>
              <a:t>            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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</a:t>
            </a:r>
          </a:p>
          <a:p>
            <a:pPr lvl="2" eaLnBrk="1" hangingPunct="1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33"/>
                </a:solidFill>
              </a:rPr>
              <a:t>r(R</a:t>
            </a:r>
            <a:r>
              <a:rPr lang="en-US" altLang="en-US" dirty="0" smtClean="0">
                <a:solidFill>
                  <a:srgbClr val="990033"/>
                </a:solidFill>
              </a:rPr>
              <a:t>)</a:t>
            </a:r>
            <a:endParaRPr lang="en-US" altLang="en-US" dirty="0">
              <a:solidFill>
                <a:srgbClr val="9900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22</a:t>
            </a:fld>
            <a:endParaRPr lang="en-CA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79020"/>
              </p:ext>
            </p:extLst>
          </p:nvPr>
        </p:nvGraphicFramePr>
        <p:xfrm>
          <a:off x="1193800" y="4191000"/>
          <a:ext cx="6057900" cy="1905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Honda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CRV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BMW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A-321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BMW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i6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QC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A-123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26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rgbClr val="C00000"/>
                </a:solidFill>
              </a:rPr>
              <a:t>Superkey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</a:t>
            </a:r>
            <a:r>
              <a:rPr lang="en-US" altLang="en-US" dirty="0" smtClean="0"/>
              <a:t>a relation </a:t>
            </a:r>
            <a:r>
              <a:rPr lang="en-US" altLang="en-US" dirty="0" smtClean="0">
                <a:solidFill>
                  <a:srgbClr val="990033"/>
                </a:solidFill>
              </a:rPr>
              <a:t>R</a:t>
            </a:r>
            <a:r>
              <a:rPr lang="en-US" altLang="en-US" dirty="0" smtClean="0"/>
              <a:t>: </a:t>
            </a:r>
            <a:endParaRPr lang="en-US" altLang="en-US" dirty="0"/>
          </a:p>
          <a:p>
            <a:pPr lvl="1" eaLnBrk="1" hangingPunct="1"/>
            <a:r>
              <a:rPr lang="en-US" altLang="en-US" sz="2400" dirty="0"/>
              <a:t>i</a:t>
            </a:r>
            <a:r>
              <a:rPr lang="en-US" altLang="en-US" sz="2400" dirty="0" smtClean="0"/>
              <a:t>s </a:t>
            </a:r>
            <a:r>
              <a:rPr lang="en-US" altLang="en-US" sz="2400" dirty="0"/>
              <a:t>a set of attributes </a:t>
            </a:r>
            <a:r>
              <a:rPr lang="en-US" altLang="en-US" sz="2400" dirty="0">
                <a:solidFill>
                  <a:srgbClr val="990033"/>
                </a:solidFill>
              </a:rPr>
              <a:t>SK</a:t>
            </a:r>
            <a:r>
              <a:rPr lang="en-US" altLang="en-US" sz="2400" dirty="0"/>
              <a:t> of </a:t>
            </a:r>
            <a:r>
              <a:rPr lang="en-US" altLang="en-US" sz="2400" dirty="0">
                <a:solidFill>
                  <a:srgbClr val="990033"/>
                </a:solidFill>
              </a:rPr>
              <a:t>R</a:t>
            </a:r>
            <a:r>
              <a:rPr lang="en-US" altLang="en-US" sz="2400" dirty="0"/>
              <a:t> with the following condition:</a:t>
            </a:r>
          </a:p>
          <a:p>
            <a:pPr lvl="2" eaLnBrk="1" hangingPunct="1"/>
            <a:r>
              <a:rPr lang="en-US" altLang="en-US" dirty="0"/>
              <a:t>No two tuples in any valid relation state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 will have the same value for </a:t>
            </a:r>
            <a:r>
              <a:rPr lang="en-US" altLang="en-US" dirty="0">
                <a:solidFill>
                  <a:srgbClr val="990033"/>
                </a:solidFill>
              </a:rPr>
              <a:t>SK</a:t>
            </a:r>
          </a:p>
          <a:p>
            <a:pPr lvl="2" eaLnBrk="1" hangingPunct="1"/>
            <a:r>
              <a:rPr lang="en-US" altLang="en-US" dirty="0"/>
              <a:t>That is, for any distinct tuples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in </a:t>
            </a:r>
            <a:r>
              <a:rPr lang="en-US" altLang="en-US" dirty="0">
                <a:solidFill>
                  <a:srgbClr val="990033"/>
                </a:solidFill>
              </a:rPr>
              <a:t>r(R)</a:t>
            </a:r>
            <a:r>
              <a:rPr lang="en-US" altLang="en-US" dirty="0"/>
              <a:t>, </a:t>
            </a:r>
            <a:r>
              <a:rPr lang="en-US" altLang="en-US" dirty="0" smtClean="0"/>
              <a:t>            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 smtClean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baseline="-25000" dirty="0" smtClean="0">
                <a:solidFill>
                  <a:srgbClr val="990033"/>
                </a:solidFill>
                <a:ea typeface="ＭＳ Ｐゴシック" charset="-128"/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 </a:t>
            </a:r>
            <a:r>
              <a:rPr lang="en-US" altLang="en-US" dirty="0">
                <a:solidFill>
                  <a:srgbClr val="990033"/>
                </a:solidFill>
                <a:sym typeface="Symbol" charset="2"/>
              </a:rPr>
              <a:t>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t</a:t>
            </a:r>
            <a:r>
              <a:rPr lang="en-US" altLang="en-US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dirty="0" smtClean="0">
                <a:solidFill>
                  <a:srgbClr val="990033"/>
                </a:solidFill>
              </a:rPr>
              <a:t>[SK</a:t>
            </a:r>
            <a:r>
              <a:rPr lang="en-US" altLang="en-US" dirty="0">
                <a:solidFill>
                  <a:srgbClr val="990033"/>
                </a:solidFill>
              </a:rPr>
              <a:t>]</a:t>
            </a:r>
          </a:p>
          <a:p>
            <a:pPr lvl="2" eaLnBrk="1" hangingPunct="1"/>
            <a:r>
              <a:rPr lang="en-US" altLang="en-US" dirty="0"/>
              <a:t>This condition must hold in </a:t>
            </a:r>
            <a:r>
              <a:rPr lang="en-US" altLang="en-US" i="1" dirty="0"/>
              <a:t>any valid state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90033"/>
                </a:solidFill>
              </a:rPr>
              <a:t>r(R</a:t>
            </a:r>
            <a:r>
              <a:rPr lang="en-US" altLang="en-US" dirty="0" smtClean="0">
                <a:solidFill>
                  <a:srgbClr val="990033"/>
                </a:solidFill>
              </a:rPr>
              <a:t>)</a:t>
            </a:r>
            <a:endParaRPr lang="en-US" altLang="en-US" dirty="0">
              <a:solidFill>
                <a:srgbClr val="990033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53896"/>
              </p:ext>
            </p:extLst>
          </p:nvPr>
        </p:nvGraphicFramePr>
        <p:xfrm>
          <a:off x="609600" y="39624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41878"/>
              </p:ext>
            </p:extLst>
          </p:nvPr>
        </p:nvGraphicFramePr>
        <p:xfrm>
          <a:off x="609600" y="4724400"/>
          <a:ext cx="5232400" cy="381000"/>
        </p:xfrm>
        <a:graphic>
          <a:graphicData uri="http://schemas.openxmlformats.org/drawingml/2006/table">
            <a:tbl>
              <a:tblPr/>
              <a:tblGrid>
                <a:gridCol w="1229471"/>
                <a:gridCol w="943548"/>
                <a:gridCol w="924486"/>
                <a:gridCol w="829178"/>
                <a:gridCol w="130571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0002"/>
              </p:ext>
            </p:extLst>
          </p:nvPr>
        </p:nvGraphicFramePr>
        <p:xfrm>
          <a:off x="609600" y="5105400"/>
          <a:ext cx="39243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68366"/>
              </p:ext>
            </p:extLst>
          </p:nvPr>
        </p:nvGraphicFramePr>
        <p:xfrm>
          <a:off x="609600" y="5486400"/>
          <a:ext cx="3098800" cy="381000"/>
        </p:xfrm>
        <a:graphic>
          <a:graphicData uri="http://schemas.openxmlformats.org/drawingml/2006/table">
            <a:tbl>
              <a:tblPr/>
              <a:tblGrid>
                <a:gridCol w="1229985"/>
                <a:gridCol w="943942"/>
                <a:gridCol w="92487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827924"/>
              </p:ext>
            </p:extLst>
          </p:nvPr>
        </p:nvGraphicFramePr>
        <p:xfrm>
          <a:off x="4533900" y="5867400"/>
          <a:ext cx="2133600" cy="381000"/>
        </p:xfrm>
        <a:graphic>
          <a:graphicData uri="http://schemas.openxmlformats.org/drawingml/2006/table">
            <a:tbl>
              <a:tblPr/>
              <a:tblGrid>
                <a:gridCol w="1304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76134"/>
              </p:ext>
            </p:extLst>
          </p:nvPr>
        </p:nvGraphicFramePr>
        <p:xfrm>
          <a:off x="609600" y="5876924"/>
          <a:ext cx="21717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212"/>
              </p:ext>
            </p:extLst>
          </p:nvPr>
        </p:nvGraphicFramePr>
        <p:xfrm>
          <a:off x="609600" y="6248400"/>
          <a:ext cx="1231900" cy="381000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4566"/>
              </p:ext>
            </p:extLst>
          </p:nvPr>
        </p:nvGraphicFramePr>
        <p:xfrm>
          <a:off x="4533900" y="6248400"/>
          <a:ext cx="1308100" cy="381000"/>
        </p:xfrm>
        <a:graphic>
          <a:graphicData uri="http://schemas.openxmlformats.org/drawingml/2006/table">
            <a:tbl>
              <a:tblPr/>
              <a:tblGrid>
                <a:gridCol w="13081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44508"/>
              </p:ext>
            </p:extLst>
          </p:nvPr>
        </p:nvGraphicFramePr>
        <p:xfrm>
          <a:off x="5842000" y="6248400"/>
          <a:ext cx="825500" cy="381000"/>
        </p:xfrm>
        <a:graphic>
          <a:graphicData uri="http://schemas.openxmlformats.org/drawingml/2006/table">
            <a:tbl>
              <a:tblPr/>
              <a:tblGrid>
                <a:gridCol w="8255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23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03015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914400"/>
          </a:xfrm>
        </p:spPr>
        <p:txBody>
          <a:bodyPr/>
          <a:lstStyle/>
          <a:p>
            <a:pPr eaLnBrk="1" hangingPunct="1"/>
            <a:r>
              <a:rPr lang="en-US" altLang="en-US"/>
              <a:t>Key Constraints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34155" y="993776"/>
            <a:ext cx="8675687" cy="3044824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rgbClr val="C00000"/>
                </a:solidFill>
              </a:rPr>
              <a:t>Key</a:t>
            </a:r>
            <a:r>
              <a:rPr lang="en-US" altLang="en-US" sz="2400" dirty="0" smtClean="0"/>
              <a:t> of </a:t>
            </a:r>
            <a:r>
              <a:rPr lang="en-US" altLang="en-US" sz="2400" dirty="0" smtClean="0">
                <a:solidFill>
                  <a:srgbClr val="C00000"/>
                </a:solidFill>
              </a:rPr>
              <a:t>R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sz="2200" dirty="0" smtClean="0"/>
              <a:t>A </a:t>
            </a:r>
            <a:r>
              <a:rPr lang="en-US" altLang="en-US" sz="2200" dirty="0"/>
              <a:t>"minimal" </a:t>
            </a:r>
            <a:r>
              <a:rPr lang="en-US" altLang="en-US" sz="2200" dirty="0" err="1"/>
              <a:t>superkey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That is, a key is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K such that removal of any attribute from K results in a set of attributes that is not a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(does not possess the </a:t>
            </a:r>
            <a:r>
              <a:rPr lang="en-US" altLang="en-US" sz="2200" dirty="0" err="1"/>
              <a:t>superkey</a:t>
            </a:r>
            <a:r>
              <a:rPr lang="en-US" altLang="en-US" sz="2200" dirty="0"/>
              <a:t> uniqueness property</a:t>
            </a:r>
            <a:r>
              <a:rPr lang="en-US" altLang="en-US" sz="2200" dirty="0" smtClean="0"/>
              <a:t>)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endParaRPr lang="en-US" altLang="en-US" sz="2200" dirty="0"/>
          </a:p>
          <a:p>
            <a:pPr lvl="1" eaLnBrk="1" hangingPunct="1"/>
            <a:endParaRPr lang="en-US" altLang="en-US" sz="2200" dirty="0" smtClean="0"/>
          </a:p>
          <a:p>
            <a:pPr lvl="1" eaLnBrk="1" hangingPunct="1"/>
            <a:endParaRPr lang="en-US" altLang="en-US" sz="2200" dirty="0" smtClean="0"/>
          </a:p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A Key is a </a:t>
            </a:r>
            <a:r>
              <a:rPr lang="en-US" altLang="en-US" sz="2400" dirty="0" err="1" smtClean="0">
                <a:ea typeface="ＭＳ Ｐゴシック" charset="-128"/>
              </a:rPr>
              <a:t>Superkey</a:t>
            </a:r>
            <a:endParaRPr lang="en-US" alt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29354"/>
              </p:ext>
            </p:extLst>
          </p:nvPr>
        </p:nvGraphicFramePr>
        <p:xfrm>
          <a:off x="571500" y="32766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23747"/>
              </p:ext>
            </p:extLst>
          </p:nvPr>
        </p:nvGraphicFramePr>
        <p:xfrm>
          <a:off x="571500" y="4267200"/>
          <a:ext cx="2133600" cy="381000"/>
        </p:xfrm>
        <a:graphic>
          <a:graphicData uri="http://schemas.openxmlformats.org/drawingml/2006/table">
            <a:tbl>
              <a:tblPr/>
              <a:tblGrid>
                <a:gridCol w="1304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Reg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13781"/>
              </p:ext>
            </p:extLst>
          </p:nvPr>
        </p:nvGraphicFramePr>
        <p:xfrm>
          <a:off x="571500" y="4876800"/>
          <a:ext cx="1231900" cy="381000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0" y="4526577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 smtClean="0">
                <a:solidFill>
                  <a:srgbClr val="990033"/>
                </a:solidFill>
                <a:ea typeface="ＭＳ Ｐゴシック" charset="-128"/>
              </a:rPr>
              <a:t>Superkey</a:t>
            </a:r>
            <a:r>
              <a:rPr lang="en-US" altLang="en-US" dirty="0" smtClean="0">
                <a:solidFill>
                  <a:srgbClr val="990033"/>
                </a:solidFill>
                <a:ea typeface="ＭＳ Ｐゴシック" charset="-128"/>
              </a:rPr>
              <a:t>?</a:t>
            </a:r>
            <a:endParaRPr lang="en-US" dirty="0">
              <a:solidFill>
                <a:srgbClr val="990033"/>
              </a:solidFill>
            </a:endParaRPr>
          </a:p>
        </p:txBody>
      </p:sp>
      <p:sp>
        <p:nvSpPr>
          <p:cNvPr id="15" name="Right Brace 14"/>
          <p:cNvSpPr/>
          <p:nvPr/>
        </p:nvSpPr>
        <p:spPr bwMode="auto">
          <a:xfrm>
            <a:off x="2819400" y="4333220"/>
            <a:ext cx="304800" cy="84838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24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74545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00100"/>
          </a:xfrm>
        </p:spPr>
        <p:txBody>
          <a:bodyPr/>
          <a:lstStyle/>
          <a:p>
            <a:pPr eaLnBrk="1" hangingPunct="1"/>
            <a:r>
              <a:rPr lang="en-US" altLang="en-US" dirty="0"/>
              <a:t>Key Constraints (continued)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914400"/>
            <a:ext cx="8675687" cy="609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Is a </a:t>
            </a:r>
            <a:r>
              <a:rPr lang="en-US" altLang="en-US" sz="2400" dirty="0" err="1" smtClean="0">
                <a:ea typeface="ＭＳ Ｐゴシック" charset="-128"/>
              </a:rPr>
              <a:t>superkey</a:t>
            </a:r>
            <a:r>
              <a:rPr lang="en-US" altLang="en-US" sz="2400" dirty="0" smtClean="0">
                <a:ea typeface="ＭＳ Ｐゴシック" charset="-128"/>
              </a:rPr>
              <a:t> a key?</a:t>
            </a:r>
            <a:endParaRPr lang="en-US" altLang="en-US" sz="2400" i="1" dirty="0" smtClean="0">
              <a:ea typeface="ＭＳ Ｐゴシック" charset="-12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39792"/>
              </p:ext>
            </p:extLst>
          </p:nvPr>
        </p:nvGraphicFramePr>
        <p:xfrm>
          <a:off x="419100" y="13716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79070"/>
              </p:ext>
            </p:extLst>
          </p:nvPr>
        </p:nvGraphicFramePr>
        <p:xfrm>
          <a:off x="419100" y="2133600"/>
          <a:ext cx="5232400" cy="381000"/>
        </p:xfrm>
        <a:graphic>
          <a:graphicData uri="http://schemas.openxmlformats.org/drawingml/2006/table">
            <a:tbl>
              <a:tblPr/>
              <a:tblGrid>
                <a:gridCol w="1229471"/>
                <a:gridCol w="943548"/>
                <a:gridCol w="924486"/>
                <a:gridCol w="829178"/>
                <a:gridCol w="1305717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9143"/>
              </p:ext>
            </p:extLst>
          </p:nvPr>
        </p:nvGraphicFramePr>
        <p:xfrm>
          <a:off x="419100" y="2514600"/>
          <a:ext cx="39243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61906"/>
              </p:ext>
            </p:extLst>
          </p:nvPr>
        </p:nvGraphicFramePr>
        <p:xfrm>
          <a:off x="419100" y="2895600"/>
          <a:ext cx="3098800" cy="381000"/>
        </p:xfrm>
        <a:graphic>
          <a:graphicData uri="http://schemas.openxmlformats.org/drawingml/2006/table">
            <a:tbl>
              <a:tblPr/>
              <a:tblGrid>
                <a:gridCol w="1229985"/>
                <a:gridCol w="943942"/>
                <a:gridCol w="924873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085"/>
              </p:ext>
            </p:extLst>
          </p:nvPr>
        </p:nvGraphicFramePr>
        <p:xfrm>
          <a:off x="419100" y="3286124"/>
          <a:ext cx="2171700" cy="381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98953"/>
              </p:ext>
            </p:extLst>
          </p:nvPr>
        </p:nvGraphicFramePr>
        <p:xfrm>
          <a:off x="419100" y="3657600"/>
          <a:ext cx="1231900" cy="381000"/>
        </p:xfrm>
        <a:graphic>
          <a:graphicData uri="http://schemas.openxmlformats.org/drawingml/2006/table">
            <a:tbl>
              <a:tblPr/>
              <a:tblGrid>
                <a:gridCol w="12319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419100" y="1752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343400" y="17526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19100" y="2133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419100" y="2514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06400" y="2895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06400" y="3276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406400" y="3657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63512" y="4191000"/>
            <a:ext cx="86756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400" kern="0" dirty="0" smtClean="0">
                <a:ea typeface="ＭＳ Ｐゴシック" charset="-128"/>
              </a:rPr>
              <a:t>Any set of attributes that </a:t>
            </a:r>
            <a:r>
              <a:rPr lang="en-US" altLang="en-US" sz="2400" i="1" kern="0" dirty="0" smtClean="0">
                <a:ea typeface="ＭＳ Ｐゴシック" charset="-128"/>
              </a:rPr>
              <a:t>includes a key</a:t>
            </a:r>
            <a:r>
              <a:rPr lang="en-US" altLang="en-US" sz="2400" kern="0" dirty="0" smtClean="0">
                <a:ea typeface="ＭＳ Ｐゴシック" charset="-128"/>
              </a:rPr>
              <a:t> is a </a:t>
            </a:r>
            <a:r>
              <a:rPr lang="en-US" altLang="en-US" sz="2400" i="1" kern="0" dirty="0" err="1" smtClean="0">
                <a:ea typeface="ＭＳ Ｐゴシック" charset="-128"/>
              </a:rPr>
              <a:t>superkey</a:t>
            </a:r>
            <a:endParaRPr lang="en-US" altLang="en-US" sz="2400" i="1" kern="0" dirty="0" smtClean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25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905000"/>
            <a:ext cx="8675687" cy="441642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 smtClean="0"/>
              <a:t>P</a:t>
            </a:r>
            <a:r>
              <a:rPr lang="en-US" altLang="en-US" sz="2400" b="1" dirty="0" smtClean="0"/>
              <a:t>rimary </a:t>
            </a:r>
            <a:r>
              <a:rPr lang="en-US" altLang="en-US" sz="2400" b="1" dirty="0"/>
              <a:t>key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a </a:t>
            </a:r>
            <a:r>
              <a:rPr lang="en-US" altLang="en-US" sz="2200" dirty="0" smtClean="0"/>
              <a:t>chosen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How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choose?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Choose as primary key the smallest of the </a:t>
            </a:r>
            <a:r>
              <a:rPr lang="en-US" altLang="en-US" sz="2200" dirty="0" smtClean="0"/>
              <a:t>keys </a:t>
            </a:r>
            <a:r>
              <a:rPr lang="en-US" altLang="en-US" sz="2200" dirty="0"/>
              <a:t>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Not always applicable – choice is sometimes </a:t>
            </a:r>
            <a:r>
              <a:rPr lang="en-US" altLang="en-US" sz="2200" dirty="0" smtClean="0"/>
              <a:t>subjective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primary key attributes are </a:t>
            </a:r>
            <a:r>
              <a:rPr lang="en-US" sz="2400" u="sng" dirty="0" smtClean="0"/>
              <a:t>underlined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u="sng" dirty="0"/>
          </a:p>
          <a:p>
            <a:pPr eaLnBrk="1" hangingPunct="1">
              <a:lnSpc>
                <a:spcPct val="80000"/>
              </a:lnSpc>
            </a:pPr>
            <a:endParaRPr lang="en-US" altLang="en-US" sz="2400" u="sng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u="sng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ea typeface="ＭＳ Ｐゴシック" charset="-128"/>
              </a:rPr>
              <a:t>It is </a:t>
            </a:r>
            <a:r>
              <a:rPr lang="en-US" altLang="en-US" sz="2400" dirty="0">
                <a:ea typeface="ＭＳ Ｐゴシック" charset="-128"/>
              </a:rPr>
              <a:t>used to </a:t>
            </a:r>
            <a:r>
              <a:rPr lang="en-US" altLang="en-US" sz="2400" i="1" dirty="0">
                <a:ea typeface="ＭＳ Ｐゴシック" charset="-128"/>
              </a:rPr>
              <a:t>uniquely identify</a:t>
            </a:r>
            <a:r>
              <a:rPr lang="en-US" altLang="en-US" sz="2400" dirty="0">
                <a:ea typeface="ＭＳ Ｐゴシック" charset="-128"/>
              </a:rPr>
              <a:t> each tuple in a relation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ea typeface="ＭＳ Ｐゴシック" charset="-128"/>
              </a:rPr>
              <a:t>Also used to </a:t>
            </a:r>
            <a:r>
              <a:rPr lang="en-US" altLang="en-US" sz="2400" i="1" dirty="0">
                <a:ea typeface="ＭＳ Ｐゴシック" charset="-128"/>
              </a:rPr>
              <a:t>reference</a:t>
            </a:r>
            <a:r>
              <a:rPr lang="en-US" altLang="en-US" sz="2400" dirty="0">
                <a:ea typeface="ＭＳ Ｐゴシック" charset="-128"/>
              </a:rPr>
              <a:t> the tuple from another tuple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86840"/>
              </p:ext>
            </p:extLst>
          </p:nvPr>
        </p:nvGraphicFramePr>
        <p:xfrm>
          <a:off x="647700" y="9906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 bwMode="auto">
          <a:xfrm>
            <a:off x="647700" y="1371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0" y="1371600"/>
            <a:ext cx="21336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15790"/>
              </p:ext>
            </p:extLst>
          </p:nvPr>
        </p:nvGraphicFramePr>
        <p:xfrm>
          <a:off x="838200" y="4419600"/>
          <a:ext cx="6057900" cy="762000"/>
        </p:xfrm>
        <a:graphic>
          <a:graphicData uri="http://schemas.openxmlformats.org/drawingml/2006/table">
            <a:tbl>
              <a:tblPr/>
              <a:tblGrid>
                <a:gridCol w="1228725"/>
                <a:gridCol w="942975"/>
                <a:gridCol w="923925"/>
                <a:gridCol w="828675"/>
                <a:gridCol w="1304925"/>
                <a:gridCol w="828675"/>
              </a:tblGrid>
              <a:tr h="3810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ro-R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  Car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sng" strike="noStrike" dirty="0"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Serial#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Year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Province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Plate#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dirty="0"/>
              <a:t>Key Constraints </a:t>
            </a:r>
            <a:r>
              <a:rPr lang="zh-CN" altLang="en-US" dirty="0">
                <a:ea typeface="宋体" charset="-122"/>
              </a:rPr>
              <a:t>－</a:t>
            </a:r>
            <a:r>
              <a:rPr lang="en-US" altLang="en-US" dirty="0"/>
              <a:t> Primary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26</a:t>
            </a:fld>
            <a:endParaRPr lang="en-CA" altLang="zh-CN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838200" y="4800600"/>
            <a:ext cx="1231900" cy="38100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Background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Relational Model was first proposed by Dr. E.F. </a:t>
            </a:r>
            <a:r>
              <a:rPr lang="en-US" altLang="en-US" dirty="0" err="1"/>
              <a:t>Codd</a:t>
            </a:r>
            <a:r>
              <a:rPr lang="en-US" altLang="en-US" dirty="0"/>
              <a:t> of IBM Research in 1970 in the following paper:</a:t>
            </a:r>
          </a:p>
          <a:p>
            <a:pPr lvl="1" eaLnBrk="1" hangingPunct="1"/>
            <a:r>
              <a:rPr lang="en-US" altLang="en-US" dirty="0"/>
              <a:t>"A Relational Model for Large Shared Data Banks," Communications of the ACM, June 1970</a:t>
            </a:r>
          </a:p>
          <a:p>
            <a:pPr eaLnBrk="1" hangingPunct="1"/>
            <a:r>
              <a:rPr lang="en-US" altLang="en-US" dirty="0"/>
              <a:t>The above paper caused a major revolution in the field of database management and earned Dr. </a:t>
            </a:r>
            <a:r>
              <a:rPr lang="en-US" altLang="en-US" dirty="0" err="1"/>
              <a:t>Codd</a:t>
            </a:r>
            <a:r>
              <a:rPr lang="en-US" altLang="en-US" dirty="0"/>
              <a:t> the coveted </a:t>
            </a:r>
            <a:r>
              <a:rPr lang="en-US" altLang="en-US" dirty="0" smtClean="0">
                <a:solidFill>
                  <a:srgbClr val="C00000"/>
                </a:solidFill>
              </a:rPr>
              <a:t>ACM Turing Award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3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Relational Model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Concepts</a:t>
            </a:r>
          </a:p>
          <a:p>
            <a:pPr eaLnBrk="1" hangingPunct="1"/>
            <a:r>
              <a:rPr lang="en-US" altLang="en-US" dirty="0"/>
              <a:t>Constraints</a:t>
            </a:r>
          </a:p>
          <a:p>
            <a:pPr eaLnBrk="1" hangingPunct="1"/>
            <a:r>
              <a:rPr lang="en-US" altLang="en-US" dirty="0"/>
              <a:t>Schemas</a:t>
            </a:r>
          </a:p>
          <a:p>
            <a:pPr eaLnBrk="1" hangingPunct="1"/>
            <a:r>
              <a:rPr lang="en-US" altLang="en-US" dirty="0"/>
              <a:t>Operations</a:t>
            </a:r>
          </a:p>
          <a:p>
            <a:pPr eaLnBrk="1" hangingPunct="1"/>
            <a:r>
              <a:rPr lang="en-US" altLang="en-US" dirty="0"/>
              <a:t>Constraint Violations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4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2700" y="0"/>
            <a:ext cx="9144000" cy="838200"/>
          </a:xfrm>
        </p:spPr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47352"/>
              </p:ext>
            </p:extLst>
          </p:nvPr>
        </p:nvGraphicFramePr>
        <p:xfrm>
          <a:off x="2908300" y="3114020"/>
          <a:ext cx="4025900" cy="2197100"/>
        </p:xfrm>
        <a:graphic>
          <a:graphicData uri="http://schemas.openxmlformats.org/drawingml/2006/table">
            <a:tbl>
              <a:tblPr/>
              <a:tblGrid>
                <a:gridCol w="1257373"/>
                <a:gridCol w="1488083"/>
                <a:gridCol w="1280444"/>
              </a:tblGrid>
              <a:tr h="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8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92235" y="1269305"/>
            <a:ext cx="114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Name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441700" y="1530915"/>
            <a:ext cx="0" cy="183326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7" idx="3"/>
            <a:endCxn id="7" idx="1"/>
          </p:cNvCxnSpPr>
          <p:nvPr/>
        </p:nvCxnSpPr>
        <p:spPr bwMode="auto">
          <a:xfrm flipV="1">
            <a:off x="1193800" y="4212570"/>
            <a:ext cx="1714500" cy="46864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17" idx="3"/>
          </p:cNvCxnSpPr>
          <p:nvPr/>
        </p:nvCxnSpPr>
        <p:spPr bwMode="auto">
          <a:xfrm>
            <a:off x="1193800" y="4681210"/>
            <a:ext cx="17145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17" idx="3"/>
          </p:cNvCxnSpPr>
          <p:nvPr/>
        </p:nvCxnSpPr>
        <p:spPr bwMode="auto">
          <a:xfrm>
            <a:off x="1193800" y="4681210"/>
            <a:ext cx="1703736" cy="49021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-58018" y="4419600"/>
            <a:ext cx="1251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Tuples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75100" y="1981200"/>
            <a:ext cx="1702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 smtClean="0">
                <a:solidFill>
                  <a:srgbClr val="C00000"/>
                </a:solidFill>
              </a:rPr>
              <a:t>Attributes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43231" y="1269305"/>
            <a:ext cx="1505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C00000"/>
                </a:solidFill>
              </a:rPr>
              <a:t>Relation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0" idx="2"/>
          </p:cNvCxnSpPr>
          <p:nvPr/>
        </p:nvCxnSpPr>
        <p:spPr bwMode="auto">
          <a:xfrm flipH="1">
            <a:off x="3592235" y="2504420"/>
            <a:ext cx="1234220" cy="990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>
            <a:stCxn id="20" idx="2"/>
          </p:cNvCxnSpPr>
          <p:nvPr/>
        </p:nvCxnSpPr>
        <p:spPr bwMode="auto">
          <a:xfrm>
            <a:off x="4826455" y="2504420"/>
            <a:ext cx="0" cy="990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20" idx="2"/>
          </p:cNvCxnSpPr>
          <p:nvPr/>
        </p:nvCxnSpPr>
        <p:spPr bwMode="auto">
          <a:xfrm>
            <a:off x="4826455" y="2504420"/>
            <a:ext cx="1513615" cy="99060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4149910" y="6360180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C00000"/>
                </a:solidFill>
              </a:rPr>
              <a:t>String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 flipV="1">
            <a:off x="3592235" y="5331430"/>
            <a:ext cx="1221066" cy="106937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4813299" y="5321276"/>
            <a:ext cx="1" cy="107952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4826455" y="5331430"/>
            <a:ext cx="1378861" cy="106937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>
          <a:xfrm>
            <a:off x="2136515" y="6323945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solidFill>
                  <a:srgbClr val="C00000"/>
                </a:solidFill>
              </a:rPr>
              <a:t>Domain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>
            <a:off x="3441700" y="6629400"/>
            <a:ext cx="76764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Right Brace 101"/>
          <p:cNvSpPr/>
          <p:nvPr/>
        </p:nvSpPr>
        <p:spPr bwMode="auto">
          <a:xfrm>
            <a:off x="7086600" y="3114020"/>
            <a:ext cx="304800" cy="84838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91400" y="3264187"/>
            <a:ext cx="1503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</a:rPr>
              <a:t>Schema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104" name="Right Brace 103"/>
          <p:cNvSpPr/>
          <p:nvPr/>
        </p:nvSpPr>
        <p:spPr bwMode="auto">
          <a:xfrm>
            <a:off x="7086600" y="3962400"/>
            <a:ext cx="304800" cy="1348720"/>
          </a:xfrm>
          <a:prstGeom prst="rightBrace">
            <a:avLst/>
          </a:prstGeom>
          <a:noFill/>
          <a:ln w="349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91400" y="4419600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smtClean="0">
                <a:solidFill>
                  <a:srgbClr val="C00000"/>
                </a:solidFill>
              </a:rPr>
              <a:t>Instance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5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925202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7" grpId="0"/>
      <p:bldP spid="17" grpId="1"/>
      <p:bldP spid="20" grpId="0"/>
      <p:bldP spid="20" grpId="1"/>
      <p:bldP spid="21" grpId="0"/>
      <p:bldP spid="21" grpId="1"/>
      <p:bldP spid="54" grpId="0"/>
      <p:bldP spid="54" grpId="1"/>
      <p:bldP spid="98" grpId="0"/>
      <p:bldP spid="98" grpId="1"/>
      <p:bldP spid="102" grpId="0" animBg="1"/>
      <p:bldP spid="103" grpId="0"/>
      <p:bldP spid="104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Informal </a:t>
            </a:r>
            <a:r>
              <a:rPr lang="en-US" altLang="en-US" dirty="0" smtClean="0"/>
              <a:t>Definitions</a:t>
            </a:r>
            <a:endParaRPr lang="en-US" alt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34155" y="3127376"/>
            <a:ext cx="8675687" cy="327342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Informally</a:t>
            </a:r>
            <a:r>
              <a:rPr lang="en-US" altLang="en-US" sz="2400" dirty="0"/>
              <a:t>, a </a:t>
            </a:r>
            <a:r>
              <a:rPr lang="en-US" altLang="en-US" sz="2400" b="1" dirty="0"/>
              <a:t>relation</a:t>
            </a:r>
            <a:r>
              <a:rPr lang="en-US" altLang="en-US" sz="2400" dirty="0"/>
              <a:t> looks like a </a:t>
            </a:r>
            <a:r>
              <a:rPr lang="en-US" altLang="en-US" sz="2400" b="1" dirty="0"/>
              <a:t>table</a:t>
            </a:r>
            <a:r>
              <a:rPr lang="en-US" altLang="en-US" sz="2400" dirty="0"/>
              <a:t> of values.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relation typically contains a </a:t>
            </a:r>
            <a:r>
              <a:rPr lang="en-US" altLang="en-US" sz="2400" b="1" dirty="0"/>
              <a:t>set of rows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data elements in each </a:t>
            </a:r>
            <a:r>
              <a:rPr lang="en-US" altLang="en-US" sz="2400" b="1" dirty="0"/>
              <a:t>row</a:t>
            </a:r>
            <a:r>
              <a:rPr lang="en-US" altLang="en-US" sz="2400" dirty="0"/>
              <a:t> represent certain facts that correspond to a real-world </a:t>
            </a:r>
            <a:r>
              <a:rPr lang="en-US" altLang="en-US" sz="2400" b="1" dirty="0"/>
              <a:t>entity</a:t>
            </a:r>
            <a:r>
              <a:rPr lang="en-US" altLang="en-US" sz="2400" dirty="0"/>
              <a:t> or </a:t>
            </a:r>
            <a:r>
              <a:rPr lang="en-US" altLang="en-US" sz="2400" b="1" dirty="0"/>
              <a:t>relationship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 the formal model, rows are called </a:t>
            </a:r>
            <a:r>
              <a:rPr lang="en-US" altLang="en-US" sz="2400" b="1" dirty="0" smtClean="0"/>
              <a:t>tuples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Each </a:t>
            </a:r>
            <a:r>
              <a:rPr lang="en-US" altLang="en-US" sz="2400" b="1" dirty="0"/>
              <a:t>column</a:t>
            </a:r>
            <a:r>
              <a:rPr lang="en-US" altLang="en-US" sz="2400" dirty="0"/>
              <a:t> has a </a:t>
            </a:r>
            <a:r>
              <a:rPr lang="en-US" altLang="en-US" sz="2400" b="1" dirty="0"/>
              <a:t>column header </a:t>
            </a:r>
            <a:r>
              <a:rPr lang="en-US" altLang="en-US" sz="2400" dirty="0"/>
              <a:t>that gives an indication of the </a:t>
            </a:r>
            <a:r>
              <a:rPr lang="en-US" altLang="en-US" sz="2400" b="1" dirty="0"/>
              <a:t>meaning</a:t>
            </a:r>
            <a:r>
              <a:rPr lang="en-US" altLang="en-US" sz="2400" dirty="0"/>
              <a:t>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In the formal model, the column header is called an </a:t>
            </a:r>
            <a:r>
              <a:rPr lang="en-US" altLang="en-US" sz="2400" b="1" dirty="0" smtClean="0"/>
              <a:t>attribute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(or </a:t>
            </a:r>
            <a:r>
              <a:rPr lang="en-US" altLang="en-US" sz="2400" b="1" dirty="0" smtClean="0"/>
              <a:t>attribute name</a:t>
            </a:r>
            <a:r>
              <a:rPr lang="en-US" altLang="en-US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6</a:t>
            </a:fld>
            <a:endParaRPr lang="en-CA" altLang="zh-CN" dirty="0"/>
          </a:p>
        </p:txBody>
      </p:sp>
      <p:graphicFrame>
        <p:nvGraphicFramePr>
          <p:cNvPr id="6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590392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 dirty="0"/>
              <a:t>Informal </a:t>
            </a:r>
            <a:r>
              <a:rPr lang="en-US" altLang="en-US" dirty="0" smtClean="0"/>
              <a:t>Definition - Key</a:t>
            </a:r>
            <a:endParaRPr lang="en-US" alt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 of a Relation:</a:t>
            </a:r>
          </a:p>
          <a:p>
            <a:pPr lvl="1" eaLnBrk="1" hangingPunct="1"/>
            <a:r>
              <a:rPr lang="en-US" altLang="en-US" sz="2500" dirty="0"/>
              <a:t>Each row has </a:t>
            </a:r>
            <a:r>
              <a:rPr lang="en-US" altLang="en-US" sz="2500" dirty="0" smtClean="0"/>
              <a:t>an attribute (or a set </a:t>
            </a:r>
            <a:r>
              <a:rPr lang="en-US" altLang="en-US" sz="2500" dirty="0"/>
              <a:t>of </a:t>
            </a:r>
            <a:r>
              <a:rPr lang="en-US" altLang="en-US" sz="2500" dirty="0" smtClean="0"/>
              <a:t>attributes) </a:t>
            </a:r>
            <a:r>
              <a:rPr lang="en-US" altLang="en-US" sz="2500" dirty="0"/>
              <a:t>that uniquely </a:t>
            </a:r>
            <a:r>
              <a:rPr lang="en-US" altLang="en-US" sz="2500" dirty="0" smtClean="0"/>
              <a:t>identifies </a:t>
            </a:r>
            <a:r>
              <a:rPr lang="en-US" altLang="en-US" sz="2500" dirty="0"/>
              <a:t>that row in the table</a:t>
            </a:r>
          </a:p>
          <a:p>
            <a:pPr lvl="1" eaLnBrk="1" hangingPunct="1"/>
            <a:r>
              <a:rPr lang="en-US" altLang="en-US" sz="2500" dirty="0" smtClean="0"/>
              <a:t>The attribute/attributes are called </a:t>
            </a:r>
            <a:r>
              <a:rPr lang="en-US" altLang="en-US" sz="2500" dirty="0"/>
              <a:t>the </a:t>
            </a:r>
            <a:r>
              <a:rPr lang="en-US" altLang="en-US" sz="2500" i="1" dirty="0" smtClean="0"/>
              <a:t>key</a:t>
            </a:r>
          </a:p>
          <a:p>
            <a:pPr lvl="1" eaLnBrk="1" hangingPunct="1"/>
            <a:endParaRPr lang="en-US" altLang="en-US" sz="2500" i="1" dirty="0"/>
          </a:p>
          <a:p>
            <a:pPr lvl="1" eaLnBrk="1" hangingPunct="1"/>
            <a:endParaRPr lang="en-US" altLang="en-US" sz="2500" i="1" dirty="0" smtClean="0"/>
          </a:p>
          <a:p>
            <a:pPr lvl="1" eaLnBrk="1" hangingPunct="1"/>
            <a:endParaRPr lang="en-US" altLang="en-US" sz="2500" i="1" dirty="0"/>
          </a:p>
          <a:p>
            <a:pPr lvl="1" eaLnBrk="1" hangingPunct="1"/>
            <a:endParaRPr lang="en-US" altLang="en-US" sz="2500" i="1" dirty="0"/>
          </a:p>
          <a:p>
            <a:pPr eaLnBrk="1" hangingPunct="1"/>
            <a:r>
              <a:rPr lang="en-US" altLang="en-US" sz="2700" dirty="0"/>
              <a:t>K</a:t>
            </a:r>
            <a:r>
              <a:rPr lang="en-US" altLang="en-US" sz="2700" dirty="0" smtClean="0"/>
              <a:t>eys are underlined</a:t>
            </a:r>
            <a:endParaRPr lang="en-US" altLang="en-US" sz="2500" dirty="0"/>
          </a:p>
          <a:p>
            <a:pPr lvl="1" eaLnBrk="1" hangingPunct="1">
              <a:buFont typeface="Wingdings" charset="2"/>
              <a:buNone/>
            </a:pPr>
            <a:endParaRPr lang="en-US" alt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7</a:t>
            </a:fld>
            <a:endParaRPr lang="en-CA" altLang="zh-CN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380048"/>
              </p:ext>
            </p:extLst>
          </p:nvPr>
        </p:nvGraphicFramePr>
        <p:xfrm>
          <a:off x="76200" y="245676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41375"/>
          </a:xfrm>
        </p:spPr>
        <p:txBody>
          <a:bodyPr/>
          <a:lstStyle/>
          <a:p>
            <a:pPr eaLnBrk="1" hangingPunct="1"/>
            <a:r>
              <a:rPr lang="en-US" altLang="en-US"/>
              <a:t>Formal Definitions - Schema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(or description) of a Relation:</a:t>
            </a:r>
          </a:p>
          <a:p>
            <a:pPr lvl="1" eaLnBrk="1" hangingPunct="1"/>
            <a:r>
              <a:rPr lang="en-US" altLang="en-US" sz="2200" dirty="0"/>
              <a:t>Denoted by </a:t>
            </a:r>
            <a:r>
              <a:rPr lang="en-US" altLang="en-US" sz="2200" dirty="0" smtClean="0"/>
              <a:t>R(A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200" dirty="0" smtClean="0"/>
              <a:t>, 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.....</a:t>
            </a:r>
            <a:r>
              <a:rPr lang="en-US" altLang="en-US" sz="2200" dirty="0" smtClean="0"/>
              <a:t>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n</a:t>
            </a:r>
            <a:r>
              <a:rPr lang="en-US" altLang="en-US" sz="2200" dirty="0" smtClean="0"/>
              <a:t>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R is the </a:t>
            </a:r>
            <a:r>
              <a:rPr lang="en-US" altLang="en-US" sz="2200" b="1" dirty="0"/>
              <a:t>name</a:t>
            </a:r>
            <a:r>
              <a:rPr lang="en-US" altLang="en-US" sz="2200" dirty="0"/>
              <a:t> of the relation</a:t>
            </a:r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b="1" dirty="0"/>
              <a:t>attributes</a:t>
            </a:r>
            <a:r>
              <a:rPr lang="en-US" altLang="en-US" sz="2200" dirty="0"/>
              <a:t> of the relation are </a:t>
            </a:r>
            <a:r>
              <a:rPr lang="en-US" altLang="en-US" sz="2200" dirty="0" smtClean="0"/>
              <a:t>A</a:t>
            </a:r>
            <a:r>
              <a:rPr lang="en-US" altLang="en-US" sz="2400" baseline="-25000" dirty="0">
                <a:solidFill>
                  <a:srgbClr val="990033"/>
                </a:solidFill>
                <a:ea typeface="ＭＳ Ｐゴシック" charset="-128"/>
              </a:rPr>
              <a:t>1</a:t>
            </a:r>
            <a:r>
              <a:rPr lang="en-US" altLang="en-US" sz="2200" dirty="0" smtClean="0"/>
              <a:t>, A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2</a:t>
            </a:r>
            <a:r>
              <a:rPr lang="en-US" altLang="en-US" sz="2200" dirty="0" smtClean="0"/>
              <a:t>, </a:t>
            </a:r>
            <a:r>
              <a:rPr lang="en-US" altLang="en-US" sz="2200" dirty="0"/>
              <a:t>..., </a:t>
            </a:r>
            <a:r>
              <a:rPr lang="en-US" altLang="en-US" sz="2200" dirty="0" smtClean="0"/>
              <a:t>A</a:t>
            </a:r>
            <a:r>
              <a:rPr lang="en-US" altLang="en-US" sz="2400" baseline="-25000" dirty="0" smtClean="0">
                <a:solidFill>
                  <a:srgbClr val="990033"/>
                </a:solidFill>
                <a:ea typeface="ＭＳ Ｐゴシック" charset="-128"/>
              </a:rPr>
              <a:t>n</a:t>
            </a:r>
          </a:p>
          <a:p>
            <a:pPr eaLnBrk="1" hangingPunct="1"/>
            <a:r>
              <a:rPr lang="en-US" altLang="en-US" dirty="0" smtClean="0"/>
              <a:t>Example</a:t>
            </a:r>
            <a:r>
              <a:rPr lang="en-US" altLang="en-US" dirty="0"/>
              <a:t>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>
                <a:solidFill>
                  <a:srgbClr val="990033"/>
                </a:solidFill>
              </a:rPr>
              <a:t>Course </a:t>
            </a:r>
            <a:r>
              <a:rPr lang="en-US" altLang="en-US" sz="2400" dirty="0">
                <a:solidFill>
                  <a:srgbClr val="990033"/>
                </a:solidFill>
              </a:rPr>
              <a:t>(</a:t>
            </a:r>
            <a:r>
              <a:rPr lang="en-US" altLang="en-US" sz="2400" dirty="0" smtClean="0">
                <a:solidFill>
                  <a:srgbClr val="990033"/>
                </a:solidFill>
              </a:rPr>
              <a:t>C#, CNAME, LOC)</a:t>
            </a:r>
          </a:p>
          <a:p>
            <a:pPr eaLnBrk="1" hangingPunct="1"/>
            <a:r>
              <a:rPr lang="en-US" altLang="en-US" sz="2400" dirty="0" smtClean="0"/>
              <a:t>Each </a:t>
            </a:r>
            <a:r>
              <a:rPr lang="en-US" altLang="en-US" sz="2400" dirty="0"/>
              <a:t>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For example, t</a:t>
            </a:r>
            <a:r>
              <a:rPr lang="en-US" altLang="en-US" sz="2200" dirty="0" smtClean="0"/>
              <a:t>he domains of C#, CNAME, LOC are strings</a:t>
            </a:r>
          </a:p>
          <a:p>
            <a:pPr eaLnBrk="1" hangingPunct="1"/>
            <a:r>
              <a:rPr lang="en-US" altLang="en-US" sz="2200" dirty="0" err="1">
                <a:solidFill>
                  <a:srgbClr val="990033"/>
                </a:solidFill>
              </a:rPr>
              <a:t>d</a:t>
            </a:r>
            <a:r>
              <a:rPr lang="en-US" altLang="en-US" sz="2200" dirty="0" err="1" smtClean="0">
                <a:solidFill>
                  <a:srgbClr val="990033"/>
                </a:solidFill>
              </a:rPr>
              <a:t>om</a:t>
            </a:r>
            <a:r>
              <a:rPr lang="en-US" altLang="en-US" sz="2200" dirty="0" smtClean="0">
                <a:solidFill>
                  <a:srgbClr val="990033"/>
                </a:solidFill>
              </a:rPr>
              <a:t>(C#) = String</a:t>
            </a:r>
          </a:p>
          <a:p>
            <a:pPr eaLnBrk="1" hangingPunct="1"/>
            <a:r>
              <a:rPr lang="en-US" altLang="en-US" sz="2200" dirty="0" err="1" smtClean="0">
                <a:solidFill>
                  <a:srgbClr val="990033"/>
                </a:solidFill>
              </a:rPr>
              <a:t>dom</a:t>
            </a:r>
            <a:r>
              <a:rPr lang="en-US" altLang="en-US" sz="2200" dirty="0" smtClean="0">
                <a:solidFill>
                  <a:srgbClr val="990033"/>
                </a:solidFill>
              </a:rPr>
              <a:t>(CNAME) = String</a:t>
            </a:r>
            <a:br>
              <a:rPr lang="en-US" altLang="en-US" sz="2200" dirty="0" smtClean="0">
                <a:solidFill>
                  <a:srgbClr val="990033"/>
                </a:solidFill>
              </a:rPr>
            </a:br>
            <a:r>
              <a:rPr lang="en-US" altLang="en-US" sz="2200" dirty="0" err="1" smtClean="0">
                <a:solidFill>
                  <a:srgbClr val="990033"/>
                </a:solidFill>
              </a:rPr>
              <a:t>dom</a:t>
            </a:r>
            <a:r>
              <a:rPr lang="en-US" altLang="en-US" sz="2200" dirty="0" smtClean="0">
                <a:solidFill>
                  <a:srgbClr val="990033"/>
                </a:solidFill>
              </a:rPr>
              <a:t>(LOC) = String</a:t>
            </a:r>
          </a:p>
          <a:p>
            <a:pPr eaLnBrk="1" hangingPunct="1"/>
            <a:endParaRPr lang="en-US" altLang="en-US" sz="2200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6295"/>
              </p:ext>
            </p:extLst>
          </p:nvPr>
        </p:nvGraphicFramePr>
        <p:xfrm>
          <a:off x="4876800" y="2819400"/>
          <a:ext cx="3327401" cy="762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76438"/>
              </p:ext>
            </p:extLst>
          </p:nvPr>
        </p:nvGraphicFramePr>
        <p:xfrm>
          <a:off x="4876800" y="4419600"/>
          <a:ext cx="3327401" cy="1905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8</a:t>
            </a:fld>
            <a:endParaRPr lang="en-CA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838200"/>
          </a:xfrm>
        </p:spPr>
        <p:txBody>
          <a:bodyPr/>
          <a:lstStyle/>
          <a:p>
            <a:pPr eaLnBrk="1" hangingPunct="1"/>
            <a:r>
              <a:rPr lang="en-US" altLang="en-US"/>
              <a:t>Formal Definitions - Tuple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63525" y="2989263"/>
            <a:ext cx="8675687" cy="3425824"/>
          </a:xfrm>
        </p:spPr>
        <p:txBody>
          <a:bodyPr/>
          <a:lstStyle/>
          <a:p>
            <a:pPr eaLnBrk="1" hangingPunct="1"/>
            <a:r>
              <a:rPr lang="en-US" altLang="en-US" sz="2400" b="1" dirty="0" smtClean="0"/>
              <a:t>Tuple</a:t>
            </a:r>
            <a:r>
              <a:rPr lang="en-US" altLang="en-US" sz="2400" dirty="0" smtClean="0"/>
              <a:t>: </a:t>
            </a:r>
            <a:r>
              <a:rPr lang="en-US" altLang="en-US" sz="2400" dirty="0" smtClean="0"/>
              <a:t>a row in a relation that is an </a:t>
            </a:r>
            <a:r>
              <a:rPr lang="en-US" altLang="en-US" sz="2400" dirty="0"/>
              <a:t>ordered set of values </a:t>
            </a:r>
            <a:r>
              <a:rPr lang="en-US" altLang="en-US" sz="2400" dirty="0" smtClean="0"/>
              <a:t>that </a:t>
            </a:r>
            <a:r>
              <a:rPr lang="en-CA" sz="2400" dirty="0" smtClean="0"/>
              <a:t>represents </a:t>
            </a:r>
            <a:r>
              <a:rPr lang="en-CA" sz="2400" dirty="0"/>
              <a:t>certain facts </a:t>
            </a:r>
            <a:r>
              <a:rPr lang="en-CA" sz="2400" dirty="0" smtClean="0"/>
              <a:t>of a </a:t>
            </a:r>
            <a:r>
              <a:rPr lang="en-CA" sz="2400" dirty="0"/>
              <a:t>real-world entity or relationship.</a:t>
            </a:r>
            <a:endParaRPr lang="en-US" sz="2400" dirty="0"/>
          </a:p>
          <a:p>
            <a:pPr eaLnBrk="1" hangingPunct="1"/>
            <a:r>
              <a:rPr lang="en-US" altLang="en-US" sz="2400" smtClean="0"/>
              <a:t>Each </a:t>
            </a:r>
            <a:r>
              <a:rPr lang="en-US" altLang="en-US" sz="2400" dirty="0"/>
              <a:t>value is derived from an appropriate </a:t>
            </a:r>
            <a:r>
              <a:rPr lang="en-US" altLang="en-US" sz="2400" i="1" dirty="0"/>
              <a:t>domain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A row in </a:t>
            </a:r>
            <a:r>
              <a:rPr lang="en-US" altLang="en-US" sz="2400" dirty="0" smtClean="0"/>
              <a:t>the Course relation </a:t>
            </a:r>
            <a:r>
              <a:rPr lang="en-US" altLang="en-US" sz="2400" dirty="0"/>
              <a:t>is a </a:t>
            </a:r>
            <a:r>
              <a:rPr lang="en-US" altLang="en-US" sz="2400" dirty="0" smtClean="0"/>
              <a:t>3-tuple and consists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three </a:t>
            </a:r>
            <a:r>
              <a:rPr lang="en-US" altLang="en-US" sz="2400" dirty="0"/>
              <a:t>values</a:t>
            </a:r>
          </a:p>
          <a:p>
            <a:pPr lvl="1" eaLnBrk="1" hangingPunct="1"/>
            <a:r>
              <a:rPr lang="en-US" altLang="en-US" sz="2200" dirty="0" smtClean="0"/>
              <a:t>&lt;"CS305", "DB", "UC231"&gt;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is a tuple (row) in the </a:t>
            </a:r>
            <a:r>
              <a:rPr lang="en-US" altLang="en-US" sz="2200" dirty="0" smtClean="0"/>
              <a:t>Course </a:t>
            </a:r>
            <a:r>
              <a:rPr lang="en-US" altLang="en-US" sz="2200" dirty="0"/>
              <a:t>relation.</a:t>
            </a:r>
          </a:p>
          <a:p>
            <a:pPr eaLnBrk="1" hangingPunct="1"/>
            <a:r>
              <a:rPr lang="en-US" altLang="en-US" sz="2400" dirty="0" smtClean="0"/>
              <a:t>An </a:t>
            </a:r>
            <a:r>
              <a:rPr lang="en-US" altLang="en-US" sz="2400" dirty="0" smtClean="0">
                <a:solidFill>
                  <a:srgbClr val="990033"/>
                </a:solidFill>
              </a:rPr>
              <a:t>instance </a:t>
            </a:r>
            <a:r>
              <a:rPr lang="en-US" altLang="en-US" sz="2400" dirty="0"/>
              <a:t>of a relation </a:t>
            </a:r>
            <a:r>
              <a:rPr lang="en-US" altLang="en-US" sz="2400" dirty="0" smtClean="0"/>
              <a:t>is </a:t>
            </a:r>
            <a:r>
              <a:rPr lang="en-US" altLang="en-US" sz="2400" dirty="0"/>
              <a:t>a </a:t>
            </a:r>
            <a:r>
              <a:rPr lang="en-US" altLang="en-US" sz="2400" b="1" dirty="0"/>
              <a:t>set </a:t>
            </a:r>
            <a:r>
              <a:rPr lang="en-US" altLang="en-US" sz="2400" dirty="0"/>
              <a:t>of such tuples (rows</a:t>
            </a:r>
            <a:r>
              <a:rPr lang="en-US" altLang="en-US" sz="2400" dirty="0" smtClean="0"/>
              <a:t>)</a:t>
            </a:r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82463"/>
              </p:ext>
            </p:extLst>
          </p:nvPr>
        </p:nvGraphicFramePr>
        <p:xfrm>
          <a:off x="4876800" y="5029200"/>
          <a:ext cx="3327401" cy="381000"/>
        </p:xfrm>
        <a:graphic>
          <a:graphicData uri="http://schemas.openxmlformats.org/drawingml/2006/table">
            <a:tbl>
              <a:tblPr/>
              <a:tblGrid>
                <a:gridCol w="1039217"/>
                <a:gridCol w="1229899"/>
                <a:gridCol w="1058285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51B80-3F92-8F46-AD94-4C343E34AA0F}" type="slidenum">
              <a:rPr lang="en-US" altLang="en-US" smtClean="0"/>
              <a:pPr/>
              <a:t>9</a:t>
            </a:fld>
            <a:endParaRPr lang="en-CA" altLang="zh-CN" dirty="0"/>
          </a:p>
        </p:txBody>
      </p:sp>
      <p:graphicFrame>
        <p:nvGraphicFramePr>
          <p:cNvPr id="8" name="Content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36690"/>
              </p:ext>
            </p:extLst>
          </p:nvPr>
        </p:nvGraphicFramePr>
        <p:xfrm>
          <a:off x="76200" y="914400"/>
          <a:ext cx="8909844" cy="1886640"/>
        </p:xfrm>
        <a:graphic>
          <a:graphicData uri="http://schemas.openxmlformats.org/drawingml/2006/table">
            <a:tbl>
              <a:tblPr/>
              <a:tblGrid>
                <a:gridCol w="775933"/>
                <a:gridCol w="1177277"/>
                <a:gridCol w="713501"/>
                <a:gridCol w="187294"/>
                <a:gridCol w="749176"/>
                <a:gridCol w="998902"/>
                <a:gridCol w="972145"/>
                <a:gridCol w="222969"/>
                <a:gridCol w="972145"/>
                <a:gridCol w="1150520"/>
                <a:gridCol w="989982"/>
              </a:tblGrid>
              <a:tr h="34702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Grade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Course</a:t>
                      </a:r>
                    </a:p>
                  </a:txBody>
                  <a:tcPr marL="11568" marR="11568" marT="115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</a:t>
                      </a:r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MARK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C#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LOC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90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OS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ME300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DB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UC231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027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CS300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85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 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MT230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AL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TB300</a:t>
                      </a:r>
                    </a:p>
                  </a:txBody>
                  <a:tcPr marL="11568" marR="11568" marT="115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16732</TotalTime>
  <Words>1625</Words>
  <Application>Microsoft Macintosh PowerPoint</Application>
  <PresentationFormat>Letter Paper (8.5x11 in)</PresentationFormat>
  <Paragraphs>610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ＭＳ Ｐゴシック</vt:lpstr>
      <vt:lpstr>Symbol</vt:lpstr>
      <vt:lpstr>Tahoma</vt:lpstr>
      <vt:lpstr>Times New Roman</vt:lpstr>
      <vt:lpstr>Wingdings</vt:lpstr>
      <vt:lpstr>宋体</vt:lpstr>
      <vt:lpstr>Blends</vt:lpstr>
      <vt:lpstr>Chapter 5</vt:lpstr>
      <vt:lpstr>Data Models</vt:lpstr>
      <vt:lpstr>Background</vt:lpstr>
      <vt:lpstr>Relational Model</vt:lpstr>
      <vt:lpstr>Concepts</vt:lpstr>
      <vt:lpstr>Informal Definitions</vt:lpstr>
      <vt:lpstr>Informal Definition - Key</vt:lpstr>
      <vt:lpstr>Formal Definitions - Schema</vt:lpstr>
      <vt:lpstr>Formal Definitions - Tuple</vt:lpstr>
      <vt:lpstr>Formal Definitions - Domain</vt:lpstr>
      <vt:lpstr>Formal Definitions - Attributes</vt:lpstr>
      <vt:lpstr>Formal Definitions – Cartesian Product</vt:lpstr>
      <vt:lpstr>Formal Definitions - Relation</vt:lpstr>
      <vt:lpstr>Formal Definitions – Relations</vt:lpstr>
      <vt:lpstr>Formal Definitions – Relations</vt:lpstr>
      <vt:lpstr>Definition Summary</vt:lpstr>
      <vt:lpstr>Characteristics of Relations</vt:lpstr>
      <vt:lpstr>Important Notation:</vt:lpstr>
      <vt:lpstr>Important Notation:</vt:lpstr>
      <vt:lpstr>CONSTRAINTS</vt:lpstr>
      <vt:lpstr>Relational Integrity Constraints</vt:lpstr>
      <vt:lpstr>Key Constraints</vt:lpstr>
      <vt:lpstr>Key Constraints</vt:lpstr>
      <vt:lpstr>Key Constraints</vt:lpstr>
      <vt:lpstr>Key Constraints (continued)</vt:lpstr>
      <vt:lpstr>Key Constraints － Primary Key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Microsoft Office User</dc:creator>
  <cp:keywords/>
  <dc:description/>
  <cp:lastModifiedBy>Microsoft Office User</cp:lastModifiedBy>
  <cp:revision>115</cp:revision>
  <cp:lastPrinted>2001-11-04T00:51:13Z</cp:lastPrinted>
  <dcterms:created xsi:type="dcterms:W3CDTF">2016-09-21T01:43:01Z</dcterms:created>
  <dcterms:modified xsi:type="dcterms:W3CDTF">2019-02-25T17:48:14Z</dcterms:modified>
  <cp:category/>
</cp:coreProperties>
</file>