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handoutMasterIdLst>
    <p:handoutMasterId r:id="rId58"/>
  </p:handoutMasterIdLst>
  <p:sldIdLst>
    <p:sldId id="379" r:id="rId2"/>
    <p:sldId id="419" r:id="rId3"/>
    <p:sldId id="389" r:id="rId4"/>
    <p:sldId id="420" r:id="rId5"/>
    <p:sldId id="421" r:id="rId6"/>
    <p:sldId id="422" r:id="rId7"/>
    <p:sldId id="423" r:id="rId8"/>
    <p:sldId id="424" r:id="rId9"/>
    <p:sldId id="425" r:id="rId10"/>
    <p:sldId id="426" r:id="rId11"/>
    <p:sldId id="427" r:id="rId12"/>
    <p:sldId id="428" r:id="rId13"/>
    <p:sldId id="384" r:id="rId14"/>
    <p:sldId id="385" r:id="rId15"/>
    <p:sldId id="388" r:id="rId16"/>
    <p:sldId id="429" r:id="rId17"/>
    <p:sldId id="430" r:id="rId18"/>
    <p:sldId id="431" r:id="rId19"/>
    <p:sldId id="432" r:id="rId20"/>
    <p:sldId id="433" r:id="rId21"/>
    <p:sldId id="434" r:id="rId22"/>
    <p:sldId id="439" r:id="rId23"/>
    <p:sldId id="447" r:id="rId24"/>
    <p:sldId id="440" r:id="rId25"/>
    <p:sldId id="441" r:id="rId26"/>
    <p:sldId id="442" r:id="rId27"/>
    <p:sldId id="443" r:id="rId28"/>
    <p:sldId id="444" r:id="rId29"/>
    <p:sldId id="445" r:id="rId30"/>
    <p:sldId id="390" r:id="rId31"/>
    <p:sldId id="391" r:id="rId32"/>
    <p:sldId id="453" r:id="rId33"/>
    <p:sldId id="460" r:id="rId34"/>
    <p:sldId id="394" r:id="rId35"/>
    <p:sldId id="395" r:id="rId36"/>
    <p:sldId id="396" r:id="rId37"/>
    <p:sldId id="397" r:id="rId38"/>
    <p:sldId id="399" r:id="rId39"/>
    <p:sldId id="409" r:id="rId40"/>
    <p:sldId id="410" r:id="rId41"/>
    <p:sldId id="413" r:id="rId42"/>
    <p:sldId id="412" r:id="rId43"/>
    <p:sldId id="448" r:id="rId44"/>
    <p:sldId id="414" r:id="rId45"/>
    <p:sldId id="415" r:id="rId46"/>
    <p:sldId id="454" r:id="rId47"/>
    <p:sldId id="455" r:id="rId48"/>
    <p:sldId id="456" r:id="rId49"/>
    <p:sldId id="457" r:id="rId50"/>
    <p:sldId id="451" r:id="rId51"/>
    <p:sldId id="452" r:id="rId52"/>
    <p:sldId id="417" r:id="rId53"/>
    <p:sldId id="458" r:id="rId54"/>
    <p:sldId id="459" r:id="rId55"/>
    <p:sldId id="418" r:id="rId56"/>
  </p:sldIdLst>
  <p:sldSz cx="9144000" cy="6858000" type="letter"/>
  <p:notesSz cx="6858000" cy="9144000"/>
  <p:defaultTextStyle>
    <a:defPPr>
      <a:defRPr lang="en-CA"/>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91C"/>
    <a:srgbClr val="8B9B3A"/>
    <a:srgbClr val="71950D"/>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8"/>
    <p:restoredTop sz="93710"/>
  </p:normalViewPr>
  <p:slideViewPr>
    <p:cSldViewPr snapToObjects="1">
      <p:cViewPr varScale="1">
        <p:scale>
          <a:sx n="101" d="100"/>
          <a:sy n="101" d="100"/>
        </p:scale>
        <p:origin x="328" y="19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ltLang="zh-CN"/>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charset="0"/>
              </a:defRPr>
            </a:lvl1pPr>
          </a:lstStyle>
          <a:p>
            <a:pPr>
              <a:defRPr/>
            </a:pPr>
            <a:fld id="{3FF861F3-E6A2-F849-BD27-4AE348EB024D}"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ltLang="zh-CN" noProof="0" smtClean="0"/>
              <a:t>Click to edit Master text styles</a:t>
            </a:r>
          </a:p>
          <a:p>
            <a:pPr lvl="1"/>
            <a:r>
              <a:rPr lang="en-CA" altLang="zh-CN" noProof="0" smtClean="0"/>
              <a:t>Second level</a:t>
            </a:r>
          </a:p>
          <a:p>
            <a:pPr lvl="2"/>
            <a:r>
              <a:rPr lang="en-CA" altLang="zh-CN" noProof="0" smtClean="0"/>
              <a:t>Third level</a:t>
            </a:r>
          </a:p>
          <a:p>
            <a:pPr lvl="3"/>
            <a:r>
              <a:rPr lang="en-CA" altLang="zh-CN" noProof="0" smtClean="0"/>
              <a:t>Fourth level</a:t>
            </a:r>
          </a:p>
          <a:p>
            <a:pPr lvl="4"/>
            <a:r>
              <a:rPr lang="en-CA" altLang="zh-CN"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charset="0"/>
              </a:defRPr>
            </a:lvl1pPr>
          </a:lstStyle>
          <a:p>
            <a:pPr>
              <a:defRPr/>
            </a:pPr>
            <a:fld id="{4726AAD7-893B-6240-82B9-0CCDB7EFAD0E}"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zh-CN">
                <a:latin typeface="Verdana" charset="0"/>
                <a:ea typeface="SimSun" charset="-122"/>
              </a:rPr>
              <a:t>Integrity Constraints (IC): condition that must be true for any instance of the database.</a:t>
            </a:r>
          </a:p>
          <a:p>
            <a:endParaRPr lang="en-CA" altLang="en-US">
              <a:ea typeface="SimSun" charset="-122"/>
            </a:endParaRPr>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7A66CA80-F6CF-1643-9F0A-DFFC5E5C5101}" type="slidenum">
              <a:rPr lang="zh-CN" altLang="en-US" sz="1300">
                <a:solidFill>
                  <a:srgbClr val="000000"/>
                </a:solidFill>
                <a:ea typeface="SimSun" charset="-122"/>
              </a:rPr>
              <a:pPr/>
              <a:t>2</a:t>
            </a:fld>
            <a:endParaRPr lang="zh-CN" altLang="en-US" sz="1300">
              <a:solidFill>
                <a:srgbClr val="000000"/>
              </a:solidFill>
              <a:ea typeface="SimSun" charset="-122"/>
            </a:endParaRPr>
          </a:p>
        </p:txBody>
      </p:sp>
    </p:spTree>
    <p:extLst>
      <p:ext uri="{BB962C8B-B14F-4D97-AF65-F5344CB8AC3E}">
        <p14:creationId xmlns:p14="http://schemas.microsoft.com/office/powerpoint/2010/main" val="27906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800" b="1" kern="0" dirty="0" smtClean="0">
                <a:latin typeface="Verdana" charset="0"/>
              </a:rPr>
              <a:t>Figure 22.1a</a:t>
            </a:r>
            <a:endParaRPr lang="en-US" altLang="x-none" sz="1800" i="1" kern="0" dirty="0" smtClean="0">
              <a:latin typeface="Verdana" charset="0"/>
            </a:endParaRPr>
          </a:p>
          <a:p>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32</a:t>
            </a:fld>
            <a:endParaRPr lang="en-CA" altLang="zh-CN"/>
          </a:p>
        </p:txBody>
      </p:sp>
    </p:spTree>
    <p:extLst>
      <p:ext uri="{BB962C8B-B14F-4D97-AF65-F5344CB8AC3E}">
        <p14:creationId xmlns:p14="http://schemas.microsoft.com/office/powerpoint/2010/main" val="154334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DBRM</a:t>
            </a:r>
          </a:p>
          <a:p>
            <a:r>
              <a:rPr lang="en-US" dirty="0" smtClean="0"/>
              <a:t>Database Resource Manager Process</a:t>
            </a:r>
          </a:p>
          <a:p>
            <a:r>
              <a:rPr lang="en-US" dirty="0" err="1" smtClean="0"/>
              <a:t>DBWn</a:t>
            </a:r>
            <a:endParaRPr lang="en-US" dirty="0" smtClean="0"/>
          </a:p>
          <a:p>
            <a:r>
              <a:rPr lang="en-US" dirty="0" smtClean="0"/>
              <a:t>Database Writer Process</a:t>
            </a:r>
          </a:p>
          <a:p>
            <a:r>
              <a:rPr lang="en-US" dirty="0" smtClean="0"/>
              <a:t>Writes modified blocks from the database buffer cache to the data files</a:t>
            </a:r>
          </a:p>
          <a:p>
            <a:r>
              <a:rPr lang="en-US" dirty="0" smtClean="0"/>
              <a:t>LGWR</a:t>
            </a:r>
          </a:p>
          <a:p>
            <a:r>
              <a:rPr lang="en-US" dirty="0" smtClean="0"/>
              <a:t>Log Writer Process</a:t>
            </a:r>
          </a:p>
          <a:p>
            <a:r>
              <a:rPr lang="en-US" dirty="0" smtClean="0"/>
              <a:t>Writes redo entries to the online redo log</a:t>
            </a:r>
          </a:p>
          <a:p>
            <a:r>
              <a:rPr lang="en-US" dirty="0" smtClean="0"/>
              <a:t>CKPT</a:t>
            </a:r>
          </a:p>
          <a:p>
            <a:r>
              <a:rPr lang="en-US" dirty="0" smtClean="0"/>
              <a:t>Checkpoint Process</a:t>
            </a:r>
          </a:p>
          <a:p>
            <a:r>
              <a:rPr lang="en-US" dirty="0" smtClean="0"/>
              <a:t>Signals </a:t>
            </a:r>
            <a:r>
              <a:rPr lang="en-US" dirty="0" err="1" smtClean="0"/>
              <a:t>DBWn</a:t>
            </a:r>
            <a:r>
              <a:rPr lang="en-US" dirty="0" smtClean="0"/>
              <a:t> at checkpoints and updates all the data files and control files of the database to indicate the most recent checkpoint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43</a:t>
            </a:fld>
            <a:endParaRPr lang="en-CA" altLang="zh-CN"/>
          </a:p>
        </p:txBody>
      </p:sp>
    </p:spTree>
    <p:extLst>
      <p:ext uri="{BB962C8B-B14F-4D97-AF65-F5344CB8AC3E}">
        <p14:creationId xmlns:p14="http://schemas.microsoft.com/office/powerpoint/2010/main" val="124621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b="1" dirty="0" smtClean="0">
                <a:latin typeface="Verdana" charset="0"/>
              </a:rPr>
              <a:t>Figure 22.1b </a:t>
            </a:r>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48</a:t>
            </a:fld>
            <a:endParaRPr lang="en-CA" altLang="zh-CN"/>
          </a:p>
        </p:txBody>
      </p:sp>
    </p:spTree>
    <p:extLst>
      <p:ext uri="{BB962C8B-B14F-4D97-AF65-F5344CB8AC3E}">
        <p14:creationId xmlns:p14="http://schemas.microsoft.com/office/powerpoint/2010/main" val="116539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b="1" dirty="0" smtClean="0">
                <a:latin typeface="Verdana" charset="0"/>
              </a:rPr>
              <a:t>Figure 22.1c   </a:t>
            </a:r>
            <a:r>
              <a:rPr lang="en-US" altLang="x-none" dirty="0" smtClean="0">
                <a:latin typeface="Verdana" charset="0"/>
              </a:rPr>
              <a:t>Illustrating cascading rollback (a process that never occurs in strict or </a:t>
            </a:r>
            <a:r>
              <a:rPr lang="en-US" altLang="x-none" dirty="0" err="1" smtClean="0">
                <a:latin typeface="Verdana" charset="0"/>
              </a:rPr>
              <a:t>cascadeless</a:t>
            </a:r>
            <a:r>
              <a:rPr lang="en-US" altLang="x-none" dirty="0" smtClean="0">
                <a:latin typeface="Verdana" charset="0"/>
              </a:rPr>
              <a:t> schedules). Operations before the crash.</a:t>
            </a:r>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49</a:t>
            </a:fld>
            <a:endParaRPr lang="en-CA" altLang="zh-CN"/>
          </a:p>
        </p:txBody>
      </p:sp>
    </p:spTree>
    <p:extLst>
      <p:ext uri="{BB962C8B-B14F-4D97-AF65-F5344CB8AC3E}">
        <p14:creationId xmlns:p14="http://schemas.microsoft.com/office/powerpoint/2010/main" val="183995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x-none" b="1" dirty="0" smtClean="0">
                <a:latin typeface="Verdana" charset="0"/>
              </a:rPr>
              <a:t>Figure 22.3</a:t>
            </a:r>
            <a:r>
              <a:rPr lang="en-US" altLang="x-none" dirty="0" smtClean="0">
                <a:latin typeface="Verdana" charset="0"/>
              </a:rPr>
              <a:t>   An example of recovery using deferred update with concurrent transactions. (a) The READ and WRITE operations of four transactions. (b) System log at the point of crash.</a:t>
            </a:r>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53</a:t>
            </a:fld>
            <a:endParaRPr lang="en-CA" altLang="zh-CN"/>
          </a:p>
        </p:txBody>
      </p:sp>
    </p:spTree>
    <p:extLst>
      <p:ext uri="{BB962C8B-B14F-4D97-AF65-F5344CB8AC3E}">
        <p14:creationId xmlns:p14="http://schemas.microsoft.com/office/powerpoint/2010/main" val="139189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22.2</a:t>
            </a:r>
            <a:endParaRPr lang="en-US" dirty="0"/>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55</a:t>
            </a:fld>
            <a:endParaRPr lang="en-CA" altLang="zh-CN"/>
          </a:p>
        </p:txBody>
      </p:sp>
    </p:spTree>
    <p:extLst>
      <p:ext uri="{BB962C8B-B14F-4D97-AF65-F5344CB8AC3E}">
        <p14:creationId xmlns:p14="http://schemas.microsoft.com/office/powerpoint/2010/main" val="129871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CA" altLang="en-US">
              <a:ea typeface="SimSun" charset="-122"/>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C2AD659B-2928-2445-AD96-B7B499D08FFE}" type="slidenum">
              <a:rPr lang="zh-CN" altLang="en-US" sz="1300">
                <a:solidFill>
                  <a:srgbClr val="000000"/>
                </a:solidFill>
                <a:ea typeface="SimSun" charset="-122"/>
              </a:rPr>
              <a:pPr/>
              <a:t>4</a:t>
            </a:fld>
            <a:endParaRPr lang="zh-CN" altLang="en-US" sz="1300">
              <a:solidFill>
                <a:srgbClr val="000000"/>
              </a:solidFill>
              <a:ea typeface="SimSun" charset="-122"/>
            </a:endParaRPr>
          </a:p>
        </p:txBody>
      </p:sp>
    </p:spTree>
    <p:extLst>
      <p:ext uri="{BB962C8B-B14F-4D97-AF65-F5344CB8AC3E}">
        <p14:creationId xmlns:p14="http://schemas.microsoft.com/office/powerpoint/2010/main" val="188229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CA" altLang="en-US">
              <a:ea typeface="SimSun" charset="-122"/>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E70CB37C-D43D-8D40-BAD3-7D7D2D2C66CD}" type="slidenum">
              <a:rPr lang="zh-CN" altLang="en-US" sz="1300">
                <a:solidFill>
                  <a:srgbClr val="000000"/>
                </a:solidFill>
                <a:ea typeface="SimSun" charset="-122"/>
              </a:rPr>
              <a:pPr/>
              <a:t>5</a:t>
            </a:fld>
            <a:endParaRPr lang="zh-CN" altLang="en-US" sz="1300">
              <a:solidFill>
                <a:srgbClr val="000000"/>
              </a:solidFill>
              <a:ea typeface="SimSun" charset="-122"/>
            </a:endParaRPr>
          </a:p>
        </p:txBody>
      </p:sp>
    </p:spTree>
    <p:extLst>
      <p:ext uri="{BB962C8B-B14F-4D97-AF65-F5344CB8AC3E}">
        <p14:creationId xmlns:p14="http://schemas.microsoft.com/office/powerpoint/2010/main" val="61608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CA" altLang="en-US">
              <a:ea typeface="SimSun" charset="-122"/>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5336DCEB-8F52-2A44-AF91-76C9969D393A}" type="slidenum">
              <a:rPr lang="zh-CN" altLang="en-US" sz="1300">
                <a:solidFill>
                  <a:srgbClr val="000000"/>
                </a:solidFill>
                <a:ea typeface="SimSun" charset="-122"/>
              </a:rPr>
              <a:pPr/>
              <a:t>6</a:t>
            </a:fld>
            <a:endParaRPr lang="zh-CN" altLang="en-US" sz="1300">
              <a:solidFill>
                <a:srgbClr val="000000"/>
              </a:solidFill>
              <a:ea typeface="SimSun" charset="-122"/>
            </a:endParaRPr>
          </a:p>
        </p:txBody>
      </p:sp>
    </p:spTree>
    <p:extLst>
      <p:ext uri="{BB962C8B-B14F-4D97-AF65-F5344CB8AC3E}">
        <p14:creationId xmlns:p14="http://schemas.microsoft.com/office/powerpoint/2010/main" val="126944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a:defRPr/>
            </a:pPr>
            <a:r>
              <a:rPr lang="en-CA" dirty="0" smtClean="0"/>
              <a:t>To illustrate the concept of a transaction, consider a banking database. When a customer transfers money from a saving account to a checking account, the transaction must consist of two separate operations:</a:t>
            </a:r>
          </a:p>
          <a:p>
            <a:pPr marL="241653" indent="-241653">
              <a:buFont typeface="+mj-lt"/>
              <a:buAutoNum type="arabicPeriod"/>
              <a:defRPr/>
            </a:pPr>
            <a:r>
              <a:rPr lang="en-CA" dirty="0" smtClean="0"/>
              <a:t>Decrement the saving account</a:t>
            </a:r>
          </a:p>
          <a:p>
            <a:pPr marL="241653" indent="-241653">
              <a:buFont typeface="+mj-lt"/>
              <a:buAutoNum type="arabicPeriod"/>
              <a:defRPr/>
            </a:pPr>
            <a:r>
              <a:rPr lang="en-CA" dirty="0" smtClean="0"/>
              <a:t>Increment the checking account</a:t>
            </a:r>
          </a:p>
          <a:p>
            <a:pPr marL="241653" indent="-241653">
              <a:buFont typeface="+mj-lt"/>
              <a:buAutoNum type="arabicPeriod"/>
              <a:defRPr/>
            </a:pPr>
            <a:endParaRPr lang="en-CA" dirty="0" smtClean="0"/>
          </a:p>
          <a:p>
            <a:pPr>
              <a:buFont typeface="Arial" panose="020B0604020202020204" pitchFamily="34" charset="0"/>
              <a:buNone/>
              <a:defRPr/>
            </a:pPr>
            <a:r>
              <a:rPr lang="en-CA" dirty="0" smtClean="0"/>
              <a:t>Oracle Database must allow for two situations. </a:t>
            </a:r>
          </a:p>
          <a:p>
            <a:pPr marL="241653" indent="-241653">
              <a:buFont typeface="+mj-lt"/>
              <a:buAutoNum type="arabicPeriod"/>
              <a:defRPr/>
            </a:pPr>
            <a:r>
              <a:rPr lang="en-CA" dirty="0" smtClean="0"/>
              <a:t>If both SQL statements maintain the accounts in proper balance, then the effects of the transaction can be applied to the database. </a:t>
            </a:r>
          </a:p>
          <a:p>
            <a:pPr marL="241653" indent="-241653">
              <a:buFont typeface="+mj-lt"/>
              <a:buAutoNum type="arabicPeriod"/>
              <a:defRPr/>
            </a:pPr>
            <a:r>
              <a:rPr lang="en-CA" dirty="0" smtClean="0"/>
              <a:t>If a failure such as hardware failure prevents one or two of the statements in the transaction from completing, then the database must roll back the entire transaction so that the balance of all accounts is correct.</a:t>
            </a:r>
          </a:p>
          <a:p>
            <a:pPr lvl="1">
              <a:buFont typeface="Arial" panose="020B0604020202020204" pitchFamily="34" charset="0"/>
              <a:buNone/>
              <a:defRPr/>
            </a:pPr>
            <a:r>
              <a:rPr lang="en-CA" dirty="0" smtClean="0"/>
              <a:t>What about insufficient funds, or invalid account number?</a:t>
            </a:r>
          </a:p>
          <a:p>
            <a:pPr>
              <a:buFont typeface="Arial" panose="020B0604020202020204" pitchFamily="34" charset="0"/>
              <a:buNone/>
              <a:defRPr/>
            </a:pPr>
            <a:endParaRPr lang="en-CA" dirty="0"/>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AA79D50C-9E30-C14A-843B-FCBB29D5C630}" type="slidenum">
              <a:rPr lang="zh-CN" altLang="en-US" sz="1300">
                <a:solidFill>
                  <a:srgbClr val="000000"/>
                </a:solidFill>
                <a:ea typeface="SimSun" charset="-122"/>
              </a:rPr>
              <a:pPr/>
              <a:t>9</a:t>
            </a:fld>
            <a:endParaRPr lang="zh-CN" altLang="en-US" sz="1300">
              <a:solidFill>
                <a:srgbClr val="000000"/>
              </a:solidFill>
              <a:ea typeface="SimSun" charset="-122"/>
            </a:endParaRPr>
          </a:p>
        </p:txBody>
      </p:sp>
    </p:spTree>
    <p:extLst>
      <p:ext uri="{BB962C8B-B14F-4D97-AF65-F5344CB8AC3E}">
        <p14:creationId xmlns:p14="http://schemas.microsoft.com/office/powerpoint/2010/main" val="2131564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CA" altLang="en-US">
              <a:ea typeface="SimSun" charset="-122"/>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BC78EB92-E76F-B248-8695-CE41C87AC87C}" type="slidenum">
              <a:rPr lang="zh-CN" altLang="en-US" sz="1300">
                <a:solidFill>
                  <a:srgbClr val="000000"/>
                </a:solidFill>
                <a:ea typeface="SimSun" charset="-122"/>
              </a:rPr>
              <a:pPr/>
              <a:t>17</a:t>
            </a:fld>
            <a:endParaRPr lang="zh-CN" altLang="en-US" sz="1300">
              <a:solidFill>
                <a:srgbClr val="000000"/>
              </a:solidFill>
              <a:ea typeface="SimSun" charset="-122"/>
            </a:endParaRPr>
          </a:p>
        </p:txBody>
      </p:sp>
    </p:spTree>
    <p:extLst>
      <p:ext uri="{BB962C8B-B14F-4D97-AF65-F5344CB8AC3E}">
        <p14:creationId xmlns:p14="http://schemas.microsoft.com/office/powerpoint/2010/main" val="68287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CA" altLang="en-US">
              <a:ea typeface="SimSun" charset="-122"/>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fld id="{C7534D2D-9DC5-FD43-86D4-6B622E3B247E}" type="slidenum">
              <a:rPr lang="zh-CN" altLang="en-US" sz="1300">
                <a:solidFill>
                  <a:srgbClr val="000000"/>
                </a:solidFill>
                <a:ea typeface="SimSun" charset="-122"/>
              </a:rPr>
              <a:pPr/>
              <a:t>20</a:t>
            </a:fld>
            <a:endParaRPr lang="zh-CN" altLang="en-US" sz="1300">
              <a:solidFill>
                <a:srgbClr val="000000"/>
              </a:solidFill>
              <a:ea typeface="SimSun" charset="-122"/>
            </a:endParaRPr>
          </a:p>
        </p:txBody>
      </p:sp>
    </p:spTree>
    <p:extLst>
      <p:ext uri="{BB962C8B-B14F-4D97-AF65-F5344CB8AC3E}">
        <p14:creationId xmlns:p14="http://schemas.microsoft.com/office/powerpoint/2010/main" val="172305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726AAD7-893B-6240-82B9-0CCDB7EFAD0E}" type="slidenum">
              <a:rPr lang="zh-CN" altLang="en-CA" smtClean="0"/>
              <a:pPr>
                <a:defRPr/>
              </a:pPr>
              <a:t>22</a:t>
            </a:fld>
            <a:endParaRPr lang="en-CA" altLang="zh-CN"/>
          </a:p>
        </p:txBody>
      </p:sp>
    </p:spTree>
    <p:extLst>
      <p:ext uri="{BB962C8B-B14F-4D97-AF65-F5344CB8AC3E}">
        <p14:creationId xmlns:p14="http://schemas.microsoft.com/office/powerpoint/2010/main" val="18568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515B5FC4-EAF7-3D4F-8AA8-A87500B7FEE7}" type="slidenum">
              <a:rPr lang="zh-CN" altLang="en-CA">
                <a:latin typeface="Tahoma" charset="0"/>
              </a:rPr>
              <a:pPr>
                <a:spcBef>
                  <a:spcPct val="0"/>
                </a:spcBef>
              </a:pPr>
              <a:t>23</a:t>
            </a:fld>
            <a:endParaRPr lang="en-CA" altLang="zh-CN">
              <a:latin typeface="Tahoma"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Arial" charset="0"/>
            </a:endParaRPr>
          </a:p>
        </p:txBody>
      </p:sp>
    </p:spTree>
    <p:extLst>
      <p:ext uri="{BB962C8B-B14F-4D97-AF65-F5344CB8AC3E}">
        <p14:creationId xmlns:p14="http://schemas.microsoft.com/office/powerpoint/2010/main" val="168847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x-none" altLang="x-none" smtClean="0"/>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x-none" altLang="x-none" smtClean="0"/>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x-none" altLang="x-none" smtClean="0"/>
          </a:p>
        </p:txBody>
      </p:sp>
      <p:pic>
        <p:nvPicPr>
          <p:cNvPr id="7"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0763" y="2514600"/>
            <a:ext cx="17732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a:noFill/>
        </p:spPr>
        <p:txBody>
          <a:bodyPr wrap="none" anchor="ctr"/>
          <a:lstStyle>
            <a:lvl1pPr>
              <a:defRPr sz="6600">
                <a:solidFill>
                  <a:srgbClr val="990033"/>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600"/>
            </a:lvl1pPr>
          </a:lstStyle>
          <a:p>
            <a:r>
              <a:rPr lang="en-US" dirty="0"/>
              <a:t>Click to edit Master subtitle style</a:t>
            </a:r>
          </a:p>
        </p:txBody>
      </p:sp>
    </p:spTree>
    <p:extLst>
      <p:ext uri="{BB962C8B-B14F-4D97-AF65-F5344CB8AC3E}">
        <p14:creationId xmlns:p14="http://schemas.microsoft.com/office/powerpoint/2010/main" val="826960421"/>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pPr>
              <a:defRPr/>
            </a:pPr>
            <a:fld id="{800968BC-FDFB-9E49-B231-5796D664D956}" type="slidenum">
              <a:rPr lang="en-US" altLang="en-US" smtClean="0"/>
              <a:pPr>
                <a:defRPr/>
              </a:pPr>
              <a:t>‹#›</a:t>
            </a:fld>
            <a:endParaRPr lang="en-CA" altLang="zh-CN" dirty="0"/>
          </a:p>
        </p:txBody>
      </p:sp>
    </p:spTree>
    <p:extLst>
      <p:ext uri="{BB962C8B-B14F-4D97-AF65-F5344CB8AC3E}">
        <p14:creationId xmlns:p14="http://schemas.microsoft.com/office/powerpoint/2010/main" val="1178299100"/>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pPr>
              <a:defRPr/>
            </a:pPr>
            <a:fld id="{9BA8B079-8D74-974E-800F-7B023879BE06}" type="slidenum">
              <a:rPr lang="en-US" altLang="en-US" smtClean="0"/>
              <a:pPr>
                <a:defRPr/>
              </a:pPr>
              <a:t>‹#›</a:t>
            </a:fld>
            <a:endParaRPr lang="en-CA" altLang="zh-CN" dirty="0"/>
          </a:p>
        </p:txBody>
      </p:sp>
    </p:spTree>
    <p:extLst>
      <p:ext uri="{BB962C8B-B14F-4D97-AF65-F5344CB8AC3E}">
        <p14:creationId xmlns:p14="http://schemas.microsoft.com/office/powerpoint/2010/main" val="1726264713"/>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47" y="-11459"/>
            <a:ext cx="9127853" cy="803547"/>
          </a:xfrm>
          <a:noFill/>
        </p:spPr>
        <p:txBody>
          <a:bodyPr anchor="ctr"/>
          <a:lstStyle>
            <a:lvl1pPr algn="ctr">
              <a:defRPr/>
            </a:lvl1pPr>
          </a:lstStyle>
          <a:p>
            <a:r>
              <a:rPr lang="en-US" dirty="0" smtClean="0"/>
              <a:t>Click to edit Master title style</a:t>
            </a:r>
            <a:endParaRPr lang="en-CA"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xfrm>
            <a:off x="7203504" y="6400800"/>
            <a:ext cx="1905000" cy="457200"/>
          </a:xfrm>
          <a:ln/>
        </p:spPr>
        <p:txBody>
          <a:bodyPr/>
          <a:lstStyle>
            <a:lvl1pPr>
              <a:defRPr/>
            </a:lvl1pPr>
          </a:lstStyle>
          <a:p>
            <a:pPr>
              <a:defRPr/>
            </a:pPr>
            <a:fld id="{BC37940C-4081-6C41-A58C-32FF133851E2}" type="slidenum">
              <a:rPr lang="en-US" altLang="en-US" smtClean="0"/>
              <a:pPr>
                <a:defRPr/>
              </a:pPr>
              <a:t>‹#›</a:t>
            </a:fld>
            <a:endParaRPr lang="en-CA" altLang="zh-CN" dirty="0"/>
          </a:p>
        </p:txBody>
      </p:sp>
      <p:sp>
        <p:nvSpPr>
          <p:cNvPr id="7" name="Rectangle 37"/>
          <p:cNvSpPr>
            <a:spLocks noChangeArrowheads="1"/>
          </p:cNvSpPr>
          <p:nvPr userDrawn="1"/>
        </p:nvSpPr>
        <p:spPr bwMode="gray">
          <a:xfrm rot="16200000">
            <a:off x="4150919" y="-4151712"/>
            <a:ext cx="838993" cy="9140832"/>
          </a:xfrm>
          <a:prstGeom prst="rect">
            <a:avLst/>
          </a:prstGeom>
          <a:solidFill>
            <a:srgbClr val="798E3E">
              <a:alpha val="35686"/>
            </a:srgbClr>
          </a:solidFill>
          <a:ln>
            <a:noFill/>
          </a:ln>
          <a:extLst/>
        </p:spPr>
        <p:txBody>
          <a:bodyPr vert="eaVert"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endParaRPr kumimoji="1" lang="en-US" altLang="en-US" sz="3200" smtClean="0">
              <a:latin typeface="Tahoma" charset="0"/>
            </a:endParaRPr>
          </a:p>
        </p:txBody>
      </p:sp>
    </p:spTree>
    <p:extLst>
      <p:ext uri="{BB962C8B-B14F-4D97-AF65-F5344CB8AC3E}">
        <p14:creationId xmlns:p14="http://schemas.microsoft.com/office/powerpoint/2010/main" val="162008137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4A155795-2B07-D342-8523-684C00BE9950}" type="slidenum">
              <a:rPr lang="en-US" altLang="en-US" smtClean="0"/>
              <a:pPr>
                <a:defRPr/>
              </a:pPr>
              <a:t>‹#›</a:t>
            </a:fld>
            <a:endParaRPr lang="en-CA" altLang="zh-CN" dirty="0"/>
          </a:p>
        </p:txBody>
      </p:sp>
    </p:spTree>
    <p:extLst>
      <p:ext uri="{BB962C8B-B14F-4D97-AF65-F5344CB8AC3E}">
        <p14:creationId xmlns:p14="http://schemas.microsoft.com/office/powerpoint/2010/main" val="762425277"/>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a:ln/>
        </p:spPr>
        <p:txBody>
          <a:bodyPr/>
          <a:lstStyle>
            <a:lvl1pPr>
              <a:defRPr/>
            </a:lvl1pPr>
          </a:lstStyle>
          <a:p>
            <a:pPr>
              <a:defRPr/>
            </a:pPr>
            <a:fld id="{D636DD37-AE83-EB44-8697-729B4C77491F}" type="slidenum">
              <a:rPr lang="en-US" altLang="en-US" smtClean="0"/>
              <a:pPr>
                <a:defRPr/>
              </a:pPr>
              <a:t>‹#›</a:t>
            </a:fld>
            <a:endParaRPr lang="en-US" altLang="en-US" dirty="0" smtClean="0"/>
          </a:p>
        </p:txBody>
      </p:sp>
    </p:spTree>
    <p:extLst>
      <p:ext uri="{BB962C8B-B14F-4D97-AF65-F5344CB8AC3E}">
        <p14:creationId xmlns:p14="http://schemas.microsoft.com/office/powerpoint/2010/main" val="46708890"/>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a:ln/>
        </p:spPr>
        <p:txBody>
          <a:bodyPr/>
          <a:lstStyle>
            <a:lvl1pPr>
              <a:defRPr/>
            </a:lvl1pPr>
          </a:lstStyle>
          <a:p>
            <a:pPr>
              <a:defRPr/>
            </a:pPr>
            <a:fld id="{EF302BE3-A519-E44F-B38B-CF131FEEB000}" type="slidenum">
              <a:rPr lang="en-US" altLang="en-US" smtClean="0"/>
              <a:pPr>
                <a:defRPr/>
              </a:pPr>
              <a:t>‹#›</a:t>
            </a:fld>
            <a:endParaRPr lang="en-CA" altLang="zh-CN" dirty="0"/>
          </a:p>
        </p:txBody>
      </p:sp>
    </p:spTree>
    <p:extLst>
      <p:ext uri="{BB962C8B-B14F-4D97-AF65-F5344CB8AC3E}">
        <p14:creationId xmlns:p14="http://schemas.microsoft.com/office/powerpoint/2010/main" val="1204783075"/>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3"/>
          <p:cNvSpPr>
            <a:spLocks noGrp="1" noChangeArrowheads="1"/>
          </p:cNvSpPr>
          <p:nvPr>
            <p:ph type="sldNum" sz="quarter" idx="10"/>
          </p:nvPr>
        </p:nvSpPr>
        <p:spPr>
          <a:ln/>
        </p:spPr>
        <p:txBody>
          <a:bodyPr/>
          <a:lstStyle>
            <a:lvl1pPr>
              <a:defRPr/>
            </a:lvl1pPr>
          </a:lstStyle>
          <a:p>
            <a:pPr>
              <a:defRPr/>
            </a:pPr>
            <a:fld id="{C50E87CD-B001-E94A-967E-ED9352E89C1B}" type="slidenum">
              <a:rPr lang="en-US" altLang="en-US" smtClean="0"/>
              <a:pPr>
                <a:defRPr/>
              </a:pPr>
              <a:t>‹#›</a:t>
            </a:fld>
            <a:endParaRPr lang="en-CA" altLang="zh-CN" dirty="0"/>
          </a:p>
        </p:txBody>
      </p:sp>
    </p:spTree>
    <p:extLst>
      <p:ext uri="{BB962C8B-B14F-4D97-AF65-F5344CB8AC3E}">
        <p14:creationId xmlns:p14="http://schemas.microsoft.com/office/powerpoint/2010/main" val="165833962"/>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17DEDAE8-1537-414E-BFD3-D0E34F4ED29C}" type="slidenum">
              <a:rPr lang="en-US" altLang="en-US" smtClean="0"/>
              <a:pPr>
                <a:defRPr/>
              </a:pPr>
              <a:t>‹#›</a:t>
            </a:fld>
            <a:endParaRPr lang="en-CA" altLang="zh-CN" dirty="0"/>
          </a:p>
        </p:txBody>
      </p:sp>
    </p:spTree>
    <p:extLst>
      <p:ext uri="{BB962C8B-B14F-4D97-AF65-F5344CB8AC3E}">
        <p14:creationId xmlns:p14="http://schemas.microsoft.com/office/powerpoint/2010/main" val="1885109175"/>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0265E531-4B6B-8F4F-A766-9BC11C00B8FC}" type="slidenum">
              <a:rPr lang="en-US" altLang="en-US" smtClean="0"/>
              <a:pPr>
                <a:defRPr/>
              </a:pPr>
              <a:t>‹#›</a:t>
            </a:fld>
            <a:endParaRPr lang="en-CA" altLang="zh-CN" dirty="0"/>
          </a:p>
        </p:txBody>
      </p:sp>
    </p:spTree>
    <p:extLst>
      <p:ext uri="{BB962C8B-B14F-4D97-AF65-F5344CB8AC3E}">
        <p14:creationId xmlns:p14="http://schemas.microsoft.com/office/powerpoint/2010/main" val="1203660034"/>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AFCBCD7-E516-4A46-97F3-A1CB89A8825D}" type="slidenum">
              <a:rPr lang="en-US" altLang="en-US" smtClean="0"/>
              <a:pPr>
                <a:defRPr/>
              </a:pPr>
              <a:t>‹#›</a:t>
            </a:fld>
            <a:endParaRPr lang="en-CA" altLang="zh-CN" dirty="0"/>
          </a:p>
        </p:txBody>
      </p:sp>
    </p:spTree>
    <p:extLst>
      <p:ext uri="{BB962C8B-B14F-4D97-AF65-F5344CB8AC3E}">
        <p14:creationId xmlns:p14="http://schemas.microsoft.com/office/powerpoint/2010/main" val="618236698"/>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16147" y="-27383"/>
            <a:ext cx="9127853" cy="865584"/>
          </a:xfrm>
          <a:prstGeom prst="rect">
            <a:avLst/>
          </a:prstGeom>
          <a:solidFill>
            <a:srgbClr val="8B9B3A">
              <a:alpha val="33000"/>
            </a:srgbClr>
          </a:solidFill>
          <a:ln>
            <a:noFill/>
          </a:ln>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2000" b="1">
                <a:solidFill>
                  <a:srgbClr val="990033"/>
                </a:solidFill>
                <a:ea typeface="宋体" charset="-122"/>
              </a:defRPr>
            </a:lvl1pPr>
          </a:lstStyle>
          <a:p>
            <a:pPr>
              <a:defRPr/>
            </a:pPr>
            <a:fld id="{8AD3734C-15C5-0246-9B35-2F50610D06AA}" type="slidenum">
              <a:rPr lang="en-US" altLang="en-US" smtClean="0"/>
              <a:pPr>
                <a:defRPr/>
              </a:pPr>
              <a:t>‹#›</a:t>
            </a:fld>
            <a:endParaRPr lang="en-CA" altLang="zh-CN" dirty="0"/>
          </a:p>
        </p:txBody>
      </p:sp>
      <p:sp>
        <p:nvSpPr>
          <p:cNvPr id="1030" name="Rectangle 21"/>
          <p:cNvSpPr>
            <a:spLocks noGrp="1" noChangeArrowheads="1"/>
          </p:cNvSpPr>
          <p:nvPr>
            <p:ph type="body" idx="1"/>
          </p:nvPr>
        </p:nvSpPr>
        <p:spPr bwMode="auto">
          <a:xfrm>
            <a:off x="239713" y="980728"/>
            <a:ext cx="8796783"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2" name="Picture 10" descr="C:\Users\Mengchi\AppData\Roaming\Tencent\Users\675139391\QQ\WinTemp\RichOle\R@FC@W[@@_87}DC0E@U90YU.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838200"/>
            <a:ext cx="91440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hf hdr="0" ftr="0" dt="0"/>
  <p:txStyles>
    <p:titleStyle>
      <a:lvl1pPr algn="ctr"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itchFamily="34" charset="0"/>
        </a:defRPr>
      </a:lvl2pPr>
      <a:lvl3pPr algn="l" rtl="0" eaLnBrk="0" fontAlgn="base" hangingPunct="0">
        <a:spcBef>
          <a:spcPct val="0"/>
        </a:spcBef>
        <a:spcAft>
          <a:spcPct val="0"/>
        </a:spcAft>
        <a:defRPr sz="3600">
          <a:solidFill>
            <a:srgbClr val="800000"/>
          </a:solidFill>
          <a:latin typeface="Arial" pitchFamily="34" charset="0"/>
        </a:defRPr>
      </a:lvl3pPr>
      <a:lvl4pPr algn="l" rtl="0" eaLnBrk="0" fontAlgn="base" hangingPunct="0">
        <a:spcBef>
          <a:spcPct val="0"/>
        </a:spcBef>
        <a:spcAft>
          <a:spcPct val="0"/>
        </a:spcAft>
        <a:defRPr sz="3600">
          <a:solidFill>
            <a:srgbClr val="800000"/>
          </a:solidFill>
          <a:latin typeface="Arial" pitchFamily="34" charset="0"/>
        </a:defRPr>
      </a:lvl4pPr>
      <a:lvl5pPr algn="l" rtl="0" eaLnBrk="0" fontAlgn="base" hangingPunct="0">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5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tiff"/><Relationship Id="rId4" Type="http://schemas.openxmlformats.org/officeDocument/2006/relationships/image" Target="../media/image9.tiff"/><Relationship Id="rId5" Type="http://schemas.openxmlformats.org/officeDocument/2006/relationships/image" Target="../media/image10.tiff"/><Relationship Id="rId6" Type="http://schemas.openxmlformats.org/officeDocument/2006/relationships/image" Target="../media/image11.tiff"/><Relationship Id="rId7" Type="http://schemas.openxmlformats.org/officeDocument/2006/relationships/image" Target="../media/image1.jpeg"/><Relationship Id="rId8"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tiff"/><Relationship Id="rId4" Type="http://schemas.openxmlformats.org/officeDocument/2006/relationships/image" Target="../media/image15.tiff"/><Relationship Id="rId5" Type="http://schemas.openxmlformats.org/officeDocument/2006/relationships/image" Target="../media/image16.tiff"/><Relationship Id="rId6" Type="http://schemas.openxmlformats.org/officeDocument/2006/relationships/image" Target="../media/image17.tiff"/><Relationship Id="rId7" Type="http://schemas.openxmlformats.org/officeDocument/2006/relationships/image" Target="../media/image18.tiff"/><Relationship Id="rId8"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descr="Pink tissue paper"/>
          <p:cNvSpPr>
            <a:spLocks noGrp="1" noChangeArrowheads="1"/>
          </p:cNvSpPr>
          <p:nvPr>
            <p:ph type="ctrTitle"/>
          </p:nvPr>
        </p:nvSpPr>
        <p:spPr/>
        <p:txBody>
          <a:bodyPr/>
          <a:lstStyle/>
          <a:p>
            <a:r>
              <a:rPr lang="en-US" altLang="en-US" dirty="0" smtClean="0"/>
              <a:t>Chapter 20</a:t>
            </a:r>
            <a:endParaRPr lang="en-US" altLang="en-US" dirty="0"/>
          </a:p>
        </p:txBody>
      </p:sp>
      <p:sp>
        <p:nvSpPr>
          <p:cNvPr id="15363" name="Rectangle 3" descr="Pink tissue paper"/>
          <p:cNvSpPr>
            <a:spLocks noGrp="1" noChangeArrowheads="1"/>
          </p:cNvSpPr>
          <p:nvPr>
            <p:ph type="subTitle" idx="1"/>
          </p:nvPr>
        </p:nvSpPr>
        <p:spPr/>
        <p:txBody>
          <a:bodyPr/>
          <a:lstStyle/>
          <a:p>
            <a:pPr>
              <a:buFont typeface="Wingdings" charset="2"/>
              <a:buNone/>
            </a:pPr>
            <a:r>
              <a:rPr lang="en-US" altLang="en-US"/>
              <a:t>Introduction to Transaction Processing Concepts and Theory</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0"/>
            <a:ext cx="8229600" cy="868363"/>
          </a:xfrm>
        </p:spPr>
        <p:txBody>
          <a:bodyPr/>
          <a:lstStyle/>
          <a:p>
            <a:r>
              <a:rPr lang="en-CA" altLang="zh-CN">
                <a:latin typeface="Arial" charset="0"/>
                <a:ea typeface="宋体" charset="-122"/>
              </a:rPr>
              <a:t>Transactions</a:t>
            </a:r>
            <a:endParaRPr lang="zh-CN" altLang="en-US">
              <a:ea typeface="宋体" charset="-122"/>
            </a:endParaRPr>
          </a:p>
        </p:txBody>
      </p:sp>
      <p:sp>
        <p:nvSpPr>
          <p:cNvPr id="22530" name="Content Placeholder 2"/>
          <p:cNvSpPr>
            <a:spLocks noGrp="1"/>
          </p:cNvSpPr>
          <p:nvPr>
            <p:ph idx="1"/>
          </p:nvPr>
        </p:nvSpPr>
        <p:spPr/>
        <p:txBody>
          <a:bodyPr/>
          <a:lstStyle/>
          <a:p>
            <a:r>
              <a:rPr lang="en-US" altLang="zh-CN" dirty="0">
                <a:ea typeface="宋体" charset="-122"/>
              </a:rPr>
              <a:t>SQL statements that can be contained in a transaction include:</a:t>
            </a:r>
          </a:p>
          <a:p>
            <a:pPr marL="857250" lvl="1" indent="-457200">
              <a:spcBef>
                <a:spcPts val="725"/>
              </a:spcBef>
              <a:buClr>
                <a:srgbClr val="000000"/>
              </a:buClr>
              <a:buSzPct val="100000"/>
              <a:buFont typeface="Arial" charset="0"/>
              <a:buAutoNum type="arabicPeriod"/>
            </a:pPr>
            <a:r>
              <a:rPr lang="en-US" altLang="zh-CN" sz="2400" dirty="0">
                <a:solidFill>
                  <a:srgbClr val="262673"/>
                </a:solidFill>
                <a:latin typeface="Arial" charset="0"/>
                <a:ea typeface="宋体" charset="-122"/>
              </a:rPr>
              <a:t>query data from the database (</a:t>
            </a:r>
            <a:r>
              <a:rPr lang="en-US" altLang="zh-CN" sz="2400" dirty="0">
                <a:solidFill>
                  <a:srgbClr val="99291C"/>
                </a:solidFill>
                <a:latin typeface="Arial" charset="0"/>
                <a:ea typeface="宋体" charset="-122"/>
              </a:rPr>
              <a:t>select …</a:t>
            </a:r>
            <a:r>
              <a:rPr lang="en-US" altLang="zh-CN" sz="2400" dirty="0">
                <a:solidFill>
                  <a:srgbClr val="262673"/>
                </a:solidFill>
                <a:latin typeface="Arial" charset="0"/>
                <a:ea typeface="宋体" charset="-122"/>
              </a:rPr>
              <a:t>)</a:t>
            </a:r>
          </a:p>
          <a:p>
            <a:pPr marL="857250" lvl="1" indent="-457200">
              <a:spcBef>
                <a:spcPts val="725"/>
              </a:spcBef>
              <a:buClr>
                <a:srgbClr val="000000"/>
              </a:buClr>
              <a:buSzPct val="100000"/>
              <a:buFont typeface="Arial" charset="0"/>
              <a:buAutoNum type="arabicPeriod"/>
            </a:pPr>
            <a:r>
              <a:rPr lang="en-US" altLang="zh-CN" sz="2400" dirty="0">
                <a:solidFill>
                  <a:srgbClr val="262673"/>
                </a:solidFill>
                <a:latin typeface="Arial" charset="0"/>
                <a:ea typeface="宋体" charset="-122"/>
              </a:rPr>
              <a:t>manipulate data in the database  (</a:t>
            </a:r>
            <a:r>
              <a:rPr lang="en-US" altLang="zh-CN" sz="2400" dirty="0">
                <a:solidFill>
                  <a:srgbClr val="99291C"/>
                </a:solidFill>
                <a:latin typeface="Arial" charset="0"/>
                <a:ea typeface="宋体" charset="-122"/>
              </a:rPr>
              <a:t>insert, delete, update</a:t>
            </a:r>
            <a:r>
              <a:rPr lang="en-US" altLang="zh-CN" sz="2400" dirty="0">
                <a:solidFill>
                  <a:srgbClr val="262673"/>
                </a:solidFill>
                <a:latin typeface="Arial" charset="0"/>
                <a:ea typeface="宋体" charset="-122"/>
              </a:rPr>
              <a:t>)</a:t>
            </a:r>
          </a:p>
          <a:p>
            <a:pPr marL="857250" lvl="1" indent="-457200">
              <a:spcBef>
                <a:spcPts val="725"/>
              </a:spcBef>
              <a:buClr>
                <a:srgbClr val="000000"/>
              </a:buClr>
              <a:buSzPct val="100000"/>
              <a:buFont typeface="Arial" charset="0"/>
              <a:buAutoNum type="arabicPeriod"/>
            </a:pPr>
            <a:r>
              <a:rPr lang="en-US" altLang="zh-CN" sz="2400" dirty="0">
                <a:solidFill>
                  <a:srgbClr val="99291C"/>
                </a:solidFill>
                <a:latin typeface="Arial" charset="0"/>
                <a:ea typeface="宋体" charset="-122"/>
              </a:rPr>
              <a:t>trigger</a:t>
            </a:r>
            <a:r>
              <a:rPr lang="en-US" altLang="zh-CN" sz="2400" dirty="0">
                <a:solidFill>
                  <a:srgbClr val="262673"/>
                </a:solidFill>
                <a:latin typeface="Arial" charset="0"/>
                <a:ea typeface="宋体" charset="-122"/>
              </a:rPr>
              <a:t> other transactions</a:t>
            </a:r>
          </a:p>
          <a:p>
            <a:pPr marL="857250" lvl="1" indent="-457200">
              <a:spcBef>
                <a:spcPts val="725"/>
              </a:spcBef>
              <a:buClr>
                <a:srgbClr val="000000"/>
              </a:buClr>
              <a:buSzPct val="100000"/>
              <a:buFont typeface="Arial" charset="0"/>
              <a:buAutoNum type="arabicPeriod"/>
            </a:pPr>
            <a:r>
              <a:rPr lang="en-US" altLang="zh-CN" sz="2400" dirty="0">
                <a:solidFill>
                  <a:srgbClr val="99291C"/>
                </a:solidFill>
                <a:latin typeface="Arial" charset="0"/>
                <a:ea typeface="宋体" charset="-122"/>
              </a:rPr>
              <a:t>automate</a:t>
            </a:r>
            <a:r>
              <a:rPr lang="en-US" altLang="zh-CN" sz="2400" dirty="0">
                <a:solidFill>
                  <a:srgbClr val="262673"/>
                </a:solidFill>
                <a:latin typeface="Arial" charset="0"/>
                <a:ea typeface="宋体" charset="-122"/>
              </a:rPr>
              <a:t> certain processes in which database participate</a:t>
            </a:r>
          </a:p>
          <a:p>
            <a:pPr marL="857250" lvl="1" indent="-457200">
              <a:spcBef>
                <a:spcPts val="725"/>
              </a:spcBef>
              <a:buClr>
                <a:srgbClr val="000000"/>
              </a:buClr>
              <a:buSzPct val="100000"/>
              <a:buFont typeface="Arial" charset="0"/>
              <a:buAutoNum type="arabicPeriod"/>
            </a:pPr>
            <a:r>
              <a:rPr lang="en-US" altLang="zh-CN" sz="2400" dirty="0">
                <a:solidFill>
                  <a:srgbClr val="99291C"/>
                </a:solidFill>
                <a:latin typeface="Arial" charset="0"/>
                <a:ea typeface="宋体" charset="-122"/>
              </a:rPr>
              <a:t>respond</a:t>
            </a:r>
            <a:r>
              <a:rPr lang="en-US" altLang="zh-CN" sz="2400" dirty="0">
                <a:solidFill>
                  <a:srgbClr val="262673"/>
                </a:solidFill>
                <a:latin typeface="Arial" charset="0"/>
                <a:ea typeface="宋体" charset="-122"/>
              </a:rPr>
              <a:t> to outside events</a:t>
            </a:r>
          </a:p>
          <a:p>
            <a:pPr marL="857250" lvl="1" indent="-457200">
              <a:spcBef>
                <a:spcPts val="725"/>
              </a:spcBef>
              <a:buClr>
                <a:srgbClr val="000000"/>
              </a:buClr>
              <a:buSzPct val="100000"/>
              <a:buFont typeface="Arial" charset="0"/>
              <a:buAutoNum type="arabicPeriod"/>
            </a:pPr>
            <a:r>
              <a:rPr lang="en-US" altLang="zh-CN" sz="2400" dirty="0">
                <a:solidFill>
                  <a:srgbClr val="262673"/>
                </a:solidFill>
                <a:latin typeface="Arial" charset="0"/>
                <a:ea typeface="宋体" charset="-122"/>
              </a:rPr>
              <a:t>deliver and receive </a:t>
            </a:r>
            <a:r>
              <a:rPr lang="en-US" altLang="zh-CN" sz="2400" dirty="0">
                <a:solidFill>
                  <a:srgbClr val="99291C"/>
                </a:solidFill>
                <a:latin typeface="Arial" charset="0"/>
                <a:ea typeface="宋体" charset="-122"/>
              </a:rPr>
              <a:t>data</a:t>
            </a:r>
            <a:r>
              <a:rPr lang="en-US" altLang="zh-CN" sz="2400" dirty="0">
                <a:solidFill>
                  <a:srgbClr val="262673"/>
                </a:solidFill>
                <a:latin typeface="Arial" charset="0"/>
                <a:ea typeface="宋体" charset="-122"/>
              </a:rPr>
              <a:t> and </a:t>
            </a:r>
            <a:r>
              <a:rPr lang="en-US" altLang="zh-CN" sz="2400" dirty="0">
                <a:solidFill>
                  <a:srgbClr val="99291C"/>
                </a:solidFill>
                <a:latin typeface="Arial" charset="0"/>
                <a:ea typeface="宋体" charset="-122"/>
              </a:rPr>
              <a:t>messages</a:t>
            </a:r>
            <a:r>
              <a:rPr lang="en-US" altLang="zh-CN" sz="2400" dirty="0">
                <a:solidFill>
                  <a:srgbClr val="262673"/>
                </a:solidFill>
                <a:latin typeface="Arial" charset="0"/>
                <a:ea typeface="宋体" charset="-122"/>
              </a:rPr>
              <a:t> to/from outside</a:t>
            </a:r>
          </a:p>
          <a:p>
            <a:pPr marL="857250" lvl="1" indent="-457200">
              <a:spcBef>
                <a:spcPts val="725"/>
              </a:spcBef>
              <a:buClr>
                <a:srgbClr val="000000"/>
              </a:buClr>
              <a:buFont typeface="Wingdings" charset="2"/>
              <a:buNone/>
            </a:pPr>
            <a:r>
              <a:rPr lang="en-US" altLang="zh-CN" sz="2200" dirty="0">
                <a:solidFill>
                  <a:srgbClr val="262673"/>
                </a:solidFill>
                <a:latin typeface="Arial" charset="0"/>
                <a:ea typeface="宋体" charset="-122"/>
              </a:rPr>
              <a:t>     </a:t>
            </a:r>
            <a:r>
              <a:rPr lang="en-US" altLang="zh-CN" sz="2200" dirty="0">
                <a:solidFill>
                  <a:srgbClr val="99291C"/>
                </a:solidFill>
                <a:latin typeface="Arial" charset="0"/>
                <a:ea typeface="宋体" charset="-122"/>
              </a:rPr>
              <a:t>…</a:t>
            </a:r>
          </a:p>
          <a:p>
            <a:pPr>
              <a:spcBef>
                <a:spcPts val="725"/>
              </a:spcBef>
              <a:buClr>
                <a:srgbClr val="000000"/>
              </a:buClr>
            </a:pPr>
            <a:r>
              <a:rPr lang="en-US" altLang="zh-CN" dirty="0">
                <a:solidFill>
                  <a:srgbClr val="262673"/>
                </a:solidFill>
                <a:latin typeface="Arial" charset="0"/>
                <a:ea typeface="宋体" charset="-122"/>
              </a:rPr>
              <a:t>It normally contains several SQL statements (set of operations) that are executed as a whole</a:t>
            </a:r>
          </a:p>
          <a:p>
            <a:endParaRPr lang="zh-CN" altLang="en-US" dirty="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10</a:t>
            </a:fld>
            <a:endParaRPr lang="en-CA" altLang="zh-CN" dirty="0"/>
          </a:p>
        </p:txBody>
      </p:sp>
    </p:spTree>
    <p:extLst>
      <p:ext uri="{BB962C8B-B14F-4D97-AF65-F5344CB8AC3E}">
        <p14:creationId xmlns:p14="http://schemas.microsoft.com/office/powerpoint/2010/main" val="4965625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0"/>
            <a:ext cx="8229600" cy="868363"/>
          </a:xfrm>
        </p:spPr>
        <p:txBody>
          <a:bodyPr/>
          <a:lstStyle/>
          <a:p>
            <a:r>
              <a:rPr lang="en-US" altLang="zh-CN">
                <a:latin typeface="Arial" charset="0"/>
                <a:ea typeface="宋体" charset="-122"/>
              </a:rPr>
              <a:t>What Does a Transaction Do?</a:t>
            </a:r>
            <a:endParaRPr lang="zh-CN" altLang="en-US">
              <a:ea typeface="宋体" charset="-122"/>
            </a:endParaRPr>
          </a:p>
        </p:txBody>
      </p:sp>
      <p:sp>
        <p:nvSpPr>
          <p:cNvPr id="23554" name="Content Placeholder 2"/>
          <p:cNvSpPr>
            <a:spLocks noGrp="1"/>
          </p:cNvSpPr>
          <p:nvPr>
            <p:ph idx="1"/>
          </p:nvPr>
        </p:nvSpPr>
        <p:spPr/>
        <p:txBody>
          <a:bodyPr/>
          <a:lstStyle/>
          <a:p>
            <a:r>
              <a:rPr lang="en-US" altLang="zh-CN" dirty="0" smtClean="0">
                <a:solidFill>
                  <a:srgbClr val="006600"/>
                </a:solidFill>
                <a:latin typeface="Arial" charset="0"/>
                <a:ea typeface="宋体" charset="-122"/>
              </a:rPr>
              <a:t>Obtain </a:t>
            </a:r>
            <a:r>
              <a:rPr lang="en-US" altLang="zh-CN" dirty="0">
                <a:solidFill>
                  <a:srgbClr val="006600"/>
                </a:solidFill>
                <a:latin typeface="Arial" charset="0"/>
                <a:ea typeface="宋体" charset="-122"/>
              </a:rPr>
              <a:t>information</a:t>
            </a:r>
            <a:r>
              <a:rPr lang="en-US" altLang="zh-CN" dirty="0">
                <a:latin typeface="Arial" charset="0"/>
                <a:ea typeface="宋体" charset="-122"/>
              </a:rPr>
              <a:t> from the database</a:t>
            </a:r>
          </a:p>
          <a:p>
            <a:pPr lvl="1"/>
            <a:r>
              <a:rPr lang="en-US" altLang="zh-CN" sz="2400" dirty="0" err="1">
                <a:solidFill>
                  <a:srgbClr val="000099"/>
                </a:solidFill>
                <a:latin typeface="Arial" charset="0"/>
                <a:ea typeface="宋体" charset="-122"/>
              </a:rPr>
              <a:t>RequestBalance</a:t>
            </a:r>
            <a:r>
              <a:rPr lang="en-US" altLang="zh-CN" sz="2400" dirty="0">
                <a:solidFill>
                  <a:srgbClr val="000099"/>
                </a:solidFill>
                <a:latin typeface="Arial" charset="0"/>
                <a:ea typeface="宋体" charset="-122"/>
              </a:rPr>
              <a:t> transaction:</a:t>
            </a:r>
            <a:r>
              <a:rPr lang="en-US" altLang="zh-CN" sz="2400" dirty="0">
                <a:latin typeface="Arial" charset="0"/>
                <a:ea typeface="宋体" charset="-122"/>
              </a:rPr>
              <a:t> </a:t>
            </a:r>
          </a:p>
          <a:p>
            <a:pPr lvl="1"/>
            <a:r>
              <a:rPr lang="en-US" altLang="zh-CN" sz="2400" dirty="0">
                <a:latin typeface="Arial" charset="0"/>
                <a:ea typeface="宋体" charset="-122"/>
              </a:rPr>
              <a:t>Read customer’s balance in account and output it</a:t>
            </a:r>
          </a:p>
          <a:p>
            <a:pPr>
              <a:spcBef>
                <a:spcPct val="35000"/>
              </a:spcBef>
            </a:pPr>
            <a:r>
              <a:rPr lang="en-US" altLang="zh-CN" dirty="0">
                <a:solidFill>
                  <a:srgbClr val="006600"/>
                </a:solidFill>
                <a:latin typeface="Arial" charset="0"/>
                <a:ea typeface="宋体" charset="-122"/>
              </a:rPr>
              <a:t>Update the database</a:t>
            </a:r>
            <a:r>
              <a:rPr lang="en-US" altLang="zh-CN" dirty="0">
                <a:latin typeface="Arial" charset="0"/>
                <a:ea typeface="宋体" charset="-122"/>
              </a:rPr>
              <a:t> to reflect the occurrence of a real world event</a:t>
            </a:r>
          </a:p>
          <a:p>
            <a:pPr lvl="1"/>
            <a:r>
              <a:rPr lang="en-US" altLang="zh-CN" sz="2400" dirty="0">
                <a:solidFill>
                  <a:srgbClr val="000099"/>
                </a:solidFill>
                <a:latin typeface="Arial" charset="0"/>
                <a:ea typeface="宋体" charset="-122"/>
              </a:rPr>
              <a:t>Deposit transaction:</a:t>
            </a:r>
            <a:r>
              <a:rPr lang="en-US" altLang="zh-CN" sz="2400" dirty="0">
                <a:latin typeface="Arial" charset="0"/>
                <a:ea typeface="宋体" charset="-122"/>
              </a:rPr>
              <a:t> </a:t>
            </a:r>
          </a:p>
          <a:p>
            <a:pPr lvl="1"/>
            <a:r>
              <a:rPr lang="en-US" altLang="zh-CN" sz="2400" dirty="0">
                <a:latin typeface="Arial" charset="0"/>
                <a:ea typeface="宋体" charset="-122"/>
              </a:rPr>
              <a:t>Update customer’s balance in account </a:t>
            </a:r>
          </a:p>
          <a:p>
            <a:pPr>
              <a:spcBef>
                <a:spcPct val="35000"/>
              </a:spcBef>
            </a:pPr>
            <a:r>
              <a:rPr lang="en-US" altLang="zh-CN" dirty="0">
                <a:solidFill>
                  <a:srgbClr val="006600"/>
                </a:solidFill>
                <a:latin typeface="Arial" charset="0"/>
                <a:ea typeface="宋体" charset="-122"/>
              </a:rPr>
              <a:t>Cause the occurrence of a real world event</a:t>
            </a:r>
          </a:p>
          <a:p>
            <a:pPr lvl="1"/>
            <a:r>
              <a:rPr lang="en-US" altLang="zh-CN" sz="2400" dirty="0">
                <a:solidFill>
                  <a:srgbClr val="000099"/>
                </a:solidFill>
                <a:latin typeface="Arial" charset="0"/>
                <a:ea typeface="宋体" charset="-122"/>
              </a:rPr>
              <a:t>Withdraw transaction:</a:t>
            </a:r>
            <a:r>
              <a:rPr lang="en-US" altLang="zh-CN" sz="2400" dirty="0">
                <a:latin typeface="Arial" charset="0"/>
                <a:ea typeface="宋体" charset="-122"/>
              </a:rPr>
              <a:t>  </a:t>
            </a:r>
          </a:p>
          <a:p>
            <a:pPr lvl="1"/>
            <a:r>
              <a:rPr lang="en-US" altLang="zh-CN" sz="2400" dirty="0">
                <a:latin typeface="Arial" charset="0"/>
                <a:ea typeface="宋体" charset="-122"/>
              </a:rPr>
              <a:t>Dispense cash (and update customer’s balance in database)</a:t>
            </a:r>
          </a:p>
          <a:p>
            <a:endParaRPr lang="zh-CN" altLang="en-US" dirty="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11</a:t>
            </a:fld>
            <a:endParaRPr lang="en-CA" altLang="zh-CN" dirty="0"/>
          </a:p>
        </p:txBody>
      </p:sp>
    </p:spTree>
    <p:extLst>
      <p:ext uri="{BB962C8B-B14F-4D97-AF65-F5344CB8AC3E}">
        <p14:creationId xmlns:p14="http://schemas.microsoft.com/office/powerpoint/2010/main" val="134897232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0" y="14288"/>
            <a:ext cx="9144000" cy="823912"/>
          </a:xfrm>
        </p:spPr>
        <p:txBody>
          <a:bodyPr/>
          <a:lstStyle/>
          <a:p>
            <a:r>
              <a:rPr lang="en-US" altLang="zh-CN">
                <a:latin typeface="Arial" charset="0"/>
                <a:ea typeface="宋体" charset="-122"/>
              </a:rPr>
              <a:t>Main issues</a:t>
            </a:r>
            <a:endParaRPr lang="zh-CN" altLang="zh-CN" dirty="0">
              <a:latin typeface="Arial" charset="0"/>
              <a:ea typeface="宋体" charset="-122"/>
            </a:endParaRPr>
          </a:p>
        </p:txBody>
      </p:sp>
      <p:sp>
        <p:nvSpPr>
          <p:cNvPr id="24578" name="Rectangle 3"/>
          <p:cNvSpPr>
            <a:spLocks noGrp="1" noChangeArrowheads="1"/>
          </p:cNvSpPr>
          <p:nvPr>
            <p:ph type="body" idx="1"/>
          </p:nvPr>
        </p:nvSpPr>
        <p:spPr>
          <a:xfrm>
            <a:off x="228600" y="990600"/>
            <a:ext cx="8294688" cy="4572000"/>
          </a:xfrm>
        </p:spPr>
        <p:txBody>
          <a:bodyPr/>
          <a:lstStyle/>
          <a:p>
            <a:r>
              <a:rPr lang="en-US" altLang="zh-CN" dirty="0">
                <a:latin typeface="Arial" charset="0"/>
                <a:ea typeface="宋体" charset="-122"/>
              </a:rPr>
              <a:t>Transaction specification and programming</a:t>
            </a:r>
          </a:p>
          <a:p>
            <a:r>
              <a:rPr lang="en-US" altLang="zh-CN" dirty="0">
                <a:latin typeface="Arial" charset="0"/>
                <a:ea typeface="宋体" charset="-122"/>
              </a:rPr>
              <a:t>How to coordinate different, possible concurrent user transactions in such a way that</a:t>
            </a:r>
          </a:p>
          <a:p>
            <a:pPr lvl="1"/>
            <a:r>
              <a:rPr lang="en-US" altLang="zh-CN" dirty="0">
                <a:latin typeface="Arial" charset="0"/>
                <a:ea typeface="宋体" charset="-122"/>
              </a:rPr>
              <a:t>each user has the feeling that he/she is the only user, and</a:t>
            </a:r>
          </a:p>
          <a:p>
            <a:pPr lvl="1"/>
            <a:r>
              <a:rPr lang="en-US" altLang="zh-CN" dirty="0">
                <a:latin typeface="Arial" charset="0"/>
                <a:ea typeface="宋体" charset="-122"/>
              </a:rPr>
              <a:t>is interacting in the right, intended way with the DBMS</a:t>
            </a:r>
          </a:p>
          <a:p>
            <a:r>
              <a:rPr lang="en-US" altLang="zh-CN" dirty="0">
                <a:latin typeface="Arial" charset="0"/>
                <a:ea typeface="宋体" charset="-122"/>
              </a:rPr>
              <a:t>How to process transactions in a centralized, distributed database, or multi database systems</a:t>
            </a:r>
            <a:endParaRPr lang="zh-CN" altLang="zh-CN" dirty="0">
              <a:latin typeface="Arial" charset="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12</a:t>
            </a:fld>
            <a:endParaRPr lang="en-CA" altLang="zh-CN" dirty="0"/>
          </a:p>
        </p:txBody>
      </p:sp>
    </p:spTree>
    <p:extLst>
      <p:ext uri="{BB962C8B-B14F-4D97-AF65-F5344CB8AC3E}">
        <p14:creationId xmlns:p14="http://schemas.microsoft.com/office/powerpoint/2010/main" val="119305531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CA" altLang="en-US"/>
              <a:t>What may go wrong?</a:t>
            </a:r>
          </a:p>
        </p:txBody>
      </p:sp>
      <p:sp>
        <p:nvSpPr>
          <p:cNvPr id="22530" name="Content Placeholder 2"/>
          <p:cNvSpPr>
            <a:spLocks noGrp="1"/>
          </p:cNvSpPr>
          <p:nvPr>
            <p:ph idx="1"/>
          </p:nvPr>
        </p:nvSpPr>
        <p:spPr/>
        <p:txBody>
          <a:bodyPr/>
          <a:lstStyle/>
          <a:p>
            <a:r>
              <a:rPr lang="en-CA" altLang="en-US" dirty="0"/>
              <a:t>System crash:   </a:t>
            </a:r>
            <a:endParaRPr lang="en-CA" altLang="en-US" dirty="0" smtClean="0"/>
          </a:p>
          <a:p>
            <a:pPr lvl="1"/>
            <a:r>
              <a:rPr lang="en-CA" altLang="en-US" dirty="0" smtClean="0"/>
              <a:t>power </a:t>
            </a:r>
            <a:r>
              <a:rPr lang="en-CA" altLang="en-US" dirty="0"/>
              <a:t>outage</a:t>
            </a:r>
          </a:p>
          <a:p>
            <a:r>
              <a:rPr lang="en-CA" altLang="en-US" dirty="0" smtClean="0"/>
              <a:t>Media </a:t>
            </a:r>
            <a:r>
              <a:rPr lang="en-CA" altLang="en-US" dirty="0"/>
              <a:t>failure:  </a:t>
            </a:r>
            <a:endParaRPr lang="en-CA" altLang="en-US" dirty="0" smtClean="0"/>
          </a:p>
          <a:p>
            <a:pPr lvl="1"/>
            <a:r>
              <a:rPr lang="en-CA" altLang="en-US" dirty="0" smtClean="0"/>
              <a:t>disk failure</a:t>
            </a:r>
          </a:p>
          <a:p>
            <a:r>
              <a:rPr lang="en-CA" altLang="en-US" dirty="0" smtClean="0"/>
              <a:t>Transaction failure:</a:t>
            </a:r>
          </a:p>
          <a:p>
            <a:pPr lvl="1"/>
            <a:r>
              <a:rPr lang="en-CA" altLang="en-US" dirty="0" smtClean="0"/>
              <a:t>arithmetic overflow</a:t>
            </a:r>
          </a:p>
          <a:p>
            <a:pPr lvl="1">
              <a:buNone/>
            </a:pPr>
            <a:r>
              <a:rPr lang="en-CA" altLang="en-US" dirty="0" smtClean="0"/>
              <a:t>	</a:t>
            </a:r>
            <a:r>
              <a:rPr lang="en-CA" altLang="en-US" dirty="0" smtClean="0">
                <a:solidFill>
                  <a:schemeClr val="tx2"/>
                </a:solidFill>
              </a:rPr>
              <a:t>insert a tuple whose values do not conform to its schema</a:t>
            </a:r>
          </a:p>
          <a:p>
            <a:pPr lvl="1"/>
            <a:r>
              <a:rPr lang="en-CA" altLang="en-US" dirty="0" smtClean="0"/>
              <a:t>insert/delete/update a tuple whose values violate integrity constrains such as</a:t>
            </a:r>
          </a:p>
          <a:p>
            <a:pPr lvl="1">
              <a:buNone/>
            </a:pPr>
            <a:r>
              <a:rPr lang="en-CA" altLang="en-US" dirty="0" smtClean="0"/>
              <a:t>	</a:t>
            </a:r>
            <a:r>
              <a:rPr lang="en-CA" altLang="en-US" dirty="0" smtClean="0">
                <a:solidFill>
                  <a:schemeClr val="tx2"/>
                </a:solidFill>
              </a:rPr>
              <a:t>primary key, 	foreign key, not null, beyond the range</a:t>
            </a:r>
          </a:p>
          <a:p>
            <a:pPr lvl="1">
              <a:buNone/>
            </a:pPr>
            <a:r>
              <a:rPr lang="en-CA" altLang="en-US" dirty="0" smtClean="0">
                <a:solidFill>
                  <a:schemeClr val="tx2"/>
                </a:solidFill>
              </a:rPr>
              <a:t>   </a:t>
            </a:r>
          </a:p>
          <a:p>
            <a:pPr lvl="1"/>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13</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CA" altLang="en-US"/>
              <a:t>Frequency of failure</a:t>
            </a:r>
          </a:p>
        </p:txBody>
      </p:sp>
      <p:sp>
        <p:nvSpPr>
          <p:cNvPr id="23554" name="Content Placeholder 2"/>
          <p:cNvSpPr>
            <a:spLocks noGrp="1"/>
          </p:cNvSpPr>
          <p:nvPr>
            <p:ph idx="1"/>
          </p:nvPr>
        </p:nvSpPr>
        <p:spPr/>
        <p:txBody>
          <a:bodyPr/>
          <a:lstStyle/>
          <a:p>
            <a:pPr>
              <a:buFont typeface="Wingdings" charset="2"/>
              <a:buNone/>
            </a:pPr>
            <a:r>
              <a:rPr lang="en-CA" altLang="en-US" dirty="0"/>
              <a:t>Type of Failure         Frequency of occurrence</a:t>
            </a:r>
          </a:p>
          <a:p>
            <a:pPr>
              <a:buNone/>
            </a:pPr>
            <a:r>
              <a:rPr lang="en-CA" altLang="en-US" dirty="0" smtClean="0"/>
              <a:t>  </a:t>
            </a:r>
            <a:r>
              <a:rPr lang="en-CA" altLang="en-US" dirty="0">
                <a:solidFill>
                  <a:srgbClr val="C00000"/>
                </a:solidFill>
              </a:rPr>
              <a:t>transaction</a:t>
            </a:r>
            <a:r>
              <a:rPr lang="en-CA" altLang="en-US" dirty="0"/>
              <a:t>	|	</a:t>
            </a:r>
            <a:r>
              <a:rPr lang="en-CA" altLang="en-US" dirty="0">
                <a:solidFill>
                  <a:srgbClr val="0070C0"/>
                </a:solidFill>
              </a:rPr>
              <a:t>0-100 per minute</a:t>
            </a:r>
          </a:p>
          <a:p>
            <a:pPr>
              <a:buFont typeface="Wingdings" charset="2"/>
              <a:buNone/>
            </a:pPr>
            <a:r>
              <a:rPr lang="en-CA" altLang="en-US" dirty="0">
                <a:solidFill>
                  <a:srgbClr val="C00000"/>
                </a:solidFill>
              </a:rPr>
              <a:t> </a:t>
            </a:r>
            <a:r>
              <a:rPr lang="en-CA" altLang="en-US" dirty="0" smtClean="0">
                <a:solidFill>
                  <a:srgbClr val="C00000"/>
                </a:solidFill>
              </a:rPr>
              <a:t> system</a:t>
            </a:r>
            <a:r>
              <a:rPr lang="en-CA" altLang="en-US" dirty="0" smtClean="0"/>
              <a:t>          </a:t>
            </a:r>
            <a:r>
              <a:rPr lang="en-CA" altLang="en-US" dirty="0"/>
              <a:t>	|       	</a:t>
            </a:r>
            <a:r>
              <a:rPr lang="en-CA" altLang="en-US" dirty="0">
                <a:solidFill>
                  <a:srgbClr val="0070C0"/>
                </a:solidFill>
              </a:rPr>
              <a:t>several per month</a:t>
            </a:r>
          </a:p>
          <a:p>
            <a:pPr>
              <a:buFont typeface="Wingdings" charset="2"/>
              <a:buNone/>
            </a:pPr>
            <a:r>
              <a:rPr lang="en-CA" altLang="en-US" dirty="0"/>
              <a:t> </a:t>
            </a:r>
            <a:r>
              <a:rPr lang="en-CA" altLang="en-US" dirty="0" smtClean="0"/>
              <a:t> </a:t>
            </a:r>
            <a:r>
              <a:rPr lang="en-CA" altLang="en-US" dirty="0" smtClean="0">
                <a:solidFill>
                  <a:srgbClr val="C00000"/>
                </a:solidFill>
              </a:rPr>
              <a:t>media</a:t>
            </a:r>
            <a:r>
              <a:rPr lang="en-CA" altLang="en-US" dirty="0" smtClean="0"/>
              <a:t>           </a:t>
            </a:r>
            <a:r>
              <a:rPr lang="en-CA" altLang="en-US" dirty="0"/>
              <a:t>	|       	</a:t>
            </a:r>
            <a:r>
              <a:rPr lang="en-CA" altLang="en-US" dirty="0">
                <a:solidFill>
                  <a:srgbClr val="0070C0"/>
                </a:solidFill>
              </a:rPr>
              <a:t>once or twice per </a:t>
            </a:r>
            <a:r>
              <a:rPr lang="en-CA" altLang="en-US" dirty="0" smtClean="0">
                <a:solidFill>
                  <a:srgbClr val="0070C0"/>
                </a:solidFill>
              </a:rPr>
              <a:t>year</a:t>
            </a:r>
          </a:p>
          <a:p>
            <a:pPr>
              <a:buNone/>
            </a:pPr>
            <a:r>
              <a:rPr lang="en-CA" altLang="en-US" dirty="0" smtClean="0"/>
              <a:t>How to guarantee the correctness of database</a:t>
            </a:r>
          </a:p>
          <a:p>
            <a:pPr>
              <a:buNone/>
            </a:pPr>
            <a:r>
              <a:rPr lang="en-CA" altLang="en-US" dirty="0" smtClean="0"/>
              <a:t>operations with hundreds of concurrent users?</a:t>
            </a:r>
          </a:p>
          <a:p>
            <a:pPr>
              <a:buNone/>
            </a:pPr>
            <a:r>
              <a:rPr lang="en-CA" altLang="en-US" dirty="0" smtClean="0"/>
              <a:t>Transactions</a:t>
            </a:r>
          </a:p>
          <a:p>
            <a:pPr>
              <a:buNone/>
            </a:pPr>
            <a:endParaRPr lang="en-CA" altLang="en-US" dirty="0" smtClean="0"/>
          </a:p>
          <a:p>
            <a:pPr>
              <a:buFont typeface="Wingdings" charset="2"/>
              <a:buNone/>
            </a:pPr>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14</a:t>
            </a:fld>
            <a:endParaRPr lang="en-CA" altLang="zh-CN" dirty="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CA" altLang="en-US" dirty="0"/>
              <a:t>ACID Properties of Transactions</a:t>
            </a:r>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15</a:t>
            </a:fld>
            <a:endParaRPr lang="en-CA" altLang="zh-CN" dirty="0"/>
          </a:p>
        </p:txBody>
      </p:sp>
      <p:pic>
        <p:nvPicPr>
          <p:cNvPr id="9"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76200" y="980728"/>
            <a:ext cx="17526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60325" y="4005064"/>
            <a:ext cx="1692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smtClean="0">
                <a:latin typeface="Arial" charset="0"/>
                <a:ea typeface="宋体" charset="-122"/>
              </a:rPr>
              <a:t>Jim Gray</a:t>
            </a:r>
          </a:p>
          <a:p>
            <a:pPr eaLnBrk="1" hangingPunct="1">
              <a:spcBef>
                <a:spcPct val="0"/>
              </a:spcBef>
              <a:buFontTx/>
              <a:buNone/>
            </a:pPr>
            <a:r>
              <a:rPr lang="en-US" altLang="zh-CN" sz="1800" dirty="0" smtClean="0">
                <a:latin typeface="Arial" charset="0"/>
                <a:ea typeface="宋体" charset="-122"/>
              </a:rPr>
              <a:t>Jan 12, 1944</a:t>
            </a:r>
          </a:p>
          <a:p>
            <a:pPr eaLnBrk="1" hangingPunct="1">
              <a:spcBef>
                <a:spcPct val="0"/>
              </a:spcBef>
              <a:buFontTx/>
              <a:buNone/>
            </a:pPr>
            <a:r>
              <a:rPr lang="en-US" altLang="zh-CN" sz="1800" dirty="0" smtClean="0">
                <a:latin typeface="Arial" charset="0"/>
                <a:ea typeface="宋体" charset="-122"/>
              </a:rPr>
              <a:t>Jan 28, 2007</a:t>
            </a:r>
            <a:endParaRPr lang="en-US" altLang="zh-CN" sz="1800" dirty="0">
              <a:latin typeface="Arial" charset="0"/>
              <a:ea typeface="宋体" charset="-122"/>
            </a:endParaRPr>
          </a:p>
        </p:txBody>
      </p:sp>
      <p:sp>
        <p:nvSpPr>
          <p:cNvPr id="11" name="Content Placeholder 1"/>
          <p:cNvSpPr txBox="1">
            <a:spLocks/>
          </p:cNvSpPr>
          <p:nvPr/>
        </p:nvSpPr>
        <p:spPr bwMode="auto">
          <a:xfrm>
            <a:off x="1961580" y="962067"/>
            <a:ext cx="7146924" cy="34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5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r>
              <a:rPr lang="en-US" altLang="zh-CN" sz="2400" kern="0" dirty="0" smtClean="0">
                <a:ea typeface="宋体" charset="-122"/>
              </a:rPr>
              <a:t>Worked in IBM on various database systems, IMS, System R, SQL/DS, DB2.</a:t>
            </a:r>
          </a:p>
          <a:p>
            <a:r>
              <a:rPr lang="en-US" altLang="zh-CN" sz="2400" kern="0" dirty="0" smtClean="0">
                <a:ea typeface="宋体" charset="-122"/>
              </a:rPr>
              <a:t>Invented transaction processing to make relational database system possible in 1976. i.e., the famous </a:t>
            </a:r>
            <a:r>
              <a:rPr lang="en-US" altLang="zh-CN" sz="2400" kern="0" dirty="0" smtClean="0">
                <a:solidFill>
                  <a:srgbClr val="FF0000"/>
                </a:solidFill>
                <a:ea typeface="宋体" charset="-122"/>
              </a:rPr>
              <a:t>ACID properties</a:t>
            </a:r>
            <a:r>
              <a:rPr lang="en-US" altLang="zh-CN" sz="2400" kern="0" dirty="0" smtClean="0">
                <a:ea typeface="宋体" charset="-122"/>
              </a:rPr>
              <a:t>.</a:t>
            </a:r>
          </a:p>
          <a:p>
            <a:r>
              <a:rPr lang="en-US" altLang="zh-CN" sz="2400" kern="0" dirty="0" smtClean="0">
                <a:ea typeface="宋体" charset="-122"/>
              </a:rPr>
              <a:t>In 1993, Microsoft wanted to get into relational DB market and got him on MS SQL server 7.0</a:t>
            </a:r>
          </a:p>
          <a:p>
            <a:r>
              <a:rPr lang="en-US" altLang="zh-CN" sz="2400" kern="0" dirty="0" smtClean="0">
                <a:ea typeface="宋体" charset="-122"/>
              </a:rPr>
              <a:t>Received </a:t>
            </a:r>
            <a:r>
              <a:rPr lang="en-US" altLang="zh-CN" sz="2400" b="1" kern="0" dirty="0" smtClean="0">
                <a:solidFill>
                  <a:srgbClr val="FF0000"/>
                </a:solidFill>
                <a:ea typeface="宋体" charset="-122"/>
              </a:rPr>
              <a:t>ACM’s Turing Award </a:t>
            </a:r>
            <a:r>
              <a:rPr lang="en-US" altLang="zh-CN" sz="2400" kern="0" dirty="0" smtClean="0">
                <a:ea typeface="宋体" charset="-122"/>
              </a:rPr>
              <a:t>in 1998 for his work on Transaction Processing when 54</a:t>
            </a:r>
          </a:p>
        </p:txBody>
      </p:sp>
      <p:sp>
        <p:nvSpPr>
          <p:cNvPr id="12" name="Content Placeholder 2"/>
          <p:cNvSpPr>
            <a:spLocks noGrp="1"/>
          </p:cNvSpPr>
          <p:nvPr>
            <p:ph idx="1"/>
          </p:nvPr>
        </p:nvSpPr>
        <p:spPr>
          <a:xfrm>
            <a:off x="2010376" y="4728592"/>
            <a:ext cx="2633632" cy="2012776"/>
          </a:xfrm>
        </p:spPr>
        <p:txBody>
          <a:bodyPr/>
          <a:lstStyle/>
          <a:p>
            <a:pPr>
              <a:spcBef>
                <a:spcPct val="65000"/>
              </a:spcBef>
            </a:pPr>
            <a:r>
              <a:rPr lang="en-US" altLang="zh-CN" sz="2900" b="1" dirty="0" smtClean="0">
                <a:solidFill>
                  <a:srgbClr val="000099"/>
                </a:solidFill>
                <a:latin typeface="Arial" charset="0"/>
                <a:ea typeface="宋体" charset="-122"/>
              </a:rPr>
              <a:t>A</a:t>
            </a:r>
            <a:r>
              <a:rPr lang="en-US" altLang="zh-CN" sz="2900" dirty="0" smtClean="0">
                <a:solidFill>
                  <a:srgbClr val="C00000"/>
                </a:solidFill>
                <a:latin typeface="Arial" charset="0"/>
                <a:ea typeface="宋体" charset="-122"/>
              </a:rPr>
              <a:t>tomicity</a:t>
            </a:r>
          </a:p>
          <a:p>
            <a:pPr>
              <a:lnSpc>
                <a:spcPct val="90000"/>
              </a:lnSpc>
            </a:pPr>
            <a:r>
              <a:rPr lang="en-US" altLang="zh-CN" sz="2900" b="1" dirty="0" smtClean="0">
                <a:solidFill>
                  <a:srgbClr val="000099"/>
                </a:solidFill>
                <a:latin typeface="Arial" charset="0"/>
                <a:ea typeface="宋体" charset="-122"/>
              </a:rPr>
              <a:t>C</a:t>
            </a:r>
            <a:r>
              <a:rPr lang="en-US" altLang="zh-CN" sz="2900" dirty="0" smtClean="0">
                <a:solidFill>
                  <a:srgbClr val="C00000"/>
                </a:solidFill>
                <a:latin typeface="Arial" charset="0"/>
                <a:ea typeface="宋体" charset="-122"/>
              </a:rPr>
              <a:t>onsistency</a:t>
            </a:r>
          </a:p>
          <a:p>
            <a:pPr>
              <a:lnSpc>
                <a:spcPct val="90000"/>
              </a:lnSpc>
            </a:pPr>
            <a:r>
              <a:rPr lang="en-US" altLang="zh-CN" sz="2900" b="1" dirty="0" smtClean="0">
                <a:solidFill>
                  <a:srgbClr val="000099"/>
                </a:solidFill>
                <a:latin typeface="Arial" charset="0"/>
                <a:ea typeface="宋体" charset="-122"/>
              </a:rPr>
              <a:t>I</a:t>
            </a:r>
            <a:r>
              <a:rPr lang="en-US" altLang="zh-CN" sz="2900" dirty="0" smtClean="0">
                <a:solidFill>
                  <a:srgbClr val="C00000"/>
                </a:solidFill>
                <a:latin typeface="Arial" charset="0"/>
                <a:ea typeface="宋体" charset="-122"/>
              </a:rPr>
              <a:t>solation</a:t>
            </a:r>
          </a:p>
          <a:p>
            <a:pPr>
              <a:lnSpc>
                <a:spcPct val="90000"/>
              </a:lnSpc>
            </a:pPr>
            <a:r>
              <a:rPr lang="en-US" altLang="zh-CN" sz="2900" b="1" dirty="0" smtClean="0">
                <a:solidFill>
                  <a:srgbClr val="000099"/>
                </a:solidFill>
                <a:latin typeface="Arial" charset="0"/>
                <a:ea typeface="宋体" charset="-122"/>
              </a:rPr>
              <a:t>D</a:t>
            </a:r>
            <a:r>
              <a:rPr lang="en-US" altLang="zh-CN" sz="2900" dirty="0" smtClean="0">
                <a:solidFill>
                  <a:srgbClr val="C00000"/>
                </a:solidFill>
                <a:latin typeface="Arial" charset="0"/>
                <a:ea typeface="宋体" charset="-122"/>
              </a:rPr>
              <a:t>urability</a:t>
            </a:r>
          </a:p>
          <a:p>
            <a:pPr>
              <a:buFont typeface="Wingdings" charset="2"/>
              <a:buNone/>
            </a:pPr>
            <a:endParaRPr lang="en-CA" altLang="en-US" dirty="0"/>
          </a:p>
          <a:p>
            <a:endParaRPr lang="en-CA" altLang="en-US" dirty="0"/>
          </a:p>
        </p:txBody>
      </p:sp>
      <p:sp>
        <p:nvSpPr>
          <p:cNvPr id="13" name="AutoShape 5"/>
          <p:cNvSpPr>
            <a:spLocks/>
          </p:cNvSpPr>
          <p:nvPr/>
        </p:nvSpPr>
        <p:spPr bwMode="auto">
          <a:xfrm>
            <a:off x="4642718" y="4912568"/>
            <a:ext cx="228600" cy="1828800"/>
          </a:xfrm>
          <a:prstGeom prst="rightBrace">
            <a:avLst>
              <a:gd name="adj1" fmla="val 66667"/>
              <a:gd name="adj2" fmla="val 45019"/>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zh-CN" altLang="en-US" sz="1800"/>
          </a:p>
        </p:txBody>
      </p:sp>
      <p:sp>
        <p:nvSpPr>
          <p:cNvPr id="14" name="Text Box 4"/>
          <p:cNvSpPr txBox="1">
            <a:spLocks noChangeArrowheads="1"/>
          </p:cNvSpPr>
          <p:nvPr/>
        </p:nvSpPr>
        <p:spPr bwMode="auto">
          <a:xfrm>
            <a:off x="5327848" y="5488632"/>
            <a:ext cx="327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400" b="1" smtClean="0">
                <a:solidFill>
                  <a:srgbClr val="000099"/>
                </a:solidFill>
              </a:rPr>
              <a:t>ACID properties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31750"/>
            <a:ext cx="8377238" cy="806450"/>
          </a:xfrm>
        </p:spPr>
        <p:txBody>
          <a:bodyPr/>
          <a:lstStyle/>
          <a:p>
            <a:r>
              <a:rPr lang="en-CA" altLang="zh-CN">
                <a:latin typeface="Arial" charset="0"/>
                <a:ea typeface="宋体" charset="-122"/>
              </a:rPr>
              <a:t>ACID Properties of a Transaction</a:t>
            </a:r>
          </a:p>
        </p:txBody>
      </p:sp>
      <p:sp>
        <p:nvSpPr>
          <p:cNvPr id="25602" name="Content Placeholder 2"/>
          <p:cNvSpPr>
            <a:spLocks noGrp="1"/>
          </p:cNvSpPr>
          <p:nvPr>
            <p:ph idx="1"/>
          </p:nvPr>
        </p:nvSpPr>
        <p:spPr>
          <a:xfrm>
            <a:off x="304800" y="990600"/>
            <a:ext cx="8294688" cy="4572000"/>
          </a:xfrm>
        </p:spPr>
        <p:txBody>
          <a:bodyPr/>
          <a:lstStyle/>
          <a:p>
            <a:r>
              <a:rPr lang="en-US" altLang="zh-CN" b="1" dirty="0">
                <a:latin typeface="Arial" charset="0"/>
                <a:ea typeface="宋体" charset="-122"/>
              </a:rPr>
              <a:t>Atomicity</a:t>
            </a:r>
          </a:p>
          <a:p>
            <a:pPr lvl="1">
              <a:buClr>
                <a:srgbClr val="333399"/>
              </a:buClr>
            </a:pPr>
            <a:r>
              <a:rPr lang="en-US" altLang="zh-CN" dirty="0">
                <a:solidFill>
                  <a:srgbClr val="C00000"/>
                </a:solidFill>
                <a:latin typeface="Arial" charset="0"/>
                <a:ea typeface="宋体" charset="-122"/>
              </a:rPr>
              <a:t>All</a:t>
            </a:r>
            <a:r>
              <a:rPr lang="en-US" altLang="zh-CN" dirty="0">
                <a:solidFill>
                  <a:schemeClr val="tx2"/>
                </a:solidFill>
                <a:latin typeface="Arial" charset="0"/>
                <a:ea typeface="宋体" charset="-122"/>
              </a:rPr>
              <a:t> operations of a transaction are performed </a:t>
            </a:r>
            <a:r>
              <a:rPr lang="en-US" altLang="zh-CN" dirty="0">
                <a:solidFill>
                  <a:srgbClr val="C00000"/>
                </a:solidFill>
                <a:latin typeface="Arial" charset="0"/>
                <a:ea typeface="宋体" charset="-122"/>
              </a:rPr>
              <a:t>or</a:t>
            </a:r>
            <a:r>
              <a:rPr lang="en-US" altLang="zh-CN" dirty="0">
                <a:solidFill>
                  <a:schemeClr val="tx2"/>
                </a:solidFill>
                <a:latin typeface="Arial" charset="0"/>
                <a:ea typeface="宋体" charset="-122"/>
              </a:rPr>
              <a:t> </a:t>
            </a:r>
            <a:r>
              <a:rPr lang="en-US" altLang="zh-CN" dirty="0">
                <a:solidFill>
                  <a:srgbClr val="C00000"/>
                </a:solidFill>
                <a:latin typeface="Arial" charset="0"/>
                <a:ea typeface="宋体" charset="-122"/>
              </a:rPr>
              <a:t>none</a:t>
            </a:r>
            <a:r>
              <a:rPr lang="en-US" altLang="zh-CN" dirty="0">
                <a:solidFill>
                  <a:schemeClr val="tx2"/>
                </a:solidFill>
                <a:latin typeface="Arial" charset="0"/>
                <a:ea typeface="宋体" charset="-122"/>
              </a:rPr>
              <a:t> of them.  </a:t>
            </a:r>
          </a:p>
          <a:p>
            <a:pPr lvl="1">
              <a:buClr>
                <a:srgbClr val="333399"/>
              </a:buClr>
            </a:pPr>
            <a:r>
              <a:rPr lang="en-US" altLang="zh-CN" dirty="0">
                <a:solidFill>
                  <a:schemeClr val="tx2"/>
                </a:solidFill>
                <a:latin typeface="Arial" charset="0"/>
                <a:ea typeface="宋体" charset="-122"/>
              </a:rPr>
              <a:t>It prevents a transaction to leave the database in an inconsistent state.</a:t>
            </a:r>
          </a:p>
          <a:p>
            <a:pPr lvl="1">
              <a:buClr>
                <a:srgbClr val="333399"/>
              </a:buClr>
            </a:pPr>
            <a:r>
              <a:rPr lang="en-US" altLang="zh-CN" dirty="0">
                <a:solidFill>
                  <a:schemeClr val="tx2"/>
                </a:solidFill>
                <a:latin typeface="Arial" charset="0"/>
                <a:ea typeface="SimSun" charset="-122"/>
              </a:rPr>
              <a:t>Not true of </a:t>
            </a:r>
            <a:r>
              <a:rPr lang="en-US" altLang="zh-CN" dirty="0">
                <a:latin typeface="Arial" charset="0"/>
                <a:ea typeface="SimSun" charset="-122"/>
              </a:rPr>
              <a:t>ordinary</a:t>
            </a:r>
            <a:r>
              <a:rPr lang="en-US" altLang="zh-CN" dirty="0">
                <a:solidFill>
                  <a:schemeClr val="tx2"/>
                </a:solidFill>
                <a:latin typeface="Arial" charset="0"/>
                <a:ea typeface="SimSun" charset="-122"/>
              </a:rPr>
              <a:t> programs. A crash could leave files partially updated on recovery.</a:t>
            </a:r>
          </a:p>
          <a:p>
            <a:pPr lvl="1">
              <a:buClr>
                <a:srgbClr val="333399"/>
              </a:buClr>
            </a:pPr>
            <a:endParaRPr lang="en-US" altLang="zh-CN" dirty="0">
              <a:solidFill>
                <a:schemeClr val="tx2"/>
              </a:solidFill>
              <a:latin typeface="Arial" charset="0"/>
              <a:ea typeface="SimSun" charset="-122"/>
              <a:sym typeface="Gill Sans" charset="0"/>
            </a:endParaRPr>
          </a:p>
          <a:p>
            <a:pPr lvl="1">
              <a:buClr>
                <a:srgbClr val="333399"/>
              </a:buClr>
            </a:pPr>
            <a:endParaRPr lang="en-US" altLang="zh-CN" dirty="0">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16</a:t>
            </a:fld>
            <a:endParaRPr lang="en-CA" altLang="zh-CN" dirty="0"/>
          </a:p>
        </p:txBody>
      </p:sp>
    </p:spTree>
    <p:extLst>
      <p:ext uri="{BB962C8B-B14F-4D97-AF65-F5344CB8AC3E}">
        <p14:creationId xmlns:p14="http://schemas.microsoft.com/office/powerpoint/2010/main" val="4258084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381000" y="26988"/>
            <a:ext cx="8377238" cy="811212"/>
          </a:xfrm>
        </p:spPr>
        <p:txBody>
          <a:bodyPr/>
          <a:lstStyle/>
          <a:p>
            <a:r>
              <a:rPr lang="en-CA" altLang="zh-CN">
                <a:latin typeface="Arial" charset="0"/>
                <a:ea typeface="宋体" charset="-122"/>
              </a:rPr>
              <a:t>Sample Transaction</a:t>
            </a:r>
          </a:p>
        </p:txBody>
      </p:sp>
      <p:sp>
        <p:nvSpPr>
          <p:cNvPr id="26626" name="Content Placeholder 2"/>
          <p:cNvSpPr>
            <a:spLocks noGrp="1"/>
          </p:cNvSpPr>
          <p:nvPr>
            <p:ph idx="1"/>
          </p:nvPr>
        </p:nvSpPr>
        <p:spPr>
          <a:xfrm>
            <a:off x="304800" y="990600"/>
            <a:ext cx="8294688" cy="2857500"/>
          </a:xfrm>
        </p:spPr>
        <p:txBody>
          <a:bodyPr/>
          <a:lstStyle/>
          <a:p>
            <a:pPr marL="0" indent="0">
              <a:spcBef>
                <a:spcPct val="0"/>
              </a:spcBef>
              <a:buFont typeface="Wingdings" charset="2"/>
              <a:buNone/>
            </a:pPr>
            <a:endParaRPr lang="en-US" altLang="zh-CN">
              <a:solidFill>
                <a:schemeClr val="tx1"/>
              </a:solidFill>
              <a:latin typeface="Arial" charset="0"/>
              <a:ea typeface="SimSun" charset="-122"/>
            </a:endParaRPr>
          </a:p>
          <a:p>
            <a:pPr marL="0" indent="0">
              <a:spcBef>
                <a:spcPct val="0"/>
              </a:spcBef>
              <a:buFont typeface="Wingdings" charset="2"/>
              <a:buNone/>
            </a:pPr>
            <a:endParaRPr lang="en-US" altLang="zh-CN">
              <a:solidFill>
                <a:srgbClr val="800000"/>
              </a:solidFill>
              <a:latin typeface="Arial" charset="0"/>
              <a:ea typeface="SimSun" charset="-122"/>
            </a:endParaRPr>
          </a:p>
        </p:txBody>
      </p:sp>
      <p:sp>
        <p:nvSpPr>
          <p:cNvPr id="2" name="Down Arrow 1"/>
          <p:cNvSpPr/>
          <p:nvPr/>
        </p:nvSpPr>
        <p:spPr>
          <a:xfrm>
            <a:off x="2843213" y="2033588"/>
            <a:ext cx="576262" cy="1539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endParaRPr lang="en-CA" altLang="en-US" sz="1800">
              <a:solidFill>
                <a:srgbClr val="FFFFFF"/>
              </a:solidFill>
              <a:latin typeface="Times New Roman" charset="0"/>
              <a:ea typeface="Times New Roman" charset="0"/>
              <a:cs typeface="Times New Roman" charset="0"/>
            </a:endParaRPr>
          </a:p>
        </p:txBody>
      </p:sp>
      <p:sp>
        <p:nvSpPr>
          <p:cNvPr id="3" name="Rectangle 2"/>
          <p:cNvSpPr/>
          <p:nvPr/>
        </p:nvSpPr>
        <p:spPr>
          <a:xfrm>
            <a:off x="3563538" y="2034225"/>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chemeClr val="bg2"/>
                </a:solidFill>
                <a:latin typeface="Times New Roman" charset="0"/>
                <a:ea typeface="SimSun" charset="-122"/>
              </a:rPr>
              <a:t>update Account</a:t>
            </a:r>
          </a:p>
          <a:p>
            <a:r>
              <a:rPr lang="en-CA" altLang="zh-CN" dirty="0">
                <a:solidFill>
                  <a:schemeClr val="bg2"/>
                </a:solidFill>
                <a:latin typeface="Times New Roman" charset="0"/>
                <a:ea typeface="SimSun" charset="-122"/>
              </a:rPr>
              <a:t>set Balance = Balance - </a:t>
            </a:r>
            <a:r>
              <a:rPr lang="en-CA" altLang="zh-CN" dirty="0" smtClean="0">
                <a:solidFill>
                  <a:schemeClr val="bg2"/>
                </a:solidFill>
                <a:latin typeface="Times New Roman" charset="0"/>
                <a:ea typeface="SimSun" charset="-122"/>
              </a:rPr>
              <a:t>1000</a:t>
            </a:r>
            <a:endParaRPr lang="en-CA" altLang="zh-CN" dirty="0">
              <a:solidFill>
                <a:schemeClr val="bg2"/>
              </a:solidFill>
              <a:latin typeface="Times New Roman" charset="0"/>
              <a:ea typeface="SimSun" charset="-122"/>
            </a:endParaRPr>
          </a:p>
          <a:p>
            <a:r>
              <a:rPr lang="en-CA" altLang="zh-CN" dirty="0">
                <a:solidFill>
                  <a:schemeClr val="bg2"/>
                </a:solidFill>
                <a:latin typeface="Times New Roman" charset="0"/>
                <a:ea typeface="SimSun" charset="-122"/>
              </a:rPr>
              <a:t>where </a:t>
            </a:r>
            <a:r>
              <a:rPr lang="en-CA" altLang="zh-CN" dirty="0" err="1">
                <a:solidFill>
                  <a:schemeClr val="bg2"/>
                </a:solidFill>
                <a:latin typeface="Times New Roman" charset="0"/>
                <a:ea typeface="SimSun" charset="-122"/>
              </a:rPr>
              <a:t>Acc</a:t>
            </a:r>
            <a:r>
              <a:rPr lang="en-CA" altLang="zh-CN" dirty="0">
                <a:solidFill>
                  <a:schemeClr val="bg2"/>
                </a:solidFill>
                <a:latin typeface="Times New Roman" charset="0"/>
                <a:ea typeface="SimSun" charset="-122"/>
              </a:rPr>
              <a:t># = </a:t>
            </a:r>
            <a:r>
              <a:rPr lang="en-CA" altLang="en-US" dirty="0" smtClean="0"/>
              <a:t>'</a:t>
            </a:r>
            <a:r>
              <a:rPr lang="en-CA" altLang="zh-CN" dirty="0" smtClean="0">
                <a:solidFill>
                  <a:schemeClr val="bg2"/>
                </a:solidFill>
                <a:latin typeface="Times New Roman" charset="0"/>
                <a:ea typeface="SimSun" charset="-122"/>
              </a:rPr>
              <a:t>1001</a:t>
            </a:r>
            <a:r>
              <a:rPr lang="en-CA" altLang="en-US" dirty="0"/>
              <a:t>'</a:t>
            </a:r>
            <a:r>
              <a:rPr lang="en-CA" altLang="zh-CN" dirty="0" smtClean="0">
                <a:solidFill>
                  <a:schemeClr val="bg2"/>
                </a:solidFill>
                <a:latin typeface="Times New Roman" charset="0"/>
                <a:ea typeface="SimSun" charset="-122"/>
              </a:rPr>
              <a:t>;</a:t>
            </a:r>
            <a:endParaRPr lang="en-CA" altLang="zh-CN" dirty="0">
              <a:solidFill>
                <a:schemeClr val="bg2"/>
              </a:solidFill>
              <a:latin typeface="Times New Roman" charset="0"/>
              <a:ea typeface="SimSun" charset="-122"/>
            </a:endParaRPr>
          </a:p>
        </p:txBody>
      </p:sp>
      <p:sp>
        <p:nvSpPr>
          <p:cNvPr id="26631" name="TextBox 3"/>
          <p:cNvSpPr txBox="1">
            <a:spLocks noChangeArrowheads="1"/>
          </p:cNvSpPr>
          <p:nvPr/>
        </p:nvSpPr>
        <p:spPr bwMode="auto">
          <a:xfrm>
            <a:off x="1284288" y="1900238"/>
            <a:ext cx="1762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sz="2000">
                <a:solidFill>
                  <a:srgbClr val="000000"/>
                </a:solidFill>
                <a:latin typeface="Times New Roman" charset="0"/>
                <a:ea typeface="Times New Roman" charset="0"/>
                <a:cs typeface="Times New Roman" charset="0"/>
              </a:rPr>
              <a:t>Transaction A begins</a:t>
            </a:r>
          </a:p>
        </p:txBody>
      </p:sp>
      <p:pic>
        <p:nvPicPr>
          <p:cNvPr id="2663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2741613"/>
            <a:ext cx="35718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nvGraphicFramePr>
        <p:xfrm>
          <a:off x="203200" y="4700588"/>
          <a:ext cx="8529638" cy="1587500"/>
        </p:xfrm>
        <a:graphic>
          <a:graphicData uri="http://schemas.openxmlformats.org/drawingml/2006/table">
            <a:tbl>
              <a:tblPr/>
              <a:tblGrid>
                <a:gridCol w="8529638"/>
              </a:tblGrid>
              <a:tr h="396875">
                <a:tc>
                  <a:txBody>
                    <a:bodyPr/>
                    <a:lstStyle>
                      <a:lvl1pPr>
                        <a:spcBef>
                          <a:spcPct val="20000"/>
                        </a:spcBef>
                        <a:buFont typeface="Arial" charset="0"/>
                        <a:defRPr kumimoji="1" sz="2400">
                          <a:solidFill>
                            <a:schemeClr val="tx1"/>
                          </a:solidFill>
                          <a:latin typeface="Calibri" charset="0"/>
                          <a:ea typeface="宋体" charset="-122"/>
                        </a:defRPr>
                      </a:lvl1pPr>
                      <a:lvl2pPr marL="742950" indent="-285750">
                        <a:spcBef>
                          <a:spcPct val="20000"/>
                        </a:spcBef>
                        <a:buFont typeface="Arial" charset="0"/>
                        <a:defRPr kumimoji="1" sz="2200">
                          <a:solidFill>
                            <a:schemeClr val="tx1"/>
                          </a:solidFill>
                          <a:latin typeface="Calibri" charset="0"/>
                          <a:ea typeface="宋体" charset="-122"/>
                        </a:defRPr>
                      </a:lvl2pPr>
                      <a:lvl3pPr marL="1143000" indent="-228600">
                        <a:spcBef>
                          <a:spcPct val="20000"/>
                        </a:spcBef>
                        <a:buFont typeface="Arial" charset="0"/>
                        <a:defRPr kumimoji="1" sz="2000">
                          <a:solidFill>
                            <a:schemeClr val="tx1"/>
                          </a:solidFill>
                          <a:latin typeface="Calibri" charset="0"/>
                          <a:ea typeface="宋体" charset="-122"/>
                        </a:defRPr>
                      </a:lvl3pPr>
                      <a:lvl4pPr marL="1600200" indent="-228600">
                        <a:spcBef>
                          <a:spcPct val="20000"/>
                        </a:spcBef>
                        <a:buFont typeface="Arial" charset="0"/>
                        <a:defRPr kumimoji="1" sz="2000">
                          <a:solidFill>
                            <a:schemeClr val="tx1"/>
                          </a:solidFill>
                          <a:latin typeface="Calibri" charset="0"/>
                          <a:ea typeface="宋体" charset="-122"/>
                        </a:defRPr>
                      </a:lvl4pPr>
                      <a:lvl5pPr marL="2057400" indent="-228600">
                        <a:spcBef>
                          <a:spcPct val="20000"/>
                        </a:spcBef>
                        <a:buFont typeface="Arial" charset="0"/>
                        <a:defRPr kumimoji="1">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defRPr kumimoji="1">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defRPr kumimoji="1">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defRPr kumimoji="1">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defRPr kumimoji="1">
                          <a:solidFill>
                            <a:schemeClr val="tx1"/>
                          </a:solidFill>
                          <a:latin typeface="Calibri"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zh-CN" sz="2000" b="1" i="0" u="none" strike="noStrike" cap="none" normalizeH="0" baseline="0">
                          <a:ln>
                            <a:noFill/>
                          </a:ln>
                          <a:solidFill>
                            <a:schemeClr val="tx1"/>
                          </a:solidFill>
                          <a:effectLst/>
                          <a:latin typeface="Times New Roman" charset="0"/>
                          <a:ea typeface="Times New Roman" charset="0"/>
                          <a:cs typeface="Times New Roman" charset="0"/>
                        </a:rPr>
                        <a:t>Failure Classification</a:t>
                      </a:r>
                      <a:endParaRPr kumimoji="0" lang="en-US" altLang="zh-CN" sz="2000" b="1" i="0" u="none" strike="noStrike" cap="none" normalizeH="0" baseline="0">
                        <a:ln>
                          <a:noFill/>
                        </a:ln>
                        <a:solidFill>
                          <a:schemeClr val="tx1"/>
                        </a:solidFill>
                        <a:effectLst/>
                        <a:latin typeface="Times New Roman" charset="0"/>
                        <a:ea typeface="Times New Roman" charset="0"/>
                        <a:cs typeface="Times New Roman" charset="0"/>
                      </a:endParaRPr>
                    </a:p>
                  </a:txBody>
                  <a:tcPr marL="91439" marR="91439" marT="45747" marB="457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6875">
                <a:tc>
                  <a:txBody>
                    <a:bodyPr/>
                    <a:lstStyle>
                      <a:lvl1pPr>
                        <a:spcBef>
                          <a:spcPct val="20000"/>
                        </a:spcBef>
                        <a:buFont typeface="Arial" charset="0"/>
                        <a:defRPr kumimoji="1" sz="2400">
                          <a:solidFill>
                            <a:schemeClr val="tx1"/>
                          </a:solidFill>
                          <a:latin typeface="Calibri" charset="0"/>
                          <a:ea typeface="宋体" charset="-122"/>
                        </a:defRPr>
                      </a:lvl1pPr>
                      <a:lvl2pPr marL="742950" indent="-285750">
                        <a:spcBef>
                          <a:spcPct val="20000"/>
                        </a:spcBef>
                        <a:buFont typeface="Arial" charset="0"/>
                        <a:defRPr kumimoji="1" sz="2200">
                          <a:solidFill>
                            <a:schemeClr val="tx1"/>
                          </a:solidFill>
                          <a:latin typeface="Calibri" charset="0"/>
                          <a:ea typeface="宋体" charset="-122"/>
                        </a:defRPr>
                      </a:lvl2pPr>
                      <a:lvl3pPr marL="1143000" indent="-228600">
                        <a:spcBef>
                          <a:spcPct val="20000"/>
                        </a:spcBef>
                        <a:buFont typeface="Arial" charset="0"/>
                        <a:defRPr kumimoji="1" sz="2000">
                          <a:solidFill>
                            <a:schemeClr val="tx1"/>
                          </a:solidFill>
                          <a:latin typeface="Calibri" charset="0"/>
                          <a:ea typeface="宋体" charset="-122"/>
                        </a:defRPr>
                      </a:lvl3pPr>
                      <a:lvl4pPr marL="1600200" indent="-228600">
                        <a:spcBef>
                          <a:spcPct val="20000"/>
                        </a:spcBef>
                        <a:buFont typeface="Arial" charset="0"/>
                        <a:defRPr kumimoji="1" sz="2000">
                          <a:solidFill>
                            <a:schemeClr val="tx1"/>
                          </a:solidFill>
                          <a:latin typeface="Calibri" charset="0"/>
                          <a:ea typeface="宋体" charset="-122"/>
                        </a:defRPr>
                      </a:lvl4pPr>
                      <a:lvl5pPr marL="2057400" indent="-228600">
                        <a:spcBef>
                          <a:spcPct val="20000"/>
                        </a:spcBef>
                        <a:buFont typeface="Arial" charset="0"/>
                        <a:defRPr kumimoji="1">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defRPr kumimoji="1">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defRPr kumimoji="1">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defRPr kumimoji="1">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defRPr kumimoji="1">
                          <a:solidFill>
                            <a:schemeClr val="tx1"/>
                          </a:solidFill>
                          <a:latin typeface="Calibri"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2000" b="1" i="0" u="none" strike="noStrike" cap="none" normalizeH="0" baseline="0">
                          <a:ln>
                            <a:noFill/>
                          </a:ln>
                          <a:solidFill>
                            <a:srgbClr val="000000"/>
                          </a:solidFill>
                          <a:effectLst/>
                          <a:latin typeface="Times New Roman" charset="0"/>
                          <a:ea typeface="Times New Roman" charset="0"/>
                          <a:cs typeface="Times New Roman" charset="0"/>
                        </a:rPr>
                        <a:t>Transaction failure </a:t>
                      </a:r>
                      <a:r>
                        <a:rPr kumimoji="0" lang="en-CA" altLang="zh-CN" sz="2000" b="0" i="0" u="none" strike="noStrike" cap="none" normalizeH="0" baseline="0">
                          <a:ln>
                            <a:noFill/>
                          </a:ln>
                          <a:solidFill>
                            <a:srgbClr val="000000"/>
                          </a:solidFill>
                          <a:effectLst/>
                          <a:latin typeface="Times New Roman" charset="0"/>
                          <a:ea typeface="Times New Roman" charset="0"/>
                          <a:cs typeface="Times New Roman" charset="0"/>
                        </a:rPr>
                        <a:t>(including exceptional conditions such as division by zero).</a:t>
                      </a:r>
                      <a:endParaRPr kumimoji="0" lang="en-US" altLang="zh-CN" sz="2000" b="0" i="0" u="none" strike="noStrike" cap="none" normalizeH="0" baseline="0">
                        <a:ln>
                          <a:noFill/>
                        </a:ln>
                        <a:solidFill>
                          <a:srgbClr val="000000"/>
                        </a:solidFill>
                        <a:effectLst/>
                        <a:latin typeface="Times New Roman" charset="0"/>
                        <a:ea typeface="Times New Roman" charset="0"/>
                        <a:cs typeface="Times New Roman" charset="0"/>
                      </a:endParaRPr>
                    </a:p>
                  </a:txBody>
                  <a:tcPr marL="91439" marR="91439" marT="45747" marB="457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6875">
                <a:tc>
                  <a:txBody>
                    <a:bodyPr/>
                    <a:lstStyle>
                      <a:lvl1pPr>
                        <a:spcBef>
                          <a:spcPct val="20000"/>
                        </a:spcBef>
                        <a:buFont typeface="Arial" charset="0"/>
                        <a:defRPr kumimoji="1" sz="2400">
                          <a:solidFill>
                            <a:schemeClr val="tx1"/>
                          </a:solidFill>
                          <a:latin typeface="Calibri" charset="0"/>
                          <a:ea typeface="宋体" charset="-122"/>
                        </a:defRPr>
                      </a:lvl1pPr>
                      <a:lvl2pPr marL="742950" indent="-285750">
                        <a:spcBef>
                          <a:spcPct val="20000"/>
                        </a:spcBef>
                        <a:buFont typeface="Arial" charset="0"/>
                        <a:defRPr kumimoji="1" sz="2200">
                          <a:solidFill>
                            <a:schemeClr val="tx1"/>
                          </a:solidFill>
                          <a:latin typeface="Calibri" charset="0"/>
                          <a:ea typeface="宋体" charset="-122"/>
                        </a:defRPr>
                      </a:lvl2pPr>
                      <a:lvl3pPr marL="1143000" indent="-228600">
                        <a:spcBef>
                          <a:spcPct val="20000"/>
                        </a:spcBef>
                        <a:buFont typeface="Arial" charset="0"/>
                        <a:defRPr kumimoji="1" sz="2000">
                          <a:solidFill>
                            <a:schemeClr val="tx1"/>
                          </a:solidFill>
                          <a:latin typeface="Calibri" charset="0"/>
                          <a:ea typeface="宋体" charset="-122"/>
                        </a:defRPr>
                      </a:lvl3pPr>
                      <a:lvl4pPr marL="1600200" indent="-228600">
                        <a:spcBef>
                          <a:spcPct val="20000"/>
                        </a:spcBef>
                        <a:buFont typeface="Arial" charset="0"/>
                        <a:defRPr kumimoji="1" sz="2000">
                          <a:solidFill>
                            <a:schemeClr val="tx1"/>
                          </a:solidFill>
                          <a:latin typeface="Calibri" charset="0"/>
                          <a:ea typeface="宋体" charset="-122"/>
                        </a:defRPr>
                      </a:lvl4pPr>
                      <a:lvl5pPr marL="2057400" indent="-228600">
                        <a:spcBef>
                          <a:spcPct val="20000"/>
                        </a:spcBef>
                        <a:buFont typeface="Arial" charset="0"/>
                        <a:defRPr kumimoji="1">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defRPr kumimoji="1">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defRPr kumimoji="1">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defRPr kumimoji="1">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defRPr kumimoji="1">
                          <a:solidFill>
                            <a:schemeClr val="tx1"/>
                          </a:solidFill>
                          <a:latin typeface="Calibri"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2000" b="1" i="0" u="none" strike="noStrike" cap="none" normalizeH="0" baseline="0">
                          <a:ln>
                            <a:noFill/>
                          </a:ln>
                          <a:solidFill>
                            <a:srgbClr val="000000"/>
                          </a:solidFill>
                          <a:effectLst/>
                          <a:latin typeface="Times New Roman" charset="0"/>
                          <a:ea typeface="Times New Roman" charset="0"/>
                          <a:cs typeface="Times New Roman" charset="0"/>
                        </a:rPr>
                        <a:t>System crash </a:t>
                      </a:r>
                      <a:r>
                        <a:rPr kumimoji="0" lang="en-CA" altLang="zh-CN" sz="2000" b="0" i="0" u="none" strike="noStrike" cap="none" normalizeH="0" baseline="0">
                          <a:ln>
                            <a:noFill/>
                          </a:ln>
                          <a:solidFill>
                            <a:srgbClr val="000000"/>
                          </a:solidFill>
                          <a:effectLst/>
                          <a:latin typeface="Times New Roman" charset="0"/>
                          <a:ea typeface="Times New Roman" charset="0"/>
                          <a:cs typeface="Times New Roman" charset="0"/>
                        </a:rPr>
                        <a:t>due to power failure or other hardware/software failures.</a:t>
                      </a:r>
                      <a:endParaRPr kumimoji="0" lang="en-US" altLang="zh-CN" sz="2000" b="0" i="0" u="none" strike="noStrike" cap="none" normalizeH="0" baseline="0">
                        <a:ln>
                          <a:noFill/>
                        </a:ln>
                        <a:solidFill>
                          <a:srgbClr val="000000"/>
                        </a:solidFill>
                        <a:effectLst/>
                        <a:latin typeface="Times New Roman" charset="0"/>
                        <a:ea typeface="Times New Roman" charset="0"/>
                        <a:cs typeface="Times New Roman" charset="0"/>
                      </a:endParaRPr>
                    </a:p>
                  </a:txBody>
                  <a:tcPr marL="91439" marR="91439" marT="45747" marB="457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96875">
                <a:tc>
                  <a:txBody>
                    <a:bodyPr/>
                    <a:lstStyle>
                      <a:lvl1pPr>
                        <a:spcBef>
                          <a:spcPct val="20000"/>
                        </a:spcBef>
                        <a:buFont typeface="Arial" charset="0"/>
                        <a:defRPr kumimoji="1" sz="2400">
                          <a:solidFill>
                            <a:schemeClr val="tx1"/>
                          </a:solidFill>
                          <a:latin typeface="Calibri" charset="0"/>
                          <a:ea typeface="宋体" charset="-122"/>
                        </a:defRPr>
                      </a:lvl1pPr>
                      <a:lvl2pPr marL="742950" indent="-285750">
                        <a:spcBef>
                          <a:spcPct val="20000"/>
                        </a:spcBef>
                        <a:buFont typeface="Arial" charset="0"/>
                        <a:defRPr kumimoji="1" sz="2200">
                          <a:solidFill>
                            <a:schemeClr val="tx1"/>
                          </a:solidFill>
                          <a:latin typeface="Calibri" charset="0"/>
                          <a:ea typeface="宋体" charset="-122"/>
                        </a:defRPr>
                      </a:lvl2pPr>
                      <a:lvl3pPr marL="1143000" indent="-228600">
                        <a:spcBef>
                          <a:spcPct val="20000"/>
                        </a:spcBef>
                        <a:buFont typeface="Arial" charset="0"/>
                        <a:defRPr kumimoji="1" sz="2000">
                          <a:solidFill>
                            <a:schemeClr val="tx1"/>
                          </a:solidFill>
                          <a:latin typeface="Calibri" charset="0"/>
                          <a:ea typeface="宋体" charset="-122"/>
                        </a:defRPr>
                      </a:lvl3pPr>
                      <a:lvl4pPr marL="1600200" indent="-228600">
                        <a:spcBef>
                          <a:spcPct val="20000"/>
                        </a:spcBef>
                        <a:buFont typeface="Arial" charset="0"/>
                        <a:defRPr kumimoji="1" sz="2000">
                          <a:solidFill>
                            <a:schemeClr val="tx1"/>
                          </a:solidFill>
                          <a:latin typeface="Calibri" charset="0"/>
                          <a:ea typeface="宋体" charset="-122"/>
                        </a:defRPr>
                      </a:lvl4pPr>
                      <a:lvl5pPr marL="2057400" indent="-228600">
                        <a:spcBef>
                          <a:spcPct val="20000"/>
                        </a:spcBef>
                        <a:buFont typeface="Arial" charset="0"/>
                        <a:defRPr kumimoji="1">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defRPr kumimoji="1">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defRPr kumimoji="1">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defRPr kumimoji="1">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defRPr kumimoji="1">
                          <a:solidFill>
                            <a:schemeClr val="tx1"/>
                          </a:solidFill>
                          <a:latin typeface="Calibri"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2000" b="1" i="0" u="none" strike="noStrike" cap="none" normalizeH="0" baseline="0">
                          <a:ln>
                            <a:noFill/>
                          </a:ln>
                          <a:solidFill>
                            <a:srgbClr val="000000"/>
                          </a:solidFill>
                          <a:effectLst/>
                          <a:latin typeface="Times New Roman" charset="0"/>
                          <a:ea typeface="Times New Roman" charset="0"/>
                          <a:cs typeface="Times New Roman" charset="0"/>
                        </a:rPr>
                        <a:t>Disk failure </a:t>
                      </a:r>
                      <a:r>
                        <a:rPr kumimoji="0" lang="en-CA" altLang="zh-CN" sz="2000" b="0" i="0" u="none" strike="noStrike" cap="none" normalizeH="0" baseline="0">
                          <a:ln>
                            <a:noFill/>
                          </a:ln>
                          <a:solidFill>
                            <a:srgbClr val="000000"/>
                          </a:solidFill>
                          <a:effectLst/>
                          <a:latin typeface="Times New Roman" charset="0"/>
                          <a:ea typeface="Times New Roman" charset="0"/>
                          <a:cs typeface="Times New Roman" charset="0"/>
                        </a:rPr>
                        <a:t>such as a head crash.</a:t>
                      </a:r>
                      <a:endParaRPr kumimoji="0" lang="en-US" altLang="zh-CN" sz="2000" b="0" i="0" u="none" strike="noStrike" cap="none" normalizeH="0" baseline="0">
                        <a:ln>
                          <a:noFill/>
                        </a:ln>
                        <a:solidFill>
                          <a:srgbClr val="000000"/>
                        </a:solidFill>
                        <a:effectLst/>
                        <a:latin typeface="Times New Roman" charset="0"/>
                        <a:ea typeface="Times New Roman" charset="0"/>
                        <a:cs typeface="Times New Roman" charset="0"/>
                      </a:endParaRPr>
                    </a:p>
                  </a:txBody>
                  <a:tcPr marL="91439" marR="91439" marT="45747" marB="4574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6645" name="Rectangle 4"/>
          <p:cNvSpPr>
            <a:spLocks noChangeArrowheads="1"/>
          </p:cNvSpPr>
          <p:nvPr/>
        </p:nvSpPr>
        <p:spPr bwMode="auto">
          <a:xfrm>
            <a:off x="381000" y="9906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charset="0"/>
                <a:ea typeface="Arial" charset="0"/>
                <a:cs typeface="Arial" charset="0"/>
              </a:defRPr>
            </a:lvl1pPr>
            <a:lvl2pPr marL="342900" indent="-34290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lvl="1">
              <a:buClr>
                <a:srgbClr val="990033"/>
              </a:buClr>
              <a:buSzPct val="60000"/>
            </a:pPr>
            <a:r>
              <a:rPr lang="en-US" altLang="zh-CN" sz="2800" dirty="0">
                <a:solidFill>
                  <a:srgbClr val="660066"/>
                </a:solidFill>
                <a:ea typeface="宋体" charset="-122"/>
                <a:sym typeface="Gill Sans" charset="0"/>
              </a:rPr>
              <a:t>Transfer </a:t>
            </a:r>
            <a:r>
              <a:rPr lang="en-US" altLang="zh-CN" sz="2800" dirty="0" smtClean="0">
                <a:solidFill>
                  <a:srgbClr val="660066"/>
                </a:solidFill>
                <a:ea typeface="宋体" charset="-122"/>
                <a:sym typeface="Gill Sans" charset="0"/>
              </a:rPr>
              <a:t>1000 </a:t>
            </a:r>
            <a:r>
              <a:rPr lang="en-US" altLang="zh-CN" sz="2800" dirty="0">
                <a:solidFill>
                  <a:srgbClr val="660066"/>
                </a:solidFill>
                <a:ea typeface="宋体" charset="-122"/>
                <a:sym typeface="Gill Sans" charset="0"/>
              </a:rPr>
              <a:t>from </a:t>
            </a:r>
            <a:r>
              <a:rPr lang="en-US" altLang="zh-CN" sz="2800" dirty="0" smtClean="0">
                <a:solidFill>
                  <a:srgbClr val="660066"/>
                </a:solidFill>
                <a:ea typeface="宋体" charset="-122"/>
                <a:sym typeface="Gill Sans" charset="0"/>
              </a:rPr>
              <a:t>1001 </a:t>
            </a:r>
            <a:r>
              <a:rPr lang="en-US" altLang="zh-CN" sz="2800" dirty="0">
                <a:solidFill>
                  <a:srgbClr val="660066"/>
                </a:solidFill>
                <a:ea typeface="宋体" charset="-122"/>
                <a:sym typeface="Gill Sans" charset="0"/>
              </a:rPr>
              <a:t>to </a:t>
            </a:r>
            <a:r>
              <a:rPr lang="en-US" altLang="zh-CN" sz="2800" dirty="0" smtClean="0">
                <a:solidFill>
                  <a:srgbClr val="660066"/>
                </a:solidFill>
                <a:ea typeface="宋体" charset="-122"/>
                <a:sym typeface="Gill Sans" charset="0"/>
              </a:rPr>
              <a:t>1003</a:t>
            </a:r>
            <a:endParaRPr lang="en-US" altLang="zh-CN" sz="2800" dirty="0">
              <a:solidFill>
                <a:srgbClr val="660066"/>
              </a:solidFill>
              <a:ea typeface="宋体" charset="-122"/>
              <a:sym typeface="Gill Sans" charset="0"/>
            </a:endParaRPr>
          </a:p>
        </p:txBody>
      </p:sp>
      <p:sp>
        <p:nvSpPr>
          <p:cNvPr id="5" name="Slide Number Placeholder 4"/>
          <p:cNvSpPr>
            <a:spLocks noGrp="1"/>
          </p:cNvSpPr>
          <p:nvPr>
            <p:ph type="sldNum" sz="quarter" idx="10"/>
          </p:nvPr>
        </p:nvSpPr>
        <p:spPr/>
        <p:txBody>
          <a:bodyPr/>
          <a:lstStyle/>
          <a:p>
            <a:pPr>
              <a:defRPr/>
            </a:pPr>
            <a:fld id="{BC37940C-4081-6C41-A58C-32FF133851E2}" type="slidenum">
              <a:rPr lang="en-US" altLang="en-US" smtClean="0"/>
              <a:pPr>
                <a:defRPr/>
              </a:pPr>
              <a:t>17</a:t>
            </a:fld>
            <a:endParaRPr lang="en-CA" altLang="zh-CN" dirty="0"/>
          </a:p>
        </p:txBody>
      </p:sp>
    </p:spTree>
    <p:extLst>
      <p:ext uri="{BB962C8B-B14F-4D97-AF65-F5344CB8AC3E}">
        <p14:creationId xmlns:p14="http://schemas.microsoft.com/office/powerpoint/2010/main" val="114680482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304800" y="0"/>
            <a:ext cx="8377238" cy="838200"/>
          </a:xfrm>
        </p:spPr>
        <p:txBody>
          <a:bodyPr/>
          <a:lstStyle/>
          <a:p>
            <a:r>
              <a:rPr lang="en-CA" altLang="zh-CN">
                <a:latin typeface="Arial" charset="0"/>
                <a:ea typeface="宋体" charset="-122"/>
              </a:rPr>
              <a:t>ACID Properties of a Transaction</a:t>
            </a:r>
          </a:p>
        </p:txBody>
      </p:sp>
      <p:sp>
        <p:nvSpPr>
          <p:cNvPr id="28674" name="Content Placeholder 2"/>
          <p:cNvSpPr>
            <a:spLocks noGrp="1"/>
          </p:cNvSpPr>
          <p:nvPr>
            <p:ph idx="1"/>
          </p:nvPr>
        </p:nvSpPr>
        <p:spPr>
          <a:xfrm>
            <a:off x="381000" y="990600"/>
            <a:ext cx="8294688" cy="4572000"/>
          </a:xfrm>
        </p:spPr>
        <p:txBody>
          <a:bodyPr/>
          <a:lstStyle/>
          <a:p>
            <a:r>
              <a:rPr lang="en-US" altLang="zh-CN" b="1" dirty="0">
                <a:latin typeface="Arial" charset="0"/>
                <a:ea typeface="宋体" charset="-122"/>
              </a:rPr>
              <a:t>Consistency</a:t>
            </a:r>
          </a:p>
          <a:p>
            <a:pPr lvl="1">
              <a:buClr>
                <a:srgbClr val="333399"/>
              </a:buClr>
            </a:pPr>
            <a:r>
              <a:rPr lang="en-US" altLang="zh-CN" dirty="0">
                <a:solidFill>
                  <a:schemeClr val="tx2"/>
                </a:solidFill>
                <a:latin typeface="Arial" charset="0"/>
                <a:ea typeface="宋体" charset="-122"/>
              </a:rPr>
              <a:t>A transaction must take the database from one consistent state to another consistent state. </a:t>
            </a:r>
          </a:p>
          <a:p>
            <a:pPr lvl="1">
              <a:buClr>
                <a:srgbClr val="333399"/>
              </a:buClr>
            </a:pPr>
            <a:r>
              <a:rPr lang="en-US" altLang="zh-CN" dirty="0">
                <a:solidFill>
                  <a:schemeClr val="tx2"/>
                </a:solidFill>
                <a:latin typeface="Arial" charset="0"/>
                <a:ea typeface="ＭＳ Ｐゴシック" charset="-128"/>
              </a:rPr>
              <a:t>Consistency is generally up to </a:t>
            </a:r>
            <a:r>
              <a:rPr lang="en-US" altLang="zh-CN" dirty="0">
                <a:latin typeface="Arial" charset="0"/>
                <a:ea typeface="ＭＳ Ｐゴシック" charset="-128"/>
              </a:rPr>
              <a:t>programmer</a:t>
            </a:r>
            <a:r>
              <a:rPr lang="en-US" altLang="zh-CN" dirty="0">
                <a:solidFill>
                  <a:schemeClr val="tx2"/>
                </a:solidFill>
                <a:latin typeface="Arial" charset="0"/>
                <a:ea typeface="ＭＳ Ｐゴシック" charset="-128"/>
              </a:rPr>
              <a:t> who codes the transactions.</a:t>
            </a:r>
          </a:p>
          <a:p>
            <a:pPr lvl="1">
              <a:buClr>
                <a:srgbClr val="333399"/>
              </a:buClr>
            </a:pPr>
            <a:r>
              <a:rPr lang="en-CA" altLang="zh-CN" dirty="0">
                <a:solidFill>
                  <a:schemeClr val="tx2"/>
                </a:solidFill>
                <a:latin typeface="Arial" charset="0"/>
                <a:ea typeface="SimSun" charset="-122"/>
              </a:rPr>
              <a:t>During the execution of a transaction the state of the database may become </a:t>
            </a:r>
            <a:r>
              <a:rPr lang="en-CA" altLang="zh-CN" dirty="0">
                <a:latin typeface="Arial" charset="0"/>
                <a:ea typeface="SimSun" charset="-122"/>
              </a:rPr>
              <a:t>inconsistent.</a:t>
            </a:r>
          </a:p>
          <a:p>
            <a:pPr lvl="1">
              <a:buClr>
                <a:srgbClr val="333399"/>
              </a:buClr>
            </a:pPr>
            <a:r>
              <a:rPr lang="en-US" altLang="zh-CN" dirty="0">
                <a:latin typeface="Arial" charset="0"/>
                <a:ea typeface="宋体" charset="-122"/>
              </a:rPr>
              <a:t>The account table must be consistent after the operation</a:t>
            </a:r>
          </a:p>
          <a:p>
            <a:pPr lvl="1">
              <a:buClr>
                <a:srgbClr val="333399"/>
              </a:buClr>
            </a:pPr>
            <a:endParaRPr lang="en-US" altLang="zh-CN" dirty="0">
              <a:latin typeface="Arial" charset="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18</a:t>
            </a:fld>
            <a:endParaRPr lang="en-CA" altLang="zh-CN" dirty="0"/>
          </a:p>
        </p:txBody>
      </p:sp>
    </p:spTree>
    <p:extLst>
      <p:ext uri="{BB962C8B-B14F-4D97-AF65-F5344CB8AC3E}">
        <p14:creationId xmlns:p14="http://schemas.microsoft.com/office/powerpoint/2010/main" val="9765078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2"/>
          <p:cNvSpPr>
            <a:spLocks noGrp="1"/>
          </p:cNvSpPr>
          <p:nvPr>
            <p:ph idx="1"/>
          </p:nvPr>
        </p:nvSpPr>
        <p:spPr>
          <a:xfrm>
            <a:off x="457200" y="990600"/>
            <a:ext cx="8294688" cy="5867400"/>
          </a:xfrm>
        </p:spPr>
        <p:txBody>
          <a:bodyPr/>
          <a:lstStyle/>
          <a:p>
            <a:r>
              <a:rPr lang="en-US" altLang="zh-CN" b="1" dirty="0">
                <a:latin typeface="Arial" charset="0"/>
                <a:ea typeface="宋体" charset="-122"/>
              </a:rPr>
              <a:t>Isolation</a:t>
            </a:r>
          </a:p>
          <a:p>
            <a:pPr lvl="1">
              <a:buClr>
                <a:srgbClr val="333399"/>
              </a:buClr>
            </a:pPr>
            <a:r>
              <a:rPr lang="en-US" altLang="zh-CN" dirty="0">
                <a:latin typeface="Arial" charset="0"/>
                <a:ea typeface="宋体" charset="-122"/>
                <a:sym typeface="Gill Sans" charset="0"/>
              </a:rPr>
              <a:t>Each transaction appears to execute independently of other transactions that are running concurrently</a:t>
            </a:r>
          </a:p>
          <a:p>
            <a:pPr lvl="1">
              <a:buClr>
                <a:srgbClr val="333399"/>
              </a:buClr>
            </a:pPr>
            <a:r>
              <a:rPr lang="en-CA" altLang="zh-CN" dirty="0">
                <a:solidFill>
                  <a:schemeClr val="tx2"/>
                </a:solidFill>
                <a:latin typeface="Arial" charset="0"/>
                <a:ea typeface="宋体" charset="-122"/>
              </a:rPr>
              <a:t>T</a:t>
            </a:r>
            <a:r>
              <a:rPr lang="en-US" altLang="zh-CN" dirty="0">
                <a:solidFill>
                  <a:schemeClr val="tx2"/>
                </a:solidFill>
                <a:latin typeface="Arial" charset="0"/>
                <a:ea typeface="宋体" charset="-122"/>
              </a:rPr>
              <a:t>he database ensures through its concurrency manager that </a:t>
            </a:r>
            <a:r>
              <a:rPr lang="en-CA" altLang="zh-CN" dirty="0">
                <a:solidFill>
                  <a:schemeClr val="tx2"/>
                </a:solidFill>
                <a:latin typeface="Arial" charset="0"/>
                <a:ea typeface="宋体" charset="-122"/>
              </a:rPr>
              <a:t>effects of a transaction are </a:t>
            </a:r>
            <a:r>
              <a:rPr lang="en-CA" altLang="zh-CN" dirty="0">
                <a:latin typeface="Arial" charset="0"/>
                <a:ea typeface="宋体" charset="-122"/>
              </a:rPr>
              <a:t>not visible </a:t>
            </a:r>
            <a:r>
              <a:rPr lang="en-CA" altLang="zh-CN" dirty="0">
                <a:solidFill>
                  <a:schemeClr val="tx2"/>
                </a:solidFill>
                <a:latin typeface="Arial" charset="0"/>
                <a:ea typeface="宋体" charset="-122"/>
              </a:rPr>
              <a:t>to the other concurrently running transactions until the transaction </a:t>
            </a:r>
            <a:r>
              <a:rPr lang="en-US" altLang="zh-CN" dirty="0">
                <a:solidFill>
                  <a:schemeClr val="tx2"/>
                </a:solidFill>
                <a:latin typeface="Arial" charset="0"/>
                <a:ea typeface="SimSun" charset="-122"/>
                <a:sym typeface="Gill Sans" charset="0"/>
              </a:rPr>
              <a:t>completes (commits or aborts).</a:t>
            </a:r>
          </a:p>
          <a:p>
            <a:pPr lvl="1">
              <a:buClr>
                <a:srgbClr val="333399"/>
              </a:buClr>
            </a:pPr>
            <a:r>
              <a:rPr lang="en-US" altLang="zh-CN" dirty="0">
                <a:solidFill>
                  <a:schemeClr val="tx2"/>
                </a:solidFill>
                <a:latin typeface="Arial" charset="0"/>
                <a:ea typeface="SimSun" charset="-122"/>
                <a:sym typeface="Gill Sans" charset="0"/>
              </a:rPr>
              <a:t>Transactions seem to be </a:t>
            </a:r>
            <a:r>
              <a:rPr lang="en-US" altLang="zh-CN" dirty="0">
                <a:latin typeface="Arial" charset="0"/>
                <a:ea typeface="SimSun" charset="-122"/>
                <a:sym typeface="Gill Sans" charset="0"/>
              </a:rPr>
              <a:t>serialized</a:t>
            </a:r>
            <a:r>
              <a:rPr lang="en-US" altLang="zh-CN" dirty="0">
                <a:solidFill>
                  <a:schemeClr val="tx2"/>
                </a:solidFill>
                <a:latin typeface="Arial" charset="0"/>
                <a:ea typeface="SimSun" charset="-122"/>
                <a:sym typeface="Gill Sans" charset="0"/>
              </a:rPr>
              <a:t>, one is completely executed and the next follows, even though they executed concurrently or in an interleaved way</a:t>
            </a:r>
          </a:p>
          <a:p>
            <a:pPr lvl="1">
              <a:buClr>
                <a:srgbClr val="333399"/>
              </a:buClr>
              <a:buFont typeface="Wingdings" charset="2"/>
              <a:buNone/>
            </a:pPr>
            <a:endParaRPr lang="en-US" altLang="zh-CN" dirty="0">
              <a:solidFill>
                <a:schemeClr val="tx2"/>
              </a:solidFill>
              <a:latin typeface="Tahoma" charset="0"/>
              <a:ea typeface="SimSun" charset="-122"/>
            </a:endParaRPr>
          </a:p>
        </p:txBody>
      </p:sp>
      <p:sp>
        <p:nvSpPr>
          <p:cNvPr id="29698" name="Title 1"/>
          <p:cNvSpPr>
            <a:spLocks noGrp="1"/>
          </p:cNvSpPr>
          <p:nvPr>
            <p:ph type="title"/>
          </p:nvPr>
        </p:nvSpPr>
        <p:spPr>
          <a:xfrm>
            <a:off x="457200" y="0"/>
            <a:ext cx="8229600" cy="868363"/>
          </a:xfrm>
        </p:spPr>
        <p:txBody>
          <a:bodyPr/>
          <a:lstStyle/>
          <a:p>
            <a:r>
              <a:rPr lang="en-CA" altLang="zh-CN">
                <a:latin typeface="Arial" charset="0"/>
                <a:ea typeface="宋体" charset="-122"/>
              </a:rPr>
              <a:t>ACID Properties of a Transaction</a:t>
            </a: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19</a:t>
            </a:fld>
            <a:endParaRPr lang="en-CA" altLang="zh-CN" dirty="0"/>
          </a:p>
        </p:txBody>
      </p:sp>
    </p:spTree>
    <p:extLst>
      <p:ext uri="{BB962C8B-B14F-4D97-AF65-F5344CB8AC3E}">
        <p14:creationId xmlns:p14="http://schemas.microsoft.com/office/powerpoint/2010/main" val="10971860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04800" y="6350"/>
            <a:ext cx="8377238" cy="831850"/>
          </a:xfrm>
        </p:spPr>
        <p:txBody>
          <a:bodyPr/>
          <a:lstStyle/>
          <a:p>
            <a:r>
              <a:rPr lang="en-CA" altLang="zh-CN">
                <a:latin typeface="Arial" charset="0"/>
                <a:ea typeface="宋体" charset="-122"/>
              </a:rPr>
              <a:t>A Banking Example</a:t>
            </a:r>
          </a:p>
        </p:txBody>
      </p:sp>
      <p:sp>
        <p:nvSpPr>
          <p:cNvPr id="10242" name="Content Placeholder 2"/>
          <p:cNvSpPr>
            <a:spLocks noGrp="1"/>
          </p:cNvSpPr>
          <p:nvPr>
            <p:ph idx="1"/>
          </p:nvPr>
        </p:nvSpPr>
        <p:spPr>
          <a:xfrm>
            <a:off x="239713" y="1450975"/>
            <a:ext cx="8294687" cy="2857500"/>
          </a:xfrm>
        </p:spPr>
        <p:txBody>
          <a:bodyPr/>
          <a:lstStyle/>
          <a:p>
            <a:pPr marL="0" indent="0">
              <a:spcBef>
                <a:spcPct val="0"/>
              </a:spcBef>
              <a:buFont typeface="Wingdings" charset="2"/>
              <a:buNone/>
            </a:pPr>
            <a:endParaRPr lang="en-US" altLang="zh-CN">
              <a:solidFill>
                <a:schemeClr val="tx1"/>
              </a:solidFill>
              <a:latin typeface="Arial" charset="0"/>
              <a:ea typeface="SimSun" charset="-122"/>
            </a:endParaRPr>
          </a:p>
          <a:p>
            <a:pPr marL="0" indent="0">
              <a:spcBef>
                <a:spcPct val="0"/>
              </a:spcBef>
              <a:buFont typeface="Wingdings" charset="2"/>
              <a:buNone/>
            </a:pPr>
            <a:endParaRPr lang="en-US" altLang="zh-CN">
              <a:solidFill>
                <a:srgbClr val="800000"/>
              </a:solidFill>
              <a:latin typeface="Arial" charset="0"/>
              <a:ea typeface="SimSun" charset="-122"/>
            </a:endParaRPr>
          </a:p>
        </p:txBody>
      </p:sp>
      <p:sp>
        <p:nvSpPr>
          <p:cNvPr id="15" name="Content Placeholder 2"/>
          <p:cNvSpPr txBox="1">
            <a:spLocks/>
          </p:cNvSpPr>
          <p:nvPr/>
        </p:nvSpPr>
        <p:spPr bwMode="auto">
          <a:xfrm>
            <a:off x="228600" y="3573016"/>
            <a:ext cx="85994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sz="2800" dirty="0">
                <a:solidFill>
                  <a:schemeClr val="tx2"/>
                </a:solidFill>
                <a:ea typeface="ＭＳ Ｐゴシック" charset="-128"/>
              </a:rPr>
              <a:t>Consistency requirement: </a:t>
            </a:r>
            <a:r>
              <a:rPr lang="en-US" altLang="zh-CN" sz="2800" dirty="0">
                <a:solidFill>
                  <a:srgbClr val="800000"/>
                </a:solidFill>
                <a:ea typeface="ＭＳ Ｐゴシック" charset="-128"/>
              </a:rPr>
              <a:t>internal money transfers should not change the total balance.</a:t>
            </a:r>
          </a:p>
          <a:p>
            <a:pPr>
              <a:spcBef>
                <a:spcPct val="20000"/>
              </a:spcBef>
              <a:buClr>
                <a:srgbClr val="990033"/>
              </a:buClr>
              <a:buSzPct val="60000"/>
              <a:buFont typeface="Wingdings" charset="2"/>
              <a:buChar char="n"/>
            </a:pPr>
            <a:r>
              <a:rPr lang="en-CA" altLang="zh-CN" sz="2800" dirty="0" smtClean="0">
                <a:solidFill>
                  <a:schemeClr val="tx2"/>
                </a:solidFill>
                <a:ea typeface="ＭＳ Ｐゴシック" charset="-128"/>
              </a:rPr>
              <a:t>How </a:t>
            </a:r>
            <a:r>
              <a:rPr lang="en-CA" altLang="zh-CN" sz="2800" dirty="0">
                <a:solidFill>
                  <a:schemeClr val="tx2"/>
                </a:solidFill>
                <a:ea typeface="ＭＳ Ｐゴシック" charset="-128"/>
              </a:rPr>
              <a:t>we can respect this requirement?</a:t>
            </a:r>
          </a:p>
        </p:txBody>
      </p:sp>
      <p:sp>
        <p:nvSpPr>
          <p:cNvPr id="8" name="TextBox 7"/>
          <p:cNvSpPr txBox="1"/>
          <p:nvPr/>
        </p:nvSpPr>
        <p:spPr>
          <a:xfrm>
            <a:off x="3985592" y="2905125"/>
            <a:ext cx="4114800" cy="523875"/>
          </a:xfrm>
          <a:prstGeom prst="rect">
            <a:avLst/>
          </a:prstGeom>
          <a:noFill/>
        </p:spPr>
        <p:txBody>
          <a:bodyPr>
            <a:spAutoFit/>
          </a:bodyPr>
          <a:lstStyle/>
          <a:p>
            <a:pPr>
              <a:defRPr/>
            </a:pPr>
            <a:r>
              <a:rPr lang="en-CA" sz="2800" kern="0" dirty="0">
                <a:latin typeface="Times New Roman" panose="02020603050405020304" pitchFamily="18" charset="0"/>
                <a:ea typeface="SimSun" panose="02010600030101010101" pitchFamily="2" charset="-122"/>
                <a:cs typeface="Times New Roman" panose="02020603050405020304" pitchFamily="18" charset="0"/>
              </a:rPr>
              <a:t>Total balance = 8000</a:t>
            </a:r>
            <a:endParaRPr lang="en-US" sz="2800" dirty="0">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51580488"/>
              </p:ext>
            </p:extLst>
          </p:nvPr>
        </p:nvGraphicFramePr>
        <p:xfrm>
          <a:off x="3923928" y="949325"/>
          <a:ext cx="3543300" cy="1892300"/>
        </p:xfrm>
        <a:graphic>
          <a:graphicData uri="http://schemas.openxmlformats.org/drawingml/2006/table">
            <a:tbl>
              <a:tblPr/>
              <a:tblGrid>
                <a:gridCol w="889000"/>
                <a:gridCol w="1143000"/>
                <a:gridCol w="1511300"/>
              </a:tblGrid>
              <a:tr h="342900">
                <a:tc gridSpan="2">
                  <a:txBody>
                    <a:bodyPr/>
                    <a:lstStyle/>
                    <a:p>
                      <a:pPr algn="l" fontAlgn="b"/>
                      <a:r>
                        <a:rPr lang="en-US" sz="2400" b="1" i="0" u="none" strike="noStrike" dirty="0">
                          <a:solidFill>
                            <a:srgbClr val="000000"/>
                          </a:solidFill>
                          <a:effectLst/>
                          <a:latin typeface="Times New Roman"/>
                        </a:rPr>
                        <a:t>Account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l" fontAlgn="b"/>
                      <a:r>
                        <a:rPr lang="zh-CN" altLang="en-US" sz="24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sz="2400" b="0" i="0" u="sng" strike="noStrike">
                          <a:solidFill>
                            <a:srgbClr val="000000"/>
                          </a:solidFill>
                          <a:effectLst/>
                          <a:latin typeface="Times New Roman"/>
                        </a:rPr>
                        <a:t>ACC#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BALANCE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2900">
                <a:tc>
                  <a:txBody>
                    <a:bodyPr/>
                    <a:lstStyle/>
                    <a:p>
                      <a:pPr algn="ctr" fontAlgn="b"/>
                      <a:r>
                        <a:rPr lang="fi-FI" sz="2400" b="0" i="0" u="none" strike="noStrike" dirty="0" smtClean="0">
                          <a:solidFill>
                            <a:srgbClr val="000000"/>
                          </a:solidFill>
                          <a:effectLst/>
                          <a:latin typeface="Times New Roman"/>
                        </a:rPr>
                        <a:t>1001</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a:solidFill>
                            <a:srgbClr val="000000"/>
                          </a:solidFill>
                          <a:effectLst/>
                          <a:latin typeface="Times New Roman"/>
                        </a:rPr>
                        <a:t>John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1000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fi-FI" sz="2400" b="0" i="0" u="none" strike="noStrike" dirty="0" smtClean="0">
                          <a:solidFill>
                            <a:srgbClr val="000000"/>
                          </a:solidFill>
                          <a:effectLst/>
                          <a:latin typeface="Times New Roman"/>
                        </a:rPr>
                        <a:t>1002</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Kate</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smtClean="0">
                          <a:solidFill>
                            <a:srgbClr val="000000"/>
                          </a:solidFill>
                          <a:effectLst/>
                          <a:latin typeface="Times New Roman"/>
                        </a:rPr>
                        <a:t>5000</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altLang="zh-CN" sz="2400" b="0" i="0" u="none" strike="noStrike" dirty="0" smtClean="0">
                          <a:solidFill>
                            <a:srgbClr val="000000"/>
                          </a:solidFill>
                          <a:effectLst/>
                          <a:latin typeface="Times New Roman"/>
                        </a:rPr>
                        <a:t>1003</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Tony</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2000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2</a:t>
            </a:fld>
            <a:endParaRPr lang="en-CA" altLang="zh-CN" dirty="0"/>
          </a:p>
        </p:txBody>
      </p:sp>
    </p:spTree>
    <p:extLst>
      <p:ext uri="{BB962C8B-B14F-4D97-AF65-F5344CB8AC3E}">
        <p14:creationId xmlns:p14="http://schemas.microsoft.com/office/powerpoint/2010/main" val="14857630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381000" y="0"/>
            <a:ext cx="8377238" cy="838200"/>
          </a:xfrm>
        </p:spPr>
        <p:txBody>
          <a:bodyPr/>
          <a:lstStyle/>
          <a:p>
            <a:r>
              <a:rPr lang="en-CA" altLang="zh-CN">
                <a:latin typeface="Arial" charset="0"/>
                <a:ea typeface="宋体" charset="-122"/>
              </a:rPr>
              <a:t>Sample Concurrent Transactions</a:t>
            </a:r>
          </a:p>
        </p:txBody>
      </p:sp>
      <p:sp>
        <p:nvSpPr>
          <p:cNvPr id="30722" name="Content Placeholder 2"/>
          <p:cNvSpPr>
            <a:spLocks noGrp="1"/>
          </p:cNvSpPr>
          <p:nvPr>
            <p:ph idx="1"/>
          </p:nvPr>
        </p:nvSpPr>
        <p:spPr>
          <a:xfrm>
            <a:off x="239713" y="1450975"/>
            <a:ext cx="8294687" cy="4725988"/>
          </a:xfrm>
        </p:spPr>
        <p:txBody>
          <a:bodyPr/>
          <a:lstStyle/>
          <a:p>
            <a:pPr marL="0" indent="0">
              <a:spcBef>
                <a:spcPct val="0"/>
              </a:spcBef>
              <a:buFont typeface="Wingdings" charset="2"/>
              <a:buNone/>
            </a:pPr>
            <a:endParaRPr lang="en-US" altLang="zh-CN">
              <a:solidFill>
                <a:schemeClr val="tx1"/>
              </a:solidFill>
              <a:latin typeface="Arial" charset="0"/>
              <a:ea typeface="SimSun" charset="-122"/>
            </a:endParaRPr>
          </a:p>
          <a:p>
            <a:pPr marL="0" indent="0">
              <a:spcBef>
                <a:spcPct val="0"/>
              </a:spcBef>
              <a:buFont typeface="Wingdings" charset="2"/>
              <a:buNone/>
            </a:pPr>
            <a:endParaRPr lang="en-US" altLang="zh-CN">
              <a:solidFill>
                <a:srgbClr val="800000"/>
              </a:solidFill>
              <a:latin typeface="Arial" charset="0"/>
              <a:ea typeface="SimSun" charset="-122"/>
            </a:endParaRPr>
          </a:p>
        </p:txBody>
      </p:sp>
      <p:sp>
        <p:nvSpPr>
          <p:cNvPr id="2" name="Down Arrow 1"/>
          <p:cNvSpPr/>
          <p:nvPr/>
        </p:nvSpPr>
        <p:spPr>
          <a:xfrm>
            <a:off x="2058988" y="2128838"/>
            <a:ext cx="576262" cy="3268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endParaRPr lang="en-CA" altLang="en-US" sz="1800">
              <a:solidFill>
                <a:srgbClr val="FFFFFF"/>
              </a:solidFill>
              <a:latin typeface="Times New Roman" charset="0"/>
              <a:ea typeface="Times New Roman" charset="0"/>
              <a:cs typeface="Times New Roman" charset="0"/>
            </a:endParaRPr>
          </a:p>
        </p:txBody>
      </p:sp>
      <p:sp>
        <p:nvSpPr>
          <p:cNvPr id="3" name="Rectangle 2"/>
          <p:cNvSpPr/>
          <p:nvPr/>
        </p:nvSpPr>
        <p:spPr>
          <a:xfrm>
            <a:off x="2771175" y="2120396"/>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chemeClr val="bg2"/>
                </a:solidFill>
                <a:latin typeface="Times New Roman" charset="0"/>
                <a:ea typeface="SimSun" charset="-122"/>
              </a:rPr>
              <a:t>update Account</a:t>
            </a:r>
          </a:p>
          <a:p>
            <a:r>
              <a:rPr lang="en-CA" altLang="zh-CN" dirty="0">
                <a:solidFill>
                  <a:schemeClr val="bg2"/>
                </a:solidFill>
                <a:latin typeface="Times New Roman" charset="0"/>
                <a:ea typeface="SimSun" charset="-122"/>
              </a:rPr>
              <a:t>set Balance </a:t>
            </a:r>
            <a:r>
              <a:rPr lang="en-CA" altLang="zh-CN" dirty="0" smtClean="0">
                <a:solidFill>
                  <a:schemeClr val="bg2"/>
                </a:solidFill>
                <a:latin typeface="Times New Roman" charset="0"/>
                <a:ea typeface="SimSun" charset="-122"/>
              </a:rPr>
              <a:t>=Balance </a:t>
            </a:r>
            <a:r>
              <a:rPr lang="mr-IN" altLang="zh-CN" dirty="0" smtClean="0">
                <a:solidFill>
                  <a:schemeClr val="bg2"/>
                </a:solidFill>
                <a:latin typeface="Times New Roman" charset="0"/>
                <a:ea typeface="SimSun" charset="-122"/>
              </a:rPr>
              <a:t>–</a:t>
            </a:r>
            <a:r>
              <a:rPr lang="en-CA" altLang="zh-CN" dirty="0" smtClean="0">
                <a:solidFill>
                  <a:schemeClr val="bg2"/>
                </a:solidFill>
                <a:latin typeface="Times New Roman" charset="0"/>
                <a:ea typeface="SimSun" charset="-122"/>
              </a:rPr>
              <a:t> 1000</a:t>
            </a:r>
            <a:endParaRPr lang="en-CA" altLang="zh-CN" dirty="0">
              <a:solidFill>
                <a:schemeClr val="bg2"/>
              </a:solidFill>
              <a:latin typeface="Times New Roman" charset="0"/>
              <a:ea typeface="SimSun" charset="-122"/>
            </a:endParaRPr>
          </a:p>
          <a:p>
            <a:r>
              <a:rPr lang="en-CA" altLang="zh-CN" dirty="0">
                <a:solidFill>
                  <a:schemeClr val="bg2"/>
                </a:solidFill>
                <a:latin typeface="Times New Roman" charset="0"/>
                <a:ea typeface="SimSun" charset="-122"/>
              </a:rPr>
              <a:t>where </a:t>
            </a:r>
            <a:r>
              <a:rPr lang="en-CA" altLang="zh-CN" dirty="0" err="1">
                <a:solidFill>
                  <a:schemeClr val="bg2"/>
                </a:solidFill>
                <a:latin typeface="Times New Roman" charset="0"/>
                <a:ea typeface="SimSun" charset="-122"/>
              </a:rPr>
              <a:t>Acc</a:t>
            </a:r>
            <a:r>
              <a:rPr lang="en-CA" altLang="zh-CN" dirty="0">
                <a:solidFill>
                  <a:schemeClr val="bg2"/>
                </a:solidFill>
                <a:latin typeface="Times New Roman" charset="0"/>
                <a:ea typeface="SimSun" charset="-122"/>
              </a:rPr>
              <a:t># </a:t>
            </a:r>
            <a:r>
              <a:rPr lang="en-CA" altLang="zh-CN" dirty="0" smtClean="0">
                <a:solidFill>
                  <a:schemeClr val="bg2"/>
                </a:solidFill>
                <a:latin typeface="Times New Roman" charset="0"/>
                <a:ea typeface="SimSun" charset="-122"/>
              </a:rPr>
              <a:t>= </a:t>
            </a:r>
            <a:r>
              <a:rPr lang="en-CA" altLang="en-US" dirty="0" smtClean="0"/>
              <a:t>'</a:t>
            </a:r>
            <a:r>
              <a:rPr lang="en-CA" altLang="zh-CN" dirty="0" smtClean="0">
                <a:solidFill>
                  <a:schemeClr val="bg2"/>
                </a:solidFill>
                <a:latin typeface="Times New Roman" charset="0"/>
                <a:ea typeface="SimSun" charset="-122"/>
              </a:rPr>
              <a:t>1001</a:t>
            </a:r>
            <a:r>
              <a:rPr lang="en-CA" altLang="en-US" dirty="0"/>
              <a:t>'</a:t>
            </a:r>
            <a:r>
              <a:rPr lang="en-CA" altLang="zh-CN" dirty="0" smtClean="0">
                <a:solidFill>
                  <a:schemeClr val="bg2"/>
                </a:solidFill>
                <a:latin typeface="Times New Roman" charset="0"/>
                <a:ea typeface="SimSun" charset="-122"/>
              </a:rPr>
              <a:t>;</a:t>
            </a:r>
            <a:endParaRPr lang="en-CA" altLang="zh-CN" dirty="0">
              <a:solidFill>
                <a:schemeClr val="bg2"/>
              </a:solidFill>
              <a:latin typeface="Times New Roman" charset="0"/>
              <a:ea typeface="SimSun" charset="-122"/>
            </a:endParaRPr>
          </a:p>
        </p:txBody>
      </p:sp>
      <p:sp>
        <p:nvSpPr>
          <p:cNvPr id="8" name="Rectangle 7"/>
          <p:cNvSpPr/>
          <p:nvPr/>
        </p:nvSpPr>
        <p:spPr>
          <a:xfrm>
            <a:off x="2771175" y="4308475"/>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a:t>
            </a:r>
            <a:r>
              <a:rPr lang="en-CA" altLang="zh-CN" dirty="0" smtClean="0">
                <a:latin typeface="Times New Roman" charset="0"/>
                <a:ea typeface="SimSun" charset="-122"/>
              </a:rPr>
              <a:t>=Balance </a:t>
            </a:r>
            <a:r>
              <a:rPr lang="en-CA" altLang="zh-CN" dirty="0">
                <a:latin typeface="Times New Roman" charset="0"/>
                <a:ea typeface="SimSun" charset="-122"/>
              </a:rPr>
              <a:t>+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1003</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30730" name="TextBox 3"/>
          <p:cNvSpPr txBox="1">
            <a:spLocks noChangeArrowheads="1"/>
          </p:cNvSpPr>
          <p:nvPr/>
        </p:nvSpPr>
        <p:spPr bwMode="auto">
          <a:xfrm>
            <a:off x="492125" y="1985963"/>
            <a:ext cx="1762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sz="2000">
                <a:solidFill>
                  <a:srgbClr val="000000"/>
                </a:solidFill>
                <a:latin typeface="Times New Roman" charset="0"/>
                <a:ea typeface="Times New Roman" charset="0"/>
                <a:cs typeface="Times New Roman" charset="0"/>
              </a:rPr>
              <a:t>Transaction A begins</a:t>
            </a:r>
          </a:p>
        </p:txBody>
      </p:sp>
      <p:sp>
        <p:nvSpPr>
          <p:cNvPr id="12" name="Down Arrow 11"/>
          <p:cNvSpPr/>
          <p:nvPr/>
        </p:nvSpPr>
        <p:spPr>
          <a:xfrm>
            <a:off x="6588125" y="3375025"/>
            <a:ext cx="576263" cy="871538"/>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endParaRPr lang="en-CA" altLang="en-US" sz="1800">
              <a:solidFill>
                <a:srgbClr val="FFFFFF"/>
              </a:solidFill>
              <a:latin typeface="Times New Roman" charset="0"/>
              <a:ea typeface="Times New Roman" charset="0"/>
              <a:cs typeface="Times New Roman" charset="0"/>
            </a:endParaRPr>
          </a:p>
        </p:txBody>
      </p:sp>
      <p:sp>
        <p:nvSpPr>
          <p:cNvPr id="13" name="Rectangle 12"/>
          <p:cNvSpPr/>
          <p:nvPr/>
        </p:nvSpPr>
        <p:spPr>
          <a:xfrm>
            <a:off x="2771175" y="3328555"/>
            <a:ext cx="3781618" cy="864397"/>
          </a:xfrm>
          <a:prstGeom prst="rect">
            <a:avLst/>
          </a:prstGeom>
          <a:solidFill>
            <a:srgbClr val="00009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2400" dirty="0">
                <a:solidFill>
                  <a:schemeClr val="bg1"/>
                </a:solidFill>
                <a:latin typeface="Times New Roman" panose="02020603050405020304" pitchFamily="18" charset="0"/>
                <a:cs typeface="Times New Roman" panose="02020603050405020304" pitchFamily="18" charset="0"/>
              </a:rPr>
              <a:t>select sum(balance) as total from Account;</a:t>
            </a:r>
          </a:p>
        </p:txBody>
      </p:sp>
      <p:sp>
        <p:nvSpPr>
          <p:cNvPr id="30735" name="TextBox 13"/>
          <p:cNvSpPr txBox="1">
            <a:spLocks noChangeArrowheads="1"/>
          </p:cNvSpPr>
          <p:nvPr/>
        </p:nvSpPr>
        <p:spPr bwMode="auto">
          <a:xfrm>
            <a:off x="7094538" y="3128963"/>
            <a:ext cx="1841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sz="2000">
                <a:solidFill>
                  <a:srgbClr val="000000"/>
                </a:solidFill>
                <a:latin typeface="Times New Roman" charset="0"/>
                <a:ea typeface="Times New Roman" charset="0"/>
                <a:cs typeface="Times New Roman" charset="0"/>
              </a:rPr>
              <a:t>Transaction B</a:t>
            </a:r>
          </a:p>
          <a:p>
            <a:r>
              <a:rPr lang="en-CA" altLang="zh-CN" sz="2000">
                <a:solidFill>
                  <a:srgbClr val="000000"/>
                </a:solidFill>
                <a:latin typeface="Times New Roman" charset="0"/>
                <a:ea typeface="Times New Roman" charset="0"/>
                <a:cs typeface="Times New Roman" charset="0"/>
              </a:rPr>
              <a:t>begins</a:t>
            </a:r>
          </a:p>
        </p:txBody>
      </p:sp>
      <p:sp>
        <p:nvSpPr>
          <p:cNvPr id="30736" name="TextBox 3"/>
          <p:cNvSpPr txBox="1">
            <a:spLocks noChangeArrowheads="1"/>
          </p:cNvSpPr>
          <p:nvPr/>
        </p:nvSpPr>
        <p:spPr bwMode="auto">
          <a:xfrm>
            <a:off x="7085013" y="3684588"/>
            <a:ext cx="1841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sz="2000">
                <a:solidFill>
                  <a:srgbClr val="000000"/>
                </a:solidFill>
                <a:latin typeface="Times New Roman" charset="0"/>
                <a:ea typeface="Times New Roman" charset="0"/>
                <a:cs typeface="Times New Roman" charset="0"/>
              </a:rPr>
              <a:t>Transaction B</a:t>
            </a:r>
          </a:p>
          <a:p>
            <a:r>
              <a:rPr lang="en-CA" altLang="zh-CN" sz="2000">
                <a:solidFill>
                  <a:srgbClr val="000000"/>
                </a:solidFill>
                <a:latin typeface="Times New Roman" charset="0"/>
                <a:ea typeface="Times New Roman" charset="0"/>
                <a:cs typeface="Times New Roman" charset="0"/>
              </a:rPr>
              <a:t>ends</a:t>
            </a:r>
          </a:p>
        </p:txBody>
      </p:sp>
      <p:sp>
        <p:nvSpPr>
          <p:cNvPr id="30737" name="TextBox 3"/>
          <p:cNvSpPr txBox="1">
            <a:spLocks noChangeArrowheads="1"/>
          </p:cNvSpPr>
          <p:nvPr/>
        </p:nvSpPr>
        <p:spPr bwMode="auto">
          <a:xfrm>
            <a:off x="1060450" y="5715000"/>
            <a:ext cx="688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b="1">
                <a:solidFill>
                  <a:srgbClr val="800000"/>
                </a:solidFill>
                <a:ea typeface="SimSun" charset="-122"/>
              </a:rPr>
              <a:t>Issue: </a:t>
            </a:r>
            <a:r>
              <a:rPr lang="en-CA" altLang="zh-CN">
                <a:ea typeface="SimSun" charset="-122"/>
              </a:rPr>
              <a:t>Transaction B reads an inconsistent state </a:t>
            </a:r>
          </a:p>
        </p:txBody>
      </p:sp>
      <p:sp>
        <p:nvSpPr>
          <p:cNvPr id="30738" name="TextBox 11"/>
          <p:cNvSpPr txBox="1">
            <a:spLocks noChangeArrowheads="1"/>
          </p:cNvSpPr>
          <p:nvPr/>
        </p:nvSpPr>
        <p:spPr bwMode="auto">
          <a:xfrm>
            <a:off x="492125" y="4795838"/>
            <a:ext cx="1762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sz="2000">
                <a:solidFill>
                  <a:srgbClr val="000000"/>
                </a:solidFill>
                <a:latin typeface="Times New Roman" charset="0"/>
                <a:ea typeface="Times New Roman" charset="0"/>
                <a:cs typeface="Times New Roman" charset="0"/>
              </a:rPr>
              <a:t>Transaction A ends</a:t>
            </a:r>
          </a:p>
        </p:txBody>
      </p:sp>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20</a:t>
            </a:fld>
            <a:endParaRPr lang="en-CA" altLang="zh-CN" dirty="0"/>
          </a:p>
        </p:txBody>
      </p:sp>
    </p:spTree>
    <p:extLst>
      <p:ext uri="{BB962C8B-B14F-4D97-AF65-F5344CB8AC3E}">
        <p14:creationId xmlns:p14="http://schemas.microsoft.com/office/powerpoint/2010/main" val="211193745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2"/>
          <p:cNvSpPr>
            <a:spLocks noGrp="1"/>
          </p:cNvSpPr>
          <p:nvPr>
            <p:ph idx="1"/>
          </p:nvPr>
        </p:nvSpPr>
        <p:spPr>
          <a:xfrm>
            <a:off x="239713" y="990600"/>
            <a:ext cx="8294687" cy="4572000"/>
          </a:xfrm>
        </p:spPr>
        <p:txBody>
          <a:bodyPr/>
          <a:lstStyle/>
          <a:p>
            <a:r>
              <a:rPr lang="en-US" altLang="zh-CN" b="1" dirty="0">
                <a:latin typeface="Arial" charset="0"/>
                <a:ea typeface="宋体" charset="-122"/>
              </a:rPr>
              <a:t>Durability </a:t>
            </a:r>
            <a:r>
              <a:rPr lang="en-US" altLang="zh-CN" dirty="0">
                <a:latin typeface="Arial" charset="0"/>
                <a:ea typeface="宋体" charset="-122"/>
              </a:rPr>
              <a:t>(permanence or persistence)</a:t>
            </a:r>
          </a:p>
          <a:p>
            <a:pPr lvl="1">
              <a:buClr>
                <a:srgbClr val="333399"/>
              </a:buClr>
            </a:pPr>
            <a:r>
              <a:rPr lang="en-US" altLang="zh-CN" dirty="0">
                <a:solidFill>
                  <a:schemeClr val="tx2"/>
                </a:solidFill>
                <a:latin typeface="Arial" charset="0"/>
                <a:ea typeface="宋体" charset="-122"/>
              </a:rPr>
              <a:t>After a transaction commits, the database ensures that </a:t>
            </a:r>
            <a:r>
              <a:rPr lang="en-US" altLang="zh-CN" dirty="0">
                <a:solidFill>
                  <a:schemeClr val="tx2"/>
                </a:solidFill>
                <a:latin typeface="Arial" charset="0"/>
                <a:ea typeface="宋体" charset="-122"/>
                <a:sym typeface="Gill Sans" charset="0"/>
              </a:rPr>
              <a:t>transaction </a:t>
            </a:r>
            <a:r>
              <a:rPr lang="en-US" altLang="zh-CN" dirty="0">
                <a:solidFill>
                  <a:schemeClr val="tx2"/>
                </a:solidFill>
                <a:latin typeface="Arial" charset="0"/>
                <a:ea typeface="SimSun" charset="-122"/>
                <a:sym typeface="Gill Sans" charset="0"/>
              </a:rPr>
              <a:t>effects are </a:t>
            </a:r>
            <a:r>
              <a:rPr lang="en-US" altLang="zh-CN" dirty="0">
                <a:latin typeface="Arial" charset="0"/>
                <a:ea typeface="SimSun" charset="-122"/>
                <a:sym typeface="Gill Sans" charset="0"/>
              </a:rPr>
              <a:t>permanent</a:t>
            </a:r>
            <a:r>
              <a:rPr lang="en-US" altLang="zh-CN" dirty="0">
                <a:latin typeface="Arial" charset="0"/>
                <a:ea typeface="SimSun" charset="-122"/>
              </a:rPr>
              <a:t> </a:t>
            </a:r>
            <a:r>
              <a:rPr lang="en-US" altLang="zh-CN" dirty="0">
                <a:solidFill>
                  <a:schemeClr val="tx2"/>
                </a:solidFill>
                <a:latin typeface="Arial" charset="0"/>
                <a:ea typeface="SimSun" charset="-122"/>
              </a:rPr>
              <a:t>in spite of subsequent failures.</a:t>
            </a:r>
          </a:p>
          <a:p>
            <a:pPr lvl="2">
              <a:buClr>
                <a:srgbClr val="333399"/>
              </a:buClr>
            </a:pPr>
            <a:r>
              <a:rPr lang="en-US" altLang="zh-CN" dirty="0">
                <a:solidFill>
                  <a:srgbClr val="000099"/>
                </a:solidFill>
                <a:latin typeface="Arial" charset="0"/>
                <a:ea typeface="SimSun" charset="-122"/>
              </a:rPr>
              <a:t>Not true of </a:t>
            </a:r>
            <a:r>
              <a:rPr lang="en-US" altLang="zh-CN" dirty="0">
                <a:solidFill>
                  <a:srgbClr val="800000"/>
                </a:solidFill>
                <a:latin typeface="Arial" charset="0"/>
                <a:ea typeface="SimSun" charset="-122"/>
              </a:rPr>
              <a:t>ordinary programs</a:t>
            </a:r>
            <a:r>
              <a:rPr lang="en-US" altLang="zh-CN" dirty="0">
                <a:solidFill>
                  <a:srgbClr val="000099"/>
                </a:solidFill>
                <a:latin typeface="Arial" charset="0"/>
                <a:ea typeface="SimSun" charset="-122"/>
              </a:rPr>
              <a:t>.</a:t>
            </a:r>
            <a:r>
              <a:rPr lang="en-US" altLang="zh-CN" dirty="0">
                <a:latin typeface="Arial" charset="0"/>
                <a:ea typeface="SimSun" charset="-122"/>
              </a:rPr>
              <a:t> A media failure after a program successfully terminates could cause the file system to be restored to a state that preceded the program’s execution.</a:t>
            </a:r>
          </a:p>
          <a:p>
            <a:pPr lvl="1">
              <a:buClr>
                <a:srgbClr val="333399"/>
              </a:buClr>
            </a:pPr>
            <a:r>
              <a:rPr lang="en-US" altLang="zh-CN" dirty="0">
                <a:latin typeface="Arial" charset="0"/>
                <a:ea typeface="宋体" charset="-122"/>
                <a:sym typeface="Gill Sans" charset="0"/>
              </a:rPr>
              <a:t>If the money is transferred, then it is permanent no matter what happens later.</a:t>
            </a:r>
          </a:p>
          <a:p>
            <a:pPr lvl="1">
              <a:buClr>
                <a:srgbClr val="333399"/>
              </a:buClr>
            </a:pPr>
            <a:endParaRPr lang="en-US" altLang="zh-CN" dirty="0">
              <a:solidFill>
                <a:schemeClr val="tx2"/>
              </a:solidFill>
              <a:latin typeface="Arial" charset="0"/>
              <a:ea typeface="SimSun" charset="-122"/>
            </a:endParaRPr>
          </a:p>
          <a:p>
            <a:pPr marL="0" indent="0">
              <a:spcBef>
                <a:spcPct val="0"/>
              </a:spcBef>
              <a:buFont typeface="Wingdings" charset="2"/>
              <a:buNone/>
            </a:pPr>
            <a:endParaRPr lang="en-US" altLang="zh-CN" sz="2600" dirty="0">
              <a:latin typeface="Arial" charset="0"/>
              <a:ea typeface="SimSun" charset="-122"/>
            </a:endParaRPr>
          </a:p>
        </p:txBody>
      </p:sp>
      <p:sp>
        <p:nvSpPr>
          <p:cNvPr id="32770" name="Title 1"/>
          <p:cNvSpPr>
            <a:spLocks noGrp="1"/>
          </p:cNvSpPr>
          <p:nvPr>
            <p:ph type="title"/>
          </p:nvPr>
        </p:nvSpPr>
        <p:spPr>
          <a:xfrm>
            <a:off x="457200" y="0"/>
            <a:ext cx="8229600" cy="838200"/>
          </a:xfrm>
        </p:spPr>
        <p:txBody>
          <a:bodyPr/>
          <a:lstStyle/>
          <a:p>
            <a:r>
              <a:rPr lang="en-CA" altLang="zh-CN">
                <a:latin typeface="Arial" charset="0"/>
                <a:ea typeface="宋体" charset="-122"/>
              </a:rPr>
              <a:t>ACID Properties of a Transaction</a:t>
            </a:r>
            <a:endParaRPr lang="zh-CN" altLang="en-US">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21</a:t>
            </a:fld>
            <a:endParaRPr lang="en-CA" altLang="zh-CN" dirty="0"/>
          </a:p>
        </p:txBody>
      </p:sp>
    </p:spTree>
    <p:extLst>
      <p:ext uri="{BB962C8B-B14F-4D97-AF65-F5344CB8AC3E}">
        <p14:creationId xmlns:p14="http://schemas.microsoft.com/office/powerpoint/2010/main" val="567648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381000" y="0"/>
            <a:ext cx="8377238" cy="764704"/>
          </a:xfrm>
        </p:spPr>
        <p:txBody>
          <a:bodyPr/>
          <a:lstStyle/>
          <a:p>
            <a:r>
              <a:rPr lang="en-US" altLang="zh-CN">
                <a:latin typeface="Arial" charset="0"/>
                <a:ea typeface="宋体" charset="-122"/>
              </a:rPr>
              <a:t>Transaction Examples</a:t>
            </a:r>
            <a:endParaRPr lang="zh-CN" altLang="en-US" dirty="0">
              <a:latin typeface="Arial" charset="0"/>
              <a:ea typeface="宋体" charset="-122"/>
            </a:endParaRPr>
          </a:p>
        </p:txBody>
      </p:sp>
      <p:sp>
        <p:nvSpPr>
          <p:cNvPr id="37890" name="内容占位符 2"/>
          <p:cNvSpPr>
            <a:spLocks noGrp="1"/>
          </p:cNvSpPr>
          <p:nvPr>
            <p:ph idx="1"/>
          </p:nvPr>
        </p:nvSpPr>
        <p:spPr>
          <a:xfrm>
            <a:off x="381000" y="990600"/>
            <a:ext cx="8294688" cy="4572000"/>
          </a:xfrm>
        </p:spPr>
        <p:txBody>
          <a:bodyPr/>
          <a:lstStyle/>
          <a:p>
            <a:pPr algn="just" eaLnBrk="1" hangingPunct="1">
              <a:lnSpc>
                <a:spcPct val="90000"/>
              </a:lnSpc>
            </a:pPr>
            <a:r>
              <a:rPr lang="en-CA" altLang="en-US" dirty="0" smtClean="0">
                <a:ea typeface="Times New Roman" charset="0"/>
                <a:cs typeface="Times New Roman" charset="0"/>
              </a:rPr>
              <a:t>airline reservations</a:t>
            </a:r>
          </a:p>
          <a:p>
            <a:pPr algn="just" eaLnBrk="1" hangingPunct="1">
              <a:lnSpc>
                <a:spcPct val="90000"/>
              </a:lnSpc>
            </a:pPr>
            <a:r>
              <a:rPr lang="en-US" altLang="zh-CN" dirty="0" smtClean="0">
                <a:latin typeface="Arial" charset="0"/>
                <a:ea typeface="宋体" charset="-122"/>
                <a:sym typeface="Gill Sans" charset="0"/>
              </a:rPr>
              <a:t>travel reservation </a:t>
            </a:r>
          </a:p>
          <a:p>
            <a:pPr algn="just" eaLnBrk="1" hangingPunct="1">
              <a:lnSpc>
                <a:spcPct val="90000"/>
              </a:lnSpc>
            </a:pPr>
            <a:r>
              <a:rPr lang="en-US" altLang="zh-CN" dirty="0" smtClean="0">
                <a:latin typeface="Arial" charset="0"/>
                <a:ea typeface="宋体" charset="-122"/>
                <a:sym typeface="Gill Sans" charset="0"/>
              </a:rPr>
              <a:t>hotel reservations </a:t>
            </a:r>
          </a:p>
          <a:p>
            <a:pPr algn="just" eaLnBrk="1" hangingPunct="1">
              <a:lnSpc>
                <a:spcPct val="90000"/>
              </a:lnSpc>
            </a:pPr>
            <a:r>
              <a:rPr lang="en-CA" altLang="en-US" dirty="0" smtClean="0">
                <a:ea typeface="Times New Roman" charset="0"/>
                <a:cs typeface="Times New Roman" charset="0"/>
              </a:rPr>
              <a:t>banking systems</a:t>
            </a:r>
          </a:p>
          <a:p>
            <a:pPr algn="just" eaLnBrk="1" hangingPunct="1">
              <a:lnSpc>
                <a:spcPct val="90000"/>
              </a:lnSpc>
            </a:pPr>
            <a:r>
              <a:rPr lang="en-CA" altLang="en-US" dirty="0" smtClean="0">
                <a:ea typeface="Times New Roman" charset="0"/>
                <a:cs typeface="Times New Roman" charset="0"/>
              </a:rPr>
              <a:t>credit card processing</a:t>
            </a:r>
          </a:p>
          <a:p>
            <a:pPr algn="just" eaLnBrk="1" hangingPunct="1">
              <a:lnSpc>
                <a:spcPct val="90000"/>
              </a:lnSpc>
            </a:pPr>
            <a:r>
              <a:rPr lang="en-CA" altLang="en-US" dirty="0" smtClean="0">
                <a:ea typeface="Times New Roman" charset="0"/>
                <a:cs typeface="Times New Roman" charset="0"/>
              </a:rPr>
              <a:t>stock markets</a:t>
            </a:r>
          </a:p>
          <a:p>
            <a:pPr algn="just" eaLnBrk="1" hangingPunct="1">
              <a:lnSpc>
                <a:spcPct val="90000"/>
              </a:lnSpc>
            </a:pPr>
            <a:r>
              <a:rPr lang="en-CA" altLang="en-US" dirty="0" smtClean="0">
                <a:ea typeface="Times New Roman" charset="0"/>
                <a:cs typeface="Times New Roman" charset="0"/>
              </a:rPr>
              <a:t>supermarket checkout</a:t>
            </a:r>
          </a:p>
          <a:p>
            <a:pPr algn="just" eaLnBrk="1" hangingPunct="1">
              <a:lnSpc>
                <a:spcPct val="90000"/>
              </a:lnSpc>
            </a:pPr>
            <a:r>
              <a:rPr lang="en-CA" altLang="en-US" dirty="0" smtClean="0">
                <a:ea typeface="Times New Roman" charset="0"/>
                <a:cs typeface="Times New Roman" charset="0"/>
              </a:rPr>
              <a:t>...</a:t>
            </a:r>
          </a:p>
          <a:p>
            <a:pPr algn="just" eaLnBrk="1" hangingPunct="1">
              <a:lnSpc>
                <a:spcPct val="90000"/>
              </a:lnSpc>
            </a:pPr>
            <a:r>
              <a:rPr lang="en-CA" altLang="en-US" dirty="0" smtClean="0">
                <a:ea typeface="Times New Roman" charset="0"/>
                <a:cs typeface="Times New Roman" charset="0"/>
              </a:rPr>
              <a:t>any database systems that involves a lot of updates</a:t>
            </a:r>
          </a:p>
          <a:p>
            <a:endParaRPr lang="zh-CN" altLang="en-US" dirty="0">
              <a:latin typeface="Arial" charset="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22</a:t>
            </a:fld>
            <a:endParaRPr lang="en-CA" altLang="zh-CN" dirty="0"/>
          </a:p>
        </p:txBody>
      </p:sp>
    </p:spTree>
    <p:extLst>
      <p:ext uri="{BB962C8B-B14F-4D97-AF65-F5344CB8AC3E}">
        <p14:creationId xmlns:p14="http://schemas.microsoft.com/office/powerpoint/2010/main" val="203019739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4000" y="0"/>
            <a:ext cx="8712200" cy="836712"/>
          </a:xfrm>
          <a:noFill/>
        </p:spPr>
        <p:txBody>
          <a:bodyPr/>
          <a:lstStyle/>
          <a:p>
            <a:pPr eaLnBrk="1" hangingPunct="1"/>
            <a:r>
              <a:rPr lang="en-CA" altLang="en-US" sz="2800">
                <a:ea typeface="Times New Roman" charset="0"/>
                <a:cs typeface="Times New Roman" charset="0"/>
              </a:rPr>
              <a:t>Requirement</a:t>
            </a:r>
            <a:endParaRPr lang="en-US" altLang="en-US" sz="2800" dirty="0">
              <a:ea typeface="Times New Roman" charset="0"/>
              <a:cs typeface="Times New Roman" charset="0"/>
            </a:endParaRPr>
          </a:p>
        </p:txBody>
      </p:sp>
      <p:sp>
        <p:nvSpPr>
          <p:cNvPr id="18435" name="Rectangle 3"/>
          <p:cNvSpPr>
            <a:spLocks noGrp="1" noChangeArrowheads="1"/>
          </p:cNvSpPr>
          <p:nvPr>
            <p:ph type="body" idx="1"/>
          </p:nvPr>
        </p:nvSpPr>
        <p:spPr>
          <a:xfrm>
            <a:off x="152400" y="980728"/>
            <a:ext cx="8813800" cy="4752528"/>
          </a:xfrm>
        </p:spPr>
        <p:txBody>
          <a:bodyPr/>
          <a:lstStyle/>
          <a:p>
            <a:pPr algn="just" eaLnBrk="1" hangingPunct="1">
              <a:lnSpc>
                <a:spcPct val="150000"/>
              </a:lnSpc>
            </a:pPr>
            <a:r>
              <a:rPr lang="en-CA" altLang="en-US" dirty="0">
                <a:ea typeface="Times New Roman" charset="0"/>
                <a:cs typeface="Times New Roman" charset="0"/>
              </a:rPr>
              <a:t>high availability</a:t>
            </a:r>
          </a:p>
          <a:p>
            <a:pPr algn="just" eaLnBrk="1" hangingPunct="1">
              <a:lnSpc>
                <a:spcPct val="150000"/>
              </a:lnSpc>
            </a:pPr>
            <a:r>
              <a:rPr lang="en-CA" altLang="en-US" dirty="0">
                <a:ea typeface="Times New Roman" charset="0"/>
                <a:cs typeface="Times New Roman" charset="0"/>
              </a:rPr>
              <a:t>fast response time</a:t>
            </a:r>
          </a:p>
          <a:p>
            <a:pPr algn="just" eaLnBrk="1" hangingPunct="1">
              <a:lnSpc>
                <a:spcPct val="150000"/>
              </a:lnSpc>
            </a:pPr>
            <a:r>
              <a:rPr lang="en-CA" altLang="en-US" dirty="0" smtClean="0">
                <a:ea typeface="Times New Roman" charset="0"/>
                <a:cs typeface="Times New Roman" charset="0"/>
              </a:rPr>
              <a:t>thousands </a:t>
            </a:r>
            <a:r>
              <a:rPr lang="en-CA" altLang="en-US" dirty="0">
                <a:ea typeface="Times New Roman" charset="0"/>
                <a:cs typeface="Times New Roman" charset="0"/>
              </a:rPr>
              <a:t>of concurrent users</a:t>
            </a:r>
            <a:endParaRPr lang="en-US" altLang="en-US" dirty="0">
              <a:ea typeface="Times New Roman" charset="0"/>
              <a:cs typeface="Times New Roman" charset="0"/>
            </a:endParaRPr>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23</a:t>
            </a:fld>
            <a:endParaRPr lang="en-CA" altLang="zh-CN" dirty="0"/>
          </a:p>
        </p:txBody>
      </p:sp>
    </p:spTree>
    <p:extLst>
      <p:ext uri="{BB962C8B-B14F-4D97-AF65-F5344CB8AC3E}">
        <p14:creationId xmlns:p14="http://schemas.microsoft.com/office/powerpoint/2010/main" val="20299050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385763" y="0"/>
            <a:ext cx="8377237" cy="838200"/>
          </a:xfrm>
        </p:spPr>
        <p:txBody>
          <a:bodyPr/>
          <a:lstStyle/>
          <a:p>
            <a:r>
              <a:rPr lang="en-US" altLang="zh-CN">
                <a:latin typeface="Arial" charset="0"/>
                <a:ea typeface="SimSun" charset="-122"/>
              </a:rPr>
              <a:t>Airline Reservation Systems</a:t>
            </a:r>
            <a:endParaRPr lang="zh-CN" altLang="en-US">
              <a:latin typeface="Arial" charset="0"/>
              <a:ea typeface="SimSun" charset="-122"/>
            </a:endParaRPr>
          </a:p>
        </p:txBody>
      </p:sp>
      <p:sp>
        <p:nvSpPr>
          <p:cNvPr id="38914" name="内容占位符 2"/>
          <p:cNvSpPr>
            <a:spLocks noGrp="1"/>
          </p:cNvSpPr>
          <p:nvPr>
            <p:ph idx="1"/>
          </p:nvPr>
        </p:nvSpPr>
        <p:spPr>
          <a:xfrm>
            <a:off x="228600" y="1066800"/>
            <a:ext cx="8294688" cy="4572000"/>
          </a:xfrm>
        </p:spPr>
        <p:txBody>
          <a:bodyPr/>
          <a:lstStyle/>
          <a:p>
            <a:r>
              <a:rPr lang="en-US" altLang="zh-CN" dirty="0">
                <a:latin typeface="Arial" charset="0"/>
                <a:ea typeface="SimSun" charset="-122"/>
                <a:sym typeface="Gill Sans" charset="0"/>
              </a:rPr>
              <a:t>A customer requests a seat on an airline flight.</a:t>
            </a:r>
          </a:p>
          <a:p>
            <a:r>
              <a:rPr lang="en-US" altLang="zh-CN" dirty="0">
                <a:latin typeface="Arial" charset="0"/>
                <a:ea typeface="SimSun" charset="-122"/>
                <a:sym typeface="Gill Sans" charset="0"/>
              </a:rPr>
              <a:t>A reservation agent queries the database for the number of seats left on that flight. The answer to the query indicates that one seat is available</a:t>
            </a:r>
          </a:p>
          <a:p>
            <a:pPr lvl="1"/>
            <a:r>
              <a:rPr lang="en-US" altLang="zh-CN" dirty="0">
                <a:latin typeface="Arial" charset="0"/>
                <a:ea typeface="SimSun" charset="-122"/>
                <a:sym typeface="Gill Sans" charset="0"/>
              </a:rPr>
              <a:t>The agent requests the seat (makes it unavailable).</a:t>
            </a:r>
          </a:p>
          <a:p>
            <a:pPr lvl="1"/>
            <a:r>
              <a:rPr lang="en-US" altLang="zh-CN" dirty="0">
                <a:latin typeface="Arial" charset="0"/>
                <a:ea typeface="SimSun" charset="-122"/>
                <a:sym typeface="Gill Sans" charset="0"/>
              </a:rPr>
              <a:t>The agent reserves the seat (associate the customer to the seat).</a:t>
            </a:r>
          </a:p>
          <a:p>
            <a:endParaRPr lang="zh-CN" altLang="en-US" dirty="0">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24</a:t>
            </a:fld>
            <a:endParaRPr lang="en-CA" altLang="zh-CN" dirty="0"/>
          </a:p>
        </p:txBody>
      </p:sp>
    </p:spTree>
    <p:extLst>
      <p:ext uri="{BB962C8B-B14F-4D97-AF65-F5344CB8AC3E}">
        <p14:creationId xmlns:p14="http://schemas.microsoft.com/office/powerpoint/2010/main" val="159866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385763" y="0"/>
            <a:ext cx="8377237" cy="838200"/>
          </a:xfrm>
        </p:spPr>
        <p:txBody>
          <a:bodyPr/>
          <a:lstStyle/>
          <a:p>
            <a:r>
              <a:rPr lang="en-US" altLang="zh-CN">
                <a:latin typeface="Arial" charset="0"/>
                <a:ea typeface="SimSun" charset="-122"/>
              </a:rPr>
              <a:t>Atomicity</a:t>
            </a:r>
            <a:endParaRPr lang="zh-CN" altLang="en-US">
              <a:latin typeface="Arial" charset="0"/>
              <a:ea typeface="SimSun" charset="-122"/>
            </a:endParaRPr>
          </a:p>
        </p:txBody>
      </p:sp>
      <p:sp>
        <p:nvSpPr>
          <p:cNvPr id="39938" name="内容占位符 2"/>
          <p:cNvSpPr>
            <a:spLocks noGrp="1"/>
          </p:cNvSpPr>
          <p:nvPr>
            <p:ph idx="1"/>
          </p:nvPr>
        </p:nvSpPr>
        <p:spPr>
          <a:xfrm>
            <a:off x="179512" y="990600"/>
            <a:ext cx="8784976" cy="4572000"/>
          </a:xfrm>
        </p:spPr>
        <p:txBody>
          <a:bodyPr/>
          <a:lstStyle/>
          <a:p>
            <a:pPr marL="342900" lvl="1" indent="-342900">
              <a:buClr>
                <a:srgbClr val="990033"/>
              </a:buClr>
              <a:buSzPct val="60000"/>
            </a:pPr>
            <a:r>
              <a:rPr lang="en-US" altLang="zh-CN" sz="2800" dirty="0">
                <a:solidFill>
                  <a:srgbClr val="C00000"/>
                </a:solidFill>
                <a:latin typeface="Arial" charset="0"/>
                <a:ea typeface="SimSun" charset="-122"/>
                <a:sym typeface="Gill Sans" charset="0"/>
              </a:rPr>
              <a:t>Request for an available seat </a:t>
            </a:r>
            <a:r>
              <a:rPr lang="en-US" altLang="zh-CN" sz="2800" dirty="0">
                <a:solidFill>
                  <a:schemeClr val="tx2"/>
                </a:solidFill>
                <a:latin typeface="Arial" charset="0"/>
                <a:ea typeface="SimSun" charset="-122"/>
                <a:sym typeface="Gill Sans" charset="0"/>
              </a:rPr>
              <a:t>and </a:t>
            </a:r>
            <a:r>
              <a:rPr lang="en-US" altLang="zh-CN" sz="2800" dirty="0">
                <a:solidFill>
                  <a:srgbClr val="C00000"/>
                </a:solidFill>
                <a:latin typeface="Arial" charset="0"/>
                <a:ea typeface="SimSun" charset="-122"/>
                <a:sym typeface="Gill Sans" charset="0"/>
              </a:rPr>
              <a:t>reservation of that seat</a:t>
            </a:r>
            <a:r>
              <a:rPr lang="en-US" altLang="zh-CN" sz="2800" dirty="0">
                <a:solidFill>
                  <a:schemeClr val="tx2"/>
                </a:solidFill>
                <a:latin typeface="Arial" charset="0"/>
                <a:ea typeface="SimSun" charset="-122"/>
                <a:sym typeface="Gill Sans" charset="0"/>
              </a:rPr>
              <a:t> must both be part of the same transaction</a:t>
            </a:r>
          </a:p>
          <a:p>
            <a:pPr marL="342900" lvl="1" indent="-342900">
              <a:buClr>
                <a:srgbClr val="990033"/>
              </a:buClr>
              <a:buSzPct val="60000"/>
            </a:pPr>
            <a:r>
              <a:rPr lang="en-US" altLang="zh-CN" sz="2800" dirty="0">
                <a:solidFill>
                  <a:schemeClr val="tx2"/>
                </a:solidFill>
                <a:latin typeface="Arial" charset="0"/>
                <a:ea typeface="SimSun" charset="-122"/>
                <a:sym typeface="Gill Sans" charset="0"/>
              </a:rPr>
              <a:t>This ensures that if a seat is marked as unavailable, there is a customer reservation associated with that seat.</a:t>
            </a:r>
          </a:p>
          <a:p>
            <a:pPr marL="342900" lvl="1" indent="-342900">
              <a:buClr>
                <a:srgbClr val="990033"/>
              </a:buClr>
              <a:buSzPct val="60000"/>
            </a:pPr>
            <a:r>
              <a:rPr lang="en-US" altLang="zh-CN" sz="2800" dirty="0">
                <a:solidFill>
                  <a:schemeClr val="tx2"/>
                </a:solidFill>
                <a:latin typeface="Arial" charset="0"/>
                <a:ea typeface="宋体" charset="-122"/>
                <a:sym typeface="Gill Sans" charset="0"/>
              </a:rPr>
              <a:t>If the customer decides not to reserve the seat, the transaction is canceled, the seat is no longer requested, and the seat must be marked as available once again</a:t>
            </a:r>
          </a:p>
          <a:p>
            <a:pPr marL="342900" lvl="1" indent="-342900">
              <a:buClr>
                <a:srgbClr val="990033"/>
              </a:buClr>
              <a:buSzPct val="60000"/>
            </a:pPr>
            <a:endParaRPr lang="en-US" altLang="zh-CN" sz="2800" dirty="0">
              <a:solidFill>
                <a:schemeClr val="tx2"/>
              </a:solidFill>
              <a:latin typeface="Arial" charset="0"/>
              <a:ea typeface="SimSun" charset="-122"/>
              <a:sym typeface="Gill Sans" charset="0"/>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25</a:t>
            </a:fld>
            <a:endParaRPr lang="en-CA" altLang="zh-CN" dirty="0"/>
          </a:p>
        </p:txBody>
      </p:sp>
    </p:spTree>
    <p:extLst>
      <p:ext uri="{BB962C8B-B14F-4D97-AF65-F5344CB8AC3E}">
        <p14:creationId xmlns:p14="http://schemas.microsoft.com/office/powerpoint/2010/main" val="375013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385763" y="0"/>
            <a:ext cx="8377237" cy="838200"/>
          </a:xfrm>
        </p:spPr>
        <p:txBody>
          <a:bodyPr/>
          <a:lstStyle/>
          <a:p>
            <a:r>
              <a:rPr lang="en-US" altLang="zh-CN">
                <a:latin typeface="Arial" charset="0"/>
                <a:ea typeface="SimSun" charset="-122"/>
              </a:rPr>
              <a:t>Consistency</a:t>
            </a:r>
            <a:endParaRPr lang="zh-CN" altLang="en-US">
              <a:latin typeface="Arial" charset="0"/>
              <a:ea typeface="SimSun" charset="-122"/>
            </a:endParaRPr>
          </a:p>
        </p:txBody>
      </p:sp>
      <p:sp>
        <p:nvSpPr>
          <p:cNvPr id="40962" name="内容占位符 2"/>
          <p:cNvSpPr>
            <a:spLocks noGrp="1"/>
          </p:cNvSpPr>
          <p:nvPr>
            <p:ph idx="1"/>
          </p:nvPr>
        </p:nvSpPr>
        <p:spPr>
          <a:xfrm>
            <a:off x="304800" y="914400"/>
            <a:ext cx="8294688" cy="4572000"/>
          </a:xfrm>
        </p:spPr>
        <p:txBody>
          <a:bodyPr/>
          <a:lstStyle/>
          <a:p>
            <a:r>
              <a:rPr lang="en-US" altLang="zh-CN" dirty="0" smtClean="0">
                <a:latin typeface="Arial" charset="0"/>
                <a:ea typeface="SimSun" charset="-122"/>
                <a:sym typeface="Gill Sans" charset="0"/>
              </a:rPr>
              <a:t>A </a:t>
            </a:r>
            <a:r>
              <a:rPr lang="en-US" altLang="zh-CN" dirty="0">
                <a:latin typeface="Arial" charset="0"/>
                <a:ea typeface="SimSun" charset="-122"/>
                <a:sym typeface="Gill Sans" charset="0"/>
              </a:rPr>
              <a:t>seat is reserved by one passenger only</a:t>
            </a:r>
            <a:r>
              <a:rPr lang="en-US" altLang="zh-CN" dirty="0" smtClean="0">
                <a:latin typeface="Arial" charset="0"/>
                <a:ea typeface="SimSun" charset="-122"/>
                <a:sym typeface="Gill Sans" charset="0"/>
              </a:rPr>
              <a:t>.</a:t>
            </a:r>
          </a:p>
          <a:p>
            <a:r>
              <a:rPr lang="en-US" altLang="zh-CN" dirty="0">
                <a:latin typeface="Arial" charset="0"/>
                <a:ea typeface="SimSun" charset="-122"/>
                <a:sym typeface="Gill Sans" charset="0"/>
              </a:rPr>
              <a:t>If a seat is unavailable, it must be reserved</a:t>
            </a:r>
            <a:r>
              <a:rPr lang="en-US" altLang="zh-CN" dirty="0" smtClean="0">
                <a:latin typeface="Arial" charset="0"/>
                <a:ea typeface="SimSun" charset="-122"/>
                <a:sym typeface="Gill Sans" charset="0"/>
              </a:rPr>
              <a:t>.</a:t>
            </a:r>
            <a:endParaRPr lang="en-US" altLang="zh-CN" dirty="0">
              <a:latin typeface="Arial" charset="0"/>
              <a:ea typeface="SimSun" charset="-122"/>
              <a:sym typeface="Gill Sans" charset="0"/>
            </a:endParaRPr>
          </a:p>
          <a:p>
            <a:r>
              <a:rPr lang="en-US" altLang="zh-CN" dirty="0">
                <a:latin typeface="Arial" charset="0"/>
                <a:ea typeface="SimSun" charset="-122"/>
                <a:sym typeface="Gill Sans" charset="0"/>
              </a:rPr>
              <a:t>A transaction must update the information in the DB correctly, to ensure the above constraints.</a:t>
            </a:r>
          </a:p>
          <a:p>
            <a:endParaRPr lang="zh-CN" altLang="en-US" dirty="0">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26</a:t>
            </a:fld>
            <a:endParaRPr lang="en-CA" altLang="zh-CN" dirty="0"/>
          </a:p>
        </p:txBody>
      </p:sp>
    </p:spTree>
    <p:extLst>
      <p:ext uri="{BB962C8B-B14F-4D97-AF65-F5344CB8AC3E}">
        <p14:creationId xmlns:p14="http://schemas.microsoft.com/office/powerpoint/2010/main" val="21270085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385763" y="0"/>
            <a:ext cx="8377237" cy="838200"/>
          </a:xfrm>
        </p:spPr>
        <p:txBody>
          <a:bodyPr/>
          <a:lstStyle/>
          <a:p>
            <a:r>
              <a:rPr lang="en-US" altLang="zh-CN">
                <a:latin typeface="Arial" charset="0"/>
                <a:ea typeface="SimSun" charset="-122"/>
              </a:rPr>
              <a:t>Isolation</a:t>
            </a:r>
            <a:endParaRPr lang="zh-CN" altLang="en-US">
              <a:latin typeface="Arial" charset="0"/>
              <a:ea typeface="SimSun" charset="-122"/>
            </a:endParaRPr>
          </a:p>
        </p:txBody>
      </p:sp>
      <p:sp>
        <p:nvSpPr>
          <p:cNvPr id="41986" name="内容占位符 2"/>
          <p:cNvSpPr>
            <a:spLocks noGrp="1"/>
          </p:cNvSpPr>
          <p:nvPr>
            <p:ph idx="1"/>
          </p:nvPr>
        </p:nvSpPr>
        <p:spPr>
          <a:xfrm>
            <a:off x="304800" y="990600"/>
            <a:ext cx="8294688" cy="4572000"/>
          </a:xfrm>
        </p:spPr>
        <p:txBody>
          <a:bodyPr/>
          <a:lstStyle/>
          <a:p>
            <a:r>
              <a:rPr lang="en-US" altLang="zh-CN" dirty="0">
                <a:latin typeface="Arial" charset="0"/>
                <a:ea typeface="宋体" charset="-122"/>
                <a:sym typeface="Gill Sans" charset="0"/>
              </a:rPr>
              <a:t>Other transactions that make the same request at the same time cannot be allowed to reserve the same seat.</a:t>
            </a:r>
          </a:p>
          <a:p>
            <a:r>
              <a:rPr lang="en-US" altLang="zh-CN" dirty="0">
                <a:latin typeface="Arial" charset="0"/>
                <a:ea typeface="宋体" charset="-122"/>
                <a:sym typeface="Gill Sans" charset="0"/>
              </a:rPr>
              <a:t>That seat must be reserved by the transaction until the entire transaction is either completed or canceled</a:t>
            </a:r>
          </a:p>
          <a:p>
            <a:r>
              <a:rPr lang="en-US" altLang="zh-CN" dirty="0">
                <a:latin typeface="Arial" charset="0"/>
                <a:ea typeface="宋体" charset="-122"/>
                <a:sym typeface="Gill Sans" charset="0"/>
              </a:rPr>
              <a:t>Information is not allowed to change while a running transaction depends on it</a:t>
            </a:r>
          </a:p>
          <a:p>
            <a:endParaRPr lang="en-US" altLang="zh-CN" dirty="0">
              <a:latin typeface="Arial" charset="0"/>
              <a:ea typeface="宋体" charset="-122"/>
              <a:sym typeface="Gill Sans" charset="0"/>
            </a:endParaRPr>
          </a:p>
          <a:p>
            <a:pPr>
              <a:buFont typeface="Wingdings" charset="2"/>
              <a:buNone/>
            </a:pPr>
            <a:endParaRPr lang="zh-CN" altLang="en-US" dirty="0">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27</a:t>
            </a:fld>
            <a:endParaRPr lang="en-CA" altLang="zh-CN" dirty="0"/>
          </a:p>
        </p:txBody>
      </p:sp>
    </p:spTree>
    <p:extLst>
      <p:ext uri="{BB962C8B-B14F-4D97-AF65-F5344CB8AC3E}">
        <p14:creationId xmlns:p14="http://schemas.microsoft.com/office/powerpoint/2010/main" val="1619508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385763" y="0"/>
            <a:ext cx="8377237" cy="838200"/>
          </a:xfrm>
        </p:spPr>
        <p:txBody>
          <a:bodyPr/>
          <a:lstStyle/>
          <a:p>
            <a:r>
              <a:rPr lang="en-US" altLang="zh-CN">
                <a:latin typeface="Arial" charset="0"/>
                <a:ea typeface="SimSun" charset="-122"/>
              </a:rPr>
              <a:t>Durability</a:t>
            </a:r>
            <a:endParaRPr lang="zh-CN" altLang="en-US">
              <a:latin typeface="Arial" charset="0"/>
              <a:ea typeface="SimSun" charset="-122"/>
            </a:endParaRPr>
          </a:p>
        </p:txBody>
      </p:sp>
      <p:sp>
        <p:nvSpPr>
          <p:cNvPr id="43010" name="内容占位符 2"/>
          <p:cNvSpPr>
            <a:spLocks noGrp="1"/>
          </p:cNvSpPr>
          <p:nvPr>
            <p:ph idx="1"/>
          </p:nvPr>
        </p:nvSpPr>
        <p:spPr>
          <a:xfrm>
            <a:off x="304800" y="990600"/>
            <a:ext cx="8294688" cy="4572000"/>
          </a:xfrm>
        </p:spPr>
        <p:txBody>
          <a:bodyPr/>
          <a:lstStyle/>
          <a:p>
            <a:r>
              <a:rPr lang="en-US" altLang="zh-CN">
                <a:latin typeface="Arial" charset="0"/>
                <a:ea typeface="SimSun" charset="-122"/>
                <a:sym typeface="Gill Sans" charset="0"/>
              </a:rPr>
              <a:t>After the reservation (transaction) the seat stays reserved even if the computer hosting the database, crashes and restarts after the seat is reserved.</a:t>
            </a:r>
          </a:p>
          <a:p>
            <a:endParaRPr lang="zh-CN" altLang="en-US">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28</a:t>
            </a:fld>
            <a:endParaRPr lang="en-CA" altLang="zh-CN" dirty="0"/>
          </a:p>
        </p:txBody>
      </p:sp>
    </p:spTree>
    <p:extLst>
      <p:ext uri="{BB962C8B-B14F-4D97-AF65-F5344CB8AC3E}">
        <p14:creationId xmlns:p14="http://schemas.microsoft.com/office/powerpoint/2010/main" val="187195356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533400" y="0"/>
            <a:ext cx="8377238" cy="838200"/>
          </a:xfrm>
        </p:spPr>
        <p:txBody>
          <a:bodyPr/>
          <a:lstStyle/>
          <a:p>
            <a:r>
              <a:rPr lang="en-US" altLang="zh-CN">
                <a:latin typeface="Arial" charset="0"/>
                <a:ea typeface="宋体" charset="-122"/>
              </a:rPr>
              <a:t>API for Transactions</a:t>
            </a:r>
            <a:endParaRPr lang="zh-CN" altLang="en-US">
              <a:latin typeface="Arial" charset="0"/>
              <a:ea typeface="宋体" charset="-122"/>
            </a:endParaRPr>
          </a:p>
        </p:txBody>
      </p:sp>
      <p:sp>
        <p:nvSpPr>
          <p:cNvPr id="44034" name="内容占位符 2"/>
          <p:cNvSpPr>
            <a:spLocks noGrp="1"/>
          </p:cNvSpPr>
          <p:nvPr>
            <p:ph idx="1"/>
          </p:nvPr>
        </p:nvSpPr>
        <p:spPr>
          <a:xfrm>
            <a:off x="381000" y="990600"/>
            <a:ext cx="8529638" cy="5410200"/>
          </a:xfrm>
        </p:spPr>
        <p:txBody>
          <a:bodyPr/>
          <a:lstStyle/>
          <a:p>
            <a:pPr>
              <a:lnSpc>
                <a:spcPct val="90000"/>
              </a:lnSpc>
              <a:spcBef>
                <a:spcPct val="50000"/>
              </a:spcBef>
            </a:pPr>
            <a:r>
              <a:rPr lang="en-US" altLang="zh-CN" dirty="0">
                <a:latin typeface="Arial" charset="0"/>
                <a:ea typeface="宋体" charset="-122"/>
              </a:rPr>
              <a:t>DBMS and TP monitor provide commands for setting transaction boundaries.  </a:t>
            </a:r>
          </a:p>
          <a:p>
            <a:pPr>
              <a:lnSpc>
                <a:spcPct val="90000"/>
              </a:lnSpc>
              <a:spcBef>
                <a:spcPct val="50000"/>
              </a:spcBef>
            </a:pPr>
            <a:r>
              <a:rPr lang="en-US" altLang="zh-CN" dirty="0">
                <a:latin typeface="Arial" charset="0"/>
                <a:ea typeface="宋体" charset="-122"/>
              </a:rPr>
              <a:t>Example:</a:t>
            </a:r>
          </a:p>
          <a:p>
            <a:pPr lvl="1">
              <a:lnSpc>
                <a:spcPct val="50000"/>
              </a:lnSpc>
              <a:spcBef>
                <a:spcPct val="80000"/>
              </a:spcBef>
            </a:pPr>
            <a:r>
              <a:rPr lang="en-US" altLang="zh-CN" sz="2400" dirty="0">
                <a:latin typeface="Arial" charset="0"/>
                <a:ea typeface="宋体" charset="-122"/>
              </a:rPr>
              <a:t>begin transaction</a:t>
            </a:r>
          </a:p>
          <a:p>
            <a:pPr lvl="1">
              <a:lnSpc>
                <a:spcPct val="50000"/>
              </a:lnSpc>
              <a:spcBef>
                <a:spcPct val="50000"/>
              </a:spcBef>
            </a:pPr>
            <a:r>
              <a:rPr lang="en-US" altLang="zh-CN" sz="2400" dirty="0">
                <a:latin typeface="Arial" charset="0"/>
                <a:ea typeface="宋体" charset="-122"/>
              </a:rPr>
              <a:t>commit</a:t>
            </a:r>
          </a:p>
          <a:p>
            <a:pPr lvl="1">
              <a:lnSpc>
                <a:spcPct val="50000"/>
              </a:lnSpc>
              <a:spcBef>
                <a:spcPct val="50000"/>
              </a:spcBef>
            </a:pPr>
            <a:r>
              <a:rPr lang="en-US" altLang="zh-CN" sz="2400" dirty="0">
                <a:latin typeface="Arial" charset="0"/>
                <a:ea typeface="宋体" charset="-122"/>
              </a:rPr>
              <a:t>rollback</a:t>
            </a:r>
          </a:p>
          <a:p>
            <a:pPr>
              <a:lnSpc>
                <a:spcPct val="90000"/>
              </a:lnSpc>
              <a:spcBef>
                <a:spcPct val="50000"/>
              </a:spcBef>
            </a:pPr>
            <a:r>
              <a:rPr lang="en-US" altLang="zh-CN" dirty="0">
                <a:latin typeface="Arial" charset="0"/>
                <a:ea typeface="宋体" charset="-122"/>
              </a:rPr>
              <a:t>The commit command is a request</a:t>
            </a:r>
          </a:p>
          <a:p>
            <a:pPr lvl="1">
              <a:lnSpc>
                <a:spcPct val="90000"/>
              </a:lnSpc>
              <a:spcBef>
                <a:spcPct val="50000"/>
              </a:spcBef>
            </a:pPr>
            <a:r>
              <a:rPr lang="en-US" altLang="zh-CN" sz="2400" dirty="0">
                <a:latin typeface="Arial" charset="0"/>
                <a:ea typeface="宋体" charset="-122"/>
              </a:rPr>
              <a:t>The system </a:t>
            </a:r>
            <a:r>
              <a:rPr lang="en-US" altLang="zh-CN" sz="2400" dirty="0">
                <a:solidFill>
                  <a:srgbClr val="000099"/>
                </a:solidFill>
                <a:latin typeface="Arial" charset="0"/>
                <a:ea typeface="宋体" charset="-122"/>
              </a:rPr>
              <a:t>might commit</a:t>
            </a:r>
            <a:r>
              <a:rPr lang="en-US" altLang="zh-CN" sz="2400" dirty="0">
                <a:latin typeface="Arial" charset="0"/>
                <a:ea typeface="宋体" charset="-122"/>
              </a:rPr>
              <a:t> the transaction, or it </a:t>
            </a:r>
            <a:r>
              <a:rPr lang="en-US" altLang="zh-CN" sz="2400" dirty="0">
                <a:solidFill>
                  <a:srgbClr val="000099"/>
                </a:solidFill>
                <a:latin typeface="Arial" charset="0"/>
                <a:ea typeface="宋体" charset="-122"/>
              </a:rPr>
              <a:t>might abort</a:t>
            </a:r>
            <a:r>
              <a:rPr lang="en-US" altLang="zh-CN" sz="2400" dirty="0">
                <a:latin typeface="Arial" charset="0"/>
                <a:ea typeface="宋体" charset="-122"/>
              </a:rPr>
              <a:t> it for one of the reasons on the  previous  slide</a:t>
            </a:r>
          </a:p>
          <a:p>
            <a:pPr>
              <a:lnSpc>
                <a:spcPct val="90000"/>
              </a:lnSpc>
              <a:spcBef>
                <a:spcPct val="50000"/>
              </a:spcBef>
            </a:pPr>
            <a:r>
              <a:rPr lang="en-US" altLang="zh-CN" dirty="0">
                <a:latin typeface="Arial" charset="0"/>
                <a:ea typeface="宋体" charset="-122"/>
              </a:rPr>
              <a:t>The rollback command is always satisfied</a:t>
            </a:r>
          </a:p>
          <a:p>
            <a:endParaRPr lang="zh-CN" altLang="en-US" dirty="0">
              <a:latin typeface="Arial" charset="0"/>
              <a:ea typeface="宋体"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29</a:t>
            </a:fld>
            <a:endParaRPr lang="en-CA" altLang="zh-CN" dirty="0"/>
          </a:p>
        </p:txBody>
      </p:sp>
    </p:spTree>
    <p:extLst>
      <p:ext uri="{BB962C8B-B14F-4D97-AF65-F5344CB8AC3E}">
        <p14:creationId xmlns:p14="http://schemas.microsoft.com/office/powerpoint/2010/main" val="12880879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0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CA" altLang="en-US"/>
              <a:t>Example</a:t>
            </a:r>
          </a:p>
        </p:txBody>
      </p:sp>
      <p:sp>
        <p:nvSpPr>
          <p:cNvPr id="27650" name="Content Placeholder 2"/>
          <p:cNvSpPr>
            <a:spLocks noGrp="1"/>
          </p:cNvSpPr>
          <p:nvPr>
            <p:ph idx="1"/>
          </p:nvPr>
        </p:nvSpPr>
        <p:spPr>
          <a:xfrm>
            <a:off x="239713" y="2780928"/>
            <a:ext cx="8796783" cy="4032448"/>
          </a:xfrm>
        </p:spPr>
        <p:txBody>
          <a:bodyPr/>
          <a:lstStyle/>
          <a:p>
            <a:pPr>
              <a:buFont typeface="Wingdings" charset="2"/>
              <a:buNone/>
            </a:pPr>
            <a:r>
              <a:rPr lang="en-CA" altLang="en-US" dirty="0"/>
              <a:t>transfer $1000 from </a:t>
            </a:r>
            <a:r>
              <a:rPr lang="en-CA" altLang="en-US" dirty="0" smtClean="0"/>
              <a:t>1001 </a:t>
            </a:r>
            <a:r>
              <a:rPr lang="en-CA" altLang="en-US" dirty="0"/>
              <a:t>to </a:t>
            </a:r>
            <a:r>
              <a:rPr lang="en-CA" altLang="en-US" dirty="0" smtClean="0"/>
              <a:t>1003</a:t>
            </a:r>
            <a:endParaRPr lang="en-CA" altLang="en-US" dirty="0"/>
          </a:p>
          <a:p>
            <a:pPr>
              <a:buFont typeface="Wingdings" charset="2"/>
              <a:buNone/>
            </a:pPr>
            <a:r>
              <a:rPr lang="en-CA" altLang="en-US" sz="2400" dirty="0"/>
              <a:t>SQL&gt; </a:t>
            </a:r>
            <a:r>
              <a:rPr lang="en-CA" altLang="en-US" sz="2400" dirty="0">
                <a:solidFill>
                  <a:srgbClr val="99291C"/>
                </a:solidFill>
              </a:rPr>
              <a:t>begin</a:t>
            </a:r>
          </a:p>
          <a:p>
            <a:pPr>
              <a:buFont typeface="Wingdings" charset="2"/>
              <a:buNone/>
            </a:pPr>
            <a:r>
              <a:rPr lang="en-CA" altLang="en-US" sz="2400" dirty="0">
                <a:solidFill>
                  <a:srgbClr val="99291C"/>
                </a:solidFill>
              </a:rPr>
              <a:t>   </a:t>
            </a:r>
            <a:r>
              <a:rPr lang="en-CA" altLang="en-US" sz="2400" dirty="0" smtClean="0">
                <a:solidFill>
                  <a:srgbClr val="99291C"/>
                </a:solidFill>
              </a:rPr>
              <a:t>update    </a:t>
            </a:r>
            <a:r>
              <a:rPr lang="en-CA" altLang="en-US" sz="2400" dirty="0">
                <a:solidFill>
                  <a:srgbClr val="99291C"/>
                </a:solidFill>
              </a:rPr>
              <a:t>Accounts</a:t>
            </a:r>
          </a:p>
          <a:p>
            <a:pPr>
              <a:buFont typeface="Wingdings" charset="2"/>
              <a:buNone/>
            </a:pPr>
            <a:r>
              <a:rPr lang="en-CA" altLang="en-US" sz="2400" dirty="0">
                <a:solidFill>
                  <a:srgbClr val="99291C"/>
                </a:solidFill>
              </a:rPr>
              <a:t>   </a:t>
            </a:r>
            <a:r>
              <a:rPr lang="en-CA" altLang="en-US" sz="2400" dirty="0" smtClean="0">
                <a:solidFill>
                  <a:srgbClr val="99291C"/>
                </a:solidFill>
              </a:rPr>
              <a:t>set          </a:t>
            </a:r>
            <a:r>
              <a:rPr lang="en-CA" altLang="en-US" sz="2400" dirty="0">
                <a:solidFill>
                  <a:srgbClr val="99291C"/>
                </a:solidFill>
              </a:rPr>
              <a:t>Balance = Balance </a:t>
            </a:r>
            <a:r>
              <a:rPr lang="en-CA" altLang="en-US" sz="2400" dirty="0" smtClean="0">
                <a:solidFill>
                  <a:srgbClr val="99291C"/>
                </a:solidFill>
              </a:rPr>
              <a:t>- </a:t>
            </a:r>
            <a:r>
              <a:rPr lang="en-CA" altLang="en-US" sz="2400" dirty="0">
                <a:solidFill>
                  <a:srgbClr val="99291C"/>
                </a:solidFill>
              </a:rPr>
              <a:t>1000</a:t>
            </a:r>
          </a:p>
          <a:p>
            <a:pPr>
              <a:buNone/>
            </a:pPr>
            <a:r>
              <a:rPr lang="en-CA" altLang="en-US" sz="2400" dirty="0">
                <a:solidFill>
                  <a:srgbClr val="99291C"/>
                </a:solidFill>
              </a:rPr>
              <a:t>   </a:t>
            </a:r>
            <a:r>
              <a:rPr lang="en-CA" altLang="en-US" sz="2400" dirty="0" smtClean="0">
                <a:solidFill>
                  <a:srgbClr val="99291C"/>
                </a:solidFill>
              </a:rPr>
              <a:t>where     </a:t>
            </a:r>
            <a:r>
              <a:rPr lang="en-CA" altLang="en-US" sz="2400" dirty="0">
                <a:solidFill>
                  <a:srgbClr val="99291C"/>
                </a:solidFill>
              </a:rPr>
              <a:t>ACC# = '1001';</a:t>
            </a:r>
          </a:p>
          <a:p>
            <a:pPr>
              <a:buFont typeface="Wingdings" charset="2"/>
              <a:buNone/>
            </a:pPr>
            <a:r>
              <a:rPr lang="en-CA" altLang="en-US" sz="2400" dirty="0">
                <a:solidFill>
                  <a:srgbClr val="99291C"/>
                </a:solidFill>
              </a:rPr>
              <a:t>   </a:t>
            </a:r>
            <a:r>
              <a:rPr lang="en-CA" altLang="en-US" sz="2400" dirty="0" smtClean="0">
                <a:solidFill>
                  <a:srgbClr val="99291C"/>
                </a:solidFill>
              </a:rPr>
              <a:t>update    </a:t>
            </a:r>
            <a:r>
              <a:rPr lang="en-CA" altLang="en-US" sz="2400" dirty="0">
                <a:solidFill>
                  <a:srgbClr val="99291C"/>
                </a:solidFill>
              </a:rPr>
              <a:t>Accounts</a:t>
            </a:r>
          </a:p>
          <a:p>
            <a:pPr>
              <a:buFont typeface="Wingdings" charset="2"/>
              <a:buNone/>
            </a:pPr>
            <a:r>
              <a:rPr lang="en-CA" altLang="en-US" sz="2400" dirty="0">
                <a:solidFill>
                  <a:srgbClr val="99291C"/>
                </a:solidFill>
              </a:rPr>
              <a:t>   </a:t>
            </a:r>
            <a:r>
              <a:rPr lang="en-CA" altLang="en-US" sz="2400" dirty="0" smtClean="0">
                <a:solidFill>
                  <a:srgbClr val="99291C"/>
                </a:solidFill>
              </a:rPr>
              <a:t>set          </a:t>
            </a:r>
            <a:r>
              <a:rPr lang="en-CA" altLang="en-US" sz="2400" dirty="0">
                <a:solidFill>
                  <a:srgbClr val="99291C"/>
                </a:solidFill>
              </a:rPr>
              <a:t>Balance = Balance </a:t>
            </a:r>
            <a:r>
              <a:rPr lang="en-CA" altLang="en-US" sz="2400" dirty="0" smtClean="0">
                <a:solidFill>
                  <a:srgbClr val="99291C"/>
                </a:solidFill>
              </a:rPr>
              <a:t>+ </a:t>
            </a:r>
            <a:r>
              <a:rPr lang="en-CA" altLang="en-US" sz="2400" dirty="0">
                <a:solidFill>
                  <a:srgbClr val="99291C"/>
                </a:solidFill>
              </a:rPr>
              <a:t>1000</a:t>
            </a:r>
          </a:p>
          <a:p>
            <a:pPr>
              <a:buNone/>
            </a:pPr>
            <a:r>
              <a:rPr lang="en-CA" altLang="en-US" sz="2400" dirty="0">
                <a:solidFill>
                  <a:srgbClr val="99291C"/>
                </a:solidFill>
              </a:rPr>
              <a:t>   </a:t>
            </a:r>
            <a:r>
              <a:rPr lang="en-CA" altLang="en-US" sz="2400" dirty="0" smtClean="0">
                <a:solidFill>
                  <a:srgbClr val="99291C"/>
                </a:solidFill>
              </a:rPr>
              <a:t>where     </a:t>
            </a:r>
            <a:r>
              <a:rPr lang="en-CA" altLang="en-US" sz="2400" dirty="0">
                <a:solidFill>
                  <a:srgbClr val="99291C"/>
                </a:solidFill>
              </a:rPr>
              <a:t>ACC# = '1003</a:t>
            </a:r>
            <a:r>
              <a:rPr lang="en-CA" altLang="en-US" sz="2400" dirty="0" smtClean="0">
                <a:solidFill>
                  <a:srgbClr val="99291C"/>
                </a:solidFill>
              </a:rPr>
              <a:t>';</a:t>
            </a:r>
            <a:endParaRPr lang="en-CA" altLang="en-US" sz="2400" dirty="0">
              <a:solidFill>
                <a:srgbClr val="99291C"/>
              </a:solidFill>
            </a:endParaRPr>
          </a:p>
          <a:p>
            <a:pPr>
              <a:buFont typeface="Wingdings" charset="2"/>
              <a:buNone/>
            </a:pPr>
            <a:r>
              <a:rPr lang="en-CA" altLang="en-US" sz="2400" dirty="0" smtClean="0">
                <a:solidFill>
                  <a:srgbClr val="99291C"/>
                </a:solidFill>
              </a:rPr>
              <a:t>end</a:t>
            </a:r>
            <a:r>
              <a:rPr lang="en-CA" altLang="en-US" sz="2400" dirty="0">
                <a:solidFill>
                  <a:srgbClr val="99291C"/>
                </a:solidFill>
              </a:rPr>
              <a:t>;</a:t>
            </a:r>
          </a:p>
          <a:p>
            <a:pPr>
              <a:buFont typeface="Wingdings" charset="2"/>
              <a:buNone/>
            </a:pPr>
            <a:endParaRPr lang="en-CA" altLang="en-US" dirty="0"/>
          </a:p>
          <a:p>
            <a:endParaRPr lang="en-CA" altLang="en-US" dirty="0"/>
          </a:p>
        </p:txBody>
      </p:sp>
      <p:graphicFrame>
        <p:nvGraphicFramePr>
          <p:cNvPr id="6" name="Table 5"/>
          <p:cNvGraphicFramePr>
            <a:graphicFrameLocks noGrp="1"/>
          </p:cNvGraphicFramePr>
          <p:nvPr>
            <p:extLst>
              <p:ext uri="{D42A27DB-BD31-4B8C-83A1-F6EECF244321}">
                <p14:modId xmlns:p14="http://schemas.microsoft.com/office/powerpoint/2010/main" val="839871632"/>
              </p:ext>
            </p:extLst>
          </p:nvPr>
        </p:nvGraphicFramePr>
        <p:xfrm>
          <a:off x="239713" y="960636"/>
          <a:ext cx="3543300" cy="1892300"/>
        </p:xfrm>
        <a:graphic>
          <a:graphicData uri="http://schemas.openxmlformats.org/drawingml/2006/table">
            <a:tbl>
              <a:tblPr/>
              <a:tblGrid>
                <a:gridCol w="889000"/>
                <a:gridCol w="1143000"/>
                <a:gridCol w="1511300"/>
              </a:tblGrid>
              <a:tr h="342900">
                <a:tc gridSpan="2">
                  <a:txBody>
                    <a:bodyPr/>
                    <a:lstStyle/>
                    <a:p>
                      <a:pPr algn="l" fontAlgn="b"/>
                      <a:r>
                        <a:rPr lang="en-US" sz="2400" b="1" i="0" u="none" strike="noStrike" dirty="0">
                          <a:solidFill>
                            <a:srgbClr val="000000"/>
                          </a:solidFill>
                          <a:effectLst/>
                          <a:latin typeface="Times New Roman"/>
                        </a:rPr>
                        <a:t>Account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l" fontAlgn="b"/>
                      <a:r>
                        <a:rPr lang="zh-CN" altLang="en-US" sz="24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sz="2400" b="0" i="0" u="sng" strike="noStrike">
                          <a:solidFill>
                            <a:srgbClr val="000000"/>
                          </a:solidFill>
                          <a:effectLst/>
                          <a:latin typeface="Times New Roman"/>
                        </a:rPr>
                        <a:t>ACC#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BALANCE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2900">
                <a:tc>
                  <a:txBody>
                    <a:bodyPr/>
                    <a:lstStyle/>
                    <a:p>
                      <a:pPr algn="ctr" fontAlgn="b"/>
                      <a:r>
                        <a:rPr lang="fi-FI" sz="2400" b="0" i="0" u="none" strike="noStrike" dirty="0" smtClean="0">
                          <a:solidFill>
                            <a:srgbClr val="000000"/>
                          </a:solidFill>
                          <a:effectLst/>
                          <a:latin typeface="Times New Roman"/>
                        </a:rPr>
                        <a:t>0001</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a:solidFill>
                            <a:srgbClr val="000000"/>
                          </a:solidFill>
                          <a:effectLst/>
                          <a:latin typeface="Times New Roman"/>
                        </a:rPr>
                        <a:t>John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1000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fi-FI" sz="2400" b="0" i="0" u="none" strike="noStrike" dirty="0" smtClean="0">
                          <a:solidFill>
                            <a:srgbClr val="000000"/>
                          </a:solidFill>
                          <a:effectLst/>
                          <a:latin typeface="Times New Roman"/>
                        </a:rPr>
                        <a:t>0002</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Kate</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smtClean="0">
                          <a:solidFill>
                            <a:srgbClr val="000000"/>
                          </a:solidFill>
                          <a:effectLst/>
                          <a:latin typeface="Times New Roman"/>
                        </a:rPr>
                        <a:t>5000</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altLang="zh-CN" sz="2400" b="0" i="0" u="none" strike="noStrike" smtClean="0">
                          <a:solidFill>
                            <a:srgbClr val="000000"/>
                          </a:solidFill>
                          <a:effectLst/>
                          <a:latin typeface="Times New Roman"/>
                        </a:rPr>
                        <a:t>0003</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Tony</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2000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a:t>
            </a:fld>
            <a:endParaRPr lang="en-CA" altLang="zh-C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CA" altLang="en-US"/>
              <a:t>Simplification</a:t>
            </a:r>
          </a:p>
        </p:txBody>
      </p:sp>
      <p:sp>
        <p:nvSpPr>
          <p:cNvPr id="28674" name="Content Placeholder 2"/>
          <p:cNvSpPr>
            <a:spLocks noGrp="1"/>
          </p:cNvSpPr>
          <p:nvPr>
            <p:ph idx="1"/>
          </p:nvPr>
        </p:nvSpPr>
        <p:spPr/>
        <p:txBody>
          <a:bodyPr/>
          <a:lstStyle/>
          <a:p>
            <a:r>
              <a:rPr lang="en-CA" altLang="en-US" dirty="0" err="1">
                <a:solidFill>
                  <a:srgbClr val="C00000"/>
                </a:solidFill>
              </a:rPr>
              <a:t>read_item</a:t>
            </a:r>
            <a:r>
              <a:rPr lang="en-CA" altLang="en-US" dirty="0">
                <a:solidFill>
                  <a:srgbClr val="C00000"/>
                </a:solidFill>
              </a:rPr>
              <a:t>(X)</a:t>
            </a:r>
          </a:p>
          <a:p>
            <a:pPr>
              <a:buFont typeface="Wingdings" charset="2"/>
              <a:buNone/>
            </a:pPr>
            <a:r>
              <a:rPr lang="en-CA" altLang="en-US" dirty="0"/>
              <a:t>	read a database item named X into a program variable X</a:t>
            </a:r>
          </a:p>
          <a:p>
            <a:r>
              <a:rPr lang="en-CA" altLang="en-US" dirty="0" err="1">
                <a:solidFill>
                  <a:srgbClr val="C00000"/>
                </a:solidFill>
              </a:rPr>
              <a:t>write_item</a:t>
            </a:r>
            <a:r>
              <a:rPr lang="en-CA" altLang="en-US" dirty="0">
                <a:solidFill>
                  <a:srgbClr val="C00000"/>
                </a:solidFill>
              </a:rPr>
              <a:t>(X)</a:t>
            </a:r>
          </a:p>
          <a:p>
            <a:pPr>
              <a:buFont typeface="Wingdings" charset="2"/>
              <a:buNone/>
            </a:pPr>
            <a:r>
              <a:rPr lang="en-CA" altLang="en-US" dirty="0"/>
              <a:t>    write the value of program variable X into the database</a:t>
            </a:r>
          </a:p>
          <a:p>
            <a:r>
              <a:rPr lang="en-CA" altLang="en-US" dirty="0"/>
              <a:t>A transaction can be represented as a sequence of </a:t>
            </a:r>
            <a:r>
              <a:rPr lang="en-CA" altLang="en-US" dirty="0" err="1">
                <a:solidFill>
                  <a:srgbClr val="C00000"/>
                </a:solidFill>
              </a:rPr>
              <a:t>read_item</a:t>
            </a:r>
            <a:r>
              <a:rPr lang="en-CA" altLang="en-US" dirty="0"/>
              <a:t> and </a:t>
            </a:r>
            <a:r>
              <a:rPr lang="en-CA" altLang="en-US" dirty="0" err="1">
                <a:solidFill>
                  <a:srgbClr val="C00000"/>
                </a:solidFill>
              </a:rPr>
              <a:t>write_item</a:t>
            </a:r>
            <a:endParaRPr lang="en-CA" altLang="en-US" dirty="0">
              <a:solidFill>
                <a:srgbClr val="C00000"/>
              </a:solidFill>
            </a:endParaRPr>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30</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CA" altLang="en-US"/>
              <a:t>Simplified Example Transaction</a:t>
            </a:r>
          </a:p>
        </p:txBody>
      </p:sp>
      <p:sp>
        <p:nvSpPr>
          <p:cNvPr id="29698" name="Content Placeholder 2"/>
          <p:cNvSpPr>
            <a:spLocks noGrp="1"/>
          </p:cNvSpPr>
          <p:nvPr>
            <p:ph idx="1"/>
          </p:nvPr>
        </p:nvSpPr>
        <p:spPr>
          <a:xfrm>
            <a:off x="239713" y="908720"/>
            <a:ext cx="8796783" cy="6264696"/>
          </a:xfrm>
        </p:spPr>
        <p:txBody>
          <a:bodyPr/>
          <a:lstStyle/>
          <a:p>
            <a:pPr>
              <a:spcBef>
                <a:spcPts val="400"/>
              </a:spcBef>
              <a:buNone/>
            </a:pPr>
            <a:r>
              <a:rPr lang="en-CA" altLang="en-US" sz="2400" dirty="0" smtClean="0"/>
              <a:t>SQL&gt; </a:t>
            </a:r>
            <a:r>
              <a:rPr lang="en-CA" altLang="en-US" sz="2400" dirty="0">
                <a:solidFill>
                  <a:srgbClr val="800000"/>
                </a:solidFill>
              </a:rPr>
              <a:t>begin</a:t>
            </a:r>
          </a:p>
          <a:p>
            <a:pPr>
              <a:spcBef>
                <a:spcPts val="400"/>
              </a:spcBef>
              <a:buNone/>
            </a:pPr>
            <a:r>
              <a:rPr lang="en-CA" altLang="en-US" sz="2400" dirty="0">
                <a:solidFill>
                  <a:srgbClr val="800000"/>
                </a:solidFill>
              </a:rPr>
              <a:t>   </a:t>
            </a:r>
            <a:r>
              <a:rPr lang="en-CA" altLang="en-US" sz="2400" dirty="0" smtClean="0">
                <a:solidFill>
                  <a:srgbClr val="800000"/>
                </a:solidFill>
              </a:rPr>
              <a:t>  update    </a:t>
            </a:r>
            <a:r>
              <a:rPr lang="en-CA" altLang="en-US" sz="2400" dirty="0">
                <a:solidFill>
                  <a:srgbClr val="800000"/>
                </a:solidFill>
              </a:rPr>
              <a:t>Accounts</a:t>
            </a:r>
          </a:p>
          <a:p>
            <a:pPr>
              <a:spcBef>
                <a:spcPts val="400"/>
              </a:spcBef>
              <a:buNone/>
            </a:pPr>
            <a:r>
              <a:rPr lang="en-CA" altLang="en-US" sz="2400" dirty="0">
                <a:solidFill>
                  <a:srgbClr val="800000"/>
                </a:solidFill>
              </a:rPr>
              <a:t>   </a:t>
            </a:r>
            <a:r>
              <a:rPr lang="en-CA" altLang="en-US" sz="2400" dirty="0" smtClean="0">
                <a:solidFill>
                  <a:srgbClr val="800000"/>
                </a:solidFill>
              </a:rPr>
              <a:t>  set          Balance=Balance </a:t>
            </a:r>
            <a:r>
              <a:rPr lang="en-CA" altLang="en-US" sz="2400" dirty="0">
                <a:solidFill>
                  <a:srgbClr val="800000"/>
                </a:solidFill>
              </a:rPr>
              <a:t>+ 1000</a:t>
            </a:r>
          </a:p>
          <a:p>
            <a:pPr>
              <a:spcBef>
                <a:spcPts val="400"/>
              </a:spcBef>
              <a:buNone/>
            </a:pPr>
            <a:r>
              <a:rPr lang="en-CA" altLang="en-US" sz="2400" dirty="0">
                <a:solidFill>
                  <a:srgbClr val="800000"/>
                </a:solidFill>
              </a:rPr>
              <a:t>   </a:t>
            </a:r>
            <a:r>
              <a:rPr lang="en-CA" altLang="en-US" sz="2400" dirty="0" smtClean="0">
                <a:solidFill>
                  <a:srgbClr val="800000"/>
                </a:solidFill>
              </a:rPr>
              <a:t>  where     </a:t>
            </a:r>
            <a:r>
              <a:rPr lang="en-CA" altLang="en-US" sz="2400" dirty="0">
                <a:solidFill>
                  <a:srgbClr val="800000"/>
                </a:solidFill>
              </a:rPr>
              <a:t>ACC# = '1001';</a:t>
            </a:r>
          </a:p>
          <a:p>
            <a:pPr>
              <a:spcBef>
                <a:spcPts val="400"/>
              </a:spcBef>
              <a:buNone/>
            </a:pPr>
            <a:r>
              <a:rPr lang="en-CA" altLang="en-US" sz="2400" dirty="0">
                <a:solidFill>
                  <a:srgbClr val="800000"/>
                </a:solidFill>
              </a:rPr>
              <a:t>   </a:t>
            </a:r>
            <a:r>
              <a:rPr lang="en-CA" altLang="en-US" sz="2400" dirty="0" smtClean="0">
                <a:solidFill>
                  <a:srgbClr val="800000"/>
                </a:solidFill>
              </a:rPr>
              <a:t>  update    </a:t>
            </a:r>
            <a:r>
              <a:rPr lang="en-CA" altLang="en-US" sz="2400" dirty="0">
                <a:solidFill>
                  <a:srgbClr val="800000"/>
                </a:solidFill>
              </a:rPr>
              <a:t>Accounts</a:t>
            </a:r>
          </a:p>
          <a:p>
            <a:pPr>
              <a:spcBef>
                <a:spcPts val="400"/>
              </a:spcBef>
              <a:buNone/>
            </a:pPr>
            <a:r>
              <a:rPr lang="en-CA" altLang="en-US" sz="2400" dirty="0">
                <a:solidFill>
                  <a:srgbClr val="800000"/>
                </a:solidFill>
              </a:rPr>
              <a:t>   </a:t>
            </a:r>
            <a:r>
              <a:rPr lang="en-CA" altLang="en-US" sz="2400" dirty="0" smtClean="0">
                <a:solidFill>
                  <a:srgbClr val="800000"/>
                </a:solidFill>
              </a:rPr>
              <a:t>  set          </a:t>
            </a:r>
            <a:r>
              <a:rPr lang="en-CA" altLang="en-US" sz="2400" dirty="0">
                <a:solidFill>
                  <a:srgbClr val="800000"/>
                </a:solidFill>
              </a:rPr>
              <a:t>Balance = Balance - 1000</a:t>
            </a:r>
          </a:p>
          <a:p>
            <a:pPr>
              <a:spcBef>
                <a:spcPts val="400"/>
              </a:spcBef>
              <a:buNone/>
            </a:pPr>
            <a:r>
              <a:rPr lang="en-CA" altLang="en-US" sz="2400" dirty="0">
                <a:solidFill>
                  <a:srgbClr val="800000"/>
                </a:solidFill>
              </a:rPr>
              <a:t>   </a:t>
            </a:r>
            <a:r>
              <a:rPr lang="en-CA" altLang="en-US" sz="2400" dirty="0" smtClean="0">
                <a:solidFill>
                  <a:srgbClr val="800000"/>
                </a:solidFill>
              </a:rPr>
              <a:t>  where     </a:t>
            </a:r>
            <a:r>
              <a:rPr lang="en-CA" altLang="en-US" sz="2400" dirty="0">
                <a:solidFill>
                  <a:srgbClr val="800000"/>
                </a:solidFill>
              </a:rPr>
              <a:t>ACC# </a:t>
            </a:r>
            <a:r>
              <a:rPr lang="en-CA" altLang="en-US" sz="2400" dirty="0" smtClean="0">
                <a:solidFill>
                  <a:srgbClr val="800000"/>
                </a:solidFill>
              </a:rPr>
              <a:t>='0003';</a:t>
            </a:r>
            <a:endParaRPr lang="en-CA" altLang="en-US" sz="2400" dirty="0">
              <a:solidFill>
                <a:srgbClr val="800000"/>
              </a:solidFill>
            </a:endParaRPr>
          </a:p>
          <a:p>
            <a:pPr>
              <a:spcBef>
                <a:spcPts val="400"/>
              </a:spcBef>
              <a:buNone/>
            </a:pPr>
            <a:r>
              <a:rPr lang="en-CA" altLang="en-US" sz="2400" dirty="0" smtClean="0">
                <a:solidFill>
                  <a:srgbClr val="800000"/>
                </a:solidFill>
              </a:rPr>
              <a:t>end;</a:t>
            </a:r>
          </a:p>
          <a:p>
            <a:pPr lvl="1">
              <a:spcBef>
                <a:spcPts val="400"/>
              </a:spcBef>
              <a:buFont typeface="Wingdings" charset="2"/>
              <a:buNone/>
            </a:pPr>
            <a:r>
              <a:rPr lang="en-CA" altLang="en-US" sz="2400" dirty="0" err="1" smtClean="0"/>
              <a:t>read_item</a:t>
            </a:r>
            <a:r>
              <a:rPr lang="en-CA" altLang="en-US" sz="2400" dirty="0" smtClean="0"/>
              <a:t>(balance);     </a:t>
            </a:r>
            <a:r>
              <a:rPr lang="en-CA" altLang="en-US" sz="2400" dirty="0" smtClean="0">
                <a:solidFill>
                  <a:schemeClr val="tx2"/>
                </a:solidFill>
              </a:rPr>
              <a:t>//the tuple for </a:t>
            </a:r>
            <a:r>
              <a:rPr lang="en-CA" altLang="en-US" sz="2400" dirty="0" err="1" smtClean="0">
                <a:solidFill>
                  <a:schemeClr val="tx2"/>
                </a:solidFill>
              </a:rPr>
              <a:t>acc</a:t>
            </a:r>
            <a:r>
              <a:rPr lang="en-CA" altLang="en-US" sz="2400" dirty="0" smtClean="0">
                <a:solidFill>
                  <a:schemeClr val="tx2"/>
                </a:solidFill>
              </a:rPr>
              <a:t> #0001</a:t>
            </a:r>
          </a:p>
          <a:p>
            <a:pPr lvl="1">
              <a:spcBef>
                <a:spcPts val="400"/>
              </a:spcBef>
              <a:buFont typeface="Wingdings" charset="2"/>
              <a:buNone/>
            </a:pPr>
            <a:r>
              <a:rPr lang="en-CA" altLang="en-US" sz="2400" dirty="0" smtClean="0"/>
              <a:t>balance </a:t>
            </a:r>
            <a:r>
              <a:rPr lang="en-CA" altLang="en-US" sz="2400" dirty="0"/>
              <a:t>= balance + 1000;</a:t>
            </a:r>
          </a:p>
          <a:p>
            <a:pPr lvl="1">
              <a:spcBef>
                <a:spcPts val="400"/>
              </a:spcBef>
              <a:buFont typeface="Wingdings" charset="2"/>
              <a:buNone/>
            </a:pPr>
            <a:r>
              <a:rPr lang="en-CA" altLang="en-US" sz="2400" dirty="0" err="1"/>
              <a:t>write_item</a:t>
            </a:r>
            <a:r>
              <a:rPr lang="en-CA" altLang="en-US" sz="2400" dirty="0"/>
              <a:t>(balance);</a:t>
            </a:r>
          </a:p>
          <a:p>
            <a:pPr lvl="1">
              <a:spcBef>
                <a:spcPts val="400"/>
              </a:spcBef>
              <a:buFont typeface="Wingdings" charset="2"/>
              <a:buNone/>
            </a:pPr>
            <a:r>
              <a:rPr lang="en-CA" altLang="en-US" sz="2400" dirty="0" err="1"/>
              <a:t>read_item</a:t>
            </a:r>
            <a:r>
              <a:rPr lang="en-CA" altLang="en-US" sz="2400" dirty="0"/>
              <a:t>(balance);     </a:t>
            </a:r>
            <a:r>
              <a:rPr lang="en-CA" altLang="en-US" sz="2400" dirty="0">
                <a:solidFill>
                  <a:schemeClr val="tx2"/>
                </a:solidFill>
              </a:rPr>
              <a:t>//the tuple for </a:t>
            </a:r>
            <a:r>
              <a:rPr lang="en-CA" altLang="en-US" sz="2400" dirty="0" err="1">
                <a:solidFill>
                  <a:schemeClr val="tx2"/>
                </a:solidFill>
              </a:rPr>
              <a:t>acc</a:t>
            </a:r>
            <a:r>
              <a:rPr lang="en-CA" altLang="en-US" sz="2400" dirty="0">
                <a:solidFill>
                  <a:schemeClr val="tx2"/>
                </a:solidFill>
              </a:rPr>
              <a:t> #0002    </a:t>
            </a:r>
          </a:p>
          <a:p>
            <a:pPr lvl="1">
              <a:spcBef>
                <a:spcPts val="400"/>
              </a:spcBef>
              <a:buFont typeface="Wingdings" charset="2"/>
              <a:buNone/>
            </a:pPr>
            <a:r>
              <a:rPr lang="en-CA" altLang="en-US" sz="2400" dirty="0"/>
              <a:t>balance = balance - 1000;</a:t>
            </a:r>
          </a:p>
          <a:p>
            <a:pPr lvl="1">
              <a:spcBef>
                <a:spcPts val="400"/>
              </a:spcBef>
              <a:buFont typeface="Wingdings" charset="2"/>
              <a:buNone/>
            </a:pPr>
            <a:r>
              <a:rPr lang="en-CA" altLang="en-US" sz="2400" dirty="0" err="1"/>
              <a:t>write_item</a:t>
            </a:r>
            <a:r>
              <a:rPr lang="en-CA" altLang="en-US" sz="2400" dirty="0"/>
              <a:t>(balance);</a:t>
            </a:r>
          </a:p>
          <a:p>
            <a:pPr>
              <a:spcBef>
                <a:spcPts val="400"/>
              </a:spcBef>
            </a:pPr>
            <a:endParaRPr lang="en-CA"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417862785"/>
              </p:ext>
            </p:extLst>
          </p:nvPr>
        </p:nvGraphicFramePr>
        <p:xfrm>
          <a:off x="5565204" y="960636"/>
          <a:ext cx="3543300" cy="1892300"/>
        </p:xfrm>
        <a:graphic>
          <a:graphicData uri="http://schemas.openxmlformats.org/drawingml/2006/table">
            <a:tbl>
              <a:tblPr/>
              <a:tblGrid>
                <a:gridCol w="889000"/>
                <a:gridCol w="1143000"/>
                <a:gridCol w="1511300"/>
              </a:tblGrid>
              <a:tr h="342900">
                <a:tc gridSpan="2">
                  <a:txBody>
                    <a:bodyPr/>
                    <a:lstStyle/>
                    <a:p>
                      <a:pPr algn="l" fontAlgn="b"/>
                      <a:r>
                        <a:rPr lang="en-US" sz="2400" b="1" i="0" u="none" strike="noStrike" dirty="0">
                          <a:solidFill>
                            <a:srgbClr val="000000"/>
                          </a:solidFill>
                          <a:effectLst/>
                          <a:latin typeface="Times New Roman"/>
                        </a:rPr>
                        <a:t>Account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l" fontAlgn="b"/>
                      <a:r>
                        <a:rPr lang="zh-CN" altLang="en-US" sz="24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sz="2400" b="0" i="0" u="sng" strike="noStrike">
                          <a:solidFill>
                            <a:srgbClr val="000000"/>
                          </a:solidFill>
                          <a:effectLst/>
                          <a:latin typeface="Times New Roman"/>
                        </a:rPr>
                        <a:t>ACC#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BALANCE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2900">
                <a:tc>
                  <a:txBody>
                    <a:bodyPr/>
                    <a:lstStyle/>
                    <a:p>
                      <a:pPr algn="ctr" fontAlgn="b"/>
                      <a:r>
                        <a:rPr lang="fi-FI" sz="2400" b="0" i="0" u="none" strike="noStrike" dirty="0" smtClean="0">
                          <a:solidFill>
                            <a:srgbClr val="000000"/>
                          </a:solidFill>
                          <a:effectLst/>
                          <a:latin typeface="Times New Roman"/>
                        </a:rPr>
                        <a:t>1001</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a:solidFill>
                            <a:srgbClr val="000000"/>
                          </a:solidFill>
                          <a:effectLst/>
                          <a:latin typeface="Times New Roman"/>
                        </a:rPr>
                        <a:t>John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1000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fi-FI" sz="2400" b="0" i="0" u="none" strike="noStrike" dirty="0" smtClean="0">
                          <a:solidFill>
                            <a:srgbClr val="000000"/>
                          </a:solidFill>
                          <a:effectLst/>
                          <a:latin typeface="Times New Roman"/>
                        </a:rPr>
                        <a:t>1002</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Kate</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smtClean="0">
                          <a:solidFill>
                            <a:srgbClr val="000000"/>
                          </a:solidFill>
                          <a:effectLst/>
                          <a:latin typeface="Times New Roman"/>
                        </a:rPr>
                        <a:t>5000</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altLang="zh-CN" sz="2400" b="0" i="0" u="none" strike="noStrike" dirty="0" smtClean="0">
                          <a:solidFill>
                            <a:srgbClr val="000000"/>
                          </a:solidFill>
                          <a:effectLst/>
                          <a:latin typeface="Times New Roman"/>
                        </a:rPr>
                        <a:t>1003</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Tony</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2000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31</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8">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Transactions</a:t>
            </a:r>
            <a:endParaRPr lang="en-US" dirty="0"/>
          </a:p>
        </p:txBody>
      </p:sp>
      <p:pic>
        <p:nvPicPr>
          <p:cNvPr id="5" name="Content Placeholder 4"/>
          <p:cNvPicPr>
            <a:picLocks noGrp="1" noChangeAspect="1"/>
          </p:cNvPicPr>
          <p:nvPr>
            <p:ph idx="1"/>
          </p:nvPr>
        </p:nvPicPr>
        <p:blipFill>
          <a:blip r:embed="rId3"/>
          <a:stretch>
            <a:fillRect/>
          </a:stretch>
        </p:blipFill>
        <p:spPr>
          <a:xfrm>
            <a:off x="370681" y="2631281"/>
            <a:ext cx="8534400" cy="2387600"/>
          </a:xfrm>
          <a:prstGeom prst="rect">
            <a:avLst/>
          </a:prstGeom>
        </p:spPr>
      </p:pic>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32</a:t>
            </a:fld>
            <a:endParaRPr lang="en-CA" altLang="zh-CN" dirty="0"/>
          </a:p>
        </p:txBody>
      </p:sp>
    </p:spTree>
    <p:extLst>
      <p:ext uri="{BB962C8B-B14F-4D97-AF65-F5344CB8AC3E}">
        <p14:creationId xmlns:p14="http://schemas.microsoft.com/office/powerpoint/2010/main" val="6389706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109538" y="4291013"/>
            <a:ext cx="3327401" cy="2595562"/>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圆角矩形 2"/>
          <p:cNvSpPr/>
          <p:nvPr/>
        </p:nvSpPr>
        <p:spPr>
          <a:xfrm>
            <a:off x="-38100" y="1468438"/>
            <a:ext cx="3255963" cy="27051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23" name="Rectangle 1026"/>
          <p:cNvSpPr>
            <a:spLocks noGrp="1" noChangeArrowheads="1"/>
          </p:cNvSpPr>
          <p:nvPr>
            <p:ph type="title"/>
          </p:nvPr>
        </p:nvSpPr>
        <p:spPr>
          <a:xfrm>
            <a:off x="67815" y="0"/>
            <a:ext cx="9041259" cy="788988"/>
          </a:xfrm>
        </p:spPr>
        <p:txBody>
          <a:bodyPr/>
          <a:lstStyle/>
          <a:p>
            <a:r>
              <a:rPr lang="en-US" altLang="zh-CN" sz="4000" dirty="0">
                <a:latin typeface="Arial" charset="0"/>
                <a:ea typeface="宋体" charset="-122"/>
              </a:rPr>
              <a:t>Concurrent Execution</a:t>
            </a:r>
          </a:p>
        </p:txBody>
      </p:sp>
      <p:sp>
        <p:nvSpPr>
          <p:cNvPr id="2" name="Oval 1031"/>
          <p:cNvSpPr>
            <a:spLocks noChangeArrowheads="1"/>
          </p:cNvSpPr>
          <p:nvPr/>
        </p:nvSpPr>
        <p:spPr bwMode="auto">
          <a:xfrm>
            <a:off x="1258888" y="2347913"/>
            <a:ext cx="1393825" cy="8620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a:ea typeface="ＭＳ Ｐゴシック" charset="0"/>
              </a:rPr>
              <a:t>T</a:t>
            </a:r>
            <a:r>
              <a:rPr lang="en-US" altLang="zh-CN" baseline="-25000">
                <a:ea typeface="ＭＳ Ｐゴシック" charset="0"/>
              </a:rPr>
              <a:t>1</a:t>
            </a:r>
          </a:p>
        </p:txBody>
      </p:sp>
      <p:sp>
        <p:nvSpPr>
          <p:cNvPr id="4" name="Oval 1035"/>
          <p:cNvSpPr>
            <a:spLocks noChangeArrowheads="1"/>
          </p:cNvSpPr>
          <p:nvPr/>
        </p:nvSpPr>
        <p:spPr bwMode="auto">
          <a:xfrm>
            <a:off x="1185863" y="4897438"/>
            <a:ext cx="1411287" cy="8747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a:ea typeface="ＭＳ Ｐゴシック" charset="0"/>
              </a:rPr>
              <a:t>T</a:t>
            </a:r>
            <a:r>
              <a:rPr lang="en-US" altLang="zh-CN" baseline="-25000">
                <a:ea typeface="ＭＳ Ｐゴシック" charset="0"/>
              </a:rPr>
              <a:t>2</a:t>
            </a:r>
          </a:p>
        </p:txBody>
      </p:sp>
      <p:sp>
        <p:nvSpPr>
          <p:cNvPr id="22534" name="Rectangle 1036"/>
          <p:cNvSpPr>
            <a:spLocks noChangeArrowheads="1"/>
          </p:cNvSpPr>
          <p:nvPr/>
        </p:nvSpPr>
        <p:spPr bwMode="auto">
          <a:xfrm>
            <a:off x="2338388" y="3213100"/>
            <a:ext cx="709612" cy="7096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zh-CN" altLang="en-US" sz="1800"/>
          </a:p>
        </p:txBody>
      </p:sp>
      <p:sp>
        <p:nvSpPr>
          <p:cNvPr id="22535" name="Rectangle 1037"/>
          <p:cNvSpPr>
            <a:spLocks noChangeArrowheads="1"/>
          </p:cNvSpPr>
          <p:nvPr/>
        </p:nvSpPr>
        <p:spPr bwMode="auto">
          <a:xfrm>
            <a:off x="2266950" y="5888038"/>
            <a:ext cx="754063" cy="75406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endParaRPr lang="zh-CN" altLang="en-US" sz="1800"/>
          </a:p>
        </p:txBody>
      </p:sp>
      <p:sp>
        <p:nvSpPr>
          <p:cNvPr id="22536" name="Rectangle 1038"/>
          <p:cNvSpPr>
            <a:spLocks noChangeArrowheads="1"/>
          </p:cNvSpPr>
          <p:nvPr/>
        </p:nvSpPr>
        <p:spPr bwMode="auto">
          <a:xfrm>
            <a:off x="7294563" y="3644900"/>
            <a:ext cx="1600200" cy="1182688"/>
          </a:xfrm>
          <a:prstGeom prst="rect">
            <a:avLst/>
          </a:prstGeom>
          <a:gradFill rotWithShape="1">
            <a:gsLst>
              <a:gs pos="0">
                <a:srgbClr val="FFFFD7"/>
              </a:gs>
              <a:gs pos="64999">
                <a:srgbClr val="FFFDA1"/>
              </a:gs>
              <a:gs pos="100000">
                <a:srgbClr val="FFFF78"/>
              </a:gs>
            </a:gsLst>
            <a:lin ang="5400000" scaled="1"/>
          </a:gradFill>
          <a:ln w="9525">
            <a:solidFill>
              <a:srgbClr val="FFCE00"/>
            </a:solidFill>
            <a:miter lim="800000"/>
            <a:headEnd/>
            <a:tailEnd/>
          </a:ln>
          <a:effectLst>
            <a:outerShdw blurRad="40000" dist="20000" dir="5400000" rotWithShape="0">
              <a:srgbClr val="000000">
                <a:alpha val="37999"/>
              </a:srgbClr>
            </a:outerShdw>
          </a:effectLst>
        </p:spPr>
        <p:txBody>
          <a:bodyPr wrap="none" anchor="ctr"/>
          <a:lstStyle/>
          <a:p>
            <a:pPr algn="ctr">
              <a:defRPr/>
            </a:pPr>
            <a:r>
              <a:rPr lang="en-US" altLang="zh-CN" sz="2400" b="1" dirty="0">
                <a:solidFill>
                  <a:schemeClr val="dk1"/>
                </a:solidFill>
                <a:latin typeface="+mn-lt"/>
                <a:ea typeface="+mn-ea"/>
                <a:cs typeface="+mn-cs"/>
              </a:rPr>
              <a:t>DBMS</a:t>
            </a:r>
          </a:p>
          <a:p>
            <a:pPr algn="ctr">
              <a:defRPr/>
            </a:pPr>
            <a:r>
              <a:rPr lang="en-US" altLang="zh-CN" sz="2400" b="1" dirty="0">
                <a:solidFill>
                  <a:schemeClr val="dk1"/>
                </a:solidFill>
                <a:latin typeface="+mn-lt"/>
                <a:ea typeface="+mn-ea"/>
                <a:cs typeface="+mn-cs"/>
              </a:rPr>
              <a:t>SERVER</a:t>
            </a:r>
          </a:p>
        </p:txBody>
      </p:sp>
      <p:sp>
        <p:nvSpPr>
          <p:cNvPr id="22537" name="Text Box 1040"/>
          <p:cNvSpPr txBox="1">
            <a:spLocks noChangeArrowheads="1"/>
          </p:cNvSpPr>
          <p:nvPr/>
        </p:nvSpPr>
        <p:spPr bwMode="auto">
          <a:xfrm>
            <a:off x="630238" y="3754438"/>
            <a:ext cx="2006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local computation</a:t>
            </a:r>
          </a:p>
        </p:txBody>
      </p:sp>
      <p:sp>
        <p:nvSpPr>
          <p:cNvPr id="22538" name="Text Box 1041"/>
          <p:cNvSpPr txBox="1">
            <a:spLocks noChangeArrowheads="1"/>
          </p:cNvSpPr>
          <p:nvPr/>
        </p:nvSpPr>
        <p:spPr bwMode="auto">
          <a:xfrm>
            <a:off x="393700" y="6345238"/>
            <a:ext cx="16541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local variables</a:t>
            </a:r>
          </a:p>
        </p:txBody>
      </p:sp>
      <p:sp>
        <p:nvSpPr>
          <p:cNvPr id="22539" name="Text Box 1042"/>
          <p:cNvSpPr txBox="1">
            <a:spLocks noChangeArrowheads="1"/>
          </p:cNvSpPr>
          <p:nvPr/>
        </p:nvSpPr>
        <p:spPr bwMode="auto">
          <a:xfrm>
            <a:off x="5029200" y="2154238"/>
            <a:ext cx="2633663"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sequence of db </a:t>
            </a:r>
          </a:p>
          <a:p>
            <a:pPr eaLnBrk="1" hangingPunct="1">
              <a:defRPr/>
            </a:pPr>
            <a:r>
              <a:rPr lang="en-US" altLang="zh-CN" sz="2000" smtClean="0">
                <a:latin typeface="Times New Roman" charset="0"/>
              </a:rPr>
              <a:t>operations output by  T</a:t>
            </a:r>
            <a:r>
              <a:rPr lang="en-US" altLang="zh-CN" sz="2000" baseline="-25000" smtClean="0">
                <a:latin typeface="Times New Roman" charset="0"/>
              </a:rPr>
              <a:t>1</a:t>
            </a:r>
          </a:p>
        </p:txBody>
      </p:sp>
      <p:sp>
        <p:nvSpPr>
          <p:cNvPr id="22540" name="Text Box 1044"/>
          <p:cNvSpPr txBox="1">
            <a:spLocks noChangeArrowheads="1"/>
          </p:cNvSpPr>
          <p:nvPr/>
        </p:nvSpPr>
        <p:spPr bwMode="auto">
          <a:xfrm rot="2226397">
            <a:off x="2989263" y="2935288"/>
            <a:ext cx="116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op</a:t>
            </a:r>
            <a:r>
              <a:rPr lang="en-US" altLang="zh-CN" sz="2000" baseline="-25000" smtClean="0">
                <a:latin typeface="Times New Roman" charset="0"/>
              </a:rPr>
              <a:t>1,1</a:t>
            </a:r>
            <a:r>
              <a:rPr lang="en-US" altLang="zh-CN" sz="2000" smtClean="0">
                <a:latin typeface="Times New Roman" charset="0"/>
              </a:rPr>
              <a:t> op</a:t>
            </a:r>
            <a:r>
              <a:rPr lang="en-US" altLang="zh-CN" sz="2000" baseline="-25000" smtClean="0">
                <a:latin typeface="Times New Roman" charset="0"/>
              </a:rPr>
              <a:t>1.2</a:t>
            </a:r>
          </a:p>
        </p:txBody>
      </p:sp>
      <p:sp>
        <p:nvSpPr>
          <p:cNvPr id="22541" name="Text Box 1045"/>
          <p:cNvSpPr txBox="1">
            <a:spLocks noChangeArrowheads="1"/>
          </p:cNvSpPr>
          <p:nvPr/>
        </p:nvSpPr>
        <p:spPr bwMode="auto">
          <a:xfrm rot="-1562025">
            <a:off x="2727325" y="5100638"/>
            <a:ext cx="116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op</a:t>
            </a:r>
            <a:r>
              <a:rPr lang="en-US" altLang="zh-CN" sz="2000" baseline="-25000" smtClean="0">
                <a:latin typeface="Times New Roman" charset="0"/>
              </a:rPr>
              <a:t>2,1</a:t>
            </a:r>
            <a:r>
              <a:rPr lang="en-US" altLang="zh-CN" sz="2000" smtClean="0">
                <a:latin typeface="Times New Roman" charset="0"/>
              </a:rPr>
              <a:t> op</a:t>
            </a:r>
            <a:r>
              <a:rPr lang="en-US" altLang="zh-CN" sz="2000" baseline="-25000" smtClean="0">
                <a:latin typeface="Times New Roman" charset="0"/>
              </a:rPr>
              <a:t>2.2</a:t>
            </a:r>
          </a:p>
        </p:txBody>
      </p:sp>
      <p:sp>
        <p:nvSpPr>
          <p:cNvPr id="22542" name="Text Box 1047"/>
          <p:cNvSpPr txBox="1">
            <a:spLocks noChangeArrowheads="1"/>
          </p:cNvSpPr>
          <p:nvPr/>
        </p:nvSpPr>
        <p:spPr bwMode="auto">
          <a:xfrm>
            <a:off x="5076825" y="4221163"/>
            <a:ext cx="230505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op</a:t>
            </a:r>
            <a:r>
              <a:rPr lang="en-US" altLang="zh-CN" sz="2000" baseline="-25000" smtClean="0">
                <a:latin typeface="Times New Roman" charset="0"/>
              </a:rPr>
              <a:t>1,1</a:t>
            </a:r>
            <a:r>
              <a:rPr lang="en-US" altLang="zh-CN" sz="2000" smtClean="0">
                <a:latin typeface="Times New Roman" charset="0"/>
              </a:rPr>
              <a:t> op</a:t>
            </a:r>
            <a:r>
              <a:rPr lang="en-US" altLang="zh-CN" sz="2000" baseline="-25000" smtClean="0">
                <a:latin typeface="Times New Roman" charset="0"/>
              </a:rPr>
              <a:t>2,1 </a:t>
            </a:r>
            <a:r>
              <a:rPr lang="en-US" altLang="zh-CN" sz="2000" smtClean="0">
                <a:latin typeface="Times New Roman" charset="0"/>
              </a:rPr>
              <a:t>op</a:t>
            </a:r>
            <a:r>
              <a:rPr lang="en-US" altLang="zh-CN" sz="2000" baseline="-25000" smtClean="0">
                <a:latin typeface="Times New Roman" charset="0"/>
              </a:rPr>
              <a:t>2.2</a:t>
            </a:r>
            <a:r>
              <a:rPr lang="en-US" altLang="zh-CN" sz="2000" smtClean="0">
                <a:latin typeface="Times New Roman" charset="0"/>
              </a:rPr>
              <a:t> op</a:t>
            </a:r>
            <a:r>
              <a:rPr lang="en-US" altLang="zh-CN" sz="2000" baseline="-25000" smtClean="0">
                <a:latin typeface="Times New Roman" charset="0"/>
              </a:rPr>
              <a:t>1.2</a:t>
            </a:r>
          </a:p>
        </p:txBody>
      </p:sp>
      <p:sp>
        <p:nvSpPr>
          <p:cNvPr id="22543" name="Line 1048"/>
          <p:cNvSpPr>
            <a:spLocks noChangeShapeType="1"/>
          </p:cNvSpPr>
          <p:nvPr/>
        </p:nvSpPr>
        <p:spPr bwMode="auto">
          <a:xfrm>
            <a:off x="2627313" y="2708276"/>
            <a:ext cx="1233487" cy="8651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44" name="Line 1049"/>
          <p:cNvSpPr>
            <a:spLocks noChangeShapeType="1"/>
          </p:cNvSpPr>
          <p:nvPr/>
        </p:nvSpPr>
        <p:spPr bwMode="auto">
          <a:xfrm flipV="1">
            <a:off x="2597150" y="4797425"/>
            <a:ext cx="1263650" cy="584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46" name="Line 1051"/>
          <p:cNvSpPr>
            <a:spLocks noChangeShapeType="1"/>
          </p:cNvSpPr>
          <p:nvPr/>
        </p:nvSpPr>
        <p:spPr bwMode="auto">
          <a:xfrm>
            <a:off x="5022850" y="4221163"/>
            <a:ext cx="22860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47" name="Text Box 1052"/>
          <p:cNvSpPr txBox="1">
            <a:spLocks noChangeArrowheads="1"/>
          </p:cNvSpPr>
          <p:nvPr/>
        </p:nvSpPr>
        <p:spPr bwMode="auto">
          <a:xfrm>
            <a:off x="5562600" y="5583238"/>
            <a:ext cx="2895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2000" smtClean="0">
                <a:latin typeface="Times New Roman" charset="0"/>
              </a:rPr>
              <a:t>interleaved sequence of db</a:t>
            </a:r>
          </a:p>
          <a:p>
            <a:pPr eaLnBrk="1" hangingPunct="1">
              <a:defRPr/>
            </a:pPr>
            <a:r>
              <a:rPr lang="en-US" altLang="zh-CN" sz="2000" smtClean="0">
                <a:latin typeface="Times New Roman" charset="0"/>
              </a:rPr>
              <a:t>operations input to DBMS</a:t>
            </a:r>
          </a:p>
        </p:txBody>
      </p:sp>
      <p:sp>
        <p:nvSpPr>
          <p:cNvPr id="22548" name="Line 1053"/>
          <p:cNvSpPr>
            <a:spLocks noChangeShapeType="1"/>
          </p:cNvSpPr>
          <p:nvPr/>
        </p:nvSpPr>
        <p:spPr bwMode="auto">
          <a:xfrm flipV="1">
            <a:off x="1220788" y="6269038"/>
            <a:ext cx="1554162" cy="185737"/>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49" name="Line 1054"/>
          <p:cNvSpPr>
            <a:spLocks noChangeShapeType="1"/>
          </p:cNvSpPr>
          <p:nvPr/>
        </p:nvSpPr>
        <p:spPr bwMode="auto">
          <a:xfrm flipH="1">
            <a:off x="3706813" y="2611438"/>
            <a:ext cx="1398587" cy="522287"/>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50" name="Line 1057"/>
          <p:cNvSpPr>
            <a:spLocks noChangeShapeType="1"/>
          </p:cNvSpPr>
          <p:nvPr/>
        </p:nvSpPr>
        <p:spPr bwMode="auto">
          <a:xfrm flipV="1">
            <a:off x="1392238" y="3525838"/>
            <a:ext cx="12954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51" name="Line 1058"/>
          <p:cNvSpPr>
            <a:spLocks noChangeShapeType="1"/>
          </p:cNvSpPr>
          <p:nvPr/>
        </p:nvSpPr>
        <p:spPr bwMode="auto">
          <a:xfrm>
            <a:off x="2482850" y="3040063"/>
            <a:ext cx="304800" cy="533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52" name="Line 1059"/>
          <p:cNvSpPr>
            <a:spLocks noChangeShapeType="1"/>
          </p:cNvSpPr>
          <p:nvPr/>
        </p:nvSpPr>
        <p:spPr bwMode="auto">
          <a:xfrm>
            <a:off x="2482850" y="5583238"/>
            <a:ext cx="304800" cy="609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53" name="Line 1060"/>
          <p:cNvSpPr>
            <a:spLocks noChangeShapeType="1"/>
          </p:cNvSpPr>
          <p:nvPr/>
        </p:nvSpPr>
        <p:spPr bwMode="auto">
          <a:xfrm flipH="1" flipV="1">
            <a:off x="5867400" y="4622800"/>
            <a:ext cx="477838" cy="111125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22554" name="Text Box 1061"/>
          <p:cNvSpPr txBox="1">
            <a:spLocks noChangeArrowheads="1"/>
          </p:cNvSpPr>
          <p:nvPr/>
        </p:nvSpPr>
        <p:spPr bwMode="auto">
          <a:xfrm>
            <a:off x="173038" y="1468438"/>
            <a:ext cx="1303337" cy="180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lnSpc>
                <a:spcPct val="80000"/>
              </a:lnSpc>
              <a:defRPr/>
            </a:pPr>
            <a:r>
              <a:rPr lang="en-US" altLang="zh-CN" sz="2000" smtClean="0">
                <a:latin typeface="Times New Roman" charset="0"/>
              </a:rPr>
              <a:t>begin trans</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  op</a:t>
            </a:r>
            <a:r>
              <a:rPr lang="en-US" altLang="zh-CN" sz="2000" baseline="-25000" smtClean="0">
                <a:latin typeface="Times New Roman" charset="0"/>
              </a:rPr>
              <a:t>1,1</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  op</a:t>
            </a:r>
            <a:r>
              <a:rPr lang="en-US" altLang="zh-CN" sz="2000" baseline="-25000" smtClean="0">
                <a:latin typeface="Times New Roman" charset="0"/>
              </a:rPr>
              <a:t>1,2</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commit</a:t>
            </a:r>
          </a:p>
        </p:txBody>
      </p:sp>
      <p:sp>
        <p:nvSpPr>
          <p:cNvPr id="22555" name="Line 1062"/>
          <p:cNvSpPr>
            <a:spLocks noChangeShapeType="1"/>
          </p:cNvSpPr>
          <p:nvPr/>
        </p:nvSpPr>
        <p:spPr bwMode="auto">
          <a:xfrm>
            <a:off x="935038" y="2306638"/>
            <a:ext cx="838200" cy="4572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30" name="Text Box 1061"/>
          <p:cNvSpPr txBox="1">
            <a:spLocks noChangeArrowheads="1"/>
          </p:cNvSpPr>
          <p:nvPr/>
        </p:nvSpPr>
        <p:spPr bwMode="auto">
          <a:xfrm>
            <a:off x="106363" y="4291013"/>
            <a:ext cx="1303337" cy="180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lnSpc>
                <a:spcPct val="80000"/>
              </a:lnSpc>
              <a:defRPr/>
            </a:pPr>
            <a:r>
              <a:rPr lang="en-US" altLang="zh-CN" sz="2000" smtClean="0">
                <a:latin typeface="Times New Roman" charset="0"/>
              </a:rPr>
              <a:t>begin trans</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  op</a:t>
            </a:r>
            <a:r>
              <a:rPr lang="en-US" altLang="zh-CN" sz="2000" baseline="-25000" smtClean="0">
                <a:latin typeface="Times New Roman" charset="0"/>
              </a:rPr>
              <a:t>2,1</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  op</a:t>
            </a:r>
            <a:r>
              <a:rPr lang="en-US" altLang="zh-CN" sz="2000" baseline="-25000" smtClean="0">
                <a:latin typeface="Times New Roman" charset="0"/>
              </a:rPr>
              <a:t>2,2</a:t>
            </a:r>
          </a:p>
          <a:p>
            <a:pPr eaLnBrk="1" hangingPunct="1">
              <a:lnSpc>
                <a:spcPct val="80000"/>
              </a:lnSpc>
              <a:defRPr/>
            </a:pPr>
            <a:r>
              <a:rPr lang="en-US" altLang="zh-CN" sz="2000" smtClean="0">
                <a:latin typeface="Times New Roman" charset="0"/>
              </a:rPr>
              <a:t>  ..</a:t>
            </a:r>
          </a:p>
          <a:p>
            <a:pPr eaLnBrk="1" hangingPunct="1">
              <a:lnSpc>
                <a:spcPct val="80000"/>
              </a:lnSpc>
              <a:defRPr/>
            </a:pPr>
            <a:r>
              <a:rPr lang="en-US" altLang="zh-CN" sz="2000" smtClean="0">
                <a:latin typeface="Times New Roman" charset="0"/>
              </a:rPr>
              <a:t>commit</a:t>
            </a:r>
          </a:p>
        </p:txBody>
      </p:sp>
      <p:sp>
        <p:nvSpPr>
          <p:cNvPr id="31" name="Line 1062"/>
          <p:cNvSpPr>
            <a:spLocks noChangeShapeType="1"/>
          </p:cNvSpPr>
          <p:nvPr/>
        </p:nvSpPr>
        <p:spPr bwMode="auto">
          <a:xfrm>
            <a:off x="868363" y="5129213"/>
            <a:ext cx="833437" cy="206375"/>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ea typeface="ＭＳ Ｐゴシック" charset="0"/>
            </a:endParaRPr>
          </a:p>
        </p:txBody>
      </p:sp>
      <p:sp>
        <p:nvSpPr>
          <p:cNvPr id="35" name="Text Box 1041"/>
          <p:cNvSpPr txBox="1">
            <a:spLocks noChangeArrowheads="1"/>
          </p:cNvSpPr>
          <p:nvPr/>
        </p:nvSpPr>
        <p:spPr bwMode="auto">
          <a:xfrm>
            <a:off x="1708150" y="1484313"/>
            <a:ext cx="1495425"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3200" dirty="0" smtClean="0">
                <a:latin typeface="Times New Roman" charset="0"/>
              </a:rPr>
              <a:t>Client 1</a:t>
            </a:r>
          </a:p>
        </p:txBody>
      </p:sp>
      <p:sp>
        <p:nvSpPr>
          <p:cNvPr id="36" name="Text Box 1041"/>
          <p:cNvSpPr txBox="1">
            <a:spLocks noChangeArrowheads="1"/>
          </p:cNvSpPr>
          <p:nvPr/>
        </p:nvSpPr>
        <p:spPr bwMode="auto">
          <a:xfrm>
            <a:off x="1690688" y="4294188"/>
            <a:ext cx="1495425"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eaLnBrk="1" hangingPunct="1">
              <a:defRPr/>
            </a:pPr>
            <a:r>
              <a:rPr lang="en-US" altLang="zh-CN" sz="3200" smtClean="0">
                <a:latin typeface="Times New Roman" charset="0"/>
              </a:rPr>
              <a:t>Client 2</a:t>
            </a:r>
          </a:p>
        </p:txBody>
      </p:sp>
      <p:sp>
        <p:nvSpPr>
          <p:cNvPr id="5" name="矩形 4"/>
          <p:cNvSpPr>
            <a:spLocks noChangeArrowheads="1"/>
          </p:cNvSpPr>
          <p:nvPr/>
        </p:nvSpPr>
        <p:spPr bwMode="auto">
          <a:xfrm>
            <a:off x="3490913" y="3598863"/>
            <a:ext cx="1614487" cy="1198562"/>
          </a:xfrm>
          <a:prstGeom prst="rect">
            <a:avLst/>
          </a:prstGeom>
          <a:gradFill rotWithShape="1">
            <a:gsLst>
              <a:gs pos="0">
                <a:srgbClr val="FFFFD7"/>
              </a:gs>
              <a:gs pos="64999">
                <a:srgbClr val="FFFDA1"/>
              </a:gs>
              <a:gs pos="100000">
                <a:srgbClr val="FFFF78"/>
              </a:gs>
            </a:gsLst>
            <a:lin ang="5400000" scaled="1"/>
          </a:gradFill>
          <a:ln w="9525">
            <a:solidFill>
              <a:srgbClr val="FFCE00"/>
            </a:solidFill>
            <a:miter lim="800000"/>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2000" b="1" dirty="0">
                <a:solidFill>
                  <a:srgbClr val="000000"/>
                </a:solidFill>
              </a:rPr>
              <a:t>Transaction</a:t>
            </a:r>
          </a:p>
          <a:p>
            <a:pPr algn="ctr"/>
            <a:r>
              <a:rPr lang="en-US" altLang="zh-CN" sz="2000" b="1" dirty="0">
                <a:solidFill>
                  <a:srgbClr val="000000"/>
                </a:solidFill>
              </a:rPr>
              <a:t>Processing </a:t>
            </a:r>
          </a:p>
          <a:p>
            <a:pPr algn="ctr"/>
            <a:r>
              <a:rPr lang="en-US" altLang="zh-CN" sz="2000" b="1" dirty="0">
                <a:solidFill>
                  <a:srgbClr val="000000"/>
                </a:solidFill>
              </a:rPr>
              <a:t>Monitor</a:t>
            </a:r>
            <a:endParaRPr lang="zh-CN" altLang="en-US" sz="2000" b="1" dirty="0">
              <a:solidFill>
                <a:srgbClr val="000000"/>
              </a:solidFill>
            </a:endParaRPr>
          </a:p>
        </p:txBody>
      </p:sp>
      <p:sp>
        <p:nvSpPr>
          <p:cNvPr id="3075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200">
                <a:solidFill>
                  <a:srgbClr val="898989"/>
                </a:solidFill>
                <a:ea typeface="宋体" charset="-122"/>
              </a:rPr>
              <a:t>Slide </a:t>
            </a:r>
            <a:fld id="{D3223D50-1E59-3C44-AC99-E1F808265F60}" type="slidenum">
              <a:rPr lang="en-US" altLang="zh-CN" sz="1200">
                <a:solidFill>
                  <a:srgbClr val="898989"/>
                </a:solidFill>
                <a:ea typeface="宋体" charset="-122"/>
              </a:rPr>
              <a:pPr/>
              <a:t>33</a:t>
            </a:fld>
            <a:endParaRPr lang="en-CA" altLang="zh-CN" sz="1200">
              <a:solidFill>
                <a:srgbClr val="898989"/>
              </a:solidFill>
              <a:ea typeface="宋体" charset="-122"/>
            </a:endParaRPr>
          </a:p>
        </p:txBody>
      </p:sp>
    </p:spTree>
    <p:extLst>
      <p:ext uri="{BB962C8B-B14F-4D97-AF65-F5344CB8AC3E}">
        <p14:creationId xmlns:p14="http://schemas.microsoft.com/office/powerpoint/2010/main" val="12537138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5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5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5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5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5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5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5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5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54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255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 grpId="0" animBg="1"/>
      <p:bldP spid="2" grpId="0" animBg="1"/>
      <p:bldP spid="4" grpId="0" animBg="1"/>
      <p:bldP spid="22534" grpId="0" animBg="1"/>
      <p:bldP spid="22535" grpId="0" animBg="1"/>
      <p:bldP spid="22536" grpId="0" animBg="1"/>
      <p:bldP spid="22537" grpId="0"/>
      <p:bldP spid="22538" grpId="0"/>
      <p:bldP spid="22539" grpId="0"/>
      <p:bldP spid="22540" grpId="0"/>
      <p:bldP spid="22541" grpId="0"/>
      <p:bldP spid="22542" grpId="0"/>
      <p:bldP spid="22547" grpId="0"/>
      <p:bldP spid="22554" grpId="0"/>
      <p:bldP spid="30" grpId="0"/>
      <p:bldP spid="35" grpId="0"/>
      <p:bldP spid="36"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228600" y="60549"/>
            <a:ext cx="8610600" cy="731539"/>
          </a:xfrm>
        </p:spPr>
        <p:txBody>
          <a:bodyPr/>
          <a:lstStyle/>
          <a:p>
            <a:r>
              <a:rPr lang="en-CA" altLang="en-US"/>
              <a:t>Schedules of Transactions</a:t>
            </a:r>
          </a:p>
        </p:txBody>
      </p:sp>
      <p:sp>
        <p:nvSpPr>
          <p:cNvPr id="3" name="Content Placeholder 2"/>
          <p:cNvSpPr>
            <a:spLocks noGrp="1"/>
          </p:cNvSpPr>
          <p:nvPr>
            <p:ph idx="1"/>
          </p:nvPr>
        </p:nvSpPr>
        <p:spPr/>
        <p:txBody>
          <a:bodyPr/>
          <a:lstStyle/>
          <a:p>
            <a:r>
              <a:rPr lang="en-CA" altLang="en-US" dirty="0" smtClean="0"/>
              <a:t>A </a:t>
            </a:r>
            <a:r>
              <a:rPr lang="en-CA" altLang="en-US" dirty="0"/>
              <a:t>schedule </a:t>
            </a:r>
            <a:r>
              <a:rPr lang="en-CA" altLang="en-US" dirty="0">
                <a:solidFill>
                  <a:srgbClr val="99291C"/>
                </a:solidFill>
              </a:rPr>
              <a:t>S</a:t>
            </a:r>
            <a:r>
              <a:rPr lang="en-CA" altLang="en-US" dirty="0"/>
              <a:t> of n transactions </a:t>
            </a:r>
            <a:r>
              <a:rPr lang="en-CA" altLang="en-US" dirty="0">
                <a:solidFill>
                  <a:srgbClr val="99291C"/>
                </a:solidFill>
              </a:rPr>
              <a:t>T</a:t>
            </a:r>
            <a:r>
              <a:rPr lang="en-CA" altLang="en-US" baseline="-25000" dirty="0">
                <a:solidFill>
                  <a:srgbClr val="99291C"/>
                </a:solidFill>
              </a:rPr>
              <a:t>1</a:t>
            </a:r>
            <a:r>
              <a:rPr lang="en-CA" altLang="en-US" dirty="0">
                <a:solidFill>
                  <a:srgbClr val="99291C"/>
                </a:solidFill>
              </a:rPr>
              <a:t>, ..., </a:t>
            </a:r>
            <a:r>
              <a:rPr lang="en-CA" altLang="en-US" dirty="0" err="1">
                <a:solidFill>
                  <a:srgbClr val="99291C"/>
                </a:solidFill>
              </a:rPr>
              <a:t>T</a:t>
            </a:r>
            <a:r>
              <a:rPr lang="en-CA" altLang="en-US" baseline="-25000" dirty="0" err="1">
                <a:solidFill>
                  <a:srgbClr val="99291C"/>
                </a:solidFill>
              </a:rPr>
              <a:t>n</a:t>
            </a:r>
            <a:r>
              <a:rPr lang="en-CA" altLang="en-US" dirty="0">
                <a:solidFill>
                  <a:srgbClr val="99291C"/>
                </a:solidFill>
              </a:rPr>
              <a:t> </a:t>
            </a:r>
            <a:r>
              <a:rPr lang="en-CA" altLang="en-US" dirty="0"/>
              <a:t>is an ordering of the operations of the transactions subject to the constraint </a:t>
            </a:r>
            <a:r>
              <a:rPr lang="en-CA" altLang="en-US" dirty="0" err="1"/>
              <a:t>that,.for</a:t>
            </a:r>
            <a:r>
              <a:rPr lang="en-CA" altLang="en-US" dirty="0"/>
              <a:t> each transaction </a:t>
            </a:r>
            <a:r>
              <a:rPr lang="en-CA" altLang="en-US" dirty="0" err="1">
                <a:solidFill>
                  <a:srgbClr val="99291C"/>
                </a:solidFill>
              </a:rPr>
              <a:t>T</a:t>
            </a:r>
            <a:r>
              <a:rPr lang="en-CA" altLang="en-US" baseline="-25000" dirty="0" err="1">
                <a:solidFill>
                  <a:srgbClr val="99291C"/>
                </a:solidFill>
              </a:rPr>
              <a:t>i</a:t>
            </a:r>
            <a:r>
              <a:rPr lang="en-CA" altLang="en-US" dirty="0"/>
              <a:t> in </a:t>
            </a:r>
            <a:r>
              <a:rPr lang="en-CA" altLang="en-US" dirty="0">
                <a:solidFill>
                  <a:srgbClr val="99291C"/>
                </a:solidFill>
              </a:rPr>
              <a:t>S</a:t>
            </a:r>
            <a:r>
              <a:rPr lang="en-CA" altLang="en-US" dirty="0"/>
              <a:t>, the operations of </a:t>
            </a:r>
            <a:r>
              <a:rPr lang="en-CA" altLang="en-US" dirty="0" err="1">
                <a:solidFill>
                  <a:srgbClr val="99291C"/>
                </a:solidFill>
              </a:rPr>
              <a:t>T</a:t>
            </a:r>
            <a:r>
              <a:rPr lang="en-CA" altLang="en-US" baseline="-25000" dirty="0" err="1">
                <a:solidFill>
                  <a:srgbClr val="99291C"/>
                </a:solidFill>
              </a:rPr>
              <a:t>i</a:t>
            </a:r>
            <a:r>
              <a:rPr lang="en-CA" altLang="en-US" dirty="0"/>
              <a:t> in </a:t>
            </a:r>
            <a:r>
              <a:rPr lang="en-CA" altLang="en-US" dirty="0">
                <a:solidFill>
                  <a:srgbClr val="99291C"/>
                </a:solidFill>
              </a:rPr>
              <a:t>S</a:t>
            </a:r>
            <a:r>
              <a:rPr lang="en-CA" altLang="en-US" dirty="0"/>
              <a:t> must appear in the same order in which they occur in </a:t>
            </a:r>
            <a:r>
              <a:rPr lang="en-CA" altLang="en-US" dirty="0" err="1">
                <a:solidFill>
                  <a:srgbClr val="99291C"/>
                </a:solidFill>
              </a:rPr>
              <a:t>Ti</a:t>
            </a:r>
            <a:r>
              <a:rPr lang="en-CA" altLang="en-US" dirty="0"/>
              <a:t>.</a:t>
            </a:r>
          </a:p>
          <a:p>
            <a:pPr marL="0" indent="0">
              <a:buNone/>
            </a:pPr>
            <a:r>
              <a:rPr lang="pl-PL" altLang="en-US" dirty="0" smtClean="0">
                <a:solidFill>
                  <a:srgbClr val="99291C"/>
                </a:solidFill>
              </a:rPr>
              <a:t>T</a:t>
            </a:r>
            <a:r>
              <a:rPr lang="pl-PL" altLang="en-US" baseline="-25000" dirty="0" smtClean="0">
                <a:solidFill>
                  <a:srgbClr val="99291C"/>
                </a:solidFill>
              </a:rPr>
              <a:t>1</a:t>
            </a:r>
            <a:r>
              <a:rPr lang="pl-PL" altLang="en-US" dirty="0">
                <a:solidFill>
                  <a:srgbClr val="99291C"/>
                </a:solidFill>
              </a:rPr>
              <a:t>: r</a:t>
            </a:r>
            <a:r>
              <a:rPr lang="pl-PL" altLang="en-US" baseline="-25000" dirty="0">
                <a:solidFill>
                  <a:srgbClr val="99291C"/>
                </a:solidFill>
              </a:rPr>
              <a:t>1</a:t>
            </a:r>
            <a:r>
              <a:rPr lang="pl-PL" altLang="en-US" dirty="0">
                <a:solidFill>
                  <a:srgbClr val="99291C"/>
                </a:solidFill>
              </a:rPr>
              <a:t>(X); w</a:t>
            </a:r>
            <a:r>
              <a:rPr lang="pl-PL" altLang="en-US" baseline="-25000" dirty="0">
                <a:solidFill>
                  <a:srgbClr val="99291C"/>
                </a:solidFill>
              </a:rPr>
              <a:t>1</a:t>
            </a:r>
            <a:r>
              <a:rPr lang="pl-PL" altLang="en-US" dirty="0">
                <a:solidFill>
                  <a:srgbClr val="99291C"/>
                </a:solidFill>
              </a:rPr>
              <a:t>(X); r</a:t>
            </a:r>
            <a:r>
              <a:rPr lang="pl-PL" altLang="en-US" baseline="-25000" dirty="0">
                <a:solidFill>
                  <a:srgbClr val="99291C"/>
                </a:solidFill>
              </a:rPr>
              <a:t>1</a:t>
            </a:r>
            <a:r>
              <a:rPr lang="pl-PL" altLang="en-US" dirty="0">
                <a:solidFill>
                  <a:srgbClr val="99291C"/>
                </a:solidFill>
              </a:rPr>
              <a:t>(Y); w</a:t>
            </a:r>
            <a:r>
              <a:rPr lang="pl-PL" altLang="en-US" baseline="-25000" dirty="0">
                <a:solidFill>
                  <a:srgbClr val="99291C"/>
                </a:solidFill>
              </a:rPr>
              <a:t>1</a:t>
            </a:r>
            <a:r>
              <a:rPr lang="pl-PL" altLang="en-US" dirty="0">
                <a:solidFill>
                  <a:srgbClr val="99291C"/>
                </a:solidFill>
              </a:rPr>
              <a:t>(Y</a:t>
            </a:r>
            <a:r>
              <a:rPr lang="pl-PL" altLang="en-US" dirty="0" smtClean="0">
                <a:solidFill>
                  <a:srgbClr val="99291C"/>
                </a:solidFill>
              </a:rPr>
              <a:t>);</a:t>
            </a:r>
          </a:p>
          <a:p>
            <a:pPr marL="0" indent="0">
              <a:buNone/>
            </a:pPr>
            <a:endParaRPr lang="pl-PL" altLang="en-US" dirty="0">
              <a:solidFill>
                <a:srgbClr val="99291C"/>
              </a:solidFill>
            </a:endParaRPr>
          </a:p>
          <a:p>
            <a:pPr marL="0" indent="0">
              <a:buNone/>
            </a:pPr>
            <a:endParaRPr lang="pl-PL" altLang="en-US" dirty="0">
              <a:solidFill>
                <a:srgbClr val="99291C"/>
              </a:solidFill>
            </a:endParaRPr>
          </a:p>
          <a:p>
            <a:pPr marL="0" indent="0">
              <a:buNone/>
            </a:pPr>
            <a:r>
              <a:rPr lang="pl-PL" altLang="en-US" dirty="0" smtClean="0">
                <a:solidFill>
                  <a:srgbClr val="99291C"/>
                </a:solidFill>
              </a:rPr>
              <a:t>T</a:t>
            </a:r>
            <a:r>
              <a:rPr lang="pl-PL" altLang="en-US" baseline="-25000" dirty="0" smtClean="0">
                <a:solidFill>
                  <a:srgbClr val="99291C"/>
                </a:solidFill>
              </a:rPr>
              <a:t>2</a:t>
            </a:r>
            <a:r>
              <a:rPr lang="pl-PL" altLang="en-US" dirty="0">
                <a:solidFill>
                  <a:srgbClr val="99291C"/>
                </a:solidFill>
              </a:rPr>
              <a:t>: r</a:t>
            </a:r>
            <a:r>
              <a:rPr lang="pl-PL" altLang="en-US" baseline="-25000" dirty="0">
                <a:solidFill>
                  <a:srgbClr val="99291C"/>
                </a:solidFill>
              </a:rPr>
              <a:t>2</a:t>
            </a:r>
            <a:r>
              <a:rPr lang="pl-PL" altLang="en-US" dirty="0">
                <a:solidFill>
                  <a:srgbClr val="99291C"/>
                </a:solidFill>
              </a:rPr>
              <a:t>(X); w</a:t>
            </a:r>
            <a:r>
              <a:rPr lang="pl-PL" altLang="en-US" baseline="-25000" dirty="0">
                <a:solidFill>
                  <a:srgbClr val="99291C"/>
                </a:solidFill>
              </a:rPr>
              <a:t>2</a:t>
            </a:r>
            <a:r>
              <a:rPr lang="pl-PL" altLang="en-US" dirty="0">
                <a:solidFill>
                  <a:srgbClr val="99291C"/>
                </a:solidFill>
              </a:rPr>
              <a:t>(X</a:t>
            </a:r>
            <a:r>
              <a:rPr lang="pl-PL" altLang="en-US" dirty="0" smtClean="0">
                <a:solidFill>
                  <a:srgbClr val="99291C"/>
                </a:solidFill>
              </a:rPr>
              <a:t>);</a:t>
            </a:r>
            <a:endParaRPr lang="en-CA" altLang="en-US" dirty="0">
              <a:solidFill>
                <a:srgbClr val="99291C"/>
              </a:solidFill>
            </a:endParaRPr>
          </a:p>
        </p:txBody>
      </p:sp>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34</a:t>
            </a:fld>
            <a:endParaRPr lang="en-CA" altLang="zh-CN" dirty="0"/>
          </a:p>
        </p:txBody>
      </p:sp>
      <p:sp>
        <p:nvSpPr>
          <p:cNvPr id="5" name="Line 5"/>
          <p:cNvSpPr>
            <a:spLocks noChangeShapeType="1"/>
          </p:cNvSpPr>
          <p:nvPr/>
        </p:nvSpPr>
        <p:spPr bwMode="auto">
          <a:xfrm>
            <a:off x="755576" y="3717032"/>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6" name="Line 12"/>
          <p:cNvSpPr>
            <a:spLocks noChangeShapeType="1"/>
          </p:cNvSpPr>
          <p:nvPr/>
        </p:nvSpPr>
        <p:spPr bwMode="auto">
          <a:xfrm>
            <a:off x="2203376" y="3645024"/>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7" name="Line 13"/>
          <p:cNvSpPr>
            <a:spLocks noChangeShapeType="1"/>
          </p:cNvSpPr>
          <p:nvPr/>
        </p:nvSpPr>
        <p:spPr bwMode="auto">
          <a:xfrm flipH="1">
            <a:off x="755576" y="4725144"/>
            <a:ext cx="1447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8" name="Line 14"/>
          <p:cNvSpPr>
            <a:spLocks noChangeShapeType="1"/>
          </p:cNvSpPr>
          <p:nvPr/>
        </p:nvSpPr>
        <p:spPr bwMode="auto">
          <a:xfrm flipV="1">
            <a:off x="2203376" y="4184948"/>
            <a:ext cx="5753000" cy="31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p>
        </p:txBody>
      </p:sp>
      <p:sp>
        <p:nvSpPr>
          <p:cNvPr id="2" name="Rectangle 1"/>
          <p:cNvSpPr/>
          <p:nvPr/>
        </p:nvSpPr>
        <p:spPr>
          <a:xfrm>
            <a:off x="2483768" y="3723283"/>
            <a:ext cx="5644494" cy="461665"/>
          </a:xfrm>
          <a:prstGeom prst="rect">
            <a:avLst/>
          </a:prstGeom>
        </p:spPr>
        <p:txBody>
          <a:bodyPr wrap="none">
            <a:spAutoFit/>
          </a:bodyPr>
          <a:lstStyle/>
          <a:p>
            <a:r>
              <a:rPr lang="pl-PL" altLang="en-US" sz="2400" dirty="0">
                <a:solidFill>
                  <a:srgbClr val="99291C"/>
                </a:solidFill>
              </a:rPr>
              <a:t>S</a:t>
            </a:r>
            <a:r>
              <a:rPr lang="pl-PL" altLang="en-US" sz="2400" baseline="-25000" dirty="0">
                <a:solidFill>
                  <a:srgbClr val="99291C"/>
                </a:solidFill>
              </a:rPr>
              <a:t>2</a:t>
            </a:r>
            <a:r>
              <a:rPr lang="pl-PL" altLang="en-US" sz="2400" dirty="0">
                <a:solidFill>
                  <a:srgbClr val="99291C"/>
                </a:solidFill>
              </a:rPr>
              <a:t>: </a:t>
            </a:r>
            <a:r>
              <a:rPr lang="pl-PL" altLang="en-US" sz="2400" dirty="0" smtClean="0">
                <a:solidFill>
                  <a:srgbClr val="99291C"/>
                </a:solidFill>
              </a:rPr>
              <a:t>r</a:t>
            </a:r>
            <a:r>
              <a:rPr lang="pl-PL" altLang="en-US" sz="2400" baseline="-25000" dirty="0" smtClean="0">
                <a:solidFill>
                  <a:srgbClr val="99291C"/>
                </a:solidFill>
              </a:rPr>
              <a:t>1</a:t>
            </a:r>
            <a:r>
              <a:rPr lang="pl-PL" altLang="en-US" sz="2400" dirty="0" smtClean="0">
                <a:solidFill>
                  <a:srgbClr val="99291C"/>
                </a:solidFill>
              </a:rPr>
              <a:t>(X</a:t>
            </a:r>
            <a:r>
              <a:rPr lang="pl-PL" altLang="en-US" sz="2400" dirty="0">
                <a:solidFill>
                  <a:srgbClr val="99291C"/>
                </a:solidFill>
              </a:rPr>
              <a:t>); r</a:t>
            </a:r>
            <a:r>
              <a:rPr lang="pl-PL" altLang="en-US" sz="2400" baseline="-25000" dirty="0">
                <a:solidFill>
                  <a:srgbClr val="99291C"/>
                </a:solidFill>
              </a:rPr>
              <a:t>2</a:t>
            </a:r>
            <a:r>
              <a:rPr lang="pl-PL" altLang="en-US" sz="2400" dirty="0">
                <a:solidFill>
                  <a:srgbClr val="99291C"/>
                </a:solidFill>
              </a:rPr>
              <a:t>(X); w</a:t>
            </a:r>
            <a:r>
              <a:rPr lang="pl-PL" altLang="en-US" sz="2400" baseline="-25000" dirty="0">
                <a:solidFill>
                  <a:srgbClr val="99291C"/>
                </a:solidFill>
              </a:rPr>
              <a:t>1</a:t>
            </a:r>
            <a:r>
              <a:rPr lang="pl-PL" altLang="en-US" sz="2400" dirty="0">
                <a:solidFill>
                  <a:srgbClr val="99291C"/>
                </a:solidFill>
              </a:rPr>
              <a:t>(X), r</a:t>
            </a:r>
            <a:r>
              <a:rPr lang="pl-PL" altLang="en-US" sz="2400" baseline="-25000" dirty="0">
                <a:solidFill>
                  <a:srgbClr val="99291C"/>
                </a:solidFill>
              </a:rPr>
              <a:t>1</a:t>
            </a:r>
            <a:r>
              <a:rPr lang="pl-PL" altLang="en-US" sz="2400" dirty="0">
                <a:solidFill>
                  <a:srgbClr val="99291C"/>
                </a:solidFill>
              </a:rPr>
              <a:t>(Y); w</a:t>
            </a:r>
            <a:r>
              <a:rPr lang="pl-PL" altLang="en-US" sz="2400" baseline="-25000" dirty="0">
                <a:solidFill>
                  <a:srgbClr val="99291C"/>
                </a:solidFill>
              </a:rPr>
              <a:t>2</a:t>
            </a:r>
            <a:r>
              <a:rPr lang="pl-PL" altLang="en-US" sz="2400" dirty="0">
                <a:solidFill>
                  <a:srgbClr val="99291C"/>
                </a:solidFill>
              </a:rPr>
              <a:t>(X); w</a:t>
            </a:r>
            <a:r>
              <a:rPr lang="pl-PL" altLang="en-US" sz="2400" baseline="-25000" dirty="0">
                <a:solidFill>
                  <a:srgbClr val="99291C"/>
                </a:solidFill>
              </a:rPr>
              <a:t>1</a:t>
            </a:r>
            <a:r>
              <a:rPr lang="pl-PL" altLang="en-US" sz="2400" dirty="0">
                <a:solidFill>
                  <a:srgbClr val="99291C"/>
                </a:solidFill>
              </a:rPr>
              <a:t>(Y)</a:t>
            </a:r>
            <a:endParaRPr lang="en-US" sz="2400" dirty="0"/>
          </a:p>
        </p:txBody>
      </p:sp>
      <p:sp>
        <p:nvSpPr>
          <p:cNvPr id="9" name="Rectangle 8"/>
          <p:cNvSpPr/>
          <p:nvPr/>
        </p:nvSpPr>
        <p:spPr>
          <a:xfrm>
            <a:off x="2483768" y="4321234"/>
            <a:ext cx="5695790" cy="461665"/>
          </a:xfrm>
          <a:prstGeom prst="rect">
            <a:avLst/>
          </a:prstGeom>
        </p:spPr>
        <p:txBody>
          <a:bodyPr wrap="none">
            <a:spAutoFit/>
          </a:bodyPr>
          <a:lstStyle/>
          <a:p>
            <a:r>
              <a:rPr lang="pl-PL" altLang="en-US" sz="2400" dirty="0">
                <a:solidFill>
                  <a:srgbClr val="99291C"/>
                </a:solidFill>
              </a:rPr>
              <a:t>S</a:t>
            </a:r>
            <a:r>
              <a:rPr lang="pl-PL" altLang="en-US" sz="2400" baseline="-25000" dirty="0">
                <a:solidFill>
                  <a:srgbClr val="99291C"/>
                </a:solidFill>
              </a:rPr>
              <a:t>2</a:t>
            </a:r>
            <a:r>
              <a:rPr lang="pl-PL" altLang="en-US" sz="2400" dirty="0">
                <a:solidFill>
                  <a:srgbClr val="99291C"/>
                </a:solidFill>
              </a:rPr>
              <a:t>: </a:t>
            </a:r>
            <a:r>
              <a:rPr lang="pl-PL" altLang="en-US" sz="2400" dirty="0" smtClean="0">
                <a:solidFill>
                  <a:srgbClr val="99291C"/>
                </a:solidFill>
              </a:rPr>
              <a:t>r</a:t>
            </a:r>
            <a:r>
              <a:rPr lang="pl-PL" altLang="en-US" sz="2400" baseline="-25000" dirty="0" smtClean="0">
                <a:solidFill>
                  <a:srgbClr val="99291C"/>
                </a:solidFill>
              </a:rPr>
              <a:t>1</a:t>
            </a:r>
            <a:r>
              <a:rPr lang="pl-PL" altLang="en-US" sz="2400" dirty="0" smtClean="0">
                <a:solidFill>
                  <a:srgbClr val="99291C"/>
                </a:solidFill>
              </a:rPr>
              <a:t>(X</a:t>
            </a:r>
            <a:r>
              <a:rPr lang="pl-PL" altLang="en-US" sz="2400" dirty="0">
                <a:solidFill>
                  <a:srgbClr val="99291C"/>
                </a:solidFill>
              </a:rPr>
              <a:t>); w</a:t>
            </a:r>
            <a:r>
              <a:rPr lang="pl-PL" altLang="en-US" sz="2400" baseline="-25000" dirty="0">
                <a:solidFill>
                  <a:srgbClr val="99291C"/>
                </a:solidFill>
              </a:rPr>
              <a:t>1</a:t>
            </a:r>
            <a:r>
              <a:rPr lang="pl-PL" altLang="en-US" sz="2400" dirty="0">
                <a:solidFill>
                  <a:srgbClr val="99291C"/>
                </a:solidFill>
              </a:rPr>
              <a:t>(X); r</a:t>
            </a:r>
            <a:r>
              <a:rPr lang="pl-PL" altLang="en-US" sz="2400" baseline="-25000" dirty="0">
                <a:solidFill>
                  <a:srgbClr val="99291C"/>
                </a:solidFill>
              </a:rPr>
              <a:t>2(</a:t>
            </a:r>
            <a:r>
              <a:rPr lang="pl-PL" altLang="en-US" sz="2400" dirty="0">
                <a:solidFill>
                  <a:srgbClr val="99291C"/>
                </a:solidFill>
              </a:rPr>
              <a:t>X), w</a:t>
            </a:r>
            <a:r>
              <a:rPr lang="pl-PL" altLang="en-US" sz="2400" baseline="-25000" dirty="0">
                <a:solidFill>
                  <a:srgbClr val="99291C"/>
                </a:solidFill>
              </a:rPr>
              <a:t>2</a:t>
            </a:r>
            <a:r>
              <a:rPr lang="pl-PL" altLang="en-US" sz="2400" dirty="0">
                <a:solidFill>
                  <a:srgbClr val="99291C"/>
                </a:solidFill>
              </a:rPr>
              <a:t>(X); r</a:t>
            </a:r>
            <a:r>
              <a:rPr lang="pl-PL" altLang="en-US" sz="2400" baseline="-25000" dirty="0">
                <a:solidFill>
                  <a:srgbClr val="99291C"/>
                </a:solidFill>
              </a:rPr>
              <a:t>1</a:t>
            </a:r>
            <a:r>
              <a:rPr lang="pl-PL" altLang="en-US" sz="2400" dirty="0">
                <a:solidFill>
                  <a:srgbClr val="99291C"/>
                </a:solidFill>
              </a:rPr>
              <a:t>(Y); w</a:t>
            </a:r>
            <a:r>
              <a:rPr lang="pl-PL" altLang="en-US" sz="2400" baseline="-25000" dirty="0">
                <a:solidFill>
                  <a:srgbClr val="99291C"/>
                </a:solidFill>
              </a:rPr>
              <a:t>1</a:t>
            </a:r>
            <a:r>
              <a:rPr lang="pl-PL" altLang="en-US" sz="2400" dirty="0">
                <a:solidFill>
                  <a:srgbClr val="99291C"/>
                </a:solidFill>
              </a:rPr>
              <a:t>(Y);</a:t>
            </a:r>
            <a:endParaRPr lang="pl-PL" altLang="en-US" sz="2400" dirty="0">
              <a:solidFill>
                <a:srgbClr val="99291C"/>
              </a:solidFill>
            </a:endParaRPr>
          </a:p>
        </p:txBody>
      </p:sp>
      <p:sp>
        <p:nvSpPr>
          <p:cNvPr id="10" name="Rectangle 9"/>
          <p:cNvSpPr/>
          <p:nvPr/>
        </p:nvSpPr>
        <p:spPr>
          <a:xfrm>
            <a:off x="8049241" y="3933056"/>
            <a:ext cx="800219" cy="461665"/>
          </a:xfrm>
          <a:prstGeom prst="rect">
            <a:avLst/>
          </a:prstGeom>
        </p:spPr>
        <p:txBody>
          <a:bodyPr wrap="none">
            <a:spAutoFit/>
          </a:bodyPr>
          <a:lstStyle/>
          <a:p>
            <a:r>
              <a:rPr lang="en-CA" sz="2400" dirty="0" smtClean="0">
                <a:solidFill>
                  <a:srgbClr val="99291C"/>
                </a:solidFill>
              </a:rPr>
              <a:t>TPC</a:t>
            </a:r>
            <a:endParaRPr lang="en-US" sz="2400" dirty="0">
              <a:solidFill>
                <a:srgbClr val="99291C"/>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228600" y="60549"/>
            <a:ext cx="8610600" cy="731539"/>
          </a:xfrm>
        </p:spPr>
        <p:txBody>
          <a:bodyPr/>
          <a:lstStyle/>
          <a:p>
            <a:r>
              <a:rPr lang="en-CA" altLang="en-US"/>
              <a:t>Conflict operations</a:t>
            </a:r>
          </a:p>
        </p:txBody>
      </p:sp>
      <p:sp>
        <p:nvSpPr>
          <p:cNvPr id="33794" name="Content Placeholder 2"/>
          <p:cNvSpPr>
            <a:spLocks noGrp="1"/>
          </p:cNvSpPr>
          <p:nvPr>
            <p:ph idx="1"/>
          </p:nvPr>
        </p:nvSpPr>
        <p:spPr/>
        <p:txBody>
          <a:bodyPr/>
          <a:lstStyle/>
          <a:p>
            <a:r>
              <a:rPr lang="en-CA" altLang="en-US" dirty="0"/>
              <a:t>T</a:t>
            </a:r>
            <a:r>
              <a:rPr lang="en-CA" altLang="en-US" dirty="0" smtClean="0"/>
              <a:t>hey </a:t>
            </a:r>
            <a:r>
              <a:rPr lang="en-CA" altLang="en-US" dirty="0"/>
              <a:t>belong to different transactions</a:t>
            </a:r>
          </a:p>
          <a:p>
            <a:r>
              <a:rPr lang="en-CA" altLang="en-US" dirty="0" smtClean="0"/>
              <a:t>They </a:t>
            </a:r>
            <a:r>
              <a:rPr lang="en-CA" altLang="en-US" dirty="0"/>
              <a:t>access the same item </a:t>
            </a:r>
            <a:r>
              <a:rPr lang="en-CA" altLang="en-US" dirty="0">
                <a:solidFill>
                  <a:srgbClr val="C00000"/>
                </a:solidFill>
              </a:rPr>
              <a:t>X</a:t>
            </a:r>
          </a:p>
          <a:p>
            <a:r>
              <a:rPr lang="en-CA" altLang="en-US" dirty="0" smtClean="0"/>
              <a:t>At </a:t>
            </a:r>
            <a:r>
              <a:rPr lang="en-CA" altLang="en-US" dirty="0"/>
              <a:t>least one of the operation is </a:t>
            </a:r>
            <a:r>
              <a:rPr lang="en-CA" altLang="en-US" dirty="0" err="1">
                <a:solidFill>
                  <a:srgbClr val="C00000"/>
                </a:solidFill>
              </a:rPr>
              <a:t>write_item</a:t>
            </a:r>
            <a:r>
              <a:rPr lang="en-CA" altLang="en-US" dirty="0">
                <a:solidFill>
                  <a:srgbClr val="C00000"/>
                </a:solidFill>
              </a:rPr>
              <a:t>(X)</a:t>
            </a:r>
          </a:p>
          <a:p>
            <a:pPr>
              <a:buFont typeface="Wingdings" charset="2"/>
              <a:buNone/>
            </a:pPr>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35</a:t>
            </a:fld>
            <a:endParaRPr lang="en-CA" altLang="zh-CN" dirty="0"/>
          </a:p>
        </p:txBody>
      </p:sp>
      <p:pic>
        <p:nvPicPr>
          <p:cNvPr id="5" name="Content Placeholder 4"/>
          <p:cNvPicPr>
            <a:picLocks noChangeAspect="1"/>
          </p:cNvPicPr>
          <p:nvPr/>
        </p:nvPicPr>
        <p:blipFill>
          <a:blip r:embed="rId2"/>
          <a:stretch>
            <a:fillRect/>
          </a:stretch>
        </p:blipFill>
        <p:spPr bwMode="auto">
          <a:xfrm>
            <a:off x="370681" y="2631281"/>
            <a:ext cx="8534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2" name="Rounded Rectangle 1"/>
          <p:cNvSpPr/>
          <p:nvPr/>
        </p:nvSpPr>
        <p:spPr bwMode="auto">
          <a:xfrm>
            <a:off x="370681" y="3140968"/>
            <a:ext cx="2617143" cy="432048"/>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ounded Rectangle 6"/>
          <p:cNvSpPr/>
          <p:nvPr/>
        </p:nvSpPr>
        <p:spPr bwMode="auto">
          <a:xfrm>
            <a:off x="6239899" y="4077072"/>
            <a:ext cx="2617143" cy="864096"/>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ounded Rectangle 7"/>
          <p:cNvSpPr/>
          <p:nvPr/>
        </p:nvSpPr>
        <p:spPr bwMode="auto">
          <a:xfrm>
            <a:off x="370681" y="3630562"/>
            <a:ext cx="2617143" cy="878558"/>
          </a:xfrm>
          <a:prstGeom prst="roundRect">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ounded Rectangle 9"/>
          <p:cNvSpPr/>
          <p:nvPr/>
        </p:nvSpPr>
        <p:spPr bwMode="auto">
          <a:xfrm>
            <a:off x="3305290" y="4093772"/>
            <a:ext cx="2617143" cy="878558"/>
          </a:xfrm>
          <a:prstGeom prst="roundRect">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Rounded Rectangle 10"/>
          <p:cNvSpPr/>
          <p:nvPr/>
        </p:nvSpPr>
        <p:spPr bwMode="auto">
          <a:xfrm>
            <a:off x="6222057" y="3612152"/>
            <a:ext cx="2617143" cy="432048"/>
          </a:xfrm>
          <a:prstGeom prst="roundRect">
            <a:avLst/>
          </a:prstGeom>
          <a:noFill/>
          <a:ln w="25400"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ounded Rectangle 11"/>
          <p:cNvSpPr/>
          <p:nvPr/>
        </p:nvSpPr>
        <p:spPr bwMode="auto">
          <a:xfrm>
            <a:off x="3305289" y="3140968"/>
            <a:ext cx="2617143" cy="903232"/>
          </a:xfrm>
          <a:prstGeom prst="roundRect">
            <a:avLst/>
          </a:prstGeom>
          <a:noFill/>
          <a:ln w="25400" cap="flat" cmpd="sng" algn="ctr">
            <a:solidFill>
              <a:srgbClr val="7030A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228600" y="60549"/>
            <a:ext cx="8610600" cy="731539"/>
          </a:xfrm>
        </p:spPr>
        <p:txBody>
          <a:bodyPr/>
          <a:lstStyle/>
          <a:p>
            <a:r>
              <a:rPr lang="en-CA" altLang="en-US"/>
              <a:t>Complete schedule</a:t>
            </a:r>
          </a:p>
        </p:txBody>
      </p:sp>
      <p:sp>
        <p:nvSpPr>
          <p:cNvPr id="34818" name="Content Placeholder 2"/>
          <p:cNvSpPr>
            <a:spLocks noGrp="1"/>
          </p:cNvSpPr>
          <p:nvPr>
            <p:ph idx="1"/>
          </p:nvPr>
        </p:nvSpPr>
        <p:spPr/>
        <p:txBody>
          <a:bodyPr/>
          <a:lstStyle/>
          <a:p>
            <a:pPr marL="0" indent="0">
              <a:buNone/>
            </a:pPr>
            <a:r>
              <a:rPr lang="en-CA" altLang="en-US" dirty="0" smtClean="0"/>
              <a:t>A </a:t>
            </a:r>
            <a:r>
              <a:rPr lang="en-CA" altLang="en-US" dirty="0"/>
              <a:t>schedule </a:t>
            </a:r>
            <a:r>
              <a:rPr lang="en-CA" altLang="en-US" dirty="0">
                <a:solidFill>
                  <a:srgbClr val="99291C"/>
                </a:solidFill>
              </a:rPr>
              <a:t>S</a:t>
            </a:r>
            <a:r>
              <a:rPr lang="en-CA" altLang="en-US" dirty="0">
                <a:solidFill>
                  <a:srgbClr val="C00000"/>
                </a:solidFill>
              </a:rPr>
              <a:t> </a:t>
            </a:r>
            <a:r>
              <a:rPr lang="en-CA" altLang="en-US" dirty="0"/>
              <a:t>of n transactions </a:t>
            </a:r>
            <a:r>
              <a:rPr lang="en-CA" altLang="en-US" dirty="0">
                <a:solidFill>
                  <a:srgbClr val="99291C"/>
                </a:solidFill>
              </a:rPr>
              <a:t>T</a:t>
            </a:r>
            <a:r>
              <a:rPr lang="en-CA" altLang="en-US" baseline="-25000" dirty="0">
                <a:solidFill>
                  <a:srgbClr val="99291C"/>
                </a:solidFill>
              </a:rPr>
              <a:t>1</a:t>
            </a:r>
            <a:r>
              <a:rPr lang="en-CA" altLang="en-US" dirty="0">
                <a:solidFill>
                  <a:srgbClr val="99291C"/>
                </a:solidFill>
              </a:rPr>
              <a:t>, ..., </a:t>
            </a:r>
            <a:r>
              <a:rPr lang="en-CA" altLang="en-US" dirty="0" err="1">
                <a:solidFill>
                  <a:srgbClr val="99291C"/>
                </a:solidFill>
              </a:rPr>
              <a:t>T</a:t>
            </a:r>
            <a:r>
              <a:rPr lang="en-CA" altLang="en-US" baseline="-25000" dirty="0" err="1">
                <a:solidFill>
                  <a:srgbClr val="99291C"/>
                </a:solidFill>
              </a:rPr>
              <a:t>n</a:t>
            </a:r>
            <a:r>
              <a:rPr lang="en-CA" altLang="en-US" dirty="0">
                <a:solidFill>
                  <a:srgbClr val="99291C"/>
                </a:solidFill>
              </a:rPr>
              <a:t> </a:t>
            </a:r>
            <a:r>
              <a:rPr lang="en-CA" altLang="en-US" dirty="0"/>
              <a:t>is complete schedule if  the following conditions hold:</a:t>
            </a:r>
          </a:p>
          <a:p>
            <a:r>
              <a:rPr lang="en-CA" altLang="en-US" dirty="0"/>
              <a:t>The operations in </a:t>
            </a:r>
            <a:r>
              <a:rPr lang="en-CA" altLang="en-US" dirty="0">
                <a:solidFill>
                  <a:srgbClr val="99291C"/>
                </a:solidFill>
              </a:rPr>
              <a:t>S</a:t>
            </a:r>
            <a:r>
              <a:rPr lang="en-CA" altLang="en-US" dirty="0"/>
              <a:t> are exactly those operations in </a:t>
            </a:r>
            <a:r>
              <a:rPr lang="en-CA" altLang="en-US" dirty="0">
                <a:solidFill>
                  <a:srgbClr val="99291C"/>
                </a:solidFill>
              </a:rPr>
              <a:t>T</a:t>
            </a:r>
            <a:r>
              <a:rPr lang="en-CA" altLang="en-US" baseline="-25000" dirty="0">
                <a:solidFill>
                  <a:srgbClr val="99291C"/>
                </a:solidFill>
              </a:rPr>
              <a:t>1</a:t>
            </a:r>
            <a:r>
              <a:rPr lang="en-CA" altLang="en-US" dirty="0">
                <a:solidFill>
                  <a:srgbClr val="99291C"/>
                </a:solidFill>
              </a:rPr>
              <a:t>, ..., </a:t>
            </a:r>
            <a:r>
              <a:rPr lang="en-CA" altLang="en-US" dirty="0" err="1">
                <a:solidFill>
                  <a:srgbClr val="99291C"/>
                </a:solidFill>
              </a:rPr>
              <a:t>T</a:t>
            </a:r>
            <a:r>
              <a:rPr lang="en-CA" altLang="en-US" baseline="-25000" dirty="0" err="1">
                <a:solidFill>
                  <a:srgbClr val="99291C"/>
                </a:solidFill>
              </a:rPr>
              <a:t>n</a:t>
            </a:r>
            <a:endParaRPr lang="en-CA" altLang="en-US" baseline="-25000" dirty="0">
              <a:solidFill>
                <a:srgbClr val="99291C"/>
              </a:solidFill>
            </a:endParaRPr>
          </a:p>
          <a:p>
            <a:r>
              <a:rPr lang="en-CA" altLang="en-US" dirty="0"/>
              <a:t>Any pair of operations from the same transaction </a:t>
            </a:r>
            <a:r>
              <a:rPr lang="en-CA" altLang="en-US" dirty="0" err="1">
                <a:solidFill>
                  <a:srgbClr val="99291C"/>
                </a:solidFill>
              </a:rPr>
              <a:t>T</a:t>
            </a:r>
            <a:r>
              <a:rPr lang="en-CA" altLang="en-US" baseline="-25000" dirty="0" err="1">
                <a:solidFill>
                  <a:srgbClr val="99291C"/>
                </a:solidFill>
              </a:rPr>
              <a:t>i</a:t>
            </a:r>
            <a:r>
              <a:rPr lang="en-CA" altLang="en-US" dirty="0">
                <a:solidFill>
                  <a:srgbClr val="99291C"/>
                </a:solidFill>
              </a:rPr>
              <a:t> </a:t>
            </a:r>
            <a:r>
              <a:rPr lang="en-CA" altLang="en-US" dirty="0"/>
              <a:t>keep their order in </a:t>
            </a:r>
            <a:r>
              <a:rPr lang="en-CA" altLang="en-US" dirty="0">
                <a:solidFill>
                  <a:srgbClr val="99291C"/>
                </a:solidFill>
              </a:rPr>
              <a:t>S</a:t>
            </a:r>
          </a:p>
          <a:p>
            <a:r>
              <a:rPr lang="en-CA" altLang="en-US" dirty="0"/>
              <a:t>For any two conflicting operations, one of the two must occur before the other in the schedule</a:t>
            </a:r>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36</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228600" y="1"/>
            <a:ext cx="8610600" cy="792088"/>
          </a:xfrm>
        </p:spPr>
        <p:txBody>
          <a:bodyPr/>
          <a:lstStyle/>
          <a:p>
            <a:r>
              <a:rPr lang="en-CA" altLang="en-US"/>
              <a:t>Kinds of schedules</a:t>
            </a:r>
          </a:p>
        </p:txBody>
      </p:sp>
      <p:sp>
        <p:nvSpPr>
          <p:cNvPr id="35842" name="Content Placeholder 2"/>
          <p:cNvSpPr>
            <a:spLocks noGrp="1"/>
          </p:cNvSpPr>
          <p:nvPr>
            <p:ph idx="1"/>
          </p:nvPr>
        </p:nvSpPr>
        <p:spPr>
          <a:xfrm>
            <a:off x="107504" y="980728"/>
            <a:ext cx="8796783" cy="5688632"/>
          </a:xfrm>
        </p:spPr>
        <p:txBody>
          <a:bodyPr/>
          <a:lstStyle/>
          <a:p>
            <a:r>
              <a:rPr lang="en-CA" altLang="en-US" dirty="0"/>
              <a:t>Serial schedules</a:t>
            </a:r>
          </a:p>
          <a:p>
            <a:pPr>
              <a:buFont typeface="Wingdings" charset="2"/>
              <a:buNone/>
            </a:pPr>
            <a:r>
              <a:rPr lang="en-CA" altLang="en-US" dirty="0"/>
              <a:t>	</a:t>
            </a:r>
            <a:r>
              <a:rPr lang="en-CA" altLang="en-US" dirty="0">
                <a:solidFill>
                  <a:srgbClr val="99291C"/>
                </a:solidFill>
              </a:rPr>
              <a:t>One transaction </a:t>
            </a:r>
            <a:r>
              <a:rPr lang="en-CA" altLang="en-US" b="1" dirty="0">
                <a:solidFill>
                  <a:srgbClr val="99291C"/>
                </a:solidFill>
              </a:rPr>
              <a:t>after another</a:t>
            </a:r>
          </a:p>
          <a:p>
            <a:r>
              <a:rPr lang="en-CA" altLang="en-US" dirty="0" smtClean="0"/>
              <a:t>Non-serial </a:t>
            </a:r>
            <a:r>
              <a:rPr lang="en-CA" altLang="en-US" dirty="0"/>
              <a:t>schedules</a:t>
            </a:r>
          </a:p>
          <a:p>
            <a:pPr>
              <a:buFont typeface="Wingdings" charset="2"/>
              <a:buNone/>
            </a:pPr>
            <a:r>
              <a:rPr lang="en-CA" altLang="en-US" dirty="0"/>
              <a:t>    </a:t>
            </a:r>
            <a:r>
              <a:rPr lang="en-CA" altLang="en-US" dirty="0" smtClean="0">
                <a:solidFill>
                  <a:srgbClr val="99291C"/>
                </a:solidFill>
              </a:rPr>
              <a:t>Operations </a:t>
            </a:r>
            <a:r>
              <a:rPr lang="en-CA" altLang="en-US" dirty="0">
                <a:solidFill>
                  <a:srgbClr val="99291C"/>
                </a:solidFill>
              </a:rPr>
              <a:t>are </a:t>
            </a:r>
            <a:r>
              <a:rPr lang="en-CA" altLang="en-US" b="1" dirty="0">
                <a:solidFill>
                  <a:srgbClr val="99291C"/>
                </a:solidFill>
              </a:rPr>
              <a:t>interleaved</a:t>
            </a:r>
          </a:p>
          <a:p>
            <a:r>
              <a:rPr lang="en-CA" altLang="en-US" dirty="0"/>
              <a:t>Serializable schedules</a:t>
            </a:r>
          </a:p>
          <a:p>
            <a:pPr>
              <a:buFont typeface="Wingdings" charset="2"/>
              <a:buNone/>
            </a:pPr>
            <a:r>
              <a:rPr lang="en-CA" altLang="en-US" dirty="0">
                <a:solidFill>
                  <a:srgbClr val="99291C"/>
                </a:solidFill>
              </a:rPr>
              <a:t>   </a:t>
            </a:r>
            <a:r>
              <a:rPr lang="en-CA" altLang="en-US" dirty="0" smtClean="0">
                <a:solidFill>
                  <a:srgbClr val="99291C"/>
                </a:solidFill>
              </a:rPr>
              <a:t>A </a:t>
            </a:r>
            <a:r>
              <a:rPr lang="en-CA" altLang="en-US" dirty="0">
                <a:solidFill>
                  <a:srgbClr val="99291C"/>
                </a:solidFill>
              </a:rPr>
              <a:t>schedule S of n transactions is </a:t>
            </a:r>
            <a:r>
              <a:rPr lang="en-CA" altLang="en-US" b="1" dirty="0">
                <a:solidFill>
                  <a:srgbClr val="99291C"/>
                </a:solidFill>
              </a:rPr>
              <a:t>serializable</a:t>
            </a:r>
            <a:r>
              <a:rPr lang="en-CA" altLang="en-US" dirty="0">
                <a:solidFill>
                  <a:srgbClr val="99291C"/>
                </a:solidFill>
              </a:rPr>
              <a:t> if it is equivalent to some serial schedule of the same n transactions</a:t>
            </a:r>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37</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descr="Pink tissue paper"/>
          <p:cNvSpPr>
            <a:spLocks noGrp="1" noChangeArrowheads="1"/>
          </p:cNvSpPr>
          <p:nvPr>
            <p:ph type="ctrTitle"/>
          </p:nvPr>
        </p:nvSpPr>
        <p:spPr/>
        <p:txBody>
          <a:bodyPr/>
          <a:lstStyle/>
          <a:p>
            <a:r>
              <a:rPr lang="en-US" altLang="en-US" dirty="0" smtClean="0"/>
              <a:t>Chapter 21</a:t>
            </a:r>
            <a:endParaRPr lang="en-US" altLang="en-US" dirty="0"/>
          </a:p>
        </p:txBody>
      </p:sp>
      <p:sp>
        <p:nvSpPr>
          <p:cNvPr id="36867" name="Rectangle 3" descr="Pink tissue paper"/>
          <p:cNvSpPr>
            <a:spLocks noGrp="1" noChangeArrowheads="1"/>
          </p:cNvSpPr>
          <p:nvPr>
            <p:ph type="subTitle" idx="1"/>
          </p:nvPr>
        </p:nvSpPr>
        <p:spPr/>
        <p:txBody>
          <a:bodyPr/>
          <a:lstStyle/>
          <a:p>
            <a:pPr>
              <a:buFont typeface="Wingdings" charset="2"/>
              <a:buNone/>
            </a:pPr>
            <a:r>
              <a:rPr lang="en-US" altLang="en-US"/>
              <a:t>Concurrency Control </a:t>
            </a:r>
            <a:br>
              <a:rPr lang="en-US" altLang="en-US"/>
            </a:br>
            <a:r>
              <a:rPr lang="en-US" altLang="en-US"/>
              <a:t>Techniques</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CA" altLang="en-US"/>
              <a:t>What does it mean?</a:t>
            </a:r>
          </a:p>
        </p:txBody>
      </p:sp>
      <p:sp>
        <p:nvSpPr>
          <p:cNvPr id="37890" name="Content Placeholder 2"/>
          <p:cNvSpPr>
            <a:spLocks noGrp="1"/>
          </p:cNvSpPr>
          <p:nvPr>
            <p:ph idx="1"/>
          </p:nvPr>
        </p:nvSpPr>
        <p:spPr>
          <a:xfrm>
            <a:off x="239713" y="980728"/>
            <a:ext cx="8652767" cy="4800600"/>
          </a:xfrm>
        </p:spPr>
        <p:txBody>
          <a:bodyPr/>
          <a:lstStyle/>
          <a:p>
            <a:r>
              <a:rPr lang="en-CA" altLang="en-US" dirty="0"/>
              <a:t>multiple users access the database at the same time which means multiple transactions access the database at the same time</a:t>
            </a:r>
          </a:p>
          <a:p>
            <a:r>
              <a:rPr lang="en-CA" altLang="en-US" dirty="0"/>
              <a:t>Solution</a:t>
            </a:r>
          </a:p>
          <a:p>
            <a:pPr>
              <a:buFont typeface="Wingdings" charset="2"/>
              <a:buNone/>
            </a:pPr>
            <a:r>
              <a:rPr lang="en-CA" altLang="en-US" dirty="0"/>
              <a:t>	objects to be updated should be locked so that the result can be seen after the transaction committed or </a:t>
            </a:r>
            <a:r>
              <a:rPr lang="en-CA" altLang="en-US" dirty="0" err="1"/>
              <a:t>rollbacked</a:t>
            </a:r>
            <a:r>
              <a:rPr lang="en-CA" altLang="en-US" dirty="0"/>
              <a:t>.</a:t>
            </a:r>
          </a:p>
          <a:p>
            <a:r>
              <a:rPr lang="en-CA" altLang="en-US" dirty="0"/>
              <a:t> Two kinds of locks:</a:t>
            </a:r>
          </a:p>
          <a:p>
            <a:r>
              <a:rPr lang="en-CA" altLang="en-US" dirty="0"/>
              <a:t> </a:t>
            </a:r>
            <a:r>
              <a:rPr lang="en-CA" altLang="en-US" dirty="0">
                <a:solidFill>
                  <a:srgbClr val="C00000"/>
                </a:solidFill>
              </a:rPr>
              <a:t>X locks </a:t>
            </a:r>
            <a:r>
              <a:rPr lang="en-CA" altLang="en-US" dirty="0"/>
              <a:t>(exclusive lock)  write</a:t>
            </a:r>
          </a:p>
          <a:p>
            <a:r>
              <a:rPr lang="en-CA" altLang="en-US" dirty="0"/>
              <a:t> </a:t>
            </a:r>
            <a:r>
              <a:rPr lang="en-CA" altLang="en-US" dirty="0">
                <a:solidFill>
                  <a:srgbClr val="C00000"/>
                </a:solidFill>
              </a:rPr>
              <a:t>S locks </a:t>
            </a:r>
            <a:r>
              <a:rPr lang="en-CA" altLang="en-US" dirty="0"/>
              <a:t>(share lock)      </a:t>
            </a:r>
            <a:r>
              <a:rPr lang="en-CA" altLang="en-US" dirty="0" smtClean="0"/>
              <a:t>  read</a:t>
            </a:r>
          </a:p>
          <a:p>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39</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457200" y="0"/>
            <a:ext cx="8377238" cy="838200"/>
          </a:xfrm>
        </p:spPr>
        <p:txBody>
          <a:bodyPr/>
          <a:lstStyle/>
          <a:p>
            <a:r>
              <a:rPr lang="en-CA" altLang="zh-CN">
                <a:latin typeface="Arial" charset="0"/>
                <a:ea typeface="宋体" charset="-122"/>
              </a:rPr>
              <a:t>A Banking Example</a:t>
            </a:r>
          </a:p>
        </p:txBody>
      </p:sp>
      <p:sp>
        <p:nvSpPr>
          <p:cNvPr id="3" name="Rectangle 2"/>
          <p:cNvSpPr/>
          <p:nvPr/>
        </p:nvSpPr>
        <p:spPr>
          <a:xfrm>
            <a:off x="521484" y="41148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rgbClr val="99291C"/>
                </a:solidFill>
                <a:latin typeface="Times New Roman" charset="0"/>
                <a:ea typeface="SimSun" charset="-122"/>
              </a:rPr>
              <a:t>update Account</a:t>
            </a:r>
          </a:p>
          <a:p>
            <a:r>
              <a:rPr lang="en-CA" altLang="zh-CN" dirty="0">
                <a:solidFill>
                  <a:srgbClr val="99291C"/>
                </a:solidFill>
                <a:latin typeface="Times New Roman" charset="0"/>
                <a:ea typeface="SimSun" charset="-122"/>
              </a:rPr>
              <a:t>set Balance = Balance - </a:t>
            </a:r>
            <a:r>
              <a:rPr lang="en-CA" altLang="zh-CN" dirty="0" smtClean="0">
                <a:solidFill>
                  <a:srgbClr val="99291C"/>
                </a:solidFill>
                <a:latin typeface="Times New Roman" charset="0"/>
                <a:ea typeface="SimSun" charset="-122"/>
              </a:rPr>
              <a:t>1000</a:t>
            </a:r>
            <a:endParaRPr lang="en-CA" altLang="zh-CN" dirty="0">
              <a:solidFill>
                <a:srgbClr val="99291C"/>
              </a:solidFill>
              <a:latin typeface="Times New Roman" charset="0"/>
              <a:ea typeface="SimSun" charset="-122"/>
            </a:endParaRPr>
          </a:p>
          <a:p>
            <a:r>
              <a:rPr lang="en-CA" altLang="zh-CN" dirty="0">
                <a:solidFill>
                  <a:srgbClr val="99291C"/>
                </a:solidFill>
                <a:latin typeface="Times New Roman" charset="0"/>
                <a:ea typeface="SimSun" charset="-122"/>
              </a:rPr>
              <a:t>where </a:t>
            </a:r>
            <a:r>
              <a:rPr lang="en-CA" altLang="zh-CN" dirty="0" err="1">
                <a:solidFill>
                  <a:srgbClr val="99291C"/>
                </a:solidFill>
                <a:latin typeface="Times New Roman" charset="0"/>
                <a:ea typeface="SimSun" charset="-122"/>
              </a:rPr>
              <a:t>Acc</a:t>
            </a:r>
            <a:r>
              <a:rPr lang="en-CA" altLang="zh-CN" dirty="0">
                <a:solidFill>
                  <a:srgbClr val="99291C"/>
                </a:solidFill>
                <a:latin typeface="Times New Roman" charset="0"/>
                <a:ea typeface="SimSun" charset="-122"/>
              </a:rPr>
              <a:t># = </a:t>
            </a:r>
            <a:r>
              <a:rPr lang="en-CA" altLang="en-US" dirty="0" smtClean="0">
                <a:solidFill>
                  <a:srgbClr val="99291C"/>
                </a:solidFill>
              </a:rPr>
              <a:t>'</a:t>
            </a:r>
            <a:r>
              <a:rPr lang="en-CA" altLang="zh-CN" dirty="0" smtClean="0">
                <a:solidFill>
                  <a:srgbClr val="99291C"/>
                </a:solidFill>
                <a:latin typeface="Times New Roman" charset="0"/>
                <a:ea typeface="SimSun" charset="-122"/>
              </a:rPr>
              <a:t>1001</a:t>
            </a:r>
            <a:r>
              <a:rPr lang="en-CA" altLang="en-US" dirty="0">
                <a:solidFill>
                  <a:srgbClr val="99291C"/>
                </a:solidFill>
              </a:rPr>
              <a:t>'</a:t>
            </a:r>
            <a:r>
              <a:rPr lang="en-CA" altLang="zh-CN" dirty="0" smtClean="0">
                <a:solidFill>
                  <a:srgbClr val="99291C"/>
                </a:solidFill>
                <a:latin typeface="Times New Roman" charset="0"/>
                <a:ea typeface="SimSun" charset="-122"/>
              </a:rPr>
              <a:t>;</a:t>
            </a:r>
            <a:endParaRPr lang="en-CA" altLang="zh-CN" dirty="0">
              <a:solidFill>
                <a:srgbClr val="99291C"/>
              </a:solidFill>
              <a:latin typeface="Times New Roman" charset="0"/>
              <a:ea typeface="SimSun" charset="-122"/>
            </a:endParaRPr>
          </a:p>
        </p:txBody>
      </p:sp>
      <p:sp>
        <p:nvSpPr>
          <p:cNvPr id="8" name="Rectangle 7"/>
          <p:cNvSpPr/>
          <p:nvPr/>
        </p:nvSpPr>
        <p:spPr>
          <a:xfrm>
            <a:off x="521484" y="5335213"/>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rgbClr val="99291C"/>
                </a:solidFill>
                <a:latin typeface="Times New Roman" charset="0"/>
                <a:ea typeface="SimSun" charset="-122"/>
              </a:rPr>
              <a:t>update Account</a:t>
            </a:r>
          </a:p>
          <a:p>
            <a:r>
              <a:rPr lang="en-CA" altLang="zh-CN" dirty="0">
                <a:solidFill>
                  <a:srgbClr val="99291C"/>
                </a:solidFill>
                <a:latin typeface="Times New Roman" charset="0"/>
                <a:ea typeface="SimSun" charset="-122"/>
              </a:rPr>
              <a:t>set </a:t>
            </a:r>
            <a:r>
              <a:rPr lang="en-CA" altLang="zh-CN" dirty="0" smtClean="0">
                <a:solidFill>
                  <a:srgbClr val="99291C"/>
                </a:solidFill>
                <a:latin typeface="Times New Roman" charset="0"/>
                <a:ea typeface="SimSun" charset="-122"/>
              </a:rPr>
              <a:t>Balance= </a:t>
            </a:r>
            <a:r>
              <a:rPr lang="en-CA" altLang="zh-CN" dirty="0">
                <a:solidFill>
                  <a:srgbClr val="99291C"/>
                </a:solidFill>
                <a:latin typeface="Times New Roman" charset="0"/>
                <a:ea typeface="SimSun" charset="-122"/>
              </a:rPr>
              <a:t>Balance + </a:t>
            </a:r>
            <a:r>
              <a:rPr lang="en-CA" altLang="zh-CN" dirty="0" smtClean="0">
                <a:solidFill>
                  <a:srgbClr val="99291C"/>
                </a:solidFill>
                <a:latin typeface="Times New Roman" charset="0"/>
                <a:ea typeface="SimSun" charset="-122"/>
              </a:rPr>
              <a:t>1000</a:t>
            </a:r>
            <a:endParaRPr lang="en-CA" altLang="zh-CN" dirty="0">
              <a:solidFill>
                <a:srgbClr val="99291C"/>
              </a:solidFill>
              <a:latin typeface="Times New Roman" charset="0"/>
              <a:ea typeface="SimSun" charset="-122"/>
            </a:endParaRPr>
          </a:p>
          <a:p>
            <a:r>
              <a:rPr lang="en-CA" altLang="zh-CN" dirty="0">
                <a:solidFill>
                  <a:srgbClr val="99291C"/>
                </a:solidFill>
                <a:latin typeface="Times New Roman" charset="0"/>
                <a:ea typeface="SimSun" charset="-122"/>
              </a:rPr>
              <a:t>where </a:t>
            </a:r>
            <a:r>
              <a:rPr lang="en-CA" altLang="zh-CN" dirty="0" err="1">
                <a:solidFill>
                  <a:srgbClr val="99291C"/>
                </a:solidFill>
                <a:latin typeface="Times New Roman" charset="0"/>
                <a:ea typeface="SimSun" charset="-122"/>
              </a:rPr>
              <a:t>Acc</a:t>
            </a:r>
            <a:r>
              <a:rPr lang="en-CA" altLang="zh-CN" dirty="0">
                <a:solidFill>
                  <a:srgbClr val="99291C"/>
                </a:solidFill>
                <a:latin typeface="Times New Roman" charset="0"/>
                <a:ea typeface="SimSun" charset="-122"/>
              </a:rPr>
              <a:t># = </a:t>
            </a:r>
            <a:r>
              <a:rPr lang="en-CA" altLang="en-US" dirty="0" smtClean="0">
                <a:solidFill>
                  <a:srgbClr val="99291C"/>
                </a:solidFill>
              </a:rPr>
              <a:t>'</a:t>
            </a:r>
            <a:r>
              <a:rPr lang="en-CA" altLang="zh-CN" dirty="0" smtClean="0">
                <a:solidFill>
                  <a:srgbClr val="99291C"/>
                </a:solidFill>
                <a:latin typeface="Times New Roman" charset="0"/>
                <a:ea typeface="SimSun" charset="-122"/>
              </a:rPr>
              <a:t>1003</a:t>
            </a:r>
            <a:r>
              <a:rPr lang="en-CA" altLang="en-US" dirty="0">
                <a:solidFill>
                  <a:srgbClr val="99291C"/>
                </a:solidFill>
              </a:rPr>
              <a:t>'</a:t>
            </a:r>
            <a:r>
              <a:rPr lang="en-CA" altLang="zh-CN" dirty="0" smtClean="0">
                <a:solidFill>
                  <a:srgbClr val="99291C"/>
                </a:solidFill>
                <a:latin typeface="Times New Roman" charset="0"/>
                <a:ea typeface="SimSun" charset="-122"/>
              </a:rPr>
              <a:t>;</a:t>
            </a:r>
            <a:endParaRPr lang="en-CA" altLang="zh-CN" dirty="0">
              <a:solidFill>
                <a:srgbClr val="99291C"/>
              </a:solidFill>
              <a:latin typeface="Times New Roman" charset="0"/>
              <a:ea typeface="SimSun" charset="-122"/>
            </a:endParaRPr>
          </a:p>
        </p:txBody>
      </p:sp>
      <p:sp>
        <p:nvSpPr>
          <p:cNvPr id="15" name="Content Placeholder 2"/>
          <p:cNvSpPr txBox="1">
            <a:spLocks/>
          </p:cNvSpPr>
          <p:nvPr/>
        </p:nvSpPr>
        <p:spPr bwMode="auto">
          <a:xfrm>
            <a:off x="0" y="3200400"/>
            <a:ext cx="82946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sz="2800" dirty="0">
                <a:solidFill>
                  <a:schemeClr val="tx2"/>
                </a:solidFill>
                <a:ea typeface="ＭＳ Ｐゴシック" charset="-128"/>
              </a:rPr>
              <a:t>Transfer </a:t>
            </a:r>
            <a:r>
              <a:rPr lang="en-CA" altLang="zh-CN" sz="2800" dirty="0" smtClean="0">
                <a:solidFill>
                  <a:schemeClr val="tx2"/>
                </a:solidFill>
                <a:ea typeface="ＭＳ Ｐゴシック" charset="-128"/>
              </a:rPr>
              <a:t>1000 </a:t>
            </a:r>
            <a:r>
              <a:rPr lang="en-CA" altLang="zh-CN" sz="2800" dirty="0">
                <a:solidFill>
                  <a:schemeClr val="tx2"/>
                </a:solidFill>
                <a:ea typeface="ＭＳ Ｐゴシック" charset="-128"/>
              </a:rPr>
              <a:t>from </a:t>
            </a:r>
            <a:r>
              <a:rPr lang="en-CA" altLang="zh-CN" sz="2800" dirty="0" smtClean="0">
                <a:solidFill>
                  <a:schemeClr val="tx2"/>
                </a:solidFill>
                <a:ea typeface="ＭＳ Ｐゴシック" charset="-128"/>
              </a:rPr>
              <a:t>1001 </a:t>
            </a:r>
            <a:r>
              <a:rPr lang="en-CA" altLang="zh-CN" sz="2800" dirty="0">
                <a:solidFill>
                  <a:schemeClr val="tx2"/>
                </a:solidFill>
                <a:ea typeface="ＭＳ Ｐゴシック" charset="-128"/>
              </a:rPr>
              <a:t>to </a:t>
            </a:r>
            <a:r>
              <a:rPr lang="en-CA" altLang="zh-CN" sz="2800" dirty="0" smtClean="0">
                <a:solidFill>
                  <a:schemeClr val="tx2"/>
                </a:solidFill>
                <a:ea typeface="ＭＳ Ｐゴシック" charset="-128"/>
              </a:rPr>
              <a:t>1003</a:t>
            </a:r>
            <a:r>
              <a:rPr lang="en-CA" altLang="zh-CN" sz="2800" dirty="0">
                <a:solidFill>
                  <a:schemeClr val="tx2"/>
                </a:solidFill>
                <a:ea typeface="ＭＳ Ｐゴシック" charset="-128"/>
              </a:rPr>
              <a:t>:</a:t>
            </a:r>
          </a:p>
          <a:p>
            <a:pPr>
              <a:spcBef>
                <a:spcPct val="20000"/>
              </a:spcBef>
              <a:buClr>
                <a:srgbClr val="990033"/>
              </a:buClr>
              <a:buSzPct val="60000"/>
              <a:buFont typeface="Wingdings" charset="2"/>
              <a:buNone/>
            </a:pPr>
            <a:endParaRPr lang="en-CA" altLang="en-US" sz="2800" dirty="0">
              <a:solidFill>
                <a:schemeClr val="tx2"/>
              </a:solidFill>
              <a:ea typeface="ＭＳ Ｐゴシック" charset="-128"/>
            </a:endParaRPr>
          </a:p>
        </p:txBody>
      </p:sp>
      <p:sp>
        <p:nvSpPr>
          <p:cNvPr id="12" name="TextBox 11"/>
          <p:cNvSpPr txBox="1"/>
          <p:nvPr/>
        </p:nvSpPr>
        <p:spPr>
          <a:xfrm>
            <a:off x="228600" y="3657600"/>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
        <p:nvSpPr>
          <p:cNvPr id="16" name="Rectangle 15"/>
          <p:cNvSpPr/>
          <p:nvPr/>
        </p:nvSpPr>
        <p:spPr>
          <a:xfrm>
            <a:off x="4953000" y="53340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rgbClr val="99291C"/>
                </a:solidFill>
                <a:latin typeface="Times New Roman" charset="0"/>
                <a:ea typeface="SimSun" charset="-122"/>
              </a:rPr>
              <a:t>update Account</a:t>
            </a:r>
          </a:p>
          <a:p>
            <a:r>
              <a:rPr lang="en-CA" altLang="zh-CN" dirty="0">
                <a:solidFill>
                  <a:srgbClr val="99291C"/>
                </a:solidFill>
                <a:latin typeface="Times New Roman" charset="0"/>
                <a:ea typeface="SimSun" charset="-122"/>
              </a:rPr>
              <a:t>set Balance = Balance - </a:t>
            </a:r>
            <a:r>
              <a:rPr lang="en-CA" altLang="zh-CN" dirty="0" smtClean="0">
                <a:solidFill>
                  <a:srgbClr val="99291C"/>
                </a:solidFill>
                <a:latin typeface="Times New Roman" charset="0"/>
                <a:ea typeface="SimSun" charset="-122"/>
              </a:rPr>
              <a:t>1000</a:t>
            </a:r>
            <a:endParaRPr lang="en-CA" altLang="zh-CN" dirty="0">
              <a:solidFill>
                <a:srgbClr val="99291C"/>
              </a:solidFill>
              <a:latin typeface="Times New Roman" charset="0"/>
              <a:ea typeface="SimSun" charset="-122"/>
            </a:endParaRPr>
          </a:p>
          <a:p>
            <a:r>
              <a:rPr lang="en-CA" altLang="zh-CN" dirty="0">
                <a:solidFill>
                  <a:srgbClr val="99291C"/>
                </a:solidFill>
                <a:latin typeface="Times New Roman" charset="0"/>
                <a:ea typeface="SimSun" charset="-122"/>
              </a:rPr>
              <a:t>where </a:t>
            </a:r>
            <a:r>
              <a:rPr lang="en-CA" altLang="zh-CN" dirty="0" err="1">
                <a:solidFill>
                  <a:srgbClr val="99291C"/>
                </a:solidFill>
                <a:latin typeface="Times New Roman" charset="0"/>
                <a:ea typeface="SimSun" charset="-122"/>
              </a:rPr>
              <a:t>Acc</a:t>
            </a:r>
            <a:r>
              <a:rPr lang="en-CA" altLang="zh-CN" dirty="0">
                <a:solidFill>
                  <a:srgbClr val="99291C"/>
                </a:solidFill>
                <a:latin typeface="Times New Roman" charset="0"/>
                <a:ea typeface="SimSun" charset="-122"/>
              </a:rPr>
              <a:t># = </a:t>
            </a:r>
            <a:r>
              <a:rPr lang="en-CA" altLang="en-US" dirty="0" smtClean="0">
                <a:solidFill>
                  <a:srgbClr val="99291C"/>
                </a:solidFill>
              </a:rPr>
              <a:t>'</a:t>
            </a:r>
            <a:r>
              <a:rPr lang="en-CA" altLang="zh-CN" dirty="0" smtClean="0">
                <a:solidFill>
                  <a:srgbClr val="99291C"/>
                </a:solidFill>
                <a:latin typeface="Times New Roman" charset="0"/>
                <a:ea typeface="SimSun" charset="-122"/>
              </a:rPr>
              <a:t>1001</a:t>
            </a:r>
            <a:r>
              <a:rPr lang="en-CA" altLang="en-US" dirty="0" smtClean="0">
                <a:solidFill>
                  <a:srgbClr val="99291C"/>
                </a:solidFill>
              </a:rPr>
              <a:t>'</a:t>
            </a:r>
            <a:r>
              <a:rPr lang="en-CA" altLang="zh-CN" dirty="0" smtClean="0">
                <a:solidFill>
                  <a:srgbClr val="99291C"/>
                </a:solidFill>
                <a:latin typeface="Times New Roman" charset="0"/>
                <a:ea typeface="SimSun" charset="-122"/>
              </a:rPr>
              <a:t>;</a:t>
            </a:r>
            <a:endParaRPr lang="en-CA" altLang="zh-CN" dirty="0">
              <a:solidFill>
                <a:srgbClr val="99291C"/>
              </a:solidFill>
              <a:latin typeface="Times New Roman" charset="0"/>
              <a:ea typeface="SimSun" charset="-122"/>
            </a:endParaRPr>
          </a:p>
        </p:txBody>
      </p:sp>
      <p:sp>
        <p:nvSpPr>
          <p:cNvPr id="17" name="Rectangle 16"/>
          <p:cNvSpPr/>
          <p:nvPr/>
        </p:nvSpPr>
        <p:spPr>
          <a:xfrm>
            <a:off x="4953000" y="41148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solidFill>
                  <a:srgbClr val="99291C"/>
                </a:solidFill>
                <a:latin typeface="Times New Roman" charset="0"/>
                <a:ea typeface="SimSun" charset="-122"/>
              </a:rPr>
              <a:t>update Account</a:t>
            </a:r>
          </a:p>
          <a:p>
            <a:r>
              <a:rPr lang="en-CA" altLang="zh-CN" dirty="0">
                <a:solidFill>
                  <a:srgbClr val="99291C"/>
                </a:solidFill>
                <a:latin typeface="Times New Roman" charset="0"/>
                <a:ea typeface="SimSun" charset="-122"/>
              </a:rPr>
              <a:t>set </a:t>
            </a:r>
            <a:r>
              <a:rPr lang="en-CA" altLang="zh-CN" dirty="0" smtClean="0">
                <a:solidFill>
                  <a:srgbClr val="99291C"/>
                </a:solidFill>
                <a:latin typeface="Times New Roman" charset="0"/>
                <a:ea typeface="SimSun" charset="-122"/>
              </a:rPr>
              <a:t>Balance= </a:t>
            </a:r>
            <a:r>
              <a:rPr lang="en-CA" altLang="zh-CN" dirty="0">
                <a:solidFill>
                  <a:srgbClr val="99291C"/>
                </a:solidFill>
                <a:latin typeface="Times New Roman" charset="0"/>
                <a:ea typeface="SimSun" charset="-122"/>
              </a:rPr>
              <a:t>Balance + </a:t>
            </a:r>
            <a:r>
              <a:rPr lang="en-CA" altLang="zh-CN" dirty="0" smtClean="0">
                <a:solidFill>
                  <a:srgbClr val="99291C"/>
                </a:solidFill>
                <a:latin typeface="Times New Roman" charset="0"/>
                <a:ea typeface="SimSun" charset="-122"/>
              </a:rPr>
              <a:t>1000</a:t>
            </a:r>
            <a:endParaRPr lang="en-CA" altLang="zh-CN" dirty="0">
              <a:solidFill>
                <a:srgbClr val="99291C"/>
              </a:solidFill>
              <a:latin typeface="Times New Roman" charset="0"/>
              <a:ea typeface="SimSun" charset="-122"/>
            </a:endParaRPr>
          </a:p>
          <a:p>
            <a:r>
              <a:rPr lang="en-CA" altLang="zh-CN" dirty="0">
                <a:solidFill>
                  <a:srgbClr val="99291C"/>
                </a:solidFill>
                <a:latin typeface="Times New Roman" charset="0"/>
                <a:ea typeface="SimSun" charset="-122"/>
              </a:rPr>
              <a:t>where </a:t>
            </a:r>
            <a:r>
              <a:rPr lang="en-CA" altLang="zh-CN" dirty="0" err="1">
                <a:solidFill>
                  <a:srgbClr val="99291C"/>
                </a:solidFill>
                <a:latin typeface="Times New Roman" charset="0"/>
                <a:ea typeface="SimSun" charset="-122"/>
              </a:rPr>
              <a:t>Acc</a:t>
            </a:r>
            <a:r>
              <a:rPr lang="en-CA" altLang="zh-CN" dirty="0">
                <a:solidFill>
                  <a:srgbClr val="99291C"/>
                </a:solidFill>
                <a:latin typeface="Times New Roman" charset="0"/>
                <a:ea typeface="SimSun" charset="-122"/>
              </a:rPr>
              <a:t># = </a:t>
            </a:r>
            <a:r>
              <a:rPr lang="en-CA" altLang="en-US" dirty="0" smtClean="0">
                <a:solidFill>
                  <a:srgbClr val="99291C"/>
                </a:solidFill>
              </a:rPr>
              <a:t>'</a:t>
            </a:r>
            <a:r>
              <a:rPr lang="en-CA" altLang="zh-CN" dirty="0" smtClean="0">
                <a:solidFill>
                  <a:srgbClr val="99291C"/>
                </a:solidFill>
                <a:latin typeface="Times New Roman" charset="0"/>
                <a:ea typeface="SimSun" charset="-122"/>
              </a:rPr>
              <a:t>1003</a:t>
            </a:r>
            <a:r>
              <a:rPr lang="en-CA" altLang="en-US" dirty="0">
                <a:solidFill>
                  <a:srgbClr val="99291C"/>
                </a:solidFill>
              </a:rPr>
              <a:t>'</a:t>
            </a:r>
            <a:r>
              <a:rPr lang="en-CA" altLang="zh-CN" dirty="0" smtClean="0">
                <a:solidFill>
                  <a:srgbClr val="99291C"/>
                </a:solidFill>
                <a:latin typeface="Times New Roman" charset="0"/>
                <a:ea typeface="SimSun" charset="-122"/>
              </a:rPr>
              <a:t>;</a:t>
            </a:r>
            <a:endParaRPr lang="en-CA" altLang="zh-CN" dirty="0">
              <a:solidFill>
                <a:srgbClr val="99291C"/>
              </a:solidFill>
              <a:latin typeface="Times New Roman" charset="0"/>
              <a:ea typeface="SimSun" charset="-122"/>
            </a:endParaRPr>
          </a:p>
        </p:txBody>
      </p:sp>
      <p:sp>
        <p:nvSpPr>
          <p:cNvPr id="18" name="TextBox 17"/>
          <p:cNvSpPr txBox="1"/>
          <p:nvPr/>
        </p:nvSpPr>
        <p:spPr>
          <a:xfrm>
            <a:off x="4648200" y="3657600"/>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kern="0" dirty="0">
              <a:solidFill>
                <a:srgbClr val="99291C"/>
              </a:solidFill>
              <a:latin typeface="+mn-lt"/>
              <a:ea typeface="SimSun" panose="02010600030101010101" pitchFamily="2" charset="-122"/>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118903427"/>
              </p:ext>
            </p:extLst>
          </p:nvPr>
        </p:nvGraphicFramePr>
        <p:xfrm>
          <a:off x="3923928" y="949325"/>
          <a:ext cx="3543300" cy="1892300"/>
        </p:xfrm>
        <a:graphic>
          <a:graphicData uri="http://schemas.openxmlformats.org/drawingml/2006/table">
            <a:tbl>
              <a:tblPr/>
              <a:tblGrid>
                <a:gridCol w="889000"/>
                <a:gridCol w="1143000"/>
                <a:gridCol w="1511300"/>
              </a:tblGrid>
              <a:tr h="342900">
                <a:tc gridSpan="2">
                  <a:txBody>
                    <a:bodyPr/>
                    <a:lstStyle/>
                    <a:p>
                      <a:pPr algn="l" fontAlgn="b"/>
                      <a:r>
                        <a:rPr lang="en-US" sz="2400" b="1" i="0" u="none" strike="noStrike" dirty="0">
                          <a:solidFill>
                            <a:srgbClr val="000000"/>
                          </a:solidFill>
                          <a:effectLst/>
                          <a:latin typeface="Times New Roman"/>
                        </a:rPr>
                        <a:t>Account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l" fontAlgn="b"/>
                      <a:r>
                        <a:rPr lang="zh-CN" altLang="en-US" sz="24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sz="2400" b="0" i="0" u="sng" strike="noStrike">
                          <a:solidFill>
                            <a:srgbClr val="000000"/>
                          </a:solidFill>
                          <a:effectLst/>
                          <a:latin typeface="Times New Roman"/>
                        </a:rPr>
                        <a:t>ACC#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dirty="0">
                          <a:solidFill>
                            <a:srgbClr val="000000"/>
                          </a:solidFill>
                          <a:effectLst/>
                          <a:latin typeface="Times New Roman"/>
                        </a:rPr>
                        <a:t>BALANCE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2900">
                <a:tc>
                  <a:txBody>
                    <a:bodyPr/>
                    <a:lstStyle/>
                    <a:p>
                      <a:pPr algn="ctr" fontAlgn="b"/>
                      <a:r>
                        <a:rPr lang="fi-FI" sz="2400" b="0" i="0" u="none" strike="noStrike" dirty="0" smtClean="0">
                          <a:solidFill>
                            <a:srgbClr val="000000"/>
                          </a:solidFill>
                          <a:effectLst/>
                          <a:latin typeface="Times New Roman"/>
                        </a:rPr>
                        <a:t>1001</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a:solidFill>
                            <a:srgbClr val="000000"/>
                          </a:solidFill>
                          <a:effectLst/>
                          <a:latin typeface="Times New Roman"/>
                        </a:rPr>
                        <a:t>John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1000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fi-FI" sz="2400" b="0" i="0" u="none" strike="noStrike" dirty="0" smtClean="0">
                          <a:solidFill>
                            <a:srgbClr val="000000"/>
                          </a:solidFill>
                          <a:effectLst/>
                          <a:latin typeface="Times New Roman"/>
                        </a:rPr>
                        <a:t>1002</a:t>
                      </a:r>
                      <a:endParaRPr lang="fi-FI"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Kate</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smtClean="0">
                          <a:solidFill>
                            <a:srgbClr val="000000"/>
                          </a:solidFill>
                          <a:effectLst/>
                          <a:latin typeface="Times New Roman"/>
                        </a:rPr>
                        <a:t>5000</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altLang="zh-CN" sz="2400" b="0" i="0" u="none" strike="noStrike" dirty="0" smtClean="0">
                          <a:solidFill>
                            <a:srgbClr val="000000"/>
                          </a:solidFill>
                          <a:effectLst/>
                          <a:latin typeface="Times New Roman"/>
                        </a:rPr>
                        <a:t>1003</a:t>
                      </a:r>
                      <a:endParaRPr lang="en-US" altLang="zh-CN"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smtClean="0">
                          <a:solidFill>
                            <a:srgbClr val="000000"/>
                          </a:solidFill>
                          <a:effectLst/>
                          <a:latin typeface="Times New Roman"/>
                        </a:rPr>
                        <a:t>Tony</a:t>
                      </a:r>
                      <a:endParaRPr lang="en-U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400" b="0" i="0" u="none" strike="noStrike" dirty="0" smtClean="0">
                          <a:solidFill>
                            <a:srgbClr val="000000"/>
                          </a:solidFill>
                          <a:effectLst/>
                          <a:latin typeface="Times New Roman"/>
                        </a:rPr>
                        <a:t>2000</a:t>
                      </a:r>
                      <a:endParaRPr lang="is-IS" sz="2400" b="0" i="0" u="none" strike="noStrike" dirty="0">
                        <a:solidFill>
                          <a:srgbClr val="000000"/>
                        </a:solidFill>
                        <a:effectLst/>
                        <a:latin typeface="Times New Roman"/>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4</a:t>
            </a:fld>
            <a:endParaRPr lang="en-CA" altLang="zh-CN" dirty="0"/>
          </a:p>
        </p:txBody>
      </p:sp>
      <p:sp>
        <p:nvSpPr>
          <p:cNvPr id="20" name="TextBox 19"/>
          <p:cNvSpPr txBox="1"/>
          <p:nvPr/>
        </p:nvSpPr>
        <p:spPr>
          <a:xfrm>
            <a:off x="179512" y="6423719"/>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
        <p:nvSpPr>
          <p:cNvPr id="21" name="TextBox 20"/>
          <p:cNvSpPr txBox="1"/>
          <p:nvPr/>
        </p:nvSpPr>
        <p:spPr>
          <a:xfrm>
            <a:off x="4629835" y="6398567"/>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6144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8"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tLang="en-US" dirty="0" smtClean="0"/>
              <a:t>Locking</a:t>
            </a:r>
            <a:endParaRPr lang="en-US" altLang="en-US" dirty="0"/>
          </a:p>
        </p:txBody>
      </p:sp>
      <p:sp>
        <p:nvSpPr>
          <p:cNvPr id="38914" name="Content Placeholder 2"/>
          <p:cNvSpPr>
            <a:spLocks noGrp="1"/>
          </p:cNvSpPr>
          <p:nvPr>
            <p:ph idx="1"/>
          </p:nvPr>
        </p:nvSpPr>
        <p:spPr/>
        <p:txBody>
          <a:bodyPr/>
          <a:lstStyle/>
          <a:p>
            <a:r>
              <a:rPr lang="en-CA" altLang="en-US" dirty="0" smtClean="0"/>
              <a:t>if </a:t>
            </a:r>
            <a:r>
              <a:rPr lang="en-CA" altLang="en-US" dirty="0">
                <a:solidFill>
                  <a:srgbClr val="C00000"/>
                </a:solidFill>
              </a:rPr>
              <a:t>A</a:t>
            </a:r>
            <a:r>
              <a:rPr lang="en-CA" altLang="en-US" dirty="0"/>
              <a:t> holds an </a:t>
            </a:r>
            <a:r>
              <a:rPr lang="en-CA" altLang="en-US" dirty="0">
                <a:solidFill>
                  <a:srgbClr val="C00000"/>
                </a:solidFill>
              </a:rPr>
              <a:t>X lock </a:t>
            </a:r>
            <a:r>
              <a:rPr lang="en-CA" altLang="en-US" dirty="0"/>
              <a:t>on </a:t>
            </a:r>
            <a:r>
              <a:rPr lang="en-CA" altLang="en-US" dirty="0">
                <a:solidFill>
                  <a:srgbClr val="C00000"/>
                </a:solidFill>
              </a:rPr>
              <a:t>O</a:t>
            </a:r>
            <a:r>
              <a:rPr lang="en-CA" altLang="en-US" dirty="0"/>
              <a:t> and </a:t>
            </a:r>
            <a:r>
              <a:rPr lang="en-CA" altLang="en-US" dirty="0">
                <a:solidFill>
                  <a:srgbClr val="C00000"/>
                </a:solidFill>
              </a:rPr>
              <a:t>B</a:t>
            </a:r>
            <a:r>
              <a:rPr lang="en-CA" altLang="en-US" dirty="0"/>
              <a:t> requests a lock </a:t>
            </a:r>
            <a:r>
              <a:rPr lang="en-CA" altLang="en-US" dirty="0">
                <a:solidFill>
                  <a:srgbClr val="C00000"/>
                </a:solidFill>
              </a:rPr>
              <a:t>(X,S), </a:t>
            </a:r>
            <a:r>
              <a:rPr lang="en-CA" altLang="en-US" dirty="0"/>
              <a:t>then put </a:t>
            </a:r>
            <a:r>
              <a:rPr lang="en-CA" altLang="en-US" dirty="0">
                <a:solidFill>
                  <a:srgbClr val="C00000"/>
                </a:solidFill>
              </a:rPr>
              <a:t>B</a:t>
            </a:r>
            <a:r>
              <a:rPr lang="en-CA" altLang="en-US" dirty="0"/>
              <a:t> into a waiting queue.</a:t>
            </a:r>
          </a:p>
          <a:p>
            <a:r>
              <a:rPr lang="en-CA" altLang="en-US" dirty="0"/>
              <a:t> if </a:t>
            </a:r>
            <a:r>
              <a:rPr lang="en-CA" altLang="en-US" dirty="0">
                <a:solidFill>
                  <a:srgbClr val="C00000"/>
                </a:solidFill>
              </a:rPr>
              <a:t>A</a:t>
            </a:r>
            <a:r>
              <a:rPr lang="en-CA" altLang="en-US" dirty="0"/>
              <a:t> holds an </a:t>
            </a:r>
            <a:r>
              <a:rPr lang="en-CA" altLang="en-US" dirty="0">
                <a:solidFill>
                  <a:srgbClr val="C00000"/>
                </a:solidFill>
              </a:rPr>
              <a:t>S lock </a:t>
            </a:r>
            <a:r>
              <a:rPr lang="en-CA" altLang="en-US" dirty="0"/>
              <a:t>on </a:t>
            </a:r>
            <a:r>
              <a:rPr lang="en-CA" altLang="en-US" dirty="0">
                <a:solidFill>
                  <a:srgbClr val="C00000"/>
                </a:solidFill>
              </a:rPr>
              <a:t>O</a:t>
            </a:r>
            <a:r>
              <a:rPr lang="en-CA" altLang="en-US" dirty="0"/>
              <a:t>, </a:t>
            </a:r>
            <a:r>
              <a:rPr lang="en-CA" altLang="en-US" dirty="0">
                <a:solidFill>
                  <a:srgbClr val="C00000"/>
                </a:solidFill>
              </a:rPr>
              <a:t>B</a:t>
            </a:r>
            <a:r>
              <a:rPr lang="en-CA" altLang="en-US" dirty="0"/>
              <a:t> requests an </a:t>
            </a:r>
            <a:r>
              <a:rPr lang="en-CA" altLang="en-US" dirty="0">
                <a:solidFill>
                  <a:srgbClr val="C00000"/>
                </a:solidFill>
              </a:rPr>
              <a:t>S lock</a:t>
            </a:r>
            <a:r>
              <a:rPr lang="en-CA" altLang="en-US" dirty="0"/>
              <a:t>,</a:t>
            </a:r>
          </a:p>
          <a:p>
            <a:pPr>
              <a:buFont typeface="Wingdings" charset="2"/>
              <a:buNone/>
            </a:pPr>
            <a:r>
              <a:rPr lang="en-CA" altLang="en-US" dirty="0"/>
              <a:t>    then grant </a:t>
            </a:r>
            <a:r>
              <a:rPr lang="en-CA" altLang="en-US" dirty="0">
                <a:solidFill>
                  <a:srgbClr val="C00000"/>
                </a:solidFill>
              </a:rPr>
              <a:t>B</a:t>
            </a:r>
            <a:r>
              <a:rPr lang="en-CA" altLang="en-US" dirty="0"/>
              <a:t> the </a:t>
            </a:r>
            <a:r>
              <a:rPr lang="en-CA" altLang="en-US" dirty="0">
                <a:solidFill>
                  <a:srgbClr val="C00000"/>
                </a:solidFill>
              </a:rPr>
              <a:t>S lock</a:t>
            </a:r>
            <a:r>
              <a:rPr lang="en-CA" altLang="en-US" dirty="0"/>
              <a:t>.</a:t>
            </a:r>
          </a:p>
          <a:p>
            <a:r>
              <a:rPr lang="en-CA" altLang="en-US" dirty="0"/>
              <a:t>if </a:t>
            </a:r>
            <a:r>
              <a:rPr lang="en-CA" altLang="en-US" dirty="0">
                <a:solidFill>
                  <a:srgbClr val="C00000"/>
                </a:solidFill>
              </a:rPr>
              <a:t>A</a:t>
            </a:r>
            <a:r>
              <a:rPr lang="en-CA" altLang="en-US" dirty="0"/>
              <a:t> holds an </a:t>
            </a:r>
            <a:r>
              <a:rPr lang="en-CA" altLang="en-US" dirty="0">
                <a:solidFill>
                  <a:srgbClr val="C00000"/>
                </a:solidFill>
              </a:rPr>
              <a:t>S lock </a:t>
            </a:r>
            <a:r>
              <a:rPr lang="en-CA" altLang="en-US" dirty="0"/>
              <a:t>on </a:t>
            </a:r>
            <a:r>
              <a:rPr lang="en-CA" altLang="en-US" dirty="0">
                <a:solidFill>
                  <a:srgbClr val="C00000"/>
                </a:solidFill>
              </a:rPr>
              <a:t>O</a:t>
            </a:r>
            <a:r>
              <a:rPr lang="en-CA" altLang="en-US" dirty="0"/>
              <a:t>, </a:t>
            </a:r>
            <a:r>
              <a:rPr lang="en-CA" altLang="en-US" dirty="0">
                <a:solidFill>
                  <a:srgbClr val="C00000"/>
                </a:solidFill>
              </a:rPr>
              <a:t>B</a:t>
            </a:r>
            <a:r>
              <a:rPr lang="en-CA" altLang="en-US" dirty="0"/>
              <a:t> requests an </a:t>
            </a:r>
            <a:r>
              <a:rPr lang="en-CA" altLang="en-US" dirty="0">
                <a:solidFill>
                  <a:srgbClr val="C00000"/>
                </a:solidFill>
              </a:rPr>
              <a:t>X lock</a:t>
            </a:r>
            <a:r>
              <a:rPr lang="en-CA" altLang="en-US" dirty="0"/>
              <a:t>,</a:t>
            </a:r>
          </a:p>
          <a:p>
            <a:pPr>
              <a:buFont typeface="Wingdings" charset="2"/>
              <a:buNone/>
            </a:pPr>
            <a:r>
              <a:rPr lang="en-CA" altLang="en-US" dirty="0"/>
              <a:t>    then put </a:t>
            </a:r>
            <a:r>
              <a:rPr lang="en-CA" altLang="en-US" dirty="0">
                <a:solidFill>
                  <a:srgbClr val="C00000"/>
                </a:solidFill>
              </a:rPr>
              <a:t>B</a:t>
            </a:r>
            <a:r>
              <a:rPr lang="en-CA" altLang="en-US" dirty="0"/>
              <a:t> into a waiting queue.</a:t>
            </a:r>
          </a:p>
          <a:p>
            <a:pPr>
              <a:buFont typeface="Wingdings" charset="2"/>
              <a:buNone/>
            </a:pPr>
            <a:r>
              <a:rPr lang="en-CA" altLang="en-US" dirty="0"/>
              <a:t>Problem with locks</a:t>
            </a:r>
          </a:p>
          <a:p>
            <a:pPr>
              <a:buFont typeface="Wingdings" charset="2"/>
              <a:buNone/>
            </a:pPr>
            <a:r>
              <a:rPr lang="en-CA" altLang="en-US" dirty="0"/>
              <a:t>	</a:t>
            </a:r>
            <a:r>
              <a:rPr lang="en-CA" altLang="en-US" dirty="0">
                <a:solidFill>
                  <a:srgbClr val="C00000"/>
                </a:solidFill>
              </a:rPr>
              <a:t>Deadlocks</a:t>
            </a:r>
          </a:p>
          <a:p>
            <a:pPr>
              <a:buFont typeface="Wingdings" charset="2"/>
              <a:buNone/>
            </a:pPr>
            <a:r>
              <a:rPr lang="en-CA" altLang="en-US" dirty="0"/>
              <a:t>Solution</a:t>
            </a:r>
          </a:p>
          <a:p>
            <a:pPr>
              <a:buFont typeface="Wingdings" charset="2"/>
              <a:buNone/>
            </a:pPr>
            <a:r>
              <a:rPr lang="en-CA" altLang="en-US" dirty="0"/>
              <a:t>	</a:t>
            </a:r>
            <a:r>
              <a:rPr lang="en-CA" altLang="en-US" dirty="0">
                <a:solidFill>
                  <a:srgbClr val="C00000"/>
                </a:solidFill>
              </a:rPr>
              <a:t>detect and </a:t>
            </a:r>
            <a:r>
              <a:rPr lang="en-CA" altLang="en-US" dirty="0" smtClean="0">
                <a:solidFill>
                  <a:srgbClr val="C00000"/>
                </a:solidFill>
              </a:rPr>
              <a:t>break</a:t>
            </a:r>
          </a:p>
          <a:p>
            <a:pPr>
              <a:buFont typeface="Wingdings" charset="2"/>
              <a:buNone/>
            </a:pPr>
            <a:endParaRPr lang="en-CA" altLang="en-US" dirty="0">
              <a:solidFill>
                <a:srgbClr val="C00000"/>
              </a:solidFill>
            </a:endParaRPr>
          </a:p>
          <a:p>
            <a:pPr>
              <a:buFont typeface="Wingdings" charset="2"/>
              <a:buNone/>
            </a:pPr>
            <a:endParaRPr lang="en-CA" altLang="en-US" dirty="0"/>
          </a:p>
          <a:p>
            <a:pPr>
              <a:buFont typeface="Wingdings" charset="2"/>
              <a:buNone/>
            </a:pPr>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40</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dirty="0" smtClean="0"/>
              <a:t>Server Processes</a:t>
            </a:r>
            <a:endParaRPr lang="en-US" altLang="en-US" dirty="0"/>
          </a:p>
        </p:txBody>
      </p:sp>
      <p:sp>
        <p:nvSpPr>
          <p:cNvPr id="40962" name="Content Placeholder 2"/>
          <p:cNvSpPr>
            <a:spLocks noGrp="1"/>
          </p:cNvSpPr>
          <p:nvPr>
            <p:ph idx="1"/>
          </p:nvPr>
        </p:nvSpPr>
        <p:spPr/>
        <p:txBody>
          <a:bodyPr/>
          <a:lstStyle/>
          <a:p>
            <a:r>
              <a:rPr lang="en-CA" altLang="en-US" dirty="0" smtClean="0"/>
              <a:t>DBMS </a:t>
            </a:r>
            <a:r>
              <a:rPr lang="en-CA" altLang="en-US" dirty="0"/>
              <a:t>daemon (</a:t>
            </a:r>
            <a:r>
              <a:rPr lang="en-CA" altLang="en-US" dirty="0" smtClean="0"/>
              <a:t>server)</a:t>
            </a:r>
          </a:p>
          <a:p>
            <a:pPr lvl="1"/>
            <a:r>
              <a:rPr lang="en-CA" altLang="en-US" dirty="0" smtClean="0"/>
              <a:t>communicates </a:t>
            </a:r>
            <a:r>
              <a:rPr lang="en-CA" altLang="en-US" dirty="0"/>
              <a:t>with client program (SQLPLUS) and updates the DB buffers in Memory  also writes log buffers in Memory</a:t>
            </a:r>
          </a:p>
          <a:p>
            <a:r>
              <a:rPr lang="en-CA" altLang="en-US" dirty="0" smtClean="0"/>
              <a:t>DBW </a:t>
            </a:r>
            <a:r>
              <a:rPr lang="en-CA" altLang="en-US" dirty="0"/>
              <a:t>(DB writer) daemon </a:t>
            </a:r>
            <a:endParaRPr lang="en-CA" altLang="en-US" dirty="0" smtClean="0"/>
          </a:p>
          <a:p>
            <a:pPr lvl="1"/>
            <a:r>
              <a:rPr lang="en-CA" altLang="en-US" dirty="0" smtClean="0"/>
              <a:t>transfers </a:t>
            </a:r>
            <a:r>
              <a:rPr lang="en-CA" altLang="en-US" dirty="0"/>
              <a:t>data from the DBMS area to DB buffers</a:t>
            </a:r>
          </a:p>
          <a:p>
            <a:r>
              <a:rPr lang="en-CA" altLang="en-US" dirty="0"/>
              <a:t>LGRW (log writer) </a:t>
            </a:r>
            <a:r>
              <a:rPr lang="en-CA" altLang="en-US" dirty="0" smtClean="0"/>
              <a:t>daemon</a:t>
            </a:r>
          </a:p>
          <a:p>
            <a:pPr lvl="1"/>
            <a:r>
              <a:rPr lang="en-CA" altLang="en-US" dirty="0" smtClean="0"/>
              <a:t>transfers data from the DBMS area to log buffers</a:t>
            </a:r>
          </a:p>
          <a:p>
            <a:r>
              <a:rPr lang="en-CA" altLang="en-US" dirty="0" smtClean="0"/>
              <a:t>CKPT (checkpoint) daemon</a:t>
            </a:r>
          </a:p>
          <a:p>
            <a:pPr lvl="1"/>
            <a:r>
              <a:rPr lang="en-CA" altLang="en-US" dirty="0" smtClean="0"/>
              <a:t>perform checkpoint function</a:t>
            </a:r>
          </a:p>
          <a:p>
            <a:endParaRPr lang="en-CA" altLang="en-US" dirty="0" smtClean="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41</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descr="Pink tissue paper"/>
          <p:cNvSpPr>
            <a:spLocks noGrp="1" noChangeArrowheads="1"/>
          </p:cNvSpPr>
          <p:nvPr>
            <p:ph type="ctrTitle"/>
          </p:nvPr>
        </p:nvSpPr>
        <p:spPr/>
        <p:txBody>
          <a:bodyPr/>
          <a:lstStyle/>
          <a:p>
            <a:r>
              <a:rPr lang="en-US" altLang="en-US" dirty="0" smtClean="0"/>
              <a:t>Chapter 22</a:t>
            </a:r>
            <a:endParaRPr lang="en-US" altLang="en-US" dirty="0"/>
          </a:p>
        </p:txBody>
      </p:sp>
      <p:sp>
        <p:nvSpPr>
          <p:cNvPr id="39939" name="Rectangle 3" descr="Pink tissue paper"/>
          <p:cNvSpPr>
            <a:spLocks noGrp="1" noChangeArrowheads="1"/>
          </p:cNvSpPr>
          <p:nvPr>
            <p:ph type="subTitle" idx="1"/>
          </p:nvPr>
        </p:nvSpPr>
        <p:spPr/>
        <p:txBody>
          <a:bodyPr/>
          <a:lstStyle/>
          <a:p>
            <a:pPr>
              <a:buFont typeface="Wingdings" charset="2"/>
              <a:buNone/>
            </a:pPr>
            <a:r>
              <a:rPr lang="en-US" altLang="en-US"/>
              <a:t>Database Recovery </a:t>
            </a:r>
            <a:br>
              <a:rPr lang="en-US" altLang="en-US"/>
            </a:br>
            <a:r>
              <a:rPr lang="en-US" altLang="en-US"/>
              <a:t>Techniques</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Processes (</a:t>
            </a:r>
            <a:r>
              <a:rPr lang="en-US" dirty="0" err="1" smtClean="0"/>
              <a:t>ps</a:t>
            </a:r>
            <a:r>
              <a:rPr lang="en-US" dirty="0" smtClean="0"/>
              <a:t> </a:t>
            </a:r>
            <a:r>
              <a:rPr lang="mr-IN" dirty="0" smtClean="0"/>
              <a:t>–</a:t>
            </a:r>
            <a:r>
              <a:rPr lang="en-US" dirty="0" err="1" smtClean="0"/>
              <a:t>ef</a:t>
            </a:r>
            <a:r>
              <a:rPr lang="en-US" dirty="0" smtClean="0"/>
              <a:t> |grep oracle)</a:t>
            </a:r>
            <a:endParaRPr lang="en-US" dirty="0"/>
          </a:p>
        </p:txBody>
      </p:sp>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43</a:t>
            </a:fld>
            <a:endParaRPr lang="en-CA" altLang="zh-CN" dirty="0"/>
          </a:p>
        </p:txBody>
      </p:sp>
      <p:pic>
        <p:nvPicPr>
          <p:cNvPr id="6" name="Content Placeholder 5"/>
          <p:cNvPicPr>
            <a:picLocks noGrp="1" noChangeAspect="1"/>
          </p:cNvPicPr>
          <p:nvPr>
            <p:ph idx="1"/>
          </p:nvPr>
        </p:nvPicPr>
        <p:blipFill>
          <a:blip r:embed="rId3"/>
          <a:stretch>
            <a:fillRect/>
          </a:stretch>
        </p:blipFill>
        <p:spPr>
          <a:xfrm>
            <a:off x="16148" y="872041"/>
            <a:ext cx="9092356" cy="5962812"/>
          </a:xfrm>
          <a:prstGeom prst="rect">
            <a:avLst/>
          </a:prstGeom>
        </p:spPr>
      </p:pic>
      <p:sp>
        <p:nvSpPr>
          <p:cNvPr id="7" name="Rounded Rectangle 6"/>
          <p:cNvSpPr/>
          <p:nvPr/>
        </p:nvSpPr>
        <p:spPr bwMode="auto">
          <a:xfrm>
            <a:off x="16147" y="2060848"/>
            <a:ext cx="6788101" cy="288032"/>
          </a:xfrm>
          <a:prstGeom prst="round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ounded Rectangle 9"/>
          <p:cNvSpPr/>
          <p:nvPr/>
        </p:nvSpPr>
        <p:spPr bwMode="auto">
          <a:xfrm>
            <a:off x="35100" y="2747042"/>
            <a:ext cx="6788101" cy="288032"/>
          </a:xfrm>
          <a:prstGeom prst="round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 name="Rounded Rectangle 10"/>
          <p:cNvSpPr/>
          <p:nvPr/>
        </p:nvSpPr>
        <p:spPr bwMode="auto">
          <a:xfrm>
            <a:off x="35496" y="2996952"/>
            <a:ext cx="6788101" cy="288032"/>
          </a:xfrm>
          <a:prstGeom prst="round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ounded Rectangle 12"/>
          <p:cNvSpPr/>
          <p:nvPr/>
        </p:nvSpPr>
        <p:spPr bwMode="auto">
          <a:xfrm>
            <a:off x="35496" y="3246862"/>
            <a:ext cx="6788101" cy="288032"/>
          </a:xfrm>
          <a:prstGeom prst="round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591707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dirty="0" smtClean="0"/>
              <a:t>DBMS internal</a:t>
            </a:r>
            <a:endParaRPr lang="en-US" altLang="en-US" dirty="0"/>
          </a:p>
        </p:txBody>
      </p:sp>
      <p:sp>
        <p:nvSpPr>
          <p:cNvPr id="41986" name="Content Placeholder 2"/>
          <p:cNvSpPr>
            <a:spLocks noGrp="1"/>
          </p:cNvSpPr>
          <p:nvPr>
            <p:ph idx="1"/>
          </p:nvPr>
        </p:nvSpPr>
        <p:spPr/>
        <p:txBody>
          <a:bodyPr/>
          <a:lstStyle/>
          <a:p>
            <a:r>
              <a:rPr lang="en-CA" altLang="en-US" dirty="0" smtClean="0"/>
              <a:t>When </a:t>
            </a:r>
            <a:r>
              <a:rPr lang="en-CA" altLang="en-US" dirty="0"/>
              <a:t>updates DB</a:t>
            </a:r>
          </a:p>
          <a:p>
            <a:pPr lvl="1">
              <a:buFont typeface="Wingdings" charset="2"/>
              <a:buNone/>
            </a:pPr>
            <a:r>
              <a:rPr lang="en-CA" altLang="en-US" dirty="0"/>
              <a:t>	the memory buffers (DB and LOG) are updated not the </a:t>
            </a:r>
            <a:r>
              <a:rPr lang="en-CA" altLang="en-US" dirty="0" smtClean="0"/>
              <a:t>database files</a:t>
            </a:r>
            <a:endParaRPr lang="en-CA" altLang="en-US" dirty="0"/>
          </a:p>
          <a:p>
            <a:r>
              <a:rPr lang="en-CA" altLang="en-US" dirty="0" smtClean="0"/>
              <a:t>When commit,</a:t>
            </a:r>
          </a:p>
          <a:p>
            <a:pPr lvl="1"/>
            <a:r>
              <a:rPr lang="en-CA" altLang="en-US" dirty="0" smtClean="0"/>
              <a:t>DB </a:t>
            </a:r>
            <a:r>
              <a:rPr lang="en-CA" altLang="en-US" dirty="0"/>
              <a:t>and LOG buffers are written to DB and LOG </a:t>
            </a:r>
            <a:r>
              <a:rPr lang="en-CA" altLang="en-US" dirty="0" smtClean="0"/>
              <a:t>files</a:t>
            </a:r>
          </a:p>
          <a:p>
            <a:pPr lvl="1"/>
            <a:r>
              <a:rPr lang="en-CA" altLang="en-US" dirty="0" smtClean="0"/>
              <a:t>all </a:t>
            </a:r>
            <a:r>
              <a:rPr lang="en-CA" altLang="en-US" dirty="0"/>
              <a:t>open cursors are closed and all DB positioning is </a:t>
            </a:r>
            <a:r>
              <a:rPr lang="en-CA" altLang="en-US" dirty="0" smtClean="0"/>
              <a:t>lost</a:t>
            </a:r>
          </a:p>
          <a:p>
            <a:pPr lvl="1"/>
            <a:r>
              <a:rPr lang="en-CA" altLang="en-US" dirty="0" smtClean="0"/>
              <a:t>all </a:t>
            </a:r>
            <a:r>
              <a:rPr lang="en-CA" altLang="en-US" dirty="0"/>
              <a:t>record locks are released</a:t>
            </a:r>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44</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CA" altLang="en-US"/>
              <a:t>System Failure</a:t>
            </a:r>
          </a:p>
        </p:txBody>
      </p:sp>
      <p:sp>
        <p:nvSpPr>
          <p:cNvPr id="43010" name="Content Placeholder 2"/>
          <p:cNvSpPr>
            <a:spLocks noGrp="1"/>
          </p:cNvSpPr>
          <p:nvPr>
            <p:ph idx="1"/>
          </p:nvPr>
        </p:nvSpPr>
        <p:spPr/>
        <p:txBody>
          <a:bodyPr/>
          <a:lstStyle/>
          <a:p>
            <a:pPr>
              <a:buFont typeface="Wingdings" charset="2"/>
              <a:buNone/>
            </a:pPr>
            <a:r>
              <a:rPr lang="en-CA" altLang="en-US" dirty="0"/>
              <a:t>Interaction with OS:</a:t>
            </a:r>
          </a:p>
          <a:p>
            <a:pPr>
              <a:buFont typeface="Wingdings" charset="2"/>
              <a:buNone/>
            </a:pPr>
            <a:r>
              <a:rPr lang="en-CA" altLang="en-US" dirty="0" smtClean="0">
                <a:solidFill>
                  <a:srgbClr val="C00000"/>
                </a:solidFill>
              </a:rPr>
              <a:t>		  </a:t>
            </a:r>
            <a:r>
              <a:rPr lang="en-CA" altLang="en-US" sz="2400" dirty="0" smtClean="0">
                <a:solidFill>
                  <a:srgbClr val="C00000"/>
                </a:solidFill>
              </a:rPr>
              <a:t>DBMS daemon</a:t>
            </a:r>
            <a:r>
              <a:rPr lang="en-CA" altLang="en-US" sz="2400" dirty="0">
                <a:solidFill>
                  <a:srgbClr val="C00000"/>
                </a:solidFill>
              </a:rPr>
              <a:t>	</a:t>
            </a:r>
            <a:r>
              <a:rPr lang="en-CA" altLang="en-US" sz="2400" dirty="0" smtClean="0">
                <a:solidFill>
                  <a:srgbClr val="C00000"/>
                </a:solidFill>
              </a:rPr>
              <a:t>	DBW daemon</a:t>
            </a:r>
            <a:endParaRPr lang="en-CA" altLang="en-US" sz="2400" dirty="0">
              <a:solidFill>
                <a:srgbClr val="C00000"/>
              </a:solidFill>
            </a:endParaRPr>
          </a:p>
          <a:p>
            <a:pPr>
              <a:buFont typeface="Wingdings" charset="2"/>
              <a:buNone/>
            </a:pPr>
            <a:r>
              <a:rPr lang="en-CA" altLang="en-US" dirty="0"/>
              <a:t>Transaction  </a:t>
            </a:r>
            <a:r>
              <a:rPr lang="zh-CN" altLang="en-US" dirty="0">
                <a:ea typeface="宋体" charset="-122"/>
              </a:rPr>
              <a:t>－</a:t>
            </a:r>
            <a:r>
              <a:rPr lang="en-CA" altLang="en-US" dirty="0"/>
              <a:t>&gt; memory buffer</a:t>
            </a:r>
            <a:r>
              <a:rPr lang="zh-CN" altLang="en-US" dirty="0">
                <a:ea typeface="宋体" charset="-122"/>
              </a:rPr>
              <a:t>－</a:t>
            </a:r>
            <a:r>
              <a:rPr lang="en-CA" altLang="en-US" dirty="0"/>
              <a:t>&gt; disk</a:t>
            </a:r>
          </a:p>
          <a:p>
            <a:pPr>
              <a:buFont typeface="Wingdings" charset="2"/>
              <a:buNone/>
            </a:pPr>
            <a:r>
              <a:rPr lang="en-CA" altLang="en-US" dirty="0"/>
              <a:t>                  </a:t>
            </a:r>
            <a:r>
              <a:rPr lang="en-CA" altLang="en-US" dirty="0" smtClean="0">
                <a:solidFill>
                  <a:srgbClr val="C00000"/>
                </a:solidFill>
              </a:rPr>
              <a:t>commit</a:t>
            </a:r>
            <a:endParaRPr lang="en-CA" altLang="en-US" dirty="0">
              <a:solidFill>
                <a:srgbClr val="C00000"/>
              </a:solidFill>
            </a:endParaRPr>
          </a:p>
          <a:p>
            <a:pPr>
              <a:buFont typeface="Wingdings" charset="2"/>
              <a:buNone/>
            </a:pPr>
            <a:r>
              <a:rPr lang="en-CA" altLang="en-US" dirty="0"/>
              <a:t>	write doesn't means write to disk directly as this is too costly (slow)</a:t>
            </a:r>
          </a:p>
          <a:p>
            <a:pPr>
              <a:buFont typeface="Wingdings" charset="2"/>
              <a:buNone/>
            </a:pPr>
            <a:r>
              <a:rPr lang="en-CA" altLang="en-US" dirty="0"/>
              <a:t>   it is done later by </a:t>
            </a:r>
            <a:r>
              <a:rPr lang="en-CA" altLang="en-US" dirty="0" smtClean="0"/>
              <a:t>DBW </a:t>
            </a:r>
            <a:r>
              <a:rPr lang="en-CA" altLang="en-US" dirty="0"/>
              <a:t>(storage manager)</a:t>
            </a:r>
          </a:p>
        </p:txBody>
      </p:sp>
      <p:cxnSp>
        <p:nvCxnSpPr>
          <p:cNvPr id="4" name="Straight Arrow Connector 3"/>
          <p:cNvCxnSpPr/>
          <p:nvPr/>
        </p:nvCxnSpPr>
        <p:spPr bwMode="auto">
          <a:xfrm>
            <a:off x="395536" y="2996952"/>
            <a:ext cx="6264696" cy="0"/>
          </a:xfrm>
          <a:prstGeom prst="straightConnector1">
            <a:avLst/>
          </a:prstGeom>
          <a:blipFill dpi="0" rotWithShape="0">
            <a:blip r:embed="rId2"/>
            <a:srcRect/>
            <a:tile tx="0" ty="0" sx="100000" sy="100000" flip="none" algn="tl"/>
          </a:blipFill>
          <a:ln w="38100" cap="flat" cmpd="sng" algn="ctr">
            <a:solidFill>
              <a:srgbClr val="C00000"/>
            </a:solidFill>
            <a:prstDash val="solid"/>
            <a:round/>
            <a:headEnd type="none" w="med" len="med"/>
            <a:tailEnd type="triangle"/>
          </a:ln>
          <a:effectLst/>
        </p:spPr>
      </p:cxnSp>
      <p:sp>
        <p:nvSpPr>
          <p:cNvPr id="5" name="Rectangle 4"/>
          <p:cNvSpPr/>
          <p:nvPr/>
        </p:nvSpPr>
        <p:spPr>
          <a:xfrm>
            <a:off x="6732240" y="2689756"/>
            <a:ext cx="864339" cy="523220"/>
          </a:xfrm>
          <a:prstGeom prst="rect">
            <a:avLst/>
          </a:prstGeom>
        </p:spPr>
        <p:txBody>
          <a:bodyPr wrap="none">
            <a:spAutoFit/>
          </a:bodyPr>
          <a:lstStyle/>
          <a:p>
            <a:pPr>
              <a:buFont typeface="Wingdings" charset="2"/>
              <a:buNone/>
            </a:pPr>
            <a:r>
              <a:rPr lang="en-CA" altLang="en-US" sz="2800" dirty="0" smtClean="0">
                <a:solidFill>
                  <a:srgbClr val="C00000"/>
                </a:solidFill>
              </a:rPr>
              <a:t>time</a:t>
            </a:r>
            <a:endParaRPr lang="en-CA" altLang="en-US" sz="2800" dirty="0">
              <a:solidFill>
                <a:srgbClr val="C00000"/>
              </a:solidFill>
            </a:endParaRPr>
          </a:p>
        </p:txBody>
      </p:sp>
      <p:sp>
        <p:nvSpPr>
          <p:cNvPr id="6" name="Slide Number Placeholder 5"/>
          <p:cNvSpPr>
            <a:spLocks noGrp="1"/>
          </p:cNvSpPr>
          <p:nvPr>
            <p:ph type="sldNum" sz="quarter" idx="10"/>
          </p:nvPr>
        </p:nvSpPr>
        <p:spPr/>
        <p:txBody>
          <a:bodyPr/>
          <a:lstStyle/>
          <a:p>
            <a:pPr>
              <a:defRPr/>
            </a:pPr>
            <a:fld id="{BC37940C-4081-6C41-A58C-32FF133851E2}" type="slidenum">
              <a:rPr lang="en-US" altLang="en-US" smtClean="0"/>
              <a:pPr>
                <a:defRPr/>
              </a:pPr>
              <a:t>45</a:t>
            </a:fld>
            <a:endParaRPr lang="en-CA" altLang="zh-CN" dirty="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228600" y="-27383"/>
            <a:ext cx="8610600" cy="819472"/>
          </a:xfrm>
        </p:spPr>
        <p:txBody>
          <a:bodyPr/>
          <a:lstStyle/>
          <a:p>
            <a:r>
              <a:rPr lang="en-CA" altLang="en-US" dirty="0" smtClean="0"/>
              <a:t>Implementing ACID </a:t>
            </a:r>
            <a:r>
              <a:rPr lang="en-CA" altLang="en-US" dirty="0"/>
              <a:t>properties</a:t>
            </a:r>
          </a:p>
        </p:txBody>
      </p:sp>
      <p:sp>
        <p:nvSpPr>
          <p:cNvPr id="30722" name="Content Placeholder 2"/>
          <p:cNvSpPr>
            <a:spLocks noGrp="1"/>
          </p:cNvSpPr>
          <p:nvPr>
            <p:ph idx="1"/>
          </p:nvPr>
        </p:nvSpPr>
        <p:spPr/>
        <p:txBody>
          <a:bodyPr/>
          <a:lstStyle/>
          <a:p>
            <a:r>
              <a:rPr lang="en-CA" altLang="en-US" dirty="0"/>
              <a:t>U</a:t>
            </a:r>
            <a:r>
              <a:rPr lang="en-CA" altLang="en-US" dirty="0" smtClean="0"/>
              <a:t>se </a:t>
            </a:r>
            <a:r>
              <a:rPr lang="en-CA" altLang="en-US" dirty="0">
                <a:solidFill>
                  <a:srgbClr val="99291C"/>
                </a:solidFill>
              </a:rPr>
              <a:t>write-a-head</a:t>
            </a:r>
            <a:r>
              <a:rPr lang="en-CA" altLang="en-US" dirty="0"/>
              <a:t> system </a:t>
            </a:r>
            <a:r>
              <a:rPr lang="en-CA" altLang="en-US" dirty="0" smtClean="0"/>
              <a:t>log </a:t>
            </a:r>
            <a:r>
              <a:rPr lang="en-US" altLang="zh-CN" dirty="0">
                <a:latin typeface="Arial" charset="0"/>
                <a:ea typeface="宋体" charset="-122"/>
              </a:rPr>
              <a:t>during normal execution of transactions for use during crash </a:t>
            </a:r>
            <a:r>
              <a:rPr lang="en-US" altLang="zh-CN" dirty="0" smtClean="0">
                <a:latin typeface="Arial" charset="0"/>
                <a:ea typeface="宋体" charset="-122"/>
              </a:rPr>
              <a:t>recovery</a:t>
            </a:r>
          </a:p>
          <a:p>
            <a:r>
              <a:rPr lang="en-CA" altLang="en-US" dirty="0" smtClean="0"/>
              <a:t>Log </a:t>
            </a:r>
            <a:r>
              <a:rPr lang="en-CA" altLang="en-US" dirty="0"/>
              <a:t>must be physically written before </a:t>
            </a:r>
            <a:r>
              <a:rPr lang="en-CA" altLang="en-US" dirty="0" smtClean="0"/>
              <a:t>database operations</a:t>
            </a:r>
            <a:endParaRPr lang="en-CA" altLang="en-US" dirty="0"/>
          </a:p>
          <a:p>
            <a:r>
              <a:rPr lang="en-CA" altLang="en-US" dirty="0"/>
              <a:t>R</a:t>
            </a:r>
            <a:r>
              <a:rPr lang="en-CA" altLang="en-US" dirty="0" smtClean="0"/>
              <a:t>ecords </a:t>
            </a:r>
            <a:r>
              <a:rPr lang="en-CA" altLang="en-US" dirty="0"/>
              <a:t>the details of all operations to the database:</a:t>
            </a:r>
          </a:p>
          <a:p>
            <a:pPr>
              <a:buFont typeface="Wingdings" charset="2"/>
              <a:buNone/>
            </a:pPr>
            <a:r>
              <a:rPr lang="en-CA" altLang="en-US" dirty="0">
                <a:solidFill>
                  <a:srgbClr val="99291C"/>
                </a:solidFill>
              </a:rPr>
              <a:t>    1.  the operation</a:t>
            </a:r>
          </a:p>
          <a:p>
            <a:pPr>
              <a:buFont typeface="Wingdings" charset="2"/>
              <a:buNone/>
            </a:pPr>
            <a:r>
              <a:rPr lang="en-CA" altLang="en-US" dirty="0">
                <a:solidFill>
                  <a:srgbClr val="99291C"/>
                </a:solidFill>
              </a:rPr>
              <a:t>    2.  the valued before and after the transaction</a:t>
            </a:r>
          </a:p>
          <a:p>
            <a:r>
              <a:rPr lang="en-CA" altLang="en-US" dirty="0" smtClean="0"/>
              <a:t>When commit, the log file records the corresponding information</a:t>
            </a:r>
          </a:p>
          <a:p>
            <a:r>
              <a:rPr lang="en-CA" altLang="en-US" dirty="0" smtClean="0"/>
              <a:t>When </a:t>
            </a:r>
            <a:r>
              <a:rPr lang="en-CA" altLang="en-US" dirty="0"/>
              <a:t>rollback, the log file </a:t>
            </a:r>
            <a:r>
              <a:rPr lang="en-CA" altLang="en-US" dirty="0" smtClean="0"/>
              <a:t>is </a:t>
            </a:r>
            <a:r>
              <a:rPr lang="en-CA" altLang="en-US" dirty="0"/>
              <a:t>used to restore the original value</a:t>
            </a:r>
          </a:p>
          <a:p>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46</a:t>
            </a:fld>
            <a:endParaRPr lang="en-CA" altLang="zh-CN" dirty="0"/>
          </a:p>
        </p:txBody>
      </p:sp>
    </p:spTree>
    <p:extLst>
      <p:ext uri="{BB962C8B-B14F-4D97-AF65-F5344CB8AC3E}">
        <p14:creationId xmlns:p14="http://schemas.microsoft.com/office/powerpoint/2010/main" val="1304353721"/>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218836" y="23416"/>
            <a:ext cx="8610600" cy="819472"/>
          </a:xfrm>
        </p:spPr>
        <p:txBody>
          <a:bodyPr/>
          <a:lstStyle/>
          <a:p>
            <a:r>
              <a:rPr lang="en-CA" altLang="en-US"/>
              <a:t>Type of entries in the system log</a:t>
            </a:r>
          </a:p>
        </p:txBody>
      </p:sp>
      <p:sp>
        <p:nvSpPr>
          <p:cNvPr id="31746" name="Content Placeholder 2"/>
          <p:cNvSpPr>
            <a:spLocks noGrp="1"/>
          </p:cNvSpPr>
          <p:nvPr>
            <p:ph idx="1"/>
          </p:nvPr>
        </p:nvSpPr>
        <p:spPr/>
        <p:txBody>
          <a:bodyPr/>
          <a:lstStyle/>
          <a:p>
            <a:r>
              <a:rPr lang="en-CA" altLang="en-US" dirty="0">
                <a:solidFill>
                  <a:srgbClr val="99291C"/>
                </a:solidFill>
              </a:rPr>
              <a:t>[</a:t>
            </a:r>
            <a:r>
              <a:rPr lang="en-CA" altLang="en-US" dirty="0" err="1">
                <a:solidFill>
                  <a:srgbClr val="99291C"/>
                </a:solidFill>
              </a:rPr>
              <a:t>start_transaction</a:t>
            </a:r>
            <a:r>
              <a:rPr lang="en-CA" altLang="en-US" dirty="0">
                <a:solidFill>
                  <a:srgbClr val="99291C"/>
                </a:solidFill>
              </a:rPr>
              <a:t>, T#]</a:t>
            </a:r>
          </a:p>
          <a:p>
            <a:r>
              <a:rPr lang="en-CA" altLang="en-US" dirty="0">
                <a:solidFill>
                  <a:srgbClr val="99291C"/>
                </a:solidFill>
              </a:rPr>
              <a:t>[</a:t>
            </a:r>
            <a:r>
              <a:rPr lang="en-CA" altLang="en-US" dirty="0" err="1">
                <a:solidFill>
                  <a:srgbClr val="99291C"/>
                </a:solidFill>
              </a:rPr>
              <a:t>write_item</a:t>
            </a:r>
            <a:r>
              <a:rPr lang="en-CA" altLang="en-US" dirty="0">
                <a:solidFill>
                  <a:srgbClr val="99291C"/>
                </a:solidFill>
              </a:rPr>
              <a:t>, T#, X, </a:t>
            </a:r>
            <a:r>
              <a:rPr lang="en-CA" altLang="en-US" dirty="0" err="1">
                <a:solidFill>
                  <a:srgbClr val="99291C"/>
                </a:solidFill>
              </a:rPr>
              <a:t>old_value</a:t>
            </a:r>
            <a:r>
              <a:rPr lang="en-CA" altLang="en-US" dirty="0">
                <a:solidFill>
                  <a:srgbClr val="99291C"/>
                </a:solidFill>
              </a:rPr>
              <a:t>, </a:t>
            </a:r>
            <a:r>
              <a:rPr lang="en-CA" altLang="en-US" dirty="0" err="1">
                <a:solidFill>
                  <a:srgbClr val="99291C"/>
                </a:solidFill>
              </a:rPr>
              <a:t>new_value</a:t>
            </a:r>
            <a:r>
              <a:rPr lang="en-CA" altLang="en-US" dirty="0">
                <a:solidFill>
                  <a:srgbClr val="99291C"/>
                </a:solidFill>
              </a:rPr>
              <a:t>]</a:t>
            </a:r>
          </a:p>
          <a:p>
            <a:r>
              <a:rPr lang="en-CA" altLang="en-US" dirty="0">
                <a:solidFill>
                  <a:srgbClr val="99291C"/>
                </a:solidFill>
              </a:rPr>
              <a:t>[</a:t>
            </a:r>
            <a:r>
              <a:rPr lang="en-CA" altLang="en-US" dirty="0" err="1">
                <a:solidFill>
                  <a:srgbClr val="99291C"/>
                </a:solidFill>
              </a:rPr>
              <a:t>read_item</a:t>
            </a:r>
            <a:r>
              <a:rPr lang="en-CA" altLang="en-US" dirty="0">
                <a:solidFill>
                  <a:srgbClr val="99291C"/>
                </a:solidFill>
              </a:rPr>
              <a:t>, T#, X]</a:t>
            </a:r>
          </a:p>
          <a:p>
            <a:r>
              <a:rPr lang="en-CA" altLang="en-US" dirty="0">
                <a:solidFill>
                  <a:srgbClr val="99291C"/>
                </a:solidFill>
              </a:rPr>
              <a:t>[commit, T#]</a:t>
            </a:r>
          </a:p>
          <a:p>
            <a:r>
              <a:rPr lang="en-CA" altLang="en-US" dirty="0">
                <a:solidFill>
                  <a:srgbClr val="99291C"/>
                </a:solidFill>
              </a:rPr>
              <a:t>[abort, T#]</a:t>
            </a:r>
          </a:p>
          <a:p>
            <a:r>
              <a:rPr lang="en-CA" altLang="en-US" dirty="0">
                <a:solidFill>
                  <a:srgbClr val="99291C"/>
                </a:solidFill>
              </a:rPr>
              <a:t>[checkpoint]</a:t>
            </a:r>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47</a:t>
            </a:fld>
            <a:endParaRPr lang="en-CA" altLang="zh-CN" dirty="0"/>
          </a:p>
        </p:txBody>
      </p:sp>
    </p:spTree>
    <p:extLst>
      <p:ext uri="{BB962C8B-B14F-4D97-AF65-F5344CB8AC3E}">
        <p14:creationId xmlns:p14="http://schemas.microsoft.com/office/powerpoint/2010/main" val="75992027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Transaction Execution</a:t>
            </a:r>
            <a:endParaRPr lang="en-US" dirty="0"/>
          </a:p>
        </p:txBody>
      </p:sp>
      <p:pic>
        <p:nvPicPr>
          <p:cNvPr id="5" name="Content Placeholder 4"/>
          <p:cNvPicPr>
            <a:picLocks noGrp="1" noChangeAspect="1"/>
          </p:cNvPicPr>
          <p:nvPr>
            <p:ph idx="1"/>
          </p:nvPr>
        </p:nvPicPr>
        <p:blipFill>
          <a:blip r:embed="rId3"/>
          <a:stretch>
            <a:fillRect/>
          </a:stretch>
        </p:blipFill>
        <p:spPr>
          <a:xfrm>
            <a:off x="179512" y="905222"/>
            <a:ext cx="2420848" cy="1709509"/>
          </a:xfrm>
          <a:prstGeom prst="rect">
            <a:avLst/>
          </a:prstGeom>
        </p:spPr>
      </p:pic>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48</a:t>
            </a:fld>
            <a:endParaRPr lang="en-CA" altLang="zh-CN" dirty="0"/>
          </a:p>
        </p:txBody>
      </p:sp>
      <p:pic>
        <p:nvPicPr>
          <p:cNvPr id="6" name="Picture 5"/>
          <p:cNvPicPr>
            <a:picLocks noChangeAspect="1"/>
          </p:cNvPicPr>
          <p:nvPr/>
        </p:nvPicPr>
        <p:blipFill>
          <a:blip r:embed="rId4"/>
          <a:stretch>
            <a:fillRect/>
          </a:stretch>
        </p:blipFill>
        <p:spPr>
          <a:xfrm>
            <a:off x="192212" y="2636913"/>
            <a:ext cx="2408148" cy="2109996"/>
          </a:xfrm>
          <a:prstGeom prst="rect">
            <a:avLst/>
          </a:prstGeom>
        </p:spPr>
      </p:pic>
      <p:pic>
        <p:nvPicPr>
          <p:cNvPr id="7" name="Picture 6"/>
          <p:cNvPicPr>
            <a:picLocks noChangeAspect="1"/>
          </p:cNvPicPr>
          <p:nvPr/>
        </p:nvPicPr>
        <p:blipFill>
          <a:blip r:embed="rId5"/>
          <a:stretch>
            <a:fillRect/>
          </a:stretch>
        </p:blipFill>
        <p:spPr>
          <a:xfrm>
            <a:off x="192212" y="4746591"/>
            <a:ext cx="2408148" cy="2111409"/>
          </a:xfrm>
          <a:prstGeom prst="rect">
            <a:avLst/>
          </a:prstGeom>
        </p:spPr>
      </p:pic>
      <p:pic>
        <p:nvPicPr>
          <p:cNvPr id="8" name="Picture 7"/>
          <p:cNvPicPr>
            <a:picLocks noChangeAspect="1"/>
          </p:cNvPicPr>
          <p:nvPr/>
        </p:nvPicPr>
        <p:blipFill>
          <a:blip r:embed="rId6"/>
          <a:stretch>
            <a:fillRect/>
          </a:stretch>
        </p:blipFill>
        <p:spPr>
          <a:xfrm>
            <a:off x="3009900" y="1610444"/>
            <a:ext cx="3124200" cy="4914900"/>
          </a:xfrm>
          <a:prstGeom prst="rect">
            <a:avLst/>
          </a:prstGeom>
        </p:spPr>
      </p:pic>
      <p:cxnSp>
        <p:nvCxnSpPr>
          <p:cNvPr id="9" name="Straight Arrow Connector 8"/>
          <p:cNvCxnSpPr/>
          <p:nvPr/>
        </p:nvCxnSpPr>
        <p:spPr bwMode="auto">
          <a:xfrm flipH="1">
            <a:off x="2915816" y="1052736"/>
            <a:ext cx="3212" cy="5544616"/>
          </a:xfrm>
          <a:prstGeom prst="straightConnector1">
            <a:avLst/>
          </a:prstGeom>
          <a:blipFill dpi="0" rotWithShape="0">
            <a:blip r:embed="rId7"/>
            <a:srcRect/>
            <a:tile tx="0" ty="0" sx="100000" sy="100000" flip="none" algn="tl"/>
          </a:blipFill>
          <a:ln w="38100" cap="flat" cmpd="sng" algn="ctr">
            <a:solidFill>
              <a:srgbClr val="C00000"/>
            </a:solidFill>
            <a:prstDash val="solid"/>
            <a:round/>
            <a:headEnd type="none" w="med" len="med"/>
            <a:tailEnd type="triangle"/>
          </a:ln>
          <a:effectLst/>
        </p:spPr>
      </p:cxnSp>
      <p:sp>
        <p:nvSpPr>
          <p:cNvPr id="11" name="Rectangle 10"/>
          <p:cNvSpPr/>
          <p:nvPr/>
        </p:nvSpPr>
        <p:spPr>
          <a:xfrm>
            <a:off x="2600360" y="6400800"/>
            <a:ext cx="864339" cy="523220"/>
          </a:xfrm>
          <a:prstGeom prst="rect">
            <a:avLst/>
          </a:prstGeom>
        </p:spPr>
        <p:txBody>
          <a:bodyPr wrap="none">
            <a:spAutoFit/>
          </a:bodyPr>
          <a:lstStyle/>
          <a:p>
            <a:pPr>
              <a:buFont typeface="Wingdings" charset="2"/>
              <a:buNone/>
            </a:pPr>
            <a:r>
              <a:rPr lang="en-CA" altLang="en-US" sz="2800" dirty="0" smtClean="0">
                <a:solidFill>
                  <a:srgbClr val="C00000"/>
                </a:solidFill>
              </a:rPr>
              <a:t>time</a:t>
            </a:r>
            <a:endParaRPr lang="en-CA" altLang="en-US" sz="2800" dirty="0">
              <a:solidFill>
                <a:srgbClr val="C00000"/>
              </a:solidFill>
            </a:endParaRPr>
          </a:p>
        </p:txBody>
      </p:sp>
      <p:pic>
        <p:nvPicPr>
          <p:cNvPr id="12" name="Picture 11"/>
          <p:cNvPicPr>
            <a:picLocks noChangeAspect="1"/>
          </p:cNvPicPr>
          <p:nvPr/>
        </p:nvPicPr>
        <p:blipFill>
          <a:blip r:embed="rId8"/>
          <a:stretch>
            <a:fillRect/>
          </a:stretch>
        </p:blipFill>
        <p:spPr>
          <a:xfrm>
            <a:off x="6084168" y="873844"/>
            <a:ext cx="2120900" cy="5651500"/>
          </a:xfrm>
          <a:prstGeom prst="rect">
            <a:avLst/>
          </a:prstGeom>
        </p:spPr>
      </p:pic>
    </p:spTree>
    <p:extLst>
      <p:ext uri="{BB962C8B-B14F-4D97-AF65-F5344CB8AC3E}">
        <p14:creationId xmlns:p14="http://schemas.microsoft.com/office/powerpoint/2010/main" val="12538694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Crash</a:t>
            </a:r>
            <a:endParaRPr lang="en-US" dirty="0"/>
          </a:p>
        </p:txBody>
      </p:sp>
      <p:pic>
        <p:nvPicPr>
          <p:cNvPr id="5" name="Content Placeholder 4"/>
          <p:cNvPicPr>
            <a:picLocks noGrp="1" noChangeAspect="1"/>
          </p:cNvPicPr>
          <p:nvPr>
            <p:ph idx="1"/>
          </p:nvPr>
        </p:nvPicPr>
        <p:blipFill>
          <a:blip r:embed="rId3"/>
          <a:stretch>
            <a:fillRect/>
          </a:stretch>
        </p:blipFill>
        <p:spPr>
          <a:xfrm>
            <a:off x="239713" y="1661796"/>
            <a:ext cx="8796337" cy="4326570"/>
          </a:xfrm>
          <a:prstGeom prst="rect">
            <a:avLst/>
          </a:prstGeom>
        </p:spPr>
      </p:pic>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49</a:t>
            </a:fld>
            <a:endParaRPr lang="en-CA" altLang="zh-CN" dirty="0"/>
          </a:p>
        </p:txBody>
      </p:sp>
    </p:spTree>
    <p:extLst>
      <p:ext uri="{BB962C8B-B14F-4D97-AF65-F5344CB8AC3E}">
        <p14:creationId xmlns:p14="http://schemas.microsoft.com/office/powerpoint/2010/main" val="31695968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381000" y="26988"/>
            <a:ext cx="8377238" cy="811212"/>
          </a:xfrm>
        </p:spPr>
        <p:txBody>
          <a:bodyPr/>
          <a:lstStyle/>
          <a:p>
            <a:r>
              <a:rPr lang="en-CA" altLang="zh-CN">
                <a:latin typeface="Arial" charset="0"/>
                <a:ea typeface="宋体" charset="-122"/>
              </a:rPr>
              <a:t>A Banking Example</a:t>
            </a:r>
          </a:p>
        </p:txBody>
      </p:sp>
      <p:sp>
        <p:nvSpPr>
          <p:cNvPr id="14338" name="Content Placeholder 2"/>
          <p:cNvSpPr>
            <a:spLocks noGrp="1"/>
          </p:cNvSpPr>
          <p:nvPr>
            <p:ph idx="1"/>
          </p:nvPr>
        </p:nvSpPr>
        <p:spPr>
          <a:xfrm>
            <a:off x="239713" y="841375"/>
            <a:ext cx="8294687" cy="2857500"/>
          </a:xfrm>
        </p:spPr>
        <p:txBody>
          <a:bodyPr/>
          <a:lstStyle/>
          <a:p>
            <a:pPr marL="0" indent="0">
              <a:spcBef>
                <a:spcPct val="0"/>
              </a:spcBef>
              <a:buFont typeface="Wingdings" charset="2"/>
              <a:buNone/>
            </a:pPr>
            <a:endParaRPr lang="en-US" altLang="zh-CN">
              <a:solidFill>
                <a:schemeClr val="tx1"/>
              </a:solidFill>
              <a:latin typeface="Arial" charset="0"/>
              <a:ea typeface="SimSun" charset="-122"/>
            </a:endParaRPr>
          </a:p>
          <a:p>
            <a:pPr marL="0" indent="0">
              <a:spcBef>
                <a:spcPct val="0"/>
              </a:spcBef>
              <a:buFont typeface="Wingdings" charset="2"/>
              <a:buNone/>
            </a:pPr>
            <a:endParaRPr lang="en-US" altLang="zh-CN">
              <a:solidFill>
                <a:srgbClr val="800000"/>
              </a:solidFill>
              <a:latin typeface="Arial" charset="0"/>
              <a:ea typeface="SimSun" charset="-122"/>
            </a:endParaRPr>
          </a:p>
        </p:txBody>
      </p:sp>
      <p:pic>
        <p:nvPicPr>
          <p:cNvPr id="3380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1768475"/>
            <a:ext cx="35718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521484" y="12954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 Balance -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1001</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13" name="Rectangle 12"/>
          <p:cNvSpPr/>
          <p:nvPr/>
        </p:nvSpPr>
        <p:spPr>
          <a:xfrm>
            <a:off x="521484" y="2515813"/>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a:t>
            </a:r>
            <a:r>
              <a:rPr lang="en-CA" altLang="zh-CN" dirty="0" smtClean="0">
                <a:latin typeface="Times New Roman" charset="0"/>
                <a:ea typeface="SimSun" charset="-122"/>
              </a:rPr>
              <a:t>=Balance </a:t>
            </a:r>
            <a:r>
              <a:rPr lang="en-CA" altLang="zh-CN" dirty="0">
                <a:latin typeface="Times New Roman" charset="0"/>
                <a:ea typeface="SimSun" charset="-122"/>
              </a:rPr>
              <a:t>+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1003</a:t>
            </a:r>
            <a:r>
              <a:rPr lang="en-CA" altLang="en-US" dirty="0" smtClean="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17" name="Rectangle 16"/>
          <p:cNvSpPr/>
          <p:nvPr/>
        </p:nvSpPr>
        <p:spPr>
          <a:xfrm>
            <a:off x="5093484" y="12954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 Balance -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1001</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21" name="Content Placeholder 2"/>
          <p:cNvSpPr txBox="1">
            <a:spLocks/>
          </p:cNvSpPr>
          <p:nvPr/>
        </p:nvSpPr>
        <p:spPr bwMode="auto">
          <a:xfrm>
            <a:off x="0" y="4038600"/>
            <a:ext cx="82946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800100" indent="-34290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sz="2800">
                <a:solidFill>
                  <a:schemeClr val="tx2"/>
                </a:solidFill>
                <a:ea typeface="ＭＳ Ｐゴシック" charset="-128"/>
              </a:rPr>
              <a:t>A failure during the execution of operations, may leave the database in an </a:t>
            </a:r>
            <a:r>
              <a:rPr lang="en-CA" altLang="zh-CN" sz="2800" b="1">
                <a:solidFill>
                  <a:schemeClr val="tx2"/>
                </a:solidFill>
                <a:ea typeface="ＭＳ Ｐゴシック" charset="-128"/>
              </a:rPr>
              <a:t>inconsistent</a:t>
            </a:r>
            <a:r>
              <a:rPr lang="en-CA" altLang="zh-CN" sz="2800">
                <a:solidFill>
                  <a:schemeClr val="tx2"/>
                </a:solidFill>
                <a:ea typeface="ＭＳ Ｐゴシック" charset="-128"/>
              </a:rPr>
              <a:t> state</a:t>
            </a:r>
          </a:p>
          <a:p>
            <a:pPr>
              <a:spcBef>
                <a:spcPct val="20000"/>
              </a:spcBef>
              <a:buClr>
                <a:srgbClr val="990033"/>
              </a:buClr>
              <a:buSzPct val="60000"/>
              <a:buFont typeface="Wingdings" charset="2"/>
              <a:buChar char="n"/>
            </a:pPr>
            <a:r>
              <a:rPr lang="en-CA" altLang="zh-CN" sz="2800">
                <a:solidFill>
                  <a:schemeClr val="tx2"/>
                </a:solidFill>
                <a:ea typeface="ＭＳ Ｐゴシック" charset="-128"/>
              </a:rPr>
              <a:t>Kind of Failures</a:t>
            </a:r>
          </a:p>
          <a:p>
            <a:pPr lvl="1">
              <a:spcBef>
                <a:spcPct val="20000"/>
              </a:spcBef>
              <a:buClr>
                <a:srgbClr val="990033"/>
              </a:buClr>
              <a:buSzPct val="60000"/>
              <a:buFont typeface="Wingdings" charset="2"/>
              <a:buChar char="n"/>
            </a:pPr>
            <a:r>
              <a:rPr lang="en-CA" altLang="zh-CN" sz="2600">
                <a:solidFill>
                  <a:srgbClr val="800000"/>
                </a:solidFill>
              </a:rPr>
              <a:t>Computer freeze</a:t>
            </a:r>
          </a:p>
          <a:p>
            <a:pPr lvl="1">
              <a:spcBef>
                <a:spcPct val="20000"/>
              </a:spcBef>
              <a:buClr>
                <a:srgbClr val="990033"/>
              </a:buClr>
              <a:buSzPct val="60000"/>
              <a:buFont typeface="Wingdings" charset="2"/>
              <a:buChar char="n"/>
            </a:pPr>
            <a:r>
              <a:rPr lang="en-CA" altLang="zh-CN" sz="2600">
                <a:solidFill>
                  <a:srgbClr val="800000"/>
                </a:solidFill>
              </a:rPr>
              <a:t>Disk write failure</a:t>
            </a:r>
          </a:p>
          <a:p>
            <a:pPr lvl="1">
              <a:spcBef>
                <a:spcPct val="20000"/>
              </a:spcBef>
              <a:buClr>
                <a:srgbClr val="990033"/>
              </a:buClr>
              <a:buSzPct val="60000"/>
              <a:buFont typeface="Wingdings" charset="2"/>
              <a:buChar char="n"/>
            </a:pPr>
            <a:r>
              <a:rPr lang="en-CA" altLang="zh-CN" sz="2600">
                <a:solidFill>
                  <a:srgbClr val="800000"/>
                </a:solidFill>
              </a:rPr>
              <a:t>Power outage</a:t>
            </a:r>
          </a:p>
          <a:p>
            <a:pPr>
              <a:spcBef>
                <a:spcPct val="20000"/>
              </a:spcBef>
              <a:buClr>
                <a:srgbClr val="990033"/>
              </a:buClr>
              <a:buSzPct val="60000"/>
              <a:buFont typeface="Wingdings" charset="2"/>
              <a:buNone/>
            </a:pPr>
            <a:endParaRPr lang="en-CA" altLang="zh-CN" sz="2800">
              <a:solidFill>
                <a:schemeClr val="tx2"/>
              </a:solidFill>
              <a:ea typeface="ＭＳ Ｐゴシック" charset="-128"/>
            </a:endParaRPr>
          </a:p>
          <a:p>
            <a:pPr>
              <a:spcBef>
                <a:spcPct val="20000"/>
              </a:spcBef>
              <a:buClr>
                <a:srgbClr val="990033"/>
              </a:buClr>
              <a:buSzPct val="60000"/>
              <a:buFont typeface="Wingdings" charset="2"/>
              <a:buNone/>
            </a:pPr>
            <a:endParaRPr lang="en-CA" altLang="zh-CN" sz="2800">
              <a:solidFill>
                <a:schemeClr val="tx2"/>
              </a:solidFill>
              <a:ea typeface="ＭＳ Ｐゴシック" charset="-128"/>
            </a:endParaRPr>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5</a:t>
            </a:fld>
            <a:endParaRPr lang="en-CA" altLang="zh-CN" dirty="0"/>
          </a:p>
        </p:txBody>
      </p:sp>
      <p:sp>
        <p:nvSpPr>
          <p:cNvPr id="15" name="TextBox 14"/>
          <p:cNvSpPr txBox="1"/>
          <p:nvPr/>
        </p:nvSpPr>
        <p:spPr>
          <a:xfrm>
            <a:off x="228600" y="836712"/>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
        <p:nvSpPr>
          <p:cNvPr id="18" name="TextBox 17"/>
          <p:cNvSpPr txBox="1"/>
          <p:nvPr/>
        </p:nvSpPr>
        <p:spPr>
          <a:xfrm>
            <a:off x="228600" y="3657600"/>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
        <p:nvSpPr>
          <p:cNvPr id="22" name="TextBox 21"/>
          <p:cNvSpPr txBox="1"/>
          <p:nvPr/>
        </p:nvSpPr>
        <p:spPr>
          <a:xfrm>
            <a:off x="4644008" y="836712"/>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
        <p:nvSpPr>
          <p:cNvPr id="23" name="TextBox 22"/>
          <p:cNvSpPr txBox="1"/>
          <p:nvPr/>
        </p:nvSpPr>
        <p:spPr>
          <a:xfrm>
            <a:off x="4752354" y="3645024"/>
            <a:ext cx="3348038" cy="461665"/>
          </a:xfrm>
          <a:prstGeom prst="rect">
            <a:avLst/>
          </a:prstGeom>
          <a:noFill/>
        </p:spPr>
        <p:txBody>
          <a:bodyPr>
            <a:spAutoFit/>
          </a:bodyPr>
          <a:lstStyle/>
          <a:p>
            <a:pPr algn="r">
              <a:defRPr/>
            </a:pPr>
            <a:r>
              <a:rPr lang="en-CA" sz="2400" kern="0" dirty="0">
                <a:solidFill>
                  <a:srgbClr val="99291C"/>
                </a:solidFill>
                <a:latin typeface="+mn-lt"/>
                <a:ea typeface="SimSun" panose="02010600030101010101" pitchFamily="2" charset="-122"/>
                <a:cs typeface="Times New Roman" panose="02020603050405020304" pitchFamily="18" charset="0"/>
              </a:rPr>
              <a:t>Total balance = </a:t>
            </a:r>
            <a:r>
              <a:rPr lang="en-CA" sz="2400" kern="0" dirty="0" smtClean="0">
                <a:solidFill>
                  <a:srgbClr val="99291C"/>
                </a:solidFill>
                <a:latin typeface="+mn-lt"/>
                <a:ea typeface="SimSun" panose="02010600030101010101" pitchFamily="2" charset="-122"/>
                <a:cs typeface="Times New Roman" panose="02020603050405020304" pitchFamily="18" charset="0"/>
              </a:rPr>
              <a:t>7000</a:t>
            </a:r>
            <a:endParaRPr lang="en-US" sz="2400" dirty="0">
              <a:solidFill>
                <a:srgbClr val="99291C"/>
              </a:solidFill>
              <a:latin typeface="+mn-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71167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385763" y="0"/>
            <a:ext cx="8377237" cy="838200"/>
          </a:xfrm>
        </p:spPr>
        <p:txBody>
          <a:bodyPr/>
          <a:lstStyle/>
          <a:p>
            <a:r>
              <a:rPr lang="en-US" altLang="zh-CN">
                <a:latin typeface="Arial" charset="0"/>
                <a:ea typeface="SimSun" charset="-122"/>
              </a:rPr>
              <a:t>Durability</a:t>
            </a:r>
            <a:endParaRPr lang="zh-CN" altLang="en-US">
              <a:latin typeface="Arial" charset="0"/>
              <a:ea typeface="SimSun" charset="-122"/>
            </a:endParaRPr>
          </a:p>
        </p:txBody>
      </p:sp>
      <p:sp>
        <p:nvSpPr>
          <p:cNvPr id="35842" name="内容占位符 2"/>
          <p:cNvSpPr>
            <a:spLocks noGrp="1"/>
          </p:cNvSpPr>
          <p:nvPr>
            <p:ph idx="1"/>
          </p:nvPr>
        </p:nvSpPr>
        <p:spPr>
          <a:xfrm>
            <a:off x="304800" y="990600"/>
            <a:ext cx="8294688" cy="4572000"/>
          </a:xfrm>
        </p:spPr>
        <p:txBody>
          <a:bodyPr/>
          <a:lstStyle/>
          <a:p>
            <a:pPr>
              <a:lnSpc>
                <a:spcPct val="90000"/>
              </a:lnSpc>
              <a:spcBef>
                <a:spcPct val="50000"/>
              </a:spcBef>
            </a:pPr>
            <a:r>
              <a:rPr lang="en-GB" altLang="zh-CN" b="1" dirty="0">
                <a:latin typeface="Arial" charset="0"/>
                <a:ea typeface="宋体" charset="-122"/>
              </a:rPr>
              <a:t>Active</a:t>
            </a:r>
            <a:r>
              <a:rPr lang="en-GB" altLang="zh-CN" dirty="0">
                <a:latin typeface="Arial" charset="0"/>
                <a:ea typeface="宋体" charset="-122"/>
              </a:rPr>
              <a:t>: </a:t>
            </a:r>
            <a:r>
              <a:rPr lang="en-GB" altLang="zh-CN" dirty="0">
                <a:solidFill>
                  <a:srgbClr val="800000"/>
                </a:solidFill>
                <a:latin typeface="Arial" charset="0"/>
                <a:ea typeface="宋体" charset="-122"/>
              </a:rPr>
              <a:t>the transaction stays in this state while it is executing.</a:t>
            </a:r>
          </a:p>
          <a:p>
            <a:pPr>
              <a:lnSpc>
                <a:spcPct val="80000"/>
              </a:lnSpc>
              <a:spcBef>
                <a:spcPct val="50000"/>
              </a:spcBef>
            </a:pPr>
            <a:r>
              <a:rPr lang="en-GB" altLang="zh-CN" b="1" dirty="0">
                <a:latin typeface="Arial" charset="0"/>
                <a:ea typeface="宋体" charset="-122"/>
              </a:rPr>
              <a:t>Partially committed</a:t>
            </a:r>
            <a:r>
              <a:rPr lang="en-GB" altLang="zh-CN" dirty="0">
                <a:latin typeface="Arial" charset="0"/>
                <a:ea typeface="宋体" charset="-122"/>
              </a:rPr>
              <a:t>: </a:t>
            </a:r>
            <a:r>
              <a:rPr lang="en-GB" altLang="zh-CN" dirty="0">
                <a:solidFill>
                  <a:srgbClr val="800000"/>
                </a:solidFill>
                <a:latin typeface="Arial" charset="0"/>
                <a:ea typeface="宋体" charset="-122"/>
              </a:rPr>
              <a:t>after the final statement has been executed.</a:t>
            </a:r>
          </a:p>
          <a:p>
            <a:pPr>
              <a:lnSpc>
                <a:spcPct val="80000"/>
              </a:lnSpc>
              <a:spcBef>
                <a:spcPct val="50000"/>
              </a:spcBef>
            </a:pPr>
            <a:r>
              <a:rPr lang="en-GB" altLang="zh-CN" b="1" dirty="0">
                <a:latin typeface="Arial" charset="0"/>
                <a:ea typeface="宋体" charset="-122"/>
              </a:rPr>
              <a:t>Failed:</a:t>
            </a:r>
            <a:r>
              <a:rPr lang="en-GB" altLang="zh-CN" dirty="0">
                <a:latin typeface="Arial" charset="0"/>
                <a:ea typeface="宋体" charset="-122"/>
              </a:rPr>
              <a:t> </a:t>
            </a:r>
            <a:r>
              <a:rPr lang="en-GB" altLang="zh-CN" dirty="0">
                <a:solidFill>
                  <a:srgbClr val="800000"/>
                </a:solidFill>
                <a:latin typeface="Arial" charset="0"/>
                <a:ea typeface="宋体" charset="-122"/>
              </a:rPr>
              <a:t>after the discovery that normal execution can no longer proceed.</a:t>
            </a:r>
          </a:p>
          <a:p>
            <a:pPr>
              <a:lnSpc>
                <a:spcPct val="90000"/>
              </a:lnSpc>
              <a:spcBef>
                <a:spcPct val="50000"/>
              </a:spcBef>
            </a:pPr>
            <a:r>
              <a:rPr lang="en-GB" altLang="zh-CN" b="1" dirty="0">
                <a:latin typeface="Arial" charset="0"/>
                <a:ea typeface="宋体" charset="-122"/>
              </a:rPr>
              <a:t>Aborted: </a:t>
            </a:r>
            <a:r>
              <a:rPr lang="en-GB" altLang="zh-CN" dirty="0">
                <a:solidFill>
                  <a:srgbClr val="800000"/>
                </a:solidFill>
                <a:latin typeface="Arial" charset="0"/>
                <a:ea typeface="宋体" charset="-122"/>
              </a:rPr>
              <a:t>after the transaction has been rolled back and the database restored to its state prior to the start of the transaction. It is followed by restarting the transaction or killing it.</a:t>
            </a:r>
          </a:p>
          <a:p>
            <a:pPr>
              <a:lnSpc>
                <a:spcPct val="90000"/>
              </a:lnSpc>
              <a:spcBef>
                <a:spcPct val="50000"/>
              </a:spcBef>
            </a:pPr>
            <a:r>
              <a:rPr lang="en-GB" altLang="zh-CN" b="1" dirty="0">
                <a:latin typeface="Arial" charset="0"/>
                <a:ea typeface="宋体" charset="-122"/>
              </a:rPr>
              <a:t>Committed</a:t>
            </a:r>
            <a:r>
              <a:rPr lang="en-GB" altLang="zh-CN" dirty="0">
                <a:latin typeface="Arial" charset="0"/>
                <a:ea typeface="宋体" charset="-122"/>
              </a:rPr>
              <a:t>: </a:t>
            </a:r>
            <a:r>
              <a:rPr lang="en-GB" altLang="zh-CN" dirty="0">
                <a:solidFill>
                  <a:srgbClr val="800000"/>
                </a:solidFill>
                <a:latin typeface="Arial" charset="0"/>
                <a:ea typeface="宋体" charset="-122"/>
              </a:rPr>
              <a:t>after successful completion.</a:t>
            </a:r>
          </a:p>
          <a:p>
            <a:endParaRPr lang="zh-CN" altLang="en-US" sz="2400" dirty="0">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50</a:t>
            </a:fld>
            <a:endParaRPr lang="en-CA" altLang="zh-CN" dirty="0"/>
          </a:p>
        </p:txBody>
      </p:sp>
    </p:spTree>
    <p:extLst>
      <p:ext uri="{BB962C8B-B14F-4D97-AF65-F5344CB8AC3E}">
        <p14:creationId xmlns:p14="http://schemas.microsoft.com/office/powerpoint/2010/main" val="72619264"/>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385763" y="76200"/>
            <a:ext cx="8377237" cy="762000"/>
          </a:xfrm>
        </p:spPr>
        <p:txBody>
          <a:bodyPr/>
          <a:lstStyle/>
          <a:p>
            <a:r>
              <a:rPr lang="en-US" altLang="zh-CN">
                <a:latin typeface="Arial" charset="0"/>
                <a:ea typeface="SimSun" charset="-122"/>
              </a:rPr>
              <a:t>Reasons for Abort</a:t>
            </a:r>
            <a:endParaRPr lang="zh-CN" altLang="en-US">
              <a:latin typeface="Arial" charset="0"/>
              <a:ea typeface="SimSun" charset="-122"/>
            </a:endParaRPr>
          </a:p>
        </p:txBody>
      </p:sp>
      <p:sp>
        <p:nvSpPr>
          <p:cNvPr id="36866" name="内容占位符 2"/>
          <p:cNvSpPr>
            <a:spLocks noGrp="1"/>
          </p:cNvSpPr>
          <p:nvPr>
            <p:ph idx="1"/>
          </p:nvPr>
        </p:nvSpPr>
        <p:spPr>
          <a:xfrm>
            <a:off x="304800" y="990600"/>
            <a:ext cx="8294688" cy="4572000"/>
          </a:xfrm>
        </p:spPr>
        <p:txBody>
          <a:bodyPr/>
          <a:lstStyle/>
          <a:p>
            <a:pPr>
              <a:spcBef>
                <a:spcPct val="50000"/>
              </a:spcBef>
            </a:pPr>
            <a:r>
              <a:rPr lang="en-US" altLang="zh-CN">
                <a:latin typeface="Arial" charset="0"/>
                <a:ea typeface="SimSun" charset="-122"/>
              </a:rPr>
              <a:t>Transaction requests to roll back.</a:t>
            </a:r>
            <a:endParaRPr lang="zh-CN" altLang="en-US">
              <a:latin typeface="Arial" charset="0"/>
              <a:ea typeface="SimSun" charset="-122"/>
            </a:endParaRPr>
          </a:p>
          <a:p>
            <a:pPr>
              <a:spcBef>
                <a:spcPct val="50000"/>
              </a:spcBef>
            </a:pPr>
            <a:r>
              <a:rPr lang="en-US" altLang="zh-CN">
                <a:latin typeface="Arial" charset="0"/>
                <a:ea typeface="SimSun" charset="-122"/>
              </a:rPr>
              <a:t>Transaction aborted by database system:</a:t>
            </a:r>
          </a:p>
          <a:p>
            <a:pPr lvl="1">
              <a:spcBef>
                <a:spcPct val="35000"/>
              </a:spcBef>
            </a:pPr>
            <a:r>
              <a:rPr lang="en-US" altLang="zh-CN" sz="2400">
                <a:latin typeface="Arial" charset="0"/>
                <a:ea typeface="SimSun" charset="-122"/>
              </a:rPr>
              <a:t>Execution did not maintain database consistency (integrity constraint is violated)</a:t>
            </a:r>
          </a:p>
          <a:p>
            <a:pPr lvl="1">
              <a:spcBef>
                <a:spcPct val="35000"/>
              </a:spcBef>
            </a:pPr>
            <a:r>
              <a:rPr lang="en-US" altLang="zh-CN" sz="2400">
                <a:latin typeface="Arial" charset="0"/>
                <a:ea typeface="SimSun" charset="-122"/>
              </a:rPr>
              <a:t>Resources not available (deadlock)</a:t>
            </a:r>
          </a:p>
          <a:p>
            <a:pPr>
              <a:spcBef>
                <a:spcPct val="35000"/>
              </a:spcBef>
            </a:pPr>
            <a:r>
              <a:rPr lang="en-US" altLang="zh-CN">
                <a:latin typeface="Arial" charset="0"/>
                <a:ea typeface="SimSun" charset="-122"/>
              </a:rPr>
              <a:t>System crash or disk failure.</a:t>
            </a:r>
          </a:p>
          <a:p>
            <a:pPr>
              <a:spcBef>
                <a:spcPct val="35000"/>
              </a:spcBef>
              <a:buFont typeface="Wingdings" charset="2"/>
              <a:buNone/>
            </a:pPr>
            <a:endParaRPr lang="en-US" altLang="zh-CN">
              <a:latin typeface="Arial" charset="0"/>
              <a:ea typeface="SimSun" charset="-122"/>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51</a:t>
            </a:fld>
            <a:endParaRPr lang="en-CA" altLang="zh-CN" dirty="0"/>
          </a:p>
        </p:txBody>
      </p:sp>
    </p:spTree>
    <p:extLst>
      <p:ext uri="{BB962C8B-B14F-4D97-AF65-F5344CB8AC3E}">
        <p14:creationId xmlns:p14="http://schemas.microsoft.com/office/powerpoint/2010/main" val="741258552"/>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dirty="0" smtClean="0"/>
              <a:t>How to use log to deal with failures</a:t>
            </a:r>
            <a:endParaRPr lang="en-US" altLang="en-US" dirty="0"/>
          </a:p>
        </p:txBody>
      </p:sp>
      <p:sp>
        <p:nvSpPr>
          <p:cNvPr id="45058" name="Content Placeholder 2"/>
          <p:cNvSpPr>
            <a:spLocks noGrp="1"/>
          </p:cNvSpPr>
          <p:nvPr>
            <p:ph idx="1"/>
          </p:nvPr>
        </p:nvSpPr>
        <p:spPr/>
        <p:txBody>
          <a:bodyPr/>
          <a:lstStyle/>
          <a:p>
            <a:pPr>
              <a:buNone/>
            </a:pPr>
            <a:r>
              <a:rPr lang="en-CA" altLang="en-US" dirty="0"/>
              <a:t>S</a:t>
            </a:r>
            <a:r>
              <a:rPr lang="en-CA" altLang="en-US" dirty="0" smtClean="0"/>
              <a:t>oft crash (power outage)</a:t>
            </a:r>
          </a:p>
          <a:p>
            <a:pPr lvl="1">
              <a:buNone/>
            </a:pPr>
            <a:r>
              <a:rPr lang="en-CA" altLang="en-US" dirty="0" smtClean="0"/>
              <a:t>affect all transactions but not the database</a:t>
            </a:r>
          </a:p>
          <a:p>
            <a:pPr>
              <a:buFont typeface="Wingdings" charset="2"/>
              <a:buNone/>
            </a:pPr>
            <a:r>
              <a:rPr lang="en-CA" altLang="en-US" dirty="0" smtClean="0"/>
              <a:t>What </a:t>
            </a:r>
            <a:r>
              <a:rPr lang="en-CA" altLang="en-US" dirty="0"/>
              <a:t>should </a:t>
            </a:r>
            <a:r>
              <a:rPr lang="en-CA" altLang="en-US" dirty="0" smtClean="0"/>
              <a:t>we do?</a:t>
            </a:r>
            <a:endParaRPr lang="en-CA" altLang="en-US" dirty="0"/>
          </a:p>
          <a:p>
            <a:pPr lvl="1"/>
            <a:r>
              <a:rPr lang="en-CA" altLang="en-US" dirty="0" smtClean="0"/>
              <a:t>Not committed </a:t>
            </a:r>
            <a:r>
              <a:rPr lang="en-CA" altLang="en-US" dirty="0"/>
              <a:t>transactions must be </a:t>
            </a:r>
            <a:r>
              <a:rPr lang="en-CA" altLang="en-US" dirty="0" smtClean="0"/>
              <a:t>undone</a:t>
            </a:r>
            <a:endParaRPr lang="en-CA" altLang="en-US" dirty="0"/>
          </a:p>
          <a:p>
            <a:pPr lvl="1"/>
            <a:r>
              <a:rPr lang="en-CA" altLang="en-US" dirty="0" smtClean="0"/>
              <a:t>Committed </a:t>
            </a:r>
            <a:r>
              <a:rPr lang="en-CA" altLang="en-US" dirty="0"/>
              <a:t>transactions must be redone, </a:t>
            </a:r>
            <a:r>
              <a:rPr lang="en-CA" altLang="en-US" dirty="0" smtClean="0"/>
              <a:t>to make them permanent as they are in </a:t>
            </a:r>
            <a:r>
              <a:rPr lang="en-CA" altLang="en-US" dirty="0"/>
              <a:t>buffer but </a:t>
            </a:r>
            <a:r>
              <a:rPr lang="en-CA" altLang="en-US" dirty="0" smtClean="0"/>
              <a:t>on disk</a:t>
            </a:r>
          </a:p>
          <a:p>
            <a:pPr lvl="1"/>
            <a:endParaRPr lang="en-CA" altLang="en-US" dirty="0"/>
          </a:p>
          <a:p>
            <a:endParaRPr lang="en-CA" altLang="en-US" dirty="0"/>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52</a:t>
            </a:fld>
            <a:endParaRPr lang="en-CA"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Transaction Execution</a:t>
            </a:r>
          </a:p>
        </p:txBody>
      </p:sp>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53</a:t>
            </a:fld>
            <a:endParaRPr lang="en-CA" altLang="zh-CN" dirty="0"/>
          </a:p>
        </p:txBody>
      </p:sp>
      <p:pic>
        <p:nvPicPr>
          <p:cNvPr id="5" name="Picture 4"/>
          <p:cNvPicPr>
            <a:picLocks noChangeAspect="1"/>
          </p:cNvPicPr>
          <p:nvPr/>
        </p:nvPicPr>
        <p:blipFill>
          <a:blip r:embed="rId3"/>
          <a:stretch>
            <a:fillRect/>
          </a:stretch>
        </p:blipFill>
        <p:spPr>
          <a:xfrm>
            <a:off x="755576" y="980728"/>
            <a:ext cx="2082800" cy="1460500"/>
          </a:xfrm>
          <a:prstGeom prst="rect">
            <a:avLst/>
          </a:prstGeom>
        </p:spPr>
      </p:pic>
      <p:pic>
        <p:nvPicPr>
          <p:cNvPr id="6" name="Picture 5"/>
          <p:cNvPicPr>
            <a:picLocks noChangeAspect="1"/>
          </p:cNvPicPr>
          <p:nvPr/>
        </p:nvPicPr>
        <p:blipFill>
          <a:blip r:embed="rId4"/>
          <a:stretch>
            <a:fillRect/>
          </a:stretch>
        </p:blipFill>
        <p:spPr>
          <a:xfrm>
            <a:off x="2966902" y="980728"/>
            <a:ext cx="2095500" cy="1828800"/>
          </a:xfrm>
          <a:prstGeom prst="rect">
            <a:avLst/>
          </a:prstGeom>
        </p:spPr>
      </p:pic>
      <p:pic>
        <p:nvPicPr>
          <p:cNvPr id="7" name="Picture 6"/>
          <p:cNvPicPr>
            <a:picLocks noChangeAspect="1"/>
          </p:cNvPicPr>
          <p:nvPr/>
        </p:nvPicPr>
        <p:blipFill>
          <a:blip r:embed="rId5"/>
          <a:stretch>
            <a:fillRect/>
          </a:stretch>
        </p:blipFill>
        <p:spPr>
          <a:xfrm>
            <a:off x="755576" y="3218284"/>
            <a:ext cx="2108200" cy="1866900"/>
          </a:xfrm>
          <a:prstGeom prst="rect">
            <a:avLst/>
          </a:prstGeom>
        </p:spPr>
      </p:pic>
      <p:pic>
        <p:nvPicPr>
          <p:cNvPr id="8" name="Picture 7"/>
          <p:cNvPicPr>
            <a:picLocks noChangeAspect="1"/>
          </p:cNvPicPr>
          <p:nvPr/>
        </p:nvPicPr>
        <p:blipFill>
          <a:blip r:embed="rId6"/>
          <a:stretch>
            <a:fillRect/>
          </a:stretch>
        </p:blipFill>
        <p:spPr>
          <a:xfrm>
            <a:off x="2966902" y="3237334"/>
            <a:ext cx="2082800" cy="1828800"/>
          </a:xfrm>
          <a:prstGeom prst="rect">
            <a:avLst/>
          </a:prstGeom>
        </p:spPr>
      </p:pic>
      <p:pic>
        <p:nvPicPr>
          <p:cNvPr id="9" name="Picture 8"/>
          <p:cNvPicPr>
            <a:picLocks noChangeAspect="1"/>
          </p:cNvPicPr>
          <p:nvPr/>
        </p:nvPicPr>
        <p:blipFill>
          <a:blip r:embed="rId7"/>
          <a:stretch>
            <a:fillRect/>
          </a:stretch>
        </p:blipFill>
        <p:spPr>
          <a:xfrm>
            <a:off x="5243016" y="1030064"/>
            <a:ext cx="3073400" cy="4775200"/>
          </a:xfrm>
          <a:prstGeom prst="rect">
            <a:avLst/>
          </a:prstGeom>
        </p:spPr>
      </p:pic>
      <p:sp>
        <p:nvSpPr>
          <p:cNvPr id="11" name="Rectangle 10"/>
          <p:cNvSpPr/>
          <p:nvPr/>
        </p:nvSpPr>
        <p:spPr>
          <a:xfrm>
            <a:off x="2555776" y="5589240"/>
            <a:ext cx="1685077" cy="369332"/>
          </a:xfrm>
          <a:prstGeom prst="rect">
            <a:avLst/>
          </a:prstGeom>
        </p:spPr>
        <p:txBody>
          <a:bodyPr wrap="none">
            <a:spAutoFit/>
          </a:bodyPr>
          <a:lstStyle/>
          <a:p>
            <a:r>
              <a:rPr lang="en-CA" altLang="en-US" b="1" dirty="0" smtClean="0">
                <a:solidFill>
                  <a:srgbClr val="99291C"/>
                </a:solidFill>
              </a:rPr>
              <a:t>System crash</a:t>
            </a:r>
            <a:endParaRPr lang="en-US" b="1" dirty="0"/>
          </a:p>
        </p:txBody>
      </p:sp>
      <p:cxnSp>
        <p:nvCxnSpPr>
          <p:cNvPr id="12" name="Straight Arrow Connector 11"/>
          <p:cNvCxnSpPr/>
          <p:nvPr/>
        </p:nvCxnSpPr>
        <p:spPr bwMode="auto">
          <a:xfrm>
            <a:off x="4240853" y="5773906"/>
            <a:ext cx="966007" cy="0"/>
          </a:xfrm>
          <a:prstGeom prst="straightConnector1">
            <a:avLst/>
          </a:prstGeom>
          <a:blipFill dpi="0" rotWithShape="0">
            <a:blip r:embed="rId8"/>
            <a:srcRect/>
            <a:tile tx="0" ty="0" sx="100000" sy="100000" flip="none" algn="tl"/>
          </a:blipFill>
          <a:ln w="3810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10289303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385763" y="0"/>
            <a:ext cx="8377237" cy="838200"/>
          </a:xfrm>
        </p:spPr>
        <p:txBody>
          <a:bodyPr/>
          <a:lstStyle/>
          <a:p>
            <a:r>
              <a:rPr lang="en-US" altLang="zh-CN">
                <a:latin typeface="Arial" charset="0"/>
                <a:ea typeface="宋体" charset="-122"/>
              </a:rPr>
              <a:t>States for Transaction Execution</a:t>
            </a:r>
            <a:endParaRPr lang="zh-CN" altLang="en-US">
              <a:latin typeface="Arial" charset="0"/>
              <a:ea typeface="SimSun" charset="-122"/>
            </a:endParaRPr>
          </a:p>
        </p:txBody>
      </p:sp>
      <p:sp>
        <p:nvSpPr>
          <p:cNvPr id="34818" name="内容占位符 2"/>
          <p:cNvSpPr>
            <a:spLocks noGrp="1"/>
          </p:cNvSpPr>
          <p:nvPr>
            <p:ph idx="1"/>
          </p:nvPr>
        </p:nvSpPr>
        <p:spPr>
          <a:xfrm>
            <a:off x="239713" y="1450975"/>
            <a:ext cx="8294687" cy="4572000"/>
          </a:xfrm>
        </p:spPr>
        <p:txBody>
          <a:bodyPr/>
          <a:lstStyle/>
          <a:p>
            <a:endParaRPr lang="en-US" altLang="zh-CN">
              <a:latin typeface="Arial" charset="0"/>
              <a:ea typeface="SimSun" charset="-122"/>
              <a:sym typeface="Gill Sans" charset="0"/>
            </a:endParaRPr>
          </a:p>
          <a:p>
            <a:pPr>
              <a:buFont typeface="Wingdings" charset="2"/>
              <a:buNone/>
            </a:pPr>
            <a:endParaRPr lang="zh-CN" altLang="en-US">
              <a:latin typeface="Arial" charset="0"/>
              <a:ea typeface="SimSun" charset="-122"/>
            </a:endParaRPr>
          </a:p>
        </p:txBody>
      </p:sp>
      <p:sp>
        <p:nvSpPr>
          <p:cNvPr id="5" name="Oval 4"/>
          <p:cNvSpPr>
            <a:spLocks noChangeArrowheads="1"/>
          </p:cNvSpPr>
          <p:nvPr/>
        </p:nvSpPr>
        <p:spPr bwMode="auto">
          <a:xfrm>
            <a:off x="181566" y="3432175"/>
            <a:ext cx="1981200" cy="914400"/>
          </a:xfrm>
          <a:prstGeom prst="ellipse">
            <a:avLst/>
          </a:prstGeom>
          <a:solidFill>
            <a:srgbClr val="DDDDDD"/>
          </a:solidFill>
          <a:ln w="9525">
            <a:solidFill>
              <a:schemeClr val="tx1"/>
            </a:solidFill>
            <a:round/>
            <a:headEnd/>
            <a:tailEnd/>
          </a:ln>
          <a:effectLst/>
          <a:scene3d>
            <a:camera prst="orthographicFront"/>
            <a:lightRig rig="threePt" dir="t"/>
          </a:scene3d>
          <a:sp3d>
            <a:bevelT/>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defRPr/>
            </a:pPr>
            <a:r>
              <a:rPr lang="en-GB" altLang="en-US">
                <a:solidFill>
                  <a:srgbClr val="000000"/>
                </a:solidFill>
              </a:rPr>
              <a:t>active</a:t>
            </a:r>
          </a:p>
        </p:txBody>
      </p:sp>
      <p:sp>
        <p:nvSpPr>
          <p:cNvPr id="6" name="Oval 5"/>
          <p:cNvSpPr>
            <a:spLocks noChangeArrowheads="1"/>
          </p:cNvSpPr>
          <p:nvPr/>
        </p:nvSpPr>
        <p:spPr bwMode="auto">
          <a:xfrm>
            <a:off x="3077166" y="2136775"/>
            <a:ext cx="2590800" cy="838200"/>
          </a:xfrm>
          <a:prstGeom prst="ellipse">
            <a:avLst/>
          </a:prstGeom>
          <a:solidFill>
            <a:srgbClr val="DDDDDD"/>
          </a:solidFill>
          <a:ln w="9525">
            <a:solidFill>
              <a:schemeClr val="tx1"/>
            </a:solidFill>
            <a:round/>
            <a:headEnd/>
            <a:tailEnd/>
          </a:ln>
          <a:effectLst/>
          <a:scene3d>
            <a:camera prst="orthographicFront"/>
            <a:lightRig rig="threePt" dir="t"/>
          </a:scene3d>
          <a:sp3d>
            <a:bevelT/>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defRPr/>
            </a:pPr>
            <a:r>
              <a:rPr lang="en-GB" altLang="en-US">
                <a:solidFill>
                  <a:srgbClr val="000000"/>
                </a:solidFill>
              </a:rPr>
              <a:t>Partially committed</a:t>
            </a:r>
          </a:p>
        </p:txBody>
      </p:sp>
      <p:sp>
        <p:nvSpPr>
          <p:cNvPr id="7" name="Oval 6"/>
          <p:cNvSpPr>
            <a:spLocks noChangeArrowheads="1"/>
          </p:cNvSpPr>
          <p:nvPr/>
        </p:nvSpPr>
        <p:spPr bwMode="auto">
          <a:xfrm>
            <a:off x="3000966" y="5184775"/>
            <a:ext cx="2133600" cy="838200"/>
          </a:xfrm>
          <a:prstGeom prst="ellipse">
            <a:avLst/>
          </a:prstGeom>
          <a:solidFill>
            <a:srgbClr val="DDDDDD"/>
          </a:solidFill>
          <a:ln w="9525">
            <a:solidFill>
              <a:schemeClr val="tx1"/>
            </a:solidFill>
            <a:round/>
            <a:headEnd/>
            <a:tailEnd/>
          </a:ln>
          <a:effectLst/>
          <a:scene3d>
            <a:camera prst="orthographicFront"/>
            <a:lightRig rig="threePt" dir="t"/>
          </a:scene3d>
          <a:sp3d>
            <a:bevelT/>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defRPr/>
            </a:pPr>
            <a:r>
              <a:rPr lang="en-GB" altLang="en-US">
                <a:solidFill>
                  <a:srgbClr val="000000"/>
                </a:solidFill>
              </a:rPr>
              <a:t>failed</a:t>
            </a:r>
          </a:p>
        </p:txBody>
      </p:sp>
      <p:sp>
        <p:nvSpPr>
          <p:cNvPr id="8" name="Oval 7"/>
          <p:cNvSpPr>
            <a:spLocks noChangeArrowheads="1"/>
          </p:cNvSpPr>
          <p:nvPr/>
        </p:nvSpPr>
        <p:spPr bwMode="auto">
          <a:xfrm>
            <a:off x="6429966" y="2140959"/>
            <a:ext cx="1981200" cy="685800"/>
          </a:xfrm>
          <a:prstGeom prst="ellipse">
            <a:avLst/>
          </a:prstGeom>
          <a:solidFill>
            <a:srgbClr val="DDDDDD"/>
          </a:solidFill>
          <a:ln w="9525">
            <a:solidFill>
              <a:schemeClr val="tx1"/>
            </a:solidFill>
            <a:round/>
            <a:headEnd/>
            <a:tailEnd/>
          </a:ln>
          <a:effectLst/>
          <a:scene3d>
            <a:camera prst="orthographicFront"/>
            <a:lightRig rig="threePt" dir="t"/>
          </a:scene3d>
          <a:sp3d>
            <a:bevelT/>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defRPr/>
            </a:pPr>
            <a:r>
              <a:rPr lang="en-GB" altLang="en-US">
                <a:solidFill>
                  <a:srgbClr val="000000"/>
                </a:solidFill>
              </a:rPr>
              <a:t>committed</a:t>
            </a:r>
          </a:p>
        </p:txBody>
      </p:sp>
      <p:sp>
        <p:nvSpPr>
          <p:cNvPr id="9" name="Oval 8"/>
          <p:cNvSpPr>
            <a:spLocks noChangeArrowheads="1"/>
          </p:cNvSpPr>
          <p:nvPr/>
        </p:nvSpPr>
        <p:spPr bwMode="auto">
          <a:xfrm>
            <a:off x="6309386" y="5302846"/>
            <a:ext cx="1828800" cy="685800"/>
          </a:xfrm>
          <a:prstGeom prst="ellipse">
            <a:avLst/>
          </a:prstGeom>
          <a:solidFill>
            <a:srgbClr val="DDDDDD"/>
          </a:solidFill>
          <a:ln w="9525">
            <a:solidFill>
              <a:schemeClr val="tx1"/>
            </a:solidFill>
            <a:round/>
            <a:headEnd/>
            <a:tailEnd/>
          </a:ln>
          <a:effectLst/>
          <a:scene3d>
            <a:camera prst="orthographicFront"/>
            <a:lightRig rig="threePt" dir="t"/>
          </a:scene3d>
          <a:sp3d>
            <a:bevelT/>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defRPr/>
            </a:pPr>
            <a:r>
              <a:rPr lang="en-GB" altLang="en-US">
                <a:solidFill>
                  <a:srgbClr val="000000"/>
                </a:solidFill>
              </a:rPr>
              <a:t>aborted</a:t>
            </a:r>
          </a:p>
        </p:txBody>
      </p:sp>
      <p:sp>
        <p:nvSpPr>
          <p:cNvPr id="50196" name="Line 8"/>
          <p:cNvSpPr>
            <a:spLocks noChangeShapeType="1"/>
          </p:cNvSpPr>
          <p:nvPr/>
        </p:nvSpPr>
        <p:spPr bwMode="auto">
          <a:xfrm flipV="1">
            <a:off x="1704975" y="2670175"/>
            <a:ext cx="1371600" cy="838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ea typeface="ＭＳ Ｐゴシック" charset="0"/>
            </a:endParaRPr>
          </a:p>
        </p:txBody>
      </p:sp>
      <p:sp>
        <p:nvSpPr>
          <p:cNvPr id="50197" name="Line 9"/>
          <p:cNvSpPr>
            <a:spLocks noChangeShapeType="1"/>
          </p:cNvSpPr>
          <p:nvPr/>
        </p:nvSpPr>
        <p:spPr bwMode="auto">
          <a:xfrm>
            <a:off x="1933575" y="4194175"/>
            <a:ext cx="1219200" cy="1143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ea typeface="ＭＳ Ｐゴシック" charset="0"/>
            </a:endParaRPr>
          </a:p>
        </p:txBody>
      </p:sp>
      <p:sp>
        <p:nvSpPr>
          <p:cNvPr id="50198" name="Line 10"/>
          <p:cNvSpPr>
            <a:spLocks noChangeShapeType="1"/>
          </p:cNvSpPr>
          <p:nvPr/>
        </p:nvSpPr>
        <p:spPr bwMode="auto">
          <a:xfrm>
            <a:off x="4368800" y="2974975"/>
            <a:ext cx="3175" cy="2209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ea typeface="ＭＳ Ｐゴシック" charset="0"/>
            </a:endParaRPr>
          </a:p>
        </p:txBody>
      </p:sp>
      <p:sp>
        <p:nvSpPr>
          <p:cNvPr id="50199" name="Line 11"/>
          <p:cNvSpPr>
            <a:spLocks noChangeShapeType="1"/>
          </p:cNvSpPr>
          <p:nvPr/>
        </p:nvSpPr>
        <p:spPr bwMode="auto">
          <a:xfrm flipV="1">
            <a:off x="5667375" y="2500313"/>
            <a:ext cx="785813" cy="174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ea typeface="ＭＳ Ｐゴシック" charset="0"/>
            </a:endParaRPr>
          </a:p>
        </p:txBody>
      </p:sp>
      <p:sp>
        <p:nvSpPr>
          <p:cNvPr id="50200" name="Line 12"/>
          <p:cNvSpPr>
            <a:spLocks noChangeShapeType="1"/>
          </p:cNvSpPr>
          <p:nvPr/>
        </p:nvSpPr>
        <p:spPr bwMode="auto">
          <a:xfrm>
            <a:off x="5133975" y="5662613"/>
            <a:ext cx="1143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ea typeface="ＭＳ Ｐゴシック" charset="0"/>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54</a:t>
            </a:fld>
            <a:endParaRPr lang="en-CA" altLang="zh-CN" dirty="0"/>
          </a:p>
        </p:txBody>
      </p:sp>
    </p:spTree>
    <p:extLst>
      <p:ext uri="{BB962C8B-B14F-4D97-AF65-F5344CB8AC3E}">
        <p14:creationId xmlns:p14="http://schemas.microsoft.com/office/powerpoint/2010/main" val="1103680794"/>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Content Placeholder 2"/>
          <p:cNvSpPr>
            <a:spLocks noGrp="1"/>
          </p:cNvSpPr>
          <p:nvPr>
            <p:ph idx="1"/>
          </p:nvPr>
        </p:nvSpPr>
        <p:spPr>
          <a:xfrm>
            <a:off x="239713" y="3356992"/>
            <a:ext cx="8796783" cy="3456384"/>
          </a:xfrm>
        </p:spPr>
        <p:txBody>
          <a:bodyPr/>
          <a:lstStyle/>
          <a:p>
            <a:r>
              <a:rPr lang="en-CA" altLang="en-US" sz="2400" dirty="0" smtClean="0">
                <a:solidFill>
                  <a:srgbClr val="800000"/>
                </a:solidFill>
              </a:rPr>
              <a:t>T</a:t>
            </a:r>
            <a:r>
              <a:rPr lang="en-CA" altLang="en-US" sz="2000" dirty="0" smtClean="0">
                <a:solidFill>
                  <a:srgbClr val="800000"/>
                </a:solidFill>
              </a:rPr>
              <a:t>1</a:t>
            </a:r>
            <a:r>
              <a:rPr lang="en-CA" altLang="en-US" sz="2400" dirty="0" smtClean="0">
                <a:solidFill>
                  <a:srgbClr val="800000"/>
                </a:solidFill>
              </a:rPr>
              <a:t> </a:t>
            </a:r>
            <a:r>
              <a:rPr lang="en-CA" altLang="en-US" sz="2400" dirty="0" smtClean="0"/>
              <a:t>is committed before the checkpoint </a:t>
            </a:r>
            <a:r>
              <a:rPr lang="en-CA" altLang="en-US" sz="2400" dirty="0" smtClean="0">
                <a:solidFill>
                  <a:srgbClr val="99291C"/>
                </a:solidFill>
              </a:rPr>
              <a:t>t</a:t>
            </a:r>
            <a:r>
              <a:rPr lang="en-CA" altLang="en-US" sz="2400" baseline="-25000" dirty="0" smtClean="0">
                <a:solidFill>
                  <a:srgbClr val="99291C"/>
                </a:solidFill>
              </a:rPr>
              <a:t>1</a:t>
            </a:r>
          </a:p>
          <a:p>
            <a:r>
              <a:rPr lang="en-CA" altLang="en-US" sz="2400" dirty="0">
                <a:solidFill>
                  <a:srgbClr val="800000"/>
                </a:solidFill>
              </a:rPr>
              <a:t>T</a:t>
            </a:r>
            <a:r>
              <a:rPr lang="en-CA" altLang="en-US" sz="2400" baseline="-25000" dirty="0">
                <a:solidFill>
                  <a:srgbClr val="800000"/>
                </a:solidFill>
              </a:rPr>
              <a:t>2</a:t>
            </a:r>
            <a:r>
              <a:rPr lang="en-CA" altLang="en-US" sz="2400" dirty="0">
                <a:solidFill>
                  <a:srgbClr val="800000"/>
                </a:solidFill>
              </a:rPr>
              <a:t>, T</a:t>
            </a:r>
            <a:r>
              <a:rPr lang="en-CA" altLang="en-US" sz="2400" baseline="-25000" dirty="0">
                <a:solidFill>
                  <a:srgbClr val="800000"/>
                </a:solidFill>
              </a:rPr>
              <a:t>3</a:t>
            </a:r>
            <a:r>
              <a:rPr lang="en-CA" altLang="en-US" sz="2400" dirty="0">
                <a:solidFill>
                  <a:srgbClr val="800000"/>
                </a:solidFill>
              </a:rPr>
              <a:t> </a:t>
            </a:r>
            <a:r>
              <a:rPr lang="en-CA" altLang="en-US" sz="2400" dirty="0" smtClean="0"/>
              <a:t>are committed after checkpoint </a:t>
            </a:r>
            <a:r>
              <a:rPr lang="en-CA" altLang="en-US" sz="2400" dirty="0" smtClean="0">
                <a:solidFill>
                  <a:srgbClr val="99291C"/>
                </a:solidFill>
              </a:rPr>
              <a:t>t</a:t>
            </a:r>
            <a:r>
              <a:rPr lang="en-CA" altLang="en-US" sz="2400" baseline="-25000" dirty="0" smtClean="0">
                <a:solidFill>
                  <a:srgbClr val="99291C"/>
                </a:solidFill>
              </a:rPr>
              <a:t>1</a:t>
            </a:r>
            <a:r>
              <a:rPr lang="en-CA" altLang="en-US" sz="2400" dirty="0" smtClean="0"/>
              <a:t>	</a:t>
            </a:r>
          </a:p>
          <a:p>
            <a:pPr lvl="1"/>
            <a:r>
              <a:rPr lang="en-CA" altLang="en-US" sz="2400" dirty="0" smtClean="0"/>
              <a:t>T</a:t>
            </a:r>
            <a:r>
              <a:rPr lang="en-CA" altLang="en-US" sz="2400" baseline="-25000" dirty="0" smtClean="0"/>
              <a:t>3</a:t>
            </a:r>
            <a:r>
              <a:rPr lang="en-CA" altLang="en-US" sz="2400" dirty="0" smtClean="0"/>
              <a:t> </a:t>
            </a:r>
            <a:r>
              <a:rPr lang="en-CA" altLang="en-US" sz="2400" dirty="0"/>
              <a:t>is redone from checkpoint to the end</a:t>
            </a:r>
          </a:p>
          <a:p>
            <a:pPr lvl="1"/>
            <a:r>
              <a:rPr lang="en-CA" altLang="en-US" sz="2400" dirty="0" smtClean="0"/>
              <a:t>T</a:t>
            </a:r>
            <a:r>
              <a:rPr lang="en-CA" altLang="en-US" sz="2400" baseline="-25000" dirty="0"/>
              <a:t>2</a:t>
            </a:r>
            <a:r>
              <a:rPr lang="en-CA" altLang="en-US" sz="2400" dirty="0" smtClean="0"/>
              <a:t> </a:t>
            </a:r>
            <a:r>
              <a:rPr lang="en-CA" altLang="en-US" sz="2400" dirty="0"/>
              <a:t>is redone completely</a:t>
            </a:r>
          </a:p>
          <a:p>
            <a:r>
              <a:rPr lang="en-CA" altLang="en-US" sz="2400" dirty="0">
                <a:solidFill>
                  <a:srgbClr val="800000"/>
                </a:solidFill>
              </a:rPr>
              <a:t>T</a:t>
            </a:r>
            <a:r>
              <a:rPr lang="en-CA" altLang="en-US" sz="2400" baseline="-25000" dirty="0">
                <a:solidFill>
                  <a:srgbClr val="800000"/>
                </a:solidFill>
              </a:rPr>
              <a:t>4</a:t>
            </a:r>
            <a:r>
              <a:rPr lang="en-CA" altLang="en-US" sz="2400" dirty="0">
                <a:solidFill>
                  <a:srgbClr val="800000"/>
                </a:solidFill>
              </a:rPr>
              <a:t>, T</a:t>
            </a:r>
            <a:r>
              <a:rPr lang="en-CA" altLang="en-US" sz="2400" baseline="-25000" dirty="0">
                <a:solidFill>
                  <a:srgbClr val="800000"/>
                </a:solidFill>
              </a:rPr>
              <a:t>5</a:t>
            </a:r>
            <a:r>
              <a:rPr lang="en-CA" altLang="en-US" sz="2400" dirty="0">
                <a:solidFill>
                  <a:srgbClr val="800000"/>
                </a:solidFill>
              </a:rPr>
              <a:t> </a:t>
            </a:r>
            <a:r>
              <a:rPr lang="en-CA" altLang="en-US" sz="2400" dirty="0" smtClean="0"/>
              <a:t>are not </a:t>
            </a:r>
            <a:r>
              <a:rPr lang="en-CA" altLang="en-US" sz="2400" dirty="0"/>
              <a:t>committed after </a:t>
            </a:r>
            <a:r>
              <a:rPr lang="en-CA" altLang="en-US" sz="2400" dirty="0" smtClean="0"/>
              <a:t>checkpoint </a:t>
            </a:r>
            <a:r>
              <a:rPr lang="en-CA" altLang="en-US" sz="2400" dirty="0" smtClean="0">
                <a:solidFill>
                  <a:srgbClr val="99291C"/>
                </a:solidFill>
              </a:rPr>
              <a:t>t</a:t>
            </a:r>
            <a:r>
              <a:rPr lang="en-CA" altLang="en-US" sz="2400" baseline="-25000" dirty="0" smtClean="0">
                <a:solidFill>
                  <a:srgbClr val="99291C"/>
                </a:solidFill>
              </a:rPr>
              <a:t>1</a:t>
            </a:r>
            <a:endParaRPr lang="en-CA" altLang="en-US" sz="2400" dirty="0" smtClean="0"/>
          </a:p>
          <a:p>
            <a:pPr lvl="1"/>
            <a:r>
              <a:rPr lang="en-CA" altLang="en-US" sz="2400" dirty="0"/>
              <a:t>T</a:t>
            </a:r>
            <a:r>
              <a:rPr lang="en-CA" altLang="en-US" sz="2400" baseline="-25000" dirty="0"/>
              <a:t>4</a:t>
            </a:r>
            <a:r>
              <a:rPr lang="en-CA" altLang="en-US" sz="2400" dirty="0"/>
              <a:t> should be undone from its beginning to checkpoint</a:t>
            </a:r>
          </a:p>
          <a:p>
            <a:pPr lvl="1"/>
            <a:r>
              <a:rPr lang="en-CA" altLang="en-US" sz="2400" dirty="0"/>
              <a:t>T</a:t>
            </a:r>
            <a:r>
              <a:rPr lang="en-CA" altLang="en-US" sz="2400" baseline="-25000" dirty="0"/>
              <a:t>5</a:t>
            </a:r>
            <a:r>
              <a:rPr lang="en-CA" altLang="en-US" sz="2400" dirty="0"/>
              <a:t> is after the checkpoint so it is never written to the database and nothing needs to be done.</a:t>
            </a:r>
          </a:p>
          <a:p>
            <a:endParaRPr lang="en-CA" altLang="en-US" dirty="0" smtClean="0"/>
          </a:p>
          <a:p>
            <a:endParaRPr lang="en-CA" altLang="en-US" dirty="0" smtClean="0">
              <a:solidFill>
                <a:schemeClr val="tx1"/>
              </a:solidFill>
            </a:endParaRPr>
          </a:p>
          <a:p>
            <a:endParaRPr lang="en-CA" altLang="en-US" dirty="0" smtClean="0">
              <a:solidFill>
                <a:schemeClr val="tx1"/>
              </a:solidFill>
            </a:endParaRPr>
          </a:p>
          <a:p>
            <a:pPr marL="400050" lvl="1" indent="0" eaLnBrk="1" hangingPunct="1">
              <a:spcBef>
                <a:spcPct val="0"/>
              </a:spcBef>
              <a:buClrTx/>
              <a:buSzTx/>
              <a:buNone/>
            </a:pPr>
            <a:endParaRPr lang="en-CA" altLang="en-US" sz="2300" dirty="0">
              <a:solidFill>
                <a:schemeClr val="tx1"/>
              </a:solidFill>
            </a:endParaRPr>
          </a:p>
          <a:p>
            <a:pPr eaLnBrk="1" hangingPunct="1">
              <a:spcBef>
                <a:spcPct val="0"/>
              </a:spcBef>
              <a:buClrTx/>
              <a:buSzTx/>
            </a:pPr>
            <a:endParaRPr lang="en-CA" altLang="en-US" sz="2400" dirty="0" smtClean="0">
              <a:solidFill>
                <a:schemeClr val="tx1"/>
              </a:solidFill>
            </a:endParaRPr>
          </a:p>
          <a:p>
            <a:endParaRPr lang="en-CA" altLang="en-US" dirty="0" smtClean="0">
              <a:solidFill>
                <a:schemeClr val="tx1"/>
              </a:solidFill>
            </a:endParaRPr>
          </a:p>
          <a:p>
            <a:endParaRPr lang="en-US" dirty="0"/>
          </a:p>
        </p:txBody>
      </p:sp>
      <p:sp>
        <p:nvSpPr>
          <p:cNvPr id="7" name="Slide Number Placeholder 6"/>
          <p:cNvSpPr>
            <a:spLocks noGrp="1"/>
          </p:cNvSpPr>
          <p:nvPr>
            <p:ph type="sldNum" sz="quarter" idx="10"/>
          </p:nvPr>
        </p:nvSpPr>
        <p:spPr/>
        <p:txBody>
          <a:bodyPr/>
          <a:lstStyle/>
          <a:p>
            <a:pPr>
              <a:defRPr/>
            </a:pPr>
            <a:fld id="{BC37940C-4081-6C41-A58C-32FF133851E2}" type="slidenum">
              <a:rPr lang="en-US" altLang="en-US" smtClean="0"/>
              <a:pPr>
                <a:defRPr/>
              </a:pPr>
              <a:t>55</a:t>
            </a:fld>
            <a:endParaRPr lang="en-CA" altLang="zh-CN" dirty="0"/>
          </a:p>
        </p:txBody>
      </p:sp>
      <p:pic>
        <p:nvPicPr>
          <p:cNvPr id="3" name="Picture 2"/>
          <p:cNvPicPr>
            <a:picLocks noChangeAspect="1"/>
          </p:cNvPicPr>
          <p:nvPr/>
        </p:nvPicPr>
        <p:blipFill>
          <a:blip r:embed="rId3"/>
          <a:stretch>
            <a:fillRect/>
          </a:stretch>
        </p:blipFill>
        <p:spPr>
          <a:xfrm>
            <a:off x="611560" y="908720"/>
            <a:ext cx="8011864" cy="2448272"/>
          </a:xfrm>
          <a:prstGeom prst="rect">
            <a:avLst/>
          </a:prstGeom>
        </p:spPr>
      </p:pic>
      <p:sp>
        <p:nvSpPr>
          <p:cNvPr id="4" name="Rectangle 3"/>
          <p:cNvSpPr/>
          <p:nvPr/>
        </p:nvSpPr>
        <p:spPr>
          <a:xfrm>
            <a:off x="7719659" y="908720"/>
            <a:ext cx="1388846" cy="923330"/>
          </a:xfrm>
          <a:prstGeom prst="rect">
            <a:avLst/>
          </a:prstGeom>
        </p:spPr>
        <p:txBody>
          <a:bodyPr wrap="square">
            <a:spAutoFit/>
          </a:bodyPr>
          <a:lstStyle/>
          <a:p>
            <a:r>
              <a:rPr lang="en-US" dirty="0"/>
              <a:t>Figure </a:t>
            </a:r>
            <a:r>
              <a:rPr lang="en-US" dirty="0" smtClean="0"/>
              <a:t>22.2</a:t>
            </a:r>
          </a:p>
          <a:p>
            <a:r>
              <a:rPr lang="en-US" dirty="0" smtClean="0"/>
              <a:t>Recovery timeline</a:t>
            </a:r>
            <a:endParaRPr lang="en-US" dirty="0"/>
          </a:p>
        </p:txBody>
      </p:sp>
    </p:spTree>
    <p:extLst>
      <p:ext uri="{BB962C8B-B14F-4D97-AF65-F5344CB8AC3E}">
        <p14:creationId xmlns:p14="http://schemas.microsoft.com/office/powerpoint/2010/main" val="93929209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81000" y="0"/>
            <a:ext cx="8377238" cy="838200"/>
          </a:xfrm>
        </p:spPr>
        <p:txBody>
          <a:bodyPr/>
          <a:lstStyle/>
          <a:p>
            <a:r>
              <a:rPr lang="en-CA" altLang="zh-CN">
                <a:latin typeface="Arial" charset="0"/>
                <a:ea typeface="宋体" charset="-122"/>
              </a:rPr>
              <a:t>A Banking Example</a:t>
            </a:r>
          </a:p>
        </p:txBody>
      </p:sp>
      <p:sp>
        <p:nvSpPr>
          <p:cNvPr id="3" name="Rectangle 2"/>
          <p:cNvSpPr/>
          <p:nvPr/>
        </p:nvSpPr>
        <p:spPr>
          <a:xfrm>
            <a:off x="3493284" y="2057400"/>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a:t>
            </a:r>
            <a:r>
              <a:rPr lang="en-CA" altLang="zh-CN" dirty="0" smtClean="0">
                <a:latin typeface="Times New Roman" charset="0"/>
                <a:ea typeface="SimSun" charset="-122"/>
              </a:rPr>
              <a:t>=Balance </a:t>
            </a:r>
            <a:r>
              <a:rPr lang="mr-IN" altLang="zh-CN" dirty="0" smtClean="0">
                <a:latin typeface="Times New Roman" charset="0"/>
                <a:ea typeface="SimSun" charset="-122"/>
              </a:rPr>
              <a:t>–</a:t>
            </a:r>
            <a:r>
              <a:rPr lang="en-CA" altLang="zh-CN" dirty="0" smtClean="0">
                <a:latin typeface="Times New Roman" charset="0"/>
                <a:ea typeface="SimSun" charset="-122"/>
              </a:rPr>
              <a:t> 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1001</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16389" name="Content Placeholder 2"/>
          <p:cNvSpPr txBox="1">
            <a:spLocks/>
          </p:cNvSpPr>
          <p:nvPr/>
        </p:nvSpPr>
        <p:spPr bwMode="auto">
          <a:xfrm>
            <a:off x="381000" y="990600"/>
            <a:ext cx="82946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a:solidFill>
                  <a:schemeClr val="tx2"/>
                </a:solidFill>
                <a:ea typeface="ＭＳ Ｐゴシック" charset="-128"/>
              </a:rPr>
              <a:t>In a </a:t>
            </a:r>
            <a:r>
              <a:rPr lang="en-CA" altLang="zh-CN" b="1">
                <a:solidFill>
                  <a:schemeClr val="tx2"/>
                </a:solidFill>
                <a:ea typeface="ＭＳ Ｐゴシック" charset="-128"/>
              </a:rPr>
              <a:t>concurrent execution </a:t>
            </a:r>
            <a:r>
              <a:rPr lang="en-CA" altLang="zh-CN">
                <a:solidFill>
                  <a:schemeClr val="tx2"/>
                </a:solidFill>
                <a:ea typeface="ＭＳ Ｐゴシック" charset="-128"/>
              </a:rPr>
              <a:t>of operations, an inconsistent state of the database </a:t>
            </a:r>
            <a:r>
              <a:rPr lang="en-CA" altLang="zh-CN" u="sng">
                <a:solidFill>
                  <a:schemeClr val="tx2"/>
                </a:solidFill>
                <a:ea typeface="ＭＳ Ｐゴシック" charset="-128"/>
              </a:rPr>
              <a:t>may be seen or generated</a:t>
            </a:r>
            <a:r>
              <a:rPr lang="en-CA" altLang="zh-CN">
                <a:solidFill>
                  <a:schemeClr val="tx2"/>
                </a:solidFill>
                <a:ea typeface="ＭＳ Ｐゴシック" charset="-128"/>
              </a:rPr>
              <a:t>:</a:t>
            </a:r>
          </a:p>
          <a:p>
            <a:pPr>
              <a:spcBef>
                <a:spcPct val="20000"/>
              </a:spcBef>
              <a:buClr>
                <a:srgbClr val="990033"/>
              </a:buClr>
              <a:buSzPct val="60000"/>
              <a:buFont typeface="Wingdings" charset="2"/>
              <a:buNone/>
            </a:pPr>
            <a:endParaRPr lang="en-CA" altLang="zh-CN" sz="2800">
              <a:solidFill>
                <a:schemeClr val="tx2"/>
              </a:solidFill>
              <a:ea typeface="ＭＳ Ｐゴシック" charset="-128"/>
            </a:endParaRPr>
          </a:p>
        </p:txBody>
      </p:sp>
      <p:sp>
        <p:nvSpPr>
          <p:cNvPr id="12" name="TextBox 11"/>
          <p:cNvSpPr txBox="1"/>
          <p:nvPr/>
        </p:nvSpPr>
        <p:spPr>
          <a:xfrm>
            <a:off x="538163" y="1905000"/>
            <a:ext cx="2809875" cy="400110"/>
          </a:xfrm>
          <a:prstGeom prst="rect">
            <a:avLst/>
          </a:prstGeom>
          <a:noFill/>
        </p:spPr>
        <p:txBody>
          <a:bodyPr>
            <a:spAutoFit/>
          </a:bodyPr>
          <a:lstStyle/>
          <a:p>
            <a:pPr algn="r">
              <a:defRPr/>
            </a:pPr>
            <a:r>
              <a:rPr lang="en-CA" sz="20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000" dirty="0">
              <a:solidFill>
                <a:srgbClr val="99291C"/>
              </a:solidFill>
              <a:latin typeface="+mn-lt"/>
              <a:ea typeface="SimSun" panose="02010600030101010101" pitchFamily="2" charset="-122"/>
              <a:cs typeface="Times New Roman" panose="02020603050405020304" pitchFamily="18" charset="0"/>
            </a:endParaRPr>
          </a:p>
        </p:txBody>
      </p:sp>
      <p:sp>
        <p:nvSpPr>
          <p:cNvPr id="13" name="Rectangle 12"/>
          <p:cNvSpPr/>
          <p:nvPr/>
        </p:nvSpPr>
        <p:spPr>
          <a:xfrm>
            <a:off x="3493284" y="4245803"/>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 Balance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1003</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14" name="Rectangle 13"/>
          <p:cNvSpPr/>
          <p:nvPr/>
        </p:nvSpPr>
        <p:spPr>
          <a:xfrm>
            <a:off x="3493284" y="3261970"/>
            <a:ext cx="3745716" cy="864397"/>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2400" dirty="0">
                <a:solidFill>
                  <a:srgbClr val="EEECE1"/>
                </a:solidFill>
                <a:latin typeface="Times New Roman" panose="02020603050405020304" pitchFamily="18" charset="0"/>
                <a:cs typeface="Times New Roman" panose="02020603050405020304" pitchFamily="18" charset="0"/>
              </a:rPr>
              <a:t>select sum(balance) as total from Account;</a:t>
            </a:r>
          </a:p>
        </p:txBody>
      </p:sp>
      <p:sp>
        <p:nvSpPr>
          <p:cNvPr id="16" name="TextBox 15"/>
          <p:cNvSpPr txBox="1"/>
          <p:nvPr/>
        </p:nvSpPr>
        <p:spPr>
          <a:xfrm>
            <a:off x="538163" y="3159125"/>
            <a:ext cx="2809875" cy="400110"/>
          </a:xfrm>
          <a:prstGeom prst="rect">
            <a:avLst/>
          </a:prstGeom>
          <a:noFill/>
        </p:spPr>
        <p:txBody>
          <a:bodyPr>
            <a:spAutoFit/>
          </a:bodyPr>
          <a:lstStyle/>
          <a:p>
            <a:pPr algn="r">
              <a:defRPr/>
            </a:pPr>
            <a:r>
              <a:rPr lang="en-CA" sz="2000" kern="0" dirty="0">
                <a:solidFill>
                  <a:srgbClr val="99291C"/>
                </a:solidFill>
                <a:latin typeface="+mn-lt"/>
                <a:ea typeface="SimSun" panose="02010600030101010101" pitchFamily="2" charset="-122"/>
                <a:cs typeface="Times New Roman" panose="02020603050405020304" pitchFamily="18" charset="0"/>
              </a:rPr>
              <a:t>Total balance = </a:t>
            </a:r>
            <a:r>
              <a:rPr lang="en-CA" sz="2000" kern="0" dirty="0" smtClean="0">
                <a:solidFill>
                  <a:srgbClr val="99291C"/>
                </a:solidFill>
                <a:latin typeface="+mn-lt"/>
                <a:ea typeface="SimSun" panose="02010600030101010101" pitchFamily="2" charset="-122"/>
                <a:cs typeface="Times New Roman" panose="02020603050405020304" pitchFamily="18" charset="0"/>
              </a:rPr>
              <a:t>7000</a:t>
            </a:r>
            <a:endParaRPr lang="en-US" sz="2000" dirty="0">
              <a:solidFill>
                <a:srgbClr val="99291C"/>
              </a:solidFill>
              <a:latin typeface="+mn-lt"/>
              <a:ea typeface="SimSun" panose="02010600030101010101" pitchFamily="2" charset="-122"/>
              <a:cs typeface="Times New Roman" panose="02020603050405020304" pitchFamily="18" charset="0"/>
            </a:endParaRPr>
          </a:p>
        </p:txBody>
      </p:sp>
      <p:sp>
        <p:nvSpPr>
          <p:cNvPr id="17" name="TextBox 16"/>
          <p:cNvSpPr txBox="1"/>
          <p:nvPr/>
        </p:nvSpPr>
        <p:spPr>
          <a:xfrm>
            <a:off x="538163" y="4954588"/>
            <a:ext cx="2809875" cy="400110"/>
          </a:xfrm>
          <a:prstGeom prst="rect">
            <a:avLst/>
          </a:prstGeom>
          <a:noFill/>
        </p:spPr>
        <p:txBody>
          <a:bodyPr>
            <a:spAutoFit/>
          </a:bodyPr>
          <a:lstStyle/>
          <a:p>
            <a:pPr algn="r">
              <a:defRPr/>
            </a:pPr>
            <a:r>
              <a:rPr lang="en-CA" sz="2000" kern="0" dirty="0">
                <a:solidFill>
                  <a:srgbClr val="99291C"/>
                </a:solidFill>
                <a:latin typeface="+mn-lt"/>
                <a:ea typeface="SimSun" panose="02010600030101010101" pitchFamily="2" charset="-122"/>
                <a:cs typeface="Times New Roman" panose="02020603050405020304" pitchFamily="18" charset="0"/>
              </a:rPr>
              <a:t>Total balance = 8000</a:t>
            </a:r>
            <a:endParaRPr lang="en-US" sz="2000" dirty="0">
              <a:solidFill>
                <a:srgbClr val="99291C"/>
              </a:solidFill>
              <a:latin typeface="+mn-lt"/>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BC37940C-4081-6C41-A58C-32FF133851E2}" type="slidenum">
              <a:rPr lang="en-US" altLang="en-US" smtClean="0"/>
              <a:pPr>
                <a:defRPr/>
              </a:pPr>
              <a:t>6</a:t>
            </a:fld>
            <a:endParaRPr lang="en-CA" altLang="zh-CN" dirty="0"/>
          </a:p>
        </p:txBody>
      </p:sp>
    </p:spTree>
    <p:extLst>
      <p:ext uri="{BB962C8B-B14F-4D97-AF65-F5344CB8AC3E}">
        <p14:creationId xmlns:p14="http://schemas.microsoft.com/office/powerpoint/2010/main" val="16019677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61963" y="0"/>
            <a:ext cx="8377237" cy="838200"/>
          </a:xfrm>
        </p:spPr>
        <p:txBody>
          <a:bodyPr/>
          <a:lstStyle/>
          <a:p>
            <a:r>
              <a:rPr lang="en-US" altLang="zh-CN">
                <a:latin typeface="Arial" charset="0"/>
                <a:ea typeface="宋体" charset="-122"/>
              </a:rPr>
              <a:t>Database States</a:t>
            </a:r>
            <a:endParaRPr lang="zh-CN" altLang="en-US">
              <a:latin typeface="Arial" charset="0"/>
              <a:ea typeface="宋体" charset="-122"/>
            </a:endParaRPr>
          </a:p>
        </p:txBody>
      </p:sp>
      <p:sp>
        <p:nvSpPr>
          <p:cNvPr id="6" name="椭圆 5"/>
          <p:cNvSpPr>
            <a:spLocks noChangeArrowheads="1"/>
          </p:cNvSpPr>
          <p:nvPr/>
        </p:nvSpPr>
        <p:spPr bwMode="auto">
          <a:xfrm>
            <a:off x="3721100" y="2465388"/>
            <a:ext cx="1584325" cy="935037"/>
          </a:xfrm>
          <a:prstGeom prst="ellipse">
            <a:avLst/>
          </a:prstGeom>
          <a:gradFill rotWithShape="1">
            <a:gsLst>
              <a:gs pos="0">
                <a:srgbClr val="DCFFF5"/>
              </a:gs>
              <a:gs pos="64999">
                <a:srgbClr val="AAFFE6"/>
              </a:gs>
              <a:gs pos="100000">
                <a:srgbClr val="85FFDE"/>
              </a:gs>
            </a:gsLst>
            <a:lin ang="5400000" scaled="1"/>
          </a:gradFill>
          <a:ln w="9525">
            <a:solidFill>
              <a:srgbClr val="00E4A7"/>
            </a:solidFill>
            <a:round/>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1800">
                <a:solidFill>
                  <a:srgbClr val="000000"/>
                </a:solidFill>
              </a:rPr>
              <a:t>Initial</a:t>
            </a:r>
          </a:p>
          <a:p>
            <a:pPr algn="ctr"/>
            <a:r>
              <a:rPr lang="en-US" altLang="zh-CN" sz="1800">
                <a:solidFill>
                  <a:srgbClr val="000000"/>
                </a:solidFill>
              </a:rPr>
              <a:t> State</a:t>
            </a:r>
            <a:endParaRPr lang="zh-CN" altLang="en-US" sz="1800">
              <a:solidFill>
                <a:srgbClr val="000000"/>
              </a:solidFill>
            </a:endParaRPr>
          </a:p>
        </p:txBody>
      </p:sp>
      <p:sp>
        <p:nvSpPr>
          <p:cNvPr id="7" name="椭圆 6"/>
          <p:cNvSpPr>
            <a:spLocks noChangeArrowheads="1"/>
          </p:cNvSpPr>
          <p:nvPr/>
        </p:nvSpPr>
        <p:spPr bwMode="auto">
          <a:xfrm>
            <a:off x="2784475" y="4625975"/>
            <a:ext cx="1584325" cy="936625"/>
          </a:xfrm>
          <a:prstGeom prst="ellipse">
            <a:avLst/>
          </a:prstGeom>
          <a:gradFill rotWithShape="1">
            <a:gsLst>
              <a:gs pos="0">
                <a:srgbClr val="DCFFF5"/>
              </a:gs>
              <a:gs pos="64999">
                <a:srgbClr val="AAFFE6"/>
              </a:gs>
              <a:gs pos="100000">
                <a:srgbClr val="85FFDE"/>
              </a:gs>
            </a:gsLst>
            <a:lin ang="5400000" scaled="1"/>
          </a:gradFill>
          <a:ln w="9525">
            <a:solidFill>
              <a:srgbClr val="00E4A7"/>
            </a:solidFill>
            <a:round/>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1800">
                <a:solidFill>
                  <a:srgbClr val="000000"/>
                </a:solidFill>
              </a:rPr>
              <a:t>Possible</a:t>
            </a:r>
          </a:p>
          <a:p>
            <a:pPr algn="ctr"/>
            <a:r>
              <a:rPr lang="en-US" altLang="zh-CN" sz="1800">
                <a:solidFill>
                  <a:srgbClr val="000000"/>
                </a:solidFill>
              </a:rPr>
              <a:t> State</a:t>
            </a:r>
            <a:endParaRPr lang="zh-CN" altLang="en-US" sz="1800">
              <a:solidFill>
                <a:srgbClr val="000000"/>
              </a:solidFill>
            </a:endParaRPr>
          </a:p>
        </p:txBody>
      </p:sp>
      <p:sp>
        <p:nvSpPr>
          <p:cNvPr id="8" name="椭圆 7"/>
          <p:cNvSpPr>
            <a:spLocks noChangeArrowheads="1"/>
          </p:cNvSpPr>
          <p:nvPr/>
        </p:nvSpPr>
        <p:spPr bwMode="auto">
          <a:xfrm>
            <a:off x="550863" y="4625975"/>
            <a:ext cx="1585912" cy="936625"/>
          </a:xfrm>
          <a:prstGeom prst="ellipse">
            <a:avLst/>
          </a:prstGeom>
          <a:gradFill rotWithShape="1">
            <a:gsLst>
              <a:gs pos="0">
                <a:srgbClr val="DCFFF5"/>
              </a:gs>
              <a:gs pos="64999">
                <a:srgbClr val="AAFFE6"/>
              </a:gs>
              <a:gs pos="100000">
                <a:srgbClr val="85FFDE"/>
              </a:gs>
            </a:gsLst>
            <a:lin ang="5400000" scaled="1"/>
          </a:gradFill>
          <a:ln w="9525">
            <a:solidFill>
              <a:srgbClr val="00E4A7"/>
            </a:solidFill>
            <a:round/>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1800">
                <a:solidFill>
                  <a:srgbClr val="000000"/>
                </a:solidFill>
              </a:rPr>
              <a:t>Possible</a:t>
            </a:r>
          </a:p>
          <a:p>
            <a:pPr algn="ctr"/>
            <a:r>
              <a:rPr lang="en-US" altLang="zh-CN" sz="1800">
                <a:solidFill>
                  <a:srgbClr val="000000"/>
                </a:solidFill>
              </a:rPr>
              <a:t> State</a:t>
            </a:r>
            <a:endParaRPr lang="zh-CN" altLang="en-US" sz="1800">
              <a:solidFill>
                <a:srgbClr val="000000"/>
              </a:solidFill>
            </a:endParaRPr>
          </a:p>
        </p:txBody>
      </p:sp>
      <p:sp>
        <p:nvSpPr>
          <p:cNvPr id="9" name="椭圆 8"/>
          <p:cNvSpPr>
            <a:spLocks noChangeArrowheads="1"/>
          </p:cNvSpPr>
          <p:nvPr/>
        </p:nvSpPr>
        <p:spPr bwMode="auto">
          <a:xfrm>
            <a:off x="7178675" y="4625975"/>
            <a:ext cx="1584325" cy="936625"/>
          </a:xfrm>
          <a:prstGeom prst="ellipse">
            <a:avLst/>
          </a:prstGeom>
          <a:gradFill rotWithShape="1">
            <a:gsLst>
              <a:gs pos="0">
                <a:srgbClr val="DCFFF5"/>
              </a:gs>
              <a:gs pos="64999">
                <a:srgbClr val="AAFFE6"/>
              </a:gs>
              <a:gs pos="100000">
                <a:srgbClr val="85FFDE"/>
              </a:gs>
            </a:gsLst>
            <a:lin ang="5400000" scaled="1"/>
          </a:gradFill>
          <a:ln w="9525">
            <a:solidFill>
              <a:srgbClr val="00E4A7"/>
            </a:solidFill>
            <a:round/>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1800">
                <a:solidFill>
                  <a:srgbClr val="000000"/>
                </a:solidFill>
              </a:rPr>
              <a:t>Possible</a:t>
            </a:r>
          </a:p>
          <a:p>
            <a:pPr algn="ctr"/>
            <a:r>
              <a:rPr lang="en-US" altLang="zh-CN" sz="1800">
                <a:solidFill>
                  <a:srgbClr val="000000"/>
                </a:solidFill>
              </a:rPr>
              <a:t> State</a:t>
            </a:r>
            <a:endParaRPr lang="zh-CN" altLang="en-US" sz="1800">
              <a:solidFill>
                <a:srgbClr val="000000"/>
              </a:solidFill>
            </a:endParaRPr>
          </a:p>
        </p:txBody>
      </p:sp>
      <p:sp>
        <p:nvSpPr>
          <p:cNvPr id="10" name="椭圆 9"/>
          <p:cNvSpPr>
            <a:spLocks noChangeArrowheads="1"/>
          </p:cNvSpPr>
          <p:nvPr/>
        </p:nvSpPr>
        <p:spPr bwMode="auto">
          <a:xfrm>
            <a:off x="4945063" y="4625975"/>
            <a:ext cx="1585912" cy="936625"/>
          </a:xfrm>
          <a:prstGeom prst="ellipse">
            <a:avLst/>
          </a:prstGeom>
          <a:gradFill rotWithShape="1">
            <a:gsLst>
              <a:gs pos="0">
                <a:srgbClr val="DCFFF5"/>
              </a:gs>
              <a:gs pos="64999">
                <a:srgbClr val="AAFFE6"/>
              </a:gs>
              <a:gs pos="100000">
                <a:srgbClr val="85FFDE"/>
              </a:gs>
            </a:gsLst>
            <a:lin ang="5400000" scaled="1"/>
          </a:gradFill>
          <a:ln w="9525">
            <a:solidFill>
              <a:srgbClr val="00E4A7"/>
            </a:solidFill>
            <a:round/>
            <a:headEnd/>
            <a:tailEnd/>
          </a:ln>
          <a:effectLst>
            <a:outerShdw blurRad="40000" dist="20000" dir="5400000" rotWithShape="0">
              <a:srgbClr val="000000">
                <a:alpha val="37999"/>
              </a:srgbClr>
            </a:outerShdw>
          </a:effectLst>
        </p:spPr>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altLang="zh-CN" sz="1800">
                <a:solidFill>
                  <a:srgbClr val="000000"/>
                </a:solidFill>
              </a:rPr>
              <a:t>Possible</a:t>
            </a:r>
          </a:p>
          <a:p>
            <a:pPr algn="ctr"/>
            <a:r>
              <a:rPr lang="en-US" altLang="zh-CN" sz="1800">
                <a:solidFill>
                  <a:srgbClr val="000000"/>
                </a:solidFill>
              </a:rPr>
              <a:t> State</a:t>
            </a:r>
            <a:endParaRPr lang="zh-CN" altLang="en-US" sz="1800">
              <a:solidFill>
                <a:srgbClr val="000000"/>
              </a:solidFill>
            </a:endParaRPr>
          </a:p>
        </p:txBody>
      </p:sp>
      <p:cxnSp>
        <p:nvCxnSpPr>
          <p:cNvPr id="12" name="直接箭头连接符 11"/>
          <p:cNvCxnSpPr>
            <a:stCxn id="6" idx="3"/>
            <a:endCxn id="8" idx="0"/>
          </p:cNvCxnSpPr>
          <p:nvPr/>
        </p:nvCxnSpPr>
        <p:spPr>
          <a:xfrm flipH="1">
            <a:off x="1344613" y="3263900"/>
            <a:ext cx="2608262" cy="1362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flipH="1">
            <a:off x="3576638" y="3400425"/>
            <a:ext cx="649287" cy="1225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02188" y="3400425"/>
            <a:ext cx="936625" cy="1225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9" idx="0"/>
          </p:cNvCxnSpPr>
          <p:nvPr/>
        </p:nvCxnSpPr>
        <p:spPr>
          <a:xfrm>
            <a:off x="4945063" y="3263900"/>
            <a:ext cx="3025775" cy="1362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4" name="Content Placeholder 2"/>
          <p:cNvSpPr txBox="1">
            <a:spLocks/>
          </p:cNvSpPr>
          <p:nvPr/>
        </p:nvSpPr>
        <p:spPr bwMode="auto">
          <a:xfrm>
            <a:off x="669800" y="5715000"/>
            <a:ext cx="8294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dirty="0">
                <a:solidFill>
                  <a:schemeClr val="tx2"/>
                </a:solidFill>
                <a:ea typeface="ＭＳ Ｐゴシック" charset="-128"/>
              </a:rPr>
              <a:t>A transaction should make a database from on consistent state to another consistent state</a:t>
            </a:r>
          </a:p>
          <a:p>
            <a:pPr>
              <a:spcBef>
                <a:spcPct val="20000"/>
              </a:spcBef>
              <a:buClr>
                <a:srgbClr val="990033"/>
              </a:buClr>
              <a:buSzPct val="60000"/>
              <a:buFont typeface="Wingdings" charset="2"/>
              <a:buNone/>
            </a:pPr>
            <a:endParaRPr lang="en-CA" altLang="en-US" sz="2800" dirty="0">
              <a:solidFill>
                <a:schemeClr val="tx2"/>
              </a:solidFill>
              <a:ea typeface="ＭＳ Ｐゴシック" charset="-128"/>
            </a:endParaRPr>
          </a:p>
        </p:txBody>
      </p:sp>
      <p:sp>
        <p:nvSpPr>
          <p:cNvPr id="18445" name="Content Placeholder 2"/>
          <p:cNvSpPr txBox="1">
            <a:spLocks/>
          </p:cNvSpPr>
          <p:nvPr/>
        </p:nvSpPr>
        <p:spPr bwMode="auto">
          <a:xfrm>
            <a:off x="533400" y="990600"/>
            <a:ext cx="8294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marL="342900" indent="-342900">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spcBef>
                <a:spcPct val="20000"/>
              </a:spcBef>
              <a:buClr>
                <a:srgbClr val="990033"/>
              </a:buClr>
              <a:buSzPct val="60000"/>
              <a:buFont typeface="Wingdings" charset="2"/>
              <a:buChar char="n"/>
            </a:pPr>
            <a:r>
              <a:rPr lang="en-CA" altLang="zh-CN">
                <a:solidFill>
                  <a:schemeClr val="tx2"/>
                </a:solidFill>
                <a:ea typeface="ＭＳ Ｐゴシック" charset="-128"/>
              </a:rPr>
              <a:t>Consistent database state is a state of database that meets all integrity constraints</a:t>
            </a:r>
          </a:p>
          <a:p>
            <a:pPr>
              <a:spcBef>
                <a:spcPct val="20000"/>
              </a:spcBef>
              <a:buClr>
                <a:srgbClr val="990033"/>
              </a:buClr>
              <a:buSzPct val="60000"/>
              <a:buFont typeface="Wingdings" charset="2"/>
              <a:buNone/>
            </a:pPr>
            <a:endParaRPr lang="en-CA" altLang="en-US" sz="2800">
              <a:solidFill>
                <a:schemeClr val="tx2"/>
              </a:solidFill>
              <a:ea typeface="ＭＳ Ｐゴシック" charset="-128"/>
            </a:endParaRPr>
          </a:p>
        </p:txBody>
      </p:sp>
      <p:sp>
        <p:nvSpPr>
          <p:cNvPr id="2" name="Slide Number Placeholder 1"/>
          <p:cNvSpPr>
            <a:spLocks noGrp="1"/>
          </p:cNvSpPr>
          <p:nvPr>
            <p:ph type="sldNum" sz="quarter" idx="10"/>
          </p:nvPr>
        </p:nvSpPr>
        <p:spPr/>
        <p:txBody>
          <a:bodyPr/>
          <a:lstStyle/>
          <a:p>
            <a:pPr>
              <a:defRPr/>
            </a:pPr>
            <a:fld id="{BC37940C-4081-6C41-A58C-32FF133851E2}" type="slidenum">
              <a:rPr lang="en-US" altLang="en-US" smtClean="0"/>
              <a:pPr>
                <a:defRPr/>
              </a:pPr>
              <a:t>7</a:t>
            </a:fld>
            <a:endParaRPr lang="en-CA" altLang="zh-CN" dirty="0"/>
          </a:p>
        </p:txBody>
      </p:sp>
    </p:spTree>
    <p:extLst>
      <p:ext uri="{BB962C8B-B14F-4D97-AF65-F5344CB8AC3E}">
        <p14:creationId xmlns:p14="http://schemas.microsoft.com/office/powerpoint/2010/main" val="25140878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0"/>
            <a:ext cx="8377238" cy="838200"/>
          </a:xfrm>
        </p:spPr>
        <p:txBody>
          <a:bodyPr/>
          <a:lstStyle/>
          <a:p>
            <a:r>
              <a:rPr lang="en-CA" altLang="zh-CN">
                <a:latin typeface="Arial" charset="0"/>
                <a:ea typeface="宋体" charset="-122"/>
              </a:rPr>
              <a:t>Transactions</a:t>
            </a:r>
          </a:p>
        </p:txBody>
      </p:sp>
      <p:sp>
        <p:nvSpPr>
          <p:cNvPr id="19458" name="Content Placeholder 2"/>
          <p:cNvSpPr>
            <a:spLocks noGrp="1"/>
          </p:cNvSpPr>
          <p:nvPr>
            <p:ph idx="1"/>
          </p:nvPr>
        </p:nvSpPr>
        <p:spPr>
          <a:xfrm>
            <a:off x="304800" y="990600"/>
            <a:ext cx="8294688" cy="4572000"/>
          </a:xfrm>
        </p:spPr>
        <p:txBody>
          <a:bodyPr/>
          <a:lstStyle/>
          <a:p>
            <a:r>
              <a:rPr lang="en-CA" altLang="zh-CN" dirty="0">
                <a:latin typeface="Arial" charset="0"/>
                <a:ea typeface="宋体" charset="-122"/>
              </a:rPr>
              <a:t>A </a:t>
            </a:r>
            <a:r>
              <a:rPr lang="en-CA" altLang="zh-CN" b="1" dirty="0">
                <a:latin typeface="Arial" charset="0"/>
                <a:ea typeface="宋体" charset="-122"/>
              </a:rPr>
              <a:t>transaction</a:t>
            </a:r>
            <a:r>
              <a:rPr lang="en-CA" altLang="zh-CN" dirty="0">
                <a:latin typeface="Arial" charset="0"/>
                <a:ea typeface="宋体" charset="-122"/>
              </a:rPr>
              <a:t> is a </a:t>
            </a:r>
            <a:r>
              <a:rPr lang="en-CA" altLang="zh-CN" dirty="0">
                <a:solidFill>
                  <a:srgbClr val="FF0000"/>
                </a:solidFill>
                <a:latin typeface="Arial" charset="0"/>
                <a:ea typeface="宋体" charset="-122"/>
              </a:rPr>
              <a:t>logical unit </a:t>
            </a:r>
            <a:r>
              <a:rPr lang="en-CA" altLang="zh-CN" dirty="0">
                <a:latin typeface="Arial" charset="0"/>
                <a:ea typeface="宋体" charset="-122"/>
              </a:rPr>
              <a:t>of work that contains one or more SQL statements </a:t>
            </a:r>
            <a:r>
              <a:rPr lang="en-US" altLang="zh-CN" dirty="0">
                <a:latin typeface="Arial" charset="0"/>
                <a:ea typeface="SimSun" charset="-122"/>
              </a:rPr>
              <a:t>(set of operations)</a:t>
            </a:r>
            <a:r>
              <a:rPr lang="en-CA" altLang="zh-CN" dirty="0">
                <a:latin typeface="Arial" charset="0"/>
                <a:ea typeface="宋体" charset="-122"/>
              </a:rPr>
              <a:t> and/or other programing constructs</a:t>
            </a:r>
          </a:p>
          <a:p>
            <a:r>
              <a:rPr lang="en-CA" altLang="zh-CN" dirty="0">
                <a:latin typeface="Arial" charset="0"/>
                <a:ea typeface="宋体" charset="-122"/>
              </a:rPr>
              <a:t>Every transaction is assigned a unique identifier called a </a:t>
            </a:r>
            <a:r>
              <a:rPr lang="en-CA" altLang="zh-CN" b="1" dirty="0">
                <a:latin typeface="Arial" charset="0"/>
                <a:ea typeface="宋体" charset="-122"/>
              </a:rPr>
              <a:t>transaction ID</a:t>
            </a:r>
            <a:r>
              <a:rPr lang="en-CA" altLang="zh-CN" dirty="0">
                <a:latin typeface="Arial" charset="0"/>
                <a:ea typeface="宋体" charset="-122"/>
              </a:rPr>
              <a:t>.</a:t>
            </a:r>
          </a:p>
          <a:p>
            <a:r>
              <a:rPr lang="en-CA" altLang="zh-CN" dirty="0">
                <a:latin typeface="Arial" charset="0"/>
                <a:ea typeface="宋体" charset="-122"/>
              </a:rPr>
              <a:t>A transaction has a </a:t>
            </a:r>
            <a:r>
              <a:rPr lang="en-CA" altLang="zh-CN" dirty="0">
                <a:solidFill>
                  <a:srgbClr val="FF0000"/>
                </a:solidFill>
                <a:latin typeface="Arial" charset="0"/>
                <a:ea typeface="宋体" charset="-122"/>
              </a:rPr>
              <a:t>beginning</a:t>
            </a:r>
            <a:r>
              <a:rPr lang="en-CA" altLang="zh-CN" dirty="0">
                <a:latin typeface="Arial" charset="0"/>
                <a:ea typeface="宋体" charset="-122"/>
              </a:rPr>
              <a:t> and an </a:t>
            </a:r>
            <a:r>
              <a:rPr lang="en-CA" altLang="zh-CN" dirty="0">
                <a:solidFill>
                  <a:srgbClr val="FF0000"/>
                </a:solidFill>
                <a:latin typeface="Arial" charset="0"/>
                <a:ea typeface="宋体" charset="-122"/>
              </a:rPr>
              <a:t>end</a:t>
            </a:r>
            <a:r>
              <a:rPr lang="en-CA" altLang="zh-CN" dirty="0">
                <a:latin typeface="Arial" charset="0"/>
                <a:ea typeface="宋体" charset="-122"/>
              </a:rPr>
              <a:t>.</a:t>
            </a:r>
          </a:p>
          <a:p>
            <a:r>
              <a:rPr lang="en-CA" altLang="zh-CN" dirty="0">
                <a:latin typeface="Arial" charset="0"/>
                <a:ea typeface="宋体" charset="-122"/>
              </a:rPr>
              <a:t>The use of transactions is one of the most important ways that a database management system differs from a file system.</a:t>
            </a:r>
          </a:p>
          <a:p>
            <a:pPr>
              <a:buFont typeface="Wingdings" charset="2"/>
              <a:buNone/>
            </a:pPr>
            <a:endParaRPr lang="en-CA" altLang="zh-CN" dirty="0">
              <a:latin typeface="Arial" charset="0"/>
              <a:ea typeface="宋体" charset="-122"/>
            </a:endParaRPr>
          </a:p>
          <a:p>
            <a:pPr>
              <a:buFont typeface="Wingdings" charset="2"/>
              <a:buNone/>
            </a:pPr>
            <a:endParaRPr lang="en-CA" altLang="zh-CN" dirty="0">
              <a:latin typeface="Arial" charset="0"/>
              <a:ea typeface="宋体" charset="-122"/>
            </a:endParaRPr>
          </a:p>
        </p:txBody>
      </p:sp>
      <p:sp>
        <p:nvSpPr>
          <p:cNvPr id="3" name="Slide Number Placeholder 2"/>
          <p:cNvSpPr>
            <a:spLocks noGrp="1"/>
          </p:cNvSpPr>
          <p:nvPr>
            <p:ph type="sldNum" sz="quarter" idx="10"/>
          </p:nvPr>
        </p:nvSpPr>
        <p:spPr/>
        <p:txBody>
          <a:bodyPr/>
          <a:lstStyle/>
          <a:p>
            <a:pPr>
              <a:defRPr/>
            </a:pPr>
            <a:fld id="{BC37940C-4081-6C41-A58C-32FF133851E2}" type="slidenum">
              <a:rPr lang="en-US" altLang="en-US" smtClean="0"/>
              <a:pPr>
                <a:defRPr/>
              </a:pPr>
              <a:t>8</a:t>
            </a:fld>
            <a:endParaRPr lang="en-CA" altLang="zh-CN" dirty="0"/>
          </a:p>
        </p:txBody>
      </p:sp>
    </p:spTree>
    <p:extLst>
      <p:ext uri="{BB962C8B-B14F-4D97-AF65-F5344CB8AC3E}">
        <p14:creationId xmlns:p14="http://schemas.microsoft.com/office/powerpoint/2010/main" val="13271158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381000" y="26988"/>
            <a:ext cx="8377238" cy="811212"/>
          </a:xfrm>
        </p:spPr>
        <p:txBody>
          <a:bodyPr/>
          <a:lstStyle/>
          <a:p>
            <a:r>
              <a:rPr lang="en-CA" altLang="zh-CN">
                <a:latin typeface="Arial" charset="0"/>
                <a:ea typeface="宋体" charset="-122"/>
              </a:rPr>
              <a:t>A Sample Transaction</a:t>
            </a:r>
          </a:p>
        </p:txBody>
      </p:sp>
      <p:sp>
        <p:nvSpPr>
          <p:cNvPr id="2" name="Down Arrow 1"/>
          <p:cNvSpPr/>
          <p:nvPr/>
        </p:nvSpPr>
        <p:spPr>
          <a:xfrm>
            <a:off x="2606675" y="2149475"/>
            <a:ext cx="677863" cy="2274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endParaRPr lang="en-CA" altLang="en-US">
              <a:solidFill>
                <a:srgbClr val="FFFFFF"/>
              </a:solidFill>
              <a:latin typeface="Times New Roman" charset="0"/>
              <a:ea typeface="Times New Roman" charset="0"/>
              <a:cs typeface="Times New Roman" charset="0"/>
            </a:endParaRPr>
          </a:p>
        </p:txBody>
      </p:sp>
      <p:sp>
        <p:nvSpPr>
          <p:cNvPr id="3" name="Rectangle 2"/>
          <p:cNvSpPr/>
          <p:nvPr/>
        </p:nvSpPr>
        <p:spPr>
          <a:xfrm>
            <a:off x="3429238" y="2149476"/>
            <a:ext cx="3745716" cy="1081646"/>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 Balance -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1001</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8" name="Rectangle 7"/>
          <p:cNvSpPr/>
          <p:nvPr/>
        </p:nvSpPr>
        <p:spPr>
          <a:xfrm>
            <a:off x="3419472" y="3387725"/>
            <a:ext cx="3745716" cy="108049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CA" altLang="zh-CN" dirty="0">
                <a:latin typeface="Times New Roman" charset="0"/>
                <a:ea typeface="SimSun" charset="-122"/>
              </a:rPr>
              <a:t>update Account</a:t>
            </a:r>
          </a:p>
          <a:p>
            <a:r>
              <a:rPr lang="en-CA" altLang="zh-CN" dirty="0">
                <a:latin typeface="Times New Roman" charset="0"/>
                <a:ea typeface="SimSun" charset="-122"/>
              </a:rPr>
              <a:t>set Balance </a:t>
            </a:r>
            <a:r>
              <a:rPr lang="en-CA" altLang="zh-CN" dirty="0" smtClean="0">
                <a:latin typeface="Times New Roman" charset="0"/>
                <a:ea typeface="SimSun" charset="-122"/>
              </a:rPr>
              <a:t>=Balance </a:t>
            </a:r>
            <a:r>
              <a:rPr lang="en-CA" altLang="zh-CN" dirty="0">
                <a:latin typeface="Times New Roman" charset="0"/>
                <a:ea typeface="SimSun" charset="-122"/>
              </a:rPr>
              <a:t>+ </a:t>
            </a:r>
            <a:r>
              <a:rPr lang="en-CA" altLang="zh-CN" dirty="0" smtClean="0">
                <a:latin typeface="Times New Roman" charset="0"/>
                <a:ea typeface="SimSun" charset="-122"/>
              </a:rPr>
              <a:t>1000</a:t>
            </a:r>
            <a:endParaRPr lang="en-CA" altLang="zh-CN" dirty="0">
              <a:latin typeface="Times New Roman" charset="0"/>
              <a:ea typeface="SimSun" charset="-122"/>
            </a:endParaRPr>
          </a:p>
          <a:p>
            <a:r>
              <a:rPr lang="en-CA" altLang="zh-CN" dirty="0">
                <a:latin typeface="Times New Roman" charset="0"/>
                <a:ea typeface="SimSun" charset="-122"/>
              </a:rPr>
              <a:t>where </a:t>
            </a:r>
            <a:r>
              <a:rPr lang="en-CA" altLang="zh-CN" dirty="0" err="1">
                <a:latin typeface="Times New Roman" charset="0"/>
                <a:ea typeface="SimSun" charset="-122"/>
              </a:rPr>
              <a:t>Acc</a:t>
            </a:r>
            <a:r>
              <a:rPr lang="en-CA" altLang="zh-CN" dirty="0">
                <a:latin typeface="Times New Roman" charset="0"/>
                <a:ea typeface="SimSun" charset="-122"/>
              </a:rPr>
              <a:t># = </a:t>
            </a:r>
            <a:r>
              <a:rPr lang="en-CA" altLang="en-US" dirty="0" smtClean="0"/>
              <a:t>'</a:t>
            </a:r>
            <a:r>
              <a:rPr lang="en-CA" altLang="zh-CN" dirty="0" smtClean="0">
                <a:latin typeface="Times New Roman" charset="0"/>
                <a:ea typeface="SimSun" charset="-122"/>
              </a:rPr>
              <a:t>1003</a:t>
            </a:r>
            <a:r>
              <a:rPr lang="en-CA" altLang="en-US" dirty="0"/>
              <a:t>'</a:t>
            </a:r>
            <a:r>
              <a:rPr lang="en-CA" altLang="zh-CN" dirty="0" smtClean="0">
                <a:latin typeface="Times New Roman" charset="0"/>
                <a:ea typeface="SimSun" charset="-122"/>
              </a:rPr>
              <a:t>;</a:t>
            </a:r>
            <a:endParaRPr lang="en-CA" altLang="zh-CN" dirty="0">
              <a:latin typeface="Times New Roman" charset="0"/>
              <a:ea typeface="SimSun" charset="-122"/>
            </a:endParaRPr>
          </a:p>
        </p:txBody>
      </p:sp>
      <p:sp>
        <p:nvSpPr>
          <p:cNvPr id="20489" name="TextBox 3"/>
          <p:cNvSpPr txBox="1">
            <a:spLocks noChangeArrowheads="1"/>
          </p:cNvSpPr>
          <p:nvPr/>
        </p:nvSpPr>
        <p:spPr bwMode="auto">
          <a:xfrm>
            <a:off x="683568" y="2094682"/>
            <a:ext cx="2073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CA" altLang="zh-CN" dirty="0">
                <a:solidFill>
                  <a:srgbClr val="99291C"/>
                </a:solidFill>
                <a:latin typeface="+mn-ea"/>
                <a:ea typeface="+mn-ea"/>
                <a:cs typeface="Times New Roman" charset="0"/>
              </a:rPr>
              <a:t>Transaction A begins</a:t>
            </a:r>
          </a:p>
        </p:txBody>
      </p:sp>
      <p:sp>
        <p:nvSpPr>
          <p:cNvPr id="20490" name="TextBox 11"/>
          <p:cNvSpPr txBox="1">
            <a:spLocks noChangeArrowheads="1"/>
          </p:cNvSpPr>
          <p:nvPr/>
        </p:nvSpPr>
        <p:spPr bwMode="auto">
          <a:xfrm>
            <a:off x="698525" y="3849688"/>
            <a:ext cx="2073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Arial"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CA" altLang="zh-CN" dirty="0">
                <a:solidFill>
                  <a:srgbClr val="99291C"/>
                </a:solidFill>
                <a:latin typeface="+mn-ea"/>
                <a:ea typeface="+mn-ea"/>
                <a:cs typeface="Times New Roman" charset="0"/>
              </a:rPr>
              <a:t>Transaction A ends</a:t>
            </a:r>
          </a:p>
        </p:txBody>
      </p:sp>
      <p:sp>
        <p:nvSpPr>
          <p:cNvPr id="5" name="Slide Number Placeholder 4"/>
          <p:cNvSpPr>
            <a:spLocks noGrp="1"/>
          </p:cNvSpPr>
          <p:nvPr>
            <p:ph type="sldNum" sz="quarter" idx="10"/>
          </p:nvPr>
        </p:nvSpPr>
        <p:spPr/>
        <p:txBody>
          <a:bodyPr/>
          <a:lstStyle/>
          <a:p>
            <a:pPr>
              <a:defRPr/>
            </a:pPr>
            <a:fld id="{BC37940C-4081-6C41-A58C-32FF133851E2}" type="slidenum">
              <a:rPr lang="en-US" altLang="en-US" smtClean="0"/>
              <a:pPr>
                <a:defRPr/>
              </a:pPr>
              <a:t>9</a:t>
            </a:fld>
            <a:endParaRPr lang="en-CA" altLang="zh-CN" dirty="0"/>
          </a:p>
        </p:txBody>
      </p:sp>
    </p:spTree>
    <p:extLst>
      <p:ext uri="{BB962C8B-B14F-4D97-AF65-F5344CB8AC3E}">
        <p14:creationId xmlns:p14="http://schemas.microsoft.com/office/powerpoint/2010/main" val="107086598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1159</TotalTime>
  <Words>2683</Words>
  <Application>Microsoft Macintosh PowerPoint</Application>
  <PresentationFormat>Letter Paper (8.5x11 in)</PresentationFormat>
  <Paragraphs>575</Paragraphs>
  <Slides>55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Gill Sans</vt:lpstr>
      <vt:lpstr>ＭＳ Ｐゴシック</vt:lpstr>
      <vt:lpstr>SimSun</vt:lpstr>
      <vt:lpstr>Tahoma</vt:lpstr>
      <vt:lpstr>Times New Roman</vt:lpstr>
      <vt:lpstr>Verdana</vt:lpstr>
      <vt:lpstr>Wingdings</vt:lpstr>
      <vt:lpstr>宋体</vt:lpstr>
      <vt:lpstr>Arial</vt:lpstr>
      <vt:lpstr>Blends</vt:lpstr>
      <vt:lpstr>Chapter 20</vt:lpstr>
      <vt:lpstr>A Banking Example</vt:lpstr>
      <vt:lpstr>Example</vt:lpstr>
      <vt:lpstr>A Banking Example</vt:lpstr>
      <vt:lpstr>A Banking Example</vt:lpstr>
      <vt:lpstr>A Banking Example</vt:lpstr>
      <vt:lpstr>Database States</vt:lpstr>
      <vt:lpstr>Transactions</vt:lpstr>
      <vt:lpstr>A Sample Transaction</vt:lpstr>
      <vt:lpstr>Transactions</vt:lpstr>
      <vt:lpstr>What Does a Transaction Do?</vt:lpstr>
      <vt:lpstr>Main issues</vt:lpstr>
      <vt:lpstr>What may go wrong?</vt:lpstr>
      <vt:lpstr>Frequency of failure</vt:lpstr>
      <vt:lpstr>ACID Properties of Transactions</vt:lpstr>
      <vt:lpstr>ACID Properties of a Transaction</vt:lpstr>
      <vt:lpstr>Sample Transaction</vt:lpstr>
      <vt:lpstr>ACID Properties of a Transaction</vt:lpstr>
      <vt:lpstr>ACID Properties of a Transaction</vt:lpstr>
      <vt:lpstr>Sample Concurrent Transactions</vt:lpstr>
      <vt:lpstr>ACID Properties of a Transaction</vt:lpstr>
      <vt:lpstr>Transaction Examples</vt:lpstr>
      <vt:lpstr>Requirement</vt:lpstr>
      <vt:lpstr>Airline Reservation Systems</vt:lpstr>
      <vt:lpstr>Atomicity</vt:lpstr>
      <vt:lpstr>Consistency</vt:lpstr>
      <vt:lpstr>Isolation</vt:lpstr>
      <vt:lpstr>Durability</vt:lpstr>
      <vt:lpstr>API for Transactions</vt:lpstr>
      <vt:lpstr>Simplification</vt:lpstr>
      <vt:lpstr>Simplified Example Transaction</vt:lpstr>
      <vt:lpstr>Example Transactions</vt:lpstr>
      <vt:lpstr>Concurrent Execution</vt:lpstr>
      <vt:lpstr>Schedules of Transactions</vt:lpstr>
      <vt:lpstr>Conflict operations</vt:lpstr>
      <vt:lpstr>Complete schedule</vt:lpstr>
      <vt:lpstr>Kinds of schedules</vt:lpstr>
      <vt:lpstr>Chapter 21</vt:lpstr>
      <vt:lpstr>What does it mean?</vt:lpstr>
      <vt:lpstr>Locking</vt:lpstr>
      <vt:lpstr>Server Processes</vt:lpstr>
      <vt:lpstr>Chapter 22</vt:lpstr>
      <vt:lpstr>DBMS Processes (ps –ef |grep oracle)</vt:lpstr>
      <vt:lpstr>DBMS internal</vt:lpstr>
      <vt:lpstr>System Failure</vt:lpstr>
      <vt:lpstr>Implementing ACID properties</vt:lpstr>
      <vt:lpstr>Type of entries in the system log</vt:lpstr>
      <vt:lpstr>Examples of Transaction Execution</vt:lpstr>
      <vt:lpstr>System Crash</vt:lpstr>
      <vt:lpstr>Durability</vt:lpstr>
      <vt:lpstr>Reasons for Abort</vt:lpstr>
      <vt:lpstr>How to use log to deal with failures</vt:lpstr>
      <vt:lpstr>Examples of Transaction Execution</vt:lpstr>
      <vt:lpstr>States for Transaction Execution</vt:lpstr>
      <vt:lpstr>Example</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dc:title>
  <dc:subject>Relational Database Design Algorithms and Further Dependencies </dc:subject>
  <dc:creator>Microsoft Office User</dc:creator>
  <cp:keywords/>
  <dc:description/>
  <cp:lastModifiedBy>Microsoft Office User</cp:lastModifiedBy>
  <cp:revision>41</cp:revision>
  <cp:lastPrinted>2001-11-04T00:51:13Z</cp:lastPrinted>
  <dcterms:created xsi:type="dcterms:W3CDTF">2016-11-23T03:46:30Z</dcterms:created>
  <dcterms:modified xsi:type="dcterms:W3CDTF">2019-11-28T17:38:48Z</dcterms:modified>
  <cp:category/>
</cp:coreProperties>
</file>