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handoutMasterIdLst>
    <p:handoutMasterId r:id="rId77"/>
  </p:handoutMasterIdLst>
  <p:sldIdLst>
    <p:sldId id="257" r:id="rId2"/>
    <p:sldId id="449" r:id="rId3"/>
    <p:sldId id="442" r:id="rId4"/>
    <p:sldId id="446" r:id="rId5"/>
    <p:sldId id="454" r:id="rId6"/>
    <p:sldId id="383" r:id="rId7"/>
    <p:sldId id="450" r:id="rId8"/>
    <p:sldId id="447" r:id="rId9"/>
    <p:sldId id="452" r:id="rId10"/>
    <p:sldId id="453" r:id="rId11"/>
    <p:sldId id="369" r:id="rId12"/>
    <p:sldId id="48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312" r:id="rId23"/>
    <p:sldId id="325" r:id="rId24"/>
    <p:sldId id="347" r:id="rId25"/>
    <p:sldId id="490" r:id="rId26"/>
    <p:sldId id="491" r:id="rId27"/>
    <p:sldId id="492" r:id="rId28"/>
    <p:sldId id="430" r:id="rId29"/>
    <p:sldId id="431" r:id="rId30"/>
    <p:sldId id="432" r:id="rId31"/>
    <p:sldId id="393" r:id="rId32"/>
    <p:sldId id="422" r:id="rId33"/>
    <p:sldId id="423" r:id="rId34"/>
    <p:sldId id="424" r:id="rId35"/>
    <p:sldId id="395" r:id="rId36"/>
    <p:sldId id="396" r:id="rId37"/>
    <p:sldId id="493" r:id="rId38"/>
    <p:sldId id="495" r:id="rId39"/>
    <p:sldId id="402" r:id="rId40"/>
    <p:sldId id="496" r:id="rId41"/>
    <p:sldId id="331" r:id="rId42"/>
    <p:sldId id="416" r:id="rId43"/>
    <p:sldId id="332" r:id="rId44"/>
    <p:sldId id="435" r:id="rId45"/>
    <p:sldId id="436" r:id="rId46"/>
    <p:sldId id="463" r:id="rId47"/>
    <p:sldId id="466" r:id="rId48"/>
    <p:sldId id="467" r:id="rId49"/>
    <p:sldId id="468" r:id="rId50"/>
    <p:sldId id="464" r:id="rId51"/>
    <p:sldId id="465" r:id="rId52"/>
    <p:sldId id="469" r:id="rId53"/>
    <p:sldId id="470" r:id="rId54"/>
    <p:sldId id="471" r:id="rId55"/>
    <p:sldId id="472" r:id="rId56"/>
    <p:sldId id="473" r:id="rId57"/>
    <p:sldId id="328" r:id="rId58"/>
    <p:sldId id="361" r:id="rId59"/>
    <p:sldId id="353" r:id="rId60"/>
    <p:sldId id="457" r:id="rId61"/>
    <p:sldId id="429" r:id="rId62"/>
    <p:sldId id="439" r:id="rId63"/>
    <p:sldId id="440" r:id="rId64"/>
    <p:sldId id="441" r:id="rId65"/>
    <p:sldId id="448" r:id="rId66"/>
    <p:sldId id="475" r:id="rId67"/>
    <p:sldId id="476" r:id="rId68"/>
    <p:sldId id="478" r:id="rId69"/>
    <p:sldId id="477" r:id="rId70"/>
    <p:sldId id="334" r:id="rId71"/>
    <p:sldId id="462" r:id="rId72"/>
    <p:sldId id="458" r:id="rId73"/>
    <p:sldId id="461" r:id="rId74"/>
    <p:sldId id="460" r:id="rId7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77228"/>
    <a:srgbClr val="6E792B"/>
    <a:srgbClr val="76822E"/>
    <a:srgbClr val="4F571F"/>
    <a:srgbClr val="6F6A07"/>
    <a:srgbClr val="827C0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/>
    <p:restoredTop sz="91537"/>
  </p:normalViewPr>
  <p:slideViewPr>
    <p:cSldViewPr snapToObjects="1">
      <p:cViewPr varScale="1">
        <p:scale>
          <a:sx n="112" d="100"/>
          <a:sy n="112" d="100"/>
        </p:scale>
        <p:origin x="1808" y="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58" y="364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571" y="21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  <a:ea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75A93741-8083-814E-93A9-3D1D05244110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460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  <a:ea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  <a:ea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8E6D251B-8701-464B-9FE3-83C55D30F98D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290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AC4EB5D-5BDF-5C49-9DA3-B1F06572C4D6}" type="slidenum">
              <a:rPr lang="en-CA" altLang="zh-CN">
                <a:latin typeface="Tahoma" charset="0"/>
              </a:rPr>
              <a:pPr>
                <a:spcBef>
                  <a:spcPct val="0"/>
                </a:spcBef>
              </a:pPr>
              <a:t>1</a:t>
            </a:fld>
            <a:endParaRPr lang="en-CA" altLang="zh-CN">
              <a:latin typeface="Tahoma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784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both of hierarchical and network</a:t>
            </a:r>
            <a:r>
              <a:rPr lang="en-US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</a:t>
            </a:r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ystems relied on the use of pointers between records,</a:t>
            </a:r>
            <a:r>
              <a:rPr lang="en-US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programmers using them did not manipulate the pointers</a:t>
            </a:r>
            <a:r>
              <a:rPr lang="en-US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directly</a:t>
            </a:r>
          </a:p>
          <a:p>
            <a:endParaRPr lang="en-US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The purpose of a database management system is to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make life easier for the user and this is achieved by hiding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complexities of the actual storage of the data from the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application software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The user of a relational system is able to extract any results that follow from the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content of the raw data and not just those permitted by the</a:t>
            </a:r>
            <a:r>
              <a:rPr lang="en-US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database system. In order to facilitate this no aspect of a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relational system depends on the order in which the data is</a:t>
            </a:r>
            <a:r>
              <a:rPr lang="en-US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stored.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 specification was drawn up, this was transformed into a design and the design was used to construct a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program. This sequence, as everyone knows, is full of opportunities for introducing errors. It takes considerable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skill to write a program that performs correctly against a database and considerably more skill to demonstrate that the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program fulfils the requirements of the original specification.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is</a:t>
            </a:r>
            <a:r>
              <a:rPr lang="en-US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equivalent to having an executable specification language.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The problem of ensuring that the query matches the real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world requirement remains but the problem of transforming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query into executable code disappears.</a:t>
            </a:r>
          </a:p>
          <a:p>
            <a:endParaRPr lang="en-US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Codd</a:t>
            </a:r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believed that users would no longer be satisfied with obtaining output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a database on a daily basis following the off-line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execution of a query program, instead they would expect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interactively submit a query and immediately receive an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answer. Provision of such a facility relies, to a certain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extent, on data independence and relational theory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A8E8A-5D2B-284A-B3BC-19CE4CD47691}" type="slidenum">
              <a:rPr lang="en-CA" altLang="en-US" smtClean="0"/>
              <a:pPr/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1662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48E73FC-04BA-6C45-83C3-C7F4A04DB566}" type="slidenum">
              <a:rPr lang="zh-CN" altLang="en-CA" sz="1300">
                <a:latin typeface="Tahoma" charset="0"/>
                <a:ea typeface="宋体" charset="-122"/>
              </a:rPr>
              <a:pPr>
                <a:spcBef>
                  <a:spcPct val="0"/>
                </a:spcBef>
              </a:pPr>
              <a:t>21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88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560C0DF-64F2-D241-A80B-D77D56FD1C11}" type="slidenum">
              <a:rPr lang="en-CA" altLang="zh-CN">
                <a:latin typeface="Tahoma" charset="0"/>
              </a:rPr>
              <a:pPr>
                <a:spcBef>
                  <a:spcPct val="0"/>
                </a:spcBef>
              </a:pPr>
              <a:t>24</a:t>
            </a:fld>
            <a:endParaRPr lang="en-CA" altLang="zh-CN">
              <a:latin typeface="Tahoma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0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843FB17-4D65-2246-BE29-73FBE2414C8F}" type="slidenum">
              <a:rPr lang="zh-CN" altLang="en-CA">
                <a:latin typeface="Tahoma" charset="0"/>
                <a:ea typeface="宋体" charset="-122"/>
              </a:rPr>
              <a:pPr>
                <a:spcBef>
                  <a:spcPct val="0"/>
                </a:spcBef>
              </a:pPr>
              <a:t>25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3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3956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8844751-9FB1-5A4A-9EA6-A4349462450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26</a:t>
            </a:fld>
            <a:endParaRPr lang="en-CA" altLang="zh-CN">
              <a:latin typeface="Tahoma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29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30137B5-4ED7-7448-8054-86F768C3F969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27</a:t>
            </a:fld>
            <a:endParaRPr lang="en-CA" altLang="zh-CN">
              <a:latin typeface="Tahoma" charset="0"/>
            </a:endParaRPr>
          </a:p>
        </p:txBody>
      </p:sp>
      <p:sp>
        <p:nvSpPr>
          <p:cNvPr id="116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616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FC16E57-9F19-4C4C-8A35-4DB0CDC9F40C}" type="slidenum">
              <a:rPr lang="en-CA" altLang="en-US" sz="1200">
                <a:latin typeface="Tahoma" charset="0"/>
              </a:rPr>
              <a:pPr/>
              <a:t>28</a:t>
            </a:fld>
            <a:endParaRPr lang="en-CA" alt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50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2D1872-71B7-684C-BF10-9975B54A3A16}" type="slidenum">
              <a:rPr lang="en-CA" altLang="en-US" sz="1200">
                <a:latin typeface="Tahoma" charset="0"/>
              </a:rPr>
              <a:pPr eaLnBrk="1" hangingPunct="1"/>
              <a:t>32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62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2AA08-BDA3-6041-B3A9-31EC25711A32}" type="slidenum">
              <a:rPr lang="en-CA" altLang="en-US" sz="1200">
                <a:latin typeface="Tahoma" charset="0"/>
              </a:rPr>
              <a:pPr eaLnBrk="1" hangingPunct="1"/>
              <a:t>33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495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C8934A-35DC-094F-9715-43781D85AAD9}" type="slidenum">
              <a:rPr lang="en-CA" altLang="en-US" sz="1200">
                <a:latin typeface="Tahoma" charset="0"/>
              </a:rPr>
              <a:pPr eaLnBrk="1" hangingPunct="1"/>
              <a:t>34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43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78501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C643821-589E-2740-A06B-7B2C3D69F269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99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FC3FEA-FC04-5143-B88A-148C436E5EC6}" type="slidenum">
              <a:rPr lang="en-CA" altLang="en-US" sz="1200">
                <a:latin typeface="Tahoma" charset="0"/>
              </a:rPr>
              <a:pPr/>
              <a:t>36</a:t>
            </a:fld>
            <a:endParaRPr lang="en-CA" alt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FCE449-3CEF-1B41-AD70-9ADC863619F2}" type="slidenum">
              <a:rPr lang="en-CA" altLang="en-US" sz="1200">
                <a:latin typeface="Tahoma" charset="0"/>
              </a:rPr>
              <a:pPr eaLnBrk="1" hangingPunct="1"/>
              <a:t>37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dirty="0"/>
              <a:t>Default(no constraint): </a:t>
            </a:r>
            <a:r>
              <a:rPr lang="en-US" altLang="en-US" sz="1800" dirty="0">
                <a:solidFill>
                  <a:srgbClr val="790033"/>
                </a:solidFill>
              </a:rPr>
              <a:t>min</a:t>
            </a:r>
            <a:r>
              <a:rPr lang="en-US" altLang="en-US" sz="1800" dirty="0">
                <a:solidFill>
                  <a:srgbClr val="790033"/>
                </a:solidFill>
                <a:sym typeface="Symbol" charset="2"/>
              </a:rPr>
              <a:t>=0</a:t>
            </a:r>
            <a:r>
              <a:rPr lang="en-US" altLang="en-US" sz="1800" dirty="0">
                <a:sym typeface="Symbol" charset="2"/>
              </a:rPr>
              <a:t>, </a:t>
            </a:r>
            <a:r>
              <a:rPr lang="en-US" altLang="en-US" sz="1800" dirty="0">
                <a:solidFill>
                  <a:srgbClr val="790033"/>
                </a:solidFill>
                <a:sym typeface="Symbol" charset="2"/>
              </a:rPr>
              <a:t>max=n</a:t>
            </a:r>
            <a:r>
              <a:rPr lang="en-US" altLang="en-US" sz="1800" dirty="0">
                <a:sym typeface="Symbol" charset="2"/>
              </a:rPr>
              <a:t> (signifying no limit)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098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7B5F0D7-0685-0F47-AE81-755F36F00C07}" type="slidenum">
              <a:rPr lang="en-CA" altLang="en-US">
                <a:latin typeface="Tahoma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charset="0"/>
            </a:endParaRPr>
          </a:p>
        </p:txBody>
      </p:sp>
      <p:sp>
        <p:nvSpPr>
          <p:cNvPr id="155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365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67223F2-AF67-024C-995E-8FF182AA59F8}" type="slidenum">
              <a:rPr lang="en-CA" altLang="zh-CN">
                <a:latin typeface="Tahoma" charset="0"/>
              </a:rPr>
              <a:pPr>
                <a:spcBef>
                  <a:spcPct val="0"/>
                </a:spcBef>
              </a:pPr>
              <a:t>43</a:t>
            </a:fld>
            <a:endParaRPr lang="en-CA" altLang="zh-CN"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2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591C89D-4FE1-B946-BD97-FA4429886A37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44</a:t>
            </a:fld>
            <a:endParaRPr lang="en-CA" altLang="zh-CN">
              <a:latin typeface="Tahoma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422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76EA35-ADAE-2244-A4F7-D9C1FE273332}" type="slidenum">
              <a:rPr lang="en-CA" altLang="en-US" sz="1200" i="0">
                <a:latin typeface="Tahoma" charset="0"/>
              </a:rPr>
              <a:pPr/>
              <a:t>46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61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76EA35-ADAE-2244-A4F7-D9C1FE273332}" type="slidenum">
              <a:rPr lang="en-CA" altLang="en-US" sz="1200" i="0">
                <a:latin typeface="Tahoma" charset="0"/>
              </a:rPr>
              <a:pPr/>
              <a:t>47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81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7AEFE58-A533-6340-93A0-5C6E22ABE03C}" type="slidenum">
              <a:rPr lang="en-CA" altLang="en-US" sz="1200" i="0">
                <a:latin typeface="Tahoma" charset="0"/>
              </a:rPr>
              <a:pPr/>
              <a:t>50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7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8E2187-CD1D-EA4C-860B-D1919A085D57}" type="slidenum">
              <a:rPr lang="en-CA" altLang="en-US" sz="1200" i="0">
                <a:latin typeface="Tahoma" charset="0"/>
              </a:rPr>
              <a:pPr/>
              <a:t>51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9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6D251B-8701-464B-9FE3-83C55D30F98D}" type="slidenum">
              <a:rPr lang="en-CA" altLang="zh-CN" smtClean="0"/>
              <a:pPr>
                <a:defRPr/>
              </a:pPr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54490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EBF68C-7E8F-D94A-8867-0D0E015F3A37}" type="slidenum">
              <a:rPr lang="en-CA" altLang="en-US" sz="1200" i="0">
                <a:latin typeface="Tahoma" charset="0"/>
              </a:rPr>
              <a:pPr/>
              <a:t>52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85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6BF5EB3-A987-A047-BD2B-9AD7D9080557}" type="slidenum">
              <a:rPr lang="en-CA" altLang="en-US" sz="1200" i="0">
                <a:latin typeface="Tahoma" charset="0"/>
              </a:rPr>
              <a:pPr/>
              <a:t>53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9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C0546A-465B-9246-BEEA-58F0381CFD01}" type="slidenum">
              <a:rPr lang="en-CA" altLang="en-US" sz="1200" i="0">
                <a:latin typeface="Tahoma" charset="0"/>
              </a:rPr>
              <a:pPr/>
              <a:t>54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74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F3FA9A-1BCA-6C4E-AB7F-13849330404D}" type="slidenum">
              <a:rPr lang="en-CA" altLang="en-US" sz="1200" i="0">
                <a:latin typeface="Tahoma" charset="0"/>
              </a:rPr>
              <a:pPr/>
              <a:t>55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22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BD27A0-6E31-2141-82E8-5F09053FC9E1}" type="slidenum">
              <a:rPr lang="en-CA" altLang="en-US" sz="1200" i="0">
                <a:latin typeface="Tahoma" charset="0"/>
              </a:rPr>
              <a:pPr/>
              <a:t>56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652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CF9D40E-4377-B146-ABEC-CA5CB0249951}" type="slidenum">
              <a:rPr lang="zh-CN" altLang="en-CA" sz="1300">
                <a:latin typeface="Tahoma" charset="0"/>
                <a:ea typeface="宋体" charset="-122"/>
                <a:cs typeface="Arial" charset="0"/>
              </a:rPr>
              <a:pPr/>
              <a:t>58</a:t>
            </a:fld>
            <a:endParaRPr lang="en-CA" altLang="zh-CN" sz="1300">
              <a:latin typeface="Tahoma" charset="0"/>
              <a:ea typeface="宋体" charset="-122"/>
              <a:cs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244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59957CB-5918-C14C-A348-152392630C7E}" type="slidenum">
              <a:rPr lang="zh-CN" altLang="en-CA">
                <a:latin typeface="Tahoma" charset="0"/>
                <a:ea typeface="宋体" charset="-122"/>
              </a:rPr>
              <a:pPr>
                <a:spcBef>
                  <a:spcPct val="0"/>
                </a:spcBef>
              </a:pPr>
              <a:t>59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70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5F54E-BB46-1548-8005-AAFABCCA1811}" type="slidenum">
              <a:rPr lang="zh-CN" altLang="en-CA" sz="1300">
                <a:latin typeface="Tahoma" charset="0"/>
                <a:ea typeface="宋体" charset="-122"/>
              </a:rPr>
              <a:pPr/>
              <a:t>62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charset="-122"/>
              </a:rPr>
              <a:t>tells the server that the processing of query results has been completed and result in server memory can be erased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361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0318350-CE1B-974C-AA22-94C9C87686D8}" type="slidenum">
              <a:rPr lang="zh-CN" altLang="en-CA" sz="1200">
                <a:latin typeface="Tahoma" charset="0"/>
              </a:rPr>
              <a:pPr/>
              <a:t>63</a:t>
            </a:fld>
            <a:endParaRPr lang="en-CA" altLang="zh-CN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94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EE3216-9028-4241-A5DA-B546CE6231F2}" type="slidenum">
              <a:rPr lang="en-CA" altLang="zh-CN" sz="1300">
                <a:latin typeface="Tahoma" charset="0"/>
                <a:ea typeface="宋体" charset="-122"/>
              </a:rPr>
              <a:pPr/>
              <a:t>64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020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873C4E1-DBD3-314B-9288-52DA61D62070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11</a:t>
            </a:fld>
            <a:endParaRPr lang="en-CA" altLang="zh-CN">
              <a:latin typeface="Tahoma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605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>
                <a:latin typeface="Verdana" charset="0"/>
              </a:rPr>
              <a:t>Figure 22.1c   </a:t>
            </a:r>
            <a:r>
              <a:rPr lang="en-US" altLang="x-none" dirty="0">
                <a:latin typeface="Verdana" charset="0"/>
              </a:rPr>
              <a:t>Illustrating cascading rollback (a process that never occurs in strict or </a:t>
            </a:r>
            <a:r>
              <a:rPr lang="en-US" altLang="x-none" dirty="0" err="1">
                <a:latin typeface="Verdana" charset="0"/>
              </a:rPr>
              <a:t>cascadeless</a:t>
            </a:r>
            <a:r>
              <a:rPr lang="en-US" altLang="x-none" dirty="0">
                <a:latin typeface="Verdana" charset="0"/>
              </a:rPr>
              <a:t> schedules). Operations before the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6AAD7-893B-6240-82B9-0CCDB7EFAD0E}" type="slidenum">
              <a:rPr lang="zh-CN" altLang="en-CA" smtClean="0"/>
              <a:pPr>
                <a:defRPr/>
              </a:pPr>
              <a:t>68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2667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3B50E6-4A6A-B241-915A-24B9CDCB9887}" type="slidenum">
              <a:rPr lang="zh-CN" altLang="en-CA" sz="1200">
                <a:latin typeface="Tahoma" charset="0"/>
              </a:rPr>
              <a:pPr eaLnBrk="1" hangingPunct="1"/>
              <a:t>12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4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7734DBE-BA28-A944-8085-3D4EA0E35998}" type="slidenum">
              <a:rPr lang="en-US" altLang="zh-CN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80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E7E872-4074-ED4D-AE71-AEE8B3CA84FE}" type="slidenum">
              <a:rPr lang="zh-CN" altLang="en-CA">
                <a:latin typeface="Tahoma" charset="0"/>
              </a:rPr>
              <a:pPr/>
              <a:t>15</a:t>
            </a:fld>
            <a:endParaRPr lang="en-CA" altLang="zh-CN">
              <a:latin typeface="Tahoma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The purpose of a database management system is to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make life easier for the user and this is achieved by hiding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complexities of the actual storage of the data from the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application software. 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 a database system where true data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independence exists it is possible to restructure the physical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storage of data without invalidating any of the existing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applications.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Access to IMS data, for example, requires a programmer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enter the database via a record at the top of the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hierarchy. If a programmer does not know which of the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top level records to select then the whole database must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 searched.</a:t>
            </a:r>
          </a:p>
          <a:p>
            <a:endParaRPr lang="en-US" altLang="zh-CN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93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F73C847-23C5-2541-9F73-72F4C8057F0F}" type="slidenum">
              <a:rPr lang="zh-CN" altLang="en-CA">
                <a:latin typeface="Tahoma" charset="0"/>
                <a:ea typeface="宋体" charset="-122"/>
              </a:rPr>
              <a:pPr>
                <a:spcBef>
                  <a:spcPct val="0"/>
                </a:spcBef>
              </a:pPr>
              <a:t>18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66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1AC0CB-905D-F94A-B92F-60F4F8479C45}" type="slidenum">
              <a:rPr lang="zh-CN" altLang="en-CA">
                <a:latin typeface="Tahoma" charset="0"/>
                <a:ea typeface="宋体" charset="-122"/>
              </a:rPr>
              <a:pPr>
                <a:spcBef>
                  <a:spcPct val="0"/>
                </a:spcBef>
              </a:pPr>
              <a:t>19</a:t>
            </a:fld>
            <a:endParaRPr lang="en-CA" altLang="zh-CN">
              <a:latin typeface="Tahoma" charset="0"/>
              <a:ea typeface="宋体" charset="-122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Access to the database was typically performed on a</a:t>
            </a:r>
            <a:r>
              <a:rPr lang="en-US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record at a time basis with the programmer testing each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record retrieved to see whether or not it belonged in the</a:t>
            </a:r>
            <a:r>
              <a:rPr lang="en-US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result set.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CODASYL designers identify entry points to</a:t>
            </a:r>
          </a:p>
          <a:p>
            <a:r>
              <a:rPr lang="en-US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database via key hashing mechanisms or special relationships.</a:t>
            </a:r>
          </a:p>
          <a:p>
            <a:endParaRPr lang="en-US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13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2206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B87F1435-CE10-6146-83BE-E1D9655B041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3289238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 1 Slide </a:t>
            </a:r>
            <a:fld id="{C55CF7D3-7D60-2845-9486-22ACB00BF6D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951182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0827" cy="83819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990600"/>
            <a:ext cx="8675687" cy="5638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4343400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CE636F58-EB22-8340-AD92-E20B1CD14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9576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1D66D0A9-D1EF-0E45-B831-9F3CD0FD17F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5561880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B485BDC4-93A6-E545-9AEE-D25B52AAE9A0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50765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357A0-2160-8449-B664-2591F6E87B05}" type="slidenum">
              <a:rPr lang="en-US" altLang="zh-CN" smtClean="0"/>
              <a:pPr>
                <a:defRPr/>
              </a:pPr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577104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 </a:t>
            </a:r>
            <a:fld id="{FB628CAB-4F37-FD4B-9BD3-5E1E7CC80B68}" type="slidenum">
              <a:rPr lang="en-US" altLang="zh-CN"/>
              <a:pPr>
                <a:defRPr/>
              </a:pPr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2499405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F9A89541-AD0A-A243-B72B-B26005D458E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458142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532B0FEC-A64A-0B47-AEC4-7A76F25EF0A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264976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16200000">
            <a:off x="4151314" y="-4151313"/>
            <a:ext cx="838200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3200">
              <a:latin typeface="Tahoma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0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pPr>
              <a:defRPr/>
            </a:pPr>
            <a:fld id="{4CD6C782-B120-874A-B26C-056D523EF7F7}" type="slidenum">
              <a:rPr lang="en-US" altLang="zh-CN"/>
              <a:pPr>
                <a:defRPr/>
              </a:pPr>
              <a:t>‹#›</a:t>
            </a:fld>
            <a:endParaRPr lang="en-CA" altLang="zh-CN" dirty="0"/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990600"/>
            <a:ext cx="86756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000">
          <a:solidFill>
            <a:srgbClr val="8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if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tif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 descr="Pink tissue paper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590800"/>
            <a:ext cx="7010400" cy="19050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zh-CN" sz="4800">
                <a:ea typeface="ＭＳ Ｐゴシック" charset="-128"/>
              </a:rPr>
              <a:t>Final Exam Review</a:t>
            </a:r>
            <a:endParaRPr lang="en-US" altLang="zh-CN" sz="4800">
              <a:ea typeface="ＭＳ Ｐゴシック" charset="-128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9105900" cy="10350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Three-Tier Client-Server architecture</a:t>
            </a:r>
          </a:p>
        </p:txBody>
      </p:sp>
      <p:pic>
        <p:nvPicPr>
          <p:cNvPr id="95234" name="Picture 4" descr="fig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268413"/>
            <a:ext cx="8602662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10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681305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066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Models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1138" y="1147763"/>
            <a:ext cx="8599487" cy="45720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  <a:defRPr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data model </a:t>
            </a:r>
            <a:r>
              <a:rPr lang="en-US" altLang="zh-CN" dirty="0"/>
              <a:t>specifies how data is </a:t>
            </a:r>
            <a:r>
              <a:rPr lang="en-US" altLang="zh-CN" dirty="0">
                <a:solidFill>
                  <a:srgbClr val="C00000"/>
                </a:solidFill>
              </a:rPr>
              <a:t>structured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C00000"/>
                </a:solidFill>
              </a:rPr>
              <a:t>operated</a:t>
            </a:r>
            <a:r>
              <a:rPr lang="en-US" altLang="zh-CN" dirty="0"/>
              <a:t>. 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en-US" altLang="zh-CN" dirty="0"/>
              <a:t>It consists of three parts: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a set of </a:t>
            </a:r>
            <a:r>
              <a:rPr lang="en-US" altLang="en-US" b="1" i="1" dirty="0">
                <a:solidFill>
                  <a:srgbClr val="C00000"/>
                </a:solidFill>
              </a:rPr>
              <a:t>concepts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to describe the </a:t>
            </a:r>
            <a:r>
              <a:rPr lang="en-US" altLang="en-US" b="1" i="1" dirty="0">
                <a:solidFill>
                  <a:srgbClr val="C00000"/>
                </a:solidFill>
              </a:rPr>
              <a:t>structure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a database</a:t>
            </a:r>
          </a:p>
          <a:p>
            <a:pPr eaLnBrk="1" hangingPunct="1">
              <a:defRPr/>
            </a:pPr>
            <a:r>
              <a:rPr lang="en-US" altLang="en-US" dirty="0"/>
              <a:t>a set of </a:t>
            </a:r>
            <a:r>
              <a:rPr lang="en-US" altLang="en-US" b="1" i="1" dirty="0">
                <a:solidFill>
                  <a:srgbClr val="C00000"/>
                </a:solidFill>
              </a:rPr>
              <a:t>operations</a:t>
            </a:r>
            <a:r>
              <a:rPr lang="en-US" altLang="en-US" b="1" i="1" dirty="0"/>
              <a:t> </a:t>
            </a:r>
            <a:r>
              <a:rPr lang="en-US" altLang="en-US" dirty="0"/>
              <a:t>for </a:t>
            </a:r>
            <a:r>
              <a:rPr lang="en-US" altLang="en-US" b="1" i="1" dirty="0">
                <a:solidFill>
                  <a:srgbClr val="C00000"/>
                </a:solidFill>
              </a:rPr>
              <a:t>manipulating</a:t>
            </a:r>
            <a:r>
              <a:rPr lang="en-US" altLang="en-US" dirty="0"/>
              <a:t> these structures</a:t>
            </a:r>
          </a:p>
          <a:p>
            <a:pPr eaLnBrk="1" hangingPunct="1">
              <a:defRPr/>
            </a:pPr>
            <a:r>
              <a:rPr lang="en-US" altLang="en-US" dirty="0"/>
              <a:t>a set of </a:t>
            </a:r>
            <a:r>
              <a:rPr lang="en-US" altLang="en-US" b="1" i="1" dirty="0">
                <a:solidFill>
                  <a:srgbClr val="C00000"/>
                </a:solidFill>
              </a:rPr>
              <a:t>constraints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that the database should </a:t>
            </a:r>
            <a:r>
              <a:rPr lang="en-US" altLang="en-US" b="1" i="1" dirty="0">
                <a:solidFill>
                  <a:srgbClr val="C00000"/>
                </a:solidFill>
              </a:rPr>
              <a:t>obey</a:t>
            </a:r>
            <a:r>
              <a:rPr lang="en-US" alt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11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Categories of Data Models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6428" y="914400"/>
            <a:ext cx="8667967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Physical (Low-level) data models: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dirty="0"/>
              <a:t>Provide concepts that describe details of how data is stored in the computer: </a:t>
            </a:r>
            <a:r>
              <a:rPr lang="en-US" altLang="x-none" sz="2200" dirty="0"/>
              <a:t>tracks, cylinders, indices </a:t>
            </a: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Conceptual (high-level, semantic) data models: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dirty="0"/>
              <a:t>Provide concepts that are close to the way many users perceive data.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000" b="1" dirty="0">
                <a:solidFill>
                  <a:schemeClr val="tx2"/>
                </a:solidFill>
                <a:ea typeface="ＭＳ Ｐゴシック" charset="-128"/>
              </a:rPr>
              <a:t>Entity Relationship Model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000" b="1" dirty="0">
                <a:solidFill>
                  <a:schemeClr val="tx2"/>
                </a:solidFill>
                <a:ea typeface="ＭＳ Ｐゴシック" charset="-128"/>
              </a:rPr>
              <a:t>Object  Relational Model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Implementation data models: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dirty="0"/>
              <a:t>Provide concepts that fall between the above two, used by many commercial DBMS implementations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400" b="1" dirty="0">
                <a:solidFill>
                  <a:schemeClr val="tx2"/>
                </a:solidFill>
                <a:ea typeface="ＭＳ Ｐゴシック" charset="-128"/>
              </a:rPr>
              <a:t>Hierarchical Model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400" b="1" dirty="0">
                <a:solidFill>
                  <a:schemeClr val="tx2"/>
                </a:solidFill>
                <a:ea typeface="ＭＳ Ｐゴシック" charset="-128"/>
              </a:rPr>
              <a:t>Network Model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altLang="en-US" sz="2400" b="1" dirty="0">
                <a:solidFill>
                  <a:schemeClr val="tx2"/>
                </a:solidFill>
                <a:ea typeface="ＭＳ Ｐゴシック" charset="-128"/>
              </a:rPr>
              <a:t>Relational Model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D4A4-B219-EA4F-9379-13A467BC1329}" type="slidenum">
              <a:rPr lang="en-US" altLang="en-US" smtClean="0"/>
              <a:pPr/>
              <a:t>12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81253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ＭＳ Ｐゴシック" charset="-128"/>
              </a:rPr>
              <a:t>Hierarchical Model</a:t>
            </a:r>
            <a:endParaRPr kumimoji="1" lang="zh-CN" altLang="en-US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r>
              <a:rPr lang="en-CA" altLang="zh-CN" sz="2400" dirty="0">
                <a:ea typeface="宋体" charset="-122"/>
              </a:rPr>
              <a:t>The data is organized into a tree-like structure using </a:t>
            </a:r>
            <a:r>
              <a:rPr lang="en-CA" altLang="zh-CN" sz="2400" dirty="0">
                <a:solidFill>
                  <a:srgbClr val="FF0000"/>
                </a:solidFill>
                <a:ea typeface="宋体" charset="-122"/>
              </a:rPr>
              <a:t>records</a:t>
            </a:r>
            <a:r>
              <a:rPr lang="en-CA" altLang="zh-CN" sz="2400" dirty="0">
                <a:ea typeface="宋体" charset="-122"/>
              </a:rPr>
              <a:t> and </a:t>
            </a:r>
            <a:r>
              <a:rPr lang="en-CA" altLang="zh-CN" sz="2400" dirty="0">
                <a:solidFill>
                  <a:srgbClr val="FF0000"/>
                </a:solidFill>
                <a:ea typeface="宋体" charset="-122"/>
              </a:rPr>
              <a:t>links</a:t>
            </a:r>
            <a:r>
              <a:rPr lang="en-CA" altLang="zh-CN" sz="2400" dirty="0">
                <a:ea typeface="宋体" charset="-122"/>
              </a:rPr>
              <a:t> on disk rather than in memory</a:t>
            </a:r>
          </a:p>
          <a:p>
            <a:pPr lvl="1"/>
            <a:r>
              <a:rPr lang="en-US" altLang="zh-CN" sz="2400" dirty="0"/>
              <a:t>The data is stored as </a:t>
            </a:r>
            <a:r>
              <a:rPr lang="en-US" altLang="zh-CN" sz="2400" b="1" dirty="0"/>
              <a:t>records</a:t>
            </a:r>
            <a:r>
              <a:rPr lang="en-US" altLang="zh-CN" sz="2400" dirty="0"/>
              <a:t> which are collections of fields, with each field containing only one value. </a:t>
            </a:r>
            <a:r>
              <a:rPr lang="en-US" altLang="zh-CN" sz="2400" dirty="0">
                <a:ea typeface="宋体" charset="-122"/>
              </a:rPr>
              <a:t>All attributes of a specific record are listed under an entity type.</a:t>
            </a:r>
            <a:endParaRPr lang="en-US" altLang="zh-CN" sz="2400" dirty="0"/>
          </a:p>
          <a:p>
            <a:pPr lvl="1"/>
            <a:r>
              <a:rPr lang="en-US" altLang="zh-CN" sz="2400" dirty="0"/>
              <a:t>Records are connected to one another through </a:t>
            </a:r>
            <a:r>
              <a:rPr lang="en-US" altLang="zh-CN" sz="2400" b="1" dirty="0"/>
              <a:t>links</a:t>
            </a:r>
            <a:r>
              <a:rPr lang="en-US" altLang="zh-CN" sz="2400" dirty="0"/>
              <a:t>. </a:t>
            </a:r>
          </a:p>
          <a:p>
            <a:pPr lvl="1"/>
            <a:r>
              <a:rPr lang="en-US" altLang="zh-CN" sz="2400" dirty="0"/>
              <a:t>Each record having </a:t>
            </a:r>
            <a:r>
              <a:rPr lang="en-US" altLang="zh-CN" sz="2400" b="1" dirty="0"/>
              <a:t>one parent </a:t>
            </a:r>
            <a:r>
              <a:rPr lang="en-US" altLang="zh-CN" sz="2400" dirty="0"/>
              <a:t>record and </a:t>
            </a:r>
            <a:r>
              <a:rPr lang="en-US" altLang="zh-CN" sz="2400" b="1" dirty="0"/>
              <a:t>many children </a:t>
            </a:r>
            <a:r>
              <a:rPr lang="en-US" altLang="zh-CN" sz="2400" dirty="0"/>
              <a:t>so that records' relationships form a </a:t>
            </a:r>
            <a:r>
              <a:rPr lang="en-US" altLang="zh-CN" sz="2400" b="1" dirty="0"/>
              <a:t>tree-like</a:t>
            </a:r>
            <a:r>
              <a:rPr lang="en-US" altLang="zh-CN" sz="2400" dirty="0"/>
              <a:t> model.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sz="2400" dirty="0">
                <a:ea typeface="宋体" charset="-122"/>
              </a:rPr>
              <a:t>All attributes of a specific record are listed under an entity type.</a:t>
            </a:r>
            <a:endParaRPr lang="en-CA" altLang="zh-CN" sz="2400" dirty="0">
              <a:ea typeface="宋体" charset="-122"/>
            </a:endParaRPr>
          </a:p>
          <a:p>
            <a:pPr>
              <a:defRPr/>
            </a:pPr>
            <a:r>
              <a:rPr lang="en-US" altLang="zh-CN" sz="2400" dirty="0"/>
              <a:t>This structure is simple but inflexible because the relationship is confined to a </a:t>
            </a:r>
            <a:r>
              <a:rPr lang="en-US" altLang="zh-CN" sz="2400" dirty="0">
                <a:solidFill>
                  <a:srgbClr val="FF0000"/>
                </a:solidFill>
              </a:rPr>
              <a:t>one-to-many </a:t>
            </a:r>
            <a:r>
              <a:rPr lang="en-US" altLang="zh-CN" sz="2400" dirty="0"/>
              <a:t>relationship</a:t>
            </a:r>
            <a:endParaRPr kumimoji="1" lang="zh-CN" altLang="en-US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CA" altLang="zh-CN" sz="2000" dirty="0">
              <a:ea typeface="宋体" charset="-122"/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kumimoji="1"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837281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" y="159274"/>
            <a:ext cx="9144000" cy="584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1"/>
          <p:cNvSpPr>
            <a:spLocks noChangeArrowheads="1"/>
          </p:cNvSpPr>
          <p:nvPr/>
        </p:nvSpPr>
        <p:spPr bwMode="auto">
          <a:xfrm>
            <a:off x="76200" y="1371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records</a:t>
            </a:r>
            <a:r>
              <a:rPr lang="en-CA" altLang="zh-CN" sz="1800">
                <a:latin typeface="Arial" charset="0"/>
                <a:ea typeface="宋体" charset="-122"/>
              </a:rPr>
              <a:t> 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27000" y="2133600"/>
            <a:ext cx="100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srgbClr val="FF0000"/>
                </a:solidFill>
                <a:latin typeface="Arial" charset="0"/>
                <a:ea typeface="宋体" charset="-122"/>
              </a:rPr>
              <a:t>pointers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2895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 dirty="0">
                <a:solidFill>
                  <a:srgbClr val="FF0000"/>
                </a:solidFill>
                <a:latin typeface="Arial" charset="0"/>
                <a:ea typeface="宋体" charset="-122"/>
              </a:rPr>
              <a:t>records</a:t>
            </a:r>
            <a:r>
              <a:rPr lang="en-CA" altLang="zh-CN" sz="1800" dirty="0">
                <a:latin typeface="Arial" charset="0"/>
                <a:ea typeface="宋体" charset="-122"/>
              </a:rPr>
              <a:t> </a:t>
            </a:r>
            <a:endParaRPr lang="en-US" altLang="en-US" sz="1800" dirty="0">
              <a:latin typeface="Arial" charset="0"/>
              <a:ea typeface="宋体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3744913"/>
            <a:ext cx="1004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pointers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230BE-DFEC-2F4B-8281-4F02F653C264}" type="slidenum">
              <a:rPr lang="en-US" altLang="en-US" smtClean="0"/>
              <a:pPr/>
              <a:t>14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4833060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Hierarchical Model</a:t>
            </a:r>
          </a:p>
        </p:txBody>
      </p:sp>
      <p:sp>
        <p:nvSpPr>
          <p:cNvPr id="327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1" y="990600"/>
            <a:ext cx="8458200" cy="5410200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Advantages:</a:t>
            </a:r>
          </a:p>
          <a:p>
            <a:pPr lvl="1"/>
            <a:r>
              <a:rPr lang="en-US" altLang="zh-CN" sz="2200" dirty="0">
                <a:ea typeface="宋体" charset="-122"/>
              </a:rPr>
              <a:t>Simple to construct and operate</a:t>
            </a:r>
          </a:p>
          <a:p>
            <a:pPr lvl="1"/>
            <a:r>
              <a:rPr lang="en-US" altLang="zh-CN" sz="2200" dirty="0">
                <a:ea typeface="宋体" charset="-122"/>
              </a:rPr>
              <a:t>Corresponds to a number of natural hierarchically organized domains, e.g., organization (“org”) chart</a:t>
            </a:r>
          </a:p>
          <a:p>
            <a:pPr lvl="1"/>
            <a:r>
              <a:rPr lang="en-US" altLang="zh-CN" sz="2200" dirty="0">
                <a:ea typeface="宋体" charset="-122"/>
              </a:rPr>
              <a:t>Language is simple: </a:t>
            </a:r>
          </a:p>
          <a:p>
            <a:pPr lvl="2"/>
            <a:r>
              <a:rPr lang="en-US" altLang="zh-CN" sz="2000" dirty="0">
                <a:ea typeface="宋体" charset="-122"/>
              </a:rPr>
              <a:t>Uses constructs like GET, GET UNIQUE, GET NEXT, GET NEXT WITHIN PARENT, etc.</a:t>
            </a:r>
          </a:p>
          <a:p>
            <a:r>
              <a:rPr lang="en-US" altLang="zh-CN" sz="2400" dirty="0">
                <a:ea typeface="宋体" charset="-122"/>
              </a:rPr>
              <a:t>Disadvantages:</a:t>
            </a:r>
          </a:p>
          <a:p>
            <a:pPr lvl="1"/>
            <a:r>
              <a:rPr lang="en-US" altLang="zh-CN" sz="2200" dirty="0">
                <a:ea typeface="宋体" charset="-122"/>
              </a:rPr>
              <a:t>Navigational and procedural nature of processing</a:t>
            </a:r>
          </a:p>
          <a:p>
            <a:pPr lvl="1"/>
            <a:r>
              <a:rPr lang="en-US" sz="2200" dirty="0">
                <a:ea typeface="宋体" charset="-122"/>
              </a:rPr>
              <a:t>Cannot capture the semantics of the data as Individual fields cannot identified by the system; a record is simply treated as a number of bytes into which data could be placed</a:t>
            </a:r>
            <a:endParaRPr lang="en-US" altLang="zh-CN" sz="2200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Cannot represent 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many to many (M:N) </a:t>
            </a:r>
            <a:r>
              <a:rPr lang="en-US" altLang="zh-CN" sz="2200" dirty="0">
                <a:ea typeface="宋体" charset="-122"/>
              </a:rPr>
              <a:t>relationships naturally</a:t>
            </a:r>
          </a:p>
          <a:p>
            <a:pPr lvl="1"/>
            <a:r>
              <a:rPr lang="en-US" altLang="zh-CN" sz="2200" dirty="0">
                <a:ea typeface="宋体" charset="-122"/>
              </a:rPr>
              <a:t>No data independence</a:t>
            </a:r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79893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Network Model</a:t>
            </a:r>
          </a:p>
        </p:txBody>
      </p:sp>
      <p:pic>
        <p:nvPicPr>
          <p:cNvPr id="43010" name="Picture 4" descr="fig02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066800"/>
            <a:ext cx="8294687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16</a:t>
            </a:fld>
            <a:endParaRPr lang="en-CA" altLang="zh-CN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0" y="4418012"/>
            <a:ext cx="88391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CA" altLang="en-US" kern="0" dirty="0">
                <a:ea typeface="ＭＳ Ｐゴシック" charset="-128"/>
              </a:rPr>
              <a:t>The data is organized into a graph (lattice)  structure. </a:t>
            </a:r>
          </a:p>
          <a:p>
            <a:pPr lvl="1" eaLnBrk="1" hangingPunct="1"/>
            <a:r>
              <a:rPr lang="en-CA" altLang="en-US" kern="0" dirty="0">
                <a:ea typeface="ＭＳ Ｐゴシック" charset="-128"/>
              </a:rPr>
              <a:t>each parent can have many children  </a:t>
            </a:r>
          </a:p>
          <a:p>
            <a:pPr lvl="1" eaLnBrk="1" hangingPunct="1"/>
            <a:r>
              <a:rPr lang="en-CA" altLang="en-US" kern="0" dirty="0">
                <a:ea typeface="ＭＳ Ｐゴシック" charset="-128"/>
              </a:rPr>
              <a:t>each child can also have many parents. </a:t>
            </a:r>
          </a:p>
          <a:p>
            <a:pPr lvl="1" eaLnBrk="1" hangingPunct="1"/>
            <a:r>
              <a:rPr lang="en-CA" altLang="en-US" kern="0" dirty="0">
                <a:ea typeface="ＭＳ Ｐゴシック" charset="-128"/>
              </a:rPr>
              <a:t>N:M</a:t>
            </a:r>
          </a:p>
          <a:p>
            <a:pPr eaLnBrk="1" hangingPunct="1"/>
            <a:endParaRPr lang="en-US" altLang="en-US" sz="2200" kern="0" dirty="0">
              <a:ea typeface="ＭＳ Ｐゴシック" charset="-128"/>
            </a:endParaRPr>
          </a:p>
          <a:p>
            <a:pPr lvl="2" eaLnBrk="1" hangingPunct="1"/>
            <a:endParaRPr lang="en-US" altLang="en-US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625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610600" cy="67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6200" y="990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records</a:t>
            </a:r>
            <a:r>
              <a:rPr lang="en-CA" altLang="zh-CN" sz="1800">
                <a:latin typeface="Arial" charset="0"/>
                <a:ea typeface="宋体" charset="-122"/>
              </a:rPr>
              <a:t> 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6200" y="24384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records</a:t>
            </a:r>
            <a:r>
              <a:rPr lang="en-CA" altLang="zh-CN" sz="1800">
                <a:latin typeface="Arial" charset="0"/>
                <a:ea typeface="宋体" charset="-122"/>
              </a:rPr>
              <a:t> 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25413" y="5421313"/>
            <a:ext cx="1017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records</a:t>
            </a:r>
            <a:r>
              <a:rPr lang="en-CA" altLang="zh-CN" sz="1800">
                <a:latin typeface="Arial" charset="0"/>
                <a:ea typeface="宋体" charset="-122"/>
              </a:rPr>
              <a:t> 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6200" y="3973513"/>
            <a:ext cx="1017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records</a:t>
            </a:r>
            <a:r>
              <a:rPr lang="en-CA" altLang="zh-CN" sz="1800">
                <a:latin typeface="Arial" charset="0"/>
                <a:ea typeface="宋体" charset="-122"/>
              </a:rPr>
              <a:t> 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25413" y="1763713"/>
            <a:ext cx="1068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pointers</a:t>
            </a:r>
            <a:r>
              <a:rPr lang="en-CA" altLang="zh-CN" sz="1800">
                <a:latin typeface="Arial" charset="0"/>
                <a:ea typeface="宋体" charset="-122"/>
              </a:rPr>
              <a:t> 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76200" y="320040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pointers</a:t>
            </a:r>
            <a:r>
              <a:rPr lang="en-CA" altLang="zh-CN" sz="1800">
                <a:latin typeface="Arial" charset="0"/>
                <a:ea typeface="宋体" charset="-122"/>
              </a:rPr>
              <a:t> 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" y="4724400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zh-CN" sz="1800">
                <a:solidFill>
                  <a:srgbClr val="FF0000"/>
                </a:solidFill>
                <a:latin typeface="Arial" charset="0"/>
                <a:ea typeface="宋体" charset="-122"/>
              </a:rPr>
              <a:t>pointers</a:t>
            </a:r>
            <a:r>
              <a:rPr lang="en-CA" altLang="zh-CN" sz="1800">
                <a:latin typeface="Arial" charset="0"/>
                <a:ea typeface="宋体" charset="-122"/>
              </a:rPr>
              <a:t> </a:t>
            </a:r>
            <a:endParaRPr lang="en-US" altLang="en-US" sz="1800"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230BE-DFEC-2F4B-8281-4F02F653C264}" type="slidenum">
              <a:rPr lang="en-US" altLang="en-US" smtClean="0"/>
              <a:pPr/>
              <a:t>17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349726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Network Model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Network Model is able to model complex relationships and represents semantics of add/delete on the relationships, especially N:M relationships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Can handle most situations for modeling using record types and relationship types.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Language is navigational; uses constructs like FIND, FIND member, FIND owner, FIND NEXT within set, GET, etc.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Programmers can do optimal navigation through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3498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Network Model</a:t>
            </a:r>
          </a:p>
        </p:txBody>
      </p:sp>
      <p:sp>
        <p:nvSpPr>
          <p:cNvPr id="4915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Disadvantages: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Navigational and procedural nature of processing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Database contains a complex array of pointers that thread through a set of records.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The semantics of data embedded in application programs and different sets of semantics could be applied by different applications.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Limited data independence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Little scope for automated “query optimization”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13272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01114" cy="56388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History of DB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Database, Users, Data Models, DB System (1,2)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Relational Model and its languages: </a:t>
            </a:r>
            <a:r>
              <a:rPr lang="en-US" dirty="0">
                <a:solidFill>
                  <a:srgbClr val="800000"/>
                </a:solidFill>
              </a:rPr>
              <a:t>ALG, TRC, DRC, SQL </a:t>
            </a:r>
            <a:r>
              <a:rPr lang="en-US" dirty="0"/>
              <a:t>(5,6,7,8)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800000"/>
                </a:solidFill>
              </a:rPr>
              <a:t>ER, EER </a:t>
            </a:r>
            <a:r>
              <a:rPr lang="en-US" dirty="0"/>
              <a:t>and Normalization (3,4,9,14,15)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Database Programming: </a:t>
            </a:r>
            <a:r>
              <a:rPr lang="en-US" dirty="0" err="1">
                <a:solidFill>
                  <a:srgbClr val="800000"/>
                </a:solidFill>
              </a:rPr>
              <a:t>Embeded</a:t>
            </a:r>
            <a:r>
              <a:rPr lang="en-US" dirty="0">
                <a:solidFill>
                  <a:srgbClr val="800000"/>
                </a:solidFill>
              </a:rPr>
              <a:t>/Dynamic SQL, </a:t>
            </a:r>
            <a:r>
              <a:rPr lang="en-US" dirty="0"/>
              <a:t>Transaction Processing, Concurrency Control and Recovery (20,22)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946966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to increase data independence in data base system</a:t>
            </a:r>
          </a:p>
          <a:p>
            <a:pPr lvl="1"/>
            <a:r>
              <a:rPr lang="en-US" dirty="0"/>
              <a:t>to hide certain necessary storage and retrieval operations from the applications programmer</a:t>
            </a:r>
          </a:p>
          <a:p>
            <a:r>
              <a:rPr lang="en-US" dirty="0"/>
              <a:t>The need for a mathematical approach to data storage and retrieval</a:t>
            </a:r>
          </a:p>
          <a:p>
            <a:pPr lvl="1"/>
            <a:r>
              <a:rPr lang="en-US" dirty="0"/>
              <a:t>Just tell DBMS what to get rather than how to get</a:t>
            </a:r>
          </a:p>
          <a:p>
            <a:r>
              <a:rPr lang="en-US" dirty="0"/>
              <a:t>The need to support ad hoc query processing</a:t>
            </a:r>
          </a:p>
          <a:p>
            <a:pPr lvl="1"/>
            <a:r>
              <a:rPr lang="en-US" dirty="0"/>
              <a:t>Users can interactively submit a query and immediately receive an answer.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20</a:t>
            </a:fld>
            <a:endParaRPr lang="en-CA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881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Relational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21</a:t>
            </a:fld>
            <a:endParaRPr lang="en-CA" altLang="zh-CN" dirty="0"/>
          </a:p>
        </p:txBody>
      </p:sp>
      <p:cxnSp>
        <p:nvCxnSpPr>
          <p:cNvPr id="10" name="直接箭头连接符 6"/>
          <p:cNvCxnSpPr>
            <a:cxnSpLocks noChangeShapeType="1"/>
          </p:cNvCxnSpPr>
          <p:nvPr/>
        </p:nvCxnSpPr>
        <p:spPr bwMode="auto">
          <a:xfrm>
            <a:off x="939559" y="1905000"/>
            <a:ext cx="1733631" cy="2209800"/>
          </a:xfrm>
          <a:prstGeom prst="straightConnector1">
            <a:avLst/>
          </a:prstGeom>
          <a:noFill/>
          <a:ln w="3175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6"/>
          <p:cNvCxnSpPr>
            <a:cxnSpLocks noChangeShapeType="1"/>
          </p:cNvCxnSpPr>
          <p:nvPr/>
        </p:nvCxnSpPr>
        <p:spPr bwMode="auto">
          <a:xfrm flipH="1">
            <a:off x="3254396" y="1843469"/>
            <a:ext cx="753299" cy="2271331"/>
          </a:xfrm>
          <a:prstGeom prst="straightConnector1">
            <a:avLst/>
          </a:prstGeom>
          <a:noFill/>
          <a:ln w="3175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6"/>
          <p:cNvCxnSpPr>
            <a:cxnSpLocks noChangeShapeType="1"/>
          </p:cNvCxnSpPr>
          <p:nvPr/>
        </p:nvCxnSpPr>
        <p:spPr bwMode="auto">
          <a:xfrm flipH="1">
            <a:off x="5498095" y="1905000"/>
            <a:ext cx="1436105" cy="2209800"/>
          </a:xfrm>
          <a:prstGeom prst="straightConnector1">
            <a:avLst/>
          </a:prstGeom>
          <a:noFill/>
          <a:ln w="3175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6"/>
          <p:cNvCxnSpPr>
            <a:cxnSpLocks noChangeShapeType="1"/>
          </p:cNvCxnSpPr>
          <p:nvPr/>
        </p:nvCxnSpPr>
        <p:spPr bwMode="auto">
          <a:xfrm>
            <a:off x="4044790" y="1843469"/>
            <a:ext cx="2171357" cy="2271331"/>
          </a:xfrm>
          <a:prstGeom prst="straightConnector1">
            <a:avLst/>
          </a:prstGeom>
          <a:noFill/>
          <a:ln w="3175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2300" y="1226916"/>
          <a:ext cx="1663700" cy="1981200"/>
        </p:xfrm>
        <a:graphic>
          <a:graphicData uri="http://schemas.openxmlformats.org/drawingml/2006/table">
            <a:tbl>
              <a:tblPr/>
              <a:tblGrid>
                <a:gridCol w="63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FACULTY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Jackson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Henry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Schuh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Lerner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683000" y="1175794"/>
          <a:ext cx="1778000" cy="2311400"/>
        </p:xfrm>
        <a:graphic>
          <a:graphicData uri="http://schemas.openxmlformats.org/drawingml/2006/table">
            <a:tbl>
              <a:tblPr/>
              <a:tblGrid>
                <a:gridCol w="68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Chem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Hist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54800" y="1226916"/>
          <a:ext cx="1651000" cy="2311400"/>
        </p:xfrm>
        <a:graphic>
          <a:graphicData uri="http://schemas.openxmlformats.org/drawingml/2006/table">
            <a:tbl>
              <a:tblPr/>
              <a:tblGrid>
                <a:gridCol w="59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Doe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Varda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Carey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397246" y="3810000"/>
          <a:ext cx="1219200" cy="2311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276850" y="3803811"/>
          <a:ext cx="1193800" cy="297180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0272" y="3447871"/>
            <a:ext cx="9073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ea typeface="宋体" charset="-122"/>
              </a:rPr>
              <a:t>all data is represented in terms of tuples (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records</a:t>
            </a:r>
            <a:r>
              <a:rPr lang="en-US" altLang="zh-CN">
                <a:ea typeface="宋体" charset="-122"/>
              </a:rPr>
              <a:t>), grouped into relations (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files</a:t>
            </a:r>
            <a:r>
              <a:rPr lang="en-US" altLang="zh-CN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92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r>
              <a:rPr lang="en-US" altLang="zh-CN">
                <a:ea typeface="ＭＳ Ｐゴシック" charset="-128"/>
              </a:rPr>
              <a:t>Relational Model</a:t>
            </a:r>
            <a:endParaRPr lang="en-CA" altLang="zh-CN" dirty="0">
              <a:ea typeface="ＭＳ Ｐゴシック" charset="-128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>
                <a:ea typeface="ＭＳ Ｐゴシック" charset="-128"/>
              </a:rPr>
              <a:t> Concepts:</a:t>
            </a:r>
          </a:p>
          <a:p>
            <a:pPr lvl="1"/>
            <a:r>
              <a:rPr lang="en-CA" altLang="zh-CN">
                <a:ea typeface="ＭＳ Ｐゴシック" charset="-128"/>
              </a:rPr>
              <a:t>Domain</a:t>
            </a:r>
          </a:p>
          <a:p>
            <a:pPr lvl="1"/>
            <a:r>
              <a:rPr lang="en-CA" altLang="zh-CN">
                <a:ea typeface="ＭＳ Ｐゴシック" charset="-128"/>
              </a:rPr>
              <a:t>Tuple	</a:t>
            </a:r>
          </a:p>
          <a:p>
            <a:pPr lvl="1"/>
            <a:r>
              <a:rPr lang="en-CA" altLang="zh-CN">
                <a:ea typeface="ＭＳ Ｐゴシック" charset="-128"/>
              </a:rPr>
              <a:t>Attribute</a:t>
            </a:r>
          </a:p>
          <a:p>
            <a:pPr lvl="1"/>
            <a:r>
              <a:rPr lang="en-CA" altLang="zh-CN">
                <a:ea typeface="ＭＳ Ｐゴシック" charset="-128"/>
              </a:rPr>
              <a:t>Relation</a:t>
            </a:r>
          </a:p>
          <a:p>
            <a:pPr lvl="1"/>
            <a:r>
              <a:rPr lang="en-CA" altLang="zh-CN">
                <a:ea typeface="ＭＳ Ｐゴシック" charset="-128"/>
              </a:rPr>
              <a:t>Candidate key</a:t>
            </a:r>
          </a:p>
          <a:p>
            <a:pPr lvl="1"/>
            <a:r>
              <a:rPr lang="en-CA" altLang="zh-CN">
                <a:ea typeface="ＭＳ Ｐゴシック" charset="-128"/>
              </a:rPr>
              <a:t>Primary key</a:t>
            </a:r>
          </a:p>
          <a:p>
            <a:pPr lvl="1"/>
            <a:r>
              <a:rPr lang="en-CA" altLang="zh-CN">
                <a:ea typeface="ＭＳ Ｐゴシック" charset="-128"/>
              </a:rPr>
              <a:t>Foreigh key</a:t>
            </a:r>
          </a:p>
          <a:p>
            <a:pPr>
              <a:buFont typeface="Wingdings" charset="2"/>
              <a:buNone/>
            </a:pPr>
            <a:endParaRPr lang="zh-CN" altLang="en-CA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22</a:t>
            </a:fld>
            <a:endParaRPr lang="en-CA" altLang="zh-CN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r>
              <a:rPr lang="en-US" altLang="zh-CN">
                <a:ea typeface="ＭＳ Ｐゴシック" charset="-128"/>
              </a:rPr>
              <a:t>Relational Model</a:t>
            </a:r>
            <a:endParaRPr lang="en-CA" altLang="zh-CN" dirty="0">
              <a:ea typeface="ＭＳ Ｐゴシック" charset="-128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>
                <a:ea typeface="ＭＳ Ｐゴシック" charset="-128"/>
              </a:rPr>
              <a:t> Operations:</a:t>
            </a:r>
          </a:p>
          <a:p>
            <a:pPr lvl="1"/>
            <a:r>
              <a:rPr lang="en-CA" altLang="zh-CN" dirty="0">
                <a:ea typeface="ＭＳ Ｐゴシック" charset="-128"/>
              </a:rPr>
              <a:t>Algebra</a:t>
            </a:r>
          </a:p>
          <a:p>
            <a:pPr lvl="2"/>
            <a:r>
              <a:rPr lang="en-CA" altLang="zh-CN" dirty="0">
                <a:ea typeface="ＭＳ Ｐゴシック" charset="-128"/>
              </a:rPr>
              <a:t>project, select, join, union, ...</a:t>
            </a:r>
          </a:p>
          <a:p>
            <a:pPr lvl="1"/>
            <a:r>
              <a:rPr lang="en-CA" altLang="zh-CN" dirty="0">
                <a:ea typeface="ＭＳ Ｐゴシック" charset="-128"/>
              </a:rPr>
              <a:t>Calculus-based</a:t>
            </a:r>
          </a:p>
          <a:p>
            <a:pPr lvl="2"/>
            <a:r>
              <a:rPr lang="en-CA" altLang="zh-CN" dirty="0">
                <a:ea typeface="ＭＳ Ｐゴシック" charset="-128"/>
              </a:rPr>
              <a:t>Tuple calculus</a:t>
            </a:r>
          </a:p>
          <a:p>
            <a:pPr lvl="2"/>
            <a:r>
              <a:rPr lang="en-CA" altLang="zh-CN" dirty="0">
                <a:ea typeface="ＭＳ Ｐゴシック" charset="-128"/>
              </a:rPr>
              <a:t>Domain calculus , Query By Example (QBE)</a:t>
            </a:r>
          </a:p>
          <a:p>
            <a:pPr lvl="1"/>
            <a:r>
              <a:rPr lang="en-CA" altLang="zh-CN" dirty="0">
                <a:ea typeface="ＭＳ Ｐゴシック" charset="-128"/>
              </a:rPr>
              <a:t> SQL popular commercial language</a:t>
            </a:r>
          </a:p>
          <a:p>
            <a:pPr lvl="2"/>
            <a:r>
              <a:rPr lang="en-CA" altLang="zh-CN" dirty="0">
                <a:ea typeface="ＭＳ Ｐゴシック" charset="-128"/>
              </a:rPr>
              <a:t>a combination of algebraic and tuple calculus languages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23</a:t>
            </a:fld>
            <a:endParaRPr lang="en-CA" altLang="zh-CN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ＭＳ Ｐゴシック" charset="-128"/>
              </a:rPr>
              <a:t>Structured Query Language (SQL)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2113" y="1143000"/>
            <a:ext cx="8294687" cy="52578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ＭＳ Ｐゴシック" charset="-128"/>
              </a:rPr>
              <a:t>Industry standard DB language</a:t>
            </a:r>
          </a:p>
          <a:p>
            <a:pPr eaLnBrk="1" hangingPunct="1"/>
            <a:r>
              <a:rPr lang="en-CA" altLang="zh-CN" sz="3200" dirty="0">
                <a:ea typeface="ＭＳ Ｐゴシック" charset="-128"/>
              </a:rPr>
              <a:t>Complete DB Language like QBE</a:t>
            </a:r>
            <a:endParaRPr lang="en-US" altLang="zh-CN" sz="3200" dirty="0">
              <a:ea typeface="ＭＳ Ｐゴシック" charset="-128"/>
            </a:endParaRPr>
          </a:p>
          <a:p>
            <a:pPr eaLnBrk="1" hangingPunct="1"/>
            <a:r>
              <a:rPr lang="en-US" altLang="zh-CN" sz="3200" dirty="0">
                <a:ea typeface="ＭＳ Ｐゴシック" charset="-128"/>
              </a:rPr>
              <a:t>DDL</a:t>
            </a:r>
          </a:p>
          <a:p>
            <a:pPr eaLnBrk="1" hangingPunct="1"/>
            <a:r>
              <a:rPr lang="en-US" altLang="zh-CN" sz="3200" dirty="0">
                <a:ea typeface="ＭＳ Ｐゴシック" charset="-128"/>
              </a:rPr>
              <a:t>DML</a:t>
            </a:r>
          </a:p>
          <a:p>
            <a:pPr eaLnBrk="1" hangingPunct="1"/>
            <a:r>
              <a:rPr lang="en-US" altLang="zh-CN" sz="3200" dirty="0">
                <a:ea typeface="ＭＳ Ｐゴシック" charset="-128"/>
              </a:rPr>
              <a:t>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24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Database Components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ＭＳ Ｐゴシック" charset="-128"/>
              </a:rPr>
              <a:t>Database Schema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ＭＳ Ｐゴシック" charset="-128"/>
              </a:rPr>
              <a:t>Database Instance</a:t>
            </a:r>
          </a:p>
          <a:p>
            <a:pPr lvl="1" eaLnBrk="1" hangingPunct="1">
              <a:lnSpc>
                <a:spcPct val="150000"/>
              </a:lnSpc>
              <a:buFont typeface="Wingdings" charset="2"/>
              <a:buNone/>
            </a:pPr>
            <a:endParaRPr lang="en-US" altLang="zh-CN" dirty="0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25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662445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Database Schema vs. Database Instance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Distinction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The </a:t>
            </a:r>
            <a:r>
              <a:rPr lang="en-US" altLang="en-US" b="1" i="1">
                <a:ea typeface="ＭＳ Ｐゴシック" charset="-128"/>
              </a:rPr>
              <a:t>database schema</a:t>
            </a:r>
            <a:r>
              <a:rPr lang="en-US" altLang="en-US">
                <a:ea typeface="ＭＳ Ｐゴシック" charset="-128"/>
              </a:rPr>
              <a:t> changes very infrequently.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The </a:t>
            </a:r>
            <a:r>
              <a:rPr lang="en-US" altLang="en-US" b="1" i="1">
                <a:ea typeface="ＭＳ Ｐゴシック" charset="-128"/>
              </a:rPr>
              <a:t>database instance</a:t>
            </a:r>
            <a:r>
              <a:rPr lang="en-US" altLang="en-US">
                <a:ea typeface="ＭＳ Ｐゴシック" charset="-128"/>
              </a:rPr>
              <a:t> changes every time the database is updated. 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 b="1">
                <a:ea typeface="ＭＳ Ｐゴシック" charset="-128"/>
              </a:rPr>
              <a:t>Schema</a:t>
            </a:r>
            <a:r>
              <a:rPr lang="en-US" altLang="en-US">
                <a:ea typeface="ＭＳ Ｐゴシック" charset="-128"/>
              </a:rPr>
              <a:t> is also called </a:t>
            </a:r>
            <a:r>
              <a:rPr lang="en-US" altLang="en-US" b="1">
                <a:ea typeface="ＭＳ Ｐゴシック" charset="-128"/>
              </a:rPr>
              <a:t>intension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pPr eaLnBrk="1" hangingPunct="1"/>
            <a:r>
              <a:rPr lang="en-US" altLang="en-US" b="1">
                <a:ea typeface="ＭＳ Ｐゴシック" charset="-128"/>
              </a:rPr>
              <a:t>Instance</a:t>
            </a:r>
            <a:r>
              <a:rPr lang="en-US" altLang="en-US">
                <a:ea typeface="ＭＳ Ｐゴシック" charset="-128"/>
              </a:rPr>
              <a:t> is also called </a:t>
            </a:r>
            <a:r>
              <a:rPr lang="en-US" altLang="en-US" b="1">
                <a:ea typeface="ＭＳ Ｐゴシック" charset="-128"/>
              </a:rPr>
              <a:t>extension</a:t>
            </a:r>
            <a:r>
              <a:rPr lang="en-US" altLang="en-US">
                <a:ea typeface="ＭＳ Ｐゴシック" charset="-128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26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53689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9191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Three-Schema Architecture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Advantages:</a:t>
            </a:r>
          </a:p>
          <a:p>
            <a:pPr lvl="1" eaLnBrk="1" hangingPunct="1"/>
            <a:r>
              <a:rPr lang="en-US" altLang="en-US" b="1">
                <a:ea typeface="ＭＳ Ｐゴシック" charset="-128"/>
              </a:rPr>
              <a:t>multiple views</a:t>
            </a:r>
            <a:r>
              <a:rPr lang="en-US" altLang="en-US">
                <a:ea typeface="ＭＳ Ｐゴシック" charset="-128"/>
              </a:rPr>
              <a:t> of the data</a:t>
            </a:r>
          </a:p>
          <a:p>
            <a:pPr lvl="1" eaLnBrk="1" hangingPunct="1"/>
            <a:r>
              <a:rPr lang="en-US" altLang="en-US" b="1">
                <a:ea typeface="ＭＳ Ｐゴシック" charset="-128"/>
              </a:rPr>
              <a:t>Program-data independence.</a:t>
            </a:r>
          </a:p>
        </p:txBody>
      </p:sp>
      <p:pic>
        <p:nvPicPr>
          <p:cNvPr id="17416" name="Picture 8" descr="C:\Users\Mengchi\AppData\Local\Temp\@WBPBGFH5IJKGLNJQ4NOK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42296"/>
            <a:ext cx="6400800" cy="411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27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39563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mage result for clouds dra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952500"/>
            <a:ext cx="491648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How to create a database</a:t>
            </a:r>
          </a:p>
        </p:txBody>
      </p:sp>
      <p:sp>
        <p:nvSpPr>
          <p:cNvPr id="117763" name="Rectangle 5"/>
          <p:cNvSpPr>
            <a:spLocks noChangeArrowheads="1"/>
          </p:cNvSpPr>
          <p:nvPr/>
        </p:nvSpPr>
        <p:spPr bwMode="auto">
          <a:xfrm>
            <a:off x="3541713" y="3017838"/>
            <a:ext cx="163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Mini World</a:t>
            </a:r>
          </a:p>
        </p:txBody>
      </p:sp>
      <p:pic>
        <p:nvPicPr>
          <p:cNvPr id="117764" name="Picture 14" descr="mage result for DB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4370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Rectangle 11"/>
          <p:cNvSpPr>
            <a:spLocks noChangeArrowheads="1"/>
          </p:cNvSpPr>
          <p:nvPr/>
        </p:nvSpPr>
        <p:spPr bwMode="auto">
          <a:xfrm>
            <a:off x="3924300" y="5703888"/>
            <a:ext cx="682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28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797489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Overview of Database Design Process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Two main activities: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Database design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Applications design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Focus in this chapter on database design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To design the conceptual schema for a database application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Applications design focuses on the programs and interfaces that access the database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Generally considered part of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29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8401685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Applications</a:t>
            </a: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 flipH="1">
            <a:off x="3485476" y="551437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3317672" y="430577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990600"/>
            <a:ext cx="4064000" cy="2019976"/>
          </a:xfrm>
          <a:prstGeom prst="rect">
            <a:avLst/>
          </a:prstGeom>
        </p:spPr>
      </p:pic>
      <p:pic>
        <p:nvPicPr>
          <p:cNvPr id="48" name="Picture 2" descr="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7863"/>
            <a:ext cx="1828800" cy="14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</a:t>
            </a:r>
            <a:fld id="{64E85FE4-7CF5-2D44-B0AD-2C2FD1ACD568}" type="slidenum">
              <a:rPr lang="en-US" altLang="en-US" smtClean="0"/>
              <a:pPr>
                <a:defRPr/>
              </a:pPr>
              <a:t>3</a:t>
            </a:fld>
            <a:endParaRPr lang="en-CA" altLang="zh-CN"/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 rot="2485781">
            <a:off x="2776450" y="3372698"/>
            <a:ext cx="3235810" cy="2856022"/>
            <a:chOff x="0" y="-1946"/>
            <a:chExt cx="2672189" cy="2279904"/>
          </a:xfrm>
        </p:grpSpPr>
        <p:sp>
          <p:nvSpPr>
            <p:cNvPr id="28" name="椭圆 6"/>
            <p:cNvSpPr>
              <a:spLocks/>
            </p:cNvSpPr>
            <p:nvPr/>
          </p:nvSpPr>
          <p:spPr bwMode="auto">
            <a:xfrm rot="10800000">
              <a:off x="366365" y="0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42999">
                  <a:srgbClr val="FF7711"/>
                </a:gs>
                <a:gs pos="67000">
                  <a:srgbClr val="FFAA01"/>
                </a:gs>
                <a:gs pos="80000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373997" y="-1946"/>
              <a:ext cx="2298192" cy="2279904"/>
              <a:chOff x="0" y="0"/>
              <a:chExt cx="2298192" cy="2279904"/>
            </a:xfrm>
          </p:grpSpPr>
          <p:pic>
            <p:nvPicPr>
              <p:cNvPr id="34" name="椭圆 6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 rot="10800000">
                <a:off x="966" y="1946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2007725" y="376006"/>
              <a:ext cx="512064" cy="1018032"/>
              <a:chOff x="0" y="0"/>
              <a:chExt cx="512064" cy="1018032"/>
            </a:xfrm>
          </p:grpSpPr>
          <p:pic>
            <p:nvPicPr>
              <p:cNvPr id="32" name="椭圆 6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12064" cy="101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 rot="5217985">
                <a:off x="-104482" y="332410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1" name="椭圆 80"/>
            <p:cNvSpPr>
              <a:spLocks noChangeArrowheads="1"/>
            </p:cNvSpPr>
            <p:nvPr/>
          </p:nvSpPr>
          <p:spPr bwMode="auto">
            <a:xfrm rot="18967632">
              <a:off x="0" y="722069"/>
              <a:ext cx="2653328" cy="419772"/>
            </a:xfrm>
            <a:prstGeom prst="ellipse">
              <a:avLst/>
            </a:prstGeom>
            <a:gradFill rotWithShape="1">
              <a:gsLst>
                <a:gs pos="0">
                  <a:srgbClr val="7D2701"/>
                </a:gs>
                <a:gs pos="39999">
                  <a:srgbClr val="CC570B"/>
                </a:gs>
                <a:gs pos="64000">
                  <a:srgbClr val="FF7711"/>
                </a:gs>
                <a:gs pos="80000">
                  <a:srgbClr val="FFAA01"/>
                </a:gs>
                <a:gs pos="94000">
                  <a:srgbClr val="FFC000"/>
                </a:gs>
                <a:gs pos="100000">
                  <a:srgbClr val="FECE02"/>
                </a:gs>
              </a:gsLst>
              <a:lin ang="30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grpSp>
        <p:nvGrpSpPr>
          <p:cNvPr id="36" name="Group 12"/>
          <p:cNvGrpSpPr>
            <a:grpSpLocks/>
          </p:cNvGrpSpPr>
          <p:nvPr/>
        </p:nvGrpSpPr>
        <p:grpSpPr bwMode="auto">
          <a:xfrm rot="2505324">
            <a:off x="3105163" y="2995284"/>
            <a:ext cx="2876165" cy="2777838"/>
            <a:chOff x="-1116" y="-1069"/>
            <a:chExt cx="2311616" cy="2276483"/>
          </a:xfrm>
        </p:grpSpPr>
        <p:sp>
          <p:nvSpPr>
            <p:cNvPr id="37" name="椭圆 6"/>
            <p:cNvSpPr>
              <a:spLocks/>
            </p:cNvSpPr>
            <p:nvPr/>
          </p:nvSpPr>
          <p:spPr bwMode="auto">
            <a:xfrm>
              <a:off x="15371" y="1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5000">
                  <a:srgbClr val="D2144F"/>
                </a:gs>
                <a:gs pos="42000">
                  <a:srgbClr val="BE1247"/>
                </a:gs>
                <a:gs pos="100000">
                  <a:srgbClr val="FA9496"/>
                </a:gs>
              </a:gsLst>
              <a:lin ang="36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291492" y="254963"/>
              <a:ext cx="877824" cy="725424"/>
              <a:chOff x="0" y="0"/>
              <a:chExt cx="877824" cy="725424"/>
            </a:xfrm>
          </p:grpSpPr>
          <p:pic>
            <p:nvPicPr>
              <p:cNvPr id="42" name="椭圆 11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77824" cy="725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Text Box 16"/>
              <p:cNvSpPr txBox="1">
                <a:spLocks noChangeArrowheads="1"/>
              </p:cNvSpPr>
              <p:nvPr/>
            </p:nvSpPr>
            <p:spPr bwMode="auto">
              <a:xfrm rot="19429504">
                <a:off x="77519" y="185574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9" name="Group 17"/>
            <p:cNvGrpSpPr>
              <a:grpSpLocks/>
            </p:cNvGrpSpPr>
            <p:nvPr/>
          </p:nvGrpSpPr>
          <p:grpSpPr bwMode="auto">
            <a:xfrm>
              <a:off x="-1116" y="-1069"/>
              <a:ext cx="2298192" cy="2276483"/>
              <a:chOff x="0" y="0"/>
              <a:chExt cx="2298192" cy="2276483"/>
            </a:xfrm>
          </p:grpSpPr>
          <p:pic>
            <p:nvPicPr>
              <p:cNvPr id="40" name="椭圆 6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 Box 19"/>
              <p:cNvSpPr txBox="1">
                <a:spLocks noChangeArrowheads="1"/>
              </p:cNvSpPr>
              <p:nvPr/>
            </p:nvSpPr>
            <p:spPr bwMode="auto">
              <a:xfrm>
                <a:off x="1116" y="1070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44" name="TextBox 11"/>
          <p:cNvSpPr txBox="1">
            <a:spLocks noChangeArrowheads="1"/>
          </p:cNvSpPr>
          <p:nvPr/>
        </p:nvSpPr>
        <p:spPr bwMode="auto">
          <a:xfrm flipH="1">
            <a:off x="3536090" y="400097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 flipH="1">
            <a:off x="3581400" y="5100935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00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0668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Overview of Database Design Process</a:t>
            </a:r>
          </a:p>
        </p:txBody>
      </p:sp>
      <p:pic>
        <p:nvPicPr>
          <p:cNvPr id="120834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90" y="914400"/>
            <a:ext cx="611153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30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073030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762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ER Model</a:t>
            </a:r>
            <a:endParaRPr lang="en-CA" altLang="en-US" dirty="0">
              <a:ea typeface="ＭＳ Ｐゴシック" charset="-128"/>
            </a:endParaRP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altLang="en-US">
                <a:ea typeface="ＭＳ Ｐゴシック" charset="-128"/>
              </a:rPr>
              <a:t>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Regular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Weak Entity Types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charset="-128"/>
              </a:rPr>
              <a:t>Relationship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Binary 1:1 Relation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Binary 1:N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Binary M:N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N-ary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Weak Relationship Types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charset="-128"/>
              </a:rPr>
              <a:t>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Entity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Relationship Properties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10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210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31</a:t>
            </a:fld>
            <a:endParaRPr lang="en-CA" altLang="zh-CN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Entity</a:t>
            </a:r>
            <a:endParaRPr lang="en-US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04800" y="1168401"/>
            <a:ext cx="8686800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r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3200" kern="0" dirty="0">
                <a:solidFill>
                  <a:schemeClr val="tx2"/>
                </a:solidFill>
                <a:latin typeface="+mn-lt"/>
              </a:rPr>
              <a:t>A distinguishable object in the real world</a:t>
            </a:r>
            <a:endParaRPr lang="en-US" sz="3200" kern="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chemeClr val="tx2"/>
                </a:solidFill>
                <a:latin typeface="+mn-lt"/>
              </a:rPr>
              <a:t>(Strong) Entity set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chemeClr val="tx2"/>
                </a:solidFill>
                <a:latin typeface="+mn-lt"/>
              </a:rPr>
              <a:t>can exist on its own in the DB and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chemeClr val="tx2"/>
                </a:solidFill>
                <a:latin typeface="+mn-lt"/>
              </a:rPr>
              <a:t>has a </a:t>
            </a:r>
            <a:r>
              <a:rPr lang="en-CA" sz="2800" kern="0" dirty="0">
                <a:solidFill>
                  <a:srgbClr val="790033"/>
                </a:solidFill>
                <a:latin typeface="+mn-lt"/>
              </a:rPr>
              <a:t>key</a:t>
            </a:r>
            <a:r>
              <a:rPr lang="en-CA" sz="2800" kern="0" dirty="0">
                <a:solidFill>
                  <a:schemeClr val="tx2"/>
                </a:solidFill>
                <a:latin typeface="+mn-lt"/>
              </a:rPr>
              <a:t> attribute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endParaRPr lang="en-CA" kern="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3200" kern="0" dirty="0">
                <a:solidFill>
                  <a:schemeClr val="tx2"/>
                </a:solidFill>
                <a:latin typeface="+mn-lt"/>
              </a:rPr>
              <a:t>Weak entity set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chemeClr val="tx2"/>
                </a:solidFill>
                <a:latin typeface="+mn-lt"/>
              </a:rPr>
              <a:t>has no key attribute and is dependent on its owner entity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chemeClr val="tx2"/>
                </a:solidFill>
                <a:latin typeface="+mn-lt"/>
              </a:rPr>
              <a:t>has a </a:t>
            </a:r>
            <a:r>
              <a:rPr lang="en-CA" sz="2800" kern="0" dirty="0">
                <a:solidFill>
                  <a:srgbClr val="790033"/>
                </a:solidFill>
                <a:latin typeface="+mn-lt"/>
              </a:rPr>
              <a:t>partial key </a:t>
            </a:r>
            <a:r>
              <a:rPr lang="en-CA" sz="2800" kern="0" dirty="0">
                <a:solidFill>
                  <a:schemeClr val="tx2"/>
                </a:solidFill>
                <a:latin typeface="+mn-lt"/>
              </a:rPr>
              <a:t>that can uniquely identify weak entities within its owner entity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endParaRPr lang="en-CA" kern="0" dirty="0">
              <a:solidFill>
                <a:schemeClr val="tx2"/>
              </a:solidFill>
              <a:latin typeface="+mn-lt"/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endParaRPr lang="en-US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34200" y="1676400"/>
            <a:ext cx="1340204" cy="619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81800" y="3006948"/>
            <a:ext cx="1637647" cy="8457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34200" y="3124200"/>
            <a:ext cx="1340204" cy="6193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32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334682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Relationship</a:t>
            </a:r>
            <a:endParaRPr lang="en-US" alt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04800" y="1181100"/>
            <a:ext cx="8294687" cy="544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800" kern="0" dirty="0">
                <a:solidFill>
                  <a:schemeClr val="tx2"/>
                </a:solidFill>
                <a:latin typeface="+mn-lt"/>
              </a:rPr>
              <a:t>It relates two or more entities with a specific meaning </a:t>
            </a:r>
            <a:endParaRPr lang="en-US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790033"/>
                </a:solidFill>
                <a:latin typeface="+mn-lt"/>
              </a:rPr>
              <a:t>Participants</a:t>
            </a:r>
            <a:r>
              <a:rPr lang="en-US" sz="2800" kern="0" dirty="0">
                <a:solidFill>
                  <a:schemeClr val="tx2"/>
                </a:solidFill>
                <a:latin typeface="+mn-lt"/>
              </a:rPr>
              <a:t>: entities in the relationship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2"/>
                </a:solidFill>
                <a:latin typeface="+mn-lt"/>
              </a:rPr>
              <a:t>Kinds of Relationships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790033"/>
                </a:solidFill>
                <a:latin typeface="+mn-lt"/>
              </a:rPr>
              <a:t>Regular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chemeClr val="tx2"/>
                </a:solidFill>
                <a:latin typeface="+mn-lt"/>
              </a:rPr>
              <a:t>connect strong/weak entity sets (except its owner)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rgbClr val="790033"/>
                </a:solidFill>
                <a:latin typeface="+mn-lt"/>
              </a:rPr>
              <a:t>Weak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chemeClr val="tx2"/>
                </a:solidFill>
                <a:latin typeface="+mn-lt"/>
              </a:rPr>
              <a:t>connect a weak entity set to its owner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rgbClr val="790033"/>
                </a:solidFill>
                <a:latin typeface="+mn-lt"/>
              </a:rPr>
              <a:t>Degree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chemeClr val="tx2"/>
                </a:solidFill>
                <a:latin typeface="+mn-lt"/>
              </a:rPr>
              <a:t>The number of participants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rgbClr val="790033"/>
                </a:solidFill>
                <a:latin typeface="+mn-lt"/>
              </a:rPr>
              <a:t>binary</a:t>
            </a:r>
            <a:r>
              <a:rPr lang="en-CA" sz="2800" kern="0" dirty="0">
                <a:solidFill>
                  <a:schemeClr val="tx2"/>
                </a:solidFill>
                <a:latin typeface="+mn-lt"/>
              </a:rPr>
              <a:t>       two participants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sz="2800" kern="0" dirty="0">
                <a:solidFill>
                  <a:srgbClr val="790033"/>
                </a:solidFill>
                <a:latin typeface="+mn-lt"/>
              </a:rPr>
              <a:t>n-</a:t>
            </a:r>
            <a:r>
              <a:rPr lang="en-CA" sz="2800" kern="0" dirty="0" err="1">
                <a:solidFill>
                  <a:srgbClr val="790033"/>
                </a:solidFill>
                <a:latin typeface="+mn-lt"/>
              </a:rPr>
              <a:t>ary</a:t>
            </a:r>
            <a:r>
              <a:rPr lang="en-CA" sz="2800" kern="0" dirty="0">
                <a:solidFill>
                  <a:schemeClr val="tx2"/>
                </a:solidFill>
                <a:latin typeface="+mn-lt"/>
              </a:rPr>
              <a:t>         n participants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endParaRPr lang="en-US" sz="28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934200" y="2362200"/>
            <a:ext cx="1524000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934200" y="3657600"/>
            <a:ext cx="1524000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705600" y="3505200"/>
            <a:ext cx="1981200" cy="1219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33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934772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-38100" y="25400"/>
            <a:ext cx="9182100" cy="808536"/>
          </a:xfrm>
        </p:spPr>
        <p:txBody>
          <a:bodyPr/>
          <a:lstStyle/>
          <a:p>
            <a:pPr eaLnBrk="1" hangingPunct="1"/>
            <a:r>
              <a:rPr lang="en-US" altLang="en-US" dirty="0"/>
              <a:t>Attribute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0" y="1143000"/>
            <a:ext cx="89042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2"/>
                </a:solidFill>
                <a:latin typeface="+mn-lt"/>
              </a:rPr>
              <a:t>Information that describes an entity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2"/>
                </a:solidFill>
                <a:latin typeface="+mn-lt"/>
              </a:rPr>
              <a:t>Kinds: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kern="0" dirty="0">
                <a:solidFill>
                  <a:srgbClr val="790033"/>
                </a:solidFill>
                <a:latin typeface="+mn-lt"/>
              </a:rPr>
              <a:t>Simple</a:t>
            </a:r>
            <a:r>
              <a:rPr lang="en-CA" kern="0" dirty="0">
                <a:solidFill>
                  <a:schemeClr val="tx2"/>
                </a:solidFill>
                <a:latin typeface="+mn-lt"/>
              </a:rPr>
              <a:t>: age, gender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kern="0" dirty="0">
                <a:solidFill>
                  <a:srgbClr val="790033"/>
                </a:solidFill>
                <a:latin typeface="+mn-lt"/>
              </a:rPr>
              <a:t>Composite</a:t>
            </a:r>
            <a:r>
              <a:rPr lang="en-CA" kern="0" dirty="0">
                <a:solidFill>
                  <a:schemeClr val="tx2"/>
                </a:solidFill>
                <a:latin typeface="+mn-lt"/>
              </a:rPr>
              <a:t>: (street no, city, postcode)</a:t>
            </a:r>
            <a:r>
              <a:rPr lang="en-US" kern="0" dirty="0">
                <a:solidFill>
                  <a:schemeClr val="tx2"/>
                </a:solidFill>
                <a:latin typeface="+mn-lt"/>
              </a:rPr>
              <a:t>, (</a:t>
            </a:r>
            <a:r>
              <a:rPr lang="en-US" kern="0" dirty="0" err="1">
                <a:solidFill>
                  <a:schemeClr val="tx2"/>
                </a:solidFill>
                <a:latin typeface="+mn-lt"/>
              </a:rPr>
              <a:t>Fname</a:t>
            </a:r>
            <a:r>
              <a:rPr lang="en-US" kern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kern="0" dirty="0" err="1">
                <a:solidFill>
                  <a:schemeClr val="tx2"/>
                </a:solidFill>
                <a:latin typeface="+mn-lt"/>
              </a:rPr>
              <a:t>Lname</a:t>
            </a:r>
            <a:r>
              <a:rPr lang="en-US" kern="0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800100" lvl="1" indent="-342900">
              <a:lnSpc>
                <a:spcPct val="80000"/>
              </a:lnSpc>
              <a:spcBef>
                <a:spcPts val="1176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kern="0" dirty="0">
                <a:solidFill>
                  <a:srgbClr val="790033"/>
                </a:solidFill>
                <a:latin typeface="+mn-lt"/>
              </a:rPr>
              <a:t>Single</a:t>
            </a:r>
            <a:r>
              <a:rPr lang="en-CA" kern="0" dirty="0">
                <a:solidFill>
                  <a:schemeClr val="tx2"/>
                </a:solidFill>
                <a:latin typeface="+mn-lt"/>
              </a:rPr>
              <a:t>: age, gender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CA" kern="0" dirty="0">
                <a:solidFill>
                  <a:srgbClr val="790033"/>
                </a:solidFill>
                <a:latin typeface="+mn-lt"/>
              </a:rPr>
              <a:t>Multi-valued</a:t>
            </a:r>
            <a:r>
              <a:rPr lang="en-CA" kern="0" dirty="0">
                <a:solidFill>
                  <a:schemeClr val="tx2"/>
                </a:solidFill>
                <a:latin typeface="+mn-lt"/>
              </a:rPr>
              <a:t>: children, friends</a:t>
            </a:r>
          </a:p>
          <a:p>
            <a:pPr marL="800100" lvl="1" indent="-342900">
              <a:lnSpc>
                <a:spcPct val="80000"/>
              </a:lnSpc>
              <a:spcBef>
                <a:spcPts val="1176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790033"/>
                </a:solidFill>
                <a:latin typeface="+mn-lt"/>
              </a:rPr>
              <a:t>Base</a:t>
            </a:r>
            <a:r>
              <a:rPr lang="en-US" kern="0" dirty="0">
                <a:solidFill>
                  <a:schemeClr val="tx2"/>
                </a:solidFill>
                <a:latin typeface="+mn-lt"/>
              </a:rPr>
              <a:t>:    quantity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790033"/>
                </a:solidFill>
                <a:latin typeface="+mn-lt"/>
              </a:rPr>
              <a:t>Derived</a:t>
            </a:r>
            <a:r>
              <a:rPr lang="en-US" kern="0" dirty="0">
                <a:solidFill>
                  <a:schemeClr val="tx2"/>
                </a:solidFill>
                <a:latin typeface="+mn-lt"/>
              </a:rPr>
              <a:t>: total quantity</a:t>
            </a:r>
          </a:p>
          <a:p>
            <a:pPr marL="800100" lvl="1" indent="-342900">
              <a:lnSpc>
                <a:spcPct val="80000"/>
              </a:lnSpc>
              <a:spcBef>
                <a:spcPts val="1176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790033"/>
                </a:solidFill>
                <a:latin typeface="+mn-lt"/>
              </a:rPr>
              <a:t>Key</a:t>
            </a:r>
            <a:r>
              <a:rPr lang="en-US" kern="0" dirty="0">
                <a:solidFill>
                  <a:schemeClr val="tx2"/>
                </a:solidFill>
                <a:latin typeface="+mn-lt"/>
              </a:rPr>
              <a:t>:  property that uniquely identify the entity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790033"/>
                </a:solidFill>
                <a:latin typeface="+mn-lt"/>
              </a:rPr>
              <a:t>Partial key</a:t>
            </a:r>
            <a:r>
              <a:rPr lang="en-CA" kern="0" dirty="0">
                <a:solidFill>
                  <a:schemeClr val="tx2"/>
                </a:solidFill>
                <a:latin typeface="+mn-lt"/>
              </a:rPr>
              <a:t>: properties that can uniquely identify weak entities that are related to the same owner entity</a:t>
            </a:r>
            <a:endParaRPr lang="en-US" kern="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CA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733800" y="1642564"/>
            <a:ext cx="1461988" cy="6180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6705600" y="1905000"/>
            <a:ext cx="1143000" cy="3259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593162" y="1447800"/>
            <a:ext cx="941238" cy="3259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Last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867400" y="1426664"/>
            <a:ext cx="1143000" cy="3259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First	</a:t>
            </a:r>
          </a:p>
        </p:txBody>
      </p:sp>
      <p:cxnSp>
        <p:nvCxnSpPr>
          <p:cNvPr id="7" name="Straight Connector 6"/>
          <p:cNvCxnSpPr>
            <a:stCxn id="12" idx="4"/>
            <a:endCxn id="9" idx="1"/>
          </p:cNvCxnSpPr>
          <p:nvPr/>
        </p:nvCxnSpPr>
        <p:spPr bwMode="auto">
          <a:xfrm>
            <a:off x="6438900" y="1752600"/>
            <a:ext cx="434088" cy="2001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endCxn id="9" idx="7"/>
          </p:cNvCxnSpPr>
          <p:nvPr/>
        </p:nvCxnSpPr>
        <p:spPr bwMode="auto">
          <a:xfrm flipH="1">
            <a:off x="7681212" y="1773736"/>
            <a:ext cx="434088" cy="17899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00812" y="3070332"/>
            <a:ext cx="1172176" cy="519504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09624" y="2992936"/>
            <a:ext cx="1324576" cy="664664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7277100" y="4114800"/>
            <a:ext cx="1461988" cy="6180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 dirty="0"/>
              <a:t>S#</a:t>
            </a: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7315200" y="5325564"/>
            <a:ext cx="1461988" cy="618036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7620000" y="5791200"/>
            <a:ext cx="865038" cy="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78B1-ED66-CE41-A652-B3A843B53606}" type="slidenum">
              <a:rPr lang="en-US" altLang="en-US" smtClean="0"/>
              <a:pPr/>
              <a:t>34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60918658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Cardinality Constraints: Method 1</a:t>
            </a:r>
          </a:p>
        </p:txBody>
      </p:sp>
      <p:sp>
        <p:nvSpPr>
          <p:cNvPr id="12493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Cardinality ratio (of a binary relationship):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1:1,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1:N,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N:1,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N:N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Shown by placing appropriate numbers on the relationship edges.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Participation constraint (on each participating entity type): total (called existence dependency) or partial.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Total shown by double line, partial by single line.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35</a:t>
            </a:fld>
            <a:endParaRPr lang="en-CA" altLang="zh-CN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827087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Cardinality Constraints: Method 1</a:t>
            </a:r>
          </a:p>
        </p:txBody>
      </p:sp>
      <p:sp>
        <p:nvSpPr>
          <p:cNvPr id="1269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One-to-One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One-to-Many and Many-to-One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Many-to-Many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684213" y="17526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Person</a:t>
            </a:r>
          </a:p>
        </p:txBody>
      </p:sp>
      <p:sp>
        <p:nvSpPr>
          <p:cNvPr id="126980" name="AutoShape 5"/>
          <p:cNvSpPr>
            <a:spLocks noChangeArrowheads="1"/>
          </p:cNvSpPr>
          <p:nvPr/>
        </p:nvSpPr>
        <p:spPr bwMode="auto">
          <a:xfrm>
            <a:off x="3275013" y="1447800"/>
            <a:ext cx="1524000" cy="1371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has</a:t>
            </a:r>
          </a:p>
        </p:txBody>
      </p:sp>
      <p:sp>
        <p:nvSpPr>
          <p:cNvPr id="126981" name="Line 6"/>
          <p:cNvSpPr>
            <a:spLocks noChangeShapeType="1"/>
          </p:cNvSpPr>
          <p:nvPr/>
        </p:nvSpPr>
        <p:spPr bwMode="auto">
          <a:xfrm>
            <a:off x="2208213" y="21383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" name="Line 7"/>
          <p:cNvSpPr>
            <a:spLocks noChangeShapeType="1"/>
          </p:cNvSpPr>
          <p:nvPr/>
        </p:nvSpPr>
        <p:spPr bwMode="auto">
          <a:xfrm>
            <a:off x="4784725" y="2133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" name="Rectangle 8"/>
          <p:cNvSpPr>
            <a:spLocks noChangeArrowheads="1"/>
          </p:cNvSpPr>
          <p:nvPr/>
        </p:nvSpPr>
        <p:spPr bwMode="auto">
          <a:xfrm>
            <a:off x="5942013" y="17526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SIN</a:t>
            </a:r>
          </a:p>
        </p:txBody>
      </p:sp>
      <p:sp>
        <p:nvSpPr>
          <p:cNvPr id="126984" name="Text Box 19"/>
          <p:cNvSpPr txBox="1">
            <a:spLocks noChangeArrowheads="1"/>
          </p:cNvSpPr>
          <p:nvPr/>
        </p:nvSpPr>
        <p:spPr bwMode="auto">
          <a:xfrm>
            <a:off x="2268538" y="1722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1</a:t>
            </a:r>
          </a:p>
        </p:txBody>
      </p:sp>
      <p:sp>
        <p:nvSpPr>
          <p:cNvPr id="126985" name="Text Box 20"/>
          <p:cNvSpPr txBox="1">
            <a:spLocks noChangeArrowheads="1"/>
          </p:cNvSpPr>
          <p:nvPr/>
        </p:nvSpPr>
        <p:spPr bwMode="auto">
          <a:xfrm>
            <a:off x="5546725" y="1762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1</a:t>
            </a:r>
          </a:p>
        </p:txBody>
      </p:sp>
      <p:sp>
        <p:nvSpPr>
          <p:cNvPr id="126986" name="Rectangle 9"/>
          <p:cNvSpPr>
            <a:spLocks noChangeArrowheads="1"/>
          </p:cNvSpPr>
          <p:nvPr/>
        </p:nvSpPr>
        <p:spPr bwMode="auto">
          <a:xfrm>
            <a:off x="684213" y="3446463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School</a:t>
            </a:r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2208213" y="38322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4784725" y="38274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5942013" y="3446463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Program</a:t>
            </a:r>
          </a:p>
        </p:txBody>
      </p:sp>
      <p:sp>
        <p:nvSpPr>
          <p:cNvPr id="126990" name="Text Box 21"/>
          <p:cNvSpPr txBox="1">
            <a:spLocks noChangeArrowheads="1"/>
          </p:cNvSpPr>
          <p:nvPr/>
        </p:nvSpPr>
        <p:spPr bwMode="auto">
          <a:xfrm>
            <a:off x="2360613" y="33988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1</a:t>
            </a:r>
          </a:p>
        </p:txBody>
      </p:sp>
      <p:sp>
        <p:nvSpPr>
          <p:cNvPr id="126991" name="Text Box 22"/>
          <p:cNvSpPr txBox="1">
            <a:spLocks noChangeArrowheads="1"/>
          </p:cNvSpPr>
          <p:nvPr/>
        </p:nvSpPr>
        <p:spPr bwMode="auto">
          <a:xfrm>
            <a:off x="5484813" y="33988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N</a:t>
            </a:r>
          </a:p>
        </p:txBody>
      </p:sp>
      <p:sp>
        <p:nvSpPr>
          <p:cNvPr id="126992" name="AutoShape 10"/>
          <p:cNvSpPr>
            <a:spLocks noChangeArrowheads="1"/>
          </p:cNvSpPr>
          <p:nvPr/>
        </p:nvSpPr>
        <p:spPr bwMode="auto">
          <a:xfrm>
            <a:off x="3275013" y="3141663"/>
            <a:ext cx="1524000" cy="1371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has</a:t>
            </a:r>
          </a:p>
        </p:txBody>
      </p:sp>
      <p:sp>
        <p:nvSpPr>
          <p:cNvPr id="126993" name="Rectangle 14"/>
          <p:cNvSpPr>
            <a:spLocks noChangeArrowheads="1"/>
          </p:cNvSpPr>
          <p:nvPr/>
        </p:nvSpPr>
        <p:spPr bwMode="auto">
          <a:xfrm>
            <a:off x="684213" y="5053013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Student</a:t>
            </a:r>
          </a:p>
        </p:txBody>
      </p:sp>
      <p:sp>
        <p:nvSpPr>
          <p:cNvPr id="126994" name="AutoShape 15"/>
          <p:cNvSpPr>
            <a:spLocks noChangeArrowheads="1"/>
          </p:cNvSpPr>
          <p:nvPr/>
        </p:nvSpPr>
        <p:spPr bwMode="auto">
          <a:xfrm>
            <a:off x="3246438" y="4733925"/>
            <a:ext cx="1524000" cy="1371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Takes</a:t>
            </a:r>
          </a:p>
        </p:txBody>
      </p:sp>
      <p:sp>
        <p:nvSpPr>
          <p:cNvPr id="126995" name="Line 16"/>
          <p:cNvSpPr>
            <a:spLocks noChangeShapeType="1"/>
          </p:cNvSpPr>
          <p:nvPr/>
        </p:nvSpPr>
        <p:spPr bwMode="auto">
          <a:xfrm>
            <a:off x="2208213" y="543877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6" name="Line 17"/>
          <p:cNvSpPr>
            <a:spLocks noChangeShapeType="1"/>
          </p:cNvSpPr>
          <p:nvPr/>
        </p:nvSpPr>
        <p:spPr bwMode="auto">
          <a:xfrm>
            <a:off x="4784725" y="54340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7" name="Rectangle 18"/>
          <p:cNvSpPr>
            <a:spLocks noChangeArrowheads="1"/>
          </p:cNvSpPr>
          <p:nvPr/>
        </p:nvSpPr>
        <p:spPr bwMode="auto">
          <a:xfrm>
            <a:off x="5942013" y="5053013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Course</a:t>
            </a:r>
          </a:p>
        </p:txBody>
      </p:sp>
      <p:sp>
        <p:nvSpPr>
          <p:cNvPr id="126998" name="Text Box 23"/>
          <p:cNvSpPr txBox="1">
            <a:spLocks noChangeArrowheads="1"/>
          </p:cNvSpPr>
          <p:nvPr/>
        </p:nvSpPr>
        <p:spPr bwMode="auto">
          <a:xfrm>
            <a:off x="5484813" y="4967288"/>
            <a:ext cx="388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N</a:t>
            </a:r>
          </a:p>
        </p:txBody>
      </p:sp>
      <p:sp>
        <p:nvSpPr>
          <p:cNvPr id="126999" name="Text Box 24"/>
          <p:cNvSpPr txBox="1">
            <a:spLocks noChangeArrowheads="1"/>
          </p:cNvSpPr>
          <p:nvPr/>
        </p:nvSpPr>
        <p:spPr bwMode="auto">
          <a:xfrm>
            <a:off x="2360613" y="4967288"/>
            <a:ext cx="388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ahoma" charset="0"/>
              </a:rPr>
              <a:t>N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7750175" y="26400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7750175" y="2182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7750175" y="1725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7750175" y="12684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8664575" y="26400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8664575" y="21828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8664575" y="17256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3"/>
          <p:cNvSpPr>
            <a:spLocks noChangeArrowheads="1"/>
          </p:cNvSpPr>
          <p:nvPr/>
        </p:nvSpPr>
        <p:spPr bwMode="auto">
          <a:xfrm>
            <a:off x="8664575" y="12684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7978775" y="14208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7978775" y="1878013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V="1">
            <a:off x="7988300" y="2840038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" name="Oval 8"/>
          <p:cNvSpPr>
            <a:spLocks noChangeArrowheads="1"/>
          </p:cNvSpPr>
          <p:nvPr/>
        </p:nvSpPr>
        <p:spPr bwMode="auto">
          <a:xfrm>
            <a:off x="8675688" y="36464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7" name="Oval 10"/>
          <p:cNvSpPr>
            <a:spLocks noChangeArrowheads="1"/>
          </p:cNvSpPr>
          <p:nvPr/>
        </p:nvSpPr>
        <p:spPr bwMode="auto">
          <a:xfrm>
            <a:off x="8675688" y="31892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" name="Oval 13"/>
          <p:cNvSpPr>
            <a:spLocks noChangeArrowheads="1"/>
          </p:cNvSpPr>
          <p:nvPr/>
        </p:nvSpPr>
        <p:spPr bwMode="auto">
          <a:xfrm>
            <a:off x="8675688" y="41036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" name="Oval 20"/>
          <p:cNvSpPr>
            <a:spLocks noChangeArrowheads="1"/>
          </p:cNvSpPr>
          <p:nvPr/>
        </p:nvSpPr>
        <p:spPr bwMode="auto">
          <a:xfrm>
            <a:off x="8675688" y="45608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20" name="Group 39"/>
          <p:cNvGrpSpPr>
            <a:grpSpLocks/>
          </p:cNvGrpSpPr>
          <p:nvPr/>
        </p:nvGrpSpPr>
        <p:grpSpPr bwMode="auto">
          <a:xfrm>
            <a:off x="7913688" y="3282950"/>
            <a:ext cx="822325" cy="517525"/>
            <a:chOff x="2530" y="1488"/>
            <a:chExt cx="518" cy="326"/>
          </a:xfrm>
        </p:grpSpPr>
        <p:sp>
          <p:nvSpPr>
            <p:cNvPr id="121" name="Line 40"/>
            <p:cNvSpPr>
              <a:spLocks noChangeShapeType="1"/>
            </p:cNvSpPr>
            <p:nvPr/>
          </p:nvSpPr>
          <p:spPr bwMode="auto">
            <a:xfrm>
              <a:off x="254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Line 41"/>
            <p:cNvSpPr>
              <a:spLocks noChangeShapeType="1"/>
            </p:cNvSpPr>
            <p:nvPr/>
          </p:nvSpPr>
          <p:spPr bwMode="auto">
            <a:xfrm>
              <a:off x="2530" y="1488"/>
              <a:ext cx="518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3" name="Line 42"/>
          <p:cNvSpPr>
            <a:spLocks noChangeShapeType="1"/>
          </p:cNvSpPr>
          <p:nvPr/>
        </p:nvSpPr>
        <p:spPr bwMode="auto">
          <a:xfrm flipV="1">
            <a:off x="7935913" y="3797300"/>
            <a:ext cx="8794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24" name="Group 43"/>
          <p:cNvGrpSpPr>
            <a:grpSpLocks/>
          </p:cNvGrpSpPr>
          <p:nvPr/>
        </p:nvGrpSpPr>
        <p:grpSpPr bwMode="auto">
          <a:xfrm>
            <a:off x="7883525" y="4256088"/>
            <a:ext cx="852488" cy="419100"/>
            <a:chOff x="2608" y="2154"/>
            <a:chExt cx="537" cy="264"/>
          </a:xfrm>
        </p:grpSpPr>
        <p:sp>
          <p:nvSpPr>
            <p:cNvPr id="125" name="Line 44"/>
            <p:cNvSpPr>
              <a:spLocks noChangeShapeType="1"/>
            </p:cNvSpPr>
            <p:nvPr/>
          </p:nvSpPr>
          <p:spPr bwMode="auto">
            <a:xfrm flipV="1">
              <a:off x="2608" y="2154"/>
              <a:ext cx="518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Line 45"/>
            <p:cNvSpPr>
              <a:spLocks noChangeShapeType="1"/>
            </p:cNvSpPr>
            <p:nvPr/>
          </p:nvSpPr>
          <p:spPr bwMode="auto">
            <a:xfrm>
              <a:off x="2627" y="2418"/>
              <a:ext cx="5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7" name="Oval 9"/>
          <p:cNvSpPr>
            <a:spLocks noChangeArrowheads="1"/>
          </p:cNvSpPr>
          <p:nvPr/>
        </p:nvSpPr>
        <p:spPr bwMode="auto">
          <a:xfrm>
            <a:off x="7740650" y="31813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8" name="Oval 12"/>
          <p:cNvSpPr>
            <a:spLocks noChangeArrowheads="1"/>
          </p:cNvSpPr>
          <p:nvPr/>
        </p:nvSpPr>
        <p:spPr bwMode="auto">
          <a:xfrm>
            <a:off x="7740650" y="40957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7740650" y="36385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0" name="Oval 19"/>
          <p:cNvSpPr>
            <a:spLocks noChangeArrowheads="1"/>
          </p:cNvSpPr>
          <p:nvPr/>
        </p:nvSpPr>
        <p:spPr bwMode="auto">
          <a:xfrm>
            <a:off x="7759700" y="456882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2" name="Oval 4"/>
          <p:cNvSpPr>
            <a:spLocks noChangeArrowheads="1"/>
          </p:cNvSpPr>
          <p:nvPr/>
        </p:nvSpPr>
        <p:spPr bwMode="auto">
          <a:xfrm>
            <a:off x="8713788" y="59896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" name="Oval 5"/>
          <p:cNvSpPr>
            <a:spLocks noChangeArrowheads="1"/>
          </p:cNvSpPr>
          <p:nvPr/>
        </p:nvSpPr>
        <p:spPr bwMode="auto">
          <a:xfrm>
            <a:off x="8713788" y="55324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" name="Oval 6"/>
          <p:cNvSpPr>
            <a:spLocks noChangeArrowheads="1"/>
          </p:cNvSpPr>
          <p:nvPr/>
        </p:nvSpPr>
        <p:spPr bwMode="auto">
          <a:xfrm>
            <a:off x="8713788" y="50752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6" name="Oval 11"/>
          <p:cNvSpPr>
            <a:spLocks noChangeArrowheads="1"/>
          </p:cNvSpPr>
          <p:nvPr/>
        </p:nvSpPr>
        <p:spPr bwMode="auto">
          <a:xfrm>
            <a:off x="7799388" y="50752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8" name="Oval 24"/>
          <p:cNvSpPr>
            <a:spLocks noChangeArrowheads="1"/>
          </p:cNvSpPr>
          <p:nvPr/>
        </p:nvSpPr>
        <p:spPr bwMode="auto">
          <a:xfrm>
            <a:off x="7799388" y="64468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9" name="Oval 25"/>
          <p:cNvSpPr>
            <a:spLocks noChangeArrowheads="1"/>
          </p:cNvSpPr>
          <p:nvPr/>
        </p:nvSpPr>
        <p:spPr bwMode="auto">
          <a:xfrm>
            <a:off x="7799388" y="59896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0" name="Oval 26"/>
          <p:cNvSpPr>
            <a:spLocks noChangeArrowheads="1"/>
          </p:cNvSpPr>
          <p:nvPr/>
        </p:nvSpPr>
        <p:spPr bwMode="auto">
          <a:xfrm>
            <a:off x="7799388" y="55324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8713788" y="644683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2" name="Line 32"/>
          <p:cNvSpPr>
            <a:spLocks noChangeShapeType="1"/>
          </p:cNvSpPr>
          <p:nvPr/>
        </p:nvSpPr>
        <p:spPr bwMode="auto">
          <a:xfrm>
            <a:off x="8002588" y="5160963"/>
            <a:ext cx="7112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51" name="Group 41"/>
          <p:cNvGrpSpPr>
            <a:grpSpLocks/>
          </p:cNvGrpSpPr>
          <p:nvPr/>
        </p:nvGrpSpPr>
        <p:grpSpPr bwMode="auto">
          <a:xfrm>
            <a:off x="7932738" y="5227638"/>
            <a:ext cx="857250" cy="1246187"/>
            <a:chOff x="1092" y="1824"/>
            <a:chExt cx="540" cy="785"/>
          </a:xfrm>
        </p:grpSpPr>
        <p:sp>
          <p:nvSpPr>
            <p:cNvPr id="152" name="Line 42"/>
            <p:cNvSpPr>
              <a:spLocks noChangeShapeType="1"/>
            </p:cNvSpPr>
            <p:nvPr/>
          </p:nvSpPr>
          <p:spPr bwMode="auto">
            <a:xfrm flipV="1">
              <a:off x="1152" y="182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Line 43"/>
            <p:cNvSpPr>
              <a:spLocks noChangeShapeType="1"/>
            </p:cNvSpPr>
            <p:nvPr/>
          </p:nvSpPr>
          <p:spPr bwMode="auto">
            <a:xfrm flipV="1">
              <a:off x="1092" y="1824"/>
              <a:ext cx="540" cy="7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4" name="Group 44"/>
          <p:cNvGrpSpPr>
            <a:grpSpLocks/>
          </p:cNvGrpSpPr>
          <p:nvPr/>
        </p:nvGrpSpPr>
        <p:grpSpPr bwMode="auto">
          <a:xfrm>
            <a:off x="8027988" y="5684838"/>
            <a:ext cx="685800" cy="836612"/>
            <a:chOff x="1152" y="2112"/>
            <a:chExt cx="432" cy="527"/>
          </a:xfrm>
        </p:grpSpPr>
        <p:sp>
          <p:nvSpPr>
            <p:cNvPr id="155" name="Line 45"/>
            <p:cNvSpPr>
              <a:spLocks noChangeShapeType="1"/>
            </p:cNvSpPr>
            <p:nvPr/>
          </p:nvSpPr>
          <p:spPr bwMode="auto">
            <a:xfrm flipV="1">
              <a:off x="1152" y="2400"/>
              <a:ext cx="432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Line 46"/>
            <p:cNvSpPr>
              <a:spLocks noChangeShapeType="1"/>
            </p:cNvSpPr>
            <p:nvPr/>
          </p:nvSpPr>
          <p:spPr bwMode="auto">
            <a:xfrm flipH="1" flipV="1">
              <a:off x="1152" y="21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3" name="Freeform 11"/>
          <p:cNvSpPr>
            <a:spLocks/>
          </p:cNvSpPr>
          <p:nvPr/>
        </p:nvSpPr>
        <p:spPr bwMode="auto">
          <a:xfrm>
            <a:off x="7618413" y="1125538"/>
            <a:ext cx="482600" cy="1830387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" name="Freeform 11"/>
          <p:cNvSpPr>
            <a:spLocks/>
          </p:cNvSpPr>
          <p:nvPr/>
        </p:nvSpPr>
        <p:spPr bwMode="auto">
          <a:xfrm>
            <a:off x="8532813" y="1125538"/>
            <a:ext cx="481012" cy="1830387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" name="Freeform 11"/>
          <p:cNvSpPr>
            <a:spLocks/>
          </p:cNvSpPr>
          <p:nvPr/>
        </p:nvSpPr>
        <p:spPr bwMode="auto">
          <a:xfrm>
            <a:off x="7618413" y="3068638"/>
            <a:ext cx="482600" cy="1831975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8555038" y="3109913"/>
            <a:ext cx="481012" cy="1831975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Freeform 11"/>
          <p:cNvSpPr>
            <a:spLocks/>
          </p:cNvSpPr>
          <p:nvPr/>
        </p:nvSpPr>
        <p:spPr bwMode="auto">
          <a:xfrm>
            <a:off x="7667625" y="4941888"/>
            <a:ext cx="482600" cy="1830387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" name="Freeform 11"/>
          <p:cNvSpPr>
            <a:spLocks/>
          </p:cNvSpPr>
          <p:nvPr/>
        </p:nvSpPr>
        <p:spPr bwMode="auto">
          <a:xfrm>
            <a:off x="8604250" y="4972050"/>
            <a:ext cx="482600" cy="1831975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36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Cardinality Constraints: Method 2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4156" y="908720"/>
            <a:ext cx="8675687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Using </a:t>
            </a:r>
            <a:r>
              <a:rPr lang="en-US" altLang="en-US" sz="2400" dirty="0">
                <a:solidFill>
                  <a:srgbClr val="790033"/>
                </a:solidFill>
              </a:rPr>
              <a:t>(min, max) </a:t>
            </a:r>
            <a:r>
              <a:rPr lang="en-US" altLang="en-US" sz="2400" dirty="0"/>
              <a:t>to specify the participation of an entity set in a relationship set with </a:t>
            </a:r>
            <a:r>
              <a:rPr lang="en-US" altLang="en-US" sz="2400" dirty="0" err="1">
                <a:solidFill>
                  <a:srgbClr val="790033"/>
                </a:solidFill>
                <a:sym typeface="Symbol" charset="2"/>
              </a:rPr>
              <a:t>minmax</a:t>
            </a:r>
            <a:r>
              <a:rPr lang="en-US" altLang="en-US" sz="2400" dirty="0">
                <a:sym typeface="Symbol" charset="2"/>
              </a:rPr>
              <a:t>, </a:t>
            </a:r>
            <a:r>
              <a:rPr lang="en-US" altLang="en-US" sz="2400" dirty="0">
                <a:solidFill>
                  <a:srgbClr val="790033"/>
                </a:solidFill>
                <a:sym typeface="Symbol" charset="2"/>
              </a:rPr>
              <a:t>min0</a:t>
            </a:r>
            <a:r>
              <a:rPr lang="en-US" altLang="en-US" sz="2400" dirty="0">
                <a:sym typeface="Symbol" charset="2"/>
              </a:rPr>
              <a:t>, </a:t>
            </a:r>
            <a:r>
              <a:rPr lang="en-US" altLang="en-US" sz="2400" dirty="0">
                <a:solidFill>
                  <a:srgbClr val="790033"/>
                </a:solidFill>
                <a:sym typeface="Symbol" charset="2"/>
              </a:rPr>
              <a:t>max 1</a:t>
            </a:r>
          </a:p>
        </p:txBody>
      </p:sp>
      <p:pic>
        <p:nvPicPr>
          <p:cNvPr id="5" name="Picture 27" descr="Slide3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4" y="1690732"/>
            <a:ext cx="6993416" cy="258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37</a:t>
            </a:fld>
            <a:endParaRPr lang="en-CA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4611216"/>
            <a:ext cx="1740024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Employee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563889" y="4611216"/>
            <a:ext cx="1982192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Manages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639616" y="4996979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373416" y="4611216"/>
            <a:ext cx="165496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Department</a:t>
            </a:r>
            <a:endParaRPr lang="en-US" altLang="en-US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699941" y="4581054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796136" y="450912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99592" y="5750024"/>
            <a:ext cx="1740024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Employee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639616" y="6135786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216129" y="609329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373415" y="5750024"/>
            <a:ext cx="1676871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Department</a:t>
            </a:r>
            <a:endParaRPr lang="en-US" altLang="en-US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792016" y="5702399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N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796136" y="5631631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1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563890" y="5763344"/>
            <a:ext cx="1982192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WorksFor</a:t>
            </a:r>
            <a:endParaRPr lang="en-US" altLang="en-US" dirty="0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5368529" y="5080421"/>
            <a:ext cx="9906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5368529" y="623731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5364088" y="4869160"/>
            <a:ext cx="9906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3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Cardinality Constraints: Method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38</a:t>
            </a:fld>
            <a:endParaRPr lang="en-CA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1874912"/>
            <a:ext cx="1740024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Employee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63889" y="1874912"/>
            <a:ext cx="1982192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Manages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546081" y="2251150"/>
            <a:ext cx="813048" cy="47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3416" y="1874912"/>
            <a:ext cx="1654968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/>
              <a:t>Department</a:t>
            </a:r>
            <a:endParaRPr lang="en-US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97332" y="2636913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One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5152" y="263691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33"/>
                </a:solidFill>
              </a:rPr>
              <a:t>One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2653902" y="2251150"/>
            <a:ext cx="9099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9700" y="1440110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Partial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64899" y="1440109"/>
            <a:ext cx="835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Total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9713" y="1196753"/>
            <a:ext cx="8652767" cy="504056"/>
          </a:xfrm>
        </p:spPr>
        <p:txBody>
          <a:bodyPr/>
          <a:lstStyle/>
          <a:p>
            <a:r>
              <a:rPr lang="en-US" dirty="0"/>
              <a:t>One to one</a:t>
            </a: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960958" y="3861048"/>
            <a:ext cx="7283450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11721" y="3080941"/>
            <a:ext cx="8652767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kern="0"/>
              <a:t>One to Many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7528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852488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Ternary Relationship</a:t>
            </a: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187450" y="3973513"/>
            <a:ext cx="140335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Instructor</a:t>
            </a: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6172200" y="3933825"/>
            <a:ext cx="1423988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Student</a:t>
            </a:r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3581400" y="2328863"/>
            <a:ext cx="1371600" cy="668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Course</a:t>
            </a:r>
          </a:p>
        </p:txBody>
      </p:sp>
      <p:sp>
        <p:nvSpPr>
          <p:cNvPr id="87" name="AutoShape 31"/>
          <p:cNvSpPr>
            <a:spLocks noChangeArrowheads="1"/>
          </p:cNvSpPr>
          <p:nvPr/>
        </p:nvSpPr>
        <p:spPr bwMode="auto">
          <a:xfrm>
            <a:off x="3352800" y="3744913"/>
            <a:ext cx="1828800" cy="10668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dirty="0"/>
              <a:t>ISC</a:t>
            </a:r>
          </a:p>
        </p:txBody>
      </p:sp>
      <p:sp>
        <p:nvSpPr>
          <p:cNvPr id="88" name="Line 33"/>
          <p:cNvSpPr>
            <a:spLocks noChangeShapeType="1"/>
          </p:cNvSpPr>
          <p:nvPr/>
        </p:nvSpPr>
        <p:spPr bwMode="auto">
          <a:xfrm flipH="1" flipV="1">
            <a:off x="2590800" y="42783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" name="Line 34"/>
          <p:cNvSpPr>
            <a:spLocks noChangeShapeType="1"/>
          </p:cNvSpPr>
          <p:nvPr/>
        </p:nvSpPr>
        <p:spPr bwMode="auto">
          <a:xfrm>
            <a:off x="4284663" y="305911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" name="Line 35"/>
          <p:cNvSpPr>
            <a:spLocks noChangeShapeType="1"/>
          </p:cNvSpPr>
          <p:nvPr/>
        </p:nvSpPr>
        <p:spPr bwMode="auto">
          <a:xfrm flipV="1">
            <a:off x="5181600" y="42783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2345" name="Oval 3"/>
          <p:cNvSpPr>
            <a:spLocks noChangeArrowheads="1"/>
          </p:cNvSpPr>
          <p:nvPr/>
        </p:nvSpPr>
        <p:spPr bwMode="auto">
          <a:xfrm>
            <a:off x="755650" y="2852738"/>
            <a:ext cx="792163" cy="5048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u="sng"/>
              <a:t>E#</a:t>
            </a:r>
          </a:p>
        </p:txBody>
      </p:sp>
      <p:sp>
        <p:nvSpPr>
          <p:cNvPr id="142346" name="Oval 90"/>
          <p:cNvSpPr>
            <a:spLocks noChangeArrowheads="1"/>
          </p:cNvSpPr>
          <p:nvPr/>
        </p:nvSpPr>
        <p:spPr bwMode="auto">
          <a:xfrm>
            <a:off x="5867400" y="2852738"/>
            <a:ext cx="792163" cy="5048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u="sng"/>
              <a:t>S#</a:t>
            </a:r>
          </a:p>
        </p:txBody>
      </p:sp>
      <p:sp>
        <p:nvSpPr>
          <p:cNvPr id="142347" name="Oval 91"/>
          <p:cNvSpPr>
            <a:spLocks noChangeArrowheads="1"/>
          </p:cNvSpPr>
          <p:nvPr/>
        </p:nvSpPr>
        <p:spPr bwMode="auto">
          <a:xfrm>
            <a:off x="3276600" y="1268413"/>
            <a:ext cx="790575" cy="5048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 u="sng"/>
              <a:t>C#</a:t>
            </a:r>
          </a:p>
        </p:txBody>
      </p:sp>
      <p:sp>
        <p:nvSpPr>
          <p:cNvPr id="142348" name="Oval 92"/>
          <p:cNvSpPr>
            <a:spLocks noChangeArrowheads="1"/>
          </p:cNvSpPr>
          <p:nvPr/>
        </p:nvSpPr>
        <p:spPr bwMode="auto">
          <a:xfrm>
            <a:off x="2195513" y="2852738"/>
            <a:ext cx="792162" cy="5048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u="sng"/>
              <a:t>Name</a:t>
            </a:r>
          </a:p>
        </p:txBody>
      </p:sp>
      <p:sp>
        <p:nvSpPr>
          <p:cNvPr id="142349" name="Oval 93"/>
          <p:cNvSpPr>
            <a:spLocks noChangeArrowheads="1"/>
          </p:cNvSpPr>
          <p:nvPr/>
        </p:nvSpPr>
        <p:spPr bwMode="auto">
          <a:xfrm>
            <a:off x="7308850" y="2852738"/>
            <a:ext cx="792163" cy="5048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u="sng"/>
              <a:t>Name</a:t>
            </a:r>
          </a:p>
        </p:txBody>
      </p:sp>
      <p:sp>
        <p:nvSpPr>
          <p:cNvPr id="142350" name="Oval 94"/>
          <p:cNvSpPr>
            <a:spLocks noChangeArrowheads="1"/>
          </p:cNvSpPr>
          <p:nvPr/>
        </p:nvSpPr>
        <p:spPr bwMode="auto">
          <a:xfrm>
            <a:off x="4500563" y="1268413"/>
            <a:ext cx="792162" cy="50482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u="sng"/>
              <a:t>Name</a:t>
            </a:r>
          </a:p>
        </p:txBody>
      </p:sp>
      <p:sp>
        <p:nvSpPr>
          <p:cNvPr id="142351" name="Oval 95"/>
          <p:cNvSpPr>
            <a:spLocks noChangeArrowheads="1"/>
          </p:cNvSpPr>
          <p:nvPr/>
        </p:nvSpPr>
        <p:spPr bwMode="auto">
          <a:xfrm>
            <a:off x="3924300" y="5589588"/>
            <a:ext cx="792163" cy="50323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/>
              <a:t>Grade</a:t>
            </a:r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3581400" y="1773238"/>
            <a:ext cx="703263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" name="Line 34"/>
          <p:cNvSpPr>
            <a:spLocks noChangeShapeType="1"/>
          </p:cNvSpPr>
          <p:nvPr/>
        </p:nvSpPr>
        <p:spPr bwMode="auto">
          <a:xfrm flipH="1">
            <a:off x="4284663" y="1787525"/>
            <a:ext cx="668337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" name="Line 34"/>
          <p:cNvSpPr>
            <a:spLocks noChangeShapeType="1"/>
          </p:cNvSpPr>
          <p:nvPr/>
        </p:nvSpPr>
        <p:spPr bwMode="auto">
          <a:xfrm>
            <a:off x="1187450" y="3390900"/>
            <a:ext cx="703263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" name="Line 34"/>
          <p:cNvSpPr>
            <a:spLocks noChangeShapeType="1"/>
          </p:cNvSpPr>
          <p:nvPr/>
        </p:nvSpPr>
        <p:spPr bwMode="auto">
          <a:xfrm flipH="1">
            <a:off x="1890713" y="3405188"/>
            <a:ext cx="668337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>
            <a:off x="6227763" y="3357563"/>
            <a:ext cx="703262" cy="54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" name="Line 34"/>
          <p:cNvSpPr>
            <a:spLocks noChangeShapeType="1"/>
          </p:cNvSpPr>
          <p:nvPr/>
        </p:nvSpPr>
        <p:spPr bwMode="auto">
          <a:xfrm flipH="1">
            <a:off x="6931025" y="3370263"/>
            <a:ext cx="668338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" name="Line 34"/>
          <p:cNvSpPr>
            <a:spLocks noChangeShapeType="1"/>
          </p:cNvSpPr>
          <p:nvPr/>
        </p:nvSpPr>
        <p:spPr bwMode="auto">
          <a:xfrm>
            <a:off x="4284663" y="4830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39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</a:t>
            </a:r>
            <a:r>
              <a:rPr lang="en-US" altLang="en-US" sz="3200" dirty="0"/>
              <a:t>atabase System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 rot="2485781">
            <a:off x="307160" y="3372698"/>
            <a:ext cx="3235810" cy="2856022"/>
            <a:chOff x="0" y="-1946"/>
            <a:chExt cx="2672189" cy="2279904"/>
          </a:xfrm>
        </p:grpSpPr>
        <p:sp>
          <p:nvSpPr>
            <p:cNvPr id="5" name="椭圆 6"/>
            <p:cNvSpPr>
              <a:spLocks/>
            </p:cNvSpPr>
            <p:nvPr/>
          </p:nvSpPr>
          <p:spPr bwMode="auto">
            <a:xfrm rot="10800000">
              <a:off x="366365" y="0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42999">
                  <a:srgbClr val="FF7711"/>
                </a:gs>
                <a:gs pos="67000">
                  <a:srgbClr val="FFAA01"/>
                </a:gs>
                <a:gs pos="80000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73997" y="-1946"/>
              <a:ext cx="2298192" cy="2279904"/>
              <a:chOff x="0" y="0"/>
              <a:chExt cx="2298192" cy="2279904"/>
            </a:xfrm>
          </p:grpSpPr>
          <p:pic>
            <p:nvPicPr>
              <p:cNvPr id="11" name="椭圆 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 rot="10800000">
                <a:off x="966" y="1946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007725" y="376006"/>
              <a:ext cx="512064" cy="1018032"/>
              <a:chOff x="0" y="0"/>
              <a:chExt cx="512064" cy="1018032"/>
            </a:xfrm>
          </p:grpSpPr>
          <p:pic>
            <p:nvPicPr>
              <p:cNvPr id="9" name="椭圆 6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12064" cy="101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 rot="5217985">
                <a:off x="-104482" y="332410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8" name="椭圆 80"/>
            <p:cNvSpPr>
              <a:spLocks noChangeArrowheads="1"/>
            </p:cNvSpPr>
            <p:nvPr/>
          </p:nvSpPr>
          <p:spPr bwMode="auto">
            <a:xfrm rot="18967632">
              <a:off x="0" y="722069"/>
              <a:ext cx="2653328" cy="419772"/>
            </a:xfrm>
            <a:prstGeom prst="ellipse">
              <a:avLst/>
            </a:prstGeom>
            <a:gradFill rotWithShape="1">
              <a:gsLst>
                <a:gs pos="0">
                  <a:srgbClr val="7D2701"/>
                </a:gs>
                <a:gs pos="39999">
                  <a:srgbClr val="CC570B"/>
                </a:gs>
                <a:gs pos="64000">
                  <a:srgbClr val="FF7711"/>
                </a:gs>
                <a:gs pos="80000">
                  <a:srgbClr val="FFAA01"/>
                </a:gs>
                <a:gs pos="94000">
                  <a:srgbClr val="FFC000"/>
                </a:gs>
                <a:gs pos="100000">
                  <a:srgbClr val="FECE02"/>
                </a:gs>
              </a:gsLst>
              <a:lin ang="30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1234604" y="520957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 rot="2505324">
            <a:off x="638421" y="3000985"/>
            <a:ext cx="2874484" cy="2798040"/>
            <a:chOff x="-1116" y="-1069"/>
            <a:chExt cx="2311616" cy="2276483"/>
          </a:xfrm>
        </p:grpSpPr>
        <p:sp>
          <p:nvSpPr>
            <p:cNvPr id="15" name="椭圆 6"/>
            <p:cNvSpPr>
              <a:spLocks/>
            </p:cNvSpPr>
            <p:nvPr/>
          </p:nvSpPr>
          <p:spPr bwMode="auto">
            <a:xfrm>
              <a:off x="15371" y="1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5000">
                  <a:srgbClr val="D2144F"/>
                </a:gs>
                <a:gs pos="42000">
                  <a:srgbClr val="BE1247"/>
                </a:gs>
                <a:gs pos="100000">
                  <a:srgbClr val="FA9496"/>
                </a:gs>
              </a:gsLst>
              <a:lin ang="36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91492" y="254963"/>
              <a:ext cx="877824" cy="725424"/>
              <a:chOff x="0" y="0"/>
              <a:chExt cx="877824" cy="725424"/>
            </a:xfrm>
          </p:grpSpPr>
          <p:pic>
            <p:nvPicPr>
              <p:cNvPr id="20" name="椭圆 1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77824" cy="725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 rot="19429504">
                <a:off x="77519" y="185574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-1116" y="-1069"/>
              <a:ext cx="2298192" cy="2276483"/>
              <a:chOff x="0" y="0"/>
              <a:chExt cx="2298192" cy="2276483"/>
            </a:xfrm>
          </p:grpSpPr>
          <p:pic>
            <p:nvPicPr>
              <p:cNvPr id="18" name="椭圆 6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1116" y="1070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2" name="TextBox 11"/>
          <p:cNvSpPr txBox="1">
            <a:spLocks noChangeArrowheads="1"/>
          </p:cNvSpPr>
          <p:nvPr/>
        </p:nvSpPr>
        <p:spPr bwMode="auto">
          <a:xfrm flipH="1">
            <a:off x="1066800" y="400097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2737737"/>
            <a:ext cx="3404073" cy="3766209"/>
          </a:xfrm>
          <a:prstGeom prst="rect">
            <a:avLst/>
          </a:prstGeom>
        </p:spPr>
      </p:pic>
      <p:pic>
        <p:nvPicPr>
          <p:cNvPr id="1026" name="Picture 2" descr="mage result for us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00863"/>
            <a:ext cx="1828800" cy="14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ge result for us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1828800" cy="14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 bwMode="auto">
          <a:xfrm>
            <a:off x="5358002" y="3581400"/>
            <a:ext cx="3176399" cy="1474746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287664" y="5056146"/>
            <a:ext cx="3322936" cy="144780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943601" y="2895600"/>
            <a:ext cx="2438400" cy="68580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</a:t>
            </a:r>
            <a:fld id="{64E85FE4-7CF5-2D44-B0AD-2C2FD1ACD568}" type="slidenum">
              <a:rPr lang="en-US" altLang="en-US" smtClean="0"/>
              <a:pPr>
                <a:defRPr/>
              </a:pPr>
              <a:t>4</a:t>
            </a:fld>
            <a:endParaRPr lang="en-CA" altLang="zh-CN"/>
          </a:p>
        </p:txBody>
      </p:sp>
      <p:sp>
        <p:nvSpPr>
          <p:cNvPr id="29" name="Rounded Rectangle 28"/>
          <p:cNvSpPr/>
          <p:nvPr/>
        </p:nvSpPr>
        <p:spPr bwMode="auto">
          <a:xfrm>
            <a:off x="5867400" y="1257103"/>
            <a:ext cx="2438400" cy="1480634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3924321" y="2996364"/>
            <a:ext cx="207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 altLang="zh-CN" dirty="0" err="1">
                <a:solidFill>
                  <a:srgbClr val="C00000"/>
                </a:solidFill>
                <a:ea typeface="宋体" charset="0"/>
                <a:cs typeface="宋体" charset="0"/>
              </a:rPr>
              <a:t>C,Java,SQLJ</a:t>
            </a:r>
            <a:endParaRPr lang="en-CA" altLang="zh-CN" dirty="0">
              <a:solidFill>
                <a:srgbClr val="C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89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Another example of a ternary relationship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A8ABC-CC5C-DC45-9B17-65C2D56C1599}" type="slidenum">
              <a:rPr lang="en-US" altLang="en-US" smtClean="0"/>
              <a:pPr/>
              <a:t>40</a:t>
            </a:fld>
            <a:endParaRPr lang="en-CA" altLang="zh-CN" dirty="0"/>
          </a:p>
        </p:txBody>
      </p:sp>
      <p:pic>
        <p:nvPicPr>
          <p:cNvPr id="6" name="Picture 2" descr="fig03_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40256"/>
            <a:ext cx="6696744" cy="39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1039927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b="1">
                <a:latin typeface="Verdana" charset="0"/>
              </a:rPr>
              <a:t>Figure 3.18</a:t>
            </a:r>
            <a:r>
              <a:rPr lang="en-US" altLang="x-none">
                <a:latin typeface="Verdana" charset="0"/>
              </a:rPr>
              <a:t>   Another example of ternary versus binary relationship types.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7892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914400"/>
          </a:xfrm>
        </p:spPr>
        <p:txBody>
          <a:bodyPr/>
          <a:lstStyle/>
          <a:p>
            <a:r>
              <a:rPr lang="en-CA" altLang="zh-CN">
                <a:ea typeface="ＭＳ Ｐゴシック" charset="-128"/>
              </a:rPr>
              <a:t>EER Model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>
                <a:ea typeface="ＭＳ Ｐゴシック" charset="-128"/>
              </a:rPr>
              <a:t>subclasses/superclasses</a:t>
            </a:r>
          </a:p>
          <a:p>
            <a:r>
              <a:rPr lang="en-CA" altLang="zh-CN">
                <a:ea typeface="ＭＳ Ｐゴシック" charset="-128"/>
              </a:rPr>
              <a:t>specialization/generalization</a:t>
            </a:r>
          </a:p>
          <a:p>
            <a:r>
              <a:rPr lang="en-CA" altLang="zh-CN">
                <a:ea typeface="ＭＳ Ｐゴシック" charset="-128"/>
              </a:rPr>
              <a:t>categories (UNION types)</a:t>
            </a:r>
          </a:p>
          <a:p>
            <a:r>
              <a:rPr lang="en-CA" altLang="zh-CN">
                <a:ea typeface="ＭＳ Ｐゴシック" charset="-128"/>
              </a:rPr>
              <a:t>attribute and relationship inheritance</a:t>
            </a:r>
          </a:p>
          <a:p>
            <a:endParaRPr lang="en-CA" altLang="zh-CN">
              <a:ea typeface="ＭＳ Ｐゴシック" charset="-128"/>
            </a:endParaRPr>
          </a:p>
          <a:p>
            <a:endParaRPr lang="zh-CN" altLang="en-CA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41</a:t>
            </a:fld>
            <a:endParaRPr lang="en-CA" altLang="zh-CN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Constraints (3)</a:t>
            </a:r>
          </a:p>
        </p:txBody>
      </p:sp>
      <p:sp>
        <p:nvSpPr>
          <p:cNvPr id="15462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Two basic constraints can apply to a specialization/generalization: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Disjointness Constraint: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Completeness Constraint: 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42</a:t>
            </a:fld>
            <a:endParaRPr lang="en-CA" altLang="zh-CN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charset="-128"/>
              </a:rPr>
              <a:t>ER and EER to RDB Mapping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>
                <a:ea typeface="ＭＳ Ｐゴシック" charset="-128"/>
              </a:rPr>
              <a:t>ER-to-Relational Mapping Algorithm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ea typeface="ＭＳ Ｐゴシック" charset="-128"/>
              </a:rPr>
              <a:t>Step 1: Mapping of Regular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ea typeface="ＭＳ Ｐゴシック" charset="-128"/>
              </a:rPr>
              <a:t>Step 2: Mapping of Weak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ea typeface="ＭＳ Ｐゴシック" charset="-128"/>
              </a:rPr>
              <a:t>Step 3: Mapping of Binary 1:1 Relation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ea typeface="ＭＳ Ｐゴシック" charset="-128"/>
              </a:rPr>
              <a:t>Step 4: Mapping of Binary 1:N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ea typeface="ＭＳ Ｐゴシック" charset="-128"/>
              </a:rPr>
              <a:t>Step 5: Mapping of Binary M:N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ea typeface="ＭＳ Ｐゴシック" charset="-128"/>
              </a:rPr>
              <a:t>Step 6: Mapping of Multivalued attributes.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ea typeface="ＭＳ Ｐゴシック" charset="-128"/>
              </a:rPr>
              <a:t>Step 7: Mapping of N-ary Relationship Types.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10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>
                <a:ea typeface="ＭＳ Ｐゴシック" charset="-128"/>
              </a:rPr>
              <a:t>Mapping EER Model Constructs to Relations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ea typeface="ＭＳ Ｐゴシック" charset="-128"/>
              </a:rPr>
              <a:t>Step 8: Options for Mapping Specialization or Generalization.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ea typeface="ＭＳ Ｐゴシック" charset="-128"/>
              </a:rPr>
              <a:t>Step 9: Mapping of Union Types (Categories).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43</a:t>
            </a:fld>
            <a:endParaRPr lang="en-CA" altLang="zh-CN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9105900" cy="793750"/>
          </a:xfrm>
        </p:spPr>
        <p:txBody>
          <a:bodyPr/>
          <a:lstStyle/>
          <a:p>
            <a:pPr eaLnBrk="1" hangingPunct="1"/>
            <a:r>
              <a:rPr lang="en-US" altLang="en-US" dirty="0"/>
              <a:t>Impedance Mismatch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66788"/>
            <a:ext cx="8511479" cy="5157812"/>
          </a:xfrm>
        </p:spPr>
        <p:txBody>
          <a:bodyPr/>
          <a:lstStyle/>
          <a:p>
            <a:pPr lvl="0" eaLnBrk="1" hangingPunct="1"/>
            <a:r>
              <a:rPr lang="en-CA" dirty="0"/>
              <a:t>Impedance mismatch occurs between the database and application programs.  </a:t>
            </a:r>
          </a:p>
          <a:p>
            <a:pPr lvl="1" eaLnBrk="1" hangingPunct="1"/>
            <a:r>
              <a:rPr lang="en-CA" dirty="0"/>
              <a:t>Applications are represented in ER and EER which have various objects/entities and their relationships</a:t>
            </a:r>
          </a:p>
          <a:p>
            <a:pPr lvl="1" eaLnBrk="1" hangingPunct="1"/>
            <a:r>
              <a:rPr lang="en-CA" dirty="0"/>
              <a:t>The database only have various tables</a:t>
            </a:r>
          </a:p>
          <a:p>
            <a:pPr eaLnBrk="1" hangingPunct="1"/>
            <a:r>
              <a:rPr lang="en-CA" dirty="0"/>
              <a:t>Mapping objects to tables and vice versa creates a performance disadvantage when the data are  complex.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63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Impedance Mismatch</a:t>
            </a:r>
            <a:endParaRPr lang="en-US" dirty="0"/>
          </a:p>
        </p:txBody>
      </p:sp>
      <p:pic>
        <p:nvPicPr>
          <p:cNvPr id="1026" name="Picture 2" descr="ttp://service-architecture.static-barryandassociates.com/images/database/impedance-mism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105400" cy="572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31665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First Normal Form 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Disallows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composite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multivalued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nested relations</a:t>
            </a:r>
            <a:r>
              <a:rPr lang="en-US" altLang="en-US" dirty="0">
                <a:ea typeface="MS PGothic" charset="-128"/>
              </a:rPr>
              <a:t>; attributes whose values for an </a:t>
            </a:r>
            <a:r>
              <a:rPr lang="en-US" altLang="en-US" i="1" dirty="0">
                <a:ea typeface="MS PGothic" charset="-128"/>
              </a:rPr>
              <a:t>individual tuple</a:t>
            </a:r>
            <a:r>
              <a:rPr lang="en-US" altLang="en-US" dirty="0">
                <a:ea typeface="MS PGothic" charset="-128"/>
              </a:rPr>
              <a:t> are non-atomic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Considered to be part of the definition of a relation 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Most RDBMSs allow only those relations to be defined that are in First Normal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46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27628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Non-First Normal Form (NF2)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First Normal Form disallows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composite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multivalued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nested relations</a:t>
            </a:r>
            <a:r>
              <a:rPr lang="en-US" altLang="en-US" dirty="0">
                <a:ea typeface="MS PGothic" charset="-128"/>
              </a:rPr>
              <a:t>; attributes whose values for an </a:t>
            </a:r>
            <a:r>
              <a:rPr lang="en-US" altLang="en-US" i="1" dirty="0">
                <a:ea typeface="MS PGothic" charset="-128"/>
              </a:rPr>
              <a:t>individual tuple</a:t>
            </a:r>
            <a:r>
              <a:rPr lang="en-US" altLang="en-US" dirty="0">
                <a:ea typeface="MS PGothic" charset="-128"/>
              </a:rPr>
              <a:t> are non-atomic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Non-First Normal Form allows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composite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multivalued attributes</a:t>
            </a:r>
          </a:p>
          <a:p>
            <a:pPr lvl="1" eaLnBrk="1" hangingPunct="1"/>
            <a:r>
              <a:rPr lang="en-US" altLang="en-US" b="1" dirty="0">
                <a:ea typeface="MS PGothic" charset="-128"/>
              </a:rPr>
              <a:t>nested relations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47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678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Normalization into 1NF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73632"/>
            <a:ext cx="6121564" cy="1312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91517"/>
            <a:ext cx="7414125" cy="17232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13897"/>
            <a:ext cx="5766128" cy="24679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EE5158-F358-DF46-BB64-AB7965479898}" type="slidenum">
              <a:rPr lang="en-US" altLang="en-US" smtClean="0"/>
              <a:pPr>
                <a:defRPr/>
              </a:pPr>
              <a:t>48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7215112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Normalizing nested relations into 1NF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4381498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5883594" cy="4713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280" y="1905000"/>
            <a:ext cx="2913256" cy="1447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EE5158-F358-DF46-BB64-AB7965479898}" type="slidenum">
              <a:rPr lang="en-US" altLang="en-US" smtClean="0"/>
              <a:pPr>
                <a:defRPr/>
              </a:pPr>
              <a:t>49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0295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4" descr="fig02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9109075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87940" y="57090"/>
            <a:ext cx="139653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 </a:t>
            </a:r>
            <a:r>
              <a:rPr lang="en-US" sz="1800" dirty="0"/>
              <a:t>End Users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</a:t>
            </a:r>
            <a:fld id="{FB628CAB-4F37-FD4B-9BD3-5E1E7CC80B68}" type="slidenum">
              <a:rPr lang="en-US" altLang="zh-CN" smtClean="0"/>
              <a:pPr>
                <a:defRPr/>
              </a:pPr>
              <a:t>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5262340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Second Normal Form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 relation schema is in </a:t>
            </a:r>
            <a:r>
              <a:rPr lang="en-US" altLang="en-US" b="1" dirty="0">
                <a:ea typeface="MS PGothic" charset="-128"/>
              </a:rPr>
              <a:t>second normal form (2NF)</a:t>
            </a:r>
            <a:r>
              <a:rPr lang="en-US" altLang="en-US" dirty="0">
                <a:ea typeface="MS PGothic" charset="-128"/>
              </a:rPr>
              <a:t> if every non-prime attribute is fully functionally dependent on the primary key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A relation can be decomposed into 2NF relations via the process of 2NF normalization or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“second normalization”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50</a:t>
            </a:fld>
            <a:endParaRPr lang="en-CA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3781948"/>
          <a:ext cx="6357937" cy="1730965"/>
        </p:xfrm>
        <a:graphic>
          <a:graphicData uri="http://schemas.openxmlformats.org/drawingml/2006/table">
            <a:tbl>
              <a:tblPr/>
              <a:tblGrid>
                <a:gridCol w="828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r>
                        <a:rPr lang="uk-U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D1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MT300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D2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57200" y="5581471"/>
            <a:ext cx="44783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>
                <a:latin typeface="+mn-lt"/>
                <a:cs typeface="MS PGothic" charset="0"/>
              </a:rPr>
              <a:t>What FDs  exist?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i="0" dirty="0">
                <a:solidFill>
                  <a:srgbClr val="790033"/>
                </a:solidFill>
                <a:latin typeface="+mn-lt"/>
                <a:cs typeface="MS PGothic" charset="0"/>
              </a:rPr>
              <a:t>E# → ENAME, AGE, D#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i="0" dirty="0">
                <a:solidFill>
                  <a:srgbClr val="790033"/>
                </a:solidFill>
                <a:latin typeface="+mn-lt"/>
                <a:cs typeface="MS PGothic" charset="0"/>
              </a:rPr>
              <a:t>D# </a:t>
            </a:r>
            <a:r>
              <a:rPr lang="en-US" altLang="en-US" sz="2400" i="0" dirty="0">
                <a:solidFill>
                  <a:srgbClr val="790033"/>
                </a:solidFill>
                <a:cs typeface="MS PGothic" charset="0"/>
              </a:rPr>
              <a:t>→ DNAME, LOC</a:t>
            </a:r>
            <a:r>
              <a:rPr lang="en-US" altLang="en-US" sz="2400" i="0" dirty="0">
                <a:solidFill>
                  <a:srgbClr val="790033"/>
                </a:solidFill>
                <a:latin typeface="+mn-lt"/>
                <a:cs typeface="MS PGothic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196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Third Normal Form</a:t>
            </a:r>
          </a:p>
        </p:txBody>
      </p:sp>
      <p:sp>
        <p:nvSpPr>
          <p:cNvPr id="911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 relation schema is in </a:t>
            </a:r>
            <a:r>
              <a:rPr lang="en-US" altLang="en-US" b="1" dirty="0">
                <a:ea typeface="MS PGothic" charset="-128"/>
              </a:rPr>
              <a:t>third normal form (3NF)</a:t>
            </a:r>
            <a:r>
              <a:rPr lang="en-US" altLang="en-US" dirty="0">
                <a:ea typeface="MS PGothic" charset="-128"/>
              </a:rPr>
              <a:t> if it is in 2NF </a:t>
            </a:r>
            <a:r>
              <a:rPr lang="en-US" altLang="en-US" b="1" dirty="0">
                <a:ea typeface="MS PGothic" charset="-128"/>
              </a:rPr>
              <a:t>and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no non-prime attribute</a:t>
            </a:r>
            <a:r>
              <a:rPr lang="en-US" altLang="en-US" dirty="0">
                <a:ea typeface="MS PGothic" charset="-128"/>
              </a:rPr>
              <a:t> is transitively dependent on the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 relation can be decomposed into 3NF relations via the process of 3NF normalization 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4572000" y="4343400"/>
            <a:ext cx="289520" cy="609600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790033"/>
              </a:solidFill>
              <a:effectLst/>
              <a:latin typeface="Arial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51</a:t>
            </a:fld>
            <a:endParaRPr lang="en-CA" alt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69842" y="5339352"/>
          <a:ext cx="4343399" cy="376673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697279" y="5339352"/>
          <a:ext cx="2865041" cy="346193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MGR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4873404" y="4467561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dirty="0">
                <a:solidFill>
                  <a:srgbClr val="800000"/>
                </a:solidFill>
                <a:latin typeface="+mj-lt"/>
                <a:ea typeface="MS PGothic" charset="-128"/>
                <a:cs typeface="MS PGothic" charset="0"/>
              </a:rPr>
              <a:t>3NF Normalization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2697088" y="4073562"/>
            <a:ext cx="4150715" cy="8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5562600" y="3805673"/>
            <a:ext cx="0" cy="27627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5562600" y="4361594"/>
            <a:ext cx="1285203" cy="8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5562600" y="4069481"/>
            <a:ext cx="0" cy="300497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6847803" y="3805673"/>
            <a:ext cx="0" cy="27627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1905001" y="3429000"/>
          <a:ext cx="5760640" cy="376673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DEPT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Mgr</a:t>
                      </a:r>
                      <a:endParaRPr lang="uk-UA" sz="2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 bwMode="auto">
          <a:xfrm>
            <a:off x="6858000" y="4093705"/>
            <a:ext cx="0" cy="27627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5562600" y="3805673"/>
            <a:ext cx="0" cy="27627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4114800" y="3810000"/>
            <a:ext cx="0" cy="27627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2697088" y="3793208"/>
            <a:ext cx="0" cy="300497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1676400" y="5995354"/>
            <a:ext cx="2895600" cy="8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4541912" y="5727465"/>
            <a:ext cx="0" cy="27627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4541912" y="5727465"/>
            <a:ext cx="0" cy="27627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3094112" y="5731792"/>
            <a:ext cx="0" cy="27627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1676400" y="5715000"/>
            <a:ext cx="0" cy="300497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6469676" y="5986970"/>
            <a:ext cx="1285203" cy="83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6469676" y="5694857"/>
            <a:ext cx="0" cy="300497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7765076" y="5719081"/>
            <a:ext cx="0" cy="27627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92297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General Definition of 2NF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51887" cy="565600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en-US" dirty="0"/>
              <a:t>A relation schema  is in </a:t>
            </a:r>
            <a:r>
              <a:rPr lang="en-US" altLang="en-US" b="1" dirty="0"/>
              <a:t>second normal form (2NF)</a:t>
            </a:r>
            <a:r>
              <a:rPr lang="en-US" altLang="en-US" dirty="0"/>
              <a:t> if every non-prime attribute is fully functionally dependent on </a:t>
            </a:r>
            <a:r>
              <a:rPr lang="en-US" altLang="en-US" dirty="0">
                <a:solidFill>
                  <a:srgbClr val="790033"/>
                </a:solidFill>
              </a:rPr>
              <a:t>every key</a:t>
            </a:r>
          </a:p>
          <a:p>
            <a:pPr marL="0" indent="0" eaLnBrk="1" hangingPunct="1">
              <a:buNone/>
              <a:defRPr/>
            </a:pPr>
            <a:endParaRPr lang="en-US" altLang="en-US" dirty="0"/>
          </a:p>
          <a:p>
            <a:pPr marL="0" indent="0" eaLnBrk="1" hangingPunct="1">
              <a:buNone/>
              <a:defRPr/>
            </a:pPr>
            <a:r>
              <a:rPr lang="en-US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en-US" dirty="0">
                <a:solidFill>
                  <a:srgbClr val="790033"/>
                </a:solidFill>
              </a:rPr>
              <a:t>Is the relation in 2NF?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229341" y="6352841"/>
            <a:ext cx="1905000" cy="457200"/>
          </a:xfrm>
        </p:spPr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52</a:t>
            </a:fld>
            <a:endParaRPr lang="en-CA" alt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22666" y="2281046"/>
          <a:ext cx="6858837" cy="692386"/>
        </p:xfrm>
        <a:graphic>
          <a:graphicData uri="http://schemas.openxmlformats.org/drawingml/2006/table">
            <a:tbl>
              <a:tblPr/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39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Lots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Property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County_</a:t>
                      </a:r>
                      <a:r>
                        <a:rPr lang="en-US" sz="2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Lot#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Area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Tax_Rate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>
            <a:off x="1409303" y="2989164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1409303" y="3344790"/>
            <a:ext cx="5410200" cy="801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425428" y="3730536"/>
            <a:ext cx="5413648" cy="326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3091211" y="2982578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4304903" y="2982578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091211" y="3356800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5066903" y="2982578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5825455" y="2980946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304903" y="3351168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066903" y="3361946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5825455" y="3360314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6816055" y="2971800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816055" y="3351168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1405855" y="3355386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5066903" y="4111535"/>
            <a:ext cx="0" cy="38195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5066903" y="4493489"/>
            <a:ext cx="758552" cy="231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5828903" y="4125577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3094659" y="3747386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085703" y="4109224"/>
            <a:ext cx="3753373" cy="11687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6819503" y="3744578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685800" y="2971800"/>
            <a:ext cx="7665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FD1</a:t>
            </a:r>
          </a:p>
          <a:p>
            <a:r>
              <a:rPr lang="en-US" i="0" dirty="0">
                <a:solidFill>
                  <a:srgbClr val="790033"/>
                </a:solidFill>
              </a:rPr>
              <a:t>FD2</a:t>
            </a:r>
          </a:p>
          <a:p>
            <a:r>
              <a:rPr lang="en-US" i="0" dirty="0">
                <a:solidFill>
                  <a:srgbClr val="790033"/>
                </a:solidFill>
              </a:rPr>
              <a:t>FD3</a:t>
            </a:r>
          </a:p>
          <a:p>
            <a:r>
              <a:rPr lang="en-US" i="0" dirty="0">
                <a:solidFill>
                  <a:srgbClr val="790033"/>
                </a:solidFill>
              </a:rPr>
              <a:t>FD4</a:t>
            </a:r>
            <a:endParaRPr lang="en-US" i="0" dirty="0"/>
          </a:p>
        </p:txBody>
      </p:sp>
      <p:sp>
        <p:nvSpPr>
          <p:cNvPr id="60" name="Rounded Rectangle 59"/>
          <p:cNvSpPr/>
          <p:nvPr/>
        </p:nvSpPr>
        <p:spPr bwMode="auto">
          <a:xfrm>
            <a:off x="2051098" y="2612315"/>
            <a:ext cx="2634806" cy="3810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85801" y="2618134"/>
            <a:ext cx="1349724" cy="3810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77442" y="2215848"/>
            <a:ext cx="2291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Candidate Key</a:t>
            </a:r>
            <a:r>
              <a:rPr lang="en-US" altLang="en-US" dirty="0">
                <a:solidFill>
                  <a:srgbClr val="790033"/>
                </a:solidFill>
              </a:rPr>
              <a:t> 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710524" y="4859371"/>
          <a:ext cx="5487237" cy="692386"/>
        </p:xfrm>
        <a:graphic>
          <a:graphicData uri="http://schemas.openxmlformats.org/drawingml/2006/table">
            <a:tbl>
              <a:tblPr/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399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Lots1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Property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County_</a:t>
                      </a:r>
                      <a:r>
                        <a:rPr lang="en-US" sz="2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Lot#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Area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324600" y="4851566"/>
          <a:ext cx="2743200" cy="692386"/>
        </p:xfrm>
        <a:graphic>
          <a:graphicData uri="http://schemas.openxmlformats.org/drawingml/2006/table">
            <a:tbl>
              <a:tblPr/>
              <a:tblGrid>
                <a:gridCol w="165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Lots2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County_</a:t>
                      </a:r>
                      <a:r>
                        <a:rPr lang="en-US" sz="2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Tax_rate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 bwMode="auto">
          <a:xfrm>
            <a:off x="1352027" y="5573853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1352027" y="5935856"/>
            <a:ext cx="4416152" cy="163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V="1">
            <a:off x="1348579" y="6301695"/>
            <a:ext cx="4419600" cy="860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flipH="1">
            <a:off x="3033935" y="5567267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4247627" y="5567267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3033935" y="5941489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5009627" y="5567267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5768179" y="5565635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247627" y="5935857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5009627" y="5946635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flipH="1">
            <a:off x="5768179" y="5945003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H="1">
            <a:off x="1348579" y="5940075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5009627" y="6324600"/>
            <a:ext cx="0" cy="38195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V="1">
            <a:off x="5009627" y="6706554"/>
            <a:ext cx="758552" cy="231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5771627" y="6338642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5943600" y="4343400"/>
            <a:ext cx="2614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i="0">
                <a:solidFill>
                  <a:srgbClr val="790033"/>
                </a:solidFill>
              </a:rPr>
              <a:t>FD3 </a:t>
            </a:r>
            <a:r>
              <a:rPr lang="en-US" altLang="en-US" i="0" dirty="0"/>
              <a:t>violates 2NF.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09600" y="5562600"/>
            <a:ext cx="7665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FD1</a:t>
            </a:r>
          </a:p>
          <a:p>
            <a:r>
              <a:rPr lang="en-US" i="0" dirty="0">
                <a:solidFill>
                  <a:srgbClr val="790033"/>
                </a:solidFill>
              </a:rPr>
              <a:t>FD2</a:t>
            </a:r>
          </a:p>
          <a:p>
            <a:r>
              <a:rPr lang="en-US" i="0" dirty="0">
                <a:solidFill>
                  <a:srgbClr val="790033"/>
                </a:solidFill>
              </a:rPr>
              <a:t>FD4</a:t>
            </a:r>
            <a:endParaRPr lang="en-US" i="0" dirty="0"/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7159352" y="5926070"/>
            <a:ext cx="1302296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7162800" y="5569864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8454752" y="5573378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97287" name="Rectangle 97286"/>
          <p:cNvSpPr/>
          <p:nvPr/>
        </p:nvSpPr>
        <p:spPr>
          <a:xfrm>
            <a:off x="6253786" y="5577150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790033"/>
                </a:solidFill>
              </a:rPr>
              <a:t>FD3</a:t>
            </a:r>
          </a:p>
        </p:txBody>
      </p:sp>
    </p:spTree>
    <p:extLst>
      <p:ext uri="{BB962C8B-B14F-4D97-AF65-F5344CB8AC3E}">
        <p14:creationId xmlns:p14="http://schemas.microsoft.com/office/powerpoint/2010/main" val="23165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57" grpId="0"/>
      <p:bldP spid="63" grpId="0"/>
      <p:bldP spid="9728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General Definition of Third Normal Form</a:t>
            </a:r>
          </a:p>
        </p:txBody>
      </p:sp>
      <p:sp>
        <p:nvSpPr>
          <p:cNvPr id="108547" name="Rectangle 7"/>
          <p:cNvSpPr>
            <a:spLocks noGrp="1" noChangeArrowheads="1"/>
          </p:cNvSpPr>
          <p:nvPr>
            <p:ph idx="1"/>
          </p:nvPr>
        </p:nvSpPr>
        <p:spPr>
          <a:xfrm>
            <a:off x="194472" y="914400"/>
            <a:ext cx="8751887" cy="5715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A relation schema R is in </a:t>
            </a:r>
            <a:r>
              <a:rPr lang="en-US" altLang="en-US" b="1" dirty="0"/>
              <a:t>third normal form (3NF)</a:t>
            </a:r>
            <a:r>
              <a:rPr lang="en-US" altLang="en-US" dirty="0"/>
              <a:t> if whenever a FD </a:t>
            </a:r>
            <a:r>
              <a:rPr lang="en-US" altLang="en-US" sz="2700" dirty="0">
                <a:solidFill>
                  <a:srgbClr val="800000"/>
                </a:solidFill>
              </a:rPr>
              <a:t>X → A </a:t>
            </a:r>
            <a:r>
              <a:rPr lang="en-US" altLang="en-US" dirty="0"/>
              <a:t>holds in R, then either: 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dirty="0"/>
              <a:t>(a) X is a </a:t>
            </a:r>
            <a:r>
              <a:rPr lang="en-US" altLang="en-US" dirty="0" err="1"/>
              <a:t>superkey</a:t>
            </a:r>
            <a:r>
              <a:rPr lang="en-US" altLang="en-US" dirty="0"/>
              <a:t> of R, or 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dirty="0"/>
              <a:t>(b) A is a prime attribute of R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en-US" altLang="en-US" sz="800" dirty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en-US" sz="2400" dirty="0">
                <a:solidFill>
                  <a:srgbClr val="790033"/>
                </a:solidFill>
              </a:rPr>
              <a:t>Are the relations in 3NF?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53</a:t>
            </a:fld>
            <a:endParaRPr lang="en-CA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732333"/>
          <a:ext cx="5487237" cy="692386"/>
        </p:xfrm>
        <a:graphic>
          <a:graphicData uri="http://schemas.openxmlformats.org/drawingml/2006/table">
            <a:tbl>
              <a:tblPr/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399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Lots1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Property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County_</a:t>
                      </a:r>
                      <a:r>
                        <a:rPr lang="en-US" sz="2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Lot#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Area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71276" y="2724528"/>
          <a:ext cx="2743200" cy="692386"/>
        </p:xfrm>
        <a:graphic>
          <a:graphicData uri="http://schemas.openxmlformats.org/drawingml/2006/table">
            <a:tbl>
              <a:tblPr/>
              <a:tblGrid>
                <a:gridCol w="165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Lots2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County_</a:t>
                      </a:r>
                      <a:r>
                        <a:rPr lang="en-US" sz="2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Tax_rate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1098703" y="3446815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1098703" y="3808818"/>
            <a:ext cx="4416152" cy="163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109044" y="4171890"/>
            <a:ext cx="4405811" cy="276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2780611" y="3440229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3994303" y="3440229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780611" y="3814451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756303" y="3440229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5514855" y="3438597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994303" y="3808819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756303" y="3819597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5514855" y="3817965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95255" y="3813037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756303" y="4197562"/>
            <a:ext cx="0" cy="38195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4763199" y="4567327"/>
            <a:ext cx="758552" cy="231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5518303" y="4191000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356276" y="3435562"/>
            <a:ext cx="7665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FD1</a:t>
            </a:r>
          </a:p>
          <a:p>
            <a:r>
              <a:rPr lang="en-US" i="0" dirty="0">
                <a:solidFill>
                  <a:srgbClr val="790033"/>
                </a:solidFill>
              </a:rPr>
              <a:t>FD2</a:t>
            </a:r>
          </a:p>
          <a:p>
            <a:r>
              <a:rPr lang="en-US" i="0" dirty="0">
                <a:solidFill>
                  <a:srgbClr val="790033"/>
                </a:solidFill>
              </a:rPr>
              <a:t>FD4</a:t>
            </a:r>
            <a:endParaRPr lang="en-US" i="0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6906028" y="3799032"/>
            <a:ext cx="1302296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909476" y="3442826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8201428" y="3446340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6000462" y="345011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790033"/>
                </a:solidFill>
              </a:rPr>
              <a:t>FD3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65460" y="4491335"/>
            <a:ext cx="4780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Area</a:t>
            </a:r>
            <a:r>
              <a:rPr lang="en-US" altLang="en-US" i="0" dirty="0"/>
              <a:t> is not a </a:t>
            </a:r>
            <a:r>
              <a:rPr lang="en-US" altLang="en-US" i="0" dirty="0" err="1"/>
              <a:t>superkey</a:t>
            </a:r>
            <a:r>
              <a:rPr lang="en-US" altLang="en-US" i="0" dirty="0"/>
              <a:t> in Lots1</a:t>
            </a:r>
            <a:endParaRPr lang="en-US" i="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" y="5291587"/>
          <a:ext cx="4709781" cy="692386"/>
        </p:xfrm>
        <a:graphic>
          <a:graphicData uri="http://schemas.openxmlformats.org/drawingml/2006/table">
            <a:tbl>
              <a:tblPr/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399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Lots1A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Property</a:t>
                      </a:r>
                      <a:r>
                        <a:rPr lang="uk-UA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County_</a:t>
                      </a:r>
                      <a:r>
                        <a:rPr lang="en-US" sz="2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Lot#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Area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019800" y="5291587"/>
          <a:ext cx="1524000" cy="692386"/>
        </p:xfrm>
        <a:graphic>
          <a:graphicData uri="http://schemas.openxmlformats.org/drawingml/2006/table">
            <a:tbl>
              <a:tblPr/>
              <a:tblGrid>
                <a:gridCol w="7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39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Lots1B</a:t>
                      </a:r>
                    </a:p>
                  </a:txBody>
                  <a:tcPr marL="10913" marR="10913" marT="10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Area</a:t>
                      </a:r>
                      <a:endParaRPr lang="uk-UA" sz="2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 bwMode="auto">
          <a:xfrm>
            <a:off x="6391966" y="6352587"/>
            <a:ext cx="770834" cy="56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6395414" y="5996381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7162800" y="5999895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5486400" y="6003667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790033"/>
                </a:solidFill>
              </a:rPr>
              <a:t>FD4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1070248" y="5950928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70248" y="6314565"/>
            <a:ext cx="3657600" cy="496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80589" y="6676003"/>
            <a:ext cx="3675714" cy="791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2752156" y="5944342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3965848" y="5944342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752156" y="6318564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>
            <a:off x="4727848" y="5944342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3965848" y="6312932"/>
            <a:ext cx="0" cy="36183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4727848" y="6323710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1066800" y="6317150"/>
            <a:ext cx="3448" cy="37022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8575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381000" y="5950803"/>
            <a:ext cx="766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0" dirty="0">
                <a:solidFill>
                  <a:srgbClr val="790033"/>
                </a:solidFill>
              </a:rPr>
              <a:t>FD1</a:t>
            </a:r>
          </a:p>
          <a:p>
            <a:r>
              <a:rPr lang="en-US" i="0" dirty="0">
                <a:solidFill>
                  <a:srgbClr val="790033"/>
                </a:solidFill>
              </a:rPr>
              <a:t>FD2</a:t>
            </a:r>
          </a:p>
        </p:txBody>
      </p:sp>
      <p:sp>
        <p:nvSpPr>
          <p:cNvPr id="55" name="Down Arrow 54"/>
          <p:cNvSpPr/>
          <p:nvPr/>
        </p:nvSpPr>
        <p:spPr bwMode="auto">
          <a:xfrm>
            <a:off x="3962400" y="4216121"/>
            <a:ext cx="289520" cy="1388484"/>
          </a:xfrm>
          <a:prstGeom prst="downArrow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790033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65460" y="4876800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>
                <a:solidFill>
                  <a:srgbClr val="800000"/>
                </a:solidFill>
                <a:latin typeface="+mj-lt"/>
                <a:ea typeface="MS PGothic" charset="-128"/>
                <a:cs typeface="MS PGothic" charset="0"/>
              </a:rPr>
              <a:t>3NF </a:t>
            </a:r>
            <a:r>
              <a:rPr lang="en-US" sz="2800" i="0" dirty="0">
                <a:solidFill>
                  <a:srgbClr val="800000"/>
                </a:solidFill>
                <a:latin typeface="+mj-lt"/>
                <a:ea typeface="MS PGothic" charset="-128"/>
                <a:cs typeface="MS PGothic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95691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8" grpId="0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Interpreting the General Definition of 3NF</a:t>
            </a:r>
          </a:p>
        </p:txBody>
      </p:sp>
      <p:sp>
        <p:nvSpPr>
          <p:cNvPr id="108547" name="Rectangle 7"/>
          <p:cNvSpPr>
            <a:spLocks noGrp="1" noChangeArrowheads="1"/>
          </p:cNvSpPr>
          <p:nvPr>
            <p:ph idx="1"/>
          </p:nvPr>
        </p:nvSpPr>
        <p:spPr>
          <a:xfrm>
            <a:off x="239713" y="990600"/>
            <a:ext cx="8523287" cy="5181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Consider the 2 conditions in the Definition of 3NF:</a:t>
            </a: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790033"/>
                </a:solidFill>
              </a:rPr>
              <a:t>A relation schema R is in </a:t>
            </a:r>
            <a:r>
              <a:rPr lang="en-US" altLang="en-US" sz="2400" b="1" dirty="0">
                <a:solidFill>
                  <a:srgbClr val="790033"/>
                </a:solidFill>
              </a:rPr>
              <a:t>third normal form (3NF)</a:t>
            </a:r>
            <a:r>
              <a:rPr lang="en-US" altLang="en-US" sz="2400" dirty="0">
                <a:solidFill>
                  <a:srgbClr val="790033"/>
                </a:solidFill>
              </a:rPr>
              <a:t> if whenever a FD X → A holds in R, then either: 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dirty="0"/>
              <a:t>(a) X is a </a:t>
            </a:r>
            <a:r>
              <a:rPr lang="en-US" altLang="en-US" dirty="0" err="1"/>
              <a:t>superkey</a:t>
            </a:r>
            <a:r>
              <a:rPr lang="en-US" altLang="en-US" dirty="0"/>
              <a:t> of R, or 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dirty="0"/>
              <a:t>(b) A is a prime attribute of R</a:t>
            </a:r>
          </a:p>
          <a:p>
            <a:pPr marL="0" indent="0" eaLnBrk="1" hangingPunct="1">
              <a:buNone/>
              <a:defRPr/>
            </a:pPr>
            <a:r>
              <a:rPr lang="en-US" altLang="en-US" dirty="0"/>
              <a:t>Condition (a) catches two types of violations : </a:t>
            </a:r>
          </a:p>
          <a:p>
            <a:pPr eaLnBrk="1" hangingPunct="1">
              <a:defRPr/>
            </a:pPr>
            <a:r>
              <a:rPr lang="en-US" altLang="en-US" sz="2400" dirty="0"/>
              <a:t>one where a prime attribute functionally determines a non-prime attribute. This catches 2NF violations due to non-full functional dependencies.</a:t>
            </a:r>
          </a:p>
          <a:p>
            <a:pPr eaLnBrk="1" hangingPunct="1">
              <a:defRPr/>
            </a:pPr>
            <a:r>
              <a:rPr lang="en-US" altLang="en-US" sz="2400" dirty="0"/>
              <a:t>second, where a non-prime attribute functionally determines a non-prime attribute. This catches 3NF violations due to a transitive dependency.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54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735486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BCNF (Boyce-</a:t>
            </a:r>
            <a:r>
              <a:rPr lang="en-US" altLang="en-US" dirty="0" err="1">
                <a:ea typeface="MS PGothic" charset="-128"/>
              </a:rPr>
              <a:t>Codd</a:t>
            </a:r>
            <a:r>
              <a:rPr lang="en-US" altLang="en-US" dirty="0">
                <a:ea typeface="MS PGothic" charset="-128"/>
              </a:rPr>
              <a:t> Normal Form) 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>
                <a:ea typeface="MS PGothic" charset="-128"/>
              </a:rPr>
              <a:t>A relation schema R is in 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Boyce-</a:t>
            </a:r>
            <a:r>
              <a:rPr lang="en-US" altLang="en-US" sz="2400" dirty="0" err="1">
                <a:solidFill>
                  <a:srgbClr val="790033"/>
                </a:solidFill>
                <a:ea typeface="MS PGothic" charset="-128"/>
              </a:rPr>
              <a:t>Codd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 Normal Form (BCNF) </a:t>
            </a:r>
            <a:r>
              <a:rPr lang="en-US" altLang="en-US" sz="2400" dirty="0">
                <a:ea typeface="MS PGothic" charset="-128"/>
              </a:rPr>
              <a:t>if whenever an FD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 X </a:t>
            </a:r>
            <a:r>
              <a:rPr lang="en-US" altLang="en-US" dirty="0">
                <a:solidFill>
                  <a:srgbClr val="790033"/>
                </a:solidFill>
                <a:ea typeface="MS PGothic" charset="-128"/>
              </a:rPr>
              <a:t>→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 A </a:t>
            </a:r>
            <a:r>
              <a:rPr lang="en-US" altLang="en-US" sz="2400" dirty="0">
                <a:ea typeface="MS PGothic" charset="-128"/>
              </a:rPr>
              <a:t>holds in R, then 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X is a </a:t>
            </a:r>
            <a:r>
              <a:rPr lang="en-US" altLang="en-US" sz="2400" dirty="0" err="1">
                <a:solidFill>
                  <a:srgbClr val="790033"/>
                </a:solidFill>
                <a:ea typeface="MS PGothic" charset="-128"/>
              </a:rPr>
              <a:t>superkey</a:t>
            </a:r>
            <a:r>
              <a:rPr lang="en-US" altLang="en-US" sz="2400" dirty="0">
                <a:solidFill>
                  <a:srgbClr val="790033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of R</a:t>
            </a:r>
          </a:p>
          <a:p>
            <a:pPr eaLnBrk="1" hangingPunct="1"/>
            <a:r>
              <a:rPr lang="en-US" altLang="en-US" sz="2400" dirty="0">
                <a:ea typeface="MS PGothic" charset="-128"/>
              </a:rPr>
              <a:t>Each normal form is strictly stronger than the previous one</a:t>
            </a:r>
          </a:p>
          <a:p>
            <a:pPr lvl="1" eaLnBrk="1" hangingPunct="1"/>
            <a:r>
              <a:rPr lang="en-US" altLang="en-US" sz="2200" dirty="0">
                <a:ea typeface="MS PGothic" charset="-128"/>
              </a:rPr>
              <a:t>Every 2NF relation is in 1NF</a:t>
            </a:r>
          </a:p>
          <a:p>
            <a:pPr lvl="1" eaLnBrk="1" hangingPunct="1"/>
            <a:r>
              <a:rPr lang="en-US" altLang="en-US" sz="2200" dirty="0">
                <a:ea typeface="MS PGothic" charset="-128"/>
              </a:rPr>
              <a:t>Every 3NF relation is in 2NF</a:t>
            </a:r>
          </a:p>
          <a:p>
            <a:pPr lvl="1" eaLnBrk="1" hangingPunct="1"/>
            <a:r>
              <a:rPr lang="en-US" altLang="en-US" sz="2200" dirty="0">
                <a:ea typeface="MS PGothic" charset="-128"/>
              </a:rPr>
              <a:t>Every BCNF relation is in 3NF</a:t>
            </a:r>
          </a:p>
          <a:p>
            <a:pPr eaLnBrk="1" hangingPunct="1"/>
            <a:r>
              <a:rPr lang="en-US" altLang="en-US" sz="2400" dirty="0">
                <a:ea typeface="MS PGothic" charset="-128"/>
              </a:rPr>
              <a:t>There exist relations that are in 3NF but not in BCNF</a:t>
            </a:r>
          </a:p>
          <a:p>
            <a:pPr eaLnBrk="1" hangingPunct="1"/>
            <a:r>
              <a:rPr lang="en-US" altLang="en-US" sz="2400" dirty="0">
                <a:ea typeface="MS PGothic" charset="-128"/>
              </a:rPr>
              <a:t>Hence BCNF is considered a </a:t>
            </a:r>
            <a:r>
              <a:rPr lang="en-US" altLang="en-US" sz="2400" dirty="0">
                <a:solidFill>
                  <a:srgbClr val="990033"/>
                </a:solidFill>
                <a:ea typeface="MS PGothic" charset="-128"/>
              </a:rPr>
              <a:t>stronger form of 3NF</a:t>
            </a:r>
          </a:p>
          <a:p>
            <a:pPr eaLnBrk="1" hangingPunct="1"/>
            <a:r>
              <a:rPr lang="en-US" altLang="en-US" sz="2400" dirty="0">
                <a:ea typeface="MS PGothic" charset="-128"/>
              </a:rPr>
              <a:t>The goal is to have each relation in BCNF (or 3NF)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D7AE06-B93E-6546-A688-F6C171ED96ED}" type="slidenum">
              <a:rPr lang="en-US" altLang="en-US" smtClean="0"/>
              <a:pPr>
                <a:defRPr/>
              </a:pPr>
              <a:t>55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8568795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>
                <a:ea typeface="MS PGothic" charset="-128"/>
              </a:rPr>
              <a:t>A</a:t>
            </a:r>
            <a:r>
              <a:rPr lang="en-US" altLang="en-US" dirty="0">
                <a:ea typeface="MS PGothic" charset="-128"/>
              </a:rPr>
              <a:t> relation in 3NF but not in BCNF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108550" name="Picture 8" descr="fig14_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48768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5334000" y="914400"/>
            <a:ext cx="25146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000" b="1" i="0" kern="0" dirty="0">
                <a:latin typeface="Verdana" charset="0"/>
              </a:rPr>
              <a:t>Figure 14.14</a:t>
            </a:r>
            <a:r>
              <a:rPr lang="en-US" altLang="en-US" sz="2000" i="0" kern="0" dirty="0">
                <a:latin typeface="Verdana" charset="0"/>
              </a:rPr>
              <a:t>   </a:t>
            </a:r>
          </a:p>
          <a:p>
            <a:pPr>
              <a:defRPr/>
            </a:pPr>
            <a:r>
              <a:rPr lang="en-US" altLang="en-US" sz="2000" i="0" kern="0" dirty="0">
                <a:latin typeface="Verdana" charset="0"/>
              </a:rPr>
              <a:t>A relation TEACH that is in 3NF but not BCNF.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0" y="4876800"/>
            <a:ext cx="7239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>
                <a:solidFill>
                  <a:srgbClr val="790033"/>
                </a:solidFill>
              </a:rPr>
              <a:t>FD1: </a:t>
            </a:r>
            <a:r>
              <a:rPr lang="en-US" altLang="en-US" sz="2400" i="0" kern="0" dirty="0" err="1">
                <a:solidFill>
                  <a:srgbClr val="790033"/>
                </a:solidFill>
              </a:rPr>
              <a:t>Student,Course</a:t>
            </a:r>
            <a:r>
              <a:rPr lang="en-US" sz="2400" dirty="0" err="1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 err="1">
                <a:solidFill>
                  <a:srgbClr val="790033"/>
                </a:solidFill>
              </a:rPr>
              <a:t>Instructor</a:t>
            </a:r>
            <a:endParaRPr lang="en-US" altLang="en-US" sz="2400" i="0" kern="0" dirty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dirty="0"/>
              <a:t>Which Normal Form is it in? </a:t>
            </a:r>
            <a:br>
              <a:rPr lang="en-US" altLang="en-US" sz="2400" i="0" kern="0" dirty="0">
                <a:solidFill>
                  <a:srgbClr val="790033"/>
                </a:solidFill>
              </a:rPr>
            </a:br>
            <a:endParaRPr lang="en-US" altLang="en-US" sz="2400" i="0" kern="0" dirty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kern="0" dirty="0">
                <a:solidFill>
                  <a:srgbClr val="790033"/>
                </a:solidFill>
              </a:rPr>
              <a:t>FD2: Instructor  </a:t>
            </a:r>
            <a:r>
              <a:rPr lang="en-US" sz="2400" dirty="0">
                <a:solidFill>
                  <a:srgbClr val="790033"/>
                </a:solidFill>
              </a:rPr>
              <a:t>→</a:t>
            </a:r>
            <a:r>
              <a:rPr lang="en-US" altLang="en-US" sz="2400" i="0" kern="0" dirty="0">
                <a:solidFill>
                  <a:srgbClr val="790033"/>
                </a:solidFill>
              </a:rPr>
              <a:t> Course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i="0" dirty="0"/>
              <a:t>A relation </a:t>
            </a:r>
            <a:r>
              <a:rPr lang="en-US" altLang="en-US" sz="2400" b="1" i="0" dirty="0"/>
              <a:t>NOT</a:t>
            </a:r>
            <a:r>
              <a:rPr lang="en-US" altLang="en-US" sz="2400" i="0" dirty="0"/>
              <a:t> in BCNF should be decomposed</a:t>
            </a:r>
            <a:endParaRPr lang="en-US" altLang="en-US" sz="2400" i="0" kern="0" dirty="0">
              <a:solidFill>
                <a:srgbClr val="790033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i="0" kern="0" dirty="0">
              <a:solidFill>
                <a:srgbClr val="79003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516488" y="3670176"/>
            <a:ext cx="0" cy="3341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887698" y="3670176"/>
            <a:ext cx="0" cy="3341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516488" y="4017870"/>
            <a:ext cx="2789312" cy="125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8305800" y="4051176"/>
            <a:ext cx="0" cy="36842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883781" y="4419600"/>
            <a:ext cx="1422019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7900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6883781" y="4051176"/>
            <a:ext cx="0" cy="36842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695044" y="4782344"/>
            <a:ext cx="1705756" cy="1618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790033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 flipH="1">
            <a:off x="6248400" y="5146793"/>
            <a:ext cx="990600" cy="25181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9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43" idx="3"/>
            <a:endCxn id="44" idx="1"/>
          </p:cNvCxnSpPr>
          <p:nvPr/>
        </p:nvCxnSpPr>
        <p:spPr bwMode="auto">
          <a:xfrm flipV="1">
            <a:off x="6214487" y="5202296"/>
            <a:ext cx="1024513" cy="817503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9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EE5158-F358-DF46-BB64-AB7965479898}" type="slidenum">
              <a:rPr lang="en-US" altLang="en-US" smtClean="0"/>
              <a:pPr>
                <a:defRPr/>
              </a:pPr>
              <a:t>56</a:t>
            </a:fld>
            <a:endParaRPr lang="en-CA" altLang="en-US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8305800" y="3670176"/>
            <a:ext cx="0" cy="36842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790033"/>
            </a:solidFill>
            <a:prstDash val="solid"/>
            <a:round/>
            <a:headEnd type="stealth" w="med" len="med"/>
            <a:tailEnd type="none" w="med" len="med"/>
          </a:ln>
          <a:effectLst/>
        </p:spPr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876800" y="3311407"/>
          <a:ext cx="3963237" cy="346193"/>
        </p:xfrm>
        <a:graphic>
          <a:graphicData uri="http://schemas.openxmlformats.org/drawingml/2006/table">
            <a:tbl>
              <a:tblPr/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  <a:endParaRPr lang="uk-UA" sz="2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  <a:endParaRPr lang="uk-UA" sz="2200" b="0" i="0" u="sng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Instructor</a:t>
                      </a: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918250" y="4987806"/>
          <a:ext cx="1296237" cy="346193"/>
        </p:xfrm>
        <a:graphic>
          <a:graphicData uri="http://schemas.openxmlformats.org/drawingml/2006/table">
            <a:tbl>
              <a:tblPr/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918250" y="5846703"/>
          <a:ext cx="1296237" cy="346193"/>
        </p:xfrm>
        <a:graphic>
          <a:graphicData uri="http://schemas.openxmlformats.org/drawingml/2006/table">
            <a:tbl>
              <a:tblPr/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62551"/>
              </p:ext>
            </p:extLst>
          </p:nvPr>
        </p:nvGraphicFramePr>
        <p:xfrm>
          <a:off x="7239000" y="5029200"/>
          <a:ext cx="1296237" cy="346193"/>
        </p:xfrm>
        <a:graphic>
          <a:graphicData uri="http://schemas.openxmlformats.org/drawingml/2006/table">
            <a:tbl>
              <a:tblPr/>
              <a:tblGrid>
                <a:gridCol w="129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Instructor</a:t>
                      </a:r>
                      <a:endParaRPr lang="uk-UA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0913" marR="10913" marT="10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Rounded Rectangle 49"/>
          <p:cNvSpPr/>
          <p:nvPr/>
        </p:nvSpPr>
        <p:spPr bwMode="auto">
          <a:xfrm>
            <a:off x="228600" y="1286669"/>
            <a:ext cx="3048000" cy="313531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5650210"/>
            <a:ext cx="9380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i="0" kern="0" dirty="0">
                <a:solidFill>
                  <a:srgbClr val="790033"/>
                </a:solidFill>
              </a:rPr>
              <a:t>1NF?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53812" y="5649248"/>
            <a:ext cx="9380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i="0" kern="0" dirty="0">
                <a:solidFill>
                  <a:srgbClr val="790033"/>
                </a:solidFill>
              </a:rPr>
              <a:t>2NF?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19443" y="5648286"/>
            <a:ext cx="9380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i="0" kern="0" dirty="0">
                <a:solidFill>
                  <a:srgbClr val="790033"/>
                </a:solidFill>
              </a:rPr>
              <a:t>3NF?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29763" y="5648286"/>
            <a:ext cx="11945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i="0" kern="0" dirty="0">
                <a:solidFill>
                  <a:srgbClr val="790033"/>
                </a:solidFill>
              </a:rPr>
              <a:t>BCNF?</a:t>
            </a:r>
          </a:p>
        </p:txBody>
      </p:sp>
    </p:spTree>
    <p:extLst>
      <p:ext uri="{BB962C8B-B14F-4D97-AF65-F5344CB8AC3E}">
        <p14:creationId xmlns:p14="http://schemas.microsoft.com/office/powerpoint/2010/main" val="239373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47" grpId="0"/>
      <p:bldP spid="48" grpId="0"/>
      <p:bldP spid="49" grpId="0"/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r>
              <a:rPr lang="en-CA" altLang="zh-CN">
                <a:ea typeface="ＭＳ Ｐゴシック" charset="-128"/>
              </a:rPr>
              <a:t>Normalization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94688" cy="4953000"/>
          </a:xfrm>
        </p:spPr>
        <p:txBody>
          <a:bodyPr/>
          <a:lstStyle/>
          <a:p>
            <a:r>
              <a:rPr lang="en-CA" altLang="zh-CN" dirty="0">
                <a:ea typeface="ＭＳ Ｐゴシック" charset="-128"/>
              </a:rPr>
              <a:t>Functional dependency   	FD      X</a:t>
            </a:r>
            <a:r>
              <a:rPr lang="en-US" dirty="0">
                <a:solidFill>
                  <a:srgbClr val="790033"/>
                </a:solidFill>
              </a:rPr>
              <a:t> </a:t>
            </a:r>
            <a:r>
              <a:rPr lang="en-US" dirty="0">
                <a:ea typeface="ＭＳ Ｐゴシック" charset="-128"/>
              </a:rPr>
              <a:t>→</a:t>
            </a:r>
            <a:r>
              <a:rPr lang="en-US" dirty="0">
                <a:solidFill>
                  <a:srgbClr val="790033"/>
                </a:solidFill>
              </a:rPr>
              <a:t> </a:t>
            </a:r>
            <a:r>
              <a:rPr lang="en-CA" altLang="zh-CN" dirty="0">
                <a:ea typeface="ＭＳ Ｐゴシック" charset="-128"/>
              </a:rPr>
              <a:t>Y</a:t>
            </a:r>
          </a:p>
          <a:p>
            <a:r>
              <a:rPr lang="en-CA" altLang="zh-CN" dirty="0">
                <a:ea typeface="ＭＳ Ｐゴシック" charset="-128"/>
              </a:rPr>
              <a:t>Multivalued dependency  	MVD   X</a:t>
            </a:r>
            <a:r>
              <a:rPr lang="en-US" dirty="0">
                <a:ea typeface="ＭＳ Ｐゴシック" charset="-128"/>
              </a:rPr>
              <a:t> → → </a:t>
            </a:r>
            <a:r>
              <a:rPr lang="en-CA" altLang="zh-CN" dirty="0">
                <a:ea typeface="ＭＳ Ｐゴシック" charset="-128"/>
              </a:rPr>
              <a:t>Y</a:t>
            </a:r>
          </a:p>
          <a:p>
            <a:r>
              <a:rPr lang="en-CA" altLang="zh-CN" dirty="0">
                <a:ea typeface="ＭＳ Ｐゴシック" charset="-128"/>
              </a:rPr>
              <a:t>Join dependency         	JD(A,B,...)</a:t>
            </a:r>
          </a:p>
          <a:p>
            <a:r>
              <a:rPr lang="en-CA" altLang="zh-CN" dirty="0">
                <a:ea typeface="ＭＳ Ｐゴシック" charset="-128"/>
              </a:rPr>
              <a:t>None-First Normal Form 	(NF2)  </a:t>
            </a:r>
          </a:p>
          <a:p>
            <a:r>
              <a:rPr lang="en-CA" altLang="zh-CN" dirty="0">
                <a:ea typeface="ＭＳ Ｐゴシック" charset="-128"/>
              </a:rPr>
              <a:t>First Normal Form 		(1NF)</a:t>
            </a:r>
          </a:p>
          <a:p>
            <a:r>
              <a:rPr lang="en-CA" altLang="zh-CN" dirty="0">
                <a:ea typeface="ＭＳ Ｐゴシック" charset="-128"/>
              </a:rPr>
              <a:t>Second Normal Form 	(2NF)</a:t>
            </a:r>
          </a:p>
          <a:p>
            <a:r>
              <a:rPr lang="en-CA" altLang="zh-CN" dirty="0">
                <a:ea typeface="ＭＳ Ｐゴシック" charset="-128"/>
              </a:rPr>
              <a:t>Third Normal Form 		(3NF)</a:t>
            </a:r>
          </a:p>
          <a:p>
            <a:pPr eaLnBrk="1" hangingPunct="1"/>
            <a:r>
              <a:rPr lang="en-US" altLang="zh-CN" sz="2400" dirty="0">
                <a:ea typeface="ＭＳ Ｐゴシック" charset="-128"/>
              </a:rPr>
              <a:t>Boyce-</a:t>
            </a:r>
            <a:r>
              <a:rPr lang="en-US" altLang="zh-CN" sz="2400" dirty="0" err="1">
                <a:ea typeface="ＭＳ Ｐゴシック" charset="-128"/>
              </a:rPr>
              <a:t>Codd</a:t>
            </a:r>
            <a:r>
              <a:rPr lang="en-US" altLang="zh-CN" sz="2400" dirty="0">
                <a:ea typeface="ＭＳ Ｐゴシック" charset="-128"/>
              </a:rPr>
              <a:t> Normal Form 	(BCNF)</a:t>
            </a:r>
          </a:p>
          <a:p>
            <a:pPr eaLnBrk="1" hangingPunct="1"/>
            <a:r>
              <a:rPr lang="en-US" altLang="zh-CN" sz="2400" dirty="0">
                <a:ea typeface="ＭＳ Ｐゴシック" charset="-128"/>
              </a:rPr>
              <a:t>Fourth Normal Form	 	(4NF)</a:t>
            </a:r>
          </a:p>
          <a:p>
            <a:pPr eaLnBrk="1" hangingPunct="1"/>
            <a:r>
              <a:rPr lang="en-US" altLang="zh-CN" sz="2400" dirty="0">
                <a:ea typeface="ＭＳ Ｐゴシック" charset="-128"/>
              </a:rPr>
              <a:t>Fifth Normal Form 		(5NF)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57</a:t>
            </a:fld>
            <a:endParaRPr lang="en-CA" altLang="zh-CN" dirty="0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638"/>
            <a:ext cx="8736013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Database Programming Approaches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2188"/>
            <a:ext cx="8509000" cy="5408612"/>
          </a:xfrm>
        </p:spPr>
        <p:txBody>
          <a:bodyPr/>
          <a:lstStyle/>
          <a:p>
            <a:pPr eaLnBrk="1" hangingPunct="1"/>
            <a:r>
              <a:rPr lang="en-CA" altLang="zh-CN" dirty="0">
                <a:ea typeface="宋体" charset="-122"/>
              </a:rPr>
              <a:t>Application program is a mixture of host language statements and SQL statements and directives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ea typeface="宋体" charset="-122"/>
              </a:rPr>
              <a:t>        - (Static) </a:t>
            </a:r>
            <a:r>
              <a:rPr lang="en-CA" altLang="zh-CN" dirty="0">
                <a:solidFill>
                  <a:srgbClr val="FF0000"/>
                </a:solidFill>
                <a:ea typeface="宋体" charset="-122"/>
              </a:rPr>
              <a:t>Embedded SQL</a:t>
            </a:r>
            <a:r>
              <a:rPr lang="en-CA" altLang="zh-CN" dirty="0">
                <a:ea typeface="宋体" charset="-122"/>
              </a:rPr>
              <a:t>; standardized</a:t>
            </a:r>
          </a:p>
          <a:p>
            <a:pPr lvl="3" eaLnBrk="1" hangingPunct="1"/>
            <a:r>
              <a:rPr lang="en-CA" altLang="zh-CN" sz="2400" dirty="0">
                <a:ea typeface="宋体" charset="-122"/>
              </a:rPr>
              <a:t>hardcode SQL into program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ea typeface="宋体" charset="-122"/>
              </a:rPr>
              <a:t>        - </a:t>
            </a:r>
            <a:r>
              <a:rPr lang="en-CA" altLang="zh-CN" dirty="0">
                <a:solidFill>
                  <a:srgbClr val="FF0000"/>
                </a:solidFill>
                <a:ea typeface="宋体" charset="-122"/>
              </a:rPr>
              <a:t>Dynamic</a:t>
            </a:r>
            <a:r>
              <a:rPr lang="en-CA" altLang="zh-CN" dirty="0">
                <a:ea typeface="宋体" charset="-122"/>
              </a:rPr>
              <a:t> (Embedded) </a:t>
            </a:r>
            <a:r>
              <a:rPr lang="en-CA" altLang="zh-CN" dirty="0">
                <a:solidFill>
                  <a:srgbClr val="FF0000"/>
                </a:solidFill>
                <a:ea typeface="宋体" charset="-122"/>
              </a:rPr>
              <a:t>SQL</a:t>
            </a:r>
          </a:p>
          <a:p>
            <a:pPr lvl="3" eaLnBrk="1" hangingPunct="1"/>
            <a:r>
              <a:rPr lang="en-CA" altLang="zh-CN" sz="2400" dirty="0">
                <a:ea typeface="宋体" charset="-122"/>
              </a:rPr>
              <a:t>can generate flexible SQL queries at run-time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Pre-compilation necessary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dirty="0">
                <a:ea typeface="宋体" charset="-122"/>
              </a:rPr>
              <a:t>   </a:t>
            </a:r>
            <a:r>
              <a:rPr lang="en-US" altLang="zh-CN" sz="2400" dirty="0">
                <a:ea typeface="宋体" charset="-122"/>
              </a:rPr>
              <a:t>translates the embedded SQL statements into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>
                <a:solidFill>
                  <a:srgbClr val="000090"/>
                </a:solidFill>
                <a:ea typeface="宋体" charset="-122"/>
              </a:rPr>
              <a:t>standard runtime library calls</a:t>
            </a:r>
            <a:r>
              <a:rPr lang="en-US" altLang="zh-CN" sz="2400" dirty="0">
                <a:ea typeface="宋体" charset="-122"/>
              </a:rPr>
              <a:t>, and generates a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modified source program that can be compiled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58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066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ＭＳ Ｐゴシック" charset="-128"/>
              </a:rPr>
              <a:t>Embedded SQL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zh-CN" dirty="0">
                <a:ea typeface="ＭＳ Ｐゴシック" charset="-128"/>
              </a:rPr>
              <a:t>(Static) Embedded SQL; standardized</a:t>
            </a:r>
          </a:p>
          <a:p>
            <a:pPr lvl="1" eaLnBrk="1" hangingPunct="1"/>
            <a:r>
              <a:rPr lang="en-CA" altLang="zh-CN" dirty="0">
                <a:ea typeface="ＭＳ Ｐゴシック" charset="-128"/>
              </a:rPr>
              <a:t>hardcode SQL into program</a:t>
            </a:r>
          </a:p>
          <a:p>
            <a:pPr eaLnBrk="1" hangingPunct="1"/>
            <a:r>
              <a:rPr lang="en-CA" altLang="zh-CN" dirty="0">
                <a:ea typeface="ＭＳ Ｐゴシック" charset="-128"/>
              </a:rPr>
              <a:t>Dynamic (Embedded) SQL</a:t>
            </a:r>
          </a:p>
          <a:p>
            <a:pPr lvl="1" eaLnBrk="1" hangingPunct="1"/>
            <a:r>
              <a:rPr lang="en-CA" altLang="zh-CN" dirty="0">
                <a:ea typeface="ＭＳ Ｐゴシック" charset="-128"/>
              </a:rPr>
              <a:t>Method 1: </a:t>
            </a:r>
            <a:r>
              <a:rPr lang="en-US" altLang="zh-CN" dirty="0">
                <a:ea typeface="ＭＳ Ｐゴシック" charset="-128"/>
              </a:rPr>
              <a:t>Execute Immediate</a:t>
            </a:r>
            <a:endParaRPr lang="en-CA" altLang="zh-CN" dirty="0">
              <a:ea typeface="ＭＳ Ｐゴシック" charset="-128"/>
            </a:endParaRPr>
          </a:p>
          <a:p>
            <a:pPr lvl="1" eaLnBrk="1" hangingPunct="1"/>
            <a:r>
              <a:rPr lang="en-CA" altLang="zh-CN" dirty="0">
                <a:ea typeface="ＭＳ Ｐゴシック" charset="-128"/>
              </a:rPr>
              <a:t>Method 2: DML with </a:t>
            </a:r>
            <a:r>
              <a:rPr lang="en-CA" altLang="zh-CN" dirty="0" err="1">
                <a:ea typeface="ＭＳ Ｐゴシック" charset="-128"/>
              </a:rPr>
              <a:t>Varibles</a:t>
            </a:r>
            <a:endParaRPr lang="en-CA" altLang="zh-CN" dirty="0">
              <a:ea typeface="ＭＳ Ｐゴシック" charset="-128"/>
            </a:endParaRPr>
          </a:p>
          <a:p>
            <a:pPr lvl="1" eaLnBrk="1" hangingPunct="1"/>
            <a:r>
              <a:rPr lang="en-CA" altLang="zh-CN" dirty="0">
                <a:ea typeface="ＭＳ Ｐゴシック" charset="-128"/>
              </a:rPr>
              <a:t>Method 3: QL with </a:t>
            </a:r>
            <a:r>
              <a:rPr lang="en-CA" altLang="zh-CN" dirty="0" err="1">
                <a:ea typeface="ＭＳ Ｐゴシック" charset="-128"/>
              </a:rPr>
              <a:t>Varibles</a:t>
            </a:r>
            <a:endParaRPr lang="en-CA" altLang="zh-CN" dirty="0">
              <a:ea typeface="ＭＳ Ｐゴシック" charset="-128"/>
            </a:endParaRPr>
          </a:p>
          <a:p>
            <a:pPr lvl="1" eaLnBrk="1" hangingPunct="1"/>
            <a:r>
              <a:rPr lang="en-CA" altLang="zh-CN" dirty="0">
                <a:ea typeface="ＭＳ Ｐゴシック" charset="-128"/>
              </a:rPr>
              <a:t>Method 4: Any DDL, DML, QL at run-time</a:t>
            </a:r>
            <a:endParaRPr lang="en-US" altLang="zh-CN" dirty="0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59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34925" y="44450"/>
            <a:ext cx="9105900" cy="1035050"/>
          </a:xfrm>
        </p:spPr>
        <p:txBody>
          <a:bodyPr/>
          <a:lstStyle/>
          <a:p>
            <a:r>
              <a:rPr lang="en-US" altLang="zh-CN">
                <a:ea typeface="ＭＳ Ｐゴシック" charset="-128"/>
              </a:rPr>
              <a:t>Database System Architecture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Physically Centralized Architecture</a:t>
            </a:r>
          </a:p>
          <a:p>
            <a:r>
              <a:rPr lang="en-US" altLang="en-US">
                <a:ea typeface="宋体" charset="-122"/>
              </a:rPr>
              <a:t>Client-Server Architecture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6</a:t>
            </a:fld>
            <a:endParaRPr lang="en-CA" altLang="zh-CN"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381000" y="36513"/>
            <a:ext cx="8447088" cy="99218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-122"/>
              </a:rPr>
              <a:t>Relationship Between Embedded SQLs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85290" y="1646238"/>
            <a:ext cx="2820003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Arial" charset="0"/>
              </a:rPr>
              <a:t>Static SQL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19" name="下箭头 18"/>
          <p:cNvSpPr>
            <a:spLocks noChangeArrowheads="1"/>
          </p:cNvSpPr>
          <p:nvPr/>
        </p:nvSpPr>
        <p:spPr bwMode="auto">
          <a:xfrm>
            <a:off x="5574774" y="2290763"/>
            <a:ext cx="360363" cy="1295400"/>
          </a:xfrm>
          <a:prstGeom prst="downArrow">
            <a:avLst>
              <a:gd name="adj1" fmla="val 50000"/>
              <a:gd name="adj2" fmla="val 49993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3" name="下箭头 22"/>
          <p:cNvSpPr>
            <a:spLocks noChangeArrowheads="1"/>
          </p:cNvSpPr>
          <p:nvPr/>
        </p:nvSpPr>
        <p:spPr bwMode="auto">
          <a:xfrm>
            <a:off x="4422249" y="35861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472922" y="2392137"/>
            <a:ext cx="38731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execute immediate DDL,DML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-108520" y="3659188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 err="1">
                <a:latin typeface="Arial" charset="0"/>
              </a:rPr>
              <a:t>vars</a:t>
            </a:r>
            <a:r>
              <a:rPr kumimoji="0" lang="en-US" altLang="zh-CN" sz="2400" dirty="0">
                <a:latin typeface="Arial" charset="0"/>
              </a:rPr>
              <a:t>, prepare, execute DDL,DML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796136" y="2852936"/>
            <a:ext cx="34515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 err="1">
                <a:latin typeface="Arial" charset="0"/>
              </a:rPr>
              <a:t>vars</a:t>
            </a:r>
            <a:r>
              <a:rPr kumimoji="0" lang="en-US" altLang="zh-CN" sz="2200" dirty="0">
                <a:latin typeface="Arial" charset="0"/>
              </a:rPr>
              <a:t>, prepare, execute QL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94374" y="4955008"/>
            <a:ext cx="1176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charset="0"/>
              </a:rPr>
              <a:t>any QL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2299382" y="4924425"/>
            <a:ext cx="227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Arial" charset="0"/>
              </a:rPr>
              <a:t>any DDL, DML </a:t>
            </a:r>
            <a:endParaRPr kumimoji="0" lang="zh-CN" altLang="en-US" sz="2400" dirty="0">
              <a:latin typeface="Arial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990449" y="5462588"/>
            <a:ext cx="2305050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Arial" charset="0"/>
              </a:rPr>
              <a:t>Method 4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431899" y="3590925"/>
            <a:ext cx="2303463" cy="6429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Arial" charset="0"/>
              </a:rPr>
              <a:t>Method 3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2623612" y="28924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Arial" charset="0"/>
              </a:rPr>
              <a:t>Method 1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623612" y="4187825"/>
            <a:ext cx="2303462" cy="644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dirty="0">
                <a:latin typeface="Arial" charset="0"/>
              </a:rPr>
              <a:t>Method 2</a:t>
            </a:r>
            <a:endParaRPr kumimoji="0" lang="zh-CN" altLang="en-US" dirty="0">
              <a:latin typeface="Arial" charset="0"/>
            </a:endParaRPr>
          </a:p>
        </p:txBody>
      </p:sp>
      <p:sp>
        <p:nvSpPr>
          <p:cNvPr id="53" name="矩形 3"/>
          <p:cNvSpPr>
            <a:spLocks noChangeArrowheads="1"/>
          </p:cNvSpPr>
          <p:nvPr/>
        </p:nvSpPr>
        <p:spPr bwMode="auto">
          <a:xfrm>
            <a:off x="3785290" y="1210130"/>
            <a:ext cx="28200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6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dirty="0">
                <a:latin typeface="Arial" charset="0"/>
              </a:rPr>
              <a:t>Static DDL, DML, QL</a:t>
            </a:r>
            <a:endParaRPr kumimoji="0" lang="zh-CN" altLang="en-US" sz="2200" dirty="0">
              <a:latin typeface="Arial" charset="0"/>
            </a:endParaRPr>
          </a:p>
        </p:txBody>
      </p:sp>
      <p:sp>
        <p:nvSpPr>
          <p:cNvPr id="55" name="下箭头 54"/>
          <p:cNvSpPr>
            <a:spLocks noChangeArrowheads="1"/>
          </p:cNvSpPr>
          <p:nvPr/>
        </p:nvSpPr>
        <p:spPr bwMode="auto">
          <a:xfrm>
            <a:off x="4422249" y="4870450"/>
            <a:ext cx="360363" cy="588963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6" name="下箭头 55"/>
          <p:cNvSpPr>
            <a:spLocks noChangeArrowheads="1"/>
          </p:cNvSpPr>
          <p:nvPr/>
        </p:nvSpPr>
        <p:spPr bwMode="auto">
          <a:xfrm>
            <a:off x="4422249" y="2290763"/>
            <a:ext cx="360363" cy="588962"/>
          </a:xfrm>
          <a:prstGeom prst="down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8" name="下箭头 57"/>
          <p:cNvSpPr>
            <a:spLocks noChangeArrowheads="1"/>
          </p:cNvSpPr>
          <p:nvPr/>
        </p:nvSpPr>
        <p:spPr bwMode="auto">
          <a:xfrm>
            <a:off x="5574774" y="4284663"/>
            <a:ext cx="360363" cy="117475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00000"/>
              </a:gs>
              <a:gs pos="80000">
                <a:srgbClr val="000000"/>
              </a:gs>
              <a:gs pos="100000">
                <a:srgbClr val="000000"/>
              </a:gs>
            </a:gsLst>
            <a:lin ang="162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417138" y="2492896"/>
            <a:ext cx="5544616" cy="3744415"/>
          </a:xfrm>
          <a:prstGeom prst="roundRect">
            <a:avLst>
              <a:gd name="adj" fmla="val 16208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306" y="6237312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rgbClr val="990101"/>
                </a:solidFill>
              </a:rPr>
              <a:t>Dynamic SQL</a:t>
            </a:r>
            <a:endParaRPr lang="zh-CN" altLang="en-US" sz="2800" dirty="0">
              <a:solidFill>
                <a:srgbClr val="99010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60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81306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3" grpId="0" animBg="1"/>
      <p:bldP spid="24" grpId="0"/>
      <p:bldP spid="25" grpId="0"/>
      <p:bldP spid="26" grpId="0"/>
      <p:bldP spid="27" grpId="0"/>
      <p:bldP spid="28" grpId="0"/>
      <p:bldP spid="39" grpId="0" animBg="1"/>
      <p:bldP spid="41" grpId="0" animBg="1"/>
      <p:bldP spid="43" grpId="0" animBg="1"/>
      <p:bldP spid="45" grpId="0" animBg="1"/>
      <p:bldP spid="53" grpId="0"/>
      <p:bldP spid="55" grpId="0" animBg="1"/>
      <p:bldP spid="56" grpId="0" animBg="1"/>
      <p:bldP spid="58" grpId="0" animBg="1"/>
      <p:bldP spid="2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>
          <a:xfrm>
            <a:off x="34925" y="44450"/>
            <a:ext cx="9105900" cy="793750"/>
          </a:xfrm>
        </p:spPr>
        <p:txBody>
          <a:bodyPr/>
          <a:lstStyle/>
          <a:p>
            <a:r>
              <a:rPr lang="en-US" altLang="zh-CN" dirty="0"/>
              <a:t>Generations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endParaRPr lang="en-US" altLang="en-US" dirty="0"/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225424" y="1125538"/>
            <a:ext cx="8918575" cy="5732462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generation language (1GL)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/>
              <a:t>Machine languages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generation language (2GL)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/>
              <a:t>Assembly languages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dirty="0"/>
              <a:t>3</a:t>
            </a:r>
            <a:r>
              <a:rPr lang="en-US" altLang="en-US" baseline="30000" dirty="0"/>
              <a:t>rd</a:t>
            </a:r>
            <a:r>
              <a:rPr lang="en-US" altLang="en-US" dirty="0"/>
              <a:t> generation language (3GL)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/>
              <a:t>High-level procedural programming language: C, Java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dirty="0"/>
              <a:t>4</a:t>
            </a:r>
            <a:r>
              <a:rPr lang="en-US" altLang="en-US" baseline="30000" dirty="0"/>
              <a:t>th</a:t>
            </a:r>
            <a:r>
              <a:rPr lang="en-US" altLang="en-US" dirty="0"/>
              <a:t> generation language (4GL)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/>
              <a:t>Declarative in nature such as SQL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CA" altLang="zh-CN" sz="2400" dirty="0">
                <a:latin typeface="Arial" charset="0"/>
              </a:rPr>
              <a:t>Specify what to do rather than how to do: </a:t>
            </a: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</a:pPr>
            <a:r>
              <a:rPr lang="en-CA" altLang="zh-CN" dirty="0">
                <a:latin typeface="Arial" charset="0"/>
              </a:rPr>
              <a:t>SELECT * FROM Student;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CA" altLang="zh-CN" sz="2400" dirty="0">
                <a:latin typeface="Arial" charset="0"/>
              </a:rPr>
              <a:t>Simpler to use and have fewer commands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CA" altLang="zh-CN" sz="2400" dirty="0">
                <a:latin typeface="Arial" charset="0"/>
              </a:rPr>
              <a:t>Insulate the user from the data structures and algorithms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148064" y="1124744"/>
            <a:ext cx="39736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Each generations provides a higher level of abstraction of the internal computer hardware details, making the language more programmer-friendly, powerful and versatile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54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15288" cy="8747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Solution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117599"/>
            <a:ext cx="6270601" cy="542131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Use </a:t>
            </a:r>
            <a:r>
              <a:rPr lang="en-US" altLang="zh-CN" b="1" dirty="0">
                <a:latin typeface="Arial" charset="0"/>
                <a:ea typeface="宋体" charset="-122"/>
              </a:rPr>
              <a:t>the cursor mechanism </a:t>
            </a:r>
            <a:r>
              <a:rPr lang="en-US" altLang="zh-CN" dirty="0">
                <a:latin typeface="Arial" charset="0"/>
                <a:ea typeface="宋体" charset="-122"/>
              </a:rPr>
              <a:t>and special </a:t>
            </a:r>
            <a:r>
              <a:rPr lang="en-US" altLang="zh-CN" b="1" dirty="0">
                <a:latin typeface="Arial" charset="0"/>
                <a:ea typeface="宋体" charset="-122"/>
              </a:rPr>
              <a:t>iterators </a:t>
            </a:r>
            <a:r>
              <a:rPr lang="en-US" altLang="zh-CN" dirty="0">
                <a:latin typeface="Arial" charset="0"/>
                <a:ea typeface="宋体" charset="-122"/>
              </a:rPr>
              <a:t>to loop over query results. 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A </a:t>
            </a:r>
            <a:r>
              <a:rPr lang="en-US" altLang="zh-CN" b="1" dirty="0">
                <a:latin typeface="Arial" charset="0"/>
                <a:ea typeface="宋体" charset="-122"/>
              </a:rPr>
              <a:t>cursor</a:t>
            </a:r>
            <a:r>
              <a:rPr lang="en-US" altLang="zh-CN" dirty="0">
                <a:latin typeface="Arial" charset="0"/>
                <a:ea typeface="宋体" charset="-122"/>
              </a:rPr>
              <a:t> (iterator)  specifies a query that may have  a set of tuples.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exec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dirty="0">
                <a:latin typeface="Arial" charset="0"/>
                <a:ea typeface="宋体" charset="-122"/>
              </a:rPr>
              <a:t> declare s-cursor cursor for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             select s#,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sname</a:t>
            </a:r>
            <a:r>
              <a:rPr lang="en-US" altLang="zh-CN" sz="2800" dirty="0">
                <a:latin typeface="Arial" charset="0"/>
                <a:ea typeface="宋体" charset="-122"/>
              </a:rPr>
              <a:t>, age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             from   student;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exec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dirty="0">
                <a:latin typeface="Arial" charset="0"/>
                <a:ea typeface="宋体" charset="-122"/>
              </a:rPr>
              <a:t> open s-cursor;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…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exec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dirty="0">
                <a:latin typeface="Arial" charset="0"/>
                <a:ea typeface="宋体" charset="-122"/>
              </a:rPr>
              <a:t> close s-cursor;</a:t>
            </a:r>
          </a:p>
          <a:p>
            <a:pPr eaLnBrk="1" hangingPunct="1"/>
            <a:endParaRPr lang="en-US" altLang="zh-CN" sz="20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 sz="1800" dirty="0"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/>
            <a:endParaRPr lang="en-US" altLang="zh-CN" sz="1800" dirty="0">
              <a:latin typeface="Arial" charset="0"/>
              <a:ea typeface="宋体" charset="-122"/>
            </a:endParaRPr>
          </a:p>
          <a:p>
            <a:pPr eaLnBrk="1" hangingPunct="1"/>
            <a:endParaRPr lang="en-US" altLang="zh-CN" sz="1800" dirty="0">
              <a:latin typeface="Arial" charset="0"/>
              <a:ea typeface="宋体" charset="-122"/>
            </a:endParaRPr>
          </a:p>
          <a:p>
            <a:pPr lvl="1" eaLnBrk="1" hangingPunct="1"/>
            <a:endParaRPr lang="en-US" altLang="zh-CN" sz="1800" dirty="0">
              <a:latin typeface="Arial" charset="0"/>
              <a:ea typeface="宋体" charset="-122"/>
            </a:endParaRPr>
          </a:p>
          <a:p>
            <a:pPr lvl="1" eaLnBrk="1" hangingPunct="1"/>
            <a:endParaRPr lang="en-US" altLang="zh-CN" sz="1800" dirty="0">
              <a:latin typeface="Arial" charset="0"/>
              <a:ea typeface="宋体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388644" y="4967730"/>
            <a:ext cx="3230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200" b="1">
                <a:solidFill>
                  <a:srgbClr val="0000FF"/>
                </a:solidFill>
                <a:ea typeface="宋体" charset="-122"/>
              </a:rPr>
              <a:t>The result is in SQLCA </a:t>
            </a:r>
            <a:endParaRPr lang="zh-CN" altLang="en-US" sz="2200" b="1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383688" y="6048376"/>
            <a:ext cx="4572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200" b="1">
                <a:solidFill>
                  <a:srgbClr val="0000FF"/>
                </a:solidFill>
                <a:ea typeface="宋体" charset="-122"/>
              </a:rPr>
              <a:t>The result in SQLCA is erased</a:t>
            </a:r>
            <a:r>
              <a:rPr lang="en-US" altLang="zh-CN" sz="2200">
                <a:solidFill>
                  <a:srgbClr val="0000FF"/>
                </a:solidFill>
                <a:ea typeface="宋体" charset="-122"/>
              </a:rPr>
              <a:t>.</a:t>
            </a:r>
          </a:p>
        </p:txBody>
      </p:sp>
      <p:sp>
        <p:nvSpPr>
          <p:cNvPr id="46085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5D3F110-AE79-D44B-B994-4EDC391EE4AB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62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/>
              <a:t>Server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/>
              <a:t>Network</a:t>
            </a:r>
            <a:endParaRPr lang="en-US" sz="2200" b="1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4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23330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1376363"/>
            <a:ext cx="78263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0" y="12700"/>
            <a:ext cx="9144000" cy="1169988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Client-Server Architecture</a:t>
            </a:r>
            <a:endParaRPr lang="zh-CN" altLang="en-US">
              <a:ea typeface="宋体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2278063"/>
            <a:ext cx="2362200" cy="990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Application </a:t>
            </a:r>
          </a:p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Program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4183063"/>
            <a:ext cx="2362200" cy="990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SQL </a:t>
            </a:r>
          </a:p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Engine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276600" y="5751513"/>
            <a:ext cx="1447800" cy="990600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DB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>
            <a:off x="4000500" y="3268663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0"/>
          </p:cNvCxnSpPr>
          <p:nvPr/>
        </p:nvCxnSpPr>
        <p:spPr>
          <a:xfrm>
            <a:off x="4000500" y="3954463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</p:cNvCxnSpPr>
          <p:nvPr/>
        </p:nvCxnSpPr>
        <p:spPr>
          <a:xfrm>
            <a:off x="4000500" y="5173663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121" name="Rectangle 30"/>
          <p:cNvSpPr>
            <a:spLocks noChangeArrowheads="1"/>
          </p:cNvSpPr>
          <p:nvPr/>
        </p:nvSpPr>
        <p:spPr bwMode="auto">
          <a:xfrm>
            <a:off x="3619500" y="34972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solidFill>
                  <a:srgbClr val="800000"/>
                </a:solidFill>
              </a:rPr>
              <a:t>SQL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2" name="AutoShape 5"/>
          <p:cNvSpPr>
            <a:spLocks/>
          </p:cNvSpPr>
          <p:nvPr/>
        </p:nvSpPr>
        <p:spPr bwMode="auto">
          <a:xfrm>
            <a:off x="6172200" y="4183063"/>
            <a:ext cx="152400" cy="2286000"/>
          </a:xfrm>
          <a:prstGeom prst="rightBrace">
            <a:avLst>
              <a:gd name="adj1" fmla="val 66667"/>
              <a:gd name="adj2" fmla="val 450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3" name="AutoShape 5"/>
          <p:cNvSpPr>
            <a:spLocks/>
          </p:cNvSpPr>
          <p:nvPr/>
        </p:nvSpPr>
        <p:spPr bwMode="auto">
          <a:xfrm>
            <a:off x="6032500" y="2347913"/>
            <a:ext cx="215900" cy="539750"/>
          </a:xfrm>
          <a:prstGeom prst="rightBrace">
            <a:avLst>
              <a:gd name="adj1" fmla="val 66667"/>
              <a:gd name="adj2" fmla="val 450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0124" name="Rectangle 33"/>
          <p:cNvSpPr>
            <a:spLocks noChangeArrowheads="1"/>
          </p:cNvSpPr>
          <p:nvPr/>
        </p:nvSpPr>
        <p:spPr bwMode="auto">
          <a:xfrm>
            <a:off x="6662738" y="2425700"/>
            <a:ext cx="979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solidFill>
                  <a:srgbClr val="800000"/>
                </a:solidFill>
              </a:rPr>
              <a:t>Client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0125" name="Rectangle 34"/>
          <p:cNvSpPr>
            <a:spLocks noChangeArrowheads="1"/>
          </p:cNvSpPr>
          <p:nvPr/>
        </p:nvSpPr>
        <p:spPr bwMode="auto">
          <a:xfrm>
            <a:off x="6677025" y="49403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solidFill>
                  <a:srgbClr val="800000"/>
                </a:solidFill>
              </a:rPr>
              <a:t>Server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63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573765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6213" cy="839788"/>
          </a:xfrm>
        </p:spPr>
        <p:txBody>
          <a:bodyPr/>
          <a:lstStyle/>
          <a:p>
            <a:pPr eaLnBrk="1" hangingPunct="1"/>
            <a:r>
              <a:rPr lang="en-CA" altLang="zh-CN" dirty="0">
                <a:ea typeface="ＭＳ Ｐゴシック" charset="-128"/>
              </a:rPr>
              <a:t>Problem with the C/S model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3950"/>
            <a:ext cx="6040438" cy="559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zh-CN" sz="2400" dirty="0">
                <a:ea typeface="ＭＳ Ｐゴシック" charset="-128"/>
              </a:rPr>
              <a:t>The user sends </a:t>
            </a:r>
            <a:r>
              <a:rPr lang="en-CA" altLang="zh-CN" sz="2400" b="1" dirty="0">
                <a:ea typeface="ＭＳ Ｐゴシック" charset="-128"/>
              </a:rPr>
              <a:t>one</a:t>
            </a:r>
            <a:r>
              <a:rPr lang="en-CA" altLang="zh-CN" sz="2400" dirty="0">
                <a:ea typeface="ＭＳ Ｐゴシック" charset="-128"/>
              </a:rPr>
              <a:t> SQL statement from a client to the server at a time and the server sends back the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sz="2200" dirty="0">
                <a:ea typeface="ＭＳ Ｐゴシック" charset="-128"/>
              </a:rPr>
              <a:t>too much data transfer between client and server</a:t>
            </a:r>
            <a:br>
              <a:rPr lang="en-CA" altLang="zh-CN" sz="2200" b="1" dirty="0">
                <a:ea typeface="ＭＳ Ｐゴシック" charset="-128"/>
              </a:rPr>
            </a:br>
            <a:r>
              <a:rPr lang="en-CA" altLang="zh-CN" sz="2200" b="1" dirty="0">
                <a:ea typeface="ＭＳ Ｐゴシック" charset="-128"/>
              </a:rPr>
              <a:t>Fat client/Thin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sz="2200" dirty="0">
                <a:ea typeface="ＭＳ Ｐゴシック" charset="-128"/>
              </a:rPr>
              <a:t>better to have the server do more to reduce the traffic</a:t>
            </a:r>
            <a:br>
              <a:rPr lang="en-CA" altLang="zh-CN" sz="2200" dirty="0">
                <a:ea typeface="ＭＳ Ｐゴシック" charset="-128"/>
              </a:rPr>
            </a:br>
            <a:r>
              <a:rPr lang="en-CA" altLang="zh-CN" sz="2200" b="1" dirty="0">
                <a:ea typeface="ＭＳ Ｐゴシック" charset="-128"/>
              </a:rPr>
              <a:t>Thin client/Fat server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400" dirty="0">
                <a:ea typeface="ＭＳ Ｐゴシック" charset="-128"/>
              </a:rPr>
              <a:t>Many applications requires </a:t>
            </a:r>
            <a:r>
              <a:rPr lang="en-CA" altLang="zh-CN" sz="2400" b="1" dirty="0">
                <a:ea typeface="ＭＳ Ｐゴシック" charset="-128"/>
              </a:rPr>
              <a:t>several</a:t>
            </a:r>
            <a:r>
              <a:rPr lang="en-CA" altLang="zh-CN" sz="2400" dirty="0">
                <a:ea typeface="ＭＳ Ｐゴシック" charset="-128"/>
              </a:rPr>
              <a:t> SQL statements.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400" dirty="0">
                <a:ea typeface="ＭＳ Ｐゴシック" charset="-128"/>
              </a:rPr>
              <a:t>Sometimes, procedural constructs such as loop, if-then-else, etc. are needed at the server side to further process the result and generate new queries accordingly</a:t>
            </a:r>
          </a:p>
          <a:p>
            <a:pPr eaLnBrk="1" hangingPunct="1"/>
            <a:endParaRPr lang="en-US" altLang="zh-CN" sz="2400" dirty="0">
              <a:ea typeface="ＭＳ Ｐゴシック" charset="-128"/>
            </a:endParaRPr>
          </a:p>
        </p:txBody>
      </p: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6057900" y="16716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CA" altLang="zh-CN">
                <a:solidFill>
                  <a:srgbClr val="800000"/>
                </a:solidFill>
              </a:rPr>
              <a:t>SQL</a:t>
            </a:r>
            <a:endParaRPr lang="zh-CN" altLang="en-US"/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8382000" y="16716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CA" altLang="zh-CN">
                <a:solidFill>
                  <a:srgbClr val="800000"/>
                </a:solidFill>
              </a:rPr>
              <a:t>SQL</a:t>
            </a:r>
            <a:endParaRPr lang="zh-CN" altLang="en-US"/>
          </a:p>
        </p:txBody>
      </p:sp>
      <p:sp>
        <p:nvSpPr>
          <p:cNvPr id="93189" name="Rectangle 7"/>
          <p:cNvSpPr>
            <a:spLocks noChangeArrowheads="1"/>
          </p:cNvSpPr>
          <p:nvPr/>
        </p:nvSpPr>
        <p:spPr bwMode="auto">
          <a:xfrm>
            <a:off x="7019925" y="2439988"/>
            <a:ext cx="1223963" cy="6556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200"/>
              <a:t>DBMS</a:t>
            </a:r>
          </a:p>
          <a:p>
            <a:pPr algn="ctr" eaLnBrk="1" hangingPunct="1"/>
            <a:r>
              <a:rPr lang="en-US" altLang="en-US" sz="2200"/>
              <a:t>Server</a:t>
            </a:r>
          </a:p>
        </p:txBody>
      </p:sp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7812088" y="1125538"/>
            <a:ext cx="1223962" cy="5032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200"/>
              <a:t>Client</a:t>
            </a:r>
          </a:p>
        </p:txBody>
      </p:sp>
      <p:sp>
        <p:nvSpPr>
          <p:cNvPr id="93191" name="Rectangle 9"/>
          <p:cNvSpPr>
            <a:spLocks noChangeArrowheads="1"/>
          </p:cNvSpPr>
          <p:nvPr/>
        </p:nvSpPr>
        <p:spPr bwMode="auto">
          <a:xfrm>
            <a:off x="6156325" y="1125538"/>
            <a:ext cx="1223963" cy="5032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200"/>
              <a:t>Client</a:t>
            </a:r>
          </a:p>
        </p:txBody>
      </p:sp>
      <p:sp>
        <p:nvSpPr>
          <p:cNvPr id="93192" name="Rectangle 10"/>
          <p:cNvSpPr>
            <a:spLocks noChangeArrowheads="1"/>
          </p:cNvSpPr>
          <p:nvPr/>
        </p:nvSpPr>
        <p:spPr bwMode="auto">
          <a:xfrm>
            <a:off x="6967538" y="1604963"/>
            <a:ext cx="1298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200" b="1"/>
              <a:t>Network</a:t>
            </a:r>
          </a:p>
        </p:txBody>
      </p:sp>
      <p:cxnSp>
        <p:nvCxnSpPr>
          <p:cNvPr id="93193" name="Straight Connector 11"/>
          <p:cNvCxnSpPr>
            <a:cxnSpLocks noChangeShapeType="1"/>
          </p:cNvCxnSpPr>
          <p:nvPr/>
        </p:nvCxnSpPr>
        <p:spPr bwMode="auto">
          <a:xfrm>
            <a:off x="5940425" y="2060575"/>
            <a:ext cx="3165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194" name="Straight Connector 12"/>
          <p:cNvCxnSpPr>
            <a:cxnSpLocks noChangeShapeType="1"/>
          </p:cNvCxnSpPr>
          <p:nvPr/>
        </p:nvCxnSpPr>
        <p:spPr bwMode="auto">
          <a:xfrm>
            <a:off x="6767513" y="16287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195" name="Straight Connector 13"/>
          <p:cNvCxnSpPr>
            <a:cxnSpLocks noChangeShapeType="1"/>
          </p:cNvCxnSpPr>
          <p:nvPr/>
        </p:nvCxnSpPr>
        <p:spPr bwMode="auto">
          <a:xfrm>
            <a:off x="8388350" y="16287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196" name="Straight Connector 14"/>
          <p:cNvCxnSpPr>
            <a:cxnSpLocks noChangeShapeType="1"/>
          </p:cNvCxnSpPr>
          <p:nvPr/>
        </p:nvCxnSpPr>
        <p:spPr bwMode="auto">
          <a:xfrm>
            <a:off x="7667625" y="206057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64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197316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77238" cy="838200"/>
          </a:xfrm>
        </p:spPr>
        <p:txBody>
          <a:bodyPr/>
          <a:lstStyle/>
          <a:p>
            <a:r>
              <a:rPr lang="en-CA" altLang="zh-CN">
                <a:latin typeface="Arial" charset="0"/>
                <a:ea typeface="宋体" charset="-122"/>
              </a:rPr>
              <a:t>Transactions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94688" cy="4572000"/>
          </a:xfrm>
        </p:spPr>
        <p:txBody>
          <a:bodyPr/>
          <a:lstStyle/>
          <a:p>
            <a:r>
              <a:rPr lang="en-CA" altLang="zh-CN" dirty="0">
                <a:latin typeface="Arial" charset="0"/>
                <a:ea typeface="宋体" charset="-122"/>
              </a:rPr>
              <a:t>A </a:t>
            </a:r>
            <a:r>
              <a:rPr lang="en-CA" altLang="zh-CN" b="1" dirty="0">
                <a:latin typeface="Arial" charset="0"/>
                <a:ea typeface="宋体" charset="-122"/>
              </a:rPr>
              <a:t>transaction</a:t>
            </a:r>
            <a:r>
              <a:rPr lang="en-CA" altLang="zh-CN" dirty="0">
                <a:latin typeface="Arial" charset="0"/>
                <a:ea typeface="宋体" charset="-122"/>
              </a:rPr>
              <a:t> is a </a:t>
            </a:r>
            <a:r>
              <a:rPr lang="en-CA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logical unit </a:t>
            </a:r>
            <a:r>
              <a:rPr lang="en-CA" altLang="zh-CN" dirty="0">
                <a:latin typeface="Arial" charset="0"/>
                <a:ea typeface="宋体" charset="-122"/>
              </a:rPr>
              <a:t>of work that contains </a:t>
            </a:r>
            <a:r>
              <a:rPr lang="en-CA" altLang="zh-CN" i="1" dirty="0">
                <a:latin typeface="Arial" charset="0"/>
                <a:ea typeface="宋体" charset="-122"/>
              </a:rPr>
              <a:t>one or more</a:t>
            </a:r>
            <a:r>
              <a:rPr lang="en-CA" altLang="zh-CN" dirty="0">
                <a:latin typeface="Arial" charset="0"/>
                <a:ea typeface="宋体" charset="-122"/>
              </a:rPr>
              <a:t> SQL statements </a:t>
            </a:r>
            <a:r>
              <a:rPr lang="en-US" altLang="zh-CN" dirty="0">
                <a:latin typeface="Arial" charset="0"/>
                <a:ea typeface="SimSun" charset="-122"/>
              </a:rPr>
              <a:t>(set of operations)</a:t>
            </a:r>
            <a:r>
              <a:rPr lang="en-CA" altLang="zh-CN" dirty="0">
                <a:latin typeface="Arial" charset="0"/>
                <a:ea typeface="宋体" charset="-122"/>
              </a:rPr>
              <a:t> and/or other programing constructs</a:t>
            </a:r>
          </a:p>
          <a:p>
            <a:r>
              <a:rPr lang="en-CA" altLang="zh-CN" dirty="0">
                <a:latin typeface="Arial" charset="0"/>
                <a:ea typeface="宋体" charset="-122"/>
              </a:rPr>
              <a:t>Every transaction is assigned a unique identifier called a </a:t>
            </a:r>
            <a:r>
              <a:rPr lang="en-CA" altLang="zh-CN" b="1" dirty="0">
                <a:latin typeface="Arial" charset="0"/>
                <a:ea typeface="宋体" charset="-122"/>
              </a:rPr>
              <a:t>transaction ID</a:t>
            </a:r>
            <a:r>
              <a:rPr lang="en-CA" altLang="zh-CN" dirty="0">
                <a:latin typeface="Arial" charset="0"/>
                <a:ea typeface="宋体" charset="-122"/>
              </a:rPr>
              <a:t>.</a:t>
            </a:r>
          </a:p>
          <a:p>
            <a:r>
              <a:rPr lang="en-CA" altLang="zh-CN" dirty="0">
                <a:latin typeface="Arial" charset="0"/>
                <a:ea typeface="宋体" charset="-122"/>
              </a:rPr>
              <a:t>A transaction has a beginning and an end.</a:t>
            </a:r>
          </a:p>
          <a:p>
            <a:r>
              <a:rPr lang="en-CA" altLang="zh-CN" dirty="0">
                <a:latin typeface="Arial" charset="0"/>
                <a:ea typeface="宋体" charset="-122"/>
              </a:rPr>
              <a:t>The use of transactions is one of the most important ways that a database management system differs from a file system.</a:t>
            </a:r>
          </a:p>
          <a:p>
            <a:pPr>
              <a:buFont typeface="Wingdings" charset="2"/>
              <a:buNone/>
            </a:pPr>
            <a:endParaRPr lang="en-CA" altLang="zh-CN" dirty="0">
              <a:latin typeface="Arial" charset="0"/>
              <a:ea typeface="宋体" charset="-122"/>
            </a:endParaRPr>
          </a:p>
          <a:p>
            <a:pPr>
              <a:buFont typeface="Wingdings" charset="2"/>
              <a:buNone/>
            </a:pPr>
            <a:endParaRPr lang="en-CA" altLang="zh-CN" dirty="0">
              <a:latin typeface="Arial" charset="0"/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7940C-4081-6C41-A58C-32FF133851E2}" type="slidenum">
              <a:rPr lang="en-US" altLang="en-US" smtClean="0"/>
              <a:pPr>
                <a:defRPr/>
              </a:pPr>
              <a:t>65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09832041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What may go wrong?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Transaction failure:</a:t>
            </a:r>
          </a:p>
          <a:p>
            <a:pPr lvl="1"/>
            <a:r>
              <a:rPr lang="en-CA" altLang="en-US" dirty="0"/>
              <a:t>arithmetic overflow</a:t>
            </a:r>
          </a:p>
          <a:p>
            <a:pPr lvl="1">
              <a:buNone/>
            </a:pPr>
            <a:r>
              <a:rPr lang="en-CA" altLang="en-US" dirty="0"/>
              <a:t>	</a:t>
            </a:r>
            <a:r>
              <a:rPr lang="en-CA" altLang="en-US" dirty="0">
                <a:solidFill>
                  <a:schemeClr val="tx2"/>
                </a:solidFill>
              </a:rPr>
              <a:t>insert a tuple whose values do not conform to its schema</a:t>
            </a:r>
          </a:p>
          <a:p>
            <a:pPr lvl="1"/>
            <a:r>
              <a:rPr lang="en-CA" altLang="en-US" dirty="0"/>
              <a:t>insert/delete/update a tuple whose values violate integrity constrains such as</a:t>
            </a:r>
          </a:p>
          <a:p>
            <a:pPr lvl="1">
              <a:buNone/>
            </a:pPr>
            <a:r>
              <a:rPr lang="en-CA" altLang="en-US" dirty="0"/>
              <a:t>	</a:t>
            </a:r>
            <a:r>
              <a:rPr lang="en-CA" altLang="en-US" dirty="0">
                <a:solidFill>
                  <a:schemeClr val="tx2"/>
                </a:solidFill>
              </a:rPr>
              <a:t>primary key, 	foreign key, not null, beyond the range   </a:t>
            </a:r>
          </a:p>
          <a:p>
            <a:r>
              <a:rPr lang="en-CA" altLang="en-US" dirty="0"/>
              <a:t>System crash:   </a:t>
            </a:r>
          </a:p>
          <a:p>
            <a:pPr lvl="1"/>
            <a:r>
              <a:rPr lang="en-CA" altLang="en-US" dirty="0"/>
              <a:t>power outage</a:t>
            </a:r>
          </a:p>
          <a:p>
            <a:r>
              <a:rPr lang="en-CA" altLang="en-US" dirty="0"/>
              <a:t>Media failure:  </a:t>
            </a:r>
          </a:p>
          <a:p>
            <a:pPr lvl="1"/>
            <a:r>
              <a:rPr lang="en-CA" altLang="en-US" dirty="0"/>
              <a:t>disk failure</a:t>
            </a:r>
          </a:p>
          <a:p>
            <a:pPr lvl="1"/>
            <a:endParaRPr lang="en-CA" altLang="en-US" dirty="0"/>
          </a:p>
          <a:p>
            <a:endParaRPr lang="en-CA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7940C-4081-6C41-A58C-32FF133851E2}" type="slidenum">
              <a:rPr lang="en-US" altLang="en-US" smtClean="0"/>
              <a:pPr>
                <a:defRPr/>
              </a:pPr>
              <a:t>66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5938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Frequency of failure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CA" altLang="en-US" dirty="0"/>
              <a:t>Type of Failure         Frequency of occurrence</a:t>
            </a:r>
          </a:p>
          <a:p>
            <a:pPr>
              <a:buNone/>
            </a:pPr>
            <a:r>
              <a:rPr lang="en-CA" altLang="en-US" dirty="0"/>
              <a:t>  </a:t>
            </a:r>
            <a:r>
              <a:rPr lang="en-CA" altLang="en-US" dirty="0">
                <a:solidFill>
                  <a:srgbClr val="C00000"/>
                </a:solidFill>
              </a:rPr>
              <a:t>transaction</a:t>
            </a:r>
            <a:r>
              <a:rPr lang="en-CA" altLang="en-US" dirty="0"/>
              <a:t>	|	</a:t>
            </a:r>
            <a:r>
              <a:rPr lang="en-CA" altLang="en-US" dirty="0">
                <a:solidFill>
                  <a:srgbClr val="0070C0"/>
                </a:solidFill>
              </a:rPr>
              <a:t>0-100 per minute</a:t>
            </a:r>
          </a:p>
          <a:p>
            <a:pPr>
              <a:buFont typeface="Wingdings" charset="2"/>
              <a:buNone/>
            </a:pPr>
            <a:r>
              <a:rPr lang="en-CA" altLang="en-US" dirty="0">
                <a:solidFill>
                  <a:srgbClr val="C00000"/>
                </a:solidFill>
              </a:rPr>
              <a:t>  system</a:t>
            </a:r>
            <a:r>
              <a:rPr lang="en-CA" altLang="en-US" dirty="0"/>
              <a:t>          	|       	</a:t>
            </a:r>
            <a:r>
              <a:rPr lang="en-CA" altLang="en-US" dirty="0">
                <a:solidFill>
                  <a:srgbClr val="0070C0"/>
                </a:solidFill>
              </a:rPr>
              <a:t>several per month</a:t>
            </a:r>
          </a:p>
          <a:p>
            <a:pPr>
              <a:buFont typeface="Wingdings" charset="2"/>
              <a:buNone/>
            </a:pPr>
            <a:r>
              <a:rPr lang="en-CA" altLang="en-US" dirty="0"/>
              <a:t>  </a:t>
            </a:r>
            <a:r>
              <a:rPr lang="en-CA" altLang="en-US" dirty="0">
                <a:solidFill>
                  <a:srgbClr val="C00000"/>
                </a:solidFill>
              </a:rPr>
              <a:t>media</a:t>
            </a:r>
            <a:r>
              <a:rPr lang="en-CA" altLang="en-US" dirty="0"/>
              <a:t>           	|       	</a:t>
            </a:r>
            <a:r>
              <a:rPr lang="en-CA" altLang="en-US" dirty="0">
                <a:solidFill>
                  <a:srgbClr val="0070C0"/>
                </a:solidFill>
              </a:rPr>
              <a:t>once or twice per year</a:t>
            </a:r>
          </a:p>
          <a:p>
            <a:pPr>
              <a:buNone/>
            </a:pPr>
            <a:r>
              <a:rPr lang="en-CA" altLang="en-US" dirty="0"/>
              <a:t>How to guarantee the correctness of database</a:t>
            </a:r>
          </a:p>
          <a:p>
            <a:pPr>
              <a:buNone/>
            </a:pPr>
            <a:r>
              <a:rPr lang="en-CA" altLang="en-US" dirty="0"/>
              <a:t>operations with hundreds of concurrent users?</a:t>
            </a:r>
          </a:p>
          <a:p>
            <a:pPr>
              <a:buNone/>
            </a:pPr>
            <a:r>
              <a:rPr lang="en-CA" altLang="en-US" dirty="0"/>
              <a:t>Transactions</a:t>
            </a:r>
          </a:p>
          <a:p>
            <a:pPr>
              <a:buNone/>
            </a:pPr>
            <a:endParaRPr lang="en-CA" altLang="en-US" dirty="0"/>
          </a:p>
          <a:p>
            <a:pPr>
              <a:buFont typeface="Wingdings" charset="2"/>
              <a:buNone/>
            </a:pPr>
            <a:endParaRPr lang="en-CA" altLang="en-US" dirty="0"/>
          </a:p>
          <a:p>
            <a:endParaRPr lang="en-CA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7940C-4081-6C41-A58C-32FF133851E2}" type="slidenum">
              <a:rPr lang="en-US" altLang="en-US" smtClean="0"/>
              <a:pPr>
                <a:defRPr/>
              </a:pPr>
              <a:t>67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157291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Crash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713" y="1661796"/>
            <a:ext cx="8796337" cy="43265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7940C-4081-6C41-A58C-32FF133851E2}" type="slidenum">
              <a:rPr lang="en-US" altLang="en-US" smtClean="0"/>
              <a:pPr>
                <a:defRPr/>
              </a:pPr>
              <a:t>68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4818468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ACID Properties of Transactions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37940C-4081-6C41-A58C-32FF133851E2}" type="slidenum">
              <a:rPr lang="en-US" altLang="en-US" smtClean="0"/>
              <a:pPr>
                <a:defRPr/>
              </a:pPr>
              <a:t>69</a:t>
            </a:fld>
            <a:endParaRPr lang="en-CA" altLang="zh-CN" dirty="0"/>
          </a:p>
        </p:txBody>
      </p:sp>
      <p:pic>
        <p:nvPicPr>
          <p:cNvPr id="9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00" y="980728"/>
            <a:ext cx="17526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325" y="4005064"/>
            <a:ext cx="1692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Jim Gray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Jan 12, 1944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  <a:ea typeface="宋体" charset="-122"/>
              </a:rPr>
              <a:t>Jan 28, 2007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1961580" y="962067"/>
            <a:ext cx="7146924" cy="34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7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5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zh-CN" sz="2400" kern="0" dirty="0">
                <a:ea typeface="宋体" charset="-122"/>
              </a:rPr>
              <a:t>Worked in IBM on various database systems, IMS, System R, SQL/DS, DB2.</a:t>
            </a:r>
          </a:p>
          <a:p>
            <a:r>
              <a:rPr lang="en-US" altLang="zh-CN" sz="2400" kern="0" dirty="0">
                <a:ea typeface="宋体" charset="-122"/>
              </a:rPr>
              <a:t>Invented transaction processing to make relational database system possible in 1976. i.e., the famous </a:t>
            </a:r>
            <a:r>
              <a:rPr lang="en-US" altLang="zh-CN" sz="2400" kern="0" dirty="0">
                <a:solidFill>
                  <a:srgbClr val="FF0000"/>
                </a:solidFill>
                <a:ea typeface="宋体" charset="-122"/>
              </a:rPr>
              <a:t>ACID properties</a:t>
            </a:r>
            <a:r>
              <a:rPr lang="en-US" altLang="zh-CN" sz="2400" kern="0" dirty="0">
                <a:ea typeface="宋体" charset="-122"/>
              </a:rPr>
              <a:t>.</a:t>
            </a:r>
          </a:p>
          <a:p>
            <a:r>
              <a:rPr lang="en-US" altLang="zh-CN" sz="2400" kern="0" dirty="0">
                <a:ea typeface="宋体" charset="-122"/>
              </a:rPr>
              <a:t>In 1993, Microsoft wanted to get into relational DB market and got him on MS SQL server 7.0</a:t>
            </a:r>
          </a:p>
          <a:p>
            <a:r>
              <a:rPr lang="en-US" altLang="zh-CN" sz="2400" kern="0" dirty="0">
                <a:ea typeface="宋体" charset="-122"/>
              </a:rPr>
              <a:t>Received </a:t>
            </a:r>
            <a:r>
              <a:rPr lang="en-US" altLang="zh-CN" sz="2400" b="1" kern="0" dirty="0">
                <a:solidFill>
                  <a:srgbClr val="FF0000"/>
                </a:solidFill>
                <a:ea typeface="宋体" charset="-122"/>
              </a:rPr>
              <a:t>ACM’s Turing Award </a:t>
            </a:r>
            <a:r>
              <a:rPr lang="en-US" altLang="zh-CN" sz="2400" kern="0" dirty="0">
                <a:ea typeface="宋体" charset="-122"/>
              </a:rPr>
              <a:t>in 1998 for his work on Transaction Processing when 54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010376" y="4728592"/>
            <a:ext cx="2633632" cy="2012776"/>
          </a:xfrm>
        </p:spPr>
        <p:txBody>
          <a:bodyPr/>
          <a:lstStyle/>
          <a:p>
            <a:pPr>
              <a:spcBef>
                <a:spcPct val="65000"/>
              </a:spcBef>
            </a:pPr>
            <a:r>
              <a:rPr lang="en-US" altLang="zh-CN" sz="2900" b="1" dirty="0">
                <a:solidFill>
                  <a:srgbClr val="000099"/>
                </a:solidFill>
                <a:latin typeface="Arial" charset="0"/>
                <a:ea typeface="宋体" charset="-122"/>
              </a:rPr>
              <a:t>A</a:t>
            </a:r>
            <a:r>
              <a:rPr lang="en-US" altLang="zh-CN" sz="2900" dirty="0">
                <a:solidFill>
                  <a:srgbClr val="C00000"/>
                </a:solidFill>
                <a:latin typeface="Arial" charset="0"/>
                <a:ea typeface="宋体" charset="-122"/>
              </a:rPr>
              <a:t>tomicity</a:t>
            </a:r>
          </a:p>
          <a:p>
            <a:pPr>
              <a:lnSpc>
                <a:spcPct val="90000"/>
              </a:lnSpc>
            </a:pPr>
            <a:r>
              <a:rPr lang="en-US" altLang="zh-CN" sz="2900" b="1" dirty="0">
                <a:solidFill>
                  <a:srgbClr val="000099"/>
                </a:solidFill>
                <a:latin typeface="Arial" charset="0"/>
                <a:ea typeface="宋体" charset="-122"/>
              </a:rPr>
              <a:t>C</a:t>
            </a:r>
            <a:r>
              <a:rPr lang="en-US" altLang="zh-CN" sz="2900" dirty="0">
                <a:solidFill>
                  <a:srgbClr val="C00000"/>
                </a:solidFill>
                <a:latin typeface="Arial" charset="0"/>
                <a:ea typeface="宋体" charset="-122"/>
              </a:rPr>
              <a:t>onsistency</a:t>
            </a:r>
          </a:p>
          <a:p>
            <a:pPr>
              <a:lnSpc>
                <a:spcPct val="90000"/>
              </a:lnSpc>
            </a:pPr>
            <a:r>
              <a:rPr lang="en-US" altLang="zh-CN" sz="2900" b="1" dirty="0">
                <a:solidFill>
                  <a:srgbClr val="000099"/>
                </a:solidFill>
                <a:latin typeface="Arial" charset="0"/>
                <a:ea typeface="宋体" charset="-122"/>
              </a:rPr>
              <a:t>I</a:t>
            </a:r>
            <a:r>
              <a:rPr lang="en-US" altLang="zh-CN" sz="2900" dirty="0">
                <a:solidFill>
                  <a:srgbClr val="C00000"/>
                </a:solidFill>
                <a:latin typeface="Arial" charset="0"/>
                <a:ea typeface="宋体" charset="-122"/>
              </a:rPr>
              <a:t>solation</a:t>
            </a:r>
          </a:p>
          <a:p>
            <a:pPr>
              <a:lnSpc>
                <a:spcPct val="90000"/>
              </a:lnSpc>
            </a:pPr>
            <a:r>
              <a:rPr lang="en-US" altLang="zh-CN" sz="2900" b="1" dirty="0">
                <a:solidFill>
                  <a:srgbClr val="000099"/>
                </a:solidFill>
                <a:latin typeface="Arial" charset="0"/>
                <a:ea typeface="宋体" charset="-122"/>
              </a:rPr>
              <a:t>D</a:t>
            </a:r>
            <a:r>
              <a:rPr lang="en-US" altLang="zh-CN" sz="2900" dirty="0">
                <a:solidFill>
                  <a:srgbClr val="C00000"/>
                </a:solidFill>
                <a:latin typeface="Arial" charset="0"/>
                <a:ea typeface="宋体" charset="-122"/>
              </a:rPr>
              <a:t>urability</a:t>
            </a:r>
          </a:p>
          <a:p>
            <a:pPr>
              <a:buFont typeface="Wingdings" charset="2"/>
              <a:buNone/>
            </a:pPr>
            <a:endParaRPr lang="en-CA" altLang="en-US" dirty="0"/>
          </a:p>
          <a:p>
            <a:endParaRPr lang="en-CA" altLang="en-US" dirty="0"/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4642718" y="4912568"/>
            <a:ext cx="228600" cy="1828800"/>
          </a:xfrm>
          <a:prstGeom prst="rightBrace">
            <a:avLst>
              <a:gd name="adj1" fmla="val 66667"/>
              <a:gd name="adj2" fmla="val 450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zh-CN" altLang="en-US" sz="180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327848" y="5488632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 sz="2400" b="1">
                <a:solidFill>
                  <a:srgbClr val="000099"/>
                </a:solidFill>
              </a:rPr>
              <a:t>ACID properties</a:t>
            </a:r>
          </a:p>
        </p:txBody>
      </p:sp>
    </p:spTree>
    <p:extLst>
      <p:ext uri="{BB962C8B-B14F-4D97-AF65-F5344CB8AC3E}">
        <p14:creationId xmlns:p14="http://schemas.microsoft.com/office/powerpoint/2010/main" val="1585343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879475" y="44450"/>
            <a:ext cx="7796213" cy="992188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Physical Centralized Architecture</a:t>
            </a:r>
            <a:endParaRPr lang="zh-CN" altLang="en-US">
              <a:ea typeface="宋体" charset="-122"/>
            </a:endParaRPr>
          </a:p>
        </p:txBody>
      </p:sp>
      <p:pic>
        <p:nvPicPr>
          <p:cNvPr id="89090" name="Picture 1" descr="C:\Users\Mengchi\AppData\Roaming\Tencent\Users\675139391\QQ\WinTemp\RichOle\@YOYVA%AU6]{VEIW]@P$6C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589597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7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948748514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25" cy="838200"/>
          </a:xfrm>
        </p:spPr>
        <p:txBody>
          <a:bodyPr/>
          <a:lstStyle/>
          <a:p>
            <a:r>
              <a:rPr lang="en-CA" altLang="zh-CN">
                <a:ea typeface="ＭＳ Ｐゴシック" charset="-128"/>
              </a:rPr>
              <a:t>Final Examination	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s-CZ" b="1" dirty="0">
                <a:solidFill>
                  <a:srgbClr val="800000"/>
                </a:solidFill>
                <a:ea typeface="ＭＳ Ｐゴシック" charset="-128"/>
              </a:rPr>
              <a:t>Date:</a:t>
            </a:r>
            <a:r>
              <a:rPr lang="cs-CZ" dirty="0"/>
              <a:t> Dec</a:t>
            </a:r>
            <a:r>
              <a:rPr lang="en-CA" dirty="0"/>
              <a:t> 9</a:t>
            </a:r>
            <a:r>
              <a:rPr lang="cs-CZ" dirty="0"/>
              <a:t>, 2019 </a:t>
            </a:r>
            <a:r>
              <a:rPr lang="en-CA" dirty="0"/>
              <a:t>9</a:t>
            </a:r>
            <a:r>
              <a:rPr lang="cs-CZ" dirty="0"/>
              <a:t>:00</a:t>
            </a:r>
            <a:r>
              <a:rPr lang="en-CA" dirty="0"/>
              <a:t>AM</a:t>
            </a:r>
            <a:endParaRPr lang="cs-CZ" dirty="0"/>
          </a:p>
          <a:p>
            <a:pPr>
              <a:lnSpc>
                <a:spcPct val="200000"/>
              </a:lnSpc>
            </a:pPr>
            <a:r>
              <a:rPr lang="en-CA" altLang="zh-CN" b="1" dirty="0">
                <a:solidFill>
                  <a:srgbClr val="800000"/>
                </a:solidFill>
                <a:ea typeface="ＭＳ Ｐゴシック" charset="-128"/>
              </a:rPr>
              <a:t>Time: </a:t>
            </a:r>
            <a:r>
              <a:rPr lang="en-CA" altLang="zh-CN" dirty="0"/>
              <a:t>Two hours</a:t>
            </a:r>
          </a:p>
          <a:p>
            <a:pPr>
              <a:lnSpc>
                <a:spcPct val="200000"/>
              </a:lnSpc>
            </a:pPr>
            <a:r>
              <a:rPr lang="en-CA" altLang="zh-CN" b="1" dirty="0">
                <a:solidFill>
                  <a:srgbClr val="800000"/>
                </a:solidFill>
                <a:ea typeface="ＭＳ Ｐゴシック" charset="-128"/>
              </a:rPr>
              <a:t>Questions: </a:t>
            </a:r>
            <a:r>
              <a:rPr lang="en-CA" altLang="zh-CN" dirty="0"/>
              <a:t>100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CA" altLang="zh-CN" b="1" dirty="0">
                <a:solidFill>
                  <a:srgbClr val="800000"/>
                </a:solidFill>
                <a:ea typeface="ＭＳ Ｐゴシック" charset="-128"/>
              </a:rPr>
              <a:t>Part 1 </a:t>
            </a:r>
            <a:r>
              <a:rPr lang="en-CA" altLang="zh-CN" sz="2800" dirty="0">
                <a:solidFill>
                  <a:schemeClr val="tx2"/>
                </a:solidFill>
                <a:cs typeface="+mn-cs"/>
              </a:rPr>
              <a:t>True or False 		(40 questions)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CA" altLang="zh-CN" b="1" dirty="0">
                <a:solidFill>
                  <a:srgbClr val="800000"/>
                </a:solidFill>
                <a:ea typeface="ＭＳ Ｐゴシック" charset="-128"/>
              </a:rPr>
              <a:t>Part 2 </a:t>
            </a:r>
            <a:r>
              <a:rPr lang="en-CA" altLang="zh-CN" sz="2800" dirty="0">
                <a:solidFill>
                  <a:schemeClr val="tx2"/>
                </a:solidFill>
                <a:cs typeface="+mn-cs"/>
              </a:rPr>
              <a:t>Multiple Choice	(60 questions)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70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just No. 2 pencil. Nothing else. </a:t>
            </a:r>
          </a:p>
          <a:p>
            <a:pPr lvl="0"/>
            <a:r>
              <a:rPr lang="en-CA" dirty="0"/>
              <a:t>It is a closed book exam</a:t>
            </a:r>
            <a:endParaRPr lang="en-US" dirty="0"/>
          </a:p>
          <a:p>
            <a:pPr lvl="0"/>
            <a:r>
              <a:rPr lang="en-US" dirty="0"/>
              <a:t>Use the </a:t>
            </a:r>
            <a:r>
              <a:rPr lang="en-US" b="1" dirty="0" err="1"/>
              <a:t>Scantron</a:t>
            </a:r>
            <a:r>
              <a:rPr lang="en-US" b="1" dirty="0"/>
              <a:t> Sheet</a:t>
            </a:r>
            <a:r>
              <a:rPr lang="en-US" dirty="0"/>
              <a:t> provided for </a:t>
            </a:r>
            <a:r>
              <a:rPr lang="en-US" b="1" dirty="0"/>
              <a:t>all </a:t>
            </a:r>
            <a:r>
              <a:rPr lang="en-US" dirty="0"/>
              <a:t>questions. </a:t>
            </a:r>
          </a:p>
          <a:p>
            <a:pPr lvl="0"/>
            <a:r>
              <a:rPr lang="en-CA" dirty="0"/>
              <a:t>Before you start to do this exam, put your </a:t>
            </a:r>
            <a:r>
              <a:rPr lang="en-CA" b="1" dirty="0"/>
              <a:t>name</a:t>
            </a:r>
            <a:r>
              <a:rPr lang="en-CA" dirty="0"/>
              <a:t>, course number, </a:t>
            </a:r>
            <a:r>
              <a:rPr lang="en-CA" b="1" dirty="0"/>
              <a:t>student number </a:t>
            </a:r>
            <a:r>
              <a:rPr lang="en-CA" dirty="0"/>
              <a:t>on the </a:t>
            </a:r>
            <a:r>
              <a:rPr lang="en-CA" dirty="0" err="1"/>
              <a:t>Scantron</a:t>
            </a:r>
            <a:r>
              <a:rPr lang="en-CA" dirty="0"/>
              <a:t> Sheet.  </a:t>
            </a:r>
          </a:p>
          <a:p>
            <a:pPr lvl="0"/>
            <a:r>
              <a:rPr lang="en-CA" dirty="0"/>
              <a:t>Submit </a:t>
            </a:r>
            <a:r>
              <a:rPr lang="en-CA" dirty="0" err="1"/>
              <a:t>Scantron</a:t>
            </a:r>
            <a:r>
              <a:rPr lang="en-CA" dirty="0"/>
              <a:t> Sheets </a:t>
            </a:r>
            <a:r>
              <a:rPr lang="en-CA" b="1" dirty="0"/>
              <a:t>and</a:t>
            </a:r>
            <a:r>
              <a:rPr lang="en-CA" dirty="0"/>
              <a:t> Exam Papers </a:t>
            </a:r>
            <a:r>
              <a:rPr lang="en-CA" dirty="0">
                <a:solidFill>
                  <a:srgbClr val="C00000"/>
                </a:solidFill>
              </a:rPr>
              <a:t>together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71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00365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6096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0827" cy="838199"/>
          </a:xfrm>
        </p:spPr>
        <p:txBody>
          <a:bodyPr/>
          <a:lstStyle/>
          <a:p>
            <a:r>
              <a:rPr lang="en-US" dirty="0" err="1"/>
              <a:t>Scantron</a:t>
            </a:r>
            <a:r>
              <a:rPr lang="en-US" dirty="0"/>
              <a:t>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72</a:t>
            </a:fld>
            <a:endParaRPr lang="en-CA" altLang="zh-CN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" y="914400"/>
            <a:ext cx="4191000" cy="57912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43400" y="914400"/>
            <a:ext cx="3962400" cy="57912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43000" y="6172200"/>
            <a:ext cx="2590800" cy="5334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" y="990600"/>
            <a:ext cx="2819400" cy="35052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990600"/>
            <a:ext cx="1219200" cy="35052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51467" y="4572000"/>
            <a:ext cx="1363133" cy="16002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51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01114" cy="56388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ＭＳ Ｐゴシック" charset="-128"/>
              </a:rPr>
              <a:t>Basic Concepts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ＭＳ Ｐゴシック" charset="-128"/>
              </a:rPr>
              <a:t>Data Models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ＭＳ Ｐゴシック" charset="-128"/>
              </a:rPr>
              <a:t>Hierarchical, Network, Relational, ER, Nested Relational, Object Relational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ＭＳ Ｐゴシック" charset="-128"/>
              </a:rPr>
              <a:t>Query Languages</a:t>
            </a:r>
          </a:p>
          <a:p>
            <a:pPr marL="400050" lvl="1" indent="0">
              <a:buSzPct val="100000"/>
              <a:buNone/>
            </a:pPr>
            <a:r>
              <a:rPr lang="en-US" altLang="zh-CN" dirty="0">
                <a:ea typeface="ＭＳ Ｐゴシック" charset="-128"/>
              </a:rPr>
              <a:t>ALG</a:t>
            </a:r>
            <a:r>
              <a:rPr lang="en-US" altLang="zh-CN" sz="2800" dirty="0">
                <a:solidFill>
                  <a:schemeClr val="tx2"/>
                </a:solidFill>
                <a:ea typeface="ＭＳ Ｐゴシック" charset="-128"/>
                <a:cs typeface="+mn-cs"/>
              </a:rPr>
              <a:t>, </a:t>
            </a:r>
            <a:r>
              <a:rPr lang="en-US" altLang="zh-CN" dirty="0">
                <a:ea typeface="ＭＳ Ｐゴシック" charset="-128"/>
              </a:rPr>
              <a:t>TRC, DRC, QBY</a:t>
            </a:r>
            <a:r>
              <a:rPr lang="en-US" altLang="zh-CN" sz="2800" dirty="0">
                <a:solidFill>
                  <a:schemeClr val="tx2"/>
                </a:solidFill>
                <a:ea typeface="ＭＳ Ｐゴシック" charset="-128"/>
                <a:cs typeface="+mn-cs"/>
              </a:rPr>
              <a:t>, </a:t>
            </a:r>
            <a:r>
              <a:rPr lang="en-US" altLang="zh-CN" dirty="0">
                <a:ea typeface="ＭＳ Ｐゴシック" charset="-128"/>
              </a:rPr>
              <a:t>SQL</a:t>
            </a:r>
            <a:endParaRPr lang="en-US" altLang="zh-CN" sz="2800" dirty="0">
              <a:solidFill>
                <a:schemeClr val="tx2"/>
              </a:solidFill>
              <a:ea typeface="ＭＳ Ｐゴシック" charset="-128"/>
              <a:cs typeface="+mn-cs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ＭＳ Ｐゴシック" charset="-128"/>
              </a:rPr>
              <a:t>Normalization and Normal Forms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ＭＳ Ｐゴシック" charset="-128"/>
              </a:rPr>
              <a:t>Embedded/Dynamic SQL, PL/SQL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dirty="0">
                <a:ea typeface="ＭＳ Ｐゴシック" charset="-128"/>
              </a:rPr>
              <a:t>Database System and Transactions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dirty="0">
              <a:ea typeface="ＭＳ Ｐゴシック" charset="-128"/>
            </a:endParaRPr>
          </a:p>
          <a:p>
            <a:pPr marL="400050" lvl="1" indent="0">
              <a:buSzPct val="100000"/>
              <a:buNone/>
            </a:pPr>
            <a:endParaRPr lang="en-US" altLang="zh-CN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73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96983560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01114" cy="56388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History of DB, Data Models, DB System</a:t>
            </a:r>
            <a:br>
              <a:rPr lang="en-US" dirty="0"/>
            </a:br>
            <a:r>
              <a:rPr lang="en-US" sz="2600" dirty="0">
                <a:solidFill>
                  <a:srgbClr val="800000"/>
                </a:solidFill>
              </a:rPr>
              <a:t>Hierarchical, Network, Relational, </a:t>
            </a:r>
            <a:br>
              <a:rPr lang="en-US" sz="2600" dirty="0">
                <a:solidFill>
                  <a:srgbClr val="800000"/>
                </a:solidFill>
              </a:rPr>
            </a:br>
            <a:r>
              <a:rPr lang="en-US" sz="2600" dirty="0">
                <a:solidFill>
                  <a:srgbClr val="800000"/>
                </a:solidFill>
              </a:rPr>
              <a:t>Nested Relational, Object Relational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Relational Model and its languages: </a:t>
            </a:r>
            <a:br>
              <a:rPr lang="en-US" dirty="0"/>
            </a:br>
            <a:r>
              <a:rPr lang="en-US" sz="2600" dirty="0">
                <a:solidFill>
                  <a:srgbClr val="800000"/>
                </a:solidFill>
              </a:rPr>
              <a:t>ALG, TRC, DRC, QBE</a:t>
            </a:r>
            <a:r>
              <a:rPr lang="en-US" altLang="zh-CN" sz="2600" dirty="0">
                <a:solidFill>
                  <a:srgbClr val="800000"/>
                </a:solidFill>
              </a:rPr>
              <a:t>,</a:t>
            </a:r>
            <a:r>
              <a:rPr lang="zh-CN" altLang="en-US" sz="2600" dirty="0">
                <a:solidFill>
                  <a:srgbClr val="800000"/>
                </a:solidFill>
              </a:rPr>
              <a:t> </a:t>
            </a:r>
            <a:r>
              <a:rPr lang="en-US" altLang="zh-CN" sz="2600" dirty="0">
                <a:solidFill>
                  <a:srgbClr val="800000"/>
                </a:solidFill>
              </a:rPr>
              <a:t>SQL</a:t>
            </a:r>
            <a:endParaRPr lang="en-US" sz="2600" dirty="0">
              <a:solidFill>
                <a:srgbClr val="800000"/>
              </a:solidFill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ER, EER</a:t>
            </a:r>
            <a:r>
              <a:rPr lang="zh-CN" altLang="en-US" dirty="0">
                <a:solidFill>
                  <a:srgbClr val="800000"/>
                </a:solidFill>
              </a:rPr>
              <a:t>，</a:t>
            </a:r>
            <a:r>
              <a:rPr lang="en-US" dirty="0"/>
              <a:t>ER/EER Mapping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Functional/Multivalued </a:t>
            </a:r>
            <a:r>
              <a:rPr lang="en-US" dirty="0" err="1"/>
              <a:t>Dependancy</a:t>
            </a:r>
            <a:r>
              <a:rPr lang="en-US" dirty="0"/>
              <a:t> and Normalization</a:t>
            </a:r>
            <a:br>
              <a:rPr lang="en-US" dirty="0"/>
            </a:br>
            <a:r>
              <a:rPr lang="en-US" altLang="zh-CN" sz="2600" dirty="0">
                <a:solidFill>
                  <a:srgbClr val="800000"/>
                </a:solidFill>
              </a:rPr>
              <a:t>inference,</a:t>
            </a:r>
            <a:r>
              <a:rPr lang="zh-CN" altLang="en-US" sz="2600" dirty="0">
                <a:solidFill>
                  <a:srgbClr val="800000"/>
                </a:solidFill>
              </a:rPr>
              <a:t> </a:t>
            </a:r>
            <a:r>
              <a:rPr lang="en-US" altLang="zh-CN" sz="2600" dirty="0">
                <a:solidFill>
                  <a:srgbClr val="800000"/>
                </a:solidFill>
              </a:rPr>
              <a:t>NF2,</a:t>
            </a:r>
            <a:r>
              <a:rPr lang="zh-CN" altLang="en-US" sz="2600" dirty="0">
                <a:solidFill>
                  <a:srgbClr val="800000"/>
                </a:solidFill>
              </a:rPr>
              <a:t> </a:t>
            </a:r>
            <a:r>
              <a:rPr lang="en-US" altLang="zh-CN" sz="2600" dirty="0">
                <a:solidFill>
                  <a:srgbClr val="800000"/>
                </a:solidFill>
              </a:rPr>
              <a:t>1NF,</a:t>
            </a:r>
            <a:r>
              <a:rPr lang="zh-CN" altLang="en-US" sz="2600" dirty="0">
                <a:solidFill>
                  <a:srgbClr val="800000"/>
                </a:solidFill>
              </a:rPr>
              <a:t> </a:t>
            </a:r>
            <a:r>
              <a:rPr lang="en-US" altLang="zh-CN" sz="2600" dirty="0">
                <a:solidFill>
                  <a:srgbClr val="800000"/>
                </a:solidFill>
              </a:rPr>
              <a:t>2NF,</a:t>
            </a:r>
            <a:r>
              <a:rPr lang="zh-CN" altLang="en-US" sz="2600" dirty="0">
                <a:solidFill>
                  <a:srgbClr val="800000"/>
                </a:solidFill>
              </a:rPr>
              <a:t> </a:t>
            </a:r>
            <a:r>
              <a:rPr lang="en-US" altLang="zh-CN" sz="2600" dirty="0">
                <a:solidFill>
                  <a:srgbClr val="800000"/>
                </a:solidFill>
              </a:rPr>
              <a:t>3NF,</a:t>
            </a:r>
            <a:r>
              <a:rPr lang="zh-CN" altLang="en-US" sz="2600" dirty="0">
                <a:solidFill>
                  <a:srgbClr val="800000"/>
                </a:solidFill>
              </a:rPr>
              <a:t> </a:t>
            </a:r>
            <a:r>
              <a:rPr lang="en-US" altLang="zh-CN" sz="2600" dirty="0">
                <a:solidFill>
                  <a:srgbClr val="800000"/>
                </a:solidFill>
              </a:rPr>
              <a:t>BCNF,</a:t>
            </a:r>
            <a:r>
              <a:rPr lang="zh-CN" altLang="en-US" sz="2600" dirty="0">
                <a:solidFill>
                  <a:srgbClr val="800000"/>
                </a:solidFill>
              </a:rPr>
              <a:t> </a:t>
            </a:r>
            <a:r>
              <a:rPr lang="en-US" altLang="zh-CN" sz="2600" dirty="0">
                <a:solidFill>
                  <a:srgbClr val="800000"/>
                </a:solidFill>
              </a:rPr>
              <a:t>4NF,</a:t>
            </a:r>
            <a:r>
              <a:rPr lang="zh-CN" altLang="en-US" sz="2600" dirty="0">
                <a:solidFill>
                  <a:srgbClr val="800000"/>
                </a:solidFill>
              </a:rPr>
              <a:t> </a:t>
            </a:r>
            <a:r>
              <a:rPr lang="en-US" altLang="zh-CN" sz="2600" dirty="0">
                <a:solidFill>
                  <a:srgbClr val="800000"/>
                </a:solidFill>
              </a:rPr>
              <a:t>5NF</a:t>
            </a:r>
            <a:endParaRPr lang="en-US" sz="2600" dirty="0">
              <a:solidFill>
                <a:srgbClr val="800000"/>
              </a:solidFill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/>
              <a:t>Database Programming: </a:t>
            </a:r>
            <a:br>
              <a:rPr lang="en-US" dirty="0"/>
            </a:br>
            <a:r>
              <a:rPr lang="en-US" sz="2600" dirty="0" err="1">
                <a:solidFill>
                  <a:srgbClr val="800000"/>
                </a:solidFill>
              </a:rPr>
              <a:t>Embeded</a:t>
            </a:r>
            <a:r>
              <a:rPr lang="en-US" sz="2600" dirty="0">
                <a:solidFill>
                  <a:srgbClr val="800000"/>
                </a:solidFill>
              </a:rPr>
              <a:t>/Dynamic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74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7854609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altLang="zh-CN" sz="4800" dirty="0">
                <a:latin typeface="Calibri" charset="0"/>
              </a:rPr>
              <a:t>System Architecture</a:t>
            </a:r>
            <a:endParaRPr lang="zh-CN" altLang="en-US" sz="4800" dirty="0">
              <a:latin typeface="Calibri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EF261B3-B63C-2849-85B8-635853B32E41}" type="slidenum">
              <a:rPr lang="en-US" altLang="zh-CN" sz="1200">
                <a:solidFill>
                  <a:srgbClr val="898989"/>
                </a:solidFill>
                <a:ea typeface="宋体" charset="0"/>
                <a:cs typeface="宋体" charset="0"/>
              </a:rPr>
              <a:pPr/>
              <a:t>8</a:t>
            </a:fld>
            <a:endParaRPr lang="en-US" altLang="zh-CN" sz="1200">
              <a:solidFill>
                <a:srgbClr val="898989"/>
              </a:solidFill>
              <a:ea typeface="宋体" charset="0"/>
              <a:cs typeface="宋体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362200"/>
            <a:ext cx="2362200" cy="9906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400" dirty="0">
                <a:solidFill>
                  <a:srgbClr val="000090"/>
                </a:solidFill>
              </a:rPr>
              <a:t>Application </a:t>
            </a:r>
          </a:p>
          <a:p>
            <a:pPr algn="ctr">
              <a:defRPr/>
            </a:pPr>
            <a:r>
              <a:rPr kumimoji="1" lang="en-US" altLang="zh-CN" sz="2400" dirty="0">
                <a:solidFill>
                  <a:srgbClr val="000090"/>
                </a:solidFill>
              </a:rPr>
              <a:t>Program</a:t>
            </a:r>
            <a:endParaRPr kumimoji="1" lang="zh-CN" altLang="en-US" sz="24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4038600"/>
            <a:ext cx="2362200" cy="99060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400" dirty="0">
                <a:solidFill>
                  <a:srgbClr val="000090"/>
                </a:solidFill>
              </a:rPr>
              <a:t>SQL </a:t>
            </a:r>
          </a:p>
          <a:p>
            <a:pPr algn="ctr">
              <a:defRPr/>
            </a:pPr>
            <a:r>
              <a:rPr kumimoji="1" lang="en-US" altLang="zh-CN" sz="2400" dirty="0">
                <a:solidFill>
                  <a:srgbClr val="000090"/>
                </a:solidFill>
              </a:rPr>
              <a:t>Engine</a:t>
            </a:r>
            <a:endParaRPr kumimoji="1" lang="zh-CN" altLang="en-US" sz="2400" dirty="0">
              <a:solidFill>
                <a:srgbClr val="000090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2209800" y="5486400"/>
            <a:ext cx="1447800" cy="990600"/>
          </a:xfrm>
          <a:prstGeom prst="can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400" dirty="0">
                <a:solidFill>
                  <a:srgbClr val="000090"/>
                </a:solidFill>
              </a:rPr>
              <a:t>DB</a:t>
            </a:r>
            <a:endParaRPr kumimoji="1" lang="zh-CN" altLang="en-US" sz="2400" dirty="0">
              <a:solidFill>
                <a:srgbClr val="000090"/>
              </a:solidFill>
            </a:endParaRPr>
          </a:p>
        </p:txBody>
      </p: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>
            <a:off x="2933700" y="3352800"/>
            <a:ext cx="0" cy="685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</p:cNvCxnSpPr>
          <p:nvPr/>
        </p:nvCxnSpPr>
        <p:spPr>
          <a:xfrm>
            <a:off x="2933700" y="5029200"/>
            <a:ext cx="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6" name="Rectangle 30"/>
          <p:cNvSpPr>
            <a:spLocks noChangeArrowheads="1"/>
          </p:cNvSpPr>
          <p:nvPr/>
        </p:nvSpPr>
        <p:spPr bwMode="auto">
          <a:xfrm>
            <a:off x="2057400" y="3500437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altLang="zh-CN" sz="2400">
                <a:solidFill>
                  <a:srgbClr val="800000"/>
                </a:solidFill>
              </a:rPr>
              <a:t>SQL</a:t>
            </a:r>
            <a:endParaRPr lang="zh-CN" altLang="en-US" sz="2400" dirty="0"/>
          </a:p>
        </p:txBody>
      </p:sp>
      <p:sp>
        <p:nvSpPr>
          <p:cNvPr id="60429" name="Rectangle 33"/>
          <p:cNvSpPr>
            <a:spLocks noChangeArrowheads="1"/>
          </p:cNvSpPr>
          <p:nvPr/>
        </p:nvSpPr>
        <p:spPr bwMode="auto">
          <a:xfrm>
            <a:off x="228600" y="2590800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altLang="zh-CN" sz="2400" dirty="0">
                <a:solidFill>
                  <a:srgbClr val="800000"/>
                </a:solidFill>
              </a:rPr>
              <a:t>Client</a:t>
            </a:r>
            <a:endParaRPr lang="zh-CN" altLang="en-US" sz="2400" dirty="0"/>
          </a:p>
        </p:txBody>
      </p:sp>
      <p:sp>
        <p:nvSpPr>
          <p:cNvPr id="60430" name="Rectangle 34"/>
          <p:cNvSpPr>
            <a:spLocks noChangeArrowheads="1"/>
          </p:cNvSpPr>
          <p:nvPr/>
        </p:nvSpPr>
        <p:spPr bwMode="auto">
          <a:xfrm>
            <a:off x="304800" y="4267200"/>
            <a:ext cx="1095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CA" altLang="zh-CN" sz="2400" dirty="0">
                <a:solidFill>
                  <a:srgbClr val="800000"/>
                </a:solidFill>
              </a:rPr>
              <a:t>Server</a:t>
            </a:r>
            <a:endParaRPr lang="zh-CN" altLang="en-US" sz="24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232275" y="1066800"/>
            <a:ext cx="4835525" cy="49974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800" kern="1200">
                <a:solidFill>
                  <a:srgbClr val="000090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600" kern="1200">
                <a:solidFill>
                  <a:srgbClr val="800000"/>
                </a:solidFill>
                <a:latin typeface="+mn-lt"/>
                <a:ea typeface="宋体" charset="0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2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buFont typeface="Wingdings" charset="0"/>
              <a:buAutoNum type="arabicPeriod"/>
            </a:pPr>
            <a:r>
              <a:rPr lang="en-US" altLang="zh-CN">
                <a:latin typeface="Arial" charset="0"/>
              </a:rPr>
              <a:t>Client program </a:t>
            </a:r>
            <a:r>
              <a:rPr lang="en-US" altLang="zh-CN" i="1">
                <a:latin typeface="Arial" charset="0"/>
              </a:rPr>
              <a:t>opens a connection</a:t>
            </a:r>
            <a:r>
              <a:rPr lang="en-US" altLang="zh-CN">
                <a:latin typeface="Arial" charset="0"/>
              </a:rPr>
              <a:t> to the database server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altLang="zh-CN">
                <a:latin typeface="Arial" charset="0"/>
              </a:rPr>
              <a:t>Client program </a:t>
            </a:r>
            <a:r>
              <a:rPr lang="en-US" altLang="zh-CN" i="1">
                <a:latin typeface="Arial" charset="0"/>
              </a:rPr>
              <a:t>submits </a:t>
            </a:r>
            <a:r>
              <a:rPr lang="en-CA" altLang="zh-CN" i="1">
                <a:solidFill>
                  <a:srgbClr val="800000"/>
                </a:solidFill>
                <a:latin typeface="Arial" charset="0"/>
              </a:rPr>
              <a:t>SQL</a:t>
            </a:r>
            <a:r>
              <a:rPr lang="en-CA" altLang="zh-CN" i="1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 to the server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altLang="zh-CN">
                <a:latin typeface="Arial" charset="0"/>
              </a:rPr>
              <a:t>When database access is no longer needed, client program </a:t>
            </a:r>
            <a:r>
              <a:rPr lang="en-US" altLang="zh-CN" i="1">
                <a:latin typeface="Arial" charset="0"/>
              </a:rPr>
              <a:t>closes (terminates) the connection</a:t>
            </a:r>
            <a:endParaRPr lang="en-US" altLang="zh-CN" i="1" dirty="0">
              <a:latin typeface="Arial" charset="0"/>
            </a:endParaRPr>
          </a:p>
        </p:txBody>
      </p:sp>
      <p:pic>
        <p:nvPicPr>
          <p:cNvPr id="15" name="Picture 2" descr="mage result for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9863"/>
            <a:ext cx="1828800" cy="14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41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879475" y="44450"/>
            <a:ext cx="7796213" cy="992188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Logical Two-Tier Architecture</a:t>
            </a:r>
            <a:endParaRPr lang="zh-CN" altLang="en-US">
              <a:ea typeface="宋体" charset="-122"/>
            </a:endParaRPr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3419475" y="4203700"/>
            <a:ext cx="1584325" cy="109696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600" dirty="0"/>
              <a:t>DBMS</a:t>
            </a:r>
          </a:p>
          <a:p>
            <a:pPr algn="ctr" eaLnBrk="1" hangingPunct="1"/>
            <a:r>
              <a:rPr lang="en-US" altLang="en-US" sz="3600" dirty="0"/>
              <a:t>Server</a:t>
            </a:r>
          </a:p>
        </p:txBody>
      </p:sp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5651500" y="1916113"/>
            <a:ext cx="1584325" cy="6223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600"/>
              <a:t>Client</a:t>
            </a:r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1258888" y="1916113"/>
            <a:ext cx="1449387" cy="6223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600"/>
              <a:t>Client</a:t>
            </a:r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3387725" y="2771775"/>
            <a:ext cx="1689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3200"/>
              <a:t>Network</a:t>
            </a:r>
          </a:p>
        </p:txBody>
      </p:sp>
      <p:cxnSp>
        <p:nvCxnSpPr>
          <p:cNvPr id="92167" name="Straight Connector 8"/>
          <p:cNvCxnSpPr>
            <a:cxnSpLocks noChangeShapeType="1"/>
          </p:cNvCxnSpPr>
          <p:nvPr/>
        </p:nvCxnSpPr>
        <p:spPr bwMode="auto">
          <a:xfrm>
            <a:off x="1441450" y="3376613"/>
            <a:ext cx="56515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68" name="Straight Connector 9"/>
          <p:cNvCxnSpPr>
            <a:cxnSpLocks noChangeShapeType="1"/>
            <a:stCxn id="92165" idx="2"/>
          </p:cNvCxnSpPr>
          <p:nvPr/>
        </p:nvCxnSpPr>
        <p:spPr bwMode="auto">
          <a:xfrm flipH="1">
            <a:off x="1984375" y="253841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69" name="Straight Connector 11"/>
          <p:cNvCxnSpPr>
            <a:cxnSpLocks noChangeShapeType="1"/>
            <a:endCxn id="92163" idx="0"/>
          </p:cNvCxnSpPr>
          <p:nvPr/>
        </p:nvCxnSpPr>
        <p:spPr bwMode="auto">
          <a:xfrm>
            <a:off x="4211638" y="3402013"/>
            <a:ext cx="0" cy="801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0" name="Straight Connector 16"/>
          <p:cNvCxnSpPr>
            <a:cxnSpLocks noChangeShapeType="1"/>
          </p:cNvCxnSpPr>
          <p:nvPr/>
        </p:nvCxnSpPr>
        <p:spPr bwMode="auto">
          <a:xfrm>
            <a:off x="6443663" y="2492375"/>
            <a:ext cx="0" cy="877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171" name="Rectangle 12"/>
          <p:cNvSpPr>
            <a:spLocks noChangeArrowheads="1"/>
          </p:cNvSpPr>
          <p:nvPr/>
        </p:nvSpPr>
        <p:spPr bwMode="auto">
          <a:xfrm>
            <a:off x="609600" y="2706687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CA" altLang="zh-CN" sz="3600">
                <a:solidFill>
                  <a:srgbClr val="800000"/>
                </a:solidFill>
              </a:rPr>
              <a:t>SQL</a:t>
            </a:r>
            <a:endParaRPr lang="zh-CN" altLang="en-US" sz="3600" dirty="0"/>
          </a:p>
        </p:txBody>
      </p:sp>
      <p:sp>
        <p:nvSpPr>
          <p:cNvPr id="92172" name="Rectangle 13"/>
          <p:cNvSpPr>
            <a:spLocks noChangeArrowheads="1"/>
          </p:cNvSpPr>
          <p:nvPr/>
        </p:nvSpPr>
        <p:spPr bwMode="auto">
          <a:xfrm>
            <a:off x="6477000" y="2782888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CA" altLang="zh-CN" sz="3600">
                <a:solidFill>
                  <a:srgbClr val="800000"/>
                </a:solidFill>
              </a:rPr>
              <a:t>SQL</a:t>
            </a:r>
            <a:endParaRPr lang="zh-CN" alt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BA669-A2E7-CE4B-8DC6-3AFD71236123}" type="slidenum">
              <a:rPr lang="en-US" altLang="zh-CN" smtClean="0"/>
              <a:pPr>
                <a:defRPr/>
              </a:pPr>
              <a:t>9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1382556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8532</TotalTime>
  <Words>3951</Words>
  <Application>Microsoft Macintosh PowerPoint</Application>
  <PresentationFormat>Letter Paper (8.5x11 in)</PresentationFormat>
  <Paragraphs>867</Paragraphs>
  <Slides>74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微软雅黑</vt:lpstr>
      <vt:lpstr>Arial</vt:lpstr>
      <vt:lpstr>Calibri</vt:lpstr>
      <vt:lpstr>Tahoma</vt:lpstr>
      <vt:lpstr>Times New Roman</vt:lpstr>
      <vt:lpstr>Verdana</vt:lpstr>
      <vt:lpstr>Wingdings</vt:lpstr>
      <vt:lpstr>Blends</vt:lpstr>
      <vt:lpstr>PowerPoint Presentation</vt:lpstr>
      <vt:lpstr>Contents</vt:lpstr>
      <vt:lpstr>Database Applications</vt:lpstr>
      <vt:lpstr>Database System</vt:lpstr>
      <vt:lpstr>PowerPoint Presentation</vt:lpstr>
      <vt:lpstr>Database System Architecture</vt:lpstr>
      <vt:lpstr>Physical Centralized Architecture</vt:lpstr>
      <vt:lpstr>System Architecture</vt:lpstr>
      <vt:lpstr>Logical Two-Tier Architecture</vt:lpstr>
      <vt:lpstr>Three-Tier Client-Server architecture</vt:lpstr>
      <vt:lpstr>Data Models</vt:lpstr>
      <vt:lpstr>Categories of Data Models</vt:lpstr>
      <vt:lpstr>Hierarchical Model</vt:lpstr>
      <vt:lpstr>PowerPoint Presentation</vt:lpstr>
      <vt:lpstr>Hierarchical Model</vt:lpstr>
      <vt:lpstr>Network Model</vt:lpstr>
      <vt:lpstr>PowerPoint Presentation</vt:lpstr>
      <vt:lpstr>Network Model</vt:lpstr>
      <vt:lpstr>Network Model</vt:lpstr>
      <vt:lpstr>Relational Model</vt:lpstr>
      <vt:lpstr>Relational Model</vt:lpstr>
      <vt:lpstr>Relational Model</vt:lpstr>
      <vt:lpstr>Relational Model</vt:lpstr>
      <vt:lpstr>Structured Query Language (SQL)</vt:lpstr>
      <vt:lpstr>Database Components</vt:lpstr>
      <vt:lpstr>Database Schema vs. Database Instance</vt:lpstr>
      <vt:lpstr>Three-Schema Architecture</vt:lpstr>
      <vt:lpstr>How to create a database</vt:lpstr>
      <vt:lpstr>Overview of Database Design Process</vt:lpstr>
      <vt:lpstr>Overview of Database Design Process</vt:lpstr>
      <vt:lpstr>ER Model</vt:lpstr>
      <vt:lpstr>Entity</vt:lpstr>
      <vt:lpstr>Relationship</vt:lpstr>
      <vt:lpstr>Attribute</vt:lpstr>
      <vt:lpstr>Cardinality Constraints: Method 1</vt:lpstr>
      <vt:lpstr>Cardinality Constraints: Method 1</vt:lpstr>
      <vt:lpstr>Cardinality Constraints: Method 2</vt:lpstr>
      <vt:lpstr>Cardinality Constraints: Method 3</vt:lpstr>
      <vt:lpstr>Ternary Relationship</vt:lpstr>
      <vt:lpstr>Another example of a ternary relationship</vt:lpstr>
      <vt:lpstr>EER Model</vt:lpstr>
      <vt:lpstr>Constraints (3)</vt:lpstr>
      <vt:lpstr>ER and EER to RDB Mapping</vt:lpstr>
      <vt:lpstr>Impedance Mismatch</vt:lpstr>
      <vt:lpstr>Impedance Mismatch</vt:lpstr>
      <vt:lpstr>First Normal Form </vt:lpstr>
      <vt:lpstr>Non-First Normal Form (NF2)</vt:lpstr>
      <vt:lpstr>Normalization into 1NF</vt:lpstr>
      <vt:lpstr>Normalizing nested relations into 1NF</vt:lpstr>
      <vt:lpstr>Second Normal Form</vt:lpstr>
      <vt:lpstr>Third Normal Form</vt:lpstr>
      <vt:lpstr>General Definition of 2NF</vt:lpstr>
      <vt:lpstr>General Definition of Third Normal Form</vt:lpstr>
      <vt:lpstr>Interpreting the General Definition of 3NF</vt:lpstr>
      <vt:lpstr>BCNF (Boyce-Codd Normal Form) </vt:lpstr>
      <vt:lpstr>A relation in 3NF but not in BCNF</vt:lpstr>
      <vt:lpstr>Normalization</vt:lpstr>
      <vt:lpstr>Database Programming Approaches</vt:lpstr>
      <vt:lpstr>Embedded SQL</vt:lpstr>
      <vt:lpstr>Relationship Between Embedded SQLs</vt:lpstr>
      <vt:lpstr>Generations of Programming Languages</vt:lpstr>
      <vt:lpstr>Solution</vt:lpstr>
      <vt:lpstr>Client-Server Architecture</vt:lpstr>
      <vt:lpstr>Problem with the C/S model </vt:lpstr>
      <vt:lpstr>Transactions</vt:lpstr>
      <vt:lpstr>What may go wrong?</vt:lpstr>
      <vt:lpstr>Frequency of failure</vt:lpstr>
      <vt:lpstr>System Crash</vt:lpstr>
      <vt:lpstr>ACID Properties of Transactions</vt:lpstr>
      <vt:lpstr>Final Examination </vt:lpstr>
      <vt:lpstr>Instructions</vt:lpstr>
      <vt:lpstr>Scantron Sheet</vt:lpstr>
      <vt:lpstr>True or False</vt:lpstr>
      <vt:lpstr>Multiple Choice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Introduction: Databases and Database Users</dc:subject>
  <dc:creator>Microsoft Office User</dc:creator>
  <cp:lastModifiedBy>Aj Ricketts</cp:lastModifiedBy>
  <cp:revision>56</cp:revision>
  <cp:lastPrinted>2001-11-04T00:51:13Z</cp:lastPrinted>
  <dcterms:created xsi:type="dcterms:W3CDTF">2016-12-09T06:13:41Z</dcterms:created>
  <dcterms:modified xsi:type="dcterms:W3CDTF">2019-12-12T21:30:46Z</dcterms:modified>
</cp:coreProperties>
</file>