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24" r:id="rId2"/>
    <p:sldId id="484" r:id="rId3"/>
    <p:sldId id="559" r:id="rId4"/>
    <p:sldId id="558" r:id="rId5"/>
    <p:sldId id="557" r:id="rId6"/>
    <p:sldId id="560" r:id="rId7"/>
    <p:sldId id="485" r:id="rId8"/>
    <p:sldId id="488" r:id="rId9"/>
    <p:sldId id="496" r:id="rId10"/>
    <p:sldId id="497" r:id="rId11"/>
    <p:sldId id="487" r:id="rId12"/>
    <p:sldId id="493" r:id="rId13"/>
    <p:sldId id="492" r:id="rId14"/>
    <p:sldId id="539" r:id="rId15"/>
    <p:sldId id="498" r:id="rId16"/>
    <p:sldId id="499" r:id="rId17"/>
    <p:sldId id="517" r:id="rId18"/>
    <p:sldId id="503" r:id="rId19"/>
    <p:sldId id="505" r:id="rId20"/>
    <p:sldId id="506" r:id="rId21"/>
    <p:sldId id="513" r:id="rId22"/>
    <p:sldId id="507" r:id="rId23"/>
    <p:sldId id="516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46" r:id="rId43"/>
    <p:sldId id="547" r:id="rId44"/>
    <p:sldId id="548" r:id="rId45"/>
    <p:sldId id="549" r:id="rId46"/>
    <p:sldId id="556" r:id="rId47"/>
    <p:sldId id="541" r:id="rId48"/>
    <p:sldId id="542" r:id="rId4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33"/>
    <a:srgbClr val="990000"/>
    <a:srgbClr val="484A78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6" autoAdjust="0"/>
    <p:restoredTop sz="93860" autoAdjust="0"/>
  </p:normalViewPr>
  <p:slideViewPr>
    <p:cSldViewPr snapToObjects="1">
      <p:cViewPr>
        <p:scale>
          <a:sx n="110" d="100"/>
          <a:sy n="110" d="100"/>
        </p:scale>
        <p:origin x="344" y="-4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51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26BB89D-086D-794F-990F-E238206A4C06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95015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DC7BA45-9BC1-AA42-8EC2-73584F202FF5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4911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1496F9-A226-5F4C-90D6-646D26D299F0}" type="slidenum">
              <a:rPr lang="zh-CN" altLang="en-CA" sz="1200">
                <a:latin typeface="Tahoma" charset="0"/>
              </a:rPr>
              <a:pPr eaLnBrk="1" hangingPunct="1"/>
              <a:t>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907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9CD223-CBCA-EA47-B431-35D66D986CF2}" type="slidenum">
              <a:rPr lang="zh-CN" altLang="en-CA" sz="1200">
                <a:latin typeface="Tahoma" charset="0"/>
              </a:rPr>
              <a:pPr eaLnBrk="1" hangingPunct="1"/>
              <a:t>10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690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5FBB44-D441-3645-8465-056FBCA8336E}" type="slidenum">
              <a:rPr lang="zh-CN" altLang="en-CA" sz="1200">
                <a:latin typeface="Tahoma" charset="0"/>
              </a:rPr>
              <a:pPr eaLnBrk="1" hangingPunct="1"/>
              <a:t>11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77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9FD8DC-F8D8-4B4C-8808-664634822ECF}" type="slidenum">
              <a:rPr lang="zh-CN" altLang="en-CA" sz="1200">
                <a:latin typeface="Tahoma" charset="0"/>
              </a:rPr>
              <a:pPr eaLnBrk="1" hangingPunct="1"/>
              <a:t>12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418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B5BB45-D4BF-4F45-AA8B-E953E918CFA9}" type="slidenum">
              <a:rPr lang="zh-CN" altLang="en-CA" sz="1200">
                <a:latin typeface="Tahoma" charset="0"/>
              </a:rPr>
              <a:pPr eaLnBrk="1" hangingPunct="1"/>
              <a:t>13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8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702F1A-7394-084C-B271-5524003FFA88}" type="slidenum">
              <a:rPr lang="zh-CN" altLang="en-CA" sz="1200">
                <a:latin typeface="Tahoma" charset="0"/>
              </a:rPr>
              <a:pPr eaLnBrk="1" hangingPunct="1"/>
              <a:t>14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5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03D826-8A52-4240-90B3-F150A22D0809}" type="slidenum">
              <a:rPr lang="zh-CN" altLang="en-CA" sz="1200">
                <a:latin typeface="Tahoma" charset="0"/>
              </a:rPr>
              <a:pPr eaLnBrk="1" hangingPunct="1"/>
              <a:t>15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606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5026AA-59D0-6141-BC79-9BE934F240CE}" type="slidenum">
              <a:rPr lang="zh-CN" altLang="en-CA" sz="1200">
                <a:latin typeface="Tahoma" charset="0"/>
              </a:rPr>
              <a:pPr eaLnBrk="1" hangingPunct="1"/>
              <a:t>16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04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77529A-A164-B842-B694-948EB243458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17</a:t>
            </a:fld>
            <a:endParaRPr lang="en-CA" altLang="zh-CN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28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00B7C8-F8DA-CB42-9AA4-EA7D3EE41206}" type="slidenum">
              <a:rPr lang="en-CA" altLang="en-US" sz="1200">
                <a:latin typeface="Tahoma" charset="0"/>
              </a:rPr>
              <a:pPr eaLnBrk="1" hangingPunct="1"/>
              <a:t>18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787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D0F7D-3D08-A343-9B68-F6EDD5DF527F}" type="slidenum">
              <a:rPr lang="en-CA" altLang="en-US" sz="1200">
                <a:latin typeface="Tahoma" charset="0"/>
              </a:rPr>
              <a:pPr eaLnBrk="1" hangingPunct="1"/>
              <a:t>19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16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781D7E-4DFA-FE46-B424-FD32593104A6}" type="slidenum">
              <a:rPr lang="zh-CN" altLang="en-CA" sz="1200">
                <a:latin typeface="Tahoma" charset="0"/>
              </a:rPr>
              <a:pPr eaLnBrk="1" hangingPunct="1"/>
              <a:t>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08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8B160D-0CDB-5B43-8E43-B12A0C473106}" type="slidenum">
              <a:rPr lang="en-CA" altLang="en-US" sz="1200">
                <a:latin typeface="Tahoma" charset="0"/>
              </a:rPr>
              <a:pPr eaLnBrk="1" hangingPunct="1"/>
              <a:t>20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37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70909E-2DAB-FC4D-959E-A3562FD7E62C}" type="slidenum">
              <a:rPr lang="en-CA" altLang="en-US" sz="1200">
                <a:latin typeface="Tahoma" charset="0"/>
              </a:rPr>
              <a:pPr eaLnBrk="1" hangingPunct="1"/>
              <a:t>21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447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08B66-278A-7F4F-B5A6-A1728B630064}" type="slidenum">
              <a:rPr lang="zh-CN" altLang="en-CA" sz="1200">
                <a:latin typeface="Tahoma" charset="0"/>
              </a:rPr>
              <a:pPr eaLnBrk="1" hangingPunct="1"/>
              <a:t>22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230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213AE3-DB6E-AF42-9518-F0A9CA74B11A}" type="slidenum">
              <a:rPr lang="zh-CN" altLang="en-CA" sz="1200">
                <a:latin typeface="Tahoma" charset="0"/>
              </a:rPr>
              <a:pPr eaLnBrk="1" hangingPunct="1"/>
              <a:t>23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07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E28EEB-EA1E-0043-BC04-57AC1F6FEA53}" type="slidenum">
              <a:rPr lang="zh-CN" altLang="en-CA" sz="1200">
                <a:latin typeface="Tahoma" charset="0"/>
              </a:rPr>
              <a:pPr eaLnBrk="1" hangingPunct="1"/>
              <a:t>24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6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802650-ECCF-204D-A243-16FCE1C0F2A5}" type="slidenum">
              <a:rPr lang="zh-CN" altLang="en-CA" sz="1200">
                <a:latin typeface="Tahoma" charset="0"/>
              </a:rPr>
              <a:pPr eaLnBrk="1" hangingPunct="1"/>
              <a:t>25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129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3855D4-F23A-6844-A38F-42218EF3FE62}" type="slidenum">
              <a:rPr lang="zh-CN" altLang="en-CA" sz="1200">
                <a:latin typeface="Tahoma" charset="0"/>
              </a:rPr>
              <a:pPr eaLnBrk="1" hangingPunct="1"/>
              <a:t>26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378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26DB8-B4D4-1442-AA90-E66FA58DDCE4}" type="slidenum">
              <a:rPr lang="zh-CN" altLang="en-CA" sz="1200">
                <a:latin typeface="Tahoma" charset="0"/>
              </a:rPr>
              <a:pPr eaLnBrk="1" hangingPunct="1"/>
              <a:t>27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37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542745-82C9-5542-B9FC-0C2F1095B413}" type="slidenum">
              <a:rPr lang="zh-CN" altLang="en-CA" sz="1200">
                <a:latin typeface="Tahoma" charset="0"/>
              </a:rPr>
              <a:pPr eaLnBrk="1" hangingPunct="1"/>
              <a:t>28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9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514AB-C801-0240-84FB-07FF21B35632}" type="slidenum">
              <a:rPr lang="zh-CN" altLang="en-CA" sz="1200">
                <a:latin typeface="Tahoma" charset="0"/>
              </a:rPr>
              <a:pPr eaLnBrk="1" hangingPunct="1"/>
              <a:t>29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75277A7-84F7-D745-8940-085D3EA490D5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</a:t>
            </a:fld>
            <a:endParaRPr lang="en-CA" altLang="zh-CN">
              <a:latin typeface="Tahoma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099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8B5C0B-4C45-0A4E-A098-5DF71FCC94D5}" type="slidenum">
              <a:rPr lang="zh-CN" altLang="en-CA" sz="1200">
                <a:latin typeface="Tahoma" charset="0"/>
              </a:rPr>
              <a:pPr eaLnBrk="1" hangingPunct="1"/>
              <a:t>30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947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2DD8E4-9E40-BD46-B8CD-AE0195386A52}" type="slidenum">
              <a:rPr lang="zh-CN" altLang="en-CA" sz="1200">
                <a:latin typeface="Tahoma" charset="0"/>
              </a:rPr>
              <a:pPr eaLnBrk="1" hangingPunct="1"/>
              <a:t>31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4581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82569F-DF76-B843-9DBA-BEB0C635F913}" type="slidenum">
              <a:rPr lang="zh-CN" altLang="en-CA" sz="1200">
                <a:latin typeface="Tahoma" charset="0"/>
              </a:rPr>
              <a:pPr eaLnBrk="1" hangingPunct="1"/>
              <a:t>32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919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356BE-EA01-9340-BEE9-B04EE88995B7}" type="slidenum">
              <a:rPr lang="zh-CN" altLang="en-CA" sz="1200">
                <a:latin typeface="Tahoma" charset="0"/>
              </a:rPr>
              <a:pPr eaLnBrk="1" hangingPunct="1"/>
              <a:t>33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19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77A49E-F3E6-6440-B756-31A2FD9405A8}" type="slidenum">
              <a:rPr lang="zh-CN" altLang="en-CA" sz="1200">
                <a:latin typeface="Tahoma" charset="0"/>
              </a:rPr>
              <a:pPr eaLnBrk="1" hangingPunct="1"/>
              <a:t>34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2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FD621C-059B-7747-B576-5921ACE668A7}" type="slidenum">
              <a:rPr lang="zh-CN" altLang="en-CA" sz="1200">
                <a:latin typeface="Tahoma" charset="0"/>
              </a:rPr>
              <a:pPr eaLnBrk="1" hangingPunct="1"/>
              <a:t>35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95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249DE-031D-0944-8FB4-8EBCAE07752A}" type="slidenum">
              <a:rPr lang="zh-CN" altLang="en-CA" sz="1200">
                <a:latin typeface="Tahoma" charset="0"/>
              </a:rPr>
              <a:pPr eaLnBrk="1" hangingPunct="1"/>
              <a:t>36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724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DC58A9-7D8A-1644-942F-6FE5A2B29ECC}" type="slidenum">
              <a:rPr lang="zh-CN" altLang="en-CA" sz="1200">
                <a:latin typeface="Tahoma" charset="0"/>
              </a:rPr>
              <a:pPr eaLnBrk="1" hangingPunct="1"/>
              <a:t>37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353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F028EF-ADA9-1A4A-B2E1-9FE901036AC9}" type="slidenum">
              <a:rPr lang="zh-CN" altLang="en-CA" sz="1200">
                <a:latin typeface="Tahoma" charset="0"/>
              </a:rPr>
              <a:pPr eaLnBrk="1" hangingPunct="1"/>
              <a:t>38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520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A8F135-ADF6-F04A-9AB3-74C1EB1FD760}" type="slidenum">
              <a:rPr lang="zh-CN" altLang="en-CA" sz="1200">
                <a:latin typeface="Tahoma" charset="0"/>
              </a:rPr>
              <a:pPr eaLnBrk="1" hangingPunct="1"/>
              <a:t>39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44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06323D4-2430-6B44-A21F-E14ECF865BAE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</a:t>
            </a:fld>
            <a:endParaRPr lang="en-CA" altLang="zh-CN">
              <a:latin typeface="Tahoma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752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B6E563-4C99-1D46-972D-AF83F885BC14}" type="slidenum">
              <a:rPr lang="zh-CN" altLang="en-CA" sz="1200">
                <a:latin typeface="Tahoma" charset="0"/>
              </a:rPr>
              <a:pPr eaLnBrk="1" hangingPunct="1"/>
              <a:t>40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01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ED13F0-FAEF-024B-B52F-C60AD2297515}" type="slidenum">
              <a:rPr lang="zh-CN" altLang="en-CA" sz="1200">
                <a:latin typeface="Tahoma" charset="0"/>
              </a:rPr>
              <a:pPr eaLnBrk="1" hangingPunct="1"/>
              <a:t>41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10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988B91-A7A3-9540-AEB9-0A75DDC91660}" type="slidenum">
              <a:rPr lang="zh-CN" altLang="en-CA" sz="1200">
                <a:latin typeface="Tahoma" charset="0"/>
              </a:rPr>
              <a:pPr eaLnBrk="1" hangingPunct="1"/>
              <a:t>42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21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43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List student number for students taking all courses that Mary takes</a:t>
            </a:r>
          </a:p>
          <a:p>
            <a:pPr eaLnBrk="1" hangingPunct="1"/>
            <a:r>
              <a:rPr lang="en-US" altLang="en-US" dirty="0"/>
              <a:t>Ullman book P182. has a simple solution</a:t>
            </a:r>
          </a:p>
          <a:p>
            <a:pPr eaLnBrk="1" hangingPunct="1"/>
            <a:r>
              <a:rPr lang="en-US" altLang="en-US" dirty="0"/>
              <a:t>{S’.</a:t>
            </a:r>
            <a:r>
              <a:rPr lang="en-US" altLang="en-US" dirty="0" err="1"/>
              <a:t>sname</a:t>
            </a:r>
            <a:r>
              <a:rPr lang="en-US" altLang="en-US" dirty="0"/>
              <a:t> | S’ in student and </a:t>
            </a:r>
          </a:p>
          <a:p>
            <a:pPr eaLnBrk="1" hangingPunct="1"/>
            <a:r>
              <a:rPr lang="en-US" altLang="en-US" dirty="0"/>
              <a:t>           (</a:t>
            </a:r>
            <a:r>
              <a:rPr lang="en-US" altLang="en-US" dirty="0" err="1"/>
              <a:t>forall</a:t>
            </a:r>
            <a:r>
              <a:rPr lang="en-US" altLang="en-US" dirty="0"/>
              <a:t> C in course)( exists G in grade)(S’.S#=G.S# and G.C#=C.C#) or</a:t>
            </a:r>
          </a:p>
          <a:p>
            <a:pPr eaLnBrk="1" hangingPunct="1"/>
            <a:r>
              <a:rPr lang="en-US" altLang="en-US" dirty="0"/>
              <a:t>           	</a:t>
            </a:r>
            <a:r>
              <a:rPr lang="en-US" altLang="en-US" dirty="0" smtClean="0"/>
              <a:t>(not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exists </a:t>
            </a:r>
            <a:r>
              <a:rPr lang="en-US" altLang="en-US" dirty="0"/>
              <a:t>S in student, G in grade)(</a:t>
            </a:r>
            <a:r>
              <a:rPr lang="en-US" altLang="en-US" dirty="0" err="1"/>
              <a:t>S.sname</a:t>
            </a:r>
            <a:r>
              <a:rPr lang="en-US" altLang="en-US" dirty="0"/>
              <a:t> = </a:t>
            </a:r>
            <a:r>
              <a:rPr lang="en-US" altLang="en-US" dirty="0" smtClean="0"/>
              <a:t>‘Kate’ </a:t>
            </a:r>
            <a:r>
              <a:rPr lang="en-US" altLang="en-US" dirty="0"/>
              <a:t>and S’.S#=G.S# and G.C#=C.C#) )}</a:t>
            </a:r>
          </a:p>
        </p:txBody>
      </p:sp>
    </p:spTree>
    <p:extLst>
      <p:ext uri="{BB962C8B-B14F-4D97-AF65-F5344CB8AC3E}">
        <p14:creationId xmlns:p14="http://schemas.microsoft.com/office/powerpoint/2010/main" val="1067922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is the solution from another book.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BA45-9BC1-AA42-8EC2-73584F202FF5}" type="slidenum">
              <a:rPr lang="zh-CN" altLang="en-CA" smtClean="0"/>
              <a:pPr/>
              <a:t>44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29153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BA45-9BC1-AA42-8EC2-73584F202FF5}" type="slidenum">
              <a:rPr lang="zh-CN" altLang="en-CA" smtClean="0"/>
              <a:pPr/>
              <a:t>45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17681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46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List student number for students taking all courses that Mary takes</a:t>
            </a:r>
          </a:p>
          <a:p>
            <a:pPr eaLnBrk="1" hangingPunct="1"/>
            <a:r>
              <a:rPr lang="en-US" altLang="en-US" dirty="0"/>
              <a:t>Ullman book P182. has a simple solution</a:t>
            </a:r>
          </a:p>
          <a:p>
            <a:pPr eaLnBrk="1" hangingPunct="1"/>
            <a:r>
              <a:rPr lang="en-US" altLang="en-US" dirty="0"/>
              <a:t>{S’.</a:t>
            </a:r>
            <a:r>
              <a:rPr lang="en-US" altLang="en-US" dirty="0" err="1"/>
              <a:t>sname</a:t>
            </a:r>
            <a:r>
              <a:rPr lang="en-US" altLang="en-US" dirty="0"/>
              <a:t> | S’ in student and </a:t>
            </a:r>
          </a:p>
          <a:p>
            <a:pPr eaLnBrk="1" hangingPunct="1"/>
            <a:r>
              <a:rPr lang="en-US" altLang="en-US" dirty="0"/>
              <a:t>           (</a:t>
            </a:r>
            <a:r>
              <a:rPr lang="en-US" altLang="en-US" dirty="0" err="1"/>
              <a:t>forall</a:t>
            </a:r>
            <a:r>
              <a:rPr lang="en-US" altLang="en-US" dirty="0"/>
              <a:t> C in course)( exists G in grade)(S’.S#=G.S# and G.C#=C.C#) or</a:t>
            </a:r>
          </a:p>
          <a:p>
            <a:pPr eaLnBrk="1" hangingPunct="1"/>
            <a:r>
              <a:rPr lang="en-US" altLang="en-US" dirty="0"/>
              <a:t>           	</a:t>
            </a:r>
            <a:r>
              <a:rPr lang="en-US" altLang="en-US" dirty="0" smtClean="0"/>
              <a:t>(not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exists </a:t>
            </a:r>
            <a:r>
              <a:rPr lang="en-US" altLang="en-US" dirty="0"/>
              <a:t>S in student, G in grade)(</a:t>
            </a:r>
            <a:r>
              <a:rPr lang="en-US" altLang="en-US" dirty="0" err="1"/>
              <a:t>S.sname</a:t>
            </a:r>
            <a:r>
              <a:rPr lang="en-US" altLang="en-US" dirty="0"/>
              <a:t> = </a:t>
            </a:r>
            <a:r>
              <a:rPr lang="en-US" altLang="en-US" dirty="0" smtClean="0"/>
              <a:t>‘Kate’ </a:t>
            </a:r>
            <a:r>
              <a:rPr lang="en-US" altLang="en-US" dirty="0"/>
              <a:t>and S’.S#=G.S# and G.C#=C.C#) )}</a:t>
            </a:r>
          </a:p>
        </p:txBody>
      </p:sp>
    </p:spTree>
    <p:extLst>
      <p:ext uri="{BB962C8B-B14F-4D97-AF65-F5344CB8AC3E}">
        <p14:creationId xmlns:p14="http://schemas.microsoft.com/office/powerpoint/2010/main" val="2069882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47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058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BA45-9BC1-AA42-8EC2-73584F202FF5}" type="slidenum">
              <a:rPr lang="zh-CN" altLang="en-CA" smtClean="0"/>
              <a:pPr/>
              <a:t>48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7729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561B18C-51AB-EB4F-8B7F-36FEFB3D9834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5</a:t>
            </a:fld>
            <a:endParaRPr lang="en-CA" altLang="zh-CN">
              <a:latin typeface="Tahoma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8E3EB1B-DCD8-944E-84D9-6DC493CE913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lang="en-CA" altLang="zh-CN">
              <a:latin typeface="Tahoma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94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3332F7-D450-B34D-A5D3-4BEF2848B51E}" type="slidenum">
              <a:rPr lang="zh-CN" altLang="en-CA" sz="1200">
                <a:latin typeface="Tahoma" charset="0"/>
              </a:rPr>
              <a:pPr eaLnBrk="1" hangingPunct="1"/>
              <a:t>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63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A956D4-E00A-C741-996D-B1E41C2BC766}" type="slidenum">
              <a:rPr lang="zh-CN" altLang="en-CA" sz="1200">
                <a:latin typeface="Tahoma" charset="0"/>
              </a:rPr>
              <a:pPr eaLnBrk="1" hangingPunct="1"/>
              <a:t>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74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9E26F-791E-FA4B-B424-461FA85122A8}" type="slidenum">
              <a:rPr lang="zh-CN" altLang="en-CA" sz="1200">
                <a:latin typeface="Tahoma" charset="0"/>
              </a:rPr>
              <a:pPr eaLnBrk="1" hangingPunct="1"/>
              <a:t>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35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839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F68D0566-8254-B84E-B8B6-19FE6488D9C5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757812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BF64965A-389E-5649-B4F8-DF7EDE49A57A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28360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1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14400"/>
            <a:ext cx="8599487" cy="5638800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862F6-10C1-094F-B212-5BC5FCCB4869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pic>
        <p:nvPicPr>
          <p:cNvPr id="5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0928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8BFBC2AD-E7A5-BA4B-BA0B-279ADBD5681D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16377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9788B1D8-D7E7-2048-AC04-EEC64C32A13C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26786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F1443A8F-2FDD-5F4D-9890-4EBC25EE0163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2632554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4FF474AC-B2CE-8742-A1B4-50CF460DBC4C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613218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7F86BD5F-A942-194E-B7ED-305D250F2C39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247660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5F485CB8-4876-504F-B370-3C9781A2430D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1157357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6BF8B69B-5502-2048-A1A2-D05F30695B60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365253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151317" y="-4151313"/>
            <a:ext cx="838200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4F1BB40A-E87B-C946-9743-5EBFAF5D601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219200"/>
            <a:ext cx="859948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/>
              <a:t>The Relational Algebra and Calculus </a:t>
            </a:r>
            <a:r>
              <a:rPr lang="en-US" altLang="en-US" dirty="0" smtClean="0"/>
              <a:t>(Part 2)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124200"/>
            <a:ext cx="8801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4</a:t>
            </a:r>
            <a:r>
              <a:rPr lang="en-US" altLang="en-US" dirty="0" smtClean="0"/>
              <a:t>. </a:t>
            </a:r>
            <a:r>
              <a:rPr lang="en-US" altLang="en-US" dirty="0"/>
              <a:t>List the min, max and </a:t>
            </a:r>
            <a:r>
              <a:rPr lang="en-US" altLang="en-US" dirty="0" err="1"/>
              <a:t>avg</a:t>
            </a:r>
            <a:r>
              <a:rPr lang="en-US" altLang="en-US" dirty="0"/>
              <a:t> marks for DB course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dirty="0" smtClean="0"/>
              <a:t>ALG&gt;</a:t>
            </a:r>
            <a:r>
              <a:rPr lang="en-CA" altLang="en-US" dirty="0"/>
              <a:t>	T1:=  select </a:t>
            </a:r>
            <a:r>
              <a:rPr lang="en-CA" altLang="en-US" dirty="0" err="1"/>
              <a:t>cname</a:t>
            </a:r>
            <a:r>
              <a:rPr lang="en-CA" altLang="en-US" dirty="0"/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dirty="0" smtClean="0"/>
              <a:t>DB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dirty="0" smtClean="0"/>
              <a:t> </a:t>
            </a:r>
            <a:r>
              <a:rPr lang="en-CA" altLang="en-US" dirty="0"/>
              <a:t>(Grade </a:t>
            </a:r>
            <a:r>
              <a:rPr lang="en-CA" altLang="en-US" dirty="0" err="1"/>
              <a:t>njoin</a:t>
            </a:r>
            <a:r>
              <a:rPr lang="en-CA" altLang="en-US" dirty="0"/>
              <a:t> Course);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 smtClean="0"/>
              <a:t>	aggregate </a:t>
            </a:r>
            <a:r>
              <a:rPr lang="en-CA" altLang="en-US" dirty="0"/>
              <a:t>min(mark), max(mark), </a:t>
            </a:r>
            <a:r>
              <a:rPr lang="en-CA" altLang="en-US" dirty="0" err="1"/>
              <a:t>avg</a:t>
            </a:r>
            <a:r>
              <a:rPr lang="en-CA" altLang="en-US" dirty="0"/>
              <a:t>(mark) (T1);	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dirty="0" smtClean="0"/>
              <a:t>TRC&gt; {</a:t>
            </a:r>
            <a:r>
              <a:rPr lang="en-US" altLang="en-US" dirty="0" smtClean="0"/>
              <a:t>min(</a:t>
            </a:r>
            <a:r>
              <a:rPr lang="en-US" altLang="en-US" dirty="0" err="1" smtClean="0"/>
              <a:t>G.mark</a:t>
            </a:r>
            <a:r>
              <a:rPr lang="en-US" altLang="en-US" dirty="0"/>
              <a:t>), </a:t>
            </a:r>
            <a:r>
              <a:rPr lang="en-US" altLang="en-US" dirty="0" smtClean="0"/>
              <a:t>max(</a:t>
            </a:r>
            <a:r>
              <a:rPr lang="en-US" altLang="en-US" dirty="0" err="1" smtClean="0"/>
              <a:t>G.mark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(mark) </a:t>
            </a:r>
            <a:r>
              <a:rPr lang="en-US" altLang="en-US" dirty="0"/>
              <a:t>| </a:t>
            </a:r>
            <a:endParaRPr lang="en-US" altLang="en-US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G </a:t>
            </a:r>
            <a:r>
              <a:rPr lang="en-US" altLang="en-US" dirty="0"/>
              <a:t>in </a:t>
            </a:r>
            <a:r>
              <a:rPr lang="en-US" altLang="en-US" dirty="0" smtClean="0"/>
              <a:t>Grade and (exist C </a:t>
            </a:r>
            <a:r>
              <a:rPr lang="en-US" altLang="en-US" dirty="0"/>
              <a:t>in </a:t>
            </a:r>
            <a:r>
              <a:rPr lang="en-US" altLang="en-US" dirty="0" smtClean="0"/>
              <a:t>Course)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(</a:t>
            </a:r>
            <a:r>
              <a:rPr lang="en-US" altLang="en-US" dirty="0" err="1" smtClean="0"/>
              <a:t>G.c</a:t>
            </a:r>
            <a:r>
              <a:rPr lang="en-US" altLang="en-US" dirty="0"/>
              <a:t># = </a:t>
            </a:r>
            <a:r>
              <a:rPr lang="en-US" altLang="en-US" dirty="0" err="1"/>
              <a:t>C.c</a:t>
            </a:r>
            <a:r>
              <a:rPr lang="en-US" altLang="en-US" dirty="0"/>
              <a:t># and </a:t>
            </a:r>
            <a:r>
              <a:rPr lang="en-US" altLang="en-US" dirty="0" err="1"/>
              <a:t>C.cname</a:t>
            </a:r>
            <a:r>
              <a:rPr lang="en-US" altLang="en-US" dirty="0"/>
              <a:t> = </a:t>
            </a:r>
            <a:r>
              <a:rPr lang="en-CA" altLang="zh-CN" sz="2800" dirty="0" smtClean="0">
                <a:solidFill>
                  <a:srgbClr val="990000"/>
                </a:solidFill>
              </a:rPr>
              <a:t>'</a:t>
            </a:r>
            <a:r>
              <a:rPr lang="en-US" altLang="en-US" dirty="0" smtClean="0"/>
              <a:t>DB</a:t>
            </a:r>
            <a:r>
              <a:rPr lang="en-CA" altLang="zh-CN" sz="2800" dirty="0" smtClean="0">
                <a:solidFill>
                  <a:srgbClr val="990000"/>
                </a:solidFill>
              </a:rPr>
              <a:t>’)</a:t>
            </a:r>
            <a:r>
              <a:rPr lang="en-US" altLang="en-US" dirty="0" smtClean="0"/>
              <a:t>};</a:t>
            </a: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21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Grouping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124200"/>
            <a:ext cx="83058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5</a:t>
            </a:r>
            <a:r>
              <a:rPr lang="en-CA" altLang="en-US" dirty="0" smtClean="0"/>
              <a:t>. List </a:t>
            </a:r>
            <a:r>
              <a:rPr lang="en-CA" altLang="en-US" dirty="0"/>
              <a:t>the student name and the number of courses the student 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 smtClean="0"/>
              <a:t>ALG&gt;</a:t>
            </a:r>
            <a:r>
              <a:rPr lang="en-CA" altLang="en-US" sz="2400" dirty="0"/>
              <a:t>	T1:= aggregate s#, count(c#) (Grade);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	project </a:t>
            </a:r>
            <a:r>
              <a:rPr lang="en-CA" altLang="en-US" sz="2400" dirty="0" err="1"/>
              <a:t>sname</a:t>
            </a:r>
            <a:r>
              <a:rPr lang="en-CA" altLang="en-US" sz="2400" dirty="0"/>
              <a:t> (Student </a:t>
            </a:r>
            <a:r>
              <a:rPr lang="en-CA" altLang="en-US" sz="2400" dirty="0" err="1"/>
              <a:t>njoin</a:t>
            </a:r>
            <a:r>
              <a:rPr lang="en-CA" altLang="en-US" sz="2400" dirty="0"/>
              <a:t> T1);	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 smtClean="0"/>
              <a:t>TRC&gt; </a:t>
            </a:r>
            <a:r>
              <a:rPr lang="en-CA" altLang="en-US" sz="2400" dirty="0"/>
              <a:t>	{</a:t>
            </a:r>
            <a:r>
              <a:rPr lang="en-CA" altLang="en-US" sz="2400" dirty="0" err="1"/>
              <a:t>S.sname</a:t>
            </a:r>
            <a:r>
              <a:rPr lang="en-CA" altLang="en-US" sz="2400" dirty="0"/>
              <a:t>, count(</a:t>
            </a:r>
            <a:r>
              <a:rPr lang="en-CA" altLang="en-US" sz="2400" dirty="0" err="1"/>
              <a:t>G.c</a:t>
            </a:r>
            <a:r>
              <a:rPr lang="en-CA" altLang="en-US" sz="2400" dirty="0"/>
              <a:t>#)  | S in student and G in grade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/>
              <a:t>		</a:t>
            </a:r>
            <a:r>
              <a:rPr lang="en-CA" altLang="en-US" sz="2400" dirty="0" smtClean="0"/>
              <a:t> and </a:t>
            </a:r>
            <a:r>
              <a:rPr lang="en-CA" altLang="en-US" sz="2400" dirty="0"/>
              <a:t>S.s# = G.s# };</a:t>
            </a:r>
            <a:endParaRPr lang="en-CA" altLang="en-US" sz="28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</a:t>
            </a: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21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Grouping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3124200"/>
            <a:ext cx="8610599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6. </a:t>
            </a:r>
            <a:r>
              <a:rPr lang="en-CA" altLang="en-US" dirty="0"/>
              <a:t>List the course name and the highest mark of the course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 smtClean="0"/>
              <a:t>ALG&gt;</a:t>
            </a:r>
            <a:r>
              <a:rPr lang="en-CA" altLang="en-US" sz="2400" dirty="0"/>
              <a:t>	</a:t>
            </a:r>
            <a:r>
              <a:rPr lang="en-CA" altLang="en-US" sz="2400" dirty="0" smtClean="0"/>
              <a:t>T1(C#,</a:t>
            </a:r>
            <a:r>
              <a:rPr lang="en-CA" altLang="en-US" sz="2400" dirty="0" err="1" smtClean="0"/>
              <a:t>MaxMark</a:t>
            </a:r>
            <a:r>
              <a:rPr lang="en-CA" altLang="en-US" sz="2400" dirty="0" smtClean="0"/>
              <a:t>):= </a:t>
            </a:r>
            <a:r>
              <a:rPr lang="en-CA" altLang="en-US" sz="2400" dirty="0"/>
              <a:t>aggregate c#, max(mark) (Grade);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	project </a:t>
            </a:r>
            <a:r>
              <a:rPr lang="en-CA" altLang="en-US" sz="2400" dirty="0" err="1" smtClean="0"/>
              <a:t>cname,MaxMark</a:t>
            </a:r>
            <a:r>
              <a:rPr lang="en-CA" altLang="en-US" sz="2400" dirty="0" smtClean="0"/>
              <a:t> </a:t>
            </a:r>
            <a:r>
              <a:rPr lang="en-CA" altLang="en-US" sz="2400" dirty="0"/>
              <a:t>(Course </a:t>
            </a:r>
            <a:r>
              <a:rPr lang="en-CA" altLang="en-US" sz="2400" dirty="0" err="1"/>
              <a:t>njoin</a:t>
            </a:r>
            <a:r>
              <a:rPr lang="en-CA" altLang="en-US" sz="2400" dirty="0"/>
              <a:t> T1);	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 smtClean="0"/>
              <a:t>TRC&gt; </a:t>
            </a:r>
            <a:r>
              <a:rPr lang="en-CA" altLang="en-US" sz="2400" dirty="0"/>
              <a:t>	{</a:t>
            </a:r>
            <a:r>
              <a:rPr lang="en-CA" altLang="en-US" sz="2400" dirty="0" err="1"/>
              <a:t>C.cname</a:t>
            </a:r>
            <a:r>
              <a:rPr lang="en-CA" altLang="en-US" sz="2400" dirty="0"/>
              <a:t>, max(</a:t>
            </a:r>
            <a:r>
              <a:rPr lang="en-CA" altLang="en-US" sz="2400" dirty="0" err="1"/>
              <a:t>G.mark</a:t>
            </a:r>
            <a:r>
              <a:rPr lang="en-CA" altLang="en-US" sz="2400" dirty="0"/>
              <a:t>)  | C in Course and G in Grade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400" dirty="0"/>
              <a:t>		 and </a:t>
            </a:r>
            <a:r>
              <a:rPr lang="en-CA" altLang="en-US" sz="2400" dirty="0" err="1" smtClean="0"/>
              <a:t>C.c</a:t>
            </a:r>
            <a:r>
              <a:rPr lang="en-CA" altLang="en-US" sz="2400" dirty="0" smtClean="0"/>
              <a:t># </a:t>
            </a:r>
            <a:r>
              <a:rPr lang="en-CA" altLang="en-US" sz="2400" dirty="0"/>
              <a:t>= </a:t>
            </a:r>
            <a:r>
              <a:rPr lang="en-CA" altLang="en-US" sz="2400" dirty="0" err="1" smtClean="0"/>
              <a:t>G.c</a:t>
            </a:r>
            <a:r>
              <a:rPr lang="en-CA" altLang="en-US" sz="2400" dirty="0" smtClean="0"/>
              <a:t># </a:t>
            </a:r>
            <a:r>
              <a:rPr lang="en-CA" altLang="en-US" sz="2400" dirty="0"/>
              <a:t>};</a:t>
            </a:r>
            <a:endParaRPr lang="en-CA" altLang="en-US" sz="28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</a:t>
            </a: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21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Grouping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106512"/>
            <a:ext cx="8294687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7. </a:t>
            </a:r>
            <a:r>
              <a:rPr lang="en-CA" altLang="en-US" dirty="0"/>
              <a:t>List the locations that have more than one course offered there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T1 := </a:t>
            </a:r>
            <a:r>
              <a:rPr lang="en-CA" altLang="en-US" sz="2400" dirty="0">
                <a:solidFill>
                  <a:srgbClr val="990000"/>
                </a:solidFill>
              </a:rPr>
              <a:t>aggregate </a:t>
            </a:r>
            <a:r>
              <a:rPr lang="en-CA" altLang="en-US" sz="2400" dirty="0" err="1">
                <a:solidFill>
                  <a:srgbClr val="990000"/>
                </a:solidFill>
              </a:rPr>
              <a:t>loc</a:t>
            </a:r>
            <a:r>
              <a:rPr lang="en-CA" altLang="en-US" sz="2400" dirty="0">
                <a:solidFill>
                  <a:srgbClr val="990000"/>
                </a:solidFill>
              </a:rPr>
              <a:t>, count(*) (Course);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T2 </a:t>
            </a:r>
            <a:r>
              <a:rPr lang="en-CA" altLang="en-US" sz="2400" dirty="0">
                <a:solidFill>
                  <a:srgbClr val="990000"/>
                </a:solidFill>
              </a:rPr>
              <a:t>:= select count(*) &gt; 1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project </a:t>
            </a:r>
            <a:r>
              <a:rPr lang="en-CA" altLang="en-US" sz="2400" dirty="0" err="1">
                <a:solidFill>
                  <a:srgbClr val="990000"/>
                </a:solidFill>
              </a:rPr>
              <a:t>loc</a:t>
            </a:r>
            <a:r>
              <a:rPr lang="en-CA" altLang="en-US" sz="2400" dirty="0">
                <a:solidFill>
                  <a:srgbClr val="990000"/>
                </a:solidFill>
              </a:rPr>
              <a:t> (T2);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	T1</a:t>
            </a:r>
            <a:r>
              <a:rPr lang="en-CA" altLang="en-US" sz="2400" dirty="0">
                <a:solidFill>
                  <a:srgbClr val="990000"/>
                </a:solidFill>
              </a:rPr>
              <a:t>: = {</a:t>
            </a:r>
            <a:r>
              <a:rPr lang="en-CA" altLang="en-US" sz="2400" dirty="0" err="1">
                <a:solidFill>
                  <a:srgbClr val="990000"/>
                </a:solidFill>
              </a:rPr>
              <a:t>C.loc</a:t>
            </a:r>
            <a:r>
              <a:rPr lang="en-CA" altLang="en-US" sz="2400" dirty="0">
                <a:solidFill>
                  <a:srgbClr val="990000"/>
                </a:solidFill>
              </a:rPr>
              <a:t>, count(*) | C in course};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T.loc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| T in T1 and </a:t>
            </a:r>
            <a:r>
              <a:rPr lang="en-CA" altLang="en-US" sz="2400" dirty="0" err="1">
                <a:solidFill>
                  <a:srgbClr val="990000"/>
                </a:solidFill>
              </a:rPr>
              <a:t>T.count</a:t>
            </a:r>
            <a:r>
              <a:rPr lang="en-CA" altLang="en-US" sz="2400" dirty="0">
                <a:solidFill>
                  <a:srgbClr val="990000"/>
                </a:solidFill>
              </a:rPr>
              <a:t>(*) &gt; 1 </a:t>
            </a:r>
            <a:r>
              <a:rPr lang="en-CA" altLang="en-US" sz="2400" dirty="0" smtClean="0">
                <a:solidFill>
                  <a:srgbClr val="990000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T.loc</a:t>
            </a:r>
            <a:r>
              <a:rPr lang="en-CA" altLang="en-US" sz="2400" dirty="0" smtClean="0">
                <a:solidFill>
                  <a:srgbClr val="990000"/>
                </a:solidFill>
              </a:rPr>
              <a:t> | T in Course and (exists T2 in Course)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 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T.loc</a:t>
            </a:r>
            <a:r>
              <a:rPr lang="en-CA" altLang="en-US" sz="2400" dirty="0" smtClean="0">
                <a:solidFill>
                  <a:srgbClr val="990000"/>
                </a:solidFill>
              </a:rPr>
              <a:t>=T2.loc and </a:t>
            </a:r>
            <a:r>
              <a:rPr lang="en-CA" altLang="en-US" sz="2400" dirty="0" smtClean="0">
                <a:solidFill>
                  <a:srgbClr val="990000"/>
                </a:solidFill>
              </a:rPr>
              <a:t>T.C# </a:t>
            </a:r>
            <a:r>
              <a:rPr lang="en-CA" altLang="en-US" sz="2400" dirty="0" smtClean="0">
                <a:solidFill>
                  <a:srgbClr val="990000"/>
                </a:solidFill>
              </a:rPr>
              <a:t>!= </a:t>
            </a:r>
            <a:r>
              <a:rPr lang="en-CA" altLang="en-US" sz="2400" dirty="0" smtClean="0">
                <a:solidFill>
                  <a:srgbClr val="990000"/>
                </a:solidFill>
              </a:rPr>
              <a:t>T2.C#)};   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21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75282"/>
            <a:ext cx="8496300" cy="378271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8.  List the student name for students taking more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	  than </a:t>
            </a:r>
            <a:r>
              <a:rPr lang="en-CA" dirty="0"/>
              <a:t>1</a:t>
            </a:r>
            <a:r>
              <a:rPr lang="en-CA" dirty="0" smtClean="0"/>
              <a:t> course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  T(SNAME, C) := {</a:t>
            </a:r>
            <a:r>
              <a:rPr lang="en-CA" sz="2400" dirty="0" err="1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S.sname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, count(*) | S in Student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and (exist G in Grade) (S.S# = G.S#)};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 { </a:t>
            </a:r>
            <a:r>
              <a:rPr lang="en-CA" sz="2400" dirty="0" err="1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S.sname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| S in T and S.C &gt; 1 };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{ </a:t>
            </a:r>
            <a:r>
              <a:rPr lang="en-CA" sz="2400" dirty="0" err="1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S.sname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| S in Student and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(exists G1 in Grade, G2 in Grade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S.S#=G1.S#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CA" sz="24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S.S#=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G2.S# and G1.C#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!= </a:t>
            </a:r>
            <a:r>
              <a:rPr lang="en-CA" sz="2400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G2.C#)};     </a:t>
            </a:r>
            <a:endParaRPr lang="en-CA" sz="2400" dirty="0" smtClean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14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Grouping Examples</a:t>
            </a:r>
            <a:endParaRPr lang="en-CA" altLang="en-US" sz="3600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9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200" dirty="0" smtClean="0"/>
              <a:t>TRC with </a:t>
            </a:r>
            <a:r>
              <a:rPr lang="en-CA" altLang="en-US" sz="3200" dirty="0"/>
              <a:t>order by DESC and ASC (default)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8" y="3200400"/>
            <a:ext cx="8915401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>
                <a:solidFill>
                  <a:srgbClr val="990000"/>
                </a:solidFill>
              </a:rPr>
              <a:t>{result | condition} ORDER BY V</a:t>
            </a:r>
            <a:r>
              <a:rPr lang="en-CA" altLang="en-US" sz="3000" dirty="0" smtClean="0">
                <a:solidFill>
                  <a:srgbClr val="990000"/>
                </a:solidFill>
              </a:rPr>
              <a:t> </a:t>
            </a:r>
            <a:r>
              <a:rPr lang="en-CA" altLang="en-US" sz="3000" b="1" dirty="0">
                <a:solidFill>
                  <a:srgbClr val="990000"/>
                </a:solidFill>
              </a:rPr>
              <a:t>ASC</a:t>
            </a:r>
            <a:r>
              <a:rPr lang="en-CA" altLang="en-US" sz="3000" dirty="0">
                <a:solidFill>
                  <a:srgbClr val="990000"/>
                </a:solidFill>
              </a:rPr>
              <a:t>|</a:t>
            </a:r>
            <a:r>
              <a:rPr lang="en-CA" altLang="en-US" sz="3000" b="1" dirty="0">
                <a:solidFill>
                  <a:srgbClr val="990000"/>
                </a:solidFill>
              </a:rPr>
              <a:t>DESC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/>
              <a:t>1. </a:t>
            </a:r>
            <a:r>
              <a:rPr lang="en-CA" altLang="en-US" dirty="0"/>
              <a:t>Display the Grade relation ordered by s# ASC and mark DESC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/>
              <a:t>	</a:t>
            </a:r>
            <a:r>
              <a:rPr lang="en-CA" altLang="en-US" dirty="0">
                <a:solidFill>
                  <a:srgbClr val="800000"/>
                </a:solidFill>
              </a:rPr>
              <a:t>{G.* | G in Grade} order by G.s# ASC, </a:t>
            </a:r>
            <a:r>
              <a:rPr lang="en-CA" altLang="en-US" dirty="0" err="1">
                <a:solidFill>
                  <a:srgbClr val="800000"/>
                </a:solidFill>
              </a:rPr>
              <a:t>G.mark</a:t>
            </a:r>
            <a:r>
              <a:rPr lang="en-CA" altLang="en-US" dirty="0">
                <a:solidFill>
                  <a:srgbClr val="800000"/>
                </a:solidFill>
              </a:rPr>
              <a:t> DESC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15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21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200" dirty="0" smtClean="0"/>
              <a:t>TRC with </a:t>
            </a:r>
            <a:r>
              <a:rPr lang="en-CA" altLang="en-US" sz="3200" dirty="0"/>
              <a:t>order by DESC and ASC (default)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3124200"/>
            <a:ext cx="8686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/>
              <a:t>2. Get the average mark for each student ordered by their average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/>
              <a:t>	</a:t>
            </a:r>
            <a:r>
              <a:rPr lang="en-CA" altLang="en-US" sz="2400" dirty="0">
                <a:solidFill>
                  <a:srgbClr val="800000"/>
                </a:solidFill>
              </a:rPr>
              <a:t>{G.s#,  </a:t>
            </a:r>
            <a:r>
              <a:rPr lang="en-CA" altLang="en-US" sz="2400" dirty="0" err="1">
                <a:solidFill>
                  <a:srgbClr val="800000"/>
                </a:solidFill>
              </a:rPr>
              <a:t>avg</a:t>
            </a:r>
            <a:r>
              <a:rPr lang="en-CA" altLang="en-US" sz="2400" dirty="0">
                <a:solidFill>
                  <a:srgbClr val="800000"/>
                </a:solidFill>
              </a:rPr>
              <a:t>(</a:t>
            </a:r>
            <a:r>
              <a:rPr lang="en-CA" altLang="en-US" sz="2400" dirty="0" err="1">
                <a:solidFill>
                  <a:srgbClr val="800000"/>
                </a:solidFill>
              </a:rPr>
              <a:t>G.mark</a:t>
            </a:r>
            <a:r>
              <a:rPr lang="en-CA" altLang="en-US" sz="2400" dirty="0">
                <a:solidFill>
                  <a:srgbClr val="800000"/>
                </a:solidFill>
              </a:rPr>
              <a:t>) | G in Grade} order by </a:t>
            </a:r>
            <a:r>
              <a:rPr lang="en-CA" altLang="en-US" sz="2400" dirty="0" err="1">
                <a:solidFill>
                  <a:srgbClr val="800000"/>
                </a:solidFill>
              </a:rPr>
              <a:t>avg</a:t>
            </a:r>
            <a:r>
              <a:rPr lang="en-CA" altLang="en-US" sz="2400" dirty="0">
                <a:solidFill>
                  <a:srgbClr val="800000"/>
                </a:solidFill>
              </a:rPr>
              <a:t>(</a:t>
            </a:r>
            <a:r>
              <a:rPr lang="en-CA" altLang="en-US" sz="2400" dirty="0" err="1">
                <a:solidFill>
                  <a:srgbClr val="800000"/>
                </a:solidFill>
              </a:rPr>
              <a:t>G.mark</a:t>
            </a:r>
            <a:r>
              <a:rPr lang="en-CA" altLang="en-US" sz="2400" dirty="0">
                <a:solidFill>
                  <a:srgbClr val="8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213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43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Unary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SELECT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σ)</a:t>
            </a:r>
            <a:endParaRPr lang="en-US" sz="2400" dirty="0" smtClean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PROJECT 	(</a:t>
            </a:r>
            <a:r>
              <a:rPr lang="en-CA" sz="2400" dirty="0" smtClean="0">
                <a:solidFill>
                  <a:srgbClr val="990000"/>
                </a:solidFill>
                <a:latin typeface="Times" pitchFamily="18" charset="0"/>
              </a:rPr>
              <a:t>π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RENAME	(</a:t>
            </a:r>
            <a:r>
              <a:rPr lang="en-US" sz="2400" dirty="0" smtClean="0">
                <a:solidFill>
                  <a:srgbClr val="990000"/>
                </a:solidFill>
                <a:latin typeface="Times" pitchFamily="18" charset="0"/>
                <a:ea typeface="+mj-ea"/>
                <a:cs typeface="+mj-cs"/>
                <a:sym typeface="Symbol" pitchFamily="18" charset="2"/>
              </a:rPr>
              <a:t></a:t>
            </a:r>
            <a:r>
              <a:rPr lang="en-US" sz="2400" dirty="0" smtClean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Relational Algebra Operations From Set Theory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UNION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sz="2400" dirty="0" smtClean="0">
                <a:solidFill>
                  <a:srgbClr val="990000"/>
                </a:solidFill>
              </a:rPr>
              <a:t> ), INTERSECTION ( </a:t>
            </a:r>
            <a:r>
              <a:rPr lang="en-US" sz="2400" b="1" dirty="0" smtClean="0">
                <a:solidFill>
                  <a:srgbClr val="990000"/>
                </a:solidFill>
                <a:latin typeface="Symbol" pitchFamily="18" charset="2"/>
              </a:rPr>
              <a:t>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DIFFERENCE or MINUS ( </a:t>
            </a:r>
            <a:r>
              <a:rPr lang="en-US" sz="2400" b="1" dirty="0" smtClean="0">
                <a:solidFill>
                  <a:srgbClr val="990000"/>
                </a:solidFill>
              </a:rPr>
              <a:t>–</a:t>
            </a:r>
            <a:r>
              <a:rPr lang="en-US" sz="2400" dirty="0" smtClean="0">
                <a:solidFill>
                  <a:srgbClr val="990000"/>
                </a:solidFill>
              </a:rPr>
              <a:t>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CARTESIAN PRODUCT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⨉)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Binary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JOIN (several variations of JOIN exist)  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⨝)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DIVISION 	(</a:t>
            </a:r>
            <a:r>
              <a:rPr lang="en-US" sz="2400" dirty="0">
                <a:solidFill>
                  <a:srgbClr val="990000"/>
                </a:solidFill>
                <a:latin typeface="Symbol" pitchFamily="18" charset="2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Symbol" pitchFamily="18" charset="2"/>
              </a:rPr>
              <a:t>/ 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/>
              <a:t>Additional Relational Operations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OUTER JOINS, OUTER UNION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rgbClr val="990000"/>
                </a:solidFill>
              </a:rPr>
              <a:t>AGGREGATE FUNCTIONS (These compute summary of information: for example, SUM, COUNT, AVG, MIN, MAX)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17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17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3000" kern="0" dirty="0">
                <a:solidFill>
                  <a:srgbClr val="990000"/>
                </a:solidFill>
                <a:latin typeface="+mn-lt"/>
              </a:rPr>
              <a:t>{S.* | S in Student1 </a:t>
            </a:r>
            <a:r>
              <a:rPr lang="en-CA" sz="3000" b="1" kern="0" dirty="0" smtClean="0">
                <a:solidFill>
                  <a:srgbClr val="990000"/>
                </a:solidFill>
                <a:latin typeface="+mn-lt"/>
              </a:rPr>
              <a:t>or</a:t>
            </a:r>
            <a:r>
              <a:rPr lang="en-CA" sz="3000" kern="0" dirty="0" smtClean="0">
                <a:solidFill>
                  <a:srgbClr val="990000"/>
                </a:solidFill>
                <a:latin typeface="+mn-lt"/>
              </a:rPr>
              <a:t> </a:t>
            </a:r>
            <a:r>
              <a:rPr lang="en-CA" sz="3000" kern="0" dirty="0">
                <a:solidFill>
                  <a:srgbClr val="990000"/>
                </a:solidFill>
                <a:latin typeface="+mn-lt"/>
              </a:rPr>
              <a:t>S in Student2};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UNION </a:t>
            </a:r>
            <a:r>
              <a:rPr lang="en-US" dirty="0">
                <a:solidFill>
                  <a:srgbClr val="990000"/>
                </a:solidFill>
              </a:rPr>
              <a:t>( </a:t>
            </a:r>
            <a:r>
              <a:rPr lang="en-US" b="1" dirty="0">
                <a:solidFill>
                  <a:srgbClr val="990000"/>
                </a:solidFill>
                <a:latin typeface="Symbol" pitchFamily="18" charset="2"/>
              </a:rPr>
              <a:t></a:t>
            </a:r>
            <a:r>
              <a:rPr lang="en-US" dirty="0">
                <a:solidFill>
                  <a:srgbClr val="990000"/>
                </a:solidFill>
              </a:rPr>
              <a:t> )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3886200" y="22098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8381"/>
              </p:ext>
            </p:extLst>
          </p:nvPr>
        </p:nvGraphicFramePr>
        <p:xfrm>
          <a:off x="304800" y="9144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17190"/>
              </p:ext>
            </p:extLst>
          </p:nvPr>
        </p:nvGraphicFramePr>
        <p:xfrm>
          <a:off x="5181600" y="2057400"/>
          <a:ext cx="3340100" cy="1524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957894" y="151953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Student1 UNION Student2</a:t>
            </a:r>
            <a:endParaRPr lang="en-US" b="1" dirty="0">
              <a:solidFill>
                <a:srgbClr val="790033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66651"/>
            <a:ext cx="7767820" cy="59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3000" kern="0" dirty="0">
                <a:solidFill>
                  <a:srgbClr val="990000"/>
                </a:solidFill>
                <a:latin typeface="+mn-lt"/>
              </a:rPr>
              <a:t>{S.* | S in Student1 </a:t>
            </a:r>
            <a:r>
              <a:rPr lang="en-CA" sz="3000" b="1" kern="0" dirty="0">
                <a:solidFill>
                  <a:srgbClr val="990000"/>
                </a:solidFill>
                <a:latin typeface="+mn-lt"/>
              </a:rPr>
              <a:t>and</a:t>
            </a:r>
            <a:r>
              <a:rPr lang="en-CA" sz="3000" kern="0" dirty="0">
                <a:solidFill>
                  <a:srgbClr val="990000"/>
                </a:solidFill>
                <a:latin typeface="+mn-lt"/>
              </a:rPr>
              <a:t> S in Student2};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INTERSECTION </a:t>
            </a:r>
            <a:r>
              <a:rPr lang="en-US" dirty="0">
                <a:solidFill>
                  <a:srgbClr val="990000"/>
                </a:solidFill>
              </a:rPr>
              <a:t>( 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</a:t>
            </a:r>
            <a:r>
              <a:rPr lang="en-US" dirty="0">
                <a:solidFill>
                  <a:srgbClr val="990000"/>
                </a:solidFill>
              </a:rPr>
              <a:t> )</a:t>
            </a:r>
            <a:r>
              <a:rPr lang="en-US" altLang="en-US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51224"/>
              </p:ext>
            </p:extLst>
          </p:nvPr>
        </p:nvGraphicFramePr>
        <p:xfrm>
          <a:off x="5105400" y="2590800"/>
          <a:ext cx="3505201" cy="762000"/>
        </p:xfrm>
        <a:graphic>
          <a:graphicData uri="http://schemas.openxmlformats.org/drawingml/2006/table">
            <a:tbl>
              <a:tblPr/>
              <a:tblGrid>
                <a:gridCol w="929733"/>
                <a:gridCol w="1410630"/>
                <a:gridCol w="1164838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 bwMode="auto">
          <a:xfrm>
            <a:off x="3886200" y="23622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73513"/>
              </p:ext>
            </p:extLst>
          </p:nvPr>
        </p:nvGraphicFramePr>
        <p:xfrm>
          <a:off x="304800" y="9144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400144" y="1900535"/>
            <a:ext cx="4476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>
                <a:solidFill>
                  <a:srgbClr val="790033"/>
                </a:solidFill>
                <a:latin typeface="Times New Roman" charset="0"/>
              </a:rPr>
              <a:t>Student1 </a:t>
            </a:r>
            <a:r>
              <a:rPr lang="en-US" b="1" smtClean="0">
                <a:solidFill>
                  <a:srgbClr val="790033"/>
                </a:solidFill>
                <a:latin typeface="Times New Roman" charset="0"/>
              </a:rPr>
              <a:t>INTERSECT </a:t>
            </a:r>
            <a:r>
              <a:rPr lang="en-US" b="1" dirty="0">
                <a:solidFill>
                  <a:srgbClr val="790033"/>
                </a:solidFill>
                <a:latin typeface="Times New Roman" charset="0"/>
              </a:rPr>
              <a:t>Student2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200"/>
              <a:t>Aggregates in Tuple Relational Calculus</a:t>
            </a:r>
            <a:endParaRPr lang="en-US" altLang="en-US" sz="32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z="3200" dirty="0"/>
              <a:t>Relational Algebra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/>
              <a:t>Aggregate attributes, operation (Relation)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altLang="en-US" sz="3000" dirty="0" smtClean="0"/>
              <a:t>count, min, max, </a:t>
            </a:r>
            <a:r>
              <a:rPr lang="en-CA" altLang="en-US" sz="3000" dirty="0" err="1" smtClean="0"/>
              <a:t>avg</a:t>
            </a:r>
            <a:r>
              <a:rPr lang="en-CA" altLang="en-US" sz="3000" dirty="0" smtClean="0"/>
              <a:t>, sum</a:t>
            </a:r>
            <a:endParaRPr lang="en-CA" altLang="en-US" sz="3000" dirty="0"/>
          </a:p>
          <a:p>
            <a:pPr eaLnBrk="1" hangingPunct="1">
              <a:lnSpc>
                <a:spcPct val="90000"/>
              </a:lnSpc>
            </a:pPr>
            <a:r>
              <a:rPr lang="en-CA" altLang="en-US" sz="3200" dirty="0"/>
              <a:t>Tuple Relational Calculus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000" dirty="0" smtClean="0"/>
              <a:t>{ VA, </a:t>
            </a:r>
            <a:r>
              <a:rPr lang="en-CA" altLang="en-US" sz="3000" dirty="0"/>
              <a:t>operation | </a:t>
            </a:r>
            <a:r>
              <a:rPr lang="en-CA" altLang="en-US" sz="3000" dirty="0" smtClean="0"/>
              <a:t>Formula 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altLang="en-US" sz="3000" dirty="0" smtClean="0"/>
              <a:t>count, min, max, </a:t>
            </a:r>
            <a:r>
              <a:rPr lang="en-CA" altLang="en-US" sz="3000" dirty="0" err="1" smtClean="0"/>
              <a:t>avg</a:t>
            </a:r>
            <a:r>
              <a:rPr lang="en-CA" altLang="en-US" sz="3000" dirty="0" smtClean="0"/>
              <a:t>, sum</a:t>
            </a:r>
            <a:endParaRPr lang="en-CA" alt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811486"/>
            <a:ext cx="793194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3000" kern="0" dirty="0">
                <a:solidFill>
                  <a:srgbClr val="990000"/>
                </a:solidFill>
                <a:latin typeface="+mn-lt"/>
              </a:rPr>
              <a:t>{S.* | S in Student1 </a:t>
            </a:r>
            <a:r>
              <a:rPr lang="en-CA" sz="3000" b="1" kern="0" dirty="0">
                <a:solidFill>
                  <a:srgbClr val="990000"/>
                </a:solidFill>
                <a:latin typeface="+mn-lt"/>
              </a:rPr>
              <a:t>and not </a:t>
            </a:r>
            <a:r>
              <a:rPr lang="en-CA" sz="3000" kern="0" dirty="0">
                <a:solidFill>
                  <a:srgbClr val="990000"/>
                </a:solidFill>
                <a:latin typeface="+mn-lt"/>
              </a:rPr>
              <a:t>S in Student2};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</a:t>
            </a:r>
            <a:r>
              <a:rPr lang="en-US" altLang="en-US" dirty="0" smtClean="0"/>
              <a:t>MINUS </a:t>
            </a:r>
            <a:r>
              <a:rPr lang="en-US" altLang="en-US" dirty="0"/>
              <a:t>( </a:t>
            </a:r>
            <a:r>
              <a:rPr lang="en-US" altLang="en-US" dirty="0">
                <a:solidFill>
                  <a:srgbClr val="790033"/>
                </a:solidFill>
              </a:rPr>
              <a:t>– 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8125"/>
              </p:ext>
            </p:extLst>
          </p:nvPr>
        </p:nvGraphicFramePr>
        <p:xfrm>
          <a:off x="5181600" y="2514600"/>
          <a:ext cx="3124200" cy="762000"/>
        </p:xfrm>
        <a:graphic>
          <a:graphicData uri="http://schemas.openxmlformats.org/drawingml/2006/table">
            <a:tbl>
              <a:tblPr/>
              <a:tblGrid>
                <a:gridCol w="828675"/>
                <a:gridCol w="1257300"/>
                <a:gridCol w="103822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 bwMode="auto">
          <a:xfrm>
            <a:off x="3886200" y="2209800"/>
            <a:ext cx="1219200" cy="13716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18106"/>
              </p:ext>
            </p:extLst>
          </p:nvPr>
        </p:nvGraphicFramePr>
        <p:xfrm>
          <a:off x="304800" y="914400"/>
          <a:ext cx="3340100" cy="3429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881694" y="197673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>
                <a:solidFill>
                  <a:srgbClr val="790033"/>
                </a:solidFill>
                <a:latin typeface="Times New Roman" charset="0"/>
              </a:rPr>
              <a:t>Student1 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</a:rPr>
              <a:t>MINUS </a:t>
            </a:r>
            <a:r>
              <a:rPr lang="en-US" b="1" dirty="0">
                <a:solidFill>
                  <a:srgbClr val="790033"/>
                </a:solidFill>
                <a:latin typeface="Times New Roman" charset="0"/>
              </a:rPr>
              <a:t>Student2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altLang="zh-CN" sz="2800" kern="0" dirty="0" smtClean="0">
                <a:solidFill>
                  <a:srgbClr val="990000"/>
                </a:solidFill>
              </a:rPr>
              <a:t>ALG&gt; </a:t>
            </a:r>
            <a:r>
              <a:rPr lang="en-CA" sz="2800" kern="0" dirty="0" smtClean="0">
                <a:solidFill>
                  <a:srgbClr val="990000"/>
                </a:solidFill>
              </a:rPr>
              <a:t>Student </a:t>
            </a:r>
            <a:r>
              <a:rPr lang="en-CA" sz="2800" kern="0" dirty="0">
                <a:solidFill>
                  <a:srgbClr val="990000"/>
                </a:solidFill>
              </a:rPr>
              <a:t>times Course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 smtClean="0">
                <a:solidFill>
                  <a:srgbClr val="990000"/>
                </a:solidFill>
              </a:rPr>
              <a:t>TRC&gt; {S.S#,S.SNAME,S.AGE,C.C#,C.CNAME,C.LOC</a:t>
            </a:r>
            <a:r>
              <a:rPr lang="en-CA" sz="2800" kern="0" dirty="0">
                <a:solidFill>
                  <a:srgbClr val="990000"/>
                </a:solidFill>
              </a:rPr>
              <a:t>|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r>
              <a:rPr lang="en-CA" sz="2800" kern="0" dirty="0">
                <a:solidFill>
                  <a:srgbClr val="990000"/>
                </a:solidFill>
              </a:rPr>
              <a:t>    </a:t>
            </a:r>
            <a:r>
              <a:rPr lang="en-CA" sz="2800" kern="0" dirty="0" smtClean="0">
                <a:solidFill>
                  <a:srgbClr val="990000"/>
                </a:solidFill>
              </a:rPr>
              <a:t>		S </a:t>
            </a:r>
            <a:r>
              <a:rPr lang="en-CA" sz="2800" kern="0" dirty="0">
                <a:solidFill>
                  <a:srgbClr val="990000"/>
                </a:solidFill>
              </a:rPr>
              <a:t>in </a:t>
            </a:r>
            <a:r>
              <a:rPr lang="en-CA" sz="2800" kern="0" dirty="0" smtClean="0">
                <a:solidFill>
                  <a:srgbClr val="990000"/>
                </a:solidFill>
              </a:rPr>
              <a:t>Student and</a:t>
            </a:r>
            <a:r>
              <a:rPr lang="en-CA" sz="2800" kern="0" dirty="0">
                <a:solidFill>
                  <a:srgbClr val="990000"/>
                </a:solidFill>
              </a:rPr>
              <a:t> </a:t>
            </a:r>
            <a:r>
              <a:rPr lang="en-CA" sz="2800" kern="0" dirty="0" smtClean="0">
                <a:solidFill>
                  <a:srgbClr val="990000"/>
                </a:solidFill>
              </a:rPr>
              <a:t>C </a:t>
            </a:r>
            <a:r>
              <a:rPr lang="en-CA" sz="2800" kern="0" dirty="0">
                <a:solidFill>
                  <a:srgbClr val="990000"/>
                </a:solidFill>
              </a:rPr>
              <a:t>in Course</a:t>
            </a:r>
            <a:r>
              <a:rPr lang="en-CA" sz="2800" kern="0" dirty="0" smtClean="0">
                <a:solidFill>
                  <a:srgbClr val="990000"/>
                </a:solidFill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CA" sz="2800" kern="0" dirty="0">
                <a:solidFill>
                  <a:srgbClr val="990000"/>
                </a:solidFill>
              </a:rPr>
              <a:t>TRC&gt; {S.*,C.*| S in Student and C in Course};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defRPr/>
            </a:pPr>
            <a:endParaRPr lang="en-CA" sz="2800" kern="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21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Operation: TIMES (</a:t>
            </a:r>
            <a:r>
              <a:rPr lang="en-US" altLang="en-US" dirty="0">
                <a:solidFill>
                  <a:srgbClr val="790033"/>
                </a:solidFill>
              </a:rPr>
              <a:t>⨉)</a:t>
            </a:r>
            <a:endParaRPr lang="en-US" dirty="0"/>
          </a:p>
        </p:txBody>
      </p:sp>
      <p:graphicFrame>
        <p:nvGraphicFramePr>
          <p:cNvPr id="8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435975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1. Get all names of students and </a:t>
            </a:r>
            <a:r>
              <a:rPr lang="en-US" altLang="en-US" sz="2400" dirty="0" smtClean="0"/>
              <a:t>courses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 smtClean="0"/>
              <a:t>{</a:t>
            </a:r>
            <a:r>
              <a:rPr lang="en-US" altLang="en-US" sz="2400" dirty="0" err="1" smtClean="0"/>
              <a:t>X.name</a:t>
            </a:r>
            <a:r>
              <a:rPr lang="en-US" altLang="en-US" sz="2400" dirty="0" smtClean="0"/>
              <a:t> | X in Student or X in Course};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 smtClean="0"/>
              <a:t>T1 </a:t>
            </a:r>
            <a:r>
              <a:rPr lang="en-US" altLang="en-US" sz="2400" dirty="0"/>
              <a:t>(name) := {</a:t>
            </a:r>
            <a:r>
              <a:rPr lang="en-US" altLang="en-US" sz="2400" dirty="0" err="1"/>
              <a:t>X.sname</a:t>
            </a:r>
            <a:r>
              <a:rPr lang="en-US" altLang="en-US" sz="2400" dirty="0"/>
              <a:t> | X in Student};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T2 (name) := {</a:t>
            </a:r>
            <a:r>
              <a:rPr lang="en-US" altLang="en-US" sz="2400" dirty="0" err="1"/>
              <a:t>X.cname</a:t>
            </a:r>
            <a:r>
              <a:rPr lang="en-US" altLang="en-US" sz="2400" dirty="0"/>
              <a:t> | X in Course};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{</a:t>
            </a:r>
            <a:r>
              <a:rPr lang="en-US" altLang="en-US" sz="2400" dirty="0" err="1"/>
              <a:t>X.name</a:t>
            </a:r>
            <a:r>
              <a:rPr lang="en-US" altLang="en-US" sz="2400" dirty="0"/>
              <a:t> | X in T1 or X in T2};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6324600" y="3352800"/>
            <a:ext cx="208582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/>
              <a:t>Any problem?</a:t>
            </a:r>
            <a:endParaRPr lang="en-US" altLang="en-US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88392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2. Get the course names for courses that John and </a:t>
            </a:r>
            <a:r>
              <a:rPr lang="en-US" altLang="en-US" sz="2400" dirty="0" smtClean="0"/>
              <a:t>Kate </a:t>
            </a:r>
            <a:r>
              <a:rPr lang="en-US" altLang="en-US" sz="2400" dirty="0"/>
              <a:t>both takes.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 smtClean="0">
                <a:solidFill>
                  <a:srgbClr val="800000"/>
                </a:solidFill>
              </a:rPr>
              <a:t>{</a:t>
            </a:r>
            <a:r>
              <a:rPr lang="en-US" altLang="en-US" sz="2400" dirty="0" err="1">
                <a:solidFill>
                  <a:srgbClr val="800000"/>
                </a:solidFill>
              </a:rPr>
              <a:t>C.cname</a:t>
            </a:r>
            <a:r>
              <a:rPr lang="en-US" altLang="en-US" sz="2400" dirty="0">
                <a:solidFill>
                  <a:srgbClr val="800000"/>
                </a:solidFill>
              </a:rPr>
              <a:t> | C in course and (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S1 in Student, G1 in Grade)(S1.sname</a:t>
            </a:r>
            <a:r>
              <a:rPr lang="en-US" altLang="en-US" sz="2400" dirty="0" smtClean="0">
                <a:solidFill>
                  <a:srgbClr val="800000"/>
                </a:solidFill>
              </a:rPr>
              <a:t>=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John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    </a:t>
            </a:r>
            <a:r>
              <a:rPr lang="en-US" altLang="en-US" sz="2400" dirty="0">
                <a:solidFill>
                  <a:srgbClr val="800000"/>
                </a:solidFill>
              </a:rPr>
              <a:t>S1.s#=G1.s#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#=G1.c#) 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S2 in Student, G2 in Grade)(S2.sname</a:t>
            </a:r>
            <a:r>
              <a:rPr lang="en-US" altLang="en-US" sz="2400" dirty="0" smtClean="0">
                <a:solidFill>
                  <a:srgbClr val="800000"/>
                </a:solidFill>
              </a:rPr>
              <a:t>=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Kate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    </a:t>
            </a:r>
            <a:r>
              <a:rPr lang="en-US" altLang="en-US" sz="2400" dirty="0">
                <a:solidFill>
                  <a:srgbClr val="800000"/>
                </a:solidFill>
              </a:rPr>
              <a:t>S2.s#=G2.s#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#=G2.c#)) 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800000"/>
                </a:solidFill>
              </a:rPr>
              <a:t>	</a:t>
            </a:r>
            <a:r>
              <a:rPr lang="en-US" altLang="en-US" sz="2400" dirty="0" smtClean="0">
                <a:solidFill>
                  <a:srgbClr val="800000"/>
                </a:solidFill>
              </a:rPr>
              <a:t>(exists S in Student, G in Grade)(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S.sname</a:t>
            </a:r>
            <a:r>
              <a:rPr lang="en-US" altLang="en-US" sz="2400" dirty="0" smtClean="0">
                <a:solidFill>
                  <a:srgbClr val="800000"/>
                </a:solidFill>
              </a:rPr>
              <a:t>=</a:t>
            </a:r>
            <a:r>
              <a:rPr lang="fr-FR" altLang="en-US" sz="2400" dirty="0" smtClean="0">
                <a:solidFill>
                  <a:srgbClr val="990000"/>
                </a:solidFill>
              </a:rPr>
              <a:t> '</a:t>
            </a:r>
            <a:r>
              <a:rPr lang="en-US" altLang="en-US" sz="2400" dirty="0" smtClean="0">
                <a:solidFill>
                  <a:srgbClr val="800000"/>
                </a:solidFill>
              </a:rPr>
              <a:t>John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 smtClean="0">
                <a:solidFill>
                  <a:srgbClr val="800000"/>
                </a:solidFill>
              </a:rPr>
              <a:t>     S.s</a:t>
            </a:r>
            <a:r>
              <a:rPr lang="en-US" altLang="en-US" sz="2400" dirty="0">
                <a:solidFill>
                  <a:srgbClr val="800000"/>
                </a:solidFill>
              </a:rPr>
              <a:t>#=</a:t>
            </a:r>
            <a:r>
              <a:rPr lang="en-US" altLang="en-US" sz="2400" dirty="0" smtClean="0">
                <a:solidFill>
                  <a:srgbClr val="800000"/>
                </a:solidFill>
              </a:rPr>
              <a:t>G.s</a:t>
            </a:r>
            <a:r>
              <a:rPr lang="en-US" altLang="en-US" sz="2400" dirty="0">
                <a:solidFill>
                  <a:srgbClr val="800000"/>
                </a:solidFill>
              </a:rPr>
              <a:t>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G.c</a:t>
            </a:r>
            <a:r>
              <a:rPr lang="en-US" altLang="en-US" sz="2400" dirty="0">
                <a:solidFill>
                  <a:srgbClr val="800000"/>
                </a:solidFill>
              </a:rPr>
              <a:t>#) 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</a:t>
            </a:r>
            <a:r>
              <a:rPr lang="en-US" altLang="en-US" sz="2400" dirty="0" smtClean="0">
                <a:solidFill>
                  <a:srgbClr val="800000"/>
                </a:solidFill>
              </a:rPr>
              <a:t>S </a:t>
            </a:r>
            <a:r>
              <a:rPr lang="en-US" altLang="en-US" sz="2400" dirty="0">
                <a:solidFill>
                  <a:srgbClr val="800000"/>
                </a:solidFill>
              </a:rPr>
              <a:t>in Student, </a:t>
            </a:r>
            <a:r>
              <a:rPr lang="en-US" altLang="en-US" sz="2400" dirty="0" smtClean="0">
                <a:solidFill>
                  <a:srgbClr val="800000"/>
                </a:solidFill>
              </a:rPr>
              <a:t>G </a:t>
            </a:r>
            <a:r>
              <a:rPr lang="en-US" altLang="en-US" sz="2400" dirty="0">
                <a:solidFill>
                  <a:srgbClr val="800000"/>
                </a:solidFill>
              </a:rPr>
              <a:t>in Grade)(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S.sname</a:t>
            </a:r>
            <a:r>
              <a:rPr lang="en-US" altLang="en-US" sz="2400" dirty="0">
                <a:solidFill>
                  <a:srgbClr val="800000"/>
                </a:solidFill>
              </a:rPr>
              <a:t>=</a:t>
            </a:r>
            <a:r>
              <a:rPr lang="fr-FR" altLang="en-US" sz="2400" dirty="0">
                <a:solidFill>
                  <a:srgbClr val="990000"/>
                </a:solidFill>
              </a:rPr>
              <a:t> '</a:t>
            </a:r>
            <a:r>
              <a:rPr lang="en-US" altLang="en-US" sz="2400" dirty="0">
                <a:solidFill>
                  <a:srgbClr val="800000"/>
                </a:solidFill>
              </a:rPr>
              <a:t>Kate</a:t>
            </a:r>
            <a:r>
              <a:rPr lang="fr-FR" altLang="en-US" sz="2400" dirty="0">
                <a:solidFill>
                  <a:srgbClr val="990000"/>
                </a:solidFill>
              </a:rPr>
              <a:t>'</a:t>
            </a:r>
            <a:r>
              <a:rPr lang="en-US" altLang="en-US" sz="2400" dirty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 smtClean="0">
                <a:solidFill>
                  <a:srgbClr val="800000"/>
                </a:solidFill>
              </a:rPr>
              <a:t>     S.s#=G.s# and 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C.c</a:t>
            </a:r>
            <a:r>
              <a:rPr lang="en-US" altLang="en-US" sz="2400" dirty="0" smtClean="0">
                <a:solidFill>
                  <a:srgbClr val="800000"/>
                </a:solidFill>
              </a:rPr>
              <a:t>#=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G.c</a:t>
            </a:r>
            <a:r>
              <a:rPr lang="en-US" altLang="en-US" sz="2400" dirty="0" smtClean="0">
                <a:solidFill>
                  <a:srgbClr val="800000"/>
                </a:solidFill>
              </a:rPr>
              <a:t>#)) };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23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05400" y="5029200"/>
            <a:ext cx="4572000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How </a:t>
            </a:r>
            <a:r>
              <a:rPr lang="en-US" altLang="en-US">
                <a:solidFill>
                  <a:srgbClr val="002060"/>
                </a:solidFill>
              </a:rPr>
              <a:t>about </a:t>
            </a:r>
            <a:r>
              <a:rPr lang="en-US" altLang="en-US" smtClean="0">
                <a:solidFill>
                  <a:srgbClr val="002060"/>
                </a:solidFill>
              </a:rPr>
              <a:t>one </a:t>
            </a:r>
            <a:r>
              <a:rPr lang="en-US" altLang="en-US" dirty="0">
                <a:solidFill>
                  <a:srgbClr val="002060"/>
                </a:solidFill>
              </a:rPr>
              <a:t>G? one 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88392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3. Get the course names for courses that John </a:t>
            </a:r>
            <a:r>
              <a:rPr lang="en-US" altLang="en-US" sz="2400" b="1" dirty="0"/>
              <a:t>or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Kate </a:t>
            </a:r>
            <a:r>
              <a:rPr lang="en-US" altLang="en-US" sz="2400" dirty="0"/>
              <a:t>takes.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{</a:t>
            </a:r>
            <a:r>
              <a:rPr lang="en-US" altLang="en-US" sz="2400" dirty="0" err="1">
                <a:solidFill>
                  <a:srgbClr val="800000"/>
                </a:solidFill>
              </a:rPr>
              <a:t>C.cname</a:t>
            </a:r>
            <a:r>
              <a:rPr lang="en-US" altLang="en-US" sz="2400" dirty="0">
                <a:solidFill>
                  <a:srgbClr val="800000"/>
                </a:solidFill>
              </a:rPr>
              <a:t> | C in course and (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S1 in student, G1 in grade)(S1.sname</a:t>
            </a:r>
            <a:r>
              <a:rPr lang="en-US" altLang="en-US" sz="2400" dirty="0" smtClean="0">
                <a:solidFill>
                  <a:srgbClr val="800000"/>
                </a:solidFill>
              </a:rPr>
              <a:t>=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John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    </a:t>
            </a:r>
            <a:r>
              <a:rPr lang="en-US" altLang="en-US" sz="2400" dirty="0">
                <a:solidFill>
                  <a:srgbClr val="800000"/>
                </a:solidFill>
              </a:rPr>
              <a:t>S1.s#=G1.s#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#=G1.c#) </a:t>
            </a:r>
            <a:r>
              <a:rPr lang="en-US" altLang="en-US" sz="2400" b="1" dirty="0">
                <a:solidFill>
                  <a:srgbClr val="800000"/>
                </a:solidFill>
              </a:rPr>
              <a:t>or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S2 in student, G2 in grade)(</a:t>
            </a:r>
            <a:r>
              <a:rPr lang="en-US" altLang="en-US" sz="2400" dirty="0" smtClean="0">
                <a:solidFill>
                  <a:srgbClr val="800000"/>
                </a:solidFill>
              </a:rPr>
              <a:t>S2.sname=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Kate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    </a:t>
            </a:r>
            <a:r>
              <a:rPr lang="en-US" altLang="en-US" sz="2400" dirty="0">
                <a:solidFill>
                  <a:srgbClr val="800000"/>
                </a:solidFill>
              </a:rPr>
              <a:t>S2.s#=G2.s# 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#=G2.c#)) 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</a:rPr>
              <a:t>	</a:t>
            </a:r>
            <a:r>
              <a:rPr lang="en-US" altLang="en-US" sz="2400" dirty="0">
                <a:solidFill>
                  <a:srgbClr val="800000"/>
                </a:solidFill>
              </a:rPr>
              <a:t>(exists S1 in student, </a:t>
            </a:r>
            <a:r>
              <a:rPr lang="en-US" altLang="en-US" sz="2400" dirty="0" smtClean="0">
                <a:solidFill>
                  <a:srgbClr val="800000"/>
                </a:solidFill>
              </a:rPr>
              <a:t>G </a:t>
            </a:r>
            <a:r>
              <a:rPr lang="en-US" altLang="en-US" sz="2400" dirty="0">
                <a:solidFill>
                  <a:srgbClr val="800000"/>
                </a:solidFill>
              </a:rPr>
              <a:t>in grade)(S1.sname=</a:t>
            </a:r>
            <a:r>
              <a:rPr lang="fr-FR" altLang="en-US" sz="2400" dirty="0">
                <a:solidFill>
                  <a:srgbClr val="990000"/>
                </a:solidFill>
              </a:rPr>
              <a:t> '</a:t>
            </a:r>
            <a:r>
              <a:rPr lang="en-US" altLang="en-US" sz="2400" dirty="0">
                <a:solidFill>
                  <a:srgbClr val="800000"/>
                </a:solidFill>
              </a:rPr>
              <a:t>John</a:t>
            </a:r>
            <a:r>
              <a:rPr lang="fr-FR" altLang="en-US" sz="2400" dirty="0">
                <a:solidFill>
                  <a:srgbClr val="990000"/>
                </a:solidFill>
              </a:rPr>
              <a:t>'</a:t>
            </a:r>
            <a:r>
              <a:rPr lang="en-US" altLang="en-US" sz="2400" dirty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    S1.s#=</a:t>
            </a:r>
            <a:r>
              <a:rPr lang="en-US" altLang="en-US" sz="2400" dirty="0" smtClean="0">
                <a:solidFill>
                  <a:srgbClr val="800000"/>
                </a:solidFill>
              </a:rPr>
              <a:t>G.s</a:t>
            </a:r>
            <a:r>
              <a:rPr lang="en-US" altLang="en-US" sz="2400" dirty="0">
                <a:solidFill>
                  <a:srgbClr val="800000"/>
                </a:solidFill>
              </a:rPr>
              <a:t>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G.c</a:t>
            </a:r>
            <a:r>
              <a:rPr lang="en-US" altLang="en-US" sz="2400" dirty="0">
                <a:solidFill>
                  <a:srgbClr val="800000"/>
                </a:solidFill>
              </a:rPr>
              <a:t>#) </a:t>
            </a:r>
            <a:r>
              <a:rPr lang="en-US" altLang="en-US" sz="2400" b="1" dirty="0">
                <a:solidFill>
                  <a:srgbClr val="800000"/>
                </a:solidFill>
              </a:rPr>
              <a:t>or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S2 in student, </a:t>
            </a:r>
            <a:r>
              <a:rPr lang="en-US" altLang="en-US" sz="2400" dirty="0" smtClean="0">
                <a:solidFill>
                  <a:srgbClr val="800000"/>
                </a:solidFill>
              </a:rPr>
              <a:t>G </a:t>
            </a:r>
            <a:r>
              <a:rPr lang="en-US" altLang="en-US" sz="2400" dirty="0">
                <a:solidFill>
                  <a:srgbClr val="800000"/>
                </a:solidFill>
              </a:rPr>
              <a:t>in grade)(S2.sname=</a:t>
            </a:r>
            <a:r>
              <a:rPr lang="fr-FR" altLang="en-US" sz="2400" dirty="0">
                <a:solidFill>
                  <a:srgbClr val="990000"/>
                </a:solidFill>
              </a:rPr>
              <a:t> '</a:t>
            </a:r>
            <a:r>
              <a:rPr lang="en-US" altLang="en-US" sz="2400" dirty="0">
                <a:solidFill>
                  <a:srgbClr val="800000"/>
                </a:solidFill>
              </a:rPr>
              <a:t>Kate</a:t>
            </a:r>
            <a:r>
              <a:rPr lang="fr-FR" altLang="en-US" sz="2400" dirty="0">
                <a:solidFill>
                  <a:srgbClr val="990000"/>
                </a:solidFill>
              </a:rPr>
              <a:t>'</a:t>
            </a:r>
            <a:r>
              <a:rPr lang="en-US" altLang="en-US" sz="2400" dirty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    S2.s#=</a:t>
            </a:r>
            <a:r>
              <a:rPr lang="en-US" altLang="en-US" sz="2400" dirty="0" smtClean="0">
                <a:solidFill>
                  <a:srgbClr val="800000"/>
                </a:solidFill>
              </a:rPr>
              <a:t>G.s</a:t>
            </a:r>
            <a:r>
              <a:rPr lang="en-US" altLang="en-US" sz="2400" dirty="0">
                <a:solidFill>
                  <a:srgbClr val="800000"/>
                </a:solidFill>
              </a:rPr>
              <a:t># 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</a:t>
            </a:r>
            <a:r>
              <a:rPr lang="en-US" altLang="en-US" sz="2400" dirty="0" err="1" smtClean="0">
                <a:solidFill>
                  <a:srgbClr val="800000"/>
                </a:solidFill>
              </a:rPr>
              <a:t>G.c</a:t>
            </a:r>
            <a:r>
              <a:rPr lang="en-US" altLang="en-US" sz="2400" dirty="0">
                <a:solidFill>
                  <a:srgbClr val="800000"/>
                </a:solidFill>
              </a:rPr>
              <a:t>#)) };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58366" y="4784616"/>
            <a:ext cx="389882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>
                <a:solidFill>
                  <a:srgbClr val="002060"/>
                </a:solidFill>
              </a:rPr>
              <a:t>How about just use one G?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6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8392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4. Get the course names for courses that John takes </a:t>
            </a:r>
            <a:r>
              <a:rPr lang="en-US" altLang="en-US" sz="2400" b="1" dirty="0"/>
              <a:t>but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Kate </a:t>
            </a:r>
            <a:r>
              <a:rPr lang="en-US" altLang="en-US" sz="2400" dirty="0"/>
              <a:t>does not take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800000"/>
                </a:solidFill>
              </a:rPr>
              <a:t>{</a:t>
            </a:r>
            <a:r>
              <a:rPr lang="en-US" altLang="en-US" sz="2400" dirty="0" err="1">
                <a:solidFill>
                  <a:srgbClr val="800000"/>
                </a:solidFill>
              </a:rPr>
              <a:t>C.cname</a:t>
            </a:r>
            <a:r>
              <a:rPr lang="en-US" altLang="en-US" sz="2400" dirty="0">
                <a:solidFill>
                  <a:srgbClr val="800000"/>
                </a:solidFill>
              </a:rPr>
              <a:t> | C in course and (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S1 in student, G1 in </a:t>
            </a:r>
            <a:r>
              <a:rPr lang="en-CA" altLang="en-US" sz="2400" dirty="0">
                <a:solidFill>
                  <a:srgbClr val="800000"/>
                </a:solidFill>
              </a:rPr>
              <a:t>g</a:t>
            </a:r>
            <a:r>
              <a:rPr lang="en-US" altLang="en-US" sz="2400" dirty="0" err="1">
                <a:solidFill>
                  <a:srgbClr val="800000"/>
                </a:solidFill>
              </a:rPr>
              <a:t>rade</a:t>
            </a:r>
            <a:r>
              <a:rPr lang="en-US" altLang="en-US" sz="2400" dirty="0">
                <a:solidFill>
                  <a:srgbClr val="800000"/>
                </a:solidFill>
              </a:rPr>
              <a:t>)(S1.sname</a:t>
            </a:r>
            <a:r>
              <a:rPr lang="en-US" altLang="en-US" sz="2400" dirty="0" smtClean="0">
                <a:solidFill>
                  <a:srgbClr val="800000"/>
                </a:solidFill>
              </a:rPr>
              <a:t>=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John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 and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    </a:t>
            </a:r>
            <a:r>
              <a:rPr lang="en-US" altLang="en-US" sz="2400" dirty="0">
                <a:solidFill>
                  <a:srgbClr val="800000"/>
                </a:solidFill>
              </a:rPr>
              <a:t>S1.s#=G1.s#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#=G1.c#) </a:t>
            </a:r>
            <a:r>
              <a:rPr lang="en-US" altLang="en-US" sz="2400" b="1" dirty="0">
                <a:solidFill>
                  <a:srgbClr val="800000"/>
                </a:solidFill>
              </a:rPr>
              <a:t>and not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	(exists S2 in student, G2 in grade)(S2.sname</a:t>
            </a:r>
            <a:r>
              <a:rPr lang="en-US" altLang="en-US" sz="2400" dirty="0" smtClean="0">
                <a:solidFill>
                  <a:srgbClr val="800000"/>
                </a:solidFill>
              </a:rPr>
              <a:t>=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Kate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US" altLang="en-US" sz="2400" dirty="0" smtClean="0">
                <a:solidFill>
                  <a:srgbClr val="800000"/>
                </a:solidFill>
              </a:rPr>
              <a:t>  and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    </a:t>
            </a:r>
            <a:r>
              <a:rPr lang="en-US" altLang="en-US" sz="2400" dirty="0">
                <a:solidFill>
                  <a:srgbClr val="800000"/>
                </a:solidFill>
              </a:rPr>
              <a:t>S2.s#=G2.s# and </a:t>
            </a:r>
            <a:r>
              <a:rPr lang="en-US" altLang="en-US" sz="2400" dirty="0" err="1">
                <a:solidFill>
                  <a:srgbClr val="800000"/>
                </a:solidFill>
              </a:rPr>
              <a:t>C.c</a:t>
            </a:r>
            <a:r>
              <a:rPr lang="en-US" altLang="en-US" sz="2400" dirty="0">
                <a:solidFill>
                  <a:srgbClr val="800000"/>
                </a:solidFill>
              </a:rPr>
              <a:t>#=G2.c#)) };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How about just use one G?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25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111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1. </a:t>
            </a:r>
            <a:r>
              <a:rPr lang="en-CA" altLang="en-US" sz="2400" dirty="0" smtClean="0"/>
              <a:t>List </a:t>
            </a:r>
            <a:r>
              <a:rPr lang="en-CA" altLang="en-US" sz="2400" dirty="0"/>
              <a:t>all possible student name and course name  combinations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 project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(Student times Course);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C in Course};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62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801101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2. List student name and course name pairs such that the indicated student takes the indicated course.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 project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sname,cname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((Student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njoin</a:t>
            </a:r>
            <a:r>
              <a:rPr lang="en-CA" altLang="en-US" sz="2400" dirty="0" smtClean="0">
                <a:solidFill>
                  <a:srgbClr val="990000"/>
                </a:solidFill>
              </a:rPr>
              <a:t> grade)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njoin</a:t>
            </a:r>
            <a:r>
              <a:rPr lang="en-CA" altLang="en-US" sz="2400" dirty="0" smtClean="0">
                <a:solidFill>
                  <a:srgbClr val="990000"/>
                </a:solidFill>
              </a:rPr>
              <a:t>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C in Course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G </a:t>
            </a:r>
            <a:r>
              <a:rPr lang="en-CA" altLang="en-US" sz="2400" dirty="0">
                <a:solidFill>
                  <a:srgbClr val="990000"/>
                </a:solidFill>
              </a:rPr>
              <a:t>in Grade)(S.s# = </a:t>
            </a:r>
            <a:r>
              <a:rPr lang="en-CA" altLang="en-US" sz="2400" dirty="0" smtClean="0">
                <a:solidFill>
                  <a:srgbClr val="990000"/>
                </a:solidFill>
              </a:rPr>
              <a:t>G.s</a:t>
            </a:r>
            <a:r>
              <a:rPr lang="en-CA" altLang="en-US" sz="2400" dirty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27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06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458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3. List student name and course name pairs such that the indicated student doesn't take the indicated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C in Course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and </a:t>
            </a: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Grade)(S.s#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44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458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4.  List the names of students who take CS305.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 </a:t>
            </a:r>
            <a:r>
              <a:rPr lang="fr-FR" altLang="en-US" sz="2400" dirty="0" smtClean="0">
                <a:solidFill>
                  <a:srgbClr val="990000"/>
                </a:solidFill>
              </a:rPr>
              <a:t>t1 </a:t>
            </a:r>
            <a:r>
              <a:rPr lang="fr-FR" altLang="en-US" sz="2400" dirty="0">
                <a:solidFill>
                  <a:srgbClr val="990000"/>
                </a:solidFill>
              </a:rPr>
              <a:t>:= 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njoin</a:t>
            </a:r>
            <a:r>
              <a:rPr lang="fr-FR" altLang="en-US" sz="2400" dirty="0">
                <a:solidFill>
                  <a:srgbClr val="99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    	</a:t>
            </a:r>
            <a:r>
              <a:rPr lang="fr-FR" altLang="en-US" sz="2400" dirty="0" smtClean="0">
                <a:solidFill>
                  <a:srgbClr val="990000"/>
                </a:solidFill>
              </a:rPr>
              <a:t>	t2 </a:t>
            </a:r>
            <a:r>
              <a:rPr lang="fr-FR" altLang="en-US" sz="2400" dirty="0">
                <a:solidFill>
                  <a:srgbClr val="990000"/>
                </a:solidFill>
              </a:rPr>
              <a:t>:= select C# = 'CS305'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    	</a:t>
            </a:r>
            <a:r>
              <a:rPr lang="fr-FR" altLang="en-US" sz="2400" dirty="0" smtClean="0">
                <a:solidFill>
                  <a:srgbClr val="990000"/>
                </a:solidFill>
              </a:rPr>
              <a:t>	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project</a:t>
            </a:r>
            <a:r>
              <a:rPr lang="fr-FR" altLang="en-US" sz="2400" dirty="0" smtClean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(t2);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|S in Student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	(</a:t>
            </a:r>
            <a:r>
              <a:rPr lang="en-CA" altLang="en-US" sz="2400" dirty="0">
                <a:solidFill>
                  <a:srgbClr val="990000"/>
                </a:solidFill>
              </a:rPr>
              <a:t>exists G in Grade)(S.s#=G.s# and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 = 'CS305')};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29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463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/>
              <a:t>Aggregation Query </a:t>
            </a:r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209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number of students</a:t>
            </a:r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ALG&gt; aggregate </a:t>
            </a:r>
            <a:r>
              <a:rPr lang="en-US" altLang="zh-CN" sz="2800" dirty="0"/>
              <a:t>count(*) (Student) </a:t>
            </a:r>
            <a:endParaRPr lang="en-US" altLang="zh-CN" sz="2800" dirty="0" smtClean="0"/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TRC&gt; </a:t>
            </a:r>
            <a:r>
              <a:rPr lang="en-CA" altLang="en-US" sz="2800" dirty="0"/>
              <a:t>{</a:t>
            </a:r>
            <a:r>
              <a:rPr lang="en-CA" altLang="en-US" sz="2800" dirty="0" smtClean="0"/>
              <a:t>count(S.S#) </a:t>
            </a:r>
            <a:r>
              <a:rPr lang="en-CA" altLang="en-US" sz="2800" dirty="0"/>
              <a:t>| </a:t>
            </a:r>
            <a:r>
              <a:rPr lang="en-CA" altLang="en-US" sz="2800" dirty="0" smtClean="0"/>
              <a:t>S </a:t>
            </a:r>
            <a:r>
              <a:rPr lang="en-CA" altLang="en-US" sz="2800" dirty="0"/>
              <a:t>in </a:t>
            </a:r>
            <a:r>
              <a:rPr lang="en-CA" altLang="en-US" sz="2800" dirty="0" smtClean="0"/>
              <a:t>Student </a:t>
            </a:r>
            <a:r>
              <a:rPr lang="en-CA" altLang="en-US" sz="2800" dirty="0"/>
              <a:t>};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457200" lvl="1" indent="0" eaLnBrk="1" hangingPunct="1">
              <a:buNone/>
            </a:pPr>
            <a:r>
              <a:rPr lang="en-US" altLang="zh-CN" sz="2800" dirty="0"/>
              <a:t>TRC&gt; </a:t>
            </a:r>
            <a:r>
              <a:rPr lang="en-CA" altLang="en-US" sz="2800" dirty="0"/>
              <a:t>{</a:t>
            </a:r>
            <a:r>
              <a:rPr lang="en-CA" altLang="en-US" sz="2800" dirty="0" smtClean="0"/>
              <a:t>count(S.*) </a:t>
            </a:r>
            <a:r>
              <a:rPr lang="en-CA" altLang="en-US" sz="2800" dirty="0"/>
              <a:t>| S in Student };</a:t>
            </a:r>
            <a:r>
              <a:rPr lang="en-US" altLang="zh-CN" sz="2800" dirty="0"/>
              <a:t> </a:t>
            </a:r>
          </a:p>
          <a:p>
            <a:pPr marL="457200" lvl="1" indent="0" eaLnBrk="1" hangingPunct="1">
              <a:buNone/>
            </a:pPr>
            <a:endParaRPr lang="en-US" altLang="zh-CN" sz="2800" dirty="0"/>
          </a:p>
          <a:p>
            <a:pPr marL="457200" lvl="1" indent="0" eaLnBrk="1" hangingPunct="1">
              <a:buNone/>
            </a:pPr>
            <a:endParaRPr lang="en-US" altLang="zh-C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17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458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5. List the names of students who take DB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 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>
                <a:solidFill>
                  <a:srgbClr val="990000"/>
                </a:solidFill>
              </a:rPr>
              <a:t>t1 := 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njoin</a:t>
            </a:r>
            <a:r>
              <a:rPr lang="fr-FR" altLang="en-US" sz="2400" dirty="0">
                <a:solidFill>
                  <a:srgbClr val="990000"/>
                </a:solidFill>
              </a:rPr>
              <a:t> (grade </a:t>
            </a:r>
            <a:r>
              <a:rPr lang="fr-FR" altLang="en-US" sz="2400" dirty="0" err="1">
                <a:solidFill>
                  <a:srgbClr val="990000"/>
                </a:solidFill>
              </a:rPr>
              <a:t>njoin</a:t>
            </a:r>
            <a:r>
              <a:rPr lang="fr-FR" altLang="en-US" sz="2400" dirty="0">
                <a:solidFill>
                  <a:srgbClr val="990000"/>
                </a:solidFill>
              </a:rPr>
              <a:t> 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t2 </a:t>
            </a:r>
            <a:r>
              <a:rPr lang="fr-FR" altLang="en-US" sz="2400" dirty="0">
                <a:solidFill>
                  <a:srgbClr val="990000"/>
                </a:solidFill>
              </a:rPr>
              <a:t>:= select </a:t>
            </a:r>
            <a:r>
              <a:rPr lang="fr-FR" altLang="en-US" sz="2400" dirty="0" err="1">
                <a:solidFill>
                  <a:srgbClr val="990000"/>
                </a:solidFill>
              </a:rPr>
              <a:t>cname</a:t>
            </a:r>
            <a:r>
              <a:rPr lang="fr-FR" altLang="en-US" sz="2400" dirty="0">
                <a:solidFill>
                  <a:srgbClr val="990000"/>
                </a:solidFill>
              </a:rPr>
              <a:t> = 'DB' (t1);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project</a:t>
            </a:r>
            <a:r>
              <a:rPr lang="fr-FR" altLang="en-US" sz="2400" dirty="0" smtClean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(t2);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TRC&gt; 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(exists G in Grade, C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(S.s#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'DB')};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61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458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6. List student names for students not taking any courses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 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>
                <a:solidFill>
                  <a:srgbClr val="990000"/>
                </a:solidFill>
              </a:rPr>
              <a:t>t1 := </a:t>
            </a:r>
            <a:r>
              <a:rPr lang="fr-FR" altLang="en-US" sz="2400" dirty="0" err="1">
                <a:solidFill>
                  <a:srgbClr val="990000"/>
                </a:solidFill>
              </a:rPr>
              <a:t>project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(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t2 </a:t>
            </a:r>
            <a:r>
              <a:rPr lang="fr-FR" altLang="en-US" sz="2400" dirty="0">
                <a:solidFill>
                  <a:srgbClr val="990000"/>
                </a:solidFill>
              </a:rPr>
              <a:t>:= </a:t>
            </a:r>
            <a:r>
              <a:rPr lang="fr-FR" altLang="en-US" sz="2400" dirty="0" err="1">
                <a:solidFill>
                  <a:srgbClr val="990000"/>
                </a:solidFill>
              </a:rPr>
              <a:t>project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(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njoin</a:t>
            </a:r>
            <a:r>
              <a:rPr lang="fr-FR" altLang="en-US" sz="2400" dirty="0">
                <a:solidFill>
                  <a:srgbClr val="990000"/>
                </a:solidFill>
              </a:rPr>
              <a:t> 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t1 </a:t>
            </a:r>
            <a:r>
              <a:rPr lang="fr-FR" altLang="en-US" sz="2400" dirty="0">
                <a:solidFill>
                  <a:srgbClr val="990000"/>
                </a:solidFill>
              </a:rPr>
              <a:t>minus t2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 smtClean="0">
                <a:solidFill>
                  <a:srgbClr val="990000"/>
                </a:solidFill>
              </a:rPr>
              <a:t>TRC&gt; </a:t>
            </a: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 S in Student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</a:t>
            </a:r>
            <a:r>
              <a:rPr lang="en-CA" altLang="en-US" sz="2400" dirty="0" smtClean="0">
                <a:solidFill>
                  <a:srgbClr val="990000"/>
                </a:solidFill>
              </a:rPr>
              <a:t> not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 )(S.s# =G.s#)};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49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774112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7. List student name for students taking more than one </a:t>
            </a:r>
            <a:r>
              <a:rPr lang="en-CA" altLang="en-US" sz="2400" dirty="0" smtClean="0"/>
              <a:t>course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   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(exists G1 in Grade, G2 in Grade)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(G1.S# = S.S# and G2.S# = S.S# and G1.C# </a:t>
            </a:r>
            <a:r>
              <a:rPr lang="en-CA" altLang="en-US" sz="2400" dirty="0" smtClean="0">
                <a:solidFill>
                  <a:srgbClr val="990000"/>
                </a:solidFill>
              </a:rPr>
              <a:t>!= </a:t>
            </a:r>
            <a:r>
              <a:rPr lang="en-CA" altLang="en-US" sz="2400" dirty="0">
                <a:solidFill>
                  <a:srgbClr val="990000"/>
                </a:solidFill>
              </a:rPr>
              <a:t>G2.C#)};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Another way to do this is to use aggregates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32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7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</a:t>
            </a:r>
            <a:r>
              <a:rPr lang="en-US" altLang="en-US" sz="3200">
                <a:solidFill>
                  <a:srgbClr val="990000"/>
                </a:solidFill>
              </a:rPr>
              <a:t>xamp</a:t>
            </a:r>
            <a:r>
              <a:rPr lang="en-US" altLang="en-US" sz="3200"/>
              <a:t>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0678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7</a:t>
            </a:r>
            <a:r>
              <a:rPr lang="en-CA" altLang="en-US" sz="2400" dirty="0"/>
              <a:t>.  List the </a:t>
            </a:r>
            <a:r>
              <a:rPr lang="en-CA" altLang="en-US" sz="2400" b="1" dirty="0"/>
              <a:t>student </a:t>
            </a:r>
            <a:r>
              <a:rPr lang="en-CA" altLang="en-US" sz="2400" b="1" dirty="0" smtClean="0"/>
              <a:t>names </a:t>
            </a:r>
            <a:r>
              <a:rPr lang="en-CA" altLang="en-US" sz="2400" dirty="0"/>
              <a:t>for students taking both </a:t>
            </a:r>
            <a:r>
              <a:rPr lang="en-CA" altLang="en-US" sz="2400" b="1" dirty="0"/>
              <a:t>CS305</a:t>
            </a:r>
            <a:r>
              <a:rPr lang="en-CA" altLang="en-US" sz="2400" dirty="0"/>
              <a:t> and </a:t>
            </a:r>
            <a:r>
              <a:rPr lang="en-CA" altLang="en-US" sz="2400" b="1" dirty="0"/>
              <a:t>CS300</a:t>
            </a:r>
            <a:r>
              <a:rPr lang="en-CA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 </a:t>
            </a:r>
            <a:r>
              <a:rPr lang="fr-FR" altLang="en-US" sz="2400" dirty="0">
                <a:solidFill>
                  <a:srgbClr val="990000"/>
                </a:solidFill>
              </a:rPr>
              <a:t>t1 := </a:t>
            </a:r>
            <a:r>
              <a:rPr lang="fr-FR" altLang="en-US" sz="2400" dirty="0" err="1">
                <a:solidFill>
                  <a:srgbClr val="990000"/>
                </a:solidFill>
              </a:rPr>
              <a:t>project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c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#</a:t>
            </a:r>
            <a:r>
              <a:rPr lang="fr-FR" altLang="en-US" sz="2400" dirty="0" smtClean="0">
                <a:solidFill>
                  <a:srgbClr val="990000"/>
                </a:solidFill>
              </a:rPr>
              <a:t>(</a:t>
            </a:r>
            <a:r>
              <a:rPr lang="fr-FR" altLang="en-US" sz="2400" dirty="0">
                <a:solidFill>
                  <a:srgbClr val="990000"/>
                </a:solidFill>
              </a:rPr>
              <a:t>select </a:t>
            </a:r>
            <a:r>
              <a:rPr lang="fr-FR" altLang="en-US" sz="2400" dirty="0" err="1">
                <a:solidFill>
                  <a:srgbClr val="990000"/>
                </a:solidFill>
              </a:rPr>
              <a:t>c#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='CS305</a:t>
            </a:r>
            <a:r>
              <a:rPr lang="fr-FR" altLang="en-US" sz="2400" dirty="0">
                <a:solidFill>
                  <a:srgbClr val="990000"/>
                </a:solidFill>
              </a:rPr>
              <a:t>' or </a:t>
            </a:r>
            <a:r>
              <a:rPr lang="fr-FR" altLang="en-US" sz="2400" dirty="0" err="1">
                <a:solidFill>
                  <a:srgbClr val="990000"/>
                </a:solidFill>
              </a:rPr>
              <a:t>c#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='CS300</a:t>
            </a:r>
            <a:r>
              <a:rPr lang="fr-FR" altLang="en-US" sz="2400" dirty="0">
                <a:solidFill>
                  <a:srgbClr val="990000"/>
                </a:solidFill>
              </a:rPr>
              <a:t>' (course));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 smtClean="0">
                <a:solidFill>
                  <a:srgbClr val="990000"/>
                </a:solidFill>
              </a:rPr>
              <a:t>	       </a:t>
            </a:r>
            <a:r>
              <a:rPr lang="fr-FR" altLang="en-US" sz="2400" dirty="0">
                <a:solidFill>
                  <a:srgbClr val="990000"/>
                </a:solidFill>
              </a:rPr>
              <a:t>t2 := </a:t>
            </a:r>
            <a:r>
              <a:rPr lang="fr-FR" altLang="en-US" sz="2400" dirty="0" err="1">
                <a:solidFill>
                  <a:srgbClr val="990000"/>
                </a:solidFill>
              </a:rPr>
              <a:t>project</a:t>
            </a:r>
            <a:r>
              <a:rPr lang="fr-FR" altLang="en-US" sz="2400" dirty="0">
                <a:solidFill>
                  <a:srgbClr val="990000"/>
                </a:solidFill>
              </a:rPr>
              <a:t> s#, </a:t>
            </a:r>
            <a:r>
              <a:rPr lang="fr-FR" altLang="en-US" sz="2400" dirty="0" err="1">
                <a:solidFill>
                  <a:srgbClr val="990000"/>
                </a:solidFill>
              </a:rPr>
              <a:t>c#</a:t>
            </a:r>
            <a:r>
              <a:rPr lang="fr-FR" altLang="en-US" sz="2400" dirty="0">
                <a:solidFill>
                  <a:srgbClr val="990000"/>
                </a:solidFill>
              </a:rPr>
              <a:t> (grade);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 </a:t>
            </a:r>
            <a:r>
              <a:rPr lang="fr-FR" altLang="en-US" sz="2400" dirty="0" smtClean="0">
                <a:solidFill>
                  <a:srgbClr val="990000"/>
                </a:solidFill>
              </a:rPr>
              <a:t>	t3 := t2 </a:t>
            </a:r>
            <a:r>
              <a:rPr lang="fr-FR" altLang="en-US" sz="2400" dirty="0" err="1">
                <a:solidFill>
                  <a:srgbClr val="990000"/>
                </a:solidFill>
              </a:rPr>
              <a:t>divideby</a:t>
            </a:r>
            <a:r>
              <a:rPr lang="fr-FR" altLang="en-US" sz="2400" dirty="0">
                <a:solidFill>
                  <a:srgbClr val="990000"/>
                </a:solidFill>
              </a:rPr>
              <a:t> t1; </a:t>
            </a:r>
            <a:endParaRPr lang="fr-FR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project</a:t>
            </a:r>
            <a:r>
              <a:rPr lang="fr-FR" altLang="en-US" sz="2400" dirty="0" smtClean="0">
                <a:solidFill>
                  <a:srgbClr val="99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fr-FR" altLang="en-US" sz="2400" dirty="0" smtClean="0">
                <a:solidFill>
                  <a:srgbClr val="990000"/>
                </a:solidFill>
              </a:rPr>
              <a:t> (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Student</a:t>
            </a:r>
            <a:r>
              <a:rPr lang="fr-FR" altLang="en-US" sz="2400" dirty="0" smtClean="0">
                <a:solidFill>
                  <a:srgbClr val="99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njoin</a:t>
            </a:r>
            <a:r>
              <a:rPr lang="fr-FR" altLang="en-US" sz="2400" dirty="0" smtClean="0">
                <a:solidFill>
                  <a:srgbClr val="990000"/>
                </a:solidFill>
              </a:rPr>
              <a:t> t3);</a:t>
            </a:r>
            <a:endParaRPr lang="fr-FR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 smtClean="0">
                <a:solidFill>
                  <a:srgbClr val="990000"/>
                </a:solidFill>
              </a:rPr>
              <a:t>TRC&gt;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G1 in Grade)(G1.c#=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CS305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and S.s# = G1.s#)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(exists G2 in Grade)(G2.c# =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CS300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and S.s# = G2.s#))};</a:t>
            </a:r>
            <a:endParaRPr lang="fr-FR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25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8</a:t>
            </a:r>
            <a:r>
              <a:rPr lang="en-CA" altLang="en-US" sz="2400" dirty="0"/>
              <a:t>.  List the </a:t>
            </a:r>
            <a:r>
              <a:rPr lang="en-CA" altLang="en-US" sz="2400" b="1" dirty="0"/>
              <a:t>student names </a:t>
            </a:r>
            <a:r>
              <a:rPr lang="en-CA" altLang="en-US" sz="2400" dirty="0"/>
              <a:t>for students who take both </a:t>
            </a:r>
            <a:r>
              <a:rPr lang="en-CA" altLang="en-US" sz="2400" b="1" dirty="0"/>
              <a:t>DB</a:t>
            </a:r>
            <a:r>
              <a:rPr lang="en-CA" altLang="en-US" sz="2400" dirty="0"/>
              <a:t> and </a:t>
            </a:r>
            <a:r>
              <a:rPr lang="en-CA" altLang="en-US" sz="2400" b="1" dirty="0"/>
              <a:t>OS</a:t>
            </a:r>
            <a:r>
              <a:rPr lang="en-CA" altLang="en-US" sz="2400" dirty="0"/>
              <a:t>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>
                <a:solidFill>
                  <a:srgbClr val="990000"/>
                </a:solidFill>
              </a:rPr>
              <a:t> 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(exists G1 in Grade, C1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  (S.s# = G1.s# and G1.c# = C1.c# and C1.cname = 'DB')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   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(exists G2 in Grade, C2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   (S.s# = G2.s# and G2.c# = C2.c# and C2.cname = 'OS')};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72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1534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9. List the </a:t>
            </a:r>
            <a:r>
              <a:rPr lang="en-CA" altLang="en-US" sz="2400" b="1" dirty="0"/>
              <a:t>student names </a:t>
            </a:r>
            <a:r>
              <a:rPr lang="en-CA" altLang="en-US" sz="2400" dirty="0"/>
              <a:t>for students taking </a:t>
            </a:r>
            <a:r>
              <a:rPr lang="en-CA" altLang="en-US" sz="2400" b="1" dirty="0"/>
              <a:t>all</a:t>
            </a:r>
            <a:r>
              <a:rPr lang="en-CA" altLang="en-US" sz="2400" dirty="0"/>
              <a:t> </a:t>
            </a:r>
            <a:r>
              <a:rPr lang="en-CA" altLang="en-US" sz="2400" dirty="0" smtClean="0"/>
              <a:t>courses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  (exists G in Grade)(S.s#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35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25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469313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10. List student name for students take all course except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ALG&gt;	t1 </a:t>
            </a:r>
            <a:r>
              <a:rPr lang="en-CA" altLang="en-US" sz="2400" dirty="0">
                <a:solidFill>
                  <a:srgbClr val="990000"/>
                </a:solidFill>
              </a:rPr>
              <a:t>:= project s#, c# (grade);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</a:t>
            </a:r>
            <a:r>
              <a:rPr lang="en-CA" altLang="en-US" sz="2400" dirty="0" smtClean="0">
                <a:solidFill>
                  <a:srgbClr val="990000"/>
                </a:solidFill>
              </a:rPr>
              <a:t>		t2 </a:t>
            </a:r>
            <a:r>
              <a:rPr lang="en-CA" altLang="en-US" sz="2400" dirty="0">
                <a:solidFill>
                  <a:srgbClr val="990000"/>
                </a:solidFill>
              </a:rPr>
              <a:t>:= project c# (select </a:t>
            </a:r>
            <a:r>
              <a:rPr lang="en-CA" altLang="en-US" sz="2400" dirty="0" err="1">
                <a:solidFill>
                  <a:srgbClr val="990000"/>
                </a:solidFill>
              </a:rPr>
              <a:t>cname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!= </a:t>
            </a:r>
            <a:r>
              <a:rPr lang="en-CA" altLang="en-US" sz="2400" dirty="0">
                <a:solidFill>
                  <a:srgbClr val="990000"/>
                </a:solidFill>
              </a:rPr>
              <a:t>'AL' (course);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</a:t>
            </a:r>
            <a:r>
              <a:rPr lang="en-CA" altLang="en-US" sz="2400" dirty="0" smtClean="0">
                <a:solidFill>
                  <a:srgbClr val="990000"/>
                </a:solidFill>
              </a:rPr>
              <a:t>		t3 </a:t>
            </a:r>
            <a:r>
              <a:rPr lang="en-CA" altLang="en-US" sz="2400" dirty="0">
                <a:solidFill>
                  <a:srgbClr val="990000"/>
                </a:solidFill>
              </a:rPr>
              <a:t>:= t1 </a:t>
            </a:r>
            <a:r>
              <a:rPr lang="en-CA" altLang="en-US" sz="2400" dirty="0" err="1">
                <a:solidFill>
                  <a:srgbClr val="990000"/>
                </a:solidFill>
              </a:rPr>
              <a:t>divideby</a:t>
            </a:r>
            <a:r>
              <a:rPr lang="en-CA" altLang="en-US" sz="2400" dirty="0">
                <a:solidFill>
                  <a:srgbClr val="990000"/>
                </a:solidFill>
              </a:rPr>
              <a:t> t2;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t4 </a:t>
            </a:r>
            <a:r>
              <a:rPr lang="en-CA" altLang="en-US" sz="2400" dirty="0">
                <a:solidFill>
                  <a:srgbClr val="990000"/>
                </a:solidFill>
              </a:rPr>
              <a:t>:= student </a:t>
            </a:r>
            <a:r>
              <a:rPr lang="en-CA" altLang="en-US" sz="2400" dirty="0" err="1">
                <a:solidFill>
                  <a:srgbClr val="990000"/>
                </a:solidFill>
              </a:rPr>
              <a:t>njoin</a:t>
            </a:r>
            <a:r>
              <a:rPr lang="en-CA" altLang="en-US" sz="2400" dirty="0">
                <a:solidFill>
                  <a:srgbClr val="990000"/>
                </a:solidFill>
              </a:rPr>
              <a:t> t3;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</a:t>
            </a:r>
            <a:r>
              <a:rPr lang="en-CA" altLang="en-US" sz="2400" dirty="0" smtClean="0">
                <a:solidFill>
                  <a:srgbClr val="990000"/>
                </a:solidFill>
              </a:rPr>
              <a:t>		project </a:t>
            </a:r>
            <a:r>
              <a:rPr lang="en-CA" altLang="en-US" sz="2400" dirty="0" err="1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(t4</a:t>
            </a:r>
            <a:r>
              <a:rPr lang="en-CA" altLang="en-US" sz="2400" dirty="0" smtClean="0">
                <a:solidFill>
                  <a:srgbClr val="990000"/>
                </a:solidFill>
              </a:rPr>
              <a:t>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16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986044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10. List student names for students taking all courses except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/>
              <a:t>	</a:t>
            </a:r>
            <a:r>
              <a:rPr lang="en-CA" altLang="en-US" sz="2300" dirty="0">
                <a:solidFill>
                  <a:srgbClr val="990000"/>
                </a:solidFill>
              </a:rPr>
              <a:t> {</a:t>
            </a:r>
            <a:r>
              <a:rPr lang="en-CA" altLang="en-US" sz="2300" dirty="0" err="1">
                <a:solidFill>
                  <a:srgbClr val="990000"/>
                </a:solidFill>
              </a:rPr>
              <a:t>S.sname</a:t>
            </a:r>
            <a:r>
              <a:rPr lang="en-CA" altLang="en-US" sz="2300" dirty="0">
                <a:solidFill>
                  <a:srgbClr val="990000"/>
                </a:solidFill>
              </a:rPr>
              <a:t> | S in Student and (</a:t>
            </a:r>
            <a:r>
              <a:rPr lang="en-CA" altLang="en-US" sz="2300" dirty="0" err="1">
                <a:solidFill>
                  <a:srgbClr val="990000"/>
                </a:solidFill>
              </a:rPr>
              <a:t>forall</a:t>
            </a:r>
            <a:r>
              <a:rPr lang="en-CA" altLang="en-US" sz="2300" dirty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               (</a:t>
            </a:r>
            <a:r>
              <a:rPr lang="en-CA" altLang="en-US" sz="2300" dirty="0" err="1">
                <a:solidFill>
                  <a:srgbClr val="990000"/>
                </a:solidFill>
              </a:rPr>
              <a:t>C.cname</a:t>
            </a:r>
            <a:r>
              <a:rPr lang="en-CA" altLang="en-US" sz="2300" dirty="0">
                <a:solidFill>
                  <a:srgbClr val="990000"/>
                </a:solidFill>
              </a:rPr>
              <a:t> = 'AL' or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               (exists G in Grade)(S.s# = G.s# and </a:t>
            </a:r>
            <a:r>
              <a:rPr lang="en-CA" altLang="en-US" sz="2300" dirty="0" err="1">
                <a:solidFill>
                  <a:srgbClr val="990000"/>
                </a:solidFill>
              </a:rPr>
              <a:t>C.c</a:t>
            </a:r>
            <a:r>
              <a:rPr lang="en-CA" altLang="en-US" sz="2300" dirty="0">
                <a:solidFill>
                  <a:srgbClr val="990000"/>
                </a:solidFill>
              </a:rPr>
              <a:t># = </a:t>
            </a:r>
            <a:r>
              <a:rPr lang="en-CA" altLang="en-US" sz="2300" dirty="0" err="1">
                <a:solidFill>
                  <a:srgbClr val="990000"/>
                </a:solidFill>
              </a:rPr>
              <a:t>G.c</a:t>
            </a:r>
            <a:r>
              <a:rPr lang="en-CA" altLang="en-US" sz="23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/>
              <a:t>Note: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/>
              <a:t>	</a:t>
            </a:r>
            <a:r>
              <a:rPr lang="en-CA" altLang="en-US" sz="2300" dirty="0" err="1"/>
              <a:t>forall</a:t>
            </a:r>
            <a:r>
              <a:rPr lang="en-CA" altLang="en-US" sz="2300" dirty="0"/>
              <a:t> C requires the formula is true for all tuples including the one for AL.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/>
              <a:t>	This will generate students take all the courses including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/>
              <a:t>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	</a:t>
            </a: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37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22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0"/>
            <a:ext cx="8986044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10. List student names for students taking all courses except </a:t>
            </a:r>
            <a:r>
              <a:rPr lang="en-CA" altLang="en-US" sz="2400" dirty="0" smtClean="0"/>
              <a:t>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	 add something to say S does not take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 smtClean="0">
                <a:solidFill>
                  <a:srgbClr val="990000"/>
                </a:solidFill>
              </a:rPr>
              <a:t> {</a:t>
            </a:r>
            <a:r>
              <a:rPr lang="en-CA" altLang="en-US" sz="23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300" dirty="0" smtClean="0">
                <a:solidFill>
                  <a:srgbClr val="990000"/>
                </a:solidFill>
              </a:rPr>
              <a:t> | S in Student and (</a:t>
            </a:r>
            <a:r>
              <a:rPr lang="en-CA" altLang="en-US" sz="23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300" dirty="0" smtClean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 smtClean="0">
                <a:solidFill>
                  <a:srgbClr val="990000"/>
                </a:solidFill>
              </a:rPr>
              <a:t>    </a:t>
            </a:r>
            <a:r>
              <a:rPr lang="zh-CN" altLang="en-US" sz="2300" dirty="0" smtClean="0">
                <a:solidFill>
                  <a:srgbClr val="990000"/>
                </a:solidFill>
              </a:rPr>
              <a:t>  </a:t>
            </a:r>
            <a:r>
              <a:rPr lang="en-CA" altLang="en-US" sz="2300" dirty="0" smtClean="0">
                <a:solidFill>
                  <a:srgbClr val="990000"/>
                </a:solidFill>
              </a:rPr>
              <a:t>(</a:t>
            </a:r>
            <a:r>
              <a:rPr lang="en-CA" altLang="en-US" sz="2300" dirty="0" err="1">
                <a:solidFill>
                  <a:srgbClr val="990000"/>
                </a:solidFill>
              </a:rPr>
              <a:t>C.cname</a:t>
            </a:r>
            <a:r>
              <a:rPr lang="en-CA" altLang="en-US" sz="2300" dirty="0">
                <a:solidFill>
                  <a:srgbClr val="990000"/>
                </a:solidFill>
              </a:rPr>
              <a:t> = 'AL' and </a:t>
            </a:r>
            <a:endParaRPr lang="en-CA" altLang="en-US" sz="23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zh-CN" altLang="en-US" sz="2300" dirty="0">
                <a:solidFill>
                  <a:srgbClr val="990000"/>
                </a:solidFill>
              </a:rPr>
              <a:t> </a:t>
            </a:r>
            <a:r>
              <a:rPr lang="zh-CN" altLang="en-US" sz="2300" dirty="0" smtClean="0">
                <a:solidFill>
                  <a:srgbClr val="990000"/>
                </a:solidFill>
              </a:rPr>
              <a:t>      </a:t>
            </a:r>
            <a:r>
              <a:rPr lang="en-CA" altLang="zh-CN" sz="2300" dirty="0" smtClean="0">
                <a:solidFill>
                  <a:srgbClr val="990000"/>
                </a:solidFill>
              </a:rPr>
              <a:t>not (</a:t>
            </a:r>
            <a:r>
              <a:rPr lang="en-CA" altLang="en-US" sz="2300" dirty="0" smtClean="0">
                <a:solidFill>
                  <a:srgbClr val="990000"/>
                </a:solidFill>
              </a:rPr>
              <a:t>exists </a:t>
            </a:r>
            <a:r>
              <a:rPr lang="en-CA" altLang="en-US" sz="2300" dirty="0">
                <a:solidFill>
                  <a:srgbClr val="990000"/>
                </a:solidFill>
              </a:rPr>
              <a:t>G in Grade</a:t>
            </a:r>
            <a:r>
              <a:rPr lang="en-CA" altLang="en-US" sz="2300" dirty="0" smtClean="0">
                <a:solidFill>
                  <a:srgbClr val="990000"/>
                </a:solidFill>
              </a:rPr>
              <a:t>)</a:t>
            </a:r>
            <a:r>
              <a:rPr lang="zh-CN" altLang="en-US" sz="2300" dirty="0" smtClean="0">
                <a:solidFill>
                  <a:srgbClr val="990000"/>
                </a:solidFill>
              </a:rPr>
              <a:t> </a:t>
            </a:r>
            <a:r>
              <a:rPr lang="en-CA" altLang="en-US" sz="2300" dirty="0" smtClean="0">
                <a:solidFill>
                  <a:srgbClr val="990000"/>
                </a:solidFill>
              </a:rPr>
              <a:t>(</a:t>
            </a:r>
            <a:r>
              <a:rPr lang="en-CA" altLang="en-US" sz="2300" dirty="0">
                <a:solidFill>
                  <a:srgbClr val="990000"/>
                </a:solidFill>
              </a:rPr>
              <a:t>S.s# = G.s# and </a:t>
            </a:r>
            <a:r>
              <a:rPr lang="en-CA" altLang="en-US" sz="2300" dirty="0" err="1">
                <a:solidFill>
                  <a:srgbClr val="990000"/>
                </a:solidFill>
              </a:rPr>
              <a:t>C.c</a:t>
            </a:r>
            <a:r>
              <a:rPr lang="en-CA" altLang="en-US" sz="2300" dirty="0">
                <a:solidFill>
                  <a:srgbClr val="990000"/>
                </a:solidFill>
              </a:rPr>
              <a:t># = </a:t>
            </a:r>
            <a:r>
              <a:rPr lang="en-CA" altLang="en-US" sz="2300" dirty="0" err="1">
                <a:solidFill>
                  <a:srgbClr val="990000"/>
                </a:solidFill>
              </a:rPr>
              <a:t>G.c</a:t>
            </a:r>
            <a:r>
              <a:rPr lang="en-CA" altLang="en-US" sz="2300" dirty="0">
                <a:solidFill>
                  <a:srgbClr val="990000"/>
                </a:solidFill>
              </a:rPr>
              <a:t>#))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     </a:t>
            </a:r>
            <a:r>
              <a:rPr lang="en-CA" altLang="en-US" sz="2300" dirty="0" smtClean="0">
                <a:solidFill>
                  <a:srgbClr val="990000"/>
                </a:solidFill>
              </a:rPr>
              <a:t>or </a:t>
            </a:r>
            <a:endParaRPr lang="en-CA" altLang="en-US" sz="23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300" dirty="0">
                <a:solidFill>
                  <a:schemeClr val="tx1"/>
                </a:solidFill>
              </a:rPr>
              <a:t>	</a:t>
            </a:r>
            <a:r>
              <a:rPr lang="en-CA" altLang="en-US" sz="2300" dirty="0" smtClean="0">
                <a:solidFill>
                  <a:srgbClr val="990000"/>
                </a:solidFill>
              </a:rPr>
              <a:t>  </a:t>
            </a:r>
            <a:r>
              <a:rPr lang="en-CA" altLang="en-US" sz="2300" dirty="0">
                <a:solidFill>
                  <a:srgbClr val="990000"/>
                </a:solidFill>
              </a:rPr>
              <a:t>(</a:t>
            </a:r>
            <a:r>
              <a:rPr lang="en-CA" altLang="en-US" sz="2300" dirty="0" err="1">
                <a:solidFill>
                  <a:srgbClr val="990000"/>
                </a:solidFill>
              </a:rPr>
              <a:t>C.cname</a:t>
            </a:r>
            <a:r>
              <a:rPr lang="en-CA" altLang="en-US" sz="2300" dirty="0">
                <a:solidFill>
                  <a:srgbClr val="990000"/>
                </a:solidFill>
              </a:rPr>
              <a:t> </a:t>
            </a:r>
            <a:r>
              <a:rPr lang="en-CA" altLang="en-US" sz="2300" dirty="0" smtClean="0">
                <a:solidFill>
                  <a:srgbClr val="990000"/>
                </a:solidFill>
              </a:rPr>
              <a:t>!= </a:t>
            </a:r>
            <a:r>
              <a:rPr lang="fr-FR" altLang="en-US" sz="2000" dirty="0" smtClean="0">
                <a:solidFill>
                  <a:srgbClr val="990000"/>
                </a:solidFill>
              </a:rPr>
              <a:t>'</a:t>
            </a:r>
            <a:r>
              <a:rPr lang="en-CA" altLang="en-US" sz="2300" dirty="0" smtClean="0">
                <a:solidFill>
                  <a:srgbClr val="990000"/>
                </a:solidFill>
              </a:rPr>
              <a:t>AL</a:t>
            </a:r>
            <a:r>
              <a:rPr lang="fr-FR" altLang="en-US" sz="2000" dirty="0" smtClean="0">
                <a:solidFill>
                  <a:srgbClr val="990000"/>
                </a:solidFill>
              </a:rPr>
              <a:t>'</a:t>
            </a:r>
            <a:r>
              <a:rPr lang="en-CA" altLang="en-US" sz="2300" dirty="0" smtClean="0">
                <a:solidFill>
                  <a:srgbClr val="990000"/>
                </a:solidFill>
              </a:rPr>
              <a:t> </a:t>
            </a:r>
            <a:r>
              <a:rPr lang="en-CA" altLang="en-US" sz="2300" dirty="0">
                <a:solidFill>
                  <a:srgbClr val="990000"/>
                </a:solidFill>
              </a:rPr>
              <a:t>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   </a:t>
            </a:r>
            <a:r>
              <a:rPr lang="zh-CN" altLang="en-US" sz="2300" dirty="0" smtClean="0">
                <a:solidFill>
                  <a:srgbClr val="990000"/>
                </a:solidFill>
              </a:rPr>
              <a:t> </a:t>
            </a:r>
            <a:r>
              <a:rPr lang="en-CA" altLang="en-US" sz="2300" dirty="0" smtClean="0">
                <a:solidFill>
                  <a:srgbClr val="990000"/>
                </a:solidFill>
              </a:rPr>
              <a:t>  (</a:t>
            </a:r>
            <a:r>
              <a:rPr lang="en-CA" altLang="en-US" sz="2300" dirty="0">
                <a:solidFill>
                  <a:srgbClr val="990000"/>
                </a:solidFill>
              </a:rPr>
              <a:t>exists G in Grade)(S.s# = G.s# and </a:t>
            </a:r>
            <a:r>
              <a:rPr lang="en-CA" altLang="en-US" sz="2300" dirty="0" err="1">
                <a:solidFill>
                  <a:srgbClr val="990000"/>
                </a:solidFill>
              </a:rPr>
              <a:t>C.c</a:t>
            </a:r>
            <a:r>
              <a:rPr lang="en-CA" altLang="en-US" sz="2300" dirty="0">
                <a:solidFill>
                  <a:srgbClr val="990000"/>
                </a:solidFill>
              </a:rPr>
              <a:t># = </a:t>
            </a:r>
            <a:r>
              <a:rPr lang="en-CA" altLang="en-US" sz="2300" dirty="0" err="1">
                <a:solidFill>
                  <a:srgbClr val="990000"/>
                </a:solidFill>
              </a:rPr>
              <a:t>G.c</a:t>
            </a:r>
            <a:r>
              <a:rPr lang="en-CA" altLang="en-US" sz="2300" dirty="0" smtClean="0">
                <a:solidFill>
                  <a:srgbClr val="990000"/>
                </a:solidFill>
              </a:rPr>
              <a:t>#))}; </a:t>
            </a:r>
            <a:r>
              <a:rPr lang="en-CA" altLang="en-US" sz="2300" dirty="0">
                <a:solidFill>
                  <a:srgbClr val="990000"/>
                </a:solidFill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457200" y="4267200"/>
            <a:ext cx="7315200" cy="1143000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6116" y="3842468"/>
            <a:ext cx="253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00B0F0"/>
                </a:solidFill>
              </a:rPr>
              <a:t>Can </a:t>
            </a:r>
            <a:r>
              <a:rPr lang="en-CA" altLang="en-US">
                <a:solidFill>
                  <a:srgbClr val="00B0F0"/>
                </a:solidFill>
              </a:rPr>
              <a:t>we </a:t>
            </a:r>
            <a:r>
              <a:rPr lang="en-CA" altLang="en-US" smtClean="0">
                <a:solidFill>
                  <a:srgbClr val="00B0F0"/>
                </a:solidFill>
              </a:rPr>
              <a:t>remove? </a:t>
            </a:r>
            <a:endParaRPr lang="en-CA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29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686800" cy="35052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/>
              <a:t>11</a:t>
            </a:r>
            <a:r>
              <a:rPr lang="en-CA" altLang="en-US" dirty="0"/>
              <a:t>. </a:t>
            </a:r>
            <a:r>
              <a:rPr lang="en-CA" altLang="en-US" sz="2400" dirty="0"/>
              <a:t>List student names for students taking all </a:t>
            </a:r>
            <a:r>
              <a:rPr lang="en-CA" altLang="en-US" sz="2400" dirty="0" smtClean="0"/>
              <a:t>courses except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/>
              <a:t>       AL and DB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 </a:t>
            </a:r>
            <a:r>
              <a:rPr lang="en-CA" altLang="en-US" sz="2200" dirty="0">
                <a:solidFill>
                  <a:srgbClr val="990000"/>
                </a:solidFill>
              </a:rPr>
              <a:t>{</a:t>
            </a:r>
            <a:r>
              <a:rPr lang="en-CA" altLang="en-US" sz="2200" dirty="0" err="1">
                <a:solidFill>
                  <a:srgbClr val="990000"/>
                </a:solidFill>
              </a:rPr>
              <a:t>S.sname</a:t>
            </a:r>
            <a:r>
              <a:rPr lang="en-CA" altLang="en-US" sz="2200" dirty="0">
                <a:solidFill>
                  <a:srgbClr val="990000"/>
                </a:solidFill>
              </a:rPr>
              <a:t> | S in Student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>
                <a:solidFill>
                  <a:srgbClr val="990000"/>
                </a:solidFill>
              </a:rPr>
              <a:t>     (</a:t>
            </a:r>
            <a:r>
              <a:rPr lang="en-CA" altLang="en-US" sz="2200" dirty="0" err="1">
                <a:solidFill>
                  <a:srgbClr val="990000"/>
                </a:solidFill>
              </a:rPr>
              <a:t>forall</a:t>
            </a:r>
            <a:r>
              <a:rPr lang="en-CA" altLang="en-US" sz="2200" dirty="0">
                <a:solidFill>
                  <a:srgbClr val="990000"/>
                </a:solidFill>
              </a:rPr>
              <a:t> C in Course)(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990000"/>
                </a:solidFill>
              </a:rPr>
              <a:t>    		 (</a:t>
            </a:r>
            <a:r>
              <a:rPr lang="en-CA" altLang="en-US" sz="2200" dirty="0" err="1">
                <a:solidFill>
                  <a:srgbClr val="990000"/>
                </a:solidFill>
              </a:rPr>
              <a:t>C.cname</a:t>
            </a:r>
            <a:r>
              <a:rPr lang="en-CA" altLang="en-US" sz="2200" dirty="0">
                <a:solidFill>
                  <a:srgbClr val="990000"/>
                </a:solidFill>
              </a:rPr>
              <a:t> = </a:t>
            </a:r>
            <a:r>
              <a:rPr lang="fr-FR" altLang="en-US" sz="2000" dirty="0" smtClean="0">
                <a:solidFill>
                  <a:srgbClr val="990000"/>
                </a:solidFill>
              </a:rPr>
              <a:t>'</a:t>
            </a:r>
            <a:r>
              <a:rPr lang="en-CA" altLang="en-US" sz="2200" dirty="0" smtClean="0">
                <a:solidFill>
                  <a:srgbClr val="990000"/>
                </a:solidFill>
              </a:rPr>
              <a:t>AL</a:t>
            </a:r>
            <a:r>
              <a:rPr lang="fr-FR" altLang="en-US" sz="2000" dirty="0" smtClean="0">
                <a:solidFill>
                  <a:srgbClr val="990000"/>
                </a:solidFill>
              </a:rPr>
              <a:t>'</a:t>
            </a:r>
            <a:r>
              <a:rPr lang="en-CA" altLang="en-US" sz="2200" dirty="0" smtClean="0">
                <a:solidFill>
                  <a:srgbClr val="990000"/>
                </a:solidFill>
              </a:rPr>
              <a:t> </a:t>
            </a:r>
            <a:r>
              <a:rPr lang="en-CA" altLang="en-US" sz="2200" dirty="0">
                <a:solidFill>
                  <a:srgbClr val="990000"/>
                </a:solidFill>
              </a:rPr>
              <a:t>or </a:t>
            </a:r>
            <a:r>
              <a:rPr lang="en-CA" altLang="en-US" sz="2200" dirty="0" err="1">
                <a:solidFill>
                  <a:srgbClr val="990000"/>
                </a:solidFill>
              </a:rPr>
              <a:t>C.name</a:t>
            </a:r>
            <a:r>
              <a:rPr lang="en-CA" altLang="en-US" sz="2200" dirty="0">
                <a:solidFill>
                  <a:srgbClr val="990000"/>
                </a:solidFill>
              </a:rPr>
              <a:t> = </a:t>
            </a:r>
            <a:r>
              <a:rPr lang="fr-FR" altLang="en-US" sz="2000" dirty="0" smtClean="0">
                <a:solidFill>
                  <a:srgbClr val="990000"/>
                </a:solidFill>
              </a:rPr>
              <a:t>'</a:t>
            </a:r>
            <a:r>
              <a:rPr lang="en-CA" altLang="en-US" sz="2200" dirty="0" smtClean="0">
                <a:solidFill>
                  <a:srgbClr val="990000"/>
                </a:solidFill>
              </a:rPr>
              <a:t>DB</a:t>
            </a:r>
            <a:r>
              <a:rPr lang="fr-FR" altLang="en-US" sz="2000" dirty="0" smtClean="0">
                <a:solidFill>
                  <a:srgbClr val="990000"/>
                </a:solidFill>
              </a:rPr>
              <a:t>'</a:t>
            </a:r>
            <a:r>
              <a:rPr lang="en-CA" altLang="en-US" sz="2200" dirty="0" smtClean="0">
                <a:solidFill>
                  <a:srgbClr val="990000"/>
                </a:solidFill>
              </a:rPr>
              <a:t>)</a:t>
            </a:r>
            <a:r>
              <a:rPr lang="zh-CN" altLang="en-US" sz="2200" dirty="0" smtClean="0">
                <a:solidFill>
                  <a:srgbClr val="990000"/>
                </a:solidFill>
              </a:rPr>
              <a:t> </a:t>
            </a:r>
            <a:r>
              <a:rPr lang="en-CA" altLang="en-US" sz="2200" dirty="0" smtClean="0">
                <a:solidFill>
                  <a:srgbClr val="990000"/>
                </a:solidFill>
              </a:rPr>
              <a:t>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>
                <a:solidFill>
                  <a:srgbClr val="990000"/>
                </a:solidFill>
              </a:rPr>
              <a:t>	</a:t>
            </a:r>
            <a:r>
              <a:rPr lang="en-CA" altLang="en-US" sz="2200" dirty="0" smtClean="0">
                <a:solidFill>
                  <a:srgbClr val="990000"/>
                </a:solidFill>
              </a:rPr>
              <a:t>	</a:t>
            </a:r>
            <a:r>
              <a:rPr lang="zh-CN" altLang="en-US" sz="2200" dirty="0" smtClean="0">
                <a:solidFill>
                  <a:srgbClr val="990000"/>
                </a:solidFill>
              </a:rPr>
              <a:t>  </a:t>
            </a:r>
            <a:r>
              <a:rPr lang="en-CA" altLang="zh-CN" sz="2200" dirty="0" smtClean="0">
                <a:solidFill>
                  <a:srgbClr val="990000"/>
                </a:solidFill>
              </a:rPr>
              <a:t>not (</a:t>
            </a:r>
            <a:r>
              <a:rPr lang="en-CA" altLang="en-US" sz="2200" dirty="0" smtClean="0">
                <a:solidFill>
                  <a:srgbClr val="990000"/>
                </a:solidFill>
              </a:rPr>
              <a:t>exists </a:t>
            </a:r>
            <a:r>
              <a:rPr lang="en-CA" altLang="en-US" sz="2200" dirty="0">
                <a:solidFill>
                  <a:srgbClr val="990000"/>
                </a:solidFill>
              </a:rPr>
              <a:t>G in Grade) and S.s#=G.s# and </a:t>
            </a:r>
            <a:r>
              <a:rPr lang="en-CA" altLang="en-US" sz="2200" dirty="0" err="1">
                <a:solidFill>
                  <a:srgbClr val="990000"/>
                </a:solidFill>
              </a:rPr>
              <a:t>G.c</a:t>
            </a:r>
            <a:r>
              <a:rPr lang="en-CA" altLang="en-US" sz="2200" dirty="0">
                <a:solidFill>
                  <a:srgbClr val="990000"/>
                </a:solidFill>
              </a:rPr>
              <a:t>#=</a:t>
            </a:r>
            <a:r>
              <a:rPr lang="en-CA" altLang="en-US" sz="2200" dirty="0" err="1">
                <a:solidFill>
                  <a:srgbClr val="990000"/>
                </a:solidFill>
              </a:rPr>
              <a:t>C.c</a:t>
            </a:r>
            <a:r>
              <a:rPr lang="en-CA" altLang="en-US" sz="2200" dirty="0">
                <a:solidFill>
                  <a:srgbClr val="990000"/>
                </a:solidFill>
              </a:rPr>
              <a:t>#))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>
                <a:solidFill>
                  <a:srgbClr val="990000"/>
                </a:solidFill>
              </a:rPr>
              <a:t>     	 </a:t>
            </a:r>
            <a:r>
              <a:rPr lang="en-CA" altLang="en-US" sz="2200" dirty="0" smtClean="0">
                <a:solidFill>
                  <a:srgbClr val="990000"/>
                </a:solidFill>
              </a:rPr>
              <a:t>or   </a:t>
            </a:r>
            <a:endParaRPr lang="en-CA" altLang="en-US" sz="22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990000"/>
                </a:solidFill>
              </a:rPr>
              <a:t>		 (</a:t>
            </a:r>
            <a:r>
              <a:rPr lang="en-CA" altLang="en-US" sz="2200" dirty="0" err="1">
                <a:solidFill>
                  <a:srgbClr val="990000"/>
                </a:solidFill>
              </a:rPr>
              <a:t>C.cname</a:t>
            </a:r>
            <a:r>
              <a:rPr lang="en-CA" altLang="en-US" sz="2200" dirty="0">
                <a:solidFill>
                  <a:srgbClr val="990000"/>
                </a:solidFill>
              </a:rPr>
              <a:t> </a:t>
            </a:r>
            <a:r>
              <a:rPr lang="en-CA" altLang="en-US" sz="2200" dirty="0" smtClean="0">
                <a:solidFill>
                  <a:srgbClr val="990000"/>
                </a:solidFill>
              </a:rPr>
              <a:t>!= </a:t>
            </a:r>
            <a:r>
              <a:rPr lang="en-CA" altLang="en-US" sz="2200" dirty="0">
                <a:solidFill>
                  <a:srgbClr val="990000"/>
                </a:solidFill>
              </a:rPr>
              <a:t>'AL' and  </a:t>
            </a:r>
            <a:r>
              <a:rPr lang="en-CA" altLang="en-US" sz="2200" dirty="0" err="1">
                <a:solidFill>
                  <a:srgbClr val="990000"/>
                </a:solidFill>
              </a:rPr>
              <a:t>C.name</a:t>
            </a:r>
            <a:r>
              <a:rPr lang="en-CA" altLang="en-US" sz="2200" dirty="0">
                <a:solidFill>
                  <a:srgbClr val="990000"/>
                </a:solidFill>
              </a:rPr>
              <a:t> </a:t>
            </a:r>
            <a:r>
              <a:rPr lang="en-CA" altLang="en-US" sz="2200" dirty="0" smtClean="0">
                <a:solidFill>
                  <a:srgbClr val="990000"/>
                </a:solidFill>
              </a:rPr>
              <a:t>!=  'DB</a:t>
            </a:r>
            <a:r>
              <a:rPr lang="fr-FR" altLang="en-US" sz="2000" dirty="0" smtClean="0">
                <a:solidFill>
                  <a:srgbClr val="990000"/>
                </a:solidFill>
              </a:rPr>
              <a:t>' </a:t>
            </a:r>
            <a:r>
              <a:rPr lang="en-CA" altLang="en-US" sz="2200" dirty="0" smtClean="0">
                <a:solidFill>
                  <a:srgbClr val="990000"/>
                </a:solidFill>
              </a:rPr>
              <a:t>and</a:t>
            </a:r>
            <a:endParaRPr lang="en-CA" altLang="en-US" sz="22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>
                <a:solidFill>
                  <a:srgbClr val="990000"/>
                </a:solidFill>
              </a:rPr>
              <a:t>		 (exists G in Grade)(S.s#=G.s# and </a:t>
            </a:r>
            <a:r>
              <a:rPr lang="en-CA" altLang="en-US" sz="2200" dirty="0" err="1">
                <a:solidFill>
                  <a:srgbClr val="990000"/>
                </a:solidFill>
              </a:rPr>
              <a:t>C.c</a:t>
            </a:r>
            <a:r>
              <a:rPr lang="en-CA" altLang="en-US" sz="2200" dirty="0">
                <a:solidFill>
                  <a:srgbClr val="990000"/>
                </a:solidFill>
              </a:rPr>
              <a:t>#=</a:t>
            </a:r>
            <a:r>
              <a:rPr lang="en-CA" altLang="en-US" sz="2200" dirty="0" err="1">
                <a:solidFill>
                  <a:srgbClr val="990000"/>
                </a:solidFill>
              </a:rPr>
              <a:t>G.c</a:t>
            </a:r>
            <a:r>
              <a:rPr lang="en-CA" altLang="en-US" sz="2200" dirty="0">
                <a:solidFill>
                  <a:srgbClr val="990000"/>
                </a:solidFill>
              </a:rPr>
              <a:t>#))};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89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Aggregate </a:t>
            </a:r>
            <a:r>
              <a:rPr lang="en-US" altLang="zh-CN" dirty="0"/>
              <a:t>Operation </a:t>
            </a:r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maximum mark value from the Grade relation</a:t>
            </a:r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ALG&gt; aggregate </a:t>
            </a:r>
            <a:r>
              <a:rPr lang="en-US" altLang="zh-CN" sz="2800" dirty="0"/>
              <a:t>max(mark) (Grade</a:t>
            </a:r>
            <a:r>
              <a:rPr lang="en-US" altLang="zh-CN" sz="2800" dirty="0" smtClean="0"/>
              <a:t>)  </a:t>
            </a:r>
          </a:p>
          <a:p>
            <a:pPr marL="457200" lvl="1" indent="0" eaLnBrk="1" hangingPunct="1">
              <a:buNone/>
            </a:pPr>
            <a:r>
              <a:rPr lang="en-CA" altLang="en-US" sz="2800" dirty="0" smtClean="0"/>
              <a:t>TRC</a:t>
            </a:r>
            <a:r>
              <a:rPr lang="en-CA" altLang="en-US" sz="2800" dirty="0"/>
              <a:t>&gt; </a:t>
            </a:r>
            <a:r>
              <a:rPr lang="en-CA" altLang="en-US" sz="2800" dirty="0" smtClean="0"/>
              <a:t>{max(</a:t>
            </a:r>
            <a:r>
              <a:rPr lang="en-CA" altLang="en-US" sz="2800" dirty="0" err="1" smtClean="0"/>
              <a:t>G.mark</a:t>
            </a:r>
            <a:r>
              <a:rPr lang="en-CA" altLang="en-US" sz="2800" dirty="0" smtClean="0"/>
              <a:t>) </a:t>
            </a:r>
            <a:r>
              <a:rPr lang="en-CA" altLang="en-US" sz="2800" dirty="0"/>
              <a:t>| G in Grade };</a:t>
            </a:r>
            <a:r>
              <a:rPr lang="en-US" altLang="zh-CN" sz="2800" dirty="0"/>
              <a:t> </a:t>
            </a:r>
          </a:p>
          <a:p>
            <a:pPr marL="457200" lvl="1" indent="0" eaLnBrk="1" hangingPunct="1">
              <a:buNone/>
            </a:pPr>
            <a:endParaRPr lang="en-US" altLang="zh-C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4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49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686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12</a:t>
            </a:r>
            <a:r>
              <a:rPr lang="en-CA" altLang="en-US" dirty="0"/>
              <a:t>. </a:t>
            </a:r>
            <a:r>
              <a:rPr lang="en-CA" altLang="en-US" sz="2400" dirty="0"/>
              <a:t>List the student names for students taking all courses that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  </a:t>
            </a:r>
            <a:r>
              <a:rPr lang="en-CA" altLang="en-US" sz="2400" dirty="0" smtClean="0"/>
              <a:t>Kate takes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How to solve this? 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CA" altLang="en-US" sz="2400" dirty="0"/>
              <a:t>Student Kate exists 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CA" altLang="en-US" sz="2400" dirty="0"/>
              <a:t>F</a:t>
            </a:r>
            <a:r>
              <a:rPr lang="en-CA" altLang="en-US" sz="2400" dirty="0" smtClean="0"/>
              <a:t>ind </a:t>
            </a:r>
            <a:r>
              <a:rPr lang="en-CA" altLang="en-US" sz="2400" dirty="0"/>
              <a:t>all courses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CA" altLang="en-US" sz="2400" dirty="0"/>
              <a:t>For each course C, either C is not what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        or C is what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CA" altLang="en-US" sz="2400" dirty="0"/>
              <a:t>If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 the course, then the student in the result also takes that course</a:t>
            </a:r>
          </a:p>
          <a:p>
            <a:pPr marL="857250" lvl="1" indent="-457200" eaLnBrk="1" hangingPunct="1">
              <a:lnSpc>
                <a:spcPct val="90000"/>
              </a:lnSpc>
            </a:pP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40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5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86868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12. List the student names for students taking all courses that </a:t>
            </a:r>
            <a:r>
              <a:rPr lang="en-CA" alt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</a:t>
            </a:r>
            <a:r>
              <a:rPr lang="en-CA" altLang="en-US" sz="2400" dirty="0" smtClean="0"/>
              <a:t>     Kate  </a:t>
            </a:r>
            <a:r>
              <a:rPr lang="en-CA" altLang="en-US" sz="2400" dirty="0"/>
              <a:t>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/>
              <a:t>     Student Kate exists </a:t>
            </a:r>
            <a:r>
              <a:rPr lang="en-CA" altLang="en-US" sz="2400" dirty="0" smtClean="0"/>
              <a:t>and list all </a:t>
            </a:r>
            <a:r>
              <a:rPr lang="en-CA" altLang="en-US" sz="2400" dirty="0"/>
              <a:t>courses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    {</a:t>
            </a:r>
            <a:r>
              <a:rPr lang="en-CA" altLang="en-US" sz="2400" dirty="0" err="1">
                <a:solidFill>
                  <a:srgbClr val="800000"/>
                </a:solidFill>
              </a:rPr>
              <a:t>C.c</a:t>
            </a:r>
            <a:r>
              <a:rPr lang="en-CA" altLang="en-US" sz="2400" dirty="0">
                <a:solidFill>
                  <a:srgbClr val="800000"/>
                </a:solidFill>
              </a:rPr>
              <a:t># | C in Course and (exists S in Student, G in Grade)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               (</a:t>
            </a:r>
            <a:r>
              <a:rPr lang="en-CA" altLang="en-US" sz="2400" dirty="0" err="1">
                <a:solidFill>
                  <a:srgbClr val="800000"/>
                </a:solidFill>
              </a:rPr>
              <a:t>S.sname</a:t>
            </a:r>
            <a:r>
              <a:rPr lang="en-CA" altLang="en-US" sz="2400" dirty="0">
                <a:solidFill>
                  <a:srgbClr val="800000"/>
                </a:solidFill>
              </a:rPr>
              <a:t> = </a:t>
            </a:r>
            <a:r>
              <a:rPr lang="en-CA" altLang="en-US" sz="2400" dirty="0" smtClean="0">
                <a:solidFill>
                  <a:srgbClr val="800000"/>
                </a:solidFill>
              </a:rPr>
              <a:t>'Kate' </a:t>
            </a:r>
            <a:r>
              <a:rPr lang="en-CA" altLang="en-US" sz="2400" dirty="0">
                <a:solidFill>
                  <a:srgbClr val="800000"/>
                </a:solidFill>
              </a:rPr>
              <a:t>and S.S#=G.S# and G.C#=C.C#)}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0318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12. List the student names for students taking all courses that </a:t>
            </a:r>
            <a:endParaRPr lang="en-CA" altLang="en-US" sz="2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  Kate  takes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2400" dirty="0" smtClean="0"/>
              <a:t>For </a:t>
            </a:r>
            <a:r>
              <a:rPr lang="en-CA" altLang="en-US" sz="2400" dirty="0"/>
              <a:t>each course C, </a:t>
            </a:r>
            <a:r>
              <a:rPr lang="en-CA" altLang="en-US" sz="2400" dirty="0" smtClean="0"/>
              <a:t>C </a:t>
            </a:r>
            <a:r>
              <a:rPr lang="en-CA" altLang="en-US" sz="2400" dirty="0"/>
              <a:t>is either what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 </a:t>
            </a:r>
            <a:r>
              <a:rPr lang="en-CA" altLang="en-US" sz="2400" dirty="0" smtClean="0"/>
              <a:t>or </a:t>
            </a:r>
            <a:r>
              <a:rPr lang="en-CA" altLang="en-US" sz="2400" dirty="0"/>
              <a:t>is </a:t>
            </a:r>
            <a:r>
              <a:rPr lang="en-CA" altLang="en-US" sz="2400" dirty="0" smtClean="0"/>
              <a:t>not what Kate takes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(exists </a:t>
            </a:r>
            <a:r>
              <a:rPr lang="en-CA" altLang="en-US" sz="2400" dirty="0">
                <a:solidFill>
                  <a:srgbClr val="800000"/>
                </a:solidFill>
              </a:rPr>
              <a:t>S in </a:t>
            </a:r>
            <a:r>
              <a:rPr lang="en-CA" altLang="en-US" sz="2400" dirty="0" smtClean="0">
                <a:solidFill>
                  <a:srgbClr val="800000"/>
                </a:solidFill>
              </a:rPr>
              <a:t>student)</a:t>
            </a:r>
            <a:r>
              <a:rPr lang="en-CA" altLang="en-US" sz="2400" dirty="0" smtClean="0"/>
              <a:t> </a:t>
            </a:r>
            <a:r>
              <a:rPr lang="en-CA" altLang="en-US" sz="2400" dirty="0">
                <a:solidFill>
                  <a:srgbClr val="800000"/>
                </a:solidFill>
              </a:rPr>
              <a:t>(</a:t>
            </a:r>
            <a:r>
              <a:rPr lang="en-CA" altLang="en-US" sz="2400" dirty="0" err="1">
                <a:solidFill>
                  <a:srgbClr val="800000"/>
                </a:solidFill>
              </a:rPr>
              <a:t>S.sname</a:t>
            </a:r>
            <a:r>
              <a:rPr lang="en-CA" altLang="en-US" sz="2400" dirty="0">
                <a:solidFill>
                  <a:srgbClr val="800000"/>
                </a:solidFill>
              </a:rPr>
              <a:t> = 'Kate' </a:t>
            </a:r>
            <a:r>
              <a:rPr lang="en-CA" altLang="en-US" sz="2400" dirty="0" smtClean="0">
                <a:solidFill>
                  <a:srgbClr val="800000"/>
                </a:solidFill>
              </a:rPr>
              <a:t>)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(</a:t>
            </a:r>
            <a:r>
              <a:rPr lang="en-CA" altLang="en-US" sz="24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400" dirty="0">
                <a:solidFill>
                  <a:srgbClr val="800000"/>
                </a:solidFill>
              </a:rPr>
              <a:t> C in course</a:t>
            </a:r>
            <a:r>
              <a:rPr lang="en-CA" altLang="en-US" sz="2400" dirty="0" smtClean="0">
                <a:solidFill>
                  <a:srgbClr val="800000"/>
                </a:solidFill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((</a:t>
            </a:r>
            <a:r>
              <a:rPr lang="en-CA" altLang="en-US" sz="24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400" dirty="0" smtClean="0">
                <a:solidFill>
                  <a:srgbClr val="800000"/>
                </a:solidFill>
              </a:rPr>
              <a:t> G </a:t>
            </a:r>
            <a:r>
              <a:rPr lang="en-CA" altLang="en-US" sz="2400" dirty="0">
                <a:solidFill>
                  <a:srgbClr val="800000"/>
                </a:solidFill>
              </a:rPr>
              <a:t>in grade</a:t>
            </a:r>
            <a:r>
              <a:rPr lang="en-CA" altLang="en-US" sz="2400" dirty="0" smtClean="0">
                <a:solidFill>
                  <a:srgbClr val="800000"/>
                </a:solidFill>
              </a:rPr>
              <a:t>)(S.S</a:t>
            </a:r>
            <a:r>
              <a:rPr lang="en-CA" altLang="en-US" sz="2400" dirty="0">
                <a:solidFill>
                  <a:srgbClr val="800000"/>
                </a:solidFill>
              </a:rPr>
              <a:t>#=G.S# and G.C#=C.C#)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      </a:t>
            </a:r>
            <a:r>
              <a:rPr lang="en-CA" altLang="en-US" sz="2400" b="1" dirty="0" smtClean="0">
                <a:solidFill>
                  <a:srgbClr val="800000"/>
                </a:solidFill>
              </a:rPr>
              <a:t>or</a:t>
            </a:r>
            <a:endParaRPr lang="en-CA" altLang="en-US" sz="24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      </a:t>
            </a:r>
            <a:r>
              <a:rPr lang="en-CA" altLang="en-US" sz="2400" b="1" dirty="0" smtClean="0">
                <a:solidFill>
                  <a:srgbClr val="800000"/>
                </a:solidFill>
              </a:rPr>
              <a:t>not (exists </a:t>
            </a:r>
            <a:r>
              <a:rPr lang="en-CA" altLang="en-US" sz="2400" dirty="0" smtClean="0">
                <a:solidFill>
                  <a:srgbClr val="800000"/>
                </a:solidFill>
              </a:rPr>
              <a:t>G </a:t>
            </a:r>
            <a:r>
              <a:rPr lang="en-CA" altLang="en-US" sz="2400" dirty="0">
                <a:solidFill>
                  <a:srgbClr val="800000"/>
                </a:solidFill>
              </a:rPr>
              <a:t>in grade</a:t>
            </a:r>
            <a:r>
              <a:rPr lang="en-CA" altLang="en-US" sz="2400" dirty="0" smtClean="0">
                <a:solidFill>
                  <a:srgbClr val="800000"/>
                </a:solidFill>
              </a:rPr>
              <a:t>)(S.S</a:t>
            </a:r>
            <a:r>
              <a:rPr lang="en-CA" altLang="en-US" sz="2400" dirty="0">
                <a:solidFill>
                  <a:srgbClr val="800000"/>
                </a:solidFill>
              </a:rPr>
              <a:t>#=G.S# and G.C#=C.C#))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42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21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067799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/>
              <a:t>12. List the student names for students taking all courses that </a:t>
            </a:r>
            <a:endParaRPr lang="en-CA" altLang="en-US" sz="2400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  Kate </a:t>
            </a:r>
            <a:r>
              <a:rPr lang="en-CA" altLang="en-US" sz="2400" dirty="0"/>
              <a:t>takes</a:t>
            </a:r>
          </a:p>
          <a:p>
            <a:pPr marL="742950" lvl="2" indent="-342900" eaLnBrk="1" hangingPunct="1">
              <a:lnSpc>
                <a:spcPct val="90000"/>
              </a:lnSpc>
              <a:spcBef>
                <a:spcPts val="0"/>
              </a:spcBef>
              <a:buSzPct val="60000"/>
            </a:pPr>
            <a:r>
              <a:rPr lang="en-CA" altLang="en-US" dirty="0" smtClean="0">
                <a:solidFill>
                  <a:srgbClr val="990000"/>
                </a:solidFill>
              </a:rPr>
              <a:t>If Kate </a:t>
            </a:r>
            <a:r>
              <a:rPr lang="en-CA" altLang="en-US" dirty="0">
                <a:solidFill>
                  <a:srgbClr val="990000"/>
                </a:solidFill>
              </a:rPr>
              <a:t>takes the course, then the student in the result also </a:t>
            </a:r>
            <a:r>
              <a:rPr lang="en-CA" altLang="en-US" dirty="0" smtClean="0">
                <a:solidFill>
                  <a:srgbClr val="990000"/>
                </a:solidFill>
              </a:rPr>
              <a:t>takes </a:t>
            </a:r>
            <a:r>
              <a:rPr lang="en-CA" altLang="en-US" dirty="0">
                <a:solidFill>
                  <a:srgbClr val="990000"/>
                </a:solidFill>
              </a:rPr>
              <a:t>that </a:t>
            </a:r>
            <a:r>
              <a:rPr lang="en-CA" altLang="en-US" dirty="0" smtClean="0">
                <a:solidFill>
                  <a:srgbClr val="990000"/>
                </a:solidFill>
              </a:rPr>
              <a:t>course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/>
              <a:t> </a:t>
            </a:r>
            <a:r>
              <a:rPr lang="en-CA" altLang="en-US" sz="2000" dirty="0" smtClean="0"/>
              <a:t>  </a:t>
            </a:r>
            <a:r>
              <a:rPr lang="en-CA" altLang="en-US" sz="2000" dirty="0" smtClean="0">
                <a:solidFill>
                  <a:srgbClr val="800000"/>
                </a:solidFill>
              </a:rPr>
              <a:t>{</a:t>
            </a:r>
            <a:r>
              <a:rPr lang="en-CA" altLang="en-US" sz="2000" dirty="0">
                <a:solidFill>
                  <a:srgbClr val="800000"/>
                </a:solidFill>
              </a:rPr>
              <a:t>S'.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| S' in student and (exists S in student)((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(</a:t>
            </a:r>
            <a:r>
              <a:rPr lang="en-CA" altLang="en-US" sz="2000" b="1" dirty="0" err="1">
                <a:solidFill>
                  <a:srgbClr val="790033"/>
                </a:solidFill>
              </a:rPr>
              <a:t>forall</a:t>
            </a:r>
            <a:r>
              <a:rPr lang="en-CA" altLang="en-US" sz="2000" dirty="0">
                <a:solidFill>
                  <a:srgbClr val="790033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C in course</a:t>
            </a:r>
            <a:r>
              <a:rPr lang="en-CA" altLang="en-US" sz="2000" dirty="0" smtClean="0">
                <a:solidFill>
                  <a:srgbClr val="8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not (exists </a:t>
            </a:r>
            <a:r>
              <a:rPr lang="en-CA" altLang="en-US" sz="2000" dirty="0" smtClean="0">
                <a:solidFill>
                  <a:srgbClr val="800000"/>
                </a:solidFill>
              </a:rPr>
              <a:t>G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grade)(S.S</a:t>
            </a:r>
            <a:r>
              <a:rPr lang="en-CA" altLang="en-US" sz="2000" dirty="0">
                <a:solidFill>
                  <a:srgbClr val="800000"/>
                </a:solidFill>
              </a:rPr>
              <a:t>#=G.S# and G.C#=C.C#)  </a:t>
            </a:r>
            <a:endParaRPr lang="en-CA" altLang="en-US" sz="20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or</a:t>
            </a:r>
            <a:endParaRPr lang="en-CA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G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G’ in grade)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(S.S</a:t>
            </a:r>
            <a:r>
              <a:rPr lang="en-CA" altLang="en-US" sz="2000" dirty="0">
                <a:solidFill>
                  <a:srgbClr val="800000"/>
                </a:solidFill>
              </a:rPr>
              <a:t>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 and G</a:t>
            </a:r>
            <a:r>
              <a:rPr lang="en-CA" altLang="en-US" sz="2000" dirty="0">
                <a:solidFill>
                  <a:srgbClr val="800000"/>
                </a:solidFill>
              </a:rPr>
              <a:t>'.C#=G.C# and G'.S#=S'S</a:t>
            </a:r>
            <a:r>
              <a:rPr lang="en-CA" altLang="en-US" sz="2000" dirty="0" smtClean="0">
                <a:solidFill>
                  <a:srgbClr val="800000"/>
                </a:solidFill>
              </a:rPr>
              <a:t>#)))}</a:t>
            </a:r>
            <a:endParaRPr lang="en-US" sz="20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00400" y="3994868"/>
            <a:ext cx="5867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S</a:t>
            </a:r>
            <a:r>
              <a:rPr lang="en-CA" altLang="en-US" dirty="0">
                <a:solidFill>
                  <a:srgbClr val="00B0F0"/>
                </a:solidFill>
              </a:rPr>
              <a:t>’ for </a:t>
            </a:r>
            <a:r>
              <a:rPr lang="en-CA" altLang="en-US" dirty="0" err="1" smtClean="0">
                <a:solidFill>
                  <a:srgbClr val="00B0F0"/>
                </a:solidFill>
              </a:rPr>
              <a:t>seeked</a:t>
            </a:r>
            <a:r>
              <a:rPr lang="en-CA" altLang="en-US" dirty="0" smtClean="0">
                <a:solidFill>
                  <a:srgbClr val="00B0F0"/>
                </a:solidFill>
              </a:rPr>
              <a:t> students and </a:t>
            </a:r>
            <a:r>
              <a:rPr lang="en-CA" altLang="en-US" dirty="0">
                <a:solidFill>
                  <a:srgbClr val="00B0F0"/>
                </a:solidFill>
              </a:rPr>
              <a:t>S is for Kate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5619319"/>
            <a:ext cx="4653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 smtClean="0">
                <a:solidFill>
                  <a:srgbClr val="00B0F0"/>
                </a:solidFill>
              </a:rPr>
              <a:t> If Kate </a:t>
            </a:r>
            <a:r>
              <a:rPr lang="en-CA" altLang="en-US" dirty="0">
                <a:solidFill>
                  <a:srgbClr val="00B0F0"/>
                </a:solidFill>
              </a:rPr>
              <a:t>takes, </a:t>
            </a:r>
            <a:r>
              <a:rPr lang="en-CA" altLang="en-US" dirty="0" smtClean="0">
                <a:solidFill>
                  <a:srgbClr val="00B0F0"/>
                </a:solidFill>
              </a:rPr>
              <a:t>then S</a:t>
            </a:r>
            <a:r>
              <a:rPr lang="en-CA" altLang="en-US" dirty="0">
                <a:solidFill>
                  <a:srgbClr val="00B0F0"/>
                </a:solidFill>
              </a:rPr>
              <a:t>' also takes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9318" y="4953000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00B0F0"/>
                </a:solidFill>
              </a:rPr>
              <a:t>Kate </a:t>
            </a:r>
            <a:r>
              <a:rPr lang="en-CA" altLang="en-US" dirty="0" smtClean="0">
                <a:solidFill>
                  <a:srgbClr val="00B0F0"/>
                </a:solidFill>
              </a:rPr>
              <a:t>doesn’t take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02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73965"/>
            <a:ext cx="8675687" cy="3980859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12. List </a:t>
            </a:r>
            <a:r>
              <a:rPr lang="en-CA" altLang="zh-CN" sz="2400" dirty="0">
                <a:ea typeface="宋体" charset="-122"/>
              </a:rPr>
              <a:t>the student names for students taking all courses that </a:t>
            </a:r>
            <a:r>
              <a:rPr lang="en-CA" altLang="zh-CN" sz="2400" dirty="0" smtClean="0">
                <a:ea typeface="宋体" charset="-122"/>
              </a:rPr>
              <a:t>  </a:t>
            </a:r>
          </a:p>
          <a:p>
            <a:pPr marL="0" indent="0">
              <a:buNone/>
            </a:pPr>
            <a:r>
              <a:rPr lang="en-CA" altLang="zh-CN" sz="2400" dirty="0">
                <a:ea typeface="宋体" charset="-122"/>
              </a:rPr>
              <a:t> </a:t>
            </a:r>
            <a:r>
              <a:rPr lang="en-CA" altLang="zh-CN" sz="2400" dirty="0" smtClean="0">
                <a:ea typeface="宋体" charset="-122"/>
              </a:rPr>
              <a:t>     Kate </a:t>
            </a:r>
            <a:r>
              <a:rPr lang="en-CA" altLang="zh-CN" sz="2400" dirty="0">
                <a:ea typeface="宋体" charset="-122"/>
              </a:rPr>
              <a:t>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zh-CN" sz="2000" dirty="0">
                <a:ea typeface="宋体" charset="-122"/>
              </a:rPr>
              <a:t> </a:t>
            </a:r>
            <a:r>
              <a:rPr lang="en-CA" altLang="zh-CN" sz="2200" dirty="0">
                <a:ea typeface="宋体" charset="-122"/>
              </a:rPr>
              <a:t>{S'.</a:t>
            </a:r>
            <a:r>
              <a:rPr lang="en-CA" altLang="zh-CN" sz="2200" dirty="0" err="1">
                <a:ea typeface="宋体" charset="-122"/>
              </a:rPr>
              <a:t>sname</a:t>
            </a:r>
            <a:r>
              <a:rPr lang="en-CA" altLang="zh-CN" sz="2200" dirty="0">
                <a:ea typeface="宋体" charset="-122"/>
              </a:rPr>
              <a:t> | S' in student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         (</a:t>
            </a:r>
            <a:r>
              <a:rPr lang="en-CA" altLang="zh-CN" sz="2200" b="1" dirty="0" err="1">
                <a:solidFill>
                  <a:srgbClr val="800000"/>
                </a:solidFill>
                <a:ea typeface="宋体" charset="-122"/>
              </a:rPr>
              <a:t>forall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C in course</a:t>
            </a:r>
            <a:r>
              <a:rPr lang="en-CA" altLang="zh-CN" sz="2200" dirty="0" smtClean="0">
                <a:solidFill>
                  <a:srgbClr val="800000"/>
                </a:solidFill>
                <a:ea typeface="宋体" charset="-122"/>
              </a:rPr>
              <a:t>)( </a:t>
            </a:r>
            <a:endParaRPr lang="en-CA" altLang="zh-CN" sz="2200" dirty="0">
              <a:solidFill>
                <a:srgbClr val="00009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                </a:t>
            </a:r>
            <a:r>
              <a:rPr lang="en-CA" altLang="zh-CN" sz="2200" b="1" dirty="0" smtClean="0">
                <a:solidFill>
                  <a:srgbClr val="800000"/>
                </a:solidFill>
                <a:ea typeface="宋体" charset="-122"/>
              </a:rPr>
              <a:t>not</a:t>
            </a:r>
            <a:r>
              <a:rPr lang="en-CA" altLang="zh-CN" sz="2200" dirty="0" smtClean="0">
                <a:solidFill>
                  <a:srgbClr val="800000"/>
                </a:solidFill>
                <a:ea typeface="宋体" charset="-122"/>
              </a:rPr>
              <a:t> (</a:t>
            </a:r>
            <a:r>
              <a:rPr lang="en-CA" altLang="zh-CN" sz="2200" b="1" dirty="0" smtClean="0">
                <a:solidFill>
                  <a:srgbClr val="800000"/>
                </a:solidFill>
                <a:ea typeface="宋体" charset="-122"/>
              </a:rPr>
              <a:t>exists</a:t>
            </a:r>
            <a:r>
              <a:rPr lang="en-CA" altLang="zh-CN" sz="2200" dirty="0" smtClean="0">
                <a:solidFill>
                  <a:srgbClr val="800000"/>
                </a:solidFill>
                <a:ea typeface="宋体" charset="-122"/>
              </a:rPr>
              <a:t> 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S in student, G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               (</a:t>
            </a:r>
            <a:r>
              <a:rPr lang="en-CA" altLang="zh-CN" sz="2200" dirty="0" err="1">
                <a:solidFill>
                  <a:srgbClr val="800000"/>
                </a:solidFill>
                <a:ea typeface="宋体" charset="-122"/>
              </a:rPr>
              <a:t>S.sname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= </a:t>
            </a:r>
            <a:r>
              <a:rPr lang="en-CA" altLang="zh-CN" sz="2200" dirty="0" smtClean="0">
                <a:solidFill>
                  <a:srgbClr val="800000"/>
                </a:solidFill>
                <a:ea typeface="宋体" charset="-122"/>
              </a:rPr>
              <a:t>'Kate' 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and S.S#=G.S# and G.C#=C.C#)  </a:t>
            </a:r>
            <a:endParaRPr lang="en-CA" altLang="zh-CN" sz="2200" dirty="0" smtClean="0">
              <a:solidFill>
                <a:srgbClr val="80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b="1" dirty="0">
                <a:solidFill>
                  <a:srgbClr val="800000"/>
                </a:solidFill>
                <a:ea typeface="宋体" charset="-122"/>
              </a:rPr>
              <a:t>	</a:t>
            </a:r>
            <a:r>
              <a:rPr lang="en-CA" altLang="zh-CN" sz="2200" b="1" dirty="0" smtClean="0">
                <a:solidFill>
                  <a:srgbClr val="800000"/>
                </a:solidFill>
                <a:ea typeface="宋体" charset="-122"/>
              </a:rPr>
              <a:t>	    or</a:t>
            </a:r>
            <a:endParaRPr lang="en-CA" altLang="zh-CN" sz="2200" b="1" dirty="0">
              <a:solidFill>
                <a:srgbClr val="80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               (</a:t>
            </a:r>
            <a:r>
              <a:rPr lang="en-CA" altLang="zh-CN" sz="2200" b="1" dirty="0">
                <a:solidFill>
                  <a:srgbClr val="800000"/>
                </a:solidFill>
                <a:ea typeface="宋体" charset="-122"/>
              </a:rPr>
              <a:t>exists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S in student, G in grade, G'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               (</a:t>
            </a:r>
            <a:r>
              <a:rPr lang="en-CA" altLang="zh-CN" sz="2200" dirty="0" err="1">
                <a:solidFill>
                  <a:srgbClr val="800000"/>
                </a:solidFill>
                <a:ea typeface="宋体" charset="-122"/>
              </a:rPr>
              <a:t>S.sname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= </a:t>
            </a:r>
            <a:r>
              <a:rPr lang="en-CA" altLang="zh-CN" sz="2200" dirty="0" smtClean="0">
                <a:solidFill>
                  <a:srgbClr val="800000"/>
                </a:solidFill>
                <a:ea typeface="宋体" charset="-122"/>
              </a:rPr>
              <a:t>'Kate' </a:t>
            </a: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and S.S#=G.S# and G.C#=C.C#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  <a:ea typeface="宋体" charset="-122"/>
              </a:rPr>
              <a:t>                 and G'.C#=G.C# and G'.S#=S'S#))}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Query Examples</a:t>
            </a:r>
            <a:endParaRPr lang="en-US" sz="3200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3733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altLang="zh-CN" dirty="0" smtClean="0">
                <a:solidFill>
                  <a:srgbClr val="000090"/>
                </a:solidFill>
                <a:ea typeface="宋体" charset="-122"/>
              </a:rPr>
              <a:t>S</a:t>
            </a:r>
            <a:r>
              <a:rPr lang="en-CA" altLang="zh-CN" dirty="0">
                <a:solidFill>
                  <a:srgbClr val="000090"/>
                </a:solidFill>
                <a:ea typeface="宋体" charset="-122"/>
              </a:rPr>
              <a:t>’ </a:t>
            </a:r>
            <a:r>
              <a:rPr lang="en-CA" altLang="zh-CN" dirty="0" smtClean="0">
                <a:solidFill>
                  <a:srgbClr val="000090"/>
                </a:solidFill>
                <a:ea typeface="宋体" charset="-122"/>
              </a:rPr>
              <a:t>is for </a:t>
            </a:r>
            <a:r>
              <a:rPr lang="en-CA" altLang="zh-CN" dirty="0">
                <a:solidFill>
                  <a:srgbClr val="000090"/>
                </a:solidFill>
                <a:ea typeface="宋体" charset="-122"/>
              </a:rPr>
              <a:t>students </a:t>
            </a:r>
            <a:r>
              <a:rPr lang="en-CA" altLang="zh-CN" dirty="0" err="1" smtClean="0">
                <a:solidFill>
                  <a:srgbClr val="000090"/>
                </a:solidFill>
                <a:ea typeface="宋体" charset="-122"/>
              </a:rPr>
              <a:t>seeked</a:t>
            </a:r>
            <a:r>
              <a:rPr lang="en-CA" altLang="zh-CN" dirty="0" smtClean="0">
                <a:solidFill>
                  <a:srgbClr val="000090"/>
                </a:solidFill>
                <a:ea typeface="宋体" charset="-122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4406550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0090"/>
                </a:solidFill>
                <a:ea typeface="宋体" charset="-122"/>
              </a:rPr>
              <a:t>S is for Kate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71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99" y="917575"/>
            <a:ext cx="8915401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sz="2000" dirty="0" smtClean="0">
                <a:ea typeface="宋体" charset="-122"/>
              </a:rPr>
              <a:t>12. </a:t>
            </a:r>
            <a:r>
              <a:rPr lang="en-CA" altLang="zh-CN" sz="2000" dirty="0">
                <a:ea typeface="宋体" charset="-122"/>
              </a:rPr>
              <a:t>List the student names for students taking all courses that </a:t>
            </a:r>
            <a:r>
              <a:rPr lang="en-CA" altLang="zh-CN" sz="2000" dirty="0" smtClean="0">
                <a:ea typeface="宋体" charset="-122"/>
              </a:rPr>
              <a:t>Kate takes</a:t>
            </a:r>
            <a:endParaRPr lang="en-CA" altLang="zh-CN" sz="20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{</a:t>
            </a:r>
            <a:r>
              <a:rPr lang="en-CA" altLang="en-US" sz="2000" dirty="0">
                <a:solidFill>
                  <a:srgbClr val="800000"/>
                </a:solidFill>
              </a:rPr>
              <a:t>S'.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| S' in student and S’.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!= 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(</a:t>
            </a:r>
            <a:r>
              <a:rPr lang="en-CA" altLang="en-US" sz="20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000" dirty="0">
                <a:solidFill>
                  <a:srgbClr val="80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G’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dirty="0">
                <a:solidFill>
                  <a:srgbClr val="800000"/>
                </a:solidFill>
              </a:rPr>
              <a:t>S.S#=G.S# and G.C#=C.C#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</a:t>
            </a:r>
            <a:r>
              <a:rPr lang="en-CA" altLang="en-US" sz="2000" dirty="0">
                <a:solidFill>
                  <a:srgbClr val="800000"/>
                </a:solidFill>
              </a:rPr>
              <a:t>'.S#=G'.S# and G'.C#=C.C#))</a:t>
            </a:r>
            <a:endParaRPr lang="en-US" sz="20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>
                <a:solidFill>
                  <a:srgbClr val="800000"/>
                </a:solidFill>
              </a:rPr>
              <a:t>or</a:t>
            </a:r>
            <a:r>
              <a:rPr lang="en-CA" altLang="en-US" sz="2000" dirty="0">
                <a:solidFill>
                  <a:srgbClr val="8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not (exists </a:t>
            </a:r>
            <a:r>
              <a:rPr lang="en-CA" altLang="en-US" sz="2000" dirty="0">
                <a:solidFill>
                  <a:srgbClr val="800000"/>
                </a:solidFill>
              </a:rPr>
              <a:t>G in grade)(S.S#=G.S# and G.C#=C.C#))}  </a:t>
            </a:r>
            <a:r>
              <a:rPr lang="en-CA" altLang="zh-CN" sz="2200" dirty="0" smtClean="0">
                <a:ea typeface="宋体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800000"/>
                </a:solidFill>
              </a:rPr>
              <a:t>{S'.</a:t>
            </a:r>
            <a:r>
              <a:rPr lang="en-US" altLang="zh-CN" sz="2000" dirty="0" err="1">
                <a:solidFill>
                  <a:srgbClr val="800000"/>
                </a:solidFill>
              </a:rPr>
              <a:t>sname</a:t>
            </a:r>
            <a:r>
              <a:rPr lang="en-US" altLang="zh-CN" sz="2000" dirty="0">
                <a:solidFill>
                  <a:srgbClr val="800000"/>
                </a:solidFill>
              </a:rPr>
              <a:t> | S' in student and S’.</a:t>
            </a:r>
            <a:r>
              <a:rPr lang="en-US" altLang="zh-CN" sz="2000" dirty="0" err="1">
                <a:solidFill>
                  <a:srgbClr val="800000"/>
                </a:solidFill>
              </a:rPr>
              <a:t>sname</a:t>
            </a:r>
            <a:r>
              <a:rPr lang="en-US" altLang="zh-CN" sz="2000" dirty="0">
                <a:solidFill>
                  <a:srgbClr val="800000"/>
                </a:solidFill>
              </a:rPr>
              <a:t> != </a:t>
            </a:r>
            <a:r>
              <a:rPr lang="en-CA" altLang="en-US" sz="2000" dirty="0">
                <a:solidFill>
                  <a:srgbClr val="800000"/>
                </a:solidFill>
              </a:rPr>
              <a:t>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000" dirty="0">
                <a:solidFill>
                  <a:srgbClr val="800000"/>
                </a:solidFill>
              </a:rPr>
              <a:t> </a:t>
            </a:r>
            <a:r>
              <a:rPr lang="en-CA" altLang="zh-CN" sz="2000" dirty="0" smtClean="0">
                <a:solidFill>
                  <a:srgbClr val="800000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800000"/>
                </a:solidFill>
              </a:rPr>
              <a:t>not</a:t>
            </a:r>
            <a:r>
              <a:rPr lang="en-US" altLang="zh-CN" sz="2000" dirty="0" smtClean="0">
                <a:solidFill>
                  <a:srgbClr val="800000"/>
                </a:solidFill>
              </a:rPr>
              <a:t> (</a:t>
            </a:r>
            <a:r>
              <a:rPr lang="en-US" altLang="zh-CN" sz="2000" b="1" dirty="0" smtClean="0">
                <a:solidFill>
                  <a:srgbClr val="800000"/>
                </a:solidFill>
              </a:rPr>
              <a:t>exists</a:t>
            </a:r>
            <a:r>
              <a:rPr lang="en-US" altLang="zh-CN" sz="2000" dirty="0" smtClean="0">
                <a:solidFill>
                  <a:srgbClr val="800000"/>
                </a:solidFill>
              </a:rPr>
              <a:t> </a:t>
            </a:r>
            <a:r>
              <a:rPr lang="en-US" altLang="zh-CN" sz="2000" dirty="0">
                <a:solidFill>
                  <a:srgbClr val="800000"/>
                </a:solidFill>
              </a:rPr>
              <a:t>C in course)(	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 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G’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 </a:t>
            </a:r>
            <a:r>
              <a:rPr lang="en-CA" altLang="en-US" sz="2000" dirty="0">
                <a:solidFill>
                  <a:srgbClr val="800000"/>
                </a:solidFill>
              </a:rPr>
              <a:t>(S.S#=G.S# and G.C#=C.C# and S'.S#=G'.S# and G'.C#=C.C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</a:t>
            </a:r>
            <a:r>
              <a:rPr lang="en-CA" altLang="en-US" sz="2000" dirty="0" smtClean="0">
                <a:solidFill>
                  <a:srgbClr val="800000"/>
                </a:solidFill>
              </a:rPr>
              <a:t>     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</a:t>
            </a:r>
            <a:r>
              <a:rPr lang="en-CA" altLang="en-US" sz="2000" dirty="0">
                <a:solidFill>
                  <a:srgbClr val="800000"/>
                </a:solidFill>
              </a:rPr>
              <a:t>S.S#=G.S# and G.C#=</a:t>
            </a:r>
            <a:r>
              <a:rPr lang="en-CA" altLang="en-US" sz="2000" dirty="0" smtClean="0">
                <a:solidFill>
                  <a:srgbClr val="800000"/>
                </a:solidFill>
              </a:rPr>
              <a:t>C.C#)</a:t>
            </a:r>
            <a:endParaRPr lang="en-CA" altLang="zh-CN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1200" y="19812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00B0F0"/>
                </a:solidFill>
              </a:rPr>
              <a:t>S’ for </a:t>
            </a:r>
            <a:r>
              <a:rPr lang="en-CA" altLang="en-US" sz="2000" dirty="0" err="1">
                <a:solidFill>
                  <a:srgbClr val="00B0F0"/>
                </a:solidFill>
              </a:rPr>
              <a:t>seeked</a:t>
            </a:r>
            <a:r>
              <a:rPr lang="en-CA" altLang="en-US" sz="2000" dirty="0">
                <a:solidFill>
                  <a:srgbClr val="00B0F0"/>
                </a:solidFill>
              </a:rPr>
              <a:t> students and S is for Kate </a:t>
            </a:r>
          </a:p>
        </p:txBody>
      </p:sp>
    </p:spTree>
    <p:extLst>
      <p:ext uri="{BB962C8B-B14F-4D97-AF65-F5344CB8AC3E}">
        <p14:creationId xmlns:p14="http://schemas.microsoft.com/office/powerpoint/2010/main" val="877703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0"/>
            <a:ext cx="9067799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/>
              <a:t>12. List the student names for students taking all courses that </a:t>
            </a:r>
            <a:endParaRPr lang="en-CA" altLang="en-US" sz="2400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  Kate </a:t>
            </a:r>
            <a:r>
              <a:rPr lang="en-CA" altLang="en-US" sz="2400" dirty="0"/>
              <a:t>takes</a:t>
            </a:r>
          </a:p>
          <a:p>
            <a:pPr marL="742950" lvl="2" indent="-342900" eaLnBrk="1" hangingPunct="1">
              <a:lnSpc>
                <a:spcPct val="90000"/>
              </a:lnSpc>
              <a:spcBef>
                <a:spcPts val="0"/>
              </a:spcBef>
              <a:buSzPct val="60000"/>
            </a:pPr>
            <a:r>
              <a:rPr lang="en-CA" altLang="en-US" dirty="0" smtClean="0">
                <a:solidFill>
                  <a:srgbClr val="990000"/>
                </a:solidFill>
              </a:rPr>
              <a:t>If Kate </a:t>
            </a:r>
            <a:r>
              <a:rPr lang="en-CA" altLang="en-US" dirty="0">
                <a:solidFill>
                  <a:srgbClr val="990000"/>
                </a:solidFill>
              </a:rPr>
              <a:t>takes the course, then the student in the result also </a:t>
            </a:r>
            <a:r>
              <a:rPr lang="en-CA" altLang="en-US" dirty="0" smtClean="0">
                <a:solidFill>
                  <a:srgbClr val="990000"/>
                </a:solidFill>
              </a:rPr>
              <a:t>takes </a:t>
            </a:r>
            <a:r>
              <a:rPr lang="en-CA" altLang="en-US" dirty="0">
                <a:solidFill>
                  <a:srgbClr val="990000"/>
                </a:solidFill>
              </a:rPr>
              <a:t>that </a:t>
            </a:r>
            <a:r>
              <a:rPr lang="en-CA" altLang="en-US" dirty="0" smtClean="0">
                <a:solidFill>
                  <a:srgbClr val="990000"/>
                </a:solidFill>
              </a:rPr>
              <a:t>course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/>
              <a:t> </a:t>
            </a:r>
            <a:r>
              <a:rPr lang="en-CA" altLang="en-US" sz="2000" dirty="0" smtClean="0"/>
              <a:t>  </a:t>
            </a:r>
            <a:r>
              <a:rPr lang="en-CA" altLang="en-US" sz="2000" dirty="0" smtClean="0">
                <a:solidFill>
                  <a:srgbClr val="800000"/>
                </a:solidFill>
              </a:rPr>
              <a:t>{</a:t>
            </a:r>
            <a:r>
              <a:rPr lang="en-CA" altLang="en-US" sz="2000" dirty="0">
                <a:solidFill>
                  <a:srgbClr val="800000"/>
                </a:solidFill>
              </a:rPr>
              <a:t>S'.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| S' in student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S’.</a:t>
            </a:r>
            <a:r>
              <a:rPr lang="en-CA" altLang="en-US" sz="2000" dirty="0" err="1" smtClean="0">
                <a:solidFill>
                  <a:srgbClr val="800000"/>
                </a:solidFill>
              </a:rPr>
              <a:t>sname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!=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(exists </a:t>
            </a:r>
            <a:r>
              <a:rPr lang="en-CA" altLang="en-US" sz="2000" dirty="0">
                <a:solidFill>
                  <a:srgbClr val="800000"/>
                </a:solidFill>
              </a:rPr>
              <a:t>S in student</a:t>
            </a:r>
            <a:r>
              <a:rPr lang="en-CA" altLang="en-US" sz="2000" dirty="0" smtClean="0">
                <a:solidFill>
                  <a:srgbClr val="800000"/>
                </a:solidFill>
              </a:rPr>
              <a:t>)(</a:t>
            </a:r>
            <a:r>
              <a:rPr lang="en-CA" altLang="en-US" sz="2000" dirty="0" err="1" smtClean="0">
                <a:solidFill>
                  <a:srgbClr val="800000"/>
                </a:solidFill>
              </a:rPr>
              <a:t>S.sname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C in </a:t>
            </a:r>
            <a:r>
              <a:rPr lang="en-CA" altLang="en-US" sz="2000" dirty="0" smtClean="0">
                <a:solidFill>
                  <a:srgbClr val="800000"/>
                </a:solidFill>
              </a:rPr>
              <a:t>course, G in </a:t>
            </a:r>
            <a:r>
              <a:rPr lang="en-CA" altLang="en-US" sz="2000" dirty="0">
                <a:solidFill>
                  <a:srgbClr val="800000"/>
                </a:solidFill>
              </a:rPr>
              <a:t>grade)(S.S#=G.S#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G’ in Grade )(S'.</a:t>
            </a:r>
            <a:r>
              <a:rPr lang="en-CA" altLang="en-US" sz="2000" dirty="0">
                <a:solidFill>
                  <a:srgbClr val="800000"/>
                </a:solidFill>
              </a:rPr>
              <a:t>S#=G</a:t>
            </a:r>
            <a:r>
              <a:rPr lang="en-CA" altLang="en-US" sz="2000" dirty="0" smtClean="0">
                <a:solidFill>
                  <a:srgbClr val="800000"/>
                </a:solidFill>
              </a:rPr>
              <a:t>'.</a:t>
            </a:r>
            <a:r>
              <a:rPr lang="en-CA" altLang="en-US" sz="2000" dirty="0">
                <a:solidFill>
                  <a:srgbClr val="800000"/>
                </a:solidFill>
              </a:rPr>
              <a:t>S</a:t>
            </a:r>
            <a:r>
              <a:rPr lang="en-CA" altLang="en-US" sz="2000" dirty="0" smtClean="0">
                <a:solidFill>
                  <a:srgbClr val="800000"/>
                </a:solidFill>
              </a:rPr>
              <a:t># </a:t>
            </a:r>
            <a:r>
              <a:rPr lang="en-CA" altLang="en-US" sz="2000" dirty="0">
                <a:solidFill>
                  <a:srgbClr val="800000"/>
                </a:solidFill>
              </a:rPr>
              <a:t>and G</a:t>
            </a:r>
            <a:r>
              <a:rPr lang="en-CA" altLang="en-US" sz="2000" dirty="0" smtClean="0">
                <a:solidFill>
                  <a:srgbClr val="800000"/>
                </a:solidFill>
              </a:rPr>
              <a:t>'.C#=C.</a:t>
            </a:r>
            <a:r>
              <a:rPr lang="en-CA" altLang="en-US" sz="2000" dirty="0">
                <a:solidFill>
                  <a:srgbClr val="800000"/>
                </a:solidFill>
              </a:rPr>
              <a:t>C</a:t>
            </a:r>
            <a:r>
              <a:rPr lang="en-CA" altLang="en-US" sz="2000" dirty="0" smtClean="0">
                <a:solidFill>
                  <a:srgbClr val="800000"/>
                </a:solidFill>
              </a:rPr>
              <a:t>#)</a:t>
            </a:r>
            <a:endParaRPr lang="en-US" sz="20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</a:t>
            </a:r>
            <a:r>
              <a:rPr lang="en-CA" altLang="en-US" sz="2000" dirty="0" smtClean="0">
                <a:solidFill>
                  <a:srgbClr val="800000"/>
                </a:solidFill>
              </a:rPr>
              <a:t>    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C in course, 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G’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dirty="0">
                <a:solidFill>
                  <a:srgbClr val="800000"/>
                </a:solidFill>
              </a:rPr>
              <a:t>S.S#=G.S# and G.C#=C.C#) and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00400" y="4059669"/>
            <a:ext cx="5867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S</a:t>
            </a:r>
            <a:r>
              <a:rPr lang="en-CA" altLang="en-US" dirty="0">
                <a:solidFill>
                  <a:srgbClr val="00B0F0"/>
                </a:solidFill>
              </a:rPr>
              <a:t>’ for </a:t>
            </a:r>
            <a:r>
              <a:rPr lang="en-CA" altLang="en-US" dirty="0" err="1" smtClean="0">
                <a:solidFill>
                  <a:srgbClr val="00B0F0"/>
                </a:solidFill>
              </a:rPr>
              <a:t>seeked</a:t>
            </a:r>
            <a:r>
              <a:rPr lang="en-CA" altLang="en-US" dirty="0" smtClean="0">
                <a:solidFill>
                  <a:srgbClr val="00B0F0"/>
                </a:solidFill>
              </a:rPr>
              <a:t> students and </a:t>
            </a:r>
            <a:r>
              <a:rPr lang="en-CA" altLang="en-US" dirty="0">
                <a:solidFill>
                  <a:srgbClr val="00B0F0"/>
                </a:solidFill>
              </a:rPr>
              <a:t>S is for Kate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7714" y="6006097"/>
            <a:ext cx="2632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 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387212" y="5715000"/>
            <a:ext cx="44133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Kate takes </a:t>
            </a:r>
            <a:r>
              <a:rPr lang="en-CA" altLang="en-US" sz="2200" dirty="0">
                <a:solidFill>
                  <a:srgbClr val="00B0F0"/>
                </a:solidFill>
              </a:rPr>
              <a:t>it then S' also takes </a:t>
            </a:r>
            <a:r>
              <a:rPr lang="en-US" altLang="en-US" sz="2200" dirty="0" smtClean="0">
                <a:solidFill>
                  <a:srgbClr val="00B0F0"/>
                </a:solidFill>
              </a:rPr>
              <a:t>it</a:t>
            </a:r>
            <a:r>
              <a:rPr lang="en-US" altLang="en-US" sz="2200" dirty="0" smtClean="0"/>
              <a:t> </a:t>
            </a:r>
            <a:r>
              <a:rPr lang="en-CA" altLang="en-US" sz="2200" dirty="0" smtClean="0">
                <a:solidFill>
                  <a:srgbClr val="00B0F0"/>
                </a:solidFill>
              </a:rPr>
              <a:t> 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40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Query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0"/>
            <a:ext cx="9067799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 smtClean="0"/>
              <a:t>13. </a:t>
            </a:r>
            <a:r>
              <a:rPr lang="en-CA" altLang="en-US" sz="2400" dirty="0"/>
              <a:t>List the student names for students taking </a:t>
            </a:r>
            <a:r>
              <a:rPr lang="en-CA" altLang="en-US" sz="2400" dirty="0" smtClean="0"/>
              <a:t>only the courses </a:t>
            </a:r>
            <a:r>
              <a:rPr lang="en-CA" altLang="en-US" sz="2400" dirty="0"/>
              <a:t>that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</a:t>
            </a:r>
          </a:p>
          <a:p>
            <a:pPr marL="742950" lvl="2" indent="-342900" eaLnBrk="1" hangingPunct="1">
              <a:lnSpc>
                <a:spcPct val="90000"/>
              </a:lnSpc>
              <a:spcBef>
                <a:spcPts val="0"/>
              </a:spcBef>
              <a:buSzPct val="60000"/>
            </a:pPr>
            <a:r>
              <a:rPr lang="en-CA" altLang="en-US" dirty="0" smtClean="0">
                <a:solidFill>
                  <a:srgbClr val="990000"/>
                </a:solidFill>
              </a:rPr>
              <a:t>If Kate </a:t>
            </a:r>
            <a:r>
              <a:rPr lang="en-CA" altLang="en-US" dirty="0">
                <a:solidFill>
                  <a:srgbClr val="990000"/>
                </a:solidFill>
              </a:rPr>
              <a:t>takes the course, then the student in the result also </a:t>
            </a:r>
            <a:r>
              <a:rPr lang="en-CA" altLang="en-US" dirty="0" smtClean="0">
                <a:solidFill>
                  <a:srgbClr val="990000"/>
                </a:solidFill>
              </a:rPr>
              <a:t>takes </a:t>
            </a:r>
            <a:r>
              <a:rPr lang="en-CA" altLang="en-US" dirty="0">
                <a:solidFill>
                  <a:srgbClr val="990000"/>
                </a:solidFill>
              </a:rPr>
              <a:t>that </a:t>
            </a:r>
            <a:r>
              <a:rPr lang="en-CA" altLang="en-US" dirty="0" smtClean="0">
                <a:solidFill>
                  <a:srgbClr val="990000"/>
                </a:solidFill>
              </a:rPr>
              <a:t>course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/>
              <a:t> </a:t>
            </a:r>
            <a:r>
              <a:rPr lang="en-CA" altLang="en-US" sz="2000" dirty="0" smtClean="0"/>
              <a:t>  </a:t>
            </a:r>
            <a:r>
              <a:rPr lang="en-CA" altLang="en-US" sz="2000" dirty="0" smtClean="0">
                <a:solidFill>
                  <a:srgbClr val="800000"/>
                </a:solidFill>
              </a:rPr>
              <a:t>{</a:t>
            </a:r>
            <a:r>
              <a:rPr lang="en-CA" altLang="en-US" sz="2000" dirty="0">
                <a:solidFill>
                  <a:srgbClr val="800000"/>
                </a:solidFill>
              </a:rPr>
              <a:t>S'.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| S' in student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S'.</a:t>
            </a:r>
            <a:r>
              <a:rPr lang="en-CA" altLang="en-US" sz="2000" dirty="0" err="1" smtClean="0">
                <a:solidFill>
                  <a:srgbClr val="800000"/>
                </a:solidFill>
              </a:rPr>
              <a:t>sname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!=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(exists </a:t>
            </a:r>
            <a:r>
              <a:rPr lang="en-CA" altLang="en-US" sz="2000" dirty="0">
                <a:solidFill>
                  <a:srgbClr val="800000"/>
                </a:solidFill>
              </a:rPr>
              <a:t>S in student</a:t>
            </a:r>
            <a:r>
              <a:rPr lang="en-CA" altLang="en-US" sz="2000" dirty="0" smtClean="0">
                <a:solidFill>
                  <a:srgbClr val="800000"/>
                </a:solidFill>
              </a:rPr>
              <a:t>)(</a:t>
            </a:r>
            <a:r>
              <a:rPr lang="en-CA" altLang="en-US" sz="2000" dirty="0" err="1" smtClean="0">
                <a:solidFill>
                  <a:srgbClr val="800000"/>
                </a:solidFill>
              </a:rPr>
              <a:t>S.sname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b="1" dirty="0">
                <a:solidFill>
                  <a:srgbClr val="800000"/>
                </a:solidFill>
              </a:rPr>
              <a:t>     (</a:t>
            </a:r>
            <a:r>
              <a:rPr lang="en-CA" altLang="en-US" sz="20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000" b="1" dirty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C in course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(exists G </a:t>
            </a:r>
            <a:r>
              <a:rPr lang="en-CA" altLang="en-US" sz="2000" dirty="0">
                <a:solidFill>
                  <a:srgbClr val="800000"/>
                </a:solidFill>
              </a:rPr>
              <a:t>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grade)(S.S</a:t>
            </a:r>
            <a:r>
              <a:rPr lang="en-CA" altLang="en-US" sz="2000" dirty="0">
                <a:solidFill>
                  <a:srgbClr val="800000"/>
                </a:solidFill>
              </a:rPr>
              <a:t>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(exists G</a:t>
            </a:r>
            <a:r>
              <a:rPr lang="en-CA" altLang="en-US" sz="2000" dirty="0">
                <a:solidFill>
                  <a:srgbClr val="800000"/>
                </a:solidFill>
              </a:rPr>
              <a:t>'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grade)(S'.</a:t>
            </a:r>
            <a:r>
              <a:rPr lang="en-CA" altLang="en-US" sz="2000" dirty="0">
                <a:solidFill>
                  <a:srgbClr val="800000"/>
                </a:solidFill>
              </a:rPr>
              <a:t>S#=G</a:t>
            </a:r>
            <a:r>
              <a:rPr lang="en-CA" altLang="en-US" sz="2000" dirty="0" smtClean="0">
                <a:solidFill>
                  <a:srgbClr val="800000"/>
                </a:solidFill>
              </a:rPr>
              <a:t>'.</a:t>
            </a:r>
            <a:r>
              <a:rPr lang="en-CA" altLang="en-US" sz="2000" dirty="0">
                <a:solidFill>
                  <a:srgbClr val="800000"/>
                </a:solidFill>
              </a:rPr>
              <a:t>S</a:t>
            </a:r>
            <a:r>
              <a:rPr lang="en-CA" altLang="en-US" sz="2000" dirty="0" smtClean="0">
                <a:solidFill>
                  <a:srgbClr val="800000"/>
                </a:solidFill>
              </a:rPr>
              <a:t># </a:t>
            </a:r>
            <a:r>
              <a:rPr lang="en-CA" altLang="en-US" sz="2000" dirty="0">
                <a:solidFill>
                  <a:srgbClr val="800000"/>
                </a:solidFill>
              </a:rPr>
              <a:t>and </a:t>
            </a:r>
            <a:r>
              <a:rPr lang="en-CA" altLang="en-US" sz="2000" dirty="0" smtClean="0">
                <a:solidFill>
                  <a:srgbClr val="800000"/>
                </a:solidFill>
              </a:rPr>
              <a:t>G'.C#=C.C#))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or</a:t>
            </a:r>
            <a:endParaRPr lang="en-US" sz="20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	not (exists </a:t>
            </a:r>
            <a:r>
              <a:rPr lang="en-CA" altLang="en-US" sz="2000" dirty="0">
                <a:solidFill>
                  <a:srgbClr val="800000"/>
                </a:solidFill>
              </a:rPr>
              <a:t>G in grade)(S.S#=G.S#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 and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     not (exists </a:t>
            </a:r>
            <a:r>
              <a:rPr lang="en-CA" altLang="en-US" sz="2000" dirty="0">
                <a:solidFill>
                  <a:srgbClr val="800000"/>
                </a:solidFill>
              </a:rPr>
              <a:t>G' in grade</a:t>
            </a:r>
            <a:r>
              <a:rPr lang="en-CA" altLang="en-US" sz="2000" dirty="0" smtClean="0">
                <a:solidFill>
                  <a:srgbClr val="800000"/>
                </a:solidFill>
              </a:rPr>
              <a:t>)(S</a:t>
            </a:r>
            <a:r>
              <a:rPr lang="en-CA" altLang="en-US" sz="2000" dirty="0">
                <a:solidFill>
                  <a:srgbClr val="800000"/>
                </a:solidFill>
              </a:rPr>
              <a:t>'</a:t>
            </a:r>
            <a:r>
              <a:rPr lang="en-CA" altLang="en-US" sz="2000" dirty="0" smtClean="0">
                <a:solidFill>
                  <a:srgbClr val="800000"/>
                </a:solidFill>
              </a:rPr>
              <a:t>.S#=G'.S# and G'.</a:t>
            </a:r>
            <a:r>
              <a:rPr lang="en-CA" altLang="en-US" sz="2000" dirty="0">
                <a:solidFill>
                  <a:srgbClr val="800000"/>
                </a:solidFill>
              </a:rPr>
              <a:t>C# </a:t>
            </a:r>
            <a:r>
              <a:rPr lang="en-CA" altLang="en-US" sz="2000" dirty="0" smtClean="0">
                <a:solidFill>
                  <a:srgbClr val="800000"/>
                </a:solidFill>
              </a:rPr>
              <a:t>=C</a:t>
            </a:r>
            <a:r>
              <a:rPr lang="en-CA" altLang="en-US" sz="2000" dirty="0">
                <a:solidFill>
                  <a:srgbClr val="800000"/>
                </a:solidFill>
              </a:rPr>
              <a:t>'</a:t>
            </a:r>
            <a:r>
              <a:rPr lang="en-CA" altLang="en-US" sz="2000" dirty="0" smtClean="0">
                <a:solidFill>
                  <a:srgbClr val="800000"/>
                </a:solidFill>
              </a:rPr>
              <a:t>.C#))} </a:t>
            </a: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47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78249" y="4059669"/>
            <a:ext cx="520855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 smtClean="0">
                <a:solidFill>
                  <a:srgbClr val="00B0F0"/>
                </a:solidFill>
              </a:rPr>
              <a:t>S</a:t>
            </a:r>
            <a:r>
              <a:rPr lang="en-CA" altLang="en-US" sz="2200" dirty="0">
                <a:solidFill>
                  <a:srgbClr val="00B0F0"/>
                </a:solidFill>
              </a:rPr>
              <a:t>’ for </a:t>
            </a:r>
            <a:r>
              <a:rPr lang="en-CA" altLang="en-US" sz="2200" dirty="0" err="1" smtClean="0">
                <a:solidFill>
                  <a:srgbClr val="00B0F0"/>
                </a:solidFill>
              </a:rPr>
              <a:t>seeked</a:t>
            </a:r>
            <a:r>
              <a:rPr lang="en-CA" altLang="en-US" sz="2200" dirty="0" smtClean="0">
                <a:solidFill>
                  <a:srgbClr val="00B0F0"/>
                </a:solidFill>
              </a:rPr>
              <a:t> students and </a:t>
            </a:r>
            <a:r>
              <a:rPr lang="en-CA" altLang="en-US" sz="2200" dirty="0">
                <a:solidFill>
                  <a:srgbClr val="00B0F0"/>
                </a:solidFill>
              </a:rPr>
              <a:t>S is for Kate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9400" y="6039903"/>
            <a:ext cx="2515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 Kate doesn’t take 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5797" y="5652695"/>
            <a:ext cx="21531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 S</a:t>
            </a:r>
            <a:r>
              <a:rPr lang="en-CA" altLang="en-US" sz="2200" dirty="0">
                <a:solidFill>
                  <a:srgbClr val="00B0F0"/>
                </a:solidFill>
              </a:rPr>
              <a:t>'</a:t>
            </a:r>
            <a:r>
              <a:rPr lang="en-CA" altLang="en-US" sz="2200" dirty="0" smtClean="0">
                <a:solidFill>
                  <a:srgbClr val="00B0F0"/>
                </a:solidFill>
              </a:rPr>
              <a:t> also takes it 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6353651" y="5334000"/>
            <a:ext cx="18165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Kate takes it 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0" y="6427113"/>
            <a:ext cx="20281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>
                <a:solidFill>
                  <a:srgbClr val="00B0F0"/>
                </a:solidFill>
              </a:rPr>
              <a:t>S' </a:t>
            </a:r>
            <a:r>
              <a:rPr lang="en-CA" altLang="en-US" sz="2200" dirty="0" smtClean="0">
                <a:solidFill>
                  <a:srgbClr val="00B0F0"/>
                </a:solidFill>
              </a:rPr>
              <a:t>doesn’t take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7164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99" y="917575"/>
            <a:ext cx="8915401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sz="2000" dirty="0" smtClean="0">
                <a:ea typeface="宋体" charset="-122"/>
              </a:rPr>
              <a:t>13. </a:t>
            </a:r>
            <a:r>
              <a:rPr lang="en-CA" altLang="zh-CN" sz="2000" dirty="0">
                <a:ea typeface="宋体" charset="-122"/>
              </a:rPr>
              <a:t>List the student names for students taking </a:t>
            </a:r>
            <a:r>
              <a:rPr lang="en-CA" altLang="zh-CN" sz="2000" dirty="0" smtClean="0">
                <a:ea typeface="宋体" charset="-122"/>
              </a:rPr>
              <a:t>only the </a:t>
            </a:r>
            <a:r>
              <a:rPr lang="en-CA" altLang="zh-CN" sz="2000" dirty="0">
                <a:ea typeface="宋体" charset="-122"/>
              </a:rPr>
              <a:t>courses that </a:t>
            </a:r>
            <a:r>
              <a:rPr lang="en-CA" altLang="zh-CN" sz="2000" dirty="0" smtClean="0">
                <a:ea typeface="宋体" charset="-122"/>
              </a:rPr>
              <a:t>Kate  </a:t>
            </a:r>
            <a:r>
              <a:rPr lang="en-CA" altLang="zh-CN" sz="2000" dirty="0">
                <a:ea typeface="宋体" charset="-122"/>
              </a:rPr>
              <a:t>takes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 smtClean="0">
                <a:solidFill>
                  <a:srgbClr val="800000"/>
                </a:solidFill>
              </a:rPr>
              <a:t>{</a:t>
            </a:r>
            <a:r>
              <a:rPr lang="en-CA" altLang="en-US" sz="2000" dirty="0">
                <a:solidFill>
                  <a:srgbClr val="800000"/>
                </a:solidFill>
              </a:rPr>
              <a:t>S'.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| S' in student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S'.</a:t>
            </a:r>
            <a:r>
              <a:rPr lang="en-CA" altLang="en-US" sz="2000" dirty="0" err="1">
                <a:solidFill>
                  <a:srgbClr val="800000"/>
                </a:solidFill>
              </a:rPr>
              <a:t>sname</a:t>
            </a:r>
            <a:r>
              <a:rPr lang="en-CA" altLang="en-US" sz="2000" dirty="0">
                <a:solidFill>
                  <a:srgbClr val="800000"/>
                </a:solidFill>
              </a:rPr>
              <a:t> != 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    (</a:t>
            </a:r>
            <a:r>
              <a:rPr lang="en-CA" altLang="en-US" sz="20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000" dirty="0">
                <a:solidFill>
                  <a:srgbClr val="80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G'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(</a:t>
            </a:r>
            <a:r>
              <a:rPr lang="en-CA" altLang="en-US" sz="2000" dirty="0">
                <a:solidFill>
                  <a:srgbClr val="800000"/>
                </a:solidFill>
              </a:rPr>
              <a:t>S.S#=G.S# and G.C#=C.C#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</a:t>
            </a:r>
            <a:r>
              <a:rPr lang="en-CA" altLang="en-US" sz="2000" dirty="0">
                <a:solidFill>
                  <a:srgbClr val="800000"/>
                </a:solidFill>
              </a:rPr>
              <a:t>'.S#=G'.S#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G</a:t>
            </a:r>
            <a:r>
              <a:rPr lang="en-CA" altLang="en-US" sz="2000" dirty="0">
                <a:solidFill>
                  <a:srgbClr val="800000"/>
                </a:solidFill>
              </a:rPr>
              <a:t>'</a:t>
            </a:r>
            <a:r>
              <a:rPr lang="en-CA" altLang="en-US" sz="2000" dirty="0" smtClean="0">
                <a:solidFill>
                  <a:srgbClr val="800000"/>
                </a:solidFill>
              </a:rPr>
              <a:t>.</a:t>
            </a:r>
            <a:r>
              <a:rPr lang="en-CA" altLang="en-US" sz="2000" dirty="0">
                <a:solidFill>
                  <a:srgbClr val="800000"/>
                </a:solidFill>
              </a:rPr>
              <a:t>C#=C.C#))</a:t>
            </a:r>
            <a:endParaRPr lang="en-US" sz="20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>
                <a:solidFill>
                  <a:srgbClr val="800000"/>
                </a:solidFill>
              </a:rPr>
              <a:t>or</a:t>
            </a:r>
            <a:r>
              <a:rPr lang="en-CA" altLang="en-US" sz="2000" dirty="0">
                <a:solidFill>
                  <a:srgbClr val="8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not (exists </a:t>
            </a:r>
            <a:r>
              <a:rPr lang="en-CA" altLang="en-US" sz="2000" dirty="0">
                <a:solidFill>
                  <a:srgbClr val="800000"/>
                </a:solidFill>
              </a:rPr>
              <a:t>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G’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(S.S#=G.S# and G.C#=C.C# and S'.S#=G'.S# and G'.C#=C.C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#)}  </a:t>
            </a:r>
            <a:r>
              <a:rPr lang="en-CA" altLang="zh-CN" sz="2200" dirty="0" smtClean="0">
                <a:ea typeface="宋体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800000"/>
                </a:solidFill>
              </a:rPr>
              <a:t>{S'.</a:t>
            </a:r>
            <a:r>
              <a:rPr lang="en-US" altLang="zh-CN" sz="2000" dirty="0" err="1">
                <a:solidFill>
                  <a:srgbClr val="800000"/>
                </a:solidFill>
              </a:rPr>
              <a:t>sname</a:t>
            </a:r>
            <a:r>
              <a:rPr lang="en-US" altLang="zh-CN" sz="2000" dirty="0">
                <a:solidFill>
                  <a:srgbClr val="800000"/>
                </a:solidFill>
              </a:rPr>
              <a:t> | S' in student and </a:t>
            </a:r>
            <a:r>
              <a:rPr lang="en-US" altLang="zh-CN" sz="2000" dirty="0" smtClean="0">
                <a:solidFill>
                  <a:srgbClr val="800000"/>
                </a:solidFill>
              </a:rPr>
              <a:t>S</a:t>
            </a:r>
            <a:r>
              <a:rPr lang="en-CA" altLang="en-US" sz="2000" dirty="0">
                <a:solidFill>
                  <a:srgbClr val="800000"/>
                </a:solidFill>
              </a:rPr>
              <a:t>'</a:t>
            </a:r>
            <a:r>
              <a:rPr lang="en-US" altLang="zh-CN" sz="2000" dirty="0" smtClean="0">
                <a:solidFill>
                  <a:srgbClr val="80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800000"/>
                </a:solidFill>
              </a:rPr>
              <a:t>sname</a:t>
            </a:r>
            <a:r>
              <a:rPr lang="en-US" altLang="zh-CN" sz="2000" dirty="0" smtClean="0">
                <a:solidFill>
                  <a:srgbClr val="800000"/>
                </a:solidFill>
              </a:rPr>
              <a:t> </a:t>
            </a:r>
            <a:r>
              <a:rPr lang="en-US" altLang="zh-CN" sz="2000" dirty="0">
                <a:solidFill>
                  <a:srgbClr val="800000"/>
                </a:solidFill>
              </a:rPr>
              <a:t>!= </a:t>
            </a:r>
            <a:r>
              <a:rPr lang="en-CA" altLang="en-US" sz="2000" dirty="0">
                <a:solidFill>
                  <a:srgbClr val="800000"/>
                </a:solidFill>
              </a:rPr>
              <a:t>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000" dirty="0" err="1">
                <a:solidFill>
                  <a:srgbClr val="800000"/>
                </a:solidFill>
              </a:rPr>
              <a:t>S.sname</a:t>
            </a:r>
            <a:r>
              <a:rPr lang="en-CA" altLang="en-US" sz="2000" dirty="0">
                <a:solidFill>
                  <a:srgbClr val="800000"/>
                </a:solidFill>
              </a:rPr>
              <a:t> = 'Kate' </a:t>
            </a:r>
            <a:r>
              <a:rPr lang="en-CA" altLang="en-US" sz="2000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000" dirty="0">
                <a:solidFill>
                  <a:srgbClr val="800000"/>
                </a:solidFill>
              </a:rPr>
              <a:t> </a:t>
            </a:r>
            <a:r>
              <a:rPr lang="en-CA" altLang="zh-CN" sz="2000" dirty="0" smtClean="0">
                <a:solidFill>
                  <a:srgbClr val="800000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800000"/>
                </a:solidFill>
              </a:rPr>
              <a:t>not</a:t>
            </a:r>
            <a:r>
              <a:rPr lang="en-US" altLang="zh-CN" sz="2000" dirty="0" smtClean="0">
                <a:solidFill>
                  <a:srgbClr val="800000"/>
                </a:solidFill>
              </a:rPr>
              <a:t> (</a:t>
            </a:r>
            <a:r>
              <a:rPr lang="en-US" altLang="zh-CN" sz="2000" b="1" dirty="0" smtClean="0">
                <a:solidFill>
                  <a:srgbClr val="800000"/>
                </a:solidFill>
              </a:rPr>
              <a:t>exists</a:t>
            </a:r>
            <a:r>
              <a:rPr lang="en-US" altLang="zh-CN" sz="2000" dirty="0" smtClean="0">
                <a:solidFill>
                  <a:srgbClr val="800000"/>
                </a:solidFill>
              </a:rPr>
              <a:t> </a:t>
            </a:r>
            <a:r>
              <a:rPr lang="en-US" altLang="zh-CN" sz="2000" dirty="0">
                <a:solidFill>
                  <a:srgbClr val="800000"/>
                </a:solidFill>
              </a:rPr>
              <a:t>C in course)(	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 (</a:t>
            </a:r>
            <a:r>
              <a:rPr lang="en-CA" altLang="en-US" sz="2000" b="1" dirty="0">
                <a:solidFill>
                  <a:srgbClr val="800000"/>
                </a:solidFill>
              </a:rPr>
              <a:t>exists</a:t>
            </a:r>
            <a:r>
              <a:rPr lang="en-CA" altLang="en-US" sz="2000" dirty="0">
                <a:solidFill>
                  <a:srgbClr val="800000"/>
                </a:solidFill>
              </a:rPr>
              <a:t> G in grade)(S.S#=G.S# and G.C#=C.C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 </a:t>
            </a:r>
            <a:r>
              <a:rPr lang="en-CA" altLang="en-US" sz="2000" dirty="0" smtClean="0">
                <a:solidFill>
                  <a:srgbClr val="800000"/>
                </a:solidFill>
              </a:rPr>
              <a:t>     (</a:t>
            </a:r>
            <a:r>
              <a:rPr lang="en-CA" altLang="en-US" sz="2000" b="1" dirty="0" smtClean="0">
                <a:solidFill>
                  <a:srgbClr val="800000"/>
                </a:solidFill>
              </a:rPr>
              <a:t>exists</a:t>
            </a:r>
            <a:r>
              <a:rPr lang="en-CA" altLang="en-US" sz="2000" dirty="0" smtClean="0">
                <a:solidFill>
                  <a:srgbClr val="800000"/>
                </a:solidFill>
              </a:rPr>
              <a:t> </a:t>
            </a:r>
            <a:r>
              <a:rPr lang="en-CA" altLang="en-US" sz="2000" dirty="0">
                <a:solidFill>
                  <a:srgbClr val="800000"/>
                </a:solidFill>
              </a:rPr>
              <a:t>G in </a:t>
            </a:r>
            <a:r>
              <a:rPr lang="en-CA" altLang="en-US" sz="2000" dirty="0" smtClean="0">
                <a:solidFill>
                  <a:srgbClr val="800000"/>
                </a:solidFill>
              </a:rPr>
              <a:t>grade, </a:t>
            </a:r>
            <a:r>
              <a:rPr lang="en-CA" altLang="en-US" sz="2000" dirty="0">
                <a:solidFill>
                  <a:srgbClr val="800000"/>
                </a:solidFill>
              </a:rPr>
              <a:t>G' </a:t>
            </a:r>
            <a:r>
              <a:rPr lang="en-CA" altLang="en-US" sz="2000" dirty="0" smtClean="0">
                <a:solidFill>
                  <a:srgbClr val="800000"/>
                </a:solidFill>
              </a:rPr>
              <a:t>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000" dirty="0">
                <a:solidFill>
                  <a:srgbClr val="800000"/>
                </a:solidFill>
              </a:rPr>
              <a:t>	</a:t>
            </a:r>
            <a:r>
              <a:rPr lang="en-CA" altLang="en-US" sz="2000" dirty="0" smtClean="0">
                <a:solidFill>
                  <a:srgbClr val="800000"/>
                </a:solidFill>
              </a:rPr>
              <a:t> (</a:t>
            </a:r>
            <a:r>
              <a:rPr lang="en-CA" altLang="en-US" sz="2000" dirty="0">
                <a:solidFill>
                  <a:srgbClr val="800000"/>
                </a:solidFill>
              </a:rPr>
              <a:t>S.S#=G.S# and G.C#=C.C# and </a:t>
            </a:r>
            <a:r>
              <a:rPr lang="en-CA" altLang="en-US" sz="2000" dirty="0" smtClean="0">
                <a:solidFill>
                  <a:srgbClr val="800000"/>
                </a:solidFill>
              </a:rPr>
              <a:t>S</a:t>
            </a:r>
            <a:r>
              <a:rPr lang="en-CA" altLang="en-US" sz="2000" dirty="0">
                <a:solidFill>
                  <a:srgbClr val="800000"/>
                </a:solidFill>
              </a:rPr>
              <a:t>'.S#=G'.S# and G'.C#=C.C</a:t>
            </a:r>
            <a:r>
              <a:rPr lang="en-CA" altLang="en-US" sz="2000" dirty="0" smtClean="0">
                <a:solidFill>
                  <a:srgbClr val="800000"/>
                </a:solidFill>
              </a:rPr>
              <a:t>#)</a:t>
            </a:r>
            <a:endParaRPr lang="en-CA" altLang="zh-CN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1336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000" dirty="0">
                <a:solidFill>
                  <a:srgbClr val="00B0F0"/>
                </a:solidFill>
              </a:rPr>
              <a:t>S’ for </a:t>
            </a:r>
            <a:r>
              <a:rPr lang="en-CA" altLang="en-US" sz="2000" dirty="0" err="1">
                <a:solidFill>
                  <a:srgbClr val="00B0F0"/>
                </a:solidFill>
              </a:rPr>
              <a:t>seeked</a:t>
            </a:r>
            <a:r>
              <a:rPr lang="en-CA" altLang="en-US" sz="2000" dirty="0">
                <a:solidFill>
                  <a:srgbClr val="00B0F0"/>
                </a:solidFill>
              </a:rPr>
              <a:t> students and S is for Kate </a:t>
            </a:r>
          </a:p>
        </p:txBody>
      </p:sp>
    </p:spTree>
    <p:extLst>
      <p:ext uri="{BB962C8B-B14F-4D97-AF65-F5344CB8AC3E}">
        <p14:creationId xmlns:p14="http://schemas.microsoft.com/office/powerpoint/2010/main" val="668388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984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Aggregate Operation Example</a:t>
            </a:r>
            <a:endParaRPr lang="en-US" altLang="zh-CN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average mark </a:t>
            </a:r>
            <a:r>
              <a:rPr lang="en-US" altLang="zh-CN" dirty="0" smtClean="0"/>
              <a:t>of all courses</a:t>
            </a:r>
          </a:p>
          <a:p>
            <a:pPr marL="457200" lvl="1" indent="0" eaLnBrk="1" hangingPunct="1">
              <a:buNone/>
            </a:pPr>
            <a:r>
              <a:rPr lang="en-US" altLang="en-US" sz="2800" dirty="0"/>
              <a:t>ALG&gt; </a:t>
            </a:r>
            <a:r>
              <a:rPr lang="en-US" altLang="zh-CN" sz="2800" dirty="0" smtClean="0"/>
              <a:t>aggregate </a:t>
            </a:r>
            <a:r>
              <a:rPr lang="en-US" altLang="zh-CN" sz="2800" dirty="0" err="1" smtClean="0"/>
              <a:t>avg</a:t>
            </a:r>
            <a:r>
              <a:rPr lang="en-US" altLang="zh-CN" sz="2800" dirty="0" smtClean="0"/>
              <a:t>(mark) (Grade) </a:t>
            </a:r>
          </a:p>
          <a:p>
            <a:pPr marL="457200" lvl="1" indent="0" eaLnBrk="1" hangingPunct="1">
              <a:buNone/>
            </a:pPr>
            <a:r>
              <a:rPr lang="en-CA" altLang="en-US" sz="2800" dirty="0"/>
              <a:t>TRC&gt; </a:t>
            </a:r>
            <a:r>
              <a:rPr lang="en-CA" altLang="en-US" sz="2800" dirty="0" smtClean="0"/>
              <a:t>{</a:t>
            </a:r>
            <a:r>
              <a:rPr lang="en-CA" altLang="en-US" sz="2800" dirty="0" err="1" smtClean="0"/>
              <a:t>avg</a:t>
            </a:r>
            <a:r>
              <a:rPr lang="en-CA" altLang="en-US" sz="2800" dirty="0" smtClean="0"/>
              <a:t>(</a:t>
            </a:r>
            <a:r>
              <a:rPr lang="en-CA" altLang="en-US" sz="2800" dirty="0" err="1" smtClean="0"/>
              <a:t>G.mark</a:t>
            </a:r>
            <a:r>
              <a:rPr lang="en-CA" altLang="en-US" sz="2800" dirty="0" smtClean="0"/>
              <a:t>) </a:t>
            </a:r>
            <a:r>
              <a:rPr lang="en-CA" altLang="en-US" sz="2800" dirty="0"/>
              <a:t>| G in Grade </a:t>
            </a:r>
            <a:r>
              <a:rPr lang="en-CA" altLang="en-US" sz="2800" dirty="0" smtClean="0"/>
              <a:t>};</a:t>
            </a:r>
            <a:r>
              <a:rPr lang="en-US" altLang="zh-CN" sz="2800" dirty="0" smtClean="0"/>
              <a:t> </a:t>
            </a:r>
          </a:p>
          <a:p>
            <a:pPr lvl="1" eaLnBrk="1" hangingPunct="1"/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fr-FR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5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160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/>
              <a:t>Aggregate Operation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469313" cy="2819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 </a:t>
            </a:r>
            <a:r>
              <a:rPr lang="en-US" altLang="zh-CN" dirty="0"/>
              <a:t>the number of students and their average age</a:t>
            </a:r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ALG&gt; aggregate </a:t>
            </a:r>
            <a:r>
              <a:rPr lang="en-US" altLang="zh-CN" sz="2800" dirty="0"/>
              <a:t>count</a:t>
            </a:r>
            <a:r>
              <a:rPr lang="en-US" altLang="zh-CN" sz="2800" dirty="0" smtClean="0"/>
              <a:t>(*),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(age) (</a:t>
            </a:r>
            <a:r>
              <a:rPr lang="en-US" altLang="zh-CN" sz="2800" dirty="0" smtClean="0"/>
              <a:t>Student)</a:t>
            </a:r>
          </a:p>
          <a:p>
            <a:pPr marL="457200" lvl="1" indent="0" eaLnBrk="1" hangingPunct="1">
              <a:buNone/>
            </a:pPr>
            <a:r>
              <a:rPr lang="en-US" altLang="zh-CN" sz="2800" dirty="0" smtClean="0"/>
              <a:t>TRC&gt; {count(S.*), </a:t>
            </a:r>
            <a:r>
              <a:rPr lang="en-US" altLang="zh-CN" sz="2800" dirty="0" err="1" smtClean="0"/>
              <a:t>avg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S.age</a:t>
            </a:r>
            <a:r>
              <a:rPr lang="en-US" altLang="zh-CN" sz="2800" dirty="0" smtClean="0"/>
              <a:t>) | S in Student)} </a:t>
            </a:r>
            <a:endParaRPr lang="fr-FR" altLang="zh-CN" sz="2400" dirty="0"/>
          </a:p>
          <a:p>
            <a:pPr marL="457200" lvl="1" indent="0" eaLnBrk="1" hangingPunct="1">
              <a:buNone/>
            </a:pPr>
            <a:endParaRPr lang="en-US" altLang="zh-C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52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Grouping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3124200"/>
            <a:ext cx="8610599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1. </a:t>
            </a:r>
            <a:r>
              <a:rPr lang="en-CA" altLang="en-US" dirty="0" smtClean="0"/>
              <a:t>List student number and the </a:t>
            </a:r>
            <a:r>
              <a:rPr lang="en-CA" altLang="en-US" dirty="0"/>
              <a:t>number of courses the student 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en-US" sz="2800" dirty="0" smtClean="0"/>
              <a:t>ALG&gt; aggregate </a:t>
            </a:r>
            <a:r>
              <a:rPr lang="en-US" altLang="en-US" sz="2800" dirty="0"/>
              <a:t>s#, count(</a:t>
            </a:r>
            <a:r>
              <a:rPr lang="en-US" altLang="en-US" sz="2800" dirty="0" err="1"/>
              <a:t>G.c</a:t>
            </a:r>
            <a:r>
              <a:rPr lang="en-US" altLang="en-US" sz="2800" dirty="0"/>
              <a:t>#) (Grade);</a:t>
            </a:r>
            <a:endParaRPr lang="en-CA" altLang="en-US" sz="28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CA" altLang="en-US" sz="2800" dirty="0" smtClean="0"/>
              <a:t>TRC&gt; {G.s</a:t>
            </a:r>
            <a:r>
              <a:rPr lang="en-CA" altLang="en-US" sz="2800" dirty="0"/>
              <a:t>#, count(</a:t>
            </a:r>
            <a:r>
              <a:rPr lang="en-CA" altLang="en-US" sz="2800" dirty="0" err="1"/>
              <a:t>G.c</a:t>
            </a:r>
            <a:r>
              <a:rPr lang="en-CA" altLang="en-US" sz="2800" dirty="0"/>
              <a:t>#) | G in Grade };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400" dirty="0"/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endParaRPr lang="en-CA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</a:t>
            </a: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68956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3200400"/>
            <a:ext cx="8610599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2. </a:t>
            </a:r>
            <a:r>
              <a:rPr lang="en-US" altLang="en-US" dirty="0" smtClean="0"/>
              <a:t>List student number and the </a:t>
            </a:r>
            <a:r>
              <a:rPr lang="en-US" altLang="en-US" dirty="0"/>
              <a:t>average mark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</a:rPr>
              <a:t>ALG&gt; aggregate s#, </a:t>
            </a:r>
            <a:r>
              <a:rPr lang="en-US" altLang="en-US" dirty="0" err="1">
                <a:solidFill>
                  <a:srgbClr val="800000"/>
                </a:solidFill>
              </a:rPr>
              <a:t>avg</a:t>
            </a:r>
            <a:r>
              <a:rPr lang="en-US" altLang="en-US" dirty="0">
                <a:solidFill>
                  <a:srgbClr val="800000"/>
                </a:solidFill>
              </a:rPr>
              <a:t>(mark) (Grade);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>
                <a:solidFill>
                  <a:srgbClr val="800000"/>
                </a:solidFill>
              </a:rPr>
              <a:t>TRC&gt; {G.s</a:t>
            </a:r>
            <a:r>
              <a:rPr lang="en-US" altLang="en-US" dirty="0">
                <a:solidFill>
                  <a:srgbClr val="800000"/>
                </a:solidFill>
              </a:rPr>
              <a:t>#, </a:t>
            </a:r>
            <a:r>
              <a:rPr lang="en-US" altLang="en-US" dirty="0" err="1">
                <a:solidFill>
                  <a:srgbClr val="800000"/>
                </a:solidFill>
              </a:rPr>
              <a:t>avg</a:t>
            </a:r>
            <a:r>
              <a:rPr lang="en-US" altLang="en-US" dirty="0">
                <a:solidFill>
                  <a:srgbClr val="800000"/>
                </a:solidFill>
              </a:rPr>
              <a:t>(</a:t>
            </a:r>
            <a:r>
              <a:rPr lang="en-US" altLang="en-US" dirty="0" err="1">
                <a:solidFill>
                  <a:srgbClr val="800000"/>
                </a:solidFill>
              </a:rPr>
              <a:t>G.mark</a:t>
            </a:r>
            <a:r>
              <a:rPr lang="en-US" altLang="en-US" dirty="0">
                <a:solidFill>
                  <a:srgbClr val="800000"/>
                </a:solidFill>
              </a:rPr>
              <a:t>) | G in Grade };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>
              <a:solidFill>
                <a:srgbClr val="8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68956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956" y="3048000"/>
            <a:ext cx="8435975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/>
              <a:t>3. </a:t>
            </a:r>
            <a:r>
              <a:rPr lang="en-US" altLang="en-US" dirty="0"/>
              <a:t>List the </a:t>
            </a:r>
            <a:r>
              <a:rPr lang="en-US" altLang="en-US" dirty="0" smtClean="0"/>
              <a:t>min and max marks </a:t>
            </a:r>
            <a:r>
              <a:rPr lang="en-US" altLang="en-US" dirty="0"/>
              <a:t>for </a:t>
            </a:r>
            <a:r>
              <a:rPr lang="en-US" altLang="en-US" dirty="0" smtClean="0"/>
              <a:t>CS305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 smtClean="0"/>
              <a:t>ALG&gt; aggregate min(mark), max(mark)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 smtClean="0"/>
              <a:t>		(select C#=</a:t>
            </a:r>
            <a:r>
              <a:rPr lang="en-CA" altLang="zh-CN" sz="2800" dirty="0">
                <a:solidFill>
                  <a:srgbClr val="990000"/>
                </a:solidFill>
              </a:rPr>
              <a:t> </a:t>
            </a:r>
            <a:r>
              <a:rPr lang="en-CA" altLang="zh-CN" sz="2800" dirty="0" smtClean="0">
                <a:solidFill>
                  <a:srgbClr val="990000"/>
                </a:solidFill>
              </a:rPr>
              <a:t>'</a:t>
            </a:r>
            <a:r>
              <a:rPr lang="en-US" altLang="en-US" sz="2800" dirty="0" smtClean="0"/>
              <a:t>CS305</a:t>
            </a:r>
            <a:r>
              <a:rPr lang="en-CA" altLang="zh-CN" sz="2800" dirty="0" smtClean="0">
                <a:solidFill>
                  <a:srgbClr val="990000"/>
                </a:solidFill>
              </a:rPr>
              <a:t>'</a:t>
            </a:r>
            <a:r>
              <a:rPr lang="en-US" altLang="en-US" sz="2800" dirty="0" smtClean="0"/>
              <a:t>)(Grade));</a:t>
            </a:r>
            <a:endParaRPr lang="en-CA" altLang="en-US" sz="2800" dirty="0" smtClean="0"/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/>
              <a:t>TRC&gt; {min(</a:t>
            </a:r>
            <a:r>
              <a:rPr lang="en-US" altLang="en-US" sz="2800" dirty="0" err="1"/>
              <a:t>G.mark</a:t>
            </a:r>
            <a:r>
              <a:rPr lang="en-US" altLang="en-US" sz="2800" dirty="0"/>
              <a:t>), max(</a:t>
            </a:r>
            <a:r>
              <a:rPr lang="en-US" altLang="en-US" sz="2800" dirty="0" err="1"/>
              <a:t>G.mark</a:t>
            </a:r>
            <a:r>
              <a:rPr lang="en-US" altLang="en-US" sz="2800" dirty="0" smtClean="0"/>
              <a:t>)| </a:t>
            </a:r>
            <a:r>
              <a:rPr lang="en-US" altLang="en-US" sz="2800" dirty="0"/>
              <a:t>G in </a:t>
            </a:r>
            <a:r>
              <a:rPr lang="en-US" altLang="en-US" sz="2800" dirty="0" smtClean="0"/>
              <a:t>Grade and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000"/>
              <a:buNone/>
            </a:pPr>
            <a:r>
              <a:rPr lang="en-US" altLang="en-US" sz="2800" dirty="0" smtClean="0"/>
              <a:t>		  </a:t>
            </a:r>
            <a:r>
              <a:rPr lang="en-US" altLang="en-US" sz="2800" dirty="0" err="1" smtClean="0"/>
              <a:t>G.c</a:t>
            </a:r>
            <a:r>
              <a:rPr lang="en-US" altLang="en-US" sz="2800" dirty="0" smtClean="0"/>
              <a:t># = </a:t>
            </a:r>
            <a:r>
              <a:rPr lang="en-CA" altLang="zh-CN" sz="2800" dirty="0" smtClean="0">
                <a:solidFill>
                  <a:srgbClr val="990000"/>
                </a:solidFill>
              </a:rPr>
              <a:t>'</a:t>
            </a:r>
            <a:r>
              <a:rPr lang="en-US" altLang="en-US" sz="2800" dirty="0" smtClean="0"/>
              <a:t>CS305</a:t>
            </a:r>
            <a:r>
              <a:rPr lang="en-CA" altLang="zh-CN" sz="2800" dirty="0" smtClean="0">
                <a:solidFill>
                  <a:srgbClr val="990000"/>
                </a:solidFill>
              </a:rPr>
              <a:t>'</a:t>
            </a:r>
            <a:r>
              <a:rPr lang="en-US" altLang="en-US" sz="28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68956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9696</TotalTime>
  <Words>3505</Words>
  <Application>Microsoft Macintosh PowerPoint</Application>
  <PresentationFormat>Letter Paper (8.5x11 in)</PresentationFormat>
  <Paragraphs>2544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Symbol</vt:lpstr>
      <vt:lpstr>Tahoma</vt:lpstr>
      <vt:lpstr>Times</vt:lpstr>
      <vt:lpstr>Times New Roman</vt:lpstr>
      <vt:lpstr>Wingdings</vt:lpstr>
      <vt:lpstr>宋体</vt:lpstr>
      <vt:lpstr>Arial</vt:lpstr>
      <vt:lpstr>Blends</vt:lpstr>
      <vt:lpstr>Chapter 8</vt:lpstr>
      <vt:lpstr>Aggregates in Tuple Relational Calculus</vt:lpstr>
      <vt:lpstr>Aggregation Query Example</vt:lpstr>
      <vt:lpstr>Aggregate Operation Example</vt:lpstr>
      <vt:lpstr>Aggregate Operation Example</vt:lpstr>
      <vt:lpstr>Aggregate Operation Example</vt:lpstr>
      <vt:lpstr>Grouping Examples</vt:lpstr>
      <vt:lpstr>Grouping Examples</vt:lpstr>
      <vt:lpstr>Grouping Examples</vt:lpstr>
      <vt:lpstr>Grouping Examples</vt:lpstr>
      <vt:lpstr>Grouping Examples</vt:lpstr>
      <vt:lpstr>Grouping Examples</vt:lpstr>
      <vt:lpstr>Grouping Examples</vt:lpstr>
      <vt:lpstr>Grouping Examples</vt:lpstr>
      <vt:lpstr>TRC with order by DESC and ASC (default)</vt:lpstr>
      <vt:lpstr>TRC with order by DESC and ASC (default)</vt:lpstr>
      <vt:lpstr>Kinds of Relational Algebra</vt:lpstr>
      <vt:lpstr>Set Operation: UNION (  ) </vt:lpstr>
      <vt:lpstr>Set Operation: INTERSECTION (  ) </vt:lpstr>
      <vt:lpstr>Set Operation: MINUS ( – )</vt:lpstr>
      <vt:lpstr>Set Operation: TIMES (⨉)</vt:lpstr>
      <vt:lpstr>Additional Examples</vt:lpstr>
      <vt:lpstr>Additional Examples</vt:lpstr>
      <vt:lpstr>Additional Examples</vt:lpstr>
      <vt:lpstr>Additional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SQL Query Language</vt:lpstr>
      <vt:lpstr>Query Examples</vt:lpstr>
      <vt:lpstr>Query Examples</vt:lpstr>
      <vt:lpstr>Query Examples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The Relational Algebra and Calculus</dc:subject>
  <dc:creator>Microsoft Office User</dc:creator>
  <cp:keywords/>
  <dc:description/>
  <cp:lastModifiedBy>Microsoft Office User</cp:lastModifiedBy>
  <cp:revision>97</cp:revision>
  <cp:lastPrinted>2001-11-04T00:51:13Z</cp:lastPrinted>
  <dcterms:created xsi:type="dcterms:W3CDTF">2016-10-12T16:50:00Z</dcterms:created>
  <dcterms:modified xsi:type="dcterms:W3CDTF">2019-09-19T22:44:10Z</dcterms:modified>
  <cp:category/>
</cp:coreProperties>
</file>