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324" r:id="rId2"/>
    <p:sldId id="416" r:id="rId3"/>
    <p:sldId id="418" r:id="rId4"/>
    <p:sldId id="419" r:id="rId5"/>
    <p:sldId id="325" r:id="rId6"/>
    <p:sldId id="399" r:id="rId7"/>
    <p:sldId id="405" r:id="rId8"/>
    <p:sldId id="400" r:id="rId9"/>
    <p:sldId id="402" r:id="rId10"/>
    <p:sldId id="464" r:id="rId11"/>
    <p:sldId id="412" r:id="rId12"/>
    <p:sldId id="398" r:id="rId13"/>
    <p:sldId id="393" r:id="rId14"/>
    <p:sldId id="368" r:id="rId15"/>
    <p:sldId id="394" r:id="rId16"/>
    <p:sldId id="420" r:id="rId17"/>
    <p:sldId id="422" r:id="rId18"/>
    <p:sldId id="423" r:id="rId19"/>
    <p:sldId id="465" r:id="rId20"/>
    <p:sldId id="426" r:id="rId21"/>
    <p:sldId id="421" r:id="rId22"/>
    <p:sldId id="331" r:id="rId23"/>
    <p:sldId id="361" r:id="rId24"/>
    <p:sldId id="379" r:id="rId25"/>
    <p:sldId id="362" r:id="rId26"/>
    <p:sldId id="415" r:id="rId27"/>
    <p:sldId id="427" r:id="rId28"/>
    <p:sldId id="463" r:id="rId29"/>
    <p:sldId id="444" r:id="rId30"/>
    <p:sldId id="445" r:id="rId31"/>
    <p:sldId id="446" r:id="rId32"/>
    <p:sldId id="447" r:id="rId33"/>
    <p:sldId id="333" r:id="rId34"/>
    <p:sldId id="442" r:id="rId35"/>
    <p:sldId id="443" r:id="rId36"/>
    <p:sldId id="337" r:id="rId37"/>
    <p:sldId id="448" r:id="rId38"/>
    <p:sldId id="428" r:id="rId39"/>
    <p:sldId id="429" r:id="rId40"/>
    <p:sldId id="430" r:id="rId41"/>
    <p:sldId id="431" r:id="rId42"/>
    <p:sldId id="432" r:id="rId43"/>
    <p:sldId id="462" r:id="rId44"/>
    <p:sldId id="434" r:id="rId45"/>
    <p:sldId id="435" r:id="rId46"/>
    <p:sldId id="436" r:id="rId47"/>
    <p:sldId id="437" r:id="rId48"/>
    <p:sldId id="438" r:id="rId49"/>
    <p:sldId id="466" r:id="rId50"/>
    <p:sldId id="467" r:id="rId51"/>
    <p:sldId id="468" r:id="rId52"/>
    <p:sldId id="469" r:id="rId53"/>
    <p:sldId id="470" r:id="rId54"/>
    <p:sldId id="471" r:id="rId55"/>
    <p:sldId id="472" r:id="rId56"/>
    <p:sldId id="473" r:id="rId57"/>
    <p:sldId id="450" r:id="rId58"/>
    <p:sldId id="449" r:id="rId59"/>
    <p:sldId id="451" r:id="rId60"/>
    <p:sldId id="452" r:id="rId61"/>
    <p:sldId id="453" r:id="rId62"/>
    <p:sldId id="454" r:id="rId63"/>
    <p:sldId id="455" r:id="rId64"/>
    <p:sldId id="456" r:id="rId65"/>
    <p:sldId id="457" r:id="rId66"/>
    <p:sldId id="458" r:id="rId67"/>
    <p:sldId id="459" r:id="rId68"/>
    <p:sldId id="460" r:id="rId69"/>
    <p:sldId id="461" r:id="rId70"/>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E09879"/>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85439" autoAdjust="0"/>
  </p:normalViewPr>
  <p:slideViewPr>
    <p:cSldViewPr snapToObjects="1">
      <p:cViewPr varScale="1">
        <p:scale>
          <a:sx n="82" d="100"/>
          <a:sy n="82" d="100"/>
        </p:scale>
        <p:origin x="1160" y="1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ltLang="zh-CN"/>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ltLang="zh-CN"/>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ltLang="zh-CN"/>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C5D042BD-6452-ED47-BF7C-64C47450D73E}" type="slidenum">
              <a:rPr lang="zh-CN" altLang="en-CA"/>
              <a:pPr/>
              <a:t>‹#›</a:t>
            </a:fld>
            <a:endParaRPr lang="en-CA" altLang="zh-CN"/>
          </a:p>
        </p:txBody>
      </p:sp>
    </p:spTree>
    <p:extLst>
      <p:ext uri="{BB962C8B-B14F-4D97-AF65-F5344CB8AC3E}">
        <p14:creationId xmlns:p14="http://schemas.microsoft.com/office/powerpoint/2010/main" val="511603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ltLang="zh-CN"/>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ltLang="zh-CN" noProof="0" smtClean="0"/>
              <a:t>Click to edit Master text styles</a:t>
            </a:r>
          </a:p>
          <a:p>
            <a:pPr lvl="1"/>
            <a:r>
              <a:rPr lang="en-CA" altLang="zh-CN" noProof="0" smtClean="0"/>
              <a:t>Second level</a:t>
            </a:r>
          </a:p>
          <a:p>
            <a:pPr lvl="2"/>
            <a:r>
              <a:rPr lang="en-CA" altLang="zh-CN" noProof="0" smtClean="0"/>
              <a:t>Third level</a:t>
            </a:r>
          </a:p>
          <a:p>
            <a:pPr lvl="3"/>
            <a:r>
              <a:rPr lang="en-CA" altLang="zh-CN" noProof="0" smtClean="0"/>
              <a:t>Fourth level</a:t>
            </a:r>
          </a:p>
          <a:p>
            <a:pPr lvl="4"/>
            <a:r>
              <a:rPr lang="en-CA" altLang="zh-CN"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ltLang="zh-CN"/>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8165675-AFAD-5B4D-8B21-48F7775A34DC}" type="slidenum">
              <a:rPr lang="zh-CN" altLang="en-CA"/>
              <a:pPr/>
              <a:t>‹#›</a:t>
            </a:fld>
            <a:endParaRPr lang="en-CA" altLang="zh-CN"/>
          </a:p>
        </p:txBody>
      </p:sp>
    </p:spTree>
    <p:extLst>
      <p:ext uri="{BB962C8B-B14F-4D97-AF65-F5344CB8AC3E}">
        <p14:creationId xmlns:p14="http://schemas.microsoft.com/office/powerpoint/2010/main" val="2143042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49B243B-1109-AD42-A43D-2CD2BBC1A219}" type="slidenum">
              <a:rPr lang="zh-CN" altLang="en-CA" sz="1200">
                <a:latin typeface="Tahoma" charset="0"/>
              </a:rPr>
              <a:pPr eaLnBrk="1" hangingPunct="1"/>
              <a:t>1</a:t>
            </a:fld>
            <a:endParaRPr lang="en-CA" altLang="zh-CN" sz="1200">
              <a:latin typeface="Tahoma"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142951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E190448-2087-684B-BB9C-A50DC7A30749}" type="slidenum">
              <a:rPr lang="zh-CN" altLang="en-CA" sz="1200">
                <a:latin typeface="Tahoma" charset="0"/>
              </a:rPr>
              <a:pPr eaLnBrk="1" hangingPunct="1"/>
              <a:t>13</a:t>
            </a:fld>
            <a:endParaRPr lang="en-CA" altLang="zh-CN" sz="1200">
              <a:latin typeface="Tahoma"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2378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82B7B80-826A-B240-AE98-4D482FDFF030}" type="slidenum">
              <a:rPr lang="zh-CN" altLang="en-CA" sz="1200">
                <a:latin typeface="Tahoma" charset="0"/>
              </a:rPr>
              <a:pPr eaLnBrk="1" hangingPunct="1"/>
              <a:t>14</a:t>
            </a:fld>
            <a:endParaRPr lang="en-CA" altLang="zh-CN" sz="1200">
              <a:latin typeface="Tahoma" charset="0"/>
            </a:endParaRP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25786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ADA92C0-2734-A945-8DBE-8CA19C79438F}" type="slidenum">
              <a:rPr lang="zh-CN" altLang="en-CA" sz="1200">
                <a:latin typeface="Tahoma" charset="0"/>
              </a:rPr>
              <a:pPr eaLnBrk="1" hangingPunct="1"/>
              <a:t>15</a:t>
            </a:fld>
            <a:endParaRPr lang="en-CA" altLang="zh-CN" sz="1200">
              <a:latin typeface="Tahoma"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0099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165675-AFAD-5B4D-8B21-48F7775A34DC}" type="slidenum">
              <a:rPr lang="zh-CN" altLang="en-CA" smtClean="0"/>
              <a:pPr/>
              <a:t>16</a:t>
            </a:fld>
            <a:endParaRPr lang="en-CA" altLang="zh-CN"/>
          </a:p>
        </p:txBody>
      </p:sp>
    </p:spTree>
    <p:extLst>
      <p:ext uri="{BB962C8B-B14F-4D97-AF65-F5344CB8AC3E}">
        <p14:creationId xmlns:p14="http://schemas.microsoft.com/office/powerpoint/2010/main" val="69163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165675-AFAD-5B4D-8B21-48F7775A34DC}" type="slidenum">
              <a:rPr lang="zh-CN" altLang="en-CA" smtClean="0"/>
              <a:pPr/>
              <a:t>17</a:t>
            </a:fld>
            <a:endParaRPr lang="en-CA" altLang="zh-CN"/>
          </a:p>
        </p:txBody>
      </p:sp>
    </p:spTree>
    <p:extLst>
      <p:ext uri="{BB962C8B-B14F-4D97-AF65-F5344CB8AC3E}">
        <p14:creationId xmlns:p14="http://schemas.microsoft.com/office/powerpoint/2010/main" val="1382087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165675-AFAD-5B4D-8B21-48F7775A34DC}" type="slidenum">
              <a:rPr lang="zh-CN" altLang="en-CA" smtClean="0"/>
              <a:pPr/>
              <a:t>18</a:t>
            </a:fld>
            <a:endParaRPr lang="en-CA" altLang="zh-CN"/>
          </a:p>
        </p:txBody>
      </p:sp>
    </p:spTree>
    <p:extLst>
      <p:ext uri="{BB962C8B-B14F-4D97-AF65-F5344CB8AC3E}">
        <p14:creationId xmlns:p14="http://schemas.microsoft.com/office/powerpoint/2010/main" val="1459239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165675-AFAD-5B4D-8B21-48F7775A34DC}" type="slidenum">
              <a:rPr lang="zh-CN" altLang="en-CA" smtClean="0"/>
              <a:pPr/>
              <a:t>19</a:t>
            </a:fld>
            <a:endParaRPr lang="en-CA" altLang="zh-CN"/>
          </a:p>
        </p:txBody>
      </p:sp>
    </p:spTree>
    <p:extLst>
      <p:ext uri="{BB962C8B-B14F-4D97-AF65-F5344CB8AC3E}">
        <p14:creationId xmlns:p14="http://schemas.microsoft.com/office/powerpoint/2010/main" val="938797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165675-AFAD-5B4D-8B21-48F7775A34DC}" type="slidenum">
              <a:rPr lang="zh-CN" altLang="en-CA" smtClean="0"/>
              <a:pPr/>
              <a:t>20</a:t>
            </a:fld>
            <a:endParaRPr lang="en-CA" altLang="zh-CN"/>
          </a:p>
        </p:txBody>
      </p:sp>
    </p:spTree>
    <p:extLst>
      <p:ext uri="{BB962C8B-B14F-4D97-AF65-F5344CB8AC3E}">
        <p14:creationId xmlns:p14="http://schemas.microsoft.com/office/powerpoint/2010/main" val="177489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23B50E6-4A6A-B241-915A-24B9CDCB9887}" type="slidenum">
              <a:rPr lang="zh-CN" altLang="en-CA" sz="1200">
                <a:latin typeface="Tahoma" charset="0"/>
              </a:rPr>
              <a:pPr eaLnBrk="1" hangingPunct="1"/>
              <a:t>21</a:t>
            </a:fld>
            <a:endParaRPr lang="en-CA" altLang="zh-CN" sz="120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42724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57962E7-EB33-2445-AB60-266B7100F2C2}" type="slidenum">
              <a:rPr lang="zh-CN" altLang="en-CA" sz="1200">
                <a:latin typeface="Tahoma" charset="0"/>
              </a:rPr>
              <a:pPr eaLnBrk="1" hangingPunct="1"/>
              <a:t>22</a:t>
            </a:fld>
            <a:endParaRPr lang="en-CA" altLang="zh-CN" sz="1200">
              <a:latin typeface="Tahoma"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6685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A214B6CE-506D-A94A-862F-2CE8AE27C30D}" type="slidenum">
              <a:rPr lang="en-CA" altLang="en-US" sz="1200">
                <a:latin typeface="Tahoma" charset="0"/>
                <a:ea typeface="MS PGothic" charset="-128"/>
              </a:rPr>
              <a:pPr/>
              <a:t>3</a:t>
            </a:fld>
            <a:endParaRPr lang="en-CA" altLang="en-US" sz="1200">
              <a:latin typeface="Tahoma" charset="0"/>
              <a:ea typeface="MS PGothic" charset="-128"/>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701847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131BA09-A9C5-B747-A07E-1060493B9063}" type="slidenum">
              <a:rPr lang="zh-CN" altLang="en-CA" sz="1200">
                <a:latin typeface="Tahoma" charset="0"/>
              </a:rPr>
              <a:pPr eaLnBrk="1" hangingPunct="1"/>
              <a:t>23</a:t>
            </a:fld>
            <a:endParaRPr lang="en-CA" altLang="zh-CN" sz="120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5795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D8B78DB-3D64-2C4A-93E3-79F7F043576F}" type="slidenum">
              <a:rPr lang="zh-CN" altLang="en-CA" sz="1200">
                <a:latin typeface="Tahoma" charset="0"/>
              </a:rPr>
              <a:pPr eaLnBrk="1" hangingPunct="1"/>
              <a:t>25</a:t>
            </a:fld>
            <a:endParaRPr lang="en-CA" altLang="zh-CN" sz="1200">
              <a:latin typeface="Tahoma"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69383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392930F-66BA-F649-8E2C-74C00D814C23}" type="slidenum">
              <a:rPr lang="zh-CN" altLang="en-CA" sz="1200">
                <a:latin typeface="Tahoma" charset="0"/>
              </a:rPr>
              <a:pPr eaLnBrk="1" hangingPunct="1"/>
              <a:t>33</a:t>
            </a:fld>
            <a:endParaRPr lang="en-CA" altLang="zh-CN" sz="1200">
              <a:latin typeface="Tahoma"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64950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392930F-66BA-F649-8E2C-74C00D814C23}" type="slidenum">
              <a:rPr lang="zh-CN" altLang="en-CA" sz="1200">
                <a:latin typeface="Tahoma" charset="0"/>
              </a:rPr>
              <a:pPr eaLnBrk="1" hangingPunct="1"/>
              <a:t>34</a:t>
            </a:fld>
            <a:endParaRPr lang="en-CA" altLang="zh-CN" sz="1200">
              <a:latin typeface="Tahoma"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6254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392930F-66BA-F649-8E2C-74C00D814C23}" type="slidenum">
              <a:rPr lang="zh-CN" altLang="en-CA" sz="1200">
                <a:latin typeface="Tahoma" charset="0"/>
              </a:rPr>
              <a:pPr eaLnBrk="1" hangingPunct="1"/>
              <a:t>35</a:t>
            </a:fld>
            <a:endParaRPr lang="en-CA" altLang="zh-CN" sz="1200">
              <a:latin typeface="Tahoma"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91823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D5E1A42-CB1A-8040-B4C4-BC5A79311E63}" type="slidenum">
              <a:rPr lang="zh-CN" altLang="en-CA" sz="1200">
                <a:latin typeface="Tahoma" charset="0"/>
              </a:rPr>
              <a:pPr eaLnBrk="1" hangingPunct="1"/>
              <a:t>36</a:t>
            </a:fld>
            <a:endParaRPr lang="en-CA" altLang="zh-CN" sz="1200">
              <a:latin typeface="Tahoma" charset="0"/>
            </a:endParaRPr>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5833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D5E1A42-CB1A-8040-B4C4-BC5A79311E63}" type="slidenum">
              <a:rPr lang="zh-CN" altLang="en-CA" sz="1200">
                <a:latin typeface="Tahoma" charset="0"/>
              </a:rPr>
              <a:pPr eaLnBrk="1" hangingPunct="1"/>
              <a:t>37</a:t>
            </a:fld>
            <a:endParaRPr lang="en-CA" altLang="zh-CN" sz="1200">
              <a:latin typeface="Tahoma" charset="0"/>
            </a:endParaRPr>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28240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E28903-34F5-314C-A699-43009DEA6DBE}" type="slidenum">
              <a:rPr lang="en-CA" altLang="en-US" smtClean="0"/>
              <a:pPr>
                <a:defRPr/>
              </a:pPr>
              <a:t>39</a:t>
            </a:fld>
            <a:endParaRPr lang="en-CA" altLang="en-US"/>
          </a:p>
        </p:txBody>
      </p:sp>
    </p:spTree>
    <p:extLst>
      <p:ext uri="{BB962C8B-B14F-4D97-AF65-F5344CB8AC3E}">
        <p14:creationId xmlns:p14="http://schemas.microsoft.com/office/powerpoint/2010/main" val="151250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6EE0F6FA-8146-6244-994A-1131BE05F47E}" type="slidenum">
              <a:rPr lang="zh-CN" altLang="en-CA">
                <a:latin typeface="Tahoma" charset="0"/>
              </a:rPr>
              <a:pPr>
                <a:spcBef>
                  <a:spcPct val="0"/>
                </a:spcBef>
              </a:pPr>
              <a:t>41</a:t>
            </a:fld>
            <a:endParaRPr lang="en-CA" altLang="zh-CN">
              <a:latin typeface="Tahoma" charset="0"/>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73209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a:ln/>
        </p:spPr>
      </p:sp>
      <p:sp>
        <p:nvSpPr>
          <p:cNvPr id="136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
        <p:nvSpPr>
          <p:cNvPr id="136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C8D6CF5B-0D43-9340-B80C-D98011C398B8}" type="slidenum">
              <a:rPr lang="zh-CN" altLang="en-CA" sz="1200">
                <a:latin typeface="Tahoma" charset="0"/>
              </a:rPr>
              <a:pPr/>
              <a:t>42</a:t>
            </a:fld>
            <a:endParaRPr lang="en-CA" altLang="zh-CN" sz="1200">
              <a:latin typeface="Tahoma" charset="0"/>
            </a:endParaRPr>
          </a:p>
        </p:txBody>
      </p:sp>
    </p:spTree>
    <p:extLst>
      <p:ext uri="{BB962C8B-B14F-4D97-AF65-F5344CB8AC3E}">
        <p14:creationId xmlns:p14="http://schemas.microsoft.com/office/powerpoint/2010/main" val="133107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96ED1A06-859A-2144-8514-C7B1605FE452}" type="slidenum">
              <a:rPr lang="en-CA" altLang="en-US" sz="1200">
                <a:latin typeface="Tahoma" charset="0"/>
                <a:ea typeface="MS PGothic" charset="-128"/>
              </a:rPr>
              <a:pPr/>
              <a:t>4</a:t>
            </a:fld>
            <a:endParaRPr lang="en-CA" altLang="en-US" sz="1200">
              <a:latin typeface="Tahoma" charset="0"/>
              <a:ea typeface="MS PGothic" charset="-128"/>
            </a:endParaRPr>
          </a:p>
        </p:txBody>
      </p:sp>
      <p:sp>
        <p:nvSpPr>
          <p:cNvPr id="36866" name="Rectangle 1026"/>
          <p:cNvSpPr>
            <a:spLocks noGrp="1" noRot="1" noChangeAspect="1" noChangeArrowheads="1" noTextEdit="1"/>
          </p:cNvSpPr>
          <p:nvPr>
            <p:ph type="sldImg"/>
          </p:nvPr>
        </p:nvSpPr>
        <p:spPr>
          <a:ln/>
        </p:spPr>
      </p:sp>
      <p:sp>
        <p:nvSpPr>
          <p:cNvPr id="3686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583153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DCC69F1D-A13A-CE44-B30D-DBF1F85B7408}" type="slidenum">
              <a:rPr lang="zh-CN" altLang="en-CA">
                <a:latin typeface="Tahoma" charset="0"/>
              </a:rPr>
              <a:pPr>
                <a:spcBef>
                  <a:spcPct val="0"/>
                </a:spcBef>
              </a:pPr>
              <a:t>44</a:t>
            </a:fld>
            <a:endParaRPr lang="en-CA" altLang="zh-CN">
              <a:latin typeface="Tahoma" charset="0"/>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20579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DE42754-EC89-0F4F-8464-ECECBAB33671}" type="slidenum">
              <a:rPr lang="zh-CN" altLang="en-CA">
                <a:latin typeface="Tahoma" charset="0"/>
              </a:rPr>
              <a:pPr>
                <a:spcBef>
                  <a:spcPct val="0"/>
                </a:spcBef>
              </a:pPr>
              <a:t>45</a:t>
            </a:fld>
            <a:endParaRPr lang="en-CA" altLang="zh-CN">
              <a:latin typeface="Tahoma" charset="0"/>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12379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DB88E089-5F99-BD45-9421-C2C2D21FCAD9}" type="slidenum">
              <a:rPr lang="en-CA" altLang="en-US" sz="1200">
                <a:latin typeface="Tahoma" charset="0"/>
              </a:rPr>
              <a:pPr/>
              <a:t>46</a:t>
            </a:fld>
            <a:endParaRPr lang="en-CA" altLang="en-US" sz="1200">
              <a:latin typeface="Tahoma"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ＭＳ Ｐゴシック" charset="-128"/>
            </a:endParaRPr>
          </a:p>
        </p:txBody>
      </p:sp>
    </p:spTree>
    <p:extLst>
      <p:ext uri="{BB962C8B-B14F-4D97-AF65-F5344CB8AC3E}">
        <p14:creationId xmlns:p14="http://schemas.microsoft.com/office/powerpoint/2010/main" val="381941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82BE530-7ECB-0944-B139-E895010AC215}" type="slidenum">
              <a:rPr lang="zh-CN" altLang="en-CA">
                <a:latin typeface="Tahoma" charset="0"/>
              </a:rPr>
              <a:pPr>
                <a:spcBef>
                  <a:spcPct val="0"/>
                </a:spcBef>
              </a:pPr>
              <a:t>48</a:t>
            </a:fld>
            <a:endParaRPr lang="en-CA" altLang="zh-CN">
              <a:latin typeface="Tahoma"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87175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1B6AA39-BFF3-3E4D-AB7D-21DFA2D8FF93}" type="slidenum">
              <a:rPr lang="en-CA" altLang="en-US" sz="1200">
                <a:latin typeface="Tahoma" charset="0"/>
                <a:ea typeface="MS PGothic" charset="-128"/>
              </a:rPr>
              <a:pPr/>
              <a:t>49</a:t>
            </a:fld>
            <a:endParaRPr lang="en-CA" altLang="en-US" sz="1200">
              <a:latin typeface="Tahoma" charset="0"/>
              <a:ea typeface="MS PGothic" charset="-128"/>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141688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505F140-243D-994F-9D01-B1CCF79F3F1A}" type="slidenum">
              <a:rPr lang="en-CA" altLang="en-US" sz="1200">
                <a:latin typeface="Tahoma" charset="0"/>
                <a:ea typeface="MS PGothic" charset="-128"/>
              </a:rPr>
              <a:pPr/>
              <a:t>51</a:t>
            </a:fld>
            <a:endParaRPr lang="en-CA" altLang="en-US" sz="1200">
              <a:latin typeface="Tahoma" charset="0"/>
              <a:ea typeface="MS PGothic" charset="-128"/>
            </a:endParaRPr>
          </a:p>
        </p:txBody>
      </p:sp>
      <p:sp>
        <p:nvSpPr>
          <p:cNvPr id="49154" name="Rectangle 1026"/>
          <p:cNvSpPr>
            <a:spLocks noGrp="1" noRot="1" noChangeAspect="1" noChangeArrowheads="1" noTextEdit="1"/>
          </p:cNvSpPr>
          <p:nvPr>
            <p:ph type="sldImg"/>
          </p:nvPr>
        </p:nvSpPr>
        <p:spPr>
          <a:ln/>
        </p:spPr>
      </p:sp>
      <p:sp>
        <p:nvSpPr>
          <p:cNvPr id="4915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417709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6C048558-85AA-FE49-A407-50B9497DDBC9}" type="slidenum">
              <a:rPr lang="en-CA" altLang="en-US" sz="1200">
                <a:latin typeface="Tahoma" charset="0"/>
                <a:ea typeface="MS PGothic" charset="-128"/>
              </a:rPr>
              <a:pPr/>
              <a:t>53</a:t>
            </a:fld>
            <a:endParaRPr lang="en-CA" altLang="en-US" sz="1200">
              <a:latin typeface="Tahoma" charset="0"/>
              <a:ea typeface="MS PGothic" charset="-128"/>
            </a:endParaRPr>
          </a:p>
        </p:txBody>
      </p:sp>
      <p:sp>
        <p:nvSpPr>
          <p:cNvPr id="51202" name="Rectangle 1026"/>
          <p:cNvSpPr>
            <a:spLocks noGrp="1" noRot="1" noChangeAspect="1" noChangeArrowheads="1" noTextEdit="1"/>
          </p:cNvSpPr>
          <p:nvPr>
            <p:ph type="sldImg"/>
          </p:nvPr>
        </p:nvSpPr>
        <p:spPr>
          <a:ln/>
        </p:spPr>
      </p:sp>
      <p:sp>
        <p:nvSpPr>
          <p:cNvPr id="5120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436352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212AD30B-7AE2-BD46-BFB8-2EF7DDC1560E}" type="slidenum">
              <a:rPr lang="en-CA" altLang="en-US" sz="1200">
                <a:latin typeface="Tahoma" charset="0"/>
                <a:ea typeface="MS PGothic" charset="-128"/>
              </a:rPr>
              <a:pPr/>
              <a:t>54</a:t>
            </a:fld>
            <a:endParaRPr lang="en-CA" altLang="en-US" sz="1200">
              <a:latin typeface="Tahoma" charset="0"/>
              <a:ea typeface="MS PGothic" charset="-128"/>
            </a:endParaRPr>
          </a:p>
        </p:txBody>
      </p:sp>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701068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ＭＳ Ｐゴシック" charset="-128"/>
              </a:defRPr>
            </a:lvl1pPr>
            <a:lvl2pPr marL="742950" indent="-285750">
              <a:spcBef>
                <a:spcPct val="30000"/>
              </a:spcBef>
              <a:defRPr sz="16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979B90C-499F-1E47-9510-8FC69CE04A04}" type="slidenum">
              <a:rPr lang="en-CA" altLang="zh-CN">
                <a:latin typeface="Tahoma" charset="0"/>
              </a:rPr>
              <a:pPr>
                <a:spcBef>
                  <a:spcPct val="0"/>
                </a:spcBef>
              </a:pPr>
              <a:t>55</a:t>
            </a:fld>
            <a:endParaRPr lang="en-CA" altLang="zh-CN">
              <a:latin typeface="Tahoma"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5913097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61567B2B-4B8F-804E-8616-ABE2E59137F7}" type="slidenum">
              <a:rPr lang="en-CA" altLang="en-US" sz="1200">
                <a:latin typeface="Tahoma" charset="0"/>
                <a:ea typeface="MS PGothic" charset="-128"/>
              </a:rPr>
              <a:pPr/>
              <a:t>56</a:t>
            </a:fld>
            <a:endParaRPr lang="en-CA" altLang="en-US" sz="1200">
              <a:latin typeface="Tahoma" charset="0"/>
              <a:ea typeface="MS PGothic" charset="-128"/>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13711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44F849-4E09-4F40-9BEB-4C2132E9473E}" type="slidenum">
              <a:rPr lang="zh-CN" altLang="en-CA" sz="1200">
                <a:latin typeface="Tahoma" charset="0"/>
              </a:rPr>
              <a:pPr eaLnBrk="1" hangingPunct="1"/>
              <a:t>5</a:t>
            </a:fld>
            <a:endParaRPr lang="en-CA" altLang="zh-CN" sz="120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145095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B92D2EA-906C-6148-A5D7-31D808088C87}" type="slidenum">
              <a:rPr lang="zh-CN" altLang="en-CA" sz="1200">
                <a:latin typeface="Tahoma" charset="0"/>
              </a:rPr>
              <a:pPr eaLnBrk="1" hangingPunct="1"/>
              <a:t>57</a:t>
            </a:fld>
            <a:endParaRPr lang="en-CA" altLang="zh-CN" sz="1200">
              <a:latin typeface="Tahoma"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83772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E4B9BAF-7141-CE4B-9CA3-4AEBA2ED2C7E}" type="slidenum">
              <a:rPr lang="zh-CN" altLang="en-CA" sz="1200">
                <a:latin typeface="Tahoma" charset="0"/>
              </a:rPr>
              <a:pPr eaLnBrk="1" hangingPunct="1"/>
              <a:t>58</a:t>
            </a:fld>
            <a:endParaRPr lang="en-CA" altLang="zh-CN" sz="1200">
              <a:latin typeface="Tahoma"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121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E6A7E39-7B7B-3943-92C3-63D097049013}" type="slidenum">
              <a:rPr lang="zh-CN" altLang="en-CA" sz="1200">
                <a:latin typeface="Tahoma" charset="0"/>
              </a:rPr>
              <a:pPr eaLnBrk="1" hangingPunct="1"/>
              <a:t>59</a:t>
            </a:fld>
            <a:endParaRPr lang="en-CA" altLang="zh-CN" sz="1200">
              <a:latin typeface="Tahoma"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83620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47B629C-381E-2342-8CBB-949D4CFFC6BC}" type="slidenum">
              <a:rPr lang="zh-CN" altLang="en-CA" sz="1200">
                <a:latin typeface="Tahoma" charset="0"/>
              </a:rPr>
              <a:pPr eaLnBrk="1" hangingPunct="1"/>
              <a:t>60</a:t>
            </a:fld>
            <a:endParaRPr lang="en-CA" altLang="zh-CN" sz="1200">
              <a:latin typeface="Tahoma"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15735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469E9B4-9630-1240-9116-CA543BEA9621}" type="slidenum">
              <a:rPr lang="zh-CN" altLang="en-CA" sz="1200">
                <a:latin typeface="Tahoma" charset="0"/>
              </a:rPr>
              <a:pPr eaLnBrk="1" hangingPunct="1"/>
              <a:t>61</a:t>
            </a:fld>
            <a:endParaRPr lang="en-CA" altLang="zh-CN" sz="1200">
              <a:latin typeface="Tahoma"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53624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A215424-E47B-6C40-886D-B2F15C87609C}" type="slidenum">
              <a:rPr lang="zh-CN" altLang="en-CA" sz="1200">
                <a:latin typeface="Tahoma" charset="0"/>
              </a:rPr>
              <a:pPr eaLnBrk="1" hangingPunct="1"/>
              <a:t>62</a:t>
            </a:fld>
            <a:endParaRPr lang="en-CA" altLang="zh-CN" sz="1200">
              <a:latin typeface="Tahoma"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48376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44785B6-C9AF-934B-9FF5-80C7FCE8862D}" type="slidenum">
              <a:rPr lang="zh-CN" altLang="en-CA" sz="1200">
                <a:latin typeface="Tahoma" charset="0"/>
              </a:rPr>
              <a:pPr eaLnBrk="1" hangingPunct="1"/>
              <a:t>63</a:t>
            </a:fld>
            <a:endParaRPr lang="en-CA" altLang="zh-CN" sz="1200">
              <a:latin typeface="Tahoma"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93753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17032E1-5D03-0E44-AED5-D7A092F257BC}" type="slidenum">
              <a:rPr lang="zh-CN" altLang="en-CA" sz="1200">
                <a:latin typeface="Tahoma" charset="0"/>
              </a:rPr>
              <a:pPr eaLnBrk="1" hangingPunct="1"/>
              <a:t>64</a:t>
            </a:fld>
            <a:endParaRPr lang="en-CA" altLang="zh-CN" sz="1200">
              <a:latin typeface="Tahoma"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Show sqlplus</a:t>
            </a:r>
          </a:p>
        </p:txBody>
      </p:sp>
    </p:spTree>
    <p:extLst>
      <p:ext uri="{BB962C8B-B14F-4D97-AF65-F5344CB8AC3E}">
        <p14:creationId xmlns:p14="http://schemas.microsoft.com/office/powerpoint/2010/main" val="1738062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70E8E00-03DB-9A48-AD38-CBDB8C1D124A}" type="slidenum">
              <a:rPr lang="zh-CN" altLang="en-CA" sz="1200">
                <a:latin typeface="Tahoma" charset="0"/>
              </a:rPr>
              <a:pPr eaLnBrk="1" hangingPunct="1"/>
              <a:t>65</a:t>
            </a:fld>
            <a:endParaRPr lang="en-CA" altLang="zh-CN" sz="1200">
              <a:latin typeface="Tahom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456354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31D3DA7-F67E-C74A-AC95-DA849010439C}" type="slidenum">
              <a:rPr lang="zh-CN" altLang="en-CA" sz="1200">
                <a:latin typeface="Tahoma" charset="0"/>
              </a:rPr>
              <a:pPr eaLnBrk="1" hangingPunct="1"/>
              <a:t>66</a:t>
            </a:fld>
            <a:endParaRPr lang="en-CA" altLang="zh-CN" sz="1200">
              <a:latin typeface="Tahoma"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5117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7734DBE-BA28-A944-8085-3D4EA0E35998}" type="slidenum">
              <a:rPr lang="en-US" altLang="zh-CN">
                <a:ea typeface="宋体" charset="-122"/>
              </a:rPr>
              <a:pPr/>
              <a:t>6</a:t>
            </a:fld>
            <a:endParaRPr lang="en-US" altLang="zh-CN">
              <a:ea typeface="宋体" charset="-122"/>
            </a:endParaRPr>
          </a:p>
        </p:txBody>
      </p:sp>
    </p:spTree>
    <p:extLst>
      <p:ext uri="{BB962C8B-B14F-4D97-AF65-F5344CB8AC3E}">
        <p14:creationId xmlns:p14="http://schemas.microsoft.com/office/powerpoint/2010/main" val="12316076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273F292-2AAD-EA49-84E8-E480F03FFE9E}" type="slidenum">
              <a:rPr lang="en-CA" altLang="en-US" sz="1200">
                <a:latin typeface="Tahoma" charset="0"/>
              </a:rPr>
              <a:pPr/>
              <a:t>67</a:t>
            </a:fld>
            <a:endParaRPr lang="en-CA" altLang="en-US" sz="1200">
              <a:latin typeface="Tahoma"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6562977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8EE14DBA-C57F-4E42-BB0B-449AD8D9AAC0}" type="slidenum">
              <a:rPr lang="en-CA" altLang="en-US" sz="1200">
                <a:latin typeface="Tahoma" charset="0"/>
              </a:rPr>
              <a:pPr/>
              <a:t>68</a:t>
            </a:fld>
            <a:endParaRPr lang="en-CA" altLang="en-US" sz="1200">
              <a:latin typeface="Tahoma"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79957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D5F6CC90-A7D2-6749-8760-2CBFA10D6F91}" type="slidenum">
              <a:rPr lang="en-CA" altLang="en-US" sz="1200">
                <a:latin typeface="Tahoma" charset="0"/>
              </a:rPr>
              <a:pPr/>
              <a:t>69</a:t>
            </a:fld>
            <a:endParaRPr lang="en-CA" altLang="en-US" sz="1200">
              <a:latin typeface="Tahoma"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52100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44F849-4E09-4F40-9BEB-4C2132E9473E}" type="slidenum">
              <a:rPr lang="zh-CN" altLang="en-CA" sz="1200">
                <a:latin typeface="Tahoma" charset="0"/>
              </a:rPr>
              <a:pPr eaLnBrk="1" hangingPunct="1"/>
              <a:t>7</a:t>
            </a:fld>
            <a:endParaRPr lang="en-CA" altLang="zh-CN" sz="120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68620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44F849-4E09-4F40-9BEB-4C2132E9473E}" type="slidenum">
              <a:rPr lang="zh-CN" altLang="en-CA" sz="1200">
                <a:latin typeface="Tahoma" charset="0"/>
              </a:rPr>
              <a:pPr eaLnBrk="1" hangingPunct="1"/>
              <a:t>9</a:t>
            </a:fld>
            <a:endParaRPr lang="en-CA" altLang="zh-CN" sz="120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616822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48E73FC-04BA-6C45-83C3-C7F4A04DB566}" type="slidenum">
              <a:rPr lang="zh-CN" altLang="en-CA" sz="1300">
                <a:latin typeface="Tahoma" charset="0"/>
                <a:ea typeface="宋体" charset="-122"/>
              </a:rPr>
              <a:pPr>
                <a:spcBef>
                  <a:spcPct val="0"/>
                </a:spcBef>
              </a:pPr>
              <a:t>10</a:t>
            </a:fld>
            <a:endParaRPr lang="en-CA" altLang="zh-CN" sz="1300">
              <a:latin typeface="Tahoma" charset="0"/>
              <a:ea typeface="宋体" charset="-122"/>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54815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44F849-4E09-4F40-9BEB-4C2132E9473E}" type="slidenum">
              <a:rPr lang="zh-CN" altLang="en-CA" sz="1200">
                <a:latin typeface="Tahoma" charset="0"/>
              </a:rPr>
              <a:pPr eaLnBrk="1" hangingPunct="1"/>
              <a:t>12</a:t>
            </a:fld>
            <a:endParaRPr lang="en-CA" altLang="zh-CN" sz="120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1534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CA"/>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CA"/>
          </a:p>
        </p:txBody>
      </p:sp>
      <p:sp>
        <p:nvSpPr>
          <p:cNvPr id="4126" name="Rectangle 30" descr="Pink tissue paper"/>
          <p:cNvSpPr>
            <a:spLocks noGrp="1" noChangeArrowheads="1"/>
          </p:cNvSpPr>
          <p:nvPr>
            <p:ph type="ctrTitle" sz="quarter"/>
          </p:nvPr>
        </p:nvSpPr>
        <p:spPr>
          <a:xfrm>
            <a:off x="228600" y="152400"/>
            <a:ext cx="7086600" cy="2286000"/>
          </a:xfrm>
          <a:prstGeom prst="rect">
            <a:avLst/>
          </a:prstGeom>
        </p:spPr>
        <p:txBody>
          <a:bodyPr wrap="none" anchor="ctr"/>
          <a:lstStyle>
            <a:lvl1pPr algn="l">
              <a:defRPr sz="5400">
                <a:solidFill>
                  <a:srgbClr val="990033"/>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4000"/>
            </a:lvl1pPr>
          </a:lstStyle>
          <a:p>
            <a:r>
              <a:rPr lang="en-US" dirty="0"/>
              <a:t>Click to edit Master subtitle style</a:t>
            </a:r>
          </a:p>
        </p:txBody>
      </p:sp>
      <p:sp>
        <p:nvSpPr>
          <p:cNvPr id="11" name="Rectangle 44"/>
          <p:cNvSpPr>
            <a:spLocks noChangeArrowheads="1"/>
          </p:cNvSpPr>
          <p:nvPr userDrawn="1"/>
        </p:nvSpPr>
        <p:spPr bwMode="auto">
          <a:xfrm>
            <a:off x="8305800" y="0"/>
            <a:ext cx="609600" cy="6858000"/>
          </a:xfrm>
          <a:prstGeom prst="rect">
            <a:avLst/>
          </a:prstGeom>
          <a:gradFill rotWithShape="1">
            <a:gsLst>
              <a:gs pos="58000">
                <a:srgbClr val="800000"/>
              </a:gs>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eaLnBrk="1" hangingPunct="1">
              <a:defRPr/>
            </a:pPr>
            <a:endParaRPr lang="en-CA">
              <a:solidFill>
                <a:srgbClr val="800000"/>
              </a:solidFill>
            </a:endParaRPr>
          </a:p>
        </p:txBody>
      </p:sp>
      <p:sp>
        <p:nvSpPr>
          <p:cNvPr id="12"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mtClean="0"/>
          </a:p>
        </p:txBody>
      </p:sp>
      <p:pic>
        <p:nvPicPr>
          <p:cNvPr id="13"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0763" y="2514600"/>
            <a:ext cx="17732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00786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zh-CN"/>
              <a:t>Ch 2 </a:t>
            </a:r>
            <a:r>
              <a:rPr lang="en-US" altLang="en-US"/>
              <a:t>Slide </a:t>
            </a:r>
            <a:fld id="{B578D48E-9FA4-3A40-B91F-0F8E55932BE4}" type="slidenum">
              <a:rPr lang="en-US" altLang="en-US"/>
              <a:pPr/>
              <a:t>‹#›</a:t>
            </a:fld>
            <a:r>
              <a:rPr lang="en-US" altLang="zh-CN"/>
              <a:t>/52</a:t>
            </a:r>
            <a:endParaRPr lang="en-CA" altLang="zh-CN"/>
          </a:p>
        </p:txBody>
      </p:sp>
    </p:spTree>
    <p:extLst>
      <p:ext uri="{BB962C8B-B14F-4D97-AF65-F5344CB8AC3E}">
        <p14:creationId xmlns:p14="http://schemas.microsoft.com/office/powerpoint/2010/main" val="1889634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992187"/>
          </a:xfrm>
          <a:prstGeom prst="rect">
            <a:avLst/>
          </a:prstGeom>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r>
              <a:rPr lang="en-US" altLang="zh-CN"/>
              <a:t>Ch 2 </a:t>
            </a:r>
            <a:r>
              <a:rPr lang="en-US" altLang="en-US"/>
              <a:t>Slide </a:t>
            </a:r>
            <a:fld id="{588CD694-BFE1-B346-B752-7F23CCDACC60}" type="slidenum">
              <a:rPr lang="en-US" altLang="en-US"/>
              <a:pPr/>
              <a:t>‹#›</a:t>
            </a:fld>
            <a:r>
              <a:rPr lang="en-US" altLang="zh-CN"/>
              <a:t>/52</a:t>
            </a:r>
            <a:endParaRPr lang="en-CA" altLang="zh-CN"/>
          </a:p>
        </p:txBody>
      </p:sp>
    </p:spTree>
    <p:extLst>
      <p:ext uri="{BB962C8B-B14F-4D97-AF65-F5344CB8AC3E}">
        <p14:creationId xmlns:p14="http://schemas.microsoft.com/office/powerpoint/2010/main" val="19282268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a:prstGeom prst="rect">
            <a:avLst/>
          </a:prstGeo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r>
              <a:rPr lang="en-US" altLang="zh-CN"/>
              <a:t>Ch 2 </a:t>
            </a:r>
            <a:r>
              <a:rPr lang="en-US" altLang="en-US"/>
              <a:t>Slide </a:t>
            </a:r>
            <a:fld id="{D78F2035-9436-C644-B101-4512424590A2}" type="slidenum">
              <a:rPr lang="en-US" altLang="en-US"/>
              <a:pPr/>
              <a:t>‹#›</a:t>
            </a:fld>
            <a:r>
              <a:rPr lang="en-US" altLang="zh-CN"/>
              <a:t>/52</a:t>
            </a:r>
            <a:endParaRPr lang="en-CA" altLang="zh-CN"/>
          </a:p>
        </p:txBody>
      </p:sp>
    </p:spTree>
    <p:extLst>
      <p:ext uri="{BB962C8B-B14F-4D97-AF65-F5344CB8AC3E}">
        <p14:creationId xmlns:p14="http://schemas.microsoft.com/office/powerpoint/2010/main" val="326317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fld id="{7BDAD4A4-B219-EA4F-9379-13A467BC1329}" type="slidenum">
              <a:rPr lang="en-US" altLang="en-US"/>
              <a:pPr/>
              <a:t>‹#›</a:t>
            </a:fld>
            <a:endParaRPr lang="en-CA" altLang="zh-CN"/>
          </a:p>
        </p:txBody>
      </p:sp>
    </p:spTree>
    <p:extLst>
      <p:ext uri="{BB962C8B-B14F-4D97-AF65-F5344CB8AC3E}">
        <p14:creationId xmlns:p14="http://schemas.microsoft.com/office/powerpoint/2010/main" val="38820961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fld id="{72EDA5D7-5691-F645-9DAE-09B73A59E574}" type="slidenum">
              <a:rPr lang="en-US" altLang="en-US"/>
              <a:pPr/>
              <a:t>‹#›</a:t>
            </a:fld>
            <a:endParaRPr lang="en-CA" altLang="zh-CN"/>
          </a:p>
        </p:txBody>
      </p:sp>
    </p:spTree>
    <p:extLst>
      <p:ext uri="{BB962C8B-B14F-4D97-AF65-F5344CB8AC3E}">
        <p14:creationId xmlns:p14="http://schemas.microsoft.com/office/powerpoint/2010/main" val="583746947"/>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992187"/>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a:ln/>
        </p:spPr>
        <p:txBody>
          <a:bodyPr/>
          <a:lstStyle>
            <a:lvl1pPr>
              <a:defRPr/>
            </a:lvl1pPr>
          </a:lstStyle>
          <a:p>
            <a:fld id="{C60087EA-E6DD-9548-AA0F-5A561134ED34}" type="slidenum">
              <a:rPr lang="en-US" altLang="en-US"/>
              <a:pPr/>
              <a:t>‹#›</a:t>
            </a:fld>
            <a:endParaRPr lang="en-CA" altLang="zh-CN"/>
          </a:p>
        </p:txBody>
      </p:sp>
    </p:spTree>
    <p:extLst>
      <p:ext uri="{BB962C8B-B14F-4D97-AF65-F5344CB8AC3E}">
        <p14:creationId xmlns:p14="http://schemas.microsoft.com/office/powerpoint/2010/main" val="1329638733"/>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a:ln/>
        </p:spPr>
        <p:txBody>
          <a:bodyPr/>
          <a:lstStyle>
            <a:lvl1pPr>
              <a:defRPr/>
            </a:lvl1pPr>
          </a:lstStyle>
          <a:p>
            <a:fld id="{FBB90D6D-F0E4-674A-8A3A-B66AA1D0F62C}" type="slidenum">
              <a:rPr lang="en-US" altLang="en-US"/>
              <a:pPr/>
              <a:t>‹#›</a:t>
            </a:fld>
            <a:endParaRPr lang="en-CA" altLang="zh-CN"/>
          </a:p>
        </p:txBody>
      </p:sp>
    </p:spTree>
    <p:extLst>
      <p:ext uri="{BB962C8B-B14F-4D97-AF65-F5344CB8AC3E}">
        <p14:creationId xmlns:p14="http://schemas.microsoft.com/office/powerpoint/2010/main" val="523354849"/>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13"/>
          <p:cNvSpPr>
            <a:spLocks noGrp="1" noChangeArrowheads="1"/>
          </p:cNvSpPr>
          <p:nvPr>
            <p:ph type="sldNum" sz="quarter" idx="10"/>
          </p:nvPr>
        </p:nvSpPr>
        <p:spPr>
          <a:ln/>
        </p:spPr>
        <p:txBody>
          <a:bodyPr/>
          <a:lstStyle>
            <a:lvl1pPr>
              <a:defRPr/>
            </a:lvl1pPr>
          </a:lstStyle>
          <a:p>
            <a:fld id="{52679F7E-A9CE-F140-A911-2C97260575FB}" type="slidenum">
              <a:rPr lang="en-US" altLang="en-US"/>
              <a:pPr/>
              <a:t>‹#›</a:t>
            </a:fld>
            <a:endParaRPr lang="en-CA" altLang="zh-CN"/>
          </a:p>
        </p:txBody>
      </p:sp>
    </p:spTree>
    <p:extLst>
      <p:ext uri="{BB962C8B-B14F-4D97-AF65-F5344CB8AC3E}">
        <p14:creationId xmlns:p14="http://schemas.microsoft.com/office/powerpoint/2010/main" val="2079412678"/>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1447800" cy="365125"/>
          </a:xfrm>
          <a:prstGeom prst="rect">
            <a:avLst/>
          </a:prstGeom>
        </p:spPr>
        <p:txBody>
          <a:bodyPr/>
          <a:lstStyle>
            <a:lvl1pPr>
              <a:defRPr/>
            </a:lvl1pPr>
          </a:lstStyle>
          <a:p>
            <a:pPr>
              <a:defRPr/>
            </a:pPr>
            <a:endParaRPr lang="zh-CN" altLang="zh-CN"/>
          </a:p>
        </p:txBody>
      </p:sp>
      <p:sp>
        <p:nvSpPr>
          <p:cNvPr id="3" name="Footer Placeholder 4"/>
          <p:cNvSpPr>
            <a:spLocks noGrp="1"/>
          </p:cNvSpPr>
          <p:nvPr>
            <p:ph type="ftr" sz="quarter" idx="11"/>
          </p:nvPr>
        </p:nvSpPr>
        <p:spPr>
          <a:xfrm>
            <a:off x="1905000" y="6356350"/>
            <a:ext cx="5410200" cy="365125"/>
          </a:xfrm>
          <a:prstGeom prst="rect">
            <a:avLst/>
          </a:prstGeom>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3961BBEC-40D1-134E-B462-8E0E178178BB}" type="slidenum">
              <a:rPr lang="en-US" altLang="zh-CN"/>
              <a:pPr>
                <a:defRPr/>
              </a:pPr>
              <a:t>‹#›</a:t>
            </a:fld>
            <a:endParaRPr lang="en-US" altLang="zh-CN"/>
          </a:p>
        </p:txBody>
      </p:sp>
    </p:spTree>
    <p:extLst>
      <p:ext uri="{BB962C8B-B14F-4D97-AF65-F5344CB8AC3E}">
        <p14:creationId xmlns:p14="http://schemas.microsoft.com/office/powerpoint/2010/main" val="711957815"/>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z="2000"/>
            </a:lvl1pPr>
          </a:lstStyle>
          <a:p>
            <a:fld id="{CBD5A345-BE7C-BB44-9654-37D0A05F406F}" type="slidenum">
              <a:rPr lang="en-US" altLang="en-US" smtClean="0"/>
              <a:pPr/>
              <a:t>‹#›</a:t>
            </a:fld>
            <a:endParaRPr lang="en-CA" altLang="zh-CN" dirty="0"/>
          </a:p>
        </p:txBody>
      </p:sp>
    </p:spTree>
    <p:extLst>
      <p:ext uri="{BB962C8B-B14F-4D97-AF65-F5344CB8AC3E}">
        <p14:creationId xmlns:p14="http://schemas.microsoft.com/office/powerpoint/2010/main" val="64634525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zh-CN"/>
              <a:t>Ch 2 </a:t>
            </a:r>
            <a:r>
              <a:rPr lang="en-US" altLang="en-US"/>
              <a:t>Slide </a:t>
            </a:r>
            <a:fld id="{FD7DF218-4D5F-034E-96D3-909AC6230468}" type="slidenum">
              <a:rPr lang="en-US" altLang="en-US"/>
              <a:pPr/>
              <a:t>‹#›</a:t>
            </a:fld>
            <a:r>
              <a:rPr lang="en-US" altLang="zh-CN"/>
              <a:t>/52</a:t>
            </a:r>
            <a:endParaRPr lang="en-CA" altLang="zh-CN"/>
          </a:p>
        </p:txBody>
      </p:sp>
    </p:spTree>
    <p:extLst>
      <p:ext uri="{BB962C8B-B14F-4D97-AF65-F5344CB8AC3E}">
        <p14:creationId xmlns:p14="http://schemas.microsoft.com/office/powerpoint/2010/main" val="1152397452"/>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ea typeface="宋体" charset="-122"/>
              </a:defRPr>
            </a:lvl1pPr>
          </a:lstStyle>
          <a:p>
            <a:fld id="{5E6355E0-4108-A040-B6E8-8EE04369601C}" type="slidenum">
              <a:rPr lang="en-US" altLang="en-US"/>
              <a:pPr/>
              <a:t>‹#›</a:t>
            </a:fld>
            <a:endParaRPr lang="en-CA" altLang="zh-CN"/>
          </a:p>
        </p:txBody>
      </p:sp>
      <p:sp>
        <p:nvSpPr>
          <p:cNvPr id="1030" name="Rectangle 21"/>
          <p:cNvSpPr>
            <a:spLocks noGrp="1" noChangeArrowheads="1"/>
          </p:cNvSpPr>
          <p:nvPr>
            <p:ph type="body" idx="1"/>
          </p:nvPr>
        </p:nvSpPr>
        <p:spPr bwMode="auto">
          <a:xfrm>
            <a:off x="236428" y="914400"/>
            <a:ext cx="8667967"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2" name="Rectangle 9"/>
          <p:cNvSpPr>
            <a:spLocks noGrp="1" noChangeArrowheads="1"/>
          </p:cNvSpPr>
          <p:nvPr>
            <p:ph type="title"/>
          </p:nvPr>
        </p:nvSpPr>
        <p:spPr bwMode="auto">
          <a:xfrm>
            <a:off x="0" y="0"/>
            <a:ext cx="91408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5" name="Picture 10" descr="C:\Users\Mengchi\AppData\Roaming\Tencent\Users\675139391\QQ\WinTemp\RichOle\R@FC@W[@@_87}DC0E@U90YU.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838200"/>
            <a:ext cx="91440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a:spLocks noChangeArrowheads="1"/>
          </p:cNvSpPr>
          <p:nvPr userDrawn="1"/>
        </p:nvSpPr>
        <p:spPr bwMode="gray">
          <a:xfrm rot="16200000">
            <a:off x="4151314" y="-4151313"/>
            <a:ext cx="838200"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endParaRPr kumimoji="1" lang="en-US" altLang="en-US" sz="3200" smtClean="0">
              <a:latin typeface="Tahoma" charset="0"/>
            </a:endParaRPr>
          </a:p>
        </p:txBody>
      </p:sp>
    </p:spTree>
  </p:cSld>
  <p:clrMap bg1="lt1" tx1="dk1" bg2="lt2" tx2="dk2" accent1="accent1" accent2="accent2" accent3="accent3" accent4="accent4" accent5="accent5" accent6="accent6" hlink="hlink" folHlink="folHlink"/>
  <p:sldLayoutIdLst>
    <p:sldLayoutId id="2147483740" r:id="rId1"/>
    <p:sldLayoutId id="2147483735" r:id="rId2"/>
    <p:sldLayoutId id="2147483736" r:id="rId3"/>
    <p:sldLayoutId id="2147483737" r:id="rId4"/>
    <p:sldLayoutId id="2147483738" r:id="rId5"/>
    <p:sldLayoutId id="2147483739" r:id="rId6"/>
    <p:sldLayoutId id="2147483746" r:id="rId7"/>
    <p:sldLayoutId id="2147483741" r:id="rId8"/>
    <p:sldLayoutId id="2147483742" r:id="rId9"/>
    <p:sldLayoutId id="2147483743" r:id="rId10"/>
    <p:sldLayoutId id="2147483744" r:id="rId11"/>
    <p:sldLayoutId id="2147483745" r:id="rId12"/>
  </p:sldLayoutIdLst>
  <p:transition spd="med"/>
  <p:timing>
    <p:tnLst>
      <p:par>
        <p:cTn id="1" dur="indefinite" restart="never" nodeType="tmRoot"/>
      </p:par>
    </p:tnLst>
  </p:timing>
  <p:hf hdr="0" ftr="0" dt="0"/>
  <p:txStyles>
    <p:titleStyle>
      <a:lvl1pPr algn="ctr"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8.gif"/><Relationship Id="rId8" Type="http://schemas.openxmlformats.org/officeDocument/2006/relationships/image" Target="../media/image12.gif"/><Relationship Id="rId9"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tiff"/></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12.gif"/><Relationship Id="rId5"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8.gif"/><Relationship Id="rId8" Type="http://schemas.openxmlformats.org/officeDocument/2006/relationships/image" Target="../media/image12.gif"/><Relationship Id="rId9"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 Id="rId3"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 Id="rId3" Type="http://schemas.openxmlformats.org/officeDocument/2006/relationships/image" Target="../media/image1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 Id="rId3" Type="http://schemas.openxmlformats.org/officeDocument/2006/relationships/image" Target="../media/image14.jpeg"/></Relationships>
</file>

<file path=ppt/slides/_rels/slide53.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Pink tissue paper"/>
          <p:cNvSpPr>
            <a:spLocks noGrp="1" noChangeArrowheads="1"/>
          </p:cNvSpPr>
          <p:nvPr>
            <p:ph type="ctrTitle"/>
          </p:nvPr>
        </p:nvSpPr>
        <p:spPr/>
        <p:txBody>
          <a:bodyPr/>
          <a:lstStyle/>
          <a:p>
            <a:pPr eaLnBrk="1" hangingPunct="1"/>
            <a:r>
              <a:rPr lang="en-US" altLang="en-US"/>
              <a:t>Chapter 2</a:t>
            </a:r>
          </a:p>
        </p:txBody>
      </p:sp>
      <p:sp>
        <p:nvSpPr>
          <p:cNvPr id="8195" name="Rectangle 3" descr="Pink tissue paper"/>
          <p:cNvSpPr>
            <a:spLocks noGrp="1" noChangeArrowheads="1"/>
          </p:cNvSpPr>
          <p:nvPr>
            <p:ph type="subTitle" idx="1"/>
          </p:nvPr>
        </p:nvSpPr>
        <p:spPr/>
        <p:txBody>
          <a:bodyPr/>
          <a:lstStyle/>
          <a:p>
            <a:pPr eaLnBrk="1" hangingPunct="1">
              <a:buFont typeface="Wingdings" charset="2"/>
              <a:buNone/>
            </a:pPr>
            <a:r>
              <a:rPr lang="en-US" altLang="en-US" dirty="0"/>
              <a:t>Database System Concepts and Architecture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dirty="0">
                <a:ea typeface="宋体" charset="-122"/>
              </a:rPr>
              <a:t>Relational </a:t>
            </a:r>
            <a:r>
              <a:rPr lang="en-US" altLang="zh-CN" dirty="0" smtClean="0">
                <a:ea typeface="宋体" charset="-122"/>
              </a:rPr>
              <a:t>Model</a:t>
            </a:r>
            <a:endParaRPr lang="en-US" altLang="zh-CN"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10</a:t>
            </a:fld>
            <a:endParaRPr lang="en-CA" altLang="zh-CN" dirty="0"/>
          </a:p>
        </p:txBody>
      </p:sp>
      <p:cxnSp>
        <p:nvCxnSpPr>
          <p:cNvPr id="10" name="直接箭头连接符 6"/>
          <p:cNvCxnSpPr>
            <a:cxnSpLocks noChangeShapeType="1"/>
          </p:cNvCxnSpPr>
          <p:nvPr/>
        </p:nvCxnSpPr>
        <p:spPr bwMode="auto">
          <a:xfrm>
            <a:off x="939559" y="1905000"/>
            <a:ext cx="1733631" cy="2209800"/>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1" name="直接箭头连接符 6"/>
          <p:cNvCxnSpPr>
            <a:cxnSpLocks noChangeShapeType="1"/>
          </p:cNvCxnSpPr>
          <p:nvPr/>
        </p:nvCxnSpPr>
        <p:spPr bwMode="auto">
          <a:xfrm flipH="1">
            <a:off x="3254396" y="1843469"/>
            <a:ext cx="753299" cy="2271331"/>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 name="直接箭头连接符 6"/>
          <p:cNvCxnSpPr>
            <a:cxnSpLocks noChangeShapeType="1"/>
          </p:cNvCxnSpPr>
          <p:nvPr/>
        </p:nvCxnSpPr>
        <p:spPr bwMode="auto">
          <a:xfrm flipH="1">
            <a:off x="5498095" y="1905000"/>
            <a:ext cx="1436105" cy="2209800"/>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6"/>
          <p:cNvCxnSpPr>
            <a:cxnSpLocks noChangeShapeType="1"/>
          </p:cNvCxnSpPr>
          <p:nvPr/>
        </p:nvCxnSpPr>
        <p:spPr bwMode="auto">
          <a:xfrm>
            <a:off x="4044790" y="1843469"/>
            <a:ext cx="2171357" cy="2271331"/>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graphicFrame>
        <p:nvGraphicFramePr>
          <p:cNvPr id="14" name="Table 13"/>
          <p:cNvGraphicFramePr>
            <a:graphicFrameLocks noGrp="1"/>
          </p:cNvGraphicFramePr>
          <p:nvPr>
            <p:extLst/>
          </p:nvPr>
        </p:nvGraphicFramePr>
        <p:xfrm>
          <a:off x="622300" y="1226916"/>
          <a:ext cx="1663700" cy="1981200"/>
        </p:xfrm>
        <a:graphic>
          <a:graphicData uri="http://schemas.openxmlformats.org/drawingml/2006/table">
            <a:tbl>
              <a:tblPr/>
              <a:tblGrid>
                <a:gridCol w="636959"/>
                <a:gridCol w="1026741"/>
              </a:tblGrid>
              <a:tr h="330200">
                <a:tc gridSpan="2">
                  <a:txBody>
                    <a:bodyPr/>
                    <a:lstStyle/>
                    <a:p>
                      <a:pPr algn="l" fontAlgn="b"/>
                      <a:r>
                        <a:rPr lang="en-US" sz="2000" b="1" i="0" u="none" strike="noStrike">
                          <a:solidFill>
                            <a:srgbClr val="000000"/>
                          </a:solidFill>
                          <a:effectLst/>
                          <a:latin typeface="Times New Roman" charset="0"/>
                        </a:rPr>
                        <a:t>FACULTY</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FNAME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Jackson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Henry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Schuh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cs-CZ" sz="2000" b="0" i="0" u="none" strike="noStrike">
                          <a:solidFill>
                            <a:srgbClr val="000000"/>
                          </a:solidFill>
                          <a:effectLst/>
                          <a:latin typeface="Times New Roman" charset="0"/>
                        </a:rPr>
                        <a:t>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charset="0"/>
                        </a:rPr>
                        <a:t>Lerner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nvPr>
        </p:nvGraphicFramePr>
        <p:xfrm>
          <a:off x="3683000" y="1175794"/>
          <a:ext cx="1778000" cy="2311400"/>
        </p:xfrm>
        <a:graphic>
          <a:graphicData uri="http://schemas.openxmlformats.org/drawingml/2006/table">
            <a:tbl>
              <a:tblPr/>
              <a:tblGrid>
                <a:gridCol w="684578"/>
                <a:gridCol w="1093422"/>
              </a:tblGrid>
              <a:tr h="330200">
                <a:tc gridSpan="2">
                  <a:txBody>
                    <a:bodyPr/>
                    <a:lstStyle/>
                    <a:p>
                      <a:pPr algn="l" fontAlgn="b"/>
                      <a:r>
                        <a:rPr lang="en-US" sz="2000" b="1" i="0" u="none" strike="noStrike">
                          <a:solidFill>
                            <a:srgbClr val="000000"/>
                          </a:solidFill>
                          <a:effectLst/>
                          <a:latin typeface="Times New Roman" charset="0"/>
                        </a:rPr>
                        <a:t>COURSES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CNAME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Math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Math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CS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Chem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Times New Roman" charset="0"/>
                        </a:rPr>
                        <a:t>Hist</a:t>
                      </a:r>
                      <a:endParaRPr lang="en-US" sz="2000" b="0" i="0" u="none" strike="noStrike" dirty="0">
                        <a:solidFill>
                          <a:srgbClr val="000000"/>
                        </a:solidFill>
                        <a:effectLst/>
                        <a:latin typeface="Times New Roman"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nvPr>
        </p:nvGraphicFramePr>
        <p:xfrm>
          <a:off x="6654800" y="1226916"/>
          <a:ext cx="1651000" cy="2311400"/>
        </p:xfrm>
        <a:graphic>
          <a:graphicData uri="http://schemas.openxmlformats.org/drawingml/2006/table">
            <a:tbl>
              <a:tblPr/>
              <a:tblGrid>
                <a:gridCol w="597776"/>
                <a:gridCol w="1053224"/>
              </a:tblGrid>
              <a:tr h="330200">
                <a:tc gridSpan="2">
                  <a:txBody>
                    <a:bodyPr/>
                    <a:lstStyle/>
                    <a:p>
                      <a:pPr algn="l" fontAlgn="b"/>
                      <a:r>
                        <a:rPr lang="en-US" sz="2000" b="1" i="0" u="none" strike="noStrike">
                          <a:solidFill>
                            <a:srgbClr val="000000"/>
                          </a:solidFill>
                          <a:effectLst/>
                          <a:latin typeface="Times New Roman" charset="0"/>
                        </a:rPr>
                        <a:t>STUDENT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SNAME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en-US" sz="2000" b="0" i="0" u="none" strike="noStrike">
                          <a:solidFill>
                            <a:srgbClr val="000000"/>
                          </a:solidFill>
                          <a:effectLst/>
                          <a:latin typeface="Times New Roman"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Smith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Jones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Doe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Varda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charset="0"/>
                        </a:rPr>
                        <a:t>Carey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nvPr>
        </p:nvGraphicFramePr>
        <p:xfrm>
          <a:off x="2397246" y="3810000"/>
          <a:ext cx="1219200" cy="2311400"/>
        </p:xfrm>
        <a:graphic>
          <a:graphicData uri="http://schemas.openxmlformats.org/drawingml/2006/table">
            <a:tbl>
              <a:tblPr/>
              <a:tblGrid>
                <a:gridCol w="609600"/>
                <a:gridCol w="609600"/>
              </a:tblGrid>
              <a:tr h="330200">
                <a:tc gridSpan="2">
                  <a:txBody>
                    <a:bodyPr/>
                    <a:lstStyle/>
                    <a:p>
                      <a:pPr algn="l" fontAlgn="b"/>
                      <a:r>
                        <a:rPr lang="en-US" sz="2000" b="1" i="0" u="none" strike="noStrike" dirty="0">
                          <a:solidFill>
                            <a:srgbClr val="000000"/>
                          </a:solidFill>
                          <a:effectLst/>
                          <a:latin typeface="Times New Roman" charset="0"/>
                        </a:rPr>
                        <a:t>FC</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cs-CZ" sz="2000" b="0" i="0" u="none" strike="noStrike">
                          <a:solidFill>
                            <a:srgbClr val="000000"/>
                          </a:solidFill>
                          <a:effectLst/>
                          <a:latin typeface="Times New Roman" charset="0"/>
                        </a:rPr>
                        <a:t>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nvPr>
        </p:nvGraphicFramePr>
        <p:xfrm>
          <a:off x="5276850" y="3803811"/>
          <a:ext cx="1193800" cy="2971800"/>
        </p:xfrm>
        <a:graphic>
          <a:graphicData uri="http://schemas.openxmlformats.org/drawingml/2006/table">
            <a:tbl>
              <a:tblPr/>
              <a:tblGrid>
                <a:gridCol w="596900"/>
                <a:gridCol w="596900"/>
              </a:tblGrid>
              <a:tr h="330200">
                <a:tc gridSpan="2">
                  <a:txBody>
                    <a:bodyPr/>
                    <a:lstStyle/>
                    <a:p>
                      <a:pPr algn="l" fontAlgn="b"/>
                      <a:r>
                        <a:rPr lang="en-US" sz="2000" b="1" i="0" u="none" strike="noStrike" dirty="0">
                          <a:solidFill>
                            <a:srgbClr val="000000"/>
                          </a:solidFill>
                          <a:effectLst/>
                          <a:latin typeface="Times New Roman" charset="0"/>
                        </a:rPr>
                        <a:t>SC</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en-US" sz="2000" b="0" i="0" u="none" strike="noStrike">
                          <a:solidFill>
                            <a:srgbClr val="000000"/>
                          </a:solidFill>
                          <a:effectLst/>
                          <a:latin typeface="Times New Roman"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i-FI" sz="2000" b="0" i="0" u="none" strike="noStrike" dirty="0">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70272" y="3447871"/>
            <a:ext cx="9073727" cy="830997"/>
          </a:xfrm>
          <a:prstGeom prst="rect">
            <a:avLst/>
          </a:prstGeom>
        </p:spPr>
        <p:txBody>
          <a:bodyPr wrap="square">
            <a:spAutoFit/>
          </a:bodyPr>
          <a:lstStyle/>
          <a:p>
            <a:r>
              <a:rPr lang="en-US" altLang="zh-CN">
                <a:ea typeface="宋体" charset="-122"/>
              </a:rPr>
              <a:t>all data is represented in terms of tuples (</a:t>
            </a:r>
            <a:r>
              <a:rPr lang="en-US" altLang="zh-CN">
                <a:solidFill>
                  <a:srgbClr val="FF0000"/>
                </a:solidFill>
                <a:ea typeface="宋体" charset="-122"/>
              </a:rPr>
              <a:t>records</a:t>
            </a:r>
            <a:r>
              <a:rPr lang="en-US" altLang="zh-CN">
                <a:ea typeface="宋体" charset="-122"/>
              </a:rPr>
              <a:t>), grouped into relations (</a:t>
            </a:r>
            <a:r>
              <a:rPr lang="en-US" altLang="zh-CN">
                <a:solidFill>
                  <a:srgbClr val="FF0000"/>
                </a:solidFill>
                <a:ea typeface="宋体" charset="-122"/>
              </a:rPr>
              <a:t>files</a:t>
            </a:r>
            <a:r>
              <a:rPr lang="en-US" altLang="zh-CN" smtClean="0">
                <a:ea typeface="宋体" charset="-122"/>
              </a:rPr>
              <a:t>)</a:t>
            </a:r>
            <a:endParaRPr lang="en-US" altLang="zh-CN" dirty="0">
              <a:ea typeface="宋体" charset="-122"/>
            </a:endParaRPr>
          </a:p>
        </p:txBody>
      </p:sp>
    </p:spTree>
    <p:extLst>
      <p:ext uri="{BB962C8B-B14F-4D97-AF65-F5344CB8AC3E}">
        <p14:creationId xmlns:p14="http://schemas.microsoft.com/office/powerpoint/2010/main" val="15928235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Relational</a:t>
            </a:r>
            <a:r>
              <a:rPr lang="zh-CN" altLang="en-US" dirty="0"/>
              <a:t> </a:t>
            </a:r>
            <a:r>
              <a:rPr lang="en-US" altLang="zh-CN" dirty="0" smtClean="0"/>
              <a:t>Model</a:t>
            </a:r>
            <a:endParaRPr lang="en-US" dirty="0"/>
          </a:p>
        </p:txBody>
      </p:sp>
      <p:sp>
        <p:nvSpPr>
          <p:cNvPr id="14" name="Slide Number Placeholder 13"/>
          <p:cNvSpPr>
            <a:spLocks noGrp="1"/>
          </p:cNvSpPr>
          <p:nvPr>
            <p:ph type="sldNum" sz="quarter" idx="10"/>
          </p:nvPr>
        </p:nvSpPr>
        <p:spPr/>
        <p:txBody>
          <a:bodyPr/>
          <a:lstStyle/>
          <a:p>
            <a:fld id="{7BDAD4A4-B219-EA4F-9379-13A467BC1329}" type="slidenum">
              <a:rPr lang="en-US" altLang="en-US" smtClean="0"/>
              <a:pPr/>
              <a:t>11</a:t>
            </a:fld>
            <a:endParaRPr lang="en-CA" altLang="zh-CN"/>
          </a:p>
        </p:txBody>
      </p:sp>
      <p:pic>
        <p:nvPicPr>
          <p:cNvPr id="1028" name="Picture 4" descr="mage result for hierarchic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33561"/>
            <a:ext cx="4800600" cy="592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01084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dirty="0"/>
              <a:t>Data Models</a:t>
            </a:r>
          </a:p>
        </p:txBody>
      </p:sp>
      <p:sp>
        <p:nvSpPr>
          <p:cNvPr id="9220" name="Rectangle 5"/>
          <p:cNvSpPr>
            <a:spLocks noGrp="1" noChangeArrowheads="1"/>
          </p:cNvSpPr>
          <p:nvPr>
            <p:ph type="body" idx="1"/>
          </p:nvPr>
        </p:nvSpPr>
        <p:spPr>
          <a:xfrm>
            <a:off x="211360" y="914400"/>
            <a:ext cx="8599487" cy="4572000"/>
          </a:xfrm>
        </p:spPr>
        <p:txBody>
          <a:bodyPr/>
          <a:lstStyle/>
          <a:p>
            <a:pPr marL="0" indent="0" eaLnBrk="1" hangingPunct="1">
              <a:buNone/>
            </a:pPr>
            <a:r>
              <a:rPr lang="en-US" altLang="zh-CN" dirty="0" smtClean="0"/>
              <a:t>A</a:t>
            </a:r>
            <a:r>
              <a:rPr lang="zh-CN" altLang="en-US" dirty="0" smtClean="0"/>
              <a:t> </a:t>
            </a:r>
            <a:r>
              <a:rPr lang="en-US" altLang="zh-CN" dirty="0" smtClean="0">
                <a:solidFill>
                  <a:srgbClr val="C00000"/>
                </a:solidFill>
              </a:rPr>
              <a:t>data model </a:t>
            </a:r>
            <a:r>
              <a:rPr lang="en-US" altLang="zh-CN" dirty="0" smtClean="0"/>
              <a:t>specifies how data is </a:t>
            </a:r>
            <a:r>
              <a:rPr lang="en-US" altLang="zh-CN" dirty="0" smtClean="0">
                <a:solidFill>
                  <a:srgbClr val="C00000"/>
                </a:solidFill>
              </a:rPr>
              <a:t>structured</a:t>
            </a:r>
            <a:r>
              <a:rPr lang="en-US" altLang="zh-CN" dirty="0" smtClean="0"/>
              <a:t> and </a:t>
            </a:r>
            <a:r>
              <a:rPr lang="en-US" altLang="zh-CN" dirty="0" smtClean="0">
                <a:solidFill>
                  <a:srgbClr val="C00000"/>
                </a:solidFill>
              </a:rPr>
              <a:t>operated</a:t>
            </a:r>
            <a:r>
              <a:rPr lang="en-US" altLang="zh-CN" dirty="0" smtClean="0"/>
              <a:t>. </a:t>
            </a:r>
          </a:p>
          <a:p>
            <a:pPr marL="0" indent="0" eaLnBrk="1" hangingPunct="1">
              <a:buNone/>
            </a:pPr>
            <a:r>
              <a:rPr lang="en-US" altLang="zh-CN" dirty="0" smtClean="0"/>
              <a:t>It consists of three parts:</a:t>
            </a:r>
            <a:endParaRPr lang="en-US" altLang="en-US" dirty="0" smtClean="0"/>
          </a:p>
          <a:p>
            <a:pPr eaLnBrk="1" hangingPunct="1"/>
            <a:r>
              <a:rPr lang="en-US" altLang="en-US" dirty="0"/>
              <a:t>a</a:t>
            </a:r>
            <a:r>
              <a:rPr lang="en-US" altLang="en-US" dirty="0" smtClean="0"/>
              <a:t> set </a:t>
            </a:r>
            <a:r>
              <a:rPr lang="en-US" altLang="en-US" dirty="0"/>
              <a:t>of </a:t>
            </a:r>
            <a:r>
              <a:rPr lang="en-US" altLang="en-US" b="1" i="1" dirty="0">
                <a:solidFill>
                  <a:srgbClr val="C00000"/>
                </a:solidFill>
              </a:rPr>
              <a:t>concepts</a:t>
            </a:r>
            <a:r>
              <a:rPr lang="en-US" altLang="en-US" dirty="0">
                <a:solidFill>
                  <a:srgbClr val="C00000"/>
                </a:solidFill>
              </a:rPr>
              <a:t> </a:t>
            </a:r>
            <a:r>
              <a:rPr lang="en-US" altLang="en-US" dirty="0"/>
              <a:t>to describe the </a:t>
            </a:r>
            <a:r>
              <a:rPr lang="en-US" altLang="en-US" b="1" i="1" dirty="0">
                <a:solidFill>
                  <a:srgbClr val="C00000"/>
                </a:solidFill>
              </a:rPr>
              <a:t>structure</a:t>
            </a:r>
            <a:r>
              <a:rPr lang="en-US" altLang="en-US" dirty="0">
                <a:solidFill>
                  <a:srgbClr val="C00000"/>
                </a:solidFill>
              </a:rPr>
              <a:t> </a:t>
            </a:r>
            <a:r>
              <a:rPr lang="en-US" altLang="en-US" dirty="0"/>
              <a:t>of a database</a:t>
            </a:r>
          </a:p>
          <a:p>
            <a:pPr eaLnBrk="1" hangingPunct="1"/>
            <a:r>
              <a:rPr lang="en-US" altLang="en-US" dirty="0"/>
              <a:t>a</a:t>
            </a:r>
            <a:r>
              <a:rPr lang="en-US" altLang="en-US" dirty="0" smtClean="0"/>
              <a:t> </a:t>
            </a:r>
            <a:r>
              <a:rPr lang="en-US" altLang="en-US" dirty="0"/>
              <a:t>set of </a:t>
            </a:r>
            <a:r>
              <a:rPr lang="en-US" altLang="en-US" b="1" i="1" dirty="0">
                <a:solidFill>
                  <a:srgbClr val="C00000"/>
                </a:solidFill>
              </a:rPr>
              <a:t>operations</a:t>
            </a:r>
            <a:r>
              <a:rPr lang="en-US" altLang="en-US" b="1" i="1" dirty="0"/>
              <a:t> </a:t>
            </a:r>
            <a:r>
              <a:rPr lang="en-US" altLang="en-US" dirty="0"/>
              <a:t>for </a:t>
            </a:r>
            <a:r>
              <a:rPr lang="en-US" altLang="en-US" b="1" i="1" dirty="0">
                <a:solidFill>
                  <a:srgbClr val="C00000"/>
                </a:solidFill>
              </a:rPr>
              <a:t>manipulating</a:t>
            </a:r>
            <a:r>
              <a:rPr lang="en-US" altLang="en-US" dirty="0"/>
              <a:t> these structures</a:t>
            </a:r>
          </a:p>
          <a:p>
            <a:pPr eaLnBrk="1" hangingPunct="1"/>
            <a:r>
              <a:rPr lang="en-US" altLang="en-US" dirty="0"/>
              <a:t>a</a:t>
            </a:r>
            <a:r>
              <a:rPr lang="en-US" altLang="en-US" dirty="0" smtClean="0"/>
              <a:t> </a:t>
            </a:r>
            <a:r>
              <a:rPr lang="en-US" altLang="en-US" dirty="0"/>
              <a:t>set of </a:t>
            </a:r>
            <a:r>
              <a:rPr lang="en-US" altLang="en-US" b="1" i="1" dirty="0">
                <a:solidFill>
                  <a:srgbClr val="C00000"/>
                </a:solidFill>
              </a:rPr>
              <a:t>constraints</a:t>
            </a:r>
            <a:r>
              <a:rPr lang="en-US" altLang="en-US" dirty="0">
                <a:solidFill>
                  <a:srgbClr val="C00000"/>
                </a:solidFill>
              </a:rPr>
              <a:t> </a:t>
            </a:r>
            <a:r>
              <a:rPr lang="en-US" altLang="en-US" dirty="0"/>
              <a:t>that the database should </a:t>
            </a:r>
            <a:r>
              <a:rPr lang="en-US" altLang="en-US" b="1" i="1" dirty="0">
                <a:solidFill>
                  <a:srgbClr val="C00000"/>
                </a:solidFill>
              </a:rPr>
              <a:t>obey</a:t>
            </a:r>
            <a:r>
              <a:rPr lang="en-US" altLang="en-US" dirty="0"/>
              <a:t>.</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12</a:t>
            </a:fld>
            <a:endParaRPr lang="en-CA" altLang="zh-CN"/>
          </a:p>
        </p:txBody>
      </p:sp>
    </p:spTree>
    <p:extLst>
      <p:ext uri="{BB962C8B-B14F-4D97-AF65-F5344CB8AC3E}">
        <p14:creationId xmlns:p14="http://schemas.microsoft.com/office/powerpoint/2010/main" val="973727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20">
                                            <p:txEl>
                                              <p:pRg st="4" end="4"/>
                                            </p:txEl>
                                          </p:spTgt>
                                        </p:tgtEl>
                                        <p:attrNameLst>
                                          <p:attrName>style.visibility</p:attrName>
                                        </p:attrNameLst>
                                      </p:cBhvr>
                                      <p:to>
                                        <p:strVal val="visible"/>
                                      </p:to>
                                    </p:set>
                                    <p:anim calcmode="lin" valueType="num">
                                      <p:cBhvr additive="base">
                                        <p:cTn id="31"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ltLang="en-US" dirty="0" smtClean="0"/>
              <a:t>Data Models</a:t>
            </a:r>
            <a:endParaRPr lang="en-US" altLang="en-US" dirty="0"/>
          </a:p>
        </p:txBody>
      </p:sp>
      <p:sp>
        <p:nvSpPr>
          <p:cNvPr id="9220" name="Rectangle 5"/>
          <p:cNvSpPr>
            <a:spLocks noGrp="1" noChangeArrowheads="1"/>
          </p:cNvSpPr>
          <p:nvPr>
            <p:ph type="body" idx="1"/>
          </p:nvPr>
        </p:nvSpPr>
        <p:spPr>
          <a:xfrm>
            <a:off x="227308" y="914400"/>
            <a:ext cx="8599487" cy="4572000"/>
          </a:xfrm>
        </p:spPr>
        <p:txBody>
          <a:bodyPr/>
          <a:lstStyle/>
          <a:p>
            <a:pPr eaLnBrk="1" hangingPunct="1"/>
            <a:r>
              <a:rPr lang="en-US" altLang="en-US" b="1" dirty="0"/>
              <a:t>Data Model </a:t>
            </a:r>
            <a:r>
              <a:rPr lang="en-US" altLang="en-US" b="1" dirty="0" smtClean="0"/>
              <a:t>Concepts</a:t>
            </a:r>
            <a:endParaRPr lang="en-US" altLang="en-US" b="1" i="1" dirty="0"/>
          </a:p>
          <a:p>
            <a:pPr marL="400050" lvl="1" indent="0" eaLnBrk="1" hangingPunct="1">
              <a:buNone/>
            </a:pPr>
            <a:r>
              <a:rPr lang="en-US" altLang="en-US" dirty="0" smtClean="0"/>
              <a:t>describe </a:t>
            </a:r>
            <a:r>
              <a:rPr lang="en-US" altLang="en-US" dirty="0"/>
              <a:t>the </a:t>
            </a:r>
            <a:r>
              <a:rPr lang="en-US" altLang="en-US" b="1" i="1" dirty="0"/>
              <a:t>structure</a:t>
            </a:r>
            <a:r>
              <a:rPr lang="en-US" altLang="en-US" dirty="0"/>
              <a:t> of a database</a:t>
            </a:r>
          </a:p>
          <a:p>
            <a:pPr eaLnBrk="1" hangingPunct="1"/>
            <a:r>
              <a:rPr lang="en-US" altLang="en-US" b="1" dirty="0"/>
              <a:t>Constructs</a:t>
            </a:r>
            <a:r>
              <a:rPr lang="en-US" altLang="en-US" dirty="0"/>
              <a:t> are used to define the database structure</a:t>
            </a:r>
          </a:p>
          <a:p>
            <a:pPr lvl="1" eaLnBrk="1" hangingPunct="1"/>
            <a:r>
              <a:rPr lang="en-US" altLang="en-US" sz="2800" b="1" i="1" dirty="0"/>
              <a:t>elements </a:t>
            </a:r>
            <a:r>
              <a:rPr lang="en-US" altLang="en-US" sz="2800" dirty="0"/>
              <a:t>and their </a:t>
            </a:r>
            <a:r>
              <a:rPr lang="en-US" altLang="en-US" sz="2800" b="1" i="1" dirty="0"/>
              <a:t>data types</a:t>
            </a:r>
            <a:r>
              <a:rPr lang="en-US" altLang="en-US" sz="2800" dirty="0"/>
              <a:t> (e.g. </a:t>
            </a:r>
            <a:r>
              <a:rPr lang="en-US" altLang="en-US" sz="2800" b="1" dirty="0"/>
              <a:t>name, age, address</a:t>
            </a:r>
            <a:r>
              <a:rPr lang="en-US" altLang="en-US" sz="2800" dirty="0"/>
              <a:t>) </a:t>
            </a:r>
          </a:p>
          <a:p>
            <a:pPr lvl="1" eaLnBrk="1" hangingPunct="1"/>
            <a:r>
              <a:rPr lang="en-US" altLang="en-US" sz="2800" b="1" i="1" dirty="0"/>
              <a:t>groups of elements </a:t>
            </a:r>
            <a:r>
              <a:rPr lang="en-US" altLang="en-US" sz="2800" dirty="0"/>
              <a:t>(e.g. </a:t>
            </a:r>
            <a:r>
              <a:rPr lang="en-US" altLang="en-US" sz="2800" b="1" i="1" dirty="0"/>
              <a:t>entity, record, table</a:t>
            </a:r>
            <a:r>
              <a:rPr lang="en-US" altLang="en-US" sz="2800" dirty="0"/>
              <a:t>)</a:t>
            </a:r>
          </a:p>
          <a:p>
            <a:pPr lvl="1" eaLnBrk="1" hangingPunct="1"/>
            <a:r>
              <a:rPr lang="en-US" altLang="en-US" sz="2800" b="1" i="1" dirty="0"/>
              <a:t>relationships</a:t>
            </a:r>
            <a:r>
              <a:rPr lang="en-US" altLang="en-US" sz="2800" dirty="0"/>
              <a:t> among such groups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13</a:t>
            </a:fld>
            <a:endParaRPr lang="en-CA"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 calcmode="lin" valueType="num">
                                      <p:cBhvr additive="base">
                                        <p:cTn id="7"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3" end="3"/>
                                            </p:txEl>
                                          </p:spTgt>
                                        </p:tgtEl>
                                        <p:attrNameLst>
                                          <p:attrName>style.visibility</p:attrName>
                                        </p:attrNameLst>
                                      </p:cBhvr>
                                      <p:to>
                                        <p:strVal val="visible"/>
                                      </p:to>
                                    </p:set>
                                    <p:anim calcmode="lin" valueType="num">
                                      <p:cBhvr additive="base">
                                        <p:cTn id="13"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anim calcmode="lin" valueType="num">
                                      <p:cBhvr additive="base">
                                        <p:cTn id="19"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5" end="5"/>
                                            </p:txEl>
                                          </p:spTgt>
                                        </p:tgtEl>
                                        <p:attrNameLst>
                                          <p:attrName>style.visibility</p:attrName>
                                        </p:attrNameLst>
                                      </p:cBhvr>
                                      <p:to>
                                        <p:strVal val="visible"/>
                                      </p:to>
                                    </p:set>
                                    <p:anim calcmode="lin" valueType="num">
                                      <p:cBhvr additive="base">
                                        <p:cTn id="25"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p:txBody>
          <a:bodyPr/>
          <a:lstStyle/>
          <a:p>
            <a:pPr eaLnBrk="1" hangingPunct="1"/>
            <a:r>
              <a:rPr lang="en-US" altLang="en-US" b="1" dirty="0"/>
              <a:t>Data Model Operations:</a:t>
            </a:r>
          </a:p>
          <a:p>
            <a:pPr lvl="1" eaLnBrk="1" hangingPunct="1"/>
            <a:r>
              <a:rPr lang="en-US" altLang="en-US" sz="2800" dirty="0"/>
              <a:t>specify database </a:t>
            </a:r>
            <a:r>
              <a:rPr lang="en-US" altLang="en-US" sz="2800" i="1" dirty="0"/>
              <a:t>retrievals</a:t>
            </a:r>
            <a:r>
              <a:rPr lang="en-US" altLang="en-US" sz="2800" dirty="0"/>
              <a:t> and </a:t>
            </a:r>
            <a:r>
              <a:rPr lang="en-US" altLang="en-US" sz="2800" i="1" dirty="0"/>
              <a:t>updates</a:t>
            </a:r>
            <a:r>
              <a:rPr lang="en-US" altLang="en-US" sz="2800" dirty="0"/>
              <a:t> by referring to the constructs of the data model.</a:t>
            </a:r>
          </a:p>
          <a:p>
            <a:pPr eaLnBrk="1" hangingPunct="1"/>
            <a:r>
              <a:rPr lang="en-US" altLang="en-US" sz="3000" dirty="0"/>
              <a:t>Operations on the data model may include </a:t>
            </a:r>
          </a:p>
          <a:p>
            <a:pPr lvl="1" eaLnBrk="1" hangingPunct="1"/>
            <a:r>
              <a:rPr lang="en-US" altLang="en-US" sz="3000" b="1" i="1" dirty="0"/>
              <a:t>basic model operations </a:t>
            </a:r>
          </a:p>
          <a:p>
            <a:pPr lvl="1" eaLnBrk="1" hangingPunct="1">
              <a:buFont typeface="Wingdings" charset="2"/>
              <a:buNone/>
            </a:pPr>
            <a:r>
              <a:rPr lang="en-US" altLang="en-US" sz="3000" b="1" i="1" dirty="0"/>
              <a:t>	</a:t>
            </a:r>
            <a:r>
              <a:rPr lang="en-US" altLang="en-US" sz="3000" dirty="0"/>
              <a:t>(generic insert, delete, </a:t>
            </a:r>
            <a:r>
              <a:rPr lang="en-US" altLang="en-US" sz="3000" dirty="0" smtClean="0"/>
              <a:t>update, query)</a:t>
            </a:r>
            <a:r>
              <a:rPr lang="en-US" altLang="en-US" sz="3000" b="1" i="1" dirty="0" smtClean="0"/>
              <a:t> </a:t>
            </a:r>
            <a:endParaRPr lang="en-US" altLang="en-US" sz="3000" b="1" i="1" dirty="0"/>
          </a:p>
          <a:p>
            <a:pPr lvl="1" eaLnBrk="1" hangingPunct="1"/>
            <a:r>
              <a:rPr lang="en-US" altLang="en-US" sz="3000" b="1" i="1" dirty="0"/>
              <a:t>user-defined operations </a:t>
            </a:r>
          </a:p>
          <a:p>
            <a:pPr lvl="1" eaLnBrk="1" hangingPunct="1">
              <a:buFont typeface="Wingdings" charset="2"/>
              <a:buNone/>
            </a:pPr>
            <a:r>
              <a:rPr lang="en-US" altLang="en-US" sz="3000" b="1" i="1" dirty="0"/>
              <a:t>	</a:t>
            </a:r>
            <a:r>
              <a:rPr lang="en-US" altLang="en-US" sz="3000" dirty="0"/>
              <a:t>(e.g. </a:t>
            </a:r>
            <a:r>
              <a:rPr lang="en-US" altLang="en-US" sz="3000" dirty="0" err="1"/>
              <a:t>compute_student_gpa</a:t>
            </a:r>
            <a:r>
              <a:rPr lang="en-US" altLang="en-US" sz="3000" dirty="0"/>
              <a:t>, </a:t>
            </a:r>
            <a:r>
              <a:rPr lang="en-US" altLang="en-US" sz="3000" dirty="0" err="1"/>
              <a:t>update_inventory</a:t>
            </a:r>
            <a:r>
              <a:rPr lang="en-US" altLang="en-US" sz="3000" dirty="0" smtClean="0"/>
              <a:t>)</a:t>
            </a:r>
          </a:p>
          <a:p>
            <a:pPr lvl="1" eaLnBrk="1" hangingPunct="1">
              <a:buFont typeface="Wingdings" charset="2"/>
              <a:buNone/>
            </a:pPr>
            <a:endParaRPr lang="en-US" altLang="en-US" sz="3000" b="1" i="1" dirty="0"/>
          </a:p>
        </p:txBody>
      </p:sp>
      <p:sp>
        <p:nvSpPr>
          <p:cNvPr id="2" name="Title 1"/>
          <p:cNvSpPr>
            <a:spLocks noGrp="1"/>
          </p:cNvSpPr>
          <p:nvPr>
            <p:ph type="title"/>
          </p:nvPr>
        </p:nvSpPr>
        <p:spPr/>
        <p:txBody>
          <a:bodyPr/>
          <a:lstStyle/>
          <a:p>
            <a:r>
              <a:rPr lang="en-US" dirty="0" smtClean="0"/>
              <a:t>Data Models</a:t>
            </a:r>
            <a:endParaRPr lang="en-US" dirty="0"/>
          </a:p>
        </p:txBody>
      </p:sp>
      <p:sp>
        <p:nvSpPr>
          <p:cNvPr id="5" name="Slide Number Placeholder 4"/>
          <p:cNvSpPr>
            <a:spLocks noGrp="1"/>
          </p:cNvSpPr>
          <p:nvPr>
            <p:ph type="sldNum" sz="quarter" idx="10"/>
          </p:nvPr>
        </p:nvSpPr>
        <p:spPr/>
        <p:txBody>
          <a:bodyPr/>
          <a:lstStyle/>
          <a:p>
            <a:fld id="{7BDAD4A4-B219-EA4F-9379-13A467BC1329}" type="slidenum">
              <a:rPr lang="en-US" altLang="en-US" smtClean="0"/>
              <a:pPr/>
              <a:t>14</a:t>
            </a:fld>
            <a:endParaRPr lang="en-CA"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en-US" altLang="en-US" dirty="0"/>
              <a:t>Data </a:t>
            </a:r>
            <a:r>
              <a:rPr lang="en-US" altLang="en-US" dirty="0" smtClean="0"/>
              <a:t>Models</a:t>
            </a:r>
            <a:endParaRPr lang="en-US" altLang="en-US" dirty="0"/>
          </a:p>
        </p:txBody>
      </p:sp>
      <p:sp>
        <p:nvSpPr>
          <p:cNvPr id="9220" name="Rectangle 5"/>
          <p:cNvSpPr>
            <a:spLocks noGrp="1" noChangeArrowheads="1"/>
          </p:cNvSpPr>
          <p:nvPr>
            <p:ph type="body" idx="1"/>
          </p:nvPr>
        </p:nvSpPr>
        <p:spPr/>
        <p:txBody>
          <a:bodyPr/>
          <a:lstStyle/>
          <a:p>
            <a:pPr eaLnBrk="1" hangingPunct="1"/>
            <a:r>
              <a:rPr lang="en-US" altLang="en-US" sz="3200" b="1" dirty="0"/>
              <a:t>Data Model Constraints:</a:t>
            </a:r>
          </a:p>
          <a:p>
            <a:pPr lvl="1" eaLnBrk="1" hangingPunct="1"/>
            <a:r>
              <a:rPr lang="en-US" altLang="en-US" sz="2400" dirty="0"/>
              <a:t>specify some restrictions on valid data; these constraints must be enforced at all times</a:t>
            </a:r>
          </a:p>
          <a:p>
            <a:pPr eaLnBrk="1" hangingPunct="1"/>
            <a:r>
              <a:rPr lang="en-US" altLang="en-US" sz="3200" b="1" dirty="0"/>
              <a:t>Examples</a:t>
            </a:r>
          </a:p>
          <a:p>
            <a:pPr lvl="1" eaLnBrk="1" hangingPunct="1"/>
            <a:r>
              <a:rPr lang="en-US" altLang="en-US" sz="2400" dirty="0"/>
              <a:t>Every entity must have a unique identity</a:t>
            </a:r>
          </a:p>
          <a:p>
            <a:pPr lvl="1" eaLnBrk="1" hangingPunct="1"/>
            <a:r>
              <a:rPr lang="en-US" altLang="en-US" sz="2400" dirty="0"/>
              <a:t>Entities referenced must exists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15</a:t>
            </a:fld>
            <a:endParaRPr lang="en-CA"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20">
                                            <p:txEl>
                                              <p:pRg st="4" end="4"/>
                                            </p:txEl>
                                          </p:spTgt>
                                        </p:tgtEl>
                                        <p:attrNameLst>
                                          <p:attrName>style.visibility</p:attrName>
                                        </p:attrNameLst>
                                      </p:cBhvr>
                                      <p:to>
                                        <p:strVal val="visible"/>
                                      </p:to>
                                    </p:set>
                                    <p:anim calcmode="lin" valueType="num">
                                      <p:cBhvr additive="base">
                                        <p:cTn id="31"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Data Models</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16</a:t>
            </a:fld>
            <a:endParaRPr lang="en-CA" altLang="zh-CN"/>
          </a:p>
        </p:txBody>
      </p:sp>
      <p:pic>
        <p:nvPicPr>
          <p:cNvPr id="5" name="Picture 4"/>
          <p:cNvPicPr>
            <a:picLocks noChangeAspect="1"/>
          </p:cNvPicPr>
          <p:nvPr/>
        </p:nvPicPr>
        <p:blipFill>
          <a:blip r:embed="rId3"/>
          <a:stretch>
            <a:fillRect/>
          </a:stretch>
        </p:blipFill>
        <p:spPr>
          <a:xfrm>
            <a:off x="2875818" y="925830"/>
            <a:ext cx="3392364" cy="16861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12" y="5410200"/>
            <a:ext cx="1684459" cy="1447800"/>
          </a:xfrm>
          <a:prstGeom prst="rect">
            <a:avLst/>
          </a:prstGeom>
        </p:spPr>
      </p:pic>
      <p:pic>
        <p:nvPicPr>
          <p:cNvPr id="7" name="Picture 4" descr="disk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94931" y="5321126"/>
            <a:ext cx="1134269" cy="146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29" descr="D:\b\b4\IBM\01-1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933" y="5328383"/>
            <a:ext cx="2656898" cy="152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bwMode="auto">
          <a:xfrm>
            <a:off x="67469" y="5257800"/>
            <a:ext cx="8847931" cy="1600200"/>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67469" y="911603"/>
            <a:ext cx="8847931" cy="1682671"/>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2050" name="Picture 2" descr="mage result for hierarchica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744380"/>
            <a:ext cx="1981200" cy="2445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e result for hierarchical mode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744380"/>
            <a:ext cx="3073784" cy="2421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ge result for hierarchical mode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9" y="2740403"/>
            <a:ext cx="3818731" cy="2441198"/>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76200" y="2590800"/>
            <a:ext cx="8847931" cy="2661383"/>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356911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Physical </a:t>
            </a:r>
            <a:r>
              <a:rPr lang="en-US" altLang="en-US" dirty="0"/>
              <a:t>Data </a:t>
            </a:r>
            <a:r>
              <a:rPr lang="en-US" altLang="en-US" dirty="0" smtClean="0"/>
              <a:t>Models</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17</a:t>
            </a:fld>
            <a:endParaRPr lang="en-CA" altLang="zh-C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12" y="5410200"/>
            <a:ext cx="1684459" cy="1447800"/>
          </a:xfrm>
          <a:prstGeom prst="rect">
            <a:avLst/>
          </a:prstGeom>
        </p:spPr>
      </p:pic>
      <p:pic>
        <p:nvPicPr>
          <p:cNvPr id="7" name="Picture 4" descr="disk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4931" y="5321126"/>
            <a:ext cx="1134269" cy="146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29" descr="D:\b\b4\IBM\01-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3933" y="5328383"/>
            <a:ext cx="2656898" cy="152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bwMode="auto">
          <a:xfrm>
            <a:off x="67469" y="5257800"/>
            <a:ext cx="8847931" cy="1600200"/>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5"/>
          <p:cNvSpPr txBox="1">
            <a:spLocks noChangeArrowheads="1"/>
          </p:cNvSpPr>
          <p:nvPr/>
        </p:nvSpPr>
        <p:spPr bwMode="auto">
          <a:xfrm>
            <a:off x="157450" y="3692892"/>
            <a:ext cx="8667967" cy="1447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lnSpc>
                <a:spcPct val="90000"/>
              </a:lnSpc>
            </a:pPr>
            <a:r>
              <a:rPr lang="en-US" altLang="en-US" sz="2400" b="1" kern="0" dirty="0" smtClean="0"/>
              <a:t>Physical (Low-level) data models:</a:t>
            </a:r>
          </a:p>
          <a:p>
            <a:pPr lvl="1" eaLnBrk="1" hangingPunct="1">
              <a:lnSpc>
                <a:spcPct val="90000"/>
              </a:lnSpc>
            </a:pPr>
            <a:r>
              <a:rPr lang="en-US" altLang="en-US" sz="2400" kern="0" dirty="0" smtClean="0"/>
              <a:t>Provide concepts that describe details of how data is stored on the computer:</a:t>
            </a:r>
            <a:r>
              <a:rPr lang="en-US" altLang="en-US" sz="2400" dirty="0" smtClean="0"/>
              <a:t> </a:t>
            </a:r>
            <a:r>
              <a:rPr lang="en-US" altLang="x-none" sz="2400" dirty="0"/>
              <a:t>tracks, cylinders, indices </a:t>
            </a:r>
            <a:endParaRPr lang="en-US" altLang="en-US" sz="2400" kern="0" dirty="0"/>
          </a:p>
        </p:txBody>
      </p:sp>
    </p:spTree>
    <p:extLst>
      <p:ext uri="{BB962C8B-B14F-4D97-AF65-F5344CB8AC3E}">
        <p14:creationId xmlns:p14="http://schemas.microsoft.com/office/powerpoint/2010/main" val="15085722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Conceptual Data </a:t>
            </a:r>
            <a:r>
              <a:rPr lang="en-US" altLang="en-US" dirty="0"/>
              <a:t>Models</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18</a:t>
            </a:fld>
            <a:endParaRPr lang="en-CA" altLang="zh-CN"/>
          </a:p>
        </p:txBody>
      </p:sp>
      <p:pic>
        <p:nvPicPr>
          <p:cNvPr id="5" name="Picture 4"/>
          <p:cNvPicPr>
            <a:picLocks noChangeAspect="1"/>
          </p:cNvPicPr>
          <p:nvPr/>
        </p:nvPicPr>
        <p:blipFill>
          <a:blip r:embed="rId3"/>
          <a:stretch>
            <a:fillRect/>
          </a:stretch>
        </p:blipFill>
        <p:spPr>
          <a:xfrm>
            <a:off x="2875818" y="925830"/>
            <a:ext cx="3392364" cy="1686145"/>
          </a:xfrm>
          <a:prstGeom prst="rect">
            <a:avLst/>
          </a:prstGeom>
        </p:spPr>
      </p:pic>
      <p:sp>
        <p:nvSpPr>
          <p:cNvPr id="10" name="Rounded Rectangle 9"/>
          <p:cNvSpPr/>
          <p:nvPr/>
        </p:nvSpPr>
        <p:spPr bwMode="auto">
          <a:xfrm>
            <a:off x="67469" y="911603"/>
            <a:ext cx="8847931" cy="1682671"/>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7" name="Rectangle 5"/>
          <p:cNvSpPr txBox="1">
            <a:spLocks noChangeArrowheads="1"/>
          </p:cNvSpPr>
          <p:nvPr/>
        </p:nvSpPr>
        <p:spPr bwMode="auto">
          <a:xfrm>
            <a:off x="238016" y="2812698"/>
            <a:ext cx="8667967" cy="15374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lnSpc>
                <a:spcPct val="90000"/>
              </a:lnSpc>
            </a:pPr>
            <a:r>
              <a:rPr lang="en-US" altLang="en-US" sz="2400" b="1" kern="0" dirty="0" smtClean="0"/>
              <a:t>Conceptual (high-level, semantic) data models:</a:t>
            </a:r>
          </a:p>
          <a:p>
            <a:pPr lvl="1" eaLnBrk="1" hangingPunct="1">
              <a:lnSpc>
                <a:spcPct val="90000"/>
              </a:lnSpc>
            </a:pPr>
            <a:r>
              <a:rPr lang="en-US" altLang="en-US" sz="2400" kern="0" dirty="0" smtClean="0"/>
              <a:t>Provide concepts that are close to the way many users perceive data. </a:t>
            </a:r>
          </a:p>
          <a:p>
            <a:pPr lvl="1" eaLnBrk="1" hangingPunct="1">
              <a:lnSpc>
                <a:spcPct val="90000"/>
              </a:lnSpc>
              <a:buFont typeface="Wingdings" charset="2"/>
              <a:buNone/>
            </a:pPr>
            <a:r>
              <a:rPr lang="en-US" altLang="en-US" sz="2400" kern="0" dirty="0" smtClean="0"/>
              <a:t>   ( </a:t>
            </a:r>
            <a:r>
              <a:rPr lang="en-US" altLang="en-US" sz="2400" b="1" i="1" kern="0" dirty="0" smtClean="0"/>
              <a:t>entity-based</a:t>
            </a:r>
            <a:r>
              <a:rPr lang="en-US" altLang="en-US" sz="2400" i="1" kern="0" dirty="0" smtClean="0"/>
              <a:t> </a:t>
            </a:r>
            <a:r>
              <a:rPr lang="en-US" altLang="en-US" sz="2400" kern="0" dirty="0" smtClean="0"/>
              <a:t>or</a:t>
            </a:r>
            <a:r>
              <a:rPr lang="en-US" altLang="en-US" sz="2400" i="1" kern="0" dirty="0" smtClean="0"/>
              <a:t> </a:t>
            </a:r>
            <a:r>
              <a:rPr lang="en-US" altLang="en-US" sz="2400" b="1" i="1" kern="0" dirty="0" smtClean="0"/>
              <a:t>object-based</a:t>
            </a:r>
            <a:r>
              <a:rPr lang="en-US" altLang="en-US" sz="2400" kern="0" dirty="0" smtClean="0"/>
              <a:t> data models.)</a:t>
            </a:r>
            <a:endParaRPr lang="en-US" altLang="en-US" sz="2400" kern="0" dirty="0"/>
          </a:p>
        </p:txBody>
      </p:sp>
    </p:spTree>
    <p:extLst>
      <p:ext uri="{BB962C8B-B14F-4D97-AF65-F5344CB8AC3E}">
        <p14:creationId xmlns:p14="http://schemas.microsoft.com/office/powerpoint/2010/main" val="9562134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Data Models</a:t>
            </a:r>
            <a:endParaRPr lang="en-US" dirty="0"/>
          </a:p>
        </p:txBody>
      </p:sp>
      <p:pic>
        <p:nvPicPr>
          <p:cNvPr id="2050" name="Picture 2" descr="mage result for hierarchic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978597"/>
            <a:ext cx="1981200" cy="2445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e result for hierarchica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78597"/>
            <a:ext cx="3073784" cy="2421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ge result for hierarchical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9" y="2974620"/>
            <a:ext cx="3818731" cy="2441198"/>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76200" y="2825017"/>
            <a:ext cx="8847931" cy="2661383"/>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5"/>
          <p:cNvSpPr txBox="1">
            <a:spLocks noChangeArrowheads="1"/>
          </p:cNvSpPr>
          <p:nvPr/>
        </p:nvSpPr>
        <p:spPr bwMode="auto">
          <a:xfrm>
            <a:off x="166181" y="868362"/>
            <a:ext cx="8667967" cy="1785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lnSpc>
                <a:spcPct val="90000"/>
              </a:lnSpc>
            </a:pPr>
            <a:r>
              <a:rPr lang="en-US" altLang="en-US" sz="2400" b="1" kern="0" dirty="0" smtClean="0"/>
              <a:t>Implementation data models:</a:t>
            </a:r>
          </a:p>
          <a:p>
            <a:pPr lvl="1" eaLnBrk="1" hangingPunct="1">
              <a:lnSpc>
                <a:spcPct val="90000"/>
              </a:lnSpc>
            </a:pPr>
            <a:r>
              <a:rPr lang="en-US" altLang="en-US" sz="2400" kern="0" dirty="0" smtClean="0"/>
              <a:t>Provide concepts that fall between the conceptual and physical data models, used by many commercial DBMS implementations </a:t>
            </a:r>
          </a:p>
          <a:p>
            <a:pPr lvl="1" eaLnBrk="1" hangingPunct="1">
              <a:lnSpc>
                <a:spcPct val="90000"/>
              </a:lnSpc>
              <a:buFont typeface="Wingdings" charset="2"/>
              <a:buNone/>
            </a:pPr>
            <a:r>
              <a:rPr lang="en-US" altLang="en-US" sz="2400" kern="0" dirty="0" smtClean="0"/>
              <a:t>   (Hierarchical, Network, Relational data models).</a:t>
            </a:r>
            <a:endParaRPr lang="en-US" altLang="en-US" sz="2400" kern="0" dirty="0"/>
          </a:p>
        </p:txBody>
      </p:sp>
    </p:spTree>
    <p:extLst>
      <p:ext uri="{BB962C8B-B14F-4D97-AF65-F5344CB8AC3E}">
        <p14:creationId xmlns:p14="http://schemas.microsoft.com/office/powerpoint/2010/main" val="695525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endParaRPr lang="en-US" dirty="0"/>
          </a:p>
        </p:txBody>
      </p:sp>
      <p:sp>
        <p:nvSpPr>
          <p:cNvPr id="3" name="Content Placeholder 2"/>
          <p:cNvSpPr>
            <a:spLocks noGrp="1"/>
          </p:cNvSpPr>
          <p:nvPr>
            <p:ph idx="1"/>
          </p:nvPr>
        </p:nvSpPr>
        <p:spPr/>
        <p:txBody>
          <a:bodyPr/>
          <a:lstStyle/>
          <a:p>
            <a:r>
              <a:rPr lang="en-US" altLang="x-none" dirty="0"/>
              <a:t>Data is actually stored as bits, but it is difficult to work with data at this level.</a:t>
            </a:r>
          </a:p>
          <a:p>
            <a:r>
              <a:rPr lang="en-US" altLang="x-none" dirty="0"/>
              <a:t>It is convenient to view data at </a:t>
            </a:r>
            <a:r>
              <a:rPr lang="en-US" altLang="x-none" dirty="0" smtClean="0"/>
              <a:t>higher </a:t>
            </a:r>
            <a:r>
              <a:rPr lang="en-US" altLang="x-none" i="1" dirty="0" smtClean="0"/>
              <a:t>levels of abstraction</a:t>
            </a:r>
            <a:r>
              <a:rPr lang="en-US" altLang="x-none" dirty="0" smtClean="0"/>
              <a:t>.</a:t>
            </a:r>
          </a:p>
          <a:p>
            <a:r>
              <a:rPr lang="en-US" altLang="x-none" dirty="0" smtClean="0"/>
              <a:t>Data models provide different ways to view data.</a:t>
            </a:r>
          </a:p>
          <a:p>
            <a:endParaRPr lang="en-US" altLang="x-none" dirty="0"/>
          </a:p>
          <a:p>
            <a:endParaRPr lang="en-US" dirty="0"/>
          </a:p>
        </p:txBody>
      </p:sp>
      <p:sp>
        <p:nvSpPr>
          <p:cNvPr id="6" name="Slide Number Placeholder 5"/>
          <p:cNvSpPr>
            <a:spLocks noGrp="1"/>
          </p:cNvSpPr>
          <p:nvPr>
            <p:ph type="sldNum" sz="quarter" idx="10"/>
          </p:nvPr>
        </p:nvSpPr>
        <p:spPr/>
        <p:txBody>
          <a:bodyPr/>
          <a:lstStyle/>
          <a:p>
            <a:fld id="{7BDAD4A4-B219-EA4F-9379-13A467BC1329}" type="slidenum">
              <a:rPr lang="en-US" altLang="en-US" smtClean="0"/>
              <a:pPr/>
              <a:t>2</a:t>
            </a:fld>
            <a:endParaRPr lang="en-CA" altLang="zh-CN"/>
          </a:p>
        </p:txBody>
      </p:sp>
    </p:spTree>
    <p:extLst>
      <p:ext uri="{BB962C8B-B14F-4D97-AF65-F5344CB8AC3E}">
        <p14:creationId xmlns:p14="http://schemas.microsoft.com/office/powerpoint/2010/main" val="336250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Data Models</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20</a:t>
            </a:fld>
            <a:endParaRPr lang="en-CA" altLang="zh-CN"/>
          </a:p>
        </p:txBody>
      </p:sp>
      <p:pic>
        <p:nvPicPr>
          <p:cNvPr id="5" name="Picture 4"/>
          <p:cNvPicPr>
            <a:picLocks noChangeAspect="1"/>
          </p:cNvPicPr>
          <p:nvPr/>
        </p:nvPicPr>
        <p:blipFill>
          <a:blip r:embed="rId3"/>
          <a:stretch>
            <a:fillRect/>
          </a:stretch>
        </p:blipFill>
        <p:spPr>
          <a:xfrm>
            <a:off x="2875818" y="925830"/>
            <a:ext cx="3392364" cy="16861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12" y="5410200"/>
            <a:ext cx="1684459" cy="1447800"/>
          </a:xfrm>
          <a:prstGeom prst="rect">
            <a:avLst/>
          </a:prstGeom>
        </p:spPr>
      </p:pic>
      <p:pic>
        <p:nvPicPr>
          <p:cNvPr id="7" name="Picture 4" descr="disk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94931" y="5321126"/>
            <a:ext cx="1134269" cy="146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29" descr="D:\b\b4\IBM\01-1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933" y="5328383"/>
            <a:ext cx="2656898" cy="152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bwMode="auto">
          <a:xfrm>
            <a:off x="67469" y="5257800"/>
            <a:ext cx="8847931" cy="1600200"/>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67469" y="911603"/>
            <a:ext cx="8847931" cy="1682671"/>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2050" name="Picture 2" descr="mage result for hierarchica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744380"/>
            <a:ext cx="1981200" cy="2445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e result for hierarchical mode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744380"/>
            <a:ext cx="3073784" cy="2421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ge result for hierarchical mode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9" y="2740403"/>
            <a:ext cx="3818731" cy="2441198"/>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76200" y="2590800"/>
            <a:ext cx="8847931" cy="2661383"/>
          </a:xfrm>
          <a:prstGeom prst="roundRect">
            <a:avLst/>
          </a:prstGeom>
          <a:no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5"/>
          <p:cNvSpPr txBox="1">
            <a:spLocks noChangeArrowheads="1"/>
          </p:cNvSpPr>
          <p:nvPr/>
        </p:nvSpPr>
        <p:spPr bwMode="auto">
          <a:xfrm>
            <a:off x="238016" y="1024154"/>
            <a:ext cx="8667967" cy="10702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lnSpc>
                <a:spcPct val="90000"/>
              </a:lnSpc>
            </a:pPr>
            <a:r>
              <a:rPr lang="en-US" altLang="en-US" sz="2400" b="1" kern="0" dirty="0" smtClean="0"/>
              <a:t>Common Features of all three kinds of  data models</a:t>
            </a:r>
          </a:p>
          <a:p>
            <a:pPr lvl="1" eaLnBrk="1" hangingPunct="1">
              <a:lnSpc>
                <a:spcPct val="90000"/>
              </a:lnSpc>
            </a:pPr>
            <a:r>
              <a:rPr lang="en-US" altLang="en-US" sz="2400" kern="0" dirty="0" smtClean="0"/>
              <a:t>Separate the </a:t>
            </a:r>
            <a:r>
              <a:rPr lang="en-US" altLang="en-US" sz="2400" b="1" kern="0" dirty="0" smtClean="0"/>
              <a:t>meta data </a:t>
            </a:r>
            <a:r>
              <a:rPr lang="en-US" altLang="en-US" sz="2400" kern="0" dirty="0" smtClean="0"/>
              <a:t>(description of data) from the </a:t>
            </a:r>
            <a:r>
              <a:rPr lang="en-US" altLang="en-US" sz="2400" b="1" kern="0" dirty="0" smtClean="0"/>
              <a:t>data</a:t>
            </a:r>
            <a:r>
              <a:rPr lang="en-US" altLang="en-US" sz="2400" kern="0" dirty="0" smtClean="0"/>
              <a:t> in the database.</a:t>
            </a:r>
            <a:endParaRPr lang="en-US" altLang="en-US" sz="2400" kern="0" dirty="0"/>
          </a:p>
        </p:txBody>
      </p:sp>
    </p:spTree>
    <p:extLst>
      <p:ext uri="{BB962C8B-B14F-4D97-AF65-F5344CB8AC3E}">
        <p14:creationId xmlns:p14="http://schemas.microsoft.com/office/powerpoint/2010/main" val="17739805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ltLang="en-US" dirty="0"/>
              <a:t>Categories of Data Models</a:t>
            </a:r>
          </a:p>
        </p:txBody>
      </p:sp>
      <p:sp>
        <p:nvSpPr>
          <p:cNvPr id="11268" name="Rectangle 5"/>
          <p:cNvSpPr>
            <a:spLocks noGrp="1" noChangeArrowheads="1"/>
          </p:cNvSpPr>
          <p:nvPr>
            <p:ph type="body" idx="1"/>
          </p:nvPr>
        </p:nvSpPr>
        <p:spPr/>
        <p:txBody>
          <a:bodyPr/>
          <a:lstStyle/>
          <a:p>
            <a:pPr eaLnBrk="1" hangingPunct="1">
              <a:lnSpc>
                <a:spcPct val="90000"/>
              </a:lnSpc>
            </a:pPr>
            <a:r>
              <a:rPr lang="en-US" altLang="en-US" sz="2400" b="1" dirty="0" smtClean="0"/>
              <a:t>Physical (Low-level) </a:t>
            </a:r>
            <a:r>
              <a:rPr lang="en-US" altLang="en-US" sz="2400" b="1" dirty="0"/>
              <a:t>data models:</a:t>
            </a:r>
          </a:p>
          <a:p>
            <a:pPr lvl="1" eaLnBrk="1" hangingPunct="1">
              <a:lnSpc>
                <a:spcPct val="90000"/>
              </a:lnSpc>
            </a:pPr>
            <a:r>
              <a:rPr lang="en-US" altLang="en-US" sz="2200" dirty="0"/>
              <a:t>Provide concepts that describe details of how data is stored in the </a:t>
            </a:r>
            <a:r>
              <a:rPr lang="en-US" altLang="en-US" sz="2200" dirty="0" smtClean="0"/>
              <a:t>computer: </a:t>
            </a:r>
            <a:r>
              <a:rPr lang="en-US" altLang="x-none" sz="2400" dirty="0"/>
              <a:t>tracks, cylinders, indices </a:t>
            </a:r>
            <a:endParaRPr lang="en-US" altLang="en-US" sz="2200" dirty="0"/>
          </a:p>
          <a:p>
            <a:pPr eaLnBrk="1" hangingPunct="1">
              <a:lnSpc>
                <a:spcPct val="90000"/>
              </a:lnSpc>
            </a:pPr>
            <a:r>
              <a:rPr lang="en-US" altLang="en-US" sz="2400" b="1" dirty="0"/>
              <a:t>Conceptual (high-level, </a:t>
            </a:r>
            <a:r>
              <a:rPr lang="en-US" altLang="en-US" sz="2400" b="1" dirty="0" smtClean="0"/>
              <a:t>semantic) </a:t>
            </a:r>
            <a:r>
              <a:rPr lang="en-US" altLang="en-US" sz="2400" b="1" dirty="0"/>
              <a:t>data models:</a:t>
            </a:r>
          </a:p>
          <a:p>
            <a:pPr lvl="1" eaLnBrk="1" hangingPunct="1">
              <a:lnSpc>
                <a:spcPct val="90000"/>
              </a:lnSpc>
            </a:pPr>
            <a:r>
              <a:rPr lang="en-US" altLang="en-US" sz="2200" dirty="0"/>
              <a:t>Provide concepts that are close to the way many users perceive data. </a:t>
            </a:r>
          </a:p>
          <a:p>
            <a:pPr lvl="1" eaLnBrk="1" hangingPunct="1">
              <a:lnSpc>
                <a:spcPct val="90000"/>
              </a:lnSpc>
              <a:buNone/>
            </a:pPr>
            <a:r>
              <a:rPr lang="en-US" altLang="en-US" sz="2000" dirty="0" smtClean="0"/>
              <a:t>   ( </a:t>
            </a:r>
            <a:r>
              <a:rPr lang="en-US" altLang="en-US" sz="2000" b="1" i="1" dirty="0"/>
              <a:t>entity-based</a:t>
            </a:r>
            <a:r>
              <a:rPr lang="en-US" altLang="en-US" sz="2000" i="1" dirty="0"/>
              <a:t> </a:t>
            </a:r>
            <a:r>
              <a:rPr lang="en-US" altLang="en-US" sz="2000" dirty="0"/>
              <a:t>or</a:t>
            </a:r>
            <a:r>
              <a:rPr lang="en-US" altLang="en-US" sz="2000" i="1" dirty="0"/>
              <a:t> </a:t>
            </a:r>
            <a:r>
              <a:rPr lang="en-US" altLang="en-US" sz="2000" b="1" i="1" dirty="0"/>
              <a:t>object-based</a:t>
            </a:r>
            <a:r>
              <a:rPr lang="en-US" altLang="en-US" sz="2000" dirty="0"/>
              <a:t> data models.)</a:t>
            </a:r>
          </a:p>
          <a:p>
            <a:pPr eaLnBrk="1" hangingPunct="1">
              <a:lnSpc>
                <a:spcPct val="90000"/>
              </a:lnSpc>
            </a:pPr>
            <a:r>
              <a:rPr lang="en-US" altLang="en-US" sz="2400" b="1" dirty="0" smtClean="0"/>
              <a:t>Implementation </a:t>
            </a:r>
            <a:r>
              <a:rPr lang="en-US" altLang="en-US" sz="2400" b="1" dirty="0"/>
              <a:t>data models:</a:t>
            </a:r>
          </a:p>
          <a:p>
            <a:pPr lvl="1" eaLnBrk="1" hangingPunct="1">
              <a:lnSpc>
                <a:spcPct val="90000"/>
              </a:lnSpc>
            </a:pPr>
            <a:r>
              <a:rPr lang="en-US" altLang="en-US" sz="2200" dirty="0"/>
              <a:t>Provide concepts that fall between the above two, used by many commercial DBMS implementations </a:t>
            </a:r>
          </a:p>
          <a:p>
            <a:pPr lvl="1" eaLnBrk="1" hangingPunct="1">
              <a:lnSpc>
                <a:spcPct val="90000"/>
              </a:lnSpc>
              <a:buFont typeface="Wingdings" charset="2"/>
              <a:buNone/>
            </a:pPr>
            <a:r>
              <a:rPr lang="en-US" altLang="en-US" sz="2200" dirty="0" smtClean="0"/>
              <a:t>   (Hierarchical, Network, Relational data models).</a:t>
            </a:r>
            <a:endParaRPr lang="en-US" altLang="en-US" sz="2200" dirty="0"/>
          </a:p>
          <a:p>
            <a:pPr eaLnBrk="1" hangingPunct="1">
              <a:lnSpc>
                <a:spcPct val="90000"/>
              </a:lnSpc>
              <a:buFont typeface="Wingdings" panose="05000000000000000000" pitchFamily="2" charset="2"/>
              <a:buChar char="n"/>
              <a:defRPr/>
            </a:pPr>
            <a:r>
              <a:rPr lang="en-US" altLang="en-US" sz="2400" b="1" dirty="0"/>
              <a:t>Self-Describing Data Models:</a:t>
            </a:r>
          </a:p>
          <a:p>
            <a:pPr lvl="1" eaLnBrk="1" hangingPunct="1">
              <a:lnSpc>
                <a:spcPct val="90000"/>
              </a:lnSpc>
              <a:buFont typeface="Wingdings" panose="05000000000000000000" pitchFamily="2" charset="2"/>
              <a:buChar char="n"/>
              <a:defRPr/>
            </a:pPr>
            <a:r>
              <a:rPr lang="en-US" altLang="en-US" sz="2200" dirty="0"/>
              <a:t>Combine the description of data with the data values. Examples include XML, </a:t>
            </a:r>
            <a:r>
              <a:rPr lang="en-US" altLang="en-US" sz="2200" dirty="0" smtClean="0"/>
              <a:t>NOSQL stores.</a:t>
            </a:r>
            <a:endParaRPr lang="en-US" altLang="en-US" sz="2200" dirty="0"/>
          </a:p>
          <a:p>
            <a:pPr eaLnBrk="1" hangingPunct="1">
              <a:lnSpc>
                <a:spcPct val="90000"/>
              </a:lnSpc>
            </a:pPr>
            <a:endParaRPr lang="en-US" altLang="en-US" sz="2400" dirty="0" smtClean="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21</a:t>
            </a:fld>
            <a:endParaRPr lang="en-CA" altLang="zh-CN"/>
          </a:p>
        </p:txBody>
      </p:sp>
    </p:spTree>
    <p:extLst>
      <p:ext uri="{BB962C8B-B14F-4D97-AF65-F5344CB8AC3E}">
        <p14:creationId xmlns:p14="http://schemas.microsoft.com/office/powerpoint/2010/main" val="10908972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altLang="en-US" dirty="0"/>
              <a:t>Database </a:t>
            </a:r>
            <a:r>
              <a:rPr lang="en-US" altLang="en-US" dirty="0" smtClean="0"/>
              <a:t>Schema</a:t>
            </a:r>
            <a:endParaRPr lang="en-US" altLang="en-US" dirty="0"/>
          </a:p>
        </p:txBody>
      </p:sp>
      <p:sp>
        <p:nvSpPr>
          <p:cNvPr id="12292" name="Rectangle 5"/>
          <p:cNvSpPr>
            <a:spLocks noGrp="1" noChangeArrowheads="1"/>
          </p:cNvSpPr>
          <p:nvPr>
            <p:ph type="body" idx="1"/>
          </p:nvPr>
        </p:nvSpPr>
        <p:spPr/>
        <p:txBody>
          <a:bodyPr/>
          <a:lstStyle/>
          <a:p>
            <a:pPr eaLnBrk="1" hangingPunct="1">
              <a:lnSpc>
                <a:spcPct val="90000"/>
              </a:lnSpc>
            </a:pPr>
            <a:r>
              <a:rPr lang="en-US" altLang="en-US" dirty="0"/>
              <a:t>Database Schema:</a:t>
            </a:r>
          </a:p>
          <a:p>
            <a:pPr lvl="1" eaLnBrk="1" hangingPunct="1">
              <a:lnSpc>
                <a:spcPct val="90000"/>
              </a:lnSpc>
            </a:pPr>
            <a:r>
              <a:rPr lang="en-US" altLang="en-US" dirty="0"/>
              <a:t>The </a:t>
            </a:r>
            <a:r>
              <a:rPr lang="en-US" altLang="en-US" b="1" dirty="0"/>
              <a:t>description</a:t>
            </a:r>
            <a:r>
              <a:rPr lang="en-US" altLang="en-US" dirty="0"/>
              <a:t> of </a:t>
            </a:r>
            <a:r>
              <a:rPr lang="en-US" altLang="en-US" dirty="0" smtClean="0"/>
              <a:t>data.</a:t>
            </a:r>
            <a:endParaRPr lang="en-US" altLang="en-US" dirty="0"/>
          </a:p>
          <a:p>
            <a:pPr lvl="2" eaLnBrk="1" hangingPunct="1">
              <a:lnSpc>
                <a:spcPct val="90000"/>
              </a:lnSpc>
              <a:buFont typeface="Wingdings" charset="2"/>
              <a:buNone/>
            </a:pPr>
            <a:r>
              <a:rPr lang="en-US" altLang="en-US" dirty="0"/>
              <a:t>Elements</a:t>
            </a:r>
          </a:p>
          <a:p>
            <a:pPr lvl="2" eaLnBrk="1" hangingPunct="1">
              <a:lnSpc>
                <a:spcPct val="90000"/>
              </a:lnSpc>
              <a:buFont typeface="Wingdings" charset="2"/>
              <a:buNone/>
            </a:pPr>
            <a:r>
              <a:rPr lang="en-US" altLang="en-US" dirty="0"/>
              <a:t>Data types, </a:t>
            </a:r>
          </a:p>
          <a:p>
            <a:pPr lvl="2" eaLnBrk="1" hangingPunct="1">
              <a:lnSpc>
                <a:spcPct val="90000"/>
              </a:lnSpc>
              <a:buFont typeface="Wingdings" charset="2"/>
              <a:buNone/>
            </a:pPr>
            <a:r>
              <a:rPr lang="en-US" altLang="en-US" dirty="0"/>
              <a:t>Constraints on the database.</a:t>
            </a:r>
          </a:p>
          <a:p>
            <a:pPr eaLnBrk="1" hangingPunct="1">
              <a:lnSpc>
                <a:spcPct val="90000"/>
              </a:lnSpc>
            </a:pPr>
            <a:r>
              <a:rPr lang="en-US" altLang="en-US" dirty="0"/>
              <a:t>Schema Diagram:</a:t>
            </a:r>
          </a:p>
          <a:p>
            <a:pPr lvl="1" eaLnBrk="1" hangingPunct="1">
              <a:lnSpc>
                <a:spcPct val="90000"/>
              </a:lnSpc>
              <a:buFont typeface="Wingdings" charset="2"/>
              <a:buNone/>
            </a:pPr>
            <a:r>
              <a:rPr lang="en-US" altLang="en-US" dirty="0"/>
              <a:t>An </a:t>
            </a:r>
            <a:r>
              <a:rPr lang="en-US" altLang="en-US" b="1" dirty="0"/>
              <a:t>illustrative</a:t>
            </a:r>
            <a:r>
              <a:rPr lang="en-US" altLang="en-US" dirty="0"/>
              <a:t> display of (most aspects of) a database schema</a:t>
            </a:r>
            <a:r>
              <a:rPr lang="en-US" altLang="en-US" dirty="0" smtClean="0"/>
              <a:t>.</a:t>
            </a: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22</a:t>
            </a:fld>
            <a:endParaRPr lang="en-CA" altLang="zh-CN"/>
          </a:p>
        </p:txBody>
      </p:sp>
      <p:graphicFrame>
        <p:nvGraphicFramePr>
          <p:cNvPr id="9" name="Table 8"/>
          <p:cNvGraphicFramePr>
            <a:graphicFrameLocks noGrp="1"/>
          </p:cNvGraphicFramePr>
          <p:nvPr>
            <p:extLst>
              <p:ext uri="{D42A27DB-BD31-4B8C-83A1-F6EECF244321}">
                <p14:modId xmlns:p14="http://schemas.microsoft.com/office/powerpoint/2010/main" val="1457109260"/>
              </p:ext>
            </p:extLst>
          </p:nvPr>
        </p:nvGraphicFramePr>
        <p:xfrm>
          <a:off x="914400" y="4335146"/>
          <a:ext cx="2596628" cy="694054"/>
        </p:xfrm>
        <a:graphic>
          <a:graphicData uri="http://schemas.openxmlformats.org/drawingml/2006/table">
            <a:tbl>
              <a:tblPr/>
              <a:tblGrid>
                <a:gridCol w="755541"/>
                <a:gridCol w="1146337"/>
                <a:gridCol w="694750"/>
              </a:tblGrid>
              <a:tr h="347027">
                <a:tc gridSpan="3">
                  <a:txBody>
                    <a:bodyPr/>
                    <a:lstStyle/>
                    <a:p>
                      <a:pPr algn="l" fontAlgn="b"/>
                      <a:r>
                        <a:rPr lang="en-US" sz="2200" b="1" i="0" u="none" strike="noStrike" dirty="0">
                          <a:solidFill>
                            <a:srgbClr val="000000"/>
                          </a:solidFill>
                          <a:effectLst/>
                          <a:latin typeface="Times New Roman" charset="0"/>
                        </a:rPr>
                        <a:t>Student</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7027">
                <a:tc>
                  <a:txBody>
                    <a:bodyPr/>
                    <a:lstStyle/>
                    <a:p>
                      <a:pPr algn="ctr" fontAlgn="b"/>
                      <a:r>
                        <a:rPr lang="uk-UA" sz="2200" b="0" i="0" u="sng" strike="noStrike">
                          <a:solidFill>
                            <a:srgbClr val="000000"/>
                          </a:solidFill>
                          <a:effectLst/>
                          <a:latin typeface="Times New Roman" charset="0"/>
                        </a:rPr>
                        <a:t>S#</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SNAME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AGE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80156053"/>
              </p:ext>
            </p:extLst>
          </p:nvPr>
        </p:nvGraphicFramePr>
        <p:xfrm>
          <a:off x="931555" y="5173346"/>
          <a:ext cx="3030845" cy="694054"/>
        </p:xfrm>
        <a:graphic>
          <a:graphicData uri="http://schemas.openxmlformats.org/drawingml/2006/table">
            <a:tbl>
              <a:tblPr/>
              <a:tblGrid>
                <a:gridCol w="946596"/>
                <a:gridCol w="1120284"/>
                <a:gridCol w="963965"/>
              </a:tblGrid>
              <a:tr h="347027">
                <a:tc gridSpan="3">
                  <a:txBody>
                    <a:bodyPr/>
                    <a:lstStyle/>
                    <a:p>
                      <a:pPr algn="l" fontAlgn="b"/>
                      <a:r>
                        <a:rPr lang="en-US" sz="2200" b="1" i="0" u="none" strike="noStrike" dirty="0">
                          <a:solidFill>
                            <a:srgbClr val="000000"/>
                          </a:solidFill>
                          <a:effectLst/>
                          <a:latin typeface="Times New Roman" charset="0"/>
                        </a:rPr>
                        <a:t>Course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7027">
                <a:tc>
                  <a:txBody>
                    <a:bodyPr/>
                    <a:lstStyle/>
                    <a:p>
                      <a:pPr algn="ctr" fontAlgn="b"/>
                      <a:r>
                        <a:rPr lang="uk-UA" sz="2200" b="0" i="0" u="sng" strike="noStrike">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CNAME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LOC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97438969"/>
              </p:ext>
            </p:extLst>
          </p:nvPr>
        </p:nvGraphicFramePr>
        <p:xfrm>
          <a:off x="932667" y="6011546"/>
          <a:ext cx="2648733" cy="694054"/>
        </p:xfrm>
        <a:graphic>
          <a:graphicData uri="http://schemas.openxmlformats.org/drawingml/2006/table">
            <a:tbl>
              <a:tblPr/>
              <a:tblGrid>
                <a:gridCol w="729487"/>
                <a:gridCol w="972650"/>
                <a:gridCol w="946596"/>
              </a:tblGrid>
              <a:tr h="347027">
                <a:tc gridSpan="3">
                  <a:txBody>
                    <a:bodyPr/>
                    <a:lstStyle/>
                    <a:p>
                      <a:pPr algn="l" fontAlgn="b"/>
                      <a:r>
                        <a:rPr lang="en-US" sz="2200" b="1" i="0" u="none" strike="noStrike" dirty="0">
                          <a:solidFill>
                            <a:srgbClr val="000000"/>
                          </a:solidFill>
                          <a:effectLst/>
                          <a:latin typeface="Times New Roman" charset="0"/>
                        </a:rPr>
                        <a:t>Grade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7027">
                <a:tc>
                  <a:txBody>
                    <a:bodyPr/>
                    <a:lstStyle/>
                    <a:p>
                      <a:pPr algn="ctr" fontAlgn="b"/>
                      <a:r>
                        <a:rPr lang="uk-UA" sz="2200" b="0" i="0" u="sng" strike="noStrike">
                          <a:solidFill>
                            <a:srgbClr val="000000"/>
                          </a:solidFill>
                          <a:effectLst/>
                          <a:latin typeface="Times New Roman" charset="0"/>
                        </a:rPr>
                        <a:t>S#</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uk-UA" sz="2200" b="0" i="0" u="sng" strike="noStrike" dirty="0">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MARK</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body" idx="1"/>
          </p:nvPr>
        </p:nvSpPr>
        <p:spPr/>
        <p:txBody>
          <a:bodyPr/>
          <a:lstStyle/>
          <a:p>
            <a:pPr eaLnBrk="1" hangingPunct="1"/>
            <a:r>
              <a:rPr lang="en-US" altLang="en-US" dirty="0"/>
              <a:t>Database Instance </a:t>
            </a:r>
            <a:r>
              <a:rPr lang="en-US" altLang="en-US" dirty="0" smtClean="0"/>
              <a:t>(state, occurrence, or snapshot)</a:t>
            </a:r>
            <a:endParaRPr lang="en-US" altLang="en-US" dirty="0"/>
          </a:p>
          <a:p>
            <a:pPr lvl="1" eaLnBrk="1" hangingPunct="1"/>
            <a:r>
              <a:rPr lang="en-US" altLang="en-US" dirty="0"/>
              <a:t>The actual data stored in a database at a </a:t>
            </a:r>
            <a:r>
              <a:rPr lang="en-US" altLang="en-US" b="1" dirty="0"/>
              <a:t>particular moment in time</a:t>
            </a:r>
            <a:r>
              <a:rPr lang="en-US" altLang="en-US" dirty="0"/>
              <a:t>. </a:t>
            </a:r>
            <a:r>
              <a:rPr lang="en-US" altLang="en-US" dirty="0">
                <a:ea typeface="ＭＳ Ｐゴシック" charset="-128"/>
              </a:rPr>
              <a:t>This includes the collection of all the data in the database</a:t>
            </a:r>
            <a:r>
              <a:rPr lang="en-US" altLang="en-US" dirty="0" smtClean="0">
                <a:ea typeface="ＭＳ Ｐゴシック" charset="-128"/>
              </a:rPr>
              <a:t>.</a:t>
            </a:r>
          </a:p>
          <a:p>
            <a:pPr lvl="1" eaLnBrk="1" hangingPunct="1"/>
            <a:endParaRPr lang="en-US" altLang="en-US" dirty="0">
              <a:ea typeface="ＭＳ Ｐゴシック" charset="-128"/>
            </a:endParaRPr>
          </a:p>
          <a:p>
            <a:pPr lvl="1" eaLnBrk="1" hangingPunct="1"/>
            <a:endParaRPr lang="en-US" altLang="en-US" dirty="0" smtClean="0">
              <a:ea typeface="ＭＳ Ｐゴシック" charset="-128"/>
            </a:endParaRPr>
          </a:p>
          <a:p>
            <a:pPr lvl="1" eaLnBrk="1" hangingPunct="1"/>
            <a:endParaRPr lang="en-US" altLang="en-US" dirty="0">
              <a:ea typeface="ＭＳ Ｐゴシック" charset="-128"/>
            </a:endParaRPr>
          </a:p>
          <a:p>
            <a:pPr lvl="1" eaLnBrk="1" hangingPunct="1"/>
            <a:endParaRPr lang="en-US" altLang="en-US" dirty="0"/>
          </a:p>
        </p:txBody>
      </p:sp>
      <p:sp>
        <p:nvSpPr>
          <p:cNvPr id="6" name="Rectangle 4"/>
          <p:cNvSpPr txBox="1">
            <a:spLocks noChangeArrowheads="1"/>
          </p:cNvSpPr>
          <p:nvPr/>
        </p:nvSpPr>
        <p:spPr bwMode="auto">
          <a:xfrm>
            <a:off x="0" y="-1772"/>
            <a:ext cx="9143999" cy="916172"/>
          </a:xfrm>
          <a:prstGeom prst="rect">
            <a:avLst/>
          </a:prstGeom>
          <a:noFill/>
          <a:ln w="9525">
            <a:noFill/>
            <a:miter lim="800000"/>
            <a:headEnd/>
            <a:tailEnd/>
          </a:ln>
        </p:spPr>
        <p:txBody>
          <a:bodyPr anchor="ctr"/>
          <a:lstStyle/>
          <a:p>
            <a:pPr algn="ctr">
              <a:defRPr/>
            </a:pPr>
            <a:r>
              <a:rPr lang="en-US" sz="3600" kern="0" dirty="0">
                <a:solidFill>
                  <a:srgbClr val="800000"/>
                </a:solidFill>
                <a:latin typeface="+mj-lt"/>
                <a:ea typeface="+mj-ea"/>
                <a:cs typeface="+mj-cs"/>
              </a:rPr>
              <a:t>Database </a:t>
            </a:r>
            <a:r>
              <a:rPr lang="en-US" sz="3600" kern="0" dirty="0" smtClean="0">
                <a:solidFill>
                  <a:srgbClr val="800000"/>
                </a:solidFill>
                <a:latin typeface="+mj-lt"/>
                <a:ea typeface="+mj-ea"/>
                <a:cs typeface="+mj-cs"/>
              </a:rPr>
              <a:t>Instances</a:t>
            </a:r>
            <a:endParaRPr lang="en-US" sz="3600" kern="0" dirty="0">
              <a:solidFill>
                <a:srgbClr val="800000"/>
              </a:solidFill>
              <a:latin typeface="+mj-lt"/>
              <a:ea typeface="+mj-ea"/>
              <a:cs typeface="+mj-cs"/>
            </a:endParaRP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23</a:t>
            </a:fld>
            <a:endParaRPr lang="en-CA" altLang="zh-CN"/>
          </a:p>
        </p:txBody>
      </p:sp>
      <p:graphicFrame>
        <p:nvGraphicFramePr>
          <p:cNvPr id="7" name="Table 6"/>
          <p:cNvGraphicFramePr>
            <a:graphicFrameLocks noGrp="1"/>
          </p:cNvGraphicFramePr>
          <p:nvPr>
            <p:extLst>
              <p:ext uri="{D42A27DB-BD31-4B8C-83A1-F6EECF244321}">
                <p14:modId xmlns:p14="http://schemas.microsoft.com/office/powerpoint/2010/main" val="2014527239"/>
              </p:ext>
            </p:extLst>
          </p:nvPr>
        </p:nvGraphicFramePr>
        <p:xfrm>
          <a:off x="236538" y="2819400"/>
          <a:ext cx="8675687" cy="1735135"/>
        </p:xfrm>
        <a:graphic>
          <a:graphicData uri="http://schemas.openxmlformats.org/drawingml/2006/table">
            <a:tbl>
              <a:tblPr/>
              <a:tblGrid>
                <a:gridCol w="755541"/>
                <a:gridCol w="1146337"/>
                <a:gridCol w="694750"/>
                <a:gridCol w="182372"/>
                <a:gridCol w="729487"/>
                <a:gridCol w="972650"/>
                <a:gridCol w="946596"/>
                <a:gridCol w="217109"/>
                <a:gridCol w="946596"/>
                <a:gridCol w="1120284"/>
                <a:gridCol w="963965"/>
              </a:tblGrid>
              <a:tr h="347027">
                <a:tc gridSpan="3">
                  <a:txBody>
                    <a:bodyPr/>
                    <a:lstStyle/>
                    <a:p>
                      <a:pPr algn="l" fontAlgn="b"/>
                      <a:r>
                        <a:rPr lang="en-US" sz="2200" b="1" i="0" u="none" strike="noStrike" dirty="0">
                          <a:solidFill>
                            <a:srgbClr val="000000"/>
                          </a:solidFill>
                          <a:effectLst/>
                          <a:latin typeface="Times New Roman" charset="0"/>
                        </a:rPr>
                        <a:t>Student</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a:noFill/>
                    </a:lnL>
                    <a:lnR>
                      <a:noFill/>
                    </a:lnR>
                    <a:lnT>
                      <a:noFill/>
                    </a:lnT>
                    <a:lnB>
                      <a:noFill/>
                    </a:lnB>
                    <a:solidFill>
                      <a:srgbClr val="FFFFFF"/>
                    </a:solidFill>
                  </a:tcPr>
                </a:tc>
                <a:tc gridSpan="3">
                  <a:txBody>
                    <a:bodyPr/>
                    <a:lstStyle/>
                    <a:p>
                      <a:pPr algn="l" fontAlgn="b"/>
                      <a:r>
                        <a:rPr lang="en-US" sz="2200" b="1" i="0" u="none" strike="noStrike">
                          <a:solidFill>
                            <a:srgbClr val="000000"/>
                          </a:solidFill>
                          <a:effectLst/>
                          <a:latin typeface="Times New Roman" charset="0"/>
                        </a:rPr>
                        <a:t>Grade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b"/>
                      <a:r>
                        <a:rPr lang="sk-SK" sz="2200" b="1" i="0" u="none" strike="noStrike">
                          <a:solidFill>
                            <a:srgbClr val="000000"/>
                          </a:solidFill>
                          <a:effectLst/>
                          <a:latin typeface="Times New Roman" charset="0"/>
                        </a:rPr>
                        <a:t> </a:t>
                      </a:r>
                    </a:p>
                  </a:txBody>
                  <a:tcPr marL="11568" marR="11568" marT="11568" marB="0" anchor="b">
                    <a:lnL>
                      <a:noFill/>
                    </a:lnL>
                    <a:lnR>
                      <a:noFill/>
                    </a:lnR>
                    <a:lnT>
                      <a:noFill/>
                    </a:lnT>
                    <a:lnB>
                      <a:noFill/>
                    </a:lnB>
                    <a:solidFill>
                      <a:srgbClr val="FFFFFF"/>
                    </a:solidFill>
                  </a:tcPr>
                </a:tc>
                <a:tc gridSpan="3">
                  <a:txBody>
                    <a:bodyPr/>
                    <a:lstStyle/>
                    <a:p>
                      <a:pPr algn="l" fontAlgn="b"/>
                      <a:r>
                        <a:rPr lang="en-US" sz="2200" b="1" i="0" u="none" strike="noStrike">
                          <a:solidFill>
                            <a:srgbClr val="000000"/>
                          </a:solidFill>
                          <a:effectLst/>
                          <a:latin typeface="Times New Roman" charset="0"/>
                        </a:rPr>
                        <a:t>Course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7027">
                <a:tc>
                  <a:txBody>
                    <a:bodyPr/>
                    <a:lstStyle/>
                    <a:p>
                      <a:pPr algn="ctr" fontAlgn="b"/>
                      <a:r>
                        <a:rPr lang="uk-UA" sz="2200" b="0" i="0" u="sng" strike="noStrike" dirty="0" err="1">
                          <a:solidFill>
                            <a:srgbClr val="000000"/>
                          </a:solidFill>
                          <a:effectLst/>
                          <a:latin typeface="Times New Roman" charset="0"/>
                        </a:rPr>
                        <a:t>S</a:t>
                      </a:r>
                      <a:r>
                        <a:rPr lang="uk-UA" sz="2200" b="0" i="0" u="sng" strike="noStrike" dirty="0">
                          <a:solidFill>
                            <a:srgbClr val="000000"/>
                          </a:solidFill>
                          <a:effectLst/>
                          <a:latin typeface="Times New Roman" charset="0"/>
                        </a:rPr>
                        <a:t>#</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SNAME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AGE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200" b="0" i="0" u="sng" strike="noStrike" dirty="0" err="1">
                          <a:solidFill>
                            <a:srgbClr val="000000"/>
                          </a:solidFill>
                          <a:effectLst/>
                          <a:latin typeface="Times New Roman" charset="0"/>
                        </a:rPr>
                        <a:t>S</a:t>
                      </a:r>
                      <a:r>
                        <a:rPr lang="uk-UA" sz="2200" b="0" i="0" u="sng" strike="noStrike" dirty="0">
                          <a:solidFill>
                            <a:srgbClr val="000000"/>
                          </a:solidFill>
                          <a:effectLst/>
                          <a:latin typeface="Times New Roman" charset="0"/>
                        </a:rPr>
                        <a:t>#</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uk-UA" sz="2200" b="0" i="0" u="sng" strike="noStrike" dirty="0">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MARK</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200" b="0" i="0" u="sng" strike="noStrike">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CNAME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LOC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7027">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John</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25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90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OS</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ME300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7027">
                <a:tc>
                  <a:txBody>
                    <a:bodyPr/>
                    <a:lstStyle/>
                    <a:p>
                      <a:pPr algn="ctr" fontAlgn="b"/>
                      <a:r>
                        <a:rPr lang="is-IS" sz="2200" b="0" i="0" u="none" strike="noStrike">
                          <a:solidFill>
                            <a:srgbClr val="000000"/>
                          </a:solidFill>
                          <a:effectLst/>
                          <a:latin typeface="Times New Roman" charset="0"/>
                        </a:rPr>
                        <a:t>2000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Kate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smtClean="0">
                          <a:solidFill>
                            <a:srgbClr val="000000"/>
                          </a:solidFill>
                          <a:effectLst/>
                          <a:latin typeface="Times New Roman" charset="0"/>
                        </a:rPr>
                        <a:t>24</a:t>
                      </a:r>
                      <a:endParaRPr lang="en-US" sz="2200" b="0" i="0" u="none" strike="noStrike" dirty="0">
                        <a:solidFill>
                          <a:srgbClr val="000000"/>
                        </a:solidFill>
                        <a:effectLst/>
                        <a:latin typeface="Times New Roman" charset="0"/>
                      </a:endParaRP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CS305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85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CS305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DB</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UC231</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7027">
                <a:tc>
                  <a:txBody>
                    <a:bodyPr/>
                    <a:lstStyle/>
                    <a:p>
                      <a:pPr algn="ctr" fontAlgn="b"/>
                      <a:r>
                        <a:rPr lang="is-IS" sz="2200" b="0" i="0" u="none" strike="noStrike">
                          <a:solidFill>
                            <a:srgbClr val="000000"/>
                          </a:solidFill>
                          <a:effectLst/>
                          <a:latin typeface="Times New Roman" charset="0"/>
                        </a:rPr>
                        <a:t>3000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Tony</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dirty="0">
                          <a:solidFill>
                            <a:srgbClr val="000000"/>
                          </a:solidFill>
                          <a:effectLst/>
                          <a:latin typeface="Times New Roman" charset="0"/>
                        </a:rPr>
                        <a:t>20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dirty="0">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dirty="0">
                          <a:solidFill>
                            <a:srgbClr val="000000"/>
                          </a:solidFill>
                          <a:effectLst/>
                          <a:latin typeface="Times New Roman" charset="0"/>
                        </a:rPr>
                        <a:t>2000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dirty="0">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85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hu-HU" sz="2200" b="0" i="0" u="none" strike="noStrike" dirty="0">
                          <a:solidFill>
                            <a:srgbClr val="000000"/>
                          </a:solidFill>
                          <a:effectLst/>
                          <a:latin typeface="Times New Roman" charset="0"/>
                        </a:rPr>
                        <a:t>MT230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AL</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2200" b="0" i="0" u="none" strike="noStrike" dirty="0">
                          <a:solidFill>
                            <a:srgbClr val="000000"/>
                          </a:solidFill>
                          <a:effectLst/>
                          <a:latin typeface="Times New Roman" charset="0"/>
                        </a:rPr>
                        <a:t>TB300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dirty="0"/>
              <a:t>Database </a:t>
            </a:r>
            <a:r>
              <a:rPr lang="en-US" altLang="en-US" dirty="0" smtClean="0"/>
              <a:t>instances</a:t>
            </a:r>
            <a:endParaRPr lang="en-US" altLang="en-US" dirty="0"/>
          </a:p>
        </p:txBody>
      </p:sp>
      <p:sp>
        <p:nvSpPr>
          <p:cNvPr id="5" name="Slide Number Placeholder 4"/>
          <p:cNvSpPr>
            <a:spLocks noGrp="1"/>
          </p:cNvSpPr>
          <p:nvPr>
            <p:ph type="sldNum" sz="quarter" idx="10"/>
          </p:nvPr>
        </p:nvSpPr>
        <p:spPr/>
        <p:txBody>
          <a:bodyPr/>
          <a:lstStyle/>
          <a:p>
            <a:fld id="{7BDAD4A4-B219-EA4F-9379-13A467BC1329}" type="slidenum">
              <a:rPr lang="en-US" altLang="en-US" smtClean="0"/>
              <a:pPr/>
              <a:t>24</a:t>
            </a:fld>
            <a:endParaRPr lang="en-CA" altLang="zh-CN"/>
          </a:p>
        </p:txBody>
      </p:sp>
      <p:sp>
        <p:nvSpPr>
          <p:cNvPr id="8" name="Rectangle 5"/>
          <p:cNvSpPr txBox="1">
            <a:spLocks noChangeArrowheads="1"/>
          </p:cNvSpPr>
          <p:nvPr/>
        </p:nvSpPr>
        <p:spPr bwMode="auto">
          <a:xfrm>
            <a:off x="241876" y="2759602"/>
            <a:ext cx="866796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kern="0" dirty="0" smtClean="0"/>
              <a:t>Initial Database State:</a:t>
            </a:r>
          </a:p>
          <a:p>
            <a:pPr lvl="1" eaLnBrk="1" hangingPunct="1">
              <a:buFont typeface="Wingdings" charset="2"/>
              <a:buNone/>
            </a:pPr>
            <a:r>
              <a:rPr lang="en-US" altLang="en-US" kern="0" dirty="0" smtClean="0"/>
              <a:t>	database state when it is initially loaded into the system.</a:t>
            </a:r>
          </a:p>
          <a:p>
            <a:pPr eaLnBrk="1" hangingPunct="1"/>
            <a:r>
              <a:rPr lang="en-US" altLang="en-US" kern="0" dirty="0" smtClean="0"/>
              <a:t>Valid State:</a:t>
            </a:r>
          </a:p>
          <a:p>
            <a:pPr lvl="1" eaLnBrk="1" hangingPunct="1">
              <a:buFont typeface="Wingdings" charset="2"/>
              <a:buNone/>
            </a:pPr>
            <a:r>
              <a:rPr lang="en-US" altLang="en-US" kern="0" dirty="0" smtClean="0"/>
              <a:t>	A state that satisfies the structure and constraints of the database.</a:t>
            </a:r>
          </a:p>
          <a:p>
            <a:pPr lvl="1" eaLnBrk="1" hangingPunct="1"/>
            <a:endParaRPr lang="en-US" altLang="en-US" kern="0" dirty="0"/>
          </a:p>
        </p:txBody>
      </p:sp>
      <p:graphicFrame>
        <p:nvGraphicFramePr>
          <p:cNvPr id="9" name="Table 8"/>
          <p:cNvGraphicFramePr>
            <a:graphicFrameLocks noGrp="1"/>
          </p:cNvGraphicFramePr>
          <p:nvPr>
            <p:extLst>
              <p:ext uri="{D42A27DB-BD31-4B8C-83A1-F6EECF244321}">
                <p14:modId xmlns:p14="http://schemas.microsoft.com/office/powerpoint/2010/main" val="2101591517"/>
              </p:ext>
            </p:extLst>
          </p:nvPr>
        </p:nvGraphicFramePr>
        <p:xfrm>
          <a:off x="234156" y="914400"/>
          <a:ext cx="8675687" cy="1735135"/>
        </p:xfrm>
        <a:graphic>
          <a:graphicData uri="http://schemas.openxmlformats.org/drawingml/2006/table">
            <a:tbl>
              <a:tblPr/>
              <a:tblGrid>
                <a:gridCol w="755541"/>
                <a:gridCol w="1146337"/>
                <a:gridCol w="694750"/>
                <a:gridCol w="182372"/>
                <a:gridCol w="729487"/>
                <a:gridCol w="972650"/>
                <a:gridCol w="946596"/>
                <a:gridCol w="217109"/>
                <a:gridCol w="946596"/>
                <a:gridCol w="1120284"/>
                <a:gridCol w="963965"/>
              </a:tblGrid>
              <a:tr h="347027">
                <a:tc gridSpan="3">
                  <a:txBody>
                    <a:bodyPr/>
                    <a:lstStyle/>
                    <a:p>
                      <a:pPr algn="l" fontAlgn="b"/>
                      <a:r>
                        <a:rPr lang="en-US" sz="2200" b="1" i="0" u="none" strike="noStrike" dirty="0">
                          <a:solidFill>
                            <a:srgbClr val="000000"/>
                          </a:solidFill>
                          <a:effectLst/>
                          <a:latin typeface="Times New Roman" charset="0"/>
                        </a:rPr>
                        <a:t>Student</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a:noFill/>
                    </a:lnL>
                    <a:lnR>
                      <a:noFill/>
                    </a:lnR>
                    <a:lnT>
                      <a:noFill/>
                    </a:lnT>
                    <a:lnB>
                      <a:noFill/>
                    </a:lnB>
                    <a:solidFill>
                      <a:srgbClr val="FFFFFF"/>
                    </a:solidFill>
                  </a:tcPr>
                </a:tc>
                <a:tc gridSpan="3">
                  <a:txBody>
                    <a:bodyPr/>
                    <a:lstStyle/>
                    <a:p>
                      <a:pPr algn="l" fontAlgn="b"/>
                      <a:r>
                        <a:rPr lang="en-US" sz="2200" b="1" i="0" u="none" strike="noStrike">
                          <a:solidFill>
                            <a:srgbClr val="000000"/>
                          </a:solidFill>
                          <a:effectLst/>
                          <a:latin typeface="Times New Roman" charset="0"/>
                        </a:rPr>
                        <a:t>Grade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b"/>
                      <a:r>
                        <a:rPr lang="sk-SK" sz="2200" b="1" i="0" u="none" strike="noStrike">
                          <a:solidFill>
                            <a:srgbClr val="000000"/>
                          </a:solidFill>
                          <a:effectLst/>
                          <a:latin typeface="Times New Roman" charset="0"/>
                        </a:rPr>
                        <a:t> </a:t>
                      </a:r>
                    </a:p>
                  </a:txBody>
                  <a:tcPr marL="11568" marR="11568" marT="11568" marB="0" anchor="b">
                    <a:lnL>
                      <a:noFill/>
                    </a:lnL>
                    <a:lnR>
                      <a:noFill/>
                    </a:lnR>
                    <a:lnT>
                      <a:noFill/>
                    </a:lnT>
                    <a:lnB>
                      <a:noFill/>
                    </a:lnB>
                    <a:solidFill>
                      <a:srgbClr val="FFFFFF"/>
                    </a:solidFill>
                  </a:tcPr>
                </a:tc>
                <a:tc gridSpan="3">
                  <a:txBody>
                    <a:bodyPr/>
                    <a:lstStyle/>
                    <a:p>
                      <a:pPr algn="l" fontAlgn="b"/>
                      <a:r>
                        <a:rPr lang="en-US" sz="2200" b="1" i="0" u="none" strike="noStrike">
                          <a:solidFill>
                            <a:srgbClr val="000000"/>
                          </a:solidFill>
                          <a:effectLst/>
                          <a:latin typeface="Times New Roman" charset="0"/>
                        </a:rPr>
                        <a:t>Course</a:t>
                      </a:r>
                    </a:p>
                  </a:txBody>
                  <a:tcPr marL="11568" marR="11568" marT="11568"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7027">
                <a:tc>
                  <a:txBody>
                    <a:bodyPr/>
                    <a:lstStyle/>
                    <a:p>
                      <a:pPr algn="ctr" fontAlgn="b"/>
                      <a:r>
                        <a:rPr lang="uk-UA" sz="2200" b="0" i="0" u="sng" strike="noStrike" dirty="0" err="1">
                          <a:solidFill>
                            <a:srgbClr val="000000"/>
                          </a:solidFill>
                          <a:effectLst/>
                          <a:latin typeface="Times New Roman" charset="0"/>
                        </a:rPr>
                        <a:t>S</a:t>
                      </a:r>
                      <a:r>
                        <a:rPr lang="uk-UA" sz="2200" b="0" i="0" u="sng" strike="noStrike" dirty="0">
                          <a:solidFill>
                            <a:srgbClr val="000000"/>
                          </a:solidFill>
                          <a:effectLst/>
                          <a:latin typeface="Times New Roman" charset="0"/>
                        </a:rPr>
                        <a:t>#</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dirty="0">
                          <a:solidFill>
                            <a:srgbClr val="000000"/>
                          </a:solidFill>
                          <a:effectLst/>
                          <a:latin typeface="Times New Roman" charset="0"/>
                        </a:rPr>
                        <a:t>SNAME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AGE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200" b="0" i="0" u="sng" strike="noStrike" dirty="0" err="1">
                          <a:solidFill>
                            <a:srgbClr val="000000"/>
                          </a:solidFill>
                          <a:effectLst/>
                          <a:latin typeface="Times New Roman" charset="0"/>
                        </a:rPr>
                        <a:t>S</a:t>
                      </a:r>
                      <a:r>
                        <a:rPr lang="uk-UA" sz="2200" b="0" i="0" u="sng" strike="noStrike" dirty="0">
                          <a:solidFill>
                            <a:srgbClr val="000000"/>
                          </a:solidFill>
                          <a:effectLst/>
                          <a:latin typeface="Times New Roman" charset="0"/>
                        </a:rPr>
                        <a:t>#</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uk-UA" sz="2200" b="0" i="0" u="sng" strike="noStrike" dirty="0">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MARK</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200" b="0" i="0" u="sng" strike="noStrike">
                          <a:solidFill>
                            <a:srgbClr val="000000"/>
                          </a:solidFill>
                          <a:effectLst/>
                          <a:latin typeface="Times New Roman" charset="0"/>
                        </a:rPr>
                        <a:t>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CNAME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200" b="0" i="0" u="none" strike="noStrike">
                          <a:solidFill>
                            <a:srgbClr val="000000"/>
                          </a:solidFill>
                          <a:effectLst/>
                          <a:latin typeface="Times New Roman" charset="0"/>
                        </a:rPr>
                        <a:t>LOC</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7027">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John</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25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90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OS</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ME300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7027">
                <a:tc>
                  <a:txBody>
                    <a:bodyPr/>
                    <a:lstStyle/>
                    <a:p>
                      <a:pPr algn="ctr" fontAlgn="b"/>
                      <a:r>
                        <a:rPr lang="is-IS" sz="2200" b="0" i="0" u="none" strike="noStrike">
                          <a:solidFill>
                            <a:srgbClr val="000000"/>
                          </a:solidFill>
                          <a:effectLst/>
                          <a:latin typeface="Times New Roman" charset="0"/>
                        </a:rPr>
                        <a:t>2000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Kate</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smtClean="0">
                          <a:solidFill>
                            <a:srgbClr val="000000"/>
                          </a:solidFill>
                          <a:effectLst/>
                          <a:latin typeface="Times New Roman" charset="0"/>
                        </a:rPr>
                        <a:t>24</a:t>
                      </a:r>
                      <a:endParaRPr lang="en-US" sz="2200" b="0" i="0" u="none" strike="noStrike" dirty="0">
                        <a:solidFill>
                          <a:srgbClr val="000000"/>
                        </a:solidFill>
                        <a:effectLst/>
                        <a:latin typeface="Times New Roman" charset="0"/>
                      </a:endParaRP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1000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CS305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85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a:solidFill>
                            <a:srgbClr val="000000"/>
                          </a:solidFill>
                          <a:effectLst/>
                          <a:latin typeface="Times New Roman" charset="0"/>
                        </a:rPr>
                        <a:t>CS305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DB</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a:solidFill>
                            <a:srgbClr val="000000"/>
                          </a:solidFill>
                          <a:effectLst/>
                          <a:latin typeface="Times New Roman" charset="0"/>
                        </a:rPr>
                        <a:t>UC231</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7027">
                <a:tc>
                  <a:txBody>
                    <a:bodyPr/>
                    <a:lstStyle/>
                    <a:p>
                      <a:pPr algn="ctr" fontAlgn="b"/>
                      <a:r>
                        <a:rPr lang="is-IS" sz="2200" b="0" i="0" u="none" strike="noStrike">
                          <a:solidFill>
                            <a:srgbClr val="000000"/>
                          </a:solidFill>
                          <a:effectLst/>
                          <a:latin typeface="Times New Roman" charset="0"/>
                        </a:rPr>
                        <a:t>3000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Tony</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dirty="0">
                          <a:solidFill>
                            <a:srgbClr val="000000"/>
                          </a:solidFill>
                          <a:effectLst/>
                          <a:latin typeface="Times New Roman" charset="0"/>
                        </a:rPr>
                        <a:t>20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dirty="0">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200" b="0" i="0" u="none" strike="noStrike" dirty="0">
                          <a:solidFill>
                            <a:srgbClr val="000000"/>
                          </a:solidFill>
                          <a:effectLst/>
                          <a:latin typeface="Times New Roman" charset="0"/>
                        </a:rPr>
                        <a:t>2000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200" b="0" i="0" u="none" strike="noStrike" dirty="0">
                          <a:solidFill>
                            <a:srgbClr val="000000"/>
                          </a:solidFill>
                          <a:effectLst/>
                          <a:latin typeface="Times New Roman" charset="0"/>
                        </a:rPr>
                        <a:t>CS300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dirty="0">
                          <a:solidFill>
                            <a:srgbClr val="000000"/>
                          </a:solidFill>
                          <a:effectLst/>
                          <a:latin typeface="Times New Roman" charset="0"/>
                        </a:rPr>
                        <a:t>85</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200" b="0" i="0" u="none" strike="noStrike">
                          <a:solidFill>
                            <a:srgbClr val="000000"/>
                          </a:solidFill>
                          <a:effectLst/>
                          <a:latin typeface="Times New Roman" charset="0"/>
                        </a:rPr>
                        <a:t> </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hu-HU" sz="2200" b="0" i="0" u="none" strike="noStrike" dirty="0">
                          <a:solidFill>
                            <a:srgbClr val="000000"/>
                          </a:solidFill>
                          <a:effectLst/>
                          <a:latin typeface="Times New Roman" charset="0"/>
                        </a:rPr>
                        <a:t>MT230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200" b="0" i="0" u="none" strike="noStrike">
                          <a:solidFill>
                            <a:srgbClr val="000000"/>
                          </a:solidFill>
                          <a:effectLst/>
                          <a:latin typeface="Times New Roman" charset="0"/>
                        </a:rPr>
                        <a:t>AL</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2200" b="0" i="0" u="none" strike="noStrike" dirty="0">
                          <a:solidFill>
                            <a:srgbClr val="000000"/>
                          </a:solidFill>
                          <a:effectLst/>
                          <a:latin typeface="Times New Roman" charset="0"/>
                        </a:rPr>
                        <a:t>TB300</a:t>
                      </a:r>
                    </a:p>
                  </a:txBody>
                  <a:tcPr marL="11568" marR="11568" marT="115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altLang="en-US" dirty="0">
                <a:ea typeface="ＭＳ Ｐゴシック" charset="-128"/>
              </a:rPr>
              <a:t>Database </a:t>
            </a:r>
            <a:r>
              <a:rPr lang="en-US" altLang="en-US">
                <a:ea typeface="ＭＳ Ｐゴシック" charset="-128"/>
              </a:rPr>
              <a:t>Schema </a:t>
            </a:r>
            <a:r>
              <a:rPr lang="en-US" altLang="en-US" smtClean="0">
                <a:ea typeface="ＭＳ Ｐゴシック" charset="-128"/>
              </a:rPr>
              <a:t>vs</a:t>
            </a:r>
            <a:r>
              <a:rPr lang="en-US" altLang="en-US" dirty="0">
                <a:ea typeface="ＭＳ Ｐゴシック" charset="-128"/>
              </a:rPr>
              <a:t>. Database </a:t>
            </a:r>
            <a:r>
              <a:rPr lang="en-US" altLang="en-US" dirty="0" smtClean="0">
                <a:ea typeface="ＭＳ Ｐゴシック" charset="-128"/>
              </a:rPr>
              <a:t>Instance</a:t>
            </a:r>
            <a:endParaRPr lang="en-US" altLang="en-US" dirty="0"/>
          </a:p>
        </p:txBody>
      </p:sp>
      <p:sp>
        <p:nvSpPr>
          <p:cNvPr id="14340" name="Rectangle 5"/>
          <p:cNvSpPr>
            <a:spLocks noGrp="1" noChangeArrowheads="1"/>
          </p:cNvSpPr>
          <p:nvPr>
            <p:ph type="body" idx="1"/>
          </p:nvPr>
        </p:nvSpPr>
        <p:spPr/>
        <p:txBody>
          <a:bodyPr/>
          <a:lstStyle/>
          <a:p>
            <a:pPr eaLnBrk="1" hangingPunct="1"/>
            <a:r>
              <a:rPr lang="en-US" altLang="en-US" dirty="0">
                <a:ea typeface="ＭＳ Ｐゴシック" charset="-128"/>
              </a:rPr>
              <a:t>Distinction</a:t>
            </a:r>
          </a:p>
          <a:p>
            <a:pPr lvl="1" eaLnBrk="1" hangingPunct="1"/>
            <a:r>
              <a:rPr lang="en-US" altLang="en-US" dirty="0">
                <a:ea typeface="ＭＳ Ｐゴシック" charset="-128"/>
              </a:rPr>
              <a:t>The </a:t>
            </a:r>
            <a:r>
              <a:rPr lang="en-US" altLang="en-US" b="1" dirty="0">
                <a:ea typeface="ＭＳ Ｐゴシック" charset="-128"/>
              </a:rPr>
              <a:t>database schema</a:t>
            </a:r>
            <a:r>
              <a:rPr lang="en-US" altLang="en-US" dirty="0">
                <a:ea typeface="ＭＳ Ｐゴシック" charset="-128"/>
              </a:rPr>
              <a:t> changes </a:t>
            </a:r>
            <a:r>
              <a:rPr lang="en-US" altLang="en-US" i="1" dirty="0">
                <a:ea typeface="ＭＳ Ｐゴシック" charset="-128"/>
              </a:rPr>
              <a:t>very infrequently</a:t>
            </a:r>
            <a:r>
              <a:rPr lang="en-US" altLang="en-US" dirty="0">
                <a:ea typeface="ＭＳ Ｐゴシック" charset="-128"/>
              </a:rPr>
              <a:t>. </a:t>
            </a:r>
          </a:p>
          <a:p>
            <a:pPr lvl="1" eaLnBrk="1" hangingPunct="1"/>
            <a:r>
              <a:rPr lang="en-US" altLang="en-US" dirty="0">
                <a:ea typeface="ＭＳ Ｐゴシック" charset="-128"/>
              </a:rPr>
              <a:t>The </a:t>
            </a:r>
            <a:r>
              <a:rPr lang="en-US" altLang="en-US" b="1" dirty="0">
                <a:ea typeface="ＭＳ Ｐゴシック" charset="-128"/>
              </a:rPr>
              <a:t>database </a:t>
            </a:r>
            <a:r>
              <a:rPr lang="en-US" altLang="en-US" b="1" dirty="0" smtClean="0">
                <a:ea typeface="ＭＳ Ｐゴシック" charset="-128"/>
              </a:rPr>
              <a:t>instance</a:t>
            </a:r>
            <a:r>
              <a:rPr lang="en-US" altLang="en-US" dirty="0" smtClean="0">
                <a:ea typeface="ＭＳ Ｐゴシック" charset="-128"/>
              </a:rPr>
              <a:t> </a:t>
            </a:r>
            <a:r>
              <a:rPr lang="en-US" altLang="en-US" dirty="0">
                <a:ea typeface="ＭＳ Ｐゴシック" charset="-128"/>
              </a:rPr>
              <a:t>changes every time the database is updated. </a:t>
            </a:r>
            <a:endParaRPr lang="en-US" altLang="en-US" dirty="0"/>
          </a:p>
          <a:p>
            <a:pPr eaLnBrk="1" hangingPunct="1"/>
            <a:r>
              <a:rPr lang="en-US" altLang="en-US" b="1" dirty="0"/>
              <a:t>Schema</a:t>
            </a:r>
            <a:r>
              <a:rPr lang="en-US" altLang="en-US" dirty="0"/>
              <a:t> is also called </a:t>
            </a:r>
            <a:r>
              <a:rPr lang="en-US" altLang="en-US" b="1" dirty="0"/>
              <a:t>intension</a:t>
            </a:r>
            <a:r>
              <a:rPr lang="en-US" altLang="en-US" dirty="0"/>
              <a:t>.</a:t>
            </a:r>
          </a:p>
          <a:p>
            <a:pPr eaLnBrk="1" hangingPunct="1"/>
            <a:r>
              <a:rPr lang="en-US" altLang="en-US" b="1" dirty="0"/>
              <a:t>Instance</a:t>
            </a:r>
            <a:r>
              <a:rPr lang="en-US" altLang="en-US" dirty="0"/>
              <a:t> is also called </a:t>
            </a:r>
            <a:r>
              <a:rPr lang="en-US" altLang="en-US" b="1" dirty="0"/>
              <a:t>extension</a:t>
            </a:r>
            <a:r>
              <a:rPr lang="en-US" altLang="en-US" dirty="0"/>
              <a:t>.</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25</a:t>
            </a:fld>
            <a:endParaRPr lang="en-CA"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3" end="3"/>
                                            </p:txEl>
                                          </p:spTgt>
                                        </p:tgtEl>
                                        <p:attrNameLst>
                                          <p:attrName>style.visibility</p:attrName>
                                        </p:attrNameLst>
                                      </p:cBhvr>
                                      <p:to>
                                        <p:strVal val="visible"/>
                                      </p:to>
                                    </p:set>
                                    <p:anim calcmode="lin" valueType="num">
                                      <p:cBhvr additive="base">
                                        <p:cTn id="7" dur="5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0">
                                            <p:txEl>
                                              <p:pRg st="4" end="4"/>
                                            </p:txEl>
                                          </p:spTgt>
                                        </p:tgtEl>
                                        <p:attrNameLst>
                                          <p:attrName>style.visibility</p:attrName>
                                        </p:attrNameLst>
                                      </p:cBhvr>
                                      <p:to>
                                        <p:strVal val="visible"/>
                                      </p:to>
                                    </p:set>
                                    <p:anim calcmode="lin" valueType="num">
                                      <p:cBhvr additive="base">
                                        <p:cTn id="11" dur="500" fill="hold"/>
                                        <p:tgtEl>
                                          <p:spTgt spid="1434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 Schema</a:t>
            </a:r>
            <a:endParaRPr lang="en-US" dirty="0"/>
          </a:p>
        </p:txBody>
      </p:sp>
      <p:sp>
        <p:nvSpPr>
          <p:cNvPr id="3" name="Content Placeholder 2"/>
          <p:cNvSpPr>
            <a:spLocks noGrp="1"/>
          </p:cNvSpPr>
          <p:nvPr>
            <p:ph idx="1"/>
          </p:nvPr>
        </p:nvSpPr>
        <p:spPr/>
        <p:txBody>
          <a:bodyPr/>
          <a:lstStyle/>
          <a:p>
            <a:r>
              <a:rPr lang="en-US" altLang="en-US" dirty="0"/>
              <a:t>Database </a:t>
            </a:r>
            <a:r>
              <a:rPr lang="en-US" altLang="en-US" dirty="0" smtClean="0"/>
              <a:t>Schema</a:t>
            </a:r>
            <a:endParaRPr lang="en-US" altLang="en-US" dirty="0"/>
          </a:p>
          <a:p>
            <a:pPr marL="457200" lvl="1" indent="0">
              <a:buNone/>
            </a:pPr>
            <a:r>
              <a:rPr lang="en-US" altLang="x-none" dirty="0" smtClean="0"/>
              <a:t>Description </a:t>
            </a:r>
            <a:r>
              <a:rPr lang="en-US" altLang="x-none" dirty="0"/>
              <a:t>of data </a:t>
            </a:r>
            <a:r>
              <a:rPr lang="en-US" altLang="x-none" i="1" dirty="0"/>
              <a:t>at some abstraction level</a:t>
            </a:r>
            <a:r>
              <a:rPr lang="en-US" altLang="x-none" dirty="0"/>
              <a:t>. </a:t>
            </a:r>
            <a:endParaRPr lang="en-US" altLang="x-none" dirty="0" smtClean="0"/>
          </a:p>
          <a:p>
            <a:pPr marL="457200" lvl="1" indent="0">
              <a:buNone/>
            </a:pPr>
            <a:r>
              <a:rPr lang="en-US" altLang="x-none" dirty="0" smtClean="0"/>
              <a:t>Each </a:t>
            </a:r>
            <a:r>
              <a:rPr lang="en-US" altLang="x-none" dirty="0"/>
              <a:t>level has its own schema.</a:t>
            </a:r>
          </a:p>
          <a:p>
            <a:pPr eaLnBrk="1" hangingPunct="1">
              <a:lnSpc>
                <a:spcPct val="90000"/>
              </a:lnSpc>
            </a:pPr>
            <a:r>
              <a:rPr lang="en-US" altLang="en-US" dirty="0" smtClean="0"/>
              <a:t>There are </a:t>
            </a:r>
            <a:r>
              <a:rPr lang="en-US" altLang="x-none" dirty="0" smtClean="0"/>
              <a:t>three levels of schemas</a:t>
            </a:r>
            <a:r>
              <a:rPr lang="en-US" altLang="x-none" dirty="0"/>
              <a:t>: </a:t>
            </a:r>
            <a:endParaRPr lang="en-US" altLang="x-none" dirty="0" smtClean="0"/>
          </a:p>
          <a:p>
            <a:pPr lvl="1"/>
            <a:r>
              <a:rPr lang="en-US" altLang="x-none" i="1" dirty="0" smtClean="0">
                <a:effectLst>
                  <a:outerShdw blurRad="38100" dist="38100" dir="2700000" algn="tl">
                    <a:srgbClr val="C0C0C0"/>
                  </a:outerShdw>
                </a:effectLst>
              </a:rPr>
              <a:t>physical</a:t>
            </a:r>
            <a:r>
              <a:rPr lang="en-US" altLang="x-none" dirty="0"/>
              <a:t>, </a:t>
            </a:r>
            <a:endParaRPr lang="en-US" altLang="x-none" dirty="0" smtClean="0"/>
          </a:p>
          <a:p>
            <a:pPr lvl="1"/>
            <a:r>
              <a:rPr lang="en-US" altLang="x-none" i="1" dirty="0" smtClean="0">
                <a:effectLst>
                  <a:outerShdw blurRad="38100" dist="38100" dir="2700000" algn="tl">
                    <a:srgbClr val="C0C0C0"/>
                  </a:outerShdw>
                </a:effectLst>
              </a:rPr>
              <a:t>conceptual</a:t>
            </a:r>
            <a:r>
              <a:rPr lang="en-US" altLang="x-none" dirty="0" smtClean="0"/>
              <a:t>,</a:t>
            </a:r>
          </a:p>
          <a:p>
            <a:pPr lvl="1"/>
            <a:r>
              <a:rPr lang="en-US" altLang="x-none" i="1" dirty="0" smtClean="0">
                <a:effectLst>
                  <a:outerShdw blurRad="38100" dist="38100" dir="2700000" algn="tl">
                    <a:srgbClr val="C0C0C0"/>
                  </a:outerShdw>
                </a:effectLst>
              </a:rPr>
              <a:t>external</a:t>
            </a:r>
            <a:r>
              <a:rPr lang="en-US" altLang="x-none" dirty="0"/>
              <a:t>.</a:t>
            </a:r>
          </a:p>
          <a:p>
            <a:endParaRPr lang="en-US" dirty="0"/>
          </a:p>
        </p:txBody>
      </p:sp>
      <p:sp>
        <p:nvSpPr>
          <p:cNvPr id="6" name="Slide Number Placeholder 5"/>
          <p:cNvSpPr>
            <a:spLocks noGrp="1"/>
          </p:cNvSpPr>
          <p:nvPr>
            <p:ph type="sldNum" sz="quarter" idx="10"/>
          </p:nvPr>
        </p:nvSpPr>
        <p:spPr/>
        <p:txBody>
          <a:bodyPr/>
          <a:lstStyle/>
          <a:p>
            <a:fld id="{7BDAD4A4-B219-EA4F-9379-13A467BC1329}" type="slidenum">
              <a:rPr lang="en-US" altLang="en-US" smtClean="0"/>
              <a:pPr/>
              <a:t>26</a:t>
            </a:fld>
            <a:endParaRPr lang="en-CA" altLang="zh-CN"/>
          </a:p>
        </p:txBody>
      </p:sp>
    </p:spTree>
    <p:extLst>
      <p:ext uri="{BB962C8B-B14F-4D97-AF65-F5344CB8AC3E}">
        <p14:creationId xmlns:p14="http://schemas.microsoft.com/office/powerpoint/2010/main" val="202208387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27</a:t>
            </a:fld>
            <a:endParaRPr lang="en-CA" altLang="zh-CN"/>
          </a:p>
        </p:txBody>
      </p:sp>
      <p:sp>
        <p:nvSpPr>
          <p:cNvPr id="5"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6"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7"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8" name="Rectangle 14"/>
          <p:cNvSpPr>
            <a:spLocks noChangeArrowheads="1"/>
          </p:cNvSpPr>
          <p:nvPr/>
        </p:nvSpPr>
        <p:spPr bwMode="auto">
          <a:xfrm>
            <a:off x="2133600" y="5024736"/>
            <a:ext cx="2971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altLang="x-none" dirty="0" smtClean="0"/>
              <a:t>Internal </a:t>
            </a:r>
            <a:r>
              <a:rPr lang="en-US" altLang="x-none" dirty="0"/>
              <a:t>schema</a:t>
            </a:r>
          </a:p>
        </p:txBody>
      </p:sp>
      <p:sp>
        <p:nvSpPr>
          <p:cNvPr id="9"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
        <p:nvSpPr>
          <p:cNvPr id="10"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Oval 27"/>
          <p:cNvSpPr>
            <a:spLocks noChangeArrowheads="1"/>
          </p:cNvSpPr>
          <p:nvPr/>
        </p:nvSpPr>
        <p:spPr bwMode="auto">
          <a:xfrm>
            <a:off x="5334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dirty="0"/>
              <a:t>payroll</a:t>
            </a:r>
          </a:p>
        </p:txBody>
      </p:sp>
      <p:sp>
        <p:nvSpPr>
          <p:cNvPr id="21" name="Oval 28"/>
          <p:cNvSpPr>
            <a:spLocks noChangeArrowheads="1"/>
          </p:cNvSpPr>
          <p:nvPr/>
        </p:nvSpPr>
        <p:spPr bwMode="auto">
          <a:xfrm>
            <a:off x="56388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a:t>records</a:t>
            </a:r>
          </a:p>
        </p:txBody>
      </p:sp>
      <p:sp>
        <p:nvSpPr>
          <p:cNvPr id="22" name="Oval 29"/>
          <p:cNvSpPr>
            <a:spLocks noChangeArrowheads="1"/>
          </p:cNvSpPr>
          <p:nvPr/>
        </p:nvSpPr>
        <p:spPr bwMode="auto">
          <a:xfrm>
            <a:off x="30480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dirty="0"/>
              <a:t>billing</a:t>
            </a:r>
          </a:p>
        </p:txBody>
      </p:sp>
      <p:sp>
        <p:nvSpPr>
          <p:cNvPr id="23"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pic>
        <p:nvPicPr>
          <p:cNvPr id="24"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6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33" name="Rectangle 32"/>
          <p:cNvSpPr/>
          <p:nvPr/>
        </p:nvSpPr>
        <p:spPr>
          <a:xfrm>
            <a:off x="4968140" y="3406914"/>
            <a:ext cx="2494594" cy="707886"/>
          </a:xfrm>
          <a:prstGeom prst="rect">
            <a:avLst/>
          </a:prstGeom>
        </p:spPr>
        <p:txBody>
          <a:bodyPr wrap="none">
            <a:spAutoFit/>
          </a:bodyPr>
          <a:lstStyle/>
          <a:p>
            <a:pPr algn="ctr"/>
            <a:r>
              <a:rPr lang="en-US" altLang="x-none" sz="2000" dirty="0" smtClean="0">
                <a:solidFill>
                  <a:srgbClr val="C00000"/>
                </a:solidFill>
              </a:rPr>
              <a:t>External/Conceptual</a:t>
            </a:r>
          </a:p>
          <a:p>
            <a:pPr algn="ctr"/>
            <a:r>
              <a:rPr lang="en-US" altLang="x-none" sz="2000" dirty="0" smtClean="0">
                <a:solidFill>
                  <a:srgbClr val="C00000"/>
                </a:solidFill>
              </a:rPr>
              <a:t>mapping</a:t>
            </a:r>
            <a:endParaRPr lang="en-US" altLang="x-none" sz="2000" dirty="0">
              <a:solidFill>
                <a:srgbClr val="C00000"/>
              </a:solidFill>
            </a:endParaRPr>
          </a:p>
        </p:txBody>
      </p:sp>
      <p:sp>
        <p:nvSpPr>
          <p:cNvPr id="35" name="Rectangle 34"/>
          <p:cNvSpPr/>
          <p:nvPr/>
        </p:nvSpPr>
        <p:spPr>
          <a:xfrm>
            <a:off x="5001148" y="4473714"/>
            <a:ext cx="2408032" cy="707886"/>
          </a:xfrm>
          <a:prstGeom prst="rect">
            <a:avLst/>
          </a:prstGeom>
        </p:spPr>
        <p:txBody>
          <a:bodyPr wrap="none">
            <a:spAutoFit/>
          </a:bodyPr>
          <a:lstStyle/>
          <a:p>
            <a:pPr algn="ctr"/>
            <a:r>
              <a:rPr lang="en-US" altLang="x-none" sz="2000" dirty="0" smtClean="0">
                <a:solidFill>
                  <a:srgbClr val="C00000"/>
                </a:solidFill>
              </a:rPr>
              <a:t>Conceptual/Internal</a:t>
            </a:r>
          </a:p>
          <a:p>
            <a:pPr algn="ctr"/>
            <a:r>
              <a:rPr lang="en-US" altLang="x-none" sz="2000" dirty="0" smtClean="0">
                <a:solidFill>
                  <a:srgbClr val="C00000"/>
                </a:solidFill>
              </a:rPr>
              <a:t>mapping</a:t>
            </a:r>
            <a:endParaRPr lang="en-US" altLang="x-none" sz="2000" dirty="0">
              <a:solidFill>
                <a:srgbClr val="C00000"/>
              </a:solidFill>
            </a:endParaRPr>
          </a:p>
        </p:txBody>
      </p:sp>
      <p:sp>
        <p:nvSpPr>
          <p:cNvPr id="36" name="Rectangle 35"/>
          <p:cNvSpPr/>
          <p:nvPr/>
        </p:nvSpPr>
        <p:spPr>
          <a:xfrm>
            <a:off x="7162800" y="1697821"/>
            <a:ext cx="1727200" cy="830997"/>
          </a:xfrm>
          <a:prstGeom prst="rect">
            <a:avLst/>
          </a:prstGeom>
        </p:spPr>
        <p:txBody>
          <a:bodyPr wrap="square">
            <a:spAutoFit/>
          </a:bodyPr>
          <a:lstStyle/>
          <a:p>
            <a:pPr algn="ctr"/>
            <a:r>
              <a:rPr lang="en-US" altLang="x-none" dirty="0" smtClean="0"/>
              <a:t>Application</a:t>
            </a:r>
            <a:br>
              <a:rPr lang="en-US" altLang="x-none" dirty="0" smtClean="0"/>
            </a:br>
            <a:r>
              <a:rPr lang="en-US" altLang="x-none" dirty="0" smtClean="0"/>
              <a:t>programs</a:t>
            </a:r>
            <a:endParaRPr lang="en-US" altLang="x-none" dirty="0"/>
          </a:p>
        </p:txBody>
      </p:sp>
    </p:spTree>
    <p:extLst>
      <p:ext uri="{BB962C8B-B14F-4D97-AF65-F5344CB8AC3E}">
        <p14:creationId xmlns:p14="http://schemas.microsoft.com/office/powerpoint/2010/main" val="1368717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9" grpId="0" animBg="1"/>
      <p:bldP spid="20" grpId="0" animBg="1"/>
      <p:bldP spid="21" grpId="0" animBg="1"/>
      <p:bldP spid="22" grpId="0" animBg="1"/>
      <p:bldP spid="23" grpId="0"/>
      <p:bldP spid="33" grpId="0"/>
      <p:bldP spid="35"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28</a:t>
            </a:fld>
            <a:endParaRPr lang="en-CA" altLang="zh-CN"/>
          </a:p>
        </p:txBody>
      </p:sp>
      <p:pic>
        <p:nvPicPr>
          <p:cNvPr id="5" name="Picture 2" descr="D:\gifs\03_01.gi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7021513"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1270615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29</a:t>
            </a:fld>
            <a:endParaRPr lang="en-CA" altLang="zh-CN"/>
          </a:p>
        </p:txBody>
      </p:sp>
      <p:sp>
        <p:nvSpPr>
          <p:cNvPr id="8" name="Rectangle 14"/>
          <p:cNvSpPr>
            <a:spLocks noChangeArrowheads="1"/>
          </p:cNvSpPr>
          <p:nvPr/>
        </p:nvSpPr>
        <p:spPr bwMode="auto">
          <a:xfrm>
            <a:off x="2133600" y="5024736"/>
            <a:ext cx="2971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altLang="x-none" dirty="0" smtClean="0"/>
              <a:t>Internal </a:t>
            </a:r>
            <a:r>
              <a:rPr lang="en-US" altLang="x-none" dirty="0"/>
              <a:t>schema</a:t>
            </a:r>
          </a:p>
        </p:txBody>
      </p:sp>
      <p:sp>
        <p:nvSpPr>
          <p:cNvPr id="14"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Rectangle 31"/>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9" name="Rectangle 5"/>
          <p:cNvSpPr txBox="1">
            <a:spLocks noChangeArrowheads="1"/>
          </p:cNvSpPr>
          <p:nvPr/>
        </p:nvSpPr>
        <p:spPr bwMode="auto">
          <a:xfrm>
            <a:off x="238016" y="927332"/>
            <a:ext cx="866796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b="1" kern="0" dirty="0" smtClean="0"/>
              <a:t>Internal schema</a:t>
            </a:r>
            <a:r>
              <a:rPr lang="en-US" altLang="en-US" kern="0" dirty="0" smtClean="0"/>
              <a:t> at the internal level </a:t>
            </a:r>
          </a:p>
          <a:p>
            <a:pPr lvl="1" eaLnBrk="1" hangingPunct="1"/>
            <a:r>
              <a:rPr lang="en-US" altLang="en-US" kern="0" dirty="0" smtClean="0"/>
              <a:t>Describe physical storage structures and access paths (</a:t>
            </a:r>
            <a:r>
              <a:rPr lang="en-US" altLang="en-US" kern="0" dirty="0" err="1" smtClean="0"/>
              <a:t>e.g</a:t>
            </a:r>
            <a:r>
              <a:rPr lang="en-US" altLang="en-US" kern="0" dirty="0" smtClean="0"/>
              <a:t> indexes). </a:t>
            </a:r>
          </a:p>
          <a:p>
            <a:pPr lvl="1" eaLnBrk="1" hangingPunct="1"/>
            <a:r>
              <a:rPr lang="en-US" altLang="en-US" kern="0" dirty="0" smtClean="0"/>
              <a:t>Typically uses a </a:t>
            </a:r>
            <a:r>
              <a:rPr lang="en-US" altLang="en-US" b="1" kern="0" dirty="0" smtClean="0"/>
              <a:t>low-level</a:t>
            </a:r>
            <a:r>
              <a:rPr lang="en-US" altLang="en-US" kern="0" dirty="0" smtClean="0"/>
              <a:t> data model.</a:t>
            </a:r>
          </a:p>
        </p:txBody>
      </p:sp>
    </p:spTree>
    <p:extLst>
      <p:ext uri="{BB962C8B-B14F-4D97-AF65-F5344CB8AC3E}">
        <p14:creationId xmlns:p14="http://schemas.microsoft.com/office/powerpoint/2010/main" val="1071572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 calcmode="lin" valueType="num">
                                      <p:cBhvr additive="base">
                                        <p:cTn id="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 calcmode="lin" valueType="num">
                                      <p:cBhvr additive="base">
                                        <p:cTn id="13"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pPr eaLnBrk="1" hangingPunct="1"/>
            <a:r>
              <a:rPr lang="en-US" altLang="en-US" dirty="0" smtClean="0">
                <a:ea typeface="MS PGothic" charset="-128"/>
              </a:rPr>
              <a:t>Entity Relationship Model</a:t>
            </a:r>
            <a:endParaRPr lang="en-US" altLang="en-US" dirty="0">
              <a:ea typeface="MS PGothic" charset="-128"/>
            </a:endParaRPr>
          </a:p>
        </p:txBody>
      </p:sp>
      <p:sp>
        <p:nvSpPr>
          <p:cNvPr id="33794" name="Rectangle 5"/>
          <p:cNvSpPr>
            <a:spLocks noGrp="1" noChangeArrowheads="1"/>
          </p:cNvSpPr>
          <p:nvPr>
            <p:ph type="body" idx="1"/>
          </p:nvPr>
        </p:nvSpPr>
        <p:spPr>
          <a:xfrm>
            <a:off x="239713" y="3124200"/>
            <a:ext cx="8599487" cy="3505200"/>
          </a:xfrm>
        </p:spPr>
        <p:txBody>
          <a:bodyPr/>
          <a:lstStyle/>
          <a:p>
            <a:pPr eaLnBrk="1" hangingPunct="1"/>
            <a:r>
              <a:rPr lang="en-US" altLang="en-US" b="1" i="1" dirty="0">
                <a:ea typeface="MS PGothic" charset="-128"/>
              </a:rPr>
              <a:t>E</a:t>
            </a:r>
            <a:r>
              <a:rPr lang="en-US" altLang="en-US" b="1" i="1" dirty="0" smtClean="0">
                <a:ea typeface="MS PGothic" charset="-128"/>
              </a:rPr>
              <a:t>ntities</a:t>
            </a:r>
            <a:r>
              <a:rPr lang="en-US" altLang="en-US" b="1" dirty="0">
                <a:ea typeface="MS PGothic" charset="-128"/>
              </a:rPr>
              <a:t>:</a:t>
            </a:r>
          </a:p>
          <a:p>
            <a:pPr lvl="1" eaLnBrk="1" hangingPunct="1"/>
            <a:r>
              <a:rPr lang="en-US" altLang="en-US" dirty="0" smtClean="0">
                <a:ea typeface="MS PGothic" charset="-128"/>
              </a:rPr>
              <a:t>FACULTY</a:t>
            </a:r>
            <a:r>
              <a:rPr lang="en-US" altLang="en-US" dirty="0">
                <a:ea typeface="MS PGothic" charset="-128"/>
              </a:rPr>
              <a:t>	</a:t>
            </a:r>
          </a:p>
          <a:p>
            <a:pPr lvl="1" eaLnBrk="1" hangingPunct="1"/>
            <a:r>
              <a:rPr lang="en-US" altLang="en-US" dirty="0" smtClean="0">
                <a:ea typeface="MS PGothic" charset="-128"/>
              </a:rPr>
              <a:t>COURSE		</a:t>
            </a:r>
            <a:endParaRPr lang="en-US" altLang="en-US" dirty="0">
              <a:ea typeface="MS PGothic" charset="-128"/>
            </a:endParaRPr>
          </a:p>
          <a:p>
            <a:pPr lvl="1" eaLnBrk="1" hangingPunct="1"/>
            <a:r>
              <a:rPr lang="en-US" altLang="en-US" dirty="0" smtClean="0">
                <a:ea typeface="MS PGothic" charset="-128"/>
              </a:rPr>
              <a:t>STUDENT</a:t>
            </a:r>
          </a:p>
          <a:p>
            <a:pPr lvl="1" eaLnBrk="1" hangingPunct="1"/>
            <a:r>
              <a:rPr lang="en-US" altLang="en-US" dirty="0" smtClean="0">
                <a:ea typeface="MS PGothic" charset="-128"/>
              </a:rPr>
              <a:t>DEPARTMENT:	</a:t>
            </a:r>
          </a:p>
          <a:p>
            <a:pPr eaLnBrk="1" hangingPunct="1"/>
            <a:endParaRPr lang="en-US" altLang="en-US" dirty="0">
              <a:ea typeface="MS PGothic" charset="-128"/>
            </a:endParaRPr>
          </a:p>
        </p:txBody>
      </p:sp>
      <p:sp>
        <p:nvSpPr>
          <p:cNvPr id="2" name="Rectangle 1"/>
          <p:cNvSpPr/>
          <p:nvPr/>
        </p:nvSpPr>
        <p:spPr>
          <a:xfrm>
            <a:off x="3886200" y="4110335"/>
            <a:ext cx="1843774" cy="461665"/>
          </a:xfrm>
          <a:prstGeom prst="rect">
            <a:avLst/>
          </a:prstGeom>
        </p:spPr>
        <p:txBody>
          <a:bodyPr wrap="none">
            <a:spAutoFit/>
          </a:bodyPr>
          <a:lstStyle/>
          <a:p>
            <a:r>
              <a:rPr lang="en-US" altLang="en-US" dirty="0" smtClean="0">
                <a:ea typeface="MS PGothic" charset="-128"/>
              </a:rPr>
              <a:t>C#, SNAME</a:t>
            </a:r>
            <a:endParaRPr lang="en-US" dirty="0"/>
          </a:p>
        </p:txBody>
      </p:sp>
      <p:sp>
        <p:nvSpPr>
          <p:cNvPr id="4" name="Rectangle 3"/>
          <p:cNvSpPr/>
          <p:nvPr/>
        </p:nvSpPr>
        <p:spPr>
          <a:xfrm>
            <a:off x="3886200" y="4639270"/>
            <a:ext cx="1928733" cy="461665"/>
          </a:xfrm>
          <a:prstGeom prst="rect">
            <a:avLst/>
          </a:prstGeom>
        </p:spPr>
        <p:txBody>
          <a:bodyPr wrap="none">
            <a:spAutoFit/>
          </a:bodyPr>
          <a:lstStyle/>
          <a:p>
            <a:r>
              <a:rPr lang="en-US" altLang="en-US" dirty="0">
                <a:ea typeface="MS PGothic" charset="-128"/>
              </a:rPr>
              <a:t>S</a:t>
            </a:r>
            <a:r>
              <a:rPr lang="en-US" altLang="en-US" dirty="0" smtClean="0">
                <a:ea typeface="MS PGothic" charset="-128"/>
              </a:rPr>
              <a:t>#, </a:t>
            </a:r>
            <a:r>
              <a:rPr lang="en-US" altLang="en-US" dirty="0">
                <a:ea typeface="MS PGothic" charset="-128"/>
              </a:rPr>
              <a:t>CNAME</a:t>
            </a:r>
            <a:r>
              <a:rPr lang="en-US" altLang="en-US" dirty="0" smtClean="0">
                <a:ea typeface="MS PGothic" charset="-128"/>
              </a:rPr>
              <a:t>,</a:t>
            </a:r>
            <a:endParaRPr lang="en-US" dirty="0"/>
          </a:p>
        </p:txBody>
      </p:sp>
      <p:sp>
        <p:nvSpPr>
          <p:cNvPr id="5" name="Rectangle 4"/>
          <p:cNvSpPr/>
          <p:nvPr/>
        </p:nvSpPr>
        <p:spPr>
          <a:xfrm>
            <a:off x="3886200" y="5100935"/>
            <a:ext cx="1861407" cy="461665"/>
          </a:xfrm>
          <a:prstGeom prst="rect">
            <a:avLst/>
          </a:prstGeom>
        </p:spPr>
        <p:txBody>
          <a:bodyPr wrap="none">
            <a:spAutoFit/>
          </a:bodyPr>
          <a:lstStyle/>
          <a:p>
            <a:pPr algn="ctr" eaLnBrk="1" hangingPunct="1"/>
            <a:r>
              <a:rPr lang="en-US" altLang="en-US" dirty="0">
                <a:ea typeface="MS PGothic" charset="-128"/>
              </a:rPr>
              <a:t>D</a:t>
            </a:r>
            <a:r>
              <a:rPr lang="en-US" altLang="en-US">
                <a:ea typeface="MS PGothic" charset="-128"/>
              </a:rPr>
              <a:t>#, </a:t>
            </a:r>
            <a:r>
              <a:rPr lang="en-US" altLang="en-US" smtClean="0">
                <a:ea typeface="MS PGothic" charset="-128"/>
              </a:rPr>
              <a:t>DNAME</a:t>
            </a:r>
            <a:endParaRPr lang="en-US" altLang="en-US" dirty="0">
              <a:ea typeface="MS PGothic" charset="-128"/>
            </a:endParaRPr>
          </a:p>
        </p:txBody>
      </p:sp>
      <p:sp>
        <p:nvSpPr>
          <p:cNvPr id="6" name="Rectangle 5"/>
          <p:cNvSpPr/>
          <p:nvPr/>
        </p:nvSpPr>
        <p:spPr>
          <a:xfrm>
            <a:off x="3925613" y="3556418"/>
            <a:ext cx="1790875" cy="461665"/>
          </a:xfrm>
          <a:prstGeom prst="rect">
            <a:avLst/>
          </a:prstGeom>
        </p:spPr>
        <p:txBody>
          <a:bodyPr wrap="none">
            <a:spAutoFit/>
          </a:bodyPr>
          <a:lstStyle/>
          <a:p>
            <a:pPr eaLnBrk="1" hangingPunct="1"/>
            <a:r>
              <a:rPr lang="en-US" altLang="en-US" dirty="0" smtClean="0">
                <a:ea typeface="MS PGothic" charset="-128"/>
              </a:rPr>
              <a:t>F#, </a:t>
            </a:r>
            <a:r>
              <a:rPr lang="en-US" altLang="en-US" dirty="0">
                <a:ea typeface="MS PGothic" charset="-128"/>
              </a:rPr>
              <a:t>F</a:t>
            </a:r>
            <a:r>
              <a:rPr lang="en-US" altLang="en-US" dirty="0" smtClean="0">
                <a:ea typeface="MS PGothic" charset="-128"/>
              </a:rPr>
              <a:t>NAME</a:t>
            </a:r>
            <a:endParaRPr lang="en-US" altLang="en-US" dirty="0">
              <a:ea typeface="MS PGothic" charset="-128"/>
            </a:endParaRPr>
          </a:p>
        </p:txBody>
      </p:sp>
      <p:pic>
        <p:nvPicPr>
          <p:cNvPr id="9" name="Picture 8"/>
          <p:cNvPicPr>
            <a:picLocks noChangeAspect="1"/>
          </p:cNvPicPr>
          <p:nvPr/>
        </p:nvPicPr>
        <p:blipFill>
          <a:blip r:embed="rId3"/>
          <a:stretch>
            <a:fillRect/>
          </a:stretch>
        </p:blipFill>
        <p:spPr>
          <a:xfrm>
            <a:off x="2362200" y="990600"/>
            <a:ext cx="4064000" cy="2019976"/>
          </a:xfrm>
          <a:prstGeom prst="rect">
            <a:avLst/>
          </a:prstGeom>
        </p:spPr>
      </p:pic>
      <p:sp>
        <p:nvSpPr>
          <p:cNvPr id="8" name="Rectangle 7"/>
          <p:cNvSpPr/>
          <p:nvPr/>
        </p:nvSpPr>
        <p:spPr>
          <a:xfrm>
            <a:off x="2902855" y="2052935"/>
            <a:ext cx="3269345" cy="461665"/>
          </a:xfrm>
          <a:prstGeom prst="rect">
            <a:avLst/>
          </a:prstGeom>
        </p:spPr>
        <p:txBody>
          <a:bodyPr wrap="square">
            <a:spAutoFit/>
          </a:bodyPr>
          <a:lstStyle/>
          <a:p>
            <a:r>
              <a:rPr lang="en-US" altLang="en-US" dirty="0">
                <a:solidFill>
                  <a:srgbClr val="C00000"/>
                </a:solidFill>
                <a:ea typeface="MS PGothic" charset="-128"/>
              </a:rPr>
              <a:t>Part of a </a:t>
            </a:r>
            <a:r>
              <a:rPr lang="en-US" altLang="en-US" dirty="0" smtClean="0">
                <a:solidFill>
                  <a:srgbClr val="C00000"/>
                </a:solidFill>
                <a:ea typeface="MS PGothic" charset="-128"/>
              </a:rPr>
              <a:t>UNIVERSITY</a:t>
            </a:r>
            <a:endParaRPr lang="en-US" dirty="0">
              <a:solidFill>
                <a:srgbClr val="C00000"/>
              </a:solidFill>
            </a:endParaRPr>
          </a:p>
        </p:txBody>
      </p:sp>
      <p:sp>
        <p:nvSpPr>
          <p:cNvPr id="11" name="Slide Number Placeholder 10"/>
          <p:cNvSpPr>
            <a:spLocks noGrp="1"/>
          </p:cNvSpPr>
          <p:nvPr>
            <p:ph type="sldNum" sz="quarter" idx="10"/>
          </p:nvPr>
        </p:nvSpPr>
        <p:spPr/>
        <p:txBody>
          <a:bodyPr/>
          <a:lstStyle/>
          <a:p>
            <a:fld id="{7BDAD4A4-B219-EA4F-9379-13A467BC1329}" type="slidenum">
              <a:rPr lang="en-US" altLang="en-US" smtClean="0"/>
              <a:pPr/>
              <a:t>3</a:t>
            </a:fld>
            <a:endParaRPr lang="en-CA" altLang="zh-CN"/>
          </a:p>
        </p:txBody>
      </p:sp>
    </p:spTree>
    <p:extLst>
      <p:ext uri="{BB962C8B-B14F-4D97-AF65-F5344CB8AC3E}">
        <p14:creationId xmlns:p14="http://schemas.microsoft.com/office/powerpoint/2010/main" val="13727684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30</a:t>
            </a:fld>
            <a:endParaRPr lang="en-CA" altLang="zh-CN"/>
          </a:p>
        </p:txBody>
      </p:sp>
      <p:sp>
        <p:nvSpPr>
          <p:cNvPr id="8" name="Rectangle 14"/>
          <p:cNvSpPr>
            <a:spLocks noChangeArrowheads="1"/>
          </p:cNvSpPr>
          <p:nvPr/>
        </p:nvSpPr>
        <p:spPr bwMode="auto">
          <a:xfrm>
            <a:off x="2133600" y="5024736"/>
            <a:ext cx="2971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altLang="x-none" dirty="0" smtClean="0"/>
              <a:t>Internal </a:t>
            </a:r>
            <a:r>
              <a:rPr lang="en-US" altLang="x-none" dirty="0"/>
              <a:t>schema</a:t>
            </a:r>
          </a:p>
        </p:txBody>
      </p:sp>
      <p:sp>
        <p:nvSpPr>
          <p:cNvPr id="9"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
        <p:nvSpPr>
          <p:cNvPr id="13"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Rectangle 31"/>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9" name="Rectangle 5"/>
          <p:cNvSpPr txBox="1">
            <a:spLocks noChangeArrowheads="1"/>
          </p:cNvSpPr>
          <p:nvPr/>
        </p:nvSpPr>
        <p:spPr bwMode="auto">
          <a:xfrm>
            <a:off x="236428" y="914400"/>
            <a:ext cx="8667967" cy="285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b="1" kern="0" dirty="0" smtClean="0"/>
              <a:t>Conceptual schema</a:t>
            </a:r>
            <a:r>
              <a:rPr lang="en-US" altLang="en-US" kern="0" dirty="0" smtClean="0"/>
              <a:t> at the conceptual level</a:t>
            </a:r>
          </a:p>
          <a:p>
            <a:pPr lvl="1" eaLnBrk="1" hangingPunct="1"/>
            <a:r>
              <a:rPr lang="en-US" altLang="en-US" kern="0" dirty="0" smtClean="0"/>
              <a:t>Describe the structure and constraints for the whole database. </a:t>
            </a:r>
          </a:p>
          <a:p>
            <a:pPr lvl="1" eaLnBrk="1" hangingPunct="1"/>
            <a:r>
              <a:rPr lang="en-US" altLang="en-US" kern="0" dirty="0" smtClean="0"/>
              <a:t>Uses a </a:t>
            </a:r>
            <a:r>
              <a:rPr lang="en-US" altLang="en-US" b="1" kern="0" dirty="0" smtClean="0"/>
              <a:t>high-level</a:t>
            </a:r>
            <a:r>
              <a:rPr lang="en-US" altLang="en-US" kern="0" dirty="0" smtClean="0"/>
              <a:t> or an </a:t>
            </a:r>
            <a:r>
              <a:rPr lang="en-US" altLang="en-US" b="1" kern="0" dirty="0" smtClean="0"/>
              <a:t>implementation</a:t>
            </a:r>
            <a:r>
              <a:rPr lang="en-US" altLang="en-US" kern="0" dirty="0" smtClean="0"/>
              <a:t> data model.</a:t>
            </a:r>
          </a:p>
        </p:txBody>
      </p:sp>
    </p:spTree>
    <p:extLst>
      <p:ext uri="{BB962C8B-B14F-4D97-AF65-F5344CB8AC3E}">
        <p14:creationId xmlns:p14="http://schemas.microsoft.com/office/powerpoint/2010/main" val="5449636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 calcmode="lin" valueType="num">
                                      <p:cBhvr additive="base">
                                        <p:cTn id="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 calcmode="lin" valueType="num">
                                      <p:cBhvr additive="base">
                                        <p:cTn id="13"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31</a:t>
            </a:fld>
            <a:endParaRPr lang="en-CA" altLang="zh-CN"/>
          </a:p>
        </p:txBody>
      </p:sp>
      <p:sp>
        <p:nvSpPr>
          <p:cNvPr id="5"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6"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7"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20" name="Oval 27"/>
          <p:cNvSpPr>
            <a:spLocks noChangeArrowheads="1"/>
          </p:cNvSpPr>
          <p:nvPr/>
        </p:nvSpPr>
        <p:spPr bwMode="auto">
          <a:xfrm>
            <a:off x="5334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dirty="0"/>
              <a:t>payroll</a:t>
            </a:r>
          </a:p>
        </p:txBody>
      </p:sp>
      <p:sp>
        <p:nvSpPr>
          <p:cNvPr id="21" name="Oval 28"/>
          <p:cNvSpPr>
            <a:spLocks noChangeArrowheads="1"/>
          </p:cNvSpPr>
          <p:nvPr/>
        </p:nvSpPr>
        <p:spPr bwMode="auto">
          <a:xfrm>
            <a:off x="56388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a:t>records</a:t>
            </a:r>
          </a:p>
        </p:txBody>
      </p:sp>
      <p:sp>
        <p:nvSpPr>
          <p:cNvPr id="22" name="Oval 29"/>
          <p:cNvSpPr>
            <a:spLocks noChangeArrowheads="1"/>
          </p:cNvSpPr>
          <p:nvPr/>
        </p:nvSpPr>
        <p:spPr bwMode="auto">
          <a:xfrm>
            <a:off x="30480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x-none"/>
              <a:t>billing</a:t>
            </a:r>
          </a:p>
        </p:txBody>
      </p:sp>
      <p:sp>
        <p:nvSpPr>
          <p:cNvPr id="23"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pic>
        <p:nvPicPr>
          <p:cNvPr id="24"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6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7162800" y="1697821"/>
            <a:ext cx="1727200" cy="830997"/>
          </a:xfrm>
          <a:prstGeom prst="rect">
            <a:avLst/>
          </a:prstGeom>
        </p:spPr>
        <p:txBody>
          <a:bodyPr wrap="square">
            <a:spAutoFit/>
          </a:bodyPr>
          <a:lstStyle/>
          <a:p>
            <a:pPr algn="ctr"/>
            <a:r>
              <a:rPr lang="en-US" altLang="x-none" dirty="0" smtClean="0"/>
              <a:t>Application</a:t>
            </a:r>
            <a:br>
              <a:rPr lang="en-US" altLang="x-none" dirty="0" smtClean="0"/>
            </a:br>
            <a:r>
              <a:rPr lang="en-US" altLang="x-none" dirty="0" smtClean="0"/>
              <a:t>programs</a:t>
            </a:r>
            <a:endParaRPr lang="en-US" altLang="x-none" dirty="0"/>
          </a:p>
        </p:txBody>
      </p:sp>
      <p:sp>
        <p:nvSpPr>
          <p:cNvPr id="29" name="Rectangle 5"/>
          <p:cNvSpPr txBox="1">
            <a:spLocks noChangeArrowheads="1"/>
          </p:cNvSpPr>
          <p:nvPr/>
        </p:nvSpPr>
        <p:spPr bwMode="auto">
          <a:xfrm>
            <a:off x="171233" y="4724400"/>
            <a:ext cx="866796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b="1" kern="0" dirty="0" smtClean="0"/>
              <a:t>External schemas</a:t>
            </a:r>
            <a:r>
              <a:rPr lang="en-US" altLang="en-US" kern="0" dirty="0" smtClean="0"/>
              <a:t> at the external level </a:t>
            </a:r>
          </a:p>
          <a:p>
            <a:pPr lvl="1" eaLnBrk="1" hangingPunct="1"/>
            <a:r>
              <a:rPr lang="en-US" altLang="en-US" kern="0" dirty="0" smtClean="0"/>
              <a:t>Describe the various user views. </a:t>
            </a:r>
          </a:p>
          <a:p>
            <a:pPr lvl="1" eaLnBrk="1" hangingPunct="1"/>
            <a:r>
              <a:rPr lang="en-US" altLang="en-US" kern="0" dirty="0" smtClean="0"/>
              <a:t>Usually uses the same data model as the conceptual schema</a:t>
            </a:r>
            <a:endParaRPr lang="en-US" altLang="en-US" kern="0" dirty="0"/>
          </a:p>
        </p:txBody>
      </p:sp>
      <p:sp>
        <p:nvSpPr>
          <p:cNvPr id="16"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17"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18"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19"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sp>
        <p:nvSpPr>
          <p:cNvPr id="32"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Tree>
    <p:extLst>
      <p:ext uri="{BB962C8B-B14F-4D97-AF65-F5344CB8AC3E}">
        <p14:creationId xmlns:p14="http://schemas.microsoft.com/office/powerpoint/2010/main" val="19479639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 calcmode="lin" valueType="num">
                                      <p:cBhvr additive="base">
                                        <p:cTn id="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 calcmode="lin" valueType="num">
                                      <p:cBhvr additive="base">
                                        <p:cTn id="13"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Three-Schema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32</a:t>
            </a:fld>
            <a:endParaRPr lang="en-CA" altLang="zh-CN"/>
          </a:p>
        </p:txBody>
      </p:sp>
      <p:sp>
        <p:nvSpPr>
          <p:cNvPr id="5"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6"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7"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20" name="Oval 27"/>
          <p:cNvSpPr>
            <a:spLocks noChangeArrowheads="1"/>
          </p:cNvSpPr>
          <p:nvPr/>
        </p:nvSpPr>
        <p:spPr bwMode="auto">
          <a:xfrm>
            <a:off x="5334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payroll</a:t>
            </a:r>
          </a:p>
        </p:txBody>
      </p:sp>
      <p:sp>
        <p:nvSpPr>
          <p:cNvPr id="21" name="Oval 28"/>
          <p:cNvSpPr>
            <a:spLocks noChangeArrowheads="1"/>
          </p:cNvSpPr>
          <p:nvPr/>
        </p:nvSpPr>
        <p:spPr bwMode="auto">
          <a:xfrm>
            <a:off x="56388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records</a:t>
            </a:r>
          </a:p>
        </p:txBody>
      </p:sp>
      <p:sp>
        <p:nvSpPr>
          <p:cNvPr id="22" name="Oval 29"/>
          <p:cNvSpPr>
            <a:spLocks noChangeArrowheads="1"/>
          </p:cNvSpPr>
          <p:nvPr/>
        </p:nvSpPr>
        <p:spPr bwMode="auto">
          <a:xfrm>
            <a:off x="3048000" y="1905000"/>
            <a:ext cx="1295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billing</a:t>
            </a:r>
          </a:p>
        </p:txBody>
      </p:sp>
      <p:sp>
        <p:nvSpPr>
          <p:cNvPr id="23"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pic>
        <p:nvPicPr>
          <p:cNvPr id="24"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6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720" y="914400"/>
            <a:ext cx="1152480" cy="908937"/>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7162800" y="1697821"/>
            <a:ext cx="1727200" cy="830997"/>
          </a:xfrm>
          <a:prstGeom prst="rect">
            <a:avLst/>
          </a:prstGeom>
        </p:spPr>
        <p:txBody>
          <a:bodyPr wrap="square">
            <a:spAutoFit/>
          </a:bodyPr>
          <a:lstStyle/>
          <a:p>
            <a:pPr algn="ctr"/>
            <a:r>
              <a:rPr lang="en-US" altLang="x-none" dirty="0" smtClean="0"/>
              <a:t>Application</a:t>
            </a:r>
            <a:br>
              <a:rPr lang="en-US" altLang="x-none" dirty="0" smtClean="0"/>
            </a:br>
            <a:r>
              <a:rPr lang="en-US" altLang="x-none" dirty="0" smtClean="0"/>
              <a:t>programs</a:t>
            </a:r>
            <a:endParaRPr lang="en-US" altLang="x-none" dirty="0"/>
          </a:p>
        </p:txBody>
      </p:sp>
      <p:sp>
        <p:nvSpPr>
          <p:cNvPr id="29" name="Rectangle 5"/>
          <p:cNvSpPr txBox="1">
            <a:spLocks noChangeArrowheads="1"/>
          </p:cNvSpPr>
          <p:nvPr/>
        </p:nvSpPr>
        <p:spPr bwMode="auto">
          <a:xfrm>
            <a:off x="236428" y="4724400"/>
            <a:ext cx="866796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dirty="0"/>
              <a:t>Application programs refer to an external schema, and are mapped by the DBMS to the internal schema for execution.</a:t>
            </a:r>
          </a:p>
        </p:txBody>
      </p:sp>
      <p:sp>
        <p:nvSpPr>
          <p:cNvPr id="16"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17"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18"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19"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sp>
        <p:nvSpPr>
          <p:cNvPr id="27"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28"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30"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31"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Tree>
    <p:extLst>
      <p:ext uri="{BB962C8B-B14F-4D97-AF65-F5344CB8AC3E}">
        <p14:creationId xmlns:p14="http://schemas.microsoft.com/office/powerpoint/2010/main" val="45499489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r>
              <a:rPr lang="en-US" altLang="en-US"/>
              <a:t>Three-Schema Architecture</a:t>
            </a:r>
          </a:p>
        </p:txBody>
      </p:sp>
      <p:sp>
        <p:nvSpPr>
          <p:cNvPr id="17412" name="Rectangle 5"/>
          <p:cNvSpPr>
            <a:spLocks noGrp="1" noChangeArrowheads="1"/>
          </p:cNvSpPr>
          <p:nvPr>
            <p:ph type="body" idx="1"/>
          </p:nvPr>
        </p:nvSpPr>
        <p:spPr/>
        <p:txBody>
          <a:bodyPr/>
          <a:lstStyle/>
          <a:p>
            <a:pPr eaLnBrk="1" hangingPunct="1"/>
            <a:r>
              <a:rPr lang="en-US" altLang="en-US" dirty="0"/>
              <a:t>Advantages:</a:t>
            </a:r>
          </a:p>
          <a:p>
            <a:pPr lvl="1" eaLnBrk="1" hangingPunct="1"/>
            <a:r>
              <a:rPr lang="en-US" altLang="en-US" b="1" dirty="0"/>
              <a:t>multiple views</a:t>
            </a:r>
            <a:r>
              <a:rPr lang="en-US" altLang="en-US" dirty="0"/>
              <a:t> of the </a:t>
            </a:r>
            <a:r>
              <a:rPr lang="en-US" altLang="en-US" dirty="0" smtClean="0"/>
              <a:t>same data</a:t>
            </a:r>
            <a:endParaRPr lang="en-US" altLang="en-US" dirty="0"/>
          </a:p>
          <a:p>
            <a:pPr lvl="1" eaLnBrk="1" hangingPunct="1"/>
            <a:r>
              <a:rPr lang="en-US" altLang="en-US" b="1" dirty="0"/>
              <a:t>Program-data independence.</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33</a:t>
            </a:fld>
            <a:endParaRPr lang="en-CA" altLang="zh-CN"/>
          </a:p>
        </p:txBody>
      </p:sp>
      <p:sp>
        <p:nvSpPr>
          <p:cNvPr id="8"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9"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10"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11" name="Rectangle 14"/>
          <p:cNvSpPr>
            <a:spLocks noChangeArrowheads="1"/>
          </p:cNvSpPr>
          <p:nvPr/>
        </p:nvSpPr>
        <p:spPr bwMode="auto">
          <a:xfrm>
            <a:off x="2133600" y="5024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smtClean="0"/>
              <a:t>Internal </a:t>
            </a:r>
            <a:r>
              <a:rPr lang="en-US" altLang="x-none" dirty="0"/>
              <a:t>schema</a:t>
            </a:r>
          </a:p>
        </p:txBody>
      </p:sp>
      <p:sp>
        <p:nvSpPr>
          <p:cNvPr id="12" name="Rectangle 15"/>
          <p:cNvSpPr>
            <a:spLocks noChangeArrowheads="1"/>
          </p:cNvSpPr>
          <p:nvPr/>
        </p:nvSpPr>
        <p:spPr bwMode="auto">
          <a:xfrm>
            <a:off x="2133600" y="3881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Conceptual schema</a:t>
            </a:r>
          </a:p>
        </p:txBody>
      </p:sp>
      <p:sp>
        <p:nvSpPr>
          <p:cNvPr id="13"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x-none" dirty="0"/>
              <a:t>External</a:t>
            </a:r>
          </a:p>
          <a:p>
            <a:pPr algn="l"/>
            <a:r>
              <a:rPr lang="en-US" altLang="x-none" dirty="0" smtClean="0"/>
              <a:t>Schemas</a:t>
            </a:r>
            <a:endParaRPr lang="en-US" altLang="x-none" dirty="0"/>
          </a:p>
        </p:txBody>
      </p:sp>
      <p:sp>
        <p:nvSpPr>
          <p:cNvPr id="23" name="Rectangle 22"/>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4" name="Rectangle 23"/>
          <p:cNvSpPr/>
          <p:nvPr/>
        </p:nvSpPr>
        <p:spPr>
          <a:xfrm>
            <a:off x="4883181" y="3406914"/>
            <a:ext cx="2664512" cy="707886"/>
          </a:xfrm>
          <a:prstGeom prst="rect">
            <a:avLst/>
          </a:prstGeom>
        </p:spPr>
        <p:txBody>
          <a:bodyPr wrap="none">
            <a:spAutoFit/>
          </a:bodyPr>
          <a:lstStyle/>
          <a:p>
            <a:pPr algn="ctr"/>
            <a:r>
              <a:rPr lang="en-US" altLang="x-none" sz="2000" b="1" dirty="0" smtClean="0">
                <a:solidFill>
                  <a:srgbClr val="990033"/>
                </a:solidFill>
              </a:rPr>
              <a:t>External/Conceptual</a:t>
            </a:r>
          </a:p>
          <a:p>
            <a:pPr algn="ctr"/>
            <a:r>
              <a:rPr lang="en-US" altLang="x-none" sz="2000" b="1" dirty="0" smtClean="0">
                <a:solidFill>
                  <a:srgbClr val="990033"/>
                </a:solidFill>
              </a:rPr>
              <a:t>mapping</a:t>
            </a:r>
            <a:endParaRPr lang="en-US" altLang="x-none" sz="2000" b="1" dirty="0">
              <a:solidFill>
                <a:srgbClr val="990033"/>
              </a:solidFill>
            </a:endParaRPr>
          </a:p>
        </p:txBody>
      </p:sp>
      <p:sp>
        <p:nvSpPr>
          <p:cNvPr id="25" name="Rectangle 24"/>
          <p:cNvSpPr/>
          <p:nvPr/>
        </p:nvSpPr>
        <p:spPr>
          <a:xfrm>
            <a:off x="4916189" y="4473714"/>
            <a:ext cx="2577950" cy="707886"/>
          </a:xfrm>
          <a:prstGeom prst="rect">
            <a:avLst/>
          </a:prstGeom>
        </p:spPr>
        <p:txBody>
          <a:bodyPr wrap="none">
            <a:spAutoFit/>
          </a:bodyPr>
          <a:lstStyle/>
          <a:p>
            <a:pPr algn="ctr"/>
            <a:r>
              <a:rPr lang="en-US" altLang="x-none" sz="2000" b="1" dirty="0" smtClean="0">
                <a:solidFill>
                  <a:srgbClr val="990033"/>
                </a:solidFill>
              </a:rPr>
              <a:t>Conceptual/Internal</a:t>
            </a:r>
          </a:p>
          <a:p>
            <a:pPr algn="ctr"/>
            <a:r>
              <a:rPr lang="en-US" altLang="x-none" sz="2000" b="1" dirty="0" smtClean="0">
                <a:solidFill>
                  <a:srgbClr val="990033"/>
                </a:solidFill>
              </a:rPr>
              <a:t>mapping</a:t>
            </a:r>
            <a:endParaRPr lang="en-US" altLang="x-none" sz="2000" b="1" dirty="0">
              <a:solidFill>
                <a:srgbClr val="990033"/>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anim calcmode="lin" valueType="num">
                                      <p:cBhvr additive="base">
                                        <p:cTn id="7"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anim calcmode="lin" valueType="num">
                                      <p:cBhvr additive="base">
                                        <p:cTn id="13" dur="5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lnSpc>
                <a:spcPct val="90000"/>
              </a:lnSpc>
            </a:pPr>
            <a:r>
              <a:rPr lang="en-US" altLang="en-US" dirty="0"/>
              <a:t>Logical Data </a:t>
            </a:r>
            <a:r>
              <a:rPr lang="en-US" altLang="en-US" dirty="0" smtClean="0"/>
              <a:t>Independence</a:t>
            </a:r>
            <a:endParaRPr lang="en-US" altLang="en-US" dirty="0"/>
          </a:p>
        </p:txBody>
      </p:sp>
      <p:sp>
        <p:nvSpPr>
          <p:cNvPr id="17412" name="Rectangle 5"/>
          <p:cNvSpPr>
            <a:spLocks noGrp="1" noChangeArrowheads="1"/>
          </p:cNvSpPr>
          <p:nvPr>
            <p:ph type="body" idx="1"/>
          </p:nvPr>
        </p:nvSpPr>
        <p:spPr>
          <a:xfrm>
            <a:off x="236428" y="914400"/>
            <a:ext cx="8667967" cy="1337965"/>
          </a:xfrm>
        </p:spPr>
        <p:txBody>
          <a:bodyPr/>
          <a:lstStyle/>
          <a:p>
            <a:pPr marL="342900" lvl="1" indent="-342900" eaLnBrk="1" hangingPunct="1">
              <a:buClr>
                <a:srgbClr val="990033"/>
              </a:buClr>
              <a:buSzPct val="60000"/>
            </a:pPr>
            <a:r>
              <a:rPr lang="en-US" altLang="en-US" dirty="0"/>
              <a:t>The capacity to change </a:t>
            </a:r>
            <a:r>
              <a:rPr lang="en-US" altLang="en-US" b="1" dirty="0"/>
              <a:t>the conceptual schema </a:t>
            </a:r>
            <a:r>
              <a:rPr lang="en-US" altLang="en-US" dirty="0"/>
              <a:t>without having to change the external schemas and their associated application programs</a:t>
            </a:r>
            <a:r>
              <a:rPr lang="en-US" altLang="en-US" dirty="0" smtClean="0"/>
              <a:t>.</a:t>
            </a: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34</a:t>
            </a:fld>
            <a:endParaRPr lang="en-CA" altLang="zh-CN"/>
          </a:p>
        </p:txBody>
      </p:sp>
      <p:sp>
        <p:nvSpPr>
          <p:cNvPr id="8"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9"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10"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11" name="Rectangle 14"/>
          <p:cNvSpPr>
            <a:spLocks noChangeArrowheads="1"/>
          </p:cNvSpPr>
          <p:nvPr/>
        </p:nvSpPr>
        <p:spPr bwMode="auto">
          <a:xfrm>
            <a:off x="2133600" y="5024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smtClean="0"/>
              <a:t>Internal </a:t>
            </a:r>
            <a:r>
              <a:rPr lang="en-US" altLang="x-none" dirty="0"/>
              <a:t>schema</a:t>
            </a:r>
          </a:p>
        </p:txBody>
      </p:sp>
      <p:sp>
        <p:nvSpPr>
          <p:cNvPr id="12" name="Rectangle 15"/>
          <p:cNvSpPr>
            <a:spLocks noChangeArrowheads="1"/>
          </p:cNvSpPr>
          <p:nvPr/>
        </p:nvSpPr>
        <p:spPr bwMode="auto">
          <a:xfrm>
            <a:off x="2133600" y="3881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Conceptual schema</a:t>
            </a:r>
          </a:p>
        </p:txBody>
      </p:sp>
      <p:sp>
        <p:nvSpPr>
          <p:cNvPr id="13"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x-none" dirty="0"/>
              <a:t>External</a:t>
            </a:r>
          </a:p>
          <a:p>
            <a:pPr algn="l"/>
            <a:r>
              <a:rPr lang="en-US" altLang="x-none" dirty="0" smtClean="0"/>
              <a:t>Schemas</a:t>
            </a:r>
            <a:endParaRPr lang="en-US" altLang="x-none" dirty="0"/>
          </a:p>
        </p:txBody>
      </p:sp>
      <p:sp>
        <p:nvSpPr>
          <p:cNvPr id="23" name="Rectangle 22"/>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4" name="Rectangle 23"/>
          <p:cNvSpPr/>
          <p:nvPr/>
        </p:nvSpPr>
        <p:spPr>
          <a:xfrm>
            <a:off x="4883181" y="3406914"/>
            <a:ext cx="2664512" cy="707886"/>
          </a:xfrm>
          <a:prstGeom prst="rect">
            <a:avLst/>
          </a:prstGeom>
        </p:spPr>
        <p:txBody>
          <a:bodyPr wrap="none">
            <a:spAutoFit/>
          </a:bodyPr>
          <a:lstStyle/>
          <a:p>
            <a:pPr algn="ctr"/>
            <a:r>
              <a:rPr lang="en-US" altLang="x-none" sz="2000" b="1" dirty="0" smtClean="0">
                <a:solidFill>
                  <a:srgbClr val="990033"/>
                </a:solidFill>
              </a:rPr>
              <a:t>External/Conceptual</a:t>
            </a:r>
          </a:p>
          <a:p>
            <a:pPr algn="ctr"/>
            <a:r>
              <a:rPr lang="en-US" altLang="x-none" sz="2000" b="1" dirty="0" smtClean="0">
                <a:solidFill>
                  <a:srgbClr val="990033"/>
                </a:solidFill>
              </a:rPr>
              <a:t>mapping</a:t>
            </a:r>
            <a:endParaRPr lang="en-US" altLang="x-none" sz="2000" b="1" dirty="0">
              <a:solidFill>
                <a:srgbClr val="990033"/>
              </a:solidFill>
            </a:endParaRPr>
          </a:p>
        </p:txBody>
      </p:sp>
      <p:sp>
        <p:nvSpPr>
          <p:cNvPr id="25" name="Rectangle 24"/>
          <p:cNvSpPr/>
          <p:nvPr/>
        </p:nvSpPr>
        <p:spPr>
          <a:xfrm>
            <a:off x="4916189" y="4473714"/>
            <a:ext cx="2577950" cy="707886"/>
          </a:xfrm>
          <a:prstGeom prst="rect">
            <a:avLst/>
          </a:prstGeom>
        </p:spPr>
        <p:txBody>
          <a:bodyPr wrap="none">
            <a:spAutoFit/>
          </a:bodyPr>
          <a:lstStyle/>
          <a:p>
            <a:pPr algn="ctr"/>
            <a:r>
              <a:rPr lang="en-US" altLang="x-none" sz="2000" b="1" dirty="0" smtClean="0">
                <a:solidFill>
                  <a:srgbClr val="990033"/>
                </a:solidFill>
              </a:rPr>
              <a:t>Conceptual/Internal</a:t>
            </a:r>
          </a:p>
          <a:p>
            <a:pPr algn="ctr"/>
            <a:r>
              <a:rPr lang="en-US" altLang="x-none" sz="2000" b="1" dirty="0" smtClean="0">
                <a:solidFill>
                  <a:srgbClr val="990033"/>
                </a:solidFill>
              </a:rPr>
              <a:t>mapping</a:t>
            </a:r>
            <a:endParaRPr lang="en-US" altLang="x-none" sz="2000" b="1" dirty="0">
              <a:solidFill>
                <a:srgbClr val="990033"/>
              </a:solidFill>
            </a:endParaRPr>
          </a:p>
        </p:txBody>
      </p:sp>
    </p:spTree>
    <p:extLst>
      <p:ext uri="{BB962C8B-B14F-4D97-AF65-F5344CB8AC3E}">
        <p14:creationId xmlns:p14="http://schemas.microsoft.com/office/powerpoint/2010/main" val="72910122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lnSpc>
                <a:spcPct val="90000"/>
              </a:lnSpc>
            </a:pPr>
            <a:r>
              <a:rPr lang="en-US" altLang="en-US" dirty="0"/>
              <a:t>Physical Data Independence</a:t>
            </a:r>
          </a:p>
        </p:txBody>
      </p:sp>
      <p:sp>
        <p:nvSpPr>
          <p:cNvPr id="17412" name="Rectangle 5"/>
          <p:cNvSpPr>
            <a:spLocks noGrp="1" noChangeArrowheads="1"/>
          </p:cNvSpPr>
          <p:nvPr>
            <p:ph type="body" idx="1"/>
          </p:nvPr>
        </p:nvSpPr>
        <p:spPr/>
        <p:txBody>
          <a:bodyPr/>
          <a:lstStyle/>
          <a:p>
            <a:pPr eaLnBrk="1" hangingPunct="1">
              <a:lnSpc>
                <a:spcPct val="90000"/>
              </a:lnSpc>
              <a:spcBef>
                <a:spcPct val="0"/>
              </a:spcBef>
            </a:pPr>
            <a:r>
              <a:rPr lang="en-US" altLang="en-US" sz="2400" dirty="0">
                <a:solidFill>
                  <a:srgbClr val="800000"/>
                </a:solidFill>
                <a:latin typeface="+mj-lt"/>
                <a:ea typeface="+mj-ea"/>
                <a:cs typeface="+mj-cs"/>
              </a:rPr>
              <a:t>The capacity to change the internal schema without having to change the conceptual schema.</a:t>
            </a:r>
          </a:p>
          <a:p>
            <a:pPr eaLnBrk="1" hangingPunct="1">
              <a:lnSpc>
                <a:spcPct val="90000"/>
              </a:lnSpc>
              <a:spcBef>
                <a:spcPct val="0"/>
              </a:spcBef>
            </a:pPr>
            <a:r>
              <a:rPr lang="en-US" altLang="en-US" sz="2400" dirty="0">
                <a:solidFill>
                  <a:srgbClr val="800000"/>
                </a:solidFill>
                <a:latin typeface="+mj-lt"/>
                <a:ea typeface="+mj-ea"/>
                <a:cs typeface="+mj-cs"/>
              </a:rPr>
              <a:t>The internal schema may be changed when certain file structures are reorganized or new indexes are created to improve database performance</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35</a:t>
            </a:fld>
            <a:endParaRPr lang="en-CA" altLang="zh-CN"/>
          </a:p>
        </p:txBody>
      </p:sp>
      <p:sp>
        <p:nvSpPr>
          <p:cNvPr id="8"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9"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10"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11" name="Rectangle 14"/>
          <p:cNvSpPr>
            <a:spLocks noChangeArrowheads="1"/>
          </p:cNvSpPr>
          <p:nvPr/>
        </p:nvSpPr>
        <p:spPr bwMode="auto">
          <a:xfrm>
            <a:off x="2133600" y="5024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smtClean="0"/>
              <a:t>Internal </a:t>
            </a:r>
            <a:r>
              <a:rPr lang="en-US" altLang="x-none" dirty="0"/>
              <a:t>schema</a:t>
            </a:r>
          </a:p>
        </p:txBody>
      </p:sp>
      <p:sp>
        <p:nvSpPr>
          <p:cNvPr id="12" name="Rectangle 15"/>
          <p:cNvSpPr>
            <a:spLocks noChangeArrowheads="1"/>
          </p:cNvSpPr>
          <p:nvPr/>
        </p:nvSpPr>
        <p:spPr bwMode="auto">
          <a:xfrm>
            <a:off x="2133600" y="3881736"/>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dirty="0"/>
              <a:t>Conceptual schema</a:t>
            </a:r>
          </a:p>
        </p:txBody>
      </p:sp>
      <p:sp>
        <p:nvSpPr>
          <p:cNvPr id="13"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x-none" dirty="0"/>
              <a:t>External</a:t>
            </a:r>
          </a:p>
          <a:p>
            <a:pPr algn="l"/>
            <a:r>
              <a:rPr lang="en-US" altLang="x-none" dirty="0" smtClean="0"/>
              <a:t>Schemas</a:t>
            </a:r>
            <a:endParaRPr lang="en-US" altLang="x-none" dirty="0"/>
          </a:p>
        </p:txBody>
      </p:sp>
      <p:sp>
        <p:nvSpPr>
          <p:cNvPr id="23" name="Rectangle 22"/>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4" name="Rectangle 23"/>
          <p:cNvSpPr/>
          <p:nvPr/>
        </p:nvSpPr>
        <p:spPr>
          <a:xfrm>
            <a:off x="4883181" y="3406914"/>
            <a:ext cx="2664512" cy="707886"/>
          </a:xfrm>
          <a:prstGeom prst="rect">
            <a:avLst/>
          </a:prstGeom>
        </p:spPr>
        <p:txBody>
          <a:bodyPr wrap="none">
            <a:spAutoFit/>
          </a:bodyPr>
          <a:lstStyle/>
          <a:p>
            <a:pPr algn="ctr"/>
            <a:r>
              <a:rPr lang="en-US" altLang="x-none" sz="2000" b="1" dirty="0" smtClean="0">
                <a:solidFill>
                  <a:srgbClr val="990033"/>
                </a:solidFill>
              </a:rPr>
              <a:t>External/Conceptual</a:t>
            </a:r>
          </a:p>
          <a:p>
            <a:pPr algn="ctr"/>
            <a:r>
              <a:rPr lang="en-US" altLang="x-none" sz="2000" b="1" dirty="0" smtClean="0">
                <a:solidFill>
                  <a:srgbClr val="990033"/>
                </a:solidFill>
              </a:rPr>
              <a:t>mapping</a:t>
            </a:r>
            <a:endParaRPr lang="en-US" altLang="x-none" sz="2000" b="1" dirty="0">
              <a:solidFill>
                <a:srgbClr val="990033"/>
              </a:solidFill>
            </a:endParaRPr>
          </a:p>
        </p:txBody>
      </p:sp>
      <p:sp>
        <p:nvSpPr>
          <p:cNvPr id="25" name="Rectangle 24"/>
          <p:cNvSpPr/>
          <p:nvPr/>
        </p:nvSpPr>
        <p:spPr>
          <a:xfrm>
            <a:off x="4916189" y="4473714"/>
            <a:ext cx="2577950" cy="707886"/>
          </a:xfrm>
          <a:prstGeom prst="rect">
            <a:avLst/>
          </a:prstGeom>
        </p:spPr>
        <p:txBody>
          <a:bodyPr wrap="none">
            <a:spAutoFit/>
          </a:bodyPr>
          <a:lstStyle/>
          <a:p>
            <a:pPr algn="ctr"/>
            <a:r>
              <a:rPr lang="en-US" altLang="x-none" sz="2000" b="1" dirty="0" smtClean="0">
                <a:solidFill>
                  <a:srgbClr val="990033"/>
                </a:solidFill>
              </a:rPr>
              <a:t>Conceptual/Internal</a:t>
            </a:r>
          </a:p>
          <a:p>
            <a:pPr algn="ctr"/>
            <a:r>
              <a:rPr lang="en-US" altLang="x-none" sz="2000" b="1" dirty="0" smtClean="0">
                <a:solidFill>
                  <a:srgbClr val="990033"/>
                </a:solidFill>
              </a:rPr>
              <a:t>mapping</a:t>
            </a:r>
            <a:endParaRPr lang="en-US" altLang="x-none" sz="2000" b="1" dirty="0">
              <a:solidFill>
                <a:srgbClr val="990033"/>
              </a:solidFill>
            </a:endParaRPr>
          </a:p>
        </p:txBody>
      </p:sp>
    </p:spTree>
    <p:extLst>
      <p:ext uri="{BB962C8B-B14F-4D97-AF65-F5344CB8AC3E}">
        <p14:creationId xmlns:p14="http://schemas.microsoft.com/office/powerpoint/2010/main" val="72455072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pPr eaLnBrk="1" hangingPunct="1"/>
            <a:r>
              <a:rPr lang="en-US" altLang="en-US"/>
              <a:t>Data Independence (continued)</a:t>
            </a:r>
          </a:p>
        </p:txBody>
      </p:sp>
      <p:sp>
        <p:nvSpPr>
          <p:cNvPr id="22532" name="Rectangle 5"/>
          <p:cNvSpPr>
            <a:spLocks noGrp="1" noChangeArrowheads="1"/>
          </p:cNvSpPr>
          <p:nvPr>
            <p:ph type="body" idx="1"/>
          </p:nvPr>
        </p:nvSpPr>
        <p:spPr>
          <a:xfrm>
            <a:off x="457200" y="914400"/>
            <a:ext cx="8447195" cy="1595736"/>
          </a:xfrm>
        </p:spPr>
        <p:txBody>
          <a:bodyPr/>
          <a:lstStyle/>
          <a:p>
            <a:pPr eaLnBrk="1" hangingPunct="1"/>
            <a:r>
              <a:rPr lang="en-US" altLang="en-US" dirty="0"/>
              <a:t>When a schema at a lower level is changed</a:t>
            </a:r>
          </a:p>
          <a:p>
            <a:pPr lvl="1" eaLnBrk="1" hangingPunct="1"/>
            <a:r>
              <a:rPr lang="en-US" altLang="en-US" dirty="0"/>
              <a:t>Only the </a:t>
            </a:r>
            <a:r>
              <a:rPr lang="en-US" altLang="en-US" b="1" dirty="0"/>
              <a:t>mappings</a:t>
            </a:r>
            <a:r>
              <a:rPr lang="en-US" altLang="en-US" dirty="0"/>
              <a:t> between this schema and higher-level schemas need to be </a:t>
            </a:r>
            <a:r>
              <a:rPr lang="en-US" altLang="en-US" dirty="0" smtClean="0"/>
              <a:t>changed</a:t>
            </a: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36</a:t>
            </a:fld>
            <a:endParaRPr lang="en-CA" altLang="zh-CN"/>
          </a:p>
        </p:txBody>
      </p:sp>
      <p:sp>
        <p:nvSpPr>
          <p:cNvPr id="5"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6"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7"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8" name="Rectangle 14"/>
          <p:cNvSpPr>
            <a:spLocks noChangeArrowheads="1"/>
          </p:cNvSpPr>
          <p:nvPr/>
        </p:nvSpPr>
        <p:spPr bwMode="auto">
          <a:xfrm>
            <a:off x="2133600" y="5024736"/>
            <a:ext cx="2971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altLang="x-none" dirty="0" smtClean="0"/>
              <a:t>Internal </a:t>
            </a:r>
            <a:r>
              <a:rPr lang="en-US" altLang="x-none" dirty="0"/>
              <a:t>schema</a:t>
            </a:r>
          </a:p>
        </p:txBody>
      </p:sp>
      <p:sp>
        <p:nvSpPr>
          <p:cNvPr id="9"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
        <p:nvSpPr>
          <p:cNvPr id="10"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sp>
        <p:nvSpPr>
          <p:cNvPr id="20" name="Rectangle 19"/>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1" name="Rectangle 20"/>
          <p:cNvSpPr/>
          <p:nvPr/>
        </p:nvSpPr>
        <p:spPr>
          <a:xfrm>
            <a:off x="4883181" y="3406914"/>
            <a:ext cx="2664512" cy="707886"/>
          </a:xfrm>
          <a:prstGeom prst="rect">
            <a:avLst/>
          </a:prstGeom>
        </p:spPr>
        <p:txBody>
          <a:bodyPr wrap="none">
            <a:spAutoFit/>
          </a:bodyPr>
          <a:lstStyle/>
          <a:p>
            <a:pPr algn="ctr"/>
            <a:r>
              <a:rPr lang="en-US" altLang="x-none" sz="2000" b="1" dirty="0" smtClean="0">
                <a:solidFill>
                  <a:srgbClr val="990033"/>
                </a:solidFill>
              </a:rPr>
              <a:t>External/Conceptual</a:t>
            </a:r>
          </a:p>
          <a:p>
            <a:pPr algn="ctr"/>
            <a:r>
              <a:rPr lang="en-US" altLang="x-none" sz="2000" b="1" dirty="0" smtClean="0">
                <a:solidFill>
                  <a:srgbClr val="990033"/>
                </a:solidFill>
              </a:rPr>
              <a:t>mapping</a:t>
            </a:r>
            <a:endParaRPr lang="en-US" altLang="x-none" sz="2000" b="1" dirty="0">
              <a:solidFill>
                <a:srgbClr val="990033"/>
              </a:solidFill>
            </a:endParaRPr>
          </a:p>
        </p:txBody>
      </p:sp>
      <p:sp>
        <p:nvSpPr>
          <p:cNvPr id="22" name="Rectangle 21"/>
          <p:cNvSpPr/>
          <p:nvPr/>
        </p:nvSpPr>
        <p:spPr>
          <a:xfrm>
            <a:off x="4916189" y="4473714"/>
            <a:ext cx="2577950" cy="707886"/>
          </a:xfrm>
          <a:prstGeom prst="rect">
            <a:avLst/>
          </a:prstGeom>
        </p:spPr>
        <p:txBody>
          <a:bodyPr wrap="none">
            <a:spAutoFit/>
          </a:bodyPr>
          <a:lstStyle/>
          <a:p>
            <a:pPr algn="ctr"/>
            <a:r>
              <a:rPr lang="en-US" altLang="x-none" sz="2000" b="1" dirty="0" smtClean="0">
                <a:solidFill>
                  <a:srgbClr val="C00000"/>
                </a:solidFill>
              </a:rPr>
              <a:t>Conceptual/Internal</a:t>
            </a:r>
          </a:p>
          <a:p>
            <a:pPr algn="ctr"/>
            <a:r>
              <a:rPr lang="en-US" altLang="x-none" sz="2000" b="1" dirty="0" smtClean="0">
                <a:solidFill>
                  <a:srgbClr val="C00000"/>
                </a:solidFill>
              </a:rPr>
              <a:t>mapping</a:t>
            </a:r>
            <a:endParaRPr lang="en-US" altLang="x-none" sz="2000" b="1" dirty="0">
              <a:solidFill>
                <a:srgbClr val="C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 calcmode="lin" valueType="num">
                                      <p:cBhvr additive="base">
                                        <p:cTn id="7"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pPr eaLnBrk="1" hangingPunct="1"/>
            <a:r>
              <a:rPr lang="en-US" altLang="en-US"/>
              <a:t>Data Independence (continued)</a:t>
            </a:r>
          </a:p>
        </p:txBody>
      </p:sp>
      <p:sp>
        <p:nvSpPr>
          <p:cNvPr id="22532" name="Rectangle 5"/>
          <p:cNvSpPr>
            <a:spLocks noGrp="1" noChangeArrowheads="1"/>
          </p:cNvSpPr>
          <p:nvPr>
            <p:ph type="body" idx="1"/>
          </p:nvPr>
        </p:nvSpPr>
        <p:spPr>
          <a:xfrm>
            <a:off x="457200" y="914400"/>
            <a:ext cx="8447195" cy="5715000"/>
          </a:xfrm>
        </p:spPr>
        <p:txBody>
          <a:bodyPr/>
          <a:lstStyle/>
          <a:p>
            <a:pPr lvl="1" eaLnBrk="1" hangingPunct="1"/>
            <a:r>
              <a:rPr lang="en-US" altLang="en-US" dirty="0" smtClean="0"/>
              <a:t>The </a:t>
            </a:r>
            <a:r>
              <a:rPr lang="en-US" altLang="en-US" dirty="0"/>
              <a:t>higher-level schemas themselves are </a:t>
            </a:r>
            <a:r>
              <a:rPr lang="en-US" altLang="en-US" b="1" dirty="0"/>
              <a:t>unchanged</a:t>
            </a:r>
            <a:r>
              <a:rPr lang="en-US" altLang="en-US" dirty="0"/>
              <a:t>.</a:t>
            </a:r>
          </a:p>
          <a:p>
            <a:pPr lvl="1" eaLnBrk="1" hangingPunct="1"/>
            <a:r>
              <a:rPr lang="en-US" altLang="en-US" dirty="0"/>
              <a:t>Hence, the application programs need not be changed since they refer to the external schemas.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37</a:t>
            </a:fld>
            <a:endParaRPr lang="en-CA" altLang="zh-CN"/>
          </a:p>
        </p:txBody>
      </p:sp>
      <p:sp>
        <p:nvSpPr>
          <p:cNvPr id="5" name="Rectangle 7"/>
          <p:cNvSpPr>
            <a:spLocks noChangeArrowheads="1"/>
          </p:cNvSpPr>
          <p:nvPr/>
        </p:nvSpPr>
        <p:spPr bwMode="auto">
          <a:xfrm>
            <a:off x="5562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3</a:t>
            </a:r>
          </a:p>
        </p:txBody>
      </p:sp>
      <p:sp>
        <p:nvSpPr>
          <p:cNvPr id="6" name="Rectangle 12"/>
          <p:cNvSpPr>
            <a:spLocks noChangeArrowheads="1"/>
          </p:cNvSpPr>
          <p:nvPr/>
        </p:nvSpPr>
        <p:spPr bwMode="auto">
          <a:xfrm>
            <a:off x="28956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2</a:t>
            </a:r>
          </a:p>
        </p:txBody>
      </p:sp>
      <p:sp>
        <p:nvSpPr>
          <p:cNvPr id="7" name="Rectangle 13"/>
          <p:cNvSpPr>
            <a:spLocks noChangeArrowheads="1"/>
          </p:cNvSpPr>
          <p:nvPr/>
        </p:nvSpPr>
        <p:spPr bwMode="auto">
          <a:xfrm>
            <a:off x="457200" y="2743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View 1</a:t>
            </a:r>
          </a:p>
        </p:txBody>
      </p:sp>
      <p:sp>
        <p:nvSpPr>
          <p:cNvPr id="8" name="Rectangle 14"/>
          <p:cNvSpPr>
            <a:spLocks noChangeArrowheads="1"/>
          </p:cNvSpPr>
          <p:nvPr/>
        </p:nvSpPr>
        <p:spPr bwMode="auto">
          <a:xfrm>
            <a:off x="2133600" y="5024736"/>
            <a:ext cx="2971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altLang="x-none" dirty="0" smtClean="0"/>
              <a:t>Internal </a:t>
            </a:r>
            <a:r>
              <a:rPr lang="en-US" altLang="x-none" dirty="0"/>
              <a:t>schema</a:t>
            </a:r>
          </a:p>
        </p:txBody>
      </p:sp>
      <p:sp>
        <p:nvSpPr>
          <p:cNvPr id="9" name="Rectangle 15"/>
          <p:cNvSpPr>
            <a:spLocks noChangeArrowheads="1"/>
          </p:cNvSpPr>
          <p:nvPr/>
        </p:nvSpPr>
        <p:spPr bwMode="auto">
          <a:xfrm>
            <a:off x="2133600" y="3881736"/>
            <a:ext cx="2971800" cy="609600"/>
          </a:xfrm>
          <a:prstGeom prst="rect">
            <a:avLst/>
          </a:prstGeom>
          <a:solidFill>
            <a:srgbClr val="E09879"/>
          </a:solidFill>
          <a:ln w="9525">
            <a:solidFill>
              <a:schemeClr val="tx1"/>
            </a:solidFill>
            <a:miter lim="800000"/>
            <a:headEnd/>
            <a:tailEnd/>
          </a:ln>
          <a:effectLst/>
        </p:spPr>
        <p:txBody>
          <a:bodyPr wrap="none" anchor="ctr"/>
          <a:lstStyle/>
          <a:p>
            <a:pPr algn="ctr"/>
            <a:r>
              <a:rPr lang="en-US" altLang="x-none" dirty="0"/>
              <a:t>Conceptual schema</a:t>
            </a:r>
          </a:p>
        </p:txBody>
      </p:sp>
      <p:sp>
        <p:nvSpPr>
          <p:cNvPr id="10" name="Line 16"/>
          <p:cNvSpPr>
            <a:spLocks noChangeShapeType="1"/>
          </p:cNvSpPr>
          <p:nvPr/>
        </p:nvSpPr>
        <p:spPr bwMode="auto">
          <a:xfrm>
            <a:off x="3657600" y="3200400"/>
            <a:ext cx="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17"/>
          <p:cNvSpPr>
            <a:spLocks noChangeShapeType="1"/>
          </p:cNvSpPr>
          <p:nvPr/>
        </p:nvSpPr>
        <p:spPr bwMode="auto">
          <a:xfrm flipH="1">
            <a:off x="4419600" y="3200400"/>
            <a:ext cx="1143000"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19"/>
          <p:cNvSpPr>
            <a:spLocks noChangeShapeType="1"/>
          </p:cNvSpPr>
          <p:nvPr/>
        </p:nvSpPr>
        <p:spPr bwMode="auto">
          <a:xfrm>
            <a:off x="1981199" y="3200400"/>
            <a:ext cx="914399" cy="681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20"/>
          <p:cNvSpPr>
            <a:spLocks noChangeShapeType="1"/>
          </p:cNvSpPr>
          <p:nvPr/>
        </p:nvSpPr>
        <p:spPr bwMode="auto">
          <a:xfrm>
            <a:off x="3657600" y="449133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895599" y="6620471"/>
            <a:ext cx="1524001" cy="1613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23"/>
          <p:cNvSpPr>
            <a:spLocks noChangeShapeType="1"/>
          </p:cNvSpPr>
          <p:nvPr/>
        </p:nvSpPr>
        <p:spPr bwMode="auto">
          <a:xfrm>
            <a:off x="4419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Oval 24"/>
          <p:cNvSpPr>
            <a:spLocks noChangeArrowheads="1"/>
          </p:cNvSpPr>
          <p:nvPr/>
        </p:nvSpPr>
        <p:spPr bwMode="auto">
          <a:xfrm>
            <a:off x="2895599" y="6010871"/>
            <a:ext cx="1503939" cy="15686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25"/>
          <p:cNvSpPr>
            <a:spLocks noChangeShapeType="1"/>
          </p:cNvSpPr>
          <p:nvPr/>
        </p:nvSpPr>
        <p:spPr bwMode="auto">
          <a:xfrm>
            <a:off x="2895600" y="609153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26"/>
          <p:cNvSpPr>
            <a:spLocks noChangeShapeType="1"/>
          </p:cNvSpPr>
          <p:nvPr/>
        </p:nvSpPr>
        <p:spPr bwMode="auto">
          <a:xfrm>
            <a:off x="3657600" y="56343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Text Box 30"/>
          <p:cNvSpPr txBox="1">
            <a:spLocks noChangeArrowheads="1"/>
          </p:cNvSpPr>
          <p:nvPr/>
        </p:nvSpPr>
        <p:spPr bwMode="auto">
          <a:xfrm>
            <a:off x="7223125" y="2632075"/>
            <a:ext cx="146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x-none" dirty="0"/>
              <a:t>External</a:t>
            </a:r>
          </a:p>
          <a:p>
            <a:pPr algn="ctr"/>
            <a:r>
              <a:rPr lang="en-US" altLang="x-none" dirty="0" smtClean="0"/>
              <a:t>Schemas</a:t>
            </a:r>
            <a:endParaRPr lang="en-US" altLang="x-none" dirty="0"/>
          </a:p>
        </p:txBody>
      </p:sp>
      <p:sp>
        <p:nvSpPr>
          <p:cNvPr id="20" name="Rectangle 19"/>
          <p:cNvSpPr/>
          <p:nvPr/>
        </p:nvSpPr>
        <p:spPr>
          <a:xfrm>
            <a:off x="2895600" y="6125171"/>
            <a:ext cx="1503938" cy="461665"/>
          </a:xfrm>
          <a:prstGeom prst="rect">
            <a:avLst/>
          </a:prstGeom>
        </p:spPr>
        <p:txBody>
          <a:bodyPr wrap="none">
            <a:spAutoFit/>
          </a:bodyPr>
          <a:lstStyle/>
          <a:p>
            <a:pPr algn="ctr"/>
            <a:r>
              <a:rPr lang="en-US" altLang="x-none" dirty="0" smtClean="0"/>
              <a:t>Database</a:t>
            </a:r>
            <a:endParaRPr lang="en-US" altLang="x-none" dirty="0"/>
          </a:p>
        </p:txBody>
      </p:sp>
      <p:sp>
        <p:nvSpPr>
          <p:cNvPr id="21" name="Rectangle 20"/>
          <p:cNvSpPr/>
          <p:nvPr/>
        </p:nvSpPr>
        <p:spPr>
          <a:xfrm>
            <a:off x="4883181" y="3406914"/>
            <a:ext cx="2664512" cy="707886"/>
          </a:xfrm>
          <a:prstGeom prst="rect">
            <a:avLst/>
          </a:prstGeom>
        </p:spPr>
        <p:txBody>
          <a:bodyPr wrap="none">
            <a:spAutoFit/>
          </a:bodyPr>
          <a:lstStyle/>
          <a:p>
            <a:pPr algn="ctr"/>
            <a:r>
              <a:rPr lang="en-US" altLang="x-none" sz="2000" b="1" dirty="0" smtClean="0">
                <a:solidFill>
                  <a:srgbClr val="990033"/>
                </a:solidFill>
              </a:rPr>
              <a:t>External/Conceptual</a:t>
            </a:r>
          </a:p>
          <a:p>
            <a:pPr algn="ctr"/>
            <a:r>
              <a:rPr lang="en-US" altLang="x-none" sz="2000" b="1" dirty="0" smtClean="0">
                <a:solidFill>
                  <a:srgbClr val="990033"/>
                </a:solidFill>
              </a:rPr>
              <a:t>mapping</a:t>
            </a:r>
            <a:endParaRPr lang="en-US" altLang="x-none" sz="2000" b="1" dirty="0">
              <a:solidFill>
                <a:srgbClr val="990033"/>
              </a:solidFill>
            </a:endParaRPr>
          </a:p>
        </p:txBody>
      </p:sp>
      <p:sp>
        <p:nvSpPr>
          <p:cNvPr id="22" name="Rectangle 21"/>
          <p:cNvSpPr/>
          <p:nvPr/>
        </p:nvSpPr>
        <p:spPr>
          <a:xfrm>
            <a:off x="4916189" y="4473714"/>
            <a:ext cx="2577950" cy="707886"/>
          </a:xfrm>
          <a:prstGeom prst="rect">
            <a:avLst/>
          </a:prstGeom>
        </p:spPr>
        <p:txBody>
          <a:bodyPr wrap="none">
            <a:spAutoFit/>
          </a:bodyPr>
          <a:lstStyle/>
          <a:p>
            <a:pPr algn="ctr"/>
            <a:r>
              <a:rPr lang="en-US" altLang="x-none" sz="2000" b="1" dirty="0" smtClean="0">
                <a:solidFill>
                  <a:srgbClr val="990033"/>
                </a:solidFill>
              </a:rPr>
              <a:t>Conceptual/Internal</a:t>
            </a:r>
          </a:p>
          <a:p>
            <a:pPr algn="ctr"/>
            <a:r>
              <a:rPr lang="en-US" altLang="x-none" sz="2000" b="1" dirty="0" smtClean="0">
                <a:solidFill>
                  <a:srgbClr val="990033"/>
                </a:solidFill>
              </a:rPr>
              <a:t>mapping</a:t>
            </a:r>
            <a:endParaRPr lang="en-US" altLang="x-none" sz="2000" b="1" dirty="0">
              <a:solidFill>
                <a:srgbClr val="990033"/>
              </a:solidFill>
            </a:endParaRPr>
          </a:p>
        </p:txBody>
      </p:sp>
    </p:spTree>
    <p:extLst>
      <p:ext uri="{BB962C8B-B14F-4D97-AF65-F5344CB8AC3E}">
        <p14:creationId xmlns:p14="http://schemas.microsoft.com/office/powerpoint/2010/main" val="14763464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a:t>
            </a:r>
            <a:endParaRPr lang="en-US" dirty="0"/>
          </a:p>
        </p:txBody>
      </p:sp>
      <p:sp>
        <p:nvSpPr>
          <p:cNvPr id="3" name="Content Placeholder 2"/>
          <p:cNvSpPr>
            <a:spLocks noGrp="1"/>
          </p:cNvSpPr>
          <p:nvPr>
            <p:ph idx="1"/>
          </p:nvPr>
        </p:nvSpPr>
        <p:spPr/>
        <p:txBody>
          <a:bodyPr/>
          <a:lstStyle/>
          <a:p>
            <a:r>
              <a:rPr lang="en-US" altLang="en-US" dirty="0">
                <a:ea typeface="ＭＳ Ｐゴシック" charset="-128"/>
              </a:rPr>
              <a:t>Centralized </a:t>
            </a:r>
            <a:r>
              <a:rPr lang="en-US" altLang="en-US" dirty="0" smtClean="0">
                <a:ea typeface="ＭＳ Ｐゴシック" charset="-128"/>
              </a:rPr>
              <a:t>DBMS </a:t>
            </a:r>
          </a:p>
          <a:p>
            <a:r>
              <a:rPr lang="en-US" altLang="en-US" dirty="0" smtClean="0">
                <a:ea typeface="ＭＳ Ｐゴシック" charset="-128"/>
              </a:rPr>
              <a:t>Client-Server DBMS</a:t>
            </a:r>
            <a:endParaRPr lang="en-US" dirty="0"/>
          </a:p>
        </p:txBody>
      </p:sp>
      <p:sp>
        <p:nvSpPr>
          <p:cNvPr id="5" name="Slide Number Placeholder 4"/>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38</a:t>
            </a:fld>
            <a:endParaRPr lang="en-CA" altLang="zh-CN"/>
          </a:p>
        </p:txBody>
      </p:sp>
    </p:spTree>
    <p:extLst>
      <p:ext uri="{BB962C8B-B14F-4D97-AF65-F5344CB8AC3E}">
        <p14:creationId xmlns:p14="http://schemas.microsoft.com/office/powerpoint/2010/main" val="141122440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dirty="0" smtClean="0">
                <a:ea typeface="ＭＳ Ｐゴシック" charset="-128"/>
              </a:rPr>
              <a:t>Physical </a:t>
            </a:r>
            <a:r>
              <a:rPr lang="en-US" altLang="en-US" dirty="0">
                <a:ea typeface="ＭＳ Ｐゴシック" charset="-128"/>
              </a:rPr>
              <a:t>Centralized Architecture</a:t>
            </a:r>
          </a:p>
        </p:txBody>
      </p:sp>
      <p:pic>
        <p:nvPicPr>
          <p:cNvPr id="5" name="Picture 4" descr="C:\Users\Mengchi\AppData\Roaming\Tencent\Users\675139391\QQ\WinTemp\RichOle\@YOYVA%AU6]{VEIW]@P$6C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990600"/>
            <a:ext cx="6196615" cy="57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39</a:t>
            </a:fld>
            <a:endParaRPr lang="en-CA" altLang="zh-CN"/>
          </a:p>
        </p:txBody>
      </p:sp>
    </p:spTree>
    <p:extLst>
      <p:ext uri="{BB962C8B-B14F-4D97-AF65-F5344CB8AC3E}">
        <p14:creationId xmlns:p14="http://schemas.microsoft.com/office/powerpoint/2010/main" val="16392109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p:cNvSpPr>
            <a:spLocks noGrp="1" noChangeArrowheads="1"/>
          </p:cNvSpPr>
          <p:nvPr>
            <p:ph type="title"/>
          </p:nvPr>
        </p:nvSpPr>
        <p:spPr/>
        <p:txBody>
          <a:bodyPr/>
          <a:lstStyle/>
          <a:p>
            <a:pPr eaLnBrk="1" hangingPunct="1"/>
            <a:r>
              <a:rPr lang="en-US" altLang="en-US" dirty="0">
                <a:ea typeface="MS PGothic" charset="-128"/>
              </a:rPr>
              <a:t>Example of a </a:t>
            </a:r>
            <a:r>
              <a:rPr lang="en-US" altLang="en-US" dirty="0" smtClean="0">
                <a:ea typeface="MS PGothic" charset="-128"/>
              </a:rPr>
              <a:t>Database</a:t>
            </a:r>
            <a:endParaRPr lang="en-US" altLang="en-US" dirty="0">
              <a:ea typeface="MS PGothic" charset="-128"/>
            </a:endParaRPr>
          </a:p>
        </p:txBody>
      </p:sp>
      <p:sp>
        <p:nvSpPr>
          <p:cNvPr id="35842" name="Rectangle 5"/>
          <p:cNvSpPr>
            <a:spLocks noGrp="1" noChangeArrowheads="1"/>
          </p:cNvSpPr>
          <p:nvPr>
            <p:ph type="body" idx="1"/>
          </p:nvPr>
        </p:nvSpPr>
        <p:spPr/>
        <p:txBody>
          <a:bodyPr/>
          <a:lstStyle/>
          <a:p>
            <a:pPr eaLnBrk="1" hangingPunct="1"/>
            <a:r>
              <a:rPr lang="en-US" altLang="en-US" b="1" i="1" dirty="0" smtClean="0">
                <a:ea typeface="MS PGothic" charset="-128"/>
              </a:rPr>
              <a:t>Relationships</a:t>
            </a:r>
            <a:r>
              <a:rPr lang="en-US" altLang="en-US" b="1" dirty="0">
                <a:ea typeface="MS PGothic" charset="-128"/>
              </a:rPr>
              <a:t>:</a:t>
            </a:r>
          </a:p>
          <a:p>
            <a:pPr lvl="1" eaLnBrk="1" hangingPunct="1"/>
            <a:r>
              <a:rPr lang="en-US" altLang="en-US" sz="2400" dirty="0" smtClean="0">
                <a:ea typeface="MS PGothic" charset="-128"/>
              </a:rPr>
              <a:t>STUDENT </a:t>
            </a:r>
            <a:r>
              <a:rPr lang="en-US" altLang="en-US" sz="2400" i="1" dirty="0" smtClean="0">
                <a:ea typeface="MS PGothic" charset="-128"/>
              </a:rPr>
              <a:t>takes</a:t>
            </a:r>
            <a:r>
              <a:rPr lang="en-US" altLang="en-US" sz="2400" dirty="0" smtClean="0">
                <a:ea typeface="MS PGothic" charset="-128"/>
              </a:rPr>
              <a:t> COURSE</a:t>
            </a:r>
            <a:endParaRPr lang="en-US" altLang="en-US" sz="2400" dirty="0">
              <a:ea typeface="MS PGothic" charset="-128"/>
            </a:endParaRPr>
          </a:p>
          <a:p>
            <a:pPr lvl="1" eaLnBrk="1" hangingPunct="1"/>
            <a:r>
              <a:rPr lang="en-US" altLang="en-US" sz="2400" dirty="0" smtClean="0">
                <a:ea typeface="MS PGothic" charset="-128"/>
              </a:rPr>
              <a:t>COURSE </a:t>
            </a:r>
            <a:r>
              <a:rPr lang="en-US" altLang="en-US" sz="2400" i="1" dirty="0" smtClean="0">
                <a:ea typeface="MS PGothic" charset="-128"/>
              </a:rPr>
              <a:t>has  </a:t>
            </a:r>
            <a:r>
              <a:rPr lang="en-US" altLang="en-US" sz="2400" i="1" dirty="0">
                <a:ea typeface="MS PGothic" charset="-128"/>
              </a:rPr>
              <a:t>prerequisite</a:t>
            </a:r>
            <a:r>
              <a:rPr lang="en-US" altLang="en-US" sz="2400" dirty="0">
                <a:ea typeface="MS PGothic" charset="-128"/>
              </a:rPr>
              <a:t> </a:t>
            </a:r>
            <a:r>
              <a:rPr lang="en-US" altLang="en-US" sz="2400" dirty="0" smtClean="0">
                <a:ea typeface="MS PGothic" charset="-128"/>
              </a:rPr>
              <a:t>COURSE</a:t>
            </a:r>
            <a:endParaRPr lang="en-US" altLang="en-US" sz="2400" dirty="0">
              <a:ea typeface="MS PGothic" charset="-128"/>
            </a:endParaRPr>
          </a:p>
          <a:p>
            <a:pPr lvl="1" eaLnBrk="1" hangingPunct="1"/>
            <a:r>
              <a:rPr lang="en-US" altLang="en-US" sz="2400" dirty="0" smtClean="0">
                <a:ea typeface="MS PGothic" charset="-128"/>
              </a:rPr>
              <a:t>FACULTY </a:t>
            </a:r>
            <a:r>
              <a:rPr lang="en-US" altLang="en-US" sz="2400" i="1" dirty="0" smtClean="0">
                <a:ea typeface="MS PGothic" charset="-128"/>
              </a:rPr>
              <a:t>teach</a:t>
            </a:r>
            <a:r>
              <a:rPr lang="en-US" altLang="en-US" sz="2400" dirty="0" smtClean="0">
                <a:ea typeface="MS PGothic" charset="-128"/>
              </a:rPr>
              <a:t>  COURSE</a:t>
            </a:r>
            <a:endParaRPr lang="en-US" altLang="en-US" sz="2400" dirty="0">
              <a:ea typeface="MS PGothic" charset="-128"/>
            </a:endParaRPr>
          </a:p>
          <a:p>
            <a:pPr lvl="1" eaLnBrk="1" hangingPunct="1"/>
            <a:r>
              <a:rPr lang="en-US" altLang="en-US" sz="2400" dirty="0" smtClean="0">
                <a:ea typeface="MS PGothic" charset="-128"/>
              </a:rPr>
              <a:t>COURSE </a:t>
            </a:r>
            <a:r>
              <a:rPr lang="en-US" altLang="en-US" sz="2400" i="1" dirty="0" smtClean="0">
                <a:ea typeface="MS PGothic" charset="-128"/>
              </a:rPr>
              <a:t>offered </a:t>
            </a:r>
            <a:r>
              <a:rPr lang="en-US" altLang="en-US" sz="2400" i="1" dirty="0">
                <a:ea typeface="MS PGothic" charset="-128"/>
              </a:rPr>
              <a:t>by</a:t>
            </a:r>
            <a:r>
              <a:rPr lang="en-US" altLang="en-US" sz="2400" dirty="0">
                <a:ea typeface="MS PGothic" charset="-128"/>
              </a:rPr>
              <a:t>  </a:t>
            </a:r>
            <a:r>
              <a:rPr lang="en-US" altLang="en-US" sz="2400" dirty="0" smtClean="0">
                <a:ea typeface="MS PGothic" charset="-128"/>
              </a:rPr>
              <a:t>DEPARTMENT</a:t>
            </a:r>
            <a:endParaRPr lang="en-US" altLang="en-US" sz="2400" dirty="0">
              <a:ea typeface="MS PGothic" charset="-128"/>
            </a:endParaRPr>
          </a:p>
          <a:p>
            <a:pPr lvl="1" eaLnBrk="1" hangingPunct="1"/>
            <a:r>
              <a:rPr lang="en-US" altLang="en-US" sz="2400" dirty="0" smtClean="0">
                <a:ea typeface="MS PGothic" charset="-128"/>
              </a:rPr>
              <a:t>STUDENT </a:t>
            </a:r>
            <a:r>
              <a:rPr lang="en-US" altLang="en-US" sz="2400" i="1" dirty="0" smtClean="0">
                <a:ea typeface="MS PGothic" charset="-128"/>
              </a:rPr>
              <a:t>majors </a:t>
            </a:r>
            <a:r>
              <a:rPr lang="en-US" altLang="en-US" sz="2400" i="1" dirty="0">
                <a:ea typeface="MS PGothic" charset="-128"/>
              </a:rPr>
              <a:t>in</a:t>
            </a:r>
            <a:r>
              <a:rPr lang="en-US" altLang="en-US" sz="2400" dirty="0">
                <a:ea typeface="MS PGothic" charset="-128"/>
              </a:rPr>
              <a:t>  </a:t>
            </a:r>
            <a:r>
              <a:rPr lang="en-US" altLang="en-US" sz="2400" dirty="0" smtClean="0">
                <a:ea typeface="MS PGothic" charset="-128"/>
              </a:rPr>
              <a:t>DEPARTMENT</a:t>
            </a:r>
            <a:endParaRPr lang="en-US" altLang="en-US" sz="2400" dirty="0">
              <a:ea typeface="MS PGothic" charset="-128"/>
            </a:endParaRPr>
          </a:p>
        </p:txBody>
      </p:sp>
      <p:sp>
        <p:nvSpPr>
          <p:cNvPr id="2" name="Rectangle 1"/>
          <p:cNvSpPr/>
          <p:nvPr/>
        </p:nvSpPr>
        <p:spPr>
          <a:xfrm>
            <a:off x="1763433" y="4419600"/>
            <a:ext cx="2351367" cy="461665"/>
          </a:xfrm>
          <a:prstGeom prst="rect">
            <a:avLst/>
          </a:prstGeom>
          <a:ln w="25400">
            <a:solidFill>
              <a:srgbClr val="C00000"/>
            </a:solidFill>
          </a:ln>
        </p:spPr>
        <p:txBody>
          <a:bodyPr wrap="square">
            <a:spAutoFit/>
          </a:bodyPr>
          <a:lstStyle/>
          <a:p>
            <a:r>
              <a:rPr lang="en-US" altLang="en-US" dirty="0" smtClean="0">
                <a:solidFill>
                  <a:srgbClr val="6D0B22"/>
                </a:solidFill>
                <a:ea typeface="MS PGothic" charset="-128"/>
              </a:rPr>
              <a:t>DEPARTMENT</a:t>
            </a:r>
            <a:endParaRPr lang="en-US" dirty="0">
              <a:solidFill>
                <a:srgbClr val="6D0B22"/>
              </a:solidFill>
            </a:endParaRPr>
          </a:p>
        </p:txBody>
      </p:sp>
      <p:sp>
        <p:nvSpPr>
          <p:cNvPr id="5" name="Rectangle 4"/>
          <p:cNvSpPr/>
          <p:nvPr/>
        </p:nvSpPr>
        <p:spPr>
          <a:xfrm>
            <a:off x="2095210" y="5558135"/>
            <a:ext cx="1714790" cy="461665"/>
          </a:xfrm>
          <a:prstGeom prst="rect">
            <a:avLst/>
          </a:prstGeom>
          <a:ln w="25400">
            <a:solidFill>
              <a:srgbClr val="C00000"/>
            </a:solidFill>
          </a:ln>
        </p:spPr>
        <p:txBody>
          <a:bodyPr wrap="square">
            <a:spAutoFit/>
          </a:bodyPr>
          <a:lstStyle/>
          <a:p>
            <a:r>
              <a:rPr lang="en-US" altLang="en-US" dirty="0">
                <a:solidFill>
                  <a:srgbClr val="6D0B22"/>
                </a:solidFill>
                <a:ea typeface="MS PGothic" charset="-128"/>
              </a:rPr>
              <a:t>STUDENT</a:t>
            </a:r>
            <a:endParaRPr lang="en-US" dirty="0">
              <a:solidFill>
                <a:srgbClr val="6D0B22"/>
              </a:solidFill>
            </a:endParaRPr>
          </a:p>
        </p:txBody>
      </p:sp>
      <p:sp>
        <p:nvSpPr>
          <p:cNvPr id="6" name="Rectangle 5"/>
          <p:cNvSpPr/>
          <p:nvPr/>
        </p:nvSpPr>
        <p:spPr>
          <a:xfrm>
            <a:off x="5127066" y="5562600"/>
            <a:ext cx="1502334" cy="461665"/>
          </a:xfrm>
          <a:prstGeom prst="rect">
            <a:avLst/>
          </a:prstGeom>
          <a:ln w="25400">
            <a:solidFill>
              <a:srgbClr val="C00000"/>
            </a:solidFill>
          </a:ln>
        </p:spPr>
        <p:txBody>
          <a:bodyPr wrap="none">
            <a:spAutoFit/>
          </a:bodyPr>
          <a:lstStyle/>
          <a:p>
            <a:r>
              <a:rPr lang="en-US" altLang="en-US" dirty="0" smtClean="0">
                <a:solidFill>
                  <a:srgbClr val="6D0B22"/>
                </a:solidFill>
                <a:ea typeface="MS PGothic" charset="-128"/>
              </a:rPr>
              <a:t>COURSE</a:t>
            </a:r>
            <a:endParaRPr lang="en-US" dirty="0">
              <a:solidFill>
                <a:srgbClr val="6D0B22"/>
              </a:solidFill>
            </a:endParaRPr>
          </a:p>
        </p:txBody>
      </p:sp>
      <p:sp>
        <p:nvSpPr>
          <p:cNvPr id="7" name="Rectangle 6"/>
          <p:cNvSpPr/>
          <p:nvPr/>
        </p:nvSpPr>
        <p:spPr>
          <a:xfrm>
            <a:off x="4724400" y="4415135"/>
            <a:ext cx="2286000" cy="461665"/>
          </a:xfrm>
          <a:prstGeom prst="rect">
            <a:avLst/>
          </a:prstGeom>
          <a:noFill/>
          <a:ln w="25400">
            <a:solidFill>
              <a:srgbClr val="C00000"/>
            </a:solidFill>
          </a:ln>
        </p:spPr>
        <p:txBody>
          <a:bodyPr wrap="square">
            <a:spAutoFit/>
          </a:bodyPr>
          <a:lstStyle/>
          <a:p>
            <a:pPr algn="ctr"/>
            <a:r>
              <a:rPr lang="en-US" altLang="en-US" dirty="0" smtClean="0">
                <a:solidFill>
                  <a:srgbClr val="6D0B22"/>
                </a:solidFill>
                <a:ea typeface="MS PGothic" charset="-128"/>
              </a:rPr>
              <a:t>FACULTY</a:t>
            </a:r>
            <a:endParaRPr lang="en-US" dirty="0">
              <a:solidFill>
                <a:srgbClr val="6D0B22"/>
              </a:solidFill>
            </a:endParaRPr>
          </a:p>
        </p:txBody>
      </p:sp>
      <p:sp>
        <p:nvSpPr>
          <p:cNvPr id="8" name="Line 35"/>
          <p:cNvSpPr>
            <a:spLocks noChangeShapeType="1"/>
          </p:cNvSpPr>
          <p:nvPr/>
        </p:nvSpPr>
        <p:spPr bwMode="auto">
          <a:xfrm flipV="1">
            <a:off x="3886200" y="5791200"/>
            <a:ext cx="1153553" cy="2233"/>
          </a:xfrm>
          <a:prstGeom prst="line">
            <a:avLst/>
          </a:prstGeom>
          <a:noFill/>
          <a:ln w="25400">
            <a:solidFill>
              <a:schemeClr val="tx1">
                <a:alpha val="66000"/>
              </a:schemeClr>
            </a:solidFill>
            <a:round/>
            <a:headEnd/>
            <a:tailEnd type="arrow"/>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a:stCxn id="5" idx="0"/>
            <a:endCxn id="2" idx="2"/>
          </p:cNvCxnSpPr>
          <p:nvPr/>
        </p:nvCxnSpPr>
        <p:spPr bwMode="auto">
          <a:xfrm flipH="1" flipV="1">
            <a:off x="2939117" y="4881265"/>
            <a:ext cx="13488" cy="67687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cxnSp>
        <p:nvCxnSpPr>
          <p:cNvPr id="11" name="Straight Arrow Connector 10"/>
          <p:cNvCxnSpPr>
            <a:stCxn id="7" idx="2"/>
            <a:endCxn id="6" idx="0"/>
          </p:cNvCxnSpPr>
          <p:nvPr/>
        </p:nvCxnSpPr>
        <p:spPr bwMode="auto">
          <a:xfrm>
            <a:off x="5867400" y="4876800"/>
            <a:ext cx="10833" cy="6858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sp>
        <p:nvSpPr>
          <p:cNvPr id="18" name="Rectangle 17"/>
          <p:cNvSpPr/>
          <p:nvPr/>
        </p:nvSpPr>
        <p:spPr>
          <a:xfrm>
            <a:off x="4059627" y="5403502"/>
            <a:ext cx="920445" cy="461665"/>
          </a:xfrm>
          <a:prstGeom prst="rect">
            <a:avLst/>
          </a:prstGeom>
        </p:spPr>
        <p:txBody>
          <a:bodyPr wrap="none">
            <a:spAutoFit/>
          </a:bodyPr>
          <a:lstStyle/>
          <a:p>
            <a:r>
              <a:rPr lang="en-US" altLang="en-US" i="1" dirty="0" smtClean="0">
                <a:solidFill>
                  <a:srgbClr val="00B0F0"/>
                </a:solidFill>
                <a:ea typeface="MS PGothic" charset="-128"/>
              </a:rPr>
              <a:t>takes</a:t>
            </a:r>
            <a:endParaRPr lang="en-US" dirty="0">
              <a:solidFill>
                <a:srgbClr val="00B0F0"/>
              </a:solidFill>
            </a:endParaRPr>
          </a:p>
        </p:txBody>
      </p:sp>
      <p:sp>
        <p:nvSpPr>
          <p:cNvPr id="19" name="Rectangle 18"/>
          <p:cNvSpPr/>
          <p:nvPr/>
        </p:nvSpPr>
        <p:spPr>
          <a:xfrm>
            <a:off x="5901965" y="4988867"/>
            <a:ext cx="1263487" cy="461665"/>
          </a:xfrm>
          <a:prstGeom prst="rect">
            <a:avLst/>
          </a:prstGeom>
        </p:spPr>
        <p:txBody>
          <a:bodyPr wrap="none">
            <a:spAutoFit/>
          </a:bodyPr>
          <a:lstStyle/>
          <a:p>
            <a:r>
              <a:rPr lang="en-US" altLang="en-US" i="1" dirty="0" smtClean="0">
                <a:solidFill>
                  <a:srgbClr val="00B0F0"/>
                </a:solidFill>
                <a:ea typeface="MS PGothic" charset="-128"/>
              </a:rPr>
              <a:t>teaches</a:t>
            </a:r>
            <a:endParaRPr lang="en-US" dirty="0">
              <a:solidFill>
                <a:srgbClr val="00B0F0"/>
              </a:solidFill>
            </a:endParaRPr>
          </a:p>
        </p:txBody>
      </p:sp>
      <p:sp>
        <p:nvSpPr>
          <p:cNvPr id="20" name="Rectangle 19"/>
          <p:cNvSpPr/>
          <p:nvPr/>
        </p:nvSpPr>
        <p:spPr>
          <a:xfrm>
            <a:off x="1981200" y="4953000"/>
            <a:ext cx="1109599" cy="461665"/>
          </a:xfrm>
          <a:prstGeom prst="rect">
            <a:avLst/>
          </a:prstGeom>
        </p:spPr>
        <p:txBody>
          <a:bodyPr wrap="none">
            <a:spAutoFit/>
          </a:bodyPr>
          <a:lstStyle/>
          <a:p>
            <a:r>
              <a:rPr lang="en-US" altLang="en-US" i="1" dirty="0" smtClean="0">
                <a:solidFill>
                  <a:srgbClr val="00B0F0"/>
                </a:solidFill>
                <a:ea typeface="MS PGothic" charset="-128"/>
              </a:rPr>
              <a:t>majors</a:t>
            </a:r>
            <a:endParaRPr lang="en-US" dirty="0">
              <a:solidFill>
                <a:srgbClr val="00B0F0"/>
              </a:solidFill>
            </a:endParaRPr>
          </a:p>
        </p:txBody>
      </p:sp>
      <p:sp>
        <p:nvSpPr>
          <p:cNvPr id="21" name="Oval 20"/>
          <p:cNvSpPr/>
          <p:nvPr/>
        </p:nvSpPr>
        <p:spPr bwMode="auto">
          <a:xfrm>
            <a:off x="6629400" y="5374332"/>
            <a:ext cx="1122412" cy="95026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2" name="Rectangle 21"/>
          <p:cNvSpPr/>
          <p:nvPr/>
        </p:nvSpPr>
        <p:spPr>
          <a:xfrm>
            <a:off x="6814916" y="5562600"/>
            <a:ext cx="1795684" cy="461665"/>
          </a:xfrm>
          <a:prstGeom prst="rect">
            <a:avLst/>
          </a:prstGeom>
        </p:spPr>
        <p:txBody>
          <a:bodyPr wrap="none">
            <a:spAutoFit/>
          </a:bodyPr>
          <a:lstStyle/>
          <a:p>
            <a:r>
              <a:rPr lang="en-US" altLang="en-US" i="1" dirty="0">
                <a:solidFill>
                  <a:srgbClr val="00B0F0"/>
                </a:solidFill>
                <a:ea typeface="MS PGothic" charset="-128"/>
              </a:rPr>
              <a:t>prerequisite</a:t>
            </a:r>
            <a:endParaRPr lang="en-US" dirty="0">
              <a:solidFill>
                <a:srgbClr val="00B0F0"/>
              </a:solidFill>
            </a:endParaRPr>
          </a:p>
        </p:txBody>
      </p:sp>
      <p:cxnSp>
        <p:nvCxnSpPr>
          <p:cNvPr id="25" name="Straight Arrow Connector 24"/>
          <p:cNvCxnSpPr>
            <a:endCxn id="6" idx="0"/>
          </p:cNvCxnSpPr>
          <p:nvPr/>
        </p:nvCxnSpPr>
        <p:spPr bwMode="auto">
          <a:xfrm>
            <a:off x="2960967" y="4876800"/>
            <a:ext cx="2917266" cy="6858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sp>
        <p:nvSpPr>
          <p:cNvPr id="24" name="Rectangle 23"/>
          <p:cNvSpPr/>
          <p:nvPr/>
        </p:nvSpPr>
        <p:spPr>
          <a:xfrm>
            <a:off x="4596721" y="4954958"/>
            <a:ext cx="1021433" cy="830997"/>
          </a:xfrm>
          <a:prstGeom prst="rect">
            <a:avLst/>
          </a:prstGeom>
        </p:spPr>
        <p:txBody>
          <a:bodyPr wrap="none">
            <a:spAutoFit/>
          </a:bodyPr>
          <a:lstStyle/>
          <a:p>
            <a:r>
              <a:rPr lang="en-US" altLang="en-US" i="1" dirty="0" smtClean="0">
                <a:solidFill>
                  <a:srgbClr val="00B0F0"/>
                </a:solidFill>
                <a:ea typeface="MS PGothic" charset="-128"/>
              </a:rPr>
              <a:t>Offers</a:t>
            </a:r>
          </a:p>
          <a:p>
            <a:endParaRPr lang="en-US" dirty="0">
              <a:solidFill>
                <a:srgbClr val="00B0F0"/>
              </a:solidFill>
            </a:endParaRPr>
          </a:p>
        </p:txBody>
      </p:sp>
      <p:sp>
        <p:nvSpPr>
          <p:cNvPr id="9" name="Slide Number Placeholder 8"/>
          <p:cNvSpPr>
            <a:spLocks noGrp="1"/>
          </p:cNvSpPr>
          <p:nvPr>
            <p:ph type="sldNum" sz="quarter" idx="10"/>
          </p:nvPr>
        </p:nvSpPr>
        <p:spPr/>
        <p:txBody>
          <a:bodyPr/>
          <a:lstStyle/>
          <a:p>
            <a:fld id="{7BDAD4A4-B219-EA4F-9379-13A467BC1329}" type="slidenum">
              <a:rPr lang="en-US" altLang="en-US" smtClean="0"/>
              <a:pPr/>
              <a:t>4</a:t>
            </a:fld>
            <a:endParaRPr lang="en-CA" altLang="zh-CN"/>
          </a:p>
        </p:txBody>
      </p:sp>
    </p:spTree>
    <p:extLst>
      <p:ext uri="{BB962C8B-B14F-4D97-AF65-F5344CB8AC3E}">
        <p14:creationId xmlns:p14="http://schemas.microsoft.com/office/powerpoint/2010/main" val="610338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8" grpId="1" animBg="1"/>
      <p:bldP spid="18" grpId="0"/>
      <p:bldP spid="19" grpId="0"/>
      <p:bldP spid="20" grpId="0"/>
      <p:bldP spid="21" grpId="0" animBg="1"/>
      <p:bldP spid="22"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Centralized DBMS</a:t>
            </a:r>
            <a:endParaRPr lang="en-US" dirty="0"/>
          </a:p>
        </p:txBody>
      </p:sp>
      <p:sp>
        <p:nvSpPr>
          <p:cNvPr id="3" name="Content Placeholder 2"/>
          <p:cNvSpPr>
            <a:spLocks noGrp="1"/>
          </p:cNvSpPr>
          <p:nvPr>
            <p:ph idx="1"/>
          </p:nvPr>
        </p:nvSpPr>
        <p:spPr>
          <a:xfrm>
            <a:off x="3851940" y="1066800"/>
            <a:ext cx="4987260" cy="5715000"/>
          </a:xfrm>
        </p:spPr>
        <p:txBody>
          <a:bodyPr/>
          <a:lstStyle/>
          <a:p>
            <a:pPr eaLnBrk="1" hangingPunct="1"/>
            <a:r>
              <a:rPr lang="en-US" altLang="en-US" dirty="0" smtClean="0"/>
              <a:t>Combines </a:t>
            </a:r>
            <a:r>
              <a:rPr lang="en-US" altLang="en-US" dirty="0"/>
              <a:t>everything into single system </a:t>
            </a:r>
          </a:p>
          <a:p>
            <a:pPr lvl="1" eaLnBrk="1" hangingPunct="1"/>
            <a:r>
              <a:rPr lang="en-US" altLang="en-US" dirty="0"/>
              <a:t>DBMS software </a:t>
            </a:r>
          </a:p>
          <a:p>
            <a:pPr lvl="1" eaLnBrk="1" hangingPunct="1"/>
            <a:r>
              <a:rPr lang="en-US" altLang="en-US" dirty="0"/>
              <a:t>Hardware</a:t>
            </a:r>
          </a:p>
          <a:p>
            <a:pPr lvl="1" eaLnBrk="1" hangingPunct="1"/>
            <a:r>
              <a:rPr lang="en-US" altLang="zh-CN" dirty="0">
                <a:ea typeface="宋体" charset="-122"/>
              </a:rPr>
              <a:t>A</a:t>
            </a:r>
            <a:r>
              <a:rPr lang="en-US" altLang="en-US" dirty="0"/>
              <a:t>pplication programs</a:t>
            </a:r>
          </a:p>
          <a:p>
            <a:pPr lvl="1" eaLnBrk="1" hangingPunct="1"/>
            <a:r>
              <a:rPr lang="en-US" altLang="zh-CN" dirty="0">
                <a:ea typeface="宋体" charset="-122"/>
              </a:rPr>
              <a:t>U</a:t>
            </a:r>
            <a:r>
              <a:rPr lang="en-US" altLang="en-US" dirty="0"/>
              <a:t>ser interface processing software.</a:t>
            </a:r>
          </a:p>
          <a:p>
            <a:pPr eaLnBrk="1" hangingPunct="1"/>
            <a:r>
              <a:rPr lang="en-US" altLang="en-US" dirty="0"/>
              <a:t>User can still connect through a remote terminal but all processing is done at a centralized site.</a:t>
            </a:r>
          </a:p>
        </p:txBody>
      </p:sp>
      <p:pic>
        <p:nvPicPr>
          <p:cNvPr id="5" name="Picture 4"/>
          <p:cNvPicPr>
            <a:picLocks noChangeAspect="1"/>
          </p:cNvPicPr>
          <p:nvPr/>
        </p:nvPicPr>
        <p:blipFill>
          <a:blip r:embed="rId2"/>
          <a:stretch>
            <a:fillRect/>
          </a:stretch>
        </p:blipFill>
        <p:spPr>
          <a:xfrm>
            <a:off x="304800" y="2737737"/>
            <a:ext cx="3404073" cy="3766209"/>
          </a:xfrm>
          <a:prstGeom prst="rect">
            <a:avLst/>
          </a:prstGeom>
        </p:spPr>
      </p:pic>
      <p:pic>
        <p:nvPicPr>
          <p:cNvPr id="6" name="Picture 5"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00863"/>
            <a:ext cx="1828800" cy="1442337"/>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7867" y="3581400"/>
            <a:ext cx="3133534" cy="1474746"/>
          </a:xfrm>
          <a:prstGeom prst="roundRect">
            <a:avLst/>
          </a:prstGeom>
          <a:no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Rounded Rectangle 7"/>
          <p:cNvSpPr/>
          <p:nvPr/>
        </p:nvSpPr>
        <p:spPr bwMode="auto">
          <a:xfrm>
            <a:off x="334664" y="5056146"/>
            <a:ext cx="3322936" cy="1447800"/>
          </a:xfrm>
          <a:prstGeom prst="roundRect">
            <a:avLst/>
          </a:prstGeom>
          <a:no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914400" y="2895600"/>
            <a:ext cx="2667001" cy="685800"/>
          </a:xfrm>
          <a:prstGeom prst="roundRect">
            <a:avLst/>
          </a:prstGeom>
          <a:no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Slide Number Placeholder 9"/>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40</a:t>
            </a:fld>
            <a:endParaRPr lang="en-CA" altLang="zh-CN"/>
          </a:p>
        </p:txBody>
      </p:sp>
    </p:spTree>
    <p:extLst>
      <p:ext uri="{BB962C8B-B14F-4D97-AF65-F5344CB8AC3E}">
        <p14:creationId xmlns:p14="http://schemas.microsoft.com/office/powerpoint/2010/main" val="1590704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028"/>
          <p:cNvSpPr>
            <a:spLocks noGrp="1" noChangeArrowheads="1"/>
          </p:cNvSpPr>
          <p:nvPr>
            <p:ph type="title"/>
          </p:nvPr>
        </p:nvSpPr>
        <p:spPr>
          <a:xfrm>
            <a:off x="34925" y="44450"/>
            <a:ext cx="9105900" cy="1035050"/>
          </a:xfrm>
        </p:spPr>
        <p:txBody>
          <a:bodyPr/>
          <a:lstStyle/>
          <a:p>
            <a:pPr eaLnBrk="1" hangingPunct="1"/>
            <a:r>
              <a:rPr lang="en-US" altLang="en-US" sz="3200"/>
              <a:t>Basic Two Tier Client-Server Architectures</a:t>
            </a:r>
          </a:p>
        </p:txBody>
      </p:sp>
      <p:sp>
        <p:nvSpPr>
          <p:cNvPr id="38916" name="Rectangle 1029"/>
          <p:cNvSpPr>
            <a:spLocks noGrp="1" noChangeArrowheads="1"/>
          </p:cNvSpPr>
          <p:nvPr>
            <p:ph type="body" idx="1"/>
          </p:nvPr>
        </p:nvSpPr>
        <p:spPr>
          <a:xfrm>
            <a:off x="239713" y="2938463"/>
            <a:ext cx="8724900" cy="3730625"/>
          </a:xfrm>
        </p:spPr>
        <p:txBody>
          <a:bodyPr/>
          <a:lstStyle/>
          <a:p>
            <a:pPr eaLnBrk="1" hangingPunct="1"/>
            <a:r>
              <a:rPr lang="en-US" altLang="en-US"/>
              <a:t>Specialized Servers with Specialized functions</a:t>
            </a:r>
          </a:p>
          <a:p>
            <a:pPr lvl="1" eaLnBrk="1" hangingPunct="1"/>
            <a:r>
              <a:rPr lang="en-US" altLang="en-US"/>
              <a:t>Print server</a:t>
            </a:r>
          </a:p>
          <a:p>
            <a:pPr lvl="1" eaLnBrk="1" hangingPunct="1"/>
            <a:r>
              <a:rPr lang="en-US" altLang="en-US"/>
              <a:t>File server</a:t>
            </a:r>
          </a:p>
          <a:p>
            <a:pPr lvl="1" eaLnBrk="1" hangingPunct="1"/>
            <a:r>
              <a:rPr lang="en-US" altLang="en-US"/>
              <a:t>DBMS server</a:t>
            </a:r>
          </a:p>
          <a:p>
            <a:pPr lvl="1" eaLnBrk="1" hangingPunct="1"/>
            <a:r>
              <a:rPr lang="en-US" altLang="en-US"/>
              <a:t>Web server</a:t>
            </a:r>
          </a:p>
          <a:p>
            <a:pPr lvl="1" eaLnBrk="1" hangingPunct="1"/>
            <a:r>
              <a:rPr lang="en-US" altLang="en-US"/>
              <a:t>Email server</a:t>
            </a:r>
          </a:p>
          <a:p>
            <a:pPr eaLnBrk="1" hangingPunct="1"/>
            <a:r>
              <a:rPr lang="en-US" altLang="en-US"/>
              <a:t>Clients can access the specialized servers as needed</a:t>
            </a:r>
          </a:p>
        </p:txBody>
      </p:sp>
      <p:pic>
        <p:nvPicPr>
          <p:cNvPr id="134147" name="Picture 4" descr="fig02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295400"/>
            <a:ext cx="74168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DAD4A4-B219-EA4F-9379-13A467BC1329}" type="slidenum">
              <a:rPr lang="en-US" altLang="en-US" smtClean="0"/>
              <a:pPr/>
              <a:t>41</a:t>
            </a:fld>
            <a:endParaRPr lang="en-CA" altLang="zh-CN"/>
          </a:p>
        </p:txBody>
      </p:sp>
    </p:spTree>
    <p:extLst>
      <p:ext uri="{BB962C8B-B14F-4D97-AF65-F5344CB8AC3E}">
        <p14:creationId xmlns:p14="http://schemas.microsoft.com/office/powerpoint/2010/main" val="9537865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89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12700"/>
            <a:ext cx="9144000" cy="1169988"/>
          </a:xfrm>
        </p:spPr>
        <p:txBody>
          <a:bodyPr/>
          <a:lstStyle/>
          <a:p>
            <a:r>
              <a:rPr lang="en-US" altLang="zh-CN">
                <a:ea typeface="宋体" charset="-122"/>
              </a:rPr>
              <a:t>Client-Server Architecture</a:t>
            </a:r>
            <a:endParaRPr lang="zh-CN" altLang="en-US">
              <a:ea typeface="宋体" charset="-122"/>
            </a:endParaRPr>
          </a:p>
        </p:txBody>
      </p:sp>
      <p:sp>
        <p:nvSpPr>
          <p:cNvPr id="5" name="Rectangle 4"/>
          <p:cNvSpPr/>
          <p:nvPr/>
        </p:nvSpPr>
        <p:spPr>
          <a:xfrm>
            <a:off x="2819400" y="2278063"/>
            <a:ext cx="2362200" cy="9906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a:solidFill>
                  <a:srgbClr val="000090"/>
                </a:solidFill>
              </a:rPr>
              <a:t>Application </a:t>
            </a:r>
          </a:p>
          <a:p>
            <a:pPr algn="ctr">
              <a:defRPr/>
            </a:pPr>
            <a:r>
              <a:rPr kumimoji="1" lang="en-US" altLang="zh-CN" dirty="0">
                <a:solidFill>
                  <a:srgbClr val="000090"/>
                </a:solidFill>
              </a:rPr>
              <a:t>Program</a:t>
            </a:r>
            <a:endParaRPr kumimoji="1" lang="zh-CN" altLang="en-US" dirty="0">
              <a:solidFill>
                <a:srgbClr val="000090"/>
              </a:solidFill>
            </a:endParaRPr>
          </a:p>
        </p:txBody>
      </p:sp>
      <p:sp>
        <p:nvSpPr>
          <p:cNvPr id="7" name="Rectangle 6"/>
          <p:cNvSpPr/>
          <p:nvPr/>
        </p:nvSpPr>
        <p:spPr>
          <a:xfrm>
            <a:off x="2819400" y="4183063"/>
            <a:ext cx="2362200" cy="9906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smtClean="0">
                <a:solidFill>
                  <a:srgbClr val="000090"/>
                </a:solidFill>
              </a:rPr>
              <a:t>DBMS</a:t>
            </a:r>
            <a:endParaRPr kumimoji="1" lang="zh-CN" altLang="en-US" dirty="0">
              <a:solidFill>
                <a:srgbClr val="000090"/>
              </a:solidFill>
            </a:endParaRPr>
          </a:p>
        </p:txBody>
      </p:sp>
      <p:sp>
        <p:nvSpPr>
          <p:cNvPr id="8" name="Can 7"/>
          <p:cNvSpPr/>
          <p:nvPr/>
        </p:nvSpPr>
        <p:spPr>
          <a:xfrm>
            <a:off x="3276600" y="5751513"/>
            <a:ext cx="1447800" cy="990600"/>
          </a:xfrm>
          <a:prstGeom prst="can">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a:solidFill>
                  <a:srgbClr val="000090"/>
                </a:solidFill>
              </a:rPr>
              <a:t>DB</a:t>
            </a:r>
            <a:endParaRPr kumimoji="1" lang="zh-CN" altLang="en-US" dirty="0">
              <a:solidFill>
                <a:srgbClr val="000090"/>
              </a:solidFill>
            </a:endParaRPr>
          </a:p>
        </p:txBody>
      </p:sp>
      <p:cxnSp>
        <p:nvCxnSpPr>
          <p:cNvPr id="11" name="Straight Connector 10"/>
          <p:cNvCxnSpPr>
            <a:stCxn id="5" idx="2"/>
          </p:cNvCxnSpPr>
          <p:nvPr/>
        </p:nvCxnSpPr>
        <p:spPr>
          <a:xfrm>
            <a:off x="4000500" y="326866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7" idx="0"/>
          </p:cNvCxnSpPr>
          <p:nvPr/>
        </p:nvCxnSpPr>
        <p:spPr>
          <a:xfrm>
            <a:off x="4000500" y="395446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p:cNvCxnSpPr>
          <p:nvPr/>
        </p:nvCxnSpPr>
        <p:spPr>
          <a:xfrm>
            <a:off x="4000500" y="5173663"/>
            <a:ext cx="0" cy="533400"/>
          </a:xfrm>
          <a:prstGeom prst="line">
            <a:avLst/>
          </a:prstGeom>
        </p:spPr>
        <p:style>
          <a:lnRef idx="2">
            <a:schemeClr val="accent1"/>
          </a:lnRef>
          <a:fillRef idx="0">
            <a:schemeClr val="accent1"/>
          </a:fillRef>
          <a:effectRef idx="1">
            <a:schemeClr val="accent1"/>
          </a:effectRef>
          <a:fontRef idx="minor">
            <a:schemeClr val="tx1"/>
          </a:fontRef>
        </p:style>
      </p:cxnSp>
      <p:sp>
        <p:nvSpPr>
          <p:cNvPr id="19465" name="Rectangle 30"/>
          <p:cNvSpPr>
            <a:spLocks noChangeArrowheads="1"/>
          </p:cNvSpPr>
          <p:nvPr/>
        </p:nvSpPr>
        <p:spPr bwMode="auto">
          <a:xfrm>
            <a:off x="3619500" y="34972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charset="2"/>
              <a:buChar char="n"/>
              <a:defRPr sz="2800">
                <a:solidFill>
                  <a:schemeClr val="tx2"/>
                </a:solidFill>
                <a:latin typeface="Arial" charset="0"/>
              </a:defRPr>
            </a:lvl1pPr>
            <a:lvl2pPr marL="742950" indent="-285750">
              <a:spcBef>
                <a:spcPct val="20000"/>
              </a:spcBef>
              <a:buClr>
                <a:schemeClr val="tx2"/>
              </a:buClr>
              <a:buSzPct val="55000"/>
              <a:buFont typeface="Wingdings" charset="2"/>
              <a:buChar char="n"/>
              <a:defRPr sz="2600">
                <a:solidFill>
                  <a:srgbClr val="800000"/>
                </a:solidFill>
                <a:latin typeface="Arial" charset="0"/>
              </a:defRPr>
            </a:lvl2pPr>
            <a:lvl3pPr marL="1143000" indent="-228600">
              <a:spcBef>
                <a:spcPct val="20000"/>
              </a:spcBef>
              <a:buClr>
                <a:srgbClr val="990033"/>
              </a:buClr>
              <a:buSzPct val="50000"/>
              <a:buFont typeface="Wingdings" charset="2"/>
              <a:buChar char="n"/>
              <a:defRPr sz="2400">
                <a:solidFill>
                  <a:schemeClr val="tx2"/>
                </a:solidFill>
                <a:latin typeface="Arial" charset="0"/>
              </a:defRPr>
            </a:lvl3pPr>
            <a:lvl4pPr marL="1600200" indent="-228600">
              <a:spcBef>
                <a:spcPct val="20000"/>
              </a:spcBef>
              <a:buClr>
                <a:schemeClr val="tx2"/>
              </a:buClr>
              <a:buSzPct val="55000"/>
              <a:buFont typeface="Wingdings" charset="2"/>
              <a:buChar char="n"/>
              <a:defRPr sz="2200">
                <a:solidFill>
                  <a:srgbClr val="800000"/>
                </a:solidFill>
                <a:latin typeface="Arial" charset="0"/>
              </a:defRPr>
            </a:lvl4pPr>
            <a:lvl5pPr marL="2057400" indent="-228600">
              <a:spcBef>
                <a:spcPct val="20000"/>
              </a:spcBef>
              <a:buClr>
                <a:srgbClr val="990033"/>
              </a:buClr>
              <a:buSzPct val="50000"/>
              <a:buFont typeface="Wingdings"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9pPr>
          </a:lstStyle>
          <a:p>
            <a:pPr>
              <a:spcBef>
                <a:spcPct val="0"/>
              </a:spcBef>
              <a:buClrTx/>
              <a:buSzTx/>
              <a:buFontTx/>
              <a:buNone/>
            </a:pPr>
            <a:r>
              <a:rPr lang="en-CA" altLang="zh-CN" sz="2400">
                <a:solidFill>
                  <a:srgbClr val="800000"/>
                </a:solidFill>
                <a:ea typeface="Arial" charset="0"/>
                <a:cs typeface="Arial" charset="0"/>
              </a:rPr>
              <a:t>SQL</a:t>
            </a:r>
            <a:endParaRPr lang="zh-CN" altLang="en-US" sz="2400">
              <a:solidFill>
                <a:schemeClr val="tx1"/>
              </a:solidFill>
              <a:ea typeface="Arial" charset="0"/>
              <a:cs typeface="Arial" charset="0"/>
            </a:endParaRPr>
          </a:p>
        </p:txBody>
      </p:sp>
      <p:sp>
        <p:nvSpPr>
          <p:cNvPr id="32" name="AutoShape 5"/>
          <p:cNvSpPr>
            <a:spLocks/>
          </p:cNvSpPr>
          <p:nvPr/>
        </p:nvSpPr>
        <p:spPr bwMode="auto">
          <a:xfrm>
            <a:off x="6172200" y="4183063"/>
            <a:ext cx="152400" cy="2286000"/>
          </a:xfrm>
          <a:prstGeom prst="rightBrace">
            <a:avLst>
              <a:gd name="adj1" fmla="val 66667"/>
              <a:gd name="adj2" fmla="val 45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zh-CN" altLang="en-US">
              <a:ea typeface="宋体" charset="-122"/>
            </a:endParaRPr>
          </a:p>
        </p:txBody>
      </p:sp>
      <p:sp>
        <p:nvSpPr>
          <p:cNvPr id="33" name="AutoShape 5"/>
          <p:cNvSpPr>
            <a:spLocks/>
          </p:cNvSpPr>
          <p:nvPr/>
        </p:nvSpPr>
        <p:spPr bwMode="auto">
          <a:xfrm>
            <a:off x="6032500" y="2347913"/>
            <a:ext cx="215900" cy="539750"/>
          </a:xfrm>
          <a:prstGeom prst="rightBrace">
            <a:avLst>
              <a:gd name="adj1" fmla="val 66667"/>
              <a:gd name="adj2" fmla="val 45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zh-CN" altLang="en-US">
              <a:ea typeface="宋体" charset="-122"/>
            </a:endParaRPr>
          </a:p>
        </p:txBody>
      </p:sp>
      <p:sp>
        <p:nvSpPr>
          <p:cNvPr id="19468" name="Rectangle 33"/>
          <p:cNvSpPr>
            <a:spLocks noChangeArrowheads="1"/>
          </p:cNvSpPr>
          <p:nvPr/>
        </p:nvSpPr>
        <p:spPr bwMode="auto">
          <a:xfrm>
            <a:off x="6662738" y="2425700"/>
            <a:ext cx="979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charset="2"/>
              <a:buChar char="n"/>
              <a:defRPr sz="2800">
                <a:solidFill>
                  <a:schemeClr val="tx2"/>
                </a:solidFill>
                <a:latin typeface="Arial" charset="0"/>
              </a:defRPr>
            </a:lvl1pPr>
            <a:lvl2pPr marL="742950" indent="-285750">
              <a:spcBef>
                <a:spcPct val="20000"/>
              </a:spcBef>
              <a:buClr>
                <a:schemeClr val="tx2"/>
              </a:buClr>
              <a:buSzPct val="55000"/>
              <a:buFont typeface="Wingdings" charset="2"/>
              <a:buChar char="n"/>
              <a:defRPr sz="2600">
                <a:solidFill>
                  <a:srgbClr val="800000"/>
                </a:solidFill>
                <a:latin typeface="Arial" charset="0"/>
              </a:defRPr>
            </a:lvl2pPr>
            <a:lvl3pPr marL="1143000" indent="-228600">
              <a:spcBef>
                <a:spcPct val="20000"/>
              </a:spcBef>
              <a:buClr>
                <a:srgbClr val="990033"/>
              </a:buClr>
              <a:buSzPct val="50000"/>
              <a:buFont typeface="Wingdings" charset="2"/>
              <a:buChar char="n"/>
              <a:defRPr sz="2400">
                <a:solidFill>
                  <a:schemeClr val="tx2"/>
                </a:solidFill>
                <a:latin typeface="Arial" charset="0"/>
              </a:defRPr>
            </a:lvl3pPr>
            <a:lvl4pPr marL="1600200" indent="-228600">
              <a:spcBef>
                <a:spcPct val="20000"/>
              </a:spcBef>
              <a:buClr>
                <a:schemeClr val="tx2"/>
              </a:buClr>
              <a:buSzPct val="55000"/>
              <a:buFont typeface="Wingdings" charset="2"/>
              <a:buChar char="n"/>
              <a:defRPr sz="2200">
                <a:solidFill>
                  <a:srgbClr val="800000"/>
                </a:solidFill>
                <a:latin typeface="Arial" charset="0"/>
              </a:defRPr>
            </a:lvl4pPr>
            <a:lvl5pPr marL="2057400" indent="-228600">
              <a:spcBef>
                <a:spcPct val="20000"/>
              </a:spcBef>
              <a:buClr>
                <a:srgbClr val="990033"/>
              </a:buClr>
              <a:buSzPct val="50000"/>
              <a:buFont typeface="Wingdings"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9pPr>
          </a:lstStyle>
          <a:p>
            <a:pPr>
              <a:spcBef>
                <a:spcPct val="0"/>
              </a:spcBef>
              <a:buClrTx/>
              <a:buSzTx/>
              <a:buFontTx/>
              <a:buNone/>
            </a:pPr>
            <a:r>
              <a:rPr lang="en-CA" altLang="zh-CN" sz="2400">
                <a:solidFill>
                  <a:srgbClr val="800000"/>
                </a:solidFill>
                <a:ea typeface="Arial" charset="0"/>
                <a:cs typeface="Arial" charset="0"/>
              </a:rPr>
              <a:t>Client</a:t>
            </a:r>
            <a:endParaRPr lang="zh-CN" altLang="en-US" sz="2400">
              <a:solidFill>
                <a:schemeClr val="tx1"/>
              </a:solidFill>
              <a:ea typeface="Arial" charset="0"/>
              <a:cs typeface="Arial" charset="0"/>
            </a:endParaRPr>
          </a:p>
        </p:txBody>
      </p:sp>
      <p:sp>
        <p:nvSpPr>
          <p:cNvPr id="19469" name="Rectangle 34"/>
          <p:cNvSpPr>
            <a:spLocks noChangeArrowheads="1"/>
          </p:cNvSpPr>
          <p:nvPr/>
        </p:nvSpPr>
        <p:spPr bwMode="auto">
          <a:xfrm>
            <a:off x="6677025" y="4940300"/>
            <a:ext cx="1095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charset="2"/>
              <a:buChar char="n"/>
              <a:defRPr sz="2800">
                <a:solidFill>
                  <a:schemeClr val="tx2"/>
                </a:solidFill>
                <a:latin typeface="Arial" charset="0"/>
              </a:defRPr>
            </a:lvl1pPr>
            <a:lvl2pPr marL="742950" indent="-285750">
              <a:spcBef>
                <a:spcPct val="20000"/>
              </a:spcBef>
              <a:buClr>
                <a:schemeClr val="tx2"/>
              </a:buClr>
              <a:buSzPct val="55000"/>
              <a:buFont typeface="Wingdings" charset="2"/>
              <a:buChar char="n"/>
              <a:defRPr sz="2600">
                <a:solidFill>
                  <a:srgbClr val="800000"/>
                </a:solidFill>
                <a:latin typeface="Arial" charset="0"/>
              </a:defRPr>
            </a:lvl2pPr>
            <a:lvl3pPr marL="1143000" indent="-228600">
              <a:spcBef>
                <a:spcPct val="20000"/>
              </a:spcBef>
              <a:buClr>
                <a:srgbClr val="990033"/>
              </a:buClr>
              <a:buSzPct val="50000"/>
              <a:buFont typeface="Wingdings" charset="2"/>
              <a:buChar char="n"/>
              <a:defRPr sz="2400">
                <a:solidFill>
                  <a:schemeClr val="tx2"/>
                </a:solidFill>
                <a:latin typeface="Arial" charset="0"/>
              </a:defRPr>
            </a:lvl3pPr>
            <a:lvl4pPr marL="1600200" indent="-228600">
              <a:spcBef>
                <a:spcPct val="20000"/>
              </a:spcBef>
              <a:buClr>
                <a:schemeClr val="tx2"/>
              </a:buClr>
              <a:buSzPct val="55000"/>
              <a:buFont typeface="Wingdings" charset="2"/>
              <a:buChar char="n"/>
              <a:defRPr sz="2200">
                <a:solidFill>
                  <a:srgbClr val="800000"/>
                </a:solidFill>
                <a:latin typeface="Arial" charset="0"/>
              </a:defRPr>
            </a:lvl4pPr>
            <a:lvl5pPr marL="2057400" indent="-228600">
              <a:spcBef>
                <a:spcPct val="20000"/>
              </a:spcBef>
              <a:buClr>
                <a:srgbClr val="990033"/>
              </a:buClr>
              <a:buSzPct val="50000"/>
              <a:buFont typeface="Wingdings"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defRPr>
            </a:lvl9pPr>
          </a:lstStyle>
          <a:p>
            <a:pPr>
              <a:spcBef>
                <a:spcPct val="0"/>
              </a:spcBef>
              <a:buClrTx/>
              <a:buSzTx/>
              <a:buFontTx/>
              <a:buNone/>
            </a:pPr>
            <a:r>
              <a:rPr lang="en-CA" altLang="zh-CN" sz="2400">
                <a:solidFill>
                  <a:srgbClr val="800000"/>
                </a:solidFill>
                <a:ea typeface="Arial" charset="0"/>
                <a:cs typeface="Arial" charset="0"/>
              </a:rPr>
              <a:t>Server</a:t>
            </a:r>
            <a:endParaRPr lang="zh-CN" altLang="en-US" sz="2400">
              <a:solidFill>
                <a:schemeClr val="tx1"/>
              </a:solidFill>
              <a:ea typeface="Arial" charset="0"/>
              <a:cs typeface="Arial" charset="0"/>
            </a:endParaRPr>
          </a:p>
        </p:txBody>
      </p:sp>
      <p:sp>
        <p:nvSpPr>
          <p:cNvPr id="2" name="Slide Number Placeholder 1"/>
          <p:cNvSpPr>
            <a:spLocks noGrp="1"/>
          </p:cNvSpPr>
          <p:nvPr>
            <p:ph type="sldNum" sz="quarter" idx="10"/>
          </p:nvPr>
        </p:nvSpPr>
        <p:spPr/>
        <p:txBody>
          <a:bodyPr/>
          <a:lstStyle/>
          <a:p>
            <a:fld id="{7BDAD4A4-B219-EA4F-9379-13A467BC1329}" type="slidenum">
              <a:rPr lang="en-US" altLang="en-US" smtClean="0"/>
              <a:pPr/>
              <a:t>42</a:t>
            </a:fld>
            <a:endParaRPr lang="en-CA" altLang="zh-CN"/>
          </a:p>
        </p:txBody>
      </p:sp>
      <p:pic>
        <p:nvPicPr>
          <p:cNvPr id="16" name="Picture 2"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520" y="1072263"/>
            <a:ext cx="1152480" cy="90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3607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charset="-122"/>
              </a:rPr>
              <a:t>Logical Two-Tier Architecture</a:t>
            </a:r>
            <a:endParaRPr 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43</a:t>
            </a:fld>
            <a:endParaRPr lang="en-CA" altLang="zh-CN"/>
          </a:p>
        </p:txBody>
      </p:sp>
      <p:sp>
        <p:nvSpPr>
          <p:cNvPr id="5" name="Rectangle 4"/>
          <p:cNvSpPr/>
          <p:nvPr/>
        </p:nvSpPr>
        <p:spPr bwMode="auto">
          <a:xfrm>
            <a:off x="3419872" y="4921919"/>
            <a:ext cx="1584176" cy="1097881"/>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rPr>
              <a:t>DBMS</a:t>
            </a:r>
          </a:p>
          <a:p>
            <a:pPr marL="0" marR="0" indent="0" algn="ctr" defTabSz="914400" rtl="0" eaLnBrk="1" fontAlgn="base" latinLnBrk="0" hangingPunct="1">
              <a:lnSpc>
                <a:spcPct val="100000"/>
              </a:lnSpc>
              <a:spcBef>
                <a:spcPct val="0"/>
              </a:spcBef>
              <a:spcAft>
                <a:spcPct val="0"/>
              </a:spcAft>
              <a:buClrTx/>
              <a:buSzTx/>
              <a:buFontTx/>
              <a:buNone/>
              <a:tabLst/>
            </a:pPr>
            <a:r>
              <a:rPr lang="en-US" sz="3600" dirty="0" smtClean="0"/>
              <a:t>Server</a:t>
            </a:r>
            <a:endParaRPr kumimoji="0" lang="en-US" sz="3600" b="0" i="0" u="none" strike="noStrike" cap="none" normalizeH="0" baseline="0" dirty="0" smtClean="0">
              <a:ln>
                <a:noFill/>
              </a:ln>
              <a:solidFill>
                <a:schemeClr val="tx1"/>
              </a:solidFill>
              <a:effectLst/>
            </a:endParaRPr>
          </a:p>
        </p:txBody>
      </p:sp>
      <p:sp>
        <p:nvSpPr>
          <p:cNvPr id="6" name="Rectangle 5"/>
          <p:cNvSpPr/>
          <p:nvPr/>
        </p:nvSpPr>
        <p:spPr bwMode="auto">
          <a:xfrm>
            <a:off x="5652120" y="2635424"/>
            <a:ext cx="1584176" cy="62113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Client</a:t>
            </a:r>
          </a:p>
        </p:txBody>
      </p:sp>
      <p:sp>
        <p:nvSpPr>
          <p:cNvPr id="7" name="Rectangle 6"/>
          <p:cNvSpPr/>
          <p:nvPr/>
        </p:nvSpPr>
        <p:spPr bwMode="auto">
          <a:xfrm>
            <a:off x="1259632" y="2635424"/>
            <a:ext cx="1448523" cy="62113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Client</a:t>
            </a:r>
          </a:p>
        </p:txBody>
      </p:sp>
      <p:sp>
        <p:nvSpPr>
          <p:cNvPr id="8" name="Rectangle 7"/>
          <p:cNvSpPr/>
          <p:nvPr/>
        </p:nvSpPr>
        <p:spPr>
          <a:xfrm>
            <a:off x="3387773" y="3490809"/>
            <a:ext cx="1688283" cy="584775"/>
          </a:xfrm>
          <a:prstGeom prst="rect">
            <a:avLst/>
          </a:prstGeom>
        </p:spPr>
        <p:txBody>
          <a:bodyPr wrap="none">
            <a:spAutoFit/>
          </a:bodyPr>
          <a:lstStyle/>
          <a:p>
            <a:r>
              <a:rPr lang="en-US" altLang="en-US" sz="3200" dirty="0" smtClean="0"/>
              <a:t>Network</a:t>
            </a:r>
            <a:endParaRPr lang="en-US" sz="3200" dirty="0"/>
          </a:p>
        </p:txBody>
      </p:sp>
      <p:cxnSp>
        <p:nvCxnSpPr>
          <p:cNvPr id="9" name="Straight Connector 8"/>
          <p:cNvCxnSpPr/>
          <p:nvPr/>
        </p:nvCxnSpPr>
        <p:spPr bwMode="auto">
          <a:xfrm>
            <a:off x="1441999" y="4095291"/>
            <a:ext cx="5650281" cy="25362"/>
          </a:xfrm>
          <a:prstGeom prst="lin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0" name="Straight Connector 9"/>
          <p:cNvCxnSpPr>
            <a:stCxn id="10" idx="2"/>
          </p:cNvCxnSpPr>
          <p:nvPr/>
        </p:nvCxnSpPr>
        <p:spPr bwMode="auto">
          <a:xfrm flipH="1">
            <a:off x="1983893" y="3256557"/>
            <a:ext cx="1" cy="864096"/>
          </a:xfrm>
          <a:prstGeom prst="lin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1" name="Straight Connector 10"/>
          <p:cNvCxnSpPr>
            <a:endCxn id="8" idx="0"/>
          </p:cNvCxnSpPr>
          <p:nvPr/>
        </p:nvCxnSpPr>
        <p:spPr bwMode="auto">
          <a:xfrm>
            <a:off x="4211960" y="4120653"/>
            <a:ext cx="0" cy="801266"/>
          </a:xfrm>
          <a:prstGeom prst="lin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6444208" y="3211488"/>
            <a:ext cx="0" cy="877750"/>
          </a:xfrm>
          <a:prstGeom prst="lin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cxnSp>
      <p:sp>
        <p:nvSpPr>
          <p:cNvPr id="13" name="Rectangle 12"/>
          <p:cNvSpPr/>
          <p:nvPr/>
        </p:nvSpPr>
        <p:spPr>
          <a:xfrm>
            <a:off x="914400" y="3461792"/>
            <a:ext cx="1371600" cy="523220"/>
          </a:xfrm>
          <a:prstGeom prst="rect">
            <a:avLst/>
          </a:prstGeom>
        </p:spPr>
        <p:txBody>
          <a:bodyPr wrap="square">
            <a:spAutoFit/>
          </a:bodyPr>
          <a:lstStyle/>
          <a:p>
            <a:pPr algn="ctr"/>
            <a:r>
              <a:rPr lang="en-CA" altLang="zh-CN" sz="2800" dirty="0">
                <a:solidFill>
                  <a:srgbClr val="800000"/>
                </a:solidFill>
              </a:rPr>
              <a:t>SQL</a:t>
            </a:r>
            <a:endParaRPr lang="zh-CN" altLang="en-US" sz="2800" dirty="0"/>
          </a:p>
        </p:txBody>
      </p:sp>
      <p:sp>
        <p:nvSpPr>
          <p:cNvPr id="14" name="Rectangle 13"/>
          <p:cNvSpPr/>
          <p:nvPr/>
        </p:nvSpPr>
        <p:spPr>
          <a:xfrm>
            <a:off x="6172200" y="3429000"/>
            <a:ext cx="1371600" cy="523220"/>
          </a:xfrm>
          <a:prstGeom prst="rect">
            <a:avLst/>
          </a:prstGeom>
        </p:spPr>
        <p:txBody>
          <a:bodyPr wrap="square">
            <a:spAutoFit/>
          </a:bodyPr>
          <a:lstStyle/>
          <a:p>
            <a:pPr algn="ctr"/>
            <a:r>
              <a:rPr lang="en-CA" altLang="zh-CN" sz="2800" dirty="0">
                <a:solidFill>
                  <a:srgbClr val="800000"/>
                </a:solidFill>
              </a:rPr>
              <a:t>SQL</a:t>
            </a:r>
            <a:endParaRPr lang="zh-CN" altLang="en-US" sz="3600" dirty="0"/>
          </a:p>
        </p:txBody>
      </p:sp>
      <p:pic>
        <p:nvPicPr>
          <p:cNvPr id="15" name="Picture 2"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120" y="1529463"/>
            <a:ext cx="1152480" cy="9089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120" y="1524000"/>
            <a:ext cx="1152480" cy="90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387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1028"/>
          <p:cNvSpPr>
            <a:spLocks noGrp="1" noChangeArrowheads="1"/>
          </p:cNvSpPr>
          <p:nvPr>
            <p:ph type="title"/>
          </p:nvPr>
        </p:nvSpPr>
        <p:spPr>
          <a:xfrm>
            <a:off x="34925" y="44450"/>
            <a:ext cx="9105900" cy="869950"/>
          </a:xfrm>
        </p:spPr>
        <p:txBody>
          <a:bodyPr/>
          <a:lstStyle/>
          <a:p>
            <a:pPr eaLnBrk="1" hangingPunct="1"/>
            <a:r>
              <a:rPr lang="en-US" altLang="en-US"/>
              <a:t>Clients</a:t>
            </a:r>
          </a:p>
        </p:txBody>
      </p:sp>
      <p:sp>
        <p:nvSpPr>
          <p:cNvPr id="40964" name="Rectangle 1029"/>
          <p:cNvSpPr>
            <a:spLocks noGrp="1" noChangeArrowheads="1"/>
          </p:cNvSpPr>
          <p:nvPr>
            <p:ph type="body" idx="1"/>
          </p:nvPr>
        </p:nvSpPr>
        <p:spPr/>
        <p:txBody>
          <a:bodyPr/>
          <a:lstStyle/>
          <a:p>
            <a:pPr eaLnBrk="1" hangingPunct="1"/>
            <a:r>
              <a:rPr lang="en-US" altLang="en-US"/>
              <a:t>Use client software module to access and utilize the various server resources. </a:t>
            </a:r>
          </a:p>
          <a:p>
            <a:pPr eaLnBrk="1" hangingPunct="1"/>
            <a:r>
              <a:rPr lang="en-US" altLang="en-US"/>
              <a:t>Kinds of client machine</a:t>
            </a:r>
          </a:p>
          <a:p>
            <a:pPr lvl="1" eaLnBrk="1" hangingPunct="1"/>
            <a:r>
              <a:rPr lang="en-US" altLang="en-US"/>
              <a:t>diskless machines </a:t>
            </a:r>
          </a:p>
          <a:p>
            <a:pPr lvl="1" eaLnBrk="1" hangingPunct="1"/>
            <a:r>
              <a:rPr lang="en-US" altLang="en-US"/>
              <a:t>PCs </a:t>
            </a:r>
          </a:p>
          <a:p>
            <a:pPr lvl="1" eaLnBrk="1" hangingPunct="1"/>
            <a:r>
              <a:rPr lang="en-US" altLang="en-US"/>
              <a:t>Workstations with disks with only the client software installed.</a:t>
            </a:r>
          </a:p>
          <a:p>
            <a:pPr eaLnBrk="1" hangingPunct="1"/>
            <a:r>
              <a:rPr lang="en-US" altLang="en-US"/>
              <a:t>Connected to the servers via some form of a network.</a:t>
            </a:r>
          </a:p>
          <a:p>
            <a:pPr lvl="1" eaLnBrk="1" hangingPunct="1"/>
            <a:r>
              <a:rPr lang="en-US" altLang="en-US"/>
              <a:t>(LAN: local area network, wireless network, etc.)</a:t>
            </a:r>
          </a:p>
        </p:txBody>
      </p:sp>
      <p:sp>
        <p:nvSpPr>
          <p:cNvPr id="2" name="Slide Number Placeholder 1"/>
          <p:cNvSpPr>
            <a:spLocks noGrp="1"/>
          </p:cNvSpPr>
          <p:nvPr>
            <p:ph type="sldNum" sz="quarter" idx="10"/>
          </p:nvPr>
        </p:nvSpPr>
        <p:spPr/>
        <p:txBody>
          <a:bodyPr/>
          <a:lstStyle/>
          <a:p>
            <a:fld id="{7BDAD4A4-B219-EA4F-9379-13A467BC1329}" type="slidenum">
              <a:rPr lang="en-US" altLang="en-US" smtClean="0"/>
              <a:pPr/>
              <a:t>44</a:t>
            </a:fld>
            <a:endParaRPr lang="en-CA" altLang="zh-CN"/>
          </a:p>
        </p:txBody>
      </p:sp>
    </p:spTree>
    <p:extLst>
      <p:ext uri="{BB962C8B-B14F-4D97-AF65-F5344CB8AC3E}">
        <p14:creationId xmlns:p14="http://schemas.microsoft.com/office/powerpoint/2010/main" val="10823411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4"/>
          <p:cNvSpPr>
            <a:spLocks noGrp="1" noChangeArrowheads="1"/>
          </p:cNvSpPr>
          <p:nvPr>
            <p:ph type="title"/>
          </p:nvPr>
        </p:nvSpPr>
        <p:spPr>
          <a:xfrm>
            <a:off x="34925" y="44450"/>
            <a:ext cx="9105900" cy="1035050"/>
          </a:xfrm>
        </p:spPr>
        <p:txBody>
          <a:bodyPr/>
          <a:lstStyle/>
          <a:p>
            <a:pPr eaLnBrk="1" hangingPunct="1"/>
            <a:r>
              <a:rPr lang="en-US" altLang="en-US"/>
              <a:t>DBMS Server</a:t>
            </a:r>
          </a:p>
        </p:txBody>
      </p:sp>
      <p:sp>
        <p:nvSpPr>
          <p:cNvPr id="41988" name="Rectangle 5"/>
          <p:cNvSpPr>
            <a:spLocks noGrp="1" noChangeArrowheads="1"/>
          </p:cNvSpPr>
          <p:nvPr>
            <p:ph type="body" idx="1"/>
          </p:nvPr>
        </p:nvSpPr>
        <p:spPr/>
        <p:txBody>
          <a:bodyPr/>
          <a:lstStyle/>
          <a:p>
            <a:pPr eaLnBrk="1" hangingPunct="1"/>
            <a:r>
              <a:rPr lang="en-US" altLang="en-US" sz="2400"/>
              <a:t>Provides database query and transaction services to the clients</a:t>
            </a:r>
          </a:p>
          <a:p>
            <a:pPr eaLnBrk="1" hangingPunct="1"/>
            <a:r>
              <a:rPr lang="en-US" altLang="en-US" sz="2400"/>
              <a:t>Relational DBMS servers are often called SQL servers, query servers, or transaction servers</a:t>
            </a:r>
          </a:p>
          <a:p>
            <a:pPr eaLnBrk="1" hangingPunct="1"/>
            <a:r>
              <a:rPr lang="en-US" altLang="en-US" sz="2400"/>
              <a:t>Applications running on clients utilize an Application Program Interface (</a:t>
            </a:r>
            <a:r>
              <a:rPr lang="en-US" altLang="en-US" sz="2400" b="1"/>
              <a:t>API</a:t>
            </a:r>
            <a:r>
              <a:rPr lang="en-US" altLang="en-US" sz="2400"/>
              <a:t>) to access server databases via standard interface :</a:t>
            </a:r>
          </a:p>
          <a:p>
            <a:pPr lvl="1" eaLnBrk="1" hangingPunct="1"/>
            <a:r>
              <a:rPr lang="en-US" altLang="en-US" sz="2200"/>
              <a:t>ODBC: Open Database Connectivity standard</a:t>
            </a:r>
          </a:p>
          <a:p>
            <a:pPr lvl="1" eaLnBrk="1" hangingPunct="1"/>
            <a:r>
              <a:rPr lang="en-US" altLang="en-US" sz="2200"/>
              <a:t>JDBC: for Java programming access</a:t>
            </a:r>
          </a:p>
          <a:p>
            <a:pPr eaLnBrk="1" hangingPunct="1"/>
            <a:r>
              <a:rPr lang="en-US" altLang="en-US" sz="2400"/>
              <a:t>Client and server must install appropriate client module and server module software for ODBC or JDBC</a:t>
            </a:r>
          </a:p>
        </p:txBody>
      </p:sp>
      <p:sp>
        <p:nvSpPr>
          <p:cNvPr id="2" name="Slide Number Placeholder 1"/>
          <p:cNvSpPr>
            <a:spLocks noGrp="1"/>
          </p:cNvSpPr>
          <p:nvPr>
            <p:ph type="sldNum" sz="quarter" idx="10"/>
          </p:nvPr>
        </p:nvSpPr>
        <p:spPr/>
        <p:txBody>
          <a:bodyPr/>
          <a:lstStyle/>
          <a:p>
            <a:fld id="{7BDAD4A4-B219-EA4F-9379-13A467BC1329}" type="slidenum">
              <a:rPr lang="en-US" altLang="en-US" smtClean="0"/>
              <a:pPr/>
              <a:t>45</a:t>
            </a:fld>
            <a:endParaRPr lang="en-CA" altLang="zh-CN"/>
          </a:p>
        </p:txBody>
      </p:sp>
    </p:spTree>
    <p:extLst>
      <p:ext uri="{BB962C8B-B14F-4D97-AF65-F5344CB8AC3E}">
        <p14:creationId xmlns:p14="http://schemas.microsoft.com/office/powerpoint/2010/main" val="19088874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anim calcmode="lin" valueType="num">
                                      <p:cBhvr additive="base">
                                        <p:cTn id="11"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988">
                                            <p:txEl>
                                              <p:pRg st="2" end="2"/>
                                            </p:txEl>
                                          </p:spTgt>
                                        </p:tgtEl>
                                        <p:attrNameLst>
                                          <p:attrName>style.visibility</p:attrName>
                                        </p:attrNameLst>
                                      </p:cBhvr>
                                      <p:to>
                                        <p:strVal val="visible"/>
                                      </p:to>
                                    </p:set>
                                    <p:anim calcmode="lin" valueType="num">
                                      <p:cBhvr additive="base">
                                        <p:cTn id="17"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988">
                                            <p:txEl>
                                              <p:pRg st="3" end="3"/>
                                            </p:txEl>
                                          </p:spTgt>
                                        </p:tgtEl>
                                        <p:attrNameLst>
                                          <p:attrName>style.visibility</p:attrName>
                                        </p:attrNameLst>
                                      </p:cBhvr>
                                      <p:to>
                                        <p:strVal val="visible"/>
                                      </p:to>
                                    </p:set>
                                    <p:anim calcmode="lin" valueType="num">
                                      <p:cBhvr additive="base">
                                        <p:cTn id="23"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988">
                                            <p:txEl>
                                              <p:pRg st="4" end="4"/>
                                            </p:txEl>
                                          </p:spTgt>
                                        </p:tgtEl>
                                        <p:attrNameLst>
                                          <p:attrName>style.visibility</p:attrName>
                                        </p:attrNameLst>
                                      </p:cBhvr>
                                      <p:to>
                                        <p:strVal val="visible"/>
                                      </p:to>
                                    </p:set>
                                    <p:anim calcmode="lin" valueType="num">
                                      <p:cBhvr additive="base">
                                        <p:cTn id="27"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1988">
                                            <p:txEl>
                                              <p:pRg st="5" end="5"/>
                                            </p:txEl>
                                          </p:spTgt>
                                        </p:tgtEl>
                                        <p:attrNameLst>
                                          <p:attrName>style.visibility</p:attrName>
                                        </p:attrNameLst>
                                      </p:cBhvr>
                                      <p:to>
                                        <p:strVal val="visible"/>
                                      </p:to>
                                    </p:set>
                                    <p:anim calcmode="lin" valueType="num">
                                      <p:cBhvr additive="base">
                                        <p:cTn id="33"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8"/>
          <p:cNvSpPr>
            <a:spLocks noGrp="1" noChangeArrowheads="1"/>
          </p:cNvSpPr>
          <p:nvPr>
            <p:ph type="title"/>
          </p:nvPr>
        </p:nvSpPr>
        <p:spPr/>
        <p:txBody>
          <a:bodyPr/>
          <a:lstStyle/>
          <a:p>
            <a:pPr eaLnBrk="1" hangingPunct="1"/>
            <a:r>
              <a:rPr lang="en-US" altLang="en-US">
                <a:ea typeface="ＭＳ Ｐゴシック" charset="-128"/>
              </a:rPr>
              <a:t>Two Tier Client-Server Architecture</a:t>
            </a:r>
          </a:p>
        </p:txBody>
      </p:sp>
      <p:sp>
        <p:nvSpPr>
          <p:cNvPr id="82947" name="Rectangle 1029"/>
          <p:cNvSpPr>
            <a:spLocks noGrp="1" noChangeArrowheads="1"/>
          </p:cNvSpPr>
          <p:nvPr>
            <p:ph type="body" idx="1"/>
          </p:nvPr>
        </p:nvSpPr>
        <p:spPr/>
        <p:txBody>
          <a:bodyPr/>
          <a:lstStyle/>
          <a:p>
            <a:pPr eaLnBrk="1" hangingPunct="1">
              <a:lnSpc>
                <a:spcPct val="90000"/>
              </a:lnSpc>
            </a:pPr>
            <a:r>
              <a:rPr lang="en-US" altLang="en-US" dirty="0">
                <a:ea typeface="ＭＳ Ｐゴシック" charset="-128"/>
              </a:rPr>
              <a:t>Client and server must install appropriate client module and server module software for ODBC or JDBC</a:t>
            </a:r>
          </a:p>
          <a:p>
            <a:pPr eaLnBrk="1" hangingPunct="1"/>
            <a:r>
              <a:rPr lang="en-US" altLang="en-US" dirty="0">
                <a:ea typeface="ＭＳ Ｐゴシック" charset="-128"/>
              </a:rPr>
              <a:t>A client program may connect to several DBMSs, sometimes called the data sources.</a:t>
            </a:r>
          </a:p>
          <a:p>
            <a:pPr eaLnBrk="1" hangingPunct="1"/>
            <a:r>
              <a:rPr lang="en-US" altLang="en-US" dirty="0">
                <a:ea typeface="ＭＳ Ｐゴシック" charset="-128"/>
              </a:rPr>
              <a:t>In general, data sources can be files or other non-DBMS software that manages data.</a:t>
            </a:r>
          </a:p>
          <a:p>
            <a:pPr eaLnBrk="1" hangingPunct="1"/>
            <a:endParaRPr lang="en-US" altLang="en-US" dirty="0">
              <a:ea typeface="ＭＳ Ｐゴシック" charset="-128"/>
            </a:endParaRPr>
          </a:p>
        </p:txBody>
      </p:sp>
      <p:sp>
        <p:nvSpPr>
          <p:cNvPr id="2" name="Slide Number Placeholder 1"/>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46</a:t>
            </a:fld>
            <a:endParaRPr lang="en-CA" altLang="zh-CN"/>
          </a:p>
        </p:txBody>
      </p:sp>
      <p:sp>
        <p:nvSpPr>
          <p:cNvPr id="5" name="Rectangle 4"/>
          <p:cNvSpPr/>
          <p:nvPr/>
        </p:nvSpPr>
        <p:spPr bwMode="auto">
          <a:xfrm>
            <a:off x="3445024" y="5683919"/>
            <a:ext cx="1584176" cy="1097881"/>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rPr>
              <a:t>DBMS</a:t>
            </a:r>
          </a:p>
          <a:p>
            <a:pPr marL="0" marR="0" indent="0" algn="ctr" defTabSz="914400" rtl="0" eaLnBrk="1" fontAlgn="base" latinLnBrk="0" hangingPunct="1">
              <a:lnSpc>
                <a:spcPct val="100000"/>
              </a:lnSpc>
              <a:spcBef>
                <a:spcPct val="0"/>
              </a:spcBef>
              <a:spcAft>
                <a:spcPct val="0"/>
              </a:spcAft>
              <a:buClrTx/>
              <a:buSzTx/>
              <a:buFontTx/>
              <a:buNone/>
              <a:tabLst/>
            </a:pPr>
            <a:r>
              <a:rPr lang="en-US" sz="3600" dirty="0" smtClean="0"/>
              <a:t>Server</a:t>
            </a:r>
            <a:endParaRPr kumimoji="0" lang="en-US" sz="3600" b="0" i="0" u="none" strike="noStrike" cap="none" normalizeH="0" baseline="0" dirty="0" smtClean="0">
              <a:ln>
                <a:noFill/>
              </a:ln>
              <a:solidFill>
                <a:schemeClr val="tx1"/>
              </a:solidFill>
              <a:effectLst/>
            </a:endParaRPr>
          </a:p>
        </p:txBody>
      </p:sp>
      <p:sp>
        <p:nvSpPr>
          <p:cNvPr id="6" name="Rectangle 5"/>
          <p:cNvSpPr/>
          <p:nvPr/>
        </p:nvSpPr>
        <p:spPr bwMode="auto">
          <a:xfrm>
            <a:off x="5652120" y="4191000"/>
            <a:ext cx="1584176" cy="62113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Client</a:t>
            </a:r>
          </a:p>
        </p:txBody>
      </p:sp>
      <p:sp>
        <p:nvSpPr>
          <p:cNvPr id="7" name="Rectangle 6"/>
          <p:cNvSpPr/>
          <p:nvPr/>
        </p:nvSpPr>
        <p:spPr bwMode="auto">
          <a:xfrm>
            <a:off x="1259632" y="4191000"/>
            <a:ext cx="1448523" cy="62113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Client</a:t>
            </a:r>
          </a:p>
        </p:txBody>
      </p:sp>
      <p:sp>
        <p:nvSpPr>
          <p:cNvPr id="8" name="Rectangle 7"/>
          <p:cNvSpPr/>
          <p:nvPr/>
        </p:nvSpPr>
        <p:spPr>
          <a:xfrm>
            <a:off x="3387773" y="4722037"/>
            <a:ext cx="1688283" cy="584775"/>
          </a:xfrm>
          <a:prstGeom prst="rect">
            <a:avLst/>
          </a:prstGeom>
        </p:spPr>
        <p:txBody>
          <a:bodyPr wrap="none">
            <a:spAutoFit/>
          </a:bodyPr>
          <a:lstStyle/>
          <a:p>
            <a:r>
              <a:rPr lang="en-US" altLang="en-US" sz="3200" dirty="0" smtClean="0"/>
              <a:t>Network</a:t>
            </a:r>
            <a:endParaRPr lang="en-US" sz="3200" dirty="0"/>
          </a:p>
        </p:txBody>
      </p:sp>
      <p:cxnSp>
        <p:nvCxnSpPr>
          <p:cNvPr id="9" name="Straight Connector 8"/>
          <p:cNvCxnSpPr/>
          <p:nvPr/>
        </p:nvCxnSpPr>
        <p:spPr bwMode="auto">
          <a:xfrm>
            <a:off x="1441999" y="5326519"/>
            <a:ext cx="5650281" cy="25362"/>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0" name="Straight Connector 9"/>
          <p:cNvCxnSpPr>
            <a:stCxn id="10" idx="2"/>
          </p:cNvCxnSpPr>
          <p:nvPr/>
        </p:nvCxnSpPr>
        <p:spPr bwMode="auto">
          <a:xfrm flipH="1">
            <a:off x="1983893" y="4487785"/>
            <a:ext cx="1" cy="864096"/>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1" name="Straight Connector 10"/>
          <p:cNvCxnSpPr>
            <a:endCxn id="8" idx="0"/>
          </p:cNvCxnSpPr>
          <p:nvPr/>
        </p:nvCxnSpPr>
        <p:spPr bwMode="auto">
          <a:xfrm>
            <a:off x="4211960" y="5351881"/>
            <a:ext cx="0" cy="801266"/>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6444208" y="4442716"/>
            <a:ext cx="0" cy="877750"/>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286659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xfrm>
            <a:off x="34925" y="44450"/>
            <a:ext cx="9105900" cy="1035050"/>
          </a:xfrm>
        </p:spPr>
        <p:txBody>
          <a:bodyPr/>
          <a:lstStyle/>
          <a:p>
            <a:pPr eaLnBrk="1" hangingPunct="1"/>
            <a:r>
              <a:rPr lang="en-US" altLang="en-US"/>
              <a:t>Three-Tier Client-Server architecture</a:t>
            </a:r>
          </a:p>
        </p:txBody>
      </p:sp>
      <p:pic>
        <p:nvPicPr>
          <p:cNvPr id="143362" name="Picture 4" descr="fig02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8" y="1268413"/>
            <a:ext cx="860266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DAD4A4-B219-EA4F-9379-13A467BC1329}" type="slidenum">
              <a:rPr lang="en-US" altLang="en-US" smtClean="0"/>
              <a:pPr/>
              <a:t>47</a:t>
            </a:fld>
            <a:endParaRPr lang="en-CA" altLang="zh-CN"/>
          </a:p>
        </p:txBody>
      </p:sp>
    </p:spTree>
    <p:extLst>
      <p:ext uri="{BB962C8B-B14F-4D97-AF65-F5344CB8AC3E}">
        <p14:creationId xmlns:p14="http://schemas.microsoft.com/office/powerpoint/2010/main" val="45732920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4"/>
          <p:cNvSpPr>
            <a:spLocks noGrp="1" noChangeArrowheads="1"/>
          </p:cNvSpPr>
          <p:nvPr>
            <p:ph type="title"/>
          </p:nvPr>
        </p:nvSpPr>
        <p:spPr>
          <a:xfrm>
            <a:off x="34925" y="44450"/>
            <a:ext cx="9105900" cy="1035050"/>
          </a:xfrm>
        </p:spPr>
        <p:txBody>
          <a:bodyPr/>
          <a:lstStyle/>
          <a:p>
            <a:pPr eaLnBrk="1" hangingPunct="1"/>
            <a:r>
              <a:rPr lang="en-US" altLang="en-US"/>
              <a:t>Three Tier Client-Server Architecture</a:t>
            </a:r>
          </a:p>
        </p:txBody>
      </p:sp>
      <p:sp>
        <p:nvSpPr>
          <p:cNvPr id="45060" name="Rectangle 5"/>
          <p:cNvSpPr>
            <a:spLocks noGrp="1" noChangeArrowheads="1"/>
          </p:cNvSpPr>
          <p:nvPr>
            <p:ph type="body" idx="1"/>
          </p:nvPr>
        </p:nvSpPr>
        <p:spPr/>
        <p:txBody>
          <a:bodyPr/>
          <a:lstStyle/>
          <a:p>
            <a:pPr eaLnBrk="1" hangingPunct="1"/>
            <a:r>
              <a:rPr lang="en-US" altLang="en-US" sz="2400" dirty="0"/>
              <a:t>Common for Web applications</a:t>
            </a:r>
          </a:p>
          <a:p>
            <a:pPr eaLnBrk="1" hangingPunct="1"/>
            <a:r>
              <a:rPr lang="en-US" altLang="en-US" sz="2400" dirty="0"/>
              <a:t>Intermediate Layer called Application Server or Web Server: </a:t>
            </a:r>
          </a:p>
          <a:p>
            <a:pPr lvl="1" eaLnBrk="1" hangingPunct="1"/>
            <a:r>
              <a:rPr lang="en-US" altLang="en-US" sz="2200" dirty="0"/>
              <a:t>Stores the web connectivity software and the business logic part of the application used to access the corresponding data from the database server</a:t>
            </a:r>
          </a:p>
          <a:p>
            <a:pPr lvl="1" eaLnBrk="1" hangingPunct="1"/>
            <a:r>
              <a:rPr lang="en-US" altLang="en-US" sz="2200" dirty="0"/>
              <a:t>Acts like a conduit for sending partially processed data between the database server and the client.</a:t>
            </a:r>
          </a:p>
          <a:p>
            <a:pPr eaLnBrk="1" hangingPunct="1"/>
            <a:r>
              <a:rPr lang="en-US" altLang="en-US" sz="2400" dirty="0"/>
              <a:t>Three-tier Architecture Can Enhance Security: </a:t>
            </a:r>
          </a:p>
          <a:p>
            <a:pPr lvl="1" eaLnBrk="1" hangingPunct="1"/>
            <a:r>
              <a:rPr lang="en-US" altLang="en-US" sz="2200" dirty="0"/>
              <a:t>Database server only accessible via middle tier</a:t>
            </a:r>
          </a:p>
          <a:p>
            <a:pPr lvl="1" eaLnBrk="1" hangingPunct="1"/>
            <a:r>
              <a:rPr lang="en-US" altLang="en-US" sz="2200" dirty="0"/>
              <a:t>Clients cannot directly access database server</a:t>
            </a:r>
          </a:p>
        </p:txBody>
      </p:sp>
      <p:sp>
        <p:nvSpPr>
          <p:cNvPr id="2" name="Slide Number Placeholder 1"/>
          <p:cNvSpPr>
            <a:spLocks noGrp="1"/>
          </p:cNvSpPr>
          <p:nvPr>
            <p:ph type="sldNum" sz="quarter" idx="10"/>
          </p:nvPr>
        </p:nvSpPr>
        <p:spPr/>
        <p:txBody>
          <a:bodyPr/>
          <a:lstStyle/>
          <a:p>
            <a:fld id="{7BDAD4A4-B219-EA4F-9379-13A467BC1329}" type="slidenum">
              <a:rPr lang="en-US" altLang="en-US" smtClean="0"/>
              <a:pPr/>
              <a:t>48</a:t>
            </a:fld>
            <a:endParaRPr lang="en-CA" altLang="zh-CN"/>
          </a:p>
        </p:txBody>
      </p:sp>
    </p:spTree>
    <p:extLst>
      <p:ext uri="{BB962C8B-B14F-4D97-AF65-F5344CB8AC3E}">
        <p14:creationId xmlns:p14="http://schemas.microsoft.com/office/powerpoint/2010/main" val="4879085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anim calcmode="lin" valueType="num">
                                      <p:cBhvr additive="base">
                                        <p:cTn id="7" dur="500" fill="hold"/>
                                        <p:tgtEl>
                                          <p:spTgt spid="4506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60">
                                            <p:txEl>
                                              <p:pRg st="2" end="2"/>
                                            </p:txEl>
                                          </p:spTgt>
                                        </p:tgtEl>
                                        <p:attrNameLst>
                                          <p:attrName>style.visibility</p:attrName>
                                        </p:attrNameLst>
                                      </p:cBhvr>
                                      <p:to>
                                        <p:strVal val="visible"/>
                                      </p:to>
                                    </p:set>
                                    <p:anim calcmode="lin" valueType="num">
                                      <p:cBhvr additive="base">
                                        <p:cTn id="11" dur="500" fill="hold"/>
                                        <p:tgtEl>
                                          <p:spTgt spid="4506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6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60">
                                            <p:txEl>
                                              <p:pRg st="3" end="3"/>
                                            </p:txEl>
                                          </p:spTgt>
                                        </p:tgtEl>
                                        <p:attrNameLst>
                                          <p:attrName>style.visibility</p:attrName>
                                        </p:attrNameLst>
                                      </p:cBhvr>
                                      <p:to>
                                        <p:strVal val="visible"/>
                                      </p:to>
                                    </p:set>
                                    <p:anim calcmode="lin" valueType="num">
                                      <p:cBhvr additive="base">
                                        <p:cTn id="15" dur="500" fill="hold"/>
                                        <p:tgtEl>
                                          <p:spTgt spid="4506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5060">
                                            <p:txEl>
                                              <p:pRg st="4" end="4"/>
                                            </p:txEl>
                                          </p:spTgt>
                                        </p:tgtEl>
                                        <p:attrNameLst>
                                          <p:attrName>style.visibility</p:attrName>
                                        </p:attrNameLst>
                                      </p:cBhvr>
                                      <p:to>
                                        <p:strVal val="visible"/>
                                      </p:to>
                                    </p:set>
                                    <p:anim calcmode="lin" valueType="num">
                                      <p:cBhvr additive="base">
                                        <p:cTn id="21"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6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60">
                                            <p:txEl>
                                              <p:pRg st="5" end="5"/>
                                            </p:txEl>
                                          </p:spTgt>
                                        </p:tgtEl>
                                        <p:attrNameLst>
                                          <p:attrName>style.visibility</p:attrName>
                                        </p:attrNameLst>
                                      </p:cBhvr>
                                      <p:to>
                                        <p:strVal val="visible"/>
                                      </p:to>
                                    </p:set>
                                    <p:anim calcmode="lin" valueType="num">
                                      <p:cBhvr additive="base">
                                        <p:cTn id="25" dur="500" fill="hold"/>
                                        <p:tgtEl>
                                          <p:spTgt spid="4506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060">
                                            <p:txEl>
                                              <p:pRg st="6" end="6"/>
                                            </p:txEl>
                                          </p:spTgt>
                                        </p:tgtEl>
                                        <p:attrNameLst>
                                          <p:attrName>style.visibility</p:attrName>
                                        </p:attrNameLst>
                                      </p:cBhvr>
                                      <p:to>
                                        <p:strVal val="visible"/>
                                      </p:to>
                                    </p:set>
                                    <p:anim calcmode="lin" valueType="num">
                                      <p:cBhvr additive="base">
                                        <p:cTn id="29"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p:cNvSpPr>
            <a:spLocks noGrp="1" noChangeArrowheads="1"/>
          </p:cNvSpPr>
          <p:nvPr>
            <p:ph type="title"/>
          </p:nvPr>
        </p:nvSpPr>
        <p:spPr/>
        <p:txBody>
          <a:bodyPr/>
          <a:lstStyle/>
          <a:p>
            <a:pPr eaLnBrk="1" hangingPunct="1"/>
            <a:r>
              <a:rPr lang="en-US" altLang="en-US" dirty="0">
                <a:ea typeface="MS PGothic" charset="-128"/>
              </a:rPr>
              <a:t>Database Users</a:t>
            </a:r>
          </a:p>
        </p:txBody>
      </p:sp>
      <p:sp>
        <p:nvSpPr>
          <p:cNvPr id="45059" name="Rectangle 5"/>
          <p:cNvSpPr>
            <a:spLocks noGrp="1" noChangeArrowheads="1"/>
          </p:cNvSpPr>
          <p:nvPr>
            <p:ph type="body" idx="1"/>
          </p:nvPr>
        </p:nvSpPr>
        <p:spPr>
          <a:xfrm>
            <a:off x="239713" y="914400"/>
            <a:ext cx="5780087" cy="5715000"/>
          </a:xfrm>
        </p:spPr>
        <p:txBody>
          <a:bodyPr/>
          <a:lstStyle/>
          <a:p>
            <a:pPr eaLnBrk="1" hangingPunct="1"/>
            <a:r>
              <a:rPr lang="en-US" altLang="en-US" dirty="0">
                <a:ea typeface="MS PGothic" charset="-128"/>
              </a:rPr>
              <a:t>Actors behind the Scene</a:t>
            </a:r>
          </a:p>
          <a:p>
            <a:pPr marL="400050" lvl="1" indent="0" eaLnBrk="1" hangingPunct="1">
              <a:buFont typeface="Wingdings" charset="2"/>
              <a:buNone/>
            </a:pPr>
            <a:r>
              <a:rPr lang="en-US" altLang="en-US" dirty="0">
                <a:ea typeface="MS PGothic" charset="-128"/>
              </a:rPr>
              <a:t>Those who design and develop the DBMS software and related tools, and the computer systems operators </a:t>
            </a:r>
          </a:p>
          <a:p>
            <a:pPr eaLnBrk="1" hangingPunct="1"/>
            <a:r>
              <a:rPr lang="en-US" altLang="en-US" dirty="0">
                <a:ea typeface="MS PGothic" charset="-128"/>
              </a:rPr>
              <a:t>Actors on the Scene</a:t>
            </a:r>
          </a:p>
          <a:p>
            <a:pPr marL="400050" lvl="1" indent="0" eaLnBrk="1" hangingPunct="1">
              <a:buFont typeface="Wingdings" charset="2"/>
              <a:buNone/>
            </a:pPr>
            <a:r>
              <a:rPr lang="en-US" altLang="en-US" dirty="0">
                <a:ea typeface="MS PGothic" charset="-128"/>
              </a:rPr>
              <a:t>Those who actually use and control the database content, and those who design, develop and maintain database </a:t>
            </a:r>
            <a:r>
              <a:rPr lang="en-US" altLang="en-US" dirty="0" smtClean="0">
                <a:ea typeface="MS PGothic" charset="-128"/>
              </a:rPr>
              <a:t>applications</a:t>
            </a:r>
          </a:p>
          <a:p>
            <a:pPr marL="400050" lvl="1" indent="0" eaLnBrk="1" hangingPunct="1">
              <a:buFont typeface="Wingdings" charset="2"/>
              <a:buNone/>
            </a:pPr>
            <a:endParaRPr lang="en-US" altLang="en-US" dirty="0">
              <a:ea typeface="MS PGothic" charset="-128"/>
            </a:endParaRPr>
          </a:p>
          <a:p>
            <a:pPr marL="400050" lvl="1" indent="0" eaLnBrk="1" hangingPunct="1">
              <a:buFont typeface="Wingdings" charset="2"/>
              <a:buNone/>
            </a:pPr>
            <a:endParaRPr lang="en-US" altLang="en-US" dirty="0">
              <a:ea typeface="MS PGothic" charset="-128"/>
            </a:endParaRPr>
          </a:p>
          <a:p>
            <a:pPr eaLnBrk="1" hangingPunct="1"/>
            <a:endParaRPr lang="en-US" altLang="en-US" dirty="0">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49</a:t>
            </a:fld>
            <a:endParaRPr lang="en-CA" altLang="zh-CN"/>
          </a:p>
        </p:txBody>
      </p:sp>
      <p:pic>
        <p:nvPicPr>
          <p:cNvPr id="5" name="Picture 4"/>
          <p:cNvPicPr>
            <a:picLocks noChangeAspect="1"/>
          </p:cNvPicPr>
          <p:nvPr/>
        </p:nvPicPr>
        <p:blipFill>
          <a:blip r:embed="rId3"/>
          <a:stretch>
            <a:fillRect/>
          </a:stretch>
        </p:blipFill>
        <p:spPr>
          <a:xfrm>
            <a:off x="6705600" y="3118737"/>
            <a:ext cx="2286000" cy="2231311"/>
          </a:xfrm>
          <a:prstGeom prst="rect">
            <a:avLst/>
          </a:prstGeom>
        </p:spPr>
      </p:pic>
      <p:pic>
        <p:nvPicPr>
          <p:cNvPr id="6" name="Picture 5" descr="mage result for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619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dirty="0"/>
              <a:t>Hierarchical model</a:t>
            </a:r>
          </a:p>
        </p:txBody>
      </p:sp>
      <p:sp>
        <p:nvSpPr>
          <p:cNvPr id="9220" name="Rectangle 5"/>
          <p:cNvSpPr>
            <a:spLocks noGrp="1" noChangeArrowheads="1"/>
          </p:cNvSpPr>
          <p:nvPr>
            <p:ph type="body" idx="1"/>
          </p:nvPr>
        </p:nvSpPr>
        <p:spPr>
          <a:xfrm>
            <a:off x="211360" y="914400"/>
            <a:ext cx="8599487" cy="4572000"/>
          </a:xfrm>
        </p:spPr>
        <p:txBody>
          <a:bodyPr/>
          <a:lstStyle/>
          <a:p>
            <a:pPr eaLnBrk="1" hangingPunct="1"/>
            <a:r>
              <a:rPr lang="en-CA" altLang="zh-CN" sz="3000" dirty="0" smtClean="0">
                <a:ea typeface="宋体" charset="-122"/>
              </a:rPr>
              <a:t>The </a:t>
            </a:r>
            <a:r>
              <a:rPr lang="en-CA" altLang="zh-CN" sz="3000" dirty="0">
                <a:ea typeface="宋体" charset="-122"/>
              </a:rPr>
              <a:t>data is organized into a tree-like structure using </a:t>
            </a:r>
            <a:r>
              <a:rPr lang="en-CA" altLang="zh-CN" sz="3000" dirty="0">
                <a:solidFill>
                  <a:srgbClr val="FF0000"/>
                </a:solidFill>
                <a:ea typeface="宋体" charset="-122"/>
              </a:rPr>
              <a:t>records</a:t>
            </a:r>
            <a:r>
              <a:rPr lang="en-CA" altLang="zh-CN" sz="3000" dirty="0">
                <a:ea typeface="宋体" charset="-122"/>
              </a:rPr>
              <a:t> and </a:t>
            </a:r>
            <a:r>
              <a:rPr lang="en-CA" altLang="zh-CN" sz="3000" dirty="0" smtClean="0">
                <a:solidFill>
                  <a:srgbClr val="FF0000"/>
                </a:solidFill>
                <a:ea typeface="宋体" charset="-122"/>
              </a:rPr>
              <a:t>links</a:t>
            </a:r>
          </a:p>
          <a:p>
            <a:pPr eaLnBrk="1" hangingPunct="1"/>
            <a:r>
              <a:rPr lang="en-US" altLang="zh-CN" sz="3000" dirty="0">
                <a:ea typeface="宋体" charset="-122"/>
              </a:rPr>
              <a:t>Navigational and </a:t>
            </a:r>
            <a:r>
              <a:rPr lang="en-US" altLang="zh-CN" sz="3000" dirty="0" smtClean="0">
                <a:ea typeface="宋体" charset="-122"/>
              </a:rPr>
              <a:t>procedural operations</a:t>
            </a:r>
            <a:endParaRPr lang="en-US" altLang="en-US" dirty="0" smtClean="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5</a:t>
            </a:fld>
            <a:endParaRPr lang="en-CA"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Actors behind the </a:t>
            </a:r>
            <a:r>
              <a:rPr lang="en-US" altLang="en-US" dirty="0" smtClean="0">
                <a:ea typeface="MS PGothic" charset="-128"/>
              </a:rPr>
              <a:t>Scene</a:t>
            </a:r>
            <a:endParaRPr lang="en-US" dirty="0"/>
          </a:p>
        </p:txBody>
      </p:sp>
      <p:sp>
        <p:nvSpPr>
          <p:cNvPr id="3" name="Content Placeholder 2"/>
          <p:cNvSpPr>
            <a:spLocks noGrp="1"/>
          </p:cNvSpPr>
          <p:nvPr>
            <p:ph idx="1"/>
          </p:nvPr>
        </p:nvSpPr>
        <p:spPr>
          <a:xfrm>
            <a:off x="3048000" y="914400"/>
            <a:ext cx="5791200" cy="5715000"/>
          </a:xfrm>
        </p:spPr>
        <p:txBody>
          <a:bodyPr/>
          <a:lstStyle/>
          <a:p>
            <a:r>
              <a:rPr lang="en-US" altLang="en-US" b="1" dirty="0">
                <a:ea typeface="MS PGothic" charset="-128"/>
              </a:rPr>
              <a:t>System Designers and </a:t>
            </a:r>
            <a:r>
              <a:rPr lang="en-US" altLang="en-US" b="1" dirty="0" smtClean="0">
                <a:ea typeface="MS PGothic" charset="-128"/>
              </a:rPr>
              <a:t>Implementers</a:t>
            </a:r>
          </a:p>
          <a:p>
            <a:r>
              <a:rPr lang="en-US" altLang="en-US" b="1" dirty="0">
                <a:ea typeface="MS PGothic" charset="-128"/>
              </a:rPr>
              <a:t>Tool </a:t>
            </a:r>
            <a:r>
              <a:rPr lang="en-US" altLang="en-US" b="1" dirty="0" smtClean="0">
                <a:ea typeface="MS PGothic" charset="-128"/>
              </a:rPr>
              <a:t>Developers</a:t>
            </a:r>
          </a:p>
          <a:p>
            <a:r>
              <a:rPr lang="en-US" altLang="en-US" b="1" dirty="0">
                <a:ea typeface="MS PGothic" charset="-128"/>
              </a:rPr>
              <a:t>Operators and Maintenance Personnel</a:t>
            </a:r>
            <a:endParaRPr lang="en-US" altLang="en-US" b="1" dirty="0" smtClean="0">
              <a:ea typeface="MS PGothic" charset="-128"/>
            </a:endParaRP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50</a:t>
            </a:fld>
            <a:endParaRPr lang="en-CA" altLang="zh-CN"/>
          </a:p>
        </p:txBody>
      </p:sp>
      <p:pic>
        <p:nvPicPr>
          <p:cNvPr id="5" name="Picture 4"/>
          <p:cNvPicPr>
            <a:picLocks noChangeAspect="1"/>
          </p:cNvPicPr>
          <p:nvPr/>
        </p:nvPicPr>
        <p:blipFill>
          <a:blip r:embed="rId2"/>
          <a:stretch>
            <a:fillRect/>
          </a:stretch>
        </p:blipFill>
        <p:spPr>
          <a:xfrm>
            <a:off x="76200" y="2819400"/>
            <a:ext cx="2823795" cy="3124200"/>
          </a:xfrm>
          <a:prstGeom prst="rect">
            <a:avLst/>
          </a:prstGeom>
        </p:spPr>
      </p:pic>
      <p:pic>
        <p:nvPicPr>
          <p:cNvPr id="6" name="Picture 5"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4864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p:nvPr>
        </p:nvSpPr>
        <p:spPr>
          <a:xfrm>
            <a:off x="0" y="0"/>
            <a:ext cx="9144000" cy="990600"/>
          </a:xfrm>
        </p:spPr>
        <p:txBody>
          <a:bodyPr/>
          <a:lstStyle/>
          <a:p>
            <a:pPr eaLnBrk="1" hangingPunct="1"/>
            <a:r>
              <a:rPr lang="en-US" altLang="en-US">
                <a:ea typeface="MS PGothic" charset="-128"/>
              </a:rPr>
              <a:t>Database Users – Actors behind the Scene </a:t>
            </a:r>
          </a:p>
        </p:txBody>
      </p:sp>
      <p:sp>
        <p:nvSpPr>
          <p:cNvPr id="55299" name="Rectangle 5"/>
          <p:cNvSpPr>
            <a:spLocks noGrp="1" noChangeArrowheads="1"/>
          </p:cNvSpPr>
          <p:nvPr>
            <p:ph type="body" idx="1"/>
          </p:nvPr>
        </p:nvSpPr>
        <p:spPr>
          <a:xfrm>
            <a:off x="228600" y="914400"/>
            <a:ext cx="8686800" cy="5867400"/>
          </a:xfrm>
        </p:spPr>
        <p:txBody>
          <a:bodyPr/>
          <a:lstStyle/>
          <a:p>
            <a:pPr eaLnBrk="1" hangingPunct="1"/>
            <a:r>
              <a:rPr lang="en-US" altLang="en-US" b="1" dirty="0">
                <a:ea typeface="MS PGothic" charset="-128"/>
              </a:rPr>
              <a:t>System Designers and </a:t>
            </a:r>
            <a:r>
              <a:rPr lang="en-US" altLang="en-US" b="1" dirty="0" smtClean="0">
                <a:ea typeface="MS PGothic" charset="-128"/>
              </a:rPr>
              <a:t>Implementers</a:t>
            </a:r>
            <a:r>
              <a:rPr lang="en-US" altLang="en-US" b="1" dirty="0">
                <a:ea typeface="MS PGothic" charset="-128"/>
              </a:rPr>
              <a:t>: </a:t>
            </a:r>
            <a:r>
              <a:rPr lang="en-US" altLang="en-US" sz="2400" dirty="0">
                <a:solidFill>
                  <a:srgbClr val="800000"/>
                </a:solidFill>
                <a:ea typeface="MS PGothic" charset="-128"/>
              </a:rPr>
              <a:t>Design and implement DBMS packages in the form of modules and interfaces and test and debug them. The DBMS must interface with applications, language compilers, operating system components, etc.</a:t>
            </a:r>
          </a:p>
          <a:p>
            <a:pPr eaLnBrk="1" hangingPunct="1"/>
            <a:r>
              <a:rPr lang="en-US" altLang="en-US" b="1" dirty="0">
                <a:ea typeface="MS PGothic" charset="-128"/>
              </a:rPr>
              <a:t>Tool Developers</a:t>
            </a:r>
            <a:r>
              <a:rPr lang="en-US" altLang="en-US" dirty="0">
                <a:ea typeface="MS PGothic" charset="-128"/>
              </a:rPr>
              <a:t>: </a:t>
            </a:r>
            <a:r>
              <a:rPr lang="en-US" altLang="en-US" sz="2400" dirty="0">
                <a:solidFill>
                  <a:srgbClr val="800000"/>
                </a:solidFill>
                <a:ea typeface="MS PGothic" charset="-128"/>
              </a:rPr>
              <a:t>Design and implement software systems called  tools for modeling and designing databases, performance monitoring, prototyping, test data generation, user interface creation, simulation etc. that facilitate building of applications and allow using database effectively</a:t>
            </a:r>
            <a:r>
              <a:rPr lang="en-US" altLang="en-US" dirty="0">
                <a:ea typeface="MS PGothic" charset="-128"/>
              </a:rPr>
              <a:t>.  </a:t>
            </a:r>
          </a:p>
          <a:p>
            <a:pPr eaLnBrk="1" hangingPunct="1"/>
            <a:r>
              <a:rPr lang="en-US" altLang="en-US" b="1" dirty="0">
                <a:ea typeface="MS PGothic" charset="-128"/>
              </a:rPr>
              <a:t>Operators and Maintenance Personnel</a:t>
            </a:r>
            <a:r>
              <a:rPr lang="en-US" altLang="en-US" sz="3200" b="1" dirty="0">
                <a:ea typeface="MS PGothic" charset="-128"/>
              </a:rPr>
              <a:t>: </a:t>
            </a:r>
            <a:r>
              <a:rPr lang="en-US" altLang="en-US" sz="2400" dirty="0">
                <a:solidFill>
                  <a:srgbClr val="800000"/>
                </a:solidFill>
                <a:ea typeface="MS PGothic" charset="-128"/>
              </a:rPr>
              <a:t>They manage the actual running and maintenance of the database system hardware and software environment.</a:t>
            </a:r>
          </a:p>
          <a:p>
            <a:pPr eaLnBrk="1" hangingPunct="1"/>
            <a:endParaRPr lang="en-US" altLang="en-US" sz="2400" dirty="0">
              <a:solidFill>
                <a:srgbClr val="800000"/>
              </a:solidFill>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51</a:t>
            </a:fld>
            <a:endParaRPr lang="en-CA" altLang="zh-CN"/>
          </a:p>
        </p:txBody>
      </p:sp>
    </p:spTree>
    <p:extLst>
      <p:ext uri="{BB962C8B-B14F-4D97-AF65-F5344CB8AC3E}">
        <p14:creationId xmlns:p14="http://schemas.microsoft.com/office/powerpoint/2010/main" val="20155783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Actors </a:t>
            </a:r>
            <a:r>
              <a:rPr lang="en-US" altLang="en-US" dirty="0" smtClean="0">
                <a:ea typeface="MS PGothic" charset="-128"/>
              </a:rPr>
              <a:t>on </a:t>
            </a:r>
            <a:r>
              <a:rPr lang="en-US" altLang="en-US" dirty="0">
                <a:ea typeface="MS PGothic" charset="-128"/>
              </a:rPr>
              <a:t>the </a:t>
            </a:r>
            <a:r>
              <a:rPr lang="en-US" altLang="en-US" dirty="0" smtClean="0">
                <a:ea typeface="MS PGothic" charset="-128"/>
              </a:rPr>
              <a:t>Scene</a:t>
            </a:r>
            <a:endParaRPr lang="en-US" dirty="0"/>
          </a:p>
        </p:txBody>
      </p:sp>
      <p:sp>
        <p:nvSpPr>
          <p:cNvPr id="3" name="Content Placeholder 2"/>
          <p:cNvSpPr>
            <a:spLocks noGrp="1"/>
          </p:cNvSpPr>
          <p:nvPr>
            <p:ph idx="1"/>
          </p:nvPr>
        </p:nvSpPr>
        <p:spPr>
          <a:xfrm>
            <a:off x="3048000" y="914400"/>
            <a:ext cx="5791200" cy="5715000"/>
          </a:xfrm>
        </p:spPr>
        <p:txBody>
          <a:bodyPr/>
          <a:lstStyle/>
          <a:p>
            <a:pPr eaLnBrk="1" hangingPunct="1"/>
            <a:r>
              <a:rPr lang="en-US" altLang="en-US" b="1" dirty="0">
                <a:ea typeface="MS PGothic" charset="-128"/>
              </a:rPr>
              <a:t>Database </a:t>
            </a:r>
            <a:r>
              <a:rPr lang="en-US" altLang="en-US" b="1" dirty="0" smtClean="0">
                <a:ea typeface="MS PGothic" charset="-128"/>
              </a:rPr>
              <a:t>administrators (DBA)</a:t>
            </a:r>
            <a:endParaRPr lang="en-US" altLang="en-US" b="1" dirty="0">
              <a:ea typeface="MS PGothic" charset="-128"/>
            </a:endParaRPr>
          </a:p>
          <a:p>
            <a:pPr eaLnBrk="1" hangingPunct="1"/>
            <a:r>
              <a:rPr lang="en-US" altLang="en-US" b="1" dirty="0">
                <a:ea typeface="MS PGothic" charset="-128"/>
              </a:rPr>
              <a:t>Database Designers</a:t>
            </a:r>
            <a:r>
              <a:rPr lang="en-US" altLang="en-US" b="1" dirty="0" smtClean="0">
                <a:ea typeface="MS PGothic" charset="-128"/>
              </a:rPr>
              <a:t>:</a:t>
            </a:r>
          </a:p>
          <a:p>
            <a:pPr eaLnBrk="1" hangingPunct="1"/>
            <a:r>
              <a:rPr lang="en-US" altLang="en-US" b="1" dirty="0">
                <a:ea typeface="MS PGothic" charset="-128"/>
              </a:rPr>
              <a:t>System Analysts and Application </a:t>
            </a:r>
            <a:r>
              <a:rPr lang="en-US" altLang="en-US" b="1" dirty="0" smtClean="0">
                <a:ea typeface="MS PGothic" charset="-128"/>
              </a:rPr>
              <a:t>Developers</a:t>
            </a:r>
          </a:p>
          <a:p>
            <a:r>
              <a:rPr lang="en-US" altLang="en-US" b="1" dirty="0" smtClean="0">
                <a:ea typeface="MS PGothic" charset="-128"/>
              </a:rPr>
              <a:t>End-users</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52</a:t>
            </a:fld>
            <a:endParaRPr lang="en-CA" altLang="zh-CN"/>
          </a:p>
        </p:txBody>
      </p:sp>
      <p:pic>
        <p:nvPicPr>
          <p:cNvPr id="5" name="Picture 4"/>
          <p:cNvPicPr>
            <a:picLocks noChangeAspect="1"/>
          </p:cNvPicPr>
          <p:nvPr/>
        </p:nvPicPr>
        <p:blipFill>
          <a:blip r:embed="rId2"/>
          <a:stretch>
            <a:fillRect/>
          </a:stretch>
        </p:blipFill>
        <p:spPr>
          <a:xfrm>
            <a:off x="76200" y="2819400"/>
            <a:ext cx="2823795" cy="3124200"/>
          </a:xfrm>
          <a:prstGeom prst="rect">
            <a:avLst/>
          </a:prstGeom>
        </p:spPr>
      </p:pic>
      <p:pic>
        <p:nvPicPr>
          <p:cNvPr id="6" name="Picture 5" descr="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389874"/>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Grp="1" noChangeArrowheads="1"/>
          </p:cNvSpPr>
          <p:nvPr>
            <p:ph type="title"/>
          </p:nvPr>
        </p:nvSpPr>
        <p:spPr>
          <a:xfrm>
            <a:off x="0" y="0"/>
            <a:ext cx="9144000" cy="992188"/>
          </a:xfrm>
        </p:spPr>
        <p:txBody>
          <a:bodyPr/>
          <a:lstStyle/>
          <a:p>
            <a:pPr eaLnBrk="1" hangingPunct="1"/>
            <a:r>
              <a:rPr lang="en-US" altLang="en-US" dirty="0">
                <a:ea typeface="MS PGothic" charset="-128"/>
              </a:rPr>
              <a:t>Database Users – Actors on the Scene </a:t>
            </a:r>
          </a:p>
        </p:txBody>
      </p:sp>
      <p:sp>
        <p:nvSpPr>
          <p:cNvPr id="47107" name="Rectangle 5"/>
          <p:cNvSpPr>
            <a:spLocks noGrp="1" noChangeArrowheads="1"/>
          </p:cNvSpPr>
          <p:nvPr>
            <p:ph type="body" idx="1"/>
          </p:nvPr>
        </p:nvSpPr>
        <p:spPr>
          <a:xfrm>
            <a:off x="239713" y="914400"/>
            <a:ext cx="6618287" cy="5715000"/>
          </a:xfrm>
        </p:spPr>
        <p:txBody>
          <a:bodyPr/>
          <a:lstStyle/>
          <a:p>
            <a:pPr eaLnBrk="1" hangingPunct="1"/>
            <a:r>
              <a:rPr lang="en-US" altLang="en-US" b="1" dirty="0">
                <a:ea typeface="MS PGothic" charset="-128"/>
              </a:rPr>
              <a:t>Database administrators:</a:t>
            </a:r>
          </a:p>
          <a:p>
            <a:pPr lvl="1" eaLnBrk="1" hangingPunct="1"/>
            <a:r>
              <a:rPr lang="en-US" altLang="en-US" dirty="0">
                <a:ea typeface="MS PGothic" charset="-128"/>
              </a:rPr>
              <a:t>Responsible for acquiring software and hardware resources, controlling its use and monitoring efficiency of operations</a:t>
            </a:r>
            <a:r>
              <a:rPr lang="zh-CN" altLang="en-US" dirty="0">
                <a:ea typeface="MS PGothic" charset="-128"/>
              </a:rPr>
              <a:t> </a:t>
            </a:r>
            <a:r>
              <a:rPr lang="en-US" altLang="zh-CN" dirty="0">
                <a:ea typeface="MS PGothic" charset="-128"/>
              </a:rPr>
              <a:t>and</a:t>
            </a:r>
            <a:r>
              <a:rPr lang="zh-CN" altLang="en-US" dirty="0">
                <a:ea typeface="MS PGothic" charset="-128"/>
              </a:rPr>
              <a:t> </a:t>
            </a:r>
            <a:r>
              <a:rPr lang="en-US" altLang="en-US" dirty="0">
                <a:ea typeface="MS PGothic" charset="-128"/>
              </a:rPr>
              <a:t>authorizing access to the database, for coordinating and monitoring its use,</a:t>
            </a:r>
          </a:p>
          <a:p>
            <a:pPr eaLnBrk="1" hangingPunct="1"/>
            <a:r>
              <a:rPr lang="en-US" altLang="en-US" b="1" dirty="0">
                <a:ea typeface="MS PGothic" charset="-128"/>
              </a:rPr>
              <a:t>Database Designers:</a:t>
            </a:r>
          </a:p>
          <a:p>
            <a:pPr lvl="1" eaLnBrk="1" hangingPunct="1"/>
            <a:r>
              <a:rPr lang="en-US" altLang="en-US" dirty="0">
                <a:ea typeface="MS PGothic" charset="-128"/>
              </a:rPr>
              <a:t>Responsible to defin</a:t>
            </a:r>
            <a:r>
              <a:rPr lang="en-US" altLang="zh-CN" dirty="0">
                <a:ea typeface="MS PGothic" charset="-128"/>
              </a:rPr>
              <a:t>ing</a:t>
            </a:r>
            <a:r>
              <a:rPr lang="en-US" altLang="en-US" dirty="0">
                <a:ea typeface="MS PGothic" charset="-128"/>
              </a:rPr>
              <a:t> the content, the structure, the constraints, and functions or transactions against the database. They must communicate with the end-users and understand their needs.</a:t>
            </a:r>
          </a:p>
        </p:txBody>
      </p:sp>
      <p:sp>
        <p:nvSpPr>
          <p:cNvPr id="3" name="Slide Number Placeholder 2"/>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53</a:t>
            </a:fld>
            <a:endParaRPr lang="en-CA" altLang="zh-CN"/>
          </a:p>
        </p:txBody>
      </p:sp>
      <p:pic>
        <p:nvPicPr>
          <p:cNvPr id="5" name="Picture 4"/>
          <p:cNvPicPr>
            <a:picLocks noChangeAspect="1"/>
          </p:cNvPicPr>
          <p:nvPr/>
        </p:nvPicPr>
        <p:blipFill>
          <a:blip r:embed="rId3"/>
          <a:stretch>
            <a:fillRect/>
          </a:stretch>
        </p:blipFill>
        <p:spPr>
          <a:xfrm>
            <a:off x="6705600" y="3118737"/>
            <a:ext cx="2286000" cy="2231311"/>
          </a:xfrm>
          <a:prstGeom prst="rect">
            <a:avLst/>
          </a:prstGeom>
        </p:spPr>
      </p:pic>
      <p:pic>
        <p:nvPicPr>
          <p:cNvPr id="6" name="Picture 5" descr="mage result for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567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p:cNvSpPr>
            <a:spLocks noGrp="1" noChangeArrowheads="1"/>
          </p:cNvSpPr>
          <p:nvPr>
            <p:ph type="title"/>
          </p:nvPr>
        </p:nvSpPr>
        <p:spPr>
          <a:xfrm>
            <a:off x="0" y="0"/>
            <a:ext cx="9144000" cy="838200"/>
          </a:xfrm>
        </p:spPr>
        <p:txBody>
          <a:bodyPr/>
          <a:lstStyle/>
          <a:p>
            <a:pPr eaLnBrk="1" hangingPunct="1"/>
            <a:r>
              <a:rPr lang="en-US" altLang="en-US" dirty="0">
                <a:ea typeface="MS PGothic" charset="-128"/>
              </a:rPr>
              <a:t>Database Users – Actors on </a:t>
            </a:r>
            <a:r>
              <a:rPr lang="en-US" altLang="en-US">
                <a:ea typeface="MS PGothic" charset="-128"/>
              </a:rPr>
              <a:t>the </a:t>
            </a:r>
            <a:r>
              <a:rPr lang="en-US" altLang="en-US" smtClean="0">
                <a:ea typeface="MS PGothic" charset="-128"/>
              </a:rPr>
              <a:t>Scene</a:t>
            </a:r>
            <a:endParaRPr lang="en-US" altLang="en-US" dirty="0">
              <a:ea typeface="MS PGothic" charset="-128"/>
            </a:endParaRPr>
          </a:p>
        </p:txBody>
      </p:sp>
      <p:sp>
        <p:nvSpPr>
          <p:cNvPr id="56322" name="Rectangle 5"/>
          <p:cNvSpPr>
            <a:spLocks noGrp="1" noChangeArrowheads="1"/>
          </p:cNvSpPr>
          <p:nvPr>
            <p:ph type="body" idx="1"/>
          </p:nvPr>
        </p:nvSpPr>
        <p:spPr>
          <a:xfrm>
            <a:off x="228600" y="914400"/>
            <a:ext cx="6477000" cy="5562600"/>
          </a:xfrm>
        </p:spPr>
        <p:txBody>
          <a:bodyPr/>
          <a:lstStyle/>
          <a:p>
            <a:pPr eaLnBrk="1" hangingPunct="1"/>
            <a:r>
              <a:rPr lang="en-US" altLang="en-US" b="1" dirty="0">
                <a:ea typeface="MS PGothic" charset="-128"/>
              </a:rPr>
              <a:t>System Analysts and Application Developers</a:t>
            </a:r>
          </a:p>
          <a:p>
            <a:pPr eaLnBrk="1" hangingPunct="1">
              <a:buFont typeface="Wingdings" charset="2"/>
              <a:buNone/>
            </a:pPr>
            <a:r>
              <a:rPr lang="en-US" altLang="en-US" b="1" dirty="0">
                <a:ea typeface="MS PGothic" charset="-128"/>
              </a:rPr>
              <a:t>   </a:t>
            </a:r>
            <a:r>
              <a:rPr lang="en-US" altLang="en-US" sz="2400" dirty="0" smtClean="0">
                <a:solidFill>
                  <a:srgbClr val="800000"/>
                </a:solidFill>
                <a:ea typeface="MS PGothic" charset="-128"/>
              </a:rPr>
              <a:t>This </a:t>
            </a:r>
            <a:r>
              <a:rPr lang="en-US" altLang="en-US" sz="2400" dirty="0">
                <a:solidFill>
                  <a:srgbClr val="800000"/>
                </a:solidFill>
                <a:ea typeface="MS PGothic" charset="-128"/>
              </a:rPr>
              <a:t>category currently accounts for a very large proportion of the IT work force.</a:t>
            </a:r>
          </a:p>
          <a:p>
            <a:pPr lvl="1" eaLnBrk="1" hangingPunct="1"/>
            <a:r>
              <a:rPr lang="en-US" altLang="en-US" sz="2400" b="1" dirty="0">
                <a:solidFill>
                  <a:schemeClr val="tx2"/>
                </a:solidFill>
                <a:ea typeface="MS PGothic" charset="-128"/>
              </a:rPr>
              <a:t>System Analysts</a:t>
            </a:r>
            <a:r>
              <a:rPr lang="en-US" altLang="en-US" sz="2400" dirty="0">
                <a:ea typeface="MS PGothic" charset="-128"/>
              </a:rPr>
              <a:t>: They understand the user requirements of </a:t>
            </a:r>
            <a:r>
              <a:rPr lang="en-US" altLang="en-US" sz="2400" dirty="0" smtClean="0">
                <a:ea typeface="MS PGothic" charset="-128"/>
              </a:rPr>
              <a:t>end users </a:t>
            </a:r>
            <a:r>
              <a:rPr lang="en-US" altLang="en-US" sz="2400" dirty="0">
                <a:ea typeface="MS PGothic" charset="-128"/>
              </a:rPr>
              <a:t>and sophisticated users and design applications including canned  transactions to meet those requirements. </a:t>
            </a:r>
          </a:p>
          <a:p>
            <a:pPr lvl="1" eaLnBrk="1" hangingPunct="1"/>
            <a:r>
              <a:rPr lang="en-US" altLang="en-US" sz="2400" b="1" dirty="0">
                <a:solidFill>
                  <a:schemeClr val="tx2"/>
                </a:solidFill>
                <a:ea typeface="MS PGothic" charset="-128"/>
              </a:rPr>
              <a:t>Application Programmers: </a:t>
            </a:r>
            <a:r>
              <a:rPr lang="en-US" altLang="en-US" sz="2400" dirty="0">
                <a:ea typeface="MS PGothic" charset="-128"/>
              </a:rPr>
              <a:t>Implement the specifications developed by analysts and test and debug them before deployment</a:t>
            </a:r>
            <a:r>
              <a:rPr lang="en-US" altLang="en-US" sz="2400" dirty="0" smtClean="0">
                <a:ea typeface="MS PGothic" charset="-128"/>
              </a:rPr>
              <a:t>.</a:t>
            </a:r>
            <a:endParaRPr lang="en-US" altLang="en-US" sz="2400" dirty="0">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54</a:t>
            </a:fld>
            <a:endParaRPr lang="en-CA" altLang="zh-CN"/>
          </a:p>
        </p:txBody>
      </p:sp>
      <p:pic>
        <p:nvPicPr>
          <p:cNvPr id="5" name="Picture 4"/>
          <p:cNvPicPr>
            <a:picLocks noChangeAspect="1"/>
          </p:cNvPicPr>
          <p:nvPr/>
        </p:nvPicPr>
        <p:blipFill>
          <a:blip r:embed="rId3"/>
          <a:stretch>
            <a:fillRect/>
          </a:stretch>
        </p:blipFill>
        <p:spPr>
          <a:xfrm>
            <a:off x="6705600" y="3118737"/>
            <a:ext cx="2286000" cy="2231311"/>
          </a:xfrm>
          <a:prstGeom prst="rect">
            <a:avLst/>
          </a:prstGeom>
        </p:spPr>
      </p:pic>
      <p:pic>
        <p:nvPicPr>
          <p:cNvPr id="6" name="Picture 5" descr="mage result for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59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0" y="0"/>
            <a:ext cx="9140825" cy="838200"/>
          </a:xfrm>
        </p:spPr>
        <p:txBody>
          <a:bodyPr/>
          <a:lstStyle/>
          <a:p>
            <a:pPr eaLnBrk="1" hangingPunct="1"/>
            <a:r>
              <a:rPr lang="en-US" altLang="zh-CN" dirty="0">
                <a:ea typeface="ＭＳ Ｐゴシック" charset="-128"/>
              </a:rPr>
              <a:t>Database Users</a:t>
            </a:r>
          </a:p>
        </p:txBody>
      </p:sp>
      <p:sp>
        <p:nvSpPr>
          <p:cNvPr id="13316" name="Rectangle 5"/>
          <p:cNvSpPr>
            <a:spLocks noGrp="1" noChangeArrowheads="1"/>
          </p:cNvSpPr>
          <p:nvPr>
            <p:ph type="body" idx="1"/>
          </p:nvPr>
        </p:nvSpPr>
        <p:spPr>
          <a:xfrm>
            <a:off x="239713" y="990600"/>
            <a:ext cx="6465887" cy="5715000"/>
          </a:xfrm>
        </p:spPr>
        <p:txBody>
          <a:bodyPr/>
          <a:lstStyle/>
          <a:p>
            <a:pPr eaLnBrk="1" hangingPunct="1"/>
            <a:r>
              <a:rPr lang="en-US" altLang="zh-CN" b="1" dirty="0">
                <a:ea typeface="ＭＳ Ｐゴシック" charset="-128"/>
              </a:rPr>
              <a:t>End-users:</a:t>
            </a:r>
          </a:p>
          <a:p>
            <a:pPr lvl="1" eaLnBrk="1" hangingPunct="1"/>
            <a:r>
              <a:rPr lang="en-CA" altLang="zh-CN" dirty="0">
                <a:ea typeface="ＭＳ Ｐゴシック" charset="-128"/>
              </a:rPr>
              <a:t>Use the database in day to day basis</a:t>
            </a:r>
          </a:p>
          <a:p>
            <a:pPr lvl="2" eaLnBrk="1" hangingPunct="1"/>
            <a:r>
              <a:rPr lang="en-US" altLang="zh-CN" dirty="0">
                <a:ea typeface="ＭＳ Ｐゴシック" charset="-128"/>
              </a:rPr>
              <a:t>bank-tellers or airline reservation clerks who do this activity for an entire shift of operations</a:t>
            </a:r>
          </a:p>
          <a:p>
            <a:pPr lvl="2" eaLnBrk="1" hangingPunct="1"/>
            <a:r>
              <a:rPr lang="en-US" altLang="zh-CN" dirty="0">
                <a:ea typeface="ＭＳ Ｐゴシック" charset="-128"/>
              </a:rPr>
              <a:t>Carleton Central users: students, instructors, etc.</a:t>
            </a:r>
            <a:endParaRPr lang="en-CA" altLang="zh-CN" dirty="0">
              <a:ea typeface="ＭＳ Ｐゴシック" charset="-128"/>
            </a:endParaRPr>
          </a:p>
          <a:p>
            <a:pPr lvl="1" eaLnBrk="1" hangingPunct="1"/>
            <a:r>
              <a:rPr lang="en-CA" altLang="zh-CN" dirty="0">
                <a:ea typeface="ＭＳ Ｐゴシック" charset="-128"/>
              </a:rPr>
              <a:t>Don</a:t>
            </a:r>
            <a:r>
              <a:rPr lang="zh-CN" altLang="en-CA" dirty="0">
                <a:ea typeface="ＭＳ Ｐゴシック" charset="-128"/>
              </a:rPr>
              <a:t>’</a:t>
            </a:r>
            <a:r>
              <a:rPr lang="en-CA" altLang="zh-CN" dirty="0">
                <a:ea typeface="ＭＳ Ｐゴシック" charset="-128"/>
              </a:rPr>
              <a:t>t know how the DB is structured</a:t>
            </a:r>
          </a:p>
          <a:p>
            <a:pPr lvl="2" eaLnBrk="1" hangingPunct="1"/>
            <a:r>
              <a:rPr lang="en-CA" altLang="zh-CN" dirty="0">
                <a:ea typeface="ＭＳ Ｐゴシック" charset="-128"/>
              </a:rPr>
              <a:t>How many tables</a:t>
            </a:r>
          </a:p>
          <a:p>
            <a:pPr lvl="2" eaLnBrk="1" hangingPunct="1"/>
            <a:r>
              <a:rPr lang="en-CA" altLang="zh-CN" dirty="0">
                <a:ea typeface="ＭＳ Ｐゴシック" charset="-128"/>
              </a:rPr>
              <a:t>How tables are structured and related</a:t>
            </a:r>
          </a:p>
          <a:p>
            <a:pPr eaLnBrk="1" hangingPunct="1">
              <a:lnSpc>
                <a:spcPct val="90000"/>
              </a:lnSpc>
            </a:pPr>
            <a:r>
              <a:rPr lang="en-US" altLang="en-US" dirty="0" smtClean="0">
                <a:ea typeface="MS PGothic" charset="-128"/>
              </a:rPr>
              <a:t>End-users </a:t>
            </a:r>
            <a:r>
              <a:rPr lang="en-US" altLang="en-US" dirty="0">
                <a:ea typeface="MS PGothic" charset="-128"/>
              </a:rPr>
              <a:t>can be categorized into:</a:t>
            </a:r>
          </a:p>
          <a:p>
            <a:pPr lvl="1" eaLnBrk="1" hangingPunct="1">
              <a:lnSpc>
                <a:spcPct val="90000"/>
              </a:lnSpc>
            </a:pPr>
            <a:r>
              <a:rPr lang="en-US" altLang="en-US" b="1" dirty="0">
                <a:ea typeface="MS PGothic" charset="-128"/>
              </a:rPr>
              <a:t>Naïve users</a:t>
            </a:r>
          </a:p>
          <a:p>
            <a:pPr lvl="1" eaLnBrk="1" hangingPunct="1">
              <a:lnSpc>
                <a:spcPct val="90000"/>
              </a:lnSpc>
            </a:pPr>
            <a:r>
              <a:rPr lang="en-US" altLang="en-US" b="1" dirty="0">
                <a:ea typeface="MS PGothic" charset="-128"/>
              </a:rPr>
              <a:t>Business Analysts</a:t>
            </a:r>
            <a:r>
              <a:rPr lang="en-US" altLang="en-US" b="1" dirty="0" smtClean="0">
                <a:ea typeface="MS PGothic" charset="-128"/>
              </a:rPr>
              <a:t>:</a:t>
            </a:r>
            <a:endParaRPr lang="en-US" altLang="zh-CN" dirty="0">
              <a:ea typeface="ＭＳ Ｐゴシック" charset="-128"/>
            </a:endParaRPr>
          </a:p>
          <a:p>
            <a:pPr eaLnBrk="1" hangingPunct="1"/>
            <a:endParaRPr lang="en-US" altLang="zh-CN" dirty="0">
              <a:ea typeface="ＭＳ Ｐゴシック" charset="-128"/>
            </a:endParaRPr>
          </a:p>
        </p:txBody>
      </p:sp>
      <p:sp>
        <p:nvSpPr>
          <p:cNvPr id="2" name="Slide Number Placeholder 1"/>
          <p:cNvSpPr>
            <a:spLocks noGrp="1"/>
          </p:cNvSpPr>
          <p:nvPr>
            <p:ph type="sldNum" sz="quarter" idx="10"/>
          </p:nvPr>
        </p:nvSpPr>
        <p:spPr/>
        <p:txBody>
          <a:bodyPr/>
          <a:lstStyle/>
          <a:p>
            <a:pPr>
              <a:defRPr/>
            </a:pPr>
            <a:fld id="{422BA669-A2E7-CE4B-8DC6-3AFD71236123}" type="slidenum">
              <a:rPr lang="en-US" altLang="zh-CN" smtClean="0"/>
              <a:pPr>
                <a:defRPr/>
              </a:pPr>
              <a:t>55</a:t>
            </a:fld>
            <a:endParaRPr lang="en-CA" altLang="zh-CN" dirty="0"/>
          </a:p>
        </p:txBody>
      </p:sp>
      <p:pic>
        <p:nvPicPr>
          <p:cNvPr id="5" name="Picture 4"/>
          <p:cNvPicPr>
            <a:picLocks noChangeAspect="1"/>
          </p:cNvPicPr>
          <p:nvPr/>
        </p:nvPicPr>
        <p:blipFill>
          <a:blip r:embed="rId3"/>
          <a:stretch>
            <a:fillRect/>
          </a:stretch>
        </p:blipFill>
        <p:spPr>
          <a:xfrm>
            <a:off x="6705600" y="3118737"/>
            <a:ext cx="2286000" cy="2231311"/>
          </a:xfrm>
          <a:prstGeom prst="rect">
            <a:avLst/>
          </a:prstGeom>
        </p:spPr>
      </p:pic>
      <p:pic>
        <p:nvPicPr>
          <p:cNvPr id="6" name="Picture 5" descr="mage result for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828800" cy="14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591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anim calcmode="lin" valueType="num">
                                      <p:cBhvr additive="base">
                                        <p:cTn id="7"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anim calcmode="lin" valueType="num">
                                      <p:cBhvr additive="base">
                                        <p:cTn id="13"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xEl>
                                              <p:pRg st="4" end="4"/>
                                            </p:txEl>
                                          </p:spTgt>
                                        </p:tgtEl>
                                        <p:attrNameLst>
                                          <p:attrName>style.visibility</p:attrName>
                                        </p:attrNameLst>
                                      </p:cBhvr>
                                      <p:to>
                                        <p:strVal val="visible"/>
                                      </p:to>
                                    </p:set>
                                    <p:anim calcmode="lin" valueType="num">
                                      <p:cBhvr additive="base">
                                        <p:cTn id="19"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6">
                                            <p:txEl>
                                              <p:pRg st="5" end="5"/>
                                            </p:txEl>
                                          </p:spTgt>
                                        </p:tgtEl>
                                        <p:attrNameLst>
                                          <p:attrName>style.visibility</p:attrName>
                                        </p:attrNameLst>
                                      </p:cBhvr>
                                      <p:to>
                                        <p:strVal val="visible"/>
                                      </p:to>
                                    </p:set>
                                    <p:anim calcmode="lin" valueType="num">
                                      <p:cBhvr additive="base">
                                        <p:cTn id="25" dur="5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316">
                                            <p:txEl>
                                              <p:pRg st="6" end="6"/>
                                            </p:txEl>
                                          </p:spTgt>
                                        </p:tgtEl>
                                        <p:attrNameLst>
                                          <p:attrName>style.visibility</p:attrName>
                                        </p:attrNameLst>
                                      </p:cBhvr>
                                      <p:to>
                                        <p:strVal val="visible"/>
                                      </p:to>
                                    </p:set>
                                    <p:anim calcmode="lin" valueType="num">
                                      <p:cBhvr additive="base">
                                        <p:cTn id="29" dur="500" fill="hold"/>
                                        <p:tgtEl>
                                          <p:spTgt spid="1331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316">
                                            <p:txEl>
                                              <p:pRg st="7" end="7"/>
                                            </p:txEl>
                                          </p:spTgt>
                                        </p:tgtEl>
                                        <p:attrNameLst>
                                          <p:attrName>style.visibility</p:attrName>
                                        </p:attrNameLst>
                                      </p:cBhvr>
                                      <p:to>
                                        <p:strVal val="visible"/>
                                      </p:to>
                                    </p:set>
                                    <p:anim calcmode="lin" valueType="num">
                                      <p:cBhvr additive="base">
                                        <p:cTn id="33" dur="500" fill="hold"/>
                                        <p:tgtEl>
                                          <p:spTgt spid="1331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316">
                                            <p:txEl>
                                              <p:pRg st="8" end="8"/>
                                            </p:txEl>
                                          </p:spTgt>
                                        </p:tgtEl>
                                        <p:attrNameLst>
                                          <p:attrName>style.visibility</p:attrName>
                                        </p:attrNameLst>
                                      </p:cBhvr>
                                      <p:to>
                                        <p:strVal val="visible"/>
                                      </p:to>
                                    </p:set>
                                    <p:anim calcmode="lin" valueType="num">
                                      <p:cBhvr additive="base">
                                        <p:cTn id="37" dur="500" fill="hold"/>
                                        <p:tgtEl>
                                          <p:spTgt spid="1331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316">
                                            <p:txEl>
                                              <p:pRg st="9" end="9"/>
                                            </p:txEl>
                                          </p:spTgt>
                                        </p:tgtEl>
                                        <p:attrNameLst>
                                          <p:attrName>style.visibility</p:attrName>
                                        </p:attrNameLst>
                                      </p:cBhvr>
                                      <p:to>
                                        <p:strVal val="visible"/>
                                      </p:to>
                                    </p:set>
                                    <p:anim calcmode="lin" valueType="num">
                                      <p:cBhvr additive="base">
                                        <p:cTn id="41" dur="500" fill="hold"/>
                                        <p:tgtEl>
                                          <p:spTgt spid="1331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p:nvPr>
        </p:nvSpPr>
        <p:spPr>
          <a:xfrm>
            <a:off x="0" y="0"/>
            <a:ext cx="9144000" cy="838200"/>
          </a:xfrm>
        </p:spPr>
        <p:txBody>
          <a:bodyPr/>
          <a:lstStyle/>
          <a:p>
            <a:pPr eaLnBrk="1" hangingPunct="1"/>
            <a:r>
              <a:rPr lang="en-US" altLang="en-US" dirty="0" smtClean="0">
                <a:ea typeface="MS PGothic" charset="-128"/>
              </a:rPr>
              <a:t>Database End Users</a:t>
            </a:r>
            <a:endParaRPr lang="en-US" altLang="en-US" dirty="0">
              <a:ea typeface="MS PGothic" charset="-128"/>
            </a:endParaRPr>
          </a:p>
        </p:txBody>
      </p:sp>
      <p:sp>
        <p:nvSpPr>
          <p:cNvPr id="52226" name="Rectangle 5"/>
          <p:cNvSpPr>
            <a:spLocks noGrp="1" noChangeArrowheads="1"/>
          </p:cNvSpPr>
          <p:nvPr>
            <p:ph type="body" idx="1"/>
          </p:nvPr>
        </p:nvSpPr>
        <p:spPr>
          <a:xfrm>
            <a:off x="239713" y="914400"/>
            <a:ext cx="8599487" cy="5715000"/>
          </a:xfrm>
        </p:spPr>
        <p:txBody>
          <a:bodyPr/>
          <a:lstStyle/>
          <a:p>
            <a:pPr eaLnBrk="1" hangingPunct="1">
              <a:lnSpc>
                <a:spcPct val="90000"/>
              </a:lnSpc>
            </a:pPr>
            <a:r>
              <a:rPr lang="en-US" altLang="en-US" b="1" dirty="0" smtClean="0">
                <a:ea typeface="MS PGothic" charset="-128"/>
              </a:rPr>
              <a:t>Naïve End Users:</a:t>
            </a:r>
            <a:endParaRPr lang="en-US" altLang="en-US" dirty="0" smtClean="0">
              <a:ea typeface="MS PGothic" charset="-128"/>
            </a:endParaRPr>
          </a:p>
          <a:p>
            <a:pPr lvl="1" eaLnBrk="1" hangingPunct="1">
              <a:lnSpc>
                <a:spcPct val="90000"/>
              </a:lnSpc>
            </a:pPr>
            <a:r>
              <a:rPr lang="en-US" altLang="en-US" dirty="0" smtClean="0">
                <a:ea typeface="MS PGothic" charset="-128"/>
              </a:rPr>
              <a:t>They use previously well-defined functions in the form of  “canned transactions” against the database.</a:t>
            </a:r>
          </a:p>
          <a:p>
            <a:pPr lvl="1" eaLnBrk="1" hangingPunct="1">
              <a:lnSpc>
                <a:spcPct val="90000"/>
              </a:lnSpc>
            </a:pPr>
            <a:r>
              <a:rPr lang="en-US" altLang="en-US" dirty="0" smtClean="0">
                <a:ea typeface="MS PGothic" charset="-128"/>
              </a:rPr>
              <a:t>Users </a:t>
            </a:r>
            <a:r>
              <a:rPr lang="en-US" altLang="en-US" dirty="0">
                <a:ea typeface="MS PGothic" charset="-128"/>
              </a:rPr>
              <a:t>of Mobile Apps mostly fall in this category</a:t>
            </a:r>
          </a:p>
          <a:p>
            <a:pPr lvl="1" eaLnBrk="1" hangingPunct="1">
              <a:lnSpc>
                <a:spcPct val="90000"/>
              </a:lnSpc>
            </a:pPr>
            <a:r>
              <a:rPr lang="en-US" altLang="en-US" dirty="0">
                <a:ea typeface="MS PGothic" charset="-128"/>
              </a:rPr>
              <a:t>Bank-tellers or reservation clerks are parametric users who do this activity for an entire shift of operations</a:t>
            </a:r>
            <a:r>
              <a:rPr lang="en-US" altLang="en-US" dirty="0" smtClean="0">
                <a:ea typeface="MS PGothic" charset="-128"/>
              </a:rPr>
              <a:t>.</a:t>
            </a:r>
          </a:p>
          <a:p>
            <a:pPr eaLnBrk="1" hangingPunct="1"/>
            <a:r>
              <a:rPr lang="en-US" altLang="en-US" sz="3000" b="1" dirty="0" smtClean="0">
                <a:solidFill>
                  <a:schemeClr val="tx2"/>
                </a:solidFill>
                <a:ea typeface="MS PGothic" charset="-128"/>
              </a:rPr>
              <a:t>Business </a:t>
            </a:r>
            <a:r>
              <a:rPr lang="en-US" altLang="en-US" sz="3000" b="1" dirty="0">
                <a:solidFill>
                  <a:schemeClr val="tx2"/>
                </a:solidFill>
                <a:ea typeface="MS PGothic" charset="-128"/>
              </a:rPr>
              <a:t>Analysts</a:t>
            </a:r>
            <a:r>
              <a:rPr lang="en-US" altLang="en-US" sz="3000" dirty="0">
                <a:ea typeface="MS PGothic" charset="-128"/>
              </a:rPr>
              <a:t>: </a:t>
            </a:r>
            <a:endParaRPr lang="en-US" altLang="en-US" sz="3000" dirty="0" smtClean="0">
              <a:ea typeface="MS PGothic" charset="-128"/>
            </a:endParaRPr>
          </a:p>
          <a:p>
            <a:pPr lvl="1" eaLnBrk="1" hangingPunct="1"/>
            <a:r>
              <a:rPr lang="en-US" altLang="en-US" dirty="0" smtClean="0">
                <a:ea typeface="MS PGothic" charset="-128"/>
              </a:rPr>
              <a:t>There </a:t>
            </a:r>
            <a:r>
              <a:rPr lang="en-US" altLang="en-US" dirty="0">
                <a:ea typeface="MS PGothic" charset="-128"/>
              </a:rPr>
              <a:t>is an increasing need for such people who can analyze vast amounts of business data and real-time data (“Big Data”) for better decision making related to planning, advertising, marketing etc. </a:t>
            </a:r>
          </a:p>
          <a:p>
            <a:pPr lvl="1" eaLnBrk="1" hangingPunct="1"/>
            <a:r>
              <a:rPr lang="en-US" altLang="en-US" dirty="0" smtClean="0">
                <a:ea typeface="MS PGothic" charset="-128"/>
              </a:rPr>
              <a:t>Many </a:t>
            </a:r>
            <a:r>
              <a:rPr lang="en-US" altLang="en-US" dirty="0">
                <a:ea typeface="MS PGothic" charset="-128"/>
              </a:rPr>
              <a:t>use tools in the form of software packages that work closely with the stored database.</a:t>
            </a:r>
          </a:p>
        </p:txBody>
      </p:sp>
      <p:sp>
        <p:nvSpPr>
          <p:cNvPr id="3" name="Slide Number Placeholder 2"/>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56</a:t>
            </a:fld>
            <a:endParaRPr lang="en-CA" altLang="zh-CN"/>
          </a:p>
        </p:txBody>
      </p:sp>
    </p:spTree>
    <p:extLst>
      <p:ext uri="{BB962C8B-B14F-4D97-AF65-F5344CB8AC3E}">
        <p14:creationId xmlns:p14="http://schemas.microsoft.com/office/powerpoint/2010/main" val="381342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en-US"/>
              <a:t>Types of Database Languages</a:t>
            </a:r>
          </a:p>
        </p:txBody>
      </p:sp>
      <p:sp>
        <p:nvSpPr>
          <p:cNvPr id="27652" name="Rectangle 5"/>
          <p:cNvSpPr>
            <a:spLocks noGrp="1" noChangeArrowheads="1"/>
          </p:cNvSpPr>
          <p:nvPr>
            <p:ph type="body" idx="1"/>
          </p:nvPr>
        </p:nvSpPr>
        <p:spPr>
          <a:xfrm>
            <a:off x="239713" y="914400"/>
            <a:ext cx="8447087" cy="4800600"/>
          </a:xfrm>
        </p:spPr>
        <p:txBody>
          <a:bodyPr/>
          <a:lstStyle/>
          <a:p>
            <a:pPr eaLnBrk="1" hangingPunct="1"/>
            <a:r>
              <a:rPr lang="en-US" altLang="en-US" b="1" dirty="0"/>
              <a:t>High Level Language:</a:t>
            </a:r>
          </a:p>
          <a:p>
            <a:pPr lvl="1" eaLnBrk="1" hangingPunct="1"/>
            <a:r>
              <a:rPr lang="en-US" altLang="en-US" dirty="0"/>
              <a:t>SQL is a high level relational language</a:t>
            </a:r>
          </a:p>
          <a:p>
            <a:pPr lvl="1" eaLnBrk="1" hangingPunct="1"/>
            <a:r>
              <a:rPr lang="en-US" altLang="en-US" dirty="0"/>
              <a:t>“set”-oriented and specify what data to retrieve rather than how to retrieve it. </a:t>
            </a:r>
          </a:p>
          <a:p>
            <a:pPr lvl="1" eaLnBrk="1" hangingPunct="1"/>
            <a:r>
              <a:rPr lang="en-US" altLang="en-US" dirty="0"/>
              <a:t>called </a:t>
            </a:r>
            <a:r>
              <a:rPr lang="en-US" altLang="en-US" b="1" dirty="0"/>
              <a:t>declarative</a:t>
            </a:r>
            <a:r>
              <a:rPr lang="en-US" altLang="en-US" dirty="0"/>
              <a:t> languages.</a:t>
            </a:r>
          </a:p>
          <a:p>
            <a:pPr eaLnBrk="1" hangingPunct="1"/>
            <a:r>
              <a:rPr lang="en-US" altLang="en-US" b="1" dirty="0"/>
              <a:t>Low Level Language:</a:t>
            </a:r>
          </a:p>
          <a:p>
            <a:pPr lvl="1" eaLnBrk="1" hangingPunct="1"/>
            <a:r>
              <a:rPr lang="en-US" altLang="en-US" dirty="0"/>
              <a:t>Retrieve data one record-at-a-time; </a:t>
            </a:r>
          </a:p>
          <a:p>
            <a:pPr lvl="1" eaLnBrk="1" hangingPunct="1"/>
            <a:r>
              <a:rPr lang="en-US" altLang="en-US" dirty="0"/>
              <a:t>Constructs such as looping are needed to retrieve multiple records, along with positioning pointers.</a:t>
            </a:r>
          </a:p>
          <a:p>
            <a:pPr lvl="1" eaLnBrk="1" hangingPunct="1"/>
            <a:r>
              <a:rPr lang="en-US" altLang="en-US" dirty="0"/>
              <a:t>called</a:t>
            </a:r>
            <a:r>
              <a:rPr lang="en-US" altLang="en-US" b="1" dirty="0"/>
              <a:t> Procedural</a:t>
            </a:r>
            <a:r>
              <a:rPr lang="en-US" altLang="en-US" dirty="0"/>
              <a:t> languages.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57</a:t>
            </a:fld>
            <a:endParaRPr lang="en-CA" altLang="zh-CN"/>
          </a:p>
        </p:txBody>
      </p:sp>
    </p:spTree>
    <p:extLst>
      <p:ext uri="{BB962C8B-B14F-4D97-AF65-F5344CB8AC3E}">
        <p14:creationId xmlns:p14="http://schemas.microsoft.com/office/powerpoint/2010/main" val="11028628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2">
                                            <p:txEl>
                                              <p:pRg st="4" end="4"/>
                                            </p:txEl>
                                          </p:spTgt>
                                        </p:tgtEl>
                                        <p:attrNameLst>
                                          <p:attrName>style.visibility</p:attrName>
                                        </p:attrNameLst>
                                      </p:cBhvr>
                                      <p:to>
                                        <p:strVal val="visible"/>
                                      </p:to>
                                    </p:set>
                                    <p:anim calcmode="lin" valueType="num">
                                      <p:cBhvr additive="base">
                                        <p:cTn id="1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652">
                                            <p:txEl>
                                              <p:pRg st="1" end="1"/>
                                            </p:txEl>
                                          </p:spTgt>
                                        </p:tgtEl>
                                        <p:attrNameLst>
                                          <p:attrName>style.visibility</p:attrName>
                                        </p:attrNameLst>
                                      </p:cBhvr>
                                      <p:to>
                                        <p:strVal val="visible"/>
                                      </p:to>
                                    </p:set>
                                    <p:anim calcmode="lin" valueType="num">
                                      <p:cBhvr additive="base">
                                        <p:cTn id="17"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52">
                                            <p:txEl>
                                              <p:pRg st="2" end="2"/>
                                            </p:txEl>
                                          </p:spTgt>
                                        </p:tgtEl>
                                        <p:attrNameLst>
                                          <p:attrName>style.visibility</p:attrName>
                                        </p:attrNameLst>
                                      </p:cBhvr>
                                      <p:to>
                                        <p:strVal val="visible"/>
                                      </p:to>
                                    </p:set>
                                    <p:anim calcmode="lin" valueType="num">
                                      <p:cBhvr additive="base">
                                        <p:cTn id="23"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652">
                                            <p:txEl>
                                              <p:pRg st="3" end="3"/>
                                            </p:txEl>
                                          </p:spTgt>
                                        </p:tgtEl>
                                        <p:attrNameLst>
                                          <p:attrName>style.visibility</p:attrName>
                                        </p:attrNameLst>
                                      </p:cBhvr>
                                      <p:to>
                                        <p:strVal val="visible"/>
                                      </p:to>
                                    </p:set>
                                    <p:anim calcmode="lin" valueType="num">
                                      <p:cBhvr additive="base">
                                        <p:cTn id="29"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7652">
                                            <p:txEl>
                                              <p:pRg st="5" end="5"/>
                                            </p:txEl>
                                          </p:spTgt>
                                        </p:tgtEl>
                                        <p:attrNameLst>
                                          <p:attrName>style.visibility</p:attrName>
                                        </p:attrNameLst>
                                      </p:cBhvr>
                                      <p:to>
                                        <p:strVal val="visible"/>
                                      </p:to>
                                    </p:set>
                                    <p:anim calcmode="lin" valueType="num">
                                      <p:cBhvr additive="base">
                                        <p:cTn id="35"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7652">
                                            <p:txEl>
                                              <p:pRg st="6" end="6"/>
                                            </p:txEl>
                                          </p:spTgt>
                                        </p:tgtEl>
                                        <p:attrNameLst>
                                          <p:attrName>style.visibility</p:attrName>
                                        </p:attrNameLst>
                                      </p:cBhvr>
                                      <p:to>
                                        <p:strVal val="visible"/>
                                      </p:to>
                                    </p:set>
                                    <p:anim calcmode="lin" valueType="num">
                                      <p:cBhvr additive="base">
                                        <p:cTn id="41" dur="500" fill="hold"/>
                                        <p:tgtEl>
                                          <p:spTgt spid="2765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7652">
                                            <p:txEl>
                                              <p:pRg st="7" end="7"/>
                                            </p:txEl>
                                          </p:spTgt>
                                        </p:tgtEl>
                                        <p:attrNameLst>
                                          <p:attrName>style.visibility</p:attrName>
                                        </p:attrNameLst>
                                      </p:cBhvr>
                                      <p:to>
                                        <p:strVal val="visible"/>
                                      </p:to>
                                    </p:set>
                                    <p:anim calcmode="lin" valueType="num">
                                      <p:cBhvr additive="base">
                                        <p:cTn id="47" dur="500" fill="hold"/>
                                        <p:tgtEl>
                                          <p:spTgt spid="2765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US" altLang="en-US" dirty="0" smtClean="0"/>
              <a:t>Database </a:t>
            </a:r>
            <a:r>
              <a:rPr lang="en-US" altLang="en-US" dirty="0"/>
              <a:t>Languages</a:t>
            </a:r>
          </a:p>
        </p:txBody>
      </p:sp>
      <p:sp>
        <p:nvSpPr>
          <p:cNvPr id="25604" name="Rectangle 5"/>
          <p:cNvSpPr>
            <a:spLocks noGrp="1" noChangeArrowheads="1"/>
          </p:cNvSpPr>
          <p:nvPr>
            <p:ph type="body" idx="1"/>
          </p:nvPr>
        </p:nvSpPr>
        <p:spPr/>
        <p:txBody>
          <a:bodyPr/>
          <a:lstStyle/>
          <a:p>
            <a:pPr eaLnBrk="1" hangingPunct="1"/>
            <a:r>
              <a:rPr lang="en-US" altLang="en-US" dirty="0"/>
              <a:t>Data Definition Language (DDL)</a:t>
            </a:r>
          </a:p>
          <a:p>
            <a:pPr eaLnBrk="1" hangingPunct="1"/>
            <a:endParaRPr lang="en-US" altLang="en-US" dirty="0"/>
          </a:p>
          <a:p>
            <a:pPr eaLnBrk="1" hangingPunct="1"/>
            <a:r>
              <a:rPr lang="en-US" altLang="en-US" dirty="0"/>
              <a:t>Data Manipulation Language (DML)</a:t>
            </a:r>
          </a:p>
          <a:p>
            <a:pPr eaLnBrk="1" hangingPunct="1"/>
            <a:endParaRPr lang="en-US" altLang="en-US" dirty="0"/>
          </a:p>
          <a:p>
            <a:pPr eaLnBrk="1" hangingPunct="1"/>
            <a:r>
              <a:rPr lang="en-US" altLang="en-US" dirty="0"/>
              <a:t>Query Language (QL)</a:t>
            </a:r>
          </a:p>
          <a:p>
            <a:pPr eaLnBrk="1" hangingPunct="1"/>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58</a:t>
            </a:fld>
            <a:endParaRPr lang="en-CA" altLang="zh-CN"/>
          </a:p>
        </p:txBody>
      </p:sp>
    </p:spTree>
    <p:extLst>
      <p:ext uri="{BB962C8B-B14F-4D97-AF65-F5344CB8AC3E}">
        <p14:creationId xmlns:p14="http://schemas.microsoft.com/office/powerpoint/2010/main" val="773409451"/>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lstStyle/>
          <a:p>
            <a:pPr eaLnBrk="1" hangingPunct="1"/>
            <a:r>
              <a:rPr lang="en-US" altLang="en-US" dirty="0"/>
              <a:t>Data Definition Language (DDL</a:t>
            </a:r>
            <a:r>
              <a:rPr lang="en-US" altLang="en-US" dirty="0" smtClean="0"/>
              <a:t>)</a:t>
            </a:r>
            <a:endParaRPr lang="en-US" altLang="en-US" dirty="0"/>
          </a:p>
        </p:txBody>
      </p:sp>
      <p:sp>
        <p:nvSpPr>
          <p:cNvPr id="24580" name="Rectangle 5"/>
          <p:cNvSpPr>
            <a:spLocks noGrp="1" noChangeArrowheads="1"/>
          </p:cNvSpPr>
          <p:nvPr>
            <p:ph type="body" idx="1"/>
          </p:nvPr>
        </p:nvSpPr>
        <p:spPr>
          <a:xfrm>
            <a:off x="304800" y="914400"/>
            <a:ext cx="8294687" cy="4953000"/>
          </a:xfrm>
        </p:spPr>
        <p:txBody>
          <a:bodyPr/>
          <a:lstStyle/>
          <a:p>
            <a:pPr eaLnBrk="1" hangingPunct="1">
              <a:lnSpc>
                <a:spcPct val="90000"/>
              </a:lnSpc>
            </a:pPr>
            <a:r>
              <a:rPr lang="en-US" altLang="en-US" dirty="0" smtClean="0"/>
              <a:t>Used </a:t>
            </a:r>
            <a:r>
              <a:rPr lang="en-US" altLang="en-US" dirty="0"/>
              <a:t>by the database designers and DBA to specify the conceptual schema of a database.</a:t>
            </a:r>
          </a:p>
          <a:p>
            <a:pPr eaLnBrk="1" hangingPunct="1">
              <a:lnSpc>
                <a:spcPct val="90000"/>
              </a:lnSpc>
            </a:pPr>
            <a:r>
              <a:rPr lang="en-US" altLang="en-US" dirty="0"/>
              <a:t>In many DBMSs, the DDL is also used to define internal and external schemas (views).</a:t>
            </a:r>
          </a:p>
          <a:p>
            <a:pPr eaLnBrk="1" hangingPunct="1">
              <a:lnSpc>
                <a:spcPct val="90000"/>
              </a:lnSpc>
            </a:pPr>
            <a:r>
              <a:rPr lang="en-US" altLang="en-US" dirty="0"/>
              <a:t>In some DBMSs, additional languages are used</a:t>
            </a:r>
          </a:p>
          <a:p>
            <a:pPr lvl="1" eaLnBrk="1" hangingPunct="1">
              <a:lnSpc>
                <a:spcPct val="90000"/>
              </a:lnSpc>
            </a:pPr>
            <a:r>
              <a:rPr lang="en-US" altLang="en-US" b="1" dirty="0"/>
              <a:t>S</a:t>
            </a:r>
            <a:r>
              <a:rPr lang="en-US" altLang="en-US" b="1" dirty="0" smtClean="0"/>
              <a:t>torage </a:t>
            </a:r>
            <a:r>
              <a:rPr lang="en-US" altLang="en-US" b="1" dirty="0"/>
              <a:t>D</a:t>
            </a:r>
            <a:r>
              <a:rPr lang="en-US" altLang="en-US" b="1" dirty="0" smtClean="0"/>
              <a:t>efinition </a:t>
            </a:r>
            <a:r>
              <a:rPr lang="en-US" altLang="en-US" b="1" dirty="0"/>
              <a:t>L</a:t>
            </a:r>
            <a:r>
              <a:rPr lang="en-US" altLang="en-US" b="1" dirty="0" smtClean="0"/>
              <a:t>anguage </a:t>
            </a:r>
            <a:r>
              <a:rPr lang="en-US" altLang="en-US" b="1" dirty="0"/>
              <a:t>(SDL)</a:t>
            </a:r>
          </a:p>
          <a:p>
            <a:pPr lvl="1" eaLnBrk="1" hangingPunct="1">
              <a:lnSpc>
                <a:spcPct val="90000"/>
              </a:lnSpc>
              <a:buFont typeface="Wingdings" charset="2"/>
              <a:buNone/>
            </a:pPr>
            <a:r>
              <a:rPr lang="en-US" altLang="en-US" b="1" dirty="0"/>
              <a:t>	</a:t>
            </a:r>
            <a:r>
              <a:rPr lang="en-US" altLang="en-US" dirty="0"/>
              <a:t> define internal schemas</a:t>
            </a:r>
            <a:endParaRPr lang="en-US" altLang="en-US" b="1" dirty="0"/>
          </a:p>
          <a:p>
            <a:pPr lvl="1" eaLnBrk="1" hangingPunct="1">
              <a:lnSpc>
                <a:spcPct val="90000"/>
              </a:lnSpc>
            </a:pPr>
            <a:r>
              <a:rPr lang="en-US" altLang="en-US" b="1" dirty="0"/>
              <a:t>V</a:t>
            </a:r>
            <a:r>
              <a:rPr lang="en-US" altLang="en-US" b="1" dirty="0" smtClean="0"/>
              <a:t>iew </a:t>
            </a:r>
            <a:r>
              <a:rPr lang="en-US" altLang="en-US" b="1" dirty="0"/>
              <a:t>D</a:t>
            </a:r>
            <a:r>
              <a:rPr lang="en-US" altLang="en-US" b="1" dirty="0" smtClean="0"/>
              <a:t>efinition </a:t>
            </a:r>
            <a:r>
              <a:rPr lang="en-US" altLang="en-US" b="1" dirty="0"/>
              <a:t>L</a:t>
            </a:r>
            <a:r>
              <a:rPr lang="en-US" altLang="en-US" b="1" dirty="0" smtClean="0"/>
              <a:t>anguage </a:t>
            </a:r>
            <a:r>
              <a:rPr lang="en-US" altLang="en-US" b="1" dirty="0"/>
              <a:t>(VDL)</a:t>
            </a:r>
            <a:r>
              <a:rPr lang="en-US" altLang="en-US" dirty="0"/>
              <a:t> </a:t>
            </a:r>
          </a:p>
          <a:p>
            <a:pPr lvl="1" eaLnBrk="1" hangingPunct="1">
              <a:lnSpc>
                <a:spcPct val="90000"/>
              </a:lnSpc>
              <a:buFont typeface="Wingdings" charset="2"/>
              <a:buNone/>
            </a:pPr>
            <a:r>
              <a:rPr lang="en-US" altLang="en-US" dirty="0"/>
              <a:t>	define external schemas.</a:t>
            </a:r>
          </a:p>
          <a:p>
            <a:pPr eaLnBrk="1" hangingPunct="1">
              <a:lnSpc>
                <a:spcPct val="90000"/>
              </a:lnSpc>
              <a:buFont typeface="Wingdings" charset="2"/>
              <a:buNone/>
            </a:pPr>
            <a:endParaRPr lang="en-US" altLang="en-US" dirty="0"/>
          </a:p>
          <a:p>
            <a:pPr eaLnBrk="1" hangingPunct="1">
              <a:lnSpc>
                <a:spcPct val="90000"/>
              </a:lnSpc>
            </a:pP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59</a:t>
            </a:fld>
            <a:endParaRPr lang="en-CA" altLang="zh-CN"/>
          </a:p>
        </p:txBody>
      </p:sp>
    </p:spTree>
    <p:extLst>
      <p:ext uri="{BB962C8B-B14F-4D97-AF65-F5344CB8AC3E}">
        <p14:creationId xmlns:p14="http://schemas.microsoft.com/office/powerpoint/2010/main" val="15719418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580">
                                            <p:txEl>
                                              <p:pRg st="3" end="3"/>
                                            </p:txEl>
                                          </p:spTgt>
                                        </p:tgtEl>
                                        <p:attrNameLst>
                                          <p:attrName>style.visibility</p:attrName>
                                        </p:attrNameLst>
                                      </p:cBhvr>
                                      <p:to>
                                        <p:strVal val="visible"/>
                                      </p:to>
                                    </p:set>
                                    <p:anim calcmode="lin" valueType="num">
                                      <p:cBhvr additive="base">
                                        <p:cTn id="25"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80">
                                            <p:txEl>
                                              <p:pRg st="4" end="4"/>
                                            </p:txEl>
                                          </p:spTgt>
                                        </p:tgtEl>
                                        <p:attrNameLst>
                                          <p:attrName>style.visibility</p:attrName>
                                        </p:attrNameLst>
                                      </p:cBhvr>
                                      <p:to>
                                        <p:strVal val="visible"/>
                                      </p:to>
                                    </p:set>
                                    <p:anim calcmode="lin" valueType="num">
                                      <p:cBhvr additive="base">
                                        <p:cTn id="29"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4580">
                                            <p:txEl>
                                              <p:pRg st="5" end="5"/>
                                            </p:txEl>
                                          </p:spTgt>
                                        </p:tgtEl>
                                        <p:attrNameLst>
                                          <p:attrName>style.visibility</p:attrName>
                                        </p:attrNameLst>
                                      </p:cBhvr>
                                      <p:to>
                                        <p:strVal val="visible"/>
                                      </p:to>
                                    </p:set>
                                    <p:anim calcmode="lin" valueType="num">
                                      <p:cBhvr additive="base">
                                        <p:cTn id="35" dur="5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80">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580">
                                            <p:txEl>
                                              <p:pRg st="6" end="6"/>
                                            </p:txEl>
                                          </p:spTgt>
                                        </p:tgtEl>
                                        <p:attrNameLst>
                                          <p:attrName>style.visibility</p:attrName>
                                        </p:attrNameLst>
                                      </p:cBhvr>
                                      <p:to>
                                        <p:strVal val="visible"/>
                                      </p:to>
                                    </p:set>
                                    <p:anim calcmode="lin" valueType="num">
                                      <p:cBhvr additive="base">
                                        <p:cTn id="39" dur="5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58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90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1"/>
          <p:cNvSpPr>
            <a:spLocks noChangeArrowheads="1"/>
          </p:cNvSpPr>
          <p:nvPr/>
        </p:nvSpPr>
        <p:spPr bwMode="auto">
          <a:xfrm>
            <a:off x="76200" y="12192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30724" name="Rectangle 2"/>
          <p:cNvSpPr>
            <a:spLocks noChangeArrowheads="1"/>
          </p:cNvSpPr>
          <p:nvPr/>
        </p:nvSpPr>
        <p:spPr bwMode="auto">
          <a:xfrm>
            <a:off x="76200" y="213360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en-US" sz="1800">
                <a:solidFill>
                  <a:srgbClr val="FF0000"/>
                </a:solidFill>
                <a:latin typeface="Arial" charset="0"/>
                <a:ea typeface="宋体" charset="-122"/>
              </a:rPr>
              <a:t>pointers</a:t>
            </a:r>
            <a:endParaRPr lang="en-US" altLang="en-US" sz="1800" dirty="0">
              <a:latin typeface="Arial" charset="0"/>
              <a:ea typeface="宋体" charset="-122"/>
            </a:endParaRPr>
          </a:p>
        </p:txBody>
      </p:sp>
      <p:sp>
        <p:nvSpPr>
          <p:cNvPr id="30725" name="Rectangle 5"/>
          <p:cNvSpPr>
            <a:spLocks noChangeArrowheads="1"/>
          </p:cNvSpPr>
          <p:nvPr/>
        </p:nvSpPr>
        <p:spPr bwMode="auto">
          <a:xfrm>
            <a:off x="0" y="2982912"/>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30726" name="Rectangle 6"/>
          <p:cNvSpPr>
            <a:spLocks noChangeArrowheads="1"/>
          </p:cNvSpPr>
          <p:nvPr/>
        </p:nvSpPr>
        <p:spPr bwMode="auto">
          <a:xfrm>
            <a:off x="0" y="3821113"/>
            <a:ext cx="100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endParaRPr lang="en-US" altLang="en-US" sz="1800" dirty="0">
              <a:latin typeface="Arial" charset="0"/>
              <a:ea typeface="宋体" charset="-122"/>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2971800"/>
            <a:ext cx="135467" cy="381000"/>
          </a:xfrm>
          <a:prstGeom prst="rect">
            <a:avLst/>
          </a:prstGeom>
        </p:spPr>
      </p:pic>
      <p:sp>
        <p:nvSpPr>
          <p:cNvPr id="4" name="Slide Number Placeholder 3"/>
          <p:cNvSpPr>
            <a:spLocks noGrp="1"/>
          </p:cNvSpPr>
          <p:nvPr>
            <p:ph type="sldNum" sz="quarter" idx="10"/>
          </p:nvPr>
        </p:nvSpPr>
        <p:spPr/>
        <p:txBody>
          <a:bodyPr/>
          <a:lstStyle/>
          <a:p>
            <a:fld id="{CBD5A345-BE7C-BB44-9654-37D0A05F406F}" type="slidenum">
              <a:rPr lang="en-US" altLang="en-US" smtClean="0"/>
              <a:pPr/>
              <a:t>6</a:t>
            </a:fld>
            <a:endParaRPr lang="en-CA" altLang="zh-CN" dirty="0"/>
          </a:p>
        </p:txBody>
      </p:sp>
    </p:spTree>
    <p:extLst>
      <p:ext uri="{BB962C8B-B14F-4D97-AF65-F5344CB8AC3E}">
        <p14:creationId xmlns:p14="http://schemas.microsoft.com/office/powerpoint/2010/main" val="835709803"/>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pPr eaLnBrk="1" hangingPunct="1"/>
            <a:r>
              <a:rPr lang="en-US" altLang="en-US" dirty="0"/>
              <a:t>Data Manipulation Language (DML</a:t>
            </a:r>
            <a:r>
              <a:rPr lang="en-US" altLang="en-US" dirty="0" smtClean="0"/>
              <a:t>)</a:t>
            </a:r>
            <a:endParaRPr lang="en-US" altLang="en-US" dirty="0"/>
          </a:p>
        </p:txBody>
      </p:sp>
      <p:sp>
        <p:nvSpPr>
          <p:cNvPr id="25604" name="Rectangle 5"/>
          <p:cNvSpPr>
            <a:spLocks noGrp="1" noChangeArrowheads="1"/>
          </p:cNvSpPr>
          <p:nvPr>
            <p:ph type="body" idx="1"/>
          </p:nvPr>
        </p:nvSpPr>
        <p:spPr/>
        <p:txBody>
          <a:bodyPr/>
          <a:lstStyle/>
          <a:p>
            <a:pPr eaLnBrk="1" hangingPunct="1"/>
            <a:r>
              <a:rPr lang="en-US" altLang="en-US" dirty="0" smtClean="0"/>
              <a:t>Used </a:t>
            </a:r>
            <a:r>
              <a:rPr lang="en-US" altLang="en-US" dirty="0"/>
              <a:t>to specify </a:t>
            </a:r>
            <a:r>
              <a:rPr lang="en-US" altLang="en-US" dirty="0" smtClean="0"/>
              <a:t>insert, delete </a:t>
            </a:r>
            <a:r>
              <a:rPr lang="en-US" altLang="en-US" smtClean="0"/>
              <a:t>and update </a:t>
            </a:r>
            <a:r>
              <a:rPr lang="en-US" altLang="en-US" dirty="0" smtClean="0"/>
              <a:t>of tuples </a:t>
            </a:r>
            <a:r>
              <a:rPr lang="en-US" altLang="en-US" smtClean="0"/>
              <a:t>in the database </a:t>
            </a:r>
          </a:p>
          <a:p>
            <a:pPr eaLnBrk="1" hangingPunct="1"/>
            <a:r>
              <a:rPr lang="en-US" altLang="en-US" b="1" dirty="0" smtClean="0"/>
              <a:t>Kinds </a:t>
            </a:r>
            <a:r>
              <a:rPr lang="en-US" altLang="en-US" b="1" dirty="0"/>
              <a:t>of DML</a:t>
            </a:r>
          </a:p>
          <a:p>
            <a:pPr lvl="1" eaLnBrk="1" hangingPunct="1"/>
            <a:r>
              <a:rPr lang="en-US" altLang="en-US" dirty="0"/>
              <a:t>High-Level or Non-procedural Languages: (SQL)</a:t>
            </a:r>
          </a:p>
          <a:p>
            <a:pPr lvl="1" eaLnBrk="1" hangingPunct="1"/>
            <a:r>
              <a:rPr lang="en-US" altLang="en-US" dirty="0"/>
              <a:t>Low Level or Procedural Languages:</a:t>
            </a:r>
          </a:p>
          <a:p>
            <a:pPr eaLnBrk="1" hangingPunct="1"/>
            <a:r>
              <a:rPr lang="en-US" altLang="en-US" b="1" dirty="0"/>
              <a:t>Difference</a:t>
            </a:r>
          </a:p>
          <a:p>
            <a:pPr lvl="1" eaLnBrk="1" hangingPunct="1"/>
            <a:r>
              <a:rPr lang="en-US" altLang="en-US" dirty="0"/>
              <a:t>add area code to the phone number of everyone</a:t>
            </a:r>
          </a:p>
          <a:p>
            <a:pPr lvl="1" eaLnBrk="1" hangingPunct="1">
              <a:buFont typeface="Wingdings" charset="2"/>
              <a:buNone/>
            </a:pP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60</a:t>
            </a:fld>
            <a:endParaRPr lang="en-CA" altLang="zh-CN"/>
          </a:p>
        </p:txBody>
      </p:sp>
    </p:spTree>
    <p:extLst>
      <p:ext uri="{BB962C8B-B14F-4D97-AF65-F5344CB8AC3E}">
        <p14:creationId xmlns:p14="http://schemas.microsoft.com/office/powerpoint/2010/main" val="1920173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04">
                                            <p:txEl>
                                              <p:pRg st="2" end="2"/>
                                            </p:txEl>
                                          </p:spTgt>
                                        </p:tgtEl>
                                        <p:attrNameLst>
                                          <p:attrName>style.visibility</p:attrName>
                                        </p:attrNameLst>
                                      </p:cBhvr>
                                      <p:to>
                                        <p:strVal val="visible"/>
                                      </p:to>
                                    </p:set>
                                    <p:anim calcmode="lin" valueType="num">
                                      <p:cBhvr additive="base">
                                        <p:cTn id="19"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04">
                                            <p:txEl>
                                              <p:pRg st="3" end="3"/>
                                            </p:txEl>
                                          </p:spTgt>
                                        </p:tgtEl>
                                        <p:attrNameLst>
                                          <p:attrName>style.visibility</p:attrName>
                                        </p:attrNameLst>
                                      </p:cBhvr>
                                      <p:to>
                                        <p:strVal val="visible"/>
                                      </p:to>
                                    </p:set>
                                    <p:anim calcmode="lin" valueType="num">
                                      <p:cBhvr additive="base">
                                        <p:cTn id="25"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604">
                                            <p:txEl>
                                              <p:pRg st="4" end="4"/>
                                            </p:txEl>
                                          </p:spTgt>
                                        </p:tgtEl>
                                        <p:attrNameLst>
                                          <p:attrName>style.visibility</p:attrName>
                                        </p:attrNameLst>
                                      </p:cBhvr>
                                      <p:to>
                                        <p:strVal val="visible"/>
                                      </p:to>
                                    </p:set>
                                    <p:anim calcmode="lin" valueType="num">
                                      <p:cBhvr additive="base">
                                        <p:cTn id="31" dur="5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604">
                                            <p:txEl>
                                              <p:pRg st="5" end="5"/>
                                            </p:txEl>
                                          </p:spTgt>
                                        </p:tgtEl>
                                        <p:attrNameLst>
                                          <p:attrName>style.visibility</p:attrName>
                                        </p:attrNameLst>
                                      </p:cBhvr>
                                      <p:to>
                                        <p:strVal val="visible"/>
                                      </p:to>
                                    </p:set>
                                    <p:anim calcmode="lin" valueType="num">
                                      <p:cBhvr additive="base">
                                        <p:cTn id="37"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altLang="en-US" dirty="0"/>
              <a:t>How to use </a:t>
            </a:r>
            <a:r>
              <a:rPr lang="en-US" altLang="en-US" dirty="0" smtClean="0"/>
              <a:t>DML</a:t>
            </a:r>
            <a:endParaRPr lang="en-US" altLang="en-US" dirty="0"/>
          </a:p>
        </p:txBody>
      </p:sp>
      <p:sp>
        <p:nvSpPr>
          <p:cNvPr id="25604" name="Rectangle 5"/>
          <p:cNvSpPr>
            <a:spLocks noGrp="1" noChangeArrowheads="1"/>
          </p:cNvSpPr>
          <p:nvPr>
            <p:ph type="body" idx="1"/>
          </p:nvPr>
        </p:nvSpPr>
        <p:spPr>
          <a:xfrm>
            <a:off x="239713" y="914400"/>
            <a:ext cx="8599487" cy="5029200"/>
          </a:xfrm>
        </p:spPr>
        <p:txBody>
          <a:bodyPr/>
          <a:lstStyle/>
          <a:p>
            <a:pPr marL="514350" indent="-457200" eaLnBrk="1" hangingPunct="1"/>
            <a:r>
              <a:rPr lang="en-US" altLang="en-US" dirty="0" smtClean="0"/>
              <a:t>May </a:t>
            </a:r>
            <a:r>
              <a:rPr lang="en-US" altLang="en-US" dirty="0"/>
              <a:t>be used in a standalone way  </a:t>
            </a:r>
          </a:p>
          <a:p>
            <a:pPr marL="400050" lvl="1" indent="0" eaLnBrk="1" hangingPunct="1">
              <a:buNone/>
            </a:pPr>
            <a:r>
              <a:rPr lang="en-CA" altLang="zh-CN" sz="2400" b="1" dirty="0" smtClean="0">
                <a:solidFill>
                  <a:srgbClr val="990033"/>
                </a:solidFill>
                <a:latin typeface="CourierPS" charset="0"/>
                <a:ea typeface="宋体" charset="-122"/>
              </a:rPr>
              <a:t>insert </a:t>
            </a:r>
            <a:r>
              <a:rPr lang="en-CA" altLang="zh-CN" sz="2400" b="1" dirty="0">
                <a:solidFill>
                  <a:srgbClr val="990033"/>
                </a:solidFill>
                <a:latin typeface="CourierPS" charset="0"/>
                <a:ea typeface="宋体" charset="-122"/>
              </a:rPr>
              <a:t>into Student </a:t>
            </a:r>
          </a:p>
          <a:p>
            <a:pPr marL="400050" lvl="1" indent="0" eaLnBrk="1" hangingPunct="1">
              <a:buNone/>
            </a:pPr>
            <a:r>
              <a:rPr lang="en-CA" altLang="zh-CN" sz="2400" b="1" dirty="0" smtClean="0">
                <a:solidFill>
                  <a:srgbClr val="990033"/>
                </a:solidFill>
                <a:latin typeface="CourierPS" charset="0"/>
                <a:ea typeface="宋体" charset="-122"/>
              </a:rPr>
              <a:t>values </a:t>
            </a:r>
            <a:r>
              <a:rPr lang="en-CA" altLang="zh-CN" sz="2400" b="1" dirty="0">
                <a:solidFill>
                  <a:srgbClr val="990033"/>
                </a:solidFill>
                <a:latin typeface="CourierPS" charset="0"/>
                <a:ea typeface="宋体" charset="-122"/>
              </a:rPr>
              <a:t>('1000', ‘John', 25);</a:t>
            </a:r>
          </a:p>
          <a:p>
            <a:pPr eaLnBrk="1" hangingPunct="1"/>
            <a:r>
              <a:rPr lang="en-US" altLang="en-US" dirty="0"/>
              <a:t>May be embedded in a programming language (host </a:t>
            </a:r>
            <a:r>
              <a:rPr lang="en-US" altLang="en-US" dirty="0" smtClean="0"/>
              <a:t>language)</a:t>
            </a:r>
          </a:p>
          <a:p>
            <a:pPr lvl="1" eaLnBrk="1" hangingPunct="1"/>
            <a:r>
              <a:rPr lang="en-US" altLang="en-US" dirty="0" smtClean="0"/>
              <a:t>COBOL</a:t>
            </a:r>
            <a:r>
              <a:rPr lang="en-US" altLang="en-US" dirty="0"/>
              <a:t>, C, C++, or </a:t>
            </a:r>
            <a:r>
              <a:rPr lang="en-US" altLang="en-US" dirty="0" smtClean="0"/>
              <a:t>Java.</a:t>
            </a:r>
          </a:p>
          <a:p>
            <a:pPr lvl="1" eaLnBrk="1" hangingPunct="1"/>
            <a:r>
              <a:rPr lang="en-US" altLang="en-US" dirty="0" smtClean="0"/>
              <a:t>A </a:t>
            </a:r>
            <a:r>
              <a:rPr lang="en-US" altLang="en-US" dirty="0"/>
              <a:t>library of functions can also be provided to access the DBMS from a programming language</a:t>
            </a:r>
          </a:p>
          <a:p>
            <a:pPr marL="400050" lvl="1" indent="0" eaLnBrk="1" hangingPunct="1">
              <a:buNone/>
            </a:pPr>
            <a:r>
              <a:rPr lang="en-CA" altLang="zh-CN" sz="2200" b="1" dirty="0" smtClean="0">
                <a:latin typeface="CourierPS" charset="0"/>
                <a:ea typeface="宋体" charset="-122"/>
              </a:rPr>
              <a:t>exec </a:t>
            </a:r>
            <a:r>
              <a:rPr lang="en-CA" altLang="zh-CN" sz="2200" b="1" dirty="0" err="1">
                <a:latin typeface="CourierPS" charset="0"/>
                <a:ea typeface="宋体" charset="-122"/>
              </a:rPr>
              <a:t>sql</a:t>
            </a:r>
            <a:r>
              <a:rPr lang="en-CA" altLang="zh-CN" sz="2200" b="1" dirty="0">
                <a:latin typeface="CourierPS" charset="0"/>
                <a:ea typeface="宋体" charset="-122"/>
              </a:rPr>
              <a:t> insert into Student </a:t>
            </a:r>
          </a:p>
          <a:p>
            <a:pPr marL="400050" lvl="1" indent="0" eaLnBrk="1" hangingPunct="1">
              <a:buNone/>
            </a:pPr>
            <a:r>
              <a:rPr lang="en-CA" altLang="zh-CN" sz="2200" b="1" dirty="0" smtClean="0">
                <a:latin typeface="CourierPS" charset="0"/>
                <a:ea typeface="宋体" charset="-122"/>
              </a:rPr>
              <a:t>values </a:t>
            </a:r>
            <a:r>
              <a:rPr lang="en-CA" altLang="zh-CN" sz="2200" b="1" dirty="0">
                <a:latin typeface="CourierPS" charset="0"/>
                <a:ea typeface="宋体" charset="-122"/>
              </a:rPr>
              <a:t>('1000', ‘John', 25);</a:t>
            </a:r>
          </a:p>
          <a:p>
            <a:pPr marL="914400" lvl="2" indent="0" eaLnBrk="1" hangingPunct="1">
              <a:buNone/>
            </a:pPr>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61</a:t>
            </a:fld>
            <a:endParaRPr lang="en-CA" altLang="zh-CN"/>
          </a:p>
        </p:txBody>
      </p:sp>
    </p:spTree>
    <p:extLst>
      <p:ext uri="{BB962C8B-B14F-4D97-AF65-F5344CB8AC3E}">
        <p14:creationId xmlns:p14="http://schemas.microsoft.com/office/powerpoint/2010/main" val="20967965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anim calcmode="lin" valueType="num">
                                      <p:cBhvr additive="base">
                                        <p:cTn id="11"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4">
                                            <p:txEl>
                                              <p:pRg st="4" end="4"/>
                                            </p:txEl>
                                          </p:spTgt>
                                        </p:tgtEl>
                                        <p:attrNameLst>
                                          <p:attrName>style.visibility</p:attrName>
                                        </p:attrNameLst>
                                      </p:cBhvr>
                                      <p:to>
                                        <p:strVal val="visible"/>
                                      </p:to>
                                    </p:set>
                                    <p:anim calcmode="lin" valueType="num">
                                      <p:cBhvr additive="base">
                                        <p:cTn id="15" dur="5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4">
                                            <p:txEl>
                                              <p:pRg st="5" end="5"/>
                                            </p:txEl>
                                          </p:spTgt>
                                        </p:tgtEl>
                                        <p:attrNameLst>
                                          <p:attrName>style.visibility</p:attrName>
                                        </p:attrNameLst>
                                      </p:cBhvr>
                                      <p:to>
                                        <p:strVal val="visible"/>
                                      </p:to>
                                    </p:set>
                                    <p:anim calcmode="lin" valueType="num">
                                      <p:cBhvr additive="base">
                                        <p:cTn id="19"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04">
                                            <p:txEl>
                                              <p:pRg st="1" end="1"/>
                                            </p:txEl>
                                          </p:spTgt>
                                        </p:tgtEl>
                                        <p:attrNameLst>
                                          <p:attrName>style.visibility</p:attrName>
                                        </p:attrNameLst>
                                      </p:cBhvr>
                                      <p:to>
                                        <p:strVal val="visible"/>
                                      </p:to>
                                    </p:set>
                                    <p:anim calcmode="lin" valueType="num">
                                      <p:cBhvr additive="base">
                                        <p:cTn id="25"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4">
                                            <p:txEl>
                                              <p:pRg st="2" end="2"/>
                                            </p:txEl>
                                          </p:spTgt>
                                        </p:tgtEl>
                                        <p:attrNameLst>
                                          <p:attrName>style.visibility</p:attrName>
                                        </p:attrNameLst>
                                      </p:cBhvr>
                                      <p:to>
                                        <p:strVal val="visible"/>
                                      </p:to>
                                    </p:set>
                                    <p:anim calcmode="lin" valueType="num">
                                      <p:cBhvr additive="base">
                                        <p:cTn id="29"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5604">
                                            <p:txEl>
                                              <p:pRg st="6" end="6"/>
                                            </p:txEl>
                                          </p:spTgt>
                                        </p:tgtEl>
                                        <p:attrNameLst>
                                          <p:attrName>style.visibility</p:attrName>
                                        </p:attrNameLst>
                                      </p:cBhvr>
                                      <p:to>
                                        <p:strVal val="visible"/>
                                      </p:to>
                                    </p:set>
                                    <p:anim calcmode="lin" valueType="num">
                                      <p:cBhvr additive="base">
                                        <p:cTn id="35" dur="500" fill="hold"/>
                                        <p:tgtEl>
                                          <p:spTgt spid="2560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4">
                                            <p:txEl>
                                              <p:pRg st="7" end="7"/>
                                            </p:txEl>
                                          </p:spTgt>
                                        </p:tgtEl>
                                        <p:attrNameLst>
                                          <p:attrName>style.visibility</p:attrName>
                                        </p:attrNameLst>
                                      </p:cBhvr>
                                      <p:to>
                                        <p:strVal val="visible"/>
                                      </p:to>
                                    </p:set>
                                    <p:anim calcmode="lin" valueType="num">
                                      <p:cBhvr additive="base">
                                        <p:cTn id="39" dur="500" fill="hold"/>
                                        <p:tgtEl>
                                          <p:spTgt spid="2560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p:txBody>
          <a:bodyPr/>
          <a:lstStyle/>
          <a:p>
            <a:pPr eaLnBrk="1" hangingPunct="1">
              <a:defRPr/>
            </a:pPr>
            <a:r>
              <a:rPr lang="en-US" dirty="0"/>
              <a:t>Query Language (QL</a:t>
            </a:r>
            <a:r>
              <a:rPr lang="en-US" dirty="0" smtClean="0"/>
              <a:t>)</a:t>
            </a:r>
            <a:endParaRPr lang="en-US" dirty="0"/>
          </a:p>
        </p:txBody>
      </p:sp>
      <p:sp>
        <p:nvSpPr>
          <p:cNvPr id="26628" name="Rectangle 5"/>
          <p:cNvSpPr>
            <a:spLocks noGrp="1" noChangeArrowheads="1"/>
          </p:cNvSpPr>
          <p:nvPr>
            <p:ph type="body" idx="1"/>
          </p:nvPr>
        </p:nvSpPr>
        <p:spPr>
          <a:xfrm>
            <a:off x="468313" y="914400"/>
            <a:ext cx="8294687" cy="5257800"/>
          </a:xfrm>
        </p:spPr>
        <p:txBody>
          <a:bodyPr/>
          <a:lstStyle/>
          <a:p>
            <a:pPr eaLnBrk="1" hangingPunct="1">
              <a:buFont typeface="Wingdings" pitchFamily="2" charset="2"/>
              <a:buChar char="n"/>
              <a:defRPr/>
            </a:pPr>
            <a:r>
              <a:rPr lang="en-US" dirty="0" smtClean="0"/>
              <a:t>Used to specify database retrievals</a:t>
            </a:r>
          </a:p>
          <a:p>
            <a:pPr marL="0" lvl="1" indent="0" eaLnBrk="1" hangingPunct="1">
              <a:buClr>
                <a:srgbClr val="990033"/>
              </a:buClr>
              <a:buSzPct val="60000"/>
              <a:buNone/>
              <a:defRPr/>
            </a:pPr>
            <a:r>
              <a:rPr lang="en-US" sz="2800" dirty="0" smtClean="0">
                <a:solidFill>
                  <a:schemeClr val="tx2"/>
                </a:solidFill>
                <a:ea typeface="+mn-ea"/>
                <a:cs typeface="+mn-cs"/>
              </a:rPr>
              <a:t>How to use QL </a:t>
            </a:r>
          </a:p>
          <a:p>
            <a:pPr marL="342900" lvl="1" indent="-342900" eaLnBrk="1" hangingPunct="1">
              <a:buSzPct val="60000"/>
              <a:buFont typeface="Wingdings" pitchFamily="2" charset="2"/>
              <a:buChar char="n"/>
              <a:defRPr/>
            </a:pPr>
            <a:r>
              <a:rPr lang="en-US" sz="2800" dirty="0">
                <a:solidFill>
                  <a:schemeClr val="tx2"/>
                </a:solidFill>
                <a:ea typeface="+mn-ea"/>
                <a:cs typeface="+mn-cs"/>
              </a:rPr>
              <a:t>May be used in a standalone way  </a:t>
            </a:r>
            <a:r>
              <a:rPr lang="en-US" sz="3000" dirty="0" smtClean="0"/>
              <a:t>	</a:t>
            </a:r>
          </a:p>
          <a:p>
            <a:pPr lvl="1" eaLnBrk="1" hangingPunct="1">
              <a:buNone/>
              <a:defRPr/>
            </a:pPr>
            <a:r>
              <a:rPr lang="en-CA" altLang="zh-CN" b="1" dirty="0">
                <a:latin typeface="CourierPS" pitchFamily="49" charset="0"/>
                <a:ea typeface="宋体" charset="-122"/>
              </a:rPr>
              <a:t>select age from Student where s#=’1000’;</a:t>
            </a:r>
            <a:endParaRPr lang="en-US" b="1" dirty="0">
              <a:latin typeface="CourierPS" pitchFamily="49" charset="0"/>
              <a:ea typeface="宋体" charset="-122"/>
            </a:endParaRPr>
          </a:p>
          <a:p>
            <a:pPr marL="342900" lvl="1" indent="-342900" eaLnBrk="1" hangingPunct="1">
              <a:buSzPct val="60000"/>
              <a:buFont typeface="Wingdings" pitchFamily="2" charset="2"/>
              <a:buChar char="n"/>
              <a:defRPr/>
            </a:pPr>
            <a:r>
              <a:rPr lang="en-US" sz="2800" dirty="0">
                <a:solidFill>
                  <a:schemeClr val="tx2"/>
                </a:solidFill>
                <a:ea typeface="+mn-ea"/>
                <a:cs typeface="+mn-cs"/>
              </a:rPr>
              <a:t>May be embedded in a programming language</a:t>
            </a:r>
          </a:p>
          <a:p>
            <a:pPr lvl="1" eaLnBrk="1" hangingPunct="1">
              <a:buFont typeface="Wingdings" pitchFamily="2" charset="2"/>
              <a:buChar char="n"/>
              <a:defRPr/>
            </a:pPr>
            <a:r>
              <a:rPr lang="en-US" dirty="0" smtClean="0"/>
              <a:t>COBOL, C, C++, or Java.</a:t>
            </a:r>
          </a:p>
          <a:p>
            <a:pPr lvl="1" eaLnBrk="1" hangingPunct="1">
              <a:buFont typeface="Wingdings" pitchFamily="2" charset="2"/>
              <a:buChar char="n"/>
              <a:defRPr/>
            </a:pPr>
            <a:r>
              <a:rPr lang="en-US" dirty="0" smtClean="0"/>
              <a:t>A library of functions can also be provided to access the DBMS from a programming language</a:t>
            </a:r>
          </a:p>
          <a:p>
            <a:pPr lvl="1" eaLnBrk="1" hangingPunct="1">
              <a:buFont typeface="Wingdings" pitchFamily="2" charset="2"/>
              <a:buNone/>
              <a:defRPr/>
            </a:pPr>
            <a:r>
              <a:rPr lang="en-CA" altLang="zh-CN" b="1" dirty="0" smtClean="0">
                <a:latin typeface="CourierPS" pitchFamily="49" charset="0"/>
                <a:ea typeface="宋体" charset="-122"/>
              </a:rPr>
              <a:t>exec </a:t>
            </a:r>
            <a:r>
              <a:rPr lang="en-CA" altLang="zh-CN" b="1" dirty="0" err="1" smtClean="0">
                <a:latin typeface="CourierPS" pitchFamily="49" charset="0"/>
                <a:ea typeface="宋体" charset="-122"/>
              </a:rPr>
              <a:t>sql</a:t>
            </a:r>
            <a:r>
              <a:rPr lang="en-CA" altLang="zh-CN" b="1" dirty="0" smtClean="0">
                <a:latin typeface="CourierPS" pitchFamily="49" charset="0"/>
                <a:ea typeface="宋体" charset="-122"/>
              </a:rPr>
              <a:t> select age from Student </a:t>
            </a:r>
          </a:p>
          <a:p>
            <a:pPr lvl="1" eaLnBrk="1" hangingPunct="1">
              <a:buFont typeface="Wingdings" pitchFamily="2" charset="2"/>
              <a:buNone/>
              <a:defRPr/>
            </a:pPr>
            <a:r>
              <a:rPr lang="en-CA" altLang="zh-CN" b="1" dirty="0" smtClean="0">
                <a:latin typeface="CourierPS" pitchFamily="49" charset="0"/>
                <a:ea typeface="宋体" charset="-122"/>
              </a:rPr>
              <a:t>where s#=’1000’;</a:t>
            </a:r>
            <a:endParaRPr lang="en-US" dirty="0" smtClean="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62</a:t>
            </a:fld>
            <a:endParaRPr lang="en-CA" altLang="zh-CN"/>
          </a:p>
        </p:txBody>
      </p:sp>
    </p:spTree>
    <p:extLst>
      <p:ext uri="{BB962C8B-B14F-4D97-AF65-F5344CB8AC3E}">
        <p14:creationId xmlns:p14="http://schemas.microsoft.com/office/powerpoint/2010/main" val="10806043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anim calcmode="lin" valueType="num">
                                      <p:cBhvr additive="base">
                                        <p:cTn id="23"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6628">
                                            <p:txEl>
                                              <p:pRg st="3" end="3"/>
                                            </p:txEl>
                                          </p:spTgt>
                                        </p:tgtEl>
                                        <p:attrNameLst>
                                          <p:attrName>style.visibility</p:attrName>
                                        </p:attrNameLst>
                                      </p:cBhvr>
                                      <p:to>
                                        <p:strVal val="visible"/>
                                      </p:to>
                                    </p:set>
                                    <p:anim calcmode="lin" valueType="num">
                                      <p:cBhvr additive="base">
                                        <p:cTn id="2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6628">
                                            <p:txEl>
                                              <p:pRg st="5" end="5"/>
                                            </p:txEl>
                                          </p:spTgt>
                                        </p:tgtEl>
                                        <p:attrNameLst>
                                          <p:attrName>style.visibility</p:attrName>
                                        </p:attrNameLst>
                                      </p:cBhvr>
                                      <p:to>
                                        <p:strVal val="visible"/>
                                      </p:to>
                                    </p:set>
                                    <p:anim calcmode="lin" valueType="num">
                                      <p:cBhvr additive="base">
                                        <p:cTn id="35"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8">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8">
                                            <p:txEl>
                                              <p:pRg st="6" end="6"/>
                                            </p:txEl>
                                          </p:spTgt>
                                        </p:tgtEl>
                                        <p:attrNameLst>
                                          <p:attrName>style.visibility</p:attrName>
                                        </p:attrNameLst>
                                      </p:cBhvr>
                                      <p:to>
                                        <p:strVal val="visible"/>
                                      </p:to>
                                    </p:set>
                                    <p:anim calcmode="lin" valueType="num">
                                      <p:cBhvr additive="base">
                                        <p:cTn id="39"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6628">
                                            <p:txEl>
                                              <p:pRg st="7" end="7"/>
                                            </p:txEl>
                                          </p:spTgt>
                                        </p:tgtEl>
                                        <p:attrNameLst>
                                          <p:attrName>style.visibility</p:attrName>
                                        </p:attrNameLst>
                                      </p:cBhvr>
                                      <p:to>
                                        <p:strVal val="visible"/>
                                      </p:to>
                                    </p:set>
                                    <p:anim calcmode="lin" valueType="num">
                                      <p:cBhvr additive="base">
                                        <p:cTn id="45" dur="5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6628">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anim calcmode="lin" valueType="num">
                                      <p:cBhvr additive="base">
                                        <p:cTn id="49" dur="500" fill="hold"/>
                                        <p:tgtEl>
                                          <p:spTgt spid="2662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pPr eaLnBrk="1" hangingPunct="1"/>
            <a:r>
              <a:rPr lang="en-US" altLang="en-US" sz="3200"/>
              <a:t>DBMS Programming Language Interfaces</a:t>
            </a:r>
          </a:p>
        </p:txBody>
      </p:sp>
      <p:sp>
        <p:nvSpPr>
          <p:cNvPr id="29700" name="Rectangle 5"/>
          <p:cNvSpPr>
            <a:spLocks noGrp="1" noChangeArrowheads="1"/>
          </p:cNvSpPr>
          <p:nvPr>
            <p:ph type="body" idx="1"/>
          </p:nvPr>
        </p:nvSpPr>
        <p:spPr>
          <a:xfrm>
            <a:off x="239713" y="914400"/>
            <a:ext cx="8599487" cy="5029200"/>
          </a:xfrm>
        </p:spPr>
        <p:txBody>
          <a:bodyPr/>
          <a:lstStyle/>
          <a:p>
            <a:pPr eaLnBrk="1" hangingPunct="1"/>
            <a:r>
              <a:rPr lang="en-US" altLang="en-US" sz="2400" b="1" dirty="0"/>
              <a:t>Embedded Approach</a:t>
            </a:r>
            <a:r>
              <a:rPr lang="en-US" altLang="en-US" sz="2400" dirty="0"/>
              <a:t>: </a:t>
            </a:r>
          </a:p>
          <a:p>
            <a:pPr lvl="1" eaLnBrk="1" hangingPunct="1"/>
            <a:r>
              <a:rPr lang="en-US" altLang="en-US" sz="2400" dirty="0"/>
              <a:t>embedded SQL (for C, C++, etc.)</a:t>
            </a:r>
          </a:p>
          <a:p>
            <a:pPr lvl="1" eaLnBrk="1" hangingPunct="1"/>
            <a:r>
              <a:rPr lang="en-US" altLang="en-US" sz="2400" dirty="0"/>
              <a:t>SQLJ (for Java)</a:t>
            </a:r>
          </a:p>
          <a:p>
            <a:pPr eaLnBrk="1" hangingPunct="1"/>
            <a:r>
              <a:rPr lang="en-US" altLang="en-US" sz="2400" b="1" dirty="0"/>
              <a:t>Procedure Call Approach</a:t>
            </a:r>
            <a:r>
              <a:rPr lang="en-US" altLang="en-US" sz="2400" dirty="0"/>
              <a:t>: </a:t>
            </a:r>
          </a:p>
          <a:p>
            <a:pPr lvl="1" eaLnBrk="1" hangingPunct="1"/>
            <a:r>
              <a:rPr lang="en-US" altLang="en-US" sz="2400" dirty="0"/>
              <a:t>JDBC for Java</a:t>
            </a:r>
          </a:p>
          <a:p>
            <a:pPr lvl="1" eaLnBrk="1" hangingPunct="1"/>
            <a:r>
              <a:rPr lang="en-US" altLang="en-US" sz="2400" dirty="0"/>
              <a:t>ODBC for other programming languages</a:t>
            </a:r>
          </a:p>
          <a:p>
            <a:pPr eaLnBrk="1" hangingPunct="1"/>
            <a:r>
              <a:rPr lang="en-US" altLang="en-US" sz="2400" b="1" dirty="0"/>
              <a:t>Database Programming Language Approach</a:t>
            </a:r>
            <a:r>
              <a:rPr lang="en-US" altLang="en-US" sz="2400" dirty="0"/>
              <a:t>: </a:t>
            </a:r>
          </a:p>
          <a:p>
            <a:pPr lvl="1" eaLnBrk="1" hangingPunct="1"/>
            <a:r>
              <a:rPr lang="en-US" altLang="en-US" sz="2400" dirty="0"/>
              <a:t>ORACLE has PL/SQL, a programming language based on SQL; language incorporates SQL and its data types as integral </a:t>
            </a:r>
            <a:r>
              <a:rPr lang="en-US" altLang="en-US" sz="2400" dirty="0" smtClean="0"/>
              <a:t>components</a:t>
            </a:r>
          </a:p>
          <a:p>
            <a:pPr marL="342900" lvl="1" indent="-342900" eaLnBrk="1" hangingPunct="1">
              <a:buClr>
                <a:srgbClr val="990033"/>
              </a:buClr>
              <a:buSzPct val="60000"/>
            </a:pPr>
            <a:r>
              <a:rPr lang="en-US" altLang="en-US" sz="2400" b="1" dirty="0">
                <a:solidFill>
                  <a:schemeClr val="tx2"/>
                </a:solidFill>
                <a:ea typeface="+mn-ea"/>
                <a:cs typeface="+mn-cs"/>
              </a:rPr>
              <a:t>Scripting Languages: </a:t>
            </a:r>
            <a:endParaRPr lang="en-US" altLang="en-US" sz="2400" b="1" dirty="0" smtClean="0">
              <a:solidFill>
                <a:schemeClr val="tx2"/>
              </a:solidFill>
              <a:ea typeface="+mn-ea"/>
              <a:cs typeface="+mn-cs"/>
            </a:endParaRPr>
          </a:p>
          <a:p>
            <a:pPr marL="742950" lvl="2" indent="-342900" eaLnBrk="1" hangingPunct="1">
              <a:buSzPct val="60000"/>
            </a:pPr>
            <a:r>
              <a:rPr lang="en-US" altLang="en-US" dirty="0">
                <a:solidFill>
                  <a:srgbClr val="800000"/>
                </a:solidFill>
              </a:rPr>
              <a:t>PHP (client-side scripting) and Python (server-side scripting) are used to write database programs.</a:t>
            </a:r>
          </a:p>
          <a:p>
            <a:pPr eaLnBrk="1" hangingPunct="1"/>
            <a:endParaRPr lang="en-US" altLang="en-US" sz="2400" dirty="0"/>
          </a:p>
          <a:p>
            <a:pPr eaLnBrk="1" hangingPunct="1"/>
            <a:endParaRPr lang="en-US" altLang="en-US" sz="2400"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63</a:t>
            </a:fld>
            <a:endParaRPr lang="en-CA" altLang="zh-CN"/>
          </a:p>
        </p:txBody>
      </p:sp>
    </p:spTree>
    <p:extLst>
      <p:ext uri="{BB962C8B-B14F-4D97-AF65-F5344CB8AC3E}">
        <p14:creationId xmlns:p14="http://schemas.microsoft.com/office/powerpoint/2010/main" val="346793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anim calcmode="lin" valueType="num">
                                      <p:cBhvr additive="base">
                                        <p:cTn id="11"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0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700">
                                            <p:txEl>
                                              <p:pRg st="6" end="6"/>
                                            </p:txEl>
                                          </p:spTgt>
                                        </p:tgtEl>
                                        <p:attrNameLst>
                                          <p:attrName>style.visibility</p:attrName>
                                        </p:attrNameLst>
                                      </p:cBhvr>
                                      <p:to>
                                        <p:strVal val="visible"/>
                                      </p:to>
                                    </p:set>
                                    <p:anim calcmode="lin" valueType="num">
                                      <p:cBhvr additive="base">
                                        <p:cTn id="15" dur="5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7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9700">
                                            <p:txEl>
                                              <p:pRg st="1" end="1"/>
                                            </p:txEl>
                                          </p:spTgt>
                                        </p:tgtEl>
                                        <p:attrNameLst>
                                          <p:attrName>style.visibility</p:attrName>
                                        </p:attrNameLst>
                                      </p:cBhvr>
                                      <p:to>
                                        <p:strVal val="visible"/>
                                      </p:to>
                                    </p:set>
                                    <p:anim calcmode="lin" valueType="num">
                                      <p:cBhvr additive="base">
                                        <p:cTn id="21"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9700">
                                            <p:txEl>
                                              <p:pRg st="2" end="2"/>
                                            </p:txEl>
                                          </p:spTgt>
                                        </p:tgtEl>
                                        <p:attrNameLst>
                                          <p:attrName>style.visibility</p:attrName>
                                        </p:attrNameLst>
                                      </p:cBhvr>
                                      <p:to>
                                        <p:strVal val="visible"/>
                                      </p:to>
                                    </p:set>
                                    <p:anim calcmode="lin" valueType="num">
                                      <p:cBhvr additive="base">
                                        <p:cTn id="27" dur="5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7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9700">
                                            <p:txEl>
                                              <p:pRg st="4" end="4"/>
                                            </p:txEl>
                                          </p:spTgt>
                                        </p:tgtEl>
                                        <p:attrNameLst>
                                          <p:attrName>style.visibility</p:attrName>
                                        </p:attrNameLst>
                                      </p:cBhvr>
                                      <p:to>
                                        <p:strVal val="visible"/>
                                      </p:to>
                                    </p:set>
                                    <p:anim calcmode="lin" valueType="num">
                                      <p:cBhvr additive="base">
                                        <p:cTn id="33" dur="5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700">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700">
                                            <p:txEl>
                                              <p:pRg st="5" end="5"/>
                                            </p:txEl>
                                          </p:spTgt>
                                        </p:tgtEl>
                                        <p:attrNameLst>
                                          <p:attrName>style.visibility</p:attrName>
                                        </p:attrNameLst>
                                      </p:cBhvr>
                                      <p:to>
                                        <p:strVal val="visible"/>
                                      </p:to>
                                    </p:set>
                                    <p:anim calcmode="lin" valueType="num">
                                      <p:cBhvr additive="base">
                                        <p:cTn id="37" dur="500" fill="hold"/>
                                        <p:tgtEl>
                                          <p:spTgt spid="297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7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9700">
                                            <p:txEl>
                                              <p:pRg st="7" end="7"/>
                                            </p:txEl>
                                          </p:spTgt>
                                        </p:tgtEl>
                                        <p:attrNameLst>
                                          <p:attrName>style.visibility</p:attrName>
                                        </p:attrNameLst>
                                      </p:cBhvr>
                                      <p:to>
                                        <p:strVal val="visible"/>
                                      </p:to>
                                    </p:set>
                                    <p:anim calcmode="lin" valueType="num">
                                      <p:cBhvr additive="base">
                                        <p:cTn id="43" dur="500" fill="hold"/>
                                        <p:tgtEl>
                                          <p:spTgt spid="2970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7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700">
                                            <p:txEl>
                                              <p:pRg st="8" end="8"/>
                                            </p:txEl>
                                          </p:spTgt>
                                        </p:tgtEl>
                                        <p:attrNameLst>
                                          <p:attrName>style.visibility</p:attrName>
                                        </p:attrNameLst>
                                      </p:cBhvr>
                                      <p:to>
                                        <p:strVal val="visible"/>
                                      </p:to>
                                    </p:set>
                                    <p:anim calcmode="lin" valueType="num">
                                      <p:cBhvr additive="base">
                                        <p:cTn id="49" dur="500" fill="hold"/>
                                        <p:tgtEl>
                                          <p:spTgt spid="2970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70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9700">
                                            <p:txEl>
                                              <p:pRg st="9" end="9"/>
                                            </p:txEl>
                                          </p:spTgt>
                                        </p:tgtEl>
                                        <p:attrNameLst>
                                          <p:attrName>style.visibility</p:attrName>
                                        </p:attrNameLst>
                                      </p:cBhvr>
                                      <p:to>
                                        <p:strVal val="visible"/>
                                      </p:to>
                                    </p:set>
                                    <p:anim calcmode="lin" valueType="num">
                                      <p:cBhvr additive="base">
                                        <p:cTn id="55" dur="500" fill="hold"/>
                                        <p:tgtEl>
                                          <p:spTgt spid="2970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70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xfrm>
            <a:off x="0" y="0"/>
            <a:ext cx="9144000" cy="896331"/>
          </a:xfrm>
        </p:spPr>
        <p:txBody>
          <a:bodyPr/>
          <a:lstStyle/>
          <a:p>
            <a:pPr eaLnBrk="1" hangingPunct="1"/>
            <a:r>
              <a:rPr lang="en-US" altLang="en-US"/>
              <a:t>Stand-alone query language interfaces</a:t>
            </a:r>
          </a:p>
        </p:txBody>
      </p:sp>
      <p:sp>
        <p:nvSpPr>
          <p:cNvPr id="32772" name="Rectangle 5"/>
          <p:cNvSpPr>
            <a:spLocks noGrp="1" noChangeArrowheads="1"/>
          </p:cNvSpPr>
          <p:nvPr>
            <p:ph type="body" idx="1"/>
          </p:nvPr>
        </p:nvSpPr>
        <p:spPr/>
        <p:txBody>
          <a:bodyPr/>
          <a:lstStyle/>
          <a:p>
            <a:pPr eaLnBrk="1" hangingPunct="1">
              <a:buFont typeface="Wingdings" charset="2"/>
              <a:buNone/>
            </a:pPr>
            <a:r>
              <a:rPr lang="en-US" altLang="en-US" dirty="0">
                <a:solidFill>
                  <a:srgbClr val="990033"/>
                </a:solidFill>
              </a:rPr>
              <a:t>SQL*Plus in ORACLE</a:t>
            </a:r>
          </a:p>
          <a:p>
            <a:pPr eaLnBrk="1" hangingPunct="1">
              <a:buFont typeface="Wingdings" charset="2"/>
              <a:buNone/>
            </a:pPr>
            <a:r>
              <a:rPr lang="en-US" altLang="en-US" dirty="0">
                <a:solidFill>
                  <a:srgbClr val="990033"/>
                </a:solidFill>
              </a:rPr>
              <a:t>Entering SQL commands</a:t>
            </a:r>
          </a:p>
          <a:p>
            <a:pPr lvl="1" eaLnBrk="1" hangingPunct="1">
              <a:buFont typeface="Wingdings" charset="2"/>
              <a:buNone/>
            </a:pPr>
            <a:endParaRPr lang="en-US" altLang="en-US" dirty="0"/>
          </a:p>
        </p:txBody>
      </p:sp>
      <p:pic>
        <p:nvPicPr>
          <p:cNvPr id="32773" name="Picture 4" descr="C:\Users\Mengchi\AppData\Local\Temp\4Y9X7_VMIYT6`WJ%E7I$SV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71" y="1981200"/>
            <a:ext cx="8711424" cy="466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7BDAD4A4-B219-EA4F-9379-13A467BC1329}" type="slidenum">
              <a:rPr lang="en-US" altLang="en-US" smtClean="0"/>
              <a:pPr/>
              <a:t>64</a:t>
            </a:fld>
            <a:endParaRPr lang="en-CA" altLang="zh-CN"/>
          </a:p>
        </p:txBody>
      </p:sp>
    </p:spTree>
    <p:extLst>
      <p:ext uri="{BB962C8B-B14F-4D97-AF65-F5344CB8AC3E}">
        <p14:creationId xmlns:p14="http://schemas.microsoft.com/office/powerpoint/2010/main" val="49296083"/>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p:txBody>
          <a:bodyPr/>
          <a:lstStyle/>
          <a:p>
            <a:pPr eaLnBrk="1" hangingPunct="1"/>
            <a:r>
              <a:rPr lang="en-US" altLang="en-US"/>
              <a:t>User-Friendly DBMS Interfaces</a:t>
            </a:r>
          </a:p>
        </p:txBody>
      </p:sp>
      <p:sp>
        <p:nvSpPr>
          <p:cNvPr id="34820" name="Rectangle 5"/>
          <p:cNvSpPr>
            <a:spLocks noGrp="1" noChangeArrowheads="1"/>
          </p:cNvSpPr>
          <p:nvPr>
            <p:ph type="body" idx="1"/>
          </p:nvPr>
        </p:nvSpPr>
        <p:spPr/>
        <p:txBody>
          <a:bodyPr/>
          <a:lstStyle/>
          <a:p>
            <a:pPr eaLnBrk="1" hangingPunct="1"/>
            <a:r>
              <a:rPr lang="en-US" altLang="en-US" dirty="0" smtClean="0"/>
              <a:t>Menu-based</a:t>
            </a:r>
            <a:r>
              <a:rPr lang="en-US" altLang="en-US" dirty="0"/>
              <a:t>, popular for browsing on the web</a:t>
            </a:r>
          </a:p>
          <a:p>
            <a:pPr eaLnBrk="1" hangingPunct="1"/>
            <a:r>
              <a:rPr lang="en-US" altLang="en-US" dirty="0"/>
              <a:t>Forms-based, designed for naïve users</a:t>
            </a:r>
          </a:p>
          <a:p>
            <a:pPr eaLnBrk="1" hangingPunct="1"/>
            <a:r>
              <a:rPr lang="en-US" altLang="en-US" dirty="0"/>
              <a:t>Graphics-based </a:t>
            </a:r>
          </a:p>
          <a:p>
            <a:pPr lvl="1" eaLnBrk="1" hangingPunct="1"/>
            <a:r>
              <a:rPr lang="en-US" altLang="en-US" dirty="0"/>
              <a:t>(Point and Click, Drag and Drop, etc.)</a:t>
            </a:r>
          </a:p>
          <a:p>
            <a:pPr eaLnBrk="1" hangingPunct="1"/>
            <a:r>
              <a:rPr lang="en-US" altLang="en-US" dirty="0"/>
              <a:t>Natural language: requests in written English</a:t>
            </a:r>
          </a:p>
          <a:p>
            <a:pPr eaLnBrk="1" hangingPunct="1"/>
            <a:r>
              <a:rPr lang="en-US" altLang="en-US" dirty="0"/>
              <a:t>Combinations of the above:</a:t>
            </a:r>
          </a:p>
          <a:p>
            <a:pPr lvl="1" eaLnBrk="1" hangingPunct="1"/>
            <a:r>
              <a:rPr lang="en-US" altLang="en-US" dirty="0"/>
              <a:t>For example, both menus and forms used extensively in Web database interfaces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65</a:t>
            </a:fld>
            <a:endParaRPr lang="en-CA" altLang="zh-CN"/>
          </a:p>
        </p:txBody>
      </p:sp>
    </p:spTree>
    <p:extLst>
      <p:ext uri="{BB962C8B-B14F-4D97-AF65-F5344CB8AC3E}">
        <p14:creationId xmlns:p14="http://schemas.microsoft.com/office/powerpoint/2010/main" val="155035850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p:txBody>
          <a:bodyPr/>
          <a:lstStyle/>
          <a:p>
            <a:pPr eaLnBrk="1" hangingPunct="1"/>
            <a:r>
              <a:rPr lang="en-US" altLang="en-US"/>
              <a:t>Other DBMS Interfaces</a:t>
            </a:r>
          </a:p>
        </p:txBody>
      </p:sp>
      <p:sp>
        <p:nvSpPr>
          <p:cNvPr id="35844" name="Rectangle 5"/>
          <p:cNvSpPr>
            <a:spLocks noGrp="1" noChangeArrowheads="1"/>
          </p:cNvSpPr>
          <p:nvPr>
            <p:ph type="body" idx="1"/>
          </p:nvPr>
        </p:nvSpPr>
        <p:spPr/>
        <p:txBody>
          <a:bodyPr/>
          <a:lstStyle/>
          <a:p>
            <a:pPr eaLnBrk="1" hangingPunct="1"/>
            <a:r>
              <a:rPr lang="en-US" altLang="en-US" dirty="0"/>
              <a:t>Speech as Input and Output</a:t>
            </a:r>
          </a:p>
          <a:p>
            <a:pPr eaLnBrk="1" hangingPunct="1"/>
            <a:r>
              <a:rPr lang="en-US" altLang="en-US" dirty="0"/>
              <a:t>Web Browser as an interface</a:t>
            </a:r>
          </a:p>
          <a:p>
            <a:pPr eaLnBrk="1" hangingPunct="1"/>
            <a:r>
              <a:rPr lang="en-US" altLang="en-US" dirty="0"/>
              <a:t>Parametric interfaces, e.g., bank tellers using function keys.</a:t>
            </a:r>
          </a:p>
          <a:p>
            <a:pPr eaLnBrk="1" hangingPunct="1"/>
            <a:r>
              <a:rPr lang="en-US" altLang="en-US" dirty="0"/>
              <a:t>Interfaces for the DBA:</a:t>
            </a:r>
          </a:p>
          <a:p>
            <a:pPr lvl="1" eaLnBrk="1" hangingPunct="1"/>
            <a:r>
              <a:rPr lang="en-US" altLang="en-US" dirty="0"/>
              <a:t>Creating user accounts, granting authorizations</a:t>
            </a:r>
          </a:p>
          <a:p>
            <a:pPr lvl="1" eaLnBrk="1" hangingPunct="1"/>
            <a:r>
              <a:rPr lang="en-US" altLang="en-US" dirty="0"/>
              <a:t>Setting system parameters</a:t>
            </a:r>
          </a:p>
          <a:p>
            <a:pPr lvl="1" eaLnBrk="1" hangingPunct="1"/>
            <a:r>
              <a:rPr lang="en-US" altLang="en-US" dirty="0"/>
              <a:t>Changing schemas or access paths</a:t>
            </a:r>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66</a:t>
            </a:fld>
            <a:endParaRPr lang="en-CA" altLang="zh-CN"/>
          </a:p>
        </p:txBody>
      </p:sp>
    </p:spTree>
    <p:extLst>
      <p:ext uri="{BB962C8B-B14F-4D97-AF65-F5344CB8AC3E}">
        <p14:creationId xmlns:p14="http://schemas.microsoft.com/office/powerpoint/2010/main" val="2085763476"/>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a:ea typeface="ＭＳ Ｐゴシック" charset="-128"/>
              </a:rPr>
              <a:t>Database System Utilities</a:t>
            </a:r>
          </a:p>
        </p:txBody>
      </p:sp>
      <p:sp>
        <p:nvSpPr>
          <p:cNvPr id="65539" name="Rectangle 5"/>
          <p:cNvSpPr>
            <a:spLocks noGrp="1" noChangeArrowheads="1"/>
          </p:cNvSpPr>
          <p:nvPr>
            <p:ph type="body" idx="1"/>
          </p:nvPr>
        </p:nvSpPr>
        <p:spPr/>
        <p:txBody>
          <a:bodyPr/>
          <a:lstStyle/>
          <a:p>
            <a:pPr eaLnBrk="1" hangingPunct="1"/>
            <a:r>
              <a:rPr lang="en-US" altLang="en-US" dirty="0">
                <a:ea typeface="ＭＳ Ｐゴシック" charset="-128"/>
              </a:rPr>
              <a:t>To perform certain functions such as:</a:t>
            </a:r>
          </a:p>
          <a:p>
            <a:pPr lvl="1" eaLnBrk="1" hangingPunct="1"/>
            <a:r>
              <a:rPr lang="en-US" altLang="en-US" dirty="0">
                <a:ea typeface="ＭＳ Ｐゴシック" charset="-128"/>
              </a:rPr>
              <a:t>Loading data stored in files into a database. Includes data conversion tools.</a:t>
            </a:r>
          </a:p>
          <a:p>
            <a:pPr lvl="1" eaLnBrk="1" hangingPunct="1"/>
            <a:r>
              <a:rPr lang="en-US" altLang="en-US" dirty="0">
                <a:ea typeface="ＭＳ Ｐゴシック" charset="-128"/>
              </a:rPr>
              <a:t>Backing up the database periodically on tape.</a:t>
            </a:r>
          </a:p>
          <a:p>
            <a:pPr lvl="1" eaLnBrk="1" hangingPunct="1"/>
            <a:r>
              <a:rPr lang="en-US" altLang="en-US" dirty="0">
                <a:ea typeface="ＭＳ Ｐゴシック" charset="-128"/>
              </a:rPr>
              <a:t>Reorganizing database file structures.</a:t>
            </a:r>
          </a:p>
          <a:p>
            <a:pPr lvl="1" eaLnBrk="1" hangingPunct="1"/>
            <a:r>
              <a:rPr lang="en-US" altLang="en-US" dirty="0">
                <a:ea typeface="ＭＳ Ｐゴシック" charset="-128"/>
              </a:rPr>
              <a:t>Performance monitoring utilities.</a:t>
            </a:r>
          </a:p>
          <a:p>
            <a:pPr lvl="1" eaLnBrk="1" hangingPunct="1"/>
            <a:r>
              <a:rPr lang="en-US" altLang="en-US" dirty="0">
                <a:ea typeface="ＭＳ Ｐゴシック" charset="-128"/>
              </a:rPr>
              <a:t>Report generation utilities.</a:t>
            </a:r>
          </a:p>
          <a:p>
            <a:pPr lvl="1" eaLnBrk="1" hangingPunct="1"/>
            <a:r>
              <a:rPr lang="en-US" altLang="en-US" dirty="0">
                <a:ea typeface="ＭＳ Ｐゴシック" charset="-128"/>
              </a:rPr>
              <a:t>Other functions, such as sorting, user monitoring, data compression, etc.</a:t>
            </a:r>
          </a:p>
        </p:txBody>
      </p:sp>
      <p:sp>
        <p:nvSpPr>
          <p:cNvPr id="3" name="Slide Number Placeholder 2"/>
          <p:cNvSpPr>
            <a:spLocks noGrp="1"/>
          </p:cNvSpPr>
          <p:nvPr>
            <p:ph type="sldNum" sz="quarter" idx="10"/>
          </p:nvPr>
        </p:nvSpPr>
        <p:spPr/>
        <p:txBody>
          <a:bodyPr/>
          <a:lstStyle/>
          <a:p>
            <a:fld id="{7BDAD4A4-B219-EA4F-9379-13A467BC1329}" type="slidenum">
              <a:rPr lang="en-US" altLang="en-US" smtClean="0"/>
              <a:pPr/>
              <a:t>67</a:t>
            </a:fld>
            <a:endParaRPr lang="en-CA" altLang="zh-CN"/>
          </a:p>
        </p:txBody>
      </p:sp>
    </p:spTree>
    <p:extLst>
      <p:ext uri="{BB962C8B-B14F-4D97-AF65-F5344CB8AC3E}">
        <p14:creationId xmlns:p14="http://schemas.microsoft.com/office/powerpoint/2010/main" val="47854956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a:ea typeface="ＭＳ Ｐゴシック" charset="-128"/>
              </a:rPr>
              <a:t>Other Tools</a:t>
            </a:r>
          </a:p>
        </p:txBody>
      </p:sp>
      <p:sp>
        <p:nvSpPr>
          <p:cNvPr id="67587" name="Rectangle 5"/>
          <p:cNvSpPr>
            <a:spLocks noGrp="1" noChangeArrowheads="1"/>
          </p:cNvSpPr>
          <p:nvPr>
            <p:ph type="body" idx="1"/>
          </p:nvPr>
        </p:nvSpPr>
        <p:spPr/>
        <p:txBody>
          <a:bodyPr/>
          <a:lstStyle/>
          <a:p>
            <a:pPr eaLnBrk="1" hangingPunct="1"/>
            <a:r>
              <a:rPr lang="en-US" altLang="en-US">
                <a:ea typeface="ＭＳ Ｐゴシック" charset="-128"/>
              </a:rPr>
              <a:t>Data dictionary / repository:</a:t>
            </a:r>
          </a:p>
          <a:p>
            <a:pPr lvl="1" eaLnBrk="1" hangingPunct="1"/>
            <a:r>
              <a:rPr lang="en-US" altLang="en-US">
                <a:ea typeface="ＭＳ Ｐゴシック" charset="-128"/>
              </a:rPr>
              <a:t>Used to store schema descriptions and other information such as design decisions, application program descriptions, user information, usage standards, etc.</a:t>
            </a:r>
          </a:p>
          <a:p>
            <a:pPr lvl="1" eaLnBrk="1" hangingPunct="1"/>
            <a:r>
              <a:rPr lang="en-US" altLang="en-US" b="1">
                <a:ea typeface="ＭＳ Ｐゴシック" charset="-128"/>
              </a:rPr>
              <a:t>Active data dictionary</a:t>
            </a:r>
            <a:r>
              <a:rPr lang="en-US" altLang="en-US">
                <a:ea typeface="ＭＳ Ｐゴシック" charset="-128"/>
              </a:rPr>
              <a:t> is accessed by DBMS software and users/DBA.</a:t>
            </a:r>
          </a:p>
          <a:p>
            <a:pPr lvl="1" eaLnBrk="1" hangingPunct="1"/>
            <a:r>
              <a:rPr lang="en-US" altLang="en-US" b="1">
                <a:ea typeface="ＭＳ Ｐゴシック" charset="-128"/>
              </a:rPr>
              <a:t>Passive data dictionary</a:t>
            </a:r>
            <a:r>
              <a:rPr lang="en-US" altLang="en-US">
                <a:ea typeface="ＭＳ Ｐゴシック" charset="-128"/>
              </a:rPr>
              <a:t> is accessed by users/DBA only.</a:t>
            </a:r>
          </a:p>
        </p:txBody>
      </p:sp>
      <p:sp>
        <p:nvSpPr>
          <p:cNvPr id="3" name="Slide Number Placeholder 2"/>
          <p:cNvSpPr>
            <a:spLocks noGrp="1"/>
          </p:cNvSpPr>
          <p:nvPr>
            <p:ph type="sldNum" sz="quarter" idx="10"/>
          </p:nvPr>
        </p:nvSpPr>
        <p:spPr/>
        <p:txBody>
          <a:bodyPr/>
          <a:lstStyle/>
          <a:p>
            <a:fld id="{7BDAD4A4-B219-EA4F-9379-13A467BC1329}" type="slidenum">
              <a:rPr lang="en-US" altLang="en-US" smtClean="0"/>
              <a:pPr/>
              <a:t>68</a:t>
            </a:fld>
            <a:endParaRPr lang="en-CA" altLang="zh-CN"/>
          </a:p>
        </p:txBody>
      </p:sp>
    </p:spTree>
    <p:extLst>
      <p:ext uri="{BB962C8B-B14F-4D97-AF65-F5344CB8AC3E}">
        <p14:creationId xmlns:p14="http://schemas.microsoft.com/office/powerpoint/2010/main" val="92022283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pPr eaLnBrk="1" hangingPunct="1"/>
            <a:r>
              <a:rPr lang="en-US" altLang="en-US">
                <a:ea typeface="ＭＳ Ｐゴシック" charset="-128"/>
              </a:rPr>
              <a:t>Other Tools</a:t>
            </a:r>
          </a:p>
        </p:txBody>
      </p:sp>
      <p:sp>
        <p:nvSpPr>
          <p:cNvPr id="69635" name="Rectangle 5"/>
          <p:cNvSpPr>
            <a:spLocks noGrp="1" noChangeArrowheads="1"/>
          </p:cNvSpPr>
          <p:nvPr>
            <p:ph type="body" idx="1"/>
          </p:nvPr>
        </p:nvSpPr>
        <p:spPr/>
        <p:txBody>
          <a:bodyPr/>
          <a:lstStyle/>
          <a:p>
            <a:pPr eaLnBrk="1" hangingPunct="1"/>
            <a:r>
              <a:rPr lang="en-US" altLang="en-US">
                <a:ea typeface="ＭＳ Ｐゴシック" charset="-128"/>
              </a:rPr>
              <a:t>Application Development Environments and CASE (computer-aided software engineering) tools:</a:t>
            </a:r>
          </a:p>
          <a:p>
            <a:pPr eaLnBrk="1" hangingPunct="1"/>
            <a:r>
              <a:rPr lang="en-US" altLang="en-US">
                <a:ea typeface="ＭＳ Ｐゴシック" charset="-128"/>
              </a:rPr>
              <a:t>Examples:</a:t>
            </a:r>
          </a:p>
          <a:p>
            <a:pPr lvl="1" eaLnBrk="1" hangingPunct="1"/>
            <a:r>
              <a:rPr lang="en-US" altLang="en-US">
                <a:ea typeface="ＭＳ Ｐゴシック" charset="-128"/>
              </a:rPr>
              <a:t>PowerBuilder (Sybase)</a:t>
            </a:r>
          </a:p>
          <a:p>
            <a:pPr lvl="1" eaLnBrk="1" hangingPunct="1"/>
            <a:r>
              <a:rPr lang="en-US" altLang="en-US">
                <a:ea typeface="ＭＳ Ｐゴシック" charset="-128"/>
              </a:rPr>
              <a:t>JBuilder (Borland)</a:t>
            </a:r>
          </a:p>
          <a:p>
            <a:pPr lvl="1" eaLnBrk="1" hangingPunct="1"/>
            <a:r>
              <a:rPr lang="en-US" altLang="en-US">
                <a:ea typeface="ＭＳ Ｐゴシック" charset="-128"/>
              </a:rPr>
              <a:t>JDeveloper 10G (Oracle)</a:t>
            </a:r>
          </a:p>
        </p:txBody>
      </p:sp>
      <p:sp>
        <p:nvSpPr>
          <p:cNvPr id="3" name="Slide Number Placeholder 2"/>
          <p:cNvSpPr>
            <a:spLocks noGrp="1"/>
          </p:cNvSpPr>
          <p:nvPr>
            <p:ph type="sldNum" sz="quarter" idx="10"/>
          </p:nvPr>
        </p:nvSpPr>
        <p:spPr/>
        <p:txBody>
          <a:bodyPr/>
          <a:lstStyle/>
          <a:p>
            <a:fld id="{7BDAD4A4-B219-EA4F-9379-13A467BC1329}" type="slidenum">
              <a:rPr lang="en-US" altLang="en-US" smtClean="0"/>
              <a:pPr/>
              <a:t>69</a:t>
            </a:fld>
            <a:endParaRPr lang="en-CA" altLang="zh-CN"/>
          </a:p>
        </p:txBody>
      </p:sp>
    </p:spTree>
    <p:extLst>
      <p:ext uri="{BB962C8B-B14F-4D97-AF65-F5344CB8AC3E}">
        <p14:creationId xmlns:p14="http://schemas.microsoft.com/office/powerpoint/2010/main" val="12408362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dirty="0"/>
              <a:t>Network model</a:t>
            </a:r>
          </a:p>
        </p:txBody>
      </p:sp>
      <p:sp>
        <p:nvSpPr>
          <p:cNvPr id="9220" name="Rectangle 5"/>
          <p:cNvSpPr>
            <a:spLocks noGrp="1" noChangeArrowheads="1"/>
          </p:cNvSpPr>
          <p:nvPr>
            <p:ph type="body" idx="1"/>
          </p:nvPr>
        </p:nvSpPr>
        <p:spPr>
          <a:xfrm>
            <a:off x="211360" y="914400"/>
            <a:ext cx="8599487" cy="4572000"/>
          </a:xfrm>
        </p:spPr>
        <p:txBody>
          <a:bodyPr/>
          <a:lstStyle/>
          <a:p>
            <a:pPr eaLnBrk="1" hangingPunct="1"/>
            <a:r>
              <a:rPr lang="en-CA" altLang="zh-CN" sz="3000" dirty="0" smtClean="0">
                <a:ea typeface="宋体" charset="-122"/>
              </a:rPr>
              <a:t>The </a:t>
            </a:r>
            <a:r>
              <a:rPr lang="en-CA" altLang="zh-CN" sz="3000" dirty="0">
                <a:ea typeface="宋体" charset="-122"/>
              </a:rPr>
              <a:t>data is organized into a </a:t>
            </a:r>
            <a:r>
              <a:rPr lang="en-CA" altLang="zh-CN" sz="3000" dirty="0" smtClean="0">
                <a:ea typeface="宋体" charset="-122"/>
              </a:rPr>
              <a:t>network </a:t>
            </a:r>
            <a:r>
              <a:rPr lang="en-CA" altLang="zh-CN" sz="3000" dirty="0">
                <a:ea typeface="宋体" charset="-122"/>
              </a:rPr>
              <a:t>structure using </a:t>
            </a:r>
            <a:r>
              <a:rPr lang="en-CA" altLang="zh-CN" sz="3000" dirty="0">
                <a:solidFill>
                  <a:srgbClr val="FF0000"/>
                </a:solidFill>
                <a:ea typeface="宋体" charset="-122"/>
              </a:rPr>
              <a:t>records</a:t>
            </a:r>
            <a:r>
              <a:rPr lang="en-CA" altLang="zh-CN" sz="3000" dirty="0">
                <a:ea typeface="宋体" charset="-122"/>
              </a:rPr>
              <a:t> and </a:t>
            </a:r>
            <a:r>
              <a:rPr lang="en-CA" altLang="zh-CN" sz="3000" dirty="0">
                <a:solidFill>
                  <a:srgbClr val="FF0000"/>
                </a:solidFill>
                <a:ea typeface="宋体" charset="-122"/>
              </a:rPr>
              <a:t>links</a:t>
            </a:r>
          </a:p>
          <a:p>
            <a:pPr eaLnBrk="1" hangingPunct="1"/>
            <a:r>
              <a:rPr lang="en-US" altLang="zh-CN" sz="3000" dirty="0">
                <a:ea typeface="宋体" charset="-122"/>
              </a:rPr>
              <a:t>Navigational and procedural </a:t>
            </a:r>
            <a:r>
              <a:rPr lang="en-US" altLang="zh-CN" sz="3000" dirty="0" smtClean="0">
                <a:ea typeface="宋体" charset="-122"/>
              </a:rPr>
              <a:t>operations</a:t>
            </a:r>
            <a:endParaRPr lang="en-US" altLang="en-US" dirty="0" smtClean="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7</a:t>
            </a:fld>
            <a:endParaRPr lang="en-CA" altLang="zh-CN"/>
          </a:p>
        </p:txBody>
      </p:sp>
    </p:spTree>
    <p:extLst>
      <p:ext uri="{BB962C8B-B14F-4D97-AF65-F5344CB8AC3E}">
        <p14:creationId xmlns:p14="http://schemas.microsoft.com/office/powerpoint/2010/main" val="444750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0" y="925512"/>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45060" name="Rectangle 4"/>
          <p:cNvSpPr>
            <a:spLocks noChangeArrowheads="1"/>
          </p:cNvSpPr>
          <p:nvPr/>
        </p:nvSpPr>
        <p:spPr bwMode="auto">
          <a:xfrm>
            <a:off x="0" y="23622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45061" name="Rectangle 5"/>
          <p:cNvSpPr>
            <a:spLocks noChangeArrowheads="1"/>
          </p:cNvSpPr>
          <p:nvPr/>
        </p:nvSpPr>
        <p:spPr bwMode="auto">
          <a:xfrm>
            <a:off x="0" y="5421313"/>
            <a:ext cx="1017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45062" name="Rectangle 6"/>
          <p:cNvSpPr>
            <a:spLocks noChangeArrowheads="1"/>
          </p:cNvSpPr>
          <p:nvPr/>
        </p:nvSpPr>
        <p:spPr bwMode="auto">
          <a:xfrm>
            <a:off x="0" y="3973513"/>
            <a:ext cx="101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dirty="0">
              <a:latin typeface="Arial" charset="0"/>
              <a:ea typeface="宋体" charset="-122"/>
            </a:endParaRPr>
          </a:p>
        </p:txBody>
      </p:sp>
      <p:sp>
        <p:nvSpPr>
          <p:cNvPr id="45063" name="Rectangle 7"/>
          <p:cNvSpPr>
            <a:spLocks noChangeArrowheads="1"/>
          </p:cNvSpPr>
          <p:nvPr/>
        </p:nvSpPr>
        <p:spPr bwMode="auto">
          <a:xfrm>
            <a:off x="76200" y="1676400"/>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dirty="0">
              <a:latin typeface="Arial" charset="0"/>
              <a:ea typeface="宋体" charset="-122"/>
            </a:endParaRPr>
          </a:p>
        </p:txBody>
      </p:sp>
      <p:sp>
        <p:nvSpPr>
          <p:cNvPr id="45064" name="Rectangle 8"/>
          <p:cNvSpPr>
            <a:spLocks noChangeArrowheads="1"/>
          </p:cNvSpPr>
          <p:nvPr/>
        </p:nvSpPr>
        <p:spPr bwMode="auto">
          <a:xfrm>
            <a:off x="0" y="31242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dirty="0">
              <a:latin typeface="Arial" charset="0"/>
              <a:ea typeface="宋体" charset="-122"/>
            </a:endParaRPr>
          </a:p>
        </p:txBody>
      </p:sp>
      <p:sp>
        <p:nvSpPr>
          <p:cNvPr id="45065" name="Rectangle 9"/>
          <p:cNvSpPr>
            <a:spLocks noChangeArrowheads="1"/>
          </p:cNvSpPr>
          <p:nvPr/>
        </p:nvSpPr>
        <p:spPr bwMode="auto">
          <a:xfrm>
            <a:off x="0" y="47244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dirty="0">
              <a:latin typeface="Arial" charset="0"/>
              <a:ea typeface="宋体"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532" y="2438400"/>
            <a:ext cx="135467" cy="304800"/>
          </a:xfrm>
          <a:prstGeom prst="rect">
            <a:avLst/>
          </a:prstGeom>
        </p:spPr>
      </p:pic>
      <p:sp>
        <p:nvSpPr>
          <p:cNvPr id="5" name="Slide Number Placeholder 4"/>
          <p:cNvSpPr>
            <a:spLocks noGrp="1"/>
          </p:cNvSpPr>
          <p:nvPr>
            <p:ph type="sldNum" sz="quarter" idx="10"/>
          </p:nvPr>
        </p:nvSpPr>
        <p:spPr/>
        <p:txBody>
          <a:bodyPr/>
          <a:lstStyle/>
          <a:p>
            <a:fld id="{CBD5A345-BE7C-BB44-9654-37D0A05F406F}" type="slidenum">
              <a:rPr lang="en-US" altLang="en-US" smtClean="0"/>
              <a:pPr/>
              <a:t>8</a:t>
            </a:fld>
            <a:endParaRPr lang="en-CA" altLang="zh-CN" dirty="0"/>
          </a:p>
        </p:txBody>
      </p:sp>
    </p:spTree>
    <p:extLst>
      <p:ext uri="{BB962C8B-B14F-4D97-AF65-F5344CB8AC3E}">
        <p14:creationId xmlns:p14="http://schemas.microsoft.com/office/powerpoint/2010/main" val="27831143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dirty="0"/>
              <a:t>Relational model</a:t>
            </a:r>
          </a:p>
        </p:txBody>
      </p:sp>
      <p:sp>
        <p:nvSpPr>
          <p:cNvPr id="9220" name="Rectangle 5"/>
          <p:cNvSpPr>
            <a:spLocks noGrp="1" noChangeArrowheads="1"/>
          </p:cNvSpPr>
          <p:nvPr>
            <p:ph type="body" idx="1"/>
          </p:nvPr>
        </p:nvSpPr>
        <p:spPr>
          <a:xfrm>
            <a:off x="211360" y="914400"/>
            <a:ext cx="8599487" cy="4572000"/>
          </a:xfrm>
        </p:spPr>
        <p:txBody>
          <a:bodyPr/>
          <a:lstStyle/>
          <a:p>
            <a:pPr eaLnBrk="1" hangingPunct="1"/>
            <a:r>
              <a:rPr lang="en-US" altLang="zh-CN" dirty="0" smtClean="0">
                <a:ea typeface="宋体" charset="-122"/>
              </a:rPr>
              <a:t>all </a:t>
            </a:r>
            <a:r>
              <a:rPr lang="en-US" altLang="zh-CN" dirty="0">
                <a:ea typeface="宋体" charset="-122"/>
              </a:rPr>
              <a:t>data is represented in terms of tuples (</a:t>
            </a:r>
            <a:r>
              <a:rPr lang="en-US" altLang="zh-CN" dirty="0">
                <a:solidFill>
                  <a:srgbClr val="FF0000"/>
                </a:solidFill>
                <a:ea typeface="宋体" charset="-122"/>
              </a:rPr>
              <a:t>records</a:t>
            </a:r>
            <a:r>
              <a:rPr lang="en-US" altLang="zh-CN" dirty="0">
                <a:ea typeface="宋体" charset="-122"/>
              </a:rPr>
              <a:t>), grouped into relations (</a:t>
            </a:r>
            <a:r>
              <a:rPr lang="en-US" altLang="zh-CN" dirty="0">
                <a:solidFill>
                  <a:srgbClr val="FF0000"/>
                </a:solidFill>
                <a:ea typeface="宋体" charset="-122"/>
              </a:rPr>
              <a:t>files</a:t>
            </a:r>
            <a:r>
              <a:rPr lang="en-US" altLang="zh-CN" dirty="0" smtClean="0">
                <a:ea typeface="宋体" charset="-122"/>
              </a:rPr>
              <a:t>)</a:t>
            </a:r>
          </a:p>
          <a:p>
            <a:pPr eaLnBrk="1" hangingPunct="1"/>
            <a:r>
              <a:rPr lang="en-US" altLang="zh-CN" dirty="0" smtClean="0">
                <a:ea typeface="宋体" charset="-122"/>
              </a:rPr>
              <a:t>declarative operations used to specify what to get instead of how to get</a:t>
            </a:r>
            <a:endParaRPr lang="en-US" altLang="zh-CN" dirty="0" smtClean="0"/>
          </a:p>
          <a:p>
            <a:pPr eaLnBrk="1" hangingPunct="1"/>
            <a:endParaRPr lang="en-US" altLang="en-US" dirty="0"/>
          </a:p>
        </p:txBody>
      </p:sp>
      <p:sp>
        <p:nvSpPr>
          <p:cNvPr id="4" name="Slide Number Placeholder 3"/>
          <p:cNvSpPr>
            <a:spLocks noGrp="1"/>
          </p:cNvSpPr>
          <p:nvPr>
            <p:ph type="sldNum" sz="quarter" idx="10"/>
          </p:nvPr>
        </p:nvSpPr>
        <p:spPr/>
        <p:txBody>
          <a:bodyPr/>
          <a:lstStyle/>
          <a:p>
            <a:fld id="{7BDAD4A4-B219-EA4F-9379-13A467BC1329}" type="slidenum">
              <a:rPr lang="en-US" altLang="en-US" smtClean="0"/>
              <a:pPr/>
              <a:t>9</a:t>
            </a:fld>
            <a:endParaRPr lang="en-CA" altLang="zh-CN"/>
          </a:p>
        </p:txBody>
      </p:sp>
    </p:spTree>
    <p:extLst>
      <p:ext uri="{BB962C8B-B14F-4D97-AF65-F5344CB8AC3E}">
        <p14:creationId xmlns:p14="http://schemas.microsoft.com/office/powerpoint/2010/main" val="16119547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2296</TotalTime>
  <Words>2926</Words>
  <Application>Microsoft Macintosh PowerPoint</Application>
  <PresentationFormat>Letter Paper (8.5x11 in)</PresentationFormat>
  <Paragraphs>797</Paragraphs>
  <Slides>69</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CourierPS</vt:lpstr>
      <vt:lpstr>MS PGothic</vt:lpstr>
      <vt:lpstr>ＭＳ Ｐゴシック</vt:lpstr>
      <vt:lpstr>Tahoma</vt:lpstr>
      <vt:lpstr>Times New Roman</vt:lpstr>
      <vt:lpstr>Wingdings</vt:lpstr>
      <vt:lpstr>宋体</vt:lpstr>
      <vt:lpstr>Arial</vt:lpstr>
      <vt:lpstr>Blends</vt:lpstr>
      <vt:lpstr>Chapter 2</vt:lpstr>
      <vt:lpstr>Data Representation</vt:lpstr>
      <vt:lpstr>Entity Relationship Model</vt:lpstr>
      <vt:lpstr>Example of a Database</vt:lpstr>
      <vt:lpstr>Hierarchical model</vt:lpstr>
      <vt:lpstr>PowerPoint Presentation</vt:lpstr>
      <vt:lpstr>Network model</vt:lpstr>
      <vt:lpstr>PowerPoint Presentation</vt:lpstr>
      <vt:lpstr>Relational model</vt:lpstr>
      <vt:lpstr>Relational Model</vt:lpstr>
      <vt:lpstr>Relational Model</vt:lpstr>
      <vt:lpstr>Data Models</vt:lpstr>
      <vt:lpstr>Data Models</vt:lpstr>
      <vt:lpstr>Data Models</vt:lpstr>
      <vt:lpstr>Data Models</vt:lpstr>
      <vt:lpstr>Categories of Data Models</vt:lpstr>
      <vt:lpstr>Physical Data Models</vt:lpstr>
      <vt:lpstr>Conceptual Data Models</vt:lpstr>
      <vt:lpstr>Implementation Data Models</vt:lpstr>
      <vt:lpstr>Categories of Data Models</vt:lpstr>
      <vt:lpstr>Categories of Data Models</vt:lpstr>
      <vt:lpstr>Database Schema</vt:lpstr>
      <vt:lpstr>PowerPoint Presentation</vt:lpstr>
      <vt:lpstr>Database instances</vt:lpstr>
      <vt:lpstr>Database Schema vs. Database Instance</vt:lpstr>
      <vt:lpstr>Database Schema</vt:lpstr>
      <vt:lpstr>Three-Schema Architecture</vt:lpstr>
      <vt:lpstr>Three-Schema Architecture</vt:lpstr>
      <vt:lpstr>Three-Schema Architecture</vt:lpstr>
      <vt:lpstr>Three-Schema Architecture</vt:lpstr>
      <vt:lpstr>Three-Schema Architecture</vt:lpstr>
      <vt:lpstr>Three-Schema Architecture</vt:lpstr>
      <vt:lpstr>Three-Schema Architecture</vt:lpstr>
      <vt:lpstr>Logical Data Independence</vt:lpstr>
      <vt:lpstr>Physical Data Independence</vt:lpstr>
      <vt:lpstr>Data Independence (continued)</vt:lpstr>
      <vt:lpstr>Data Independence (continued)</vt:lpstr>
      <vt:lpstr>DBMS </vt:lpstr>
      <vt:lpstr>Physical Centralized Architecture</vt:lpstr>
      <vt:lpstr>Centralized DBMS</vt:lpstr>
      <vt:lpstr>Basic Two Tier Client-Server Architectures</vt:lpstr>
      <vt:lpstr>Client-Server Architecture</vt:lpstr>
      <vt:lpstr>Logical Two-Tier Architecture</vt:lpstr>
      <vt:lpstr>Clients</vt:lpstr>
      <vt:lpstr>DBMS Server</vt:lpstr>
      <vt:lpstr>Two Tier Client-Server Architecture</vt:lpstr>
      <vt:lpstr>Three-Tier Client-Server architecture</vt:lpstr>
      <vt:lpstr>Three Tier Client-Server Architecture</vt:lpstr>
      <vt:lpstr>Database Users</vt:lpstr>
      <vt:lpstr>Actors behind the Scene</vt:lpstr>
      <vt:lpstr>Database Users – Actors behind the Scene </vt:lpstr>
      <vt:lpstr>Actors on the Scene</vt:lpstr>
      <vt:lpstr>Database Users – Actors on the Scene </vt:lpstr>
      <vt:lpstr>Database Users – Actors on the Scene</vt:lpstr>
      <vt:lpstr>Database Users</vt:lpstr>
      <vt:lpstr>Database End Users</vt:lpstr>
      <vt:lpstr>Types of Database Languages</vt:lpstr>
      <vt:lpstr>Database Languages</vt:lpstr>
      <vt:lpstr>Data Definition Language (DDL)</vt:lpstr>
      <vt:lpstr>Data Manipulation Language (DML)</vt:lpstr>
      <vt:lpstr>How to use DML</vt:lpstr>
      <vt:lpstr>Query Language (QL)</vt:lpstr>
      <vt:lpstr>DBMS Programming Language Interfaces</vt:lpstr>
      <vt:lpstr>Stand-alone query language interfaces</vt:lpstr>
      <vt:lpstr>User-Friendly DBMS Interfaces</vt:lpstr>
      <vt:lpstr>Other DBMS Interfaces</vt:lpstr>
      <vt:lpstr>Database System Utilities</vt:lpstr>
      <vt:lpstr>Other Tools</vt:lpstr>
      <vt:lpstr>Other Tools</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Microsoft Office User</dc:creator>
  <cp:keywords/>
  <dc:description/>
  <cp:lastModifiedBy>Microsoft Office User</cp:lastModifiedBy>
  <cp:revision>59</cp:revision>
  <cp:lastPrinted>2001-11-04T00:51:13Z</cp:lastPrinted>
  <dcterms:created xsi:type="dcterms:W3CDTF">2016-09-14T04:49:47Z</dcterms:created>
  <dcterms:modified xsi:type="dcterms:W3CDTF">2019-09-24T16:56:04Z</dcterms:modified>
  <cp:category/>
</cp:coreProperties>
</file>