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549" r:id="rId2"/>
    <p:sldId id="534" r:id="rId3"/>
    <p:sldId id="535" r:id="rId4"/>
    <p:sldId id="536" r:id="rId5"/>
    <p:sldId id="550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52" r:id="rId18"/>
    <p:sldId id="551" r:id="rId19"/>
    <p:sldId id="554" r:id="rId20"/>
    <p:sldId id="553" r:id="rId2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4F571F"/>
    <a:srgbClr val="484A78"/>
    <a:srgbClr val="677228"/>
    <a:srgbClr val="6E792B"/>
    <a:srgbClr val="76822E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90175" autoAdjust="0"/>
  </p:normalViewPr>
  <p:slideViewPr>
    <p:cSldViewPr snapToObjects="1">
      <p:cViewPr varScale="1">
        <p:scale>
          <a:sx n="78" d="100"/>
          <a:sy n="78" d="100"/>
        </p:scale>
        <p:origin x="176" y="37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51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D8DED20-E188-9F45-8557-9A054134688C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4667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C39066C4-067F-9E40-B655-D0FEBD9CBF70}" type="slidenum">
              <a:rPr lang="zh-CN" altLang="en-CA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75121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145B3AC-82F0-954B-8097-BE50146985D0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26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5030CAE-E095-7B44-A220-6EC19DC95C2D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11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38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44A51B0-1CB8-444E-BF54-B812D70F0010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12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07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44A51B0-1CB8-444E-BF54-B812D70F0010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13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92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44A51B0-1CB8-444E-BF54-B812D70F0010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14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051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44A51B0-1CB8-444E-BF54-B812D70F0010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15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or in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first two cases, the last one</a:t>
            </a:r>
            <a:r>
              <a:rPr lang="en-US" altLang="zh-CN" baseline="0" dirty="0" smtClean="0">
                <a:ea typeface="宋体" charset="-122"/>
              </a:rPr>
              <a:t> impose the constraint</a:t>
            </a:r>
            <a:endParaRPr lang="en-US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39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44A51B0-1CB8-444E-BF54-B812D70F0010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16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57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FF066-F69B-594A-8F46-7CA3A87BB763}" type="slidenum">
              <a:rPr lang="zh-CN" altLang="en-CA" sz="1200">
                <a:latin typeface="Tahoma" charset="0"/>
              </a:rPr>
              <a:pPr eaLnBrk="1" hangingPunct="1"/>
              <a:t>18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9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FF066-F69B-594A-8F46-7CA3A87BB763}" type="slidenum">
              <a:rPr lang="zh-CN" altLang="en-CA" sz="1200">
                <a:latin typeface="Tahoma" charset="0"/>
              </a:rPr>
              <a:pPr eaLnBrk="1" hangingPunct="1"/>
              <a:t>19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50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FF066-F69B-594A-8F46-7CA3A87BB763}" type="slidenum">
              <a:rPr lang="zh-CN" altLang="en-CA" sz="1200">
                <a:latin typeface="Tahoma" charset="0"/>
              </a:rPr>
              <a:pPr eaLnBrk="1" hangingPunct="1"/>
              <a:t>20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4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F8E143-9865-B048-96A9-9899022F2116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3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5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F8E143-9865-B048-96A9-9899022F2116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4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10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F8E143-9865-B048-96A9-9899022F2116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5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54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F8E143-9865-B048-96A9-9899022F2116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6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F8E143-9865-B048-96A9-9899022F2116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7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55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F8E143-9865-B048-96A9-9899022F2116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8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1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5030CAE-E095-7B44-A220-6EC19DC95C2D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9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7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kumimoji="1"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5030CAE-E095-7B44-A220-6EC19DC95C2D}" type="slidenum">
              <a:rPr kumimoji="0" lang="zh-CN" altLang="en-CA">
                <a:latin typeface="Tahoma" charset="0"/>
              </a:rPr>
              <a:pPr>
                <a:spcBef>
                  <a:spcPct val="0"/>
                </a:spcBef>
              </a:pPr>
              <a:t>10</a:t>
            </a:fld>
            <a:endParaRPr kumimoji="0" lang="en-CA" altLang="zh-CN">
              <a:latin typeface="Tahoma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8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214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CBAC4A4C-82E0-E048-BA38-697CA683D4EE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055688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3F3A62B1-4CAA-DD46-8D6F-3E2FB01C20B0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16354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90F6C53-6B64-344E-A68A-5F099F587D9B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720063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081338" y="-566738"/>
            <a:ext cx="2143125" cy="8305802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2631281"/>
            <a:ext cx="77724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0827" cy="9143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C08A5-0CD5-1245-949E-DBFB65846AC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6032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CE97F16-B856-3946-BA8D-E07465780D0D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526303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D1938E9-F45C-594A-9F87-EB81A82D2E71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61727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7AE413C6-8821-6746-BFF3-76543AF9F45B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12220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215B75F0-695B-6B44-8F1A-A615DAE553C1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522352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D7AE6797-B7CC-9642-AF17-228DA2E661A2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5384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6 </a:t>
            </a:r>
            <a:r>
              <a:rPr lang="en-US" altLang="en-US"/>
              <a:t>Slid</a:t>
            </a:r>
            <a:r>
              <a:rPr lang="en-US" altLang="zh-CN"/>
              <a:t>e</a:t>
            </a:r>
            <a:r>
              <a:rPr lang="en-US" altLang="en-US"/>
              <a:t> </a:t>
            </a:r>
            <a:fld id="{C1BCC86B-6E25-9142-8F14-E91B81DCA0E9}" type="slidenum">
              <a:rPr lang="en-US" altLang="en-US"/>
              <a:pPr/>
              <a:t>‹#›</a:t>
            </a:fld>
            <a:r>
              <a:rPr lang="en-US" altLang="zh-CN"/>
              <a:t>/92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705841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151316" y="-4151313"/>
            <a:ext cx="838200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0827" cy="83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B2841651-DEC3-1C47-9887-4AC4FE05F0A1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914400"/>
            <a:ext cx="867568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4F571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sz="4400" dirty="0"/>
              <a:t>Query By Example </a:t>
            </a:r>
            <a:endParaRPr lang="en-US" sz="4400" dirty="0" smtClean="0"/>
          </a:p>
          <a:p>
            <a:pPr algn="ctr"/>
            <a:r>
              <a:rPr lang="en-US" sz="4400" dirty="0" smtClean="0"/>
              <a:t>(</a:t>
            </a:r>
            <a:r>
              <a:rPr lang="en-US" sz="4400" dirty="0"/>
              <a:t>QBE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0177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QBE: </a:t>
            </a:r>
            <a:r>
              <a:rPr lang="en-US" altLang="zh-CN" sz="3200" dirty="0" smtClean="0">
                <a:ea typeface="宋体" charset="-122"/>
              </a:rPr>
              <a:t>Variables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2743201"/>
            <a:ext cx="8675688" cy="236219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ea typeface="宋体" charset="-122"/>
              </a:rPr>
              <a:t>As in DRC, we can use domain variables in QBE. </a:t>
            </a:r>
            <a:r>
              <a:rPr lang="en-US" altLang="zh-CN" dirty="0" smtClean="0">
                <a:ea typeface="宋体" charset="-122"/>
              </a:rPr>
              <a:t>But QBE variables are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preceded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by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‘_’ </a:t>
            </a:r>
            <a:r>
              <a:rPr lang="en-US" altLang="zh-CN" dirty="0" smtClean="0">
                <a:ea typeface="宋体" charset="-122"/>
              </a:rPr>
              <a:t>, the underscore character. </a:t>
            </a:r>
            <a:endParaRPr lang="en-US" altLang="zh-CN" dirty="0">
              <a:ea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7. List student names for students taking courses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{ N | (exists S)(Student(S, N, _) and Grade(S,_,_)};</a:t>
            </a:r>
            <a:endParaRPr lang="en-US" altLang="en-US" sz="2600" dirty="0" smtClean="0">
              <a:solidFill>
                <a:srgbClr val="990000"/>
              </a:solidFill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970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7593A55-9C8C-F34D-AD7D-4C0E5B60AD63}" type="slidenum">
              <a:rPr lang="en-US" altLang="zh-CN" sz="2000">
                <a:solidFill>
                  <a:srgbClr val="990033"/>
                </a:solidFill>
              </a:rPr>
              <a:pPr/>
              <a:t>10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24136" y="5268816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75867" y="5257800"/>
          <a:ext cx="2648733" cy="1131984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6400" y="5943600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" y="5939135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70C0"/>
                </a:solidFill>
              </a:rPr>
              <a:t>_S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2028" y="593913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</a:rPr>
              <a:t>_S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93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QBE: </a:t>
            </a:r>
            <a:r>
              <a:rPr lang="en-US" altLang="zh-CN" sz="3200" dirty="0" smtClean="0">
                <a:ea typeface="宋体" charset="-122"/>
              </a:rPr>
              <a:t>Variables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2743201"/>
            <a:ext cx="8675688" cy="236219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ea typeface="宋体" charset="-122"/>
              </a:rPr>
              <a:t>As in DRC, we can use domain variables in QBE. </a:t>
            </a:r>
            <a:r>
              <a:rPr lang="en-US" altLang="zh-CN" dirty="0" smtClean="0">
                <a:ea typeface="宋体" charset="-122"/>
              </a:rPr>
              <a:t>But QBE variables are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preceded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by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‘_’ </a:t>
            </a:r>
            <a:r>
              <a:rPr lang="en-US" altLang="zh-CN" dirty="0" smtClean="0">
                <a:ea typeface="宋体" charset="-122"/>
              </a:rPr>
              <a:t>, the underscore character. </a:t>
            </a: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8. List student names for students not taking courses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{ N | (exists S)(Student(S, N, _) and not Grade(S,_,_)};</a:t>
            </a:r>
            <a:endParaRPr lang="en-US" altLang="en-US" sz="2600" dirty="0" smtClean="0">
              <a:solidFill>
                <a:srgbClr val="990000"/>
              </a:solidFill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970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7593A55-9C8C-F34D-AD7D-4C0E5B60AD63}" type="slidenum">
              <a:rPr lang="en-US" altLang="zh-CN" sz="2000">
                <a:solidFill>
                  <a:srgbClr val="990033"/>
                </a:solidFill>
              </a:rPr>
              <a:pPr/>
              <a:t>11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6192"/>
              </p:ext>
            </p:extLst>
          </p:nvPr>
        </p:nvGraphicFramePr>
        <p:xfrm>
          <a:off x="524136" y="5111951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5875"/>
              </p:ext>
            </p:extLst>
          </p:nvPr>
        </p:nvGraphicFramePr>
        <p:xfrm>
          <a:off x="3675867" y="5100935"/>
          <a:ext cx="2648733" cy="1131984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6400" y="5786735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9600" y="578227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70C0"/>
                </a:solidFill>
              </a:rPr>
              <a:t>_S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2028" y="5782270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0070C0"/>
                </a:solidFill>
              </a:rPr>
              <a:t>_S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11665" y="557127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11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QBE: Conditions with or, and</a:t>
            </a:r>
          </a:p>
        </p:txBody>
      </p:sp>
      <p:sp>
        <p:nvSpPr>
          <p:cNvPr id="1177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3051175"/>
            <a:ext cx="9144000" cy="26638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9. Get students who are under 20 or above 30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38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AAB5FD-AD8D-C94B-A5B9-F44F1FB1AF86}" type="slidenum">
              <a:rPr lang="en-US" altLang="zh-CN" sz="2000">
                <a:solidFill>
                  <a:srgbClr val="990033"/>
                </a:solidFill>
              </a:rPr>
              <a:pPr/>
              <a:t>12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56172" y="3581400"/>
          <a:ext cx="2596628" cy="1509312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90700" y="4267200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7000" y="4273550"/>
            <a:ext cx="6655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&lt;20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90700" y="4637385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87233" y="4643735"/>
            <a:ext cx="6655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&gt;30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5105400" y="3581400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00763" y="4267200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934200" y="42672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12030" y="4991885"/>
            <a:ext cx="25841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dirty="0" smtClean="0">
                <a:solidFill>
                  <a:srgbClr val="00B0F0"/>
                </a:solidFill>
                <a:latin typeface="Times New Roman" charset="0"/>
              </a:rPr>
              <a:t>_A </a:t>
            </a:r>
            <a:r>
              <a:rPr lang="en-US" dirty="0">
                <a:solidFill>
                  <a:srgbClr val="00B0F0"/>
                </a:solidFill>
                <a:latin typeface="Times New Roman" charset="0"/>
              </a:rPr>
              <a:t>&lt;</a:t>
            </a:r>
            <a:r>
              <a:rPr lang="en-US" dirty="0" smtClean="0">
                <a:solidFill>
                  <a:srgbClr val="00B0F0"/>
                </a:solidFill>
                <a:latin typeface="Times New Roman" charset="0"/>
              </a:rPr>
              <a:t> 20 or _A &gt; 30</a:t>
            </a:r>
            <a:endParaRPr lang="en-US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988302" y="4621802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Condition Box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81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2" grpId="0"/>
      <p:bldP spid="23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QBE: Conditions with or, and</a:t>
            </a:r>
          </a:p>
        </p:txBody>
      </p:sp>
      <p:sp>
        <p:nvSpPr>
          <p:cNvPr id="1177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144000" cy="28162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10. List students who are between 20 and 30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38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AAB5FD-AD8D-C94B-A5B9-F44F1FB1AF86}" type="slidenum">
              <a:rPr lang="en-US" altLang="zh-CN" sz="2000">
                <a:solidFill>
                  <a:srgbClr val="990033"/>
                </a:solidFill>
              </a:rPr>
              <a:pPr/>
              <a:t>13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756172" y="3513985"/>
          <a:ext cx="2596628" cy="1509312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790700" y="4199785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67000" y="4206135"/>
            <a:ext cx="6655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&gt;20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790700" y="4572000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87233" y="4578350"/>
            <a:ext cx="6655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&lt;30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105400" y="3513985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100763" y="4199785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934200" y="4199785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018254" y="4924470"/>
            <a:ext cx="277172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dirty="0" smtClean="0">
                <a:solidFill>
                  <a:srgbClr val="00B0F0"/>
                </a:solidFill>
                <a:latin typeface="Times New Roman" charset="0"/>
              </a:rPr>
              <a:t>_A &gt; 20 and _A &lt; 30</a:t>
            </a:r>
            <a:endParaRPr lang="en-US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7408" y="5173960"/>
            <a:ext cx="1171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Wrong!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988302" y="4495800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Conditions Box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9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QBE: Conditions with or, and</a:t>
            </a:r>
          </a:p>
        </p:txBody>
      </p:sp>
      <p:sp>
        <p:nvSpPr>
          <p:cNvPr id="1177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144000" cy="28162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11. Get </a:t>
            </a:r>
            <a:r>
              <a:rPr lang="en-US" altLang="zh-CN" dirty="0"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# for students taking CS300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or </a:t>
            </a:r>
            <a:r>
              <a:rPr lang="en-US" altLang="zh-CN" dirty="0" smtClean="0">
                <a:ea typeface="宋体" charset="-122"/>
              </a:rPr>
              <a:t>CS305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38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AAB5FD-AD8D-C94B-A5B9-F44F1FB1AF86}" type="slidenum">
              <a:rPr lang="en-US" altLang="zh-CN" sz="2000">
                <a:solidFill>
                  <a:srgbClr val="990033"/>
                </a:solidFill>
              </a:rPr>
              <a:pPr/>
              <a:t>14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6800" y="5024735"/>
            <a:ext cx="34131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dirty="0" smtClean="0">
                <a:solidFill>
                  <a:srgbClr val="00B0F0"/>
                </a:solidFill>
                <a:latin typeface="Times New Roman" charset="0"/>
              </a:rPr>
              <a:t>_C=CS300 or _C =CS305</a:t>
            </a:r>
            <a:endParaRPr lang="en-US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67408" y="3375006"/>
          <a:ext cx="2648733" cy="1388108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90600" y="4027785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00200" y="4034135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CS300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90600" y="4343400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0200" y="4349750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smtClean="0">
                <a:solidFill>
                  <a:srgbClr val="00B0F0"/>
                </a:solidFill>
                <a:latin typeface="Times New Roman" charset="0"/>
              </a:rPr>
              <a:t>CS305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895067" y="3378519"/>
          <a:ext cx="2648733" cy="1041081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18259" y="4005579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857061" y="4011929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_C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15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800600" y="4621802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Conditions Box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50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6" grpId="0"/>
      <p:bldP spid="37" grpId="0"/>
      <p:bldP spid="38" grpId="0"/>
      <p:bldP spid="39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QBE: Conditions with or, and</a:t>
            </a:r>
          </a:p>
        </p:txBody>
      </p:sp>
      <p:sp>
        <p:nvSpPr>
          <p:cNvPr id="1177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2971800"/>
            <a:ext cx="9144000" cy="3886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12. Get </a:t>
            </a:r>
            <a:r>
              <a:rPr lang="en-US" altLang="zh-CN" dirty="0"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# for students taking CS300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and </a:t>
            </a:r>
            <a:r>
              <a:rPr lang="en-US" altLang="zh-CN" dirty="0" smtClean="0">
                <a:ea typeface="宋体" charset="-122"/>
              </a:rPr>
              <a:t>CS305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38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AAB5FD-AD8D-C94B-A5B9-F44F1FB1AF86}" type="slidenum">
              <a:rPr lang="en-US" altLang="zh-CN" sz="2000">
                <a:solidFill>
                  <a:srgbClr val="990033"/>
                </a:solidFill>
              </a:rPr>
              <a:pPr/>
              <a:t>15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05400" y="5329535"/>
            <a:ext cx="131638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smtClean="0">
                <a:solidFill>
                  <a:srgbClr val="00B0F0"/>
                </a:solidFill>
                <a:latin typeface="Times New Roman" charset="0"/>
              </a:rPr>
              <a:t>_S1=_S2</a:t>
            </a:r>
            <a:endParaRPr lang="en-US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67408" y="3440391"/>
          <a:ext cx="2648733" cy="1388108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90600" y="4093170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00200" y="4099520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CS300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90600" y="4408785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0200" y="4415135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smtClean="0">
                <a:solidFill>
                  <a:srgbClr val="00B0F0"/>
                </a:solidFill>
                <a:latin typeface="Times New Roman" charset="0"/>
              </a:rPr>
              <a:t>CS305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1722" y="4338935"/>
            <a:ext cx="1171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Wrong!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2921"/>
              </p:ext>
            </p:extLst>
          </p:nvPr>
        </p:nvGraphicFramePr>
        <p:xfrm>
          <a:off x="5123667" y="3440391"/>
          <a:ext cx="2648733" cy="1388108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065026" y="4093170"/>
            <a:ext cx="878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</a:t>
            </a: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._S1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856459" y="4099520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CS300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65026" y="4408785"/>
            <a:ext cx="878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P</a:t>
            </a:r>
            <a:r>
              <a:rPr kumimoji="0" lang="en-US" altLang="zh-CN" sz="2400" smtClean="0">
                <a:solidFill>
                  <a:srgbClr val="00B0F0"/>
                </a:solidFill>
                <a:latin typeface="Times New Roman" charset="0"/>
              </a:rPr>
              <a:t>._S2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856459" y="4415135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smtClean="0">
                <a:solidFill>
                  <a:srgbClr val="00B0F0"/>
                </a:solidFill>
                <a:latin typeface="Times New Roman" charset="0"/>
              </a:rPr>
              <a:t>CS305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18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994361" y="4872335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Conditions Box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66338"/>
              </p:ext>
            </p:extLst>
          </p:nvPr>
        </p:nvGraphicFramePr>
        <p:xfrm>
          <a:off x="896841" y="5105400"/>
          <a:ext cx="2648733" cy="1388108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38200" y="5758179"/>
            <a:ext cx="724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</a:t>
            </a: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._</a:t>
            </a: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S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29633" y="5764529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CS300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38200" y="6073794"/>
            <a:ext cx="7246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</a:t>
            </a: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._</a:t>
            </a: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S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29633" y="6080144"/>
            <a:ext cx="10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smtClean="0">
                <a:solidFill>
                  <a:srgbClr val="00B0F0"/>
                </a:solidFill>
                <a:latin typeface="Times New Roman" charset="0"/>
              </a:rPr>
              <a:t>CS305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2315" y="5975181"/>
            <a:ext cx="1171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Wrong!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94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6" grpId="0"/>
      <p:bldP spid="37" grpId="0"/>
      <p:bldP spid="38" grpId="0"/>
      <p:bldP spid="39" grpId="0"/>
      <p:bldP spid="15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QBE: Conditions with or, and</a:t>
            </a:r>
          </a:p>
        </p:txBody>
      </p:sp>
      <p:sp>
        <p:nvSpPr>
          <p:cNvPr id="1177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2971801"/>
            <a:ext cx="9144000" cy="251013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13. Get student names for students taking all courses.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 smtClean="0">
                <a:solidFill>
                  <a:srgbClr val="990000"/>
                </a:solidFill>
              </a:rPr>
              <a:t>{ </a:t>
            </a:r>
            <a:r>
              <a:rPr lang="en-CA" altLang="en-US" sz="2400" dirty="0" smtClean="0">
                <a:solidFill>
                  <a:srgbClr val="990000"/>
                </a:solidFill>
              </a:rPr>
              <a:t>N </a:t>
            </a:r>
            <a:r>
              <a:rPr lang="en-CA" altLang="en-US" sz="2400" dirty="0" smtClean="0">
                <a:solidFill>
                  <a:srgbClr val="990000"/>
                </a:solidFill>
              </a:rPr>
              <a:t>|(</a:t>
            </a:r>
            <a:r>
              <a:rPr lang="en-CA" altLang="en-US" sz="2400" dirty="0">
                <a:solidFill>
                  <a:srgbClr val="990000"/>
                </a:solidFill>
              </a:rPr>
              <a:t>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S)(</a:t>
            </a:r>
            <a:r>
              <a:rPr lang="en-CA" altLang="en-US" sz="2400" dirty="0" smtClean="0">
                <a:solidFill>
                  <a:srgbClr val="990000"/>
                </a:solidFill>
              </a:rPr>
              <a:t>Student(S,N</a:t>
            </a:r>
            <a:r>
              <a:rPr lang="en-CA" altLang="en-US" sz="2400" dirty="0" smtClean="0">
                <a:solidFill>
                  <a:srgbClr val="990000"/>
                </a:solidFill>
              </a:rPr>
              <a:t>,_) </a:t>
            </a:r>
            <a:r>
              <a:rPr lang="en-CA" altLang="en-US" sz="2400" dirty="0">
                <a:solidFill>
                  <a:srgbClr val="99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(</a:t>
            </a:r>
            <a:r>
              <a:rPr lang="en-CA" altLang="en-US" sz="2400" dirty="0" err="1">
                <a:solidFill>
                  <a:srgbClr val="990000"/>
                </a:solidFill>
              </a:rPr>
              <a:t>forall</a:t>
            </a:r>
            <a:r>
              <a:rPr lang="en-CA" altLang="en-US" sz="2400" dirty="0">
                <a:solidFill>
                  <a:srgbClr val="990000"/>
                </a:solidFill>
              </a:rPr>
              <a:t> </a:t>
            </a:r>
            <a:r>
              <a:rPr lang="en-CA" altLang="en-US" sz="2400" dirty="0" smtClean="0">
                <a:solidFill>
                  <a:srgbClr val="990000"/>
                </a:solidFill>
              </a:rPr>
              <a:t>C)(not Course(C,_,_) or  Grade(S,C,_)))}; 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forall</a:t>
            </a:r>
            <a:r>
              <a:rPr lang="en-US" altLang="zh-CN" sz="2400" dirty="0" smtClean="0">
                <a:solidFill>
                  <a:srgbClr val="0070C0"/>
                </a:solidFill>
              </a:rPr>
              <a:t> C) F = not (exists C) not F</a:t>
            </a:r>
            <a:endParaRPr lang="en-CA" altLang="en-US" sz="24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{ </a:t>
            </a:r>
            <a:r>
              <a:rPr lang="en-CA" altLang="en-US" sz="2400" dirty="0" smtClean="0">
                <a:solidFill>
                  <a:srgbClr val="990000"/>
                </a:solidFill>
              </a:rPr>
              <a:t>N </a:t>
            </a:r>
            <a:r>
              <a:rPr lang="en-CA" altLang="en-US" sz="2400" dirty="0">
                <a:solidFill>
                  <a:srgbClr val="990000"/>
                </a:solidFill>
              </a:rPr>
              <a:t>|(exists </a:t>
            </a:r>
            <a:r>
              <a:rPr lang="en-CA" altLang="en-US" sz="2400" dirty="0" smtClean="0">
                <a:solidFill>
                  <a:srgbClr val="990000"/>
                </a:solidFill>
              </a:rPr>
              <a:t>S)(Student(S,N</a:t>
            </a:r>
            <a:r>
              <a:rPr lang="en-CA" altLang="en-US" sz="2400" dirty="0">
                <a:solidFill>
                  <a:srgbClr val="990000"/>
                </a:solidFill>
              </a:rPr>
              <a:t>,_)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400" dirty="0">
                <a:solidFill>
                  <a:srgbClr val="990000"/>
                </a:solidFill>
              </a:rPr>
              <a:t>      </a:t>
            </a:r>
            <a:r>
              <a:rPr lang="en-CA" altLang="en-US" sz="2400" dirty="0" smtClean="0">
                <a:solidFill>
                  <a:srgbClr val="990000"/>
                </a:solidFill>
              </a:rPr>
              <a:t>(not exist C)(Course(C,_,_) </a:t>
            </a:r>
            <a:r>
              <a:rPr lang="en-CA" altLang="en-US" sz="2400" dirty="0">
                <a:solidFill>
                  <a:srgbClr val="990000"/>
                </a:solidFill>
              </a:rPr>
              <a:t>and </a:t>
            </a:r>
            <a:r>
              <a:rPr lang="en-CA" altLang="en-US" sz="2400" dirty="0" smtClean="0">
                <a:solidFill>
                  <a:srgbClr val="990000"/>
                </a:solidFill>
              </a:rPr>
              <a:t>not Grade(S,C,_)))}; </a:t>
            </a:r>
            <a:endParaRPr lang="en-CA" altLang="en-US" sz="2400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CA" altLang="en-US" sz="2400" dirty="0" smtClean="0">
              <a:solidFill>
                <a:srgbClr val="99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>
                <a:ea typeface="宋体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38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35827" y="6382232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AAB5FD-AD8D-C94B-A5B9-F44F1FB1AF86}" type="slidenum">
              <a:rPr lang="en-US" altLang="zh-CN" sz="2000">
                <a:solidFill>
                  <a:srgbClr val="990033"/>
                </a:solidFill>
              </a:rPr>
              <a:pPr/>
              <a:t>16</a:t>
            </a:fld>
            <a:endParaRPr lang="en-US" altLang="zh-CN" sz="2000" dirty="0">
              <a:solidFill>
                <a:srgbClr val="990033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66845"/>
              </p:ext>
            </p:extLst>
          </p:nvPr>
        </p:nvGraphicFramePr>
        <p:xfrm>
          <a:off x="70372" y="5486400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27683"/>
              </p:ext>
            </p:extLst>
          </p:nvPr>
        </p:nvGraphicFramePr>
        <p:xfrm>
          <a:off x="6419067" y="5486400"/>
          <a:ext cx="2648733" cy="1131984"/>
        </p:xfrm>
        <a:graphic>
          <a:graphicData uri="http://schemas.openxmlformats.org/drawingml/2006/table">
            <a:tbl>
              <a:tblPr/>
              <a:tblGrid>
                <a:gridCol w="729487"/>
                <a:gridCol w="972650"/>
                <a:gridCol w="946596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850"/>
              </p:ext>
            </p:extLst>
          </p:nvPr>
        </p:nvGraphicFramePr>
        <p:xfrm>
          <a:off x="3052763" y="5486400"/>
          <a:ext cx="2967037" cy="1131984"/>
        </p:xfrm>
        <a:graphic>
          <a:graphicData uri="http://schemas.openxmlformats.org/drawingml/2006/table">
            <a:tbl>
              <a:tblPr/>
              <a:tblGrid>
                <a:gridCol w="635794"/>
                <a:gridCol w="1249619"/>
                <a:gridCol w="1081624"/>
              </a:tblGrid>
              <a:tr h="34977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778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9778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195096" y="6167735"/>
            <a:ext cx="3992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P.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9896" y="61722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_</a:t>
            </a:r>
            <a:r>
              <a:rPr kumimoji="0" lang="en-US" altLang="zh-CN" sz="2400" smtClean="0">
                <a:solidFill>
                  <a:srgbClr val="00B0F0"/>
                </a:solidFill>
                <a:latin typeface="Times New Roman" charset="0"/>
              </a:rPr>
              <a:t>S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507626" y="617220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B0F0"/>
                </a:solidFill>
                <a:latin typeface="Times New Roman" charset="0"/>
              </a:rPr>
              <a:t>_</a:t>
            </a:r>
            <a:r>
              <a:rPr kumimoji="0" lang="en-US" altLang="zh-CN" sz="2400" smtClean="0">
                <a:solidFill>
                  <a:srgbClr val="00B0F0"/>
                </a:solidFill>
                <a:latin typeface="Times New Roman" charset="0"/>
              </a:rPr>
              <a:t>S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268138" y="6172200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_</a:t>
            </a: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C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990850" y="6172200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_</a:t>
            </a: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C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1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743200" y="6167735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¬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12798" y="6243935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2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Aggregates in QBE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Aggregate operations without eliminating duplicates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AVG.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COUNT.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MAX.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MIN.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SUM.</a:t>
            </a:r>
          </a:p>
          <a:p>
            <a:pPr marL="0" indent="0">
              <a:buNone/>
            </a:pPr>
            <a:r>
              <a:rPr lang="en-US" dirty="0"/>
              <a:t>Aggregate </a:t>
            </a:r>
            <a:r>
              <a:rPr lang="en-US" dirty="0" smtClean="0"/>
              <a:t>operations </a:t>
            </a:r>
            <a:r>
              <a:rPr lang="en-US" dirty="0"/>
              <a:t>eliminating duplicates</a:t>
            </a:r>
          </a:p>
          <a:p>
            <a:r>
              <a:rPr lang="en-US" sz="2400" dirty="0" smtClean="0">
                <a:solidFill>
                  <a:srgbClr val="990000"/>
                </a:solidFill>
              </a:rPr>
              <a:t>AVG.UNQ</a:t>
            </a:r>
            <a:endParaRPr lang="en-US" sz="2400" dirty="0">
              <a:solidFill>
                <a:srgbClr val="990000"/>
              </a:solidFill>
            </a:endParaRPr>
          </a:p>
          <a:p>
            <a:r>
              <a:rPr lang="en-US" sz="2400" dirty="0" smtClean="0">
                <a:solidFill>
                  <a:srgbClr val="990000"/>
                </a:solidFill>
              </a:rPr>
              <a:t>COUNT.UNQ</a:t>
            </a:r>
            <a:endParaRPr lang="en-US" sz="2400" dirty="0">
              <a:solidFill>
                <a:srgbClr val="990000"/>
              </a:solidFill>
            </a:endParaRPr>
          </a:p>
          <a:p>
            <a:r>
              <a:rPr lang="en-US" sz="2400" dirty="0" smtClean="0">
                <a:solidFill>
                  <a:srgbClr val="990000"/>
                </a:solidFill>
              </a:rPr>
              <a:t>MAX.UNQ</a:t>
            </a:r>
            <a:endParaRPr lang="en-US" sz="2400" dirty="0">
              <a:solidFill>
                <a:srgbClr val="990000"/>
              </a:solidFill>
            </a:endParaRPr>
          </a:p>
          <a:p>
            <a:r>
              <a:rPr lang="en-US" sz="2400" dirty="0" smtClean="0">
                <a:solidFill>
                  <a:srgbClr val="990000"/>
                </a:solidFill>
              </a:rPr>
              <a:t>MIN.UNQ</a:t>
            </a:r>
            <a:endParaRPr lang="en-US" sz="2400" dirty="0">
              <a:solidFill>
                <a:srgbClr val="990000"/>
              </a:solidFill>
            </a:endParaRPr>
          </a:p>
          <a:p>
            <a:r>
              <a:rPr lang="en-US" sz="2400" dirty="0" smtClean="0">
                <a:solidFill>
                  <a:srgbClr val="990000"/>
                </a:solidFill>
              </a:rPr>
              <a:t>SUM.UNQ</a:t>
            </a:r>
            <a:endParaRPr lang="en-US" sz="2400" dirty="0">
              <a:solidFill>
                <a:srgbClr val="99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89716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838" y="2971800"/>
            <a:ext cx="8294688" cy="31242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/>
              <a:t>1.  Get the average age of all students </a:t>
            </a: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990000"/>
                </a:solidFill>
                <a:ea typeface="+mn-ea"/>
                <a:cs typeface="+mn-cs"/>
              </a:rPr>
              <a:t>ALG</a:t>
            </a:r>
            <a:r>
              <a:rPr lang="en-US" altLang="en-US" sz="2800" dirty="0">
                <a:solidFill>
                  <a:srgbClr val="990000"/>
                </a:solidFill>
                <a:ea typeface="+mn-ea"/>
                <a:cs typeface="+mn-cs"/>
              </a:rPr>
              <a:t>&gt; </a:t>
            </a:r>
            <a:endParaRPr lang="en-US" altLang="en-US" sz="2800" dirty="0" smtClean="0">
              <a:solidFill>
                <a:srgbClr val="990000"/>
              </a:solidFill>
              <a:ea typeface="+mn-ea"/>
              <a:cs typeface="+mn-cs"/>
            </a:endParaRP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altLang="en-US" sz="2800" dirty="0" smtClean="0">
                <a:solidFill>
                  <a:srgbClr val="990000"/>
                </a:solidFill>
                <a:ea typeface="+mn-ea"/>
                <a:cs typeface="+mn-cs"/>
              </a:rPr>
              <a:t>TRC</a:t>
            </a:r>
            <a:r>
              <a:rPr lang="en-CA" altLang="en-US" sz="2800" dirty="0">
                <a:solidFill>
                  <a:srgbClr val="990000"/>
                </a:solidFill>
                <a:ea typeface="+mn-ea"/>
                <a:cs typeface="+mn-cs"/>
              </a:rPr>
              <a:t>&gt; </a:t>
            </a:r>
            <a:endParaRPr lang="en-CA" altLang="en-US" sz="2800" dirty="0" smtClean="0">
              <a:solidFill>
                <a:srgbClr val="990000"/>
              </a:solidFill>
              <a:ea typeface="+mn-ea"/>
              <a:cs typeface="+mn-cs"/>
            </a:endParaRP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990000"/>
                </a:solidFill>
              </a:rPr>
              <a:t>DRC&gt;</a:t>
            </a: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990000"/>
                </a:solidFill>
              </a:rPr>
              <a:t>QBE&gt;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5125" name="Title 5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altLang="en-US" sz="3600" dirty="0" smtClean="0"/>
              <a:t>Aggregates</a:t>
            </a:r>
            <a:endParaRPr lang="en-CA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3407134"/>
            <a:ext cx="534473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>
                <a:solidFill>
                  <a:srgbClr val="990000"/>
                </a:solidFill>
              </a:rPr>
              <a:t>aggregate </a:t>
            </a:r>
            <a:r>
              <a:rPr lang="en-US" altLang="en-US" sz="2800" dirty="0" err="1">
                <a:solidFill>
                  <a:srgbClr val="990000"/>
                </a:solidFill>
              </a:rPr>
              <a:t>avg</a:t>
            </a:r>
            <a:r>
              <a:rPr lang="en-US" altLang="en-US" sz="2800" dirty="0">
                <a:solidFill>
                  <a:srgbClr val="990000"/>
                </a:solidFill>
              </a:rPr>
              <a:t>(</a:t>
            </a:r>
            <a:r>
              <a:rPr lang="en-US" altLang="en-US" sz="2800" dirty="0" err="1">
                <a:solidFill>
                  <a:srgbClr val="990000"/>
                </a:solidFill>
              </a:rPr>
              <a:t>S.age</a:t>
            </a:r>
            <a:r>
              <a:rPr lang="en-US" altLang="en-US" sz="2800" dirty="0">
                <a:solidFill>
                  <a:srgbClr val="990000"/>
                </a:solidFill>
              </a:rPr>
              <a:t>) (Student);</a:t>
            </a:r>
            <a:endParaRPr lang="en-CA" altLang="en-US" sz="2800" dirty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97867"/>
            <a:ext cx="463300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altLang="en-US" sz="2800" dirty="0">
                <a:solidFill>
                  <a:srgbClr val="990000"/>
                </a:solidFill>
              </a:rPr>
              <a:t>{</a:t>
            </a:r>
            <a:r>
              <a:rPr lang="en-CA" altLang="en-US" sz="2800" dirty="0" err="1">
                <a:solidFill>
                  <a:srgbClr val="990000"/>
                </a:solidFill>
              </a:rPr>
              <a:t>avg</a:t>
            </a:r>
            <a:r>
              <a:rPr lang="en-CA" altLang="en-US" sz="2800" dirty="0">
                <a:solidFill>
                  <a:srgbClr val="990000"/>
                </a:solidFill>
              </a:rPr>
              <a:t>(</a:t>
            </a:r>
            <a:r>
              <a:rPr lang="en-CA" altLang="en-US" sz="2800" dirty="0" err="1">
                <a:solidFill>
                  <a:srgbClr val="990000"/>
                </a:solidFill>
              </a:rPr>
              <a:t>S.age</a:t>
            </a:r>
            <a:r>
              <a:rPr lang="en-CA" altLang="en-US" sz="2800" dirty="0">
                <a:solidFill>
                  <a:srgbClr val="990000"/>
                </a:solidFill>
              </a:rPr>
              <a:t>) | S in Student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388554"/>
            <a:ext cx="447218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800" dirty="0">
                <a:solidFill>
                  <a:srgbClr val="990000"/>
                </a:solidFill>
              </a:rPr>
              <a:t>{</a:t>
            </a:r>
            <a:r>
              <a:rPr lang="en-CA" sz="2800" dirty="0" err="1">
                <a:solidFill>
                  <a:srgbClr val="990000"/>
                </a:solidFill>
              </a:rPr>
              <a:t>avg</a:t>
            </a:r>
            <a:r>
              <a:rPr lang="en-CA" sz="2800" dirty="0">
                <a:solidFill>
                  <a:srgbClr val="990000"/>
                </a:solidFill>
              </a:rPr>
              <a:t>(A) | Student(_, _, A) };</a:t>
            </a:r>
            <a:endParaRPr lang="en-US" sz="2800" dirty="0">
              <a:solidFill>
                <a:srgbClr val="99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78670"/>
              </p:ext>
            </p:extLst>
          </p:nvPr>
        </p:nvGraphicFramePr>
        <p:xfrm>
          <a:off x="1371138" y="4876800"/>
          <a:ext cx="2928947" cy="1131984"/>
        </p:xfrm>
        <a:graphic>
          <a:graphicData uri="http://schemas.openxmlformats.org/drawingml/2006/table">
            <a:tbl>
              <a:tblPr/>
              <a:tblGrid>
                <a:gridCol w="753535"/>
                <a:gridCol w="1422385"/>
                <a:gridCol w="753027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1900" y="5606508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46689"/>
              </p:ext>
            </p:extLst>
          </p:nvPr>
        </p:nvGraphicFramePr>
        <p:xfrm>
          <a:off x="4311808" y="5246391"/>
          <a:ext cx="1467501" cy="838200"/>
        </p:xfrm>
        <a:graphic>
          <a:graphicData uri="http://schemas.openxmlformats.org/drawingml/2006/table">
            <a:tbl>
              <a:tblPr/>
              <a:tblGrid>
                <a:gridCol w="1467501"/>
              </a:tblGrid>
              <a:tr h="3917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46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68014" y="5618231"/>
            <a:ext cx="147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P.AVG._A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23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838" y="2971800"/>
            <a:ext cx="8883162" cy="31242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/>
              <a:t>2.  Get the number of students and their average age</a:t>
            </a: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990000"/>
                </a:solidFill>
                <a:ea typeface="+mn-ea"/>
                <a:cs typeface="+mn-cs"/>
              </a:rPr>
              <a:t>ALG</a:t>
            </a:r>
            <a:r>
              <a:rPr lang="en-US" altLang="en-US" sz="2800" dirty="0">
                <a:solidFill>
                  <a:srgbClr val="990000"/>
                </a:solidFill>
                <a:ea typeface="+mn-ea"/>
                <a:cs typeface="+mn-cs"/>
              </a:rPr>
              <a:t>&gt; </a:t>
            </a:r>
            <a:endParaRPr lang="en-US" altLang="en-US" sz="2800" dirty="0" smtClean="0">
              <a:solidFill>
                <a:srgbClr val="990000"/>
              </a:solidFill>
              <a:ea typeface="+mn-ea"/>
              <a:cs typeface="+mn-cs"/>
            </a:endParaRP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altLang="en-US" sz="2800" dirty="0" smtClean="0">
                <a:solidFill>
                  <a:srgbClr val="990000"/>
                </a:solidFill>
                <a:ea typeface="+mn-ea"/>
                <a:cs typeface="+mn-cs"/>
              </a:rPr>
              <a:t>TRC</a:t>
            </a:r>
            <a:r>
              <a:rPr lang="en-CA" altLang="en-US" sz="2800" dirty="0">
                <a:solidFill>
                  <a:srgbClr val="990000"/>
                </a:solidFill>
                <a:ea typeface="+mn-ea"/>
                <a:cs typeface="+mn-cs"/>
              </a:rPr>
              <a:t>&gt; </a:t>
            </a:r>
            <a:endParaRPr lang="en-CA" altLang="en-US" sz="2800" dirty="0" smtClean="0">
              <a:solidFill>
                <a:srgbClr val="990000"/>
              </a:solidFill>
              <a:ea typeface="+mn-ea"/>
              <a:cs typeface="+mn-cs"/>
            </a:endParaRP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990000"/>
                </a:solidFill>
              </a:rPr>
              <a:t>DRC&gt;</a:t>
            </a: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990000"/>
                </a:solidFill>
              </a:rPr>
              <a:t>QBE&gt;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5125" name="Title 5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altLang="en-US" sz="3600" dirty="0" smtClean="0"/>
              <a:t>Aggregates</a:t>
            </a:r>
            <a:endParaRPr lang="en-CA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19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3407134"/>
            <a:ext cx="680346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990000"/>
                </a:solidFill>
              </a:rPr>
              <a:t>aggregate count(*), </a:t>
            </a:r>
            <a:r>
              <a:rPr lang="en-US" altLang="en-US" sz="2800" dirty="0" err="1" smtClean="0">
                <a:solidFill>
                  <a:srgbClr val="990000"/>
                </a:solidFill>
              </a:rPr>
              <a:t>avg</a:t>
            </a:r>
            <a:r>
              <a:rPr lang="en-US" altLang="en-US" sz="2800" dirty="0" smtClean="0">
                <a:solidFill>
                  <a:srgbClr val="990000"/>
                </a:solidFill>
              </a:rPr>
              <a:t>(</a:t>
            </a:r>
            <a:r>
              <a:rPr lang="en-US" altLang="en-US" sz="2800" dirty="0" err="1" smtClean="0">
                <a:solidFill>
                  <a:srgbClr val="990000"/>
                </a:solidFill>
              </a:rPr>
              <a:t>S.age</a:t>
            </a:r>
            <a:r>
              <a:rPr lang="en-US" altLang="en-US" sz="2800" dirty="0" smtClean="0">
                <a:solidFill>
                  <a:srgbClr val="990000"/>
                </a:solidFill>
              </a:rPr>
              <a:t>) (Student);</a:t>
            </a:r>
            <a:endParaRPr lang="en-CA" altLang="en-US" sz="2800" dirty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97867"/>
            <a:ext cx="64299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altLang="en-US" sz="2800" dirty="0" smtClean="0">
                <a:solidFill>
                  <a:srgbClr val="990000"/>
                </a:solidFill>
              </a:rPr>
              <a:t>{count(S.*), </a:t>
            </a:r>
            <a:r>
              <a:rPr lang="en-CA" altLang="en-US" sz="2800" dirty="0" err="1" smtClean="0">
                <a:solidFill>
                  <a:srgbClr val="990000"/>
                </a:solidFill>
              </a:rPr>
              <a:t>avg</a:t>
            </a:r>
            <a:r>
              <a:rPr lang="en-CA" altLang="en-US" sz="2800" dirty="0" smtClean="0">
                <a:solidFill>
                  <a:srgbClr val="990000"/>
                </a:solidFill>
              </a:rPr>
              <a:t>(</a:t>
            </a:r>
            <a:r>
              <a:rPr lang="en-CA" altLang="en-US" sz="2800" dirty="0" err="1" smtClean="0">
                <a:solidFill>
                  <a:srgbClr val="990000"/>
                </a:solidFill>
              </a:rPr>
              <a:t>S.age</a:t>
            </a:r>
            <a:r>
              <a:rPr lang="en-CA" altLang="en-US" sz="2800" dirty="0">
                <a:solidFill>
                  <a:srgbClr val="990000"/>
                </a:solidFill>
              </a:rPr>
              <a:t>) | S in Student 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388554"/>
            <a:ext cx="603030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800" dirty="0" smtClean="0">
                <a:solidFill>
                  <a:srgbClr val="990000"/>
                </a:solidFill>
              </a:rPr>
              <a:t>{count(S), </a:t>
            </a:r>
            <a:r>
              <a:rPr lang="en-CA" sz="2800" dirty="0" err="1" smtClean="0">
                <a:solidFill>
                  <a:srgbClr val="990000"/>
                </a:solidFill>
              </a:rPr>
              <a:t>avg</a:t>
            </a:r>
            <a:r>
              <a:rPr lang="en-CA" sz="2800" dirty="0" smtClean="0">
                <a:solidFill>
                  <a:srgbClr val="990000"/>
                </a:solidFill>
              </a:rPr>
              <a:t>(A</a:t>
            </a:r>
            <a:r>
              <a:rPr lang="en-CA" sz="2800" dirty="0">
                <a:solidFill>
                  <a:srgbClr val="990000"/>
                </a:solidFill>
              </a:rPr>
              <a:t>) | </a:t>
            </a:r>
            <a:r>
              <a:rPr lang="en-CA" sz="2800" dirty="0" smtClean="0">
                <a:solidFill>
                  <a:srgbClr val="990000"/>
                </a:solidFill>
              </a:rPr>
              <a:t>Student(S, </a:t>
            </a:r>
            <a:r>
              <a:rPr lang="en-CA" sz="2800" dirty="0">
                <a:solidFill>
                  <a:srgbClr val="990000"/>
                </a:solidFill>
              </a:rPr>
              <a:t>_, A) };</a:t>
            </a:r>
            <a:endParaRPr lang="en-US" sz="2800" dirty="0">
              <a:solidFill>
                <a:srgbClr val="99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71138" y="4876800"/>
          <a:ext cx="2928947" cy="1131984"/>
        </p:xfrm>
        <a:graphic>
          <a:graphicData uri="http://schemas.openxmlformats.org/drawingml/2006/table">
            <a:tbl>
              <a:tblPr/>
              <a:tblGrid>
                <a:gridCol w="753535"/>
                <a:gridCol w="1422385"/>
                <a:gridCol w="753027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1900" y="5606508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48454"/>
              </p:ext>
            </p:extLst>
          </p:nvPr>
        </p:nvGraphicFramePr>
        <p:xfrm>
          <a:off x="4300085" y="5241696"/>
          <a:ext cx="1860392" cy="838200"/>
        </p:xfrm>
        <a:graphic>
          <a:graphicData uri="http://schemas.openxmlformats.org/drawingml/2006/table">
            <a:tbl>
              <a:tblPr/>
              <a:tblGrid>
                <a:gridCol w="1860392"/>
              </a:tblGrid>
              <a:tr h="3917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46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68013" y="5618231"/>
            <a:ext cx="1942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P.COUNT._S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19828" y="5634335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_S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25755"/>
              </p:ext>
            </p:extLst>
          </p:nvPr>
        </p:nvGraphicFramePr>
        <p:xfrm>
          <a:off x="6160476" y="5241696"/>
          <a:ext cx="1432128" cy="838200"/>
        </p:xfrm>
        <a:graphic>
          <a:graphicData uri="http://schemas.openxmlformats.org/drawingml/2006/table">
            <a:tbl>
              <a:tblPr/>
              <a:tblGrid>
                <a:gridCol w="1432128"/>
              </a:tblGrid>
              <a:tr h="3917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46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8556" y="5618231"/>
            <a:ext cx="147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P.AVG._A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6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Query By Example (QBE)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It was devised at IBM Research during the mid-1970s, in parallel to the development of SQL.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It is the first </a:t>
            </a:r>
            <a:r>
              <a:rPr lang="en-US" altLang="zh-CN">
                <a:solidFill>
                  <a:srgbClr val="800000"/>
                </a:solidFill>
                <a:ea typeface="宋体" charset="-122"/>
              </a:rPr>
              <a:t>graphical query language</a:t>
            </a:r>
            <a:r>
              <a:rPr lang="en-US" altLang="zh-CN">
                <a:ea typeface="宋体" charset="-122"/>
              </a:rPr>
              <a:t>, using </a:t>
            </a:r>
            <a:r>
              <a:rPr lang="en-US" altLang="zh-CN">
                <a:solidFill>
                  <a:srgbClr val="800000"/>
                </a:solidFill>
                <a:ea typeface="宋体" charset="-122"/>
              </a:rPr>
              <a:t>visual tables </a:t>
            </a:r>
            <a:r>
              <a:rPr lang="en-US" altLang="zh-CN">
                <a:ea typeface="宋体" charset="-122"/>
              </a:rPr>
              <a:t>where the user would enter </a:t>
            </a:r>
            <a:r>
              <a:rPr lang="en-US" altLang="zh-CN">
                <a:solidFill>
                  <a:srgbClr val="800000"/>
                </a:solidFill>
                <a:ea typeface="宋体" charset="-122"/>
              </a:rPr>
              <a:t>commands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>
                <a:solidFill>
                  <a:srgbClr val="800000"/>
                </a:solidFill>
                <a:ea typeface="宋体" charset="-122"/>
              </a:rPr>
              <a:t>example elements </a:t>
            </a:r>
            <a:r>
              <a:rPr lang="en-US" altLang="zh-CN">
                <a:ea typeface="宋体" charset="-122"/>
              </a:rPr>
              <a:t>and </a:t>
            </a:r>
            <a:r>
              <a:rPr lang="en-US" altLang="zh-CN">
                <a:solidFill>
                  <a:srgbClr val="800000"/>
                </a:solidFill>
                <a:ea typeface="宋体" charset="-122"/>
              </a:rPr>
              <a:t>conditions</a:t>
            </a:r>
            <a:r>
              <a:rPr lang="en-US" altLang="zh-CN">
                <a:ea typeface="宋体" charset="-12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language is very user-friendly, because it uses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minimal syntax</a:t>
            </a:r>
            <a:r>
              <a:rPr lang="en-US" altLang="zh-CN">
                <a:ea typeface="宋体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Many GUI today for databases are based on QBE.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QBE was fully developed further with facilities for </a:t>
            </a:r>
            <a:r>
              <a:rPr lang="en-US" altLang="zh-CN">
                <a:solidFill>
                  <a:srgbClr val="800000"/>
                </a:solidFill>
                <a:ea typeface="宋体" charset="-122"/>
              </a:rPr>
              <a:t>grouping, aggregation, updating </a:t>
            </a:r>
            <a:r>
              <a:rPr lang="en-US" altLang="zh-CN">
                <a:ea typeface="宋体" charset="-122"/>
              </a:rPr>
              <a:t>etc. and is shown to be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equivalent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to SQL.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It is available in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DB2</a:t>
            </a:r>
            <a:r>
              <a:rPr lang="en-US" altLang="zh-CN">
                <a:ea typeface="宋体" charset="-122"/>
              </a:rPr>
              <a:t> of IBM and has been used by other products like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ACCESS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PARADOX</a:t>
            </a:r>
            <a:r>
              <a:rPr lang="en-US" altLang="zh-CN">
                <a:ea typeface="宋体" charset="-122"/>
              </a:rPr>
              <a:t>, etc.</a:t>
            </a:r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BE96BF4-756A-1F4C-A23F-4A6A29F1730C}" type="slidenum">
              <a:rPr lang="en-US" altLang="zh-CN" sz="2000">
                <a:solidFill>
                  <a:srgbClr val="990033"/>
                </a:solidFill>
              </a:rPr>
              <a:pPr/>
              <a:t>2</a:t>
            </a:fld>
            <a:endParaRPr lang="en-US" altLang="zh-CN" sz="20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74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838" y="2971800"/>
            <a:ext cx="8294688" cy="31242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/>
              <a:t>3.  Get S# and the average mark </a:t>
            </a: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smtClean="0">
                <a:solidFill>
                  <a:srgbClr val="990000"/>
                </a:solidFill>
                <a:ea typeface="+mn-ea"/>
                <a:cs typeface="+mn-cs"/>
              </a:rPr>
              <a:t>ALG</a:t>
            </a:r>
            <a:r>
              <a:rPr lang="en-US" altLang="en-US" sz="2800" dirty="0">
                <a:solidFill>
                  <a:srgbClr val="990000"/>
                </a:solidFill>
                <a:ea typeface="+mn-ea"/>
                <a:cs typeface="+mn-cs"/>
              </a:rPr>
              <a:t>&gt; </a:t>
            </a:r>
            <a:endParaRPr lang="en-US" altLang="en-US" sz="2800" dirty="0" smtClean="0">
              <a:solidFill>
                <a:srgbClr val="990000"/>
              </a:solidFill>
              <a:ea typeface="+mn-ea"/>
              <a:cs typeface="+mn-cs"/>
            </a:endParaRP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altLang="en-US" sz="2800" dirty="0" smtClean="0">
                <a:solidFill>
                  <a:srgbClr val="990000"/>
                </a:solidFill>
                <a:ea typeface="+mn-ea"/>
                <a:cs typeface="+mn-cs"/>
              </a:rPr>
              <a:t>TRC</a:t>
            </a:r>
            <a:r>
              <a:rPr lang="en-CA" altLang="en-US" sz="2800" dirty="0">
                <a:solidFill>
                  <a:srgbClr val="990000"/>
                </a:solidFill>
                <a:ea typeface="+mn-ea"/>
                <a:cs typeface="+mn-cs"/>
              </a:rPr>
              <a:t>&gt; </a:t>
            </a:r>
            <a:endParaRPr lang="en-CA" altLang="en-US" sz="2800" dirty="0" smtClean="0">
              <a:solidFill>
                <a:srgbClr val="990000"/>
              </a:solidFill>
              <a:ea typeface="+mn-ea"/>
              <a:cs typeface="+mn-cs"/>
            </a:endParaRP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990000"/>
                </a:solidFill>
              </a:rPr>
              <a:t>DRC&gt;</a:t>
            </a:r>
          </a:p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dirty="0" smtClean="0">
                <a:solidFill>
                  <a:srgbClr val="990000"/>
                </a:solidFill>
              </a:rPr>
              <a:t>QBE&gt;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5125" name="Title 5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8200"/>
          </a:xfrm>
        </p:spPr>
        <p:txBody>
          <a:bodyPr/>
          <a:lstStyle/>
          <a:p>
            <a:r>
              <a:rPr lang="en-US" altLang="en-US" sz="3600" dirty="0" smtClean="0"/>
              <a:t>Grouping</a:t>
            </a:r>
            <a:r>
              <a:rPr lang="en-CA" altLang="en-US" sz="3600" dirty="0" smtClean="0"/>
              <a:t> and Aggregates</a:t>
            </a:r>
            <a:endParaRPr lang="en-CA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C08A5-0CD5-1245-949E-DBFB65846ACF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3407134"/>
            <a:ext cx="56044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>
                <a:solidFill>
                  <a:srgbClr val="990000"/>
                </a:solidFill>
              </a:rPr>
              <a:t>aggregate </a:t>
            </a:r>
            <a:r>
              <a:rPr lang="en-US" altLang="en-US" sz="2800" dirty="0" smtClean="0">
                <a:solidFill>
                  <a:srgbClr val="990000"/>
                </a:solidFill>
              </a:rPr>
              <a:t>S#, </a:t>
            </a:r>
            <a:r>
              <a:rPr lang="en-US" altLang="en-US" sz="2800" dirty="0" err="1" smtClean="0">
                <a:solidFill>
                  <a:srgbClr val="990000"/>
                </a:solidFill>
              </a:rPr>
              <a:t>avg</a:t>
            </a:r>
            <a:r>
              <a:rPr lang="en-US" altLang="en-US" sz="2800" dirty="0" smtClean="0">
                <a:solidFill>
                  <a:srgbClr val="990000"/>
                </a:solidFill>
              </a:rPr>
              <a:t>(Mark) (Grade);</a:t>
            </a:r>
            <a:endParaRPr lang="en-CA" altLang="en-US" sz="2800" dirty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97867"/>
            <a:ext cx="568937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altLang="en-US" sz="2800" dirty="0" smtClean="0">
                <a:solidFill>
                  <a:srgbClr val="990000"/>
                </a:solidFill>
              </a:rPr>
              <a:t>{G.S#, </a:t>
            </a:r>
            <a:r>
              <a:rPr lang="en-CA" altLang="en-US" sz="2800" dirty="0" err="1" smtClean="0">
                <a:solidFill>
                  <a:srgbClr val="990000"/>
                </a:solidFill>
              </a:rPr>
              <a:t>avg</a:t>
            </a:r>
            <a:r>
              <a:rPr lang="en-CA" altLang="en-US" sz="2800" dirty="0" smtClean="0">
                <a:solidFill>
                  <a:srgbClr val="990000"/>
                </a:solidFill>
              </a:rPr>
              <a:t>(</a:t>
            </a:r>
            <a:r>
              <a:rPr lang="en-CA" altLang="en-US" sz="2800" dirty="0" err="1" smtClean="0">
                <a:solidFill>
                  <a:srgbClr val="990000"/>
                </a:solidFill>
              </a:rPr>
              <a:t>G.mark</a:t>
            </a:r>
            <a:r>
              <a:rPr lang="en-CA" altLang="en-US" sz="2800" dirty="0" smtClean="0">
                <a:solidFill>
                  <a:srgbClr val="990000"/>
                </a:solidFill>
              </a:rPr>
              <a:t>) </a:t>
            </a:r>
            <a:r>
              <a:rPr lang="en-CA" altLang="en-US" sz="2800" dirty="0">
                <a:solidFill>
                  <a:srgbClr val="990000"/>
                </a:solidFill>
              </a:rPr>
              <a:t>| </a:t>
            </a:r>
            <a:r>
              <a:rPr lang="en-CA" altLang="en-US" sz="2800" dirty="0" smtClean="0">
                <a:solidFill>
                  <a:srgbClr val="990000"/>
                </a:solidFill>
              </a:rPr>
              <a:t>G </a:t>
            </a:r>
            <a:r>
              <a:rPr lang="en-CA" altLang="en-US" sz="2800" dirty="0">
                <a:solidFill>
                  <a:srgbClr val="990000"/>
                </a:solidFill>
              </a:rPr>
              <a:t>in </a:t>
            </a:r>
            <a:r>
              <a:rPr lang="en-CA" altLang="en-US" sz="2800" dirty="0" smtClean="0">
                <a:solidFill>
                  <a:srgbClr val="990000"/>
                </a:solidFill>
              </a:rPr>
              <a:t>Grade </a:t>
            </a:r>
            <a:r>
              <a:rPr lang="en-CA" altLang="en-US" sz="2800" dirty="0">
                <a:solidFill>
                  <a:srgbClr val="990000"/>
                </a:solidFill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388554"/>
            <a:ext cx="47094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800" dirty="0" smtClean="0">
                <a:solidFill>
                  <a:srgbClr val="990000"/>
                </a:solidFill>
              </a:rPr>
              <a:t>{S, </a:t>
            </a:r>
            <a:r>
              <a:rPr lang="en-CA" sz="2800" dirty="0" err="1" smtClean="0">
                <a:solidFill>
                  <a:srgbClr val="990000"/>
                </a:solidFill>
              </a:rPr>
              <a:t>avg</a:t>
            </a:r>
            <a:r>
              <a:rPr lang="en-CA" sz="2800" dirty="0" smtClean="0">
                <a:solidFill>
                  <a:srgbClr val="990000"/>
                </a:solidFill>
              </a:rPr>
              <a:t>(A</a:t>
            </a:r>
            <a:r>
              <a:rPr lang="en-CA" sz="2800" dirty="0">
                <a:solidFill>
                  <a:srgbClr val="990000"/>
                </a:solidFill>
              </a:rPr>
              <a:t>) | </a:t>
            </a:r>
            <a:r>
              <a:rPr lang="en-CA" sz="2800" dirty="0" smtClean="0">
                <a:solidFill>
                  <a:srgbClr val="990000"/>
                </a:solidFill>
              </a:rPr>
              <a:t>Grade(S, </a:t>
            </a:r>
            <a:r>
              <a:rPr lang="en-CA" sz="2800" dirty="0">
                <a:solidFill>
                  <a:srgbClr val="990000"/>
                </a:solidFill>
              </a:rPr>
              <a:t>_, A) };</a:t>
            </a:r>
            <a:endParaRPr lang="en-US" sz="2800" dirty="0">
              <a:solidFill>
                <a:srgbClr val="99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46384"/>
              </p:ext>
            </p:extLst>
          </p:nvPr>
        </p:nvGraphicFramePr>
        <p:xfrm>
          <a:off x="1371138" y="4876800"/>
          <a:ext cx="2928947" cy="1131984"/>
        </p:xfrm>
        <a:graphic>
          <a:graphicData uri="http://schemas.openxmlformats.org/drawingml/2006/table">
            <a:tbl>
              <a:tblPr/>
              <a:tblGrid>
                <a:gridCol w="914862"/>
                <a:gridCol w="1261058"/>
                <a:gridCol w="753027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1900" y="5606508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B0F0"/>
                </a:solidFill>
                <a:latin typeface="Times New Roman" charset="0"/>
              </a:rPr>
              <a:t>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11808" y="5246391"/>
          <a:ext cx="1467501" cy="838200"/>
        </p:xfrm>
        <a:graphic>
          <a:graphicData uri="http://schemas.openxmlformats.org/drawingml/2006/table">
            <a:tbl>
              <a:tblPr/>
              <a:tblGrid>
                <a:gridCol w="1467501"/>
              </a:tblGrid>
              <a:tr h="3917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446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68014" y="5618231"/>
            <a:ext cx="147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B0F0"/>
                </a:solidFill>
                <a:latin typeface="Times New Roman" charset="0"/>
              </a:rPr>
              <a:t>P.AVG._A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503" y="5626386"/>
            <a:ext cx="399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altLang="zh-CN">
                <a:solidFill>
                  <a:srgbClr val="00B0F0"/>
                </a:solidFill>
                <a:latin typeface="Times New Roman" charset="0"/>
              </a:rPr>
              <a:t>P.</a:t>
            </a:r>
            <a:endParaRPr lang="is-IS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39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QBE: Visual Tables and Commands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990600"/>
            <a:ext cx="8818563" cy="358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QBE initially presents a relational schema as a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visual table </a:t>
            </a:r>
            <a:r>
              <a:rPr lang="en-US" altLang="zh-CN" dirty="0" smtClean="0">
                <a:ea typeface="宋体" charset="-122"/>
              </a:rPr>
              <a:t>where the user would enter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commands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values, example elements </a:t>
            </a:r>
            <a:r>
              <a:rPr lang="en-US" altLang="zh-CN" dirty="0" smtClean="0">
                <a:ea typeface="宋体" charset="-122"/>
              </a:rPr>
              <a:t>and </a:t>
            </a:r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conditions</a:t>
            </a:r>
            <a:r>
              <a:rPr lang="en-US" altLang="zh-CN" dirty="0" smtClean="0">
                <a:ea typeface="宋体" charset="-122"/>
              </a:rPr>
              <a:t>. </a:t>
            </a:r>
          </a:p>
          <a:p>
            <a:pPr eaLnBrk="1" hangingPunct="1"/>
            <a:r>
              <a:rPr lang="en-US" altLang="zh-CN" dirty="0" smtClean="0">
                <a:solidFill>
                  <a:srgbClr val="800000"/>
                </a:solidFill>
                <a:ea typeface="宋体" charset="-122"/>
              </a:rPr>
              <a:t>Command: 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P.</a:t>
            </a:r>
            <a:r>
              <a:rPr lang="en-US" altLang="zh-CN" dirty="0" smtClean="0">
                <a:ea typeface="宋体" charset="-122"/>
              </a:rPr>
              <a:t> (called </a:t>
            </a: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P dot</a:t>
            </a:r>
            <a:r>
              <a:rPr lang="en-US" altLang="zh-CN" dirty="0" smtClean="0">
                <a:ea typeface="宋体" charset="-122"/>
              </a:rPr>
              <a:t>) operator is used to print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I. </a:t>
            </a:r>
            <a:r>
              <a:rPr lang="en-US" altLang="zh-CN" dirty="0" smtClean="0">
                <a:ea typeface="宋体" charset="-122"/>
              </a:rPr>
              <a:t>insert, 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D. </a:t>
            </a:r>
            <a:r>
              <a:rPr lang="en-US" altLang="zh-CN" dirty="0" smtClean="0">
                <a:ea typeface="宋体" charset="-122"/>
              </a:rPr>
              <a:t>delete, 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U. </a:t>
            </a:r>
            <a:r>
              <a:rPr lang="en-US" altLang="zh-CN" dirty="0" smtClean="0">
                <a:ea typeface="宋体" charset="-122"/>
              </a:rPr>
              <a:t>update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2CF9607-F447-4D4B-9C1F-F08CB70A0B5A}" type="slidenum">
              <a:rPr lang="en-US" altLang="zh-CN" sz="2000">
                <a:solidFill>
                  <a:srgbClr val="990033"/>
                </a:solidFill>
              </a:rPr>
              <a:pPr/>
              <a:t>3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37211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500" y="4189413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FF0000"/>
                </a:solidFill>
              </a:rPr>
              <a:t>P.</a:t>
            </a:r>
            <a:endParaRPr kumimoji="0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16100" y="4191000"/>
            <a:ext cx="43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P.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87700" y="4189413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P.</a:t>
            </a:r>
            <a:endParaRPr kumimoji="0" lang="zh-CN" altLang="en-US" sz="240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32" y="3276600"/>
            <a:ext cx="37211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91000" y="4190795"/>
            <a:ext cx="35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FF0000"/>
                </a:solidFill>
              </a:rPr>
              <a:t>I</a:t>
            </a:r>
            <a:r>
              <a:rPr kumimoji="0" lang="en-US" altLang="zh-CN" sz="2400" dirty="0" smtClean="0">
                <a:solidFill>
                  <a:srgbClr val="FF0000"/>
                </a:solidFill>
              </a:rPr>
              <a:t>.</a:t>
            </a:r>
            <a:endParaRPr kumimoji="0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2181" y="4191000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4000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1381" y="4191000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990000"/>
                </a:solidFill>
              </a:rPr>
              <a:t>Jone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07423" y="4186535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20</a:t>
            </a:r>
            <a:endParaRPr lang="zh-CN" altLang="en-US" dirty="0">
              <a:solidFill>
                <a:srgbClr val="99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3" y="5092700"/>
            <a:ext cx="37211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281053" y="6007100"/>
            <a:ext cx="707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990000"/>
                </a:solidFill>
              </a:rPr>
              <a:t>&gt;20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600263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charset="-122"/>
              </a:rPr>
              <a:t>D.</a:t>
            </a:r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92700"/>
            <a:ext cx="37211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239000" y="6007100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990000"/>
                </a:solidFill>
              </a:rPr>
              <a:t>U.A+1</a:t>
            </a:r>
            <a:endParaRPr lang="zh-CN" altLang="en-US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26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4" grpId="0"/>
      <p:bldP spid="4" grpId="0"/>
      <p:bldP spid="19" grpId="0"/>
      <p:bldP spid="20" grpId="0"/>
      <p:bldP spid="22" grpId="0"/>
      <p:bldP spid="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ctr"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QBE: </a:t>
            </a:r>
            <a:r>
              <a:rPr lang="en-US" altLang="zh-CN" sz="3200" dirty="0" smtClean="0">
                <a:ea typeface="宋体" charset="-122"/>
              </a:rPr>
              <a:t>Examples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49561"/>
            <a:ext cx="8818563" cy="11128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1. Display </a:t>
            </a:r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student relation</a:t>
            </a:r>
          </a:p>
          <a:p>
            <a:pPr marL="0" indent="0" eaLnBrk="1" hangingPunct="1"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DRC&gt; {S, N, A | Student(S,N,A)}; </a:t>
            </a:r>
          </a:p>
          <a:p>
            <a:pPr marL="0" indent="0" eaLnBrk="1" hangingPunct="1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2CF9607-F447-4D4B-9C1F-F08CB70A0B5A}" type="slidenum">
              <a:rPr lang="en-US" altLang="zh-CN" sz="2000">
                <a:solidFill>
                  <a:srgbClr val="990033"/>
                </a:solidFill>
              </a:rPr>
              <a:pPr/>
              <a:t>4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38297"/>
              </p:ext>
            </p:extLst>
          </p:nvPr>
        </p:nvGraphicFramePr>
        <p:xfrm>
          <a:off x="524136" y="3810000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85800" y="4648200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76400" y="4649787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90800" y="4648200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5029200"/>
            <a:ext cx="9123363" cy="111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4F571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altLang="zh-CN" kern="0" dirty="0" smtClean="0">
                <a:ea typeface="宋体" charset="-122"/>
              </a:rPr>
              <a:t>1. Display the student relation in ascending order by age</a:t>
            </a:r>
          </a:p>
          <a:p>
            <a:pPr marL="0" indent="0" eaLnBrk="1" hangingPunct="1">
              <a:buFont typeface="Wingdings" charset="2"/>
              <a:buNone/>
            </a:pPr>
            <a:r>
              <a:rPr lang="en-CA" altLang="en-US" sz="2600" kern="0" dirty="0" smtClean="0">
                <a:solidFill>
                  <a:srgbClr val="990000"/>
                </a:solidFill>
              </a:rPr>
              <a:t>DRC&gt; {S, N, A | Student(S,N,A)} order by A ASC; </a:t>
            </a:r>
          </a:p>
          <a:p>
            <a:pPr marL="0" indent="0" eaLnBrk="1" hangingPunct="1">
              <a:buFont typeface="Wingdings" charset="2"/>
              <a:buNone/>
            </a:pPr>
            <a:endParaRPr lang="en-US" altLang="zh-CN" kern="0" dirty="0" smtClean="0">
              <a:ea typeface="宋体" charset="-122"/>
            </a:endParaRPr>
          </a:p>
          <a:p>
            <a:pPr marL="0" indent="0" eaLnBrk="1" hangingPunct="1">
              <a:buFont typeface="Wingdings" charset="2"/>
              <a:buNone/>
            </a:pPr>
            <a:endParaRPr lang="en-US" altLang="zh-CN" kern="0" dirty="0" smtClean="0">
              <a:ea typeface="宋体" charset="-122"/>
            </a:endParaRPr>
          </a:p>
          <a:p>
            <a:pPr marL="0" indent="0" eaLnBrk="1" hangingPunct="1">
              <a:buFont typeface="Wingdings" charset="2"/>
              <a:buNone/>
            </a:pPr>
            <a:endParaRPr lang="en-US" altLang="zh-CN" kern="0" dirty="0">
              <a:ea typeface="宋体" charset="-12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33971"/>
              </p:ext>
            </p:extLst>
          </p:nvPr>
        </p:nvGraphicFramePr>
        <p:xfrm>
          <a:off x="4405806" y="3897216"/>
          <a:ext cx="3214194" cy="1131984"/>
        </p:xfrm>
        <a:graphic>
          <a:graphicData uri="http://schemas.openxmlformats.org/drawingml/2006/table">
            <a:tbl>
              <a:tblPr/>
              <a:tblGrid>
                <a:gridCol w="775794"/>
                <a:gridCol w="1143000"/>
                <a:gridCol w="129540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17560" y="4648200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08160" y="4649787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2560" y="4648200"/>
            <a:ext cx="947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</a:t>
            </a:r>
            <a:r>
              <a:rPr kumimoji="0" lang="en-US" altLang="zh-CN" sz="2400" dirty="0" smtClean="0">
                <a:solidFill>
                  <a:srgbClr val="0070C0"/>
                </a:solidFill>
              </a:rPr>
              <a:t>. AO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30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61424"/>
              </p:ext>
            </p:extLst>
          </p:nvPr>
        </p:nvGraphicFramePr>
        <p:xfrm>
          <a:off x="1143001" y="4495800"/>
          <a:ext cx="3886199" cy="1131984"/>
        </p:xfrm>
        <a:graphic>
          <a:graphicData uri="http://schemas.openxmlformats.org/drawingml/2006/table">
            <a:tbl>
              <a:tblPr/>
              <a:tblGrid>
                <a:gridCol w="1447799"/>
                <a:gridCol w="838200"/>
                <a:gridCol w="160020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ctr"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QBE: </a:t>
            </a:r>
            <a:r>
              <a:rPr lang="en-US" altLang="zh-CN" sz="3200" dirty="0" smtClean="0">
                <a:ea typeface="宋体" charset="-122"/>
              </a:rPr>
              <a:t>Examples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49561"/>
            <a:ext cx="8818563" cy="151219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2. Display </a:t>
            </a:r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grade relation in ascending order by s# 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and descending order by mark </a:t>
            </a:r>
          </a:p>
          <a:p>
            <a:pPr marL="0" indent="0" eaLnBrk="1" hangingPunct="1"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DRC&gt; {S, N, A | Student(S,N,A)} order by S ASC, A DESC; </a:t>
            </a:r>
          </a:p>
          <a:p>
            <a:pPr marL="0" indent="0" eaLnBrk="1" hangingPunct="1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2CF9607-F447-4D4B-9C1F-F08CB70A0B5A}" type="slidenum">
              <a:rPr lang="en-US" altLang="zh-CN" sz="2000">
                <a:solidFill>
                  <a:srgbClr val="990033"/>
                </a:solidFill>
              </a:rPr>
              <a:pPr/>
              <a:t>5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27160" y="5240731"/>
            <a:ext cx="1395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9400" y="5242319"/>
            <a:ext cx="48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429000" y="5240732"/>
            <a:ext cx="38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</a:t>
            </a:r>
            <a:r>
              <a:rPr kumimoji="0" lang="en-US" altLang="zh-CN" sz="2400" smtClean="0">
                <a:solidFill>
                  <a:srgbClr val="0070C0"/>
                </a:solidFill>
              </a:rPr>
              <a:t>. 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5397" y="5246784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AO(1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77563" y="5240731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DO(2)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38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2849561"/>
            <a:ext cx="8818563" cy="11178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3. List student name and age</a:t>
            </a:r>
          </a:p>
          <a:p>
            <a:pPr marL="0" indent="0" eaLnBrk="1" hangingPunct="1"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DRC&gt; {N, A | Student(_,N,A)}; </a:t>
            </a:r>
          </a:p>
          <a:p>
            <a:pPr marL="0" indent="0" eaLnBrk="1" hangingPunct="1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2CF9607-F447-4D4B-9C1F-F08CB70A0B5A}" type="slidenum">
              <a:rPr lang="en-US" altLang="zh-CN" sz="2000">
                <a:solidFill>
                  <a:srgbClr val="990033"/>
                </a:solidFill>
              </a:rPr>
              <a:pPr/>
              <a:t>6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24136" y="3973416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76400" y="4649787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90800" y="4648200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ctr"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QBE: </a:t>
            </a:r>
            <a:r>
              <a:rPr lang="en-US" altLang="zh-CN" sz="3200" dirty="0" smtClean="0">
                <a:ea typeface="宋体" charset="-122"/>
              </a:rPr>
              <a:t>Examples</a:t>
            </a:r>
            <a:endParaRPr lang="en-US" altLang="zh-CN" sz="3200" dirty="0">
              <a:ea typeface="宋体" charset="-122"/>
            </a:endParaRPr>
          </a:p>
        </p:txBody>
      </p:sp>
      <p:graphicFrame>
        <p:nvGraphicFramePr>
          <p:cNvPr id="10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355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2849561"/>
            <a:ext cx="8818563" cy="11178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4. List student names</a:t>
            </a:r>
          </a:p>
          <a:p>
            <a:pPr marL="0" indent="0" eaLnBrk="1" hangingPunct="1"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DRC&gt; {N | (Student(_, N, _)}; </a:t>
            </a:r>
          </a:p>
          <a:p>
            <a:pPr marL="0" indent="0" eaLnBrk="1" hangingPunct="1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2CF9607-F447-4D4B-9C1F-F08CB70A0B5A}" type="slidenum">
              <a:rPr lang="en-US" altLang="zh-CN" sz="2000">
                <a:solidFill>
                  <a:srgbClr val="990033"/>
                </a:solidFill>
              </a:rPr>
              <a:pPr/>
              <a:t>7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24136" y="3973416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76400" y="4649787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ctr"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QBE: </a:t>
            </a:r>
            <a:r>
              <a:rPr lang="en-US" altLang="zh-CN" sz="3200" dirty="0" smtClean="0">
                <a:ea typeface="宋体" charset="-122"/>
              </a:rPr>
              <a:t>Examples</a:t>
            </a:r>
            <a:endParaRPr lang="en-US" altLang="zh-CN" sz="3200" dirty="0">
              <a:ea typeface="宋体" charset="-122"/>
            </a:endParaRPr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4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QBE: Values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2849561"/>
            <a:ext cx="8818563" cy="11178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A user may give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actual values </a:t>
            </a:r>
            <a:r>
              <a:rPr lang="en-CA" altLang="zh-CN" dirty="0" smtClean="0">
                <a:ea typeface="宋体" charset="-122"/>
              </a:rPr>
              <a:t>and the system does the query based on the value and gives result</a:t>
            </a:r>
          </a:p>
          <a:p>
            <a:pPr marL="0" indent="0" eaLnBrk="1" hangingPunct="1">
              <a:buNone/>
            </a:pPr>
            <a:r>
              <a:rPr lang="en-US" altLang="zh-CN" dirty="0" smtClean="0">
                <a:ea typeface="宋体" charset="-122"/>
              </a:rPr>
              <a:t>5. Find John’s age</a:t>
            </a:r>
          </a:p>
          <a:p>
            <a:pPr marL="0" indent="0" eaLnBrk="1" hangingPunct="1"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DRC&gt; {A | Student(_, 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600" dirty="0" smtClean="0">
                <a:solidFill>
                  <a:srgbClr val="990000"/>
                </a:solidFill>
              </a:rPr>
              <a:t>John</a:t>
            </a:r>
            <a:r>
              <a:rPr lang="fr-FR" altLang="en-US" sz="2400" dirty="0" smtClean="0">
                <a:solidFill>
                  <a:srgbClr val="990000"/>
                </a:solidFill>
              </a:rPr>
              <a:t>'</a:t>
            </a:r>
            <a:r>
              <a:rPr lang="en-CA" altLang="en-US" sz="2600" dirty="0" smtClean="0">
                <a:solidFill>
                  <a:srgbClr val="990000"/>
                </a:solidFill>
              </a:rPr>
              <a:t>,A)}; </a:t>
            </a:r>
          </a:p>
          <a:p>
            <a:pPr marL="0" indent="0" eaLnBrk="1" hangingPunct="1"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2CF9607-F447-4D4B-9C1F-F08CB70A0B5A}" type="slidenum">
              <a:rPr lang="en-US" altLang="zh-CN" sz="2000">
                <a:solidFill>
                  <a:srgbClr val="990033"/>
                </a:solidFill>
              </a:rPr>
              <a:pPr/>
              <a:t>8</a:t>
            </a:fld>
            <a:endParaRPr lang="en-US" altLang="zh-CN" sz="2000">
              <a:solidFill>
                <a:srgbClr val="99003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24136" y="4957964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47800" y="5634335"/>
            <a:ext cx="8531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smtClean="0">
                <a:solidFill>
                  <a:srgbClr val="0070C0"/>
                </a:solidFill>
              </a:rPr>
              <a:t>John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2560" y="5632748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0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QBE: </a:t>
            </a:r>
            <a:r>
              <a:rPr lang="en-US" altLang="zh-CN" sz="3200" dirty="0" smtClean="0">
                <a:ea typeface="宋体" charset="-122"/>
              </a:rPr>
              <a:t>Variables and Condition Boxes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2743201"/>
            <a:ext cx="8675688" cy="236219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ea typeface="宋体" charset="-122"/>
              </a:rPr>
              <a:t>As in DRC, we can use domain variables in QBE. </a:t>
            </a:r>
            <a:r>
              <a:rPr lang="en-US" altLang="zh-CN" dirty="0" smtClean="0">
                <a:ea typeface="宋体" charset="-122"/>
              </a:rPr>
              <a:t>But QBE variables are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preceded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by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‘_’ </a:t>
            </a:r>
            <a:r>
              <a:rPr lang="en-US" altLang="zh-CN" dirty="0" smtClean="0">
                <a:ea typeface="宋体" charset="-122"/>
              </a:rPr>
              <a:t>, the underscore character. </a:t>
            </a:r>
          </a:p>
          <a:p>
            <a:pPr marL="0" indent="0" eaLnBrk="1" hangingPunct="1">
              <a:buNone/>
            </a:pPr>
            <a:r>
              <a:rPr lang="en-US" altLang="zh-CN" sz="2600" dirty="0" smtClean="0">
                <a:ea typeface="宋体" charset="-122"/>
              </a:rPr>
              <a:t>6. </a:t>
            </a:r>
            <a:r>
              <a:rPr lang="en-US" altLang="zh-CN" sz="2600" dirty="0" smtClean="0"/>
              <a:t>List </a:t>
            </a:r>
            <a:r>
              <a:rPr lang="en-US" altLang="zh-CN" sz="2600" dirty="0"/>
              <a:t>student names for students who are elder than 20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sz="2600" dirty="0" smtClean="0">
                <a:solidFill>
                  <a:srgbClr val="990000"/>
                </a:solidFill>
              </a:rPr>
              <a:t>{ N | (exists A)(Student(_, N, </a:t>
            </a:r>
            <a:r>
              <a:rPr lang="en-CA" altLang="en-US" sz="2600" dirty="0">
                <a:solidFill>
                  <a:srgbClr val="990000"/>
                </a:solidFill>
              </a:rPr>
              <a:t>A</a:t>
            </a:r>
            <a:r>
              <a:rPr lang="en-CA" altLang="en-US" sz="2600" dirty="0" smtClean="0">
                <a:solidFill>
                  <a:srgbClr val="990000"/>
                </a:solidFill>
              </a:rPr>
              <a:t>) and A &gt; 20};</a:t>
            </a:r>
            <a:endParaRPr lang="en-US" altLang="en-US" sz="2600" dirty="0" smtClean="0">
              <a:solidFill>
                <a:srgbClr val="990000"/>
              </a:solidFill>
            </a:endParaRPr>
          </a:p>
          <a:p>
            <a:pPr marL="0" indent="0" eaLnBrk="1" hangingPunct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970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7593A55-9C8C-F34D-AD7D-4C0E5B60AD63}" type="slidenum">
              <a:rPr lang="en-US" altLang="zh-CN" sz="2000">
                <a:solidFill>
                  <a:srgbClr val="990033"/>
                </a:solidFill>
              </a:rPr>
              <a:pPr/>
              <a:t>9</a:t>
            </a:fld>
            <a:endParaRPr lang="en-US" altLang="zh-CN" sz="2000" dirty="0">
              <a:solidFill>
                <a:srgbClr val="990033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1031"/>
              </p:ext>
            </p:extLst>
          </p:nvPr>
        </p:nvGraphicFramePr>
        <p:xfrm>
          <a:off x="524136" y="5029200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6400" y="5703984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5711479"/>
            <a:ext cx="707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70C0"/>
                </a:solidFill>
              </a:rPr>
              <a:t>&gt;20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20223"/>
              </p:ext>
            </p:extLst>
          </p:nvPr>
        </p:nvGraphicFramePr>
        <p:xfrm>
          <a:off x="4261372" y="5093440"/>
          <a:ext cx="2596628" cy="1131984"/>
        </p:xfrm>
        <a:graphic>
          <a:graphicData uri="http://schemas.openxmlformats.org/drawingml/2006/table">
            <a:tbl>
              <a:tblPr/>
              <a:tblGrid>
                <a:gridCol w="755541"/>
                <a:gridCol w="1146337"/>
                <a:gridCol w="694750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  <a:endParaRPr lang="uk-UA" sz="24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13636" y="5768224"/>
            <a:ext cx="43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70C0"/>
                </a:solidFill>
              </a:rPr>
              <a:t>P.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51836" y="5775719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kumimoji="1" sz="2800">
                <a:solidFill>
                  <a:srgbClr val="000090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600">
                <a:solidFill>
                  <a:srgbClr val="800000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400">
                <a:solidFill>
                  <a:srgbClr val="000090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kumimoji="1" sz="2000">
                <a:solidFill>
                  <a:srgbClr val="800000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kumimoji="1" sz="2000">
                <a:solidFill>
                  <a:srgbClr val="000090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 smtClean="0">
                <a:solidFill>
                  <a:srgbClr val="0070C0"/>
                </a:solidFill>
              </a:rPr>
              <a:t>_A</a:t>
            </a:r>
            <a:endParaRPr kumimoji="0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5968" y="5463278"/>
            <a:ext cx="117923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en-US" dirty="0" smtClean="0">
                <a:solidFill>
                  <a:srgbClr val="00B0F0"/>
                </a:solidFill>
                <a:latin typeface="Times New Roman" charset="0"/>
              </a:rPr>
              <a:t>_A &gt; 20</a:t>
            </a:r>
            <a:endParaRPr lang="en-US" dirty="0">
              <a:solidFill>
                <a:srgbClr val="00B0F0"/>
              </a:solidFill>
              <a:latin typeface="Times New Roman" charset="0"/>
            </a:endParaRPr>
          </a:p>
        </p:txBody>
      </p:sp>
      <p:graphicFrame>
        <p:nvGraphicFramePr>
          <p:cNvPr id="16" name="Content Placeholder 13"/>
          <p:cNvGraphicFramePr>
            <a:graphicFrameLocks/>
          </p:cNvGraphicFramePr>
          <p:nvPr>
            <p:extLst/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790109" y="5994591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ea typeface="宋体" charset="-122"/>
              </a:rPr>
              <a:t>Condition Box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6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/>
      <p:bldP spid="13" grpId="0"/>
      <p:bldP spid="5" grpId="0" build="allAtOnce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2672</TotalTime>
  <Words>1909</Words>
  <Application>Microsoft Macintosh PowerPoint</Application>
  <PresentationFormat>Letter Paper (8.5x11 in)</PresentationFormat>
  <Paragraphs>1141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Tahoma</vt:lpstr>
      <vt:lpstr>Times New Roman</vt:lpstr>
      <vt:lpstr>Wingdings</vt:lpstr>
      <vt:lpstr>宋体</vt:lpstr>
      <vt:lpstr>Arial</vt:lpstr>
      <vt:lpstr>Blends</vt:lpstr>
      <vt:lpstr>PowerPoint Presentation</vt:lpstr>
      <vt:lpstr>Query By Example (QBE)</vt:lpstr>
      <vt:lpstr>QBE: Visual Tables and Commands</vt:lpstr>
      <vt:lpstr>QBE: Examples</vt:lpstr>
      <vt:lpstr>QBE: Examples</vt:lpstr>
      <vt:lpstr>QBE: Examples</vt:lpstr>
      <vt:lpstr>QBE: Examples</vt:lpstr>
      <vt:lpstr>QBE: Values</vt:lpstr>
      <vt:lpstr>QBE: Variables and Condition Boxes</vt:lpstr>
      <vt:lpstr>QBE: Variables</vt:lpstr>
      <vt:lpstr>QBE: Variables</vt:lpstr>
      <vt:lpstr>QBE: Conditions with or, and</vt:lpstr>
      <vt:lpstr>QBE: Conditions with or, and</vt:lpstr>
      <vt:lpstr>QBE: Conditions with or, and</vt:lpstr>
      <vt:lpstr>QBE: Conditions with or, and</vt:lpstr>
      <vt:lpstr>QBE: Conditions with or, and</vt:lpstr>
      <vt:lpstr>Aggregates in QBE</vt:lpstr>
      <vt:lpstr>Aggregates</vt:lpstr>
      <vt:lpstr>Aggregates</vt:lpstr>
      <vt:lpstr>Grouping and Aggregates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The Relational Algebra and Calculus</dc:subject>
  <dc:creator>Microsoft Office User</dc:creator>
  <cp:keywords/>
  <dc:description/>
  <cp:lastModifiedBy>Microsoft Office User</cp:lastModifiedBy>
  <cp:revision>58</cp:revision>
  <cp:lastPrinted>2001-11-04T00:51:13Z</cp:lastPrinted>
  <dcterms:created xsi:type="dcterms:W3CDTF">2016-10-18T23:15:31Z</dcterms:created>
  <dcterms:modified xsi:type="dcterms:W3CDTF">2019-10-02T00:07:42Z</dcterms:modified>
  <cp:category/>
</cp:coreProperties>
</file>