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80" r:id="rId11"/>
    <p:sldId id="281" r:id="rId12"/>
    <p:sldId id="277" r:id="rId13"/>
    <p:sldId id="274" r:id="rId14"/>
    <p:sldId id="266" r:id="rId15"/>
    <p:sldId id="285" r:id="rId16"/>
    <p:sldId id="286" r:id="rId17"/>
    <p:sldId id="287" r:id="rId18"/>
    <p:sldId id="288" r:id="rId19"/>
    <p:sldId id="289" r:id="rId20"/>
    <p:sldId id="270" r:id="rId21"/>
    <p:sldId id="273" r:id="rId22"/>
    <p:sldId id="272" r:id="rId23"/>
  </p:sldIdLst>
  <p:sldSz cx="9144000" cy="5143500" type="screen16x9"/>
  <p:notesSz cx="6858000" cy="9144000"/>
  <p:embeddedFontLst>
    <p:embeddedFont>
      <p:font typeface="Maven Pro SemiBold" charset="0"/>
      <p:regular r:id="rId25"/>
      <p:bold r:id="rId26"/>
    </p:embeddedFont>
    <p:embeddedFont>
      <p:font typeface="Inter SemiBold" charset="0"/>
      <p:regular r:id="rId27"/>
      <p:bold r:id="rId28"/>
    </p:embeddedFont>
    <p:embeddedFont>
      <p:font typeface="Inter" charset="0"/>
      <p:regular r:id="rId29"/>
      <p:bold r:id="rId30"/>
    </p:embeddedFont>
    <p:embeddedFont>
      <p:font typeface="Inter Medium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d516647d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d516647d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58e27b57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58e27b57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58e27b57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58e27b5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58e27b57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58e27b5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58e27b57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58e27b5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58e27b57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58e27b5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58e27b57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58e27b5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8e27b57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58e27b57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58e27b57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58e27b57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4d516647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4d516647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d516647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d516647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list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d516647d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d516647d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4d516647d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4d516647d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58e27b5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58e27b5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8e27b5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8e27b57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abhishekofficial/mobile-price-classific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w="9525" cap="flat" cmpd="sng">
            <a:solidFill>
              <a:srgbClr val="A338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403875"/>
            <a:ext cx="46194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Kelompok</a:t>
            </a: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:  </a:t>
            </a:r>
            <a:r>
              <a:rPr lang="en" sz="1800" dirty="0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5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Mentor: </a:t>
            </a:r>
            <a:r>
              <a:rPr lang="en" sz="1800" dirty="0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Diajeng Ciptaning Ayu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 dirty="0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Arnold Julian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 dirty="0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Kayliev Nabil Auza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l="-1385" r="20837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l="-1001" r="15385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3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3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66" name="Google Shape;66;p13"/>
            <p:cNvPicPr preferRelativeResize="0"/>
            <p:nvPr/>
          </p:nvPicPr>
          <p:blipFill rotWithShape="1">
            <a:blip r:embed="rId6">
              <a:alphaModFix/>
            </a:blip>
            <a:srcRect l="9895" r="8731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5000017" y="1238025"/>
            <a:ext cx="4143983" cy="1166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Categorical Features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292650" y="45455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73" name="AutoShape 5" descr="data:image/png;base64,iVBORw0KGgoAAAANSUhEUgAABJkAAAOrCAYAAAD031cDAAAABHNCSVQICAgIfAhkiAAAAAlwSFlzAAALEgAACxIB0t1+/AAAADh0RVh0U29mdHdhcmUAbWF0cGxvdGxpYiB2ZXJzaW9uMy4yLjIsIGh0dHA6Ly9tYXRwbG90bGliLm9yZy+WH4yJAAAgAElEQVR4nOzdeZhlVXnv8e9PJscwSIvIkEZBDRpF7BAc4kVwABwaFAnGAREvUdE4ZABjbiRGcjGDiNcEg4KCIQKCCFEciIrERNBmBlFpEKWxoVsZHBAUfO8fexUeilNT13BOVX0/z3Oe2nvt9+z9nnOq1lm19tprp6qQJEmSJEmSpuMBg05AkiRJkiRJ85+dTJIkSZIkSZo2O5kkSZIkSZI0bXYySZIkSZIkadrsZJIkSZIkSdK02ckkSZIkSZKkaVt/0AnMhs0337yWLl066DQkTdNFF130o6paMug81pV1kbQwzPe6CKyPpIXAukjSMJioLlqQnUxLly5lxYoVg05D0jQl+f6gc5gO6yJpYZjvdRFYH0kLgXWRpGEwUV3k5XKSJEmSJEmaNjuZJEmSJEmSNG12MkmSJEmSJGna7GSSJEmSJEnStNnJJEmSJEmSpGmbtU6mJCckWZPkyp6yzZKcm+Sa9nPTVp4kH0iyMsnlSXbuec6BLf6aJAfOVr6SJEmSJElad7M5kuljwJ6jyg4HvlRVOwBfausAewE7tMchwLHQdUoB7wJ+H9gFeNdIx5QkSZIkSZKGx/qzteOqOj/J0lHFy4Hd2vKJwHnAYa38pKoq4IIkmyTZssWeW1W3ACQ5l67j6hMzmetj9rl+JnendXDtp5cOOgVpVqw99t/G3b7kDa+co0wkDVqSE4AXAmuq6omtbDPgVGApcD2wf1XdmiTAMcDewB3Aa6rq4vacA4G/art9T1WdOJevQwvD9X+93aBTWPSWvvt7g05hICZqG42wjSTNT3M9J9MWVbW6Ld8EbNGWtwJu6Ilb1crGKpckSZpvPoajvCVJ0gI2sIm/26ilmqn9JTkkyYokK9auXTtTu5W0wCVZL8klST7T1rdLcmGbI+7UJBu28o3a+sq2fekg85Y0/1TV+cAto4qX043upv3cp6f8pOpcAIyM8n4+bZR3Vd0KjIzyliRJGri57mS6uTWQaD/XtPIbgW164rZuZWOV309VHVdVy6pq2ZIlS2Y8cUkL1luAq3vW3wscXVXbA7cCB7fyg4FbW/nRLU6SpstR3pIkacGYtTmZxnA2cCBwVPt5Vk/5m5KcQjf8+/aqWp3kC8Df9QwDfx7wjjnOWQuEcw8M3rDNPZBka+AFwJHA29scKLsDf9RCTgSOoLtMZXlbBjgd+GCStFGZkjRtVVVJZnSUN92ldmy77bYztVtJkqQxzdpIpiSfAL4OPC7JqiQH03UuPTfJNcBz2jrAOcB1wErgw8AbAdqE338LfLM93j0yCbgkzYD3A38B/LqtPxy4rarubuu9IwTuHT3Qtt/e4iVpOhzlLUmSFozZvLvcy8fYtEef2AIOHWM/JwAnzGBqkkSSkTs8XZRktxncryMHJE2Fo7wlSdKCMdeXy0nSsHgG8OIkewMPBH6L7nbhmyRZv41W6h0hMDJ6YFWS9YGNgR+P3mlVHQccB7Bs2TIvpZN0rzbKezdg8ySr6O4SdxRwWhvx/X1g/xZ+DrA33SjvO4CDoBvlnWRklDfM0ijvx+xz/UzvUlN07aeXDjoFSZKmzE4mSYtSVb2Ddva/jWT6s6p6RZJPAvsBp3D/UQUH0l0GvB/wZedjkjQVjvKWJEkL3VzfXU6Sht1hdJOAr6Sbc+n4Vn488PBW/nbg8AHlJ0mSJElDyZFMkha9qjoPOK8tXwfs0ifmTuBlc5qYJEmSJM0jjmSSJEmSJEnStNnJJEmSJEmSpGmzk0mSJEmSJEnTZieTJEmSJEmSps1OJkmSJEmSJE2bnUySJEmSJEmaNjuZJEmSJEmSNG12MkmSJEmSJGna7GSSJEmSJEnStNnJJEmSJEmSpGmzk0mSJEmSJEnTZieTJEmSJEmSps1OJkmSJEmSJE2bnUySJEmSJEmaNjuZJC1KSR6Y5BtJLktyVZK/aeUfS/K9JJe2x06tPEk+kGRlksuT7DzYVyBJkjSzkqyX5JIkn2nr2yW5sLV/Tk2yYSvfqK2vbNuXDjJvScPDTiZJi9VdwO5V9WRgJ2DPJLu2bX9eVTu1x6WtbC9gh/Y4BDh2zjOWJEmaXW8Bru5Zfy9wdFVtD9wKHNzKDwZubeVHtzhJspNJ0uJUnZ+11Q3ao8Z5ynLgpPa8C4BNkmw523lKkiTNhSRbAy8APtLWA+wOnN5CTgT2acvL2zpt+x4tXtIiZyeTpEWrDQm/FFgDnFtVF7ZNR7ZL4o5OslEr2wq4oefpq1rZ6H0ekmRFkhVr166d1fwlSZJm0PuBvwB+3dYfDtxWVXe39d62z73torb99hYvaZGzk0nSolVV91TVTsDWwC5Jngi8A3g88HvAZsBhU9zncVW1rKqWLVmyZMZzliRJmmlJXgisqaqLZmHfnoCTFhE7mSQtelV1G/AVYM+qWt0uibsL+CiwSwu7Edim52lbtzJJkqT57hnAi5NcD5xCd5ncMXTTA6zfYnrbPve2i9r2jYEf99uxJ+CkxcVOJkmLUpIlSTZpyw8Cngt8e2SepTavwD7Ale0pZwOvbneZ2xW4vapWDyB1SZKkGVVV76iqratqKXAA8OWqegXdSbj9WtiBwFlt+ey2Ttv+5aoab25LSYvE+hOHSNKCtCVwYpL16DrcT6uqzyT5cpIlQIBLgde3+HOAvYGVwB3AQQPIWZIkaS4dBpyS5D3AJcDxrfx44ONJVgK30HVMSZKdTJIWp6q6HHhKn/Ldx4gv4NDZzkuSJGmQquo84Ly2fB2/mTqgN+ZO4GVzmpikecHL5SRJkiRJkjRtA+lkSvK2JFcluTLJJ5I8MMl2SS5MsjLJqUk2bLEbtfWVbfvSQeQsSZIkSZKksc15J1OSrYA/AZZV1ROB9eiu4X0vcHRVbQ/cChzcnnIwcGsrP7rFSZIkLQiefJMkSQvFoC6XWx94ULvd5YOB1XS3yTy9bT+R7q5OAMvbOm37Hu2uT5IkSfOaJ98kSdJCMuedTFV1I/CPwA/oOpduBy4Cbququ1vYKmCrtrwVcEN77t0t/uFzmbMkSdIs8uSbJElaEAZxudymdA2k7YBHAQ8B9pyB/R6SZEWSFWvXrp3u7iRJkmadJ98kSdJCMojL5Z4DfK+q1lbVr4BPAc8ANmln8AC2Bm5syzcC2wC07RsDPx6906o6rqqWVdWyJUuWzPZrkCRJmrbZOvnW9u0JOEmSNKcG0cn0A2DXJA9uw7v3AL4FfAXYr8UcCJzVls9u67TtX66qmsN8JUmSZsusnHwDT8BJkqS5N4g5mS6km0PgYuCKlsNxwGHA25OspBv2fXx7yvHAw1v524HD5zpnSZKkWeLJN0mStGCsP3HIzKuqdwHvGlV8HbBLn9g7gZfNRV6SJElzqaouTDJy8u1u4BK6k2+fBU5J8p5W1nvy7ePt5NstdHeikyRJGgoD6WSSJElSx5NvkiRpoRjEnEySJEmSJElaYOxkkiRJkiRJ0rTZySRpUUrywCTfSHJZkquS/E0r3y7JhUlWJjk1yYatfKO2vrJtXzrI/CVJkiRp2NjJJGmxugvYvaqeDOwE7JlkV+C9wNFVtT1wK3Bwiz8YuLWVH93iJEmSJEmNnUySFqXq/KytbtAeBewOnN7KTwT2acvL2zpt+x7tduOSJEmSJOxkkrSIJVkvyaXAGuBc4Frgtqq6u4WsArZqy1sBNwC07bcDD5/bjCVJkiRpeNnJJGnRqqp7qmonYGu6W4U/frr7THJIkhVJVqxdu3baOUqSJEnSfGEnk6RFr6puA74CPA3YJMn6bdPWwI1t+UZgG4C2fWPgx332dVxVLauqZUuWLJn13CVJkiRpWNjJJGlRSrIkySZt+UHAc4Gr6Tqb9mthBwJnteWz2zpt+5erquYuY0mSJEkabutPHCJJC9KWwIlJ1qPrcD+tqj6T5FvAKUneA1wCHN/ijwc+nmQlcAtwwCCSliRJkqRhZSeTpEWpqi4HntKn/Dq6+ZlGl98JvGwOUpMkSZKkecnL5SRJkiRJkjRtdjJJkiRJkiRp2uxkkiRJkiRJ0rTZySRJkiRJkqRps5NJkiRJkiRJ02YnkyRJkiRJkqbNTiZJkiRJkiRNm51MkiRJkiRJmjY7mSRJkiRpkUvywCTfSHJZkquS/E0r3y7JhUlWJjk1yYatfKO2vrJtXzrI/CUNBzuZJEmSJEl3AbtX1ZOBnYA9k+wKvBc4uqq2B24FDm7xBwO3tvKjW5ykRc5OJkmSJEla5Krzs7a6QXsUsDtweis/EdinLS9v67TteyTJHKUraUjZySRJkiRJIsl6SS4F1gDnAtcCt1XV3S1kFbBVW94KuAGgbb8dePjcZixp2NjJJEmSJEmiqu6pqp2ArYFdgMdPd59JDkmyIsmKtWvXTjtHScPNTiZJi1KSbZJ8Jcm32uSWb2nlRyS5Mcml7bF3z3Pe0Sa3/E6S5w8ue0mSpNlTVbcBXwGeBmySZP22aWvgxrZ8I7ANQNu+MfDjPvs6rqqWVdWyJUuWzHrukgbLTiZJi9XdwJ9W1Y7ArsChSXZs246uqp3a4xyAtu0A4AnAnsC/JFlvEIlLkiTNtCRLkmzSlh8EPBe4mq6zab8WdiBwVls+u63Ttn+5qmruMpY0jNafOESSFp6qWg2sbss/TXI1v5ljoJ/lwClVdRfwvSQr6YaRf33Wk5UkSZp9WwIntpNoDwBOq6rPJPkWcEqS9wCXAMe3+OOBj7c20S10J+MkLXIDGcmUZJMkpyf5dpKrkzwtyWZJzk1yTfu5aYtNkg+0S1QuT7LzIHKWtHAlWQo8BbiwFb2p1TcnjNRF9Exu2fROfClJ68x2kaRhUFWXV9VTqupJVfXEqnp3K7+uqnapqu2r6mXthBtVdWdb375tv26wr0DSMBjU5XLHAJ+vqscDT6Ybhnk48KWq2gH4UlsH2AvYoT0OAY6d+3QlLVRJHgqcAby1qn5CV8c8BtiJbqTTP01xf05uKWmqbBdJkqQFYc47mZJsDDyLNsyyqn7ZJpZbDpzYwk4E9mnLy4GTqnMB3cRzW85x2pIWoCQb0HUwnVxVnwKoqpvbnVV+DXyY7pI46Jncsumd+PJeTm4paSpsF0mSpIVkECOZtgPWAh9NckmSjyR5CLBFmyMF4CZgi7Y8qUtUHD0gaSqShO6fuqur6n095b3/rO0LXNmWzwYOSLJRku3oRhF8Y67ylbRgzUq7SJIkaRAm1cmU5EuTKZuk9YGdgWOr6inAz/nNEHAA2l0JpnRnAkcPSIvXOtZRzwBeBeye5NL22Bv4+yRXJLkceDbwNoCqugo4DfgW8Hng0Kq6ZyZfh6T5YT60i1pOnoCTFqEZrqMkaUrGvbtckgcCDwY2bxNOpm36Ldb9rNkqYFVVjUywezpdY+rmJFtW1eo2kmBN2z6pS1QkLT7TqaOq6ms98b3OGec5RwJHrlu2kua7+dYuqqrjgOMAli1b5m3FpQVuluooSZqScTuZgD8G3go8CriI31RUPwE+uC4HrKqbktyQ5HFV9R1gD7qRAd8CDgSOaj/Pak85m+5OT6cAvw/c3jN8XNLiNuN1lCSNw3aRpGFmu0jSwI3byVRVxwDHJHlzVf2/GTzum4GTk2wIXAccRHfp3mlJDga+D+zfYs8B9gZWAne0WEmazTpKku7HdpGkYWa7SNIwmGgkEwBV9f+SPB1Y2vucqjppXQ5aVZcCy/ps2qNPbAGHrstxJC0OM11HSdJ4bBdJGma2iyQN0qQ6mZJ8HHgMcCkwMtFtAVZUkgbOOkrSXLLOkTTMrKMkDdKkOpnozq7t2M6eSdKwsY6SNJescyQNM+soSQPzgEnGXQk8cjYTkaRpsI6SNJescyQNM+soSQMz2ZFMmwPfSvIN4K6Rwqp68axkJUlTYx0laS5Z50gaZtZRkgZmsp1MR8xmEpI0TUcMOgFJi8oRg05AksZxxKATkLR4Tfbucl+d7UQkaV1ZR0maS9Y5koaZdZSkQZrs3eV+SndHAoANgQ2An1fVb81WYpI0WdZRkuaSdY6kYWYdJWmQJjuS6WEjy0kCLAd2na2kJGkqrKMkzSXrHEnDzDpK0iBNdk6me7VbYX46ybuAw2c+JUlad9ZRkuaSdY6kYbYQ6qibjn3PpOIe+Ya/muVMJE3GZC+Xe0nP6gOAZcCds5KRJE2RdZSkuWSdI2mYWUdJGqTJjmR6Uc/y3cD1dMMuJWkYWEdJmkvWOZKGmXWUpIGZ7JxMB812IpK0rtaljkqyDXASsAXd5JjHVdUxSTYDTgWW0jXK9q+qW9ucBscAewN3AK+pqotn5hVImk9sF0kaZtZRkgbpAZMJSrJ1kjOTrGmPM5JsPdvJSdJkrGMddTfwp1W1I91kmIcm2ZFuvoIvVdUOwJf4zfwFewE7tMchwLGz8mIkDT3bRZKGmXWUpEGaVCcT8FHgbOBR7fEfrUyShsGU66iqWj0yEqmqfgpcDWxFN5z8xBZ2IrBPW14OnFSdC4BNkmw50y9E0rxgu0jSMLOOkjQwk+1kWlJVH62qu9vjY8CSWcxLkqZiWnVUkqXAU4ALgS2qanXbdBPd5XTQdUDd0PO0Va1s9L4OSbIiyYq1a9dO+YVImhdsF0kaZtZRkgZmsp1MP07yyiTrtccrgR/PZmKSNAXrXEcleShwBvDWqvpJ77Z229+aSiJVdVxVLauqZUuW2J6TFijbRZKGmXWUpIGZbCfTa4H96c7qrwb2A14zSzlJ0lStUx2VZAO6DqaTq+pTrfjmkcvg2s81rfxGYJuep2/dyiQtPraLJA0z6yhJAzPZTqZ3AwdW1ZKqegRdxfU3s5eWJE3JlOuodre444Grq+p9PZvOBg5sywcCZ/WUvzqdXYHbey6rk7S42C6SNMysoyQNzPqTjHtSVd06slJVtyR5yizlJElTtS511DOAVwFXJLm0lf0lcBRwWpKDge/TnQkEOAfYG1gJ3AF4e2Bp8bJdJGmYWUdJGpjJdjI9IMmmI5VVks2m8FxJmm1TrqOq6mtAxti8R5/4Ag6dbqKSFgTbRZKGmXWUpIGZbGXzT8DXk3yyrb8MOHJ2UpKkKbOOkjSXrHMkDTPrKEkDM6lOpqo6KckKYPdW9JKq+tbspSVJk2cdJWkuWedIGmbWUZIGadLDJlvFZOUkaShZR0maS9Y5kobZutRRSbYBTgK2AAo4rqqOaZfbnQosBa4H9q+qW9tNVI6hm7PyDuA1VXXxjL0ISfPSZO8uJ0mSJElauO4G/rSqdgR2BQ5NsiNwOPClqtoB+FJbB9gL2KE9DgGOnfuUJQ0bO5kkSZIkaZGrqtUjI5Gq6qfA1cBWwHLgxBZ2IrBPW14OnFSdC4BNkmw5x2lLGjJ2MkmSJEmS7pVkKfAU4EJgi6pa3TbdRHc5HXQdUDf0PG1VK5O0iNnJJEmSJEkCIMlDgTOAt1bVT3q3VVXRzdc0lf0dkmRFkhVr166dwUwlDaOBdTIlWS/JJUk+09a3S3JhkpVJTk2yYSvfqK2vbNuXDipnSZIkSVqokmxA18F0clV9qhXfPHIZXPu5ppXfCGzT8/StW9l9VNVxVbWsqpYtWbJk9pKXNBQGOZLpLXTX+Y54L3B0VW0P3Aoc3MoPBm5t5Ue3OEmSpAXDk2+SBq3dLe544Oqqel/PprOBA9vygcBZPeWvTmdX4Paey+okLVID6WRKsjXwAuAjbT3A7sDpLWT0hHIjE82dDuzR4iVJkhYKT75JGrRnAK8Cdk9yaXvsDRwFPDfJNcBz2jrAOcB1wErgw8AbB5CzpCGz/oCO+37gL4CHtfWHA7dV1d1tvXfSuHsnlKuqu5Pc3uJ/NHfpSpIkzY6ek29HAm/vOfn2Ry3kROAIutuDL2/L0J18+2CStHlSJGmdVdXXgLFO5u/RJ76AQ2c1qXXw7X9ePqm4xx961sRBkqZszkcyJXkhsKaqLprh/TqhnCRJmo9GTr79uq1P+uQbMHLy7X5sG0mSpLk2iMvlngG8OMn1wCl0Z+qOATZJMjKyqnfSuHsnlGvbNwZ+PHqnTignSZLmm9k6+Qa2jSRJ0tyb806mqnpHVW1dVUuBA4AvV9UrgK8A+7Ww0RPKjUw0t1+Ld0i4pGlLckKSNUmu7Ck7IsmNo+YiGNn2jjbZ7neSPH8wWUtaYGbl5JskSdIgDPLucqMdRjcPwUq6Yd/Ht/LjgYe38rcDhw8oP0kLz8eAPfuUH11VO7XHOQBJdqTrGH9Ce86/JFlvzjKVtCB58k2SJC0kg5r4G4CqOg84ry1fB+zSJ+ZO4GVzmpikRaGqzp/C7b+XA6dU1V3A91rH9y7A12cpPUmL22HAKUneA1zCfU++fbzVQbfQdUxJkiQNhYF2MknSkHpTklcDK4A/rapb6SbbvaAnpnciXkmaNk++SZKk+W6YLpeTpGFwLPAYYCdgNfBPU3myd3OSJEmStFg5kkmSelTVzSPLST4MfKat3jvZbtM7EW/v848DjgNYtmyZ86RIkiQNsfM+/IJJxe32vz87y5lIC4MjmSSpR5Ite1b3BUbuPHc2cECSjZJsB+wAfGOu85MkSZKkYeVIJkmLVpJPALsBmydZBbwL2C3JTkAB1wN/DFBVVyU5DfgWcDdwaFXdM4i8JUmSJGkY2ckkadGqqpf3KT6+T9lI/JHAkbOXkSRJkiTNX14uJ0mSJEmSpGmzk0mSJEmSJEnTZieTJEmSJEmSps1OJkmSJEmSJE2bnUySJEmSJEmaNjuZJEmSJEmSNG12MkmSJEmSJGna7GSSJEmSJEnStK0/6AQkSZIkSVqo/vXjz58w5o9f9YU5yESafY5kkiRJkiRJ0rQ5kkmSJEmSpEk4/aN7Tipuv4M+P8uZSMPJkUySJEmSJEmaNjuZJEmSJEmSNG12MkmSJEmSJGna7GSStGglOSHJmiRX9pRtluTcJNe0n5u28iT5QJKVSS5PsvPgMpckSZKk4WMnk6TF7GPA6NkbDwe+VFU7AF9q6wB7ATu0xyHAsXOUoyRJkiTNC3YySVq0qup84JZRxcuBE9vyicA+PeUnVecCYJMkW85NppIkSZI0/OxkkqT72qKqVrflm4At2vJWwA09cata2X0kOSTJiiQr1q5dO7uZSpIkSdIQWX/QCUjSsKqqSlJTfM5xwHEAy5Ytm9JzJUmSpCNOe/7EMft/YQ4ykabOkUySdF83j1wG136uaeU3Atv0xG3dyiRJkuY9b4giaSbYySRJ93U2cGBbPhA4q6f81a1RtStwe89ldZIkSfPdx/CGKJKmyU4mSYtWkk8AXwcel2RVkoOBo4DnJrkGeE5bBzgHuA5YCXwYeOMAUpYkSZoV3hBF0kyY8zmZkmwDnEQ3mW4Bx1XVMUk2A04FlgLXA/tX1a1JAhwD7A3cAbymqi6e67wlLTxV9fIxNu3RJ7aAQ2c3I0mLje0iSUNuqjdEcZS3tMgNYuLvu4E/raqLkzwMuCjJucBr6IZiHpXkcLqhmIdx36GYv083FPP3B5C3JEnSTLNdJGleWJcbokB35126S+rYdtttZzwvwV5nvXRScZ9bfsYsZyINoJOp9YSvbss/TXI1Xa/3cmC3FnYicB5dY+reoZjABUk2SbKlc6FIkrR43fS+K8fc9si3P3EOM5ke20WShtzNI3XMut4QxTvvSovLQOdkSrIUeApwIVMfijl6X4ckWZFkxdq1a2ctZ0mSpNkwk+0iSZoh3hBF0pQMrJMpyUOBM4C3VtVPere1s3NT6uWuquOqallVLVuyZMkMZipJkjS7Zrpd1PbpCThJk+YNUSTNhEHMyUSSDegaUidX1ada8bSHYkqSpMl735k3jbv97fs+co4yWdxmq13kJSqSpsIbokiaCYO4u1yA44Grq+p9PZtGhmIexf2HYr4pySl0E1s6FFOSNG0v+NT7xtz22Ze8fQ4zmbqXnvGNMbed8dJd5jATTZftIkmStJAMYiTTM4BXAVckubSV/SVdI+q0Nizz+8D+bds5dLfpXUl3q96D5jZdSZp9az40dofHI14/3B0eEsB5/zb25Vi7vdLL2Mdhu0iSJC0Yg7i73NeAjLHZoZiSJGnRsF0kSZIWkoHMySRJ0rrY8+y9x93++RefM0eZSJIkSRrNTiZJ0lB45yf3HHf7kS/7/KT3tfen/3LMbefs83eT3s9c2+f0c8fd/un9njtHmUiSpIVq7zPfM6m4c/b9KwBe8KljJxX/2Ze8YZ1z0sJhJ5MkzROrPvjacbdv/aYT5igTrYsXnX7mmNv+Y7995zATSZIkaXbYySRJ0jS98PSTx9z2mf1eMYeZqNfNH/jauNu3+JNnzlEmkiRJi4OdTJKkvs48Ya9xt+/72s/NUSaD84IzPjzu9s++9H/PUSaSJEnS8LOTSZL6SHI98FPgHuDuqlqWZDPgVGApcD2wf1XdOqgc+7n02BeNu32nN/wHAF/5yAvGjHn26z47ozlpMA741PfG3HbKS7ab0r7OOONHY2576Us3n9K+JEmStHDZySRJY3t2VfX+d3048KWqOirJ4W39sMGkNr8c8+/PH3PbW/7oC3OYiQbpiuPWjLv9dw95BACr/371mDFb/sWWM5qTJEmSZo6dTJI0ecuB3dryicB52MkkSZIk3Wu8uSp7OW/lwmQnkyT1V8AXkxTwr1V1HLBFVY0MsbgJ2GJg2Q2Jj534vHG3v+bAL85RJpIkSZIGzU4mServmVV1Y5JHAOcm+Xbvxqqq1gF1H0kOAQ4B2HbbbecmU0mSJEkaAg8YdAKSNIyq6sb2cw1wJrALcHOSLQHaz/tNMFNVx1XVsqpatmTJkrlMWZIkSZIGypFMkjRKkocAD6iqn7bl5wHvBs4GDgSOaj/PGlyWkiRJ0vz34tP/Y1JxZ+83/l2UNRzsZJKk+9sCODMJdPXkv1fV55N8EzgtycHA94H9B5ijJEmSJA0VO5kkaZSqug54cp/yHwN7zH1GkiRJkgD2PeNrk4o786XPnOVM1I9zMkmSJL+Cab8AACAASURBVEmSJGnaHMkkSZIkSZIWrD/81MoJY059yfZzkMnC50gmSZIkSZIkTZudTJIkSZIkSZo2L5eTJEmL2poPfnbMbY940wvmMBNJkqT5zZFMkiRJkiRJmjY7mSRJkiRJkjRtdjJJkiRJkiRp2pyTSZIkSZIkaR197tQfTSpurz/cHIBLPrJmUvFPed0j1jmnQbGTSZIkSZIkqfnnM2+eMObQfbeYg0zmHy+XkyRJkiRJ0rTZySRJkiRJkqRps5NJkiRJkiRJ0zZv5mRKsidwDLAe8JGqOmrAKUlahKyLJA0D6yJJw8C6SBpON7//oknFbfHWp874sefFSKYk6wH/DOwF7Ai8PMmOg81K0mJjXSRpGFgXSRoG1kWS+pkvI5l2AVZW1XUASU4BlgPfGmhWkhYb6yJJw8C6SNIwsC6S5sjqv79xUnFb/sVWs5zJxObFSCZgK+CGnvVVrUyS5pJ1kaRhYF0kaRhYF0m6n1TVoHOYUJL9gD2r6nVt/VXA71fVm3piDgEOaauPA74z54kO1ubAjwadhGbVYvyMf7uqlgw6iREzVBdN5nOc7Gc9U/vyeB7P440fM+/qola+mNtGi/E7czFabJ/zQq6LpvpZLrb4uTiG8YM/xnyJH7cumi+Xy90IbNOzvnUru1dVHQccN5dJDZMkK6pq2aDz0OzxMx4K066LJvM5Tvaznql9eTyP5/GmfrwBm7AugsXdNponn6Omyc954GasLprqZ7nY4ocxp8UWP4w5DVv8iPlyudw3gR2SbJdkQ+AA4OwB5yRp8bEukjQMrIskDQPrIkn3My9GMlXV3UneBHyB7vaYJ1TVVQNOS9IiY10kaRhYF0kaBtZFkvqZF51MAFV1DnDOoPMYYotyOPwi42c8BGagLprM5zjZz3qm9uXxPJ7Hm/rxBsp20YTmxeeoafNzHrAZrIum+lkutvi5OIbxgz/GfI8H5snE35IkSZIkSRpu82VOJkmSJEmSJA0xO5nmuSR7JvlOkpVJDh90Ppp5SU5IsibJlYPORZM30d9mktckuS3JnUnuSnLGGPs5sm2/K8mlfbYfneTSJNcm+WWSe8Y43rZJLus53kf7xPx2kh8muTvJz5Ns3ScmSa5qMXcm2blPzOOTfL3l8tOxfneTvCLJLW1fdyR5cp+Y5S3mV0l+keSZ/fbVYs9OUkl+MMb23dp7NLKvvx4j7pwWc2eSr/bZ/uftPf9xy72SbNYnbuMkP+jZ10F9YjZN8vkkP2s5rUzylj5x2yRZ1fK/M8k/jPH6bk/y6yQ3jbGfVyS5uh3vjnGOd3CLubPl9f4xcvpKkuvae3DCGDn9pP0e3NnqsrFe3yUt5s4kK/vE/Hn73RvZVyV5R5+4HZP8qGdfJ/eJeWT7vfpFex/+pU/MRklObe/RhUmWjo7RcIptowUttosWlKn+vU718+/5rvpW+w6533fQqPgHJvlGujbTVUn+ZpLHWa99j31mErHXJ7mitSVWTCJ+kySnJ/l2+w5/2jixj2v7HXn8JMlbJ9j/29prvTLJJ5I8cIL4t7TYq8bad7/PKclmSc5Nck37uekE8S9rx/h1kmWT2P8/tPfo8iRnJtlkgvi/bbGXJvlikkeNF9+z7U9bG2TzCfZ/RJIbez6LvSd6Da38ze11XJXk7yc4xqk9+78+Pf8rjBG/U5ILRn73kuwyQfyT07Xpr0jyH0l+a/T70VdV+ZinD7oJ9q4FHg1sCFwG7DjovHzM+Of8LGBn4MpB5+Jj0p/ZhH+bwEHA7RPEPA64C9ipxVzV72+853hHAB8bY18fBta24z0Z+GWfmE8CR7bft+8BH+9zrL2BC1rMtcCFfWIeAfwecBJw9Fi/u8DT2/52Bq4fY18P7fkbuAb49jjv+UXA14AfjBGzG/A/4/09AZu0XPYGrgQeMc7n/CzgLcDPxtj+l8DJ7XhXA7cAG46K+Yf22Bl4PHAe8N0+n80rgP8GAuwO/KJPzBOBV7bP8J1j7Ofp7Tg7A3vR3RmoX9xjgJ3b8q5j/L5sCSwDvkw36esP+8TsBpzbs6+HjXG8xwHXAdu2mGtHx/Qcc2fgRcBXx9jX/wU+1paXAvcAT+7zvh/Z877dDuw6KuaNwIfa8gHAqXNZj/hYtwe2jRb8A9tFC+axLn+vU/38R7432nLf76BR8QEe2pY3AC4c/f0wxvPeDvw78JlJxF4PbD6F9+lE4HVteUNgkym8vzcBvz1OzFZ0bb4HtfXTgNeME/9EuvbRg+nmd/5PYPvJfE7A3wOHt+XDgfdOEP87rX1wHrBsEvt/HrB+W37vJPb/Wz3LfzLynT/e7xmwDV2b5/u9n+EY+z8C+LOp/C4Dz27v6UZt/RET5dSz/Z+Av55g/18E9mrLewPnTRD/TeB/teXXAn87md89RzLNb7sAK6vquqr6JXAKsHzAOWmGVdX5dP+cav6YzN/mo4HbJ4j5P8A1VXVpi/m3PjH3Ho/uy/XkMfa1OXBrVV1H1zBY3SdmR+BDdL9vPx/jWMuBY1rML4BNkmzZG1BVa6rqm3SdBnf02cdI3P9UN2HoLS3ufiOnqupnPX8DDwDGmkjwzcAJdI2p8dzC+H9Pf0T3Pn9r5LWMk//5dB0+t48V0raN5H4LcPeomB2Bs6vq4qr6Nl3j5Tq6Rl+vZwEfrM6X235+d1Q+V1bVvwG/ouucvHr0ftp7/u2qupius/BRY8Rd22Kga3Df1SdmNfBM4Ay636dVffIGuGtkX1X1037HA/YA/r2qftBiruy3r6pa3fb1crrPqd++fgLckSQt918AW4yK2RH4fFu+DnggsOmomOV0DXuA04E92j413GwbLXC2ixaUKf+9TvXz7/neGO87qDe+qupnbXWD9hh3EuN0I79fAHxksnlNVpKN6doAx7f8fllVt03y6XsA11bV9yeIWx94UJL16dqIPxwn9nfoTgreUVV3053wecnooDE+p97v1ROBfcaLr6qrq+o7/ZIYI/6LLSfo2jhbTxD/k57Vh9DzOY/ze3Y08BeM+p1Yl3ppjOe8ATiqqu5qMWsmiAe6Kw2A/YFPTBBfwMhopI3p+azHiH8scH5bPhd46USvC7xcbr7bCrihZ32sBr6kuTWZv81Ngc3bMN3T6TpZRsc8FrgnyX8nuaA9p9/f+FbArcB2dKNK+h3vs+14q+juAvORPjGX8ZuGwm8BD0vy8HV4betiU+Bz/TYk2Rf4EvDbdGdRRm/fCtgXOHYSx3ka3ev/7SRP6LP9sS2XU4DHJHn1WDtK8mDgf9F1avTzQbrG2DeA7YG3VNWvR8Xc+563Icu/TTfS7MJRcfe+7+ku29qA8TvUNgWe0mc/vQ4G/musuCT7Jvk23efy89Exo973h9L9/vU73tPSXXbwuSTPHeN4jwU2TXJekivoOq/65t7e9z3p3td++xp5339I11l1B11js9dlwEvbsPIf0b2fozsU733PW6P1dmD034OGj20jaf6Y07/X9v050XfjyKVvl9J9L5xbVePGA++n63gY/R0/lgK+mOSiJIdMELsd3Uj0j6a7HO8jSR4yyeMcQE+nQ99Eqm4E/hH4Ad0Jo9ur6ovjPOVK4A+SPLx9H+9Nd4JsMrZoJ6iga8OMPgE0k17LGO3KXummpbiBbsR432kUemKXAzdW1WVTyONNra1/Qu/lgeN4LN37e2GSryb5vUke5w+Am6vqmgni3gr8Q3vN/wjcb9qBUa7iNx2/L2OSn7WdTJI0GCuAU6rqSXRnBvo1Mh5Ad5ZhN7qRGwfTDZPu59HA6VV1zxjbnwl8t6q2pmsQvL5PzJ/RdZp8lu5M1o10lxrNtl3pOkUO67exqs6kOxv3A+Bv+4S8HzisTwfOaBfTdeLsDfwY+HSfmPWBp9Jdzng98H+SPHaM/b2I7nMc6z16PnAp3Znaa4EP9rmW/Si60WCXAm+jGzH0D6POrt0ryUPpRg59l67jp58NgQOBt46zn2cDr6O7dK5vXHvflwE30zVcRse8n+4zezDd7+jH+sRcTDdM/8l0l2z+xxjHG3nf96d7P+8CHjnG63sRXafRCWPsa+R934HuEoB+Z6CPovvbAjgb+BndpXWSpAWo5/tzzO/GEVV1T1XtRDcSZpckTxxnvy8E1lTVRVNI55lVNXLZ+qFJnjVO7Pp0lzAdW1VPofvun8zcVRsCL6abCmG8uE3pOhG2oxvd/JAkrxwrvqquprsU7Yt0I4IvZR3aitVdfzUrt7lP8k66Ed/3m5OxTx7vrKptWuybxtnng+mmQRi3I2qUY+mmH9iJrgPvnybxnPWBzejaxn8OnDbJUdQvZ4IOxeYNwNvaa34bbYTcOF4LvDHJRXSXm/5yEsewk2meu5H79iZu3cokDdZk/ja/w2/O1n2E7ktodMwNwE+r6ldV9T260Ur9Kvcb6ToLRr5c+h3vWXT/uFNVXwceBNxnuHVV/bCqXkI35HtNKxs9JHtG650kT6JrrPygqn48QfgdwKN7J1pslgGnJLmersH2qCT7jH5yVf2kZwj8z4AN+uxrFd219r+gazSdTzeyqJ8D6DooxnIQ8Km2/Eu6Do/H98npILo5rDaj+4z6Dbe/ka4T5Ay6htBG9Hnfk2xA11FzcVV9avT2FvOkdoy1wEnjxG3QjvevdKPa+r7vbT8PAw4c/b6PvOdtX39M9xmez/2touts/TjdXF6fY+z3/eV0fzsnj5H7QcBZLfcT6M7C9X3f2z8RL6f7rB8/aj/3/q63Swg2puuc1HCzbSTNH3Py99rzfTbW90ZfrQ30FbrRs2N5BvDi1gY5Bdg9yb9NsN8b2881wJl0J6PGsgpY1TOa6nS6TqeJ7EXXFrh5grjnAN+rqrVV9Su6dsvTJ8j/+Kp6alU9i65t+t1J5ANw88gUC+3nmFMSrKskrwFeCLyidWRN1smMfynYY+g64i5rn/XWwMVJxjohRlXd3Dosf013om28z3nEKuBT7bLNb9CNjhvd/rqP1kZ5CXDqJPZ/IL9pm35yopzaFAvPq6qn0v2fce0kjmEn0zz3TWCHJNu13uqJ/uGRNDcm87d5w0gM3RfDPX1iPgwsbfvZkm5S5H/vc7yf0HUarR7neN8Ffqft60l0nQL3OeORZPMkI98Lm9P9gz7a2cDIJWQPohtWvbpP3ISSbEv3Rfc2xjgzkmT7njM4D6TrXLnPP/pVtV1VLa2qpXSdEz+sqvuNUkp3R7GRfT2I7jtwdKfBWXSjvtajm8/n9+nmbxi9r43pRn2dO85L/AHdCCza/kYmt+7dzybtMzu+xXxmjDOsZ9N1xl1NN3n5/d739tqOp7v8q19HTu97/l3goqp63xhx27d9XU034eb93ne60XPn03VCfQJ44+j3vec9P57uOv+f9dkPdO/764Bv080LNt77vhfwX2PlTve+H9OefzL93/fHJFnSVt9A9/s3evj72XSNMYD9gC9PscGqwbBtJM0fs/732vMddPU43xu98UvS7kqW5EHAc+m+m/qqqndU1datDXIA3XfFmCOBkjwkycNGlunm0xzzTnlVdRNwQ5LHtaI9aPNGTmCyI1t+AOya5MHtvdqDPt+/vZI8ov3clq4N269t2k/v9+qBdN/9MybJnnSXLb64qsacE7Qnfoee1eWM/zlfUVWP6GlvrqKbUH7MqQty3zlL92Wcz7nHp+km/6aNpN+Qrl03nufQ3Rhn1ST2/0O69it084qOe3ldz2f9AOCv6NpoE6tJzmrvYzgfdJd9fJeuV/Gdg87Hx6x8xp+gG2L5K7oK7eBB5+RjUp/b/f42gXfTffFBdwes79ONXPkFcHSfmNB1CNzVHqeMjmnrR9DdDWS84+1I1ygZ2ddH+8TsB/yUbojxr0d+3+gurXt9T07fbTFFdynV6JhHtuf+qu2n6M5Mjo77CN0/979qMb/sE3MY3Vw4I/taMzpm1N/KHS23frm/aTL7Ai7pyem2MWJe0z6/+/xtjjreo3q2F10ny+iYp9E18EYmCb+Cbuj53qPintliRn5fvtMn5sUt5p72+CXdWbnR7/lPWtwv2vvV73jH9sT8nK4RMlZOl7fX9r0+MW/iN5es/Zzud2e813dnO+aNo2Na3JE9x7x0jH0t78n9F+1zGh3zynasO9v7/nd9/h4eSHeWbyXd/E+PHnS94mPd618fC+eB7aIF9Zjq3+tUP/9R31X3fm+ME/8kunbA5XSdAn89hdeyGxPcXY7uBM1l7XHVJF/zTnSX519O1wmx6QTxD6E7obPxJPP+G7oOlivpRhRvNEH8f9G1KS8D9pjs50Q3r+GX6NoU/wlsNkH8vm35Lrr25hcmiF9JdxJ35HP+0ATxZ7TXfDnd5fxbTfb3jFF3CBxj/x+na9ddTtfBtuUk3qMN6W5sciXdlAO7T5QT3Z2lXz/Jz+CZdHdjvoxubrKnThD/Frq/z+/STTWQyfxOpe1QkiRJkiRJWmdeLidJkiRJkqRps5NJkiRJkiRJ02YnkyRJkiRJkqbNTiZJkiRJkiRNm51MkiRJkiRJmjY7mTR0kixNcmWf8vOSLBtETpIkSZKk+0vyJ0muTnLyoHPR4NnJJElasJIckeTP1uF5uyX5zGzkNB1jdcJLmr+mUU+tU32Q5H+m+hxJmsAbgedW1SsGnYgGz04mDav1k5zcesRPT/Lg3o1JftazvF+Sj7XlJUnOSPLN9njGHOctSZI0tKrq6YPOQdLCkeRDwKOBzyX5P0k+muSKJJcneemg89Pcs5NJw+pxwL9U1e8AP6HrHZ+MY4Cjq+r3gJcCH5ml/CQNoSSvbo2ay5J8fNS2nZJc0LafmWTTVr59kv9sz7k4yWNGPe/3klwyurxn+/9Kcml7XJLkYW0k1PlJPpvkO0k+lOQBLf55Sb7ejvXJJA9t5U9N8tUkFyX5QpIte8ovS3IZcOgsvG2S5liSdyb5bpKv0bV57jMtQJLNk1zflpcm+a9WZ1ycZFKdREmekOQbrW66PMkOrfxn7edurc45K8l1SY5K8or2nCvGqvMkqVdVvR74IfBs4KHA7VX1u1X1JODLA01OA2Enk4bVDVX1323534BnTvJ5zwE+mORS4Gzgt0b+gZO0sCV5AvBXwO5V9WTgLaNCTgIOa42eK4B3tfKTgX9uz3k6sLpnn08HPgQsr6prxzj0nwGHVtVOwB8Av2jluwBvBnYEHgO8JMnmLcfnVNXOwArg7Uk2AP4fsF9VPRU4ATiy7eejwJtbfpLmuSRPBQ4AdgL2Bn5vgqesobsMZWfgD4EPTPJQrweOaXXTMmBVn5gnt7jfAV4FPLaqdqE7SffmSR5HkkY8B/jnkZWqunWAuWhA1h90AtIYagrrD+xZfgCwa1XdOStZSRpmuwOfrKofAVTVLUkASLIxsElVfbXFngh8MsnDgK2q6sz2nDtbPHT/dB0HPK+qfjjOcf8beF+b7PJTVbWqPf8bVXVd298n6DrL76TrdPrvFrMh8HW6kQxPBM5t5esBq5Ns0vI+vx3r48Be6/wOSRoGfwCcWVV3ACQ5e4L4DehOoO0E3AM8dpLH+TrwziRb09VN1/SJ+WZVrW55XAt8sZVfQTcqQZKkKXEkk4bVtkme1pb/CPjaqO03J/mddvnJvj3lX6TnzFtrkEnSulhN1yn0lPGCquoo4HXAg+g6jx4/sml0KBDg3KraqT12rKqDW/lVPeW/W1XPm9FXI2nY3c1v2ua9J9DeBtxMN+poGV3n9ISq6t+BF9ONrjwnye59wu7qWf51z/qv8WS0pKk7l55L+0emJtDiYieThtV3gEOTXA1sChw7avvhwGeA/6Hn0hbgT4Blbe6Bb9ENAZe0OHwZeFmShwMk2WxkQ1XdDtya5A9a0auAr1bVT4FVSfZpz9mo50YDtwEvAP5vkt3GOmiSx1TVFVX1XuCbwEgn0y5Jtmud4X9I11l+AfCMJNu35z4kyWPp6rwlI53rSTZI8oSqug24LcnIJcPetUWa/84H9knyoDaa8kWt/HrgqW15v574jYHVVfVrurprvckcJMmjgeuq6gPAWcCTZiB3SRrPe4BNk1zZ5pJ0ROQi5BkKDZ2qup7f/JPWa7eemNOB0/s890d0/8xJWmSq6qokRwJfTXIPcAndP20jDgQ+1DqRrgMOauWvAv41ybuBXwEv69nnzUleSHfHlNdW1YV9Dv3WJM+mO/N/FfA54Gl0HU4fBLYHvkJ3ecyvk7wG+ESSjdrz/6qqvptkP+AD7dK+9YH3t/0dBJyQpPjNpSyS5qmqujjJqcBldPMtfbNt+kfgtCSHAJ/tecq/AGckeTXweeDnkzzU/sCrkvwKuAn4u5nIX5JGq6qlPasHDioPDYdUjR7NL0mSpqONfPqzqnrhoHORJEmS5oqXy0mSJEmSJGnaHMkkSdIkJDkIeMuo4v+uqkP7xUvSXEjyfOC9o4q/V1X79ouXJGk22ckkSZIkSZKkafNyOUmSJEmSJE2bnUySJEmSJEmaNjuZJEmSJEmSNG12MkmSJEmSJGna7GSSJEmSJEnStK0/6ARmw+abb15Lly4ddBqSpumiiy76UVUtGXQe68q6SFoY5ntdBNZH0kJgXSRpGExUFy3ITqalS5eyYsWKQachaZqSfH/QOUyHdZG0MMz3ugisj6SFwLpI0jCYqC7ycjlJkiRJkiRNm51MkiRJkiRJmjY7mSRJkiRJkjRtdjJJkiRJkiRp2uxkkiRJkiRJ0rTZySRJkiRJkqRps5NJkiRJkha5JCckWZPkyp6yf0jy7SSXJzkzySY9296RZGWS7yR5/mCyljRs1h90AtJcuf6vtxt0Cove0nd/b9ApDMxj9rl+xvZ17aeXzti+JEmzZ8W2j53V/S/7wXdndf9adD4GfBA4qafsXOAdVXV3kvcC7wAOS7IjcADwBOBRwH8meWxV3TPHOWuAXnjGRycV95mXHjTLmWiYOJJJkiRJkha5qjofuGVU2Rer6u62egGwdVteDpxSVXdV1feAlcAuc5aspKFlJ5MkSZIkaSKvBT7XlrcCbujZtqqVSVrk7GSSJEmSJI0pyTuBu4GT1+G5hyRZkWTF2rVrZz45SUNl1jqZxpg4brMk5ya5pv3ctJUnyQfaxHGXJ9m55zkHtvhrkhw4W/lKkiRJ/5+9e4+TrKrvvf/5Kt5FARknCEyGo2iCHAUyQXIwhohRQI7jBTkYL6gkYwwoJiaK5jyRaMyDxwvBmGBQUFAECaJwlCiIEGMeQQdE5KIycpGZDDBRRBMSFfw9f+w1Wgw93V3ddZvuz/v1qlftvfaqtX/dVXv17lXrIunekrwcOBh4cVVVS14H7NyTbaeWdh9VdVJVraiqFUuWLBlqrJLGb5gTf3+Y+04cdwxwUVUdl+SYtv9G4EBg1/Z4CnAi8JQk2wFvAVYABVye5LyqumOIcUuSJEnSopfkAOANwG9V1V09h84DPpbkPXQTf+8KfGUMIS5Kr/jkATPm+dDzPjuCSKT7GlpPpqkmjqObIO7Utn0q8Nye9NOqcymwTZIdgGcBF1bV91vD0oXAzFeUJEmSJGnWkpwBfBl4QpK1SY6g6zSwNXBhkiuTvB+gqq4BzgKuBT4LHOnKcpJguD2ZprK0qta37VuBpW17cxPHOaGcJEmSJA1ZVb1oiuSTp8n/duDtw4tI0pZobBN/t/G8NWPGWXJCOUn9SPLgJF9J8vUk1yT5i5a+S5LL2hxxH0/ywJb+oLa/ph1fPs74JUmSJGnSjLqR6bY2DI72fHtL39zEcU4oJ2lYfgw8vaqeDOwBHJBkH+AdwPFV9TjgDuCIlv8I4I6WfnzLJ0mSJElqRj1c7jzgcOC49nxuT/pRSc6km/j7zqpan+RzwF9tXIUOeCbwphHHLGkBar0p/73tPqA9Cng68Lst/VTgWLrFCFa2bYCzgfclSc8qK5IkaUy+88rPDbX8x57yrKGWL0kLxdAamdrEcfsB2ydZS7dK3HHAWW0SuZuBQ1v284GDgDXAXcArAKrq+0neBny15XtrVW06mbgkzUmS+wOXA48D/hb4DvCDqrq7ZemdB+7nc8RV1d1J7gQeBfzbSIOWJEmSpAk1tEamzUwcB7D/FHkLOHIz5ZwCnDLA0CQJgLYKyh5JtgE+CfzKfMtMsgpYBbBs2bL5FidJkibYRz/60aGW/5KXvGSo5UvSoI1t4m9JmhRV9QPgYuA3gG2SbGyA750H7udzxLXjjwS+N0VZzg8nadaS7Jzk4iTXtkUIjm7pxyZZ15YMvzLJQT2veVNbhOBbSRzDI0mSJoaNTJIWpSRLWg8mkjwE+B3gOrrGpkNatk3njju8bR8CfMH5mCQNwN3A66tqN2Af4Mgku7Vjx1fVHu1xPkA7dhjwROAA4O/a0F9JkqSxG/XE3xPpsc+9adwhLHrf+dTycYegxWcH4NT2z9n9gLOq6tNJrgXOTPKXwNeAk1v+k4GPJFkDfJ/unzxJmpeqWg+sb9s/SnIdv5gLbiorgTOr6sfAja1O2hv48tCDlSQteM8+569nzPOZ579uBJFoS2Ujk6RFqaquAvacIv0Gun/YNk3/L+CFIwhN0iKVZDldvXQZsC/dyrsvA1bT9Xa6g64B6tKel/UuULBpec4RJ0mSRsrhcpIkSWOW5OHAJ4DXVdUPgROBxwJ70PV0ene/ZTpHnCRJGjV7MkmSJI1RkgfQNTCdXlXnAFTVbT3HPwB8uu3+fBGCpneBgol205/vMtTyl7/1xqGWL0nSQnb7+z43Y55HHzXzeiM2MkmSJI1JktDN+XZdVb2nJ32HNl8TwPOAq9v2ecDHkrwHeAywK/CVEYa8xdnz08NfgO9rB898Yz5K79x/9VDL/9OLVgy1fEnSlstGJkmSpPHZF3gp8I0kV7a0NwMvSrIHUMBNwKsAquqaJGcB19KtTHdkVd0z8qglSZKmYCOTJEnSmFTVl4BMcej8aV7zduDtQwtKkiRpjmxkkiRJWkQe+9ybhlr+dz61fKjl4a+lPQAAIABJREFUS5KkyeXqcpIkSZIkSZo3G5kkSZIkSZI0bzYySZIkSZIkad5sZJIkSZIkSdK8OfG3JEmSJGni3HbiX80q39JXv3nIkWihee0nb5kxz3uft/MIIll47MkkSZIkSZKkebORSZIkSZIkSfPmcDlJkiRJ8/auZy8Z+jn+5DMbhn6OxSrJKcDBwO1VtXtL2w74OLAcuAk4tKruSBLgBOAg4C7g5VV1xTjiljRZ7MkkSZIkSfowcMAmaccAF1XVrsBFbR/gQGDX9lgFnDiiGCVNOHsySZIkSdIiV1VfTLJ8k+SVwH5t+1TgEuCNLf20qirg0iTbJNmhqtbPdJ4NJ350xliWvPols45b0mSxJ5MkSZIkaSpLexqObgWWtu0dgd7luda2tPtIsirJ6iSrN2xwuKO00NnIJEmSJEmaVuu1VHN43UlVtaKqVixZMvx5uySNl8PlJEmSJElTuW3jMLgkOwC3t/R1wM49+XZqaWN1/ftWzphn16POHUEk0uxc/fe3zSrf7q9aOnOmCWFPJkmSJEnSVM4DDm/bhwPn9qS/LJ19gDtnMx+TpIXPRiZJi1KSnZNcnOTaJNckObqlH5tkXZIr2+Ognte8KcmaJN9K8qzxRS9JkjRYSc4Avgw8IcnaJEcAxwG/k+R64BltH+B84AZgDfAB4A/HELKkCeRwOUmL1d3A66vqiiRbA5cnubAdO76q3tWbOcluwGHAE4HHAJ9P8viqumekUUuSJA1BVb1oM4f2nyJvAUcONyJJW6Kx9GRK8ket58DVSc5I8uAkuyS5rPUS+HiSB7a8D2r7a9rx5eOIWdLCUlXrq+qKtv0j4Do2sypKsxI4s6p+XFU30n1zt/fwI5UkSZKkLcPIG5mS7Ai8FlhRVbsD96frHfAOut4DjwPuAI5oLzkCuKOlH9/ySdLAtMbrPYHLWtJRSa5KckqSbVvarJbqdZleSZIkSYvVuIbLbQU8JMlPgYcC64GnA7/bjp8KHAucSNd74NiWfjbwviRpXTQlaV6SPBz4BPC6qvphkhOBt9Et0fs24N3AK2dbXlWdBJwEsGLFCuspSZKkBeBTpxw4Y57nvvIf51T2O86cearPNx72uTmVLY3ayHsyVdU64F3Ad+kal+4ELgd+UFV3t2y9PQR+3nugHb8TeNQoY5a0MCV5AF0D0+lVdQ5AVd1WVfdU1c/oJrLcOCRuIpfqlSRJkqRJMY7hctvS9U7ahW7y3IcBBwygXIeoSJq1JAFOBq6rqvf0pO/Qk+15wNVt+zzgsDZP3C7ArsBXRhWvJEmSJE26cQyXewZwY1VtAEhyDrAvsE2SrVpvpd4eAht7D6xNshXwSOB7mxbqEBVJfdoXeCnwjSRXtrQ3Ay9KsgfdcLmbgFcBVNU1Sc4CrqVbme5IV5aTJEnacv3zBw6eMc9v/v6nRxCJtHCMo5Hpu8A+SR4K/CfdkpirgYuBQ4AzgcOBc1v+89r+l9vxLzgfk6T5qqovAZni0PnTvObtwNuHFpQkSZIkbcFG3shUVZclORu4gq43wNfoeiB9BjgzyV+2tJPbS04GPpJkDfB9upXoJEmStnhJdgZOA5bS9aA8qapOSLId8HFgOV2vykOr6o421PcE4CDgLuDlVXXFOGKXJGkxOPWcmafjOfz5S0YQyZZhLKvLVdVbgLdsknwDv5hgtzfvfwEvHEVckiRJI3Y38PqquiLJ1sDlSS4EXg5cVFXHJTkGOAZ4I3Ag3ZxwuwJPoVuJ9yljiVySJGkTI5/4W5IkSZ2qWr+xJ1JV/Qi4jm5l3ZXAqS3bqcBz2/ZK4LTqXEo3p+UOSJIkTYCx9GSSJEnSvSVZDuwJXAYsrar17dCtdMPpoGuAuqXnZWtb2nokSVpAVp79uRnznHvIs0YQifphI5MkSdKYJXk48AngdVX1w27qpU5VVZK+Fz1JsgpYBbBs2bJBhSpJ2oIc9KljZpXv/OceN+RItFg4XE6SJGmMkjyAroHp9Ko6pyXftnEYXHu+vaWvA3bueflOLe0+quqkqlpRVSuWLHFCUkmSNHz2ZJIkSRqTtlrcycB1VfWenkPnAYcDx7Xnc3vSj0pyJt2E33f2DKuTJEljdtHHZl6Nbv/fXbhf/tjIJEmSND77Ai8FvpHkypb2ZrrGpbOSHAHcDBzajp0PHASsAe4CXjHacCVJkjbPRiZJkqQxqaovAdnM4f2nyF/AkUMNSpIkaY6ck0mSJEmSJEnzZk8mSZIkSZK0xXrBJ746Y55PvODXRxCJ7MkkSZIkSZKkebORSZIkSZIkSfPmcDlJkiRJkqQF5La/nnkIIcDS1w12GKE9mSRJkiRJm5Xkj5Jck+TqJGckeXCSXZJclmRNko8neeC445Q0fvZkkiRJkiRNKcmOwGuB3arqP5OcBRwGHAQcX1VnJnk/cARw4hhDlRa8W99584x5fulPf3kEkWyejUyStADc9Oe7DLS85W+9caDlSZKkLdpWwEOS/BR4KLAeeDrwu+34qcCx2MgkLXoOl5MkSZIkTamq1gHvAr5L17h0J3A58IOqurtlWwvsOJ4IJU0SG5kkSZIkSVNKsi2wEtgFeAzwMOCAPl6/KsnqJKs3bNgwpCglTQqHy0mSJAA++tGPDqysl7zkJQMrS5I0Vs8AbqyqDQBJzgH2BbZJslXrzbQTsG6qF1fVScBJACtWrKjRhKxJdPDZ/zBjnk8f8sIRRKJhsieTpEUpyc5JLk5ybVst5eiWvl2SC5Nc3563belJ8t62gspVSfYa708gSZI0Et8F9kny0CQB9geuBS4GDml5DgfOHVN8kiaIPZkkLVZ3A6+vqiuSbA1cnuRC4OXARVV1XJJjgGOANwIHAru2x1PoJrZ8ylgi15y8c//VAyvrTy9aMbCyJEmaZFV1WZKzgSvo7p++Rtcz6TPAmUn+sqWdPL4oJU0KG5kkLUpVtZ5u8kqq6kdJrqObsHIlsF/LdipwCV0j00rgtKoq4NIk2yTZoZUjSZK0YFXVW4C3bJJ8A7D3GMKRNMFsZJK06CVZDuwJXAYs7Wk4uhVY2rZ3BG7pednGVVTu1ciUZBWwCmDZsmVDi1mLz3de+bmBlvfYU5410PIkSZIkG5kkLWpJHg58AnhdVf2wm2qgU1WVpK8JKhfq5JZ7fnqwDRJfO3iwDSaSJEmSxs+JvyUtWkkeQNfAdHpVndOSb0uyQzu+A3B7S18H7Nzz8s2uoiJJkiRJi5E9mSQtSm11lJOB66rqPT2HzqNbIeU47r1SynnAUUnOpJvw+07nY5L6c9OndxlYWcsPvnFgZUmSJGkwbGSStFjtC7wU+EaSK1vam+kal85KcgRwM3BoO3Y+cBCwBrgLeMVow5UkSZKkyWYjk6RFqaq+BGQzh/efIn8BRw41KEmSJEnago1lTqa29PfZSb6Z5Lokv5FkuyQXJrm+PW/b8ibJe5OsSXJVkr3GEbMkSZIkSZI2b1aNTEkumk1aH04APltVvwI8GbgOOAa4qKp2BS5q+wAHAru2xyrgxHmcV9ICNIQ6SpL6Zl0kaRJYF0kap2mHyyV5MPBQYPvWs2jj0JJHADvO5YRJHgk8DXg5QFX9BPhJkpXAfi3bqcAlwBuBlcBpbajKpa0X1A5OuCtpGHWUNFfvevaSgZb3J5/ZMNDyNDzWRZImgXWRpEkw05xMrwJeBzwGuJxfVFQ/BN43x3PuAmwAPpTkya3co4GlPQ1HtwJL2/aOwC09r1/b0mxkkjSMOkqS+mVdJGkSWBdJGrtpG5mq6gTghCSvqaq/GeA59wJeU1WXJTmBXwyN23jeSlL9FJpkFd1wOpYtWzagUCVNsiHVUZLUF+siSZPAukjSJJjV6nJV9TdJ/gewvPc1VXXaHM65FlhbVZe1/bPpGplu2zgMLskOwO3t+Dpg557X79TSNo3xJOAkgBUrVvTVQCVpyzbgOkqS5mSudVGSU4CDgduraveWdizw+3S9vwHeXFXnt2NvAo4A7gFeW1WfG+xPImlL5n2RpHGaVSNTko8AjwWupLuhASig74qqqm5NckuSJ1TVt+iWCr+2PQ4HjmvP57aXnAccleRM4CnAnc7HJKnXIOsoSZqredRFH6YbyrJpvuOr6l2bnGM34DDgiXRDYj6f5PFVdQ+ShPdFksZrVo1MwApgtzb59iC8Bjg9yQOBG4BX0K10d1aSI4CbgUNb3vOBg4A1wF0tryT1GnQdJUlzMae6qKq+mGT5LLOvBM6sqh8DNyZZA+wNfLmfc0pa0LwvkjQ2s21kuhr4JQY02XZVXUlX+W1q/ynyFnDkIM4racEaaB0lSXM06LroqCQvA1YDr6+qO+gWP7m0J8/GBVEkaSPviySNzWwbmbYHrk3yFeDHGxOr6jlDiUqS+mMdJWkSDLIuOhF4G90Ql7cB7wZe2U8BLooiLVreF0kam9k2Mh07zCAkaZ6OHXcAksQA66Kqum3jdpIPAJ9uu7NaEKWV4aIo0uJ07LgDkLR4zXZ1uX8adiCSNFfWUZImwSDroo0r7rbd59ENf4FuQZSPJXkP3cTfuwJfGdR5JW35vC+SNE6zXV3uR3TdtQEeCDwA+I+qesSwApOk2bKOkjQJ5loXJTkD2A/YPsla4C3Afkn2aOXdBLwKoKquSXIW3aq8dwNHurKcpF7eF0kap9n2ZNp643aS0K1sss+wgpKkflhHLQyrlz1+YGWt+O63B1aWNFtzrYuq6kVTJJ88Tf63A2+fS4ySFj7viySN0/36fUF1PgU8awjxSNK8WEdJmgTWRZImgXWRpFGb7XC55/fs3g9YAfzXUCKSpD5ZR0maBNZFkibBMOqiJNsAHwR2pxuK90rgW8DHgeV0w3oPrao75nMeSVu+2a4u9z97tu+mq0RWDjwaSZob6yhJk8C6SNIkGEZddALw2ao6JMkDgYcCbwYuqqrjkhwDHAO8cZ7nkbSFm+2cTK8YdiCSNFfWUZImgXWRpEkw6LooySOBpwEvb+X/BPhJkpV0ixYAnApcgo1M0qI3qzmZkuyU5JNJbm+PTyTZadjBSdJsWEdJmgTWRZImwRDqol2ADcCHknwtyQeTPAxYWlXrW55bgaXzjV3Slm+2E39/CDgPeEx7/N+WJkmTwDpK0iSwLpI0CQZdF20F7AWcWFV7Av9BNzTu56qq6OZquo8kq5KsTrJ6w4YN8whD0pZgto1MS6rqQ1V1d3t8GFgyxLgkqR9zqqOSnNK+4bu6J+3YJOuSXNkeB/Uce1OSNUm+lcRVWiRtyvslSZNg0HXRWmBtVV3W9s+ma3S6LckOAO359qleXFUnVdWKqlqxZIlVorTQzXbi7+8leQlwRtt/EfC94YQkSX2bax31YeB9wGmbpB9fVe/qTUiyG3AY8ES6bwU/n+TxVXXPfAKXtKB4vyRpEgy0LqqqW5PckuQJVfUtYH/g2vY4HDiuPZ87v7AXlpNPe+aMeY542QUjiEQardn2ZHolcCjdWNv1wCG0id8kaQLMqY6qqi8C35/lOVYCZ1bVj6vqRmANsPecopW0UHm/JGkSDKMueg1wepKrgD2Av6JrXPqdJNcDz2j7kha52fZkeitweFXdAZBkO+BddBWYJI3boOuoo5K8DFgNvL6VuyNwaU+etS3tXpKsAlYBLFu2bI6nl7SF8n5J0iQYeF1UVVcCK6Y4tP9cy5S0MM22J9OTNlZSAFX1fWDP4YQkSX0bZB11IvBYum/p1gPv7ufFzjsgLWreL0maBNZFksZmto1M90uy7cad1ho+215QkjRsA6ujquq2qrqnqn4GfIBfDIlbB+zck3WnliZJG3m/JGkSWBdJGpvZVjbvBr6c5B/a/guBtw8nJEnq28DqqCQ7VNX6tvs8YOPKc+cBH0vyHrqJv3cFvjL3kCUtQN4vSZoE1kWSxmZWjUxVdVqS1cDTW9Lzq+ra4YUlSbM31zoqyRnAfsD2SdYCbwH2S7IHUMBNwKvaOa5JchbdSip3A0e6spykXt4vSZoE1kWSxmnW3SZbxWTlJGkizaWOqqoXTZF88jT5347fBEqahvdLkiaBdZGkcZntnEySJEmSJEnSZtnIJEmSJEmSpHmzkUmSJEmSJEnzZiOTJEmSJEmS5s1GJkmSJEmSJM2bjUySJEmSJEmat7E1MiW5f5KvJfl0298lyWVJ1iT5eJIHtvQHtf017fjyccUsSZIkSZKkqY2zJ9PRwHU9++8Ajq+qxwF3AEe09COAO1r68S2fJEmSJEmSJshYGpmS7AQ8G/hg2w/wdODsluVU4Llte2Xbpx3fv+WXJEmSJEnShBhXT6a/Bt4A/KztPwr4QVXd3fbXAju27R2BWwDa8TtbfkmSJEmSJE2IkTcyJTkYuL2qLh9wuauSrE6yesOGDYMsWpIkaWiSnJLk9iRX96Rtl+TCJNe3521bepK8t81VeVWSvcYXuSRJ0r2NoyfTvsBzktwEnEk3TO4EYJskW7U8OwHr2vY6YGeAdvyRwPc2LbSqTqqqFVW1YsmSJcP9CSRJkgbnw8ABm6QdA1xUVbsCF7V9gAOBXdtjFXDiiGKUJEma0cgbmarqTVW1U1UtBw4DvlBVLwYuBg5p2Q4Hzm3b57V92vEvVFWNMGRJkqShqaovAt/fJLl3TspN56o8rTqX0n1Jt8NoIpUkSZreOFeX29QbgT9OsoZuzqWTW/rJwKNa+h/zi2/yJEmSFqqlVbW+bd8KLG3bP5+rsumdx/JenEpAkiSN2lYzZxmeqroEuKRt3wDsPUWe/wJeONLAJEmSJkRVVZK+e3FX1UnASQArVqywF7gkSRq6SerJJEmSpM5tG4fBtefbW/rP56pseuexlCRJGisbmSRJkiZP75yUm85V+bK2ytw+wJ09w+okSZLGykYmSZKkMUpyBvBl4AlJ1iY5AjgO+J0k1wPPaPsA5wM3AGuADwB/OIaQJS1CSe6f5GtJPt32d0lyWZI1ST6e5IHjjlHS+I11TiZJkqTFrqpetJlD+0+Rt4AjhxuRJE3paOA64BFt/x3A8VV1ZpL3A0cAJ44rOEmTwZ5MkiRJkqTNSrIT8Gzgg20/wNOBs1uWU4Hnjic6SZPEnkySFq0kpwAHA7dX1e4tbTvg48By4Cbg0Kq6o91MnQAcBNwFvLyqrhhH3JKmtssXbxpoeTc+bflAy5OkLdhfA28Atm77jwJ+UFV3t/21wI5TvTDJKmAVwLJly4YcpqRxsyeTpMXsw8ABm6QdA1xUVbsCF7V9gAOBXdtjFXYHlyRJi0CSjV/IXT6X11fVSVW1oqpWLFmyZMDRSZo0NjJJWrSq6ovA9zdJXknX5Rvu3fV7JXBadS4Fttm4vLgkSdICti/wnCQ3AWfSDZM7ge5eaOPImJ2AdeMJT9IksZFJku5tac9y4LcCS9v2jsAtPfmm7BaeZFWS1UlWb9iwYbiRSpIkDVlVvamqdqqq5cBhwBeq6sXAxcAhLdvhwLljClHSBLGRSZI2o63iVH2+xi7hkiRpMXgj8MdJ1tDN0XTymOORNAGc+FuS7u22JDtU1fo2HO72lr4O2Lknn93CJUnSolJVlwCXtO0bgL3HGY+kyWNPJkm6t/PounzDvbt+nwe8LJ19gDt7htVJkiRJ0qJnTyZJi1aSM4D9gO2TrAXeAhwHnJXkCOBm4NCW/XzgIGANcBfwipEHLEmSJEkTzEYmSYtWVb1oM4f2nyJvAUcONyJJkiRJ2nI5XE6SJEmSJEnzZiOTJEmSJEmS5s1GJkmSJEmSJM2bjUySJEmSJEmaNxuZJEmSJEmSNG82MkmSJEmSJGnebGSSJEmSJEnSvNnIJEmSJEmSpHmzkUmSJEmSJEnzZiOTJEmSJEmS5s1GJkmSJEmSJM2bjUySJEmSJEmaNxuZJEmSJEmSNG8jb2RKsnOSi5Ncm+SaJEe39O2SXJjk+va8bUtPkvcmWZPkqiR7jTpmSZIkSZIkTW8cPZnuBl5fVbsB+wBHJtkNOAa4qKp2BS5q+wAHAru2xyrgxNGHLEmSJEmSpOmMvJGpqtZX1RVt+0fAdcCOwErg1JbtVOC5bXslcFp1LgW2SbLDiMOWJEkauSQ3JflGkiuTrG5pU/b+liRJGrexzsmUZDmwJ3AZsLSq1rdDtwJL2/aOwC09L1vb0jYta1WS1UlWb9iwYWgxS5IkjdhvV9UeVbWi7W+u97ckSdJYja2RKcnDgU8Ar6uqH/Yeq6oCqp/yquqkqlpRVSuWLFkywEglSZImyuZ6f0uSJI3VWBqZkjyAroHp9Ko6pyXftnEYXHu+vaWvA3bueflOLU2SJGmhK+CCJJcnWdXSNtf7+17s5S1pEPpduEnS4jaO1eUCnAxcV1Xv6Tl0HnB42z4cOLcn/WVtlbl9gDt7bqwkaSicB0XShHhqVe1FtxDKkUme1ntwut7f9vKWNCD9LtwkaREbR0+mfYGXAk9v/7xdmeQg4Djgd5JcDzyj7QOcD9wArAE+APzhGGKWtDg5D4qksaqqde35duCTwN5svve3JA3cHBZukrSIbTXqE1bVl4Bs5vD+U+Qv4MihBiVJs7MS2K9tnwpcArxxXMFIWtiSPAy4X1X9qG0/E3grv+j9fRz37v0tSUM1y4WbJC1iI29kkqQtxMZ5UAr4+6o6CW+mJI3WUuCT3UwDbAV8rKo+m+SrwFlJjgBuBg4dY4ySFolNF25qdRPQdQxo90xTvW4VsApg2bJlowhV0hjZyCRJU3tqVa1L8mjgwiTf7D24uZspb6QkDUpV3QA8eYr07zFF729JGpbpFm6qqvXTDd1tX9SdBLBixYq+VhCXtOUZy+pykjTp5joPihPtSpKkhWQOCzdJWsRsZJKkTSR5WJKtN27TzYNyNd5MSZKkxaffhZskLWIOl5Ok+3IeFEmSJPpfuEnS4mYjkyRtwnlQJEmSJKl/DpeTJEmSJEnSvNnIJEmSJEmSpHmzkUmSJEmSJEnzZiOTJEmSJEmS5s1GJkmSJEmSJM2bjUySJEmSJEmaNxuZJEmSJEmSNG82MkmSJEmSJGnebGSSJEmSJEnSvNnIJEmSJEmSpHmzkUmSJEmSJEnzZiOTJEmSJEmS5s1GJkmSJEmSJM2bjUySJEmSJEmaNxuZJEmSJEmSNG82MkmSJEmSJGnebGSSJEmSJEnSvNnIJEmSJEmSpHmzkUmSJEmSJEnzZiOTJEmSJEmS5m2LaWRKckCSbyVZk+SYcccjaXGyLpI0CayLJE0C6yJJm9oiGpmS3B/4W+BAYDfgRUl2G29UkhYb6yJJk8C6SNIksC6SNJUtopEJ2BtYU1U3VNVPgDOBlWOOSdLiY10kaRJYF0maBNZFku5jS2lk2hG4pWd/bUuTpFGyLpI0CayLJE0C6yJJ95GqGncMM0pyCHBAVf1e238p8JSqOqonzypgVdt9AvCtkQc6XtsD/zbuIDRUi/E9/uWqWjLuIDYaUV007PfZ8sd/Dssf/zn6LX+Lq4ta+qDujcb192exnXec515s5x3nuedz3oVaF/X7OxlmfssebdmTFItlzz7/tHXRVn0UPk7rgJ179ndqaT9XVScBJ40yqEmSZHVVrRh3HBoe3+OJMPS6aNjvs+WP/xyWP/5zLID6dMa6CAZ3bzSu39diO+84z73YzjvOcy+A+qfXQOqifn8nw8xv2aMte5JisezB5IctZ7jcV4Fdk+yS5IHAYcB5Y45J0uJjXSRpElgXSZoE1kWS7mOL6MlUVXcnOQr4HHB/4JSqumbMYUlaZKyLJE0C6yJJk8C6SNJUtohGJoCqOh84f9xxTLBFO1RwEfE9ngAjqIuG/T5b/vjPYfnjP8cWX5+O+L5oXL+vxXbecZ57sZ13nOfe4uufXgOqi/r9nQwzv2WPtux+81v2aMueS/4tY+JvSZIkSZIkTbYtZU4mSZIkSZIkTTAbmbZwSQ5I8q0ka5IcM+54NHhJTklye5Krxx2LBmOm6zbJ05JckeTutjzwMM7xx0muTXJVkouS/PKAy/+DJN9IcmWSLyXZbZDl9+R7QZJK0teqF7OI/+VJNrT4r0zye/2UP9ufIcmh7X24JsnHBvwzHN8T/7eT/GDA5S9LcnGSr7XP0UEDLv+X22fzqiSXJNmpz/KnrTvTeW87/1VJ9uqn/MVgXH9/kuzcPlsbr42jR3TeByf5SpKvt/P+xSjO23P++7fr6dMjPu9NPfX16hGed5skZyf5ZpLrkvzGCM75hJ568cokP0zyumGft+f8f9Q+W1cnOSPJg0d17kk127/3Le+s66R+65G5XP/9XLP9XGf9XBv9fqb7/QwmObrlvWaqcqd6T5Jsl+TCJNe3522nyfvCVvbPssm93Gbyv7P9Xq5K8skk20yT920t35VJLkjymOnK7jn2+nT3ltvPEMuxSdb1/O4Pmq7sJK9psV+T5P/MUPbHe8q9KcmV0+TdI8mlGz9bSfaeoewnJ/ly+zz+3ySPaOlTXjObez+nVVU+ttAH3QR73wH+G/BA4OvAbuOOy8fA3+enAXsBV487Fh8DeT9nvG6B5cCTgNOAQ4Z0jt8GHtq2Xw18fMDlP6Jn+znAZwdZfsu3NfBF4FJgxYDjfznwviG/z7sCXwO2bfuPHvTvqCf/a+gmZB1k/CcBr27buwE3Dbj8fwAOb9tPBz7S53swbd0JHAT8IxBgH+Cyub7fC/Uxrr8/wA7AXm17a+Db032+B3jeAA9v2w8ALgP2GeHP/cfAx4BPj/j3fROw/SjP2c57KvB7bfuBwDYjPv/9gVuBXx7R+XYEbgQe0vbPAl4+6t/7JD3m8Lds1nVSv/XIXK7/fq7Zfq6zuV4bM32m+/0MArsDVwMPpZvL+fPA42Z6T4D/AxzTto8B3jFN3l8FngBcwib3cpvJ/0xgq7b9jhnK7r0XfS3w/pk+S8DOdBPZ39z7fm2m/GOBP5nN55TuvvvzwIPa/qNniqXn+LuBP5+m7AuAA9v2QcAlM8TyVeC32vYrgbdNd81s7v0Pk/wQAAAgAElEQVSc7mFPpi3b3sCaqrqhqn4CnAmsHHNMGrCq+iLw/XHHoYGZ8bqtqpuq6irgZ0M8x8VVdVfbvRTop5fIbMr/Yc/uw4B+JgCcbd32NrobjP/qo+x+yp+P2Zzj94G/rao7AKrq9gGX3+tFwBkDLr+AR7TtRwL/OuDydwO+0LYvnuL4tGZRd64ETqvOpcA2SXbo5xwL3bj+/lTV+qq6om3/CLiO7p+jYZ+3qurf2+4D2mMkk5em66n3bOCDozjfuCV5JN0/PycDVNVPqqqv3pYDsD/wnaq6eYTn3Ap4SJKt6P5x76feXIj6+lvWT53Ubz3S7/U/rGt2ntfGbD7T/XwGf5XuC5i7qupu4J+A5/dm2Mx7spKuoYz2/NzN5a2q66rqW1OdfDP5L2ixQM/962bybvZedJrP0vHAG9jkve/zszdV3lcDx1XVj1ue22fID3S9roFDafdwm8m72fuxzeR/PN2XtAAXAi9oeTd3zUz5fk7HRqYt247ALT37axnBTZikeRnFddvvOY6g69Ex0PKTHJnkO3TfgLx2kOWnG9q0c1V9po9yZ11+84LWzfrsJDsP4RyPBx6f5F9aN+cDBlw+0A07A3bhFw02gyr/WOAlSdbSrSz0mgGX/3V+cTP7PGDrJI/q4xyDiEFjlmQ5sCddr4JRnO/+bVjC7cCFVTWS8wJ/TfePzVy/XJiPAi5IcnmSVSM65y7ABuBD6YYbfTDJw0Z07o0Oo7/G93mpqnXAu4DvAuuBO6vqglGdf0KNpB6ebT3S5/Xf7zU72+tsPtfGtJ/pOXwGrwZ+M8mjkjyUrpfMbO6HllbV+rZ9K7B0NsHPwSuZ4f41yduT3AK8GPjzGfKuBNZV1df7iOGodq94ygzDyB5P97u8LMk/Jfn1WZb/m8BtVXX9NHleB7yz/ZzvAt40Q5nX8IvG3BcyxXu6yTXT9/tpI5MkLWJJXgKsAN456LKr6m+r6rHAG4H/Pahyk9wPeA/w+kGVOYX/CyyvqifRfctz6gz552IruiFz+9H1NPrAxrkFBuww4OyqumfA5b4I+HBV7UR34/mR9t4Myp8Av5Xka8BvAeuAQf8MmmBJHg58AnjdJt9ID01V3VNVe9B9O753kt2Hfc4kBwO3V9Xlwz7XZjy1qvYCDgSOTPK0EZxzK7ohHCdW1Z7Af9ANwxiJJA+kG8r9DyM857Z0/9jtAjwGeFj7G6wh6qceme31P8drdrbX2Zyujdl8pvv9DFbVdXQ9xi8APgtcSZ9/h6sbYzXwHqFJ/gy4Gzh9hvP/WVXt3PIdNU15DwXezAwNUZs4EXgssAddo927p8m7FbAd3fD8PwXOar2UZjKbnuivBv6o/Zx/ROsFN41XAn+Y5HK6YXE/6T043TUz2/fTRqYt2zru3fK4U0uTNLlGcd3O6hxJngH8GfCcjd13B1l+jzOZRdfaPsrfmm6egEuS3ET3B/u8zH7y7xnjr6rv9fxOPgj82qyjn+U56L6xPa+qflpVN9KNfd91gOVvNJdv62dT/hF08zlQVV8GHgxsz+zM5j3416p6frvJ/rOWNsjhNP4NnWBJHkB3k3t6VZ0z6vO3z9rFQD89DOdqX+A5rT47E3h6ko+O4LzAz3s3bBy+8Um6IUzDthZY29NT5Gy6f6xH5UDgiqq6bYTnfAZwY1VtqKqfAucA/2OE559EQ62H51qPzOL67/ua7eM6m+u1MZvPdN+fwao6uap+raqeBtxBd68yk9s2Dj9vz/1MBzCjJC8HDgZe3Bo9ZuN02rCwzXgsXePb19v7uhNwRZJf2twLquq21jD5M+ADTF93rgXOacMyv0LXA27ae6Y2pPH5wMenywccTvdeQtfIOG0dXlXfrKpnVtWv0d0ffqfnnFNdM32/nzYybdm+CuyaZJfWen0YcN6YY5I0vVFctzOeI8mewN/TNTD1+8d/NuX3NpY8G5ium29f5VfVnVW1fVUtr6rldGPyn1NVs10VaTbx987N8xy6cen9mM37/Cm6XkykW8Hk8cANAyyfJL8CbAt8eQjxf5du/geS/CpdI9OGQZWfZPuenlFvAk7p82eYyXnAy9LZh27YwPqZXqTha9/ungxcV1XvGeF5l+QXKxU9BPgd4JvDPm9Vvamqdmr12WHAF6pqJD1ckjwsydYbt+km1R36aoJVdStwS5IntKT9gWuHfd4e/c5TNwjfBfZJ8tD2Gd+f/v+2LDRDuyfqtx7p5/rv95rt5zqbx7Uxm89035/BJI9uz8voGjxmsxLueXQNH7Tnc2fxmllJN7XAG+ju++6aIW/vvehKpqnPq+obVfXonnvLtXSTYN86Tfm994rPY/q681N0k3+T5PF0E7r/23Tx0zUKfrOq1s6Q71/penxDt1DKtPfcPe/p/ehGGry/7W/umun//axZzFTvY3IfdEMUvk3XAvln447Hx1De4zPoumD+lK7CO2LcMfmY93t6n+sWeCvdH0yAX2/v9X8A3wOuGcI5Pg/cRtf1+Uq6HjWDLP8EujHfV9J9G/jEQZa/Sd5L6GN1uVnG//+2+L/e4v+VIbwHoRv2dy3wDeCwQf+O6OZNOm5In9PdgH9pv6MrgWcOuPxD6G6Uvk3Xm+xBfZZ/n7oT+APgD3p+/3/bzv+Nfj9Di+Ex1e9wROd9Kl13/Kt66qiDRnDeJ9Gt+HgV3T8Lfz6G3/l+jHB1ObpVvb7eHtcwwntJuiEmq9vv+1O0lTZHcN6H0f1tfeQY3t+/oPtH92rgI/3WawvxMdXfgmnyzrpO6rcemev1P5trtt/rrN9ro5/PdL+fQeCf6e5Tvg7sP5v3BHgUcFH7G/55YLtp8j6vbf+Y7r70czOUvYZuHq+N7+n7p8n7ifZzXkU3DcKOs/0ssclqgJsp/yN09w9X0TXE7DBN3gcCH23xXAE8faZYgA/T7llmiOOpwOXtPboM+LUZ8h9Nd819GzgOyHTXzObez+keGwuUJEmSJEmS5szhcpIkSZIkSZo3G5kkSZIkSZI0bzYySZIkSZIkad5sZJIkSZIkSdK82cgkSZIkSZKkebORSZIkSVrAkmw17hgkSYuDjUwaqySvTXJdktPHHYskzUeSm5JsP+44JG1Zkixv90IfSHJNkguSPGQzeR+X5PNJvp7kiiSPTeedSa5O8o0k/6vl3S/JPyc5D7g2yf1bvq8muSrJq1q+HZJ8McmVrYzfHOGPL0laYPxWQ+P2h8AzqmrtXAtIEiBV9bPBhSVJkjQyuwIvqqrfT3IW8ALgo1PkOx04rqo+meTBdF8YPx/YA3gysD3w1SRfbPn3AnavqhuTrALurKpfT/Ig4F+SXNBe/7mqenuS+wMPHeYPKmnhSLIc+CxwOV19cw3wMuCJwAnAw4AfA/tX1Y/GE6VGzZ5MGpsk7wf+G/CPSV6f5FPtm7VLkzyp5Tk2yZ/0vObq9o3f8iTfSnIacDWw82bOcUSSbyf5SvuG8H2j+NkkbTlaffLNJB9u9cXpSZ6R5F+SXJ9k78287lGtx8E1ST4IpOfYS1q9c2WSv2//uJHk35Mc315zUZIlI/oxJU22G6vqyrZ9ObB80wxJtgZ2rKpPAlTVf1XVXcBTgTOq6p6qug34J+DX28u+UlU3tu1nAi9LciVwGfAousatrwKvSHIs8N/9R1BSn54A/F1V/SrwQ+Ao4OPA0VX1ZOAZwH+OMT6NmI1MGpuq+gPgX4HfpruZ+lpVPQl4M3DaLIrYla5Ce2JV3bzpwSSPAf4fYB9gX+BXBhS6pIXnccC76eqJXwF+l+4ftz+hq5Om8hbgS1X1ROCTwDKAJL8K/C9g36raA7gHeHF7zcOA1e01/9TKkKQf92zfw+BGG/xHz3aA11TVHu2xS1VdUFVfBJ4GrAM+nORlAzq3pMXhlqr6l7b9UeBZwPqq+ipAVf2wqu4eW3QaORuZNCmeCnwEoKq+ADwqySNmeM3NVXXpNMf3Bv6pqr5fVT8F/mEwoUpagG6sqm+0YbfXABdVVQHfYIoeBc3TaMNZquozwB0tfX/g1+iGrFzZ9v9bO/Yzum/3aK996oB/DkkLVOthtDbJcwGSPCjJQ4F/Bv5Xm3NpCV3d9JUpivgc8OokD2ivf3yShyX5ZeC2qvoA8EG6IS+SNFu1yf4PxxKFJoZzMmnS3c29G0Mf3LP9H0jSYPT2IvhZz/7P6P9vZYBTq+pNs8i76Y2ZJE3npcDfJ3kr8FPghXQ9KX8D+DpdnfKGqro1yaY9uD9I12h+RZvPcgPwXGA/4E+T/BT4d7r5VCRptpYl+Y2q+jJdT/BLgVcl+fWq+mob6vuf9mZaPOzJpEnxz7ThJEn2A/6tqn4I3ET7Ri3JXsAufZT5VeC3kmzblu59wSADlrTofZHuZookBwLbtvSLgEOSPLod2671FIDu7+4hbft3gS+NLlxJk6iqbqqq3Xv231VVx24m7/VV9fSqelJV/VpV3VCdP62q3avqv1fVx1veS6rq4J7X/qyq3tzy7F5Vv11Vd1bVqW1/z6r6zZ45nCRpNr4FHJnkOrp7ob+hmzbgb5J8HbiQe3cU0AJnTyZNimOBU5JcBdwFHN7SP0E3SeU1dJNUfnu2BVbVuiR/Rddl/PvAN4E7Bxm0pEXtL4AzWv30/wHfBaiqa5P8b+CCJPej621wJHAzXQ/Mvdvx2+luwiRJkrZUd1fVSzZJ+yrdvLhahNJNOSEtTEkeXlX/3noyfRI4ZeOqLJI0akn+vaoePu44JE22JH9Lt2hJrxOq6kPjiEeSppJkOfDp3t6Yko1MWtCSvItu2cwHAxfQLaXph17SWNjIJEmSpIXMRiYtCEkuAx60SfJLq+ob44hH0sKR5BXA0Zsk/0tVHTmOeCRJkqRJZSOTJEmSJEmS5s3V5SRJkiRJkjRvNjJJkiRJkiRp3mxkkiRJkiRJ0rzZyCRJkiRJkqR5G3kjU5Kdk1yc5Nok1yQ5uqVvl+TCJNe3521bepK8N8maJFcl2WvUMUuSJEmSJGl6I19dLskOwA5VdUWSrYHLgecCLwe+X1XHJTkG2Laq3pjkIOA1wEHAU4ATquop051j++23r+XLlw/zx5A0Apdffvm/VdWScccxV9ZF0sKwpddFYH0kLQTWRZImwUx10VajDAagqtYD69v2j5JcB+wIrAT2a9lOBS4B3tjST6uuNezSJNsk2aGVM6Xly5ezevXq4f0QkkYiyc3jjmE+rIukhWFLr4vA+khaCKyLJE2Cmeqisc7JlGQ5sCdwGbC0p+HoVmBp294RuKXnZWtb2qZlrUqyOsnqDRs2DC1mSZIkSZIk3dfYGpmSPBz4BPC6qvph77HWa6mvcXxVdVJVraiqFUuWbNG9SCVJkiRJkrY4Y2lkSvIAugam06vqnJZ8W5uvaeO8Tbe39HXAzj0v36mlSZIkSZIkaUKMY3W5ACcD11XVe3oOnQcc3rYPB87tSX9ZW2VuH+DO6eZjkiRJkiRJ0uiNfOJvYF/gpcA3klzZ0t4MHAecleQI4Gbg0HbsfLqV5dYAdwGvGG24kiRJkiRJmsk4Vpf7EpDNHN5/ivwFHDnUoCRJkiRJkjQvY11dTpIkSZIkSQvDOIbLSRqhr33w9pkzbWLP33v0ECJRP2498S9mle+XXv2WIUciSQvD35z+rFnle82LPzfkSCRJG93057uMO4RFb/lbbxxoefZkkiRJkiRJ0rzZk0mSJGmMkpwCHAzcXlW7t7R3Av8T+AnwHeAVVfWDduxNwBHAPcBrq2piut5c83fPmXXeJ/7heUOMRJIkjYM9mSRJksbrw8ABm6RdCOxeVU8Cvg28CSDJbsBhwBPba/4uyf1HF6okSdLm2cgkSZI0RlX1ReD7m6RdUFV3t91LgZ3a9krgzKr6cVXdCKwB9h5ZsJIkSdOwkUnSopRk5yQXJ7k2yTVJjm7p2yW5MMn17Xnblp4k702yJslVSfYa708gaRF5JfCPbXtH4JaeY2tbmiRJ0tjZyCRpsbobeH1V7QbsAxzZhqEcA1xUVbsCF7V9gAOBXdtjFXDi6EOWtNgk+TO6+ur0Obx2VZLVSVZv2LBh8MFJkiRtwkYmSYtSVa2vqiva9o+A6+h6A6wETm3ZTgWe27ZXAqdV51JgmyQ7jDhsSYtIkpfTTQj+4qqqlrwO2Lkn204t7T6q6qSqWlFVK5YsWTLUWCVJksBGJkkiyXJgT+AyYGlVrW+HbgWWtm2HqEgamSQHAG8AnlNVd/UcOg84LMmDkuxC17vyK+OIUZIkaVNbjTsASRqnJA8HPgG8rqp+mOTnx6qqktRmXzx1eavohtOxbNmyQYYqaYFKcgawH7B9krXAW+hWk3sQcGGrly6tqj+oqmuSnAVcSzeM7siqumc8kUuSJN2bjUySFq0kD6BrYDq9qs5pybcl2aGq1rfhcLe39FkNUamqk4CTAFasWNFXA9WoXfTB/5+9e4+TrKrvvf/5holGjRGQgSAwZ4ii56hRxD5IjpcQQQXkCCgoHI2AJBMNXmLiEyHmCcbEHIwY4iUHzygIRMNF7lEiTohIkkeQ4SIXQRkQZCYDMwEBI0YFfs8ftVuLnq6erqquS3d/3q9XvWrX2mvt/evp6t/sWrX2Wq+eVb29fuuLA45EWtyq6rBpik+eof4HgQ8OLiJJkqTeeLucpEUpraEBJwM3V9Vfte26CDi82T4cuLCt/M3NKnN7AA+03VYnSZI0LyQ5JcmGJDdOs+8PklSSbZrXHVfXTXJ4sxrvrUkOn3osSYuTI5kkLVYvBn4TuCHJdU3ZHwHHA2cnOQq4E3h9s+9iYD9gDfAQcORww5UkSQAXfP7fZ1XvwEO2GXAk89apwCeA09sLk+wEvBL4bltx++q6L6K1uu6LkmxN69beCaCAq5NcVFXfG3j0ksaanUySFqWq+hcgHXbvNU39Ao4eaFCSJC0yHzx/doOC33eQC7rOlaq6vFn0ZKoTaS04cGFb2U9X1wWuSDK5uu6ewKqqug8gySpgH+CMAYYuaR4Y+u1y0w3PTHJWkuuaxx2TowqSLE/yw7Z9nxx2vJIkSZK0kCU5AFhXVd+YsqvT6rquuitpWqMYyXQqU4ZnVtUbJreTfAR4oK3+bVW169CikyRJkqRFIskTaU0Z8MoBHd+Vd6VFZOidTDMMz5yciPf1wMuHGZMkSZIk9eOeE6/bfCVgu3eP3ffnTwd2Br7R+jjGjsA1SXan8+q662jdMtdeftl0B59PK+9K6t+4rS73UuCeqrq1rWznJNcm+WqSl3ZqmGRFktVJVm/cuHHwkUqSJEnSPFdVN1TVtlW1vKqW07r1bbequpvOq+teArwyyVZJtqI1CuqSUf0MksbHuHUyHcZjJ4tbDyyrqhcAvw/8XZJfmq5hVa2sqomqmli6dOkQQpUkSZKk+SXJGcDXgGclWdusqNvJxcDttFbX/RTwuwDNhN9/BlzVPD4wOQm4pMVtbFaXS7IEeC3wwsmyqvoR8KNm++oktwHPBFaPJEhJkiSN3JmfedWs6h16pAMrpKmq6rDN7F/ett1xdd2qOgU4ZU6DkzTvjdNIpr2BW6pq7WRBkqVJtmi2fwXYhVZPuiRJkiRJksbI0DuZZhieeSiPvVUO4GXA9UmuA84B3uowTEmSJEmSpPEzitXlph2eWVVHTFN2LnDuoGOSJEmSJElSf8bpdjlJkiRJkiTNU3YySZIkSZIkqW9js7qcJGn8uaKTJEmSpE7sZJKkAdt40mdnVW/p29404EgkSZIkaXC8XU7SopTklCQbktzYVnZWkuuaxx3NypYkWZ7kh237Pjm6yCVJkiRpPDmSSdJidSrwCeD0yYKqesPkdpKPAA+01b+tqnYdWnSSpEXh1ed9ZFb1vvjaPxhwJJIk9c9OJkmLUlVdnmT5dPuSBHg98PJhxiRJkiRJ85mdTJK0qZcC91TVrW1lOye5FngQ+OOq+ufRhCZJGob3nLPPrOuecPCXBhiJJEnzh51MkrSpw4Az2l6vB5ZV1b1JXghckOQ5VfXg1IZJVgArAJYtWzaUYCVJi8v+554yq3pfeN1bBhyJJEmP5cTfktQmyRLgtcBZk2VV9aOqurfZvhq4DXjmdO2ramVVTVTVxNKlS4cRsqR5rsNCBFsnWZXk1uZ5q6Y8ST6WZE2S65PsNrrIJUmSHsuRTJL0WHsDt1TV2smCJEuB+6rqkSS/AuwC3D6qACUtOKcyZSEC4Bjg0qo6Pskxzev3AvvSykG7AC8CTmqeJc1DGz6+alb1tn3HKwYciSTNDTuZJC1KSc4A9gS2SbIWOK6qTgYO5bG3ygG8DPhAkp8AjwJvrar7hhmvpIWrw0IEB9DKUQCnAZfR6mQ6ADi9qgq4IsmWSbavqvXDiVbq7JBzr59Vvc+/7nkDjkSSNCp2MmmsvfrcT3fd5ouv+60BRKKFpqoO61B+xDRl5wLnDjomSWqzXVvH0d3Ads32DsBdbfXWNmV2MkmSpJGzk0mSJGmMVVUlqW7buRDB8O17wTtmVe8fDvz4gCPp34Hn/OOs615w8N4DjGQ01p5w96zq7fieXx5wJHMvySnA/sCGqnpuU/Zh4H8CP6Y19+SRVXV/s+9Y4CjgEeCdVXVJU74P8FFgC+DTVXX8sH8WSePHTiZJkqTxc8/kbXBJtgc2NOXrgJ3a6u3YlG2iqlYCKwEmJiZq40mfndWJl77tTT0HrfG1/+fPmVW9Lxxy8IAj0Rg4lU3ngVsFHFtVDyf5EHAs8N4kz6Y1lcBzgKcB/5hkcvGTvwFeQWtE5VVJLqqqbw7pZ5A0poa+ulyHFVTen2Rdkuuax35t+45tVlD5VpJXDTteSZKkEbgIOLzZPhy4sK38zc0qc3sADzgfk6RuVNXlwH1Tyr5cVQ83L6+g1YENrXngzmxW2v0OsAbYvXmsqarbq+rHwJlNXUmL3ChGMp3Kpj3nACdW1QntBZ16zqvqkWEEKkmSNGjTLUQAHA+cneQo4E7g9U31i4H9aH3Qewg4cugBS/PM1z+zYfOVGrsfue0AI5k33gKc1WzvQKvTadLkPHCw6fxw06506a270uIy9E6mDiuodPLTnnPgO0kme86/NqDw5tTXVu7fdZtfW/GFAUQiSZLGVaeFCIC9pqlbwNGDjUjSYpXkfcDDwOfm6phTb92dq+NKGk9Dv11uBm9Pcn1zO91WTVmnFVQ2kWRFktVJVm/cuHHQsUqSJEnSgpHkCFoTgr+x6dCGzvPAzXp+OEmLy7h0Mp0EPB3YldYSvB/p9gBVtbKqJqpqYunSpXMdnyRJkiQtSM1KcX8IvKaqHmrbdRFwaJLHJ9kZ2AX4OnAVsEuSnZM8jtYUJxcNO25J42csVperqnsmt5N8Cpi8Z8weckma5z7+udmt2fCON14y4EgkSVKHeeCOBR4PrEoCcEVVvbWqbkpyNvBNWrfRHT05P26StwOXAFsAp1TVTUP/YSSNnbHoZJpcord5eRAwufLcRcDfJfkrWhN/T/acS5IkSZK61GEeuJNnqP9B4IPTlF9MazECSfqpoXcydeg53zPJrkABdwC/AzBTz7kkSZIG6+6T/nRW9X75bccNOBJJkjQfjGJ1uTnpOZckSdL8d+mnXz2renv91hcHHIkkSerXuEz8LUmSJEmSpHlsLOZkksbZQef+S1f1z3/dS+b0/Oed8+9dt3ntwdvMaQwafzf9n9fMqt5zfteFXyRJkiQNhiOZJC1aSU5JsiHJjW1l70+yLsl1zWO/tn3HJlmT5FtJZrdkmiRJkiQtEnYySVrMTgX2mab8xKratXlcDJDk2cChwHOaNv8nyRZDi1SSJEmSxpydTJIWraq6HLhvltUPAM6sqh9V1XeANcDuAwtOkiRJkuYZO5kkaVNvT3J9czvdVk3ZDsBdbXXWNmWSJEmSJOxkkqSpTgKeDuwKrAc+0k3jJCuSrE6yeuPGjYOIT5IkSZLGkp1MktSmqu6pqkeq6lHgU/zslrh1wE5tVXdsyqa2X1lVE1U1sXTp0sEHLEmSJEljwk4mSWqTZPu2lwcBkyvPXQQcmuTxSXYGdgG+Puz4JEmSJGlcLRl1ANJC987z79p8pSk+dtBOm6+kviU5A9gT2CbJWuA4YM8kuwIF3AH8DkBV3ZTkbOCbwMPA0VX1yCjiliRJkqRxZCeTpEWrqg6bpvjkGep/EPjg4CKSJEmSpPnL2+UkSZIkSZLUN0cyaUH7n+ec13Wbvz/4tQOIRJIkSZKkhc2RTJIkSZK0SCQ5JcmGJDe2lW2dZFWSW5vnrZryJPlYkjVJrk+yW1ubw5v6tyY5fBQ/i6TxYyeTJEmSJC0epwL7TCk7Bri0qnYBLm1eA+xLa0XdXYAVwEnQ6pSitWDKi4DdgeMmO6YkLW5D72Tq0HP+4SS3NL3j5yfZsilfnuSHSa5rHp8cdrySJEmjkuTdSW5KcmOSM5L8QpKdk1zZjCw4K8njRh2npPmjqi4H7ptSfABwWrN9GnBgW/np1XIFsGWS7YFXAauq6r6q+h6wik07riQtQqMYyXQqmyagVcBzq+p5wLeBY9v23VZVuzaPtw4pRkmSpJFKsgPwTmCiqp4LbAEcCnwIOLGqngF8DzhqdFFKWiC2q6r1zfbdwHbN9g7AXW311jZlncolLXJDn/i7qi5PsnxK2ZfbXl4BHDzMmDQ4+53/5123ufigPx5AJJIkzUtLgCck+QnwRGA98HLgfzX7TwPeT3MLiyT1q6oqSc3V8ZKsoHWrHcuWLZurw0oaU+O4utxbgLPaXu+c5FrgQeCPq+qfp2tk8hqMI8/vftTrZw760gAikSRpcamqdUlOAL4L/BD4MnA1cH9VPdxUc/SApLlwT5Ltq2p9czvchqZ8HbBTW70dm7J1wJ5Tyi+b7sBVtRJYCTAxMTFnnVeSxtNYdTIleR/wMPC5pmg9sKyq7k3yQuCCJM+pqgentjV5Te9jn3tV123e+cZLBhCJFqt7PnZZ1222e+eecx6HJM03zSS6B5azCBMAACAASURBVAA7A/cDn6eLOU/8Ak5SFy4CDgeOb54vbCt/e5IzaU3y/UDTEXUJ8Bdtk32/ksdOeSJpkRqb1eWSHAHsD7yxqgqgqn5UVfc221cDtwHPHFmQkiRJw7M38J2q2lhVPwHOA15Ma+LdyS8KJ0cVbKKqVlbVRFVNLF26dDgRSxp7Sc4AvgY8K8naJEfR6lx6RZJbaeWe45vqFwO3A2uATwG/C1BV9wF/BlzVPD7QlEla5MZiJFOSfYA/BH69qh5qK18K3FdVjyT5FVpLZ94+ojAlSZKG6bvAHkmeSOt2ub2A1cBXaM1feSaPHXEgSZtVVYd12LXXNHULOLrDcU4BTpnD0CQtAEPvZGp6zvcEtkmyFjiO1tDKxwOrkgBc0awk9zLgA81kl48Cb7WHXJI01b4XvGNW9f7hwI8POBJp7lTVlUnOAa6hNZ3AtbSmBvgicGaSP2/KTh5dlJIkST8zitXlpus5n/biqKrOBc4dbESSZnL3CWu6bvPL73nGACLRYvGec2a/4MAJB7vQgBa2qjqO1hdy7W4Hdh9BOJIkSTMamzmZJGmYkpySZEOSG9vKPpzkliTXJzk/yZZN+fIkP0xyXfP45OgilyRJkqTxZCeTpMXqVDZdpWkV8Nyqeh7wbR67SsptVbVr83jrkGKUJEmSpHljLCb+1vTO+czsbxmZdPCR3joizUZVXZ5k+ZSyL7e9vILWxLqSJEmSpFlwJJMkTe8twD+0vd45ybVJvprkpaMKSpIkSZLGlSOZJGmKJO+jtZLT55qi9cCyqro3yQuBC5I8p6oenKbtCmAFwLJly4YVsnrw6vM+Mqt6X3ztHww4EkmSJGlh6KuTKcmlVbXX5srmq3/7m9/vus3Tjv6rAUQiaSZzmYuSHAHsD+xVVQVQVT8CftRsX53kNuCZwOqp7atqJa0lxpmYmKhuzy9p/lro10WSxos5R9I46qmTKckvAE8EtkmyFZBm1y8BO8xRbJI0o7nORUn2Af4Q+PWqeqitfClwX1U9kuRXgF1oLSEuSV4XSRoqc46kcdbrSKbfAX4PeBpwNT9LbA8Cn5iDuCRpNnrORUnOAPakdYG2FjiO1mpyjwdWJQG4ollJ7mXAB5L8BHgUeGtV3TfnP42k+crrIknDZM6RNLZ66mSqqo8CH03yjqr6+BzHJEmz0k8uqqrDpik+uUPdc4FzewhR0iLgdZGkYTLnSBpnfc3JVFUfT/I/gOXtx6qq0/uMS5JmzVwkaRyYiyQNkzlH0jjqd+LvvwWeDlwHPNIUF2BikzQ05iJJ48BcJGmYzDmSxlFfnUzABPDsyRWYJGlEzEWSxoG5SNIwmXMkjZ2f67P9jcAvz0UgktQHc5GkcWAukjRM5hxJY6ffkUzbAN9M8nXgR5OFVfWaPo8rSd0wF0kaB+YiScM05zknybuB36J1290NwJHA9sCZwFNprWb3m1X14ySPp3Vr3guBe4E3VNUdvZ5b0sLQbyfT+3tplOQUYH9gQ1U9tynbGjiL1sR1dwCvr6rvpbWO+EeB/YCHgCOq6po+45a0sLx/1AFIEuYiScP1/rk8WJIdgHfSugXvh0nOBg6l9TnsxKo6M8kngaOAk5rn71XVM5IcCnwIeMNcxiRp/ul3dbmv9tj0VOATPHZSumOAS6vq+CTHNK/fC+wL7NI8XkQrob2o15glLTx95CJJmjPmIknDNKCcswR4QpKfAE8E1gMvB/5Xs/80Wp1bJwEH8LOOrnOATySJc0RJi1tfczIl+X6SB5vHfyZ5JMmDm2tXVZcD900pPoBW0qJ5PrCt/PRquQLYMsn2/cQtaWHpNRdJ0lwyF0kaprnOOVW1DjgB+C6tzqUHaN0ed39VPdxUWwvs0GzvANzVtH24qf/UXs8vaWHodyTTkye3m9vaDgD26PFw21XV+mb7bmC7ZvunyasxmdjWI0nMeS6SpJ6YiyQN01znnCRbNcfYGbgf+DywT59hkmQFsAJg2bJl/R5O0pjrd3W5n2pGGl0AvGoujkVrsrlZS7Iiyeokqzdu3NhvCJLmqbnMRZLUK3ORpGGao5yzN/CdqtpYVT8BzgNeTOtOksnBCTsC65rtdcBOAM3+p9CaAHxqbCuraqKqJpYuXdpHeJLmg75GMiV5bdvLnwMmgP/s8XD3JNm+qtY3t8NtaMp/mrwa7Yntp6pqJbASYGJiwvuApUVkjnORJPXEXCRpmAaQc74L7JHkicAPgb2A1cBXgINprTB3OHBhU/+i5vXXmv3/5HxMkvpdXe5/tm0/TGtVuAN6PNZkkjqeTZPX25OcSWvC7wfabquTJJjbXCTNmf0/f86s637hkIMHGImGxFwkaZjmNOdU1ZVJzgGuaY53La0v8b8InJnkz5uyk5smJwN/m2QNrfl2D+313JIWjn7nZDqyl3ZJzgD2BLZJshY4jlbn0tlJjgLuBF7fVL+Y1rKZa4CHgFmfc+NJn+06tqVve1PXbSSNVq+5SJLm0iByUZItgU8Dz6U1lcBbgG8BZwHLaX2ofH1VfW+uzy1pvA0i51TVcbQ+m7W7Hdh9mrr/CRwy1zFImt/6XV1uxyTnJ9nQPM5NsuPm2lXVYVW1fVX9fFXtWFUnV9W9VbVXVe1SVXtX1X1N3aqqo6vq6VX1q1W1up+YJS08veaiJKc09W9sK9s6yaoktzbPWzXlSfKxJGuSXJ9kt0H+TJLmn15z0WZ8FPhSVf1X4PnAzcAxwKVVtQtwafNa0iIzoJwjSX3pd+Lvz9C6ne1pzePvmzJJGqZec9GpbLpqSqcPb/sCuzSPFcBJfUctaaGZ0+uiJE8BXkZza0pV/biq7qd1O8xpTbXTgAP7iFnS/OVnMUljp99OpqVV9Zmqerh5nAq4ZICkYespF1XV5bTmEGjX6cPbAcDpzejKK2ittLL93IQvaYGY6+uinYGNwGeSXJvk00meBGzXNj/l3cB20zV25V1pwfOzmKSx028n071J3pRki+bxJqZZtlKSBmwuc1GnD287AHe11VvblEnSpLm+LloC7AacVFUvAH7AlFvjmpWcpl3NyWXDpQXPz2KSxk6/nUxvoTVB993AelpLVx7R5zElqVsDyUUzfXjrxJED0qI217loLbC2qq5sXp9Dq9PpnsmRlM3zhj7OIWn+8rOYpLHTbyfTB4DDq2ppVW1LK9H9af9hSVJX5jIXdfrwtg7Yqa3ejk3ZYzhyQFrU5vS6qKruBu5K8qymaC/gm7TmYDm8KTscuLD3kCXNY34WkzR2+u1kel77krnNinAv6POYktStucxFnT68XQS8uVllbg/ggbbb6iQJBnNd9A7gc0muB3YF/gI4HnhFkluBvZvXkhYfP4tJGjtL+mz/c0m2mkxuSbaeg2NKUrd6ykVJzgD2BLZJshY4jtaHtbOTHAXcSWsYOsDFwH7AGuAh4Mi5/iE0/vY/95RZ1fvC694y4Eg0pub8uqiqrgMmptm1Vz/HlbQg+FlM0tjpNwl9BPhaks83rw8BPtjnMSWpWz3loqo6rMOuTT68NfMzHd1zhJIWA6+LJA2TOUfS2On327XTk6wGXt4Uvbaqvtl/WJI0e+YiSePAXCRpmMw5ksZR38Mpm0RmMpM0UuYiSePAXCRpmMw5ksZNvxN/S5IkSZIkSXYySZIkSZIkqX92MkmSJEmSJKlvdjJJkiRJkiSpb3YySZIkSZJIsmWSc5LckuTmJL+WZOskq5Lc2jxv1dRNko8lWZPk+iS7jTp+SaM3Np1MSZ6V5Lq2x4NJfi/J+5Osayvfb9SxSpIkSdIC9FHgS1X1X4HnAzcDxwCXVtUuwKXNa4B9gV2axwrgpOGHK2ncjE0nU1V9q6p2rapdgRcCDwHnN7tPnNxXVRePLkpJkiRJWniSPAV4GXAyQFX9uKruBw4ATmuqnQYc2GwfAJxeLVcAWybZfshhSxozS0YdQAd7AbdV1Z1JRh2LJElDc+A5/zirehccvPeAI5EkLTI7AxuBzyR5PnA18C5gu6pa39S5G9iu2d4BuKut/dqmbD2SFq2xGck0xaHAGW2v397c53vK5D3AkiRJkqQ5swTYDTipql4A/ICf3RoHQFUVUN0cNMmKJKuTrN64ceOcBStpPI1dJ1OSxwGvAT7fFJ0EPB3YlVav+Ec6tDN5SZIkSVJv1gJrq+rK5vU5tDqd7pm8Da553tDsXwfs1NZ+x6bsMapqZVVNVNXE0qVLBxa8pPEwdp1MtCaQu6aq7gGoqnuq6pGqehT4FLD7dI1MXpIkSZLUm6q6G7grybOaor2AbwIXAYc3ZYcDFzbbFwFvblaZ2wN4oO22OkmL1DjOyXQYbbfKJdm+LVkdBNw4kqgkLRrNxdVZbUW/AvwJsCXw27TmKwD4IxcjkCRJC8g7gM81d5fcDhxJa2DC2UmOAu4EXt/UvRjYD1hDa9GmI4cfrqRxM1adTEmeBLwC+J224r9Msiute3/vmLJPkuZcVX2L1i26JNmC1tDv82ldPJ1YVSeMMDxJkqSBqKrrgIlpdu01Td0Cjh54UJLmlbHqZKqqHwBPnVL2myMKR5LA1S4lSZIkaVbGcU4mSRonrnYpSZIkSbNgJ5MkddDLapeudClJkiRpsbKTSZI663q1S1e6lCRJkrRY2ckkSZ1tstpl2z5Xu5QkSZKkNnYySdI02la7PK+t+C+T3JDkeuA3gHePJDhJi0qSLZJcm+QLzeudk1yZZE2Ss5pbeyVJkkbOTiZJmkZV/aCqnlpVD7SV/WZV/WpVPa+qXlNV60cZo6RF413AzW2vPwScWFXPAL4HHDWSqCRJkqawk0mSJGlMJdkReDXw6eZ1gJcD5zRVTgMOHE10kiRJj7Vk1AFIkqT+HHLu9bOq9/nXPW/AkWgA/hr4Q+DJzeunAvdX1cPN67XADtM1TLICWAGwbNmyAYcpSZLkSCZJkqSxlGR/YENVXd1Le1e7lCRJw+ZIJkmSpPH0YuA1SfYDfgH4JeCjwJZJljSjmXYE1o0wRkkamKcfeMeoQ1j0brtg+ahD0DzjSCZJkqQxVFXHVtWOVbUcOBT4p6p6I/AV4OCm2uHAhSMKUZIk6THsZJIkSZpf3gv8fpI1tOZoOnnE8UiSJAHeLidJkjT2quoy4LJm+3Zg91HGI0mSNB1HMkmSJEmSJKlvdjJJkiRJkiSpb2PXyZTkjiQ3JLkuyeqmbOskq5Lc2jxvNeo4JUmSJGkhSbJFkmuTfKF5vXOSK5OsSXJWksc15Y9vXq9p9i8fZdySxsfYdTI1fqOqdq2qieb1McClVbULcGnzWpIkSZI0d94F3Nz2+kPAiVX1DOB7wFFN+VHA95ryE5t6kjS2nUxTHQCc1myfBhw4wlgkSZIkaUFJsiPwauDTzesALwfOaaq0fw5r/3x2DrBXU1/SIjeOnUwFfDnJ1UlWNGXbVdX6ZvtuYLvRhCZJkiRJC9JfA38IPNq8fipwf1U93LxeC+zQbO8A3AXQ7H+gqb+JJCuSrE6yeuPGjYOKXdKYGMdOppdU1W7AvsDRSV7WvrOqilZH1GOYvCTNJeeHkyRJi0WS/YENVXX1XB+7qlZW1URVTSxdunSuDy9pzIxdJ1NVrWueNwDnA7sD9yTZHqB53jBNO5OXpLnm/HCSJGkxeDHwmiR3AGfSuk3uo8CWSZY0dXYE1jXb64CdAJr9TwHuHWbAksbTWHUyJXlSkidPbgOvBG4ELgIOb6odDlw4mgglLXLODydJkhacqjq2qnasquXAocA/VdUbga8ABzfV2j+HtX8+O7ipv8ndJpIWnyWbrzJU2wHnN3PGLQH+rqq+lOQq4OwkRwF3Aq8fYYySFofJ+eEK+L9VtRLnh5MkSYvLe4Ezk/w5cC1wclN+MvC3SdYA99HqmJKk8epkqqrbgedPU34vsNfwI5K0iL2kqtYl2RZYleSW9p1VVU0H1GM0CxasAFi2bNlwIpUkSZojVXUZcFmzfTut6Uum1vlP4JChBiZpXhirTiZJGhft88Mlecz8cFW1fqb54YCVABMTEw4b19j64PnrN18JeN9B2w84EkmSJC0UYzUnkySNA+eHkyRJkqTuOZJJkjbl/HCSJEmS1CU7mSRpCueHkyRJkqTuebucJEmSJEmS+mYnkyRJkiRJkvpmJ5MkSZIkSZL6ZieTJEmSJEmS+mYnkyRJkiRJkvpmJ5MkSdIYSrJTkq8k+WaSm5K8qynfOsmqJLc2z1uNOlZJkiSwk0mSJGlcPQz8QVU9G9gDODrJs4FjgEurahfg0ua1JEnSyNnJJEmSNIaqan1VXdNsfx+4GdgBOAA4ral2GnDgaCKUJEl6LDuZJEmSxlyS5cALgCuB7apqfbPrbmC7EYUlSZL0GHYySZIkjbEkvwicC/xeVT3Yvq+qCqgO7VYkWZ1k9caNG4cQqSRJWuyWjDoASZI0/i74/L/Puu6Bh2wzwEgWlyQ/T6uD6XNVdV5TfE+S7atqfZLtgQ3Tta2qlcBKgImJiWk7oiRJkubS2IxkmmEFlfcnWZfkuuax36hjlSRJGrQkAU4Gbq6qv2rbdRFweLN9OHDhsGOTtPB0u6JlWj6WZE2S65PsNtqfQNI4GKeRTJMrqFyT5MnA1UlWNftOrKoTRhibJEnq0tc/M+0Am03sfuS2A45k3nox8JvADUmua8r+CDgeODvJUcCdwOtHFJ+khaXT57EjaK1oeXySY2itaPleYF9gl+bxIuCk5lnSIjY2nUzNBJbrm+3vJ5lcQUWShibJTsDptCbSLWBlVX00yfuB3wYmJzb5o6q6eDRRSgvX2hPunlW9Hd/zywOOZPSq6l+AdNi91zBjkbTwzfB57ABgz6baacBltDqZDgBOb+aGuyLJlpO38g47dknjY2xul2s3ZQUVgLc3QzBPmRyeKUkDMvkt3rOBPYCjkzy72XdiVe3aPOxgkiRJC9IsV7TcAbirrdlaHCQgLXpj18k0zQoqJwFPB3al1bP+kQ7tXEFFUt+qan1VXdNsfx9wVKUkSVo0el3Rcobj+TlNWkTGqpNpuhVUquqeqnqkqh4FPgXsPl3bqlpZVRNVNbF06dLhBS1pwXJUpSRJWkxmWtGy2d++ouU6YKe25js2ZY/h5zRpcRmbTqZOK6hMJrTGQcCNw45N0uLjqEpJkrSY9LCi5UXAm5tV5vYAHnA+JkljM/E3nVdQOSzJrrSGZd4B/M5owpO0WHQaVdm2/1PAF6ZrW1UrgZUAExMTXQ0nlyRJGqFuV7S8GNgPWAM8BBw53HAljaOx6WSaYQUVJ9eVNDQzjaps+3bOUZWSJGlB6XZFy2Z+pqMHGpSkeWdsOpkkaUw4qlKSJEmSemAnkyS1cVSlJEmSJPXGTiZJkjSv3XPidZuvBGz37l0HHIkkSdLiNjary0mSJEmSJGn+spNJkiRJkiRJfbOTSZIkSZIkSX2zk0mSJEmSJEl9s5NJkiRJkiRJfbOTSZIkSZIkSX2zk0mSJEmSJEl9s5NJkiRJkiRJfbOTSZIkSZIkSX1bMuoAJEmShm3Dx1fNqt6273jFgCORJElaOBzJJEmSJEmSpL7ZySRJkiRJkqS+zZtOpiT7JPlWkjVJjhl1PJIWJ3ORpHFgLpI0DsxFkqaaF51MSbYA/gbYF3g2cFiSZ482KkmLjblI0jgwF0kaB+YiSdOZF51MwO7Amqq6vap+DJwJHDDimCQtPuYiSePAXCRpHJiLJG1ivnQy7QDc1fZ6bVMmScNkLpI0DsxFksaBuUjSJlJVo45hs5IcDOxTVb/VvP5N4EVV9fa2OiuAFc3LZwHfmuGQ2wD/3mdY/R7D9v4O5nv7YcTwX6pqaR/Hn1NznIt6+bfrts0wzjGsNuMa17DajGtcvbQZ17hmajPvclFTPpt8NOp/21GeY1htxjWuXtqMa1zDajPquBZyLlqo5uJ6W+Nvsf2eZ8xFS4YZSR/WATu1vd6xKfupqloJrJzNwZKsrqqJfgLq9xi293cw39uPSwxDNme5qJefvds2wzjHsNqMa1zDajOucfXSZlzj6rXNiGw2F8Hs8tG4/tuOa1y9tBnXuHppM65xDavNuMY1QnOWixaqefS7VB/8PT/WfLld7ipglyQ7J3kccChw0YhjkrT4mIskjQNzkaRxYC6StIl5MZKpqh5O8nbgEmAL4JSqumnEYUlaZMxFksaBuUjSODAXSZrOvOhkAqiqi4GL5+hwczFcs99j2L5/o45hsbcflxiGag5zUS8/e7dthnGOYbUZ17iG1WZc4+qlzbjG1WubkZhnuaiXNuMaVy9txjWuXtqMa1zDajOucY3MHH9GW4jmze9SffH33GZeTPwtSZIkSZKk8TZf5mSSJEmSJEnSGFt0nUxJ7khyQ5Lrkqzuof2WSc5JckuSm5P8Whdtn9Wcd/LxYJLf6/L8705yU5Ibk5yR5Bd6+Bne1bS/aTbnT3JKkg1Jbmwr2zrJqiS3Ns9bddn+kOb8jyaZcSb+Du0/3PwOrk9yfpItezjGnzXtr0vy5SRP66Z9274/SFJJtuny/O9Psq7t/bBft+dP8o7m3+GmJH/Z5fnPajv3HUmu67L9rkmumPxbSrJ7p/YzHOP5Sb7W/E3+fZJfmukYC0GSfZJ8K8maJMfMsk3H91+H+jsl+UqSbzbvjXfNos0vJPl6km80bf50lufaIsm1Sb4wy/pd5+Bu824vubaX3DqbXNpL/uwlZ/aSJ7vNi73kwV5yXy/5rtscNxc5bb7rNk/0miOatmOVJ3rJEU27eZsnhpEjOrVp2zcneWIYOWKGNjPmiQ5tOl7rdPo73NzvX/NDerjm0/wyU85b1KpqUT2AO4Bt+mh/GvBbzfbjgC17PM4WwN3Af+mizQ7Ad4AnNK/PBo7o8rzPBW4EnkhrTq5/BJ6xmTYvA3YDbmwr+0vgmGb7GOBDXbb/b8CzgMuAiR7O/0pgSbP9oZnOP8Mxfqlt+53AJ7tp35TvRGuywztnel91OP/7gffM8vc2XfvfaH5/j29eb9tt/G37PwL8SZfn/zKwb7O9H3BZDz/DVcCvN9tvAf6sm/fzfHs0f/e3Ab/S5I9vAM/u5fe/mfrbA7s1208Gvr258wABfrHZ/nngSmCPWZzr94G/A74wy9jumOlvpUObnvMus8i19JBbmWUu7fC+nzF/dmgzY87s0GbGPNmhTce82Ol9yAx5sMM53s8Mua9Dmxnz3eb+RpiS4zqco6ucNt8fdJkn6DFHNPXHNk8wy+sx5nme6FB/TnNEpzZN+ZzliQ715zRHzHCeGfNEhzYdr3Xo8He4ud+/j/F/0OM1n4/59dhcblmsj0U3kqkfSZ5C6410MkBV/biq7u/xcHsBt1XVnV22WwI8IckSWhct/9Zl+/8GXFlVD1XVw8BXgdfO1KCqLgfum1J8AK0LOprnA7tpX1U3V9W3ZhNwh/ZfbuIHuALYsYdjPNj28klAxwnKOvwbAJwI/OFMbTfTflY6tH8bcHxV/aips6GX8ycJ8HrgjC7bFzD5bdxT2Mx7scMxnglc3myvAl430zEWgN2BNVV1e1X9GDiT1t/SjLp9/1TV+qq6ptn+PnAzrQ9IM7WpqvqP5uXPN48Z39dJdgReDXx6trF1aw7y7mxzbbe5dVa5tJf82UvO7CVPdpsXe8mDveS+XvJdtzluLnLafNdtnuglR8C8yBPdXI/N2zwxjBwxw88Cc5gnhpEjZmgzY57o9lpnhr/DWV9na2z1dM2n+aXfz3gL1WLsZCrgy0muTrKiy7Y7AxuBz6Q17PvTSZ7UYxyHMsOH+ulU1TrgBOC7wHrggar6cpfnvRF4aZKnJnkirW9hduryGADbVdX6ZvtuYLsejjFX3gL8Qy8Nk3wwyV3AG4E/6bLtAcC6qvpGL+duvL0Zdn5KD0Ohn0nrd3llkq8m+e89xvBS4J6qurXLdr8HfLj59zsBOLaHc9/Ez/7DPYTe3ovzyQ7AXW2v17KZzp9+JVkOvIDWqIPN1d2iuV1gA7CqqjbX5q9pfWh4tIuQus3B/ebdzebaHnNrP7l0FPlz1nmym7zYRx7sNvf1k+9mm+PmIqfNS7PNEz3kCBj/PDGr67FFkCcGkiOa+sPIE8PIEdBbnpjVtc6Uv8Nxus5Wb4Z+zSeNi8XYyfSSqtoN2Bc4OsnLumi7hNZwuJOq6gXAD2gNYe1KkscBrwE+32W7rWj9J7Uz8DTgSUne1M0xqupmWkOivwx8CbgOeKSbY0xzzGIW32YOQpL3AQ8Dn+ulfVW9r6p2atq/vYvzPhH4I7rsmJriJODpwK60Llg/0mX7JcDWwB7A/wOc3Xwb163D6LLDs/E24N3Nv9+7ab5B7tJbgN9NcjWtYeI/7uEY6iDJLwLnAr835dvnaVXVI1W1K61vs3dP8twZjr0/sKGqru4yrG5zcM95d7a5tpfcOle5dBj5s9s8Odu82Ece7CX39ZPvZpvj5iKnzTvd5IluckRz7LHOE91cjy3kPDGoHNEce1h5Yhg5AnrLE5u91pnp73CU19mS1ItF18nUfBM1OYz2fFpDGWdrLbC27Zu7c2hd1HRrX+Caqrqny3Z7A9+pqo1V9RPgPOB/dHvyqjq5ql5YVS8Dvkfr/u9u3ZNke4DmueOtWoOS5Ahgf+CNzX/A/fgc3d2q9XRaF5rfSHIHrQvua5L88mwPUFX3NBfsjwKforv3IrTej+c1tzB8nda3xB0nH59OM+T/tcBZXZ4b4HBa70FoXaB3PUluVd1SVa+sqhfSusC7rYc45pN1PPYbzB2bsjmX5OdpXbB+rqrO21z9ds1tJl8B9pmh2ouB1zTv/zOBlyf57CyO3W0O7ifvzjbX9pRb+8ilQ8uffebJzeXFnvJgj7mvp3zXZY7rO6fNN73miVnmCBj/PNHN9diCzBMDzhEwvDwxjBwBPeSJzV3rdPg7HPl1tvo2tGs+adwsqk6mJE9K8uTJbVoTHs56Jviquhu4K8mzmqK9gG/2EEqvI0e+C+yR9+c6iwAAIABJREFU5InNtzN70bp3uytJtm2el9H6j/XveojlIlr/0dI8X9jDMXqWZB9aw+9fU1UP9XiMXdpeHgDcMtu2VXVDVW1bVcurajmti5vdmvfIbM+/fdvLg+jivdi4gNZElyR5Jq1JBf+9y2PsDdxSVWu7bAeteQh+vdl+OdDt7Xbt78WfA/4Y+GQPccwnVwG7JNm5+Qb9UFp/S3OqyQ8nAzdX1V/Nss3SNCsLJXkC8Apm+JuoqmOrasfm/X8o8E9VNeO3+r3k4D7z7mxzbU+5tY9cOpT82Uue7CYv9poHe8x9vea7bnJc3zltPuk2T3SbI2Be5IlurscWXJ4YdI6AoeaJYeQI6CFPzHStM8Pf4UivszUnhnLNJ42lGoPZx4f1oDW7/zeax03A+3o4xq7AauB6Wv+hbdVl+ycB9wJP6fFn+FNa/6HfCPwtzSoaXR7jn2ldfH0D2GsW9c+gNVT5J7QuDo4CngpcSus/138Etu6y/UHN9o+Ae4BLumy/htZ9ztc1j44rw81wjHObf8frgb8Hduim/ZT9dzDz6nLTnf9vgRua818EbN9l+8cBn21+hmuAl3cbP3Aq8NYe3wMvAa5u3kdXAi/s4RjvovWt7reB44H08ncxnx605uT4Nq1vMmeVgzb3/pum/ktoDa2/vu1vZL/NtHkecG3T5kZmWG1wmrZ7MotVo+gxB9ND3qXLXEsPuZVZ5NIO7/sZ82eHNjPmzA5tZsyTHdp0zIubex8yTR7scI4Zc1+HNjPmu06x0SHHdThHVzltvj/oMk/QR45o2u/JGOUJergeYx7niQ715zRHdGozZf8d9JknOtSf0xwxw3lmzBMd2nS81qHD3+Hmfv8+5seDHq75fMyvx+Zy3mJ9pPnHkSRJkiRJknq2qG6XkyRJkiRJ0mDYySRJkiRJkqS+2ckkSZIkSZKkvtnJJEmSJEmSpL7ZySRJkiRJkqS+2ckkSZIkSZKkvtnJpAUjyRFJPjHqOCRJkqaTZMskvzuLev/RPO+Z5AuzPPaeSf5H2+u3Jnlz79FKWizac1M3eUeajp1MkiS1SfKkJF9M8o0kNyZ5Q5L/nuT/a8q+nuTJHdp+Mcnzmu1rk/xJs/2BJL89zJ9D0ljaEthsJ1OP9gR+2slUVZ+sqtMHdC5JC0vXuSnJFgOKRfOcnUwaK/18uGs8LcmXktya5C+HFrikhWQf4N+q6vlV9VzgS8BZwLuq6vnA3sAPO7T9Z+ClSZ4CPAy8uCl/KXD5YMOWNA8cDzw9yXVJTkxyaZJrktyQ5ICZGjbXQ9cmefo0+5YDbwXe3Rz7pUnen+Q9zf7LmvOtTnJzc6zzmuulP287zpuaa63rkvxfP0RKi8ZPcxPwYeAXk5yT5JYkn0sSgCR3JPlQkmuAQ5K8MsnXmjz2+SS/2NR7YZKvJrk6ySVJtu904iYfXd/knQ8nuXEYP7AGZ8moA5CmmPxw92qA5oPatcAbquqqJL9E5w93ALsCLwB+BHwrycer6q5BBy1pQbkB+EiSDwFfAO4H1lfVVQBV9eAMbf8ZeCfwHeCLwCuSPBHYuaq+NdiwJc0DxwDPrapdkywBnlhVDybZBrgiyUVVVVMbNbfBfRw4oKq+O3V/Vd2R5JPAf1TVCU2bvaZU+3FVTSR5F3Ah8ELgPuC2JCcC2wJvAF5cVT9J8n+ANwKOhpIWvvbctCetHPEc4N+Af6X1pdm/NHXvrardmrx1HrB3Vf0gyXuB30/yv/lZvtqY5A3AB4G3dDj3Z4DfrqqvJTl+UD+ghsdOJo2bfj7cAVxaVQ8AJPkm8F8AO5kkzVpVfTvJbsB+wJ8D/9RF86uACeB2YBWwDfDbwNVzHaekeS/AXyR5GfAosAOwHXD3lHr/DVgJvLKq/q2P813UPN8A3FRV6wGS3A7sBLyEVsfTVc2ghScAG/o4n6T56+tVtRagGd20nJ91Mp3VPO8BPBv41yZnPA74GvAs4LnAqqZ8C2D9dCdJsiXw5Kr6WlP0d8D+c/yzaMjsZNJY6fPDHbRGME16BN/jkrqU5GnAfVX12ST305qjYPsk/70ZUflk4IdV9fDUtlX14yR3AYcAHwCWAic0D0lq90ZaOeKFzcihO4BfmKbe+qb8BbRGFfRq8hrpUR57vfQoreulAKdV1bF9nEPSwjDTZ6ofNM8BVlXVYe0Nk/wqrY7sXxtsiBpXzsmksdJ8uHuoqj5L637gF9F8uGv2P7kZXi5Jg/KrwNebb+6OA/6E1i0kH0/yDVojlKb7IDjpn4ENVfXDZnvH5lmSvg9Mzi35FFq54idJfoPW6Ovp3A+8GvjfzW0sszl2Ly4FDk6yLUCSrZN0iknSwtJL/rgCeHGSZ8BP59Z9JvAtYGmSX2vKfz7Jc6Y7QFXdD3w/yYuaokN7il5jxQ/rGje/Cnw4yaPAT4C30eol/3iSJ9Caj2lv4D9GF6KkhayqLgEumWbXHrNs//8C/2+z/W+0cpgkUVX3JvnXZmLbq4D/muQGYDVwywzt7kmyP/APSd5SVVdOU+3vgXOaCcTf0UNs30zyx8CXk/wcreuwo4E7uz2WpPllSm76IXDPLNpsTHIEcEaSxzfFf9zcmXIw8LFmft0lwF8DN3U41FHAp5rPf18FHujzx9GIZZq5BSVJkiRJkgYqyS9W1X8028cA21fVu0YclvrgSCZJkrqU5FXAh6YUf6eqDhpFPJIkSfPUq5McS6tv4k7giNGGo345kknzjh/uJEnSYpXkSGDqt/z/WlVHjyIeSZqNJH8DvHhK8Uer6jOjiEeDYyeTJEmSJEmS+ubqcpIkSZIkSeqbnUySJEmSJEnqm51MkiRJkiRJ6pudTJIkSZIkSeqbnUySJEmSJEnq25JRBzAI22yzTS1fvnzUYUjq09VXX/3vVbV01HH0ylwkLQzzPReB+UhaCBZCLpK08C3ITqbly5ezevXqUYchqU9J7hx1DP0wF0kLw3zPRWA+khaChZCLJC183i4nSZIkSZKkvtnJJEmSJEmSpL7ZySRJkiRJkqS+2ckkSZI0YknuSHJDkuuSrG7Ktk6yKsmtzfNWTXmSfCzJmiTXJ9lttNFLkiS1DKyTKckpSTYkubGtrOuLpSSHN/VvTXL4oOKVJEkasd+oql2raqJ5fQxwaVXtAlzavAbYF9ileawAThp6pJIkSdMY5EimU4F9ppR1dbGUZGvgOOBFwO7AcZMdU5IkSQvcAcBpzfZpwIFt5adXyxXAlkm2H0WAkiRJ7QbWyVRVlwP3TSnu9mLpVcCqqrqvqr4HrGLTjitJ6shRlZLmiQK+nOTqJCuasu2qan2zfTewXbO9A3BXW9u1TZkkSdJILRny+bq9WPIiSnPmjj/ZedQhLHrLP/CdUZz2VOATwOltZZOjKo9Pckzz+r08dlTli2iNqnxR26jKCVofBK9OclHT+S11xVw0eiPKRZvzkqpal2RbYFWSW9p3VlUlqW4O2HRWrQBYtmzZtHWefuAdvUU7Jm67YHlX9RfC31+3798XfOFVA4pkOK7d/5Ku26xe9swBRDI8E9/99qhDkKSejWzi76oqWh/W5kSSFUlWJ1m9cePGuTqspHnOUZWS5oOqWtc8bwDOpzVNwD2Tt8E1zxua6uuAndqa79iUTT3myqqaqKqJpUuXDjJ8SZIkYPgjme5Jsn1VrZ/lxdI6YM8p5ZdNd+CqWgmsBJiYmOiq82q+f4u3EHT7TaTUJ0dVShobSZ4E/FxVfb/ZfiXwAeAi4HDg+Ob5wqbJRcDbk5xJa9TlA205TZIkaWSGPZJp8mIJNr1YenMzH8oe/Oxi6RLglUm2auZMeWVTJklzwlGVksbAdsC/JPkG8HXgi1X1JVqdS69Iciuwd/Ma4GLgdmAN8Cngd4cfsiRJ0qYGNpIpyRm0RiFtk2QtrflMjgfOTnIUcCfw+qb6xcB+tC6WHgKOBKiq+5L8GXBVU+8DVTX1thdJ6tZYjqqUtDhV1e3A86cpvxfYa5ryAo4eQmiSJEldGVgnU1Ud1mFXVxdLVXUKcMochiZJXd2CkuQS4C8mV6GjNary2EEE5u27o+ftu5IkSVJvhj0nkyQNlaMqJUmSJGk47GSStKA5qlKSJEmShmPYE39LkiRJkiRpAbKTSZIkSZIkSX2zk0mSJEmSJEl9s5NJkiRJkiRJfbOTSZIkSZIkSX2zk0mSJEmSJEl9s5NJkiRJkiRJfbOTSZIkSZIkSX2zk0mSJEmSJEl9s5NJkiRJkiRJfbOTSZIkSZIkSX2zk0mSJEmSJEl9s5NJkiRJkiRJfbOTSZIkSZIkSX2zk0mSJEmSJEl9s5NJkiRJkiRJfbOTSZIkSZIkSX2zk0mSJEmSJEl9s5NJkiRJkiRJfbOTSZIkSfr/27v3eFvruk7gn29cvJYonmHwwAQpaYyNSEfCnHwVaKE1wqtR00oxeUVNXjCbimbmNV2mXqNTI5GWE4nXHNHQknEoI8TUApSbyEXHE1rAgJxBLuId+84f63dgeziHs89Ze++19lnv9+u1Xvt5fs+znvVd7H2+/PZnP8+zAICpCZkAAAAAmJqQCQAAAICpCZkAAAAAmJqQCQAAAICpCZkAAAAAmJqQCQBgxqpqr6q6vKreN9YPraqLq2pzVb2zqvYd4w8Y65vH9kNmWTcAwFIzCZmq6heq6uqquqqq3lFVDzSZAgAW2ClJrl2y/uokp3X3Y5LcluSkMX5SktvG+GljPwCAubDmIVNVbUzy8iSbuvvxSfZK8ryYTAFrTOANzIOqOijJjyR5w1ivJMckOXvs8pYkJ4zl48d6xvZjx/4AADM3q8vl9k7yoKraO8mDk9wUkylgDQm8gTnye0l+Ock/jfX9k9ze3XeP9RuSbBzLG5NcnyRj+x1jfwCAmVvzkKm7b0zyu0n+MZNw6Y4kl8ZkClh7Am9gpqrqR5Pc0t2XrsKxT66qS6rqki1btqz04QEA7mMWl8s9PJNf1g5N8qgkD0ly3Aoc10QKWDaBNzAnnpLkWVX12SRnZRJ0n55kvxGAJ8lBSW4cyzcmOThJxvaHJbl1ewfu7jO6e1N3b9qwYcPqvQMAgGEWl8s9LclnuntLd389yXsymWBNNZkykQJ2hcAbmAfd/avdfVB3H5LJJbsf6O6fTHJBkmeP3U5M8t6xfM5Yz9j+ge7uNSwZAGCHZhEy/WOSo6vqweNSk2OTXBOTKWBtCbyBefYrSV5ZVZszOWvyzDF+ZpL9x/grk5w6o/oAAO5j753vsrK6++KqOjvJZUnuTnJ5kjOS/O8kZ1XVb42xpZOpt43J1Ocz+SsfwLTuCbyTfDmTwPuS3Bt4n5XtB94XRuANrILu/mCSD47l65IctZ19vpLkOWtaGADAMq15yJQk3f1rSX5tm2GTKWDNCLwBAABW1kxCJoB5IPAGAABYObO4JxMAAAAAexghEwAAAABTEzIBAAAAMDUhEwAAAABTEzIBAAAAMDUhEwAAAABTEzIBAAAAMDUhEwAAAABTEzIBAAAAMDUhEwAAAABTEzIBAAAAMDUhEwAAAABTEzIBAAAAMDUhEwAAAABTEzIBAAAAMDUhEwAAAABTEzIBAAAAMDUhEwAAAABTEzIBAAAAMDUhEwAAAABTEzIBAAAAMDUhEwAAAABTEzIBAAAAMDUhEwAAAABTEzIBAAAAMDUhEwAAAABTEzIBAMxQVT2wqj5aVR+vqqur6jfG+KFVdXFVba6qd1bVvmP8AWN989h+yCzrBwDYaiYhU1XtV1VnV9Unq+raqnpyVT2iqs6rqk+Prw8f+1ZV/f6YSF1ZVUfOomYAgFXy1STHdPcTkhyR5LiqOjrJq5Oc1t2PSXJbkpPG/icluW2Mnzb2AwCYuVmdyXR6kr/s7scleUKSa5OcmuT87j4syfljPUmekeSw8Tg5yevXvlxgTyTwBuZBT9w1VvcZj05yTJKzx/hbkpwwlo8f6xnbj62qWqNyAQB2aM1Dpqp6WJKnJjkzSbr7a919e755wrTtROqtYwJ2UZL9qurANS4b2DMJvIG5UFV7VdUVSW5Jcl6Sv09ye3ffPXa5IcnGsbwxyfVJMrbfkWT/ta0YAOC+ZnEm06FJtiR5U1VdXlVvqKqHJDmgu28a+9yc5ICxfM9Ealg6yQLYLQJvYJ509ze6+4gkByU5Ksnjpj1mVZ1cVZdU1SVbtmyZukYAgJ2ZRci0d5Ijk7y+u5+Y5Iu590yBJJPTxjM5TXzZTKSAXbQqgbdeBExjhN0XJHlyJmH23mPTQUluHMs3Jjk4Scb2hyW5dTvHOqO7N3X3pg0bNqx67QAAywqZqur85Ywt0w1Jbujui8f62ZmETp/belbA+HrL2H7PRGpYOsm6h4kU7PlWuBetSuCtF8Hi2t0eVVUbqmq/sfygJE/P5PLdC5I8e+x2YpL3juVzxnrG9g+MfgUAMFP3GzKNj9R9RJJHVtXDxw1xHzE+Kne3Llnr7puTXF9Vjx1Dxya5Jt88Ydp2IvXCcdPdo5PcseQsA2ABrEYvyioF3sDiWYEedWCSC6rqyiQfS3Jed78vya8keWVVbc7knktnjv3PTLL/GH9ltgnIAQBmZe+dbP/ZJK9I8qgklybZ+skldyZ53RSv+7Ikb6+qfZNcl+SnMwm83lVVJyX5hyTPHfuem+SZSTYn+dLYF1gsK96Luvvmqrq+qh7b3Z/KvYH3NZkE3a/KfQPvl1bVWUm+NwJv4F5T9ajuvjLJE7czfl0m92fadvwrSZ4zRb0AAKvifkOm7j49yelV9bLufu1KvWh3X5Fk03Y2HbudfTvJS1bqtYH1Z7V6UQTewApYxR4FALCu7OxMpiRJd7+2qr4vySFLn9Pdb12lugDuY6V7kcAbWEnmSwDAoltWyFRVb0vy6CRXJPnGGO4kJk3AmtGLgHmmRwEAi25ZIVMmf+k/3CeXADOmFwHzTI8CABba/X663BJXJfnnq1kIwDLoRcA806MAgIW23DOZHpnkmqr6aJKvbh3s7metSlUA26cXAfNMjwIAFtpyQ6ZfX80iAJbp12ddAMD9+PVZFwAAMEvL/XS5v1ntQgB2Ri8C5pkeBQAsuuV+utwXMvl0lCTZN8k+Sb7Y3d+2WoUBbEsvAuaZHgUALLrlnsn0rVuXq6qSHJ/k6NUqCmB79CJgnulRAMCiW+6ny92jJ/48yQ+vQj0Ay6IXAfNMjwIAFtFyL5f7sSWr35JkU5KvrEpFADugFwHzTI8CABbdcj9d7t8sWb47yWczOQUcYC3pRcA806MAgIW23Hsy/fRqFwKwM3oRMM/0KABg0S3rnkxVdVBV/VlV3TIe766qg1a7OICl9CJgnulRAMCiW+6Nv9+U5JwkjxqP/zXGANaSXgTMMz0KAFhoyw2ZNnT3m7r77vF4c5INq1gXwPboRcA806MAgIW23JDp1qr6qaraazx+Ksmtq1kYwHboRcA806MAgIW23JDpxUmem+TmJDcleXaSF61STQA7ohcB80yPAgAW2rI+XS7JbyY5sbtvS5KqekSS381kMgWwVvQiYJ7pUQDAQlvumUz/auuEKUm6+/NJnrg6JQHskF4EzDM9CgBYaMsNmb6lqh6+dWX8ZW65Z0EBrBS9CJhnehQAsNCWO/H570kurKo/HevPSfLbq1MSwA7pRcA806MAgIW2rJCpu99aVZckOWYM/Vh3X7N6ZQHcl14EzDM9CgBYdMs+hXtMkkyUgJnSi4B5pkcBAItsufdkAgAAAIAdEjIBAAAAMDUhEwAAAABTEzIBAMxIVR1cVRdU1TVVdXVVnTLGH1FV51XVp8fXh4/xqqrfr6rNVXVlVR0523cAAHCvmYVMVbVXVV1eVe8b64dW1cVj0vTOqtp3jD9grG8e2w+ZVc3AnkcvAmbs7iS/2N2HJzk6yUuq6vAkpyY5v7sPS3L+WE+SZyQ5bDxOTvL6tS8ZAGD7Znkm0ylJrl2y/uokp3X3Y5LcluSkMX5SktvG+GljP4CVohcBM9PdN3X3ZWP5C5n0o41Jjk/ylrHbW5KcMJaPT/LWnrgoyX5VdeAalw0AsF0zCZmq6qAkP5LkDWO9khyT5Oyxy7aTqa2TrLOTHDv2B5iKXgTMk3GG5BOTXJzkgO6+aWy6OckBY3ljkuuXPO2GMQYAMHOzOpPp95L8cpJ/Guv7J7m9u+8e60snTPdMpsb2O8b+36SqTq6qS6rqki1btqxm7cCeY8V7EcDuqKqHJnl3kld0951Lt3V3J+ndOKa5EQCwptY8ZKqqH01yS3dfupLH7e4zuntTd2/asGHDSh4a2AOtVi/ySx2wq6pqn0wCprd393vG8Oe2XgY3vt4yxm9McvCSpx80xu7D3AgAWGuzOJPpKUmeVVWfTXJWJpemnJ7JPQX2HvssnTDdM5ka2x+W5Na1LBjYI61KL/JLHbArxmW3Zya5trtfs2TTOUlOHMsnJnnvkvEXjk+ZOzrJHUsuqwMAmKk1D5m6+1e7+6DuPiTJ85J8oLt/MskFSZ49dtt2MrV1kvXssf8unzIOsJReBMyJpyR5QZJjquqK8XhmklcleXpVfTrJ08Z6kpyb5Lokm5P8cZKfn0HNAADbtffOd1kzv5LkrKr6rSSXZ/JXvYyvb6uqzUk+n8kvgwCrRS8C1kx3fyTJjj5E4Njt7N9JXrKqRQEA7KaZhkzd/cEkHxzL1yU5ajv7fCXJc9a0MGCh6EUAAADTm9WnywEAAACwBxEyAQAAADA1IRMAAAAAUxMyAQAAADA1IRMAAAAAUxMyAQAAADA1IRMAAAAAUxMyAQAAADA1IRMAAAAAUxMyAQAAADA1IRMAAAAAUxMyAQAAADA1IRMAAAAAUxMyAQAAADA1IRMAAAAAUxMyAQAAADA1IRMAAAAAUxMyAQAAADA1IRMAAAAAUxMyAQAAADA1IRMAAAAAUxMyAQAAADA1IRMAAAAAUxMyAQAAADA1IRMAAAAAUxMyAQAAADA1IRMAAAAAU1vzkKmqDq6qC6rqmqq6uqpOGeOPqKrzqurT4+vDx3hV1e9X1eaqurKqjlzrmgEAVktVvbGqbqmqq5aMmRcBAOvOLM5kujvJL3b34UmOTvKSqjo8yalJzu/uw5KcP9aT5BlJDhuPk5O8fu1LBvY0Am9gjrw5yXHbjJkXAQDrzpqHTN19U3dfNpa/kOTaJBuTHJ/kLWO3tyQ5YSwfn+StPXFRkv2q6sA1LhvY8wi8gbnQ3R9K8vlths2LAIB1Z6b3ZKqqQ5I8McnFSQ7o7pvGppuTHDCWNya5fsnTbhhjALtN4A3MOfMiAGDdmVnIVFUPTfLuJK/o7juXbuvuTtK7eLyTq+qSqrpky5YtK1gpsKdbycBbLwJW2u7MixL9CABYezMJmapqn0wCprd393vG8Oe2nhUwvt4yxm9McvCSpx80xr5Jd5/R3Zu6e9OGDRtWr3hgj7LSgbdeBKyQqeZFiX4EAKy9WXy6XCU5M8m13f2aJZvOSXLiWD4xyXuXjL9w3HT36CR3LDnLAGC3rUbgDbBCzIsAgHVnFmcyPSXJC5IcU1VXjMczk7wqydOr6tNJnjbWk+TcJNcl2Zzkj5P8/AxqBvYwAm9gXlTVO5JcmOSxVXVDVZ0U8yIAYB3ae61fsLs/kqR2sPnY7ezfSV6yqkUBi2hr4P2JqrpijP2HTH6Re9f4Je8fkjx3bDs3yTMz+cXuS0l+em3LBfZU3f38HWwyLwIA1pU1D5kA5oHAGwAAYGXN7NPlAAAAANhzCJkAAAAAmJqQCQAAAICpCZkAAAAAmJqQCQAAAICpCZkAAAAAmJqQCQAAAICpCZkAAAAAmJqQCQAAAICpCZkAAAAAmJqQCQAAAICpCZkAAAAAmJqQCQAAAICpCZkAAAAAmJqQCQAAAICpCZkAAAAAmJqQCQAAAICpCZkAAAAAmJqQCQAAAICpCZkAAAAAmJqQCQAAAICpCZkAAAAAmJqQCQAAAICpCZkAAAAAmJqQCQAAAICpCZkAAAAAmJqQCQAAAICprZuQqaqOq6pPVdXmqjp11vUAi0kvAuaBXgQAzKN1ETJV1V5J/iDJM5IcnuT5VXX4bKsCFo1eBMwDvQgAmFfrImRKclSSzd19XXd/LclZSY6fcU3A4tGLgHmgFwEAc2m9hEwbk1y/ZP2GMQawlvQiYB7oRQDAXNp71gWslKo6OcnJY/WuqvrULOuZgUcm+X+zLmJ3Vc26gnVhXX+PkyT/ZZe/0d++GmWsJr1o/f+c6kc7te6/x4vQi5K56Uer+vMyp/9eV/ffyK7//K621f0eZ+7eb7La3+Md/2Cvy14ELJb1EjLdmOTgJesHjbF7dPcZSc5Yy6LmSVVd0t2bZl0Hq8f3eC7oRTvh53TP53s8F3bai5L56EeL+POyaO950d5vspjvGWC51svlch9LclhVHVpV+yZ5XpJzZlwTsHj0ImAe6EUAwFxaF2cydffdVfXSJO9PsleSN3b31TMuC1gwehEwD/QiAGBerYuQKUm6+9wk5866jjm2sJfnLBDf4zmgF+2Un9M9n+/xHFhHvWgRf14W7T0v2vtNFvM9AyxLdfesawAAAABgnVsv92QCAAAAYI4Jmda5qjquqj5VVZur6tRZ18PKq6o3VtUtVXXVrGuB+6Mf7dn0InbFIvaDRfs3UlUHV9UFVXVNVV1dVafMuqbVVFUPrKqPVtXHx/v9jVnXBDCPXC63jlXVXkn+T5KnJ7khk0+beX53XzPTwlhRVfXUJHcleWt3P37W9cD26Ed7Pr2I5VrUfrBo/0aq6sAkB3b3ZVX1rUkuTXLCnvp9rqpK8pDuvquq9knykSSndPdFMy4NYK44k2l9OyrJ5u6+rru/luSsJMfPuCZWWHd/KMnnZ10H7IR+tIfTi9gFC9kPFu3fSHff1N2XjeUvJLk2ycbZVrV6euKusbrPePhrPcA2hEzr28Yk1y9ZvyF78P/cgbmmHwFb6QcLpqoOSfLEJBfPtpLVVVV7VdWoxtBGAAAHOklEQVQVSW5Jcl5379HvF2B3CJkAAIDdUlUPTfLuJK/o7jtnXc9q6u5vdPcRSQ5KclRV7fGXRQLsKiHT+nZjkoOXrB80xgDWmn4EbKUfLIhxb6J3J3l7d79n1vWsle6+PckFSY6bdS0A80bItL59LMlhVXVoVe2b5HlJzplxTcBi0o+ArfSDBTBuhH1mkmu7+zWzrme1VdWGqtpvLD8okxvbf3K2VQHMHyHTOtbddyd5aZL3Z3KzxXd199WzrYqVVlXvSHJhksdW1Q1VddKsa4Jt6Ud7Pr2I5VrUfrCA/0aekuQFSY6pqivG45mzLmoVHZjkgqq6MpMg9bzuft+MawKYO9XtQxEAAAAAmI4zmQAAAACYmpAJAAAAgKkJmQAAAACYmpAJAAAAgKkJmQAAAACYmpAJAHZTVZ1bVfuN5ZdX1bVV9faqelZVnTrr+gAAYC1Vd8+6Btah8UvVT3T3H67gMV+UZFN3v3SljgmwVqrqk0me1t03zLoWYH2oqt9M8qHu/utZ1wIAK8GZTOyu/ZL8/KyL2FVVtfesawDWj6r6pap6+Vg+rao+MJaPGWcsfbaqHllV/yPJdyT5i6r6hap6UVW9bpa1A/Otqvbq7v+8GgGT+Q4AsyJkYne9Ksmjq+qKqvqd8biqqj5RVT+eJFX1A1X1vq1PqKrXjbOVUlVPqqq/q6qPV9VHq+pbx26Pqqq/rKpPV9V/29GLV9VeVfXmJa/5C2P8MVX11+O4l1XVo0cdH66qc5JcM577O1X1saq6sqp+dslxf2nJ+G+MsUPGJTB/XFVXV9VfVdWDVvo/KDCXPpzk+8fypiQPrap9xtiHtu7U3T+X5P8m+cHuPm3NqwTmypg7fHKE0ddW1dlV9eARTL+6qi5L8pwxl3n2eM595kb3N2fZzmt+03xnjP15VV065i8nL9n3rqr67fFaF1XVAWP80WP9E1X1W1V115Ln3GeOBADbEjKxu05N8vfdfUSSi5IckeQJSZ6W5Heq6sAdPbGq9k3yziSndPfW53x5bD4iyY8n+e4kP15VB+/gMEck2djdj+/u707ypjH+9iR/MI77fUluGuNHjtf7ziQnJbmju5+U5ElJfqaqDq2qH0pyWJKjxvG/p6qeOp5/2Djuv0xye5J/u6z/SsB6d2kmveDbknw1yYWZhE3fn0kABbAjj03yh939XUnuzL1ngN/a3Ud291lbd7yfudF25yz385pL5ztJ8uLu/p5M+tbLq2r/Mf6QJBeN1/pQkp8Z46cnOX3Mre659HcncyQAuIeQiZXwr5O8o7u/0d2fS/I3mUyEduSxSW7q7o8lSXff2d13j23nd/cd3f2VTP4K9+07OMZ1Sb6jql5bVccluXOcDbWxu/9sHPcr3f2lsf9Hu/szY/mHkrywqq5IcnGS/TOZOP3QeFye5LIkjxvjSfKZ7r5iLF+a5JCd/2cB1rvu/nqSzyR5UZK/yyRY+sEkj0ly7ewqA9aB67v7b8fyn2QyX0omYdK2djQ32tGcZUeWzneSSbD08Uz+IHjwkud+LcnWs82XzmuenORPx/L/XHKc+5sjAcA9XK/Naro73xxkPnAZz/nqkuVvZAc/o919W1U9IckPJ/m5JM9Ncsr9HPeLS5Yrycu6+/1Ld6iqH07yX7v7j7YZP2Q7dblcDhbHh5P8+yQvTvKJJK9Jcml3d1XNtDBgrm376Tpb17+47Y73Y7tzlvtxz7Gr6gcyOSPqyd39par6YO6di3297/30nx3Ot7ap4z5zJADYljOZ2F1fSLL1PkofzuTStr2qakOSpyb5aJJ/SHJ4VT2gJp9Gd+zY/1NJDqyqJyXJuOfALgWeVfXIJN/S3e9O8p+SHNndX0hyQ1WdMPZ5QFU9eDtPf3+Sfzfuq5Kq+s6qesgYf3FVPXSMb6yqf7YrdQF7pA8nOTDJheNsza/EpXLAzv2LqnryWP6JJB+5n313NDfa0ZxlOR6W5LYRMD0uydHLeM5FufeWAM9bMm6OBMCyOJOJ3dLdt1bV31bVVUn+IsmVST6eyV/pfrm7b06SqnpXkqsyudzk8vHcr9Xk5uCvHTfQ/nImf2nbFRuTvKmqtgalvzq+viDJH9XkI4G/nuQ523nuGzI5LfyympyGsCXJCd39V1X1XUkuHGcn3JXkpzL5Cx+woLr7/CT7LFn/ziXLh+xg+c1J3rwW9QFz61NJXlJVb8zkFgCvT/Ky7e14P3Oj7c5Zlvn6f5nk56rq2lHLRct4ziuS/ElV/cfx/DtGfTuaI92yzFoAWBB175myAADAtMal9u/r7sfPuJRdMs4A//K4HPh5SZ7f3cfPui4A1g9nMgEAAEnyPUleN86auj2Te9EBwLI5k4m5V1UXJ3nANsMv6O5PzKIeAIBZqarvTvK2bYa/2t3fO4t6AGApIRMAAAAAU/PpcgAAAABMTcgEAAAAwNSETAAAAABMTcgEAAAAwNSETAAAAABM7f8D9N+43aKeGV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downloa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61" y="1177307"/>
            <a:ext cx="4623764" cy="3642343"/>
          </a:xfrm>
          <a:prstGeom prst="rect">
            <a:avLst/>
          </a:prstGeom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95888" y="1766888"/>
            <a:ext cx="1985962" cy="27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4752367" y="1199925"/>
            <a:ext cx="4143983" cy="1166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Categorical Features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292650" y="45455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73" name="AutoShape 5" descr="data:image/png;base64,iVBORw0KGgoAAAANSUhEUgAABJkAAAOrCAYAAAD031cDAAAABHNCSVQICAgIfAhkiAAAAAlwSFlzAAALEgAACxIB0t1+/AAAADh0RVh0U29mdHdhcmUAbWF0cGxvdGxpYiB2ZXJzaW9uMy4yLjIsIGh0dHA6Ly9tYXRwbG90bGliLm9yZy+WH4yJAAAgAElEQVR4nOzdeZhlVXnv8e9PJscwSIvIkEZBDRpF7BAc4kVwABwaFAnGAREvUdE4ZABjbiRGcjGDiNcEg4KCIQKCCFEciIrERNBmBlFpEKWxoVsZHBAUfO8fexUeilNT13BOVX0/z3Oe2nvt9+z9nnOq1lm19tprp6qQJEmSJEmSpuMBg05AkiRJkiRJ85+dTJIkSZIkSZo2O5kkSZIkSZI0bXYySZIkSZIkadrsZJIkSZIkSdK02ckkSZIkSZKkaVt/0AnMhs0337yWLl066DQkTdNFF130o6paMug81pV1kbQwzPe6CKyPpIXAukjSMJioLlqQnUxLly5lxYoVg05D0jQl+f6gc5gO6yJpYZjvdRFYH0kLgXWRpGEwUV3k5XKSJEmSJEmaNjuZJEmSJEmSNG12MkmSJEmSJGna7GSSJEmSJEnStNnJJEmSJEmSpGmbtU6mJCckWZPkyp6yzZKcm+Sa9nPTVp4kH0iyMsnlSXbuec6BLf6aJAfOVr6SJEmSJElad7M5kuljwJ6jyg4HvlRVOwBfausAewE7tMchwLHQdUoB7wJ+H9gFeNdIx5QkSZIkSZKGx/qzteOqOj/J0lHFy4Hd2vKJwHnAYa38pKoq4IIkmyTZssWeW1W3ACQ5l67j6hMzmetj9rl+JnendXDtp5cOOgVpVqw99t/G3b7kDa+co0wkDVqSE4AXAmuq6omtbDPgVGApcD2wf1XdmiTAMcDewB3Aa6rq4vacA4G/art9T1WdOJevQwvD9X+93aBTWPSWvvt7g05hICZqG42wjSTNT3M9J9MWVbW6Ld8EbNGWtwJu6Ilb1crGKpckSZpvPoajvCVJ0gI2sIm/26ilmqn9JTkkyYokK9auXTtTu5W0wCVZL8klST7T1rdLcmGbI+7UJBu28o3a+sq2fekg85Y0/1TV+cAto4qX043upv3cp6f8pOpcAIyM8n4+bZR3Vd0KjIzyliRJGri57mS6uTWQaD/XtPIbgW164rZuZWOV309VHVdVy6pq2ZIlS2Y8cUkL1luAq3vW3wscXVXbA7cCB7fyg4FbW/nRLU6SpstR3pIkacGYtTmZxnA2cCBwVPt5Vk/5m5KcQjf8+/aqWp3kC8Df9QwDfx7wjjnOWQuEcw8M3rDNPZBka+AFwJHA29scKLsDf9RCTgSOoLtMZXlbBjgd+GCStFGZkjRtVVVJZnSUN92ldmy77bYztVtJkqQxzdpIpiSfAL4OPC7JqiQH03UuPTfJNcBz2jrAOcB1wErgw8AbAdqE338LfLM93j0yCbgkzYD3A38B/LqtPxy4rarubuu9IwTuHT3Qtt/e4iVpOhzlLUmSFozZvLvcy8fYtEef2AIOHWM/JwAnzGBqkkSSkTs8XZRktxncryMHJE2Fo7wlSdKCMdeXy0nSsHgG8OIkewMPBH6L7nbhmyRZv41W6h0hMDJ6YFWS9YGNgR+P3mlVHQccB7Bs2TIvpZN0rzbKezdg8ySr6O4SdxRwWhvx/X1g/xZ+DrA33SjvO4CDoBvlnWRklDfM0ijvx+xz/UzvUlN07aeXDjoFSZKmzE4mSYtSVb2Ddva/jWT6s6p6RZJPAvsBp3D/UQUH0l0GvB/wZedjkjQVjvKWJEkL3VzfXU6Sht1hdJOAr6Sbc+n4Vn488PBW/nbg8AHlJ0mSJElDyZFMkha9qjoPOK8tXwfs0ifmTuBlc5qYJEmSJM0jjmSSJEmSJEnStNnJJEmSJEmSpGmzk0mSJEmSJEnTZieTJEmSJEmSps1OJkmSJEmSJE2bnUySJEmSJEmaNjuZJEmSJEmSNG12MkmSJEmSJGna7GSSJEmSJEnStNnJJEmSJEmSpGmzk0mSJEmSJEnTZieTJEmSJEmSps1OJkmSJEmSJE2bnUySJEmSJEmaNjuZJC1KSR6Y5BtJLktyVZK/aeUfS/K9JJe2x06tPEk+kGRlksuT7DzYVyBJkjSzkqyX5JIkn2nr2yW5sLV/Tk2yYSvfqK2vbNuXDjJvScPDTiZJi9VdwO5V9WRgJ2DPJLu2bX9eVTu1x6WtbC9gh/Y4BDh2zjOWJEmaXW8Bru5Zfy9wdFVtD9wKHNzKDwZubeVHtzhJspNJ0uJUnZ+11Q3ao8Z5ynLgpPa8C4BNkmw523lKkiTNhSRbAy8APtLWA+wOnN5CTgT2acvL2zpt+x4tXtIiZyeTpEWrDQm/FFgDnFtVF7ZNR7ZL4o5OslEr2wq4oefpq1rZ6H0ekmRFkhVr166d1fwlSZJm0PuBvwB+3dYfDtxWVXe39d62z73torb99hYvaZGzk0nSolVV91TVTsDWwC5Jngi8A3g88HvAZsBhU9zncVW1rKqWLVmyZMZzliRJmmlJXgisqaqLZmHfnoCTFhE7mSQtelV1G/AVYM+qWt0uibsL+CiwSwu7Edim52lbtzJJkqT57hnAi5NcD5xCd5ncMXTTA6zfYnrbPve2i9r2jYEf99uxJ+CkxcVOJkmLUpIlSTZpyw8Cngt8e2SepTavwD7Ale0pZwOvbneZ2xW4vapWDyB1SZKkGVVV76iqratqKXAA8OWqegXdSbj9WtiBwFlt+ey2Ttv+5aoab25LSYvE+hOHSNKCtCVwYpL16DrcT6uqzyT5cpIlQIBLgde3+HOAvYGVwB3AQQPIWZIkaS4dBpyS5D3AJcDxrfx44ONJVgK30HVMSZKdTJIWp6q6HHhKn/Ldx4gv4NDZzkuSJGmQquo84Ly2fB2/mTqgN+ZO4GVzmpikecHL5SRJkiRJkjRtA+lkSvK2JFcluTLJJ5I8MMl2SS5MsjLJqUk2bLEbtfWVbfvSQeQsSZIkSZKksc15J1OSrYA/AZZV1ROB9eiu4X0vcHRVbQ/cChzcnnIwcGsrP7rFSZIkLQiefJMkSQvFoC6XWx94ULvd5YOB1XS3yTy9bT+R7q5OAMvbOm37Hu2uT5IkSfOaJ98kSdJCMuedTFV1I/CPwA/oOpduBy4Cbququ1vYKmCrtrwVcEN77t0t/uFzmbMkSdIs8uSbJElaEAZxudymdA2k7YBHAQ8B9pyB/R6SZEWSFWvXrp3u7iRJkmadJ98kSdJCMojL5Z4DfK+q1lbVr4BPAc8ANmln8AC2Bm5syzcC2wC07RsDPx6906o6rqqWVdWyJUuWzPZrkCRJmrbZOvnW9u0JOEmSNKcG0cn0A2DXJA9uw7v3AL4FfAXYr8UcCJzVls9u67TtX66qmsN8JUmSZsusnHwDT8BJkqS5N4g5mS6km0PgYuCKlsNxwGHA25OspBv2fXx7yvHAw1v524HD5zpnSZKkWeLJN0mStGCsP3HIzKuqdwHvGlV8HbBLn9g7gZfNRV6SJElzqaouTDJy8u1u4BK6k2+fBU5J8p5W1nvy7ePt5NstdHeikyRJGgoD6WSSJElSx5NvkiRpoRjEnEySJEmSJElaYOxkkiRJkiRJ0rTZySRpUUrywCTfSHJZkquS/E0r3y7JhUlWJjk1yYatfKO2vrJtXzrI/CVJkiRp2NjJJGmxugvYvaqeDOwE7JlkV+C9wNFVtT1wK3Bwiz8YuLWVH93iJEmSJEmNnUySFqXq/KytbtAeBewOnN7KTwT2acvL2zpt+x7tduOSJEmSJOxkkrSIJVkvyaXAGuBc4Frgtqq6u4WsArZqy1sBNwC07bcDD5/bjCVJkiRpeNnJJGnRqqp7qmonYGu6W4U/frr7THJIkhVJVqxdu3baOUqSJEnSfGEnk6RFr6puA74CPA3YJMn6bdPWwI1t+UZgG4C2fWPgx332dVxVLauqZUuWLJn13CVJkiRpWNjJJGlRSrIkySZt+UHAc4Gr6Tqb9mthBwJnteWz2zpt+5erquYuY0mSJEkabutPHCJJC9KWwIlJ1qPrcD+tqj6T5FvAKUneA1wCHN/ijwc+nmQlcAtwwCCSliRJkqRhZSeTpEWpqi4HntKn/Dq6+ZlGl98JvGwOUpMkSZKkecnL5SRJkiRJkjRtdjJJkiRJkiRp2uxkkiRJkiRJ0rTZySRJkiRJkqRps5NJkiRJkiRJ02YnkyRJkiRJkqbNTiZJkiRJkiRNm51MkiRJkiRJmjY7mSRJkiRpkUvywCTfSHJZkquS/E0r3y7JhUlWJjk1yYatfKO2vrJtXzrI/CUNBzuZJEmSJEl3AbtX1ZOBnYA9k+wKvBc4uqq2B24FDm7xBwO3tvKjW5ykRc5OJkmSJEla5Krzs7a6QXsUsDtweis/EdinLS9v67TteyTJHKUraUjZySRJkiRJIsl6SS4F1gDnAtcCt1XV3S1kFbBVW94KuAGgbb8dePjcZixp2NjJJEmSJEmiqu6pqp2ArYFdgMdPd59JDkmyIsmKtWvXTjtHScPNTiZJi1KSbZJ8Jcm32uSWb2nlRyS5Mcml7bF3z3Pe0Sa3/E6S5w8ue0mSpNlTVbcBXwGeBmySZP22aWvgxrZ8I7ANQNu+MfDjPvs6rqqWVdWyJUuWzHrukgbLTiZJi9XdwJ9W1Y7ArsChSXZs246uqp3a4xyAtu0A4AnAnsC/JFlvEIlLkiTNtCRLkmzSlh8EPBe4mq6zab8WdiBwVls+u63Ttn+5qmruMpY0jNafOESSFp6qWg2sbss/TXI1v5ljoJ/lwClVdRfwvSQr6YaRf33Wk5UkSZp9WwIntpNoDwBOq6rPJPkWcEqS9wCXAMe3+OOBj7c20S10J+MkLXIDGcmUZJMkpyf5dpKrkzwtyWZJzk1yTfu5aYtNkg+0S1QuT7LzIHKWtHAlWQo8BbiwFb2p1TcnjNRF9Exu2fROfClJ68x2kaRhUFWXV9VTqupJVfXEqnp3K7+uqnapqu2r6mXthBtVdWdb375tv26wr0DSMBjU5XLHAJ+vqscDT6Ybhnk48KWq2gH4UlsH2AvYoT0OAY6d+3QlLVRJHgqcAby1qn5CV8c8BtiJbqTTP01xf05uKWmqbBdJkqQFYc47mZJsDDyLNsyyqn7ZJpZbDpzYwk4E9mnLy4GTqnMB3cRzW85x2pIWoCQb0HUwnVxVnwKoqpvbnVV+DXyY7pI46Jncsumd+PJeTm4paSpsF0mSpIVkECOZtgPWAh9NckmSjyR5CLBFmyMF4CZgi7Y8qUtUHD0gaSqShO6fuqur6n095b3/rO0LXNmWzwYOSLJRku3oRhF8Y67ylbRgzUq7SJIkaRAm1cmU5EuTKZuk9YGdgWOr6inAz/nNEHAA2l0JpnRnAkcPSIvXOtZRzwBeBeye5NL22Bv4+yRXJLkceDbwNoCqugo4DfgW8Hng0Kq6ZyZfh6T5YT60i1pOnoCTFqEZrqMkaUrGvbtckgcCDwY2bxNOpm36Ldb9rNkqYFVVjUywezpdY+rmJFtW1eo2kmBN2z6pS1QkLT7TqaOq6ms98b3OGec5RwJHrlu2kua7+dYuqqrjgOMAli1b5m3FpQVuluooSZqScTuZgD8G3go8CriI31RUPwE+uC4HrKqbktyQ5HFV9R1gD7qRAd8CDgSOaj/Pak85m+5OT6cAvw/c3jN8XNLiNuN1lCSNw3aRpGFmu0jSwI3byVRVxwDHJHlzVf2/GTzum4GTk2wIXAccRHfp3mlJDga+D+zfYs8B9gZWAne0WEmazTpKku7HdpGkYWa7SNIwmGgkEwBV9f+SPB1Y2vucqjppXQ5aVZcCy/ps2qNPbAGHrstxJC0OM11HSdJ4bBdJGma2iyQN0qQ6mZJ8HHgMcCkwMtFtAVZUkgbOOkrSXLLOkTTMrKMkDdKkOpnozq7t2M6eSdKwsY6SNJescyQNM+soSQPzgEnGXQk8cjYTkaRpsI6SNJescyQNM+soSQMz2ZFMmwPfSvIN4K6Rwqp68axkJUlTYx0laS5Z50gaZtZRkgZmsp1MR8xmEpI0TUcMOgFJi8oRg05AksZxxKATkLR4Tfbucl+d7UQkaV1ZR0maS9Y5koaZdZSkQZrs3eV+SndHAoANgQ2An1fVb81WYpI0WdZRkuaSdY6kYWYdJWmQJjuS6WEjy0kCLAd2na2kJGkqrKMkzSXrHEnDzDpK0iBNdk6me7VbYX46ybuAw2c+JUlad9ZRkuaSdY6kYbYQ6qibjn3PpOIe+Ya/muVMJE3GZC+Xe0nP6gOAZcCds5KRJE2RdZSkuWSdI2mYWUdJGqTJjmR6Uc/y3cD1dMMuJWkYWEdJmkvWOZKGmXWUpIGZ7JxMB812IpK0rtaljkqyDXASsAXd5JjHVdUxSTYDTgWW0jXK9q+qW9ucBscAewN3AK+pqotn5hVImk9sF0kaZtZRkgbpAZMJSrJ1kjOTrGmPM5JsPdvJSdJkrGMddTfwp1W1I91kmIcm2ZFuvoIvVdUOwJf4zfwFewE7tMchwLGz8mIkDT3bRZKGmXWUpEGaVCcT8FHgbOBR7fEfrUyShsGU66iqWj0yEqmqfgpcDWxFN5z8xBZ2IrBPW14OnFSdC4BNkmw50y9E0rxgu0jSMLOOkjQwk+1kWlJVH62qu9vjY8CSWcxLkqZiWnVUkqXAU4ALgS2qanXbdBPd5XTQdUDd0PO0Va1s9L4OSbIiyYq1a9dO+YVImhdsF0kaZtZRkgZmsp1MP07yyiTrtccrgR/PZmKSNAXrXEcleShwBvDWqvpJ77Z229+aSiJVdVxVLauqZUuW2J6TFijbRZKGmXWUpIGZbCfTa4H96c7qrwb2A14zSzlJ0lStUx2VZAO6DqaTq+pTrfjmkcvg2s81rfxGYJuep2/dyiQtPraLJA0z6yhJAzPZTqZ3AwdW1ZKqegRdxfU3s5eWJE3JlOuodre444Grq+p9PZvOBg5sywcCZ/WUvzqdXYHbey6rk7S42C6SNMysoyQNzPqTjHtSVd06slJVtyR5yizlJElTtS511DOAVwFXJLm0lf0lcBRwWpKDge/TnQkEOAfYG1gJ3AF4e2Bp8bJdJGmYWUdJGpjJdjI9IMmmI5VVks2m8FxJmm1TrqOq6mtAxti8R5/4Ag6dbqKSFgTbRZKGmXWUpIGZbGXzT8DXk3yyrb8MOHJ2UpKkKbOOkjSXrHMkDTPrKEkDM6lOpqo6KckKYPdW9JKq+tbspSVJk2cdJWkuWedIGmbWUZIGadLDJlvFZOUkaShZR0maS9Y5kobZutRRSbYBTgK2AAo4rqqOaZfbnQosBa4H9q+qW9tNVI6hm7PyDuA1VXXxjL0ISfPSZO8uJ0mSJElauO4G/rSqdgR2BQ5NsiNwOPClqtoB+FJbB9gL2KE9DgGOnfuUJQ0bO5kkSZIkaZGrqtUjI5Gq6qfA1cBWwHLgxBZ2IrBPW14OnFSdC4BNkmw5x2lLGjJ2MkmSJEmS7pVkKfAU4EJgi6pa3TbdRHc5HXQdUDf0PG1VK5O0iNnJJEmSJEkCIMlDgTOAt1bVT3q3VVXRzdc0lf0dkmRFkhVr166dwUwlDaOBdTIlWS/JJUk+09a3S3JhkpVJTk2yYSvfqK2vbNuXDipnSZIkSVqokmxA18F0clV9qhXfPHIZXPu5ppXfCGzT8/StW9l9VNVxVbWsqpYtWbJk9pKXNBQGOZLpLXTX+Y54L3B0VW0P3Aoc3MoPBm5t5Ue3OEmSpAXDk2+SBq3dLe544Oqqel/PprOBA9vygcBZPeWvTmdX4Paey+okLVID6WRKsjXwAuAjbT3A7sDpLWT0hHIjE82dDuzR4iVJkhYKT75JGrRnAK8Cdk9yaXvsDRwFPDfJNcBz2jrAOcB1wErgw8AbB5CzpCGz/oCO+37gL4CHtfWHA7dV1d1tvXfSuHsnlKuqu5Pc3uJ/NHfpSpIkzY6ek29HAm/vOfn2Ry3kROAIutuDL2/L0J18+2CStHlSJGmdVdXXgLFO5u/RJ76AQ2c1qXXw7X9ePqm4xx961sRBkqZszkcyJXkhsKaqLprh/TqhnCRJmo9GTr79uq1P+uQbMHLy7X5sG0mSpLk2iMvlngG8OMn1wCl0Z+qOATZJMjKyqnfSuHsnlGvbNwZ+PHqnTignSZLmm9k6+Qa2jSRJ0tyb806mqnpHVW1dVUuBA4AvV9UrgK8A+7Ww0RPKjUw0t1+Ld0i4pGlLckKSNUmu7Ck7IsmNo+YiGNn2jjbZ7neSPH8wWUtaYGbl5JskSdIgDPLucqMdRjcPwUq6Yd/Ht/LjgYe38rcDhw8oP0kLz8eAPfuUH11VO7XHOQBJdqTrGH9Ce86/JFlvzjKVtCB58k2SJC0kg5r4G4CqOg84ry1fB+zSJ+ZO4GVzmpikRaGqzp/C7b+XA6dU1V3A91rH9y7A12cpPUmL22HAKUneA1zCfU++fbzVQbfQdUxJkiQNhYF2MknSkHpTklcDK4A/rapb6SbbvaAnpnciXkmaNk++SZKk+W6YLpeTpGFwLPAYYCdgNfBPU3myd3OSJEmStFg5kkmSelTVzSPLST4MfKat3jvZbtM7EW/v848DjgNYtmyZ86RIkiQNsfM+/IJJxe32vz87y5lIC4MjmSSpR5Ite1b3BUbuPHc2cECSjZJsB+wAfGOu85MkSZKkYeVIJkmLVpJPALsBmydZBbwL2C3JTkAB1wN/DFBVVyU5DfgWcDdwaFXdM4i8JUmSJGkY2ckkadGqqpf3KT6+T9lI/JHAkbOXkSRJkiTNX14uJ0mSJEmSpGmzk0mSJEmSJEnTZieTJEmSJEmSps1OJkmSJEmSJE2bnUySJEmSJEmaNjuZJEmSJEmSNG12MkmSJEmSJGna7GSSJEmSJEnStK0/6AQkSZIkSVqo/vXjz58w5o9f9YU5yESafY5kkiRJkiRJ0rQ5kkmSJEmSpEk4/aN7Tipuv4M+P8uZSMPJkUySJEmSJEmaNjuZJEmSJEmSNG12MkmSJEmSJGna7GSStGglOSHJmiRX9pRtluTcJNe0n5u28iT5QJKVSS5PsvPgMpckSZKk4WMnk6TF7GPA6NkbDwe+VFU7AF9q6wB7ATu0xyHAsXOUoyRJkiTNC3YySVq0qup84JZRxcuBE9vyicA+PeUnVecCYJMkW85NppIkSZI0/OxkkqT72qKqVrflm4At2vJWwA09cata2X0kOSTJiiQr1q5dO7uZSpIkSdIQWX/QCUjSsKqqSlJTfM5xwHEAy5Ytm9JzJUmSpCNOe/7EMft/YQ4ykabOkUySdF83j1wG136uaeU3Atv0xG3dyiRJkuY9b4giaSbYySRJ93U2cGBbPhA4q6f81a1RtStwe89ldZIkSfPdx/CGKJKmyU4mSYtWkk8AXwcel2RVkoOBo4DnJrkGeE5bBzgHuA5YCXwYeOMAUpYkSZoV3hBF0kyY8zmZkmwDnEQ3mW4Bx1XVMUk2A04FlgLXA/tX1a1JAhwD7A3cAbymqi6e67wlLTxV9fIxNu3RJ7aAQ2c3I0mLje0iSUNuqjdEcZS3tMgNYuLvu4E/raqLkzwMuCjJucBr6IZiHpXkcLqhmIdx36GYv083FPP3B5C3JEnSTLNdJGleWJcbokB35126S+rYdtttZzwvwV5nvXRScZ9bfsYsZyINoJOp9YSvbss/TXI1Xa/3cmC3FnYicB5dY+reoZjABUk2SbKlc6FIkrR43fS+K8fc9si3P3EOM5ke20WShtzNI3XMut4QxTvvSovLQOdkSrIUeApwIVMfijl6X4ckWZFkxdq1a2ctZ0mSpNkwk+0iSZoh3hBF0pQMrJMpyUOBM4C3VtVPere1s3NT6uWuquOqallVLVuyZMkMZipJkjS7Zrpd1PbpCThJk+YNUSTNhEHMyUSSDegaUidX1ada8bSHYkqSpMl735k3jbv97fs+co4yWdxmq13kJSqSpsIbokiaCYO4u1yA44Grq+p9PZtGhmIexf2HYr4pySl0E1s6FFOSNG0v+NT7xtz22Ze8fQ4zmbqXnvGNMbed8dJd5jATTZftIkmStJAMYiTTM4BXAVckubSV/SVdI+q0Nizz+8D+bds5dLfpXUl3q96D5jZdSZp9az40dofHI14/3B0eEsB5/zb25Vi7vdLL2Mdhu0iSJC0Yg7i73NeAjLHZoZiSJGnRsF0kSZIWkoHMySRJ0rrY8+y9x93++RefM0eZSJIkSRrNTiZJ0lB45yf3HHf7kS/7/KT3tfen/3LMbefs83eT3s9c2+f0c8fd/un9njtHmUiSpIVq7zPfM6m4c/b9KwBe8KljJxX/2Ze8YZ1z0sJhJ5MkzROrPvjacbdv/aYT5igTrYsXnX7mmNv+Y7995zATSZIkaXbYySRJ0jS98PSTx9z2mf1eMYeZqNfNH/jauNu3+JNnzlEmkiRJi4OdTJKkvs48Ya9xt+/72s/NUSaD84IzPjzu9s++9H/PUSaSJEnS8LOTSZL6SHI98FPgHuDuqlqWZDPgVGApcD2wf1XdOqgc+7n02BeNu32nN/wHAF/5yAvGjHn26z47ozlpMA741PfG3HbKS7ab0r7OOONHY2576Us3n9K+JEmStHDZySRJY3t2VfX+d3048KWqOirJ4W39sMGkNr8c8+/PH3PbW/7oC3OYiQbpiuPWjLv9dw95BACr/371mDFb/sWWM5qTJEmSZo6dTJI0ecuB3dryicB52MkkSZIk3Wu8uSp7OW/lwmQnkyT1V8AXkxTwr1V1HLBFVY0MsbgJ2GJg2Q2Jj534vHG3v+bAL85RJpIkSZIGzU4mServmVV1Y5JHAOcm+Xbvxqqq1gF1H0kOAQ4B2HbbbecmU0mSJEkaAg8YdAKSNIyq6sb2cw1wJrALcHOSLQHaz/tNMFNVx1XVsqpatmTJkrlMWZIkSZIGypFMkjRKkocAD6iqn7bl5wHvBs4GDgSOaj/PGlyWkiRJ0vz34tP/Y1JxZ+83/l2UNRzsZJKk+9sCODMJdPXkv1fV55N8EzgtycHA94H9B5ijJEmSJA0VO5kkaZSqug54cp/yHwN7zH1GkiRJkgD2PeNrk4o786XPnOVM1I9zMkmSJL+Cab8AACAASURBVEmSJGnaHMkkSZIkSZIWrD/81MoJY059yfZzkMnC50gmSZIkSZIkTZudTJIkSZIkSZo2L5eTJEmL2poPfnbMbY940wvmMBNJkqT5zZFMkiRJkiRJmjY7mSRJkiRJkjRtdjJJkiRJkiRp2pyTSZIkSZIkaR197tQfTSpurz/cHIBLPrJmUvFPed0j1jmnQbGTSZIkSZIkqfnnM2+eMObQfbeYg0zmHy+XkyRJkiRJ0rTZySRJkiRJkqRps5NJkiRJkiRJ0zZv5mRKsidwDLAe8JGqOmrAKUlahKyLJA0D6yJJw8C6SBpON7//oknFbfHWp874sefFSKYk6wH/DOwF7Ai8PMmOg81K0mJjXSRpGFgXSRoG1kWS+pkvI5l2AVZW1XUASU4BlgPfGmhWkhYb6yJJw8C6SNIwsC6S5sjqv79xUnFb/sVWs5zJxObFSCZgK+CGnvVVrUyS5pJ1kaRhYF0kaRhYF0m6n1TVoHOYUJL9gD2r6nVt/VXA71fVm3piDgEOaauPA74z54kO1ubAjwadhGbVYvyMf7uqlgw6iREzVBdN5nOc7Gc9U/vyeB7P440fM+/qola+mNtGi/E7czFabJ/zQq6LpvpZLrb4uTiG8YM/xnyJH7cumi+Xy90IbNOzvnUru1dVHQccN5dJDZMkK6pq2aDz0OzxMx4K066LJvM5Tvaznql9eTyP5/GmfrwBm7AugsXdNponn6Omyc954GasLprqZ7nY4ocxp8UWP4w5DVv8iPlyudw3gR2SbJdkQ+AA4OwB5yRp8bEukjQMrIskDQPrIkn3My9GMlXV3UneBHyB7vaYJ1TVVQNOS9IiY10kaRhYF0kaBtZFkvqZF51MAFV1DnDOoPMYYotyOPwi42c8BGagLprM5zjZz3qm9uXxPJ7Hm/rxBsp20YTmxeeoafNzHrAZrIum+lkutvi5OIbxgz/GfI8H5snE35IkSZIkSRpu82VOJkmSJEmSJA0xO5nmuSR7JvlOkpVJDh90Ppp5SU5IsibJlYPORZM30d9mktckuS3JnUnuSnLGGPs5sm2/K8mlfbYfneTSJNcm+WWSe8Y43rZJLus53kf7xPx2kh8muTvJz5Ns3ScmSa5qMXcm2blPzOOTfL3l8tOxfneTvCLJLW1fdyR5cp+Y5S3mV0l+keSZ/fbVYs9OUkl+MMb23dp7NLKvvx4j7pwWc2eSr/bZ/uftPf9xy72SbNYnbuMkP+jZ10F9YjZN8vkkP2s5rUzylj5x2yRZ1fK/M8k/jPH6bk/y6yQ3jbGfVyS5uh3vjnGOd3CLubPl9f4xcvpKkuvae3DCGDn9pP0e3NnqsrFe3yUt5s4kK/vE/Hn73RvZVyV5R5+4HZP8qGdfJ/eJeWT7vfpFex/+pU/MRklObe/RhUmWjo7RcIptowUttosWlKn+vU718+/5rvpW+w6533fQqPgHJvlGujbTVUn+ZpLHWa99j31mErHXJ7mitSVWTCJ+kySnJ/l2+w5/2jixj2v7HXn8JMlbJ9j/29prvTLJJ5I8cIL4t7TYq8bad7/PKclmSc5Nck37uekE8S9rx/h1kmWT2P8/tPfo8iRnJtlkgvi/bbGXJvlikkeNF9+z7U9bG2TzCfZ/RJIbez6LvSd6Da38ze11XJXk7yc4xqk9+78+Pf8rjBG/U5ILRn73kuwyQfyT07Xpr0jyH0l+a/T70VdV+ZinD7oJ9q4FHg1sCFwG7DjovHzM+Of8LGBn4MpB5+Jj0p/ZhH+bwEHA7RPEPA64C9ipxVzV72+853hHAB8bY18fBta24z0Z+GWfmE8CR7bft+8BH+9zrL2BC1rMtcCFfWIeAfwecBJw9Fi/u8DT2/52Bq4fY18P7fkbuAb49jjv+UXA14AfjBGzG/A/4/09AZu0XPYGrgQeMc7n/CzgLcDPxtj+l8DJ7XhXA7cAG46K+Yf22Bl4PHAe8N0+n80rgP8GAuwO/KJPzBOBV7bP8J1j7Ofp7Tg7A3vR3RmoX9xjgJ3b8q5j/L5sCSwDvkw36esP+8TsBpzbs6+HjXG8xwHXAdu2mGtHx/Qcc2fgRcBXx9jX/wU+1paXAvcAT+7zvh/Z877dDuw6KuaNwIfa8gHAqXNZj/hYtwe2jRb8A9tFC+axLn+vU/38R7432nLf76BR8QEe2pY3AC4c/f0wxvPeDvw78JlJxF4PbD6F9+lE4HVteUNgkym8vzcBvz1OzFZ0bb4HtfXTgNeME/9EuvbRg+nmd/5PYPvJfE7A3wOHt+XDgfdOEP87rX1wHrBsEvt/HrB+W37vJPb/Wz3LfzLynT/e7xmwDV2b5/u9n+EY+z8C+LOp/C4Dz27v6UZt/RET5dSz/Z+Av55g/18E9mrLewPnTRD/TeB/teXXAn87md89RzLNb7sAK6vquqr6JXAKsHzAOWmGVdX5dP+cav6YzN/mo4HbJ4j5P8A1VXVpi/m3PjH3Ho/uy/XkMfa1OXBrVV1H1zBY3SdmR+BDdL9vPx/jWMuBY1rML4BNkmzZG1BVa6rqm3SdBnf02cdI3P9UN2HoLS3ufiOnqupnPX8DDwDGmkjwzcAJdI2p8dzC+H9Pf0T3Pn9r5LWMk//5dB0+t48V0raN5H4LcPeomB2Bs6vq4qr6Nl3j5Tq6Rl+vZwEfrM6X235+d1Q+V1bVvwG/ouucvHr0ftp7/u2qupius/BRY8Rd22Kga3Df1SdmNfBM4Ay636dVffIGuGtkX1X1037HA/YA/r2qftBiruy3r6pa3fb1crrPqd++fgLckSQt918AW4yK2RH4fFu+DnggsOmomOV0DXuA04E92j413GwbLXC2ixaUKf+9TvXz7/neGO87qDe+qupnbXWD9hh3EuN0I79fAHxksnlNVpKN6doAx7f8fllVt03y6XsA11bV9yeIWx94UJL16dqIPxwn9nfoTgreUVV3053wecnooDE+p97v1ROBfcaLr6qrq+o7/ZIYI/6LLSfo2jhbTxD/k57Vh9DzOY/ze3Y08BeM+p1Yl3ppjOe8ATiqqu5qMWsmiAe6Kw2A/YFPTBBfwMhopI3p+azHiH8scH5bPhd46USvC7xcbr7bCrihZ32sBr6kuTWZv81Ngc3bMN3T6TpZRsc8FrgnyX8nuaA9p9/f+FbArcB2dKNK+h3vs+14q+juAvORPjGX8ZuGwm8BD0vy8HV4betiU+Bz/TYk2Rf4EvDbdGdRRm/fCtgXOHYSx3ka3ev/7SRP6LP9sS2XU4DHJHn1WDtK8mDgf9F1avTzQbrG2DeA7YG3VNWvR8Xc+563Icu/TTfS7MJRcfe+7+ku29qA8TvUNgWe0mc/vQ4G/musuCT7Jvk23efy89Exo973h9L9/vU73tPSXXbwuSTPHeN4jwU2TXJekivoOq/65t7e9z3p3td++xp5339I11l1B11js9dlwEvbsPIf0b2fozsU733PW6P1dmD034OGj20jaf6Y07/X9v050XfjyKVvl9J9L5xbVePGA++n63gY/R0/lgK+mOSiJIdMELsd3Uj0j6a7HO8jSR4yyeMcQE+nQ99Eqm4E/hH4Ad0Jo9ur6ovjPOVK4A+SPLx9H+9Nd4JsMrZoJ6iga8OMPgE0k17LGO3KXummpbiBbsR432kUemKXAzdW1WVTyONNra1/Qu/lgeN4LN37e2GSryb5vUke5w+Am6vqmgni3gr8Q3vN/wjcb9qBUa7iNx2/L2OSn7WdTJI0GCuAU6rqSXRnBvo1Mh5Ad5ZhN7qRGwfTDZPu59HA6VV1zxjbnwl8t6q2pmsQvL5PzJ/RdZp8lu5M1o10lxrNtl3pOkUO67exqs6kOxv3A+Bv+4S8HzisTwfOaBfTdeLsDfwY+HSfmPWBp9Jdzng98H+SPHaM/b2I7nMc6z16PnAp3Znaa4EP9rmW/Si60WCXAm+jGzH0D6POrt0ryUPpRg59l67jp58NgQOBt46zn2cDr6O7dK5vXHvflwE30zVcRse8n+4zezDd7+jH+sRcTDdM/8l0l2z+xxjHG3nf96d7P+8CHjnG63sRXafRCWPsa+R934HuEoB+Z6CPovvbAjgb+BndpXWSpAWo5/tzzO/GEVV1T1XtRDcSZpckTxxnvy8E1lTVRVNI55lVNXLZ+qFJnjVO7Pp0lzAdW1VPofvun8zcVRsCL6abCmG8uE3pOhG2oxvd/JAkrxwrvqquprsU7Yt0I4IvZR3aitVdfzUrt7lP8k66Ed/3m5OxTx7vrKptWuybxtnng+mmQRi3I2qUY+mmH9iJrgPvnybxnPWBzejaxn8OnDbJUdQvZ4IOxeYNwNvaa34bbYTcOF4LvDHJRXSXm/5yEsewk2meu5H79iZu3cokDdZk/ja/w2/O1n2E7ktodMwNwE+r6ldV9T260Ur9Kvcb6ToLRr5c+h3vWXT/uFNVXwceBNxnuHVV/bCqXkI35HtNKxs9JHtG650kT6JrrPygqn48QfgdwKN7J1pslgGnJLmersH2qCT7jH5yVf2kZwj8z4AN+uxrFd219r+gazSdTzeyqJ8D6DooxnIQ8Km2/Eu6Do/H98npILo5rDaj+4z6Dbe/ka4T5Ay6htBG9Hnfk2xA11FzcVV9avT2FvOkdoy1wEnjxG3QjvevdKPa+r7vbT8PAw4c/b6PvOdtX39M9xmez/2touts/TjdXF6fY+z3/eV0fzsnj5H7QcBZLfcT6M7C9X3f2z8RL6f7rB8/aj/3/q63Swg2puuc1HCzbSTNH3Py99rzfTbW90ZfrQ30FbrRs2N5BvDi1gY5Bdg9yb9NsN8b2881wJl0J6PGsgpY1TOa6nS6TqeJ7EXXFrh5grjnAN+rqrVV9Su6dsvTJ8j/+Kp6alU9i65t+t1J5ANw88gUC+3nmFMSrKskrwFeCLyidWRN1smMfynYY+g64i5rn/XWwMVJxjohRlXd3Dosf013om28z3nEKuBT7bLNb9CNjhvd/rqP1kZ5CXDqJPZ/IL9pm35yopzaFAvPq6qn0v2fce0kjmEn0zz3TWCHJNu13uqJ/uGRNDcm87d5w0gM3RfDPX1iPgwsbfvZkm5S5H/vc7yf0HUarR7neN8Ffqft60l0nQL3OeORZPMkI98Lm9P9gz7a2cDIJWQPohtWvbpP3ISSbEv3Rfc2xjgzkmT7njM4D6TrXLnPP/pVtV1VLa2qpXSdEz+sqvuNUkp3R7GRfT2I7jtwdKfBWXSjvtajm8/n9+nmbxi9r43pRn2dO85L/AHdCCza/kYmt+7dzybtMzu+xXxmjDOsZ9N1xl1NN3n5/d739tqOp7v8q19HTu97/l3goqp63xhx27d9XU034eb93ne60XPn03VCfQJ44+j3vec9P57uOv+f9dkPdO/764Bv080LNt77vhfwX2PlTve+H9OefzL93/fHJFnSVt9A9/s3evj72XSNMYD9gC9PscGqwbBtJM0fs/732vMddPU43xu98UvS7kqW5EHAc+m+m/qqqndU1datDXIA3XfFmCOBkjwkycNGlunm0xzzTnlVdRNwQ5LHtaI9aPNGTmCyI1t+AOya5MHtvdqDPt+/vZI8ov3clq4N269t2k/v9+qBdN/9MybJnnSXLb64qsacE7Qnfoee1eWM/zlfUVWP6GlvrqKbUH7MqQty3zlL92Wcz7nHp+km/6aNpN+Qrl03nufQ3Rhn1ST2/0O69it084qOe3ldz2f9AOCv6NpoE6tJzmrvYzgfdJd9fJeuV/Gdg87Hx6x8xp+gG2L5K7oK7eBB5+RjUp/b/f42gXfTffFBdwes79ONXPkFcHSfmNB1CNzVHqeMjmnrR9DdDWS84+1I1ygZ2ddH+8TsB/yUbojxr0d+3+gurXt9T07fbTFFdynV6JhHtuf+qu2n6M5Mjo77CN0/979qMb/sE3MY3Vw4I/taMzpm1N/KHS23frm/aTL7Ai7pyem2MWJe0z6/+/xtjjreo3q2F10ny+iYp9E18EYmCb+Cbuj53qPintliRn5fvtMn5sUt5p72+CXdWbnR7/lPWtwv2vvV73jH9sT8nK4RMlZOl7fX9r0+MW/iN5es/Zzud2e813dnO+aNo2Na3JE9x7x0jH0t78n9F+1zGh3zynasO9v7/nd9/h4eSHeWbyXd/E+PHnS94mPd618fC+eB7aIF9Zjq3+tUP/9R31X3fm+ME/8kunbA5XSdAn89hdeyGxPcXY7uBM1l7XHVJF/zTnSX519O1wmx6QTxD6E7obPxJPP+G7oOlivpRhRvNEH8f9G1KS8D9pjs50Q3r+GX6NoU/wlsNkH8vm35Lrr25hcmiF9JdxJ35HP+0ATxZ7TXfDnd5fxbTfb3jFF3CBxj/x+na9ddTtfBtuUk3qMN6W5sciXdlAO7T5QT3Z2lXz/Jz+CZdHdjvoxubrKnThD/Frq/z+/STTWQyfxOpe1QkiRJkiRJWmdeLidJkiRJkqRps5NJkiRJkiRJ02YnkyRJkiRJkqbNTiZJkiRJkiRNm51MkiRJkiRJmjY7mTR0kixNcmWf8vOSLBtETpIkSZKk+0vyJ0muTnLyoHPR4NnJJElasJIckeTP1uF5uyX5zGzkNB1jdcJLmr+mUU+tU32Q5H+m+hxJmsAbgedW1SsGnYgGz04mDav1k5zcesRPT/Lg3o1JftazvF+Sj7XlJUnOSPLN9njGHOctSZI0tKrq6YPOQdLCkeRDwKOBzyX5P0k+muSKJJcneemg89Pcs5NJw+pxwL9U1e8AP6HrHZ+MY4Cjq+r3gJcCH5ml/CQNoSSvbo2ay5J8fNS2nZJc0LafmWTTVr59kv9sz7k4yWNGPe/3klwyurxn+/9Kcml7XJLkYW0k1PlJPpvkO0k+lOQBLf55Sb7ejvXJJA9t5U9N8tUkFyX5QpIte8ovS3IZcOgsvG2S5liSdyb5bpKv0bV57jMtQJLNk1zflpcm+a9WZ1ycZFKdREmekOQbrW66PMkOrfxn7edurc45K8l1SY5K8or2nCvGqvMkqVdVvR74IfBs4KHA7VX1u1X1JODLA01OA2Enk4bVDVX1323534BnTvJ5zwE+mORS4Gzgt0b+gZO0sCV5AvBXwO5V9WTgLaNCTgIOa42eK4B3tfKTgX9uz3k6sLpnn08HPgQsr6prxzj0nwGHVtVOwB8Av2jluwBvBnYEHgO8JMnmLcfnVNXOwArg7Uk2AP4fsF9VPRU4ATiy7eejwJtbfpLmuSRPBQ4AdgL2Bn5vgqesobsMZWfgD4EPTPJQrweOaXXTMmBVn5gnt7jfAV4FPLaqdqE7SffmSR5HkkY8B/jnkZWqunWAuWhA1h90AtIYagrrD+xZfgCwa1XdOStZSRpmuwOfrKofAVTVLUkASLIxsElVfbXFngh8MsnDgK2q6sz2nDtbPHT/dB0HPK+qfjjOcf8beF+b7PJTVbWqPf8bVXVd298n6DrL76TrdPrvFrMh8HW6kQxPBM5t5esBq5Ns0vI+vx3r48Be6/wOSRoGfwCcWVV3ACQ5e4L4DehOoO0E3AM8dpLH+TrwziRb09VN1/SJ+WZVrW55XAt8sZVfQTcqQZKkKXEkk4bVtkme1pb/CPjaqO03J/mddvnJvj3lX6TnzFtrkEnSulhN1yn0lPGCquoo4HXAg+g6jx4/sml0KBDg3KraqT12rKqDW/lVPeW/W1XPm9FXI2nY3c1v2ua9J9DeBtxMN+poGV3n9ISq6t+BF9ONrjwnye59wu7qWf51z/qv8WS0pKk7l55L+0emJtDiYieThtV3gEOTXA1sChw7avvhwGeA/6Hn0hbgT4Blbe6Bb9ENAZe0OHwZeFmShwMk2WxkQ1XdDtya5A9a0auAr1bVT4FVSfZpz9mo50YDtwEvAP5vkt3GOmiSx1TVFVX1XuCbwEgn0y5Jtmud4X9I11l+AfCMJNu35z4kyWPp6rwlI53rSTZI8oSqug24LcnIJcPetUWa/84H9knyoDaa8kWt/HrgqW15v574jYHVVfVrurprvckcJMmjgeuq6gPAWcCTZiB3SRrPe4BNk1zZ5pJ0ROQi5BkKDZ2qup7f/JPWa7eemNOB0/s890d0/8xJWmSq6qokRwJfTXIPcAndP20jDgQ+1DqRrgMOauWvAv41ybuBXwEv69nnzUleSHfHlNdW1YV9Dv3WJM+mO/N/FfA54Gl0HU4fBLYHvkJ3ecyvk7wG+ESSjdrz/6qqvptkP+AD7dK+9YH3t/0dBJyQpPjNpSyS5qmqujjJqcBldPMtfbNt+kfgtCSHAJ/tecq/AGckeTXweeDnkzzU/sCrkvwKuAn4u5nIX5JGq6qlPasHDioPDYdUjR7NL0mSpqONfPqzqnrhoHORJEmS5oqXy0mSJEmSJGnaHMkkSdIkJDkIeMuo4v+uqkP7xUvSXEjyfOC9o4q/V1X79ouXJGk22ckkSZIkSZKkafNyOUmSJEmSJE2bnUySJEmSJEmaNjuZJEmSJEmSNG12MkmSJEmSJGna7GSSJEmSJEnStK0/6ARmw+abb15Lly4ddBqSpumiiy76UVUtGXQe68q6SFoY5ntdBNZH0kJgXSRpGExUFy3ITqalS5eyYsWKQachaZqSfH/QOUyHdZG0MMz3ugisj6SFwLpI0jCYqC7ycjlJkiRJkiRNm51MkiRJkiRJmjY7mSRJkiRJkjRtdjJJkiRJkiRp2uxkkiRJkiRJ0rTZySRJkiRJkqRps5NJkiRJkha5JCckWZPkyp6yf0jy7SSXJzkzySY9296RZGWS7yR5/mCyljRs1h90AtJcuf6vtxt0Cove0nd/b9ApDMxj9rl+xvZ17aeXzti+JEmzZ8W2j53V/S/7wXdndf9adD4GfBA4qafsXOAdVXV3kvcC7wAOS7IjcADwBOBRwH8meWxV3TPHOWuAXnjGRycV95mXHjTLmWiYOJJJkiRJkha5qjofuGVU2Rer6u62egGwdVteDpxSVXdV1feAlcAuc5aspKFlJ5MkSZIkaSKvBT7XlrcCbujZtqqVSVrk7GSSJEmSJI0pyTuBu4GT1+G5hyRZkWTF2rVrZz45SUNl1jqZxpg4brMk5ya5pv3ctJUnyQfaxHGXJ9m55zkHtvhrkhw4W/lKkiRJ/5+9e4+TrKrvvf/5Kt5FARknCEyGo2iCHAUyQXIwhohRQI7jBTkYL6gkYwwoJiaK5jyRaMyDxwvBmGBQUFAECaJwlCiIEGMeQQdE5KIycpGZDDBRRBMSFfw9f+w1Wgw93V3ddZvuz/v1qlftvfaqtX/dVXv17lXrIunekrwcOBh4cVVVS14H7NyTbaeWdh9VdVJVraiqFUuWLBlqrJLGb5gTf3+Y+04cdwxwUVUdl+SYtv9G4EBg1/Z4CnAi8JQk2wFvAVYABVye5LyqumOIcUuSJEnSopfkAOANwG9V1V09h84DPpbkPXQTf+8KfGUMIS5Kr/jkATPm+dDzPjuCSKT7GlpPpqkmjqObIO7Utn0q8Nye9NOqcymwTZIdgGcBF1bV91vD0oXAzFeUJEmSJGnWkpwBfBl4QpK1SY6g6zSwNXBhkiuTvB+gqq4BzgKuBT4LHOnKcpJguD2ZprK0qta37VuBpW17cxPHOaGcJEmSJA1ZVb1oiuSTp8n/duDtw4tI0pZobBN/t/G8NWPGWXJCOUn9SPLgJF9J8vUk1yT5i5a+S5LL2hxxH0/ywJb+oLa/ph1fPs74JUmSJGnSjLqR6bY2DI72fHtL39zEcU4oJ2lYfgw8vaqeDOwBHJBkH+AdwPFV9TjgDuCIlv8I4I6WfnzLJ0mSJElqRj1c7jzgcOC49nxuT/pRSc6km/j7zqpan+RzwF9tXIUOeCbwphHHLGkBar0p/73tPqA9Cng68Lst/VTgWLrFCFa2bYCzgfclSc8qK5IkaUy+88rPDbX8x57yrKGWL0kLxdAamdrEcfsB2ydZS7dK3HHAWW0SuZuBQ1v284GDgDXAXcArAKrq+0neBny15XtrVW06mbgkzUmS+wOXA48D/hb4DvCDqrq7ZemdB+7nc8RV1d1J7gQeBfzbSIOWJEmSpAk1tEamzUwcB7D/FHkLOHIz5ZwCnDLA0CQJgLYKyh5JtgE+CfzKfMtMsgpYBbBs2bL5FidJkibYRz/60aGW/5KXvGSo5UvSoI1t4m9JmhRV9QPgYuA3gG2SbGyA750H7udzxLXjjwS+N0VZzg8nadaS7Jzk4iTXtkUIjm7pxyZZ15YMvzLJQT2veVNbhOBbSRzDI0mSJoaNTJIWpSRLWg8mkjwE+B3gOrrGpkNatk3njju8bR8CfMH5mCQNwN3A66tqN2Af4Mgku7Vjx1fVHu1xPkA7dhjwROAA4O/a0F9JkqSxG/XE3xPpsc+9adwhLHrf+dTycYegxWcH4NT2z9n9gLOq6tNJrgXOTPKXwNeAk1v+k4GPJFkDfJ/unzxJmpeqWg+sb9s/SnIdv5gLbiorgTOr6sfAja1O2hv48tCDlSQteM8+569nzPOZ579uBJFoS2Ujk6RFqaquAvacIv0Gun/YNk3/L+CFIwhN0iKVZDldvXQZsC/dyrsvA1bT9Xa6g64B6tKel/UuULBpec4RJ0mSRsrhcpIkSWOW5OHAJ4DXVdUPgROBxwJ70PV0ene/ZTpHnCRJGjV7MkmSJI1RkgfQNTCdXlXnAFTVbT3HPwB8uu3+fBGCpneBgol205/vMtTyl7/1xqGWL0nSQnb7+z43Y55HHzXzeiM2MkmSJI1JktDN+XZdVb2nJ32HNl8TwPOAq9v2ecDHkrwHeAywK/CVEYa8xdnz08NfgO9rB898Yz5K79x/9VDL/9OLVgy1fEnSlstGJkmSpPHZF3gp8I0kV7a0NwMvSrIHUMBNwKsAquqaJGcB19KtTHdkVd0z8qglSZKmYCOTJEnSmFTVl4BMcej8aV7zduDtQwtKkiRpjmxkkiRJWkQe+9ybhlr+dz61fKjl4a+lPQAAIABJREFUS5KkyeXqcpIkSZIkSZo3G5kkSZIkSZI0bzYySZIkSZIkad5sZJIkSZIkSdK8OfG3JEmSJGni3HbiX80q39JXv3nIkWihee0nb5kxz3uft/MIIll47MkkSZIkSZKkebORSZIkSZIkSfPmcDlJkiRJ8/auZy8Z+jn+5DMbhn6OxSrJKcDBwO1VtXtL2w74OLAcuAk4tKruSBLgBOAg4C7g5VV1xTjiljRZ7MkkSZIkSfowcMAmaccAF1XVrsBFbR/gQGDX9lgFnDiiGCVNOHsySZIkSdIiV1VfTLJ8k+SVwH5t+1TgEuCNLf20qirg0iTbJNmhqtbPdJ4NJ350xliWvPols45b0mSxJ5MkSZIkaSpLexqObgWWtu0dgd7luda2tPtIsirJ6iSrN2xwuKO00NnIJEmSJEmaVuu1VHN43UlVtaKqVixZMvx5uySNl8PlJEmSJElTuW3jMLgkOwC3t/R1wM49+XZqaWN1/ftWzphn16POHUEk0uxc/fe3zSrf7q9aOnOmCWFPJkmSJEnSVM4DDm/bhwPn9qS/LJ19gDtnMx+TpIXPRiZJi1KSnZNcnOTaJNckObqlH5tkXZIr2+Ognte8KcmaJN9K8qzxRS9JkjRYSc4Avgw8IcnaJEcAxwG/k+R64BltH+B84AZgDfAB4A/HELKkCeRwOUmL1d3A66vqiiRbA5cnubAdO76q3tWbOcluwGHAE4HHAJ9P8viqumekUUuSJA1BVb1oM4f2nyJvAUcONyJJW6Kx9GRK8ket58DVSc5I8uAkuyS5rPUS+HiSB7a8D2r7a9rx5eOIWdLCUlXrq+qKtv0j4Do2sypKsxI4s6p+XFU30n1zt/fwI5UkSZKkLcPIG5mS7Ai8FlhRVbsD96frHfAOut4DjwPuAI5oLzkCuKOlH9/ySdLAtMbrPYHLWtJRSa5KckqSbVvarJbqdZleSZIkSYvVuIbLbQU8JMlPgYcC64GnA7/bjp8KHAucSNd74NiWfjbwviRpXTQlaV6SPBz4BPC6qvphkhOBt9Et0fs24N3AK2dbXlWdBJwEsGLFCuspSZKkBeBTpxw4Y57nvvIf51T2O86cearPNx72uTmVLY3ayHsyVdU64F3Ad+kal+4ELgd+UFV3t2y9PQR+3nugHb8TeNQoY5a0MCV5AF0D0+lVdQ5AVd1WVfdU1c/oJrLcOCRuIpfqlSRJkqRJMY7hctvS9U7ahW7y3IcBBwygXIeoSJq1JAFOBq6rqvf0pO/Qk+15wNVt+zzgsDZP3C7ArsBXRhWvJEmSJE26cQyXewZwY1VtAEhyDrAvsE2SrVpvpd4eAht7D6xNshXwSOB7mxbqEBVJfdoXeCnwjSRXtrQ3Ay9KsgfdcLmbgFcBVNU1Sc4CrqVbme5IV5aTJEnacv3zBw6eMc9v/v6nRxCJtHCMo5Hpu8A+SR4K/CfdkpirgYuBQ4AzgcOBc1v+89r+l9vxLzgfk6T5qqovAZni0PnTvObtwNuHFpQkSZIkbcFG3shUVZclORu4gq43wNfoeiB9BjgzyV+2tJPbS04GPpJkDfB9upXoJEmStnhJdgZOA5bS9aA8qapOSLId8HFgOV2vykOr6o421PcE4CDgLuDlVXXFOGKXJGkxOPWcmafjOfz5S0YQyZZhLKvLVdVbgLdsknwDv5hgtzfvfwEvHEVckiRJI3Y38PqquiLJ1sDlSS4EXg5cVFXHJTkGOAZ4I3Ag3ZxwuwJPoVuJ9yljiVySJGkTI5/4W5IkSZ2qWr+xJ1JV/Qi4jm5l3ZXAqS3bqcBz2/ZK4LTqXEo3p+UOSJIkTYCx9GSSJEnSvSVZDuwJXAYsrar17dCtdMPpoGuAuqXnZWtb2nokSVpAVp79uRnznHvIs0YQifphI5MkSdKYJXk48AngdVX1w27qpU5VVZK+Fz1JsgpYBbBs2bJBhSpJ2oIc9KljZpXv/OceN+RItFg4XE6SJGmMkjyAroHp9Ko6pyXftnEYXHu+vaWvA3bueflOLe0+quqkqlpRVSuWLHFCUkmSNHz2ZJIkSRqTtlrcycB1VfWenkPnAYcDx7Xnc3vSj0pyJt2E33f2DKuTJEljdtHHZl6Nbv/fXbhf/tjIJEmSND77Ai8FvpHkypb2ZrrGpbOSHAHcDBzajp0PHASsAe4CXjHacCVJkjbPRiZJkqQxqaovAdnM4f2nyF/AkUMNSpIkaY6ck0mSJEmSJEnzZk8mSZIkSZK0xXrBJ746Y55PvODXRxCJ7MkkSZIkSZKkebORSZIkSZIkSfPmcDlJkiRJkqQF5La/nnkIIcDS1w12GKE9mSRJkiRJm5Xkj5Jck+TqJGckeXCSXZJclmRNko8neeC445Q0fvZkkiRJkiRNKcmOwGuB3arqP5OcBRwGHAQcX1VnJnk/cARw4hhDlRa8W99584x5fulPf3kEkWyejUyStADc9Oe7DLS85W+9caDlSZKkLdpWwEOS/BR4KLAeeDrwu+34qcCx2MgkLXoOl5MkSZIkTamq1gHvAr5L17h0J3A58IOqurtlWwvsOJ4IJU0SG5kkSZIkSVNKsi2wEtgFeAzwMOCAPl6/KsnqJKs3bNgwpCglTQqHy0mSJAA++tGPDqysl7zkJQMrS5I0Vs8AbqyqDQBJzgH2BbZJslXrzbQTsG6qF1fVScBJACtWrKjRhKxJdPDZ/zBjnk8f8sIRRKJhsieTpEUpyc5JLk5ybVst5eiWvl2SC5Nc3563belJ8t62gspVSfYa708gSZI0Et8F9kny0CQB9geuBS4GDml5DgfOHVN8kiaIPZkkLVZ3A6+vqiuSbA1cnuRC4OXARVV1XJJjgGOANwIHAru2x1PoJrZ8ylgi15y8c//VAyvrTy9aMbCyJEmaZFV1WZKzgSvo7p++Rtcz6TPAmUn+sqWdPL4oJU0KG5kkLUpVtZ5u8kqq6kdJrqObsHIlsF/LdipwCV0j00rgtKoq4NIk2yTZoZUjSZK0YFXVW4C3bJJ8A7D3GMKRNMFsZJK06CVZDuwJXAYs7Wk4uhVY2rZ3BG7pednGVVTu1ciUZBWwCmDZsmVDi1mLz3de+bmBlvfYU5410PIkSZIkG5kkLWpJHg58AnhdVf2wm2qgU1WVpK8JKhfq5JZ7fnqwDRJfO3iwDSaSJEmSxs+JvyUtWkkeQNfAdHpVndOSb0uyQzu+A3B7S18H7Nzz8s2uoiJJkiRJi5E9mSQtSm11lJOB66rqPT2HzqNbIeU47r1SynnAUUnOpJvw+07nY5L6c9OndxlYWcsPvnFgZUmSJGkwbGSStFjtC7wU+EaSK1vam+kal85KcgRwM3BoO3Y+cBCwBrgLeMVow5UkSZKkyWYjk6RFqaq+BGQzh/efIn8BRw41KEmSJEnago1lTqa29PfZSb6Z5Lokv5FkuyQXJrm+PW/b8ibJe5OsSXJVkr3GEbMkSZIkSZI2b1aNTEkumk1aH04APltVvwI8GbgOOAa4qKp2BS5q+wAHAru2xyrgxHmcV9ICNIQ6SpL6Zl0kaRJYF0kap2mHyyV5MPBQYPvWs2jj0JJHADvO5YRJHgk8DXg5QFX9BPhJkpXAfi3bqcAlwBuBlcBpbajKpa0X1A5OuCtpGHWUNFfvevaSgZb3J5/ZMNDyNDzWRZImgXWRpEkw05xMrwJeBzwGuJxfVFQ/BN43x3PuAmwAPpTkya3co4GlPQ1HtwJL2/aOwC09r1/b0mxkkjSMOkqS+mVdJGkSWBdJGrtpG5mq6gTghCSvqaq/GeA59wJeU1WXJTmBXwyN23jeSlL9FJpkFd1wOpYtWzagUCVNsiHVUZLUF+siSZPAukjSJJjV6nJV9TdJ/gewvPc1VXXaHM65FlhbVZe1/bPpGplu2zgMLskOwO3t+Dpg557X79TSNo3xJOAkgBUrVvTVQCVpyzbgOkqS5mSudVGSU4CDgduraveWdizw+3S9vwHeXFXnt2NvAo4A7gFeW1WfG+xPImlL5n2RpHGaVSNTko8AjwWupLuhASig74qqqm5NckuSJ1TVt+iWCr+2PQ4HjmvP57aXnAccleRM4CnAnc7HJKnXIOsoSZqredRFH6YbyrJpvuOr6l2bnGM34DDgiXRDYj6f5PFVdQ+ShPdFksZrVo1MwApgtzb59iC8Bjg9yQOBG4BX0K10d1aSI4CbgUNb3vOBg4A1wF0tryT1GnQdJUlzMae6qKq+mGT5LLOvBM6sqh8DNyZZA+wNfLmfc0pa0LwvkjQ2s21kuhr4JQY02XZVXUlX+W1q/ynyFnDkIM4racEaaB0lSXM06LroqCQvA1YDr6+qO+gWP7m0J8/GBVEkaSPviySNzWwbmbYHrk3yFeDHGxOr6jlDiUqS+mMdJWkSDLIuOhF4G90Ql7cB7wZe2U8BLooiLVreF0kam9k2Mh07zCAkaZ6OHXcAksQA66Kqum3jdpIPAJ9uu7NaEKWV4aIo0uJ07LgDkLR4zXZ1uX8adiCSNFfWUZImwSDroo0r7rbd59ENf4FuQZSPJXkP3cTfuwJfGdR5JW35vC+SNE6zXV3uR3TdtQEeCDwA+I+qesSwApOk2bKOkjQJ5loXJTkD2A/YPsla4C3Afkn2aOXdBLwKoKquSXIW3aq8dwNHurKcpF7eF0kap9n2ZNp643aS0K1sss+wgpKkflhHLQyrlz1+YGWt+O63B1aWNFtzrYuq6kVTJJ88Tf63A2+fS4ySFj7viySN0/36fUF1PgU8awjxSNK8WEdJmgTWRZImgXWRpFGb7XC55/fs3g9YAfzXUCKSpD5ZR0maBNZFkibBMOqiJNsAHwR2pxuK90rgW8DHgeV0w3oPrao75nMeSVu+2a4u9z97tu+mq0RWDjwaSZob6yhJk8C6SNIkGEZddALw2ao6JMkDgYcCbwYuqqrjkhwDHAO8cZ7nkbSFm+2cTK8YdiCSNFfWUZImgXWRpEkw6LooySOBpwEvb+X/BPhJkpV0ixYAnApcgo1M0qI3qzmZkuyU5JNJbm+PTyTZadjBSdJsWEdJmgTWRZImwRDqol2ADcCHknwtyQeTPAxYWlXrW55bgaXzjV3Slm+2E39/CDgPeEx7/N+WJkmTwDpK0iSwLpI0CQZdF20F7AWcWFV7Av9BNzTu56qq6OZquo8kq5KsTrJ6w4YN8whD0pZgto1MS6rqQ1V1d3t8GFgyxLgkqR9zqqOSnNK+4bu6J+3YJOuSXNkeB/Uce1OSNUm+lcRVWiRtyvslSZNg0HXRWmBtVV3W9s+ma3S6LckOAO359qleXFUnVdWKqlqxZIlVorTQzXbi7+8leQlwRtt/EfC94YQkSX2bax31YeB9wGmbpB9fVe/qTUiyG3AY8ES6bwU/n+TxVXXPfAKXtKB4vyRpEgy0LqqqW5PckuQJVfUtYH/g2vY4HDiuPZ87v7AXlpNPe+aMeY542QUjiEQardn2ZHolcCjdWNv1wCG0id8kaQLMqY6qqi8C35/lOVYCZ1bVj6vqRmANsPecopW0UHm/JGkSDKMueg1wepKrgD2Av6JrXPqdJNcDz2j7kha52fZkeitweFXdAZBkO+BddBWYJI3boOuoo5K8DFgNvL6VuyNwaU+etS3tXpKsAlYBLFu2bI6nl7SF8n5J0iQYeF1UVVcCK6Y4tP9cy5S0MM22J9OTNlZSAFX1fWDP4YQkSX0bZB11IvBYum/p1gPv7ufFzjsgLWreL0maBNZFksZmto1M90uy7cad1ho+215QkjRsA6ujquq2qrqnqn4GfIBfDIlbB+zck3WnliZJG3m/JGkSWBdJGpvZVjbvBr6c5B/a/guBtw8nJEnq28DqqCQ7VNX6tvs8YOPKc+cBH0vyHrqJv3cFvjL3kCUtQN4vSZoE1kWSxmZWjUxVdVqS1cDTW9Lzq+ra4YUlSbM31zoqyRnAfsD2SdYCbwH2S7IHUMBNwKvaOa5JchbdSip3A0e6spykXt4vSZoE1kWSxmnW3SZbxWTlJGkizaWOqqoXTZF88jT5347fBEqahvdLkiaBdZGkcZntnEySJEmSJEnSZtnIJEmSJEmSpHmzkUmSJEmSJEnzZiOTJEmSJEmS5s1GJkmSJEmSJM2bjUySJEmSJEmat7E1MiW5f5KvJfl0298lyWVJ1iT5eJIHtvQHtf017fjyccUsSZIkSZKkqY2zJ9PRwHU9++8Ajq+qxwF3AEe09COAO1r68S2fJEmSJEmSJshYGpmS7AQ8G/hg2w/wdODsluVU4Llte2Xbpx3fv+WXJEmSJEnShBhXT6a/Bt4A/KztPwr4QVXd3fbXAju27R2BWwDa8TtbfkmSJEmSJE2IkTcyJTkYuL2qLh9wuauSrE6yesOGDYMsWpIkaWiSnJLk9iRX96Rtl+TCJNe3521bepK8t81VeVWSvcYXuSRJ0r2NoyfTvsBzktwEnEk3TO4EYJskW7U8OwHr2vY6YGeAdvyRwPc2LbSqTqqqFVW1YsmSJcP9CSRJkgbnw8ABm6QdA1xUVbsCF7V9gAOBXdtjFXDiiGKUJEma0cgbmarqTVW1U1UtBw4DvlBVLwYuBg5p2Q4Hzm3b57V92vEvVFWNMGRJkqShqaovAt/fJLl3TspN56o8rTqX0n1Jt8NoIpUkSZreOFeX29QbgT9OsoZuzqWTW/rJwKNa+h/zi2/yJEmSFqqlVbW+bd8KLG3bP5+rsumdx/JenEpAkiSN2lYzZxmeqroEuKRt3wDsPUWe/wJeONLAJEmSJkRVVZK+e3FX1UnASQArVqywF7gkSRq6SerJJEmSpM5tG4fBtefbW/rP56pseuexlCRJGisbmSRJkiZP75yUm85V+bK2ytw+wJ09w+okSZLGykYmSZKkMUpyBvBl4AlJ1iY5AjgO+J0k1wPPaPsA5wM3AGuADwB/OIaQJS1CSe6f5GtJPt32d0lyWZI1ST6e5IHjjlHS+I11TiZJkqTFrqpetJlD+0+Rt4AjhxuRJE3paOA64BFt/x3A8VV1ZpL3A0cAJ44rOEmTwZ5MkiRJkqTNSrIT8Gzgg20/wNOBs1uWU4Hnjic6SZPEnkySFq0kpwAHA7dX1e4tbTvg48By4Cbg0Kq6o91MnQAcBNwFvLyqrhhH3JKmtssXbxpoeTc+bflAy5OkLdhfA28Atm77jwJ+UFV3t/21wI5TvTDJKmAVwLJly4YcpqRxsyeTpMXsw8ABm6QdA1xUVbsCF7V9gAOBXdtjFXYHlyRJi0CSjV/IXT6X11fVSVW1oqpWLFmyZMDRSZo0NjJJWrSq6ovA9zdJXknX5Rvu3fV7JXBadS4Fttm4vLgkSdICti/wnCQ3AWfSDZM7ge5eaOPImJ2AdeMJT9IksZFJku5tac9y4LcCS9v2jsAtPfmm7BaeZFWS1UlWb9iwYbiRSpIkDVlVvamqdqqq5cBhwBeq6sXAxcAhLdvhwLljClHSBLGRSZI2o63iVH2+xi7hkiRpMXgj8MdJ1tDN0XTymOORNAGc+FuS7u22JDtU1fo2HO72lr4O2Lknn93CJUnSolJVlwCXtO0bgL3HGY+kyWNPJkm6t/PounzDvbt+nwe8LJ19gDt7htVJkiRJ0qJnTyZJi1aSM4D9gO2TrAXeAhwHnJXkCOBm4NCW/XzgIGANcBfwipEHLEmSJEkTzEYmSYtWVb1oM4f2nyJvAUcONyJJkiRJ2nI5XE6SJEmSJEnzZiOTJEmSJEmS5s1GJkmSJEmSJM2bjUySJEmSJEmaNxuZJEmSJEmSNG82MkmSJEmSJGnebGSSJEmSJEnSvNnIJEmSJEmSpHmzkUmSJEmSJEnzZiOTJEmSJEmS5s1GJkmSJEmSJM2bjUySJEmSJEmaNxuZJEmSJEmSNG8jb2RKsnOSi5Ncm+SaJEe39O2SXJjk+va8bUtPkvcmWZPkqiR7jTpmSZIkSZIkTW8cPZnuBl5fVbsB+wBHJtkNOAa4qKp2BS5q+wAHAru2xyrgxNGHLEmSJEmSpOmMvJGpqtZX1RVt+0fAdcCOwErg1JbtVOC5bXslcFp1LgW2SbLDiMOWJEkauSQ3JflGkiuTrG5pU/b+liRJGrexzsmUZDmwJ3AZsLSq1rdDtwJL2/aOwC09L1vb0jYta1WS1UlWb9iwYWgxS5IkjdhvV9UeVbWi7W+u97ckSdJYja2RKcnDgU8Ar6uqH/Yeq6oCqp/yquqkqlpRVSuWLFkywEglSZImyuZ6f0uSJI3VWBqZkjyAroHp9Ko6pyXftnEYXHu+vaWvA3bueflOLU2SJGmhK+CCJJcnWdXSNtf7+17s5S1pEPpduEnS4jaO1eUCnAxcV1Xv6Tl0HnB42z4cOLcn/WVtlbl9gDt7bqwkaSicB0XShHhqVe1FtxDKkUme1ntwut7f9vKWNCD9LtwkaREbR0+mfYGXAk9v/7xdmeQg4Djgd5JcDzyj7QOcD9wArAE+APzhGGKWtDg5D4qksaqqde35duCTwN5svve3JA3cHBZukrSIbTXqE1bVl4Bs5vD+U+Qv4MihBiVJs7MS2K9tnwpcArxxXMFIWtiSPAy4X1X9qG0/E3grv+j9fRz37v0tSUM1y4WbJC1iI29kkqQtxMZ5UAr4+6o6CW+mJI3WUuCT3UwDbAV8rKo+m+SrwFlJjgBuBg4dY4ySFolNF25qdRPQdQxo90xTvW4VsApg2bJlowhV0hjZyCRJU3tqVa1L8mjgwiTf7D24uZspb6QkDUpV3QA8eYr07zFF729JGpbpFm6qqvXTDd1tX9SdBLBixYq+VhCXtOUZy+pykjTp5joPihPtSpKkhWQOCzdJWsRsZJKkTSR5WJKtN27TzYNyNd5MSZKkxaffhZskLWIOl5Ok+3IeFEmSJPpfuEnS4mYjkyRtwnlQJEmSJKl/DpeTJEmSJEnSvNnIJEmSJEmSpHmzkUmSJEmSJEnzZiOTJEmSJEmS5s1GJkmSJEmSJM2bjUySJEmSJEmaNxuZJEmSJEmSNG82MkmSJEmSJGnebGSSJEmSJEnSvNnIJEmSJEmSpHmzkUmSJEmSJEnzZiOTJEmSJEmS5s1GJkmSJEmSJM2bjUySJEmSJEmaNxuZJEmSJEmSNG82MkmSJEmSJGnebGSSJEmSJEnSvNnIJEmSJEmSpHmzkUmSJEmSJEnzZiOTJEmSJEmS5m2LaWRKckCSbyVZk+SYcccjaXGyLpI0CayLJE0C6yJJm9oiGpmS3B/4W+BAYDfgRUl2G29UkhYb6yJJk8C6SNIksC6SNJUtopEJ2BtYU1U3VNVPgDOBlWOOSdLiY10kaRJYF0maBNZFku5jS2lk2hG4pWd/bUuTpFGyLpI0CayLJE0C6yJJ95GqGncMM0pyCHBAVf1e238p8JSqOqonzypgVdt9AvCtkQc6XtsD/zbuIDRUi/E9/uWqWjLuIDYaUV007PfZ8sd/Dssf/zn6LX+Lq4ta+qDujcb192exnXec515s5x3nuedz3oVaF/X7OxlmfssebdmTFItlzz7/tHXRVn0UPk7rgJ179ndqaT9XVScBJ40yqEmSZHVVrRh3HBoe3+OJMPS6aNjvs+WP/xyWP/5zLID6dMa6CAZ3bzSu39diO+84z73YzjvOcy+A+qfXQOqifn8nw8xv2aMte5JisezB5IctZ7jcV4Fdk+yS5IHAYcB5Y45J0uJjXSRpElgXSZoE1kWS7mOL6MlUVXcnOQr4HHB/4JSqumbMYUlaZKyLJE0C6yJJk8C6SNJUtohGJoCqOh84f9xxTLBFO1RwEfE9ngAjqIuG/T5b/vjPYfnjP8cWX5+O+L5oXL+vxXbecZ57sZ13nOfe4uufXgOqi/r9nQwzv2WPtux+81v2aMueS/4tY+JvSZIkSZIkTbYtZU4mSZIkSZIkTTAbmbZwSQ5I8q0ka5IcM+54NHhJTklye5Krxx2LBmOm6zbJ05JckeTutjzwMM7xx0muTXJVkouS/PKAy/+DJN9IcmWSLyXZbZDl9+R7QZJK0teqF7OI/+VJNrT4r0zye/2UP9ufIcmh7X24JsnHBvwzHN8T/7eT/GDA5S9LcnGSr7XP0UEDLv+X22fzqiSXJNmpz/KnrTvTeW87/1VJ9uqn/MVgXH9/kuzcPlsbr42jR3TeByf5SpKvt/P+xSjO23P++7fr6dMjPu9NPfX16hGed5skZyf5ZpLrkvzGCM75hJ568cokP0zyumGft+f8f9Q+W1cnOSPJg0d17kk127/3Le+s66R+65G5XP/9XLP9XGf9XBv9fqb7/QwmObrlvWaqcqd6T5Jsl+TCJNe3522nyfvCVvbPssm93Gbyv7P9Xq5K8skk20yT920t35VJLkjymOnK7jn2+nT3ltvPEMuxSdb1/O4Pmq7sJK9psV+T5P/MUPbHe8q9KcmV0+TdI8mlGz9bSfaeoewnJ/ly+zz+3ySPaOlTXjObez+nVVU+ttAH3QR73wH+G/BA4OvAbuOOy8fA3+enAXsBV487Fh8DeT9nvG6B5cCTgNOAQ4Z0jt8GHtq2Xw18fMDlP6Jn+znAZwdZfsu3NfBF4FJgxYDjfznwviG/z7sCXwO2bfuPHvTvqCf/a+gmZB1k/CcBr27buwE3Dbj8fwAOb9tPBz7S53swbd0JHAT8IxBgH+Cyub7fC/Uxrr8/wA7AXm17a+Db032+B3jeAA9v2w8ALgP2GeHP/cfAx4BPj/j3fROw/SjP2c57KvB7bfuBwDYjPv/9gVuBXx7R+XYEbgQe0vbPAl4+6t/7JD3m8Lds1nVSv/XIXK7/fq7Zfq6zuV4bM32m+/0MArsDVwMPpZvL+fPA42Z6T4D/AxzTto8B3jFN3l8FngBcwib3cpvJ/0xgq7b9jhnK7r0XfS3w/pk+S8DOdBPZ39z7fm2m/GOBP5nN55TuvvvzwIPa/qNniqXn+LuBP5+m7AuAA9v2QcAlM8TyVeC32vYrgbdNd81s7v0Pk/wQAAAgAElEQVSc7mFPpi3b3sCaqrqhqn4CnAmsHHNMGrCq+iLw/XHHoYGZ8bqtqpuq6irgZ0M8x8VVdVfbvRTop5fIbMr/Yc/uw4B+JgCcbd32NrobjP/qo+x+yp+P2Zzj94G/rao7AKrq9gGX3+tFwBkDLr+AR7TtRwL/OuDydwO+0LYvnuL4tGZRd64ETqvOpcA2SXbo5xwL3bj+/lTV+qq6om3/CLiO7p+jYZ+3qurf2+4D2mMkk5em66n3bOCDozjfuCV5JN0/PycDVNVPqqqv3pYDsD/wnaq6eYTn3Ap4SJKt6P5x76feXIj6+lvWT53Ubz3S7/U/rGt2ntfGbD7T/XwGf5XuC5i7qupu4J+A5/dm2Mx7spKuoYz2/NzN5a2q66rqW1OdfDP5L2ixQM/962bybvZedJrP0vHAG9jkve/zszdV3lcDx1XVj1ue22fID3S9roFDafdwm8m72fuxzeR/PN2XtAAXAi9oeTd3zUz5fk7HRqYt247ALT37axnBTZikeRnFddvvOY6g69Ex0PKTHJnkO3TfgLx2kOWnG9q0c1V9po9yZ11+84LWzfrsJDsP4RyPBx6f5F9aN+cDBlw+0A07A3bhFw02gyr/WOAlSdbSrSz0mgGX/3V+cTP7PGDrJI/q4xyDiEFjlmQ5sCddr4JRnO/+bVjC7cCFVTWS8wJ/TfePzVy/XJiPAi5IcnmSVSM65y7ABuBD6YYbfTDJw0Z07o0Oo7/G93mpqnXAu4DvAuuBO6vqglGdf0KNpB6ebT3S5/Xf7zU72+tsPtfGtJ/pOXwGrwZ+M8mjkjyUrpfMbO6HllbV+rZ9K7B0NsHPwSuZ4f41yduT3AK8GPjzGfKuBNZV1df7iOGodq94ygzDyB5P97u8LMk/Jfn1WZb/m8BtVXX9NHleB7yz/ZzvAt40Q5nX8IvG3BcyxXu6yTXT9/tpI5MkLWJJXgKsAN456LKr6m+r6rHAG4H/Pahyk9wPeA/w+kGVOYX/CyyvqifRfctz6gz552IruiFz+9H1NPrAxrkFBuww4OyqumfA5b4I+HBV7UR34/mR9t4Myp8Av5Xka8BvAeuAQf8MmmBJHg58AnjdJt9ID01V3VNVe9B9O753kt2Hfc4kBwO3V9Xlwz7XZjy1qvYCDgSOTPK0EZxzK7ohHCdW1Z7Af9ANwxiJJA+kG8r9DyM857Z0/9jtAjwGeFj7G6wh6qceme31P8drdrbX2Zyujdl8pvv9DFbVdXQ9xi8APgtcSZ9/h6sbYzXwHqFJ/gy4Gzh9hvP/WVXt3PIdNU15DwXezAwNUZs4EXgssAddo927p8m7FbAd3fD8PwXOar2UZjKbnuivBv6o/Zx/ROsFN41XAn+Y5HK6YXE/6T043TUz2/fTRqYt2zru3fK4U0uTNLlGcd3O6hxJngH8GfCcjd13B1l+jzOZRdfaPsrfmm6egEuS3ET3B/u8zH7y7xnjr6rv9fxOPgj82qyjn+U56L6xPa+qflpVN9KNfd91gOVvNJdv62dT/hF08zlQVV8GHgxsz+zM5j3416p6frvJ/rOWNsjhNP4NnWBJHkB3k3t6VZ0z6vO3z9rFQD89DOdqX+A5rT47E3h6ko+O4LzAz3s3bBy+8Um6IUzDthZY29NT5Gy6f6xH5UDgiqq6bYTnfAZwY1VtqKqfAucA/2OE559EQ62H51qPzOL67/ua7eM6m+u1MZvPdN+fwao6uap+raqeBtxBd68yk9s2Dj9vz/1MBzCjJC8HDgZe3Bo9ZuN02rCwzXgsXePb19v7uhNwRZJf2twLquq21jD5M+ADTF93rgXOacMyv0LXA27ae6Y2pPH5wMenywccTvdeQtfIOG0dXlXfrKpnVtWv0d0ffqfnnFNdM32/nzYybdm+CuyaZJfWen0YcN6YY5I0vVFctzOeI8mewN/TNTD1+8d/NuX3NpY8G5ium29f5VfVnVW1fVUtr6rldGPyn1NVs10VaTbx987N8xy6cen9mM37/Cm6XkykW8Hk8cANAyyfJL8CbAt8eQjxf5du/geS/CpdI9OGQZWfZPuenlFvAk7p82eYyXnAy9LZh27YwPqZXqTha9/ungxcV1XvGeF5l+QXKxU9BPgd4JvDPm9Vvamqdmr12WHAF6pqJD1ckjwsydYbt+km1R36aoJVdStwS5IntKT9gWuHfd4e/c5TNwjfBfZJ8tD2Gd+f/v+2LDRDuyfqtx7p5/rv95rt5zqbx7Uxm89035/BJI9uz8voGjxmsxLueXQNH7Tnc2fxmllJN7XAG+ju++6aIW/vvehKpqnPq+obVfXonnvLtXSTYN86Tfm994rPY/q681N0k3+T5PF0E7r/23Tx0zUKfrOq1s6Q71/penxDt1DKtPfcPe/p/ehGGry/7W/umun//axZzFTvY3IfdEMUvk3XAvln447Hx1De4zPoumD+lK7CO2LcMfmY93t6n+sWeCvdH0yAX2/v9X8A3wOuGcI5Pg/cRtf1+Uq6HjWDLP8EujHfV9J9G/jEQZa/Sd5L6GN1uVnG//+2+L/e4v+VIbwHoRv2dy3wDeCwQf+O6OZNOm5In9PdgH9pv6MrgWcOuPxD6G6Uvk3Xm+xBfZZ/n7oT+APgD3p+/3/bzv+Nfj9Di+Ex1e9wROd9Kl13/Kt66qiDRnDeJ9Gt+HgV3T8Lfz6G3/l+jHB1ObpVvb7eHtcwwntJuiEmq9vv+1O0lTZHcN6H0f1tfeQY3t+/oPtH92rgI/3WawvxMdXfgmnyzrpO6rcemev1P5trtt/rrN9ro5/PdL+fQeCf6e5Tvg7sP5v3BHgUcFH7G/55YLtp8j6vbf+Y7r70czOUvYZuHq+N7+n7p8n7ifZzXkU3DcKOs/0ssclqgJsp/yN09w9X0TXE7DBN3gcCH23xXAE8faZYgA/T7llmiOOpwOXtPboM+LUZ8h9Nd819GzgOyHTXzObez+keGwuUJEmSJEmS5szhcpIkSZIkSZo3G5kkSZIkSZI0bzYySZIkSZIkad5sZJIkSZIkSdK82cgkSZIkSZKkebORSZIkSVrAkmw17hgkSYuDjUwaqySvTXJdktPHHYskzUeSm5JsP+44JG1Zkixv90IfSHJNkguSPGQzeR+X5PNJvp7kiiSPTeedSa5O8o0k/6vl3S/JPyc5D7g2yf1bvq8muSrJq1q+HZJ8McmVrYzfHOGPL0laYPxWQ+P2h8AzqmrtXAtIEiBV9bPBhSVJkjQyuwIvqqrfT3IW8ALgo1PkOx04rqo+meTBdF8YPx/YA3gysD3w1SRfbPn3AnavqhuTrALurKpfT/Ig4F+SXNBe/7mqenuS+wMPHeYPKmnhSLIc+CxwOV19cw3wMuCJwAnAw4AfA/tX1Y/GE6VGzZ5MGpsk7wf+G/CPSV6f5FPtm7VLkzyp5Tk2yZ/0vObq9o3f8iTfSnIacDWw82bOcUSSbyf5SvuG8H2j+NkkbTlaffLNJB9u9cXpSZ6R5F+SXJ9k78287lGtx8E1ST4IpOfYS1q9c2WSv2//uJHk35Mc315zUZIlI/oxJU22G6vqyrZ9ObB80wxJtgZ2rKpPAlTVf1XVXcBTgTOq6p6qug34J+DX28u+UlU3tu1nAi9LciVwGfAousatrwKvSHIs8N/9R1BSn54A/F1V/SrwQ+Ao4OPA0VX1ZOAZwH+OMT6NmI1MGpuq+gPgX4HfpruZ+lpVPQl4M3DaLIrYla5Ce2JV3bzpwSSPAf4fYB9gX+BXBhS6pIXnccC76eqJXwF+l+4ftz+hq5Om8hbgS1X1ROCTwDKAJL8K/C9g36raA7gHeHF7zcOA1e01/9TKkKQf92zfw+BGG/xHz3aA11TVHu2xS1VdUFVfBJ4GrAM+nORlAzq3pMXhlqr6l7b9UeBZwPqq+ipAVf2wqu4eW3QaORuZNCmeCnwEoKq+ADwqySNmeM3NVXXpNMf3Bv6pqr5fVT8F/mEwoUpagG6sqm+0YbfXABdVVQHfYIoeBc3TaMNZquozwB0tfX/g1+iGrFzZ9v9bO/Yzum/3aK996oB/DkkLVOthtDbJcwGSPCjJQ4F/Bv5Xm3NpCV3d9JUpivgc8OokD2ivf3yShyX5ZeC2qvoA8EG6IS+SNFu1yf4PxxKFJoZzMmnS3c29G0Mf3LP9H0jSYPT2IvhZz/7P6P9vZYBTq+pNs8i76Y2ZJE3npcDfJ3kr8FPghXQ9KX8D+DpdnfKGqro1yaY9uD9I12h+RZvPcgPwXGA/4E+T/BT4d7r5VCRptpYl+Y2q+jJdT/BLgVcl+fWq+mob6vuf9mZaPOzJpEnxz7ThJEn2A/6tqn4I3ET7Ri3JXsAufZT5VeC3kmzblu59wSADlrTofZHuZookBwLbtvSLgEOSPLod2671FIDu7+4hbft3gS+NLlxJk6iqbqqq3Xv231VVx24m7/VV9fSqelJV/VpV3VCdP62q3avqv1fVx1veS6rq4J7X/qyq3tzy7F5Vv11Vd1bVqW1/z6r6zZ45nCRpNr4FHJnkOrp7ob+hmzbgb5J8HbiQe3cU0AJnTyZNimOBU5JcBdwFHN7SP0E3SeU1dJNUfnu2BVbVuiR/Rddl/PvAN4E7Bxm0pEXtL4AzWv30/wHfBaiqa5P8b+CCJPej621wJHAzXQ/Mvdvx2+luwiRJkrZUd1fVSzZJ+yrdvLhahNJNOSEtTEkeXlX/3noyfRI4ZeOqLJI0akn+vaoePu44JE22JH9Lt2hJrxOq6kPjiEeSppJkOfDp3t6Yko1MWtCSvItu2cwHAxfQLaXph17SWNjIJEmSpIXMRiYtCEkuAx60SfJLq+ob44hH0sKR5BXA0Zsk/0tVHTmOeCRJkqRJZSOTJEmSJEmS5s3V5SRJkiRJkjRvNjJJkiRJkiRp3mxkkiRJkiRJ0rzZyCRJkiRJkqR5G3kjU5Kdk1yc5Nok1yQ5uqVvl+TCJNe3521bepK8N8maJFcl2WvUMUuSJEmSJGl6I19dLskOwA5VdUWSrYHLgecCLwe+X1XHJTkG2Laq3pjkIOA1wEHAU4ATquop051j++23r+XLlw/zx5A0Apdffvm/VdWScccxV9ZF0sKwpddFYH0kLQTWRZImwUx10VajDAagqtYD69v2j5JcB+wIrAT2a9lOBS4B3tjST6uuNezSJNsk2aGVM6Xly5ezevXq4f0QkkYiyc3jjmE+rIukhWFLr4vA+khaCKyLJE2Cmeqisc7JlGQ5sCdwGbC0p+HoVmBp294RuKXnZWtb2qZlrUqyOsnqDRs2DC1mSZIkSZIk3dfYGpmSPBz4BPC6qvph77HWa6mvcXxVdVJVraiqFUuWbNG9SCVJkiRJkrY4Y2lkSvIAugam06vqnJZ8W5uvaeO8Tbe39HXAzj0v36mlSZIkSZIkaUKMY3W5ACcD11XVe3oOnQcc3rYPB87tSX9ZW2VuH+DO6eZjkiRJkiRJ0uiNfOJvYF/gpcA3klzZ0t4MHAecleQI4Gbg0HbsfLqV5dYAdwGvGG24kiRJkiRJmsk4Vpf7EpDNHN5/ivwFHDnUoCRJkiRJkjQvY11dTpIkSZIkSQvDOIbLSRqhr33w9pkzbWLP33v0ECJRP2498S9mle+XXv2WIUciSQvD35z+rFnle82LPzfkSCRJG93057uMO4RFb/lbbxxoefZkkiRJkiRJ0rzZk0mSJGmMkpwCHAzcXlW7t7R3Av8T+AnwHeAVVfWDduxNwBHAPcBrq2piut5c83fPmXXeJ/7heUOMRJIkjYM9mSRJksbrw8ABm6RdCOxeVU8Cvg28CSDJbsBhwBPba/4uyf1HF6okSdLm2cgkSZI0RlX1ReD7m6RdUFV3t91LgZ3a9krgzKr6cVXdCKwB9h5ZsJIkSdOwkUnSopRk5yQXJ7k2yTVJjm7p2yW5MMn17Xnblp4k702yJslVSfYa708gaRF5JfCPbXtH4JaeY2tbmiRJ0tjZyCRpsbobeH1V7QbsAxzZhqEcA1xUVbsCF7V9gAOBXdtjFXDi6EOWtNgk+TO6+ur0Obx2VZLVSVZv2LBh8MFJkiRtwkYmSYtSVa2vqiva9o+A6+h6A6wETm3ZTgWe27ZXAqdV51JgmyQ7jDhsSYtIkpfTTQj+4qqqlrwO2Lkn204t7T6q6qSqWlFVK5YsWTLUWCVJksBGJkkiyXJgT+AyYGlVrW+HbgWWtm2HqEgamSQHAG8AnlNVd/UcOg84LMmDkuxC17vyK+OIUZIkaVNbjTsASRqnJA8HPgG8rqp+mOTnx6qqktRmXzx1eavohtOxbNmyQYYqaYFKcgawH7B9krXAW+hWk3sQcGGrly6tqj+oqmuSnAVcSzeM7siqumc8kUuSJN2bjUySFq0kD6BrYDq9qs5pybcl2aGq1rfhcLe39FkNUamqk4CTAFasWNFXA9WoXfTB/5+9e4+TrKrvvf/5holGjRGQgSAwZ4ii56hRxD5IjpcQQQXkCCgoHI2AJBMNXmLiEyHmCcbEHIwY4iUHzygIRMNF7lEiTohIkkeQ4SIXQRkQZCYDMwEBI0YFfs8ftVuLnq6erqquS3d/3q9XvWrX2mvt/evp6t/sWrX2Wq+eVb29fuuLA45EWtyq6rBpik+eof4HgQ8OLiJJkqTeeLucpEUpraEBJwM3V9Vfte26CDi82T4cuLCt/M3NKnN7AA+03VYnSZI0LyQ5JcmGJDdOs+8PklSSbZrXHVfXTXJ4sxrvrUkOn3osSYuTI5kkLVYvBn4TuCHJdU3ZHwHHA2cnOQq4E3h9s+9iYD9gDfAQcORww5UkSQAXfP7fZ1XvwEO2GXAk89apwCeA09sLk+wEvBL4bltx++q6L6K1uu6LkmxN69beCaCAq5NcVFXfG3j0ksaanUySFqWq+hcgHXbvNU39Ao4eaFCSJC0yHzx/doOC33eQC7rOlaq6vFn0ZKoTaS04cGFb2U9X1wWuSDK5uu6ewKqqug8gySpgH+CMAYYuaR4Y+u1y0w3PTHJWkuuaxx2TowqSLE/yw7Z9nxx2vJIkSZK0kCU5AFhXVd+YsqvT6rquuitpWqMYyXQqU4ZnVtUbJreTfAR4oK3+bVW169CikyRJkqRFIskTaU0Z8MoBHd+Vd6VFZOidTDMMz5yciPf1wMuHGZMkSZIk9eOeE6/bfCVgu3eP3ffnTwd2Br7R+jjGjsA1SXan8+q662jdMtdeftl0B59PK+9K6t+4rS73UuCeqrq1rWznJNcm+WqSl3ZqmGRFktVJVm/cuHHwkUqSJEnSPFdVN1TVtlW1vKqW07r1bbequpvOq+teArwyyVZJtqI1CuqSUf0MksbHuHUyHcZjJ4tbDyyrqhcAvw/8XZJfmq5hVa2sqomqmli6dOkQQpUkSZKk+SXJGcDXgGclWdusqNvJxcDttFbX/RTwuwDNhN9/BlzVPD4wOQm4pMVtbFaXS7IEeC3wwsmyqvoR8KNm++oktwHPBFaPJEhJkiSN3JmfedWs6h16pAMrpKmq6rDN7F/ett1xdd2qOgU4ZU6DkzTvjdNIpr2BW6pq7WRBkqVJtmi2fwXYhVZPuiRJkiRJksbI0DuZZhieeSiPvVUO4GXA9UmuA84B3uowTEmSJEmSpPEzitXlph2eWVVHTFN2LnDuoGOSJEmSJElSf8bpdjlJkiRJkiTNU3YySZIkSZIkqW9js7qcJGn8uaKTJEmSpE7sZJKkAdt40mdnVW/p29404EgkSZIkaXC8XU7SopTklCQbktzYVnZWkuuaxx3NypYkWZ7kh237Pjm6yCVJkiRpPDmSSdJidSrwCeD0yYKqesPkdpKPAA+01b+tqnYdWnSSpEXh1ed9ZFb1vvjaPxhwJJIk9c9OJkmLUlVdnmT5dPuSBHg98PJhxiRJkiRJ85mdTJK0qZcC91TVrW1lOye5FngQ+OOq+ufRhCZJGob3nLPPrOuecPCXBhiJJEnzh51MkrSpw4Az2l6vB5ZV1b1JXghckOQ5VfXg1IZJVgArAJYtWzaUYCVJi8v+554yq3pfeN1bBhyJJEmP5cTfktQmyRLgtcBZk2VV9aOqurfZvhq4DXjmdO2ramVVTVTVxNKlS4cRsqR5rsNCBFsnWZXk1uZ5q6Y8ST6WZE2S65PsNrrIJUmSHsuRTJL0WHsDt1TV2smCJEuB+6rqkSS/AuwC3D6qACUtOKcyZSEC4Bjg0qo6Pskxzev3AvvSykG7AC8CTmqeJc1DGz6+alb1tn3HKwYciSTNDTuZJC1KSc4A9gS2SbIWOK6qTgYO5bG3ygG8DPhAkp8AjwJvrar7hhmvpIWrw0IEB9DKUQCnAZfR6mQ6ADi9qgq4IsmWSbavqvXDiVbq7JBzr59Vvc+/7nkDjkSSNCp2MmmsvfrcT3fd5ouv+60BRKKFpqoO61B+xDRl5wLnDjomSWqzXVvH0d3Ads32DsBdbfXWNmV2MkmSpJGzk0mSJGmMVVUlqW7buRDB8O17wTtmVe8fDvz4gCPp34Hn/OOs615w8N4DjGQ01p5w96zq7fieXx5wJHMvySnA/sCGqnpuU/Zh4H8CP6Y19+SRVXV/s+9Y4CjgEeCdVXVJU74P8FFgC+DTVXX8sH8WSePHTiZJkqTxc8/kbXBJtgc2NOXrgJ3a6u3YlG2iqlYCKwEmJiZq40mfndWJl77tTT0HrfG1/+fPmVW9Lxxy8IAj0Rg4lU3ngVsFHFtVDyf5EHAs8N4kz6Y1lcBzgKcB/5hkcvGTvwFeQWtE5VVJLqqqbw7pZ5A0poa+ulyHFVTen2Rdkuuax35t+45tVlD5VpJXDTteSZKkEbgIOLzZPhy4sK38zc0qc3sADzgfk6RuVNXlwH1Tyr5cVQ83L6+g1YENrXngzmxW2v0OsAbYvXmsqarbq+rHwJlNXUmL3ChGMp3Kpj3nACdW1QntBZ16zqvqkWEEKkmSNGjTLUQAHA+cneQo4E7g9U31i4H9aH3Qewg4cugBS/PM1z+zYfOVGrsfue0AI5k33gKc1WzvQKvTadLkPHCw6fxw06506a270uIy9E6mDiuodPLTnnPgO0kme86/NqDw5tTXVu7fdZtfW/GFAUQiSZLGVaeFCIC9pqlbwNGDjUjSYpXkfcDDwOfm6phTb92dq+NKGk9Dv11uBm9Pcn1zO91WTVmnFVQ2kWRFktVJVm/cuHHQsUqSJEnSgpHkCFoTgr+x6dCGzvPAzXp+OEmLy7h0Mp0EPB3YldYSvB/p9gBVtbKqJqpqYunSpXMdnyRJkiQtSM1KcX8IvKaqHmrbdRFwaJLHJ9kZ2AX4OnAVsEuSnZM8jtYUJxcNO25J42csVperqnsmt5N8Cpi8Z8weckma5z7+udmt2fCON14y4EgkSVKHeeCOBR4PrEoCcEVVvbWqbkpyNvBNWrfRHT05P26StwOXAFsAp1TVTUP/YSSNnbHoZJpcord5eRAwufLcRcDfJfkrWhN/T/acS5IkSZK61GEeuJNnqP9B4IPTlF9MazECSfqpoXcydeg53zPJrkABdwC/AzBTz7kkSZIG6+6T/nRW9X75bccNOBJJkjQfjGJ1uTnpOZckSdL8d+mnXz2renv91hcHHIkkSerXuEz8LUmSJEmSpHlsLOZkksbZQef+S1f1z3/dS+b0/Oed8+9dt3ntwdvMaQwafzf9n9fMqt5zfteFXyRJkiQNhiOZJC1aSU5JsiHJjW1l70+yLsl1zWO/tn3HJlmT5FtJZrdkmiRJkiQtEnYySVrMTgX2mab8xKratXlcDJDk2cChwHOaNv8nyRZDi1SSJEmSxpydTJIWraq6HLhvltUPAM6sqh9V1XeANcDuAwtOkiRJkuYZO5kkaVNvT3J9czvdVk3ZDsBdbXXWNmWSJEmSJOxkkqSpTgKeDuwKrAc+0k3jJCuSrE6yeuPGjYOIT5IkSZLGkp1MktSmqu6pqkeq6lHgU/zslrh1wE5tVXdsyqa2X1lVE1U1sXTp0sEHLEmSJEljwk4mSWqTZPu2lwcBkyvPXQQcmuTxSXYGdgG+Puz4JEmSJGlcLRl1ANJC987z79p8pSk+dtBOm6+kviU5A9gT2CbJWuA4YM8kuwIF3AH8DkBV3ZTkbOCbwMPA0VX1yCjiliRJkqRxZCeTpEWrqg6bpvjkGep/EPjg4CKSJEmSpPnL2+UkSZIkSZLUN0cyaUH7n+ec13Wbvz/4tQOIRJIkSZKkhc2RTJIkSZK0SCQ5JcmGJDe2lW2dZFWSW5vnrZryJPlYkjVJrk+yW1ubw5v6tyY5fBQ/i6TxYyeTJEmSJC0epwL7TCk7Bri0qnYBLm1eA+xLa0XdXYAVwEnQ6pSitWDKi4DdgeMmO6YkLW5D72Tq0HP+4SS3NL3j5yfZsilfnuSHSa5rHp8cdrySJEmjkuTdSW5KcmOSM5L8QpKdk1zZjCw4K8njRh2npPmjqi4H7ptSfABwWrN9GnBgW/np1XIFsGWS7YFXAauq6r6q+h6wik07riQtQqMYyXQqmyagVcBzq+p5wLeBY9v23VZVuzaPtw4pRkmSpJFKsgPwTmCiqp4LbAEcCnwIOLGqngF8DzhqdFFKWiC2q6r1zfbdwHbN9g7AXW311jZlncolLXJDn/i7qi5PsnxK2ZfbXl4BHDzMmDQ4+53/5123ufigPx5AJJIkzUtLgCck+QnwRGA98HLgfzX7TwPeT3MLiyT1q6oqSc3V8ZKsoHWrHcuWLZurw0oaU+O4utxbgLPaXu+c5FrgQeCPq+qfp2tk8hqMI8/vftTrZw760gAikSRpcamqdUlOAL4L/BD4MnA1cH9VPdxUc/SApLlwT5Ltq2p9czvchqZ8HbBTW70dm7J1wJ5Tyi+b7sBVtRJYCTAxMTFnnVeSxtNYdTIleR/wMPC5pmg9sKyq7k3yQuCCJM+pqgentjV5Te9jn3tV123e+cZLBhCJFqt7PnZZ1222e+eecx6HJM03zSS6B5azCBMAACAASURBVAA7A/cDn6eLOU/8Ak5SFy4CDgeOb54vbCt/e5IzaU3y/UDTEXUJ8Bdtk32/ksdOeSJpkRqb1eWSHAHsD7yxqgqgqn5UVfc221cDtwHPHFmQkiRJw7M38J2q2lhVPwHOA15Ma+LdyS8KJ0cVbKKqVlbVRFVNLF26dDgRSxp7Sc4AvgY8K8naJEfR6lx6RZJbaeWe45vqFwO3A2uATwG/C1BV9wF/BlzVPD7QlEla5MZiJFOSfYA/BH69qh5qK18K3FdVjyT5FVpLZ94+ojAlSZKG6bvAHkmeSOt2ub2A1cBXaM1feSaPHXEgSZtVVYd12LXXNHULOLrDcU4BTpnD0CQtAEPvZGp6zvcEtkmyFjiO1tDKxwOrkgBc0awk9zLgA81kl48Cb7WHXJI01b4XvGNW9f7hwI8POBJp7lTVlUnOAa6hNZ3AtbSmBvgicGaSP2/KTh5dlJIkST8zitXlpus5n/biqKrOBc4dbESSZnL3CWu6bvPL73nGACLRYvGec2a/4MAJB7vQgBa2qjqO1hdy7W4Hdh9BOJIkSTMamzmZJGmYkpySZEOSG9vKPpzkliTXJzk/yZZN+fIkP0xyXfP45OgilyRJkqTxZCeTpMXqVDZdpWkV8Nyqeh7wbR67SsptVbVr83jrkGKUJEmSpHljLCb+1vTO+czsbxmZdPCR3joizUZVXZ5k+ZSyL7e9vILWxLqSJEmSpFlwJJMkTe8twD+0vd45ybVJvprkpaMKSpIkSZLGlSOZJGmKJO+jtZLT55qi9cCyqro3yQuBC5I8p6oenKbtCmAFwLJly4YVsnrw6vM+Mqt6X3ztHww4EkmSJGlh6KuTKcmlVbXX5srmq3/7m9/vus3Tjv6rAUQiaSZzmYuSHAHsD+xVVQVQVT8CftRsX53kNuCZwOqp7atqJa0lxpmYmKhuzy9p/lro10WSxos5R9I46qmTKckvAE8EtkmyFZBm1y8BO8xRbJI0o7nORUn2Af4Q+PWqeqitfClwX1U9kuRXgF1oLSEuSV4XSRoqc46kcdbrSKbfAX4PeBpwNT9LbA8Cn5iDuCRpNnrORUnOAPakdYG2FjiO1mpyjwdWJQG4ollJ7mXAB5L8BHgUeGtV3TfnP42k+crrIknDZM6RNLZ66mSqqo8CH03yjqr6+BzHJEmz0k8uqqrDpik+uUPdc4FzewhR0iLgdZGkYTLnSBpnfc3JVFUfT/I/gOXtx6qq0/uMS5JmzVwkaRyYiyQNkzlH0jjqd+LvvwWeDlwHPNIUF2BikzQ05iJJ48BcJGmYzDmSxlFfnUzABPDsyRWYJGlEzEWSxoG5SNIwmXMkjZ2f67P9jcAvz0UgktQHc5GkcWAukjRM5hxJY6ffkUzbAN9M8nXgR5OFVfWaPo8rSd0wF0kaB+YiScM05zknybuB36J1290NwJHA9sCZwFNprWb3m1X14ySPp3Vr3guBe4E3VNUdvZ5b0sLQbyfT+3tplOQUYH9gQ1U9tynbGjiL1sR1dwCvr6rvpbWO+EeB/YCHgCOq6po+45a0sLx/1AFIEuYiScP1/rk8WJIdgHfSugXvh0nOBg6l9TnsxKo6M8kngaOAk5rn71XVM5IcCnwIeMNcxiRp/ul3dbmv9tj0VOATPHZSumOAS6vq+CTHNK/fC+wL7NI8XkQrob2o15glLTx95CJJmjPmIknDNKCcswR4QpKfAE8E1gMvB/5Xs/80Wp1bJwEH8LOOrnOATySJc0RJi1tfczIl+X6SB5vHfyZ5JMmDm2tXVZcD900pPoBW0qJ5PrCt/PRquQLYMsn2/cQtaWHpNRdJ0lwyF0kaprnOOVW1DjgB+C6tzqUHaN0ed39VPdxUWwvs0GzvANzVtH24qf/UXs8vaWHodyTTkye3m9vaDgD26PFw21XV+mb7bmC7ZvunyasxmdjWI0nMeS6SpJ6YiyQN01znnCRbNcfYGbgf+DywT59hkmQFsAJg2bJl/R5O0pjrd3W5n2pGGl0AvGoujkVrsrlZS7Iiyeokqzdu3NhvCJLmqbnMRZLUK3ORpGGao5yzN/CdqtpYVT8BzgNeTOtOksnBCTsC65rtdcBOAM3+p9CaAHxqbCuraqKqJpYuXdpHeJLmg75GMiV5bdvLnwMmgP/s8XD3JNm+qtY3t8NtaMp/mrwa7Yntp6pqJbASYGJiwvuApUVkjnORJPXEXCRpmAaQc74L7JHkicAPgb2A1cBXgINprTB3OHBhU/+i5vXXmv3/5HxMkvpdXe5/tm0/TGtVuAN6PNZkkjqeTZPX25OcSWvC7wfabquTJJjbXCTNmf0/f86s637hkIMHGImGxFwkaZjmNOdU1ZVJzgGuaY53La0v8b8InJnkz5uyk5smJwN/m2QNrfl2D+313JIWjn7nZDqyl3ZJzgD2BLZJshY4jlbn0tlJjgLuBF7fVL+Y1rKZa4CHgFmfc+NJn+06tqVve1PXbSSNVq+5SJLm0iByUZItgU8Dz6U1lcBbgG8BZwHLaX2ofH1VfW+uzy1pvA0i51TVcbQ+m7W7Hdh9mrr/CRwy1zFImt/6XV1uxyTnJ9nQPM5NsuPm2lXVYVW1fVX9fFXtWFUnV9W9VbVXVe1SVXtX1X1N3aqqo6vq6VX1q1W1up+YJS08veaiJKc09W9sK9s6yaoktzbPWzXlSfKxJGuSXJ9kt0H+TJLmn15z0WZ8FPhSVf1X4PnAzcAxwKVVtQtwafNa0iIzoJwjSX3pd+Lvz9C6ne1pzePvmzJJGqZec9GpbLpqSqcPb/sCuzSPFcBJfUctaaGZ0+uiJE8BXkZza0pV/biq7qd1O8xpTbXTgAP7iFnS/OVnMUljp99OpqVV9Zmqerh5nAq4ZICkYespF1XV5bTmEGjX6cPbAcDpzejKK2ittLL93IQvaYGY6+uinYGNwGeSXJvk00meBGzXNj/l3cB20zV25V1pwfOzmKSx028n071J3pRki+bxJqZZtlKSBmwuc1GnD287AHe11VvblEnSpLm+LloC7AacVFUvAH7AlFvjmpWcpl3NyWXDpQXPz2KSxk6/nUxvoTVB993AelpLVx7R5zElqVsDyUUzfXjrxJED0qI217loLbC2qq5sXp9Dq9PpnsmRlM3zhj7OIWn+8rOYpLHTbyfTB4DDq2ppVW1LK9H9af9hSVJX5jIXdfrwtg7Yqa3ejk3ZYzhyQFrU5vS6qKruBu5K8qymaC/gm7TmYDm8KTscuLD3kCXNY34WkzR2+u1kel77krnNinAv6POYktStucxFnT68XQS8uVllbg/ggbbb6iQJBnNd9A7gc0muB3YF/gI4HnhFkluBvZvXkhYfP4tJGjtL+mz/c0m2mkxuSbaeg2NKUrd6ykVJzgD2BLZJshY4jtaHtbOTHAXcSWsYOsDFwH7AGuAh4Mi5/iE0/vY/95RZ1fvC694y4Eg0pub8uqiqrgMmptm1Vz/HlbQg+FlM0tjpNwl9BPhaks83rw8BPtjnMSWpWz3loqo6rMOuTT68NfMzHd1zhJIWA6+LJA2TOUfS2On327XTk6wGXt4Uvbaqvtl/WJI0e+YiSePAXCRpmMw5ksZR38Mpm0RmMpM0UuYiSePAXCRpmMw5ksZNvxN/S5IkSZIkSXYySZIkSZIkqX92MkmSJEmSJKlvdjJJkiRJkiSpb3YySZIkSZJIsmWSc5LckuTmJL+WZOskq5Lc2jxv1dRNko8lWZPk+iS7jTp+SaM3Np1MSZ6V5Lq2x4NJfi/J+5Osayvfb9SxSpIkSdIC9FHgS1X1X4HnAzcDxwCXVtUuwKXNa4B9gV2axwrgpOGHK2ncjE0nU1V9q6p2rapdgRcCDwHnN7tPnNxXVRePLkpJkiRJWniSPAV4GXAyQFX9uKruBw4ATmuqnQYc2GwfAJxeLVcAWybZfshhSxozS0YdQAd7AbdV1Z1JRh2LJElDc+A5/zirehccvPeAI5EkLTI7AxuBzyR5PnA18C5gu6pa39S5G9iu2d4BuKut/dqmbD2SFq2xGck0xaHAGW2v397c53vK5D3AkiRJkqQ5swTYDTipql4A/ICf3RoHQFUVUN0cNMmKJKuTrN64ceOcBStpPI1dJ1OSxwGvAT7fFJ0EPB3YlVav+Ec6tDN5SZIkSVJv1gJrq+rK5vU5tDqd7pm8Da553tDsXwfs1NZ+x6bsMapqZVVNVNXE0qVLBxa8pPEwdp1MtCaQu6aq7gGoqnuq6pGqehT4FLD7dI1MXpIkSZLUm6q6G7grybOaor2AbwIXAYc3ZYcDFzbbFwFvblaZ2wN4oO22OkmL1DjOyXQYbbfKJdm+LVkdBNw4kqgkLRrNxdVZbUW/AvwJsCXw27TmKwD4IxcjkCRJC8g7gM81d5fcDhxJa2DC2UmOAu4EXt/UvRjYD1hDa9GmI4cfrqRxM1adTEmeBLwC+J224r9Msiute3/vmLJPkuZcVX2L1i26JNmC1tDv82ldPJ1YVSeMMDxJkqSBqKrrgIlpdu01Td0Cjh54UJLmlbHqZKqqHwBPnVL2myMKR5LA1S4lSZIkaVbGcU4mSRonrnYpSZIkSbNgJ5MkddDLapeudClJkiRpsbKTSZI663q1S1e6lCRJkrRY2ckkSZ1tstpl2z5Xu5QkSZKkNnYySdI02la7PK+t+C+T3JDkeuA3gHePJDhJi0qSLZJcm+QLzeudk1yZZE2Ss5pbeyVJkkbOTiZJmkZV/aCqnlpVD7SV/WZV/WpVPa+qXlNV60cZo6RF413AzW2vPwScWFXPAL4HHDWSqCRJkqawk0mSJGlMJdkReDXw6eZ1gJcD5zRVTgMOHE10kiRJj7Vk1AFIkqT+HHLu9bOq9/nXPW/AkWgA/hr4Q+DJzeunAvdX1cPN67XADtM1TLICWAGwbNmyAYcpSZLkSCZJkqSxlGR/YENVXd1Le1e7lCRJw+ZIJkmSpPH0YuA1SfYDfgH4JeCjwJZJljSjmXYE1o0wRkkamKcfeMeoQ1j0brtg+ahD0DzjSCZJkqQxVFXHVtWOVbUcOBT4p6p6I/AV4OCm2uHAhSMKUZIk6THsZJIkSZpf3gv8fpI1tOZoOnnE8UiSJAHeLidJkjT2quoy4LJm+3Zg91HGI0mSNB1HMkmSJEmSJKlvdjJJkiRJkiSpb2PXyZTkjiQ3JLkuyeqmbOskq5Lc2jxvNeo4JUmSJGkhSbJFkmuTfKF5vXOSK5OsSXJWksc15Y9vXq9p9i8fZdySxsfYdTI1fqOqdq2qieb1McClVbULcGnzWpIkSZI0d94F3Nz2+kPAiVX1DOB7wFFN+VHA95ryE5t6kjS2nUxTHQCc1myfBhw4wlgkSZIkaUFJsiPwauDTzesALwfOaaq0fw5r/3x2DrBXU1/SIjeOnUwFfDnJ1UlWNGXbVdX6ZvtuYLvRhCZJkiRJC9JfA38IPNq8fipwf1U93LxeC+zQbO8A3AXQ7H+gqb+JJCuSrE6yeuPGjYOKXdKYGMdOppdU1W7AvsDRSV7WvrOqilZH1GOYvCTNJeeHkyRJi0WS/YENVXX1XB+7qlZW1URVTSxdunSuDy9pzIxdJ1NVrWueNwDnA7sD9yTZHqB53jBNO5OXpLnm/HCSJGkxeDHwmiR3AGfSuk3uo8CWSZY0dXYE1jXb64CdAJr9TwHuHWbAksbTWHUyJXlSkidPbgOvBG4ELgIOb6odDlw4mgglLXLODydJkhacqjq2qnasquXAocA/VdUbga8ABzfV2j+HtX8+O7ipv8ndJpIWnyWbrzJU2wHnN3PGLQH+rqq+lOQq4OwkRwF3Aq8fYYySFofJ+eEK+L9VtRLnh5MkSYvLe4Ezk/w5cC1wclN+MvC3SdYA99HqmJKk8epkqqrbgedPU34vsNfwI5K0iL2kqtYl2RZYleSW9p1VVU0H1GM0CxasAFi2bNlwIpUkSZojVXUZcFmzfTut6Uum1vlP4JChBiZpXhirTiZJGhft88Mlecz8cFW1fqb54YCVABMTEw4b19j64PnrN18JeN9B2w84EkmSJC0UYzUnkySNA+eHkyRJkqTuOZJJkjbl/HCSJEmS1CU7mSRpCueHkyRJkqTuebucJEmSJEmS+mYnkyRJkiRJkvpmJ5MkSZIkSZL6ZieTJEmSJEmS+mYnkyRJkiRJkvpmJ5MkSdIYSrJTkq8k+WaSm5K8qynfOsmqJLc2z1uNOlZJkiSwk0mSJGlcPQz8QVU9G9gDODrJs4FjgEurahfg0ua1JEnSyNnJJEmSNIaqan1VXdNsfx+4GdgBOAA4ral2GnDgaCKUJEl6LDuZJEmSxlyS5cALgCuB7apqfbPrbmC7EYUlSZL0GHYySZIkjbEkvwicC/xeVT3Yvq+qCqgO7VYkWZ1k9caNG4cQqSRJWuyWjDoASZI0/i74/L/Puu6Bh2wzwEgWlyQ/T6uD6XNVdV5TfE+S7atqfZLtgQ3Tta2qlcBKgImJiWk7oiRJkubS2IxkmmEFlfcnWZfkuuax36hjlSRJGrQkAU4Gbq6qv2rbdRFweLN9OHDhsGOTtPB0u6JlWj6WZE2S65PsNtqfQNI4GKeRTJMrqFyT5MnA1UlWNftOrKoTRhibJEnq0tc/M+0Am03sfuS2A45k3nox8JvADUmua8r+CDgeODvJUcCdwOtHFJ+khaXT57EjaK1oeXySY2itaPleYF9gl+bxIuCk5lnSIjY2nUzNBJbrm+3vJ5lcQUWShibJTsDptCbSLWBlVX00yfuB3wYmJzb5o6q6eDRRSgvX2hPunlW9Hd/zywOOZPSq6l+AdNi91zBjkbTwzfB57ABgz6baacBltDqZDgBOb+aGuyLJlpO38g47dknjY2xul2s3ZQUVgLc3QzBPmRyeKUkDMvkt3rOBPYCjkzy72XdiVe3aPOxgkiRJC9IsV7TcAbirrdlaHCQgLXpj18k0zQoqJwFPB3al1bP+kQ7tXEFFUt+qan1VXdNsfx9wVKUkSVo0el3Rcobj+TlNWkTGqpNpuhVUquqeqnqkqh4FPgXsPl3bqlpZVRNVNbF06dLhBS1pwXJUpSRJWkxmWtGy2d++ouU6YKe25js2ZY/h5zRpcRmbTqZOK6hMJrTGQcCNw45N0uLjqEpJkrSY9LCi5UXAm5tV5vYAHnA+JkljM/E3nVdQOSzJrrSGZd4B/M5owpO0WHQaVdm2/1PAF6ZrW1UrgZUAExMTXQ0nlyRJGqFuV7S8GNgPWAM8BBw53HAljaOx6WSaYQUVJ9eVNDQzjaps+3bOUZWSJGlB6XZFy2Z+pqMHGpSkeWdsOpkkaUw4qlKSJEmSemAnkyS1cVSlJEmSJPXGTiZJkjSv3XPidZuvBGz37l0HHIkkSdLiNjary0mSJEmSJGn+spNJkiRJkiRJfbOTSZIkSZIkSX2zk0mSJEmSJEl9s5NJkiRJkiRJfbOTSZIkSZIkSX2zk0mSJEmSJEl9s5NJkiRJkiRJfbOTSZIkSZIkSX1bMuoAJEmShm3Dx1fNqt6273jFgCORJElaOBzJJEmSJEmSpL7ZySRJkiRJkqS+zZtOpiT7JPlWkjVJjhl1PJIWJ3ORpHFgLpI0DsxFkqaaF51MSbYA/gbYF3g2cFiSZ482KkmLjblI0jgwF0kaB+YiSdOZF51MwO7Amqq6vap+DJwJHDDimCQtPuYiSePAXCRpHJiLJG1ivnQy7QDc1fZ6bVMmScNkLpI0DsxFksaBuUjSJlJVo45hs5IcDOxTVb/VvP5N4EVV9fa2OiuAFc3LZwHfmuGQ2wD/3mdY/R7D9v4O5nv7YcTwX6pqaR/Hn1NznIt6+bfrts0wzjGsNuMa17DajGtcvbQZ17hmajPvclFTPpt8NOp/21GeY1htxjWuXtqMa1zDajPquBZyLlqo5uJ6W+Nvsf2eZ8xFS4YZSR/WATu1vd6xKfupqloJrJzNwZKsrqqJfgLq9xi293cw39uPSwxDNme5qJefvds2wzjHsNqMa1zDajOucfXSZlzj6rXNiGw2F8Hs8tG4/tuOa1y9tBnXuHppM65xDavNuMY1QnOWixaqefS7VB/8PT/WfLld7ipglyQ7J3kccChw0YhjkrT4mIskjQNzkaRxYC6StIl5MZKpqh5O8nbgEmAL4JSqumnEYUlaZMxFksaBuUjSODAXSZrOvOhkAqiqi4GL5+hwczFcs99j2L5/o45hsbcflxiGag5zUS8/e7dthnGOYbUZ17iG1WZc4+qlzbjG1WubkZhnuaiXNuMaVy9txjWuXtqMa1zDajOucY3MHH9GW4jmze9SffH33GZeTPwtSZIkSZKk8TZf5mSSJEmSJEnSGFt0nUxJ7khyQ5Lrkqzuof2WSc5JckuSm5P8Whdtn9Wcd/LxYJLf6/L8705yU5Ibk5yR5Bd6+Bne1bS/aTbnT3JKkg1Jbmwr2zrJqiS3Ns9bddn+kOb8jyaZcSb+Du0/3PwOrk9yfpItezjGnzXtr0vy5SRP66Z9274/SFJJtuny/O9Psq7t/bBft+dP8o7m3+GmJH/Z5fnPajv3HUmu67L9rkmumPxbSrJ7p/YzHOP5Sb7W/E3+fZJfmukYC0GSfZJ8K8maJMfMsk3H91+H+jsl+UqSbzbvjXfNos0vJPl6km80bf50lufaIsm1Sb4wy/pd5+Bu824vubaX3DqbXNpL/uwlZ/aSJ7vNi73kwV5yXy/5rtscNxc5bb7rNk/0miOatmOVJ3rJEU27eZsnhpEjOrVp2zcneWIYOWKGNjPmiQ5tOl7rdPo73NzvX/NDerjm0/wyU85b1KpqUT2AO4Bt+mh/GvBbzfbjgC17PM4WwN3Af+mizQ7Ad4AnNK/PBo7o8rzPBW4EnkhrTq5/BJ6xmTYvA3YDbmwr+0vgmGb7GOBDXbb/b8CzgMuAiR7O/0pgSbP9oZnOP8Mxfqlt+53AJ7tp35TvRGuywztnel91OP/7gffM8vc2XfvfaH5/j29eb9tt/G37PwL8SZfn/zKwb7O9H3BZDz/DVcCvN9tvAf6sm/fzfHs0f/e3Ab/S5I9vAM/u5fe/mfrbA7s1208Gvr258wABfrHZ/nngSmCPWZzr94G/A74wy9jumOlvpUObnvMus8i19JBbmWUu7fC+nzF/dmgzY87s0GbGPNmhTce82Ol9yAx5sMM53s8Mua9Dmxnz3eb+RpiS4zqco6ucNt8fdJkn6DFHNPXHNk8wy+sx5nme6FB/TnNEpzZN+ZzliQ715zRHzHCeGfNEhzYdr3Xo8He4ud+/j/F/0OM1n4/59dhcblmsj0U3kqkfSZ5C6410MkBV/biq7u/xcHsBt1XVnV22WwI8IckSWhct/9Zl+/8GXFlVD1XVw8BXgdfO1KCqLgfum1J8AK0LOprnA7tpX1U3V9W3ZhNwh/ZfbuIHuALYsYdjPNj28klAxwnKOvwbAJwI/OFMbTfTflY6tH8bcHxV/aips6GX8ycJ8HrgjC7bFzD5bdxT2Mx7scMxnglc3myvAl430zEWgN2BNVV1e1X9GDiT1t/SjLp9/1TV+qq6ptn+PnAzrQ9IM7WpqvqP5uXPN48Z39dJdgReDXx6trF1aw7y7mxzbbe5dVa5tJf82UvO7CVPdpsXe8mDveS+XvJdtzluLnLafNdtnuglR8C8yBPdXI/N2zwxjBwxw88Cc5gnhpEjZmgzY57o9lpnhr/DWV9na2z1dM2n+aXfz3gL1WLsZCrgy0muTrKiy7Y7AxuBz6Q17PvTSZ7UYxyHMsOH+ulU1TrgBOC7wHrggar6cpfnvRF4aZKnJnkirW9hduryGADbVdX6ZvtuYLsejjFX3gL8Qy8Nk3wwyV3AG4E/6bLtAcC6qvpGL+duvL0Zdn5KD0Ohn0nrd3llkq8m+e89xvBS4J6qurXLdr8HfLj59zsBOLaHc9/Ez/7DPYTe3ovzyQ7AXW2v17KZzp9+JVkOvIDWqIPN1d2iuV1gA7CqqjbX5q9pfWh4tIuQus3B/ebdzebaHnNrP7l0FPlz1nmym7zYRx7sNvf1k+9mm+PmIqfNS7PNEz3kCBj/PDGr67FFkCcGkiOa+sPIE8PIEdBbnpjVtc6Uv8Nxus5Wb4Z+zSeNi8XYyfSSqtoN2Bc4OsnLumi7hNZwuJOq6gXAD2gNYe1KkscBrwE+32W7rWj9J7Uz8DTgSUne1M0xqupmWkOivwx8CbgOeKSbY0xzzGIW32YOQpL3AQ8Dn+ulfVW9r6p2atq/vYvzPhH4I7rsmJriJODpwK60Llg/0mX7JcDWwB7A/wOc3Xwb163D6LLDs/E24N3Nv9+7ab5B7tJbgN9NcjWtYeI/7uEY6iDJLwLnAr835dvnaVXVI1W1K61vs3dP8twZjr0/sKGqru4yrG5zcM95d7a5tpfcOle5dBj5s9s8Odu82Ece7CX39ZPvZpvj5iKnzTvd5IluckRz7LHOE91cjy3kPDGoHNEce1h5Yhg5AnrLE5u91pnp73CU19mS1ItF18nUfBM1OYz2fFpDGWdrLbC27Zu7c2hd1HRrX+Caqrqny3Z7A9+pqo1V9RPgPOB/dHvyqjq5ql5YVS8Dvkfr/u9u3ZNke4DmueOtWoOS5Ahgf+CNzX/A/fgc3d2q9XRaF5rfSHIHrQvua5L88mwPUFX3NBfsjwKforv3IrTej+c1tzB8nda3xB0nH59OM+T/tcBZXZ4b4HBa70FoXaB3PUluVd1SVa+sqhfSusC7rYc45pN1PPYbzB2bsjmX5OdpXbB+rqrO21z9ds1tJl8B9pmh2ouB1zTv/zOBlyf57CyO3W0O7ifvzjbX9pRb+8ilQ8uffebJzeXFnvJgj7mvp3zXZY7rO6fNN73miVnmCBj/PNHN9diCzBMDzhEwvDwxjBwBPeSJzV3rdPg7HPl1tvo2tGs+adwsqk6mJE9K8uTJbVoTHs56Jviquhu4K8mzmqK9gG/2EEqvI0e+C+yR9+c6iwAAIABJREFU5InNtzN70bp3uytJtm2el9H6j/XveojlIlr/0dI8X9jDMXqWZB9aw+9fU1UP9XiMXdpeHgDcMtu2VXVDVW1bVcurajmti5vdmvfIbM+/fdvLg+jivdi4gNZElyR5Jq1JBf+9y2PsDdxSVWu7bAeteQh+vdl+OdDt7Xbt78WfA/4Y+GQPccwnVwG7JNm5+Qb9UFp/S3OqyQ8nAzdX1V/Nss3SNCsLJXkC8Apm+JuoqmOrasfm/X8o8E9VNeO3+r3k4D7z7mxzbU+5tY9cOpT82Uue7CYv9poHe8x9vea7bnJc3zltPuk2T3SbI2Be5IlurscWXJ4YdI6AoeaJYeQI6CFPzHStM8Pf4UivszUnhnLNJ42lGoPZx4f1oDW7/zeax03A+3o4xq7AauB6Wv+hbdVl+ycB9wJP6fFn+FNa/6HfCPwtzSoaXR7jn2ldfH0D2GsW9c+gNVT5J7QuDo4CngpcSus/138Etu6y/UHN9o+Ae4BLumy/htZ9ztc1j44rw81wjHObf8frgb8Hduim/ZT9dzDz6nLTnf9vgRua818EbN9l+8cBn21+hmuAl3cbP3Aq8NYe3wMvAa5u3kdXAi/s4RjvovWt7reB44H08ncxnx605uT4Nq1vMmeVgzb3/pum/ktoDa2/vu1vZL/NtHkecG3T5kZmWG1wmrZ7MotVo+gxB9ND3qXLXEsPuZVZ5NIO7/sZ82eHNjPmzA5tZsyTHdp0zIubex8yTR7scI4Zc1+HNjPmu06x0SHHdThHVzltvj/oMk/QR45o2u/JGOUJergeYx7niQ715zRHdGozZf8d9JknOtSf0xwxw3lmzBMd2nS81qHD3+Hmfv8+5seDHq75fMyvx+Zy3mJ9pPnHkSRJkiRJknq2qG6XkyRJkiRJ0mDYySRJkiRJkqS+2ckkSZIkSZKkvtnJJEmSJEmSpL7ZySRJkiRJkqS+2ckkSZIkSZKkvtnJpAUjyRFJPjHqOCRJkqaTZMskvzuLev/RPO+Z5AuzPPaeSf5H2+u3Jnlz79FKWizac1M3eUeajp1MkiS1SfKkJF9M8o0kNyZ5Q5L/nuT/a8q+nuTJHdp+Mcnzmu1rk/xJs/2BJL89zJ9D0ljaEthsJ1OP9gR+2slUVZ+sqtMHdC5JC0vXuSnJFgOKRfOcnUwaK/18uGs8LcmXktya5C+HFrikhWQf4N+q6vlV9VzgS8BZwLuq6vnA3sAPO7T9Z+ClSZ4CPAy8uCl/KXD5YMOWNA8cDzw9yXVJTkxyaZJrktyQ5ICZGjbXQ9cmefo0+5YDbwXe3Rz7pUnen+Q9zf7LmvOtTnJzc6zzmuulP287zpuaa63rkvxfP0RKi8ZPcxPwYeAXk5yT5JYkn0sSgCR3JPlQkmuAQ5K8MsnXmjz2+SS/2NR7YZKvJrk6ySVJtu904iYfXd/knQ8nuXEYP7AGZ8moA5CmmPxw92qA5oPatcAbquqqJL9E5w93ALsCLwB+BHwrycer6q5BBy1pQbkB+EiSDwFfAO4H1lfVVQBV9eAMbf8ZeCfwHeCLwCuSPBHYuaq+NdiwJc0DxwDPrapdkywBnlhVDybZBrgiyUVVVVMbNbfBfRw4oKq+O3V/Vd2R5JPAf1TVCU2bvaZU+3FVTSR5F3Ah8ELgPuC2JCcC2wJvAF5cVT9J8n+ANwKOhpIWvvbctCetHPEc4N+Af6X1pdm/NHXvrardmrx1HrB3Vf0gyXuB30/yv/lZvtqY5A3AB4G3dDj3Z4DfrqqvJTl+UD+ghsdOJo2bfj7cAVxaVQ8AJPkm8F8AO5kkzVpVfTvJbsB+wJ8D/9RF86uACeB2YBWwDfDbwNVzHaekeS/AXyR5GfAosAOwHXD3lHr/DVgJvLKq/q2P813UPN8A3FRV6wGS3A7sBLyEVsfTVc2ghScAG/o4n6T56+tVtRagGd20nJ91Mp3VPO8BPBv41yZnPA74GvAs4LnAqqZ8C2D9dCdJsiXw5Kr6WlP0d8D+c/yzaMjsZNJY6fPDHbRGME16BN/jkrqU5GnAfVX12ST305qjYPsk/70ZUflk4IdV9fDUtlX14yR3AYcAHwCWAic0D0lq90ZaOeKFzcihO4BfmKbe+qb8BbRGFfRq8hrpUR57vfQoreulAKdV1bF9nEPSwjDTZ6ofNM8BVlXVYe0Nk/wqrY7sXxtsiBpXzsmksdJ8uHuoqj5L637gF9F8uGv2P7kZXi5Jg/KrwNebb+6OA/6E1i0kH0/yDVojlKb7IDjpn4ENVfXDZnvH5lmSvg9Mzi35FFq54idJfoPW6Ovp3A+8GvjfzW0sszl2Ly4FDk6yLUCSrZN0iknSwtJL/rgCeHGSZ8BP59Z9JvAtYGmSX2vKfz7Jc6Y7QFXdD3w/yYuaokN7il5jxQ/rGje/Cnw4yaPAT4C30eol/3iSJ9Caj2lv4D9GF6KkhayqLgEumWbXHrNs//8C/2+z/W+0cpgkUVX3JvnXZmLbq4D/muQGYDVwywzt7kmyP/APSd5SVVdOU+3vgXOaCcTf0UNs30zyx8CXk/wcreuwo4E7uz2WpPllSm76IXDPLNpsTHIEcEaSxzfFf9zcmXIw8LFmft0lwF8DN3U41FHAp5rPf18FHujzx9GIZZq5BSVJkiRJkgYqyS9W1X8028cA21fVu0YclvrgSCZJkrqU5FXAh6YUf6eqDhpFPJIkSfPUq5McS6tv4k7giNGGo345kknzjh/uJEnSYpXkSGDqt/z/WlVHjyIeSZqNJH8DvHhK8Uer6jOjiEeDYyeTJEmSJEmS+ubqcpIkSZIkSeqbnUySJEmSJEnqm51MkiRJkiRJ6pudTJIkSZIkSeqbnUySJEmSJEnq25JRBzAI22yzTS1fvnzUYUjq09VXX/3vVbV01HH0ylwkLQzzPReB+UhaCBZCLpK08C3ITqbly5ezevXqUYchqU9J7hx1DP0wF0kLw3zPRWA+khaChZCLJC183i4nSZIkSZKkvtnJJEmSJEmSpL7ZySRJkiRJkqS+2ckkSZI0YknuSHJDkuuSrG7Ktk6yKsmtzfNWTXmSfCzJmiTXJ9lttNFLkiS1DKyTKckpSTYkubGtrOuLpSSHN/VvTXL4oOKVJEkasd+oql2raqJ5fQxwaVXtAlzavAbYF9ileawAThp6pJIkSdMY5EimU4F9ppR1dbGUZGvgOOBFwO7AcZMdU5IkSQvcAcBpzfZpwIFt5adXyxXAlkm2H0WAkiRJ7QbWyVRVlwP3TSnu9mLpVcCqqrqvqr4HrGLTjitJ6shRlZLmiQK+nOTqJCuasu2qan2zfTewXbO9A3BXW9u1TZkkSdJILRny+bq9WPIiSnPmjj/ZedQhLHrLP/CdUZz2VOATwOltZZOjKo9Pckzz+r08dlTli2iNqnxR26jKCVofBK9OclHT+S11xVw0eiPKRZvzkqpal2RbYFWSW9p3VlUlqW4O2HRWrQBYtmzZtHWefuAdvUU7Jm67YHlX9RfC31+3798XfOFVA4pkOK7d/5Ku26xe9swBRDI8E9/99qhDkKSejWzi76oqWh/W5kSSFUlWJ1m9cePGuTqspHnOUZWS5oOqWtc8bwDOpzVNwD2Tt8E1zxua6uuAndqa79iUTT3myqqaqKqJpUuXDjJ8SZIkYPgjme5Jsn1VrZ/lxdI6YM8p5ZdNd+CqWgmsBJiYmOiq82q+f4u3EHT7TaTUJ0dVShobSZ4E/FxVfb/ZfiXwAeAi4HDg+Ob5wqbJRcDbk5xJa9TlA205TZIkaWSGPZJp8mIJNr1YenMzH8oe/Oxi6RLglUm2auZMeWVTJklzwlGVksbAdsC/JPkG8HXgi1X1JVqdS69Iciuwd/Ma4GLgdmAN8Cngd4cfsiRJ0qYGNpIpyRm0RiFtk2QtrflMjgfOTnIUcCfw+qb6xcB+tC6WHgKOBKiq+5L8GXBVU+8DVTX1thdJ6tZYjqqUtDhV1e3A86cpvxfYa5ryAo4eQmiSJEldGVgnU1Ud1mFXVxdLVXUKcMochiZJXd2CkuQS4C8mV6GjNary2EEE5u27o+ftu5IkSVJvhj0nkyQNlaMqJUmSJGk47GSStKA5qlKSJEmShmPYE39LkiRJkiRpAbKTSZIkSZIkSX2zk0mSJEmSJEl9s5NJkiRJkiRJfbOTSZIkSZIkSX2zk0mSJEmSJEl9s5NJkiRJkiRJfbOTSZIkSZIkSX2zk0mSJEmSJEl9s5NJkiRJkiRJfbOTSZIkSZIkSX2zk0mSJEmSJEl9s5NJkiRJkiRJfbOTSZIkSZIkSX2zk0mSJEmSJEl9s5NJkiRJkiRJfbOTSZIkSZIkSX2zk0mSJEmSJEl9s5NJkiRJkiRJfbOTSZIkSfr/27v3eFvruk7gn29cvJYonmHwwAQpaYyNSEfCnHwVaKE1wqtR00oxeUVNXjCbimbmNV2mXqNTI5GWE4nXHNHQknEoI8TUApSbyEXHE1rAgJxBLuId+84f63dgeziHs89Ze++19lnv9+u1Xvt5fs+znvVd7H2+/PZnP8+zAICpCZkAAAAAmJqQCQAAAICpCZkAAAAAmJqQCQAAAICpCZkAAAAAmJqQCQBgxqpqr6q6vKreN9YPraqLq2pzVb2zqvYd4w8Y65vH9kNmWTcAwFIzCZmq6heq6uqquqqq3lFVDzSZAgAW2ClJrl2y/uokp3X3Y5LcluSkMX5SktvG+GljPwCAubDmIVNVbUzy8iSbuvvxSfZK8ryYTAFrTOANzIOqOijJjyR5w1ivJMckOXvs8pYkJ4zl48d6xvZjx/4AADM3q8vl9k7yoKraO8mDk9wUkylgDQm8gTnye0l+Ock/jfX9k9ze3XeP9RuSbBzLG5NcnyRj+x1jfwCAmVvzkKm7b0zyu0n+MZNw6Y4kl8ZkClh7Am9gpqrqR5Pc0t2XrsKxT66qS6rqki1btqz04QEA7mMWl8s9PJNf1g5N8qgkD0ly3Aoc10QKWDaBNzAnnpLkWVX12SRnZRJ0n55kvxGAJ8lBSW4cyzcmOThJxvaHJbl1ewfu7jO6e1N3b9qwYcPqvQMAgGEWl8s9LclnuntLd389yXsymWBNNZkykQJ2hcAbmAfd/avdfVB3H5LJJbsf6O6fTHJBkmeP3U5M8t6xfM5Yz9j+ge7uNSwZAGCHZhEy/WOSo6vqweNSk2OTXBOTKWBtCbyBefYrSV5ZVZszOWvyzDF+ZpL9x/grk5w6o/oAAO5j753vsrK6++KqOjvJZUnuTnJ5kjOS/O8kZ1XVb42xpZOpt43J1Ocz+SsfwLTuCbyTfDmTwPuS3Bt4n5XtB94XRuANrILu/mCSD47l65IctZ19vpLkOWtaGADAMq15yJQk3f1rSX5tm2GTKWDNCLwBAABW1kxCJoB5IPAGAABYObO4JxMAAAAAexghEwAAAABTEzIBAAAAMDUhEwAAAABTEzIBAAAAMDUhEwAAAABTEzIBAAAAMDUhEwAAAABTEzIBAAAAMDUhEwAAAABTEzIBAAAAMDUhEwAAAABTEzIBAAAAMDUhEwAAAABTEzIBAAAAMDUhEwAAAABTEzIBAAAAMDUhEwAAAABTEzIBAAAAMDUhEwAAAABTEzIBAAAAMDUhEwAAAABTEzIBAAAAMDUhEwAAAABTEzIBAAAAMDUhEwAAAABTEzIBAMxQVT2wqj5aVR+vqqur6jfG+KFVdXFVba6qd1bVvmP8AWN989h+yCzrBwDYaiYhU1XtV1VnV9Unq+raqnpyVT2iqs6rqk+Prw8f+1ZV/f6YSF1ZVUfOomYAgFXy1STHdPcTkhyR5LiqOjrJq5Oc1t2PSXJbkpPG/icluW2Mnzb2AwCYuVmdyXR6kr/s7scleUKSa5OcmuT87j4syfljPUmekeSw8Tg5yevXvlxgTyTwBuZBT9w1VvcZj05yTJKzx/hbkpwwlo8f6xnbj62qWqNyAQB2aM1Dpqp6WJKnJjkzSbr7a919e755wrTtROqtYwJ2UZL9qurANS4b2DMJvIG5UFV7VdUVSW5Jcl6Sv09ye3ffPXa5IcnGsbwxyfVJMrbfkWT/ta0YAOC+ZnEm06FJtiR5U1VdXlVvqKqHJDmgu28a+9yc5ICxfM9Ealg6yQLYLQJvYJ509ze6+4gkByU5Ksnjpj1mVZ1cVZdU1SVbtmyZukYAgJ2ZRci0d5Ijk7y+u5+Y5Iu590yBJJPTxjM5TXzZTKSAXbQqgbdeBExjhN0XJHlyJmH23mPTQUluHMs3Jjk4Scb2hyW5dTvHOqO7N3X3pg0bNqx67QAAywqZqur85Ywt0w1Jbujui8f62ZmETp/belbA+HrL2H7PRGpYOsm6h4kU7PlWuBetSuCtF8Hi2t0eVVUbqmq/sfygJE/P5PLdC5I8e+x2YpL3juVzxnrG9g+MfgUAMFP3GzKNj9R9RJJHVtXDxw1xHzE+Kne3Llnr7puTXF9Vjx1Dxya5Jt88Ydp2IvXCcdPdo5PcseQsA2ABrEYvyioF3sDiWYEedWCSC6rqyiQfS3Jed78vya8keWVVbc7knktnjv3PTLL/GH9ltgnIAQBmZe+dbP/ZJK9I8qgklybZ+skldyZ53RSv+7Ikb6+qfZNcl+SnMwm83lVVJyX5hyTPHfuem+SZSTYn+dLYF1gsK96Luvvmqrq+qh7b3Z/KvYH3NZkE3a/KfQPvl1bVWUm+NwJv4F5T9ajuvjLJE7czfl0m92fadvwrSZ4zRb0AAKvifkOm7j49yelV9bLufu1KvWh3X5Fk03Y2HbudfTvJS1bqtYH1Z7V6UQTewApYxR4FALCu7OxMpiRJd7+2qr4vySFLn9Pdb12lugDuY6V7kcAbWEnmSwDAoltWyFRVb0vy6CRXJPnGGO4kJk3AmtGLgHmmRwEAi25ZIVMmf+k/3CeXADOmFwHzTI8CABba/X663BJXJfnnq1kIwDLoRcA806MAgIW23DOZHpnkmqr6aJKvbh3s7metSlUA26cXAfNMjwIAFtpyQ6ZfX80iAJbp12ddAMD9+PVZFwAAMEvL/XS5v1ntQgB2Ri8C5pkeBQAsuuV+utwXMvl0lCTZN8k+Sb7Y3d+2WoUBbEsvAuaZHgUALLrlnsn0rVuXq6qSHJ/k6NUqCmB79CJgnulRAMCiW+6ny92jJ/48yQ+vQj0Ay6IXAfNMjwIAFtFyL5f7sSWr35JkU5KvrEpFADugFwHzTI8CABbdcj9d7t8sWb47yWczOQUcYC3pRcA806MAgIW23Hsy/fRqFwKwM3oRMM/0KABg0S3rnkxVdVBV/VlV3TIe766qg1a7OICl9CJgnulRAMCiW+6Nv9+U5JwkjxqP/zXGANaSXgTMMz0KAFhoyw2ZNnT3m7r77vF4c5INq1gXwPboRcA806MAgIW23JDp1qr6qaraazx+Ksmtq1kYwHboRcA806MAgIW23JDpxUmem+TmJDcleXaSF61STQA7ohcB80yPAgAW2rI+XS7JbyY5sbtvS5KqekSS381kMgWwVvQiYJ7pUQDAQlvumUz/auuEKUm6+/NJnrg6JQHskF4EzDM9CgBYaMsNmb6lqh6+dWX8ZW65Z0EBrBS9CJhnehQAsNCWO/H570kurKo/HevPSfLbq1MSwA7pRcA806MAgIW2rJCpu99aVZckOWYM/Vh3X7N6ZQHcl14EzDM9CgBYdMs+hXtMkkyUgJnSi4B5pkcBAItsufdkAgAAAIAdEjIBAAAAMDUhEwAAAABTEzIBAMxIVR1cVRdU1TVVdXVVnTLGH1FV51XVp8fXh4/xqqrfr6rNVXVlVR0523cAAHCvmYVMVbVXVV1eVe8b64dW1cVj0vTOqtp3jD9grG8e2w+ZVc3AnkcvAmbs7iS/2N2HJzk6yUuq6vAkpyY5v7sPS3L+WE+SZyQ5bDxOTvL6tS8ZAGD7Znkm0ylJrl2y/uokp3X3Y5LcluSkMX5SktvG+GljP4CVohcBM9PdN3X3ZWP5C5n0o41Jjk/ylrHbW5KcMJaPT/LWnrgoyX5VdeAalw0AsF0zCZmq6qAkP5LkDWO9khyT5Oyxy7aTqa2TrLOTHDv2B5iKXgTMk3GG5BOTXJzkgO6+aWy6OckBY3ljkuuXPO2GMQYAMHOzOpPp95L8cpJ/Guv7J7m9u+8e60snTPdMpsb2O8b+36SqTq6qS6rqki1btqxm7cCeY8V7EcDuqKqHJnl3kld0951Lt3V3J+ndOKa5EQCwptY8ZKqqH01yS3dfupLH7e4zuntTd2/asGHDSh4a2AOtVi/ySx2wq6pqn0wCprd393vG8Oe2XgY3vt4yxm9McvCSpx80xu7D3AgAWGuzOJPpKUmeVVWfTXJWJpemnJ7JPQX2HvssnTDdM5ka2x+W5Na1LBjYI61KL/JLHbArxmW3Zya5trtfs2TTOUlOHMsnJnnvkvEXjk+ZOzrJHUsuqwMAmKk1D5m6+1e7+6DuPiTJ85J8oLt/MskFSZ49dtt2MrV1kvXssf8unzIOsJReBMyJpyR5QZJjquqK8XhmklcleXpVfTrJ08Z6kpyb5Lokm5P8cZKfn0HNAADbtffOd1kzv5LkrKr6rSSXZ/JXvYyvb6uqzUk+n8kvgwCrRS8C1kx3fyTJjj5E4Njt7N9JXrKqRQEA7KaZhkzd/cEkHxzL1yU5ajv7fCXJc9a0MGCh6EUAAADTm9WnywEAAACwBxEyAQAAADA1IRMAAAAAUxMyAQAAADA1IRMAAAAAUxMyAQAAADA1IRMAAAAAUxMyAQAAADA1IRMAAAAAUxMyAQAAADA1IRMAAAAAUxMyAQAAADA1IRMAAAAAUxMyAQAAADA1IRMAAAAAUxMyAQAAADA1IRMAAAAAUxMyAQAAADA1IRMAAAAAUxMyAQAAADA1IRMAAAAAUxMyAQAAADA1IRMAAAAAUxMyAQAAADA1IRMAAAAAUxMyAQAAADA1IRMAAAAAU1vzkKmqDq6qC6rqmqq6uqpOGeOPqKrzqurT4+vDx3hV1e9X1eaqurKqjlzrmgEAVktVvbGqbqmqq5aMmRcBAOvOLM5kujvJL3b34UmOTvKSqjo8yalJzu/uw5KcP9aT5BlJDhuPk5O8fu1LBvY0Am9gjrw5yXHbjJkXAQDrzpqHTN19U3dfNpa/kOTaJBuTHJ/kLWO3tyQ5YSwfn+StPXFRkv2q6sA1LhvY8wi8gbnQ3R9K8vlths2LAIB1Z6b3ZKqqQ5I8McnFSQ7o7pvGppuTHDCWNya5fsnTbhhjALtN4A3MOfMiAGDdmVnIVFUPTfLuJK/o7juXbuvuTtK7eLyTq+qSqrpky5YtK1gpsKdbycBbLwJW2u7MixL9CABYezMJmapqn0wCprd393vG8Oe2nhUwvt4yxm9McvCSpx80xr5Jd5/R3Zu6e9OGDRtWr3hgj7LSgbdeBKyQqeZFiX4EAKy9WXy6XCU5M8m13f2aJZvOSXLiWD4xyXuXjL9w3HT36CR3LDnLAGC3rUbgDbBCzIsAgHVnFmcyPSXJC5IcU1VXjMczk7wqydOr6tNJnjbWk+TcJNcl2Zzkj5P8/AxqBvYwAm9gXlTVO5JcmOSxVXVDVZ0U8yIAYB3ae61fsLs/kqR2sPnY7ezfSV6yqkUBi2hr4P2JqrpijP2HTH6Re9f4Je8fkjx3bDs3yTMz+cXuS0l+em3LBfZU3f38HWwyLwIA1pU1D5kA5oHAGwAAYGXN7NPlAAAAANhzCJkAAAAAmJqQCQAAAICpCZkAAAAAmJqQCQAAAICpCZkAAAAAmJqQCQAAAICpCZkAAAAAmJqQCQAAAICpCZkAAAAAmJqQCQAAAICpCZkAAAAAmJqQCQAAAICpCZkAAAAAmJqQCQAAAICpCZkAAAAAmJqQCQAAAICpCZkAAAAAmJqQCQAAAICpCZkAAAAAmJqQCQAAAICpCZkAAAAAmJqQCQAAAICpCZkAAAAAmJqQCQAAAICpCZkAAAAAmJqQCQAAAICprZuQqaqOq6pPVdXmqjp11vUAi0kvAuaBXgQAzKN1ETJV1V5J/iDJM5IcnuT5VXX4bKsCFo1eBMwDvQgAmFfrImRKclSSzd19XXd/LclZSY6fcU3A4tGLgHmgFwEAc2m9hEwbk1y/ZP2GMQawlvQiYB7oRQDAXNp71gWslKo6OcnJY/WuqvrULOuZgUcm+X+zLmJ3Vc26gnVhXX+PkyT/ZZe/0d++GmWsJr1o/f+c6kc7te6/x4vQi5K56Uer+vMyp/9eV/ffyK7//K621f0eZ+7eb7La3+Md/2Cvy14ELJb1EjLdmOTgJesHjbF7dPcZSc5Yy6LmSVVd0t2bZl0Hq8f3eC7oRTvh53TP53s8F3bai5L56EeL+POyaO950d5vspjvGWC51svlch9LclhVHVpV+yZ5XpJzZlwTsHj0ImAe6EUAwFxaF2cydffdVfXSJO9PsleSN3b31TMuC1gwehEwD/QiAGBerYuQKUm6+9wk5866jjm2sJfnLBDf4zmgF+2Un9M9n+/xHFhHvWgRf14W7T0v2vtNFvM9AyxLdfesawAAAABgnVsv92QCAAAAYI4Jmda5qjquqj5VVZur6tRZ18PKq6o3VtUtVXXVrGuB+6Mf7dn0InbFIvaDRfs3UlUHV9UFVXVNVV1dVafMuqbVVFUPrKqPVtXHx/v9jVnXBDCPXC63jlXVXkn+T5KnJ7khk0+beX53XzPTwlhRVfXUJHcleWt3P37W9cD26Ed7Pr2I5VrUfrBo/0aq6sAkB3b3ZVX1rUkuTXLCnvp9rqpK8pDuvquq9knykSSndPdFMy4NYK44k2l9OyrJ5u6+rru/luSsJMfPuCZWWHd/KMnnZ10H7IR+tIfTi9gFC9kPFu3fSHff1N2XjeUvJLk2ycbZVrV6euKusbrPePhrPcA2hEzr28Yk1y9ZvyF78P/cgbmmHwFb6QcLpqoOSfLEJBfPtpLVVVV7VdWoxtBGAAAHOklEQVQVSW5Jcl5379HvF2B3CJkAAIDdUlUPTfLuJK/o7jtnXc9q6u5vdPcRSQ5KclRV7fGXRQLsKiHT+nZjkoOXrB80xgDWmn4EbKUfLIhxb6J3J3l7d79n1vWsle6+PckFSY6bdS0A80bItL59LMlhVXVoVe2b5HlJzplxTcBi0o+ArfSDBTBuhH1mkmu7+zWzrme1VdWGqtpvLD8okxvbf3K2VQHMHyHTOtbddyd5aZL3Z3KzxXd199WzrYqVVlXvSHJhksdW1Q1VddKsa4Jt6Ud7Pr2I5VrUfrCA/0aekuQFSY6pqivG45mzLmoVHZjkgqq6MpMg9bzuft+MawKYO9XtQxEAAAAAmI4zmQAAAACYmpAJAAAAgKkJmQAAAACYmpAJAAAAgKkJmQAAAACYmpAJAHZTVZ1bVfuN5ZdX1bVV9faqelZVnTrr+gAAYC1Vd8+6Btah8UvVT3T3H67gMV+UZFN3v3SljgmwVqrqk0me1t03zLoWYH2oqt9M8qHu/utZ1wIAK8GZTOyu/ZL8/KyL2FVVtfesawDWj6r6pap6+Vg+rao+MJaPGWcsfbaqHllV/yPJdyT5i6r6hap6UVW9bpa1A/Otqvbq7v+8GgGT+Q4AsyJkYne9Ksmjq+qKqvqd8biqqj5RVT+eJFX1A1X1vq1PqKrXjbOVUlVPqqq/q6qPV9VHq+pbx26Pqqq/rKpPV9V/29GLV9VeVfXmJa/5C2P8MVX11+O4l1XVo0cdH66qc5JcM577O1X1saq6sqp+dslxf2nJ+G+MsUPGJTB/XFVXV9VfVdWDVvo/KDCXPpzk+8fypiQPrap9xtiHtu7U3T+X5P8m+cHuPm3NqwTmypg7fHKE0ddW1dlV9eARTL+6qi5L8pwxl3n2eM595kb3N2fZzmt+03xnjP15VV065i8nL9n3rqr67fFaF1XVAWP80WP9E1X1W1V115Ln3GeOBADbEjKxu05N8vfdfUSSi5IckeQJSZ6W5Heq6sAdPbGq9k3yziSndPfW53x5bD4iyY8n+e4kP15VB+/gMEck2djdj+/u707ypjH+9iR/MI77fUluGuNHjtf7ziQnJbmju5+U5ElJfqaqDq2qH0pyWJKjxvG/p6qeOp5/2Djuv0xye5J/u6z/SsB6d2kmveDbknw1yYWZhE3fn0kABbAjj03yh939XUnuzL1ngN/a3Ud291lbd7yfudF25yz385pL5ztJ8uLu/p5M+tbLq2r/Mf6QJBeN1/pQkp8Z46cnOX3Mre659HcncyQAuIeQiZXwr5O8o7u/0d2fS/I3mUyEduSxSW7q7o8lSXff2d13j23nd/cd3f2VTP4K9+07OMZ1Sb6jql5bVccluXOcDbWxu/9sHPcr3f2lsf9Hu/szY/mHkrywqq5IcnGS/TOZOP3QeFye5LIkjxvjSfKZ7r5iLF+a5JCd/2cB1rvu/nqSzyR5UZK/yyRY+sEkj0ly7ewqA9aB67v7b8fyn2QyX0omYdK2djQ32tGcZUeWzneSSbD08Uz+IHjwkud+LcnWs82XzmuenORPx/L/XHKc+5sjAcA9XK/Naro73xxkPnAZz/nqkuVvZAc/o919W1U9IckPJ/m5JM9Ncsr9HPeLS5Yrycu6+/1Ld6iqH07yX7v7j7YZP2Q7dblcDhbHh5P8+yQvTvKJJK9Jcml3d1XNtDBgrm376Tpb17+47Y73Y7tzlvtxz7Gr6gcyOSPqyd39par6YO6di3297/30nx3Ot7ap4z5zJADYljOZ2F1fSLL1PkofzuTStr2qakOSpyb5aJJ/SHJ4VT2gJp9Gd+zY/1NJDqyqJyXJuOfALgWeVfXIJN/S3e9O8p+SHNndX0hyQ1WdMPZ5QFU9eDtPf3+Sfzfuq5Kq+s6qesgYf3FVPXSMb6yqf7YrdQF7pA8nOTDJheNsza/EpXLAzv2LqnryWP6JJB+5n313NDfa0ZxlOR6W5LYRMD0uydHLeM5FufeWAM9bMm6OBMCyOJOJ3dLdt1bV31bVVUn+IsmVST6eyV/pfrm7b06SqnpXkqsyudzk8vHcr9Xk5uCvHTfQ/nImf2nbFRuTvKmqtgalvzq+viDJH9XkI4G/nuQ523nuGzI5LfyympyGsCXJCd39V1X1XUkuHGcn3JXkpzL5Cx+woLr7/CT7LFn/ziXLh+xg+c1J3rwW9QFz61NJXlJVb8zkFgCvT/Ky7e14P3Oj7c5Zlvn6f5nk56rq2lHLRct4ziuS/ElV/cfx/DtGfTuaI92yzFoAWBB175myAADAtMal9u/r7sfPuJRdMs4A//K4HPh5SZ7f3cfPui4A1g9nMgEAAEnyPUleN86auj2Te9EBwLI5k4m5V1UXJ3nANsMv6O5PzKIeAIBZqarvTvK2bYa/2t3fO4t6AGApIRMAAAAAU/PpcgAAAABMTcgEAAAAwNSETAAAAABMTcgEAAAAwNSETAAAAABM7f8D9N+43aKeGV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categoric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5" y="1117502"/>
            <a:ext cx="3981449" cy="3778347"/>
          </a:xfrm>
          <a:prstGeom prst="rect">
            <a:avLst/>
          </a:prstGeom>
        </p:spPr>
      </p:pic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57738" y="1882279"/>
            <a:ext cx="1909762" cy="260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4581524" y="1362074"/>
            <a:ext cx="3971926" cy="22955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Numerical Features using </a:t>
            </a:r>
            <a:r>
              <a:rPr lang="en-US" dirty="0" err="1" smtClean="0"/>
              <a:t>Boxplot</a:t>
            </a:r>
            <a:endParaRPr lang="en-US" dirty="0"/>
          </a:p>
        </p:txBody>
      </p:sp>
      <p:pic>
        <p:nvPicPr>
          <p:cNvPr id="13" name="Picture 12" descr="numeri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25" y="1333499"/>
            <a:ext cx="3810813" cy="3533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5656228" y="914399"/>
            <a:ext cx="4143983" cy="975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2800" b="1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Heatmap</a:t>
            </a:r>
            <a:endParaRPr sz="2800" b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292650" y="3307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9841" y="1085850"/>
            <a:ext cx="467039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96" name="Google Shape;196;p23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8" name="Google Shape;198;p23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" name="Google Shape;209;p2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10" name="Google Shape;21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2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2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13" name="Google Shape;213;p24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Preparation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" name="Google Shape;207;p24"/>
          <p:cNvSpPr txBox="1">
            <a:spLocks/>
          </p:cNvSpPr>
          <p:nvPr/>
        </p:nvSpPr>
        <p:spPr>
          <a:xfrm>
            <a:off x="409575" y="1445300"/>
            <a:ext cx="7524750" cy="28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Inter"/>
              <a:ea typeface="Inter"/>
              <a:cs typeface="Inter"/>
              <a:sym typeface="Inter"/>
            </a:endParaRPr>
          </a:p>
          <a:p>
            <a:pPr lvl="0">
              <a:lnSpc>
                <a:spcPct val="115000"/>
              </a:lnSpc>
              <a:buClr>
                <a:schemeClr val="dk2"/>
              </a:buClr>
              <a:buSzPts val="1800"/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6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Membuat</a:t>
            </a:r>
            <a:r>
              <a:rPr lang="en-US" sz="16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Variable x </a:t>
            </a:r>
            <a:r>
              <a:rPr lang="en-US" sz="16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6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 </a:t>
            </a:r>
            <a:r>
              <a:rPr lang="en-US" sz="16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dimana</a:t>
            </a:r>
            <a:r>
              <a:rPr lang="en-US" sz="16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x </a:t>
            </a:r>
            <a:r>
              <a:rPr lang="en-US" sz="16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= </a:t>
            </a:r>
            <a:r>
              <a:rPr lang="en-US" sz="16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semua</a:t>
            </a:r>
            <a:r>
              <a:rPr lang="en-US" sz="16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6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</a:t>
            </a:r>
            <a:r>
              <a:rPr lang="en-US" sz="16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6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kecuali</a:t>
            </a:r>
            <a:r>
              <a:rPr lang="en-US" sz="16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price </a:t>
            </a:r>
            <a:r>
              <a:rPr lang="en-US" sz="16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range </a:t>
            </a:r>
            <a:r>
              <a:rPr lang="en-US" sz="16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6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 </a:t>
            </a:r>
            <a:r>
              <a:rPr lang="en-US" sz="16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= price </a:t>
            </a:r>
            <a:r>
              <a:rPr lang="en-US" sz="16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range</a:t>
            </a:r>
            <a:endParaRPr lang="en-US" sz="1600" dirty="0" smtClean="0">
              <a:latin typeface="Inter" charset="0"/>
              <a:ea typeface="Inter" charset="0"/>
            </a:endParaRPr>
          </a:p>
          <a:p>
            <a:pPr lvl="0">
              <a:lnSpc>
                <a:spcPct val="115000"/>
              </a:lnSpc>
              <a:buClr>
                <a:schemeClr val="dk2"/>
              </a:buClr>
              <a:buSzPts val="1800"/>
              <a:buFont typeface="Arial" pitchFamily="34" charset="0"/>
              <a:buChar char="•"/>
            </a:pPr>
            <a:r>
              <a:rPr lang="en-US" sz="1600" dirty="0" smtClean="0">
                <a:latin typeface="Inter" charset="0"/>
                <a:ea typeface="Inter" charset="0"/>
              </a:rPr>
              <a:t> </a:t>
            </a:r>
            <a:r>
              <a:rPr lang="en-US" sz="1600" dirty="0" err="1" smtClean="0">
                <a:latin typeface="Inter" charset="0"/>
                <a:ea typeface="Inter" charset="0"/>
              </a:rPr>
              <a:t>Membagi</a:t>
            </a:r>
            <a:r>
              <a:rPr lang="en-US" sz="1600" dirty="0" smtClean="0">
                <a:latin typeface="Inter" charset="0"/>
                <a:ea typeface="Inter" charset="0"/>
              </a:rPr>
              <a:t> </a:t>
            </a:r>
            <a:r>
              <a:rPr lang="en-US" sz="1600" dirty="0" err="1" smtClean="0">
                <a:latin typeface="Inter" charset="0"/>
                <a:ea typeface="Inter" charset="0"/>
              </a:rPr>
              <a:t>variabel</a:t>
            </a:r>
            <a:r>
              <a:rPr lang="en-US" sz="1600" dirty="0" smtClean="0">
                <a:latin typeface="Inter" charset="0"/>
                <a:ea typeface="Inter" charset="0"/>
              </a:rPr>
              <a:t> x </a:t>
            </a:r>
            <a:r>
              <a:rPr lang="en-US" sz="1600" dirty="0" err="1" smtClean="0">
                <a:latin typeface="Inter" charset="0"/>
                <a:ea typeface="Inter" charset="0"/>
              </a:rPr>
              <a:t>dan</a:t>
            </a:r>
            <a:r>
              <a:rPr lang="en-US" sz="1600" dirty="0" smtClean="0">
                <a:latin typeface="Inter" charset="0"/>
                <a:ea typeface="Inter" charset="0"/>
              </a:rPr>
              <a:t> y </a:t>
            </a:r>
            <a:r>
              <a:rPr lang="en-US" sz="1600" dirty="0" err="1" smtClean="0">
                <a:latin typeface="Inter" charset="0"/>
                <a:ea typeface="Inter" charset="0"/>
              </a:rPr>
              <a:t>menjadi</a:t>
            </a:r>
            <a:r>
              <a:rPr lang="en-US" sz="1600" dirty="0" smtClean="0">
                <a:latin typeface="Inter" charset="0"/>
                <a:ea typeface="Inter" charset="0"/>
              </a:rPr>
              <a:t> 4 ( x train, x test, y train, y test</a:t>
            </a:r>
            <a:r>
              <a:rPr lang="en-US" sz="1600" dirty="0" smtClean="0">
                <a:latin typeface="Inter" charset="0"/>
                <a:ea typeface="Inter" charset="0"/>
              </a:rPr>
              <a:t>)</a:t>
            </a:r>
          </a:p>
          <a:p>
            <a:pPr lvl="0">
              <a:lnSpc>
                <a:spcPct val="115000"/>
              </a:lnSpc>
              <a:buClr>
                <a:schemeClr val="dk2"/>
              </a:buClr>
              <a:buSzPts val="1800"/>
              <a:buFont typeface="Arial" pitchFamily="34" charset="0"/>
              <a:buChar char="•"/>
            </a:pPr>
            <a:r>
              <a:rPr lang="en-US" sz="1600" dirty="0" smtClean="0">
                <a:latin typeface="Inter" charset="0"/>
                <a:ea typeface="Inter" charset="0"/>
              </a:rPr>
              <a:t> </a:t>
            </a:r>
            <a:r>
              <a:rPr lang="en-US" sz="1600" dirty="0" err="1" smtClean="0">
                <a:latin typeface="Inter" charset="0"/>
                <a:ea typeface="Inter" charset="0"/>
              </a:rPr>
              <a:t>Mengecek</a:t>
            </a:r>
            <a:r>
              <a:rPr lang="en-US" sz="1600" dirty="0" smtClean="0">
                <a:latin typeface="Inter" charset="0"/>
                <a:ea typeface="Inter" charset="0"/>
              </a:rPr>
              <a:t> </a:t>
            </a:r>
            <a:r>
              <a:rPr lang="en-US" sz="1600" dirty="0" err="1" smtClean="0">
                <a:latin typeface="Inter" charset="0"/>
                <a:ea typeface="Inter" charset="0"/>
              </a:rPr>
              <a:t>variabel</a:t>
            </a:r>
            <a:r>
              <a:rPr lang="en-US" sz="1600" dirty="0" smtClean="0">
                <a:latin typeface="Inter" charset="0"/>
                <a:ea typeface="Inter" charset="0"/>
              </a:rPr>
              <a:t> </a:t>
            </a:r>
            <a:r>
              <a:rPr lang="en-US" sz="1600" dirty="0" err="1" smtClean="0">
                <a:latin typeface="Inter" charset="0"/>
                <a:ea typeface="Inter" charset="0"/>
              </a:rPr>
              <a:t>dari</a:t>
            </a:r>
            <a:r>
              <a:rPr lang="en-US" sz="1600" dirty="0" smtClean="0">
                <a:latin typeface="Inter" charset="0"/>
                <a:ea typeface="Inter" charset="0"/>
              </a:rPr>
              <a:t> x </a:t>
            </a:r>
            <a:r>
              <a:rPr lang="en-US" sz="1600" dirty="0" err="1" smtClean="0">
                <a:latin typeface="Inter" charset="0"/>
                <a:ea typeface="Inter" charset="0"/>
              </a:rPr>
              <a:t>dan</a:t>
            </a:r>
            <a:r>
              <a:rPr lang="en-US" sz="1600" dirty="0" smtClean="0">
                <a:latin typeface="Inter" charset="0"/>
                <a:ea typeface="Inter" charset="0"/>
              </a:rPr>
              <a:t> y</a:t>
            </a:r>
          </a:p>
          <a:p>
            <a:pPr lvl="0">
              <a:lnSpc>
                <a:spcPct val="115000"/>
              </a:lnSpc>
              <a:buClr>
                <a:schemeClr val="dk2"/>
              </a:buClr>
              <a:buSzPts val="1800"/>
              <a:buFont typeface="Arial" pitchFamily="34" charset="0"/>
              <a:buChar char="•"/>
            </a:pPr>
            <a:endParaRPr lang="en-US" sz="1600" dirty="0" smtClean="0">
              <a:latin typeface="Inter" charset="0"/>
              <a:ea typeface="Inter" charset="0"/>
            </a:endParaRPr>
          </a:p>
          <a:p>
            <a:pPr lvl="0">
              <a:lnSpc>
                <a:spcPct val="115000"/>
              </a:lnSpc>
              <a:buClr>
                <a:schemeClr val="dk2"/>
              </a:buClr>
              <a:buSzPts val="1800"/>
              <a:buFont typeface="Arial" pitchFamily="34" charset="0"/>
              <a:buChar char="•"/>
            </a:pPr>
            <a:endParaRPr lang="en-US" sz="1600" dirty="0" smtClean="0">
              <a:latin typeface="Inter" charset="0"/>
              <a:ea typeface="Inter" charset="0"/>
            </a:endParaRPr>
          </a:p>
          <a:p>
            <a:pPr lvl="0">
              <a:lnSpc>
                <a:spcPct val="115000"/>
              </a:lnSpc>
              <a:buClr>
                <a:schemeClr val="dk2"/>
              </a:buClr>
              <a:buSzPts val="1800"/>
              <a:buFont typeface="Arial" pitchFamily="34" charset="0"/>
              <a:buChar char="•"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Inter" charset="0"/>
              <a:ea typeface="Inter" charset="0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" name="Google Shape;209;p2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10" name="Google Shape;21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2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2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13" name="Google Shape;213;p24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Logistic Regression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" name="Google Shape;207;p24"/>
          <p:cNvSpPr txBox="1">
            <a:spLocks/>
          </p:cNvSpPr>
          <p:nvPr/>
        </p:nvSpPr>
        <p:spPr>
          <a:xfrm>
            <a:off x="409575" y="1571624"/>
            <a:ext cx="7524750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2"/>
              </a:buClr>
              <a:buSzPts val="1800"/>
              <a:buFont typeface="Arial" pitchFamily="34" charset="0"/>
              <a:buChar char="•"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nter" charset="0"/>
                <a:ea typeface="Inter" charset="0"/>
                <a:cs typeface="Inter"/>
                <a:sym typeface="Inter"/>
              </a:rPr>
              <a:t>Membuat</a:t>
            </a:r>
            <a:r>
              <a:rPr kumimoji="0" lang="en-US" sz="1500" b="0" i="0" u="none" strike="noStrike" kern="0" cap="none" spc="0" normalizeH="0" noProof="0" dirty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kumimoji="0" lang="en-US" sz="1500" b="0" i="0" u="none" strike="noStrike" kern="0" cap="none" spc="0" normalizeH="0" noProof="0" dirty="0" err="1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nter" charset="0"/>
                <a:ea typeface="Inter" charset="0"/>
                <a:cs typeface="Inter"/>
                <a:sym typeface="Inter"/>
              </a:rPr>
              <a:t>variabel</a:t>
            </a:r>
            <a:r>
              <a:rPr kumimoji="0" lang="en-US" sz="1500" b="0" i="0" u="none" strike="noStrike" kern="0" cap="none" spc="0" normalizeH="0" noProof="0" dirty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kumimoji="0" lang="en-US" sz="1500" b="0" i="0" u="none" strike="noStrike" kern="0" cap="none" spc="0" normalizeH="0" noProof="0" dirty="0" err="1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nter" charset="0"/>
                <a:ea typeface="Inter" charset="0"/>
                <a:cs typeface="Inter"/>
                <a:sym typeface="Inter"/>
              </a:rPr>
              <a:t>lr</a:t>
            </a:r>
            <a:r>
              <a:rPr kumimoji="0" lang="en-US" sz="1500" b="0" i="0" u="none" strike="noStrike" kern="0" cap="none" spc="0" normalizeH="0" noProof="0" dirty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kumimoji="0" lang="en-US" sz="1500" b="0" i="0" u="none" strike="noStrike" kern="0" cap="none" spc="0" normalizeH="0" noProof="0" dirty="0" err="1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nter" charset="0"/>
                <a:ea typeface="Inter" charset="0"/>
                <a:cs typeface="Inter"/>
                <a:sym typeface="Inter"/>
              </a:rPr>
              <a:t>sebagai</a:t>
            </a:r>
            <a:r>
              <a:rPr kumimoji="0" lang="en-US" sz="1500" b="0" i="0" u="none" strike="noStrike" kern="0" cap="none" spc="0" normalizeH="0" noProof="0" dirty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nter" charset="0"/>
                <a:ea typeface="Inter" charset="0"/>
                <a:cs typeface="Inter"/>
                <a:sym typeface="Inter"/>
              </a:rPr>
              <a:t> logistic regression</a:t>
            </a:r>
          </a:p>
          <a:p>
            <a:pPr lvl="0">
              <a:lnSpc>
                <a:spcPct val="115000"/>
              </a:lnSpc>
              <a:buClr>
                <a:schemeClr val="dk2"/>
              </a:buClr>
              <a:buSzPts val="1800"/>
              <a:buFont typeface="Arial" pitchFamily="34" charset="0"/>
              <a:buChar char="•"/>
            </a:pPr>
            <a:r>
              <a:rPr lang="en-US" sz="150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Melakukan</a:t>
            </a:r>
            <a:r>
              <a:rPr lang="en-US" sz="150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fit </a:t>
            </a:r>
            <a:r>
              <a:rPr lang="en-US" sz="150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untuk</a:t>
            </a:r>
            <a:r>
              <a:rPr lang="en-US" sz="150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variabel</a:t>
            </a:r>
            <a:r>
              <a:rPr lang="en-US" sz="150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x train </a:t>
            </a:r>
            <a:r>
              <a:rPr lang="en-US" sz="150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dan</a:t>
            </a:r>
            <a:r>
              <a:rPr lang="en-US" sz="150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y train</a:t>
            </a:r>
          </a:p>
          <a:p>
            <a:pPr lvl="0">
              <a:lnSpc>
                <a:spcPct val="115000"/>
              </a:lnSpc>
              <a:buClr>
                <a:schemeClr val="dk2"/>
              </a:buClr>
              <a:buSzPts val="1800"/>
              <a:buFont typeface="Arial" pitchFamily="34" charset="0"/>
              <a:buChar char="•"/>
            </a:pPr>
            <a:r>
              <a:rPr kumimoji="0" lang="en-US" sz="1500" b="0" i="0" u="none" strike="noStrike" kern="0" cap="none" spc="0" normalizeH="0" noProof="0" dirty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lang="en-US" sz="1500" noProof="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Melakukan</a:t>
            </a:r>
            <a:r>
              <a:rPr lang="en-US" sz="1500" noProof="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lang="en-US" sz="1500" noProof="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tes</a:t>
            </a:r>
            <a:r>
              <a:rPr lang="en-US" sz="1500" noProof="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lang="en-US" sz="1500" noProof="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pada</a:t>
            </a:r>
            <a:r>
              <a:rPr lang="en-US" sz="1500" noProof="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model </a:t>
            </a:r>
            <a:r>
              <a:rPr lang="en-US" sz="1500" noProof="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dan</a:t>
            </a:r>
            <a:r>
              <a:rPr lang="en-US" sz="1500" noProof="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lang="en-US" sz="1500" noProof="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didapatkan</a:t>
            </a:r>
            <a:r>
              <a:rPr lang="en-US" sz="1500" noProof="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lang="en-US" sz="1500" noProof="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hasil</a:t>
            </a:r>
            <a:r>
              <a:rPr lang="en-US" sz="1500" noProof="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0.6283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Inter" charset="0"/>
              <a:ea typeface="Inter" charset="0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" name="Google Shape;209;p2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10" name="Google Shape;21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2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2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13" name="Google Shape;213;p24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Decision Tree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" name="Google Shape;207;p24"/>
          <p:cNvSpPr txBox="1">
            <a:spLocks/>
          </p:cNvSpPr>
          <p:nvPr/>
        </p:nvSpPr>
        <p:spPr>
          <a:xfrm>
            <a:off x="409575" y="1571624"/>
            <a:ext cx="7524750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2"/>
              </a:buClr>
              <a:buSzPts val="1800"/>
              <a:buFont typeface="Arial" pitchFamily="34" charset="0"/>
              <a:buChar char="•"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nter" charset="0"/>
                <a:ea typeface="Inter" charset="0"/>
                <a:cs typeface="Inter"/>
                <a:sym typeface="Inter"/>
              </a:rPr>
              <a:t>Membuat</a:t>
            </a:r>
            <a:r>
              <a:rPr kumimoji="0" lang="en-US" sz="1500" b="0" i="0" u="none" strike="noStrike" kern="0" cap="none" spc="0" normalizeH="0" noProof="0" dirty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kumimoji="0" lang="en-US" sz="1500" b="0" i="0" u="none" strike="noStrike" kern="0" cap="none" spc="0" normalizeH="0" noProof="0" dirty="0" err="1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nter" charset="0"/>
                <a:ea typeface="Inter" charset="0"/>
                <a:cs typeface="Inter"/>
                <a:sym typeface="Inter"/>
              </a:rPr>
              <a:t>variabel</a:t>
            </a:r>
            <a:r>
              <a:rPr kumimoji="0" lang="en-US" sz="1500" b="0" i="0" u="none" strike="noStrike" kern="0" cap="none" spc="0" normalizeH="0" noProof="0" dirty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kumimoji="0" lang="en-US" sz="1500" b="0" i="0" u="none" strike="noStrike" kern="0" cap="none" spc="0" normalizeH="0" noProof="0" dirty="0" err="1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nter" charset="0"/>
                <a:ea typeface="Inter" charset="0"/>
                <a:cs typeface="Inter"/>
                <a:sym typeface="Inter"/>
              </a:rPr>
              <a:t>dtree</a:t>
            </a:r>
            <a:r>
              <a:rPr kumimoji="0" lang="en-US" sz="1500" b="0" i="0" u="none" strike="noStrike" kern="0" cap="none" spc="0" normalizeH="0" noProof="0" dirty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kumimoji="0" lang="en-US" sz="1500" b="0" i="0" u="none" strike="noStrike" kern="0" cap="none" spc="0" normalizeH="0" noProof="0" dirty="0" err="1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nter" charset="0"/>
                <a:ea typeface="Inter" charset="0"/>
                <a:cs typeface="Inter"/>
                <a:sym typeface="Inter"/>
              </a:rPr>
              <a:t>untuk</a:t>
            </a:r>
            <a:r>
              <a:rPr kumimoji="0" lang="en-US" sz="1500" b="0" i="0" u="none" strike="noStrike" kern="0" cap="none" spc="0" normalizeH="0" noProof="0" dirty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nter" charset="0"/>
                <a:ea typeface="Inter" charset="0"/>
                <a:cs typeface="Inter"/>
                <a:sym typeface="Inter"/>
              </a:rPr>
              <a:t> decision tree classifier</a:t>
            </a:r>
          </a:p>
          <a:p>
            <a:pPr lvl="0">
              <a:lnSpc>
                <a:spcPct val="115000"/>
              </a:lnSpc>
              <a:buClr>
                <a:schemeClr val="dk2"/>
              </a:buClr>
              <a:buSzPts val="1800"/>
              <a:buFont typeface="Arial" pitchFamily="34" charset="0"/>
              <a:buChar char="•"/>
            </a:pPr>
            <a:r>
              <a:rPr lang="en-US" sz="150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Melakukan</a:t>
            </a:r>
            <a:r>
              <a:rPr lang="en-US" sz="150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fit </a:t>
            </a:r>
            <a:r>
              <a:rPr lang="en-US" sz="150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untuk</a:t>
            </a:r>
            <a:r>
              <a:rPr lang="en-US" sz="150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variabel</a:t>
            </a:r>
            <a:r>
              <a:rPr lang="en-US" sz="150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x train </a:t>
            </a:r>
            <a:r>
              <a:rPr lang="en-US" sz="150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dan</a:t>
            </a:r>
            <a:r>
              <a:rPr lang="en-US" sz="150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y train</a:t>
            </a:r>
          </a:p>
          <a:p>
            <a:pPr lvl="0">
              <a:lnSpc>
                <a:spcPct val="115000"/>
              </a:lnSpc>
              <a:buClr>
                <a:schemeClr val="dk2"/>
              </a:buClr>
              <a:buSzPts val="1800"/>
              <a:buFont typeface="Arial" pitchFamily="34" charset="0"/>
              <a:buChar char="•"/>
            </a:pPr>
            <a:r>
              <a:rPr kumimoji="0" lang="en-US" sz="1500" b="0" i="0" u="none" strike="noStrike" kern="0" cap="none" spc="0" normalizeH="0" noProof="0" dirty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lang="en-US" sz="1500" noProof="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Melakukan</a:t>
            </a:r>
            <a:r>
              <a:rPr lang="en-US" sz="1500" noProof="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lang="en-US" sz="1500" noProof="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tes</a:t>
            </a:r>
            <a:r>
              <a:rPr lang="en-US" sz="1500" noProof="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lang="en-US" sz="1500" noProof="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pada</a:t>
            </a:r>
            <a:r>
              <a:rPr lang="en-US" sz="1500" noProof="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model </a:t>
            </a:r>
            <a:r>
              <a:rPr lang="en-US" sz="1500" noProof="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dan</a:t>
            </a:r>
            <a:r>
              <a:rPr lang="en-US" sz="1500" noProof="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lang="en-US" sz="1500" noProof="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didapatkan</a:t>
            </a:r>
            <a:r>
              <a:rPr lang="en-US" sz="1500" noProof="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lang="en-US" sz="1500" noProof="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hasil</a:t>
            </a:r>
            <a:r>
              <a:rPr lang="en-US" sz="1500" noProof="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0.8433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Inter" charset="0"/>
              <a:ea typeface="Inter" charset="0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" name="Google Shape;209;p2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10" name="Google Shape;21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2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2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13" name="Google Shape;213;p24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Random Forest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" name="Google Shape;207;p24"/>
          <p:cNvSpPr txBox="1">
            <a:spLocks/>
          </p:cNvSpPr>
          <p:nvPr/>
        </p:nvSpPr>
        <p:spPr>
          <a:xfrm>
            <a:off x="409575" y="1571624"/>
            <a:ext cx="7524750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2"/>
              </a:buClr>
              <a:buSzPts val="1800"/>
              <a:buFont typeface="Arial" pitchFamily="34" charset="0"/>
              <a:buChar char="•"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nter" charset="0"/>
                <a:ea typeface="Inter" charset="0"/>
                <a:cs typeface="Inter"/>
                <a:sym typeface="Inter"/>
              </a:rPr>
              <a:t>Membuat</a:t>
            </a:r>
            <a:r>
              <a:rPr kumimoji="0" lang="en-US" sz="1500" b="0" i="0" u="none" strike="noStrike" kern="0" cap="none" spc="0" normalizeH="0" noProof="0" dirty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kumimoji="0" lang="en-US" sz="1500" b="0" i="0" u="none" strike="noStrike" kern="0" cap="none" spc="0" normalizeH="0" noProof="0" dirty="0" err="1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nter" charset="0"/>
                <a:ea typeface="Inter" charset="0"/>
                <a:cs typeface="Inter"/>
                <a:sym typeface="Inter"/>
              </a:rPr>
              <a:t>variabel</a:t>
            </a:r>
            <a:r>
              <a:rPr kumimoji="0" lang="en-US" sz="1500" b="0" i="0" u="none" strike="noStrike" kern="0" cap="none" spc="0" normalizeH="0" noProof="0" dirty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kumimoji="0" lang="en-US" sz="1500" b="0" i="0" u="none" strike="noStrike" kern="0" cap="none" spc="0" normalizeH="0" noProof="0" dirty="0" err="1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nter" charset="0"/>
                <a:ea typeface="Inter" charset="0"/>
                <a:cs typeface="Inter"/>
                <a:sym typeface="Inter"/>
              </a:rPr>
              <a:t>rfc</a:t>
            </a:r>
            <a:r>
              <a:rPr kumimoji="0" lang="en-US" sz="1500" b="0" i="0" u="none" strike="noStrike" kern="0" cap="none" spc="0" normalizeH="0" noProof="0" dirty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kumimoji="0" lang="en-US" sz="1500" b="0" i="0" u="none" strike="noStrike" kern="0" cap="none" spc="0" normalizeH="0" noProof="0" dirty="0" err="1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nter" charset="0"/>
                <a:ea typeface="Inter" charset="0"/>
                <a:cs typeface="Inter"/>
                <a:sym typeface="Inter"/>
              </a:rPr>
              <a:t>sebagai</a:t>
            </a:r>
            <a:r>
              <a:rPr kumimoji="0" lang="en-US" sz="1500" b="0" i="0" u="none" strike="noStrike" kern="0" cap="none" spc="0" normalizeH="0" noProof="0" dirty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nter" charset="0"/>
                <a:ea typeface="Inter" charset="0"/>
                <a:cs typeface="Inter"/>
                <a:sym typeface="Inter"/>
              </a:rPr>
              <a:t> Random Forest Classifier</a:t>
            </a:r>
          </a:p>
          <a:p>
            <a:pPr lvl="0">
              <a:lnSpc>
                <a:spcPct val="115000"/>
              </a:lnSpc>
              <a:buClr>
                <a:schemeClr val="dk2"/>
              </a:buClr>
              <a:buSzPts val="1800"/>
              <a:buFont typeface="Arial" pitchFamily="34" charset="0"/>
              <a:buChar char="•"/>
            </a:pPr>
            <a:r>
              <a:rPr lang="en-US" sz="150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Melakukan</a:t>
            </a:r>
            <a:r>
              <a:rPr lang="en-US" sz="150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fit </a:t>
            </a:r>
            <a:r>
              <a:rPr lang="en-US" sz="150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untuk</a:t>
            </a:r>
            <a:r>
              <a:rPr lang="en-US" sz="150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variabel</a:t>
            </a:r>
            <a:r>
              <a:rPr lang="en-US" sz="150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x train </a:t>
            </a:r>
            <a:r>
              <a:rPr lang="en-US" sz="150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dan</a:t>
            </a:r>
            <a:r>
              <a:rPr lang="en-US" sz="150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y train</a:t>
            </a:r>
          </a:p>
          <a:p>
            <a:pPr lvl="0">
              <a:lnSpc>
                <a:spcPct val="115000"/>
              </a:lnSpc>
              <a:buClr>
                <a:schemeClr val="dk2"/>
              </a:buClr>
              <a:buSzPts val="1800"/>
              <a:buFont typeface="Arial" pitchFamily="34" charset="0"/>
              <a:buChar char="•"/>
            </a:pPr>
            <a:r>
              <a:rPr kumimoji="0" lang="en-US" sz="1500" b="0" i="0" u="none" strike="noStrike" kern="0" cap="none" spc="0" normalizeH="0" noProof="0" dirty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lang="en-US" sz="1500" noProof="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Melakukan</a:t>
            </a:r>
            <a:r>
              <a:rPr lang="en-US" sz="1500" noProof="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lang="en-US" sz="1500" noProof="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tes</a:t>
            </a:r>
            <a:r>
              <a:rPr lang="en-US" sz="1500" noProof="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lang="en-US" sz="1500" noProof="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pada</a:t>
            </a:r>
            <a:r>
              <a:rPr lang="en-US" sz="1500" noProof="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model </a:t>
            </a:r>
            <a:r>
              <a:rPr lang="en-US" sz="1500" noProof="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dan</a:t>
            </a:r>
            <a:r>
              <a:rPr lang="en-US" sz="1500" noProof="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lang="en-US" sz="1500" noProof="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didapatkan</a:t>
            </a:r>
            <a:r>
              <a:rPr lang="en-US" sz="1500" noProof="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lang="en-US" sz="1500" noProof="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hasil</a:t>
            </a:r>
            <a:r>
              <a:rPr lang="en-US" sz="1500" noProof="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0.8716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Inter" charset="0"/>
              <a:ea typeface="Inter" charset="0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" name="Google Shape;209;p2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10" name="Google Shape;21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2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2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13" name="Google Shape;213;p24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Evaluation 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" name="Google Shape;207;p24"/>
          <p:cNvSpPr txBox="1">
            <a:spLocks/>
          </p:cNvSpPr>
          <p:nvPr/>
        </p:nvSpPr>
        <p:spPr>
          <a:xfrm>
            <a:off x="409575" y="1571623"/>
            <a:ext cx="7524750" cy="333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2"/>
              </a:buClr>
              <a:buSzPts val="1800"/>
              <a:buFont typeface="Arial" pitchFamily="34" charset="0"/>
              <a:buChar char="•"/>
            </a:pPr>
            <a:r>
              <a:rPr lang="en-US" sz="150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lang="en-US" sz="150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Accuracy Score</a:t>
            </a:r>
          </a:p>
          <a:p>
            <a:pPr lvl="0">
              <a:lnSpc>
                <a:spcPct val="115000"/>
              </a:lnSpc>
              <a:buClr>
                <a:schemeClr val="dk2"/>
              </a:buClr>
              <a:buSzPts val="1800"/>
              <a:buFont typeface="Arial" pitchFamily="34" charset="0"/>
              <a:buChar char="•"/>
            </a:pPr>
            <a:endParaRPr lang="en-US" sz="1500" dirty="0" smtClean="0">
              <a:solidFill>
                <a:srgbClr val="282828"/>
              </a:solidFill>
              <a:latin typeface="Inter" charset="0"/>
              <a:ea typeface="Inter" charset="0"/>
              <a:cs typeface="Inter"/>
              <a:sym typeface="Inter"/>
            </a:endParaRPr>
          </a:p>
          <a:p>
            <a:pPr lvl="0">
              <a:lnSpc>
                <a:spcPct val="115000"/>
              </a:lnSpc>
              <a:buClr>
                <a:schemeClr val="dk2"/>
              </a:buClr>
              <a:buSzPts val="1800"/>
              <a:buFont typeface="Arial" pitchFamily="34" charset="0"/>
              <a:buChar char="•"/>
            </a:pPr>
            <a:endParaRPr lang="en-US" sz="1500" dirty="0" smtClean="0">
              <a:solidFill>
                <a:srgbClr val="282828"/>
              </a:solidFill>
              <a:latin typeface="Inter" charset="0"/>
              <a:ea typeface="Inter" charset="0"/>
              <a:cs typeface="Inter"/>
              <a:sym typeface="Inter"/>
            </a:endParaRPr>
          </a:p>
          <a:p>
            <a:pPr lvl="0">
              <a:lnSpc>
                <a:spcPct val="115000"/>
              </a:lnSpc>
              <a:buClr>
                <a:schemeClr val="dk2"/>
              </a:buClr>
              <a:buSzPts val="1800"/>
              <a:buFont typeface="Arial" pitchFamily="34" charset="0"/>
              <a:buChar char="•"/>
            </a:pPr>
            <a:r>
              <a:rPr lang="en-US" sz="150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lang="en-US" sz="150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Precision Score</a:t>
            </a:r>
          </a:p>
          <a:p>
            <a:pPr lvl="0">
              <a:lnSpc>
                <a:spcPct val="115000"/>
              </a:lnSpc>
              <a:buClr>
                <a:schemeClr val="dk2"/>
              </a:buClr>
              <a:buSzPts val="1800"/>
              <a:buFont typeface="Arial" pitchFamily="34" charset="0"/>
              <a:buChar char="•"/>
            </a:pPr>
            <a:endParaRPr lang="en-US" sz="1500" dirty="0" smtClean="0">
              <a:solidFill>
                <a:srgbClr val="282828"/>
              </a:solidFill>
              <a:latin typeface="Inter" charset="0"/>
              <a:ea typeface="Inter" charset="0"/>
              <a:cs typeface="Inter"/>
              <a:sym typeface="Inter"/>
            </a:endParaRPr>
          </a:p>
          <a:p>
            <a:pPr lvl="0">
              <a:lnSpc>
                <a:spcPct val="115000"/>
              </a:lnSpc>
              <a:buClr>
                <a:schemeClr val="dk2"/>
              </a:buClr>
              <a:buSzPts val="1800"/>
              <a:buFont typeface="Arial" pitchFamily="34" charset="0"/>
              <a:buChar char="•"/>
            </a:pPr>
            <a:endParaRPr lang="en-US" sz="1500" dirty="0" smtClean="0">
              <a:solidFill>
                <a:srgbClr val="282828"/>
              </a:solidFill>
              <a:latin typeface="Inter" charset="0"/>
              <a:ea typeface="Inter" charset="0"/>
              <a:cs typeface="Inter"/>
              <a:sym typeface="Inter"/>
            </a:endParaRPr>
          </a:p>
          <a:p>
            <a:pPr lvl="0">
              <a:lnSpc>
                <a:spcPct val="115000"/>
              </a:lnSpc>
              <a:buClr>
                <a:schemeClr val="dk2"/>
              </a:buClr>
              <a:buSzPts val="1800"/>
              <a:buFont typeface="Arial" pitchFamily="34" charset="0"/>
              <a:buChar char="•"/>
            </a:pPr>
            <a:r>
              <a:rPr lang="en-US" sz="150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lang="en-US" sz="150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Recall Score</a:t>
            </a:r>
          </a:p>
          <a:p>
            <a:pPr lvl="0">
              <a:lnSpc>
                <a:spcPct val="115000"/>
              </a:lnSpc>
              <a:buClr>
                <a:schemeClr val="dk2"/>
              </a:buClr>
              <a:buSzPts val="1800"/>
              <a:buFont typeface="Arial" pitchFamily="34" charset="0"/>
              <a:buChar char="•"/>
            </a:pPr>
            <a:endParaRPr lang="en-US" sz="1500" dirty="0" smtClean="0">
              <a:solidFill>
                <a:srgbClr val="282828"/>
              </a:solidFill>
              <a:latin typeface="Inter" charset="0"/>
              <a:ea typeface="Inter" charset="0"/>
              <a:cs typeface="Inter"/>
              <a:sym typeface="Inter"/>
            </a:endParaRPr>
          </a:p>
          <a:p>
            <a:pPr lvl="0">
              <a:lnSpc>
                <a:spcPct val="115000"/>
              </a:lnSpc>
              <a:buClr>
                <a:schemeClr val="dk2"/>
              </a:buClr>
              <a:buSzPts val="1800"/>
              <a:buFont typeface="Arial" pitchFamily="34" charset="0"/>
              <a:buChar char="•"/>
            </a:pPr>
            <a:endParaRPr lang="en-US" sz="1500" dirty="0" smtClean="0">
              <a:solidFill>
                <a:srgbClr val="282828"/>
              </a:solidFill>
              <a:latin typeface="Inter" charset="0"/>
              <a:ea typeface="Inter" charset="0"/>
              <a:cs typeface="Inter"/>
              <a:sym typeface="Inter"/>
            </a:endParaRPr>
          </a:p>
          <a:p>
            <a:pPr lvl="0">
              <a:lnSpc>
                <a:spcPct val="115000"/>
              </a:lnSpc>
              <a:buClr>
                <a:schemeClr val="dk2"/>
              </a:buClr>
              <a:buSzPts val="1800"/>
              <a:buFont typeface="Arial" pitchFamily="34" charset="0"/>
              <a:buChar char="•"/>
            </a:pPr>
            <a:endParaRPr lang="en-US" sz="1500" dirty="0" smtClean="0">
              <a:solidFill>
                <a:srgbClr val="282828"/>
              </a:solidFill>
              <a:latin typeface="Inter" charset="0"/>
              <a:ea typeface="Inter" charset="0"/>
              <a:cs typeface="Inter"/>
              <a:sym typeface="Inter"/>
            </a:endParaRPr>
          </a:p>
          <a:p>
            <a:pPr lvl="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sz="150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Dari </a:t>
            </a:r>
            <a:r>
              <a:rPr lang="en-US" sz="150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ketiga</a:t>
            </a:r>
            <a:r>
              <a:rPr lang="en-US" sz="150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model </a:t>
            </a:r>
            <a:r>
              <a:rPr lang="en-US" sz="150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dapat</a:t>
            </a:r>
            <a:r>
              <a:rPr lang="en-US" sz="150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disimpulkan</a:t>
            </a:r>
            <a:r>
              <a:rPr lang="en-US" sz="150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bahwa</a:t>
            </a:r>
            <a:r>
              <a:rPr lang="en-US" sz="150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akurasi</a:t>
            </a:r>
            <a:r>
              <a:rPr lang="en-US" sz="150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untuk</a:t>
            </a:r>
            <a:r>
              <a:rPr lang="en-US" sz="150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random forest paling </a:t>
            </a:r>
            <a:r>
              <a:rPr lang="en-US" sz="150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tinggi</a:t>
            </a:r>
            <a:r>
              <a:rPr lang="en-US" sz="150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yaitu</a:t>
            </a:r>
            <a:r>
              <a:rPr lang="en-US" sz="1500" dirty="0" smtClean="0">
                <a:solidFill>
                  <a:srgbClr val="282828"/>
                </a:solidFill>
                <a:latin typeface="Inter" charset="0"/>
                <a:ea typeface="Inter" charset="0"/>
                <a:cs typeface="Inter"/>
                <a:sym typeface="Inter"/>
              </a:rPr>
              <a:t> 0.87</a:t>
            </a:r>
          </a:p>
          <a:p>
            <a:pPr lvl="0">
              <a:lnSpc>
                <a:spcPct val="115000"/>
              </a:lnSpc>
              <a:buClr>
                <a:schemeClr val="dk2"/>
              </a:buClr>
              <a:buSzPts val="1800"/>
            </a:pPr>
            <a:endParaRPr lang="en-US" sz="1500" dirty="0" smtClean="0">
              <a:solidFill>
                <a:srgbClr val="282828"/>
              </a:solidFill>
              <a:latin typeface="Inter" charset="0"/>
              <a:ea typeface="Inter" charset="0"/>
              <a:cs typeface="Inter"/>
              <a:sym typeface="Inter"/>
            </a:endParaRPr>
          </a:p>
          <a:p>
            <a:pPr lvl="0">
              <a:lnSpc>
                <a:spcPct val="115000"/>
              </a:lnSpc>
              <a:buClr>
                <a:schemeClr val="dk2"/>
              </a:buClr>
              <a:buSzPts val="1800"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Inter" charset="0"/>
              <a:ea typeface="Inter" charset="0"/>
              <a:cs typeface="Inter"/>
              <a:sym typeface="Inter"/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725" y="1943100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" y="2767013"/>
            <a:ext cx="2800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9113" y="3590925"/>
            <a:ext cx="27527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11700" y="1744750"/>
            <a:ext cx="78534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presentasi adalah 5 menit (tentatif, tergantung dari banyaknya kelompok yang mendaftarkan diri)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tanya jawab adalah 5 menit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Silakan menambahkan gambar/visualisasi pada slide presentasi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Upayakan agar tetap dalam format poin-poin (ingat, ini presentasi, bukan esai)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Jangan masukkan </a:t>
            </a:r>
            <a:r>
              <a:rPr lang="en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code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ke dalam slide presentasi (tidak usah memasukan screenshot jupyter notebook)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" name="Google Shape;74;p1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75" name="Google Shape;7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6" name="Google Shape;76;p1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1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8" name="Google Shape;78;p14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Petunjuk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50" name="Google Shape;250;p27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7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2" name="Google Shape;252;p27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311700" y="1838325"/>
            <a:ext cx="7934100" cy="25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 Analisis tersebut, dapat disimpulkan bahwa ketika kita ingin membeli suatu smartphone, hal yang perlu kita lihat yaitu ram nya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Tapi kita juga perlu melihat aspek dari baterai dan juga pixel kamera dari visualisasi hetmap masih ada korelasi dengan price range</a:t>
            </a: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err="1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7" name="Google Shape;277;p29"/>
          <p:cNvPicPr preferRelativeResize="0"/>
          <p:nvPr/>
        </p:nvPicPr>
        <p:blipFill rotWithShape="1">
          <a:blip r:embed="rId4">
            <a:alphaModFix/>
          </a:blip>
          <a:srcRect l="9895" r="8731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1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92" name="Google Shape;92;p15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21427" y="1550197"/>
            <a:ext cx="65910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Sumber Data: 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https://www.kaggle.com/datasets/iabhishekofficial/mobile-price-classification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Problem: </a:t>
            </a:r>
            <a:r>
              <a:rPr lang="en" sz="1500" b="1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</a:t>
            </a:r>
            <a:r>
              <a:rPr lang="en" sz="1500" b="1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lassification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Tujuan: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4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Memprediksi pengaruh harga smartphone terhadap spesifikasi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4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Mencari tahu model algoritma untuk menentukan akurasi terhadap harga smartphone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4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Menganalisis Range penjualan dari harga smartphone</a:t>
            </a:r>
            <a:endParaRPr sz="14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1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19" name="Google Shape;119;p17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311700" y="1556750"/>
            <a:ext cx="5096879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 sudah menjadi bagian penting dalam hidup, selain sebagai alat komunikasi bisa juga membantu kegiatan sehari hari seperti mengatur jadwal kegiatan,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mencari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informasi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atau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media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hiburan</a:t>
            </a:r>
            <a:endParaRPr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juga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dipengaruhi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oleh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spesifikasinya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semakin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bagus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maka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semakin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mahal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</a:t>
            </a:r>
            <a:endParaRPr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1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7" name="Google Shape;147;p19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1" name="Picture 10" descr="_122913874_gettyimages-596631439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395" y="1840351"/>
            <a:ext cx="3433864" cy="19315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2317208" y="1519461"/>
            <a:ext cx="4931317" cy="1395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 tersebut tidak perlu dibersihkan karena dari awal data sudah bersih, sehingga tidak ada baris atau kolom yang missing/null</a:t>
            </a:r>
          </a:p>
        </p:txBody>
      </p:sp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0538" y="1457325"/>
            <a:ext cx="1414462" cy="328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5839" y="1449071"/>
            <a:ext cx="7957226" cy="133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 t="56308"/>
          <a:stretch>
            <a:fillRect/>
          </a:stretch>
        </p:blipFill>
        <p:spPr bwMode="auto">
          <a:xfrm>
            <a:off x="5781881" y="3000375"/>
            <a:ext cx="2351254" cy="33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 t="33089"/>
          <a:stretch>
            <a:fillRect/>
          </a:stretch>
        </p:blipFill>
        <p:spPr bwMode="auto">
          <a:xfrm>
            <a:off x="524685" y="2933700"/>
            <a:ext cx="4953406" cy="84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730</Words>
  <Application>Microsoft Office PowerPoint</Application>
  <PresentationFormat>On-screen Show (16:9)</PresentationFormat>
  <Paragraphs>129</Paragraphs>
  <Slides>22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Maven Pro SemiBold</vt:lpstr>
      <vt:lpstr>Inter SemiBold</vt:lpstr>
      <vt:lpstr>Inter</vt:lpstr>
      <vt:lpstr>Inter Medium</vt:lpstr>
      <vt:lpstr>Simple Light</vt:lpstr>
      <vt:lpstr>Final Project Presentation</vt:lpstr>
      <vt:lpstr>Petunjuk</vt:lpstr>
      <vt:lpstr>Latar Belakang Explorasi Data dan Visualisasi Modelling Kesimpulan</vt:lpstr>
      <vt:lpstr>Latar Belakang</vt:lpstr>
      <vt:lpstr>Latar Belakang Project</vt:lpstr>
      <vt:lpstr>Explorasi Data dan Visualisasi</vt:lpstr>
      <vt:lpstr>Business Understanding</vt:lpstr>
      <vt:lpstr>Data Cleansing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Modelling</vt:lpstr>
      <vt:lpstr>Preparation</vt:lpstr>
      <vt:lpstr>Logistic Regression Model</vt:lpstr>
      <vt:lpstr>Decision Tree Model</vt:lpstr>
      <vt:lpstr>Random Forest Model</vt:lpstr>
      <vt:lpstr>Evaluation </vt:lpstr>
      <vt:lpstr>Conclusion</vt:lpstr>
      <vt:lpstr>Kesimpulan</vt:lpstr>
      <vt:lpstr>Terima kasih! Ada pertanyaan?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Kayliev</dc:creator>
  <cp:lastModifiedBy>Kayliev</cp:lastModifiedBy>
  <cp:revision>32</cp:revision>
  <dcterms:modified xsi:type="dcterms:W3CDTF">2022-07-10T17:01:47Z</dcterms:modified>
</cp:coreProperties>
</file>