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24C701-6D69-44A7-BF70-0D1A5223D683}" v="3" dt="2024-08-21T19:52:00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/>
    <p:restoredTop sz="94662"/>
  </p:normalViewPr>
  <p:slideViewPr>
    <p:cSldViewPr snapToGrid="0">
      <p:cViewPr varScale="1">
        <p:scale>
          <a:sx n="54" d="100"/>
          <a:sy n="54" d="100"/>
        </p:scale>
        <p:origin x="6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nley, Alexander Jordan" userId="397c934a-ccb5-4736-950f-8a59358f6165" providerId="ADAL" clId="{7624C701-6D69-44A7-BF70-0D1A5223D683}"/>
    <pc:docChg chg="custSel modSld">
      <pc:chgData name="Stanley, Alexander Jordan" userId="397c934a-ccb5-4736-950f-8a59358f6165" providerId="ADAL" clId="{7624C701-6D69-44A7-BF70-0D1A5223D683}" dt="2024-08-21T19:52:33.628" v="139" actId="20577"/>
      <pc:docMkLst>
        <pc:docMk/>
      </pc:docMkLst>
      <pc:sldChg chg="modSp mod">
        <pc:chgData name="Stanley, Alexander Jordan" userId="397c934a-ccb5-4736-950f-8a59358f6165" providerId="ADAL" clId="{7624C701-6D69-44A7-BF70-0D1A5223D683}" dt="2024-08-21T19:52:33.628" v="139" actId="20577"/>
        <pc:sldMkLst>
          <pc:docMk/>
          <pc:sldMk cId="2782519105" sldId="257"/>
        </pc:sldMkLst>
        <pc:graphicFrameChg chg="modGraphic">
          <ac:chgData name="Stanley, Alexander Jordan" userId="397c934a-ccb5-4736-950f-8a59358f6165" providerId="ADAL" clId="{7624C701-6D69-44A7-BF70-0D1A5223D683}" dt="2024-08-21T19:52:33.628" v="139" actId="20577"/>
          <ac:graphicFrameMkLst>
            <pc:docMk/>
            <pc:sldMk cId="2782519105" sldId="257"/>
            <ac:graphicFrameMk id="4" creationId="{A65A2804-F9F5-CF85-CA15-A505ED7B398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85CD-B14A-4FDD-3F38-78FDF7568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B860C-8C16-A41C-4781-937D4471B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BD1F2-13C9-4038-BE42-B11848A5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1E2-8F95-2845-95CD-1522EF72E7B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BEF86-CD78-7DB7-8B4B-D84326C2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88E31-D97A-B9C4-37CB-AE2EB761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8B00-FE9E-7642-A4A6-4A929DE4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7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0C72-264E-609A-E86F-A647EBC0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D9AEB-DF30-C94F-7D0D-C8F5A0D3C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D901F-DEA9-8631-787A-2E8396C3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1E2-8F95-2845-95CD-1522EF72E7B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252E5-AF84-A994-712E-0150EB4E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04998-7FD0-D6B0-3BFE-2C47469E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8B00-FE9E-7642-A4A6-4A929DE4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8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EAE98-5732-0E98-5FE1-BAA43DC3C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61758-C955-CCAA-1CF6-F72D6340B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B696-1A17-20A4-21DE-C8CFA57F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1E2-8F95-2845-95CD-1522EF72E7B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6C96-539C-142C-7F26-A5B22FB8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4A882-1C9E-9E56-F584-1C9DC79B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8B00-FE9E-7642-A4A6-4A929DE4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0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2E07-23CA-FE66-3986-11D7FE2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4EFE-352C-3BC6-5682-6D2B95E0B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4D497-B6D9-66F5-9E56-DF991F88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1E2-8F95-2845-95CD-1522EF72E7B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7DA0-CF1A-6EA0-5D33-7E03F585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2DEF-3D51-FEE8-BC70-6D46B4C4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8B00-FE9E-7642-A4A6-4A929DE4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5A8D-3E9E-ADC8-EF5E-150564E7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8983D-A3EA-5D6E-D008-1BD70A26B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C8991-1D07-1070-507D-AD90E92E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1E2-8F95-2845-95CD-1522EF72E7B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9BD59-05C2-6910-C0F7-EB8A0657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94EA-D40D-4161-219E-0E3DB1A9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8B00-FE9E-7642-A4A6-4A929DE4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9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C4FA-0E4A-756B-600B-62A80E2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7C4A-4A8A-FB04-81E3-6F3CC8561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702D0-C401-9EC0-4DDA-BB5785B9C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0DF0D-BCCC-1885-3680-B49D73AD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1E2-8F95-2845-95CD-1522EF72E7B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CF10A-0584-A63C-5D42-49C862E0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8CE80-4A16-2C0B-CBDB-2DB11FC7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8B00-FE9E-7642-A4A6-4A929DE4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7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8712-A4B9-2F72-2D77-2068613B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EAE50-1372-0DB0-089A-B6D498C2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0A27A-9E39-4A92-78A0-AD132DA09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81FBA-660E-A03C-F814-5A3D4196B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ED608-3A0D-47B4-297D-04D8C2851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F688A-1080-90DC-4633-041F5A07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1E2-8F95-2845-95CD-1522EF72E7B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FC3D8-D3A8-7E21-1D6F-05868FC0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ED086-8339-E4FC-ED48-411E3FD8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8B00-FE9E-7642-A4A6-4A929DE4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6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92B8-03F0-60B9-2E28-8B97D431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70C90-A9BE-EBEA-D7AC-E109591A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1E2-8F95-2845-95CD-1522EF72E7B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877FC-B42B-9DDD-9CB0-C3D4BA83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AE631-2DEE-3A9E-14C1-29F69258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8B00-FE9E-7642-A4A6-4A929DE4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38F48-8390-1643-BEB8-17E56363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1E2-8F95-2845-95CD-1522EF72E7B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04555-6A43-BEC7-CFEB-9ACF15E7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8B78F-7B9A-1FF7-7036-5C521901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8B00-FE9E-7642-A4A6-4A929DE4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5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A7E2-E459-E042-4E0F-B58A19F0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59AA-BD48-B97F-DD9F-36EFFEBCF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AE93D-67FA-67F1-7C2B-B169F6E9F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F6D65-0CFB-F941-5807-C0C38B0D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1E2-8F95-2845-95CD-1522EF72E7B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976A7-52DA-6D55-E242-FE4FAD77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0004F-5DC6-8846-2B3C-F9B1FC40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8B00-FE9E-7642-A4A6-4A929DE4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8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9EF7-4C0F-FD4C-C88F-852F107B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185E0-F2A2-4879-00D7-D07D82CC8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BDB8F-4451-7050-B3CB-A916C2FFC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F8B3A-316F-7DC6-A3D8-34AAFEC5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1E2-8F95-2845-95CD-1522EF72E7B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FA608-4807-ED6E-B6F3-09E4E655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BAA35-6F23-5315-B1B9-BEDDF8FB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8B00-FE9E-7642-A4A6-4A929DE4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A0519-6ED0-B649-3A63-CB2FEBE5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49219-F737-47E0-5C15-50D809224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414C0-7A67-A47A-2CAF-D8EAB6D08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5D81E2-8F95-2845-95CD-1522EF72E7B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6B134-0FC1-72B7-C7ED-6582A3B6D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26D0F-7AB4-5F62-A4C9-40B7A80BC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A38B00-FE9E-7642-A4A6-4A929DE4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2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ista.com/statistics/1133295/electric-sector-carbon-dioxide-emission-rate-by-state-united-states/" TargetMode="External"/><Relationship Id="rId3" Type="http://schemas.openxmlformats.org/officeDocument/2006/relationships/hyperlink" Target="https://nemsis.org/heat-related-ems-activation-surveillance-dashboard/" TargetMode="External"/><Relationship Id="rId7" Type="http://schemas.openxmlformats.org/officeDocument/2006/relationships/hyperlink" Target="https://www.nrel.gov/gis/solar-resource-maps.html" TargetMode="External"/><Relationship Id="rId2" Type="http://schemas.openxmlformats.org/officeDocument/2006/relationships/hyperlink" Target="https://hazards.fema.gov/nri/torna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tterenergy.org/blog/the-true-land-footprint-of-solar-energy/" TargetMode="External"/><Relationship Id="rId5" Type="http://schemas.openxmlformats.org/officeDocument/2006/relationships/hyperlink" Target="https://hazards.fema.gov/nri/hail" TargetMode="External"/><Relationship Id="rId4" Type="http://schemas.openxmlformats.org/officeDocument/2006/relationships/hyperlink" Target="https://hazards.fema.gov/nri/drough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B651-234D-7CC8-425F-BD9280F4C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AgPV</a:t>
            </a:r>
            <a:r>
              <a:rPr lang="en-US" dirty="0"/>
              <a:t> EEEJ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CEFCA-2B2E-D9F0-C8B6-9B1607E28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 V1_04012024</a:t>
            </a:r>
          </a:p>
        </p:txBody>
      </p:sp>
    </p:spTree>
    <p:extLst>
      <p:ext uri="{BB962C8B-B14F-4D97-AF65-F5344CB8AC3E}">
        <p14:creationId xmlns:p14="http://schemas.microsoft.com/office/powerpoint/2010/main" val="243981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7526-20D3-774B-B6D1-FF5E5188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235"/>
            <a:ext cx="10515600" cy="1325563"/>
          </a:xfrm>
        </p:spPr>
        <p:txBody>
          <a:bodyPr/>
          <a:lstStyle/>
          <a:p>
            <a:r>
              <a:rPr lang="en-US" dirty="0"/>
              <a:t>Pros vs Cons in Index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5A2804-F9F5-CF85-CA15-A505ED7B3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790366"/>
              </p:ext>
            </p:extLst>
          </p:nvPr>
        </p:nvGraphicFramePr>
        <p:xfrm>
          <a:off x="182880" y="979488"/>
          <a:ext cx="11785600" cy="587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692">
                  <a:extLst>
                    <a:ext uri="{9D8B030D-6E8A-4147-A177-3AD203B41FA5}">
                      <a16:colId xmlns:a16="http://schemas.microsoft.com/office/drawing/2014/main" val="1230719306"/>
                    </a:ext>
                  </a:extLst>
                </a:gridCol>
                <a:gridCol w="3159908">
                  <a:extLst>
                    <a:ext uri="{9D8B030D-6E8A-4147-A177-3AD203B41FA5}">
                      <a16:colId xmlns:a16="http://schemas.microsoft.com/office/drawing/2014/main" val="1486113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 (Directly Related)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 (Inversely Related)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54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Minority Owned Cropland-R2R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Farm Income (R2R)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4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Minority Owned Rangeland- (</a:t>
                      </a:r>
                      <a:r>
                        <a:rPr lang="en-US"/>
                        <a:t>New download)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/>
                        <a:t>Tornado risk (available here: </a:t>
                      </a:r>
                      <a:r>
                        <a:rPr lang="en-US" dirty="0">
                          <a:hlinkClick r:id="rId2"/>
                        </a:rPr>
                        <a:t>https://hazards.fema.gov/nri/tornado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7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Extreme Heat risk (available here: </a:t>
                      </a:r>
                      <a:r>
                        <a:rPr lang="en-US" dirty="0">
                          <a:hlinkClick r:id="rId3"/>
                        </a:rPr>
                        <a:t>https://nemsis.org/heat-related-ems-activation-surveillance-dashboard/</a:t>
                      </a:r>
                      <a:r>
                        <a:rPr lang="en-US" dirty="0"/>
                        <a:t>) - downloaded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6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Drought Risk (available here: </a:t>
                      </a:r>
                      <a:r>
                        <a:rPr lang="en-US" dirty="0">
                          <a:hlinkClick r:id="rId4"/>
                        </a:rPr>
                        <a:t>https://hazards.fema.gov/nri/drought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85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of cropland with </a:t>
                      </a:r>
                      <a:r>
                        <a:rPr lang="en-US" dirty="0" err="1"/>
                        <a:t>AgPV</a:t>
                      </a:r>
                      <a:r>
                        <a:rPr lang="en-US" dirty="0"/>
                        <a:t>-suitable crops (sum of beets, potatoes, radishes, tomatoes, peppers, carrots, spinach, lettuce, all berries, goats, and sheep) (USDA NASS </a:t>
                      </a:r>
                      <a:r>
                        <a:rPr lang="en-US" dirty="0">
                          <a:sym typeface="Wingdings" pitchFamily="2" charset="2"/>
                        </a:rPr>
                        <a:t> Census  Crops  Group  …) don’t have yet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97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Hail Risk (available here: </a:t>
                      </a:r>
                      <a:r>
                        <a:rPr lang="en-US" dirty="0">
                          <a:hlinkClick r:id="rId5"/>
                        </a:rPr>
                        <a:t>https://hazards.fema.gov/nri/hail</a:t>
                      </a:r>
                      <a:r>
                        <a:rPr lang="en-US" dirty="0"/>
                        <a:t>) don’t have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Acres of solar farms / Acres in county (i.e. we are trying to reduce the risk of people already feeling overburdened by industrial solar aesthetically; available here: </a:t>
                      </a:r>
                      <a:r>
                        <a:rPr lang="en-US" dirty="0">
                          <a:hlinkClick r:id="rId6"/>
                        </a:rPr>
                        <a:t>https://betterenergy.org/blog/the-true-land-footprint-of-solar-energy/</a:t>
                      </a:r>
                      <a:r>
                        <a:rPr lang="en-US" dirty="0"/>
                        <a:t>) requires additional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1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Solar Energy Potential (US Annual Solar GHI) </a:t>
                      </a:r>
                      <a:r>
                        <a:rPr lang="en-US" dirty="0">
                          <a:hlinkClick r:id="rId7"/>
                        </a:rPr>
                        <a:t>https://www.nrel.gov/gis/solar-resource-maps.html</a:t>
                      </a:r>
                      <a:r>
                        <a:rPr lang="en-US" dirty="0"/>
                        <a:t>  downloaded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07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C-Intensity of each state’s electricity (</a:t>
                      </a:r>
                      <a:r>
                        <a:rPr lang="en-US" dirty="0">
                          <a:hlinkClick r:id="rId8"/>
                        </a:rPr>
                        <a:t>https://www.statista.com/statistics/1133295/electric-sector-carbon-dioxide-emission-rate-by-state-united-states/</a:t>
                      </a:r>
                      <a:r>
                        <a:rPr lang="en-US" dirty="0"/>
                        <a:t> ) Needs paid account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82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51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250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Office Theme</vt:lpstr>
      <vt:lpstr>AgPV EEEJ Index</vt:lpstr>
      <vt:lpstr>Pros vs Cons in 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AgPV EEEJ Index</dc:title>
  <dc:creator>Mayfield, Kimberley Kanani</dc:creator>
  <cp:lastModifiedBy>Stanley, Alexander Jordan</cp:lastModifiedBy>
  <cp:revision>1</cp:revision>
  <dcterms:created xsi:type="dcterms:W3CDTF">2024-04-01T20:17:22Z</dcterms:created>
  <dcterms:modified xsi:type="dcterms:W3CDTF">2024-08-21T19:52:36Z</dcterms:modified>
</cp:coreProperties>
</file>