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p:cViewPr>
        <p:scale>
          <a:sx n="50" d="100"/>
          <a:sy n="50" d="100"/>
        </p:scale>
        <p:origin x="19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AC179-9BD7-498D-B347-9654FA5BA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303903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AC179-9BD7-498D-B347-9654FA5BA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169939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AC179-9BD7-498D-B347-9654FA5BA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35847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AC179-9BD7-498D-B347-9654FA5BA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191893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DAC179-9BD7-498D-B347-9654FA5BA4EB}"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37204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DAC179-9BD7-498D-B347-9654FA5BA4EB}"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287955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DAC179-9BD7-498D-B347-9654FA5BA4EB}"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34218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AC179-9BD7-498D-B347-9654FA5BA4EB}"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78561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AC179-9BD7-498D-B347-9654FA5BA4EB}"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395224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DAC179-9BD7-498D-B347-9654FA5BA4EB}"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105799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DAC179-9BD7-498D-B347-9654FA5BA4EB}"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D8DE97-629A-4268-8ACD-A3E495E67B62}" type="slidenum">
              <a:rPr lang="en-US" smtClean="0"/>
              <a:t>‹#›</a:t>
            </a:fld>
            <a:endParaRPr lang="en-US"/>
          </a:p>
        </p:txBody>
      </p:sp>
    </p:spTree>
    <p:extLst>
      <p:ext uri="{BB962C8B-B14F-4D97-AF65-F5344CB8AC3E}">
        <p14:creationId xmlns:p14="http://schemas.microsoft.com/office/powerpoint/2010/main" val="103696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6DAC179-9BD7-498D-B347-9654FA5BA4EB}" type="datetimeFigureOut">
              <a:rPr lang="en-US" smtClean="0"/>
              <a:t>9/29/2023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11D8DE97-629A-4268-8ACD-A3E495E67B62}" type="slidenum">
              <a:rPr lang="en-US" smtClean="0"/>
              <a:t>‹#›</a:t>
            </a:fld>
            <a:endParaRPr lang="en-US"/>
          </a:p>
        </p:txBody>
      </p:sp>
    </p:spTree>
    <p:extLst>
      <p:ext uri="{BB962C8B-B14F-4D97-AF65-F5344CB8AC3E}">
        <p14:creationId xmlns:p14="http://schemas.microsoft.com/office/powerpoint/2010/main" val="538310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C0D9754-122F-3BCA-5234-266BE7EB8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693" y="1364641"/>
            <a:ext cx="2496613" cy="6414717"/>
          </a:xfrm>
          <a:prstGeom prst="rect">
            <a:avLst/>
          </a:prstGeom>
        </p:spPr>
      </p:pic>
      <p:sp>
        <p:nvSpPr>
          <p:cNvPr id="5" name="TextBox 4">
            <a:extLst>
              <a:ext uri="{FF2B5EF4-FFF2-40B4-BE49-F238E27FC236}">
                <a16:creationId xmlns:a16="http://schemas.microsoft.com/office/drawing/2014/main" id="{6EF36466-C2C7-5CE8-A6BF-5CFF19A32B49}"/>
              </a:ext>
            </a:extLst>
          </p:cNvPr>
          <p:cNvSpPr txBox="1"/>
          <p:nvPr/>
        </p:nvSpPr>
        <p:spPr>
          <a:xfrm>
            <a:off x="2771223" y="152400"/>
            <a:ext cx="1333185" cy="369332"/>
          </a:xfrm>
          <a:prstGeom prst="rect">
            <a:avLst/>
          </a:prstGeom>
          <a:noFill/>
        </p:spPr>
        <p:txBody>
          <a:bodyPr wrap="none" rtlCol="0">
            <a:spAutoFit/>
          </a:bodyPr>
          <a:lstStyle/>
          <a:p>
            <a:r>
              <a:rPr lang="en-US" u="sng" dirty="0"/>
              <a:t>Call-Out Key</a:t>
            </a:r>
          </a:p>
        </p:txBody>
      </p:sp>
      <p:sp>
        <p:nvSpPr>
          <p:cNvPr id="6" name="TextBox 5">
            <a:extLst>
              <a:ext uri="{FF2B5EF4-FFF2-40B4-BE49-F238E27FC236}">
                <a16:creationId xmlns:a16="http://schemas.microsoft.com/office/drawing/2014/main" id="{D7A1994E-47C1-EC80-0A2F-DEBB4799A47D}"/>
              </a:ext>
            </a:extLst>
          </p:cNvPr>
          <p:cNvSpPr txBox="1"/>
          <p:nvPr/>
        </p:nvSpPr>
        <p:spPr>
          <a:xfrm>
            <a:off x="30480" y="762000"/>
            <a:ext cx="2103120" cy="646331"/>
          </a:xfrm>
          <a:prstGeom prst="rect">
            <a:avLst/>
          </a:prstGeom>
          <a:noFill/>
          <a:ln>
            <a:solidFill>
              <a:schemeClr val="tx1"/>
            </a:solidFill>
          </a:ln>
        </p:spPr>
        <p:txBody>
          <a:bodyPr wrap="square" rtlCol="0">
            <a:spAutoFit/>
          </a:bodyPr>
          <a:lstStyle/>
          <a:p>
            <a:r>
              <a:rPr lang="en-US" sz="1200" b="1" u="sng" dirty="0"/>
              <a:t>Highlighted Region Map:</a:t>
            </a:r>
          </a:p>
          <a:p>
            <a:r>
              <a:rPr lang="en-US" sz="1200" dirty="0"/>
              <a:t>Depicts the counties included within the region described.</a:t>
            </a:r>
          </a:p>
        </p:txBody>
      </p:sp>
      <p:sp>
        <p:nvSpPr>
          <p:cNvPr id="7" name="TextBox 6">
            <a:extLst>
              <a:ext uri="{FF2B5EF4-FFF2-40B4-BE49-F238E27FC236}">
                <a16:creationId xmlns:a16="http://schemas.microsoft.com/office/drawing/2014/main" id="{C99E4AD3-75A1-2011-D0E5-88BCF31340EC}"/>
              </a:ext>
            </a:extLst>
          </p:cNvPr>
          <p:cNvSpPr txBox="1"/>
          <p:nvPr/>
        </p:nvSpPr>
        <p:spPr>
          <a:xfrm>
            <a:off x="4724400" y="91274"/>
            <a:ext cx="2103120" cy="3600986"/>
          </a:xfrm>
          <a:prstGeom prst="rect">
            <a:avLst/>
          </a:prstGeom>
          <a:noFill/>
          <a:ln>
            <a:solidFill>
              <a:schemeClr val="tx1"/>
            </a:solidFill>
          </a:ln>
        </p:spPr>
        <p:txBody>
          <a:bodyPr wrap="square" rtlCol="0">
            <a:spAutoFit/>
          </a:bodyPr>
          <a:lstStyle/>
          <a:p>
            <a:r>
              <a:rPr lang="en-US" sz="1200" b="1" u="sng" dirty="0"/>
              <a:t>Forests:</a:t>
            </a:r>
          </a:p>
          <a:p>
            <a:r>
              <a:rPr lang="en-US" sz="1200" dirty="0"/>
              <a:t>Average aboveground tree carbon density divided between conifer and deciduous varieties, and that are located on federal or non-federal land for management. </a:t>
            </a:r>
            <a:r>
              <a:rPr lang="en-US" sz="1200" b="1" dirty="0"/>
              <a:t>Growth:</a:t>
            </a:r>
            <a:r>
              <a:rPr lang="en-US" sz="1200" dirty="0"/>
              <a:t> chart shows the percentage of annual aboveground growth including mortality, excluding harvest. </a:t>
            </a:r>
            <a:r>
              <a:rPr lang="en-US" sz="1200" b="1" dirty="0"/>
              <a:t>Harvest:</a:t>
            </a:r>
            <a:r>
              <a:rPr lang="en-US" sz="1200" dirty="0"/>
              <a:t> percentage of forests harvested annually on all land. Green indicates net growth, red indicates net mortality/harvest. Each tree icon represents 1/10</a:t>
            </a:r>
            <a:r>
              <a:rPr lang="en-US" sz="1200" baseline="30000" dirty="0"/>
              <a:t>th</a:t>
            </a:r>
            <a:r>
              <a:rPr lang="en-US" sz="1200" dirty="0"/>
              <a:t> of a percent, each line of trees represents 1%. </a:t>
            </a:r>
          </a:p>
        </p:txBody>
      </p:sp>
      <p:sp>
        <p:nvSpPr>
          <p:cNvPr id="8" name="TextBox 7">
            <a:extLst>
              <a:ext uri="{FF2B5EF4-FFF2-40B4-BE49-F238E27FC236}">
                <a16:creationId xmlns:a16="http://schemas.microsoft.com/office/drawing/2014/main" id="{CC8724EF-A063-A419-5FA4-B943C4C7F490}"/>
              </a:ext>
            </a:extLst>
          </p:cNvPr>
          <p:cNvSpPr txBox="1"/>
          <p:nvPr/>
        </p:nvSpPr>
        <p:spPr>
          <a:xfrm>
            <a:off x="30480" y="3298979"/>
            <a:ext cx="2103120" cy="1015663"/>
          </a:xfrm>
          <a:prstGeom prst="rect">
            <a:avLst/>
          </a:prstGeom>
          <a:noFill/>
          <a:ln>
            <a:solidFill>
              <a:schemeClr val="tx1"/>
            </a:solidFill>
          </a:ln>
        </p:spPr>
        <p:txBody>
          <a:bodyPr wrap="square" rtlCol="0">
            <a:spAutoFit/>
          </a:bodyPr>
          <a:lstStyle/>
          <a:p>
            <a:r>
              <a:rPr lang="en-US" sz="1200" b="1" u="sng" dirty="0"/>
              <a:t>Biomass Ratio:</a:t>
            </a:r>
          </a:p>
          <a:p>
            <a:r>
              <a:rPr lang="en-US" sz="1200" dirty="0"/>
              <a:t>Percentage of annual biomass produced assuming a 2050 scenario with zero  cropland change.</a:t>
            </a:r>
          </a:p>
        </p:txBody>
      </p:sp>
      <p:sp>
        <p:nvSpPr>
          <p:cNvPr id="9" name="TextBox 8">
            <a:extLst>
              <a:ext uri="{FF2B5EF4-FFF2-40B4-BE49-F238E27FC236}">
                <a16:creationId xmlns:a16="http://schemas.microsoft.com/office/drawing/2014/main" id="{1D97DFB7-2973-ECF9-FC13-2E3138615481}"/>
              </a:ext>
            </a:extLst>
          </p:cNvPr>
          <p:cNvSpPr txBox="1"/>
          <p:nvPr/>
        </p:nvSpPr>
        <p:spPr>
          <a:xfrm>
            <a:off x="4724401" y="3765935"/>
            <a:ext cx="2103120" cy="1200329"/>
          </a:xfrm>
          <a:prstGeom prst="rect">
            <a:avLst/>
          </a:prstGeom>
          <a:noFill/>
          <a:ln>
            <a:solidFill>
              <a:schemeClr val="tx1"/>
            </a:solidFill>
          </a:ln>
        </p:spPr>
        <p:txBody>
          <a:bodyPr wrap="square" rtlCol="0">
            <a:spAutoFit/>
          </a:bodyPr>
          <a:lstStyle/>
          <a:p>
            <a:r>
              <a:rPr lang="en-US" sz="1200" b="1" u="sng" dirty="0"/>
              <a:t>Cropland Soils:</a:t>
            </a:r>
          </a:p>
          <a:p>
            <a:r>
              <a:rPr lang="en-US" sz="1200" dirty="0"/>
              <a:t>Cumulative soil-based CO</a:t>
            </a:r>
            <a:r>
              <a:rPr lang="en-US" sz="1200" baseline="-25000" dirty="0"/>
              <a:t>2</a:t>
            </a:r>
            <a:r>
              <a:rPr lang="en-US" sz="1200" dirty="0"/>
              <a:t> removal potential by 2050 assuming modified cropland practices priced at $0 and $40/tonne CO</a:t>
            </a:r>
            <a:r>
              <a:rPr lang="en-US" sz="1200" baseline="-25000" dirty="0"/>
              <a:t>2</a:t>
            </a:r>
            <a:r>
              <a:rPr lang="en-US" sz="1200" dirty="0"/>
              <a:t>.</a:t>
            </a:r>
          </a:p>
        </p:txBody>
      </p:sp>
      <p:sp>
        <p:nvSpPr>
          <p:cNvPr id="10" name="TextBox 9">
            <a:extLst>
              <a:ext uri="{FF2B5EF4-FFF2-40B4-BE49-F238E27FC236}">
                <a16:creationId xmlns:a16="http://schemas.microsoft.com/office/drawing/2014/main" id="{6287F249-6106-DA43-3588-B3622AD94C88}"/>
              </a:ext>
            </a:extLst>
          </p:cNvPr>
          <p:cNvSpPr txBox="1"/>
          <p:nvPr/>
        </p:nvSpPr>
        <p:spPr>
          <a:xfrm>
            <a:off x="30480" y="4450140"/>
            <a:ext cx="2103120" cy="1569660"/>
          </a:xfrm>
          <a:prstGeom prst="rect">
            <a:avLst/>
          </a:prstGeom>
          <a:noFill/>
          <a:ln>
            <a:solidFill>
              <a:schemeClr val="tx1"/>
            </a:solidFill>
          </a:ln>
        </p:spPr>
        <p:txBody>
          <a:bodyPr wrap="square" rtlCol="0">
            <a:spAutoFit/>
          </a:bodyPr>
          <a:lstStyle/>
          <a:p>
            <a:r>
              <a:rPr lang="en-US" sz="1200" b="1" u="sng" dirty="0"/>
              <a:t>Carbon Transportation:</a:t>
            </a:r>
          </a:p>
          <a:p>
            <a:r>
              <a:rPr lang="en-US" sz="1200" dirty="0"/>
              <a:t>Biomass and CO</a:t>
            </a:r>
            <a:r>
              <a:rPr lang="en-US" sz="1200" baseline="-25000" dirty="0"/>
              <a:t>2</a:t>
            </a:r>
            <a:r>
              <a:rPr lang="en-US" sz="1200" dirty="0"/>
              <a:t> transportation volumes and direct storage from </a:t>
            </a:r>
            <a:r>
              <a:rPr lang="en-US" sz="1200" dirty="0" err="1"/>
              <a:t>BiCRS</a:t>
            </a:r>
            <a:r>
              <a:rPr lang="en-US" sz="1200" dirty="0"/>
              <a:t> facility without transportation in 2050 assuming an optimized cost with zero cropland change.</a:t>
            </a:r>
          </a:p>
        </p:txBody>
      </p:sp>
      <p:sp>
        <p:nvSpPr>
          <p:cNvPr id="11" name="TextBox 10">
            <a:extLst>
              <a:ext uri="{FF2B5EF4-FFF2-40B4-BE49-F238E27FC236}">
                <a16:creationId xmlns:a16="http://schemas.microsoft.com/office/drawing/2014/main" id="{A3B9A1B9-AA8F-90D4-A260-2DA992C7F922}"/>
              </a:ext>
            </a:extLst>
          </p:cNvPr>
          <p:cNvSpPr txBox="1"/>
          <p:nvPr/>
        </p:nvSpPr>
        <p:spPr>
          <a:xfrm>
            <a:off x="4724400" y="5039939"/>
            <a:ext cx="2103120" cy="1384995"/>
          </a:xfrm>
          <a:prstGeom prst="rect">
            <a:avLst/>
          </a:prstGeom>
          <a:noFill/>
          <a:ln>
            <a:solidFill>
              <a:schemeClr val="tx1"/>
            </a:solidFill>
          </a:ln>
        </p:spPr>
        <p:txBody>
          <a:bodyPr wrap="square" rtlCol="0">
            <a:spAutoFit/>
          </a:bodyPr>
          <a:lstStyle/>
          <a:p>
            <a:r>
              <a:rPr lang="en-US" sz="1200" b="1" u="sng" dirty="0"/>
              <a:t>Direct Air Capture:</a:t>
            </a:r>
          </a:p>
          <a:p>
            <a:r>
              <a:rPr lang="en-US" sz="1200" dirty="0"/>
              <a:t>Weighted average costs and potential removal rate of CO</a:t>
            </a:r>
            <a:r>
              <a:rPr lang="en-US" sz="1200" baseline="-25000" dirty="0"/>
              <a:t>2</a:t>
            </a:r>
            <a:r>
              <a:rPr lang="en-US" sz="1200" dirty="0"/>
              <a:t> from the air by 2050, assuming amine-based solid adsorbents or liquid solvent, powered by renewable electricity.</a:t>
            </a:r>
          </a:p>
        </p:txBody>
      </p:sp>
      <p:sp>
        <p:nvSpPr>
          <p:cNvPr id="12" name="TextBox 11">
            <a:extLst>
              <a:ext uri="{FF2B5EF4-FFF2-40B4-BE49-F238E27FC236}">
                <a16:creationId xmlns:a16="http://schemas.microsoft.com/office/drawing/2014/main" id="{7F474D42-30F8-5C13-6C5B-4FB47384D8D4}"/>
              </a:ext>
            </a:extLst>
          </p:cNvPr>
          <p:cNvSpPr txBox="1"/>
          <p:nvPr/>
        </p:nvSpPr>
        <p:spPr>
          <a:xfrm>
            <a:off x="30480" y="6205290"/>
            <a:ext cx="2103120" cy="2492990"/>
          </a:xfrm>
          <a:prstGeom prst="rect">
            <a:avLst/>
          </a:prstGeom>
          <a:noFill/>
          <a:ln>
            <a:solidFill>
              <a:schemeClr val="tx1"/>
            </a:solidFill>
          </a:ln>
        </p:spPr>
        <p:txBody>
          <a:bodyPr wrap="square" rtlCol="0">
            <a:spAutoFit/>
          </a:bodyPr>
          <a:lstStyle/>
          <a:p>
            <a:r>
              <a:rPr lang="en-US" sz="1200" b="1" u="sng" dirty="0"/>
              <a:t>Geologic Carbon Storage:</a:t>
            </a:r>
          </a:p>
          <a:p>
            <a:r>
              <a:rPr lang="en-US" sz="1200" dirty="0"/>
              <a:t>Topographic area for conventional geologic CO</a:t>
            </a:r>
            <a:r>
              <a:rPr lang="en-US" sz="1200" baseline="-25000" dirty="0"/>
              <a:t>2</a:t>
            </a:r>
            <a:r>
              <a:rPr lang="en-US" sz="1200" dirty="0"/>
              <a:t> storage in binned at projected costs per tonne. Areas of prospective storage and of basalt require further study, and no storage window indicates land void of reasonable storage potential. The sum of the area approximates the total size of each region.</a:t>
            </a:r>
          </a:p>
        </p:txBody>
      </p:sp>
      <p:sp>
        <p:nvSpPr>
          <p:cNvPr id="13" name="TextBox 12">
            <a:extLst>
              <a:ext uri="{FF2B5EF4-FFF2-40B4-BE49-F238E27FC236}">
                <a16:creationId xmlns:a16="http://schemas.microsoft.com/office/drawing/2014/main" id="{DD961C6E-6083-5874-BD62-DEFA332E3F18}"/>
              </a:ext>
            </a:extLst>
          </p:cNvPr>
          <p:cNvSpPr txBox="1"/>
          <p:nvPr/>
        </p:nvSpPr>
        <p:spPr>
          <a:xfrm>
            <a:off x="4724400" y="6498610"/>
            <a:ext cx="2103120" cy="2492990"/>
          </a:xfrm>
          <a:prstGeom prst="rect">
            <a:avLst/>
          </a:prstGeom>
          <a:noFill/>
          <a:ln>
            <a:solidFill>
              <a:schemeClr val="tx1"/>
            </a:solidFill>
          </a:ln>
        </p:spPr>
        <p:txBody>
          <a:bodyPr wrap="square" rtlCol="0">
            <a:spAutoFit/>
          </a:bodyPr>
          <a:lstStyle/>
          <a:p>
            <a:r>
              <a:rPr lang="en-US" sz="1200" b="1" u="sng" dirty="0"/>
              <a:t>Jobs and Social Vulnerability:</a:t>
            </a:r>
          </a:p>
          <a:p>
            <a:r>
              <a:rPr lang="en-US" sz="1200" dirty="0"/>
              <a:t>2015-2021 average job changes from the fossil fuel sector vs. the Social Vulnerability Index reported by the CDC—1 is more vulnerable, 0 is less vulnerable. Each point represents a specific county in the region; about 50% of the counties are not reported due to lack of available data on one or both indices.</a:t>
            </a:r>
          </a:p>
        </p:txBody>
      </p:sp>
      <p:cxnSp>
        <p:nvCxnSpPr>
          <p:cNvPr id="15" name="Straight Connector 14">
            <a:extLst>
              <a:ext uri="{FF2B5EF4-FFF2-40B4-BE49-F238E27FC236}">
                <a16:creationId xmlns:a16="http://schemas.microsoft.com/office/drawing/2014/main" id="{588B155C-6FEA-081C-B6C1-16AF6F05C0C6}"/>
              </a:ext>
            </a:extLst>
          </p:cNvPr>
          <p:cNvCxnSpPr>
            <a:cxnSpLocks/>
            <a:stCxn id="6" idx="3"/>
          </p:cNvCxnSpPr>
          <p:nvPr/>
        </p:nvCxnSpPr>
        <p:spPr>
          <a:xfrm>
            <a:off x="2133600" y="1085166"/>
            <a:ext cx="152400" cy="113598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A3AF53B1-22B0-3679-001B-4B3BBE1EB685}"/>
              </a:ext>
            </a:extLst>
          </p:cNvPr>
          <p:cNvCxnSpPr>
            <a:cxnSpLocks/>
            <a:stCxn id="8" idx="3"/>
          </p:cNvCxnSpPr>
          <p:nvPr/>
        </p:nvCxnSpPr>
        <p:spPr>
          <a:xfrm>
            <a:off x="2133600" y="3806811"/>
            <a:ext cx="152400" cy="66392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FB6A812-E126-E0F7-CA03-CEA2594ED009}"/>
              </a:ext>
            </a:extLst>
          </p:cNvPr>
          <p:cNvCxnSpPr>
            <a:cxnSpLocks/>
            <a:endCxn id="10" idx="3"/>
          </p:cNvCxnSpPr>
          <p:nvPr/>
        </p:nvCxnSpPr>
        <p:spPr>
          <a:xfrm flipH="1" flipV="1">
            <a:off x="2133600" y="5234970"/>
            <a:ext cx="152400" cy="78676"/>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BC0684F-0A5B-7065-7C4B-721A36EE0820}"/>
              </a:ext>
            </a:extLst>
          </p:cNvPr>
          <p:cNvCxnSpPr>
            <a:cxnSpLocks/>
            <a:endCxn id="12" idx="3"/>
          </p:cNvCxnSpPr>
          <p:nvPr/>
        </p:nvCxnSpPr>
        <p:spPr>
          <a:xfrm flipH="1">
            <a:off x="2133600" y="6076118"/>
            <a:ext cx="152400" cy="137566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24704A3-6F82-2645-A594-77AFBF5C8B2C}"/>
              </a:ext>
            </a:extLst>
          </p:cNvPr>
          <p:cNvCxnSpPr>
            <a:cxnSpLocks/>
            <a:stCxn id="7" idx="1"/>
          </p:cNvCxnSpPr>
          <p:nvPr/>
        </p:nvCxnSpPr>
        <p:spPr>
          <a:xfrm flipH="1">
            <a:off x="4572002" y="1891767"/>
            <a:ext cx="152398" cy="155509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0DE8052-E06D-139C-0A18-9A3B38CA0047}"/>
              </a:ext>
            </a:extLst>
          </p:cNvPr>
          <p:cNvCxnSpPr>
            <a:cxnSpLocks/>
            <a:stCxn id="9" idx="1"/>
          </p:cNvCxnSpPr>
          <p:nvPr/>
        </p:nvCxnSpPr>
        <p:spPr>
          <a:xfrm flipH="1">
            <a:off x="4572000" y="4366100"/>
            <a:ext cx="152401" cy="104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93C75C1-E147-C6AD-67F5-A7BF643B0E08}"/>
              </a:ext>
            </a:extLst>
          </p:cNvPr>
          <p:cNvCxnSpPr>
            <a:cxnSpLocks/>
            <a:stCxn id="11" idx="1"/>
          </p:cNvCxnSpPr>
          <p:nvPr/>
        </p:nvCxnSpPr>
        <p:spPr>
          <a:xfrm flipH="1" flipV="1">
            <a:off x="4572000" y="5273427"/>
            <a:ext cx="152400" cy="45901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C79D6FBF-6002-9A54-8408-6A9C416C6635}"/>
              </a:ext>
            </a:extLst>
          </p:cNvPr>
          <p:cNvCxnSpPr>
            <a:cxnSpLocks/>
            <a:stCxn id="13" idx="1"/>
          </p:cNvCxnSpPr>
          <p:nvPr/>
        </p:nvCxnSpPr>
        <p:spPr>
          <a:xfrm flipH="1" flipV="1">
            <a:off x="4572000" y="7066461"/>
            <a:ext cx="152400" cy="6786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81266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472</TotalTime>
  <Words>318</Words>
  <Application>Microsoft Office PowerPoint</Application>
  <PresentationFormat>Letter Paper (8.5x11 in)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Andrew Allen</dc:creator>
  <cp:lastModifiedBy>Wong, Andrew Allen</cp:lastModifiedBy>
  <cp:revision>8</cp:revision>
  <dcterms:created xsi:type="dcterms:W3CDTF">2023-07-19T21:54:02Z</dcterms:created>
  <dcterms:modified xsi:type="dcterms:W3CDTF">2023-09-29T20:55:59Z</dcterms:modified>
</cp:coreProperties>
</file>