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74" r:id="rId10"/>
    <p:sldId id="275" r:id="rId11"/>
    <p:sldId id="265" r:id="rId12"/>
    <p:sldId id="266" r:id="rId13"/>
    <p:sldId id="267" r:id="rId14"/>
    <p:sldId id="268" r:id="rId15"/>
    <p:sldId id="276" r:id="rId16"/>
    <p:sldId id="277" r:id="rId17"/>
    <p:sldId id="278" r:id="rId18"/>
    <p:sldId id="279" r:id="rId19"/>
    <p:sldId id="280" r:id="rId20"/>
    <p:sldId id="281" r:id="rId21"/>
    <p:sldId id="282" r:id="rId22"/>
    <p:sldId id="272" r:id="rId23"/>
    <p:sldId id="269" r:id="rId24"/>
    <p:sldId id="270" r:id="rId25"/>
    <p:sldId id="271"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1/31/2023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34104/cjbis.021.029037" TargetMode="External"/><Relationship Id="rId2" Type="http://schemas.openxmlformats.org/officeDocument/2006/relationships/hyperlink" Target="https://doi.org/10.1007/s11612-021-00548-y" TargetMode="External"/><Relationship Id="rId1" Type="http://schemas.openxmlformats.org/officeDocument/2006/relationships/slideLayout" Target="../slideLayouts/slideLayout2.xml"/><Relationship Id="rId4" Type="http://schemas.openxmlformats.org/officeDocument/2006/relationships/hyperlink" Target="https://doi.org/10.1016/j.hrmr.2020.10079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2897-03C8-76F7-92E0-38C019535FEE}"/>
              </a:ext>
            </a:extLst>
          </p:cNvPr>
          <p:cNvSpPr>
            <a:spLocks noGrp="1"/>
          </p:cNvSpPr>
          <p:nvPr>
            <p:ph type="ctrTitle"/>
          </p:nvPr>
        </p:nvSpPr>
        <p:spPr/>
        <p:txBody>
          <a:bodyPr/>
          <a:lstStyle/>
          <a:p>
            <a:r>
              <a:rPr lang="en-IN" dirty="0"/>
              <a:t>Mini Project 3</a:t>
            </a:r>
          </a:p>
        </p:txBody>
      </p:sp>
      <p:sp>
        <p:nvSpPr>
          <p:cNvPr id="3" name="Subtitle 2">
            <a:extLst>
              <a:ext uri="{FF2B5EF4-FFF2-40B4-BE49-F238E27FC236}">
                <a16:creationId xmlns:a16="http://schemas.microsoft.com/office/drawing/2014/main" id="{CB87CAEA-38BC-8E93-A480-33992EB4C64B}"/>
              </a:ext>
            </a:extLst>
          </p:cNvPr>
          <p:cNvSpPr>
            <a:spLocks noGrp="1"/>
          </p:cNvSpPr>
          <p:nvPr>
            <p:ph type="subTitle" idx="1"/>
          </p:nvPr>
        </p:nvSpPr>
        <p:spPr/>
        <p:txBody>
          <a:bodyPr>
            <a:normAutofit/>
          </a:bodyPr>
          <a:lstStyle/>
          <a:p>
            <a:r>
              <a:rPr lang="en-IN" dirty="0"/>
              <a:t>HR Analytics – Employee Attrition Rate</a:t>
            </a:r>
          </a:p>
          <a:p>
            <a:r>
              <a:rPr lang="en-IN" dirty="0"/>
              <a:t>By AJMAL M S</a:t>
            </a:r>
          </a:p>
        </p:txBody>
      </p:sp>
    </p:spTree>
    <p:extLst>
      <p:ext uri="{BB962C8B-B14F-4D97-AF65-F5344CB8AC3E}">
        <p14:creationId xmlns:p14="http://schemas.microsoft.com/office/powerpoint/2010/main" val="3931782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46E67-B757-694D-A1C6-859C2AFA162C}"/>
              </a:ext>
            </a:extLst>
          </p:cNvPr>
          <p:cNvSpPr>
            <a:spLocks noGrp="1"/>
          </p:cNvSpPr>
          <p:nvPr>
            <p:ph type="title"/>
          </p:nvPr>
        </p:nvSpPr>
        <p:spPr/>
        <p:txBody>
          <a:bodyPr/>
          <a:lstStyle/>
          <a:p>
            <a:r>
              <a:rPr lang="en-IN" dirty="0"/>
              <a:t>Methodologies diagram</a:t>
            </a:r>
          </a:p>
        </p:txBody>
      </p:sp>
      <p:sp>
        <p:nvSpPr>
          <p:cNvPr id="9" name="Rectangle 8">
            <a:extLst>
              <a:ext uri="{FF2B5EF4-FFF2-40B4-BE49-F238E27FC236}">
                <a16:creationId xmlns:a16="http://schemas.microsoft.com/office/drawing/2014/main" id="{5D760B68-BB93-CF6D-9E16-358AD33854E5}"/>
              </a:ext>
            </a:extLst>
          </p:cNvPr>
          <p:cNvSpPr/>
          <p:nvPr/>
        </p:nvSpPr>
        <p:spPr>
          <a:xfrm>
            <a:off x="5196114" y="1571171"/>
            <a:ext cx="2641600" cy="6676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Collection</a:t>
            </a:r>
          </a:p>
        </p:txBody>
      </p:sp>
      <p:sp>
        <p:nvSpPr>
          <p:cNvPr id="11" name="Rectangle 10">
            <a:extLst>
              <a:ext uri="{FF2B5EF4-FFF2-40B4-BE49-F238E27FC236}">
                <a16:creationId xmlns:a16="http://schemas.microsoft.com/office/drawing/2014/main" id="{07965C50-7138-7AF7-C112-DC2AFC45F411}"/>
              </a:ext>
            </a:extLst>
          </p:cNvPr>
          <p:cNvSpPr/>
          <p:nvPr/>
        </p:nvSpPr>
        <p:spPr>
          <a:xfrm>
            <a:off x="5196114" y="2852061"/>
            <a:ext cx="2641600" cy="7148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8DAC2245-B228-8730-6CE0-0B181733960C}"/>
              </a:ext>
            </a:extLst>
          </p:cNvPr>
          <p:cNvSpPr txBox="1"/>
          <p:nvPr/>
        </p:nvSpPr>
        <p:spPr>
          <a:xfrm>
            <a:off x="5544457" y="3023386"/>
            <a:ext cx="2032000" cy="369332"/>
          </a:xfrm>
          <a:prstGeom prst="rect">
            <a:avLst/>
          </a:prstGeom>
          <a:noFill/>
        </p:spPr>
        <p:txBody>
          <a:bodyPr wrap="square" rtlCol="0">
            <a:spAutoFit/>
          </a:bodyPr>
          <a:lstStyle/>
          <a:p>
            <a:pPr algn="ctr"/>
            <a:r>
              <a:rPr lang="en-IN" dirty="0"/>
              <a:t>Measurement</a:t>
            </a:r>
          </a:p>
        </p:txBody>
      </p:sp>
      <p:sp>
        <p:nvSpPr>
          <p:cNvPr id="13" name="Rectangle 12">
            <a:extLst>
              <a:ext uri="{FF2B5EF4-FFF2-40B4-BE49-F238E27FC236}">
                <a16:creationId xmlns:a16="http://schemas.microsoft.com/office/drawing/2014/main" id="{BA75DC01-A50A-A19F-330C-6501DC2DFA33}"/>
              </a:ext>
            </a:extLst>
          </p:cNvPr>
          <p:cNvSpPr/>
          <p:nvPr/>
        </p:nvSpPr>
        <p:spPr>
          <a:xfrm>
            <a:off x="5196114" y="3962400"/>
            <a:ext cx="2641600" cy="7148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6897D92A-CD6D-6F18-1A46-59750879F9C4}"/>
              </a:ext>
            </a:extLst>
          </p:cNvPr>
          <p:cNvSpPr txBox="1"/>
          <p:nvPr/>
        </p:nvSpPr>
        <p:spPr>
          <a:xfrm>
            <a:off x="5544457" y="4180123"/>
            <a:ext cx="2032000" cy="369332"/>
          </a:xfrm>
          <a:prstGeom prst="rect">
            <a:avLst/>
          </a:prstGeom>
          <a:noFill/>
        </p:spPr>
        <p:txBody>
          <a:bodyPr wrap="square" rtlCol="0">
            <a:spAutoFit/>
          </a:bodyPr>
          <a:lstStyle/>
          <a:p>
            <a:pPr algn="ctr"/>
            <a:r>
              <a:rPr lang="en-IN" dirty="0"/>
              <a:t>Analysis</a:t>
            </a:r>
          </a:p>
        </p:txBody>
      </p:sp>
      <p:sp>
        <p:nvSpPr>
          <p:cNvPr id="15" name="Rectangle 14">
            <a:extLst>
              <a:ext uri="{FF2B5EF4-FFF2-40B4-BE49-F238E27FC236}">
                <a16:creationId xmlns:a16="http://schemas.microsoft.com/office/drawing/2014/main" id="{70320C90-6D2A-1DD8-1EB2-7CC52E9ADCED}"/>
              </a:ext>
            </a:extLst>
          </p:cNvPr>
          <p:cNvSpPr/>
          <p:nvPr/>
        </p:nvSpPr>
        <p:spPr>
          <a:xfrm>
            <a:off x="5196114" y="5225143"/>
            <a:ext cx="2641600" cy="5950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6B8C48C2-1479-2E3A-49C5-17DCC6E335C4}"/>
              </a:ext>
            </a:extLst>
          </p:cNvPr>
          <p:cNvSpPr txBox="1"/>
          <p:nvPr/>
        </p:nvSpPr>
        <p:spPr>
          <a:xfrm flipH="1">
            <a:off x="5668916" y="5338020"/>
            <a:ext cx="1783081" cy="369332"/>
          </a:xfrm>
          <a:prstGeom prst="rect">
            <a:avLst/>
          </a:prstGeom>
          <a:noFill/>
        </p:spPr>
        <p:txBody>
          <a:bodyPr wrap="square" rtlCol="0">
            <a:spAutoFit/>
          </a:bodyPr>
          <a:lstStyle/>
          <a:p>
            <a:pPr algn="ctr"/>
            <a:r>
              <a:rPr lang="en-IN" dirty="0"/>
              <a:t>Prediction</a:t>
            </a:r>
          </a:p>
        </p:txBody>
      </p:sp>
      <p:cxnSp>
        <p:nvCxnSpPr>
          <p:cNvPr id="18" name="Straight Arrow Connector 17">
            <a:extLst>
              <a:ext uri="{FF2B5EF4-FFF2-40B4-BE49-F238E27FC236}">
                <a16:creationId xmlns:a16="http://schemas.microsoft.com/office/drawing/2014/main" id="{163DED86-BF42-49A2-198C-310ABEFFF664}"/>
              </a:ext>
            </a:extLst>
          </p:cNvPr>
          <p:cNvCxnSpPr>
            <a:stCxn id="9" idx="2"/>
          </p:cNvCxnSpPr>
          <p:nvPr/>
        </p:nvCxnSpPr>
        <p:spPr>
          <a:xfrm>
            <a:off x="6516914" y="2238828"/>
            <a:ext cx="0" cy="613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E4C6315-9A02-980D-13A2-6C3F1737AC0F}"/>
              </a:ext>
            </a:extLst>
          </p:cNvPr>
          <p:cNvCxnSpPr>
            <a:stCxn id="11" idx="2"/>
            <a:endCxn id="13" idx="0"/>
          </p:cNvCxnSpPr>
          <p:nvPr/>
        </p:nvCxnSpPr>
        <p:spPr>
          <a:xfrm>
            <a:off x="6516914" y="3566890"/>
            <a:ext cx="0" cy="395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7EB7028-7954-8410-8EA8-79D1DF4B6BCB}"/>
              </a:ext>
            </a:extLst>
          </p:cNvPr>
          <p:cNvCxnSpPr>
            <a:stCxn id="13" idx="2"/>
            <a:endCxn id="15" idx="0"/>
          </p:cNvCxnSpPr>
          <p:nvPr/>
        </p:nvCxnSpPr>
        <p:spPr>
          <a:xfrm>
            <a:off x="6516914" y="4677229"/>
            <a:ext cx="0" cy="547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3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F4CB-C7A8-8D4D-678A-B80AD73342C0}"/>
              </a:ext>
            </a:extLst>
          </p:cNvPr>
          <p:cNvSpPr>
            <a:spLocks noGrp="1"/>
          </p:cNvSpPr>
          <p:nvPr>
            <p:ph type="title"/>
          </p:nvPr>
        </p:nvSpPr>
        <p:spPr/>
        <p:txBody>
          <a:bodyPr/>
          <a:lstStyle/>
          <a:p>
            <a:r>
              <a:rPr lang="en-IN" dirty="0"/>
              <a:t>2. </a:t>
            </a:r>
            <a:r>
              <a:rPr lang="en-US" dirty="0"/>
              <a:t>DATA SET AND TECHNIQUES USED</a:t>
            </a:r>
            <a:endParaRPr lang="en-IN" dirty="0"/>
          </a:p>
        </p:txBody>
      </p:sp>
      <p:sp>
        <p:nvSpPr>
          <p:cNvPr id="3" name="Content Placeholder 2">
            <a:extLst>
              <a:ext uri="{FF2B5EF4-FFF2-40B4-BE49-F238E27FC236}">
                <a16:creationId xmlns:a16="http://schemas.microsoft.com/office/drawing/2014/main" id="{729CDCF4-39FE-6C7F-D422-D864470C04C2}"/>
              </a:ext>
            </a:extLst>
          </p:cNvPr>
          <p:cNvSpPr>
            <a:spLocks noGrp="1"/>
          </p:cNvSpPr>
          <p:nvPr>
            <p:ph idx="1"/>
          </p:nvPr>
        </p:nvSpPr>
        <p:spPr>
          <a:xfrm>
            <a:off x="2592925" y="1905000"/>
            <a:ext cx="9486674" cy="4100290"/>
          </a:xfrm>
        </p:spPr>
        <p:txBody>
          <a:bodyPr>
            <a:normAutofit fontScale="92500" lnSpcReduction="20000"/>
          </a:bodyPr>
          <a:lstStyle/>
          <a:p>
            <a:r>
              <a:rPr lang="en-US" dirty="0"/>
              <a:t>I utilized the dataset of IBM, about their employee data with the attributes like; </a:t>
            </a:r>
          </a:p>
          <a:p>
            <a:r>
              <a:rPr lang="en-US" dirty="0"/>
              <a:t>Age, Attrition, Business Travel</a:t>
            </a:r>
          </a:p>
          <a:p>
            <a:r>
              <a:rPr lang="en-US" dirty="0"/>
              <a:t>Daily Rate, Department, Distance From Home</a:t>
            </a:r>
          </a:p>
          <a:p>
            <a:r>
              <a:rPr lang="en-US" dirty="0"/>
              <a:t>Education, Employee Count, Employee</a:t>
            </a:r>
          </a:p>
          <a:p>
            <a:r>
              <a:rPr lang="en-US" dirty="0"/>
              <a:t>Environment Satisfaction, Gender, Job Involvement</a:t>
            </a:r>
          </a:p>
          <a:p>
            <a:r>
              <a:rPr lang="en-US" dirty="0"/>
              <a:t>Job , Job Role, Job Satisfaction</a:t>
            </a:r>
          </a:p>
          <a:p>
            <a:r>
              <a:rPr lang="en-US" dirty="0"/>
              <a:t>Marital Status, Monthly Income, Monthly Rate</a:t>
            </a:r>
          </a:p>
          <a:p>
            <a:r>
              <a:rPr lang="en-US" dirty="0"/>
              <a:t>Number of Companies Worked, Percent Salary Hike, Performance Rating</a:t>
            </a:r>
          </a:p>
          <a:p>
            <a:r>
              <a:rPr lang="en-US" dirty="0"/>
              <a:t> Relationship Satisfaction, Standard Hours, Stock Option Level</a:t>
            </a:r>
          </a:p>
          <a:p>
            <a:r>
              <a:rPr lang="en-US" dirty="0"/>
              <a:t>Total Working Years, Training Times Last Year, Work Life Balance</a:t>
            </a:r>
          </a:p>
          <a:p>
            <a:r>
              <a:rPr lang="en-US" dirty="0"/>
              <a:t>Years At Company, Years In Current Role, Years Since Last Promotion</a:t>
            </a:r>
          </a:p>
          <a:p>
            <a:r>
              <a:rPr lang="en-US" dirty="0"/>
              <a:t>Years as Manager.</a:t>
            </a:r>
            <a:endParaRPr lang="en-IN" dirty="0"/>
          </a:p>
        </p:txBody>
      </p:sp>
    </p:spTree>
    <p:extLst>
      <p:ext uri="{BB962C8B-B14F-4D97-AF65-F5344CB8AC3E}">
        <p14:creationId xmlns:p14="http://schemas.microsoft.com/office/powerpoint/2010/main" val="70057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7AC3-BBAA-7980-F3E2-CAA232756377}"/>
              </a:ext>
            </a:extLst>
          </p:cNvPr>
          <p:cNvSpPr>
            <a:spLocks noGrp="1"/>
          </p:cNvSpPr>
          <p:nvPr>
            <p:ph type="title"/>
          </p:nvPr>
        </p:nvSpPr>
        <p:spPr/>
        <p:txBody>
          <a:bodyPr/>
          <a:lstStyle/>
          <a:p>
            <a:r>
              <a:rPr lang="en-IN" dirty="0"/>
              <a:t>2.1 – Techniques Used</a:t>
            </a:r>
          </a:p>
        </p:txBody>
      </p:sp>
      <p:sp>
        <p:nvSpPr>
          <p:cNvPr id="3" name="Content Placeholder 2">
            <a:extLst>
              <a:ext uri="{FF2B5EF4-FFF2-40B4-BE49-F238E27FC236}">
                <a16:creationId xmlns:a16="http://schemas.microsoft.com/office/drawing/2014/main" id="{878146E9-AEB6-539A-8CBC-709F26F2329B}"/>
              </a:ext>
            </a:extLst>
          </p:cNvPr>
          <p:cNvSpPr>
            <a:spLocks noGrp="1"/>
          </p:cNvSpPr>
          <p:nvPr>
            <p:ph idx="1"/>
          </p:nvPr>
        </p:nvSpPr>
        <p:spPr>
          <a:xfrm>
            <a:off x="2145774" y="1647376"/>
            <a:ext cx="9805988" cy="4426857"/>
          </a:xfrm>
        </p:spPr>
        <p:txBody>
          <a:bodyPr>
            <a:normAutofit fontScale="92500" lnSpcReduction="10000"/>
          </a:bodyPr>
          <a:lstStyle/>
          <a:p>
            <a:r>
              <a:rPr lang="en-US" dirty="0"/>
              <a:t>All the techniques I used which are important for data analytics are:</a:t>
            </a:r>
          </a:p>
          <a:p>
            <a:r>
              <a:rPr lang="en-US" dirty="0"/>
              <a:t>Exploratory Data Analytics (EDA), Summary of EDA</a:t>
            </a:r>
          </a:p>
          <a:p>
            <a:r>
              <a:rPr lang="en-US" dirty="0"/>
              <a:t>Feature Engineering (Data Balancing using SMOTE and Data leakage), and Modelling.</a:t>
            </a:r>
          </a:p>
          <a:p>
            <a:r>
              <a:rPr lang="en-US" dirty="0"/>
              <a:t>Exploratory Data Analytics It’s a techniques also referred as EDA, which is utilized to represent the data and its relation in an illustrational manner</a:t>
            </a:r>
          </a:p>
          <a:p>
            <a:r>
              <a:rPr lang="en-US" dirty="0"/>
              <a:t>These are done using libraries of python language like pandas, Seaborn, Matplotlib and more. </a:t>
            </a:r>
          </a:p>
          <a:p>
            <a:r>
              <a:rPr lang="en-US" dirty="0"/>
              <a:t>Pandas - An open source widely used library used for data analysis. Used for writing and reading data from file sources and data handling.</a:t>
            </a:r>
          </a:p>
          <a:p>
            <a:r>
              <a:rPr lang="en-US" dirty="0"/>
              <a:t>Seaborn - Seaborn is a Python data visualization library based on matplotlib. It provides a high-level interface for drawing attractive and informative statistical graphics.</a:t>
            </a:r>
          </a:p>
          <a:p>
            <a:r>
              <a:rPr lang="en-US" dirty="0"/>
              <a:t>Matplotlib - Matplotlib is a comprehensive library for creating static, animated, and interactive visualizations in Python. Matplotlib makes representations easy and reader friendly. </a:t>
            </a:r>
            <a:endParaRPr lang="en-IN" dirty="0"/>
          </a:p>
        </p:txBody>
      </p:sp>
    </p:spTree>
    <p:extLst>
      <p:ext uri="{BB962C8B-B14F-4D97-AF65-F5344CB8AC3E}">
        <p14:creationId xmlns:p14="http://schemas.microsoft.com/office/powerpoint/2010/main" val="358672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356D2-0CAC-B572-6B4A-483866BA6F43}"/>
              </a:ext>
            </a:extLst>
          </p:cNvPr>
          <p:cNvSpPr>
            <a:spLocks noGrp="1"/>
          </p:cNvSpPr>
          <p:nvPr>
            <p:ph type="title"/>
          </p:nvPr>
        </p:nvSpPr>
        <p:spPr/>
        <p:txBody>
          <a:bodyPr/>
          <a:lstStyle/>
          <a:p>
            <a:r>
              <a:rPr lang="en-IN" dirty="0"/>
              <a:t>2.3 - Modelling</a:t>
            </a:r>
          </a:p>
        </p:txBody>
      </p:sp>
      <p:sp>
        <p:nvSpPr>
          <p:cNvPr id="3" name="Content Placeholder 2">
            <a:extLst>
              <a:ext uri="{FF2B5EF4-FFF2-40B4-BE49-F238E27FC236}">
                <a16:creationId xmlns:a16="http://schemas.microsoft.com/office/drawing/2014/main" id="{7D0DE682-DB52-A299-275D-1FEA890DB956}"/>
              </a:ext>
            </a:extLst>
          </p:cNvPr>
          <p:cNvSpPr>
            <a:spLocks noGrp="1"/>
          </p:cNvSpPr>
          <p:nvPr>
            <p:ph idx="1"/>
          </p:nvPr>
        </p:nvSpPr>
        <p:spPr/>
        <p:txBody>
          <a:bodyPr>
            <a:normAutofit fontScale="92500"/>
          </a:bodyPr>
          <a:lstStyle/>
          <a:p>
            <a:r>
              <a:rPr lang="en-US" dirty="0"/>
              <a:t>Modelling - The necessary models for computing the machine learning process are; </a:t>
            </a:r>
          </a:p>
          <a:p>
            <a:r>
              <a:rPr lang="en-US" dirty="0"/>
              <a:t>train_test_split - The train-test split is a technique for evaluating the performance of a machine learning algorithm. It can be used for classification or regression problems and can be used for any supervised learning algorithm. The procedure involves taking a dataset and dividing it into two subsets. </a:t>
            </a:r>
          </a:p>
          <a:p>
            <a:r>
              <a:rPr lang="en-US" dirty="0"/>
              <a:t>feature_selection - In machine learning and statistics, feature selection, also known as variable selection, attribute selection or variable subset selection, is the process of selecting a subset of relevant features (variables, predictors) for use in model construction Data scaling(pre-processing)</a:t>
            </a:r>
          </a:p>
          <a:p>
            <a:r>
              <a:rPr lang="en-US" dirty="0"/>
              <a:t>Data Scaling, is a method of standardization that’s most useful when working with a dataset that contains continuous features that are on different scales</a:t>
            </a:r>
            <a:endParaRPr lang="en-IN" dirty="0"/>
          </a:p>
        </p:txBody>
      </p:sp>
    </p:spTree>
    <p:extLst>
      <p:ext uri="{BB962C8B-B14F-4D97-AF65-F5344CB8AC3E}">
        <p14:creationId xmlns:p14="http://schemas.microsoft.com/office/powerpoint/2010/main" val="328578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E99D-CB07-32A5-4A26-663A56F41F7B}"/>
              </a:ext>
            </a:extLst>
          </p:cNvPr>
          <p:cNvSpPr>
            <a:spLocks noGrp="1"/>
          </p:cNvSpPr>
          <p:nvPr>
            <p:ph type="title"/>
          </p:nvPr>
        </p:nvSpPr>
        <p:spPr/>
        <p:txBody>
          <a:bodyPr/>
          <a:lstStyle/>
          <a:p>
            <a:r>
              <a:rPr lang="en-IN" dirty="0"/>
              <a:t>2.3 - Modelling</a:t>
            </a:r>
          </a:p>
        </p:txBody>
      </p:sp>
      <p:sp>
        <p:nvSpPr>
          <p:cNvPr id="3" name="Content Placeholder 2">
            <a:extLst>
              <a:ext uri="{FF2B5EF4-FFF2-40B4-BE49-F238E27FC236}">
                <a16:creationId xmlns:a16="http://schemas.microsoft.com/office/drawing/2014/main" id="{0A1ECA6B-299A-39AD-2F3F-5091D63D7103}"/>
              </a:ext>
            </a:extLst>
          </p:cNvPr>
          <p:cNvSpPr>
            <a:spLocks noGrp="1"/>
          </p:cNvSpPr>
          <p:nvPr>
            <p:ph idx="1"/>
          </p:nvPr>
        </p:nvSpPr>
        <p:spPr/>
        <p:txBody>
          <a:bodyPr>
            <a:normAutofit fontScale="92500" lnSpcReduction="20000"/>
          </a:bodyPr>
          <a:lstStyle/>
          <a:p>
            <a:r>
              <a:rPr lang="en-US" dirty="0"/>
              <a:t>XGBoost - XGBoost is an extension to gradient boosted decision trees (GBM) and specially designed to improve speed and performance. </a:t>
            </a:r>
          </a:p>
          <a:p>
            <a:r>
              <a:rPr lang="en-US" dirty="0"/>
              <a:t>LGBM classifier (and regression) - Machine Learning LightGBM is a gradient boosting classifier in machine learning that uses tree-based learning algorithms. It is designed to be distributed and efficient with faster drive speed and higher efficiency, lower memory usage and better accuracy. LightGBM can be used for regression, classification, ranking and other machine learning tasks </a:t>
            </a:r>
          </a:p>
          <a:p>
            <a:r>
              <a:rPr lang="en-US" dirty="0"/>
              <a:t>Decision Tree Classifier -  Decision Tree is a Supervised Machine Learning Algorithm that uses a set of rules to make decisions, similarly to how humans make decisions.</a:t>
            </a:r>
          </a:p>
          <a:p>
            <a:r>
              <a:rPr lang="en-US" dirty="0"/>
              <a:t>Random Forest - Random Forest is a classifier that contains a number of decision trees on various subsets of the given dataset and takes the average to improve the predictive accuracy of that dataset. It is based on the concept of ensemble learning, which is a process of combining multiple classifiers to solve a complex problem and to improve the performance of the model. </a:t>
            </a:r>
            <a:endParaRPr lang="en-IN" dirty="0"/>
          </a:p>
        </p:txBody>
      </p:sp>
    </p:spTree>
    <p:extLst>
      <p:ext uri="{BB962C8B-B14F-4D97-AF65-F5344CB8AC3E}">
        <p14:creationId xmlns:p14="http://schemas.microsoft.com/office/powerpoint/2010/main" val="134364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C7B3-177F-7D4F-B0B8-526D4E5832B6}"/>
              </a:ext>
            </a:extLst>
          </p:cNvPr>
          <p:cNvSpPr>
            <a:spLocks noGrp="1"/>
          </p:cNvSpPr>
          <p:nvPr>
            <p:ph type="title"/>
          </p:nvPr>
        </p:nvSpPr>
        <p:spPr>
          <a:xfrm>
            <a:off x="2589212" y="546379"/>
            <a:ext cx="8911687" cy="1280890"/>
          </a:xfrm>
        </p:spPr>
        <p:txBody>
          <a:bodyPr/>
          <a:lstStyle/>
          <a:p>
            <a:r>
              <a:rPr lang="en-IN" dirty="0"/>
              <a:t>Experimental Study</a:t>
            </a:r>
          </a:p>
        </p:txBody>
      </p:sp>
      <p:sp>
        <p:nvSpPr>
          <p:cNvPr id="3" name="Content Placeholder 2">
            <a:extLst>
              <a:ext uri="{FF2B5EF4-FFF2-40B4-BE49-F238E27FC236}">
                <a16:creationId xmlns:a16="http://schemas.microsoft.com/office/drawing/2014/main" id="{2C99C8D9-B201-AF0F-B3B1-0609886AFC40}"/>
              </a:ext>
            </a:extLst>
          </p:cNvPr>
          <p:cNvSpPr>
            <a:spLocks noGrp="1"/>
          </p:cNvSpPr>
          <p:nvPr>
            <p:ph idx="1"/>
          </p:nvPr>
        </p:nvSpPr>
        <p:spPr>
          <a:xfrm>
            <a:off x="2589212" y="2133601"/>
            <a:ext cx="8915400" cy="3777622"/>
          </a:xfrm>
        </p:spPr>
        <p:txBody>
          <a:bodyPr/>
          <a:lstStyle/>
          <a:p>
            <a:pPr marL="457200" algn="just">
              <a:lnSpc>
                <a:spcPct val="107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All the data features may not perform equally in all study cases and analysis. Each feature may exhibit each behavioural pattern. So not all the features are extremely good together and some of the feature together would be good. For example, employee age and job engagement are positively correlated. So, this together data might be very helpful for analysing.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heat map of the data set is found to be optimal without any null values after the pre-processing stage as shown in figure 2.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Figure 1 - Heatmap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12897311-1C6C-68F2-3702-93AD29A81606}"/>
              </a:ext>
            </a:extLst>
          </p:cNvPr>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8144511" y="4448328"/>
            <a:ext cx="2508249" cy="2409672"/>
          </a:xfrm>
          <a:prstGeom prst="rect">
            <a:avLst/>
          </a:prstGeom>
        </p:spPr>
      </p:pic>
    </p:spTree>
    <p:extLst>
      <p:ext uri="{BB962C8B-B14F-4D97-AF65-F5344CB8AC3E}">
        <p14:creationId xmlns:p14="http://schemas.microsoft.com/office/powerpoint/2010/main" val="109806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FDB5F-8802-7D02-1ECF-B6A85767D6AC}"/>
              </a:ext>
            </a:extLst>
          </p:cNvPr>
          <p:cNvSpPr>
            <a:spLocks noGrp="1"/>
          </p:cNvSpPr>
          <p:nvPr>
            <p:ph type="title"/>
          </p:nvPr>
        </p:nvSpPr>
        <p:spPr/>
        <p:txBody>
          <a:bodyPr/>
          <a:lstStyle/>
          <a:p>
            <a:r>
              <a:rPr lang="en-IN" dirty="0"/>
              <a:t>Experimental Study</a:t>
            </a:r>
          </a:p>
        </p:txBody>
      </p:sp>
      <p:sp>
        <p:nvSpPr>
          <p:cNvPr id="3" name="Content Placeholder 2">
            <a:extLst>
              <a:ext uri="{FF2B5EF4-FFF2-40B4-BE49-F238E27FC236}">
                <a16:creationId xmlns:a16="http://schemas.microsoft.com/office/drawing/2014/main" id="{8FCA7E83-62FE-2705-2277-E58CC14165CB}"/>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The mean values of all the features are analysed. It is then divided to cases of Retention and Attrition faced Employees </a:t>
            </a:r>
          </a:p>
          <a:p>
            <a:r>
              <a:rPr lang="en-IN" sz="1800" dirty="0">
                <a:effectLst/>
                <a:latin typeface="Times New Roman" panose="02020603050405020304" pitchFamily="18" charset="0"/>
                <a:ea typeface="Calibri" panose="020F0502020204030204" pitchFamily="34" charset="0"/>
              </a:rPr>
              <a:t>The hourly, Monthly and Daily Rate display graphs that are usually found in time series. These graphs change with respect to time</a:t>
            </a:r>
            <a:endParaRPr lang="en-IN" dirty="0">
              <a:latin typeface="Times New Roman" panose="02020603050405020304" pitchFamily="18" charset="0"/>
              <a:ea typeface="Calibri" panose="020F0502020204030204" pitchFamily="34" charset="0"/>
            </a:endParaRPr>
          </a:p>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Attrition is found in all the age groups. Between group 30 to 34, highest number of employees left the organization.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Employees at Travel Frequently have a 25% chance of leaving the organisation in terms of attrition rate</a:t>
            </a:r>
            <a:endParaRPr lang="en-IN" sz="1800" dirty="0">
              <a:effectLst/>
              <a:latin typeface="Times New Roman" panose="02020603050405020304" pitchFamily="18" charset="0"/>
              <a:ea typeface="Calibri" panose="020F0502020204030204" pitchFamily="34" charset="0"/>
            </a:endParaRPr>
          </a:p>
          <a:p>
            <a:pPr marL="457200" algn="just">
              <a:lnSpc>
                <a:spcPct val="107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establish a new data frame in order to display the correlation matrix.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To prevent data leakage, we therefore discard anything not contained in the training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0704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5571-47A5-A73B-775B-64F5812BFB3E}"/>
              </a:ext>
            </a:extLst>
          </p:cNvPr>
          <p:cNvSpPr>
            <a:spLocks noGrp="1"/>
          </p:cNvSpPr>
          <p:nvPr>
            <p:ph type="title"/>
          </p:nvPr>
        </p:nvSpPr>
        <p:spPr/>
        <p:txBody>
          <a:bodyPr>
            <a:normAutofit fontScale="90000"/>
          </a:bodyPr>
          <a:lstStyle/>
          <a:p>
            <a:r>
              <a:rPr lang="en-IN" dirty="0"/>
              <a:t>Correlation matric</a:t>
            </a:r>
            <a:br>
              <a:rPr lang="en-IN" dirty="0"/>
            </a:br>
            <a:br>
              <a:rPr lang="en-IN" dirty="0"/>
            </a:br>
            <a:r>
              <a:rPr lang="en-IN" dirty="0"/>
              <a:t>									</a:t>
            </a:r>
            <a:r>
              <a:rPr lang="en-IN" sz="1400" dirty="0"/>
              <a:t>Figure 2 – correlation matrix</a:t>
            </a:r>
            <a:endParaRPr lang="en-IN" dirty="0"/>
          </a:p>
        </p:txBody>
      </p:sp>
      <p:pic>
        <p:nvPicPr>
          <p:cNvPr id="4" name="Content Placeholder 3">
            <a:extLst>
              <a:ext uri="{FF2B5EF4-FFF2-40B4-BE49-F238E27FC236}">
                <a16:creationId xmlns:a16="http://schemas.microsoft.com/office/drawing/2014/main" id="{3708CFE8-11AC-B8F4-6888-65C396080743}"/>
              </a:ext>
            </a:extLst>
          </p:cNvPr>
          <p:cNvPicPr>
            <a:picLocks noGrp="1" noChangeAspect="1"/>
          </p:cNvPicPr>
          <p:nvPr>
            <p:ph idx="1"/>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5330691" y="2133600"/>
            <a:ext cx="3432444" cy="3778250"/>
          </a:xfrm>
          <a:prstGeom prst="rect">
            <a:avLst/>
          </a:prstGeom>
          <a:noFill/>
          <a:ln>
            <a:noFill/>
          </a:ln>
        </p:spPr>
      </p:pic>
    </p:spTree>
    <p:extLst>
      <p:ext uri="{BB962C8B-B14F-4D97-AF65-F5344CB8AC3E}">
        <p14:creationId xmlns:p14="http://schemas.microsoft.com/office/powerpoint/2010/main" val="2736933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36A0-543F-A640-6129-70FB26EAEF43}"/>
              </a:ext>
            </a:extLst>
          </p:cNvPr>
          <p:cNvSpPr>
            <a:spLocks noGrp="1"/>
          </p:cNvSpPr>
          <p:nvPr>
            <p:ph type="title"/>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MUTUAL INFORMATION TEST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6ED9AE5-C7EC-CD4D-4D21-7186891E2F3B}"/>
              </a:ext>
            </a:extLst>
          </p:cNvPr>
          <p:cNvSpPr>
            <a:spLocks noGrp="1"/>
          </p:cNvSpPr>
          <p:nvPr>
            <p:ph idx="1"/>
          </p:nvPr>
        </p:nvSpPr>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Figure 3 Mutual information test</a:t>
            </a:r>
          </a:p>
          <a:p>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B84357E-C668-516E-6F9A-E10B8690DEE8}"/>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75517" y="3025778"/>
            <a:ext cx="3823052" cy="2885444"/>
          </a:xfrm>
          <a:prstGeom prst="rect">
            <a:avLst/>
          </a:prstGeom>
          <a:noFill/>
          <a:ln>
            <a:noFill/>
          </a:ln>
        </p:spPr>
      </p:pic>
    </p:spTree>
    <p:extLst>
      <p:ext uri="{BB962C8B-B14F-4D97-AF65-F5344CB8AC3E}">
        <p14:creationId xmlns:p14="http://schemas.microsoft.com/office/powerpoint/2010/main" val="3323309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4896-7057-50EF-5A5B-50FD0AB0103E}"/>
              </a:ext>
            </a:extLst>
          </p:cNvPr>
          <p:cNvSpPr>
            <a:spLocks noGrp="1"/>
          </p:cNvSpPr>
          <p:nvPr>
            <p:ph type="title"/>
          </p:nvPr>
        </p:nvSpPr>
        <p:spPr/>
        <p:txBody>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CHI SQUARED TEST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4CC668C-2F21-A42E-EBFA-612E7135D143}"/>
              </a:ext>
            </a:extLst>
          </p:cNvPr>
          <p:cNvSpPr>
            <a:spLocks noGrp="1"/>
          </p:cNvSpPr>
          <p:nvPr>
            <p:ph idx="1"/>
          </p:nvPr>
        </p:nvSpPr>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Figure 4 Chi squared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ABACE6C-F31A-6ADF-B607-B0F23B2669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1768" y="3032261"/>
            <a:ext cx="4208463" cy="3201629"/>
          </a:xfrm>
          <a:prstGeom prst="rect">
            <a:avLst/>
          </a:prstGeom>
          <a:noFill/>
          <a:ln>
            <a:noFill/>
          </a:ln>
        </p:spPr>
      </p:pic>
    </p:spTree>
    <p:extLst>
      <p:ext uri="{BB962C8B-B14F-4D97-AF65-F5344CB8AC3E}">
        <p14:creationId xmlns:p14="http://schemas.microsoft.com/office/powerpoint/2010/main" val="387274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9301-27F0-2F82-3843-406A6F80689C}"/>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FFC0DA8-7C9B-A4B2-C3CF-F0860EEBC3B7}"/>
              </a:ext>
            </a:extLst>
          </p:cNvPr>
          <p:cNvSpPr>
            <a:spLocks noGrp="1"/>
          </p:cNvSpPr>
          <p:nvPr>
            <p:ph idx="1"/>
          </p:nvPr>
        </p:nvSpPr>
        <p:spPr/>
        <p:txBody>
          <a:bodyPr>
            <a:normAutofit fontScale="92500" lnSpcReduction="10000"/>
          </a:bodyPr>
          <a:lstStyle/>
          <a:p>
            <a:r>
              <a:rPr lang="en-US" dirty="0"/>
              <a:t>Human Resources are pillar of any organization. Involving from hiring to firing, HR department take care of all employee related things.</a:t>
            </a:r>
          </a:p>
          <a:p>
            <a:r>
              <a:rPr lang="en-US" dirty="0"/>
              <a:t>In an organization, the time consumed is for hiring or retention process of work force.</a:t>
            </a:r>
          </a:p>
          <a:p>
            <a:r>
              <a:rPr lang="en-US" dirty="0"/>
              <a:t>This time consuming yet necessary job can be done efficiently using HR Analytics. </a:t>
            </a:r>
          </a:p>
          <a:p>
            <a:r>
              <a:rPr lang="en-US" dirty="0"/>
              <a:t>HR Analytics is a data set with over 30 characteristics, categorized by numeric and text data, and discrete.</a:t>
            </a:r>
          </a:p>
          <a:p>
            <a:r>
              <a:rPr lang="en-US" dirty="0"/>
              <a:t>With the advent of storing data in digital form and the realization of its value, a race has begun to automate many older systems in order to improve speed accuracy!</a:t>
            </a:r>
          </a:p>
          <a:p>
            <a:r>
              <a:rPr lang="en-US" dirty="0"/>
              <a:t>Automate an organization's system of hiring and firing. This is made possible with the help of data science and machine learning techniques. </a:t>
            </a:r>
            <a:endParaRPr lang="en-IN" dirty="0"/>
          </a:p>
        </p:txBody>
      </p:sp>
    </p:spTree>
    <p:extLst>
      <p:ext uri="{BB962C8B-B14F-4D97-AF65-F5344CB8AC3E}">
        <p14:creationId xmlns:p14="http://schemas.microsoft.com/office/powerpoint/2010/main" val="3567540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C2413-5170-0E78-3F98-BBF24289B6CB}"/>
              </a:ext>
            </a:extLst>
          </p:cNvPr>
          <p:cNvSpPr>
            <a:spLocks noGrp="1"/>
          </p:cNvSpPr>
          <p:nvPr>
            <p:ph type="title"/>
          </p:nvPr>
        </p:nvSpPr>
        <p:spPr/>
        <p:txBody>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ANOVA TEST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C37CF123-B164-F7D7-1E08-60928282759E}"/>
              </a:ext>
            </a:extLst>
          </p:cNvPr>
          <p:cNvSpPr>
            <a:spLocks noGrp="1"/>
          </p:cNvSpPr>
          <p:nvPr>
            <p:ph idx="1"/>
          </p:nvPr>
        </p:nvSpPr>
        <p:spPr/>
        <p:txBody>
          <a:bodyPr/>
          <a:lstStyle/>
          <a:p>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Figure 5 ANOVA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B3D11BA5-1301-BF4D-31DB-93944E3D54D4}"/>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83977" y="2831789"/>
            <a:ext cx="4069705" cy="3079433"/>
          </a:xfrm>
          <a:prstGeom prst="rect">
            <a:avLst/>
          </a:prstGeom>
          <a:noFill/>
          <a:ln>
            <a:noFill/>
          </a:ln>
        </p:spPr>
      </p:pic>
    </p:spTree>
    <p:extLst>
      <p:ext uri="{BB962C8B-B14F-4D97-AF65-F5344CB8AC3E}">
        <p14:creationId xmlns:p14="http://schemas.microsoft.com/office/powerpoint/2010/main" val="1457450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91E2-7BA4-78B3-99F6-5E3B1C876CA6}"/>
              </a:ext>
            </a:extLst>
          </p:cNvPr>
          <p:cNvSpPr>
            <a:spLocks noGrp="1"/>
          </p:cNvSpPr>
          <p:nvPr>
            <p:ph type="title"/>
          </p:nvPr>
        </p:nvSpPr>
        <p:spPr/>
        <p:txBody>
          <a:bodyPr/>
          <a:lstStyle/>
          <a:p>
            <a:r>
              <a:rPr lang="en-IN" dirty="0"/>
              <a:t>ANOVA, chi squared, Mutual </a:t>
            </a:r>
            <a:r>
              <a:rPr lang="en-IN" dirty="0" err="1"/>
              <a:t>Inormation</a:t>
            </a:r>
            <a:r>
              <a:rPr lang="en-IN" dirty="0"/>
              <a:t> test</a:t>
            </a:r>
          </a:p>
        </p:txBody>
      </p:sp>
      <p:sp>
        <p:nvSpPr>
          <p:cNvPr id="3" name="Content Placeholder 2">
            <a:extLst>
              <a:ext uri="{FF2B5EF4-FFF2-40B4-BE49-F238E27FC236}">
                <a16:creationId xmlns:a16="http://schemas.microsoft.com/office/drawing/2014/main" id="{9581E6C9-E480-77B8-A359-5409EAEBA8EF}"/>
              </a:ext>
            </a:extLst>
          </p:cNvPr>
          <p:cNvSpPr>
            <a:spLocks noGrp="1"/>
          </p:cNvSpPr>
          <p:nvPr>
            <p:ph idx="1"/>
          </p:nvPr>
        </p:nvSpPr>
        <p:spPr/>
        <p:txBody>
          <a:bodyPr>
            <a:normAutofit fontScale="92500"/>
          </a:bodyPr>
          <a:lstStyle/>
          <a:p>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With categorical features, the Mutual Information Score of Attrition shows extremely low results. The aforementioned scores indicate that none of the traits should be used for modelling.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We shall remove the following characteristics from the aforementioned Chi Squared Score Test: </a:t>
            </a:r>
          </a:p>
          <a:p>
            <a:r>
              <a:rPr lang="en-IN" sz="1800" dirty="0">
                <a:effectLst/>
                <a:latin typeface="Times New Roman" panose="02020603050405020304" pitchFamily="18" charset="0"/>
                <a:ea typeface="Times New Roman" panose="02020603050405020304" pitchFamily="18" charset="0"/>
              </a:rPr>
              <a:t>Performance Rating, Department, Job Role, Education Field, Business Travel, Marital Status, and Gender</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eliminate the following features from the aforementioned ANOVA Score Test: </a:t>
            </a:r>
          </a:p>
          <a:p>
            <a:pPr algn="just">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Monthly Rate, Hourly Rate, Number of Companies Worked, Percent Salary Increase, Years Since Last Promotion, Distance from Home, and Daily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By removing the characteristics based on the aforementioned statistical tests, we prepare the datasets for data scaling.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3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0343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BA42-3A10-AEF5-E69D-AD9941AA746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F7E92A5-2F20-D14B-E771-2D8E0E149296}"/>
              </a:ext>
            </a:extLst>
          </p:cNvPr>
          <p:cNvSpPr>
            <a:spLocks noGrp="1"/>
          </p:cNvSpPr>
          <p:nvPr>
            <p:ph idx="1"/>
          </p:nvPr>
        </p:nvSpPr>
        <p:spPr>
          <a:xfrm>
            <a:off x="2400526" y="1509490"/>
            <a:ext cx="9791474" cy="4724400"/>
          </a:xfrm>
        </p:spPr>
        <p:txBody>
          <a:bodyPr>
            <a:normAutofit fontScale="85000" lnSpcReduction="10000"/>
          </a:bodyPr>
          <a:lstStyle/>
          <a:p>
            <a:r>
              <a:rPr lang="en-US" dirty="0"/>
              <a:t>HR analytics is fast becoming a desired addition to HR practices.</a:t>
            </a:r>
          </a:p>
          <a:p>
            <a:r>
              <a:rPr lang="en-US" dirty="0"/>
              <a:t>Data that is routinely collected across the organization offers no value without aggregation and analysis, making HR analytics a valuable tool for measured insight that previously did not exist.</a:t>
            </a:r>
          </a:p>
          <a:p>
            <a:r>
              <a:rPr lang="en-US" dirty="0"/>
              <a:t>But while HR analytics offers to move HR practice from the operational level to the strategic level, it is not without its challenges.</a:t>
            </a:r>
          </a:p>
          <a:p>
            <a:r>
              <a:rPr lang="en-US" dirty="0"/>
              <a:t>Using HR analytics, we can make; More accurate decision-making Strategies to improve retention Employee engagement can be improved by analyzing data about employee behavior</a:t>
            </a:r>
          </a:p>
          <a:p>
            <a:r>
              <a:rPr lang="en-US" dirty="0"/>
              <a:t>Such as how they work with co-workers and customers, and determining how processes and environment can be fine-tuned. </a:t>
            </a:r>
          </a:p>
          <a:p>
            <a:r>
              <a:rPr lang="en-US" dirty="0"/>
              <a:t>Recruitment and hiring can be better tailored to the organization’s actual skillset needs by analyzing and comparing the data of current employees and potential candidates.</a:t>
            </a:r>
          </a:p>
          <a:p>
            <a:r>
              <a:rPr lang="en-US" dirty="0"/>
              <a:t>What so ever, many HR departments lack the statistical and analytical skillset to work with large datasets.</a:t>
            </a:r>
          </a:p>
          <a:p>
            <a:r>
              <a:rPr lang="en-US" dirty="0"/>
              <a:t>Also, different management and reporting systems within the organization can make it difficult to aggregate and compare data.</a:t>
            </a:r>
          </a:p>
          <a:p>
            <a:r>
              <a:rPr lang="en-US" dirty="0"/>
              <a:t>HR Analytics in one case can make all the difficulties overcome, this will be again fine-tuned by implementing new age technologies like cloud, big data and more</a:t>
            </a:r>
            <a:endParaRPr lang="en-IN" dirty="0"/>
          </a:p>
        </p:txBody>
      </p:sp>
    </p:spTree>
    <p:extLst>
      <p:ext uri="{BB962C8B-B14F-4D97-AF65-F5344CB8AC3E}">
        <p14:creationId xmlns:p14="http://schemas.microsoft.com/office/powerpoint/2010/main" val="1145450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D516-5B42-7974-876D-2D8DAA7CEDA0}"/>
              </a:ext>
            </a:extLst>
          </p:cNvPr>
          <p:cNvSpPr>
            <a:spLocks noGrp="1"/>
          </p:cNvSpPr>
          <p:nvPr>
            <p:ph type="title"/>
          </p:nvPr>
        </p:nvSpPr>
        <p:spPr/>
        <p:txBody>
          <a:bodyPr/>
          <a:lstStyle/>
          <a:p>
            <a:r>
              <a:rPr lang="en-IN" dirty="0"/>
              <a:t>Future Enhancements</a:t>
            </a:r>
          </a:p>
        </p:txBody>
      </p:sp>
      <p:sp>
        <p:nvSpPr>
          <p:cNvPr id="3" name="Content Placeholder 2">
            <a:extLst>
              <a:ext uri="{FF2B5EF4-FFF2-40B4-BE49-F238E27FC236}">
                <a16:creationId xmlns:a16="http://schemas.microsoft.com/office/drawing/2014/main" id="{90576D7E-928A-4BD9-9A77-BFF425CA880B}"/>
              </a:ext>
            </a:extLst>
          </p:cNvPr>
          <p:cNvSpPr>
            <a:spLocks noGrp="1"/>
          </p:cNvSpPr>
          <p:nvPr>
            <p:ph idx="1"/>
          </p:nvPr>
        </p:nvSpPr>
        <p:spPr/>
        <p:txBody>
          <a:bodyPr/>
          <a:lstStyle/>
          <a:p>
            <a:r>
              <a:rPr lang="en-IN" dirty="0"/>
              <a:t>Every project needs a future enhancement.</a:t>
            </a:r>
          </a:p>
          <a:p>
            <a:r>
              <a:rPr lang="en-IN" dirty="0"/>
              <a:t>The future enhancement of this project is adding a new feature.</a:t>
            </a:r>
          </a:p>
          <a:p>
            <a:r>
              <a:rPr lang="en-IN" dirty="0"/>
              <a:t>The feature are always good in the data set</a:t>
            </a:r>
          </a:p>
          <a:p>
            <a:r>
              <a:rPr lang="en-IN" dirty="0"/>
              <a:t>But , following the recession in 2022, employees mainly form IT field are getting lay-offs.</a:t>
            </a:r>
          </a:p>
          <a:p>
            <a:pPr marL="0" indent="0">
              <a:buNone/>
            </a:pPr>
            <a:endParaRPr lang="en-IN" dirty="0"/>
          </a:p>
        </p:txBody>
      </p:sp>
    </p:spTree>
    <p:extLst>
      <p:ext uri="{BB962C8B-B14F-4D97-AF65-F5344CB8AC3E}">
        <p14:creationId xmlns:p14="http://schemas.microsoft.com/office/powerpoint/2010/main" val="1416975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C2B8-A3A9-36B4-67F7-5CA7CAFC36BF}"/>
              </a:ext>
            </a:extLst>
          </p:cNvPr>
          <p:cNvSpPr>
            <a:spLocks noGrp="1"/>
          </p:cNvSpPr>
          <p:nvPr>
            <p:ph type="title"/>
          </p:nvPr>
        </p:nvSpPr>
        <p:spPr/>
        <p:txBody>
          <a:bodyPr/>
          <a:lstStyle/>
          <a:p>
            <a:r>
              <a:rPr lang="en-IN" dirty="0"/>
              <a:t>Lay-Offs</a:t>
            </a:r>
          </a:p>
        </p:txBody>
      </p:sp>
      <p:sp>
        <p:nvSpPr>
          <p:cNvPr id="3" name="Content Placeholder 2">
            <a:extLst>
              <a:ext uri="{FF2B5EF4-FFF2-40B4-BE49-F238E27FC236}">
                <a16:creationId xmlns:a16="http://schemas.microsoft.com/office/drawing/2014/main" id="{633FA929-52FD-D860-70DD-C7217C93275F}"/>
              </a:ext>
            </a:extLst>
          </p:cNvPr>
          <p:cNvSpPr>
            <a:spLocks noGrp="1"/>
          </p:cNvSpPr>
          <p:nvPr>
            <p:ph idx="1"/>
          </p:nvPr>
        </p:nvSpPr>
        <p:spPr>
          <a:xfrm>
            <a:off x="2589212" y="1313859"/>
            <a:ext cx="8915400" cy="3777622"/>
          </a:xfrm>
        </p:spPr>
        <p:txBody>
          <a:bodyPr/>
          <a:lstStyle/>
          <a:p>
            <a:r>
              <a:rPr lang="en-IN" dirty="0"/>
              <a:t>Lay – offs are usually very misunderstood theses days.</a:t>
            </a:r>
          </a:p>
          <a:p>
            <a:r>
              <a:rPr lang="en-IN" dirty="0"/>
              <a:t>This misunderstanding would lead to panic in young working community.</a:t>
            </a:r>
          </a:p>
          <a:p>
            <a:r>
              <a:rPr lang="en-IN" dirty="0"/>
              <a:t>After a detailed research, I’m concluding that layoffs are done only for;</a:t>
            </a:r>
          </a:p>
          <a:p>
            <a:r>
              <a:rPr lang="en-IN" dirty="0"/>
              <a:t>Bench people, Employee without skill upgrade, Employees working on same technology for five plus years, Employees doing parallel jobs, Employees working from home.</a:t>
            </a:r>
          </a:p>
          <a:p>
            <a:r>
              <a:rPr lang="en-IN" dirty="0"/>
              <a:t>Including these much of features would help this project far more</a:t>
            </a:r>
          </a:p>
          <a:p>
            <a:r>
              <a:rPr lang="en-IN" dirty="0"/>
              <a:t>Figure 6, Layoffs</a:t>
            </a:r>
          </a:p>
          <a:p>
            <a:endParaRPr lang="en-IN" dirty="0"/>
          </a:p>
          <a:p>
            <a:pPr marL="0" indent="0" algn="ctr">
              <a:buNone/>
            </a:pPr>
            <a:endParaRPr lang="en-IN" dirty="0"/>
          </a:p>
          <a:p>
            <a:endParaRPr lang="en-IN" dirty="0"/>
          </a:p>
        </p:txBody>
      </p:sp>
      <p:pic>
        <p:nvPicPr>
          <p:cNvPr id="6" name="Picture 5">
            <a:extLst>
              <a:ext uri="{FF2B5EF4-FFF2-40B4-BE49-F238E27FC236}">
                <a16:creationId xmlns:a16="http://schemas.microsoft.com/office/drawing/2014/main" id="{BA056072-BB62-3E05-BC0C-E063165CBA64}"/>
              </a:ext>
            </a:extLst>
          </p:cNvPr>
          <p:cNvPicPr>
            <a:picLocks noChangeAspect="1"/>
          </p:cNvPicPr>
          <p:nvPr/>
        </p:nvPicPr>
        <p:blipFill>
          <a:blip r:embed="rId2"/>
          <a:stretch>
            <a:fillRect/>
          </a:stretch>
        </p:blipFill>
        <p:spPr>
          <a:xfrm>
            <a:off x="5049557" y="3872475"/>
            <a:ext cx="4591331" cy="2450505"/>
          </a:xfrm>
          <a:prstGeom prst="rect">
            <a:avLst/>
          </a:prstGeom>
        </p:spPr>
      </p:pic>
    </p:spTree>
    <p:extLst>
      <p:ext uri="{BB962C8B-B14F-4D97-AF65-F5344CB8AC3E}">
        <p14:creationId xmlns:p14="http://schemas.microsoft.com/office/powerpoint/2010/main" val="4275196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68CB-3D49-BDE8-FF2B-5E94F5B0E7F2}"/>
              </a:ext>
            </a:extLst>
          </p:cNvPr>
          <p:cNvSpPr>
            <a:spLocks noGrp="1"/>
          </p:cNvSpPr>
          <p:nvPr>
            <p:ph type="title"/>
          </p:nvPr>
        </p:nvSpPr>
        <p:spPr/>
        <p:txBody>
          <a:bodyPr/>
          <a:lstStyle/>
          <a:p>
            <a:r>
              <a:rPr lang="en-IN" dirty="0"/>
              <a:t>Did You Know?</a:t>
            </a:r>
          </a:p>
        </p:txBody>
      </p:sp>
      <p:sp>
        <p:nvSpPr>
          <p:cNvPr id="3" name="Content Placeholder 2">
            <a:extLst>
              <a:ext uri="{FF2B5EF4-FFF2-40B4-BE49-F238E27FC236}">
                <a16:creationId xmlns:a16="http://schemas.microsoft.com/office/drawing/2014/main" id="{14FAAE48-452E-D6DF-DDFA-A56705BC5849}"/>
              </a:ext>
            </a:extLst>
          </p:cNvPr>
          <p:cNvSpPr>
            <a:spLocks noGrp="1"/>
          </p:cNvSpPr>
          <p:nvPr>
            <p:ph idx="1"/>
          </p:nvPr>
        </p:nvSpPr>
        <p:spPr/>
        <p:txBody>
          <a:bodyPr/>
          <a:lstStyle/>
          <a:p>
            <a:r>
              <a:rPr lang="en-IN" dirty="0"/>
              <a:t>A n IT organization has expelled 3000 employees in a single night! The reason is – “Employees are availing work from home and doing parallel jobs for multiple companies”.</a:t>
            </a:r>
          </a:p>
          <a:p>
            <a:r>
              <a:rPr lang="en-IN" dirty="0"/>
              <a:t>Another IT chair person have recently said that, employees are being so lazy in working from home.</a:t>
            </a:r>
          </a:p>
        </p:txBody>
      </p:sp>
    </p:spTree>
    <p:extLst>
      <p:ext uri="{BB962C8B-B14F-4D97-AF65-F5344CB8AC3E}">
        <p14:creationId xmlns:p14="http://schemas.microsoft.com/office/powerpoint/2010/main" val="4111171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BC8F-C95A-51A6-30DC-84D2F7BE6EE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C5EDA454-2C74-1CE8-7181-30434A52620E}"/>
              </a:ext>
            </a:extLst>
          </p:cNvPr>
          <p:cNvSpPr>
            <a:spLocks noGrp="1"/>
          </p:cNvSpPr>
          <p:nvPr>
            <p:ph idx="1"/>
          </p:nvPr>
        </p:nvSpPr>
        <p:spPr/>
        <p:txBody>
          <a:bodyPr/>
          <a:lstStyle/>
          <a:p>
            <a:r>
              <a:rPr lang="en-IN" dirty="0">
                <a:hlinkClick r:id="rId2"/>
              </a:rPr>
              <a:t>https://doi.org/10.1007/s11612-021-00548-y</a:t>
            </a:r>
            <a:endParaRPr lang="en-IN" dirty="0"/>
          </a:p>
          <a:p>
            <a:r>
              <a:rPr lang="en-IN" dirty="0">
                <a:hlinkClick r:id="rId3"/>
              </a:rPr>
              <a:t>https://doi.org/10.34104/cjbis.021.029037</a:t>
            </a:r>
            <a:endParaRPr lang="en-IN" dirty="0"/>
          </a:p>
          <a:p>
            <a:r>
              <a:rPr lang="en-IN" dirty="0">
                <a:hlinkClick r:id="rId4"/>
              </a:rPr>
              <a:t>https://doi.org/10.1016/j.hrmr.2020.100795</a:t>
            </a:r>
            <a:endParaRPr lang="en-IN" dirty="0"/>
          </a:p>
          <a:p>
            <a:pPr marL="0" indent="0">
              <a:buNone/>
            </a:pPr>
            <a:endParaRPr lang="en-IN" dirty="0"/>
          </a:p>
        </p:txBody>
      </p:sp>
    </p:spTree>
    <p:extLst>
      <p:ext uri="{BB962C8B-B14F-4D97-AF65-F5344CB8AC3E}">
        <p14:creationId xmlns:p14="http://schemas.microsoft.com/office/powerpoint/2010/main" val="155230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1DDDFC-2F7C-8AC9-EF28-D181A6EF732C}"/>
              </a:ext>
            </a:extLst>
          </p:cNvPr>
          <p:cNvSpPr>
            <a:spLocks noGrp="1"/>
          </p:cNvSpPr>
          <p:nvPr>
            <p:ph type="ctrTitle"/>
          </p:nvPr>
        </p:nvSpPr>
        <p:spPr/>
        <p:txBody>
          <a:bodyPr/>
          <a:lstStyle/>
          <a:p>
            <a:pPr algn="ctr"/>
            <a:r>
              <a:rPr lang="en-IN" dirty="0"/>
              <a:t>LITERATURE SURVEY</a:t>
            </a:r>
          </a:p>
        </p:txBody>
      </p:sp>
      <p:sp>
        <p:nvSpPr>
          <p:cNvPr id="5" name="Subtitle 4">
            <a:extLst>
              <a:ext uri="{FF2B5EF4-FFF2-40B4-BE49-F238E27FC236}">
                <a16:creationId xmlns:a16="http://schemas.microsoft.com/office/drawing/2014/main" id="{1C5005BF-CC32-C22E-6E02-D651D888B2BC}"/>
              </a:ext>
            </a:extLst>
          </p:cNvPr>
          <p:cNvSpPr>
            <a:spLocks noGrp="1"/>
          </p:cNvSpPr>
          <p:nvPr>
            <p:ph type="subTitle" idx="1"/>
          </p:nvPr>
        </p:nvSpPr>
        <p:spPr/>
        <p:txBody>
          <a:bodyPr/>
          <a:lstStyle/>
          <a:p>
            <a:pPr algn="ctr"/>
            <a:r>
              <a:rPr lang="en-IN" dirty="0"/>
              <a:t>REVIEW BASED ON RESEARCH PAPERS FROM 2021…</a:t>
            </a:r>
          </a:p>
        </p:txBody>
      </p:sp>
    </p:spTree>
    <p:extLst>
      <p:ext uri="{BB962C8B-B14F-4D97-AF65-F5344CB8AC3E}">
        <p14:creationId xmlns:p14="http://schemas.microsoft.com/office/powerpoint/2010/main" val="92581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E653-652F-5AFC-6F03-4482E50042D9}"/>
              </a:ext>
            </a:extLst>
          </p:cNvPr>
          <p:cNvSpPr>
            <a:spLocks noGrp="1"/>
          </p:cNvSpPr>
          <p:nvPr>
            <p:ph type="title"/>
          </p:nvPr>
        </p:nvSpPr>
        <p:spPr/>
        <p:txBody>
          <a:bodyPr/>
          <a:lstStyle/>
          <a:p>
            <a:r>
              <a:rPr lang="en-IN" dirty="0"/>
              <a:t>HR Analytics and Organizations</a:t>
            </a:r>
          </a:p>
        </p:txBody>
      </p:sp>
      <p:sp>
        <p:nvSpPr>
          <p:cNvPr id="3" name="Content Placeholder 2">
            <a:extLst>
              <a:ext uri="{FF2B5EF4-FFF2-40B4-BE49-F238E27FC236}">
                <a16:creationId xmlns:a16="http://schemas.microsoft.com/office/drawing/2014/main" id="{B50C8FA2-4558-F7AE-2249-368E58104FB5}"/>
              </a:ext>
            </a:extLst>
          </p:cNvPr>
          <p:cNvSpPr>
            <a:spLocks noGrp="1"/>
          </p:cNvSpPr>
          <p:nvPr>
            <p:ph idx="1"/>
          </p:nvPr>
        </p:nvSpPr>
        <p:spPr/>
        <p:txBody>
          <a:bodyPr>
            <a:normAutofit fontScale="85000" lnSpcReduction="10000"/>
          </a:bodyPr>
          <a:lstStyle/>
          <a:p>
            <a:r>
              <a:rPr lang="en-IN" dirty="0"/>
              <a:t>Organizations became very massive in this new era of technology. There is a necessary in hiring huge amount of people and processing a huge amount of data.</a:t>
            </a:r>
          </a:p>
          <a:p>
            <a:r>
              <a:rPr lang="en-IN" dirty="0"/>
              <a:t>Through digitalization and an increase in work force, organizations are in need to use big data and predictive analysis. </a:t>
            </a:r>
          </a:p>
          <a:p>
            <a:r>
              <a:rPr lang="en-IN" dirty="0"/>
              <a:t>This is in turn used to keep employee information up to date and predict about their future contribution to the company.</a:t>
            </a:r>
          </a:p>
          <a:p>
            <a:r>
              <a:rPr lang="en-IN" dirty="0"/>
              <a:t>This is called employee attrition rates. Whether an employee will resign or not resign in coming how many years is all about “Attrition Rate”.</a:t>
            </a:r>
          </a:p>
          <a:p>
            <a:r>
              <a:rPr lang="en-IN" dirty="0"/>
              <a:t>Analysing attrition rate would help the organization’s HR team a lot.</a:t>
            </a:r>
          </a:p>
          <a:p>
            <a:r>
              <a:rPr lang="en-IN" dirty="0"/>
              <a:t>For example, if an employee is found to leave out, HR can consider another employee of same quality in a couple of days. This is possible through HR analytics</a:t>
            </a:r>
          </a:p>
          <a:p>
            <a:r>
              <a:rPr lang="en-IN" dirty="0"/>
              <a:t>Unilever said that “HR analytics saves our time by more than two months” in a survey. [1]</a:t>
            </a:r>
          </a:p>
        </p:txBody>
      </p:sp>
    </p:spTree>
    <p:extLst>
      <p:ext uri="{BB962C8B-B14F-4D97-AF65-F5344CB8AC3E}">
        <p14:creationId xmlns:p14="http://schemas.microsoft.com/office/powerpoint/2010/main" val="354418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53D2-642E-A721-F394-EE3033E3200F}"/>
              </a:ext>
            </a:extLst>
          </p:cNvPr>
          <p:cNvSpPr>
            <a:spLocks noGrp="1"/>
          </p:cNvSpPr>
          <p:nvPr>
            <p:ph type="title"/>
          </p:nvPr>
        </p:nvSpPr>
        <p:spPr/>
        <p:txBody>
          <a:bodyPr/>
          <a:lstStyle/>
          <a:p>
            <a:r>
              <a:rPr lang="en-IN" dirty="0"/>
              <a:t>HR analytics – Using strategy and KPI</a:t>
            </a:r>
          </a:p>
        </p:txBody>
      </p:sp>
      <p:sp>
        <p:nvSpPr>
          <p:cNvPr id="3" name="Content Placeholder 2">
            <a:extLst>
              <a:ext uri="{FF2B5EF4-FFF2-40B4-BE49-F238E27FC236}">
                <a16:creationId xmlns:a16="http://schemas.microsoft.com/office/drawing/2014/main" id="{7D69C07F-7C74-784A-815E-B27AECBB1D8D}"/>
              </a:ext>
            </a:extLst>
          </p:cNvPr>
          <p:cNvSpPr>
            <a:spLocks noGrp="1"/>
          </p:cNvSpPr>
          <p:nvPr>
            <p:ph idx="1"/>
          </p:nvPr>
        </p:nvSpPr>
        <p:spPr/>
        <p:txBody>
          <a:bodyPr/>
          <a:lstStyle/>
          <a:p>
            <a:r>
              <a:rPr lang="en-IN" dirty="0"/>
              <a:t>HR analytics (HRA)on primary scale has been always done by strategy of one own organization.</a:t>
            </a:r>
          </a:p>
          <a:p>
            <a:r>
              <a:rPr lang="en-IN" dirty="0"/>
              <a:t>Then on the next step, HRA started using Key Performance Indicators or KPI</a:t>
            </a:r>
          </a:p>
          <a:p>
            <a:r>
              <a:rPr lang="en-IN" dirty="0"/>
              <a:t>KPI are basically an indicator methodology in management</a:t>
            </a:r>
          </a:p>
          <a:p>
            <a:r>
              <a:rPr lang="en-IN" dirty="0"/>
              <a:t>Which analyses by only considering, which things matters the most in performance of an organization</a:t>
            </a:r>
          </a:p>
          <a:p>
            <a:r>
              <a:rPr lang="en-IN" dirty="0"/>
              <a:t>It could be employee qualification, number of projects, number of products etc..</a:t>
            </a:r>
          </a:p>
          <a:p>
            <a:pPr marL="0" indent="0">
              <a:buNone/>
            </a:pPr>
            <a:endParaRPr lang="en-IN" dirty="0"/>
          </a:p>
        </p:txBody>
      </p:sp>
    </p:spTree>
    <p:extLst>
      <p:ext uri="{BB962C8B-B14F-4D97-AF65-F5344CB8AC3E}">
        <p14:creationId xmlns:p14="http://schemas.microsoft.com/office/powerpoint/2010/main" val="1933273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249A-8258-3227-6FB4-1E9D0D51B1DB}"/>
              </a:ext>
            </a:extLst>
          </p:cNvPr>
          <p:cNvSpPr>
            <a:spLocks noGrp="1"/>
          </p:cNvSpPr>
          <p:nvPr>
            <p:ph type="title"/>
          </p:nvPr>
        </p:nvSpPr>
        <p:spPr/>
        <p:txBody>
          <a:bodyPr/>
          <a:lstStyle/>
          <a:p>
            <a:r>
              <a:rPr lang="en-IN" dirty="0"/>
              <a:t>Industry 4.0 and HRA</a:t>
            </a:r>
          </a:p>
        </p:txBody>
      </p:sp>
      <p:sp>
        <p:nvSpPr>
          <p:cNvPr id="3" name="Content Placeholder 2">
            <a:extLst>
              <a:ext uri="{FF2B5EF4-FFF2-40B4-BE49-F238E27FC236}">
                <a16:creationId xmlns:a16="http://schemas.microsoft.com/office/drawing/2014/main" id="{76F3D76E-8EDA-7E28-B1C4-406507FB9A39}"/>
              </a:ext>
            </a:extLst>
          </p:cNvPr>
          <p:cNvSpPr>
            <a:spLocks noGrp="1"/>
          </p:cNvSpPr>
          <p:nvPr>
            <p:ph idx="1"/>
          </p:nvPr>
        </p:nvSpPr>
        <p:spPr/>
        <p:txBody>
          <a:bodyPr>
            <a:normAutofit lnSpcReduction="10000"/>
          </a:bodyPr>
          <a:lstStyle/>
          <a:p>
            <a:r>
              <a:rPr lang="en-IN" dirty="0"/>
              <a:t>Industry 4.0 is the new industrial revolution which includes all the new era discipline like Artificial Intelligence(AI), Big Data(BD) and Predictive Analysis (Machine Learning).</a:t>
            </a:r>
          </a:p>
          <a:p>
            <a:r>
              <a:rPr lang="en-IN" dirty="0"/>
              <a:t>This plan is for connecting a Data Analyst and an HR professional below one umbrella for a better HRA process.</a:t>
            </a:r>
          </a:p>
          <a:p>
            <a:r>
              <a:rPr lang="en-IN" dirty="0"/>
              <a:t>This process helps in employee turnover prediction and HR analytics too. HRA, rather than tool, it is an architecture, it is a plan.</a:t>
            </a:r>
          </a:p>
          <a:p>
            <a:r>
              <a:rPr lang="en-IN" dirty="0"/>
              <a:t>HRA started gaining attention in industry after the development of the computers.</a:t>
            </a:r>
          </a:p>
          <a:p>
            <a:r>
              <a:rPr lang="en-IN" dirty="0"/>
              <a:t>With the arrival of computers, the Human Resource Information systems (HRIS) became a fundamental system in enterprises [2].</a:t>
            </a:r>
          </a:p>
          <a:p>
            <a:r>
              <a:rPr lang="en-IN" dirty="0"/>
              <a:t>HRIS first came into relevance in 1990s.</a:t>
            </a:r>
          </a:p>
        </p:txBody>
      </p:sp>
    </p:spTree>
    <p:extLst>
      <p:ext uri="{BB962C8B-B14F-4D97-AF65-F5344CB8AC3E}">
        <p14:creationId xmlns:p14="http://schemas.microsoft.com/office/powerpoint/2010/main" val="206456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3C210-6991-3BE5-84CA-00C9B2C02E34}"/>
              </a:ext>
            </a:extLst>
          </p:cNvPr>
          <p:cNvSpPr>
            <a:spLocks noGrp="1"/>
          </p:cNvSpPr>
          <p:nvPr>
            <p:ph type="title"/>
          </p:nvPr>
        </p:nvSpPr>
        <p:spPr/>
        <p:txBody>
          <a:bodyPr/>
          <a:lstStyle/>
          <a:p>
            <a:r>
              <a:rPr lang="en-IN" dirty="0"/>
              <a:t>Related research and models of HRA</a:t>
            </a:r>
          </a:p>
        </p:txBody>
      </p:sp>
      <p:pic>
        <p:nvPicPr>
          <p:cNvPr id="5" name="Content Placeholder 4">
            <a:extLst>
              <a:ext uri="{FF2B5EF4-FFF2-40B4-BE49-F238E27FC236}">
                <a16:creationId xmlns:a16="http://schemas.microsoft.com/office/drawing/2014/main" id="{04FD3F4B-AA27-F091-1065-DD9EF1706B6F}"/>
              </a:ext>
            </a:extLst>
          </p:cNvPr>
          <p:cNvPicPr>
            <a:picLocks noGrp="1" noChangeAspect="1"/>
          </p:cNvPicPr>
          <p:nvPr>
            <p:ph idx="1"/>
          </p:nvPr>
        </p:nvPicPr>
        <p:blipFill rotWithShape="1">
          <a:blip r:embed="rId2"/>
          <a:srcRect l="5344" t="23965" r="50009" b="22293"/>
          <a:stretch/>
        </p:blipFill>
        <p:spPr>
          <a:xfrm>
            <a:off x="3091896" y="1905000"/>
            <a:ext cx="6008208" cy="3811931"/>
          </a:xfrm>
        </p:spPr>
      </p:pic>
    </p:spTree>
    <p:extLst>
      <p:ext uri="{BB962C8B-B14F-4D97-AF65-F5344CB8AC3E}">
        <p14:creationId xmlns:p14="http://schemas.microsoft.com/office/powerpoint/2010/main" val="354587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FBC1-76EC-33A9-3AF4-C2908427DEDD}"/>
              </a:ext>
            </a:extLst>
          </p:cNvPr>
          <p:cNvSpPr>
            <a:spLocks noGrp="1"/>
          </p:cNvSpPr>
          <p:nvPr>
            <p:ph type="title"/>
          </p:nvPr>
        </p:nvSpPr>
        <p:spPr/>
        <p:txBody>
          <a:bodyPr/>
          <a:lstStyle/>
          <a:p>
            <a:r>
              <a:rPr lang="en-IN" dirty="0"/>
              <a:t>1. HRA, methodologies</a:t>
            </a:r>
          </a:p>
        </p:txBody>
      </p:sp>
      <p:sp>
        <p:nvSpPr>
          <p:cNvPr id="3" name="Content Placeholder 2">
            <a:extLst>
              <a:ext uri="{FF2B5EF4-FFF2-40B4-BE49-F238E27FC236}">
                <a16:creationId xmlns:a16="http://schemas.microsoft.com/office/drawing/2014/main" id="{8C238A7E-96B0-C4C5-0421-0B41E2C8A000}"/>
              </a:ext>
            </a:extLst>
          </p:cNvPr>
          <p:cNvSpPr>
            <a:spLocks noGrp="1"/>
          </p:cNvSpPr>
          <p:nvPr>
            <p:ph idx="1"/>
          </p:nvPr>
        </p:nvSpPr>
        <p:spPr/>
        <p:txBody>
          <a:bodyPr>
            <a:normAutofit fontScale="85000" lnSpcReduction="20000"/>
          </a:bodyPr>
          <a:lstStyle/>
          <a:p>
            <a:r>
              <a:rPr lang="en-IN" dirty="0"/>
              <a:t>The methodologies basically HRA follows and I used to follow are;</a:t>
            </a:r>
          </a:p>
          <a:p>
            <a:r>
              <a:rPr lang="en-IN" dirty="0"/>
              <a:t>1- Collecting Data</a:t>
            </a:r>
          </a:p>
          <a:p>
            <a:pPr marL="0" indent="0">
              <a:buNone/>
            </a:pPr>
            <a:r>
              <a:rPr lang="en-IN" dirty="0"/>
              <a:t>The process of collecting data is so important in HRA. The primary data are like;</a:t>
            </a:r>
          </a:p>
          <a:p>
            <a:r>
              <a:rPr lang="en-US" dirty="0"/>
              <a:t>Employee profiles, performance, data on high-performers, data on low-performers, salary and promotion history, demographic data, on-boarding, training, engagement, retention, turnover, absenteeism</a:t>
            </a:r>
          </a:p>
          <a:p>
            <a:r>
              <a:rPr lang="en-US" dirty="0"/>
              <a:t>2 – Measurement</a:t>
            </a:r>
          </a:p>
          <a:p>
            <a:r>
              <a:rPr lang="en-US" dirty="0"/>
              <a:t>Secondly we have measurement. At the measurement stage, the data begins a process of continuous measurement and comparison, also known as HR metrics.</a:t>
            </a:r>
          </a:p>
          <a:p>
            <a:r>
              <a:rPr lang="en-US" dirty="0"/>
              <a:t>3 – Analysis</a:t>
            </a:r>
          </a:p>
          <a:p>
            <a:r>
              <a:rPr lang="en-US" dirty="0"/>
              <a:t>All the visual analysis like correlation, graphs would happen in this phase</a:t>
            </a:r>
          </a:p>
          <a:p>
            <a:r>
              <a:rPr lang="en-US" dirty="0"/>
              <a:t>4- Prediction</a:t>
            </a:r>
          </a:p>
          <a:p>
            <a:r>
              <a:rPr lang="en-US" dirty="0"/>
              <a:t>The final stage is predicting the attrition rates.</a:t>
            </a:r>
          </a:p>
        </p:txBody>
      </p:sp>
    </p:spTree>
    <p:extLst>
      <p:ext uri="{BB962C8B-B14F-4D97-AF65-F5344CB8AC3E}">
        <p14:creationId xmlns:p14="http://schemas.microsoft.com/office/powerpoint/2010/main" val="1112450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C97D-1AED-2D38-A734-41A90D325BC1}"/>
              </a:ext>
            </a:extLst>
          </p:cNvPr>
          <p:cNvSpPr>
            <a:spLocks noGrp="1"/>
          </p:cNvSpPr>
          <p:nvPr>
            <p:ph type="title"/>
          </p:nvPr>
        </p:nvSpPr>
        <p:spPr/>
        <p:txBody>
          <a:bodyPr/>
          <a:lstStyle/>
          <a:p>
            <a:r>
              <a:rPr lang="en-IN" dirty="0"/>
              <a:t>Methodologies Diagram</a:t>
            </a:r>
          </a:p>
        </p:txBody>
      </p:sp>
      <p:pic>
        <p:nvPicPr>
          <p:cNvPr id="5" name="Content Placeholder 4">
            <a:extLst>
              <a:ext uri="{FF2B5EF4-FFF2-40B4-BE49-F238E27FC236}">
                <a16:creationId xmlns:a16="http://schemas.microsoft.com/office/drawing/2014/main" id="{DD4AA9F9-9AD8-C791-3429-1A8752D6EA56}"/>
              </a:ext>
            </a:extLst>
          </p:cNvPr>
          <p:cNvPicPr>
            <a:picLocks noGrp="1" noChangeAspect="1"/>
          </p:cNvPicPr>
          <p:nvPr>
            <p:ph idx="1"/>
          </p:nvPr>
        </p:nvPicPr>
        <p:blipFill>
          <a:blip r:embed="rId2"/>
          <a:stretch>
            <a:fillRect/>
          </a:stretch>
        </p:blipFill>
        <p:spPr>
          <a:xfrm>
            <a:off x="2752582" y="2105243"/>
            <a:ext cx="2440439" cy="1626960"/>
          </a:xfrm>
        </p:spPr>
      </p:pic>
      <p:pic>
        <p:nvPicPr>
          <p:cNvPr id="7" name="Picture 6">
            <a:extLst>
              <a:ext uri="{FF2B5EF4-FFF2-40B4-BE49-F238E27FC236}">
                <a16:creationId xmlns:a16="http://schemas.microsoft.com/office/drawing/2014/main" id="{DC7D7ACD-FDFB-347E-8D47-40A0D0753CD8}"/>
              </a:ext>
            </a:extLst>
          </p:cNvPr>
          <p:cNvPicPr>
            <a:picLocks noChangeAspect="1"/>
          </p:cNvPicPr>
          <p:nvPr/>
        </p:nvPicPr>
        <p:blipFill>
          <a:blip r:embed="rId3"/>
          <a:stretch>
            <a:fillRect/>
          </a:stretch>
        </p:blipFill>
        <p:spPr>
          <a:xfrm>
            <a:off x="7797905" y="2103211"/>
            <a:ext cx="2440438" cy="1628992"/>
          </a:xfrm>
          <a:prstGeom prst="rect">
            <a:avLst/>
          </a:prstGeom>
        </p:spPr>
      </p:pic>
      <p:pic>
        <p:nvPicPr>
          <p:cNvPr id="9" name="Picture 8">
            <a:extLst>
              <a:ext uri="{FF2B5EF4-FFF2-40B4-BE49-F238E27FC236}">
                <a16:creationId xmlns:a16="http://schemas.microsoft.com/office/drawing/2014/main" id="{933CB350-778B-1717-9E2D-2425B704435E}"/>
              </a:ext>
            </a:extLst>
          </p:cNvPr>
          <p:cNvPicPr>
            <a:picLocks noChangeAspect="1"/>
          </p:cNvPicPr>
          <p:nvPr/>
        </p:nvPicPr>
        <p:blipFill>
          <a:blip r:embed="rId4"/>
          <a:stretch>
            <a:fillRect/>
          </a:stretch>
        </p:blipFill>
        <p:spPr>
          <a:xfrm>
            <a:off x="7679861" y="4452715"/>
            <a:ext cx="2676525" cy="1781175"/>
          </a:xfrm>
          <a:prstGeom prst="rect">
            <a:avLst/>
          </a:prstGeom>
        </p:spPr>
      </p:pic>
      <p:pic>
        <p:nvPicPr>
          <p:cNvPr id="11" name="Picture 10">
            <a:extLst>
              <a:ext uri="{FF2B5EF4-FFF2-40B4-BE49-F238E27FC236}">
                <a16:creationId xmlns:a16="http://schemas.microsoft.com/office/drawing/2014/main" id="{F0CB8099-03DC-D374-75B0-22A2D97F664F}"/>
              </a:ext>
            </a:extLst>
          </p:cNvPr>
          <p:cNvPicPr>
            <a:picLocks noChangeAspect="1"/>
          </p:cNvPicPr>
          <p:nvPr/>
        </p:nvPicPr>
        <p:blipFill>
          <a:blip r:embed="rId5"/>
          <a:stretch>
            <a:fillRect/>
          </a:stretch>
        </p:blipFill>
        <p:spPr>
          <a:xfrm>
            <a:off x="2378293" y="4606930"/>
            <a:ext cx="2912600" cy="1626960"/>
          </a:xfrm>
          <a:prstGeom prst="rect">
            <a:avLst/>
          </a:prstGeom>
        </p:spPr>
      </p:pic>
      <p:cxnSp>
        <p:nvCxnSpPr>
          <p:cNvPr id="13" name="Straight Arrow Connector 12">
            <a:extLst>
              <a:ext uri="{FF2B5EF4-FFF2-40B4-BE49-F238E27FC236}">
                <a16:creationId xmlns:a16="http://schemas.microsoft.com/office/drawing/2014/main" id="{517EFCBD-3310-8F88-CEED-A13184CB0168}"/>
              </a:ext>
            </a:extLst>
          </p:cNvPr>
          <p:cNvCxnSpPr>
            <a:stCxn id="5" idx="3"/>
            <a:endCxn id="7" idx="1"/>
          </p:cNvCxnSpPr>
          <p:nvPr/>
        </p:nvCxnSpPr>
        <p:spPr>
          <a:xfrm flipV="1">
            <a:off x="5193021" y="2917707"/>
            <a:ext cx="2604884" cy="1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393119-EB78-2F29-CCBB-09F1854A8F94}"/>
              </a:ext>
            </a:extLst>
          </p:cNvPr>
          <p:cNvCxnSpPr>
            <a:stCxn id="7" idx="2"/>
            <a:endCxn id="9" idx="0"/>
          </p:cNvCxnSpPr>
          <p:nvPr/>
        </p:nvCxnSpPr>
        <p:spPr>
          <a:xfrm>
            <a:off x="9018124" y="3732203"/>
            <a:ext cx="0" cy="720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1B20523-556D-04D6-B971-111C1631DF15}"/>
              </a:ext>
            </a:extLst>
          </p:cNvPr>
          <p:cNvCxnSpPr>
            <a:stCxn id="9" idx="1"/>
          </p:cNvCxnSpPr>
          <p:nvPr/>
        </p:nvCxnSpPr>
        <p:spPr>
          <a:xfrm flipH="1" flipV="1">
            <a:off x="5290893" y="5343302"/>
            <a:ext cx="23889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6463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4318</TotalTime>
  <Words>2096</Words>
  <Application>Microsoft Office PowerPoint</Application>
  <PresentationFormat>Widescreen</PresentationFormat>
  <Paragraphs>139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Times New Roman</vt:lpstr>
      <vt:lpstr>Wingdings 3</vt:lpstr>
      <vt:lpstr>Wisp</vt:lpstr>
      <vt:lpstr>Mini Project 3</vt:lpstr>
      <vt:lpstr>PROBLEM STATEMENT</vt:lpstr>
      <vt:lpstr>LITERATURE SURVEY</vt:lpstr>
      <vt:lpstr>HR Analytics and Organizations</vt:lpstr>
      <vt:lpstr>HR analytics – Using strategy and KPI</vt:lpstr>
      <vt:lpstr>Industry 4.0 and HRA</vt:lpstr>
      <vt:lpstr>Related research and models of HRA</vt:lpstr>
      <vt:lpstr>1. HRA, methodologies</vt:lpstr>
      <vt:lpstr>Methodologies Diagram</vt:lpstr>
      <vt:lpstr>Methodologies diagram</vt:lpstr>
      <vt:lpstr>2. DATA SET AND TECHNIQUES USED</vt:lpstr>
      <vt:lpstr>2.1 – Techniques Used</vt:lpstr>
      <vt:lpstr>2.3 - Modelling</vt:lpstr>
      <vt:lpstr>2.3 - Modelling</vt:lpstr>
      <vt:lpstr>Experimental Study</vt:lpstr>
      <vt:lpstr>Experimental Study</vt:lpstr>
      <vt:lpstr>Correlation matric           Figure 2 – correlation matrix</vt:lpstr>
      <vt:lpstr>MUTUAL INFORMATION TEST </vt:lpstr>
      <vt:lpstr>  CHI SQUARED TEST </vt:lpstr>
      <vt:lpstr>ANOVA TEST </vt:lpstr>
      <vt:lpstr>ANOVA, chi squared, Mutual Inormation test</vt:lpstr>
      <vt:lpstr>Conclusion</vt:lpstr>
      <vt:lpstr>Future Enhancements</vt:lpstr>
      <vt:lpstr>Lay-Offs</vt:lpstr>
      <vt:lpstr>Did You Know?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3</dc:title>
  <dc:creator>AJMAL M S</dc:creator>
  <cp:lastModifiedBy>AJMAL M S</cp:lastModifiedBy>
  <cp:revision>6</cp:revision>
  <dcterms:created xsi:type="dcterms:W3CDTF">2023-01-27T08:21:24Z</dcterms:created>
  <dcterms:modified xsi:type="dcterms:W3CDTF">2023-02-03T04:19:51Z</dcterms:modified>
</cp:coreProperties>
</file>