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55" autoAdjust="0"/>
    <p:restoredTop sz="94660"/>
  </p:normalViewPr>
  <p:slideViewPr>
    <p:cSldViewPr snapToGrid="0">
      <p:cViewPr varScale="1">
        <p:scale>
          <a:sx n="71" d="100"/>
          <a:sy n="71" d="100"/>
        </p:scale>
        <p:origin x="70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DA02557-B2B9-499F-8877-09781EF78630}"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E714CA37-4BAD-4F8F-9FF6-B27EFDAF08A7}" type="slidenum">
              <a:rPr lang="en-IN" smtClean="0"/>
              <a:t>‹#›</a:t>
            </a:fld>
            <a:endParaRPr lang="en-IN"/>
          </a:p>
        </p:txBody>
      </p:sp>
    </p:spTree>
    <p:extLst>
      <p:ext uri="{BB962C8B-B14F-4D97-AF65-F5344CB8AC3E}">
        <p14:creationId xmlns:p14="http://schemas.microsoft.com/office/powerpoint/2010/main" val="159234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02557-B2B9-499F-8877-09781EF78630}"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14CA37-4BAD-4F8F-9FF6-B27EFDAF08A7}" type="slidenum">
              <a:rPr lang="en-IN" smtClean="0"/>
              <a:t>‹#›</a:t>
            </a:fld>
            <a:endParaRPr lang="en-IN"/>
          </a:p>
        </p:txBody>
      </p:sp>
    </p:spTree>
    <p:extLst>
      <p:ext uri="{BB962C8B-B14F-4D97-AF65-F5344CB8AC3E}">
        <p14:creationId xmlns:p14="http://schemas.microsoft.com/office/powerpoint/2010/main" val="1939441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02557-B2B9-499F-8877-09781EF78630}"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14CA37-4BAD-4F8F-9FF6-B27EFDAF08A7}" type="slidenum">
              <a:rPr lang="en-IN" smtClean="0"/>
              <a:t>‹#›</a:t>
            </a:fld>
            <a:endParaRPr lang="en-IN"/>
          </a:p>
        </p:txBody>
      </p:sp>
    </p:spTree>
    <p:extLst>
      <p:ext uri="{BB962C8B-B14F-4D97-AF65-F5344CB8AC3E}">
        <p14:creationId xmlns:p14="http://schemas.microsoft.com/office/powerpoint/2010/main" val="104268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DA02557-B2B9-499F-8877-09781EF78630}" type="datetimeFigureOut">
              <a:rPr lang="en-IN" smtClean="0"/>
              <a:t>29-04-2022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714CA37-4BAD-4F8F-9FF6-B27EFDAF08A7}" type="slidenum">
              <a:rPr lang="en-IN" smtClean="0"/>
              <a:t>‹#›</a:t>
            </a:fld>
            <a:endParaRPr lang="en-IN"/>
          </a:p>
        </p:txBody>
      </p:sp>
    </p:spTree>
    <p:extLst>
      <p:ext uri="{BB962C8B-B14F-4D97-AF65-F5344CB8AC3E}">
        <p14:creationId xmlns:p14="http://schemas.microsoft.com/office/powerpoint/2010/main" val="260834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ADA02557-B2B9-499F-8877-09781EF78630}" type="datetimeFigureOut">
              <a:rPr lang="en-IN" smtClean="0"/>
              <a:t>29-04-2022</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E714CA37-4BAD-4F8F-9FF6-B27EFDAF08A7}" type="slidenum">
              <a:rPr lang="en-IN" smtClean="0"/>
              <a:t>‹#›</a:t>
            </a:fld>
            <a:endParaRPr lang="en-IN"/>
          </a:p>
        </p:txBody>
      </p:sp>
    </p:spTree>
    <p:extLst>
      <p:ext uri="{BB962C8B-B14F-4D97-AF65-F5344CB8AC3E}">
        <p14:creationId xmlns:p14="http://schemas.microsoft.com/office/powerpoint/2010/main" val="3103985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DA02557-B2B9-499F-8877-09781EF78630}"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714CA37-4BAD-4F8F-9FF6-B27EFDAF08A7}" type="slidenum">
              <a:rPr lang="en-IN" smtClean="0"/>
              <a:t>‹#›</a:t>
            </a:fld>
            <a:endParaRPr lang="en-IN"/>
          </a:p>
        </p:txBody>
      </p:sp>
    </p:spTree>
    <p:extLst>
      <p:ext uri="{BB962C8B-B14F-4D97-AF65-F5344CB8AC3E}">
        <p14:creationId xmlns:p14="http://schemas.microsoft.com/office/powerpoint/2010/main" val="27803052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A02557-B2B9-499F-8877-09781EF78630}" type="datetimeFigureOut">
              <a:rPr lang="en-IN" smtClean="0"/>
              <a:t>29-04-2022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714CA37-4BAD-4F8F-9FF6-B27EFDAF08A7}" type="slidenum">
              <a:rPr lang="en-IN" smtClean="0"/>
              <a:t>‹#›</a:t>
            </a:fld>
            <a:endParaRPr lang="en-IN"/>
          </a:p>
        </p:txBody>
      </p:sp>
    </p:spTree>
    <p:extLst>
      <p:ext uri="{BB962C8B-B14F-4D97-AF65-F5344CB8AC3E}">
        <p14:creationId xmlns:p14="http://schemas.microsoft.com/office/powerpoint/2010/main" val="373786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A02557-B2B9-499F-8877-09781EF78630}" type="datetimeFigureOut">
              <a:rPr lang="en-IN" smtClean="0"/>
              <a:t>29-04-2022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714CA37-4BAD-4F8F-9FF6-B27EFDAF08A7}" type="slidenum">
              <a:rPr lang="en-IN" smtClean="0"/>
              <a:t>‹#›</a:t>
            </a:fld>
            <a:endParaRPr lang="en-IN"/>
          </a:p>
        </p:txBody>
      </p:sp>
    </p:spTree>
    <p:extLst>
      <p:ext uri="{BB962C8B-B14F-4D97-AF65-F5344CB8AC3E}">
        <p14:creationId xmlns:p14="http://schemas.microsoft.com/office/powerpoint/2010/main" val="1085418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A02557-B2B9-499F-8877-09781EF78630}" type="datetimeFigureOut">
              <a:rPr lang="en-IN" smtClean="0"/>
              <a:t>29-04-2022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714CA37-4BAD-4F8F-9FF6-B27EFDAF08A7}" type="slidenum">
              <a:rPr lang="en-IN" smtClean="0"/>
              <a:t>‹#›</a:t>
            </a:fld>
            <a:endParaRPr lang="en-IN"/>
          </a:p>
        </p:txBody>
      </p:sp>
    </p:spTree>
    <p:extLst>
      <p:ext uri="{BB962C8B-B14F-4D97-AF65-F5344CB8AC3E}">
        <p14:creationId xmlns:p14="http://schemas.microsoft.com/office/powerpoint/2010/main" val="2680689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02557-B2B9-499F-8877-09781EF78630}" type="datetimeFigureOut">
              <a:rPr lang="en-IN" smtClean="0"/>
              <a:t>29-04-2022</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714CA37-4BAD-4F8F-9FF6-B27EFDAF08A7}" type="slidenum">
              <a:rPr lang="en-IN" smtClean="0"/>
              <a:t>‹#›</a:t>
            </a:fld>
            <a:endParaRPr lang="en-IN"/>
          </a:p>
        </p:txBody>
      </p:sp>
    </p:spTree>
    <p:extLst>
      <p:ext uri="{BB962C8B-B14F-4D97-AF65-F5344CB8AC3E}">
        <p14:creationId xmlns:p14="http://schemas.microsoft.com/office/powerpoint/2010/main" val="2468960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DA02557-B2B9-499F-8877-09781EF78630}" type="datetimeFigureOut">
              <a:rPr lang="en-IN" smtClean="0"/>
              <a:t>29-04-2022</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714CA37-4BAD-4F8F-9FF6-B27EFDAF08A7}" type="slidenum">
              <a:rPr lang="en-IN" smtClean="0"/>
              <a:t>‹#›</a:t>
            </a:fld>
            <a:endParaRPr lang="en-IN"/>
          </a:p>
        </p:txBody>
      </p:sp>
    </p:spTree>
    <p:extLst>
      <p:ext uri="{BB962C8B-B14F-4D97-AF65-F5344CB8AC3E}">
        <p14:creationId xmlns:p14="http://schemas.microsoft.com/office/powerpoint/2010/main" val="1937625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DA02557-B2B9-499F-8877-09781EF78630}" type="datetimeFigureOut">
              <a:rPr lang="en-IN" smtClean="0"/>
              <a:t>29-04-2022</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714CA37-4BAD-4F8F-9FF6-B27EFDAF08A7}" type="slidenum">
              <a:rPr lang="en-IN" smtClean="0"/>
              <a:t>‹#›</a:t>
            </a:fld>
            <a:endParaRPr lang="en-IN"/>
          </a:p>
        </p:txBody>
      </p:sp>
    </p:spTree>
    <p:extLst>
      <p:ext uri="{BB962C8B-B14F-4D97-AF65-F5344CB8AC3E}">
        <p14:creationId xmlns:p14="http://schemas.microsoft.com/office/powerpoint/2010/main" val="332710508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wikipedia.org/wiki/Deep_neural_network" TargetMode="External"/><Relationship Id="rId2" Type="http://schemas.openxmlformats.org/officeDocument/2006/relationships/hyperlink" Target="https://en.wikipedia.org/wiki/Deep_learnin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Discriminative_mode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F25C5-E6F9-49C9-A0C1-563D3A5A477E}"/>
              </a:ext>
            </a:extLst>
          </p:cNvPr>
          <p:cNvSpPr>
            <a:spLocks noGrp="1"/>
          </p:cNvSpPr>
          <p:nvPr>
            <p:ph type="ctrTitle"/>
          </p:nvPr>
        </p:nvSpPr>
        <p:spPr/>
        <p:txBody>
          <a:bodyPr/>
          <a:lstStyle/>
          <a:p>
            <a:r>
              <a:rPr lang="en-IN" dirty="0"/>
              <a:t>MINI PROJECT</a:t>
            </a:r>
          </a:p>
        </p:txBody>
      </p:sp>
      <p:sp>
        <p:nvSpPr>
          <p:cNvPr id="3" name="Subtitle 2">
            <a:extLst>
              <a:ext uri="{FF2B5EF4-FFF2-40B4-BE49-F238E27FC236}">
                <a16:creationId xmlns:a16="http://schemas.microsoft.com/office/drawing/2014/main" id="{9B4E1C65-B639-4783-88A2-D2503D43929F}"/>
              </a:ext>
            </a:extLst>
          </p:cNvPr>
          <p:cNvSpPr>
            <a:spLocks noGrp="1"/>
          </p:cNvSpPr>
          <p:nvPr>
            <p:ph type="subTitle" idx="1"/>
          </p:nvPr>
        </p:nvSpPr>
        <p:spPr>
          <a:xfrm>
            <a:off x="1051560" y="4562160"/>
            <a:ext cx="10875981" cy="1085945"/>
          </a:xfrm>
        </p:spPr>
        <p:txBody>
          <a:bodyPr>
            <a:normAutofit fontScale="25000" lnSpcReduction="20000"/>
          </a:bodyPr>
          <a:lstStyle/>
          <a:p>
            <a:r>
              <a:rPr lang="en-IN" sz="8000" b="1" dirty="0">
                <a:solidFill>
                  <a:schemeClr val="accent2">
                    <a:lumMod val="50000"/>
                  </a:schemeClr>
                </a:solidFill>
              </a:rPr>
              <a:t>Topic : Sentiment Analysis In User Reviews</a:t>
            </a:r>
          </a:p>
          <a:p>
            <a:endParaRPr lang="en-IN" dirty="0"/>
          </a:p>
          <a:p>
            <a:pPr algn="l"/>
            <a:endParaRPr lang="en-IN" i="1" dirty="0">
              <a:latin typeface="Calibri" panose="020F0502020204030204" pitchFamily="34" charset="0"/>
              <a:ea typeface="Cascadia Code" panose="020B0609020000020004" pitchFamily="49" charset="0"/>
              <a:cs typeface="Calibri" panose="020F0502020204030204" pitchFamily="34" charset="0"/>
            </a:endParaRPr>
          </a:p>
          <a:p>
            <a:pPr algn="l"/>
            <a:r>
              <a:rPr lang="en-IN" sz="8000" b="1" dirty="0">
                <a:latin typeface="Centaur" panose="02030504050205020304" pitchFamily="18" charset="0"/>
                <a:ea typeface="Cascadia Code" panose="020B0609020000020004" pitchFamily="49" charset="0"/>
                <a:cs typeface="Calibri" panose="020F0502020204030204" pitchFamily="34" charset="0"/>
              </a:rPr>
              <a:t>AJMAL M.S. </a:t>
            </a:r>
          </a:p>
          <a:p>
            <a:pPr algn="l"/>
            <a:r>
              <a:rPr lang="en-IN" sz="8000" b="1" dirty="0">
                <a:latin typeface="Centaur" panose="02030504050205020304" pitchFamily="18" charset="0"/>
                <a:ea typeface="Cascadia Code" panose="020B0609020000020004" pitchFamily="49" charset="0"/>
                <a:cs typeface="Calibri" panose="020F0502020204030204" pitchFamily="34" charset="0"/>
              </a:rPr>
              <a:t>      &amp;</a:t>
            </a:r>
          </a:p>
          <a:p>
            <a:pPr algn="l"/>
            <a:r>
              <a:rPr lang="en-IN" sz="8000" b="1" dirty="0">
                <a:latin typeface="Centaur" panose="02030504050205020304" pitchFamily="18" charset="0"/>
                <a:ea typeface="Cascadia Code" panose="020B0609020000020004" pitchFamily="49" charset="0"/>
                <a:cs typeface="Calibri" panose="020F0502020204030204" pitchFamily="34" charset="0"/>
              </a:rPr>
              <a:t>PRAPANJ K.M</a:t>
            </a:r>
            <a:r>
              <a:rPr lang="en-IN" sz="8000" b="1" i="1" dirty="0">
                <a:latin typeface="Book Antiqua" panose="02040602050305030304" pitchFamily="18" charset="0"/>
                <a:ea typeface="Cascadia Code" panose="020B0609020000020004" pitchFamily="49" charset="0"/>
                <a:cs typeface="Calibri" panose="020F0502020204030204" pitchFamily="34" charset="0"/>
              </a:rPr>
              <a:t>.</a:t>
            </a:r>
          </a:p>
        </p:txBody>
      </p:sp>
    </p:spTree>
    <p:extLst>
      <p:ext uri="{BB962C8B-B14F-4D97-AF65-F5344CB8AC3E}">
        <p14:creationId xmlns:p14="http://schemas.microsoft.com/office/powerpoint/2010/main" val="361587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BA91-46E0-4306-B92A-6C38F1957807}"/>
              </a:ext>
            </a:extLst>
          </p:cNvPr>
          <p:cNvSpPr>
            <a:spLocks noGrp="1"/>
          </p:cNvSpPr>
          <p:nvPr>
            <p:ph type="title"/>
          </p:nvPr>
        </p:nvSpPr>
        <p:spPr/>
        <p:txBody>
          <a:bodyPr/>
          <a:lstStyle/>
          <a:p>
            <a:r>
              <a:rPr lang="en-IN" dirty="0"/>
              <a:t>Emojis’</a:t>
            </a:r>
          </a:p>
        </p:txBody>
      </p:sp>
      <p:sp>
        <p:nvSpPr>
          <p:cNvPr id="3" name="Content Placeholder 2">
            <a:extLst>
              <a:ext uri="{FF2B5EF4-FFF2-40B4-BE49-F238E27FC236}">
                <a16:creationId xmlns:a16="http://schemas.microsoft.com/office/drawing/2014/main" id="{BEE11CD9-430B-446D-BF3D-FB6C3A69CA86}"/>
              </a:ext>
            </a:extLst>
          </p:cNvPr>
          <p:cNvSpPr>
            <a:spLocks noGrp="1"/>
          </p:cNvSpPr>
          <p:nvPr>
            <p:ph idx="1"/>
          </p:nvPr>
        </p:nvSpPr>
        <p:spPr/>
        <p:txBody>
          <a:bodyPr/>
          <a:lstStyle/>
          <a:p>
            <a:r>
              <a:rPr lang="en-US" dirty="0"/>
              <a:t>Emoji are used more and more frequently in network communication, and the way they are used is becoming more and more diversified as well. They not only have unique semantic and emotional features, but are also closely related to marketing, law, health care and many other areas. The research on emoji has become a hot topic in the academic field, and more and more scholars from the fields of computing, communication, marketing, behavioral science and so on are studying them.</a:t>
            </a:r>
          </a:p>
          <a:p>
            <a:endParaRPr lang="en-IN" dirty="0"/>
          </a:p>
        </p:txBody>
      </p:sp>
      <p:pic>
        <p:nvPicPr>
          <p:cNvPr id="5" name="Picture 4">
            <a:extLst>
              <a:ext uri="{FF2B5EF4-FFF2-40B4-BE49-F238E27FC236}">
                <a16:creationId xmlns:a16="http://schemas.microsoft.com/office/drawing/2014/main" id="{E38F588C-1316-4600-A85B-4ACFC2107B29}"/>
              </a:ext>
            </a:extLst>
          </p:cNvPr>
          <p:cNvPicPr>
            <a:picLocks noChangeAspect="1"/>
          </p:cNvPicPr>
          <p:nvPr/>
        </p:nvPicPr>
        <p:blipFill rotWithShape="1">
          <a:blip r:embed="rId2">
            <a:extLst>
              <a:ext uri="{28A0092B-C50C-407E-A947-70E740481C1C}">
                <a14:useLocalDpi xmlns:a14="http://schemas.microsoft.com/office/drawing/2010/main" val="0"/>
              </a:ext>
            </a:extLst>
          </a:blip>
          <a:srcRect l="22831" t="32632" r="24779" b="16101"/>
          <a:stretch/>
        </p:blipFill>
        <p:spPr>
          <a:xfrm>
            <a:off x="3293968" y="3847533"/>
            <a:ext cx="5604063" cy="2890517"/>
          </a:xfrm>
          <a:prstGeom prst="rect">
            <a:avLst/>
          </a:prstGeom>
        </p:spPr>
      </p:pic>
    </p:spTree>
    <p:extLst>
      <p:ext uri="{BB962C8B-B14F-4D97-AF65-F5344CB8AC3E}">
        <p14:creationId xmlns:p14="http://schemas.microsoft.com/office/powerpoint/2010/main" val="292647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B3334-B30C-43F2-82CF-E21031B2E39E}"/>
              </a:ext>
            </a:extLst>
          </p:cNvPr>
          <p:cNvSpPr>
            <a:spLocks noGrp="1"/>
          </p:cNvSpPr>
          <p:nvPr>
            <p:ph type="title"/>
          </p:nvPr>
        </p:nvSpPr>
        <p:spPr/>
        <p:txBody>
          <a:bodyPr/>
          <a:lstStyle/>
          <a:p>
            <a:r>
              <a:rPr lang="en-IN" dirty="0"/>
              <a:t>6.New trends and avenues in SA</a:t>
            </a:r>
          </a:p>
        </p:txBody>
      </p:sp>
      <p:sp>
        <p:nvSpPr>
          <p:cNvPr id="3" name="Content Placeholder 2">
            <a:extLst>
              <a:ext uri="{FF2B5EF4-FFF2-40B4-BE49-F238E27FC236}">
                <a16:creationId xmlns:a16="http://schemas.microsoft.com/office/drawing/2014/main" id="{7567BE42-08B1-4ADC-88C6-1E98BD3B831D}"/>
              </a:ext>
            </a:extLst>
          </p:cNvPr>
          <p:cNvSpPr>
            <a:spLocks noGrp="1"/>
          </p:cNvSpPr>
          <p:nvPr>
            <p:ph idx="1"/>
          </p:nvPr>
        </p:nvSpPr>
        <p:spPr/>
        <p:txBody>
          <a:bodyPr/>
          <a:lstStyle/>
          <a:p>
            <a:r>
              <a:rPr lang="en-US" dirty="0"/>
              <a:t>Companies use sentiment analysis to develop marketing strategies by assessing and predicting public attitudes toward their brand. Research and development focuses on designing automatic tools that crawl online reviews and condense the information gathered. Numerous companies already provide tools that track public viewpoints on a large scale by offering graphical summarizations of trends and opinions in the blogosphere. Developing opinion-tracking systems is commercially important. </a:t>
            </a:r>
          </a:p>
          <a:p>
            <a:r>
              <a:rPr lang="en-US" dirty="0"/>
              <a:t>Also, several tools already exist to help companies extract and analyze information from blogs about largescale trends in customers’ opinions about products; those tools include </a:t>
            </a:r>
            <a:r>
              <a:rPr lang="en-IN" dirty="0" err="1"/>
              <a:t>SenticNet</a:t>
            </a:r>
            <a:r>
              <a:rPr lang="en-IN" dirty="0"/>
              <a:t> (http://sentic.net), Luminoso (http://luminoso.com), Factiva (http:// dowjones.com/</a:t>
            </a:r>
            <a:r>
              <a:rPr lang="en-IN" dirty="0" err="1"/>
              <a:t>factiva</a:t>
            </a:r>
            <a:r>
              <a:rPr lang="en-IN" dirty="0"/>
              <a:t>), </a:t>
            </a:r>
            <a:r>
              <a:rPr lang="en-IN" dirty="0" err="1"/>
              <a:t>Attensity</a:t>
            </a:r>
            <a:r>
              <a:rPr lang="en-IN" dirty="0"/>
              <a:t> (http://attensity.com), and </a:t>
            </a:r>
            <a:r>
              <a:rPr lang="en-IN" dirty="0" err="1"/>
              <a:t>Converseon</a:t>
            </a:r>
            <a:r>
              <a:rPr lang="en-IN" dirty="0"/>
              <a:t> (http://converseon.com).</a:t>
            </a:r>
            <a:endParaRPr lang="en-US" dirty="0"/>
          </a:p>
          <a:p>
            <a:endParaRPr lang="en-IN" dirty="0"/>
          </a:p>
        </p:txBody>
      </p:sp>
    </p:spTree>
    <p:extLst>
      <p:ext uri="{BB962C8B-B14F-4D97-AF65-F5344CB8AC3E}">
        <p14:creationId xmlns:p14="http://schemas.microsoft.com/office/powerpoint/2010/main" val="1223315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10B36-18FE-4EC5-B766-655245F3C752}"/>
              </a:ext>
            </a:extLst>
          </p:cNvPr>
          <p:cNvSpPr>
            <a:spLocks noGrp="1"/>
          </p:cNvSpPr>
          <p:nvPr>
            <p:ph type="title"/>
          </p:nvPr>
        </p:nvSpPr>
        <p:spPr>
          <a:xfrm>
            <a:off x="303366" y="161903"/>
            <a:ext cx="10058400" cy="1609344"/>
          </a:xfrm>
        </p:spPr>
        <p:txBody>
          <a:bodyPr>
            <a:noAutofit/>
          </a:bodyPr>
          <a:lstStyle/>
          <a:p>
            <a:r>
              <a:rPr lang="en-US" sz="4000" dirty="0"/>
              <a:t>Aspect-based</a:t>
            </a:r>
            <a:r>
              <a:rPr lang="en-US" sz="4400" dirty="0"/>
              <a:t> sentiment analysis for online reviews with hybrid attention networks</a:t>
            </a:r>
            <a:endParaRPr lang="en-IN" sz="4400" dirty="0"/>
          </a:p>
        </p:txBody>
      </p:sp>
      <p:sp>
        <p:nvSpPr>
          <p:cNvPr id="3" name="Content Placeholder 2">
            <a:extLst>
              <a:ext uri="{FF2B5EF4-FFF2-40B4-BE49-F238E27FC236}">
                <a16:creationId xmlns:a16="http://schemas.microsoft.com/office/drawing/2014/main" id="{4D2CB260-96C8-4CBD-A3D3-416CE3CE0EBA}"/>
              </a:ext>
            </a:extLst>
          </p:cNvPr>
          <p:cNvSpPr>
            <a:spLocks noGrp="1"/>
          </p:cNvSpPr>
          <p:nvPr>
            <p:ph idx="1"/>
          </p:nvPr>
        </p:nvSpPr>
        <p:spPr>
          <a:xfrm>
            <a:off x="303366" y="1771247"/>
            <a:ext cx="7240434" cy="4050792"/>
          </a:xfrm>
        </p:spPr>
        <p:txBody>
          <a:bodyPr>
            <a:normAutofit fontScale="85000" lnSpcReduction="10000"/>
          </a:bodyPr>
          <a:lstStyle/>
          <a:p>
            <a:r>
              <a:rPr lang="en-IN" dirty="0"/>
              <a:t>The hybrid ,model or a combination of two machine learning model have been highly recommended because of its efficiency and aspect based results.</a:t>
            </a:r>
          </a:p>
          <a:p>
            <a:r>
              <a:rPr lang="en-US" dirty="0"/>
              <a:t>In this model, a self attention mechanism and an aspect-attention mechanism are designed for generating the semantic representation at the word and sentence levels respectively.</a:t>
            </a:r>
          </a:p>
          <a:p>
            <a:r>
              <a:rPr lang="en-US" dirty="0"/>
              <a:t>Aspect-based sentiment analysis (ABSA) is an important task of sentiment analysis to identify the user sentiment on the aspects of an entity in text</a:t>
            </a:r>
          </a:p>
          <a:p>
            <a:r>
              <a:rPr lang="en-US" dirty="0"/>
              <a:t>ABSA involved two different subtasks according to aspect granularity, namely, aspect term sentiment analysis (ATSA) and aspect category sentiment analysis (ACSA)</a:t>
            </a:r>
          </a:p>
          <a:p>
            <a:r>
              <a:rPr lang="en-US" dirty="0"/>
              <a:t>ATSA would focus on the sentiment toward the aspect terms pizza and soup, while ACSA would focus on the aspect category food, even though the word food does not appear in this sentence</a:t>
            </a:r>
            <a:endParaRPr lang="en-IN" dirty="0"/>
          </a:p>
        </p:txBody>
      </p:sp>
      <p:pic>
        <p:nvPicPr>
          <p:cNvPr id="5" name="Picture 4">
            <a:extLst>
              <a:ext uri="{FF2B5EF4-FFF2-40B4-BE49-F238E27FC236}">
                <a16:creationId xmlns:a16="http://schemas.microsoft.com/office/drawing/2014/main" id="{4FFD05D0-9493-4105-AFA0-4F5CC928407D}"/>
              </a:ext>
            </a:extLst>
          </p:cNvPr>
          <p:cNvPicPr>
            <a:picLocks noChangeAspect="1"/>
          </p:cNvPicPr>
          <p:nvPr/>
        </p:nvPicPr>
        <p:blipFill rotWithShape="1">
          <a:blip r:embed="rId2">
            <a:extLst>
              <a:ext uri="{28A0092B-C50C-407E-A947-70E740481C1C}">
                <a14:useLocalDpi xmlns:a14="http://schemas.microsoft.com/office/drawing/2010/main" val="0"/>
              </a:ext>
            </a:extLst>
          </a:blip>
          <a:srcRect l="35405" t="36965" r="37243" b="46861"/>
          <a:stretch/>
        </p:blipFill>
        <p:spPr>
          <a:xfrm>
            <a:off x="7101499" y="2634587"/>
            <a:ext cx="4787135" cy="1492008"/>
          </a:xfrm>
          <a:prstGeom prst="rect">
            <a:avLst/>
          </a:prstGeom>
        </p:spPr>
      </p:pic>
    </p:spTree>
    <p:extLst>
      <p:ext uri="{BB962C8B-B14F-4D97-AF65-F5344CB8AC3E}">
        <p14:creationId xmlns:p14="http://schemas.microsoft.com/office/powerpoint/2010/main" val="1537393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955F3-CE6C-46D3-A447-C42A95381E34}"/>
              </a:ext>
            </a:extLst>
          </p:cNvPr>
          <p:cNvSpPr>
            <a:spLocks noGrp="1"/>
          </p:cNvSpPr>
          <p:nvPr>
            <p:ph type="title"/>
          </p:nvPr>
        </p:nvSpPr>
        <p:spPr/>
        <p:txBody>
          <a:bodyPr/>
          <a:lstStyle/>
          <a:p>
            <a:r>
              <a:rPr lang="en-IN" dirty="0"/>
              <a:t>Baseline models and Accuracy </a:t>
            </a:r>
          </a:p>
        </p:txBody>
      </p:sp>
      <p:pic>
        <p:nvPicPr>
          <p:cNvPr id="5" name="Content Placeholder 4">
            <a:extLst>
              <a:ext uri="{FF2B5EF4-FFF2-40B4-BE49-F238E27FC236}">
                <a16:creationId xmlns:a16="http://schemas.microsoft.com/office/drawing/2014/main" id="{585140A2-CAB5-4383-8965-F97821F58FA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1006" t="32289" r="32605" b="34759"/>
          <a:stretch/>
        </p:blipFill>
        <p:spPr>
          <a:xfrm>
            <a:off x="0" y="1615530"/>
            <a:ext cx="6817796" cy="3254188"/>
          </a:xfrm>
        </p:spPr>
      </p:pic>
      <p:pic>
        <p:nvPicPr>
          <p:cNvPr id="7" name="Picture 6">
            <a:extLst>
              <a:ext uri="{FF2B5EF4-FFF2-40B4-BE49-F238E27FC236}">
                <a16:creationId xmlns:a16="http://schemas.microsoft.com/office/drawing/2014/main" id="{96918463-0737-4AD8-87A2-1AE523F46712}"/>
              </a:ext>
            </a:extLst>
          </p:cNvPr>
          <p:cNvPicPr>
            <a:picLocks noChangeAspect="1"/>
          </p:cNvPicPr>
          <p:nvPr/>
        </p:nvPicPr>
        <p:blipFill rotWithShape="1">
          <a:blip r:embed="rId3">
            <a:extLst>
              <a:ext uri="{28A0092B-C50C-407E-A947-70E740481C1C}">
                <a14:useLocalDpi xmlns:a14="http://schemas.microsoft.com/office/drawing/2010/main" val="0"/>
              </a:ext>
            </a:extLst>
          </a:blip>
          <a:srcRect l="30773" t="27610" r="32389" b="36399"/>
          <a:stretch/>
        </p:blipFill>
        <p:spPr>
          <a:xfrm>
            <a:off x="6805552" y="3976563"/>
            <a:ext cx="5386448" cy="2773859"/>
          </a:xfrm>
          <a:prstGeom prst="rect">
            <a:avLst/>
          </a:prstGeom>
        </p:spPr>
      </p:pic>
    </p:spTree>
    <p:extLst>
      <p:ext uri="{BB962C8B-B14F-4D97-AF65-F5344CB8AC3E}">
        <p14:creationId xmlns:p14="http://schemas.microsoft.com/office/powerpoint/2010/main" val="575913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7291E-6FB0-43DC-90F6-3FA915B93C7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FFCE27E1-B1B7-4AB7-8450-7EE5C8766F5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74222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C765E-611F-425F-9B70-2C3669219A6A}"/>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6341F545-88AE-4E1B-9D86-EBF0CAF98E78}"/>
              </a:ext>
            </a:extLst>
          </p:cNvPr>
          <p:cNvSpPr>
            <a:spLocks noGrp="1"/>
          </p:cNvSpPr>
          <p:nvPr>
            <p:ph idx="1"/>
          </p:nvPr>
        </p:nvSpPr>
        <p:spPr/>
        <p:txBody>
          <a:bodyPr>
            <a:normAutofit fontScale="92500" lnSpcReduction="10000"/>
          </a:bodyPr>
          <a:lstStyle/>
          <a:p>
            <a:r>
              <a:rPr lang="en-IN" dirty="0"/>
              <a:t>Data abundance in the e-commerce industry have been heading up since digitalization from 2010’s.</a:t>
            </a:r>
          </a:p>
          <a:p>
            <a:r>
              <a:rPr lang="en-IN" dirty="0"/>
              <a:t>These data abundance are simply the user reviews in comment section in a text format.</a:t>
            </a:r>
          </a:p>
          <a:p>
            <a:r>
              <a:rPr lang="en-IN" dirty="0"/>
              <a:t>So since the comment/review data is huge, nobody can sit and read all the comments to earn feed backs about the particu.ar product.</a:t>
            </a:r>
          </a:p>
          <a:p>
            <a:r>
              <a:rPr lang="en-IN" dirty="0"/>
              <a:t>Sentiment Analysis (SA) is so used for, determining the positive, neutral and negative comments based upon Natural Language Processing (NPL)</a:t>
            </a:r>
          </a:p>
          <a:p>
            <a:r>
              <a:rPr lang="en-IN" dirty="0"/>
              <a:t>If a customer/user post a comment like “This will be Apple’s best phone”, the “good” comment will be classified as positive comment and organization will improve the production in that domain.</a:t>
            </a:r>
          </a:p>
          <a:p>
            <a:r>
              <a:rPr lang="en-IN" dirty="0"/>
              <a:t>If a customer/user post a comment like “Apple’s worst phone in software segment”, the “worst” comment will be classified as negative comment and the organization will rectify the product quality.</a:t>
            </a:r>
          </a:p>
          <a:p>
            <a:endParaRPr lang="en-IN" dirty="0"/>
          </a:p>
        </p:txBody>
      </p:sp>
    </p:spTree>
    <p:extLst>
      <p:ext uri="{BB962C8B-B14F-4D97-AF65-F5344CB8AC3E}">
        <p14:creationId xmlns:p14="http://schemas.microsoft.com/office/powerpoint/2010/main" val="1859520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19DA9E5-83A5-407C-A840-6E315A6C298B}"/>
              </a:ext>
            </a:extLst>
          </p:cNvPr>
          <p:cNvSpPr>
            <a:spLocks noGrp="1"/>
          </p:cNvSpPr>
          <p:nvPr>
            <p:ph type="ctrTitle"/>
          </p:nvPr>
        </p:nvSpPr>
        <p:spPr>
          <a:xfrm>
            <a:off x="1051560" y="1432223"/>
            <a:ext cx="9966960" cy="3035808"/>
          </a:xfrm>
        </p:spPr>
        <p:txBody>
          <a:bodyPr/>
          <a:lstStyle/>
          <a:p>
            <a:pPr algn="ctr"/>
            <a:r>
              <a:rPr lang="en-IN" dirty="0"/>
              <a:t>LITERATURE SURVEY</a:t>
            </a:r>
          </a:p>
        </p:txBody>
      </p:sp>
    </p:spTree>
    <p:extLst>
      <p:ext uri="{BB962C8B-B14F-4D97-AF65-F5344CB8AC3E}">
        <p14:creationId xmlns:p14="http://schemas.microsoft.com/office/powerpoint/2010/main" val="389415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2F2AC-848E-46E1-AD4C-7129A0C68323}"/>
              </a:ext>
            </a:extLst>
          </p:cNvPr>
          <p:cNvSpPr>
            <a:spLocks noGrp="1"/>
          </p:cNvSpPr>
          <p:nvPr>
            <p:ph type="title"/>
          </p:nvPr>
        </p:nvSpPr>
        <p:spPr>
          <a:xfrm>
            <a:off x="168895" y="-55049"/>
            <a:ext cx="10058400" cy="1609344"/>
          </a:xfrm>
        </p:spPr>
        <p:txBody>
          <a:bodyPr/>
          <a:lstStyle/>
          <a:p>
            <a:r>
              <a:rPr lang="en-IN" dirty="0"/>
              <a:t>Online Media and NLP</a:t>
            </a:r>
          </a:p>
        </p:txBody>
      </p:sp>
      <p:sp>
        <p:nvSpPr>
          <p:cNvPr id="3" name="Content Placeholder 2">
            <a:extLst>
              <a:ext uri="{FF2B5EF4-FFF2-40B4-BE49-F238E27FC236}">
                <a16:creationId xmlns:a16="http://schemas.microsoft.com/office/drawing/2014/main" id="{E8E3A693-8415-4901-8A38-C813CA51F7E9}"/>
              </a:ext>
            </a:extLst>
          </p:cNvPr>
          <p:cNvSpPr>
            <a:spLocks noGrp="1"/>
          </p:cNvSpPr>
          <p:nvPr>
            <p:ph idx="1"/>
          </p:nvPr>
        </p:nvSpPr>
        <p:spPr>
          <a:xfrm>
            <a:off x="168895" y="1072538"/>
            <a:ext cx="11854210" cy="4050792"/>
          </a:xfrm>
        </p:spPr>
        <p:txBody>
          <a:bodyPr/>
          <a:lstStyle/>
          <a:p>
            <a:r>
              <a:rPr lang="en-IN" dirty="0"/>
              <a:t>People nowadays are ready to spent  their quality amount of time in the social media and online channels like e-commerce platforms.</a:t>
            </a:r>
          </a:p>
          <a:p>
            <a:r>
              <a:rPr lang="en-IN" dirty="0"/>
              <a:t>All the feedbacks about a change , a product, a service or an incident are shared in social media fluently.</a:t>
            </a:r>
          </a:p>
          <a:p>
            <a:r>
              <a:rPr lang="en-IN" dirty="0"/>
              <a:t>Through NLP we can get a detailed sentiment analysis about the products, services or anything a person is occupied with. </a:t>
            </a:r>
          </a:p>
          <a:p>
            <a:r>
              <a:rPr lang="en-IN" dirty="0"/>
              <a:t>The idea of sentimental Analysis born because of the abundancy in available data, customers have been providing in digital world every moment.</a:t>
            </a:r>
          </a:p>
        </p:txBody>
      </p:sp>
      <p:pic>
        <p:nvPicPr>
          <p:cNvPr id="5" name="Picture 4">
            <a:extLst>
              <a:ext uri="{FF2B5EF4-FFF2-40B4-BE49-F238E27FC236}">
                <a16:creationId xmlns:a16="http://schemas.microsoft.com/office/drawing/2014/main" id="{0F2104CC-1640-4411-899C-723E9C885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2119" y="3751848"/>
            <a:ext cx="5987762" cy="3106152"/>
          </a:xfrm>
          <a:prstGeom prst="rect">
            <a:avLst/>
          </a:prstGeom>
        </p:spPr>
      </p:pic>
    </p:spTree>
    <p:extLst>
      <p:ext uri="{BB962C8B-B14F-4D97-AF65-F5344CB8AC3E}">
        <p14:creationId xmlns:p14="http://schemas.microsoft.com/office/powerpoint/2010/main" val="4023269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DB1A3-8D6A-44FD-87F9-802D939763D6}"/>
              </a:ext>
            </a:extLst>
          </p:cNvPr>
          <p:cNvSpPr>
            <a:spLocks noGrp="1"/>
          </p:cNvSpPr>
          <p:nvPr>
            <p:ph type="title"/>
          </p:nvPr>
        </p:nvSpPr>
        <p:spPr>
          <a:xfrm>
            <a:off x="1069848" y="484632"/>
            <a:ext cx="9876058" cy="1609344"/>
          </a:xfrm>
        </p:spPr>
        <p:txBody>
          <a:bodyPr>
            <a:noAutofit/>
          </a:bodyPr>
          <a:lstStyle/>
          <a:p>
            <a:r>
              <a:rPr lang="en-IN" sz="3600" dirty="0"/>
              <a:t>1.</a:t>
            </a:r>
            <a:r>
              <a:rPr lang="en-US" sz="3600" dirty="0"/>
              <a:t> Sentiment analysis for user reviews using Bi-LSTM self-attention based CNN model</a:t>
            </a:r>
            <a:endParaRPr lang="en-IN" sz="3600" dirty="0"/>
          </a:p>
        </p:txBody>
      </p:sp>
      <p:sp>
        <p:nvSpPr>
          <p:cNvPr id="3" name="Content Placeholder 2">
            <a:extLst>
              <a:ext uri="{FF2B5EF4-FFF2-40B4-BE49-F238E27FC236}">
                <a16:creationId xmlns:a16="http://schemas.microsoft.com/office/drawing/2014/main" id="{2C6C60AD-BF02-4EA8-8421-5302B32039EC}"/>
              </a:ext>
            </a:extLst>
          </p:cNvPr>
          <p:cNvSpPr>
            <a:spLocks noGrp="1"/>
          </p:cNvSpPr>
          <p:nvPr>
            <p:ph idx="1"/>
          </p:nvPr>
        </p:nvSpPr>
        <p:spPr/>
        <p:txBody>
          <a:bodyPr>
            <a:normAutofit lnSpcReduction="10000"/>
          </a:bodyPr>
          <a:lstStyle/>
          <a:p>
            <a:r>
              <a:rPr lang="en-IN" dirty="0"/>
              <a:t>The are problems faced in Sentiment analysis like, synonyms interruption, Bias comments, and scams.</a:t>
            </a:r>
          </a:p>
          <a:p>
            <a:r>
              <a:rPr lang="en-IN" dirty="0"/>
              <a:t>To avoid all this problems, experts suggest us to make use of self-attention based models</a:t>
            </a:r>
          </a:p>
          <a:p>
            <a:r>
              <a:rPr lang="en-IN" dirty="0"/>
              <a:t>In today, the most effective way of analysing a sentiment using a self-attention based models are LSTM and CNN.</a:t>
            </a:r>
          </a:p>
          <a:p>
            <a:r>
              <a:rPr lang="en-IN" dirty="0"/>
              <a:t>LSTM - </a:t>
            </a:r>
            <a:r>
              <a:rPr lang="en-US" b="0" i="0" dirty="0">
                <a:solidFill>
                  <a:srgbClr val="333333"/>
                </a:solidFill>
                <a:effectLst/>
                <a:latin typeface="CMS"/>
              </a:rPr>
              <a:t>Long Short Term Memory networks – usually just called “LSTMs” – are a special kind of RNN, capable of learning long-term dependencies. They were introduced by </a:t>
            </a:r>
            <a:r>
              <a:rPr lang="en-US" dirty="0">
                <a:solidFill>
                  <a:srgbClr val="6D6D6D"/>
                </a:solidFill>
                <a:latin typeface="CMS"/>
              </a:rPr>
              <a:t>Hochreiter Schmidhuber (1997)</a:t>
            </a:r>
            <a:r>
              <a:rPr lang="en-US" dirty="0">
                <a:solidFill>
                  <a:srgbClr val="333333"/>
                </a:solidFill>
                <a:latin typeface="CMS"/>
              </a:rPr>
              <a:t>.</a:t>
            </a:r>
            <a:r>
              <a:rPr lang="en-US" b="0" i="0" dirty="0">
                <a:solidFill>
                  <a:srgbClr val="333333"/>
                </a:solidFill>
                <a:effectLst/>
                <a:latin typeface="CMS"/>
              </a:rPr>
              <a:t> They work tremendously well on a large variety of problems, and are now widely used.</a:t>
            </a:r>
          </a:p>
          <a:p>
            <a:r>
              <a:rPr lang="en-US" dirty="0">
                <a:solidFill>
                  <a:srgbClr val="333333"/>
                </a:solidFill>
                <a:latin typeface="CMS"/>
              </a:rPr>
              <a:t>CNN - </a:t>
            </a:r>
            <a:r>
              <a:rPr lang="en-US" b="0" i="0" dirty="0">
                <a:solidFill>
                  <a:srgbClr val="222222"/>
                </a:solidFill>
                <a:effectLst/>
                <a:latin typeface="Lato" panose="020B0604020202020204" pitchFamily="34" charset="0"/>
              </a:rPr>
              <a:t>In </a:t>
            </a:r>
            <a:r>
              <a:rPr lang="en-US" b="0" i="0" u="none" strike="noStrike" dirty="0">
                <a:solidFill>
                  <a:srgbClr val="007BFF"/>
                </a:solidFill>
                <a:effectLst/>
                <a:latin typeface="Lato" panose="020B0604020202020204" pitchFamily="34" charset="0"/>
                <a:hlinkClick r:id="rId2"/>
              </a:rPr>
              <a:t>deep learning</a:t>
            </a:r>
            <a:r>
              <a:rPr lang="en-US" b="0" i="0" dirty="0">
                <a:solidFill>
                  <a:srgbClr val="222222"/>
                </a:solidFill>
                <a:effectLst/>
                <a:latin typeface="Lato" panose="020B0604020202020204" pitchFamily="34" charset="0"/>
              </a:rPr>
              <a:t>, a </a:t>
            </a:r>
            <a:r>
              <a:rPr lang="en-US" b="1" i="0" dirty="0">
                <a:solidFill>
                  <a:srgbClr val="222222"/>
                </a:solidFill>
                <a:effectLst/>
                <a:latin typeface="Lato" panose="020B0604020202020204" pitchFamily="34" charset="0"/>
              </a:rPr>
              <a:t>convolutional neural network</a:t>
            </a:r>
            <a:r>
              <a:rPr lang="en-US" b="0" i="0" dirty="0">
                <a:solidFill>
                  <a:srgbClr val="222222"/>
                </a:solidFill>
                <a:effectLst/>
                <a:latin typeface="Lato" panose="020B0604020202020204" pitchFamily="34" charset="0"/>
              </a:rPr>
              <a:t> (</a:t>
            </a:r>
            <a:r>
              <a:rPr lang="en-US" b="1" i="0" dirty="0">
                <a:solidFill>
                  <a:srgbClr val="222222"/>
                </a:solidFill>
                <a:effectLst/>
                <a:latin typeface="Lato" panose="020B0604020202020204" pitchFamily="34" charset="0"/>
              </a:rPr>
              <a:t>CNN/</a:t>
            </a:r>
            <a:r>
              <a:rPr lang="en-US" b="1" i="0" dirty="0" err="1">
                <a:solidFill>
                  <a:srgbClr val="222222"/>
                </a:solidFill>
                <a:effectLst/>
                <a:latin typeface="Lato" panose="020B0604020202020204" pitchFamily="34" charset="0"/>
              </a:rPr>
              <a:t>ConvNet</a:t>
            </a:r>
            <a:r>
              <a:rPr lang="en-US" b="0" i="0" dirty="0">
                <a:solidFill>
                  <a:srgbClr val="222222"/>
                </a:solidFill>
                <a:effectLst/>
                <a:latin typeface="Lato" panose="020B0604020202020204" pitchFamily="34" charset="0"/>
              </a:rPr>
              <a:t>) is a class of </a:t>
            </a:r>
            <a:r>
              <a:rPr lang="en-US" b="0" i="0" u="none" strike="noStrike" dirty="0">
                <a:solidFill>
                  <a:srgbClr val="007BFF"/>
                </a:solidFill>
                <a:effectLst/>
                <a:latin typeface="Lato" panose="020B0604020202020204" pitchFamily="34" charset="0"/>
                <a:hlinkClick r:id="rId3"/>
              </a:rPr>
              <a:t>deep neural networks</a:t>
            </a:r>
            <a:r>
              <a:rPr lang="en-US" b="0" i="0" dirty="0">
                <a:solidFill>
                  <a:srgbClr val="222222"/>
                </a:solidFill>
                <a:effectLst/>
                <a:latin typeface="Lato" panose="020B0604020202020204" pitchFamily="34" charset="0"/>
              </a:rPr>
              <a:t>, most commonly applied to analyze visual imagery. Mostly in an array/metrices form.</a:t>
            </a:r>
            <a:endParaRPr lang="en-IN" dirty="0"/>
          </a:p>
        </p:txBody>
      </p:sp>
    </p:spTree>
    <p:extLst>
      <p:ext uri="{BB962C8B-B14F-4D97-AF65-F5344CB8AC3E}">
        <p14:creationId xmlns:p14="http://schemas.microsoft.com/office/powerpoint/2010/main" val="314104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EB4F-6894-4A73-8C77-40CC49F217E6}"/>
              </a:ext>
            </a:extLst>
          </p:cNvPr>
          <p:cNvSpPr>
            <a:spLocks noGrp="1"/>
          </p:cNvSpPr>
          <p:nvPr>
            <p:ph type="title"/>
          </p:nvPr>
        </p:nvSpPr>
        <p:spPr/>
        <p:txBody>
          <a:bodyPr/>
          <a:lstStyle/>
          <a:p>
            <a:r>
              <a:rPr lang="en-IN" dirty="0"/>
              <a:t>2. </a:t>
            </a:r>
            <a:r>
              <a:rPr lang="en-IN" dirty="0" err="1"/>
              <a:t>Knownmis</a:t>
            </a:r>
            <a:r>
              <a:rPr lang="en-IN" dirty="0"/>
              <a:t>-</a:t>
            </a:r>
            <a:r>
              <a:rPr lang="en-IN" dirty="0">
                <a:latin typeface="Arial Black" panose="020B0A04020102020204" pitchFamily="34" charset="0"/>
                <a:cs typeface="Arial" panose="020B0604020202020204" pitchFamily="34" charset="0"/>
              </a:rPr>
              <a:t>ABSA</a:t>
            </a:r>
          </a:p>
        </p:txBody>
      </p:sp>
      <p:sp>
        <p:nvSpPr>
          <p:cNvPr id="3" name="Content Placeholder 2">
            <a:extLst>
              <a:ext uri="{FF2B5EF4-FFF2-40B4-BE49-F238E27FC236}">
                <a16:creationId xmlns:a16="http://schemas.microsoft.com/office/drawing/2014/main" id="{621B29AB-74E1-45CD-937A-28DF110ADD2A}"/>
              </a:ext>
            </a:extLst>
          </p:cNvPr>
          <p:cNvSpPr>
            <a:spLocks noGrp="1"/>
          </p:cNvSpPr>
          <p:nvPr>
            <p:ph idx="1"/>
          </p:nvPr>
        </p:nvSpPr>
        <p:spPr/>
        <p:txBody>
          <a:bodyPr/>
          <a:lstStyle/>
          <a:p>
            <a:r>
              <a:rPr lang="en-IN" dirty="0"/>
              <a:t>ASBA (Aspect Based Sentimental Analysis)</a:t>
            </a:r>
          </a:p>
          <a:p>
            <a:r>
              <a:rPr lang="en-US" dirty="0"/>
              <a:t>The model is grounded on the consideration that sentiment, affect, emotion and opinion are very different concepts and that it is profoundly wrong to use the same metric and the same technique to measure them</a:t>
            </a:r>
            <a:endParaRPr lang="en-IN" dirty="0"/>
          </a:p>
          <a:p>
            <a:r>
              <a:rPr lang="en-US" dirty="0"/>
              <a:t>emotions: social expressions of feelings and affect influenced by culture; </a:t>
            </a:r>
          </a:p>
          <a:p>
            <a:r>
              <a:rPr lang="en-US" dirty="0"/>
              <a:t>sentiments: social constructs of emotions that develop over time and are enduring;  </a:t>
            </a:r>
          </a:p>
          <a:p>
            <a:r>
              <a:rPr lang="en-US" dirty="0"/>
              <a:t>opinions: personal interpretations of information about a topic; </a:t>
            </a:r>
          </a:p>
          <a:p>
            <a:r>
              <a:rPr lang="en-US" dirty="0"/>
              <a:t>judgments: a personal opinion formed after thinking carefully and based on grounds that could be also incorrect; it usually contains an orientation</a:t>
            </a:r>
            <a:endParaRPr lang="en-IN" dirty="0"/>
          </a:p>
        </p:txBody>
      </p:sp>
    </p:spTree>
    <p:extLst>
      <p:ext uri="{BB962C8B-B14F-4D97-AF65-F5344CB8AC3E}">
        <p14:creationId xmlns:p14="http://schemas.microsoft.com/office/powerpoint/2010/main" val="2516554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F21D-652D-48A3-9E09-870D66827029}"/>
              </a:ext>
            </a:extLst>
          </p:cNvPr>
          <p:cNvSpPr>
            <a:spLocks noGrp="1"/>
          </p:cNvSpPr>
          <p:nvPr>
            <p:ph type="title"/>
          </p:nvPr>
        </p:nvSpPr>
        <p:spPr/>
        <p:txBody>
          <a:bodyPr/>
          <a:lstStyle/>
          <a:p>
            <a:r>
              <a:rPr lang="en-IN" dirty="0"/>
              <a:t>3. CRF model</a:t>
            </a:r>
          </a:p>
        </p:txBody>
      </p:sp>
      <p:sp>
        <p:nvSpPr>
          <p:cNvPr id="3" name="Content Placeholder 2">
            <a:extLst>
              <a:ext uri="{FF2B5EF4-FFF2-40B4-BE49-F238E27FC236}">
                <a16:creationId xmlns:a16="http://schemas.microsoft.com/office/drawing/2014/main" id="{CE2B9BA1-BAD4-49AD-9026-09F7F49EB70C}"/>
              </a:ext>
            </a:extLst>
          </p:cNvPr>
          <p:cNvSpPr>
            <a:spLocks noGrp="1"/>
          </p:cNvSpPr>
          <p:nvPr>
            <p:ph idx="1"/>
          </p:nvPr>
        </p:nvSpPr>
        <p:spPr/>
        <p:txBody>
          <a:bodyPr/>
          <a:lstStyle/>
          <a:p>
            <a:r>
              <a:rPr lang="en-US" dirty="0"/>
              <a:t>Conditional Random Fields is a class of </a:t>
            </a:r>
            <a:r>
              <a:rPr lang="en-US" u="sng" dirty="0">
                <a:effectLst/>
                <a:hlinkClick r:id="rId2"/>
              </a:rPr>
              <a:t>discriminative models</a:t>
            </a:r>
            <a:r>
              <a:rPr lang="en-US" dirty="0"/>
              <a:t> best suited to prediction tasks where contextual information or state of the neighbors affect the current prediction</a:t>
            </a:r>
            <a:r>
              <a:rPr lang="en-US" b="0" i="0" dirty="0">
                <a:solidFill>
                  <a:srgbClr val="292929"/>
                </a:solidFill>
                <a:effectLst/>
                <a:latin typeface="charter"/>
              </a:rPr>
              <a:t>.</a:t>
            </a:r>
          </a:p>
          <a:p>
            <a:r>
              <a:rPr lang="en-IN" dirty="0"/>
              <a:t>This model is suggested to increase the efficiency of the results…</a:t>
            </a:r>
          </a:p>
          <a:p>
            <a:endParaRPr lang="en-IN" dirty="0"/>
          </a:p>
        </p:txBody>
      </p:sp>
    </p:spTree>
    <p:extLst>
      <p:ext uri="{BB962C8B-B14F-4D97-AF65-F5344CB8AC3E}">
        <p14:creationId xmlns:p14="http://schemas.microsoft.com/office/powerpoint/2010/main" val="1467295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5D7F7-8428-4C21-8E0E-476492D4993B}"/>
              </a:ext>
            </a:extLst>
          </p:cNvPr>
          <p:cNvSpPr>
            <a:spLocks noGrp="1"/>
          </p:cNvSpPr>
          <p:nvPr>
            <p:ph type="title"/>
          </p:nvPr>
        </p:nvSpPr>
        <p:spPr/>
        <p:txBody>
          <a:bodyPr/>
          <a:lstStyle/>
          <a:p>
            <a:r>
              <a:rPr lang="en-IN" dirty="0"/>
              <a:t>4. </a:t>
            </a:r>
            <a:r>
              <a:rPr lang="en-IN" dirty="0" err="1"/>
              <a:t>cNN</a:t>
            </a:r>
            <a:r>
              <a:rPr lang="en-IN" dirty="0"/>
              <a:t>, LSTM accuracy test</a:t>
            </a:r>
          </a:p>
        </p:txBody>
      </p:sp>
      <p:pic>
        <p:nvPicPr>
          <p:cNvPr id="5" name="Content Placeholder 4">
            <a:extLst>
              <a:ext uri="{FF2B5EF4-FFF2-40B4-BE49-F238E27FC236}">
                <a16:creationId xmlns:a16="http://schemas.microsoft.com/office/drawing/2014/main" id="{3FFAB261-04E2-4721-B9FB-3EAC311758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7497" t="27766" r="26316" b="40422"/>
          <a:stretch/>
        </p:blipFill>
        <p:spPr>
          <a:xfrm>
            <a:off x="1825048" y="2093976"/>
            <a:ext cx="8541904" cy="2931459"/>
          </a:xfrm>
        </p:spPr>
      </p:pic>
    </p:spTree>
    <p:extLst>
      <p:ext uri="{BB962C8B-B14F-4D97-AF65-F5344CB8AC3E}">
        <p14:creationId xmlns:p14="http://schemas.microsoft.com/office/powerpoint/2010/main" val="175999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FD29-C129-4404-81A1-E2A997870DB5}"/>
              </a:ext>
            </a:extLst>
          </p:cNvPr>
          <p:cNvSpPr>
            <a:spLocks noGrp="1"/>
          </p:cNvSpPr>
          <p:nvPr>
            <p:ph type="title"/>
          </p:nvPr>
        </p:nvSpPr>
        <p:spPr>
          <a:xfrm>
            <a:off x="1069848" y="484631"/>
            <a:ext cx="10427388" cy="1989627"/>
          </a:xfrm>
        </p:spPr>
        <p:txBody>
          <a:bodyPr>
            <a:normAutofit fontScale="90000"/>
          </a:bodyPr>
          <a:lstStyle/>
          <a:p>
            <a:r>
              <a:rPr lang="en-US" b="1" i="0" dirty="0">
                <a:solidFill>
                  <a:srgbClr val="020202"/>
                </a:solidFill>
                <a:effectLst/>
                <a:latin typeface="MuseoSans"/>
              </a:rPr>
              <a:t>5.Emoji: Current Research and Future Perspectives</a:t>
            </a:r>
            <a:br>
              <a:rPr lang="en-US" b="1" i="0" dirty="0">
                <a:solidFill>
                  <a:srgbClr val="020202"/>
                </a:solidFill>
                <a:effectLst/>
                <a:latin typeface="MuseoSans"/>
              </a:rPr>
            </a:br>
            <a:endParaRPr lang="en-IN" dirty="0"/>
          </a:p>
        </p:txBody>
      </p:sp>
      <p:pic>
        <p:nvPicPr>
          <p:cNvPr id="5" name="Content Placeholder 4">
            <a:extLst>
              <a:ext uri="{FF2B5EF4-FFF2-40B4-BE49-F238E27FC236}">
                <a16:creationId xmlns:a16="http://schemas.microsoft.com/office/drawing/2014/main" id="{441B267B-3F45-4D61-9E09-DA4287278E1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22258" t="17352" r="22633" b="11617"/>
          <a:stretch/>
        </p:blipFill>
        <p:spPr>
          <a:xfrm>
            <a:off x="2498911" y="1940006"/>
            <a:ext cx="7194178" cy="4887474"/>
          </a:xfrm>
        </p:spPr>
      </p:pic>
    </p:spTree>
    <p:extLst>
      <p:ext uri="{BB962C8B-B14F-4D97-AF65-F5344CB8AC3E}">
        <p14:creationId xmlns:p14="http://schemas.microsoft.com/office/powerpoint/2010/main" val="4149666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7978</TotalTime>
  <Words>1002</Words>
  <Application>Microsoft Office PowerPoint</Application>
  <PresentationFormat>Widescreen</PresentationFormat>
  <Paragraphs>50</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Arial Black</vt:lpstr>
      <vt:lpstr>Book Antiqua</vt:lpstr>
      <vt:lpstr>Calibri</vt:lpstr>
      <vt:lpstr>Centaur</vt:lpstr>
      <vt:lpstr>charter</vt:lpstr>
      <vt:lpstr>CMS</vt:lpstr>
      <vt:lpstr>Lato</vt:lpstr>
      <vt:lpstr>MuseoSans</vt:lpstr>
      <vt:lpstr>Rockwell</vt:lpstr>
      <vt:lpstr>Rockwell Condensed</vt:lpstr>
      <vt:lpstr>Wingdings</vt:lpstr>
      <vt:lpstr>Wood Type</vt:lpstr>
      <vt:lpstr>MINI PROJECT</vt:lpstr>
      <vt:lpstr>PROBLEM STATEMENT</vt:lpstr>
      <vt:lpstr>LITERATURE SURVEY</vt:lpstr>
      <vt:lpstr>Online Media and NLP</vt:lpstr>
      <vt:lpstr>1. Sentiment analysis for user reviews using Bi-LSTM self-attention based CNN model</vt:lpstr>
      <vt:lpstr>2. Knownmis-ABSA</vt:lpstr>
      <vt:lpstr>3. CRF model</vt:lpstr>
      <vt:lpstr>4. cNN, LSTM accuracy test</vt:lpstr>
      <vt:lpstr>5.Emoji: Current Research and Future Perspectives </vt:lpstr>
      <vt:lpstr>Emojis’</vt:lpstr>
      <vt:lpstr>6.New trends and avenues in SA</vt:lpstr>
      <vt:lpstr>Aspect-based sentiment analysis for online reviews with hybrid attention networks</vt:lpstr>
      <vt:lpstr>Baseline models and Accuracy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dc:title>
  <dc:creator>AJMAL M S</dc:creator>
  <cp:lastModifiedBy>AJMAL M S</cp:lastModifiedBy>
  <cp:revision>4</cp:revision>
  <dcterms:created xsi:type="dcterms:W3CDTF">2022-04-23T16:14:19Z</dcterms:created>
  <dcterms:modified xsi:type="dcterms:W3CDTF">2022-05-01T03:42:58Z</dcterms:modified>
</cp:coreProperties>
</file>