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4" r:id="rId2"/>
    <p:sldId id="266" r:id="rId3"/>
    <p:sldId id="283" r:id="rId4"/>
    <p:sldId id="276" r:id="rId5"/>
    <p:sldId id="281" r:id="rId6"/>
    <p:sldId id="284" r:id="rId7"/>
    <p:sldId id="285" r:id="rId8"/>
    <p:sldId id="286" r:id="rId9"/>
    <p:sldId id="287" r:id="rId10"/>
    <p:sldId id="288" r:id="rId11"/>
    <p:sldId id="289" r:id="rId12"/>
    <p:sldId id="290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dei Thiago (2)" initials="AT(" lastIdx="1" clrIdx="0">
    <p:extLst>
      <p:ext uri="{19B8F6BF-5375-455C-9EA6-DF929625EA0E}">
        <p15:presenceInfo xmlns:p15="http://schemas.microsoft.com/office/powerpoint/2012/main" userId="S-1-5-21-3298242413-1472053370-2507520255-12494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43" autoAdjust="0"/>
  </p:normalViewPr>
  <p:slideViewPr>
    <p:cSldViewPr showGuides="1">
      <p:cViewPr varScale="1">
        <p:scale>
          <a:sx n="73" d="100"/>
          <a:sy n="73" d="100"/>
        </p:scale>
        <p:origin x="618" y="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3/9/2020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3/9/2020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2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16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49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44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70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83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25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17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68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3/9/2020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3/9/2020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3/9/2020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3/9/2020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3/9/2020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3/9/2020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3/9/2020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3/9/2020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3/9/2020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R7E6wqdUrnSgiBXU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Livros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Amauri</a:t>
            </a:r>
            <a:r>
              <a:rPr lang="en-US" dirty="0" smtClean="0"/>
              <a:t>, </a:t>
            </a:r>
            <a:r>
              <a:rPr lang="en-US" dirty="0" err="1" smtClean="0"/>
              <a:t>Walison</a:t>
            </a:r>
            <a:r>
              <a:rPr lang="en-US" dirty="0" smtClean="0"/>
              <a:t>, Renata e Thiago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64" y="0"/>
            <a:ext cx="10157354" cy="822194"/>
          </a:xfrm>
        </p:spPr>
        <p:txBody>
          <a:bodyPr/>
          <a:lstStyle/>
          <a:p>
            <a:r>
              <a:rPr lang="en-US" dirty="0" err="1" smtClean="0"/>
              <a:t>Protótipos</a:t>
            </a:r>
            <a:r>
              <a:rPr lang="en-US" dirty="0" smtClean="0"/>
              <a:t> – </a:t>
            </a:r>
            <a:r>
              <a:rPr lang="en-US" dirty="0" err="1" smtClean="0"/>
              <a:t>Cadastro</a:t>
            </a:r>
            <a:r>
              <a:rPr lang="en-US" dirty="0" smtClean="0"/>
              <a:t> de </a:t>
            </a:r>
            <a:r>
              <a:rPr lang="en-US" dirty="0" err="1" smtClean="0"/>
              <a:t>livros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80" y="1700808"/>
            <a:ext cx="75342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4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64" y="0"/>
            <a:ext cx="10157354" cy="82219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Protótipos</a:t>
            </a:r>
            <a:r>
              <a:rPr lang="en-US" dirty="0" smtClean="0"/>
              <a:t> – </a:t>
            </a:r>
            <a:r>
              <a:rPr lang="en-US" dirty="0" err="1" smtClean="0"/>
              <a:t>Consulta</a:t>
            </a:r>
            <a:r>
              <a:rPr lang="en-US" dirty="0" smtClean="0"/>
              <a:t> </a:t>
            </a:r>
            <a:r>
              <a:rPr lang="en-US" dirty="0" err="1" smtClean="0"/>
              <a:t>disponibilidade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88" y="1772816"/>
            <a:ext cx="75342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1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64" y="0"/>
            <a:ext cx="10157354" cy="822194"/>
          </a:xfrm>
        </p:spPr>
        <p:txBody>
          <a:bodyPr/>
          <a:lstStyle/>
          <a:p>
            <a:r>
              <a:rPr lang="en-US" dirty="0" err="1" smtClean="0"/>
              <a:t>Protótipos</a:t>
            </a:r>
            <a:r>
              <a:rPr lang="en-US" dirty="0" smtClean="0"/>
              <a:t> – </a:t>
            </a:r>
            <a:r>
              <a:rPr lang="en-US" dirty="0" err="1" smtClean="0"/>
              <a:t>Tela</a:t>
            </a:r>
            <a:r>
              <a:rPr lang="en-US" dirty="0" smtClean="0"/>
              <a:t> de </a:t>
            </a:r>
            <a:r>
              <a:rPr lang="en-US" dirty="0" err="1" smtClean="0"/>
              <a:t>histórico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20" y="1772816"/>
            <a:ext cx="75342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7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64" y="0"/>
            <a:ext cx="6912768" cy="908720"/>
          </a:xfrm>
        </p:spPr>
        <p:txBody>
          <a:bodyPr/>
          <a:lstStyle/>
          <a:p>
            <a:r>
              <a:rPr lang="en-US" dirty="0" err="1" smtClean="0"/>
              <a:t>Pontos</a:t>
            </a:r>
            <a:r>
              <a:rPr lang="en-US" dirty="0" smtClean="0"/>
              <a:t> </a:t>
            </a:r>
            <a:r>
              <a:rPr lang="en-US" dirty="0" err="1" smtClean="0"/>
              <a:t>levatados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1764" y="764704"/>
            <a:ext cx="8017544" cy="5184576"/>
          </a:xfrm>
          <a:prstGeom prst="rect">
            <a:avLst/>
          </a:prstGeom>
        </p:spPr>
        <p:txBody>
          <a:bodyPr vert="horz" lIns="121899" tIns="60949" rIns="121899" bIns="60949" rtlCol="0" anchor="t">
            <a:no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b="1" dirty="0"/>
              <a:t>Segurança: </a:t>
            </a:r>
          </a:p>
          <a:p>
            <a:r>
              <a:rPr lang="pt-BR" sz="1600" dirty="0"/>
              <a:t>1-Como identificar quais ruas devem ser iluminadas, evitando desperdicio de recursos publicos?</a:t>
            </a:r>
          </a:p>
          <a:p>
            <a:r>
              <a:rPr lang="pt-BR" sz="1600" dirty="0"/>
              <a:t>2-A comunicação e o monitoramento funcionam como em uma smart city?</a:t>
            </a:r>
          </a:p>
          <a:p>
            <a:r>
              <a:rPr lang="pt-BR" sz="1600" dirty="0"/>
              <a:t>3-Quais os principais problemas de segurança em CWB?</a:t>
            </a:r>
          </a:p>
          <a:p>
            <a:r>
              <a:rPr lang="pt-BR" sz="1600" dirty="0"/>
              <a:t>4-Motoristas de aplicativos revindicam segurança do trabalho, como reduzir os numeros de assaltos?</a:t>
            </a:r>
          </a:p>
          <a:p>
            <a:r>
              <a:rPr lang="pt-BR" sz="1600" dirty="0"/>
              <a:t>5-Como aumentar a participação da população no monitiramento das regiões onde elas vivem?</a:t>
            </a:r>
          </a:p>
          <a:p>
            <a:endParaRPr lang="pt-BR" sz="1600" dirty="0"/>
          </a:p>
          <a:p>
            <a:r>
              <a:rPr lang="pt-BR" sz="1600" b="1" dirty="0"/>
              <a:t>Consumo:</a:t>
            </a:r>
          </a:p>
          <a:p>
            <a:r>
              <a:rPr lang="pt-BR" sz="1600" dirty="0"/>
              <a:t>1-Como identificar o melhor reaproveitamento para o resto de embalagens e produtos?</a:t>
            </a:r>
          </a:p>
          <a:p>
            <a:r>
              <a:rPr lang="pt-BR" sz="1600" dirty="0"/>
              <a:t>2-Como produzir mais e em menos tempo sem exigir tano do meio ambiente?</a:t>
            </a:r>
          </a:p>
          <a:p>
            <a:r>
              <a:rPr lang="pt-BR" sz="1600" dirty="0"/>
              <a:t>3-Como identificar o descarte e realizar ele de forma correta?</a:t>
            </a:r>
          </a:p>
          <a:p>
            <a:r>
              <a:rPr lang="pt-BR" sz="1600" dirty="0"/>
              <a:t>4-Como mensurar o desperdicio de alimentos?</a:t>
            </a:r>
          </a:p>
          <a:p>
            <a:r>
              <a:rPr lang="pt-BR" sz="1600" dirty="0"/>
              <a:t>5-Como aumentar a contribuição da população na coleta e tratamento do lixo?</a:t>
            </a:r>
          </a:p>
          <a:p>
            <a:endParaRPr lang="pt-BR" sz="1600" dirty="0"/>
          </a:p>
          <a:p>
            <a:r>
              <a:rPr lang="pt-BR" sz="1600" b="1" dirty="0"/>
              <a:t>Educação:</a:t>
            </a:r>
          </a:p>
          <a:p>
            <a:r>
              <a:rPr lang="pt-BR" sz="1600" dirty="0"/>
              <a:t>1-Como melhorar o reaproveitamento de materiais didaticos identificando os pontos para avaliação do mesmo</a:t>
            </a:r>
          </a:p>
          <a:p>
            <a:r>
              <a:rPr lang="pt-BR" sz="1600" dirty="0"/>
              <a:t>2-Como fornecer educação à famílias carentes?</a:t>
            </a:r>
          </a:p>
          <a:p>
            <a:r>
              <a:rPr lang="pt-BR" sz="1600" dirty="0"/>
              <a:t>3-Quais os pilares para a educação infantil?</a:t>
            </a:r>
          </a:p>
          <a:p>
            <a:r>
              <a:rPr lang="pt-BR" sz="1600" dirty="0"/>
              <a:t>4-Como trazer o conteudo da escola para fora do ambiente escolar usando a tecnologia?</a:t>
            </a:r>
          </a:p>
          <a:p>
            <a:r>
              <a:rPr lang="pt-BR" sz="1600" dirty="0"/>
              <a:t>5-Como melhorar a identificação das pessoas que necessitam de transporte escolar?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64" y="0"/>
            <a:ext cx="6912768" cy="908720"/>
          </a:xfrm>
        </p:spPr>
        <p:txBody>
          <a:bodyPr/>
          <a:lstStyle/>
          <a:p>
            <a:r>
              <a:rPr lang="en-US" dirty="0" err="1" smtClean="0"/>
              <a:t>Perguntas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1328" y="1340768"/>
            <a:ext cx="8017544" cy="5184576"/>
          </a:xfrm>
          <a:prstGeom prst="rect">
            <a:avLst/>
          </a:prstGeom>
        </p:spPr>
        <p:txBody>
          <a:bodyPr vert="horz" lIns="121899" tIns="60949" rIns="121899" bIns="60949" rtlCol="0" anchor="t">
            <a:no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b="1" dirty="0"/>
              <a:t>Por que melhorar o reaproveitamento do material didatico</a:t>
            </a:r>
            <a:r>
              <a:rPr lang="pt-BR" sz="1600" b="1" dirty="0" smtClean="0"/>
              <a:t>?</a:t>
            </a:r>
          </a:p>
          <a:p>
            <a:r>
              <a:rPr lang="pt-BR" sz="1600" dirty="0" smtClean="0"/>
              <a:t>      Porque </a:t>
            </a:r>
            <a:r>
              <a:rPr lang="pt-BR" sz="1600" dirty="0"/>
              <a:t>a educação de qualidade ainda não é acessivel para </a:t>
            </a:r>
            <a:r>
              <a:rPr lang="pt-BR" sz="1600" dirty="0" smtClean="0"/>
              <a:t>todos.</a:t>
            </a:r>
          </a:p>
          <a:p>
            <a:endParaRPr lang="pt-BR" sz="1600" dirty="0" smtClean="0"/>
          </a:p>
          <a:p>
            <a:r>
              <a:rPr lang="pt-BR" sz="1600" b="1" dirty="0" smtClean="0"/>
              <a:t>Por </a:t>
            </a:r>
            <a:r>
              <a:rPr lang="pt-BR" sz="1600" b="1" dirty="0"/>
              <a:t>que a educação de qualidade ainda não é acessivel para </a:t>
            </a:r>
            <a:r>
              <a:rPr lang="pt-BR" sz="1600" b="1" dirty="0" smtClean="0"/>
              <a:t>todos?</a:t>
            </a:r>
          </a:p>
          <a:p>
            <a:r>
              <a:rPr lang="pt-BR" sz="1600" dirty="0" smtClean="0"/>
              <a:t>       Porque </a:t>
            </a:r>
            <a:r>
              <a:rPr lang="pt-BR" sz="1600" dirty="0"/>
              <a:t>existem diversas escolas publicas que não possuem material suficiente</a:t>
            </a:r>
          </a:p>
          <a:p>
            <a:endParaRPr lang="pt-BR" sz="1600" b="1" dirty="0" smtClean="0"/>
          </a:p>
          <a:p>
            <a:r>
              <a:rPr lang="pt-BR" sz="1600" b="1" dirty="0" smtClean="0"/>
              <a:t>Por </a:t>
            </a:r>
            <a:r>
              <a:rPr lang="pt-BR" sz="1600" b="1" dirty="0"/>
              <a:t>que algumas escolas não possuem material suficiente?</a:t>
            </a:r>
          </a:p>
          <a:p>
            <a:r>
              <a:rPr lang="pt-BR" sz="1600" dirty="0" smtClean="0"/>
              <a:t>       Porque </a:t>
            </a:r>
            <a:r>
              <a:rPr lang="pt-BR" sz="1600" dirty="0"/>
              <a:t>existe uma má distribuição de recursos</a:t>
            </a:r>
          </a:p>
          <a:p>
            <a:endParaRPr lang="pt-BR" sz="1600" b="1" dirty="0" smtClean="0"/>
          </a:p>
          <a:p>
            <a:r>
              <a:rPr lang="pt-BR" sz="1600" b="1" dirty="0" smtClean="0"/>
              <a:t>Por </a:t>
            </a:r>
            <a:r>
              <a:rPr lang="pt-BR" sz="1600" b="1" dirty="0"/>
              <a:t>que há uma má distribuição de recursos?</a:t>
            </a:r>
          </a:p>
          <a:p>
            <a:r>
              <a:rPr lang="pt-BR" sz="1600" dirty="0" smtClean="0"/>
              <a:t>       Porque </a:t>
            </a:r>
            <a:r>
              <a:rPr lang="pt-BR" sz="1600" dirty="0"/>
              <a:t>falta transparencia dos orgãos responsaveis</a:t>
            </a:r>
          </a:p>
          <a:p>
            <a:endParaRPr lang="pt-BR" sz="1600" b="1" dirty="0" smtClean="0"/>
          </a:p>
          <a:p>
            <a:r>
              <a:rPr lang="pt-BR" sz="1600" b="1" dirty="0" smtClean="0"/>
              <a:t>Por </a:t>
            </a:r>
            <a:r>
              <a:rPr lang="pt-BR" sz="1600" b="1" dirty="0"/>
              <a:t>que falta transparencia no uso destes recursos?</a:t>
            </a:r>
          </a:p>
          <a:p>
            <a:r>
              <a:rPr lang="pt-BR" sz="1600" dirty="0" smtClean="0"/>
              <a:t>       Porque </a:t>
            </a:r>
            <a:r>
              <a:rPr lang="pt-BR" sz="1600" dirty="0"/>
              <a:t>não existe mecanimos de gerenciamento destes recursos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24828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05780" y="13350"/>
            <a:ext cx="10157354" cy="6605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Empathy Map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5780" y="736796"/>
            <a:ext cx="11161240" cy="6004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Callout 4"/>
          <p:cNvSpPr/>
          <p:nvPr/>
        </p:nvSpPr>
        <p:spPr>
          <a:xfrm>
            <a:off x="549795" y="1279108"/>
            <a:ext cx="1839025" cy="100224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Livros não entregues...</a:t>
            </a:r>
            <a:endParaRPr lang="pt-BR" sz="1400" dirty="0"/>
          </a:p>
        </p:txBody>
      </p:sp>
      <p:cxnSp>
        <p:nvCxnSpPr>
          <p:cNvPr id="9" name="Straight Connector 8"/>
          <p:cNvCxnSpPr>
            <a:stCxn id="4" idx="0"/>
            <a:endCxn id="4" idx="2"/>
          </p:cNvCxnSpPr>
          <p:nvPr/>
        </p:nvCxnSpPr>
        <p:spPr>
          <a:xfrm>
            <a:off x="5986400" y="736796"/>
            <a:ext cx="0" cy="60045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1"/>
            <a:endCxn id="4" idx="3"/>
          </p:cNvCxnSpPr>
          <p:nvPr/>
        </p:nvCxnSpPr>
        <p:spPr>
          <a:xfrm>
            <a:off x="405780" y="3739082"/>
            <a:ext cx="111612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5780" y="736796"/>
            <a:ext cx="972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Says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58408" y="740133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Thinks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0913" y="3758500"/>
            <a:ext cx="972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Feels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6312" y="3758500"/>
            <a:ext cx="972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Does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2413332" y="789372"/>
            <a:ext cx="1880879" cy="1133738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Livros entregues em excesso</a:t>
            </a:r>
            <a:endParaRPr lang="pt-BR" sz="1400" dirty="0"/>
          </a:p>
        </p:txBody>
      </p:sp>
      <p:sp>
        <p:nvSpPr>
          <p:cNvPr id="27" name="Oval Callout 26"/>
          <p:cNvSpPr/>
          <p:nvPr/>
        </p:nvSpPr>
        <p:spPr>
          <a:xfrm>
            <a:off x="3985229" y="1738492"/>
            <a:ext cx="1929164" cy="1186451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MEC não calcula a evazão escolar</a:t>
            </a:r>
            <a:endParaRPr lang="pt-BR" sz="1400" dirty="0"/>
          </a:p>
        </p:txBody>
      </p:sp>
      <p:sp>
        <p:nvSpPr>
          <p:cNvPr id="28" name="Oval Callout 27"/>
          <p:cNvSpPr/>
          <p:nvPr/>
        </p:nvSpPr>
        <p:spPr>
          <a:xfrm>
            <a:off x="1984058" y="2372248"/>
            <a:ext cx="1656184" cy="917696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Falta livros didáticos!</a:t>
            </a:r>
            <a:endParaRPr lang="pt-BR" sz="1400" dirty="0"/>
          </a:p>
        </p:txBody>
      </p:sp>
      <p:sp>
        <p:nvSpPr>
          <p:cNvPr id="31" name="Cloud Callout 30"/>
          <p:cNvSpPr/>
          <p:nvPr/>
        </p:nvSpPr>
        <p:spPr>
          <a:xfrm>
            <a:off x="6526460" y="1514432"/>
            <a:ext cx="2232248" cy="857816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Má administração</a:t>
            </a:r>
            <a:endParaRPr lang="pt-BR" sz="1400" dirty="0"/>
          </a:p>
        </p:txBody>
      </p:sp>
      <p:sp>
        <p:nvSpPr>
          <p:cNvPr id="32" name="Cloud Callout 31"/>
          <p:cNvSpPr/>
          <p:nvPr/>
        </p:nvSpPr>
        <p:spPr>
          <a:xfrm>
            <a:off x="8747872" y="905009"/>
            <a:ext cx="2409286" cy="1034746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Material sendo jogado fora</a:t>
            </a:r>
            <a:endParaRPr lang="pt-BR" sz="1400" dirty="0"/>
          </a:p>
        </p:txBody>
      </p:sp>
      <p:sp>
        <p:nvSpPr>
          <p:cNvPr id="33" name="Cloud Callout 32"/>
          <p:cNvSpPr/>
          <p:nvPr/>
        </p:nvSpPr>
        <p:spPr>
          <a:xfrm>
            <a:off x="9074266" y="2197849"/>
            <a:ext cx="2232248" cy="857816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Má investimento na educação</a:t>
            </a:r>
            <a:endParaRPr lang="pt-BR" sz="1400" dirty="0"/>
          </a:p>
        </p:txBody>
      </p:sp>
      <p:sp>
        <p:nvSpPr>
          <p:cNvPr id="34" name="Cloud Callout 33"/>
          <p:cNvSpPr/>
          <p:nvPr/>
        </p:nvSpPr>
        <p:spPr>
          <a:xfrm>
            <a:off x="6193119" y="2559610"/>
            <a:ext cx="2826926" cy="916319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Há uma desvalorização da esducação</a:t>
            </a:r>
            <a:endParaRPr lang="pt-BR" sz="1400" dirty="0"/>
          </a:p>
        </p:txBody>
      </p:sp>
      <p:sp>
        <p:nvSpPr>
          <p:cNvPr id="35" name="Flowchart: Process 34"/>
          <p:cNvSpPr/>
          <p:nvPr/>
        </p:nvSpPr>
        <p:spPr>
          <a:xfrm>
            <a:off x="656903" y="4249783"/>
            <a:ext cx="4824536" cy="22322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pt-BR" sz="1400" dirty="0" smtClean="0"/>
              <a:t>Reclamação por um sistema do MEC</a:t>
            </a:r>
          </a:p>
          <a:p>
            <a:pPr marL="285750" indent="-285750">
              <a:buFontTx/>
              <a:buChar char="-"/>
            </a:pPr>
            <a:r>
              <a:rPr lang="pt-BR" sz="1400" dirty="0" smtClean="0"/>
              <a:t>Reclamação em mídias sociais</a:t>
            </a:r>
          </a:p>
          <a:p>
            <a:pPr marL="285750" indent="-285750">
              <a:buFontTx/>
              <a:buChar char="-"/>
            </a:pPr>
            <a:r>
              <a:rPr lang="pt-BR" sz="1400" dirty="0" smtClean="0"/>
              <a:t>Listagem de livros faltantes ou em excesso</a:t>
            </a:r>
          </a:p>
          <a:p>
            <a:pPr marL="285750" indent="-285750">
              <a:buFontTx/>
              <a:buChar char="-"/>
            </a:pPr>
            <a:r>
              <a:rPr lang="pt-BR" sz="1400" dirty="0" smtClean="0"/>
              <a:t>Contagem dos alunos para requisitar material didático</a:t>
            </a:r>
          </a:p>
          <a:p>
            <a:pPr marL="285750" indent="-285750">
              <a:buFontTx/>
              <a:buChar char="-"/>
            </a:pPr>
            <a:r>
              <a:rPr lang="pt-BR" sz="1400" dirty="0" smtClean="0"/>
              <a:t>Seleção do material que será utilizado com a cordenação pedagógica</a:t>
            </a:r>
            <a:endParaRPr lang="pt-BR" sz="1400" dirty="0"/>
          </a:p>
        </p:txBody>
      </p:sp>
      <p:sp>
        <p:nvSpPr>
          <p:cNvPr id="36" name="Flowchart: Process 35"/>
          <p:cNvSpPr/>
          <p:nvPr/>
        </p:nvSpPr>
        <p:spPr>
          <a:xfrm>
            <a:off x="7908441" y="4743890"/>
            <a:ext cx="1736539" cy="126128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pt-BR" sz="1400" dirty="0" smtClean="0"/>
              <a:t>Frustração</a:t>
            </a:r>
          </a:p>
          <a:p>
            <a:pPr marL="285750" indent="-285750">
              <a:buFontTx/>
              <a:buChar char="-"/>
            </a:pPr>
            <a:r>
              <a:rPr lang="pt-BR" sz="1400" dirty="0" smtClean="0"/>
              <a:t>Preocupação</a:t>
            </a:r>
          </a:p>
          <a:p>
            <a:pPr marL="285750" indent="-285750">
              <a:buFontTx/>
              <a:buChar char="-"/>
            </a:pPr>
            <a:r>
              <a:rPr lang="pt-BR" sz="1400" dirty="0" smtClean="0"/>
              <a:t>Ansiedade</a:t>
            </a:r>
          </a:p>
          <a:p>
            <a:pPr marL="285750" indent="-285750">
              <a:buFontTx/>
              <a:buChar char="-"/>
            </a:pPr>
            <a:r>
              <a:rPr lang="pt-BR" sz="1400" dirty="0" smtClean="0"/>
              <a:t>Raiva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64" y="0"/>
            <a:ext cx="7929431" cy="90452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Customer Journey Map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" y="1361109"/>
            <a:ext cx="11593288" cy="46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64" y="0"/>
            <a:ext cx="6912768" cy="908720"/>
          </a:xfrm>
        </p:spPr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1328" y="1340768"/>
            <a:ext cx="6367140" cy="1944216"/>
          </a:xfrm>
          <a:prstGeom prst="rect">
            <a:avLst/>
          </a:prstGeom>
        </p:spPr>
        <p:txBody>
          <a:bodyPr vert="horz" lIns="121899" tIns="60949" rIns="121899" bIns="60949" rtlCol="0" anchor="t">
            <a:no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/>
              <a:t>Diminuir o desperdício de </a:t>
            </a:r>
            <a:r>
              <a:rPr lang="pt-BR" sz="2000" dirty="0" smtClean="0"/>
              <a:t>livros </a:t>
            </a:r>
            <a:r>
              <a:rPr lang="pt-BR" sz="2000" dirty="0" smtClean="0"/>
              <a:t>didáticos e consequentemente, diminuir o desperdício de recusos públicos</a:t>
            </a:r>
          </a:p>
        </p:txBody>
      </p:sp>
    </p:spTree>
    <p:extLst>
      <p:ext uri="{BB962C8B-B14F-4D97-AF65-F5344CB8AC3E}">
        <p14:creationId xmlns:p14="http://schemas.microsoft.com/office/powerpoint/2010/main" val="8121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64" y="0"/>
            <a:ext cx="6912768" cy="908720"/>
          </a:xfrm>
        </p:spPr>
        <p:txBody>
          <a:bodyPr/>
          <a:lstStyle/>
          <a:p>
            <a:r>
              <a:rPr lang="en-US" dirty="0" err="1" smtClean="0"/>
              <a:t>Atividades</a:t>
            </a:r>
            <a:r>
              <a:rPr lang="en-US" dirty="0" smtClean="0"/>
              <a:t> </a:t>
            </a:r>
            <a:r>
              <a:rPr lang="en-US" dirty="0" err="1" smtClean="0"/>
              <a:t>Guia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1328" y="1340768"/>
            <a:ext cx="8095332" cy="3240360"/>
          </a:xfrm>
          <a:prstGeom prst="rect">
            <a:avLst/>
          </a:prstGeom>
        </p:spPr>
        <p:txBody>
          <a:bodyPr vert="horz" lIns="121899" tIns="60949" rIns="121899" bIns="60949" rtlCol="0" anchor="t">
            <a:no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/>
              <a:t>1 </a:t>
            </a:r>
            <a:r>
              <a:rPr lang="pt-BR" sz="2000" dirty="0" smtClean="0"/>
              <a:t>– </a:t>
            </a:r>
            <a:r>
              <a:rPr lang="pt-BR" sz="2000" b="1" dirty="0" smtClean="0"/>
              <a:t>Lei ferente à descarte de Livros: </a:t>
            </a:r>
            <a:r>
              <a:rPr lang="pt-BR" sz="2000" dirty="0" smtClean="0"/>
              <a:t>Resolução/CD/FNDE </a:t>
            </a:r>
            <a:r>
              <a:rPr lang="pt-BR" sz="2000" dirty="0"/>
              <a:t>nº 42, de 28 de agosto de </a:t>
            </a:r>
            <a:r>
              <a:rPr lang="pt-BR" sz="2000" dirty="0" smtClean="0"/>
              <a:t>2012</a:t>
            </a:r>
          </a:p>
          <a:p>
            <a:r>
              <a:rPr lang="pt-BR" sz="2000" b="1" dirty="0" smtClean="0"/>
              <a:t>Parágrafos n e o</a:t>
            </a:r>
            <a:r>
              <a:rPr lang="pt-BR" sz="2000" dirty="0" smtClean="0"/>
              <a:t>:</a:t>
            </a:r>
          </a:p>
          <a:p>
            <a:r>
              <a:rPr lang="pt-BR" sz="2000" dirty="0"/>
              <a:t>n) orientar e acompanhar o adequado descarte de livros após decorrido o prazo trienal de utilização, inclusive por meio de normas </a:t>
            </a:r>
            <a:r>
              <a:rPr lang="pt-BR" sz="2000" dirty="0" smtClean="0"/>
              <a:t>próprias;</a:t>
            </a:r>
            <a:endParaRPr lang="pt-BR" sz="2000" dirty="0"/>
          </a:p>
          <a:p>
            <a:r>
              <a:rPr lang="pt-BR" sz="2000" dirty="0"/>
              <a:t>o) propor, implantar e implementar ações que possam contribuir para a melhoria da execução do </a:t>
            </a:r>
            <a:r>
              <a:rPr lang="pt-BR" sz="2000" dirty="0" smtClean="0"/>
              <a:t>Programa</a:t>
            </a:r>
            <a:r>
              <a:rPr lang="pt-BR" sz="2000" dirty="0"/>
              <a:t>.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 smtClean="0"/>
              <a:t>2 – Pesquisa com coordenadores/professores para entendimento do escopo:</a:t>
            </a:r>
          </a:p>
          <a:p>
            <a:r>
              <a:rPr lang="pt-BR" sz="2000" dirty="0">
                <a:hlinkClick r:id="rId3"/>
              </a:rPr>
              <a:t>https://</a:t>
            </a:r>
            <a:r>
              <a:rPr lang="pt-BR" sz="2000" dirty="0" smtClean="0">
                <a:hlinkClick r:id="rId3"/>
              </a:rPr>
              <a:t>forms.gle/R7E6wqdUrnSgiBXU7</a:t>
            </a:r>
            <a:endParaRPr lang="pt-BR" sz="2000" dirty="0" smtClean="0"/>
          </a:p>
          <a:p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9921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64" y="0"/>
            <a:ext cx="10157354" cy="822194"/>
          </a:xfrm>
        </p:spPr>
        <p:txBody>
          <a:bodyPr/>
          <a:lstStyle/>
          <a:p>
            <a:r>
              <a:rPr lang="en-US" dirty="0" err="1" smtClean="0"/>
              <a:t>Protótipos</a:t>
            </a:r>
            <a:r>
              <a:rPr lang="en-US" dirty="0" smtClean="0"/>
              <a:t> – Login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88" y="1484784"/>
            <a:ext cx="75342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2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64" y="0"/>
            <a:ext cx="10157354" cy="822194"/>
          </a:xfrm>
        </p:spPr>
        <p:txBody>
          <a:bodyPr/>
          <a:lstStyle/>
          <a:p>
            <a:r>
              <a:rPr lang="en-US" dirty="0" err="1" smtClean="0"/>
              <a:t>Protótipos</a:t>
            </a:r>
            <a:r>
              <a:rPr lang="en-US" dirty="0" smtClean="0"/>
              <a:t> – </a:t>
            </a:r>
            <a:r>
              <a:rPr lang="en-US" dirty="0" err="1" smtClean="0"/>
              <a:t>Tela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80" y="1628800"/>
            <a:ext cx="75438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6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234</TotalTime>
  <Words>502</Words>
  <Application>Microsoft Office PowerPoint</Application>
  <PresentationFormat>Custom</PresentationFormat>
  <Paragraphs>85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Books 16x9</vt:lpstr>
      <vt:lpstr>Livros++</vt:lpstr>
      <vt:lpstr>Pontos levatados</vt:lpstr>
      <vt:lpstr>Perguntas</vt:lpstr>
      <vt:lpstr>Empathy Map</vt:lpstr>
      <vt:lpstr>Customer Journey Map</vt:lpstr>
      <vt:lpstr>Challenge</vt:lpstr>
      <vt:lpstr>Atividades Guia</vt:lpstr>
      <vt:lpstr>Protótipos – Login</vt:lpstr>
      <vt:lpstr>Protótipos – Tela inicial</vt:lpstr>
      <vt:lpstr>Protótipos – Cadastro de livros</vt:lpstr>
      <vt:lpstr>Protótipos – Consulta disponibilidade</vt:lpstr>
      <vt:lpstr>Protótipos – Tela de histórico</vt:lpstr>
    </vt:vector>
  </TitlesOfParts>
  <Company>VolvoIT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Amadei Thiago (2)</dc:creator>
  <cp:lastModifiedBy>Amadei Thiago (2)</cp:lastModifiedBy>
  <cp:revision>15</cp:revision>
  <dcterms:created xsi:type="dcterms:W3CDTF">2020-03-02T22:14:13Z</dcterms:created>
  <dcterms:modified xsi:type="dcterms:W3CDTF">2020-03-09T23:30:31Z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