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54547-611E-44C1-802E-79D3A12D1492}" v="1934" dt="2021-08-17T13:22:36.372"/>
    <p1510:client id="{8144F511-07B2-44E5-83A5-DF538AFB84C2}" v="679" dt="2021-08-17T10:56:11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09B92-B16A-4E33-812B-0E11D54F91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5FF498-9C48-4D75-A9BC-A9C3343ABAA2}">
      <dgm:prSet/>
      <dgm:spPr/>
      <dgm:t>
        <a:bodyPr/>
        <a:lstStyle/>
        <a:p>
          <a:r>
            <a:rPr lang="en-GB" b="0" baseline="0"/>
            <a:t>Create a function that checks after assigning the current index the grid becomes unsafe or not. Keep Hashmap for a row, column and boxes. If any number has a frequency greater than 1 in the hashMap return false else return true; hashMap can be avoided by using loops.</a:t>
          </a:r>
          <a:endParaRPr lang="en-US"/>
        </a:p>
      </dgm:t>
    </dgm:pt>
    <dgm:pt modelId="{88E1A822-AC0B-492B-8169-E8B21B707379}" type="parTrans" cxnId="{E113ADA4-8047-4FFA-91D8-313023F4F088}">
      <dgm:prSet/>
      <dgm:spPr/>
      <dgm:t>
        <a:bodyPr/>
        <a:lstStyle/>
        <a:p>
          <a:endParaRPr lang="en-US"/>
        </a:p>
      </dgm:t>
    </dgm:pt>
    <dgm:pt modelId="{F06D1232-B95E-4C7A-B93A-260570E7D673}" type="sibTrans" cxnId="{E113ADA4-8047-4FFA-91D8-313023F4F088}">
      <dgm:prSet/>
      <dgm:spPr/>
      <dgm:t>
        <a:bodyPr/>
        <a:lstStyle/>
        <a:p>
          <a:endParaRPr lang="en-US"/>
        </a:p>
      </dgm:t>
    </dgm:pt>
    <dgm:pt modelId="{677BC411-E203-46E8-BE75-AF9EBA3AE9F1}">
      <dgm:prSet/>
      <dgm:spPr/>
      <dgm:t>
        <a:bodyPr/>
        <a:lstStyle/>
        <a:p>
          <a:r>
            <a:rPr lang="en-GB" b="0" baseline="0"/>
            <a:t>Create a recursive function that takes a grid.</a:t>
          </a:r>
          <a:endParaRPr lang="en-US"/>
        </a:p>
      </dgm:t>
    </dgm:pt>
    <dgm:pt modelId="{2DD47615-087A-4676-9A76-93A152159DF4}" type="parTrans" cxnId="{272D19D9-9F06-4877-8430-7BFECBBF6498}">
      <dgm:prSet/>
      <dgm:spPr/>
      <dgm:t>
        <a:bodyPr/>
        <a:lstStyle/>
        <a:p>
          <a:endParaRPr lang="en-US"/>
        </a:p>
      </dgm:t>
    </dgm:pt>
    <dgm:pt modelId="{C5AB3BC2-6A90-4587-BFE5-B6BFBF249012}" type="sibTrans" cxnId="{272D19D9-9F06-4877-8430-7BFECBBF6498}">
      <dgm:prSet/>
      <dgm:spPr/>
      <dgm:t>
        <a:bodyPr/>
        <a:lstStyle/>
        <a:p>
          <a:endParaRPr lang="en-US"/>
        </a:p>
      </dgm:t>
    </dgm:pt>
    <dgm:pt modelId="{FA8279F2-1A55-4969-B84F-B09C7E4030C0}">
      <dgm:prSet/>
      <dgm:spPr/>
      <dgm:t>
        <a:bodyPr/>
        <a:lstStyle/>
        <a:p>
          <a:r>
            <a:rPr lang="en-GB" b="0" baseline="0"/>
            <a:t>Check for any unassigned location. If present then assign a number from 1 to 9, check if assigning the number to current index makes the grid unsafe or not, if safe then recursively call the function for all safe cases from 0 to 9. if any recursive call returns true, end the loop and return true. If no recursive call returns true then return false.</a:t>
          </a:r>
          <a:endParaRPr lang="en-US"/>
        </a:p>
      </dgm:t>
    </dgm:pt>
    <dgm:pt modelId="{74E4EDCC-E0C5-4E16-9672-C8DDC4EDAD72}" type="parTrans" cxnId="{B239AEA4-A453-4E8A-B60D-01FD87C4FF77}">
      <dgm:prSet/>
      <dgm:spPr/>
      <dgm:t>
        <a:bodyPr/>
        <a:lstStyle/>
        <a:p>
          <a:endParaRPr lang="en-US"/>
        </a:p>
      </dgm:t>
    </dgm:pt>
    <dgm:pt modelId="{F4852C3B-4DE1-4A4B-AE59-3DF1E8F37522}" type="sibTrans" cxnId="{B239AEA4-A453-4E8A-B60D-01FD87C4FF77}">
      <dgm:prSet/>
      <dgm:spPr/>
      <dgm:t>
        <a:bodyPr/>
        <a:lstStyle/>
        <a:p>
          <a:endParaRPr lang="en-US"/>
        </a:p>
      </dgm:t>
    </dgm:pt>
    <dgm:pt modelId="{BDB20C3F-3BEA-4F7B-B926-93E6C2E4AB48}">
      <dgm:prSet/>
      <dgm:spPr/>
      <dgm:t>
        <a:bodyPr/>
        <a:lstStyle/>
        <a:p>
          <a:r>
            <a:rPr lang="en-GB" b="0" baseline="0"/>
            <a:t>If there is no unassigned location then return true.</a:t>
          </a:r>
          <a:endParaRPr lang="en-US"/>
        </a:p>
      </dgm:t>
    </dgm:pt>
    <dgm:pt modelId="{60CCF799-A881-4FA7-B903-F4E255BCF470}" type="parTrans" cxnId="{9AFDC5AA-AEC2-491F-A9B7-4ECE51A4BC6C}">
      <dgm:prSet/>
      <dgm:spPr/>
      <dgm:t>
        <a:bodyPr/>
        <a:lstStyle/>
        <a:p>
          <a:endParaRPr lang="en-US"/>
        </a:p>
      </dgm:t>
    </dgm:pt>
    <dgm:pt modelId="{B937175D-C5A7-4E73-9A4A-ABFE829DC7A1}" type="sibTrans" cxnId="{9AFDC5AA-AEC2-491F-A9B7-4ECE51A4BC6C}">
      <dgm:prSet/>
      <dgm:spPr/>
      <dgm:t>
        <a:bodyPr/>
        <a:lstStyle/>
        <a:p>
          <a:endParaRPr lang="en-US"/>
        </a:p>
      </dgm:t>
    </dgm:pt>
    <dgm:pt modelId="{40A85A86-94F7-43B0-834C-3FE2B922C199}" type="pres">
      <dgm:prSet presAssocID="{BA109B92-B16A-4E33-812B-0E11D54F912A}" presName="linear" presStyleCnt="0">
        <dgm:presLayoutVars>
          <dgm:animLvl val="lvl"/>
          <dgm:resizeHandles val="exact"/>
        </dgm:presLayoutVars>
      </dgm:prSet>
      <dgm:spPr/>
    </dgm:pt>
    <dgm:pt modelId="{4479712A-1FF5-432F-A44D-224EB496B05A}" type="pres">
      <dgm:prSet presAssocID="{025FF498-9C48-4D75-A9BC-A9C3343ABA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530D99-6A50-44AD-B323-3319F2D74D51}" type="pres">
      <dgm:prSet presAssocID="{F06D1232-B95E-4C7A-B93A-260570E7D673}" presName="spacer" presStyleCnt="0"/>
      <dgm:spPr/>
    </dgm:pt>
    <dgm:pt modelId="{990E9003-FB87-45C0-927B-9468204CB2BF}" type="pres">
      <dgm:prSet presAssocID="{677BC411-E203-46E8-BE75-AF9EBA3AE9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834D9A-F8FE-4CB9-85B9-86D8840F1463}" type="pres">
      <dgm:prSet presAssocID="{C5AB3BC2-6A90-4587-BFE5-B6BFBF249012}" presName="spacer" presStyleCnt="0"/>
      <dgm:spPr/>
    </dgm:pt>
    <dgm:pt modelId="{0C8242A6-584A-4032-9439-945A5E8423F6}" type="pres">
      <dgm:prSet presAssocID="{FA8279F2-1A55-4969-B84F-B09C7E4030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0C9B09-855E-4ED7-98E8-15F96543DDAF}" type="pres">
      <dgm:prSet presAssocID="{F4852C3B-4DE1-4A4B-AE59-3DF1E8F37522}" presName="spacer" presStyleCnt="0"/>
      <dgm:spPr/>
    </dgm:pt>
    <dgm:pt modelId="{27AAAD17-8CD0-4363-8F2A-500DEA252D28}" type="pres">
      <dgm:prSet presAssocID="{BDB20C3F-3BEA-4F7B-B926-93E6C2E4AB4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D0F703-79F0-4564-BCB6-48183CD27892}" type="presOf" srcId="{FA8279F2-1A55-4969-B84F-B09C7E4030C0}" destId="{0C8242A6-584A-4032-9439-945A5E8423F6}" srcOrd="0" destOrd="0" presId="urn:microsoft.com/office/officeart/2005/8/layout/vList2"/>
    <dgm:cxn modelId="{4D074536-5259-4EC8-AA5E-62F1719B9C90}" type="presOf" srcId="{025FF498-9C48-4D75-A9BC-A9C3343ABAA2}" destId="{4479712A-1FF5-432F-A44D-224EB496B05A}" srcOrd="0" destOrd="0" presId="urn:microsoft.com/office/officeart/2005/8/layout/vList2"/>
    <dgm:cxn modelId="{948B284A-FE20-4610-8E1A-53D22B59A94A}" type="presOf" srcId="{BA109B92-B16A-4E33-812B-0E11D54F912A}" destId="{40A85A86-94F7-43B0-834C-3FE2B922C199}" srcOrd="0" destOrd="0" presId="urn:microsoft.com/office/officeart/2005/8/layout/vList2"/>
    <dgm:cxn modelId="{E113ADA4-8047-4FFA-91D8-313023F4F088}" srcId="{BA109B92-B16A-4E33-812B-0E11D54F912A}" destId="{025FF498-9C48-4D75-A9BC-A9C3343ABAA2}" srcOrd="0" destOrd="0" parTransId="{88E1A822-AC0B-492B-8169-E8B21B707379}" sibTransId="{F06D1232-B95E-4C7A-B93A-260570E7D673}"/>
    <dgm:cxn modelId="{B239AEA4-A453-4E8A-B60D-01FD87C4FF77}" srcId="{BA109B92-B16A-4E33-812B-0E11D54F912A}" destId="{FA8279F2-1A55-4969-B84F-B09C7E4030C0}" srcOrd="2" destOrd="0" parTransId="{74E4EDCC-E0C5-4E16-9672-C8DDC4EDAD72}" sibTransId="{F4852C3B-4DE1-4A4B-AE59-3DF1E8F37522}"/>
    <dgm:cxn modelId="{9AFDC5AA-AEC2-491F-A9B7-4ECE51A4BC6C}" srcId="{BA109B92-B16A-4E33-812B-0E11D54F912A}" destId="{BDB20C3F-3BEA-4F7B-B926-93E6C2E4AB48}" srcOrd="3" destOrd="0" parTransId="{60CCF799-A881-4FA7-B903-F4E255BCF470}" sibTransId="{B937175D-C5A7-4E73-9A4A-ABFE829DC7A1}"/>
    <dgm:cxn modelId="{CC4C1DB7-78D2-4CA9-972B-F0D18B55F507}" type="presOf" srcId="{677BC411-E203-46E8-BE75-AF9EBA3AE9F1}" destId="{990E9003-FB87-45C0-927B-9468204CB2BF}" srcOrd="0" destOrd="0" presId="urn:microsoft.com/office/officeart/2005/8/layout/vList2"/>
    <dgm:cxn modelId="{272D19D9-9F06-4877-8430-7BFECBBF6498}" srcId="{BA109B92-B16A-4E33-812B-0E11D54F912A}" destId="{677BC411-E203-46E8-BE75-AF9EBA3AE9F1}" srcOrd="1" destOrd="0" parTransId="{2DD47615-087A-4676-9A76-93A152159DF4}" sibTransId="{C5AB3BC2-6A90-4587-BFE5-B6BFBF249012}"/>
    <dgm:cxn modelId="{2FF0FEF2-BA8E-4D2F-9552-614D05EE92E8}" type="presOf" srcId="{BDB20C3F-3BEA-4F7B-B926-93E6C2E4AB48}" destId="{27AAAD17-8CD0-4363-8F2A-500DEA252D28}" srcOrd="0" destOrd="0" presId="urn:microsoft.com/office/officeart/2005/8/layout/vList2"/>
    <dgm:cxn modelId="{1FAF7449-2D6D-4515-BAD3-C16982D9E5D2}" type="presParOf" srcId="{40A85A86-94F7-43B0-834C-3FE2B922C199}" destId="{4479712A-1FF5-432F-A44D-224EB496B05A}" srcOrd="0" destOrd="0" presId="urn:microsoft.com/office/officeart/2005/8/layout/vList2"/>
    <dgm:cxn modelId="{8EABFA6F-CA39-4D69-8A60-D237F2D4E033}" type="presParOf" srcId="{40A85A86-94F7-43B0-834C-3FE2B922C199}" destId="{B9530D99-6A50-44AD-B323-3319F2D74D51}" srcOrd="1" destOrd="0" presId="urn:microsoft.com/office/officeart/2005/8/layout/vList2"/>
    <dgm:cxn modelId="{97775F85-C026-4851-89EE-3E2B9F07656E}" type="presParOf" srcId="{40A85A86-94F7-43B0-834C-3FE2B922C199}" destId="{990E9003-FB87-45C0-927B-9468204CB2BF}" srcOrd="2" destOrd="0" presId="urn:microsoft.com/office/officeart/2005/8/layout/vList2"/>
    <dgm:cxn modelId="{7E47FFFD-4255-4004-A184-FA8AEFD3B4A2}" type="presParOf" srcId="{40A85A86-94F7-43B0-834C-3FE2B922C199}" destId="{EB834D9A-F8FE-4CB9-85B9-86D8840F1463}" srcOrd="3" destOrd="0" presId="urn:microsoft.com/office/officeart/2005/8/layout/vList2"/>
    <dgm:cxn modelId="{0A11618D-6623-4A19-8B89-D2B627BCF1A5}" type="presParOf" srcId="{40A85A86-94F7-43B0-834C-3FE2B922C199}" destId="{0C8242A6-584A-4032-9439-945A5E8423F6}" srcOrd="4" destOrd="0" presId="urn:microsoft.com/office/officeart/2005/8/layout/vList2"/>
    <dgm:cxn modelId="{267C24A5-3AFA-489D-A627-5361143233F8}" type="presParOf" srcId="{40A85A86-94F7-43B0-834C-3FE2B922C199}" destId="{E40C9B09-855E-4ED7-98E8-15F96543DDAF}" srcOrd="5" destOrd="0" presId="urn:microsoft.com/office/officeart/2005/8/layout/vList2"/>
    <dgm:cxn modelId="{4FF9A671-01D6-433E-984C-080FD73EB89F}" type="presParOf" srcId="{40A85A86-94F7-43B0-834C-3FE2B922C199}" destId="{27AAAD17-8CD0-4363-8F2A-500DEA252D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B1FAD-AAC4-41EE-B53B-7443D45484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7E045-CC67-4035-B26D-5C730F7090F2}">
      <dgm:prSet/>
      <dgm:spPr/>
      <dgm:t>
        <a:bodyPr/>
        <a:lstStyle/>
        <a:p>
          <a:r>
            <a:rPr lang="en-GB" b="0" baseline="0"/>
            <a:t>This mini project 'Sudoku Solver' contains five .C files and four .txt files.</a:t>
          </a:r>
          <a:endParaRPr lang="en-US"/>
        </a:p>
      </dgm:t>
    </dgm:pt>
    <dgm:pt modelId="{8EF43255-8BD8-44A1-9D11-E971197644B1}" type="parTrans" cxnId="{91809306-4E0B-44D3-8C35-EE3D0248195E}">
      <dgm:prSet/>
      <dgm:spPr/>
      <dgm:t>
        <a:bodyPr/>
        <a:lstStyle/>
        <a:p>
          <a:endParaRPr lang="en-US"/>
        </a:p>
      </dgm:t>
    </dgm:pt>
    <dgm:pt modelId="{50EED4A4-BFAB-45DC-A086-948465D187D0}" type="sibTrans" cxnId="{91809306-4E0B-44D3-8C35-EE3D0248195E}">
      <dgm:prSet/>
      <dgm:spPr/>
      <dgm:t>
        <a:bodyPr/>
        <a:lstStyle/>
        <a:p>
          <a:endParaRPr lang="en-US"/>
        </a:p>
      </dgm:t>
    </dgm:pt>
    <dgm:pt modelId="{A5416A7A-C95B-4271-A9F5-CE3494696ED9}">
      <dgm:prSet/>
      <dgm:spPr/>
      <dgm:t>
        <a:bodyPr/>
        <a:lstStyle/>
        <a:p>
          <a:r>
            <a:rPr lang="en-GB" b="0" baseline="0"/>
            <a:t>The main.c file is (literally) a main file where user can enter the data for Sudoku Problem.</a:t>
          </a:r>
          <a:endParaRPr lang="en-US"/>
        </a:p>
      </dgm:t>
    </dgm:pt>
    <dgm:pt modelId="{900487F7-2AF0-407D-9080-D7941C3F0067}" type="parTrans" cxnId="{E500184F-283A-4118-BC42-EB4CFE28362B}">
      <dgm:prSet/>
      <dgm:spPr/>
      <dgm:t>
        <a:bodyPr/>
        <a:lstStyle/>
        <a:p>
          <a:endParaRPr lang="en-US"/>
        </a:p>
      </dgm:t>
    </dgm:pt>
    <dgm:pt modelId="{A69890D0-5107-4950-B8AF-394236D9024D}" type="sibTrans" cxnId="{E500184F-283A-4118-BC42-EB4CFE28362B}">
      <dgm:prSet/>
      <dgm:spPr/>
      <dgm:t>
        <a:bodyPr/>
        <a:lstStyle/>
        <a:p>
          <a:endParaRPr lang="en-US"/>
        </a:p>
      </dgm:t>
    </dgm:pt>
    <dgm:pt modelId="{68B422A6-722A-4DB0-ADA9-B0E5ACA8BDE2}">
      <dgm:prSet/>
      <dgm:spPr/>
      <dgm:t>
        <a:bodyPr/>
        <a:lstStyle/>
        <a:p>
          <a:r>
            <a:rPr lang="en-GB" b="0" baseline="0"/>
            <a:t>PrintBoard.c file prints the Sudoku Board.</a:t>
          </a:r>
          <a:endParaRPr lang="en-US"/>
        </a:p>
      </dgm:t>
    </dgm:pt>
    <dgm:pt modelId="{C8D9C24F-EEEB-48F7-AE06-C157FE75CF22}" type="parTrans" cxnId="{CE15191E-FD36-4CA9-BC16-C9341E361294}">
      <dgm:prSet/>
      <dgm:spPr/>
      <dgm:t>
        <a:bodyPr/>
        <a:lstStyle/>
        <a:p>
          <a:endParaRPr lang="en-US"/>
        </a:p>
      </dgm:t>
    </dgm:pt>
    <dgm:pt modelId="{7066BE89-EEDF-44AE-9E8B-1A87BDCDD336}" type="sibTrans" cxnId="{CE15191E-FD36-4CA9-BC16-C9341E361294}">
      <dgm:prSet/>
      <dgm:spPr/>
      <dgm:t>
        <a:bodyPr/>
        <a:lstStyle/>
        <a:p>
          <a:endParaRPr lang="en-US"/>
        </a:p>
      </dgm:t>
    </dgm:pt>
    <dgm:pt modelId="{19B27767-3EE7-4758-B8A3-CCC881FD9496}">
      <dgm:prSet/>
      <dgm:spPr/>
      <dgm:t>
        <a:bodyPr/>
        <a:lstStyle/>
        <a:p>
          <a:r>
            <a:rPr lang="en-GB" b="0" baseline="0"/>
            <a:t>SolvingFunctions.c file contains all the functions and algorithms to solve Sudoku</a:t>
          </a:r>
          <a:endParaRPr lang="en-US"/>
        </a:p>
      </dgm:t>
    </dgm:pt>
    <dgm:pt modelId="{24AE3089-EF00-43A3-B076-B97A56CDE5F2}" type="parTrans" cxnId="{A2422FD0-98CE-484D-89CE-B3EB2BB3FA2B}">
      <dgm:prSet/>
      <dgm:spPr/>
      <dgm:t>
        <a:bodyPr/>
        <a:lstStyle/>
        <a:p>
          <a:endParaRPr lang="en-US"/>
        </a:p>
      </dgm:t>
    </dgm:pt>
    <dgm:pt modelId="{1601EE90-1A5E-488F-8F3E-DD380A7B0696}" type="sibTrans" cxnId="{A2422FD0-98CE-484D-89CE-B3EB2BB3FA2B}">
      <dgm:prSet/>
      <dgm:spPr/>
      <dgm:t>
        <a:bodyPr/>
        <a:lstStyle/>
        <a:p>
          <a:endParaRPr lang="en-US"/>
        </a:p>
      </dgm:t>
    </dgm:pt>
    <dgm:pt modelId="{B9FE1640-68C7-4594-B19B-4B9BBB770557}">
      <dgm:prSet/>
      <dgm:spPr/>
      <dgm:t>
        <a:bodyPr/>
        <a:lstStyle/>
        <a:p>
          <a:r>
            <a:rPr lang="en-GB" b="0" baseline="0"/>
            <a:t>At last, ASCII_ART.c file displays the ASCII Arts from 4 Text files</a:t>
          </a:r>
          <a:endParaRPr lang="en-US"/>
        </a:p>
      </dgm:t>
    </dgm:pt>
    <dgm:pt modelId="{6CDA823E-0E5A-4C6B-A246-D87818580431}" type="parTrans" cxnId="{5C57EDC4-6F61-48B3-8CD3-00B307FCA154}">
      <dgm:prSet/>
      <dgm:spPr/>
      <dgm:t>
        <a:bodyPr/>
        <a:lstStyle/>
        <a:p>
          <a:endParaRPr lang="en-US"/>
        </a:p>
      </dgm:t>
    </dgm:pt>
    <dgm:pt modelId="{4333A4FD-D2D7-4778-9BF1-A65121428114}" type="sibTrans" cxnId="{5C57EDC4-6F61-48B3-8CD3-00B307FCA154}">
      <dgm:prSet/>
      <dgm:spPr/>
      <dgm:t>
        <a:bodyPr/>
        <a:lstStyle/>
        <a:p>
          <a:endParaRPr lang="en-US"/>
        </a:p>
      </dgm:t>
    </dgm:pt>
    <dgm:pt modelId="{9A892B92-39AE-4895-96F1-FF7C2AF5F872}" type="pres">
      <dgm:prSet presAssocID="{459B1FAD-AAC4-41EE-B53B-7443D4548497}" presName="linear" presStyleCnt="0">
        <dgm:presLayoutVars>
          <dgm:animLvl val="lvl"/>
          <dgm:resizeHandles val="exact"/>
        </dgm:presLayoutVars>
      </dgm:prSet>
      <dgm:spPr/>
    </dgm:pt>
    <dgm:pt modelId="{6047A727-4E0E-4BBD-9B10-508EA69EFAFC}" type="pres">
      <dgm:prSet presAssocID="{4007E045-CC67-4035-B26D-5C730F7090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A86AD2-9510-4F87-9BAE-833704DF5726}" type="pres">
      <dgm:prSet presAssocID="{50EED4A4-BFAB-45DC-A086-948465D187D0}" presName="spacer" presStyleCnt="0"/>
      <dgm:spPr/>
    </dgm:pt>
    <dgm:pt modelId="{4876B0B1-56D6-472D-927F-555F53C86817}" type="pres">
      <dgm:prSet presAssocID="{A5416A7A-C95B-4271-A9F5-CE3494696E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CC29CA-646B-4FC7-AD39-E517687E1A75}" type="pres">
      <dgm:prSet presAssocID="{A69890D0-5107-4950-B8AF-394236D9024D}" presName="spacer" presStyleCnt="0"/>
      <dgm:spPr/>
    </dgm:pt>
    <dgm:pt modelId="{7EA452E7-8D04-41DF-B690-061591575BD4}" type="pres">
      <dgm:prSet presAssocID="{68B422A6-722A-4DB0-ADA9-B0E5ACA8BD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4145CD-C4D2-4A55-9450-7C9BBD3E8F7D}" type="pres">
      <dgm:prSet presAssocID="{7066BE89-EEDF-44AE-9E8B-1A87BDCDD336}" presName="spacer" presStyleCnt="0"/>
      <dgm:spPr/>
    </dgm:pt>
    <dgm:pt modelId="{DD5A9BBA-45D8-4FBD-83B8-BFECA8D9A4E3}" type="pres">
      <dgm:prSet presAssocID="{19B27767-3EE7-4758-B8A3-CCC881FD94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8C540E-950B-4B86-8C9F-2AF52F1B4448}" type="pres">
      <dgm:prSet presAssocID="{1601EE90-1A5E-488F-8F3E-DD380A7B0696}" presName="spacer" presStyleCnt="0"/>
      <dgm:spPr/>
    </dgm:pt>
    <dgm:pt modelId="{78016FE4-0D0C-49FE-814B-47D91147FC5C}" type="pres">
      <dgm:prSet presAssocID="{B9FE1640-68C7-4594-B19B-4B9BBB7705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809306-4E0B-44D3-8C35-EE3D0248195E}" srcId="{459B1FAD-AAC4-41EE-B53B-7443D4548497}" destId="{4007E045-CC67-4035-B26D-5C730F7090F2}" srcOrd="0" destOrd="0" parTransId="{8EF43255-8BD8-44A1-9D11-E971197644B1}" sibTransId="{50EED4A4-BFAB-45DC-A086-948465D187D0}"/>
    <dgm:cxn modelId="{CE15191E-FD36-4CA9-BC16-C9341E361294}" srcId="{459B1FAD-AAC4-41EE-B53B-7443D4548497}" destId="{68B422A6-722A-4DB0-ADA9-B0E5ACA8BDE2}" srcOrd="2" destOrd="0" parTransId="{C8D9C24F-EEEB-48F7-AE06-C157FE75CF22}" sibTransId="{7066BE89-EEDF-44AE-9E8B-1A87BDCDD336}"/>
    <dgm:cxn modelId="{3671071F-ED84-4BDE-B162-3D025251B055}" type="presOf" srcId="{19B27767-3EE7-4758-B8A3-CCC881FD9496}" destId="{DD5A9BBA-45D8-4FBD-83B8-BFECA8D9A4E3}" srcOrd="0" destOrd="0" presId="urn:microsoft.com/office/officeart/2005/8/layout/vList2"/>
    <dgm:cxn modelId="{B1E7E72D-46BE-48EC-906C-21C108D0EFA2}" type="presOf" srcId="{459B1FAD-AAC4-41EE-B53B-7443D4548497}" destId="{9A892B92-39AE-4895-96F1-FF7C2AF5F872}" srcOrd="0" destOrd="0" presId="urn:microsoft.com/office/officeart/2005/8/layout/vList2"/>
    <dgm:cxn modelId="{98D9AA5B-500F-4DB9-B548-7BE6EB08BC8E}" type="presOf" srcId="{4007E045-CC67-4035-B26D-5C730F7090F2}" destId="{6047A727-4E0E-4BBD-9B10-508EA69EFAFC}" srcOrd="0" destOrd="0" presId="urn:microsoft.com/office/officeart/2005/8/layout/vList2"/>
    <dgm:cxn modelId="{E500184F-283A-4118-BC42-EB4CFE28362B}" srcId="{459B1FAD-AAC4-41EE-B53B-7443D4548497}" destId="{A5416A7A-C95B-4271-A9F5-CE3494696ED9}" srcOrd="1" destOrd="0" parTransId="{900487F7-2AF0-407D-9080-D7941C3F0067}" sibTransId="{A69890D0-5107-4950-B8AF-394236D9024D}"/>
    <dgm:cxn modelId="{00A09995-1A3C-41A1-B361-363FC9693566}" type="presOf" srcId="{68B422A6-722A-4DB0-ADA9-B0E5ACA8BDE2}" destId="{7EA452E7-8D04-41DF-B690-061591575BD4}" srcOrd="0" destOrd="0" presId="urn:microsoft.com/office/officeart/2005/8/layout/vList2"/>
    <dgm:cxn modelId="{5C57EDC4-6F61-48B3-8CD3-00B307FCA154}" srcId="{459B1FAD-AAC4-41EE-B53B-7443D4548497}" destId="{B9FE1640-68C7-4594-B19B-4B9BBB770557}" srcOrd="4" destOrd="0" parTransId="{6CDA823E-0E5A-4C6B-A246-D87818580431}" sibTransId="{4333A4FD-D2D7-4778-9BF1-A65121428114}"/>
    <dgm:cxn modelId="{A2422FD0-98CE-484D-89CE-B3EB2BB3FA2B}" srcId="{459B1FAD-AAC4-41EE-B53B-7443D4548497}" destId="{19B27767-3EE7-4758-B8A3-CCC881FD9496}" srcOrd="3" destOrd="0" parTransId="{24AE3089-EF00-43A3-B076-B97A56CDE5F2}" sibTransId="{1601EE90-1A5E-488F-8F3E-DD380A7B0696}"/>
    <dgm:cxn modelId="{F7CF04D8-B7E4-4C20-A3F0-67A5D823512A}" type="presOf" srcId="{A5416A7A-C95B-4271-A9F5-CE3494696ED9}" destId="{4876B0B1-56D6-472D-927F-555F53C86817}" srcOrd="0" destOrd="0" presId="urn:microsoft.com/office/officeart/2005/8/layout/vList2"/>
    <dgm:cxn modelId="{C7EC2CEF-6F17-4E8B-950E-0E0D1D352838}" type="presOf" srcId="{B9FE1640-68C7-4594-B19B-4B9BBB770557}" destId="{78016FE4-0D0C-49FE-814B-47D91147FC5C}" srcOrd="0" destOrd="0" presId="urn:microsoft.com/office/officeart/2005/8/layout/vList2"/>
    <dgm:cxn modelId="{4C97C382-D743-428D-B7B0-9623CE327F86}" type="presParOf" srcId="{9A892B92-39AE-4895-96F1-FF7C2AF5F872}" destId="{6047A727-4E0E-4BBD-9B10-508EA69EFAFC}" srcOrd="0" destOrd="0" presId="urn:microsoft.com/office/officeart/2005/8/layout/vList2"/>
    <dgm:cxn modelId="{AD4D1146-0DD8-4812-8D70-36DF161B86B0}" type="presParOf" srcId="{9A892B92-39AE-4895-96F1-FF7C2AF5F872}" destId="{D6A86AD2-9510-4F87-9BAE-833704DF5726}" srcOrd="1" destOrd="0" presId="urn:microsoft.com/office/officeart/2005/8/layout/vList2"/>
    <dgm:cxn modelId="{B7CDE914-3537-4C08-BA6E-485FB4B08976}" type="presParOf" srcId="{9A892B92-39AE-4895-96F1-FF7C2AF5F872}" destId="{4876B0B1-56D6-472D-927F-555F53C86817}" srcOrd="2" destOrd="0" presId="urn:microsoft.com/office/officeart/2005/8/layout/vList2"/>
    <dgm:cxn modelId="{3D5E69AD-113F-4D5F-BFEF-79DF02A0E2DC}" type="presParOf" srcId="{9A892B92-39AE-4895-96F1-FF7C2AF5F872}" destId="{59CC29CA-646B-4FC7-AD39-E517687E1A75}" srcOrd="3" destOrd="0" presId="urn:microsoft.com/office/officeart/2005/8/layout/vList2"/>
    <dgm:cxn modelId="{93806C1A-F199-4E22-85F2-34E4C3F9F06A}" type="presParOf" srcId="{9A892B92-39AE-4895-96F1-FF7C2AF5F872}" destId="{7EA452E7-8D04-41DF-B690-061591575BD4}" srcOrd="4" destOrd="0" presId="urn:microsoft.com/office/officeart/2005/8/layout/vList2"/>
    <dgm:cxn modelId="{17B09459-6D34-4807-9588-3F2C58C94BF7}" type="presParOf" srcId="{9A892B92-39AE-4895-96F1-FF7C2AF5F872}" destId="{5D4145CD-C4D2-4A55-9450-7C9BBD3E8F7D}" srcOrd="5" destOrd="0" presId="urn:microsoft.com/office/officeart/2005/8/layout/vList2"/>
    <dgm:cxn modelId="{3347F20B-B8B3-4996-AF9C-84BE5B3602D9}" type="presParOf" srcId="{9A892B92-39AE-4895-96F1-FF7C2AF5F872}" destId="{DD5A9BBA-45D8-4FBD-83B8-BFECA8D9A4E3}" srcOrd="6" destOrd="0" presId="urn:microsoft.com/office/officeart/2005/8/layout/vList2"/>
    <dgm:cxn modelId="{97BE0033-FA2C-4F63-AC89-997B912B96B7}" type="presParOf" srcId="{9A892B92-39AE-4895-96F1-FF7C2AF5F872}" destId="{968C540E-950B-4B86-8C9F-2AF52F1B4448}" srcOrd="7" destOrd="0" presId="urn:microsoft.com/office/officeart/2005/8/layout/vList2"/>
    <dgm:cxn modelId="{BA97E396-CFE1-4BBE-B1E7-416F75ADF2CC}" type="presParOf" srcId="{9A892B92-39AE-4895-96F1-FF7C2AF5F872}" destId="{78016FE4-0D0C-49FE-814B-47D91147FC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9712A-1FF5-432F-A44D-224EB496B05A}">
      <dsp:nvSpPr>
        <dsp:cNvPr id="0" name=""/>
        <dsp:cNvSpPr/>
      </dsp:nvSpPr>
      <dsp:spPr>
        <a:xfrm>
          <a:off x="0" y="554024"/>
          <a:ext cx="5031485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baseline="0"/>
            <a:t>Create a function that checks after assigning the current index the grid becomes unsafe or not. Keep Hashmap for a row, column and boxes. If any number has a frequency greater than 1 in the hashMap return false else return true; hashMap can be avoided by using loops.</a:t>
          </a:r>
          <a:endParaRPr lang="en-US" sz="900" kern="1200"/>
        </a:p>
      </dsp:txBody>
      <dsp:txXfrm>
        <a:off x="48319" y="602343"/>
        <a:ext cx="4934847" cy="893182"/>
      </dsp:txXfrm>
    </dsp:sp>
    <dsp:sp modelId="{990E9003-FB87-45C0-927B-9468204CB2BF}">
      <dsp:nvSpPr>
        <dsp:cNvPr id="0" name=""/>
        <dsp:cNvSpPr/>
      </dsp:nvSpPr>
      <dsp:spPr>
        <a:xfrm>
          <a:off x="0" y="1569764"/>
          <a:ext cx="5031485" cy="989820"/>
        </a:xfrm>
        <a:prstGeom prst="roundRect">
          <a:avLst/>
        </a:prstGeom>
        <a:solidFill>
          <a:schemeClr val="accent2">
            <a:hueOff val="494899"/>
            <a:satOff val="421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baseline="0"/>
            <a:t>Create a recursive function that takes a grid.</a:t>
          </a:r>
          <a:endParaRPr lang="en-US" sz="900" kern="1200"/>
        </a:p>
      </dsp:txBody>
      <dsp:txXfrm>
        <a:off x="48319" y="1618083"/>
        <a:ext cx="4934847" cy="893182"/>
      </dsp:txXfrm>
    </dsp:sp>
    <dsp:sp modelId="{0C8242A6-584A-4032-9439-945A5E8423F6}">
      <dsp:nvSpPr>
        <dsp:cNvPr id="0" name=""/>
        <dsp:cNvSpPr/>
      </dsp:nvSpPr>
      <dsp:spPr>
        <a:xfrm>
          <a:off x="0" y="2585504"/>
          <a:ext cx="5031485" cy="989820"/>
        </a:xfrm>
        <a:prstGeom prst="roundRect">
          <a:avLst/>
        </a:prstGeom>
        <a:solidFill>
          <a:schemeClr val="accent2">
            <a:hueOff val="989799"/>
            <a:satOff val="842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baseline="0"/>
            <a:t>Check for any unassigned location. If present then assign a number from 1 to 9, check if assigning the number to current index makes the grid unsafe or not, if safe then recursively call the function for all safe cases from 0 to 9. if any recursive call returns true, end the loop and return true. If no recursive call returns true then return false.</a:t>
          </a:r>
          <a:endParaRPr lang="en-US" sz="900" kern="1200"/>
        </a:p>
      </dsp:txBody>
      <dsp:txXfrm>
        <a:off x="48319" y="2633823"/>
        <a:ext cx="4934847" cy="893182"/>
      </dsp:txXfrm>
    </dsp:sp>
    <dsp:sp modelId="{27AAAD17-8CD0-4363-8F2A-500DEA252D28}">
      <dsp:nvSpPr>
        <dsp:cNvPr id="0" name=""/>
        <dsp:cNvSpPr/>
      </dsp:nvSpPr>
      <dsp:spPr>
        <a:xfrm>
          <a:off x="0" y="3601243"/>
          <a:ext cx="5031485" cy="989820"/>
        </a:xfrm>
        <a:prstGeom prst="roundRect">
          <a:avLst/>
        </a:prstGeom>
        <a:solidFill>
          <a:schemeClr val="accent2">
            <a:hueOff val="1484698"/>
            <a:satOff val="1263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baseline="0"/>
            <a:t>If there is no unassigned location then return true.</a:t>
          </a:r>
          <a:endParaRPr lang="en-US" sz="900" kern="1200"/>
        </a:p>
      </dsp:txBody>
      <dsp:txXfrm>
        <a:off x="48319" y="3649562"/>
        <a:ext cx="4934847" cy="893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7A727-4E0E-4BBD-9B10-508EA69EFAFC}">
      <dsp:nvSpPr>
        <dsp:cNvPr id="0" name=""/>
        <dsp:cNvSpPr/>
      </dsp:nvSpPr>
      <dsp:spPr>
        <a:xfrm>
          <a:off x="0" y="93583"/>
          <a:ext cx="5031485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This mini project 'Sudoku Solver' contains five .C files and four .txt files.</a:t>
          </a:r>
          <a:endParaRPr lang="en-US" sz="1600" kern="1200"/>
        </a:p>
      </dsp:txBody>
      <dsp:txXfrm>
        <a:off x="46606" y="140189"/>
        <a:ext cx="4938273" cy="861508"/>
      </dsp:txXfrm>
    </dsp:sp>
    <dsp:sp modelId="{4876B0B1-56D6-472D-927F-555F53C86817}">
      <dsp:nvSpPr>
        <dsp:cNvPr id="0" name=""/>
        <dsp:cNvSpPr/>
      </dsp:nvSpPr>
      <dsp:spPr>
        <a:xfrm>
          <a:off x="0" y="1094384"/>
          <a:ext cx="5031485" cy="954720"/>
        </a:xfrm>
        <a:prstGeom prst="roundRect">
          <a:avLst/>
        </a:prstGeom>
        <a:solidFill>
          <a:schemeClr val="accent2">
            <a:hueOff val="371174"/>
            <a:satOff val="316"/>
            <a:lumOff val="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The main.c file is (literally) a main file where user can enter the data for Sudoku Problem.</a:t>
          </a:r>
          <a:endParaRPr lang="en-US" sz="1600" kern="1200"/>
        </a:p>
      </dsp:txBody>
      <dsp:txXfrm>
        <a:off x="46606" y="1140990"/>
        <a:ext cx="4938273" cy="861508"/>
      </dsp:txXfrm>
    </dsp:sp>
    <dsp:sp modelId="{7EA452E7-8D04-41DF-B690-061591575BD4}">
      <dsp:nvSpPr>
        <dsp:cNvPr id="0" name=""/>
        <dsp:cNvSpPr/>
      </dsp:nvSpPr>
      <dsp:spPr>
        <a:xfrm>
          <a:off x="0" y="2095184"/>
          <a:ext cx="5031485" cy="954720"/>
        </a:xfrm>
        <a:prstGeom prst="roundRect">
          <a:avLst/>
        </a:prstGeom>
        <a:solidFill>
          <a:schemeClr val="accent2">
            <a:hueOff val="742349"/>
            <a:satOff val="632"/>
            <a:lumOff val="9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PrintBoard.c file prints the Sudoku Board.</a:t>
          </a:r>
          <a:endParaRPr lang="en-US" sz="1600" kern="1200"/>
        </a:p>
      </dsp:txBody>
      <dsp:txXfrm>
        <a:off x="46606" y="2141790"/>
        <a:ext cx="4938273" cy="861508"/>
      </dsp:txXfrm>
    </dsp:sp>
    <dsp:sp modelId="{DD5A9BBA-45D8-4FBD-83B8-BFECA8D9A4E3}">
      <dsp:nvSpPr>
        <dsp:cNvPr id="0" name=""/>
        <dsp:cNvSpPr/>
      </dsp:nvSpPr>
      <dsp:spPr>
        <a:xfrm>
          <a:off x="0" y="3095984"/>
          <a:ext cx="5031485" cy="954720"/>
        </a:xfrm>
        <a:prstGeom prst="roundRect">
          <a:avLst/>
        </a:prstGeom>
        <a:solidFill>
          <a:schemeClr val="accent2">
            <a:hueOff val="1113523"/>
            <a:satOff val="947"/>
            <a:lumOff val="14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SolvingFunctions.c file contains all the functions and algorithms to solve Sudoku</a:t>
          </a:r>
          <a:endParaRPr lang="en-US" sz="1600" kern="1200"/>
        </a:p>
      </dsp:txBody>
      <dsp:txXfrm>
        <a:off x="46606" y="3142590"/>
        <a:ext cx="4938273" cy="861508"/>
      </dsp:txXfrm>
    </dsp:sp>
    <dsp:sp modelId="{78016FE4-0D0C-49FE-814B-47D91147FC5C}">
      <dsp:nvSpPr>
        <dsp:cNvPr id="0" name=""/>
        <dsp:cNvSpPr/>
      </dsp:nvSpPr>
      <dsp:spPr>
        <a:xfrm>
          <a:off x="0" y="4096784"/>
          <a:ext cx="5031485" cy="954720"/>
        </a:xfrm>
        <a:prstGeom prst="roundRect">
          <a:avLst/>
        </a:prstGeom>
        <a:solidFill>
          <a:schemeClr val="accent2">
            <a:hueOff val="1484698"/>
            <a:satOff val="1263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At last, ASCII_ART.c file displays the ASCII Arts from 4 Text files</a:t>
          </a:r>
          <a:endParaRPr lang="en-US" sz="1600" kern="1200"/>
        </a:p>
      </dsp:txBody>
      <dsp:txXfrm>
        <a:off x="46606" y="4143390"/>
        <a:ext cx="4938273" cy="86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90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3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52CA7FD2-2112-4B87-9130-D638A36C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4" r="6" b="698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2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2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3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3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0" y="584268"/>
            <a:ext cx="7810500" cy="398258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5400" b="0" dirty="0">
                <a:solidFill>
                  <a:srgbClr val="002060"/>
                </a:solidFill>
                <a:latin typeface="Comic Sans MS"/>
              </a:rPr>
              <a:t>KATHMANDU UNIVERSITY</a:t>
            </a:r>
            <a:br>
              <a:rPr lang="en-US" sz="5400" b="0" dirty="0">
                <a:solidFill>
                  <a:srgbClr val="002060"/>
                </a:solidFill>
                <a:latin typeface="Comic Sans MS"/>
              </a:rPr>
            </a:br>
            <a:r>
              <a:rPr lang="en-US" sz="3600" dirty="0">
                <a:solidFill>
                  <a:srgbClr val="002060"/>
                </a:solidFill>
                <a:latin typeface="Comic Sans MS"/>
              </a:rPr>
              <a:t>DHULIKHEL KAVRE</a:t>
            </a:r>
            <a:br>
              <a:rPr lang="en-US" sz="3600" dirty="0">
                <a:latin typeface="Comic Sans MS"/>
                <a:ea typeface="Meiryo"/>
              </a:rPr>
            </a:br>
            <a:r>
              <a:rPr lang="en-US" sz="3600" dirty="0">
                <a:solidFill>
                  <a:srgbClr val="002060"/>
                </a:solidFill>
                <a:latin typeface="Comic Sans MS"/>
                <a:ea typeface="Meiryo"/>
              </a:rPr>
              <a:t>SCHOOL OF ENGINEERING</a:t>
            </a:r>
            <a:br>
              <a:rPr lang="en-US" sz="3600" dirty="0">
                <a:latin typeface="Comic Sans MS"/>
                <a:ea typeface="Meiryo"/>
              </a:rPr>
            </a:br>
            <a:br>
              <a:rPr lang="en-US" sz="4000" dirty="0"/>
            </a:b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pic>
        <p:nvPicPr>
          <p:cNvPr id="50" name="Picture 50" descr="Logo&#10;&#10;Description automatically generated">
            <a:extLst>
              <a:ext uri="{FF2B5EF4-FFF2-40B4-BE49-F238E27FC236}">
                <a16:creationId xmlns:a16="http://schemas.microsoft.com/office/drawing/2014/main" id="{FD0BFC1B-94C9-496A-91B9-4E9BCC00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807368"/>
            <a:ext cx="3278981" cy="32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DE481-8C22-4612-83A2-D5D6B23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GB">
                <a:ea typeface="Meiryo"/>
              </a:rPr>
              <a:t>About My Project:</a:t>
            </a:r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27C3EB-0B12-490C-9A5D-95A96F007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336015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24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667CE28-C6BB-45DA-8453-39D4D7D31E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935" b="8935"/>
          <a:stretch/>
        </p:blipFill>
        <p:spPr>
          <a:xfrm>
            <a:off x="4739965" y="-107"/>
            <a:ext cx="7457034" cy="685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753108-B9C2-40E5-A785-49B9BB046C99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2B53B-6D94-4950-8BE9-EC6F3341C647}"/>
              </a:ext>
            </a:extLst>
          </p:cNvPr>
          <p:cNvSpPr txBox="1"/>
          <p:nvPr/>
        </p:nvSpPr>
        <p:spPr>
          <a:xfrm>
            <a:off x="5010150" y="34861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17128-C009-414E-8CC3-F6F30CD18F11}"/>
              </a:ext>
            </a:extLst>
          </p:cNvPr>
          <p:cNvSpPr txBox="1"/>
          <p:nvPr/>
        </p:nvSpPr>
        <p:spPr>
          <a:xfrm>
            <a:off x="1367742" y="2255133"/>
            <a:ext cx="2743199" cy="19389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>
                <a:solidFill>
                  <a:srgbClr val="002060"/>
                </a:solidFill>
                <a:ea typeface="Meiryo"/>
              </a:rPr>
              <a:t>Title Of the Project</a:t>
            </a:r>
            <a:endParaRPr lang="en-GB" sz="4000" b="1" dirty="0">
              <a:solidFill>
                <a:srgbClr val="002060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08184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C0B626F-3EDA-49AA-9E32-8F303F8B08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585" b="4585"/>
          <a:stretch/>
        </p:blipFill>
        <p:spPr>
          <a:xfrm>
            <a:off x="4764790" y="-106"/>
            <a:ext cx="7597885" cy="685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89689-6892-4484-A05C-E6416833AE2D}"/>
              </a:ext>
            </a:extLst>
          </p:cNvPr>
          <p:cNvSpPr txBox="1"/>
          <p:nvPr/>
        </p:nvSpPr>
        <p:spPr>
          <a:xfrm>
            <a:off x="1378744" y="1926431"/>
            <a:ext cx="2743199" cy="22467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accent3">
                    <a:lumMod val="20000"/>
                    <a:lumOff val="80000"/>
                  </a:schemeClr>
                </a:solidFill>
                <a:ea typeface="Meiryo"/>
              </a:rPr>
              <a:t>When 'S' key is Pressed, The program solve the given Sudoku problem and </a:t>
            </a:r>
            <a:r>
              <a:rPr lang="en-GB" sz="2000" b="1">
                <a:solidFill>
                  <a:schemeClr val="accent3">
                    <a:lumMod val="20000"/>
                    <a:lumOff val="80000"/>
                  </a:schemeClr>
                </a:solidFill>
                <a:ea typeface="Meiryo"/>
              </a:rPr>
              <a:t>gives the best probable solution</a:t>
            </a:r>
            <a:endParaRPr lang="en-GB" sz="2000" b="1" dirty="0">
              <a:solidFill>
                <a:schemeClr val="accent3">
                  <a:lumMod val="20000"/>
                  <a:lumOff val="80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7873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8AEE0D21-81DB-4E3E-A4A2-B77A17A6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45" y="-5295"/>
            <a:ext cx="7899312" cy="6858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65811-BB73-46B5-ABDE-B80DCAB86E7B}"/>
              </a:ext>
            </a:extLst>
          </p:cNvPr>
          <p:cNvSpPr txBox="1"/>
          <p:nvPr/>
        </p:nvSpPr>
        <p:spPr>
          <a:xfrm>
            <a:off x="1223962" y="2259805"/>
            <a:ext cx="2743199" cy="1323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>
                <a:ea typeface="Meiryo"/>
              </a:rPr>
              <a:t>The Final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lose up of circuit board">
            <a:extLst>
              <a:ext uri="{FF2B5EF4-FFF2-40B4-BE49-F238E27FC236}">
                <a16:creationId xmlns:a16="http://schemas.microsoft.com/office/drawing/2014/main" id="{123B59F2-AE20-4C4A-9F4B-806FD0C42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85" r="-1" b="5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086" y="1519577"/>
            <a:ext cx="4875255" cy="434402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6005" y="1664838"/>
            <a:ext cx="4581293" cy="40590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747085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32A61-6EFA-4EBC-A7C9-A514C939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275" y="2247663"/>
            <a:ext cx="3691581" cy="2186393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4400">
                <a:solidFill>
                  <a:schemeClr val="bg1"/>
                </a:solidFill>
              </a:rPr>
              <a:t>Let's See the Program</a:t>
            </a:r>
            <a:endParaRPr lang="en-US" sz="440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052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95584-6CC8-4EE0-B3B4-C77E22A5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GB">
                <a:ea typeface="Meiryo"/>
              </a:rPr>
              <a:t>The Main File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F546-9D57-4298-8958-A995B807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GB" i="1">
                <a:ea typeface="+mn-lt"/>
                <a:cs typeface="+mn-lt"/>
              </a:rPr>
              <a:t>The user/programmer is supposed to enter the valid Sudoku  problem in this Board</a:t>
            </a:r>
            <a:endParaRPr lang="en-US"/>
          </a:p>
          <a:p>
            <a:r>
              <a:rPr lang="en-GB" i="1">
                <a:ea typeface="+mn-lt"/>
                <a:cs typeface="+mn-lt"/>
              </a:rPr>
              <a:t>     * The Dimension of the board is 9x9:</a:t>
            </a:r>
            <a:endParaRPr lang="en-GB"/>
          </a:p>
          <a:p>
            <a:r>
              <a:rPr lang="en-GB" i="1">
                <a:ea typeface="+mn-lt"/>
                <a:cs typeface="+mn-lt"/>
              </a:rPr>
              <a:t>     * 9 rows and 9 columns</a:t>
            </a:r>
            <a:endParaRPr lang="en-GB"/>
          </a:p>
          <a:p>
            <a:r>
              <a:rPr lang="en-GB" i="1">
                <a:ea typeface="+mn-lt"/>
                <a:cs typeface="+mn-lt"/>
              </a:rPr>
              <a:t>     * 9 Sub-grids with 3 rows and 3 columns each</a:t>
            </a:r>
            <a:endParaRPr lang="en-GB"/>
          </a:p>
          <a:p>
            <a:endParaRPr lang="en-GB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16898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9D0CB58-0E23-4B09-AED1-DAAEBE0F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26" y="482862"/>
            <a:ext cx="8037205" cy="57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B0F5F-E188-430E-AFB6-618A1372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GB">
                <a:ea typeface="Meiryo"/>
              </a:rPr>
              <a:t>The PrintBoard File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CB51-A8FA-4F6D-8592-6B24C41D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GB" sz="1400" i="1">
                <a:ea typeface="+mn-lt"/>
                <a:cs typeface="+mn-lt"/>
              </a:rPr>
              <a:t>PrintBoard function iss a Utility Function to Display The Sudoku Board in the Terminal</a:t>
            </a:r>
            <a:endParaRPr lang="en-GB" sz="1400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GB" sz="1400" i="1" dirty="0">
                <a:ea typeface="+mn-lt"/>
                <a:cs typeface="+mn-lt"/>
              </a:rPr>
              <a:t>  </a:t>
            </a:r>
            <a:endParaRPr lang="en-GB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GB" sz="1400" i="1">
                <a:ea typeface="+mn-lt"/>
                <a:cs typeface="+mn-lt"/>
              </a:rPr>
              <a:t> * This function takes a 2-Dimesional array of Sudoku Grid with number of </a:t>
            </a:r>
            <a:endParaRPr lang="en-GB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GB" sz="1400" i="1">
                <a:ea typeface="+mn-lt"/>
                <a:cs typeface="+mn-lt"/>
              </a:rPr>
              <a:t>    rows and number of columns,</a:t>
            </a:r>
            <a:endParaRPr lang="en-GB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GB" sz="1400" i="1">
                <a:ea typeface="+mn-lt"/>
                <a:cs typeface="+mn-lt"/>
              </a:rPr>
              <a:t>   and displays the Grid in the terminal.</a:t>
            </a:r>
            <a:endParaRPr lang="en-GB" sz="14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GB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GB" sz="1400" i="1">
                <a:ea typeface="+mn-lt"/>
                <a:cs typeface="+mn-lt"/>
              </a:rPr>
              <a:t> * A number of for loops are used to make 2- dimensional Grid and make the display visually attractive.</a:t>
            </a:r>
            <a:endParaRPr lang="en-GB" sz="1400" i="1">
              <a:ea typeface="Meiryo"/>
            </a:endParaRPr>
          </a:p>
          <a:p>
            <a:pPr>
              <a:lnSpc>
                <a:spcPct val="130000"/>
              </a:lnSpc>
            </a:pPr>
            <a:endParaRPr lang="en-GB" sz="1400" dirty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11AEEE45-8923-4047-9FE5-3EF52EC69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4" r="19237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78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6C89ADB-9556-4034-AD75-679D9323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5" y="130862"/>
            <a:ext cx="8091612" cy="65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7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FEC76-BD3D-4470-B66A-B80A9ED2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GB">
                <a:ea typeface="Meiryo"/>
              </a:rPr>
              <a:t>The Solving Function files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BD61-F324-41C3-BF7E-A14F9BDC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344" y="1105232"/>
            <a:ext cx="5854954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GB" i="1">
                <a:ea typeface="+mn-lt"/>
                <a:cs typeface="+mn-lt"/>
              </a:rPr>
              <a:t>The START function is a Utility Function which displays the whole Solution of this problem.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i="1">
                <a:ea typeface="+mn-lt"/>
                <a:cs typeface="+mn-lt"/>
              </a:rPr>
              <a:t>When the user presses 'S' button then the START function displays the Unsolved Grid to the Users.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§"/>
            </a:pPr>
            <a:r>
              <a:rPr lang="en-GB" i="1" dirty="0">
                <a:ea typeface="+mn-lt"/>
                <a:cs typeface="+mn-lt"/>
              </a:rPr>
              <a:t> </a:t>
            </a:r>
            <a:r>
              <a:rPr lang="en-GB" i="1">
                <a:ea typeface="+mn-lt"/>
                <a:cs typeface="+mn-lt"/>
              </a:rPr>
              <a:t>After that it displays the Solution of that Sudoku Grid.</a:t>
            </a:r>
            <a:endParaRPr lang="en-GB">
              <a:ea typeface="Meiryo"/>
            </a:endParaRPr>
          </a:p>
          <a:p>
            <a:endParaRPr lang="en-GB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1061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729A-A6F2-44EE-85C2-F55B1F3D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Autofit/>
          </a:bodyPr>
          <a:lstStyle/>
          <a:p>
            <a:pPr algn="ctr"/>
            <a:r>
              <a:rPr lang="en-GB" sz="3600" dirty="0">
                <a:solidFill>
                  <a:srgbClr val="002060"/>
                </a:solidFill>
                <a:ea typeface="Meiryo"/>
              </a:rPr>
              <a:t>Report on my Mini Project</a:t>
            </a:r>
            <a:br>
              <a:rPr lang="en-GB" sz="3600" dirty="0">
                <a:ea typeface="Meiryo"/>
              </a:rPr>
            </a:br>
            <a:r>
              <a:rPr lang="en-GB" sz="3600" dirty="0">
                <a:solidFill>
                  <a:srgbClr val="002060"/>
                </a:solidFill>
                <a:ea typeface="Meiryo"/>
              </a:rPr>
              <a:t> SUDOKU SOLVER</a:t>
            </a:r>
            <a:endParaRPr lang="en-US" sz="360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1BBD-9503-4686-A39B-2CF5CF5C5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en-GB" sz="2400" b="1" dirty="0">
                <a:solidFill>
                  <a:srgbClr val="0070C0"/>
                </a:solidFill>
                <a:ea typeface="Meiryo"/>
              </a:rPr>
              <a:t>SUBMITTED BY:</a:t>
            </a:r>
          </a:p>
          <a:p>
            <a:r>
              <a:rPr lang="en-GB" sz="2000" dirty="0">
                <a:solidFill>
                  <a:schemeClr val="tx1"/>
                </a:solidFill>
                <a:ea typeface="Meiryo"/>
              </a:rPr>
              <a:t>NAME: Ayush Regmi</a:t>
            </a:r>
          </a:p>
          <a:p>
            <a:r>
              <a:rPr lang="en-GB" sz="2000" dirty="0">
                <a:solidFill>
                  <a:schemeClr val="tx1"/>
                </a:solidFill>
                <a:ea typeface="Meiryo"/>
              </a:rPr>
              <a:t>Roll No.: 39</a:t>
            </a:r>
          </a:p>
          <a:p>
            <a:r>
              <a:rPr lang="en-GB" sz="2000" dirty="0">
                <a:solidFill>
                  <a:schemeClr val="tx1"/>
                </a:solidFill>
                <a:ea typeface="Meiryo"/>
              </a:rPr>
              <a:t>Group: CE (B)</a:t>
            </a:r>
          </a:p>
          <a:p>
            <a:r>
              <a:rPr lang="en-GB" sz="2000" dirty="0">
                <a:solidFill>
                  <a:schemeClr val="tx1"/>
                </a:solidFill>
                <a:ea typeface="Meiryo"/>
              </a:rPr>
              <a:t>1st Year / 1st Semester</a:t>
            </a:r>
          </a:p>
          <a:p>
            <a:endParaRPr lang="en-GB" sz="2000" dirty="0">
              <a:solidFill>
                <a:schemeClr val="tx1"/>
              </a:solidFill>
              <a:ea typeface="Meiryo"/>
            </a:endParaRPr>
          </a:p>
          <a:p>
            <a:endParaRPr lang="en-GB" sz="2000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50B42-487C-4E24-98C1-389DFFE63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GB" sz="2400" b="1" dirty="0">
                <a:solidFill>
                  <a:srgbClr val="0070C0"/>
                </a:solidFill>
                <a:ea typeface="Meiryo"/>
              </a:rPr>
              <a:t>SUBMITTED TO:</a:t>
            </a:r>
          </a:p>
          <a:p>
            <a:r>
              <a:rPr lang="en-GB" sz="2000" dirty="0" err="1">
                <a:solidFill>
                  <a:schemeClr val="tx1"/>
                </a:solidFill>
                <a:ea typeface="Meiryo"/>
              </a:rPr>
              <a:t>Dr.</a:t>
            </a:r>
            <a:r>
              <a:rPr lang="en-GB" sz="2000" dirty="0">
                <a:solidFill>
                  <a:schemeClr val="tx1"/>
                </a:solidFill>
                <a:ea typeface="Meiryo"/>
              </a:rPr>
              <a:t> Rajani </a:t>
            </a:r>
            <a:r>
              <a:rPr lang="en-GB" sz="2000" dirty="0" err="1">
                <a:solidFill>
                  <a:schemeClr val="tx1"/>
                </a:solidFill>
                <a:ea typeface="Meiryo"/>
              </a:rPr>
              <a:t>Chulyadyo</a:t>
            </a:r>
            <a:endParaRPr lang="en-GB" sz="2000">
              <a:solidFill>
                <a:schemeClr val="tx1"/>
              </a:solidFill>
              <a:ea typeface="Meiryo"/>
            </a:endParaRPr>
          </a:p>
          <a:p>
            <a:r>
              <a:rPr lang="en-GB" sz="2000" dirty="0">
                <a:solidFill>
                  <a:schemeClr val="tx1"/>
                </a:solidFill>
                <a:ea typeface="Meiryo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1093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5098985-C526-4E61-BD01-8FC27116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09" y="6611"/>
            <a:ext cx="7324726" cy="68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1F219-FF06-47A8-8FDB-79F9DDA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GB">
                <a:ea typeface="Meiryo"/>
              </a:rPr>
              <a:t>The Solve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0A28-28D0-4A79-8E82-A3E61529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8" y="2312988"/>
            <a:ext cx="599808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1500" i="1">
                <a:ea typeface="+mn-lt"/>
                <a:cs typeface="+mn-lt"/>
              </a:rPr>
              <a:t>The SolveBoard function assign valid values to all Blank locations provided by find_empty function</a:t>
            </a:r>
            <a:endParaRPr lang="en-US" sz="1500"/>
          </a:p>
          <a:p>
            <a:pPr>
              <a:lnSpc>
                <a:spcPct val="130000"/>
              </a:lnSpc>
            </a:pPr>
            <a:endParaRPr lang="en-GB" sz="1500"/>
          </a:p>
          <a:p>
            <a:pPr>
              <a:lnSpc>
                <a:spcPct val="130000"/>
              </a:lnSpc>
            </a:pPr>
            <a:r>
              <a:rPr lang="en-GB" sz="1500" i="1">
                <a:ea typeface="+mn-lt"/>
                <a:cs typeface="+mn-lt"/>
              </a:rPr>
              <a:t> * This SolveBoard function is the Heart of the </a:t>
            </a:r>
            <a:endParaRPr lang="en-GB" sz="1500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GB" sz="1500" i="1">
                <a:ea typeface="+mn-lt"/>
                <a:cs typeface="+mn-lt"/>
              </a:rPr>
              <a:t>    entre solution.</a:t>
            </a:r>
            <a:endParaRPr lang="en-GB" sz="1500">
              <a:ea typeface="Meiryo"/>
            </a:endParaRPr>
          </a:p>
          <a:p>
            <a:pPr>
              <a:lnSpc>
                <a:spcPct val="130000"/>
              </a:lnSpc>
            </a:pPr>
            <a:endParaRPr lang="en-GB" sz="1500"/>
          </a:p>
          <a:p>
            <a:pPr>
              <a:lnSpc>
                <a:spcPct val="130000"/>
              </a:lnSpc>
            </a:pPr>
            <a:r>
              <a:rPr lang="en-GB" sz="1500" i="1">
                <a:ea typeface="+mn-lt"/>
                <a:cs typeface="+mn-lt"/>
              </a:rPr>
              <a:t> * This is the function wich triggers backtracking.</a:t>
            </a:r>
            <a:endParaRPr lang="en-GB" sz="1500"/>
          </a:p>
          <a:p>
            <a:pPr>
              <a:lnSpc>
                <a:spcPct val="130000"/>
              </a:lnSpc>
            </a:pPr>
            <a:endParaRPr lang="en-GB" sz="1500" i="1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0859F08C-42F9-4E26-A16D-19405D24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04" r="2547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686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06A5D11-692F-41D2-92EA-5BDDC6B1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1" y="-106"/>
            <a:ext cx="8511304" cy="68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5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6F3B-131E-4769-BF33-529F219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Meiryo"/>
              </a:rPr>
              <a:t>The Solving Function file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9B49-52A4-4F86-BDA8-E3531CC5D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1616" y="2438399"/>
            <a:ext cx="4589144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GB" i="1">
                <a:ea typeface="+mn-lt"/>
                <a:cs typeface="+mn-lt"/>
              </a:rPr>
              <a:t>The find_empty function finds and check whether the given entry or (Location) in the grid is Blank or not</a:t>
            </a:r>
            <a:endParaRPr lang="en-US"/>
          </a:p>
          <a:p>
            <a:endParaRPr lang="en-GB" dirty="0">
              <a:ea typeface="Meiry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6342-A565-443B-B9EC-C34BF28C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470082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GB" i="1">
                <a:ea typeface="+mn-lt"/>
                <a:cs typeface="+mn-lt"/>
              </a:rPr>
              <a:t>The isSafeNum function check the probability of the assigned num to be legal to the given row, column and 3x3 Box.</a:t>
            </a:r>
            <a:endParaRPr lang="en-US"/>
          </a:p>
          <a:p>
            <a:endParaRPr lang="en-GB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78082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E45FF8E-223A-4510-BD9E-2DC5722B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89" y="239658"/>
            <a:ext cx="7025605" cy="60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0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DB18-3FFB-489D-A345-C28CD0CF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GB">
                <a:ea typeface="Meiryo"/>
              </a:rPr>
              <a:t>Is Valid Functions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FE6-5346-4C83-9D8B-B365A323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GB" i="1">
                <a:ea typeface="+mn-lt"/>
                <a:cs typeface="+mn-lt"/>
              </a:rPr>
              <a:t>isValid functions: 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GB" i="1">
                <a:ea typeface="+mn-lt"/>
                <a:cs typeface="+mn-lt"/>
              </a:rPr>
              <a:t>checks the validity of an assigned entry in the specified row</a:t>
            </a: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GB" i="1">
                <a:ea typeface="+mn-lt"/>
                <a:cs typeface="+mn-lt"/>
              </a:rPr>
              <a:t>Checks validity of an assigned entry in the specified column</a:t>
            </a: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GB" i="1">
                <a:ea typeface="+mn-lt"/>
                <a:cs typeface="+mn-lt"/>
              </a:rPr>
              <a:t>checks the validity of an assigned entry in the specified row</a:t>
            </a:r>
            <a:endParaRPr lang="en-GB" i="1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endParaRPr lang="en-GB" i="1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endParaRPr lang="en-GB" i="1" dirty="0">
              <a:ea typeface="Meiryo"/>
            </a:endParaRPr>
          </a:p>
          <a:p>
            <a:endParaRPr lang="en-GB" dirty="0">
              <a:ea typeface="Meiryo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Picture 4" descr="Many question marks on black background">
            <a:extLst>
              <a:ext uri="{FF2B5EF4-FFF2-40B4-BE49-F238E27FC236}">
                <a16:creationId xmlns:a16="http://schemas.microsoft.com/office/drawing/2014/main" id="{41236730-06AF-493E-AE67-C80EB0692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09" r="7" b="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14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568FFB3-883B-406C-887B-966C250C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52" y="1814"/>
            <a:ext cx="7863763" cy="68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E03D335-267F-4E58-B69C-856C3F46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4" y="1814"/>
            <a:ext cx="9032745" cy="68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B77948C3-9CFF-4804-A1CA-FC69852C3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D38E8-3E82-471D-8E9B-5B79396D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8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Thank You So Much !!!</a:t>
            </a:r>
          </a:p>
        </p:txBody>
      </p:sp>
    </p:spTree>
    <p:extLst>
      <p:ext uri="{BB962C8B-B14F-4D97-AF65-F5344CB8AC3E}">
        <p14:creationId xmlns:p14="http://schemas.microsoft.com/office/powerpoint/2010/main" val="5285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CE963-E2B7-4614-96B7-CB20C1C7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84" y="998076"/>
            <a:ext cx="3608857" cy="4277802"/>
          </a:xfrm>
        </p:spPr>
        <p:txBody>
          <a:bodyPr anchor="ctr">
            <a:normAutofit/>
          </a:bodyPr>
          <a:lstStyle/>
          <a:p>
            <a:pPr algn="ctr"/>
            <a:r>
              <a:rPr lang="en-GB" sz="5500" dirty="0">
                <a:solidFill>
                  <a:srgbClr val="002060"/>
                </a:solidFill>
                <a:ea typeface="Meiryo"/>
              </a:rPr>
              <a:t>SUDOKU GAME</a:t>
            </a:r>
            <a:endParaRPr lang="en-US" sz="5500">
              <a:ea typeface="Meiry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2C9F9D9-4D6E-49F0-B44A-755F671A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686" y="414670"/>
            <a:ext cx="5897051" cy="5897051"/>
          </a:xfrm>
        </p:spPr>
      </p:pic>
    </p:spTree>
    <p:extLst>
      <p:ext uri="{BB962C8B-B14F-4D97-AF65-F5344CB8AC3E}">
        <p14:creationId xmlns:p14="http://schemas.microsoft.com/office/powerpoint/2010/main" val="285789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E9A050-7DD7-4447-B992-129E4871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12" y="487823"/>
            <a:ext cx="3779427" cy="2945937"/>
          </a:xfrm>
        </p:spPr>
        <p:txBody>
          <a:bodyPr anchor="ctr">
            <a:normAutofit/>
          </a:bodyPr>
          <a:lstStyle/>
          <a:p>
            <a:r>
              <a:rPr lang="en-GB" sz="5400" dirty="0">
                <a:solidFill>
                  <a:srgbClr val="002060"/>
                </a:solidFill>
                <a:ea typeface="Meiryo"/>
              </a:rPr>
              <a:t>Rules of Sudoku</a:t>
            </a:r>
            <a:endParaRPr lang="en-GB" sz="5400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A4AFD-29B7-4B00-A8E8-7E1CBB3F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" y="3193338"/>
            <a:ext cx="6556010" cy="365150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Given a partially filled 9×9 2D array ‘grid[9][9]’, the goal is to assign digits (from 1 to 9) to the empty cells so that every row, column, and sub-grid of size 3×3 contains exactly one instance of the digits from 1 to 9. 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ea typeface="Meiryo"/>
            </a:endParaRPr>
          </a:p>
        </p:txBody>
      </p:sp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2602DE-4F8F-4708-B75C-AD79BF38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94" y="-10836"/>
            <a:ext cx="5767387" cy="68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6EC18-7B6A-4C4E-B3C7-4C6B5D57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a typeface="Meiryo"/>
              </a:rPr>
              <a:t>Before Solving:</a:t>
            </a:r>
            <a:endParaRPr lang="en-GB"/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6272069F-4C4E-4E4B-A1C0-CDF34FBBE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167" y="3292827"/>
            <a:ext cx="4157825" cy="30651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662E7-8256-420E-BE24-B53AF942D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>
                <a:ea typeface="Meiryo"/>
              </a:rPr>
              <a:t>After Solving:</a:t>
            </a:r>
            <a:endParaRPr lang="en-GB"/>
          </a:p>
        </p:txBody>
      </p:sp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EB06508E-6C69-4039-8E7E-B6CB5F41FF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5554" y="3292827"/>
            <a:ext cx="4472335" cy="306511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685B53-F5FE-4527-866F-92597197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Meiryo"/>
              </a:rPr>
              <a:t>Input v/s Output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3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1AA5C-572C-463E-A5BF-5ECE365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GB">
                <a:ea typeface="Meiryo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36BB-674D-48A1-AF5F-817294AB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GB" sz="1400">
                <a:ea typeface="+mn-lt"/>
                <a:cs typeface="+mn-lt"/>
              </a:rPr>
              <a:t>Sudoku can </a:t>
            </a:r>
            <a:r>
              <a:rPr lang="en-GB" sz="1400" dirty="0">
                <a:ea typeface="+mn-lt"/>
                <a:cs typeface="+mn-lt"/>
              </a:rPr>
              <a:t>be solved by one by one assigning numbers to empty cells. Before assigning a number, check whether it is safe to assign. Check that the same number is not present in the current row, current column and current 3X3 </a:t>
            </a:r>
            <a:r>
              <a:rPr lang="en-GB" sz="1400">
                <a:ea typeface="+mn-lt"/>
                <a:cs typeface="+mn-lt"/>
              </a:rPr>
              <a:t>sub-grid</a:t>
            </a:r>
            <a:r>
              <a:rPr lang="en-GB" sz="1400" dirty="0">
                <a:ea typeface="+mn-lt"/>
                <a:cs typeface="+mn-lt"/>
              </a:rPr>
              <a:t>. After checking for safety, assign the number, and recursively check whether this assignment leads to a solution or not. If the assignment doesn’t lead to a solution, then try the next number for the current empty cell. And if none of the number (1 to 9) leads to a solution, return false and print no solution exists.</a:t>
            </a:r>
            <a:endParaRPr lang="en-US" sz="140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67F5853-323E-4AB6-A8B1-38BA575FB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09" r="7" b="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389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D52EC-689F-4932-88D8-501E21FE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GB" dirty="0">
                <a:ea typeface="Meiryo"/>
              </a:rPr>
              <a:t>Backtracking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CE25-DF5D-454C-90C1-BDC6C74B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1400">
                <a:ea typeface="+mn-lt"/>
                <a:cs typeface="+mn-lt"/>
              </a:rPr>
              <a:t>According to the wiki definition, </a:t>
            </a:r>
            <a:endParaRPr lang="en-US" sz="1400"/>
          </a:p>
          <a:p>
            <a:pPr>
              <a:lnSpc>
                <a:spcPct val="130000"/>
              </a:lnSpc>
            </a:pPr>
            <a:r>
              <a:rPr lang="en-GB" sz="1400" b="1" i="1">
                <a:ea typeface="+mn-lt"/>
                <a:cs typeface="+mn-lt"/>
              </a:rPr>
              <a:t>Backtracking</a:t>
            </a:r>
            <a:r>
              <a:rPr lang="en-GB" sz="1400" i="1">
                <a:ea typeface="+mn-lt"/>
                <a:cs typeface="+mn-lt"/>
              </a:rPr>
              <a:t> can be defined as a general algorithmic technique that considers searching every possible combination in order to solve a computational problem. </a:t>
            </a:r>
            <a:endParaRPr lang="en-GB" sz="1400"/>
          </a:p>
          <a:p>
            <a:pPr>
              <a:lnSpc>
                <a:spcPct val="130000"/>
              </a:lnSpc>
            </a:pPr>
            <a:r>
              <a:rPr lang="en-GB" sz="1400">
                <a:ea typeface="+mn-lt"/>
                <a:cs typeface="+mn-lt"/>
              </a:rPr>
              <a:t>Backtracking is an algorithmic-technique for solving problems recursively by trying to build a solution incrementally, one piece at a time, removing those solutions that fail to satisfy the constraints of the problem at any point of time</a:t>
            </a:r>
            <a:endParaRPr lang="en-GB" sz="14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9839DD2-758B-4661-AC82-021472FF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49" y="1862845"/>
            <a:ext cx="3249406" cy="31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7A69D-6B0D-47C3-9A5F-A284813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281" y="582557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800"/>
              <a:t>Permutation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46F520-844C-4A7F-9BEC-509E066129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2" r="342"/>
          <a:stretch/>
        </p:blipFill>
        <p:spPr>
          <a:xfrm>
            <a:off x="-7304" y="7463"/>
            <a:ext cx="6700837" cy="58524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F8C6A-D1E4-412D-B49B-E0E60A511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1124" y="2052621"/>
            <a:ext cx="4269851" cy="1897003"/>
          </a:xfrm>
        </p:spPr>
        <p:txBody>
          <a:bodyPr vert="horz" lIns="109728" tIns="109728" rIns="109728" bIns="91440" rtlCol="0">
            <a:noAutofit/>
          </a:bodyPr>
          <a:lstStyle/>
          <a:p>
            <a:pPr algn="ctr">
              <a:spcBef>
                <a:spcPts val="930"/>
              </a:spcBef>
            </a:pPr>
            <a:r>
              <a:rPr lang="en-US"/>
              <a:t>Permutation of 2 boys and 1 girl in the grid,</a:t>
            </a:r>
          </a:p>
          <a:p>
            <a:pPr algn="ctr">
              <a:spcBef>
                <a:spcPts val="930"/>
              </a:spcBef>
            </a:pPr>
            <a:r>
              <a:rPr lang="en-US"/>
              <a:t>Where girl cannot seat in the middle of 2 boys.</a:t>
            </a:r>
          </a:p>
        </p:txBody>
      </p:sp>
    </p:spTree>
    <p:extLst>
      <p:ext uri="{BB962C8B-B14F-4D97-AF65-F5344CB8AC3E}">
        <p14:creationId xmlns:p14="http://schemas.microsoft.com/office/powerpoint/2010/main" val="337350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6DB6B-3F4B-4779-9CE1-BF920A3D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GB" sz="3000">
                <a:ea typeface="Meiryo"/>
              </a:rPr>
              <a:t>ALGORITHM</a:t>
            </a:r>
            <a:br>
              <a:rPr lang="en-GB" sz="3000">
                <a:ea typeface="Meiryo"/>
              </a:rPr>
            </a:br>
            <a:r>
              <a:rPr lang="en-GB" sz="3000">
                <a:ea typeface="Meiryo"/>
              </a:rPr>
              <a:t>for Sudoku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DEE99B0-4911-4DF3-8D8F-3480BD945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121445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6350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5301E"/>
      </a:dk2>
      <a:lt2>
        <a:srgbClr val="E2E3E8"/>
      </a:lt2>
      <a:accent1>
        <a:srgbClr val="BB9F38"/>
      </a:accent1>
      <a:accent2>
        <a:srgbClr val="93AB39"/>
      </a:accent2>
      <a:accent3>
        <a:srgbClr val="68B43A"/>
      </a:accent3>
      <a:accent4>
        <a:srgbClr val="2CB832"/>
      </a:accent4>
      <a:accent5>
        <a:srgbClr val="31B56D"/>
      </a:accent5>
      <a:accent6>
        <a:srgbClr val="36B1A2"/>
      </a:accent6>
      <a:hlink>
        <a:srgbClr val="6978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SketchLinesVTI</vt:lpstr>
      <vt:lpstr>KATHMANDU UNIVERSITY DHULIKHEL KAVRE SCHOOL OF ENGINEERING  </vt:lpstr>
      <vt:lpstr>Report on my Mini Project  SUDOKU SOLVER</vt:lpstr>
      <vt:lpstr>SUDOKU GAME</vt:lpstr>
      <vt:lpstr>Rules of Sudoku</vt:lpstr>
      <vt:lpstr>Input v/s Output</vt:lpstr>
      <vt:lpstr>Approach</vt:lpstr>
      <vt:lpstr>Backtracking Algorithm</vt:lpstr>
      <vt:lpstr>Permutation</vt:lpstr>
      <vt:lpstr>ALGORITHM for Sudoku</vt:lpstr>
      <vt:lpstr>About My Project:</vt:lpstr>
      <vt:lpstr>PowerPoint Presentation</vt:lpstr>
      <vt:lpstr>PowerPoint Presentation</vt:lpstr>
      <vt:lpstr>PowerPoint Presentation</vt:lpstr>
      <vt:lpstr>Let's See the Program</vt:lpstr>
      <vt:lpstr>The Main File</vt:lpstr>
      <vt:lpstr>PowerPoint Presentation</vt:lpstr>
      <vt:lpstr>The PrintBoard File</vt:lpstr>
      <vt:lpstr>PowerPoint Presentation</vt:lpstr>
      <vt:lpstr>The Solving Function files</vt:lpstr>
      <vt:lpstr>PowerPoint Presentation</vt:lpstr>
      <vt:lpstr>The Solve Function</vt:lpstr>
      <vt:lpstr>PowerPoint Presentation</vt:lpstr>
      <vt:lpstr>The Solving Function file</vt:lpstr>
      <vt:lpstr>PowerPoint Presentation</vt:lpstr>
      <vt:lpstr>Is Valid Functions</vt:lpstr>
      <vt:lpstr>PowerPoint Presentation</vt:lpstr>
      <vt:lpstr>PowerPoint Presentation</vt:lpstr>
      <vt:lpstr>Thank You So Much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490</cp:revision>
  <dcterms:created xsi:type="dcterms:W3CDTF">2021-08-17T10:22:09Z</dcterms:created>
  <dcterms:modified xsi:type="dcterms:W3CDTF">2021-08-17T13:23:14Z</dcterms:modified>
</cp:coreProperties>
</file>