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257" r:id="rId4"/>
    <p:sldId id="25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4" r:id="rId20"/>
    <p:sldId id="345" r:id="rId21"/>
    <p:sldId id="346" r:id="rId22"/>
    <p:sldId id="370" r:id="rId23"/>
    <p:sldId id="347" r:id="rId24"/>
    <p:sldId id="264" r:id="rId25"/>
    <p:sldId id="265"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266" r:id="rId46"/>
    <p:sldId id="272" r:id="rId47"/>
    <p:sldId id="273" r:id="rId48"/>
    <p:sldId id="274" r:id="rId49"/>
    <p:sldId id="275" r:id="rId50"/>
    <p:sldId id="278" r:id="rId51"/>
    <p:sldId id="279" r:id="rId52"/>
    <p:sldId id="280" r:id="rId53"/>
    <p:sldId id="281" r:id="rId54"/>
    <p:sldId id="282" r:id="rId55"/>
    <p:sldId id="283" r:id="rId56"/>
    <p:sldId id="284" r:id="rId57"/>
    <p:sldId id="285" r:id="rId58"/>
    <p:sldId id="290" r:id="rId59"/>
    <p:sldId id="286" r:id="rId60"/>
    <p:sldId id="287" r:id="rId61"/>
    <p:sldId id="288" r:id="rId62"/>
    <p:sldId id="291" r:id="rId63"/>
    <p:sldId id="292" r:id="rId64"/>
    <p:sldId id="293" r:id="rId65"/>
    <p:sldId id="294" r:id="rId66"/>
    <p:sldId id="295" r:id="rId67"/>
    <p:sldId id="296" r:id="rId68"/>
    <p:sldId id="299" r:id="rId69"/>
    <p:sldId id="372" r:id="rId70"/>
    <p:sldId id="371" r:id="rId71"/>
    <p:sldId id="300" r:id="rId72"/>
    <p:sldId id="310" r:id="rId73"/>
    <p:sldId id="297" r:id="rId74"/>
    <p:sldId id="298" r:id="rId75"/>
    <p:sldId id="306" r:id="rId76"/>
    <p:sldId id="307" r:id="rId77"/>
    <p:sldId id="308" r:id="rId78"/>
    <p:sldId id="309" r:id="rId79"/>
    <p:sldId id="301" r:id="rId80"/>
    <p:sldId id="302" r:id="rId81"/>
    <p:sldId id="303" r:id="rId82"/>
    <p:sldId id="304" r:id="rId83"/>
    <p:sldId id="305" r:id="rId84"/>
    <p:sldId id="31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1159235-04E7-40FE-AD25-DF1EB6A7D6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D364-D07D-4473-81DA-EEE32A1499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7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59235-04E7-40FE-AD25-DF1EB6A7D6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54030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59235-04E7-40FE-AD25-DF1EB6A7D6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D364-D07D-4473-81DA-EEE32A1499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28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159235-04E7-40FE-AD25-DF1EB6A7D6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173811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159235-04E7-40FE-AD25-DF1EB6A7D6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D364-D07D-4473-81DA-EEE32A1499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67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159235-04E7-40FE-AD25-DF1EB6A7D6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184320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159235-04E7-40FE-AD25-DF1EB6A7D61D}"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134367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159235-04E7-40FE-AD25-DF1EB6A7D61D}"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205362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59235-04E7-40FE-AD25-DF1EB6A7D61D}"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391209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159235-04E7-40FE-AD25-DF1EB6A7D6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D364-D07D-4473-81DA-EEE32A149932}" type="slidenum">
              <a:rPr lang="en-US" smtClean="0"/>
              <a:t>‹#›</a:t>
            </a:fld>
            <a:endParaRPr lang="en-US"/>
          </a:p>
        </p:txBody>
      </p:sp>
    </p:spTree>
    <p:extLst>
      <p:ext uri="{BB962C8B-B14F-4D97-AF65-F5344CB8AC3E}">
        <p14:creationId xmlns:p14="http://schemas.microsoft.com/office/powerpoint/2010/main" val="305551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159235-04E7-40FE-AD25-DF1EB6A7D6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D364-D07D-4473-81DA-EEE32A1499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29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159235-04E7-40FE-AD25-DF1EB6A7D61D}" type="datetimeFigureOut">
              <a:rPr lang="en-US" smtClean="0"/>
              <a:t>10/30/2023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FCD364-D07D-4473-81DA-EEE32A1499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9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a:t>
            </a:r>
            <a:endParaRPr lang="en-US" dirty="0"/>
          </a:p>
        </p:txBody>
      </p:sp>
    </p:spTree>
    <p:extLst>
      <p:ext uri="{BB962C8B-B14F-4D97-AF65-F5344CB8AC3E}">
        <p14:creationId xmlns:p14="http://schemas.microsoft.com/office/powerpoint/2010/main" val="2512367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125" t="12572" r="17203" b="30412"/>
          <a:stretch/>
        </p:blipFill>
        <p:spPr>
          <a:xfrm>
            <a:off x="1024128" y="2177144"/>
            <a:ext cx="8389838" cy="3295746"/>
          </a:xfrm>
          <a:prstGeom prst="rect">
            <a:avLst/>
          </a:prstGeom>
        </p:spPr>
      </p:pic>
    </p:spTree>
    <p:extLst>
      <p:ext uri="{BB962C8B-B14F-4D97-AF65-F5344CB8AC3E}">
        <p14:creationId xmlns:p14="http://schemas.microsoft.com/office/powerpoint/2010/main" val="357785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697" t="13078" r="15917" b="30033"/>
          <a:stretch/>
        </p:blipFill>
        <p:spPr>
          <a:xfrm>
            <a:off x="1024128" y="2250294"/>
            <a:ext cx="8245494" cy="3165366"/>
          </a:xfrm>
          <a:prstGeom prst="rect">
            <a:avLst/>
          </a:prstGeom>
        </p:spPr>
      </p:pic>
    </p:spTree>
    <p:extLst>
      <p:ext uri="{BB962C8B-B14F-4D97-AF65-F5344CB8AC3E}">
        <p14:creationId xmlns:p14="http://schemas.microsoft.com/office/powerpoint/2010/main" val="2601404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6700" t="23365" r="14272" b="30286"/>
          <a:stretch/>
        </p:blipFill>
        <p:spPr>
          <a:xfrm>
            <a:off x="1024128" y="2206752"/>
            <a:ext cx="8776700" cy="2896471"/>
          </a:xfrm>
          <a:prstGeom prst="rect">
            <a:avLst/>
          </a:prstGeom>
        </p:spPr>
      </p:pic>
    </p:spTree>
    <p:extLst>
      <p:ext uri="{BB962C8B-B14F-4D97-AF65-F5344CB8AC3E}">
        <p14:creationId xmlns:p14="http://schemas.microsoft.com/office/powerpoint/2010/main" val="224547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412" t="11683" r="16631" b="29905"/>
          <a:stretch/>
        </p:blipFill>
        <p:spPr>
          <a:xfrm>
            <a:off x="1024128" y="2084832"/>
            <a:ext cx="7855131" cy="3150270"/>
          </a:xfrm>
          <a:prstGeom prst="rect">
            <a:avLst/>
          </a:prstGeom>
        </p:spPr>
      </p:pic>
    </p:spTree>
    <p:extLst>
      <p:ext uri="{BB962C8B-B14F-4D97-AF65-F5344CB8AC3E}">
        <p14:creationId xmlns:p14="http://schemas.microsoft.com/office/powerpoint/2010/main" val="3978897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840" t="13460" r="15416" b="28762"/>
          <a:stretch/>
        </p:blipFill>
        <p:spPr>
          <a:xfrm>
            <a:off x="1024128" y="2084832"/>
            <a:ext cx="8067621" cy="3132055"/>
          </a:xfrm>
          <a:prstGeom prst="rect">
            <a:avLst/>
          </a:prstGeom>
        </p:spPr>
      </p:pic>
    </p:spTree>
    <p:extLst>
      <p:ext uri="{BB962C8B-B14F-4D97-AF65-F5344CB8AC3E}">
        <p14:creationId xmlns:p14="http://schemas.microsoft.com/office/powerpoint/2010/main" val="1485669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269" t="12317" r="14344" b="26857"/>
          <a:stretch/>
        </p:blipFill>
        <p:spPr>
          <a:xfrm>
            <a:off x="1024128" y="2084832"/>
            <a:ext cx="8111163" cy="3289795"/>
          </a:xfrm>
          <a:prstGeom prst="rect">
            <a:avLst/>
          </a:prstGeom>
        </p:spPr>
      </p:pic>
    </p:spTree>
    <p:extLst>
      <p:ext uri="{BB962C8B-B14F-4D97-AF65-F5344CB8AC3E}">
        <p14:creationId xmlns:p14="http://schemas.microsoft.com/office/powerpoint/2010/main" val="68098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1916" t="29079" r="16702" b="35493"/>
          <a:stretch/>
        </p:blipFill>
        <p:spPr>
          <a:xfrm>
            <a:off x="949234" y="2084832"/>
            <a:ext cx="8699863" cy="2429692"/>
          </a:xfrm>
          <a:prstGeom prst="rect">
            <a:avLst/>
          </a:prstGeom>
        </p:spPr>
      </p:pic>
    </p:spTree>
    <p:extLst>
      <p:ext uri="{BB962C8B-B14F-4D97-AF65-F5344CB8AC3E}">
        <p14:creationId xmlns:p14="http://schemas.microsoft.com/office/powerpoint/2010/main" val="704673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340" t="12318" r="16846" b="29143"/>
          <a:stretch/>
        </p:blipFill>
        <p:spPr>
          <a:xfrm>
            <a:off x="1024128" y="2084833"/>
            <a:ext cx="7736695" cy="3114950"/>
          </a:xfrm>
          <a:prstGeom prst="rect">
            <a:avLst/>
          </a:prstGeom>
        </p:spPr>
      </p:pic>
    </p:spTree>
    <p:extLst>
      <p:ext uri="{BB962C8B-B14F-4D97-AF65-F5344CB8AC3E}">
        <p14:creationId xmlns:p14="http://schemas.microsoft.com/office/powerpoint/2010/main" val="206051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1058" t="32508" r="15988" b="32063"/>
          <a:stretch/>
        </p:blipFill>
        <p:spPr>
          <a:xfrm>
            <a:off x="1024128" y="2011679"/>
            <a:ext cx="8891451" cy="2429692"/>
          </a:xfrm>
          <a:prstGeom prst="rect">
            <a:avLst/>
          </a:prstGeom>
        </p:spPr>
      </p:pic>
    </p:spTree>
    <p:extLst>
      <p:ext uri="{BB962C8B-B14F-4D97-AF65-F5344CB8AC3E}">
        <p14:creationId xmlns:p14="http://schemas.microsoft.com/office/powerpoint/2010/main" val="538448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768" t="11302" r="841" b="4254"/>
          <a:stretch/>
        </p:blipFill>
        <p:spPr>
          <a:xfrm>
            <a:off x="1024128" y="1863634"/>
            <a:ext cx="9814560" cy="4739785"/>
          </a:xfrm>
          <a:prstGeom prst="rect">
            <a:avLst/>
          </a:prstGeom>
        </p:spPr>
      </p:pic>
    </p:spTree>
    <p:extLst>
      <p:ext uri="{BB962C8B-B14F-4D97-AF65-F5344CB8AC3E}">
        <p14:creationId xmlns:p14="http://schemas.microsoft.com/office/powerpoint/2010/main" val="98522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algorithms</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dirty="0" smtClean="0"/>
              <a:t> Sorting algorithm is an algorithm made up of a series of instructions that takes an array as input and outputs a sorted array</a:t>
            </a:r>
          </a:p>
          <a:p>
            <a:pPr>
              <a:lnSpc>
                <a:spcPct val="150000"/>
              </a:lnSpc>
              <a:buFont typeface="Wingdings" panose="05000000000000000000" pitchFamily="2" charset="2"/>
              <a:buChar char="Ø"/>
            </a:pPr>
            <a:r>
              <a:rPr lang="en-US" dirty="0" smtClean="0"/>
              <a:t> There are many sorting algorithms</a:t>
            </a:r>
            <a:endParaRPr lang="en-US" dirty="0"/>
          </a:p>
        </p:txBody>
      </p:sp>
    </p:spTree>
    <p:extLst>
      <p:ext uri="{BB962C8B-B14F-4D97-AF65-F5344CB8AC3E}">
        <p14:creationId xmlns:p14="http://schemas.microsoft.com/office/powerpoint/2010/main" val="3372607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t="11206" b="14174"/>
          <a:stretch/>
        </p:blipFill>
        <p:spPr>
          <a:xfrm>
            <a:off x="1024128" y="2084832"/>
            <a:ext cx="8903643" cy="3738494"/>
          </a:xfrm>
          <a:prstGeom prst="rect">
            <a:avLst/>
          </a:prstGeom>
        </p:spPr>
      </p:pic>
    </p:spTree>
    <p:extLst>
      <p:ext uri="{BB962C8B-B14F-4D97-AF65-F5344CB8AC3E}">
        <p14:creationId xmlns:p14="http://schemas.microsoft.com/office/powerpoint/2010/main" val="4240133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4" name="Picture 3" descr="image.jpg"/>
          <p:cNvPicPr>
            <a:picLocks noChangeAspect="1"/>
          </p:cNvPicPr>
          <p:nvPr/>
        </p:nvPicPr>
        <p:blipFill rotWithShape="1">
          <a:blip r:embed="rId2"/>
          <a:srcRect t="11533" r="1119" b="12574"/>
          <a:stretch/>
        </p:blipFill>
        <p:spPr>
          <a:xfrm>
            <a:off x="1024128" y="2145792"/>
            <a:ext cx="8773015" cy="3788924"/>
          </a:xfrm>
          <a:prstGeom prst="rect">
            <a:avLst/>
          </a:prstGeom>
        </p:spPr>
      </p:pic>
    </p:spTree>
    <p:extLst>
      <p:ext uri="{BB962C8B-B14F-4D97-AF65-F5344CB8AC3E}">
        <p14:creationId xmlns:p14="http://schemas.microsoft.com/office/powerpoint/2010/main" val="2458112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a:bodyPr>
          <a:lstStyle/>
          <a:p>
            <a:pPr>
              <a:lnSpc>
                <a:spcPct val="100000"/>
              </a:lnSpc>
            </a:pPr>
            <a:r>
              <a:rPr lang="en-US" b="1" dirty="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bubbleSort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 {</a:t>
            </a:r>
          </a:p>
          <a:p>
            <a:pPr>
              <a:lnSpc>
                <a:spcPct val="100000"/>
              </a:lnSpc>
            </a:pPr>
            <a:r>
              <a:rPr lang="en-US" b="1" dirty="0">
                <a:latin typeface="Courier New" panose="02070309020205020404" pitchFamily="49" charset="0"/>
                <a:cs typeface="Courier New" panose="02070309020205020404" pitchFamily="49" charset="0"/>
              </a:rPr>
              <a:t>    for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&lt; n - 1</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p>
          <a:p>
            <a:pPr>
              <a:lnSpc>
                <a:spcPct val="100000"/>
              </a:lnSpc>
            </a:pPr>
            <a:r>
              <a:rPr lang="en-US" b="1" dirty="0">
                <a:latin typeface="Courier New" panose="02070309020205020404" pitchFamily="49" charset="0"/>
                <a:cs typeface="Courier New" panose="02070309020205020404" pitchFamily="49" charset="0"/>
              </a:rPr>
              <a:t>        for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j = 0; </a:t>
            </a:r>
            <a:r>
              <a:rPr lang="en-US" b="1" dirty="0">
                <a:solidFill>
                  <a:srgbClr val="FF0000"/>
                </a:solidFill>
                <a:latin typeface="Courier New" panose="02070309020205020404" pitchFamily="49" charset="0"/>
                <a:cs typeface="Courier New" panose="02070309020205020404" pitchFamily="49" charset="0"/>
              </a:rPr>
              <a:t>j &lt;</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n - 1 - </a:t>
            </a:r>
            <a:r>
              <a:rPr lang="en-US" b="1" dirty="0" err="1">
                <a:solidFill>
                  <a:srgbClr val="FF0000"/>
                </a:solidFill>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j++</a:t>
            </a:r>
            <a:r>
              <a:rPr lang="en-US" b="1" dirty="0">
                <a:latin typeface="Courier New" panose="02070309020205020404" pitchFamily="49" charset="0"/>
                <a:cs typeface="Courier New" panose="02070309020205020404" pitchFamily="49" charset="0"/>
              </a:rPr>
              <a:t>) {</a:t>
            </a:r>
          </a:p>
          <a:p>
            <a:pPr>
              <a:lnSpc>
                <a:spcPct val="100000"/>
              </a:lnSpc>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if (</a:t>
            </a:r>
            <a:r>
              <a:rPr lang="en-US" b="1" dirty="0" err="1">
                <a:solidFill>
                  <a:srgbClr val="FF0000"/>
                </a:solidFill>
                <a:latin typeface="Courier New" panose="02070309020205020404" pitchFamily="49" charset="0"/>
                <a:cs typeface="Courier New" panose="02070309020205020404" pitchFamily="49" charset="0"/>
              </a:rPr>
              <a:t>arr</a:t>
            </a:r>
            <a:r>
              <a:rPr lang="en-US" b="1" dirty="0">
                <a:solidFill>
                  <a:srgbClr val="FF0000"/>
                </a:solidFill>
                <a:latin typeface="Courier New" panose="02070309020205020404" pitchFamily="49" charset="0"/>
                <a:cs typeface="Courier New" panose="02070309020205020404" pitchFamily="49" charset="0"/>
              </a:rPr>
              <a:t>[j] &gt; </a:t>
            </a:r>
            <a:r>
              <a:rPr lang="en-US" b="1" dirty="0" err="1">
                <a:solidFill>
                  <a:srgbClr val="FF0000"/>
                </a:solidFill>
                <a:latin typeface="Courier New" panose="02070309020205020404" pitchFamily="49" charset="0"/>
                <a:cs typeface="Courier New" panose="02070309020205020404" pitchFamily="49" charset="0"/>
              </a:rPr>
              <a:t>arr</a:t>
            </a:r>
            <a:r>
              <a:rPr lang="en-US" b="1" dirty="0">
                <a:solidFill>
                  <a:srgbClr val="FF0000"/>
                </a:solidFill>
                <a:latin typeface="Courier New" panose="02070309020205020404" pitchFamily="49" charset="0"/>
                <a:cs typeface="Courier New" panose="02070309020205020404" pitchFamily="49" charset="0"/>
              </a:rPr>
              <a:t>[j + 1]) </a:t>
            </a:r>
            <a:r>
              <a:rPr lang="en-US" b="1" dirty="0">
                <a:latin typeface="Courier New" panose="02070309020205020404" pitchFamily="49" charset="0"/>
                <a:cs typeface="Courier New" panose="02070309020205020404" pitchFamily="49" charset="0"/>
              </a:rPr>
              <a:t>{</a:t>
            </a:r>
          </a:p>
          <a:p>
            <a:pPr>
              <a:lnSpc>
                <a:spcPct val="100000"/>
              </a:lnSpc>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temp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[j];</a:t>
            </a:r>
          </a:p>
          <a:p>
            <a:pPr>
              <a:lnSpc>
                <a:spcPct val="100000"/>
              </a:lnSpc>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[j]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[j + 1];</a:t>
            </a:r>
          </a:p>
          <a:p>
            <a:pPr>
              <a:lnSpc>
                <a:spcPct val="100000"/>
              </a:lnSpc>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[j + 1] = temp;</a:t>
            </a:r>
          </a:p>
          <a:p>
            <a:pPr>
              <a:lnSpc>
                <a:spcPct val="100000"/>
              </a:lnSpc>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631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5" name="Picture 4" descr="image.jpg"/>
          <p:cNvPicPr>
            <a:picLocks noChangeAspect="1"/>
          </p:cNvPicPr>
          <p:nvPr/>
        </p:nvPicPr>
        <p:blipFill rotWithShape="1">
          <a:blip r:embed="rId2"/>
          <a:srcRect t="10849" b="18351"/>
          <a:stretch/>
        </p:blipFill>
        <p:spPr>
          <a:xfrm>
            <a:off x="1024128" y="2084832"/>
            <a:ext cx="8494614" cy="3384151"/>
          </a:xfrm>
          <a:prstGeom prst="rect">
            <a:avLst/>
          </a:prstGeom>
        </p:spPr>
      </p:pic>
    </p:spTree>
    <p:extLst>
      <p:ext uri="{BB962C8B-B14F-4D97-AF65-F5344CB8AC3E}">
        <p14:creationId xmlns:p14="http://schemas.microsoft.com/office/powerpoint/2010/main" val="897527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a:t>
            </a:r>
            <a:endParaRPr lang="en-US" dirty="0"/>
          </a:p>
        </p:txBody>
      </p:sp>
    </p:spTree>
    <p:extLst>
      <p:ext uri="{BB962C8B-B14F-4D97-AF65-F5344CB8AC3E}">
        <p14:creationId xmlns:p14="http://schemas.microsoft.com/office/powerpoint/2010/main" val="76345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normAutofit fontScale="92500"/>
          </a:bodyPr>
          <a:lstStyle/>
          <a:p>
            <a:pPr>
              <a:lnSpc>
                <a:spcPct val="150000"/>
              </a:lnSpc>
              <a:buFont typeface="Arial" panose="020B0604020202020204" pitchFamily="34" charset="0"/>
              <a:buChar char="•"/>
            </a:pPr>
            <a:r>
              <a:rPr lang="en-US" dirty="0" smtClean="0"/>
              <a:t> Insertion </a:t>
            </a:r>
            <a:r>
              <a:rPr lang="en-US" dirty="0"/>
              <a:t>sort is a sorting algorithm that places an unsorted element at its suitable place in each iteration.</a:t>
            </a:r>
          </a:p>
          <a:p>
            <a:pPr>
              <a:lnSpc>
                <a:spcPct val="150000"/>
              </a:lnSpc>
              <a:buFont typeface="Arial" panose="020B0604020202020204" pitchFamily="34" charset="0"/>
              <a:buChar char="•"/>
            </a:pPr>
            <a:r>
              <a:rPr lang="en-US" dirty="0" smtClean="0"/>
              <a:t> Insertion </a:t>
            </a:r>
            <a:r>
              <a:rPr lang="en-US" dirty="0"/>
              <a:t>sort works similarly as we sort cards in our hand in a card game.</a:t>
            </a:r>
          </a:p>
          <a:p>
            <a:pPr>
              <a:lnSpc>
                <a:spcPct val="150000"/>
              </a:lnSpc>
              <a:buFont typeface="Arial" panose="020B0604020202020204" pitchFamily="34" charset="0"/>
              <a:buChar char="•"/>
            </a:pPr>
            <a:r>
              <a:rPr lang="en-US" dirty="0" smtClean="0"/>
              <a:t> We </a:t>
            </a:r>
            <a:r>
              <a:rPr lang="en-US" dirty="0"/>
              <a:t>assume that the first card is already sorted then, we select an unsorted card. If the unsorted card is greater than the card in hand, it is placed on the right otherwise, to the left. In the same way, other unsorted cards are taken and put in their right place.</a:t>
            </a:r>
          </a:p>
          <a:p>
            <a:pPr>
              <a:lnSpc>
                <a:spcPct val="150000"/>
              </a:lnSpc>
              <a:buFont typeface="Arial" panose="020B0604020202020204" pitchFamily="34" charset="0"/>
              <a:buChar char="•"/>
            </a:pPr>
            <a:r>
              <a:rPr lang="en-US" dirty="0" smtClean="0"/>
              <a:t> A </a:t>
            </a:r>
            <a:r>
              <a:rPr lang="en-US" dirty="0"/>
              <a:t>similar approach is used by insertion sort.</a:t>
            </a:r>
          </a:p>
        </p:txBody>
      </p:sp>
    </p:spTree>
    <p:extLst>
      <p:ext uri="{BB962C8B-B14F-4D97-AF65-F5344CB8AC3E}">
        <p14:creationId xmlns:p14="http://schemas.microsoft.com/office/powerpoint/2010/main" val="943152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 algorithm</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Step 1: Compare each pair of adjacent elements in the list</a:t>
            </a:r>
            <a:endParaRPr lang="en-US" dirty="0"/>
          </a:p>
          <a:p>
            <a:pPr>
              <a:lnSpc>
                <a:spcPct val="150000"/>
              </a:lnSpc>
            </a:pPr>
            <a:r>
              <a:rPr lang="en-US" dirty="0" smtClean="0"/>
              <a:t>Step 2: Insert elements into the sorted list, until it occupies correct position</a:t>
            </a:r>
          </a:p>
          <a:p>
            <a:pPr>
              <a:lnSpc>
                <a:spcPct val="150000"/>
              </a:lnSpc>
            </a:pPr>
            <a:r>
              <a:rPr lang="en-US" dirty="0" smtClean="0"/>
              <a:t>Step 3: Swap two elements if necessary</a:t>
            </a:r>
          </a:p>
          <a:p>
            <a:pPr>
              <a:lnSpc>
                <a:spcPct val="150000"/>
              </a:lnSpc>
            </a:pPr>
            <a:r>
              <a:rPr lang="en-US" dirty="0" smtClean="0"/>
              <a:t>Step 4: Repeat this process for all the elements until the entire array is sorted</a:t>
            </a:r>
            <a:endParaRPr lang="en-US" dirty="0"/>
          </a:p>
        </p:txBody>
      </p:sp>
    </p:spTree>
    <p:extLst>
      <p:ext uri="{BB962C8B-B14F-4D97-AF65-F5344CB8AC3E}">
        <p14:creationId xmlns:p14="http://schemas.microsoft.com/office/powerpoint/2010/main" val="414886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0442" r="-457" b="36840"/>
          <a:stretch/>
        </p:blipFill>
        <p:spPr>
          <a:xfrm>
            <a:off x="1024128" y="2084832"/>
            <a:ext cx="8334254" cy="2461042"/>
          </a:xfrm>
          <a:prstGeom prst="rect">
            <a:avLst/>
          </a:prstGeom>
        </p:spPr>
      </p:pic>
    </p:spTree>
    <p:extLst>
      <p:ext uri="{BB962C8B-B14F-4D97-AF65-F5344CB8AC3E}">
        <p14:creationId xmlns:p14="http://schemas.microsoft.com/office/powerpoint/2010/main" val="1500454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0697" b="14429"/>
          <a:stretch/>
        </p:blipFill>
        <p:spPr>
          <a:xfrm>
            <a:off x="1024128" y="2084831"/>
            <a:ext cx="7308876" cy="3079351"/>
          </a:xfrm>
          <a:prstGeom prst="rect">
            <a:avLst/>
          </a:prstGeom>
        </p:spPr>
      </p:pic>
    </p:spTree>
    <p:extLst>
      <p:ext uri="{BB962C8B-B14F-4D97-AF65-F5344CB8AC3E}">
        <p14:creationId xmlns:p14="http://schemas.microsoft.com/office/powerpoint/2010/main" val="2206994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9933" b="14429"/>
          <a:stretch/>
        </p:blipFill>
        <p:spPr>
          <a:xfrm>
            <a:off x="1489166" y="2743200"/>
            <a:ext cx="6076950" cy="2586446"/>
          </a:xfrm>
          <a:prstGeom prst="rect">
            <a:avLst/>
          </a:prstGeom>
        </p:spPr>
      </p:pic>
    </p:spTree>
    <p:extLst>
      <p:ext uri="{BB962C8B-B14F-4D97-AF65-F5344CB8AC3E}">
        <p14:creationId xmlns:p14="http://schemas.microsoft.com/office/powerpoint/2010/main" val="70771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a:t>
            </a:r>
            <a:r>
              <a:rPr lang="en-US" dirty="0" smtClean="0"/>
              <a:t>Sort</a:t>
            </a:r>
            <a:endParaRPr lang="en-US"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US" b="1" dirty="0" smtClean="0"/>
              <a:t> Bubble </a:t>
            </a:r>
            <a:r>
              <a:rPr lang="en-US" b="1" dirty="0"/>
              <a:t>sort</a:t>
            </a:r>
            <a:r>
              <a:rPr lang="en-US" dirty="0"/>
              <a:t> is a sorting algorithm that compares two adjacent elements and swaps them until they are in the intended order.</a:t>
            </a:r>
          </a:p>
          <a:p>
            <a:pPr algn="just">
              <a:lnSpc>
                <a:spcPct val="150000"/>
              </a:lnSpc>
              <a:buFont typeface="Wingdings" panose="05000000000000000000" pitchFamily="2" charset="2"/>
              <a:buChar char="§"/>
            </a:pPr>
            <a:r>
              <a:rPr lang="en-US" dirty="0" smtClean="0"/>
              <a:t> Just </a:t>
            </a:r>
            <a:r>
              <a:rPr lang="en-US" dirty="0"/>
              <a:t>like the movement of air bubbles in the water that rise up to the surface, each element of the array move to the end in each iteration. Therefore, it is called a bubble sort.</a:t>
            </a:r>
          </a:p>
        </p:txBody>
      </p:sp>
    </p:spTree>
    <p:extLst>
      <p:ext uri="{BB962C8B-B14F-4D97-AF65-F5344CB8AC3E}">
        <p14:creationId xmlns:p14="http://schemas.microsoft.com/office/powerpoint/2010/main" val="713386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1971" b="29709"/>
          <a:stretch/>
        </p:blipFill>
        <p:spPr>
          <a:xfrm>
            <a:off x="1024127" y="2084832"/>
            <a:ext cx="7711623" cy="2530711"/>
          </a:xfrm>
          <a:prstGeom prst="rect">
            <a:avLst/>
          </a:prstGeom>
        </p:spPr>
      </p:pic>
    </p:spTree>
    <p:extLst>
      <p:ext uri="{BB962C8B-B14F-4D97-AF65-F5344CB8AC3E}">
        <p14:creationId xmlns:p14="http://schemas.microsoft.com/office/powerpoint/2010/main" val="294265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2632" b="18351"/>
          <a:stretch/>
        </p:blipFill>
        <p:spPr>
          <a:xfrm>
            <a:off x="1024128" y="2084832"/>
            <a:ext cx="7054644" cy="2739717"/>
          </a:xfrm>
          <a:prstGeom prst="rect">
            <a:avLst/>
          </a:prstGeom>
        </p:spPr>
      </p:pic>
    </p:spTree>
    <p:extLst>
      <p:ext uri="{BB962C8B-B14F-4D97-AF65-F5344CB8AC3E}">
        <p14:creationId xmlns:p14="http://schemas.microsoft.com/office/powerpoint/2010/main" val="2077137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2989" b="19013"/>
          <a:stretch/>
        </p:blipFill>
        <p:spPr>
          <a:xfrm>
            <a:off x="1024127" y="2084832"/>
            <a:ext cx="6659611" cy="2548128"/>
          </a:xfrm>
          <a:prstGeom prst="rect">
            <a:avLst/>
          </a:prstGeom>
        </p:spPr>
      </p:pic>
    </p:spTree>
    <p:extLst>
      <p:ext uri="{BB962C8B-B14F-4D97-AF65-F5344CB8AC3E}">
        <p14:creationId xmlns:p14="http://schemas.microsoft.com/office/powerpoint/2010/main" val="602727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1715" b="25635"/>
          <a:stretch/>
        </p:blipFill>
        <p:spPr>
          <a:xfrm>
            <a:off x="1024127" y="2084832"/>
            <a:ext cx="7326925" cy="2582962"/>
          </a:xfrm>
          <a:prstGeom prst="rect">
            <a:avLst/>
          </a:prstGeom>
        </p:spPr>
      </p:pic>
    </p:spTree>
    <p:extLst>
      <p:ext uri="{BB962C8B-B14F-4D97-AF65-F5344CB8AC3E}">
        <p14:creationId xmlns:p14="http://schemas.microsoft.com/office/powerpoint/2010/main" val="1305732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2224" b="25635"/>
          <a:stretch/>
        </p:blipFill>
        <p:spPr>
          <a:xfrm>
            <a:off x="1024128" y="2084831"/>
            <a:ext cx="7337168" cy="2565545"/>
          </a:xfrm>
          <a:prstGeom prst="rect">
            <a:avLst/>
          </a:prstGeom>
        </p:spPr>
      </p:pic>
    </p:spTree>
    <p:extLst>
      <p:ext uri="{BB962C8B-B14F-4D97-AF65-F5344CB8AC3E}">
        <p14:creationId xmlns:p14="http://schemas.microsoft.com/office/powerpoint/2010/main" val="420949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1715" b="15448"/>
          <a:stretch/>
        </p:blipFill>
        <p:spPr>
          <a:xfrm>
            <a:off x="1024127" y="2084832"/>
            <a:ext cx="6918375" cy="2835511"/>
          </a:xfrm>
          <a:prstGeom prst="rect">
            <a:avLst/>
          </a:prstGeom>
        </p:spPr>
      </p:pic>
    </p:spTree>
    <p:extLst>
      <p:ext uri="{BB962C8B-B14F-4D97-AF65-F5344CB8AC3E}">
        <p14:creationId xmlns:p14="http://schemas.microsoft.com/office/powerpoint/2010/main" val="4214304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3498" b="16211"/>
          <a:stretch/>
        </p:blipFill>
        <p:spPr>
          <a:xfrm>
            <a:off x="957941" y="2084831"/>
            <a:ext cx="7102985" cy="2809385"/>
          </a:xfrm>
          <a:prstGeom prst="rect">
            <a:avLst/>
          </a:prstGeom>
        </p:spPr>
      </p:pic>
    </p:spTree>
    <p:extLst>
      <p:ext uri="{BB962C8B-B14F-4D97-AF65-F5344CB8AC3E}">
        <p14:creationId xmlns:p14="http://schemas.microsoft.com/office/powerpoint/2010/main" val="4031931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4" name="Picture 3" descr="image.jpg"/>
          <p:cNvPicPr>
            <a:picLocks noChangeAspect="1"/>
          </p:cNvPicPr>
          <p:nvPr/>
        </p:nvPicPr>
        <p:blipFill rotWithShape="1">
          <a:blip r:embed="rId2"/>
          <a:srcRect t="11971" b="24870"/>
          <a:stretch/>
        </p:blipFill>
        <p:spPr>
          <a:xfrm>
            <a:off x="1024127" y="2084831"/>
            <a:ext cx="7194325" cy="2556837"/>
          </a:xfrm>
          <a:prstGeom prst="rect">
            <a:avLst/>
          </a:prstGeom>
        </p:spPr>
      </p:pic>
    </p:spTree>
    <p:extLst>
      <p:ext uri="{BB962C8B-B14F-4D97-AF65-F5344CB8AC3E}">
        <p14:creationId xmlns:p14="http://schemas.microsoft.com/office/powerpoint/2010/main" val="577703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5" name="Picture 4" descr="image.jpg"/>
          <p:cNvPicPr>
            <a:picLocks noChangeAspect="1"/>
          </p:cNvPicPr>
          <p:nvPr/>
        </p:nvPicPr>
        <p:blipFill rotWithShape="1">
          <a:blip r:embed="rId2"/>
          <a:srcRect t="11461" b="24615"/>
          <a:stretch/>
        </p:blipFill>
        <p:spPr>
          <a:xfrm>
            <a:off x="1024127" y="2084832"/>
            <a:ext cx="6914647" cy="2487168"/>
          </a:xfrm>
          <a:prstGeom prst="rect">
            <a:avLst/>
          </a:prstGeom>
        </p:spPr>
      </p:pic>
    </p:spTree>
    <p:extLst>
      <p:ext uri="{BB962C8B-B14F-4D97-AF65-F5344CB8AC3E}">
        <p14:creationId xmlns:p14="http://schemas.microsoft.com/office/powerpoint/2010/main" val="2984965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2734" b="27417"/>
          <a:stretch/>
        </p:blipFill>
        <p:spPr>
          <a:xfrm>
            <a:off x="1024128" y="2084831"/>
            <a:ext cx="7540582" cy="2539419"/>
          </a:xfrm>
          <a:prstGeom prst="rect">
            <a:avLst/>
          </a:prstGeom>
        </p:spPr>
      </p:pic>
    </p:spTree>
    <p:extLst>
      <p:ext uri="{BB962C8B-B14F-4D97-AF65-F5344CB8AC3E}">
        <p14:creationId xmlns:p14="http://schemas.microsoft.com/office/powerpoint/2010/main" val="377941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 Algorithm</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Step 1: Compare each pair of adjacent elements in the list </a:t>
            </a:r>
          </a:p>
          <a:p>
            <a:pPr marL="0" indent="0">
              <a:lnSpc>
                <a:spcPct val="150000"/>
              </a:lnSpc>
              <a:buNone/>
            </a:pPr>
            <a:r>
              <a:rPr lang="en-US" dirty="0" smtClean="0"/>
              <a:t>Step 2: Swap two elements if necessary</a:t>
            </a:r>
          </a:p>
          <a:p>
            <a:pPr marL="0" indent="0">
              <a:lnSpc>
                <a:spcPct val="150000"/>
              </a:lnSpc>
              <a:buNone/>
            </a:pPr>
            <a:r>
              <a:rPr lang="en-US" dirty="0" smtClean="0"/>
              <a:t>Step 3: Repeat this process for all the elements until the entire array is sorted</a:t>
            </a:r>
            <a:endParaRPr lang="en-US" dirty="0"/>
          </a:p>
        </p:txBody>
      </p:sp>
    </p:spTree>
    <p:extLst>
      <p:ext uri="{BB962C8B-B14F-4D97-AF65-F5344CB8AC3E}">
        <p14:creationId xmlns:p14="http://schemas.microsoft.com/office/powerpoint/2010/main" val="1368838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1715" b="28181"/>
          <a:stretch/>
        </p:blipFill>
        <p:spPr>
          <a:xfrm>
            <a:off x="1024128" y="2084832"/>
            <a:ext cx="7302640" cy="2469751"/>
          </a:xfrm>
          <a:prstGeom prst="rect">
            <a:avLst/>
          </a:prstGeom>
        </p:spPr>
      </p:pic>
    </p:spTree>
    <p:extLst>
      <p:ext uri="{BB962C8B-B14F-4D97-AF65-F5344CB8AC3E}">
        <p14:creationId xmlns:p14="http://schemas.microsoft.com/office/powerpoint/2010/main" val="1616141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0697" b="39642"/>
          <a:stretch/>
        </p:blipFill>
        <p:spPr>
          <a:xfrm>
            <a:off x="1024128" y="2084832"/>
            <a:ext cx="7903154" cy="2208494"/>
          </a:xfrm>
          <a:prstGeom prst="rect">
            <a:avLst/>
          </a:prstGeom>
        </p:spPr>
      </p:pic>
    </p:spTree>
    <p:extLst>
      <p:ext uri="{BB962C8B-B14F-4D97-AF65-F5344CB8AC3E}">
        <p14:creationId xmlns:p14="http://schemas.microsoft.com/office/powerpoint/2010/main" val="3511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3" name="Picture 2" descr="image.jpg"/>
          <p:cNvPicPr>
            <a:picLocks noChangeAspect="1"/>
          </p:cNvPicPr>
          <p:nvPr/>
        </p:nvPicPr>
        <p:blipFill rotWithShape="1">
          <a:blip r:embed="rId2"/>
          <a:srcRect t="11613" b="7553"/>
          <a:stretch/>
        </p:blipFill>
        <p:spPr>
          <a:xfrm>
            <a:off x="1024127" y="2133600"/>
            <a:ext cx="7983894" cy="3631474"/>
          </a:xfrm>
          <a:prstGeom prst="rect">
            <a:avLst/>
          </a:prstGeom>
        </p:spPr>
      </p:pic>
    </p:spTree>
    <p:extLst>
      <p:ext uri="{BB962C8B-B14F-4D97-AF65-F5344CB8AC3E}">
        <p14:creationId xmlns:p14="http://schemas.microsoft.com/office/powerpoint/2010/main" val="572937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4" name="Picture 3" descr="image.jpg"/>
          <p:cNvPicPr>
            <a:picLocks noChangeAspect="1"/>
          </p:cNvPicPr>
          <p:nvPr/>
        </p:nvPicPr>
        <p:blipFill rotWithShape="1">
          <a:blip r:embed="rId2"/>
          <a:srcRect t="11206" b="18504"/>
          <a:stretch/>
        </p:blipFill>
        <p:spPr>
          <a:xfrm>
            <a:off x="1024128" y="2084831"/>
            <a:ext cx="8027738" cy="3175145"/>
          </a:xfrm>
          <a:prstGeom prst="rect">
            <a:avLst/>
          </a:prstGeom>
        </p:spPr>
      </p:pic>
    </p:spTree>
    <p:extLst>
      <p:ext uri="{BB962C8B-B14F-4D97-AF65-F5344CB8AC3E}">
        <p14:creationId xmlns:p14="http://schemas.microsoft.com/office/powerpoint/2010/main" val="1752923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5" name="Picture 4" descr="image.jpg"/>
          <p:cNvPicPr>
            <a:picLocks noChangeAspect="1"/>
          </p:cNvPicPr>
          <p:nvPr/>
        </p:nvPicPr>
        <p:blipFill rotWithShape="1">
          <a:blip r:embed="rId2"/>
          <a:srcRect t="11716" b="18248"/>
          <a:stretch/>
        </p:blipFill>
        <p:spPr>
          <a:xfrm>
            <a:off x="1024127" y="2084832"/>
            <a:ext cx="7924340" cy="3122894"/>
          </a:xfrm>
          <a:prstGeom prst="rect">
            <a:avLst/>
          </a:prstGeom>
        </p:spPr>
      </p:pic>
    </p:spTree>
    <p:extLst>
      <p:ext uri="{BB962C8B-B14F-4D97-AF65-F5344CB8AC3E}">
        <p14:creationId xmlns:p14="http://schemas.microsoft.com/office/powerpoint/2010/main" val="1687787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a:xfrm>
            <a:off x="1024128" y="2084832"/>
            <a:ext cx="9720073" cy="4228882"/>
          </a:xfrm>
        </p:spPr>
        <p:txBody>
          <a:bodyPr>
            <a:noAutofit/>
          </a:bodyPr>
          <a:lstStyle/>
          <a:p>
            <a:pPr>
              <a:lnSpc>
                <a:spcPct val="100000"/>
              </a:lnSpc>
            </a:pP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insertionSort</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arr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n) {</a:t>
            </a:r>
          </a:p>
          <a:p>
            <a:pPr>
              <a:lnSpc>
                <a:spcPct val="100000"/>
              </a:lnSpc>
            </a:pPr>
            <a:r>
              <a:rPr lang="en-US" sz="2000" b="1" dirty="0">
                <a:latin typeface="Courier New" panose="02070309020205020404" pitchFamily="49" charset="0"/>
                <a:cs typeface="Courier New" panose="02070309020205020404" pitchFamily="49" charset="0"/>
              </a:rPr>
              <a:t>    for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1;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n;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pPr>
              <a:lnSpc>
                <a:spcPct val="100000"/>
              </a:lnSpc>
            </a:pP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j, </a:t>
            </a:r>
            <a:r>
              <a:rPr lang="en-US" sz="2000" b="1" dirty="0">
                <a:solidFill>
                  <a:srgbClr val="FF0000"/>
                </a:solidFill>
                <a:latin typeface="Courier New" panose="02070309020205020404" pitchFamily="49" charset="0"/>
                <a:cs typeface="Courier New" panose="02070309020205020404" pitchFamily="49" charset="0"/>
              </a:rPr>
              <a:t>key = </a:t>
            </a:r>
            <a:r>
              <a:rPr lang="en-US" sz="2000" b="1" dirty="0" err="1">
                <a:solidFill>
                  <a:srgbClr val="FF0000"/>
                </a:solidFill>
                <a:latin typeface="Courier New" panose="02070309020205020404" pitchFamily="49" charset="0"/>
                <a:cs typeface="Courier New" panose="02070309020205020404" pitchFamily="49" charset="0"/>
              </a:rPr>
              <a:t>arr</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a:t>
            </a:r>
          </a:p>
          <a:p>
            <a:pPr>
              <a:lnSpc>
                <a:spcPct val="100000"/>
              </a:lnSpc>
            </a:pPr>
            <a:r>
              <a:rPr lang="en-US" sz="2000" b="1" dirty="0" smtClean="0">
                <a:latin typeface="Courier New" panose="02070309020205020404" pitchFamily="49" charset="0"/>
                <a:cs typeface="Courier New" panose="02070309020205020404" pitchFamily="49" charset="0"/>
              </a:rPr>
              <a:t>    for </a:t>
            </a:r>
            <a:r>
              <a:rPr lang="en-US" sz="2000" b="1"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j = </a:t>
            </a:r>
            <a:r>
              <a:rPr lang="en-US" sz="2000" b="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- 1;j &gt;= 0 &amp;&amp; </a:t>
            </a:r>
            <a:r>
              <a:rPr lang="en-US" sz="2000" b="1" dirty="0" err="1">
                <a:solidFill>
                  <a:srgbClr val="FF0000"/>
                </a:solidFill>
                <a:latin typeface="Courier New" panose="02070309020205020404" pitchFamily="49" charset="0"/>
                <a:cs typeface="Courier New" panose="02070309020205020404" pitchFamily="49" charset="0"/>
              </a:rPr>
              <a:t>arr</a:t>
            </a:r>
            <a:r>
              <a:rPr lang="en-US" sz="2000" b="1" dirty="0">
                <a:solidFill>
                  <a:srgbClr val="FF0000"/>
                </a:solidFill>
                <a:latin typeface="Courier New" panose="02070309020205020404" pitchFamily="49" charset="0"/>
                <a:cs typeface="Courier New" panose="02070309020205020404" pitchFamily="49" charset="0"/>
              </a:rPr>
              <a:t>[j] &gt; </a:t>
            </a:r>
            <a:r>
              <a:rPr lang="en-US" sz="2000" b="1" dirty="0" err="1">
                <a:solidFill>
                  <a:srgbClr val="FF0000"/>
                </a:solidFill>
                <a:latin typeface="Courier New" panose="02070309020205020404" pitchFamily="49" charset="0"/>
                <a:cs typeface="Courier New" panose="02070309020205020404" pitchFamily="49" charset="0"/>
              </a:rPr>
              <a:t>key;j</a:t>
            </a:r>
            <a:r>
              <a:rPr lang="en-US" sz="2000" b="1" dirty="0">
                <a:solidFill>
                  <a:srgbClr val="FF00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t>
            </a:r>
          </a:p>
          <a:p>
            <a:pPr>
              <a:lnSpc>
                <a:spcPct val="100000"/>
              </a:lnSpc>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arr</a:t>
            </a:r>
            <a:r>
              <a:rPr lang="en-US" sz="2000" b="1" dirty="0">
                <a:latin typeface="Courier New" panose="02070309020205020404" pitchFamily="49" charset="0"/>
                <a:cs typeface="Courier New" panose="02070309020205020404" pitchFamily="49" charset="0"/>
              </a:rPr>
              <a:t>[j + 1] = </a:t>
            </a:r>
            <a:r>
              <a:rPr lang="en-US" sz="2000" b="1" dirty="0" err="1">
                <a:latin typeface="Courier New" panose="02070309020205020404" pitchFamily="49" charset="0"/>
                <a:cs typeface="Courier New" panose="02070309020205020404" pitchFamily="49" charset="0"/>
              </a:rPr>
              <a:t>arr</a:t>
            </a:r>
            <a:r>
              <a:rPr lang="en-US" sz="2000" b="1" dirty="0">
                <a:latin typeface="Courier New" panose="02070309020205020404" pitchFamily="49" charset="0"/>
                <a:cs typeface="Courier New" panose="02070309020205020404" pitchFamily="49" charset="0"/>
              </a:rPr>
              <a:t>[j];</a:t>
            </a:r>
          </a:p>
          <a:p>
            <a:pPr>
              <a:lnSpc>
                <a:spcPct val="100000"/>
              </a:lnSpc>
            </a:pPr>
            <a:r>
              <a:rPr lang="en-US" sz="2000" b="1" dirty="0">
                <a:latin typeface="Courier New" panose="02070309020205020404" pitchFamily="49" charset="0"/>
                <a:cs typeface="Courier New" panose="02070309020205020404" pitchFamily="49" charset="0"/>
              </a:rPr>
              <a:t>        }</a:t>
            </a:r>
          </a:p>
          <a:p>
            <a:pPr>
              <a:lnSpc>
                <a:spcPct val="100000"/>
              </a:lnSpc>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arr</a:t>
            </a:r>
            <a:r>
              <a:rPr lang="en-US" sz="2000" b="1" dirty="0">
                <a:latin typeface="Courier New" panose="02070309020205020404" pitchFamily="49" charset="0"/>
                <a:cs typeface="Courier New" panose="02070309020205020404" pitchFamily="49" charset="0"/>
              </a:rPr>
              <a:t>[j + 1] = key;</a:t>
            </a:r>
          </a:p>
          <a:p>
            <a:pPr>
              <a:lnSpc>
                <a:spcPct val="100000"/>
              </a:lnSpc>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9558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 Sort</a:t>
            </a:r>
          </a:p>
        </p:txBody>
      </p:sp>
    </p:spTree>
    <p:extLst>
      <p:ext uri="{BB962C8B-B14F-4D97-AF65-F5344CB8AC3E}">
        <p14:creationId xmlns:p14="http://schemas.microsoft.com/office/powerpoint/2010/main" val="1338120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lstStyle/>
          <a:p>
            <a:pPr>
              <a:lnSpc>
                <a:spcPct val="150000"/>
              </a:lnSpc>
            </a:pPr>
            <a:r>
              <a:rPr lang="en-US" dirty="0"/>
              <a:t>Selection sort is a sorting algorithm that selects the smallest element from an unsorted list in each iteration and places that element at the beginning of the unsorted list.</a:t>
            </a:r>
          </a:p>
        </p:txBody>
      </p:sp>
    </p:spTree>
    <p:extLst>
      <p:ext uri="{BB962C8B-B14F-4D97-AF65-F5344CB8AC3E}">
        <p14:creationId xmlns:p14="http://schemas.microsoft.com/office/powerpoint/2010/main" val="9337885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Selection Sort</a:t>
            </a:r>
          </a:p>
        </p:txBody>
      </p:sp>
      <p:sp>
        <p:nvSpPr>
          <p:cNvPr id="3" name="Content Placeholder 2"/>
          <p:cNvSpPr>
            <a:spLocks noGrp="1"/>
          </p:cNvSpPr>
          <p:nvPr>
            <p:ph idx="1"/>
          </p:nvPr>
        </p:nvSpPr>
        <p:spPr/>
        <p:txBody>
          <a:bodyPr>
            <a:normAutofit/>
          </a:bodyPr>
          <a:lstStyle/>
          <a:p>
            <a:r>
              <a:rPr lang="en-US" dirty="0"/>
              <a:t>1. Set the first element as minimum</a:t>
            </a:r>
          </a:p>
          <a:p>
            <a:r>
              <a:rPr lang="en-US" dirty="0"/>
              <a:t>2. Compare minimum with the second element. </a:t>
            </a:r>
            <a:endParaRPr lang="en-US" dirty="0" smtClean="0"/>
          </a:p>
          <a:p>
            <a:pPr lvl="2">
              <a:buFont typeface="Arial" panose="020B0604020202020204" pitchFamily="34" charset="0"/>
              <a:buChar char="•"/>
            </a:pPr>
            <a:r>
              <a:rPr lang="en-US" sz="2200" dirty="0" smtClean="0"/>
              <a:t> If </a:t>
            </a:r>
            <a:r>
              <a:rPr lang="en-US" sz="2200" dirty="0"/>
              <a:t>the second element is smaller than minimum, assign the second element as minimum.</a:t>
            </a:r>
          </a:p>
          <a:p>
            <a:pPr lvl="2">
              <a:buFont typeface="Arial" panose="020B0604020202020204" pitchFamily="34" charset="0"/>
              <a:buChar char="•"/>
            </a:pPr>
            <a:r>
              <a:rPr lang="en-US" sz="2200" dirty="0" smtClean="0"/>
              <a:t> Compare </a:t>
            </a:r>
            <a:r>
              <a:rPr lang="en-US" sz="2200" dirty="0"/>
              <a:t>minimum with the third element. </a:t>
            </a:r>
            <a:endParaRPr lang="en-US" sz="2200" dirty="0" smtClean="0"/>
          </a:p>
          <a:p>
            <a:pPr lvl="2">
              <a:buFont typeface="Arial" panose="020B0604020202020204" pitchFamily="34" charset="0"/>
              <a:buChar char="•"/>
            </a:pPr>
            <a:r>
              <a:rPr lang="en-US" sz="2200" dirty="0" smtClean="0"/>
              <a:t> Again</a:t>
            </a:r>
            <a:r>
              <a:rPr lang="en-US" sz="2200" dirty="0"/>
              <a:t>, if the third element is smaller, then assign minimum to the third element otherwise do nothing. The process goes on until the last element.</a:t>
            </a:r>
          </a:p>
          <a:p>
            <a:r>
              <a:rPr lang="en-US" dirty="0"/>
              <a:t>3. After each iteration, minimum is placed in the front of the unsorted list.</a:t>
            </a:r>
          </a:p>
          <a:p>
            <a:r>
              <a:rPr lang="en-US" dirty="0"/>
              <a:t>4. For each iteration, indexing starts from the first unsorted element. Step 1 to 3 are repeated until all the elements are placed at their correct positions.</a:t>
            </a:r>
          </a:p>
        </p:txBody>
      </p:sp>
    </p:spTree>
    <p:extLst>
      <p:ext uri="{BB962C8B-B14F-4D97-AF65-F5344CB8AC3E}">
        <p14:creationId xmlns:p14="http://schemas.microsoft.com/office/powerpoint/2010/main" val="2068672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605" r="25792"/>
          <a:stretch/>
        </p:blipFill>
        <p:spPr>
          <a:xfrm>
            <a:off x="1193075" y="542925"/>
            <a:ext cx="4319451" cy="1504950"/>
          </a:xfrm>
          <a:prstGeom prst="rect">
            <a:avLst/>
          </a:prstGeom>
        </p:spPr>
      </p:pic>
      <p:pic>
        <p:nvPicPr>
          <p:cNvPr id="3" name="Picture 2"/>
          <p:cNvPicPr>
            <a:picLocks noChangeAspect="1"/>
          </p:cNvPicPr>
          <p:nvPr/>
        </p:nvPicPr>
        <p:blipFill rotWithShape="1">
          <a:blip r:embed="rId3"/>
          <a:srcRect l="15096" r="13541"/>
          <a:stretch/>
        </p:blipFill>
        <p:spPr>
          <a:xfrm>
            <a:off x="1193075" y="2332265"/>
            <a:ext cx="4397830" cy="3848100"/>
          </a:xfrm>
          <a:prstGeom prst="rect">
            <a:avLst/>
          </a:prstGeom>
        </p:spPr>
      </p:pic>
      <p:pic>
        <p:nvPicPr>
          <p:cNvPr id="4" name="Picture 3"/>
          <p:cNvPicPr>
            <a:picLocks noChangeAspect="1"/>
          </p:cNvPicPr>
          <p:nvPr/>
        </p:nvPicPr>
        <p:blipFill rotWithShape="1">
          <a:blip r:embed="rId4"/>
          <a:srcRect l="11653" r="16937"/>
          <a:stretch/>
        </p:blipFill>
        <p:spPr>
          <a:xfrm>
            <a:off x="6923314" y="2275115"/>
            <a:ext cx="4162698" cy="1981200"/>
          </a:xfrm>
          <a:prstGeom prst="rect">
            <a:avLst/>
          </a:prstGeom>
        </p:spPr>
      </p:pic>
    </p:spTree>
    <p:extLst>
      <p:ext uri="{BB962C8B-B14F-4D97-AF65-F5344CB8AC3E}">
        <p14:creationId xmlns:p14="http://schemas.microsoft.com/office/powerpoint/2010/main" val="98241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340" t="12317" r="10272" b="31176"/>
          <a:stretch/>
        </p:blipFill>
        <p:spPr>
          <a:xfrm>
            <a:off x="1024128" y="2319964"/>
            <a:ext cx="9231085" cy="3320804"/>
          </a:xfrm>
          <a:prstGeom prst="rect">
            <a:avLst/>
          </a:prstGeom>
        </p:spPr>
      </p:pic>
    </p:spTree>
    <p:extLst>
      <p:ext uri="{BB962C8B-B14F-4D97-AF65-F5344CB8AC3E}">
        <p14:creationId xmlns:p14="http://schemas.microsoft.com/office/powerpoint/2010/main" val="21435014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0400" y="214312"/>
            <a:ext cx="5791200" cy="6429375"/>
          </a:xfrm>
          <a:prstGeom prst="rect">
            <a:avLst/>
          </a:prstGeom>
        </p:spPr>
      </p:pic>
    </p:spTree>
    <p:extLst>
      <p:ext uri="{BB962C8B-B14F-4D97-AF65-F5344CB8AC3E}">
        <p14:creationId xmlns:p14="http://schemas.microsoft.com/office/powerpoint/2010/main" val="3250621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3725" y="700087"/>
            <a:ext cx="5924550" cy="5457825"/>
          </a:xfrm>
          <a:prstGeom prst="rect">
            <a:avLst/>
          </a:prstGeom>
        </p:spPr>
      </p:pic>
    </p:spTree>
    <p:extLst>
      <p:ext uri="{BB962C8B-B14F-4D97-AF65-F5344CB8AC3E}">
        <p14:creationId xmlns:p14="http://schemas.microsoft.com/office/powerpoint/2010/main" val="353021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9912" y="1147762"/>
            <a:ext cx="5972175" cy="4562475"/>
          </a:xfrm>
          <a:prstGeom prst="rect">
            <a:avLst/>
          </a:prstGeom>
        </p:spPr>
      </p:pic>
    </p:spTree>
    <p:extLst>
      <p:ext uri="{BB962C8B-B14F-4D97-AF65-F5344CB8AC3E}">
        <p14:creationId xmlns:p14="http://schemas.microsoft.com/office/powerpoint/2010/main" val="883246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8500" y="1676400"/>
            <a:ext cx="5715000" cy="3505200"/>
          </a:xfrm>
          <a:prstGeom prst="rect">
            <a:avLst/>
          </a:prstGeom>
        </p:spPr>
      </p:pic>
    </p:spTree>
    <p:extLst>
      <p:ext uri="{BB962C8B-B14F-4D97-AF65-F5344CB8AC3E}">
        <p14:creationId xmlns:p14="http://schemas.microsoft.com/office/powerpoint/2010/main" val="1231333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Tree>
    <p:extLst>
      <p:ext uri="{BB962C8B-B14F-4D97-AF65-F5344CB8AC3E}">
        <p14:creationId xmlns:p14="http://schemas.microsoft.com/office/powerpoint/2010/main" val="3941904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a:t>
            </a:r>
          </a:p>
        </p:txBody>
      </p:sp>
      <p:sp>
        <p:nvSpPr>
          <p:cNvPr id="3" name="Content Placeholder 2"/>
          <p:cNvSpPr>
            <a:spLocks noGrp="1"/>
          </p:cNvSpPr>
          <p:nvPr>
            <p:ph idx="1"/>
          </p:nvPr>
        </p:nvSpPr>
        <p:spPr/>
        <p:txBody>
          <a:bodyPr/>
          <a:lstStyle/>
          <a:p>
            <a:r>
              <a:rPr lang="en-US" dirty="0"/>
              <a:t>Quicksort </a:t>
            </a:r>
            <a:r>
              <a:rPr lang="en-US" dirty="0" smtClean="0"/>
              <a:t>is</a:t>
            </a:r>
            <a:r>
              <a:rPr lang="en-US" dirty="0"/>
              <a:t> a sorting algorithm based on the </a:t>
            </a:r>
            <a:r>
              <a:rPr lang="en-US" b="1" dirty="0"/>
              <a:t>divide and conquer approach</a:t>
            </a:r>
            <a:r>
              <a:rPr lang="en-US" dirty="0"/>
              <a:t> where</a:t>
            </a:r>
          </a:p>
          <a:p>
            <a:r>
              <a:rPr lang="en-US" dirty="0"/>
              <a:t>An array is divided into subarrays by selecting a </a:t>
            </a:r>
            <a:r>
              <a:rPr lang="en-US" b="1" dirty="0"/>
              <a:t>pivot element</a:t>
            </a:r>
            <a:r>
              <a:rPr lang="en-US" dirty="0"/>
              <a:t> (element selected from the array).</a:t>
            </a:r>
            <a:br>
              <a:rPr lang="en-US" dirty="0"/>
            </a:br>
            <a:r>
              <a:rPr lang="en-US" dirty="0"/>
              <a:t/>
            </a:r>
            <a:br>
              <a:rPr lang="en-US" dirty="0"/>
            </a:br>
            <a:r>
              <a:rPr lang="en-US" dirty="0"/>
              <a:t>While dividing the array, the pivot element should be positioned in such a way that elements less than pivot are kept on the left side and elements greater than pivot are on the right side of the pivot.</a:t>
            </a:r>
          </a:p>
          <a:p>
            <a:r>
              <a:rPr lang="en-US" dirty="0"/>
              <a:t>The left and right subarrays are also divided using the same approach. This process continues until each subarray contains a single element.</a:t>
            </a:r>
          </a:p>
          <a:p>
            <a:r>
              <a:rPr lang="en-US" dirty="0"/>
              <a:t>At this point, elements are already sorted. Finally, elements are combined to form a sorted array.</a:t>
            </a:r>
          </a:p>
          <a:p>
            <a:endParaRPr lang="en-US" dirty="0"/>
          </a:p>
        </p:txBody>
      </p:sp>
    </p:spTree>
    <p:extLst>
      <p:ext uri="{BB962C8B-B14F-4D97-AF65-F5344CB8AC3E}">
        <p14:creationId xmlns:p14="http://schemas.microsoft.com/office/powerpoint/2010/main" val="34692603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Quicksort Algorithm</a:t>
            </a:r>
          </a:p>
        </p:txBody>
      </p:sp>
      <p:sp>
        <p:nvSpPr>
          <p:cNvPr id="3" name="Content Placeholder 2"/>
          <p:cNvSpPr>
            <a:spLocks noGrp="1"/>
          </p:cNvSpPr>
          <p:nvPr>
            <p:ph idx="1"/>
          </p:nvPr>
        </p:nvSpPr>
        <p:spPr/>
        <p:txBody>
          <a:bodyPr/>
          <a:lstStyle/>
          <a:p>
            <a:r>
              <a:rPr lang="en-US" b="1" dirty="0"/>
              <a:t>1. Select the Pivot Element</a:t>
            </a:r>
            <a:endParaRPr lang="en-US" dirty="0"/>
          </a:p>
          <a:p>
            <a:r>
              <a:rPr lang="en-US" dirty="0"/>
              <a:t>There are different variations of quicksort where the pivot element is selected from different positions. Here, we will be selecting the rightmost element of the array as the pivot element</a:t>
            </a:r>
            <a:r>
              <a:rPr lang="en-US" dirty="0" smtClean="0"/>
              <a:t>.</a:t>
            </a:r>
          </a:p>
          <a:p>
            <a:r>
              <a:rPr lang="en-US" b="1" dirty="0"/>
              <a:t>2. Rearrange the Array</a:t>
            </a:r>
            <a:endParaRPr lang="en-US" dirty="0"/>
          </a:p>
          <a:p>
            <a:r>
              <a:rPr lang="en-US" dirty="0"/>
              <a:t>Now the elements of the array are rearranged so that elements that are smaller than the pivot are put on the left and the elements greater than the pivot are put on the right.</a:t>
            </a:r>
          </a:p>
          <a:p>
            <a:endParaRPr lang="en-US" dirty="0"/>
          </a:p>
        </p:txBody>
      </p:sp>
    </p:spTree>
    <p:extLst>
      <p:ext uri="{BB962C8B-B14F-4D97-AF65-F5344CB8AC3E}">
        <p14:creationId xmlns:p14="http://schemas.microsoft.com/office/powerpoint/2010/main" val="27271882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3774" y="770164"/>
            <a:ext cx="5562600" cy="1485900"/>
          </a:xfrm>
          <a:prstGeom prst="rect">
            <a:avLst/>
          </a:prstGeom>
        </p:spPr>
      </p:pic>
      <p:pic>
        <p:nvPicPr>
          <p:cNvPr id="3" name="Picture 2"/>
          <p:cNvPicPr>
            <a:picLocks noChangeAspect="1"/>
          </p:cNvPicPr>
          <p:nvPr/>
        </p:nvPicPr>
        <p:blipFill>
          <a:blip r:embed="rId3"/>
          <a:stretch>
            <a:fillRect/>
          </a:stretch>
        </p:blipFill>
        <p:spPr>
          <a:xfrm>
            <a:off x="2776537" y="2705100"/>
            <a:ext cx="6638925" cy="1447800"/>
          </a:xfrm>
          <a:prstGeom prst="rect">
            <a:avLst/>
          </a:prstGeom>
        </p:spPr>
      </p:pic>
      <p:pic>
        <p:nvPicPr>
          <p:cNvPr id="4" name="Picture 3"/>
          <p:cNvPicPr>
            <a:picLocks noChangeAspect="1"/>
          </p:cNvPicPr>
          <p:nvPr/>
        </p:nvPicPr>
        <p:blipFill>
          <a:blip r:embed="rId4"/>
          <a:stretch>
            <a:fillRect/>
          </a:stretch>
        </p:blipFill>
        <p:spPr>
          <a:xfrm>
            <a:off x="2776537" y="4446814"/>
            <a:ext cx="6429375" cy="2057400"/>
          </a:xfrm>
          <a:prstGeom prst="rect">
            <a:avLst/>
          </a:prstGeom>
        </p:spPr>
      </p:pic>
    </p:spTree>
    <p:extLst>
      <p:ext uri="{BB962C8B-B14F-4D97-AF65-F5344CB8AC3E}">
        <p14:creationId xmlns:p14="http://schemas.microsoft.com/office/powerpoint/2010/main" val="2347002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ba/91/5e/ba915e7cf4ace758143fe94df260c34a.jpg"/>
          <p:cNvPicPr>
            <a:picLocks noChangeAspect="1" noChangeArrowheads="1"/>
          </p:cNvPicPr>
          <p:nvPr/>
        </p:nvPicPr>
        <p:blipFill rotWithShape="1">
          <a:blip r:embed="rId2">
            <a:extLst>
              <a:ext uri="{28A0092B-C50C-407E-A947-70E740481C1C}">
                <a14:useLocalDpi xmlns:a14="http://schemas.microsoft.com/office/drawing/2010/main" val="0"/>
              </a:ext>
            </a:extLst>
          </a:blip>
          <a:srcRect l="6891" t="16606" r="7691" b="7065"/>
          <a:stretch/>
        </p:blipFill>
        <p:spPr bwMode="auto">
          <a:xfrm>
            <a:off x="2246811" y="722811"/>
            <a:ext cx="7350035" cy="525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18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 Sort</a:t>
            </a:r>
          </a:p>
        </p:txBody>
      </p:sp>
    </p:spTree>
    <p:extLst>
      <p:ext uri="{BB962C8B-B14F-4D97-AF65-F5344CB8AC3E}">
        <p14:creationId xmlns:p14="http://schemas.microsoft.com/office/powerpoint/2010/main" val="164410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4" name="Picture 3" descr="image.jpg"/>
          <p:cNvPicPr>
            <a:picLocks noChangeAspect="1"/>
          </p:cNvPicPr>
          <p:nvPr/>
        </p:nvPicPr>
        <p:blipFill rotWithShape="1">
          <a:blip r:embed="rId2"/>
          <a:srcRect l="841" t="12317" r="14631" b="22666"/>
          <a:stretch/>
        </p:blipFill>
        <p:spPr>
          <a:xfrm>
            <a:off x="1024128" y="2285129"/>
            <a:ext cx="8377646" cy="3625829"/>
          </a:xfrm>
          <a:prstGeom prst="rect">
            <a:avLst/>
          </a:prstGeom>
        </p:spPr>
      </p:pic>
    </p:spTree>
    <p:extLst>
      <p:ext uri="{BB962C8B-B14F-4D97-AF65-F5344CB8AC3E}">
        <p14:creationId xmlns:p14="http://schemas.microsoft.com/office/powerpoint/2010/main" val="3616107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lnSpc>
                <a:spcPct val="150000"/>
              </a:lnSpc>
            </a:pPr>
            <a:r>
              <a:rPr lang="en-US" dirty="0"/>
              <a:t>Merge Sort is one of the most popular sorting algorithms that is based on the principle of </a:t>
            </a:r>
            <a:r>
              <a:rPr lang="en-US" b="1" dirty="0"/>
              <a:t>Divide and Conquer Algorithm</a:t>
            </a:r>
            <a:r>
              <a:rPr lang="en-US" dirty="0"/>
              <a:t>.</a:t>
            </a:r>
          </a:p>
          <a:p>
            <a:pPr>
              <a:lnSpc>
                <a:spcPct val="150000"/>
              </a:lnSpc>
            </a:pPr>
            <a:r>
              <a:rPr lang="en-US" dirty="0"/>
              <a:t>Here, a problem is divided into multiple sub-problems. Each sub-problem is solved individually. Finally, sub-problems are combined to form the final solution.</a:t>
            </a:r>
          </a:p>
        </p:txBody>
      </p:sp>
    </p:spTree>
    <p:extLst>
      <p:ext uri="{BB962C8B-B14F-4D97-AF65-F5344CB8AC3E}">
        <p14:creationId xmlns:p14="http://schemas.microsoft.com/office/powerpoint/2010/main" val="570982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a:t>
            </a:r>
            <a:r>
              <a:rPr lang="en-US" dirty="0"/>
              <a:t>Algorithm</a:t>
            </a:r>
          </a:p>
        </p:txBody>
      </p:sp>
      <p:sp>
        <p:nvSpPr>
          <p:cNvPr id="3" name="Content Placeholder 2"/>
          <p:cNvSpPr>
            <a:spLocks noGrp="1"/>
          </p:cNvSpPr>
          <p:nvPr>
            <p:ph idx="1"/>
          </p:nvPr>
        </p:nvSpPr>
        <p:spPr/>
        <p:txBody>
          <a:bodyPr/>
          <a:lstStyle/>
          <a:p>
            <a:pPr>
              <a:lnSpc>
                <a:spcPct val="150000"/>
              </a:lnSpc>
            </a:pPr>
            <a:r>
              <a:rPr lang="en-US" dirty="0" smtClean="0"/>
              <a:t>- The </a:t>
            </a:r>
            <a:r>
              <a:rPr lang="en-US" dirty="0" err="1"/>
              <a:t>MergeSort</a:t>
            </a:r>
            <a:r>
              <a:rPr lang="en-US" dirty="0"/>
              <a:t> function repeatedly divides the array into two halves until we reach a stage where we try to perform </a:t>
            </a:r>
            <a:r>
              <a:rPr lang="en-US" dirty="0" err="1"/>
              <a:t>MergeSort</a:t>
            </a:r>
            <a:r>
              <a:rPr lang="en-US" dirty="0"/>
              <a:t> on a subarray of size </a:t>
            </a:r>
            <a:r>
              <a:rPr lang="en-US" dirty="0" smtClean="0"/>
              <a:t>1.</a:t>
            </a:r>
          </a:p>
          <a:p>
            <a:pPr>
              <a:lnSpc>
                <a:spcPct val="150000"/>
              </a:lnSpc>
            </a:pPr>
            <a:r>
              <a:rPr lang="en-US" dirty="0" smtClean="0"/>
              <a:t>- After </a:t>
            </a:r>
            <a:r>
              <a:rPr lang="en-US" dirty="0"/>
              <a:t>that, the merge function comes into play and combines the sorted arrays into larger arrays until the whole array is merged.</a:t>
            </a:r>
          </a:p>
        </p:txBody>
      </p:sp>
    </p:spTree>
    <p:extLst>
      <p:ext uri="{BB962C8B-B14F-4D97-AF65-F5344CB8AC3E}">
        <p14:creationId xmlns:p14="http://schemas.microsoft.com/office/powerpoint/2010/main" val="36138159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5950" y="1438275"/>
            <a:ext cx="8420100" cy="3981450"/>
          </a:xfrm>
          <a:prstGeom prst="rect">
            <a:avLst/>
          </a:prstGeom>
        </p:spPr>
      </p:pic>
    </p:spTree>
    <p:extLst>
      <p:ext uri="{BB962C8B-B14F-4D97-AF65-F5344CB8AC3E}">
        <p14:creationId xmlns:p14="http://schemas.microsoft.com/office/powerpoint/2010/main" val="2448399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9762" y="1247775"/>
            <a:ext cx="8372475" cy="4362450"/>
          </a:xfrm>
          <a:prstGeom prst="rect">
            <a:avLst/>
          </a:prstGeom>
        </p:spPr>
      </p:pic>
    </p:spTree>
    <p:extLst>
      <p:ext uri="{BB962C8B-B14F-4D97-AF65-F5344CB8AC3E}">
        <p14:creationId xmlns:p14="http://schemas.microsoft.com/office/powerpoint/2010/main" val="22268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8812" y="1528762"/>
            <a:ext cx="8334375" cy="3800475"/>
          </a:xfrm>
          <a:prstGeom prst="rect">
            <a:avLst/>
          </a:prstGeom>
        </p:spPr>
      </p:pic>
    </p:spTree>
    <p:extLst>
      <p:ext uri="{BB962C8B-B14F-4D97-AF65-F5344CB8AC3E}">
        <p14:creationId xmlns:p14="http://schemas.microsoft.com/office/powerpoint/2010/main" val="25232374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100" y="1323975"/>
            <a:ext cx="8305800" cy="4210050"/>
          </a:xfrm>
          <a:prstGeom prst="rect">
            <a:avLst/>
          </a:prstGeom>
        </p:spPr>
      </p:pic>
    </p:spTree>
    <p:extLst>
      <p:ext uri="{BB962C8B-B14F-4D97-AF65-F5344CB8AC3E}">
        <p14:creationId xmlns:p14="http://schemas.microsoft.com/office/powerpoint/2010/main" val="29655516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Tree>
    <p:extLst>
      <p:ext uri="{BB962C8B-B14F-4D97-AF65-F5344CB8AC3E}">
        <p14:creationId xmlns:p14="http://schemas.microsoft.com/office/powerpoint/2010/main" val="1503139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
            </a:pPr>
            <a:r>
              <a:rPr lang="en-US" dirty="0" smtClean="0"/>
              <a:t> Heap </a:t>
            </a:r>
            <a:r>
              <a:rPr lang="en-US" dirty="0"/>
              <a:t>Sort is a popular and efficient sorting algorithm in computer </a:t>
            </a:r>
            <a:r>
              <a:rPr lang="en-US" dirty="0" smtClean="0"/>
              <a:t>programming.</a:t>
            </a:r>
          </a:p>
          <a:p>
            <a:pPr>
              <a:lnSpc>
                <a:spcPct val="150000"/>
              </a:lnSpc>
              <a:buFont typeface="Wingdings" panose="05000000000000000000" pitchFamily="2" charset="2"/>
              <a:buChar char="§"/>
            </a:pPr>
            <a:r>
              <a:rPr lang="en-US" dirty="0"/>
              <a:t> </a:t>
            </a:r>
            <a:r>
              <a:rPr lang="en-US" dirty="0" smtClean="0"/>
              <a:t>Learning </a:t>
            </a:r>
            <a:r>
              <a:rPr lang="en-US" dirty="0"/>
              <a:t>how to write the heap sort algorithm requires knowledge of two types of data structures - arrays and trees</a:t>
            </a:r>
            <a:r>
              <a:rPr lang="en-US" dirty="0" smtClean="0"/>
              <a:t>.</a:t>
            </a:r>
          </a:p>
          <a:p>
            <a:pPr>
              <a:lnSpc>
                <a:spcPct val="150000"/>
              </a:lnSpc>
              <a:buFont typeface="Wingdings" panose="05000000000000000000" pitchFamily="2" charset="2"/>
              <a:buChar char="§"/>
            </a:pPr>
            <a:r>
              <a:rPr lang="en-US" dirty="0" smtClean="0"/>
              <a:t> Heap </a:t>
            </a:r>
            <a:r>
              <a:rPr lang="en-US" dirty="0"/>
              <a:t>sort works by visualizing the elements of the array as a special kind of complete binary tree called a heap.</a:t>
            </a:r>
          </a:p>
        </p:txBody>
      </p:sp>
    </p:spTree>
    <p:extLst>
      <p:ext uri="{BB962C8B-B14F-4D97-AF65-F5344CB8AC3E}">
        <p14:creationId xmlns:p14="http://schemas.microsoft.com/office/powerpoint/2010/main" val="31067538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Data structure</a:t>
            </a:r>
            <a:endParaRPr lang="en-US" dirty="0"/>
          </a:p>
        </p:txBody>
      </p:sp>
      <p:sp>
        <p:nvSpPr>
          <p:cNvPr id="3" name="Content Placeholder 2"/>
          <p:cNvSpPr>
            <a:spLocks noGrp="1"/>
          </p:cNvSpPr>
          <p:nvPr>
            <p:ph idx="1"/>
          </p:nvPr>
        </p:nvSpPr>
        <p:spPr/>
        <p:txBody>
          <a:bodyPr>
            <a:normAutofit/>
          </a:bodyPr>
          <a:lstStyle/>
          <a:p>
            <a:pPr>
              <a:lnSpc>
                <a:spcPct val="150000"/>
              </a:lnSpc>
            </a:pPr>
            <a:r>
              <a:rPr lang="en-US" b="1" dirty="0"/>
              <a:t>What is </a:t>
            </a:r>
            <a:r>
              <a:rPr lang="en-US" b="1" dirty="0" smtClean="0"/>
              <a:t>Tree</a:t>
            </a:r>
            <a:r>
              <a:rPr lang="en-US" b="1" dirty="0" smtClean="0"/>
              <a:t> </a:t>
            </a:r>
            <a:r>
              <a:rPr lang="en-US" b="1" dirty="0"/>
              <a:t>Data Structure?</a:t>
            </a:r>
          </a:p>
          <a:p>
            <a:pPr fontAlgn="base">
              <a:lnSpc>
                <a:spcPct val="150000"/>
              </a:lnSpc>
            </a:pPr>
            <a:r>
              <a:rPr lang="en-US" dirty="0"/>
              <a:t>A </a:t>
            </a:r>
            <a:r>
              <a:rPr lang="en-US" b="1" dirty="0"/>
              <a:t>tree data structure</a:t>
            </a:r>
            <a:r>
              <a:rPr lang="en-US" dirty="0"/>
              <a:t> is a hierarchical structure that is used to represent and organize data in a way that is easy to navigate and search. It is a collection of nodes that are connected by edges and has a hierarchical relationship between the nodes. </a:t>
            </a:r>
          </a:p>
          <a:p>
            <a:pPr fontAlgn="base">
              <a:lnSpc>
                <a:spcPct val="150000"/>
              </a:lnSpc>
            </a:pPr>
            <a:r>
              <a:rPr lang="en-US" dirty="0"/>
              <a:t>The topmost node of the tree is called the root, and the nodes below it are called the child nodes. Each node can have multiple child nodes, and these child nodes can also have their own child nodes, forming a recursive structure.</a:t>
            </a:r>
          </a:p>
        </p:txBody>
      </p:sp>
    </p:spTree>
    <p:extLst>
      <p:ext uri="{BB962C8B-B14F-4D97-AF65-F5344CB8AC3E}">
        <p14:creationId xmlns:p14="http://schemas.microsoft.com/office/powerpoint/2010/main" val="26992720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9509" y="1068977"/>
            <a:ext cx="8797867" cy="4504508"/>
          </a:xfrm>
          <a:prstGeom prst="rect">
            <a:avLst/>
          </a:prstGeom>
        </p:spPr>
      </p:pic>
    </p:spTree>
    <p:extLst>
      <p:ext uri="{BB962C8B-B14F-4D97-AF65-F5344CB8AC3E}">
        <p14:creationId xmlns:p14="http://schemas.microsoft.com/office/powerpoint/2010/main" val="384906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5" name="Picture 4" descr="image.jpg"/>
          <p:cNvPicPr>
            <a:picLocks noChangeAspect="1"/>
          </p:cNvPicPr>
          <p:nvPr/>
        </p:nvPicPr>
        <p:blipFill rotWithShape="1">
          <a:blip r:embed="rId2"/>
          <a:srcRect l="555" t="13460" r="14987" b="27239"/>
          <a:stretch/>
        </p:blipFill>
        <p:spPr>
          <a:xfrm>
            <a:off x="1024128" y="2250295"/>
            <a:ext cx="8442089" cy="3335411"/>
          </a:xfrm>
          <a:prstGeom prst="rect">
            <a:avLst/>
          </a:prstGeom>
        </p:spPr>
      </p:pic>
    </p:spTree>
    <p:extLst>
      <p:ext uri="{BB962C8B-B14F-4D97-AF65-F5344CB8AC3E}">
        <p14:creationId xmlns:p14="http://schemas.microsoft.com/office/powerpoint/2010/main" val="36801991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Data structure</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b="1" dirty="0"/>
              <a:t>What is Heap Data Structure?</a:t>
            </a:r>
          </a:p>
          <a:p>
            <a:pPr>
              <a:lnSpc>
                <a:spcPct val="150000"/>
              </a:lnSpc>
            </a:pPr>
            <a:r>
              <a:rPr lang="en-US" dirty="0"/>
              <a:t>Heap is a special tree-based data structure. A binary tree is said to follow a heap data structure </a:t>
            </a:r>
            <a:r>
              <a:rPr lang="en-US" dirty="0" smtClean="0"/>
              <a:t>if it </a:t>
            </a:r>
            <a:r>
              <a:rPr lang="en-US" dirty="0"/>
              <a:t>is a complete binary </a:t>
            </a:r>
            <a:r>
              <a:rPr lang="en-US" dirty="0" smtClean="0"/>
              <a:t>tree</a:t>
            </a:r>
          </a:p>
          <a:p>
            <a:pPr>
              <a:lnSpc>
                <a:spcPct val="150000"/>
              </a:lnSpc>
            </a:pPr>
            <a:r>
              <a:rPr lang="en-US" dirty="0" smtClean="0"/>
              <a:t>All </a:t>
            </a:r>
            <a:r>
              <a:rPr lang="en-US" dirty="0"/>
              <a:t>nodes in the tree follow the property that they are greater than their children i.e. the largest element is at the root and both its children and smaller than the root and so on. Such a heap is called a </a:t>
            </a:r>
            <a:r>
              <a:rPr lang="en-US" b="1" dirty="0">
                <a:solidFill>
                  <a:srgbClr val="FF0000"/>
                </a:solidFill>
              </a:rPr>
              <a:t>max-heap</a:t>
            </a:r>
            <a:r>
              <a:rPr lang="en-US" dirty="0"/>
              <a:t>. If instead, all nodes are smaller than their children, it is called a </a:t>
            </a:r>
            <a:r>
              <a:rPr lang="en-US" b="1" dirty="0" smtClean="0">
                <a:solidFill>
                  <a:srgbClr val="FF0000"/>
                </a:solidFill>
              </a:rPr>
              <a:t>min-heap</a:t>
            </a:r>
          </a:p>
          <a:p>
            <a:pPr>
              <a:lnSpc>
                <a:spcPct val="150000"/>
              </a:lnSpc>
            </a:pPr>
            <a:r>
              <a:rPr lang="en-US" b="1" dirty="0" smtClean="0"/>
              <a:t>Note: </a:t>
            </a:r>
            <a:r>
              <a:rPr lang="en-US" dirty="0"/>
              <a:t>A </a:t>
            </a:r>
            <a:r>
              <a:rPr lang="en-US" b="1" dirty="0"/>
              <a:t>complete binary tree </a:t>
            </a:r>
            <a:r>
              <a:rPr lang="en-US" dirty="0"/>
              <a:t>is a binary tree in which every level, except possibly the last, is completely filled, and all nodes in the last level are as far left as possible. </a:t>
            </a:r>
          </a:p>
        </p:txBody>
      </p:sp>
    </p:spTree>
    <p:extLst>
      <p:ext uri="{BB962C8B-B14F-4D97-AF65-F5344CB8AC3E}">
        <p14:creationId xmlns:p14="http://schemas.microsoft.com/office/powerpoint/2010/main" val="7667029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6233" y="1988548"/>
            <a:ext cx="6515100" cy="2724150"/>
          </a:xfrm>
          <a:prstGeom prst="rect">
            <a:avLst/>
          </a:prstGeom>
        </p:spPr>
      </p:pic>
    </p:spTree>
    <p:extLst>
      <p:ext uri="{BB962C8B-B14F-4D97-AF65-F5344CB8AC3E}">
        <p14:creationId xmlns:p14="http://schemas.microsoft.com/office/powerpoint/2010/main" val="27079855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of Heap Data </a:t>
            </a:r>
            <a:r>
              <a:rPr lang="en-IN" dirty="0" smtClean="0"/>
              <a:t>Structure</a:t>
            </a:r>
            <a:endParaRPr lang="en-IN" dirty="0"/>
          </a:p>
        </p:txBody>
      </p:sp>
      <p:sp>
        <p:nvSpPr>
          <p:cNvPr id="3" name="Content Placeholder 2"/>
          <p:cNvSpPr>
            <a:spLocks noGrp="1"/>
          </p:cNvSpPr>
          <p:nvPr>
            <p:ph idx="1"/>
          </p:nvPr>
        </p:nvSpPr>
        <p:spPr>
          <a:xfrm>
            <a:off x="1024128" y="2286000"/>
            <a:ext cx="10209929" cy="4023360"/>
          </a:xfrm>
        </p:spPr>
        <p:txBody>
          <a:bodyPr>
            <a:normAutofit/>
          </a:bodyPr>
          <a:lstStyle/>
          <a:p>
            <a:pPr>
              <a:lnSpc>
                <a:spcPct val="150000"/>
              </a:lnSpc>
            </a:pPr>
            <a:r>
              <a:rPr lang="en-IN" sz="2400" b="1" dirty="0" err="1" smtClean="0"/>
              <a:t>Heapify</a:t>
            </a:r>
            <a:r>
              <a:rPr lang="en-IN" sz="2400" b="1" dirty="0"/>
              <a:t>:</a:t>
            </a:r>
            <a:r>
              <a:rPr lang="en-IN" sz="2400" dirty="0"/>
              <a:t> a process of creating a heap from an array.</a:t>
            </a:r>
          </a:p>
          <a:p>
            <a:pPr>
              <a:lnSpc>
                <a:spcPct val="150000"/>
              </a:lnSpc>
            </a:pPr>
            <a:r>
              <a:rPr lang="en-IN" sz="2400" b="1" dirty="0" smtClean="0"/>
              <a:t>Insertion</a:t>
            </a:r>
            <a:r>
              <a:rPr lang="en-IN" sz="2400" b="1" dirty="0"/>
              <a:t>:</a:t>
            </a:r>
            <a:r>
              <a:rPr lang="en-IN" sz="2400" dirty="0"/>
              <a:t> process to insert an element in existing heap time complexity O(log N).</a:t>
            </a:r>
          </a:p>
          <a:p>
            <a:pPr>
              <a:lnSpc>
                <a:spcPct val="150000"/>
              </a:lnSpc>
            </a:pPr>
            <a:r>
              <a:rPr lang="en-IN" sz="2400" b="1" dirty="0" smtClean="0"/>
              <a:t>Deletion</a:t>
            </a:r>
            <a:r>
              <a:rPr lang="en-IN" sz="2400" b="1" dirty="0"/>
              <a:t>:</a:t>
            </a:r>
            <a:r>
              <a:rPr lang="en-IN" sz="2400" dirty="0"/>
              <a:t> deleting the top element of the heap or the highest priority element, and then organizing the heap and returning the element with time complexity O(log N).</a:t>
            </a:r>
          </a:p>
          <a:p>
            <a:pPr>
              <a:lnSpc>
                <a:spcPct val="150000"/>
              </a:lnSpc>
            </a:pPr>
            <a:r>
              <a:rPr lang="en-IN" sz="2400" b="1" dirty="0" smtClean="0"/>
              <a:t>Peek</a:t>
            </a:r>
            <a:r>
              <a:rPr lang="en-IN" sz="2400" b="1" dirty="0"/>
              <a:t>:</a:t>
            </a:r>
            <a:r>
              <a:rPr lang="en-IN" sz="2400" dirty="0"/>
              <a:t> to check or find the first (or can say the top) element of the heap.</a:t>
            </a:r>
          </a:p>
          <a:p>
            <a:pPr>
              <a:lnSpc>
                <a:spcPct val="150000"/>
              </a:lnSpc>
            </a:pPr>
            <a:endParaRPr lang="en-US" sz="2400" dirty="0"/>
          </a:p>
        </p:txBody>
      </p:sp>
    </p:spTree>
    <p:extLst>
      <p:ext uri="{BB962C8B-B14F-4D97-AF65-F5344CB8AC3E}">
        <p14:creationId xmlns:p14="http://schemas.microsoft.com/office/powerpoint/2010/main" val="1308186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357975" cy="1499616"/>
          </a:xfrm>
        </p:spPr>
        <p:txBody>
          <a:bodyPr>
            <a:noAutofit/>
          </a:bodyPr>
          <a:lstStyle/>
          <a:p>
            <a:pPr>
              <a:lnSpc>
                <a:spcPct val="150000"/>
              </a:lnSpc>
            </a:pPr>
            <a:r>
              <a:rPr lang="en-US" sz="4000" dirty="0"/>
              <a:t>Relationship between Array Indexes and Tree Elements</a:t>
            </a:r>
          </a:p>
        </p:txBody>
      </p:sp>
      <p:sp>
        <p:nvSpPr>
          <p:cNvPr id="3" name="Content Placeholder 2"/>
          <p:cNvSpPr>
            <a:spLocks noGrp="1"/>
          </p:cNvSpPr>
          <p:nvPr>
            <p:ph idx="1"/>
          </p:nvPr>
        </p:nvSpPr>
        <p:spPr/>
        <p:txBody>
          <a:bodyPr/>
          <a:lstStyle/>
          <a:p>
            <a:pPr>
              <a:lnSpc>
                <a:spcPct val="150000"/>
              </a:lnSpc>
            </a:pPr>
            <a:r>
              <a:rPr lang="en-US" dirty="0" smtClean="0"/>
              <a:t>A complete binary tree has an interesting property that we can use to find the children and parents of any node.</a:t>
            </a:r>
          </a:p>
          <a:p>
            <a:pPr>
              <a:lnSpc>
                <a:spcPct val="150000"/>
              </a:lnSpc>
            </a:pPr>
            <a:r>
              <a:rPr lang="en-US" dirty="0" smtClean="0"/>
              <a:t>If </a:t>
            </a:r>
            <a:r>
              <a:rPr lang="en-US" dirty="0"/>
              <a:t>the index of any element in the array is </a:t>
            </a:r>
            <a:r>
              <a:rPr lang="en-US" dirty="0" err="1"/>
              <a:t>i</a:t>
            </a:r>
            <a:r>
              <a:rPr lang="en-US" dirty="0"/>
              <a:t>, the element in the index </a:t>
            </a:r>
            <a:r>
              <a:rPr lang="en-US" b="1" dirty="0"/>
              <a:t>2i+1</a:t>
            </a:r>
            <a:r>
              <a:rPr lang="en-US" dirty="0"/>
              <a:t> will become the left child and element in </a:t>
            </a:r>
            <a:r>
              <a:rPr lang="en-US" b="1" dirty="0"/>
              <a:t>2i+2</a:t>
            </a:r>
            <a:r>
              <a:rPr lang="en-US" dirty="0"/>
              <a:t> index will become the right child. Also, the parent of any element at index </a:t>
            </a:r>
            <a:r>
              <a:rPr lang="en-US" dirty="0" err="1"/>
              <a:t>i</a:t>
            </a:r>
            <a:r>
              <a:rPr lang="en-US" dirty="0"/>
              <a:t> is given by the lower bound of</a:t>
            </a:r>
            <a:r>
              <a:rPr lang="en-US" b="1" dirty="0"/>
              <a:t> (i-1)/2</a:t>
            </a:r>
            <a:r>
              <a:rPr lang="en-US" dirty="0"/>
              <a:t>.</a:t>
            </a:r>
          </a:p>
        </p:txBody>
      </p:sp>
    </p:spTree>
    <p:extLst>
      <p:ext uri="{BB962C8B-B14F-4D97-AF65-F5344CB8AC3E}">
        <p14:creationId xmlns:p14="http://schemas.microsoft.com/office/powerpoint/2010/main" val="5834250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4964" y="679676"/>
            <a:ext cx="5600700" cy="2886075"/>
          </a:xfrm>
          <a:prstGeom prst="rect">
            <a:avLst/>
          </a:prstGeom>
        </p:spPr>
      </p:pic>
      <p:pic>
        <p:nvPicPr>
          <p:cNvPr id="3" name="Picture 2"/>
          <p:cNvPicPr>
            <a:picLocks noChangeAspect="1"/>
          </p:cNvPicPr>
          <p:nvPr/>
        </p:nvPicPr>
        <p:blipFill>
          <a:blip r:embed="rId3"/>
          <a:stretch>
            <a:fillRect/>
          </a:stretch>
        </p:blipFill>
        <p:spPr>
          <a:xfrm>
            <a:off x="8232729" y="679676"/>
            <a:ext cx="3076575" cy="4743450"/>
          </a:xfrm>
          <a:prstGeom prst="rect">
            <a:avLst/>
          </a:prstGeom>
        </p:spPr>
      </p:pic>
      <p:pic>
        <p:nvPicPr>
          <p:cNvPr id="4" name="Picture 3"/>
          <p:cNvPicPr>
            <a:picLocks noChangeAspect="1"/>
          </p:cNvPicPr>
          <p:nvPr/>
        </p:nvPicPr>
        <p:blipFill>
          <a:blip r:embed="rId4"/>
          <a:stretch>
            <a:fillRect/>
          </a:stretch>
        </p:blipFill>
        <p:spPr>
          <a:xfrm>
            <a:off x="5096283" y="3767546"/>
            <a:ext cx="2905125" cy="2533650"/>
          </a:xfrm>
          <a:prstGeom prst="rect">
            <a:avLst/>
          </a:prstGeom>
        </p:spPr>
      </p:pic>
      <p:sp>
        <p:nvSpPr>
          <p:cNvPr id="5" name="Rectangle 4"/>
          <p:cNvSpPr/>
          <p:nvPr/>
        </p:nvSpPr>
        <p:spPr>
          <a:xfrm>
            <a:off x="1074964" y="4084298"/>
            <a:ext cx="3624807" cy="1338828"/>
          </a:xfrm>
          <a:prstGeom prst="rect">
            <a:avLst/>
          </a:prstGeom>
        </p:spPr>
        <p:txBody>
          <a:bodyPr wrap="square">
            <a:spAutoFit/>
          </a:bodyPr>
          <a:lstStyle/>
          <a:p>
            <a:pPr>
              <a:lnSpc>
                <a:spcPct val="150000"/>
              </a:lnSpc>
            </a:pPr>
            <a:r>
              <a:rPr lang="en-US" b="1" dirty="0" smtClean="0">
                <a:latin typeface="Times New Roman" panose="02020603050405020304" pitchFamily="18" charset="0"/>
                <a:cs typeface="Times New Roman" panose="02020603050405020304" pitchFamily="18" charset="0"/>
              </a:rPr>
              <a:t>Position </a:t>
            </a:r>
            <a:r>
              <a:rPr lang="en-US" b="1" dirty="0">
                <a:latin typeface="Times New Roman" panose="02020603050405020304" pitchFamily="18" charset="0"/>
                <a:cs typeface="Times New Roman" panose="02020603050405020304" pitchFamily="18" charset="0"/>
              </a:rPr>
              <a:t>of left child of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2*</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Position </a:t>
            </a:r>
            <a:r>
              <a:rPr lang="en-US" b="1" dirty="0">
                <a:latin typeface="Times New Roman" panose="02020603050405020304" pitchFamily="18" charset="0"/>
                <a:cs typeface="Times New Roman" panose="02020603050405020304" pitchFamily="18" charset="0"/>
              </a:rPr>
              <a:t>of right child of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2*i+2</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Position </a:t>
            </a:r>
            <a:r>
              <a:rPr lang="en-US" b="1" dirty="0">
                <a:latin typeface="Times New Roman" panose="02020603050405020304" pitchFamily="18" charset="0"/>
                <a:cs typeface="Times New Roman" panose="02020603050405020304" pitchFamily="18" charset="0"/>
              </a:rPr>
              <a:t>of parent of </a:t>
            </a:r>
            <a:r>
              <a:rPr lang="en-US" b="1" dirty="0" err="1">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a:t>
            </a:r>
            <a:r>
              <a:rPr lang="en-US" b="1" dirty="0" smtClean="0"/>
              <a:t>(i-1</a:t>
            </a:r>
            <a:r>
              <a:rPr lang="en-US" b="1" dirty="0"/>
              <a:t>)/2</a:t>
            </a:r>
          </a:p>
        </p:txBody>
      </p:sp>
    </p:spTree>
    <p:extLst>
      <p:ext uri="{BB962C8B-B14F-4D97-AF65-F5344CB8AC3E}">
        <p14:creationId xmlns:p14="http://schemas.microsoft.com/office/powerpoint/2010/main" val="13058818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err="1"/>
              <a:t>heapify</a:t>
            </a:r>
            <a:r>
              <a:rPr lang="en-US" dirty="0"/>
              <a:t>" a </a:t>
            </a:r>
            <a:r>
              <a:rPr lang="en-US" dirty="0" smtClean="0"/>
              <a:t>tree</a:t>
            </a:r>
            <a:endParaRPr lang="en-US" dirty="0"/>
          </a:p>
        </p:txBody>
      </p:sp>
      <p:sp>
        <p:nvSpPr>
          <p:cNvPr id="3" name="Content Placeholder 2"/>
          <p:cNvSpPr>
            <a:spLocks noGrp="1"/>
          </p:cNvSpPr>
          <p:nvPr>
            <p:ph idx="1"/>
          </p:nvPr>
        </p:nvSpPr>
        <p:spPr/>
        <p:txBody>
          <a:bodyPr/>
          <a:lstStyle/>
          <a:p>
            <a:pPr>
              <a:lnSpc>
                <a:spcPct val="150000"/>
              </a:lnSpc>
            </a:pPr>
            <a:r>
              <a:rPr lang="en-US" dirty="0"/>
              <a:t>Starting from a complete binary tree, we can modify it to become a Max-Heap by running a function called </a:t>
            </a:r>
            <a:r>
              <a:rPr lang="en-US" dirty="0" err="1"/>
              <a:t>heapify</a:t>
            </a:r>
            <a:r>
              <a:rPr lang="en-US" dirty="0"/>
              <a:t> on all the non-leaf elements of the heap</a:t>
            </a:r>
            <a:r>
              <a:rPr lang="en-US" dirty="0" smtClean="0"/>
              <a:t>.</a:t>
            </a:r>
          </a:p>
          <a:p>
            <a:pPr>
              <a:lnSpc>
                <a:spcPct val="150000"/>
              </a:lnSpc>
            </a:pPr>
            <a:endParaRPr lang="en-US" dirty="0"/>
          </a:p>
        </p:txBody>
      </p:sp>
    </p:spTree>
    <p:extLst>
      <p:ext uri="{BB962C8B-B14F-4D97-AF65-F5344CB8AC3E}">
        <p14:creationId xmlns:p14="http://schemas.microsoft.com/office/powerpoint/2010/main" val="889294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6487" y="1042987"/>
            <a:ext cx="7439025" cy="4772025"/>
          </a:xfrm>
          <a:prstGeom prst="rect">
            <a:avLst/>
          </a:prstGeom>
        </p:spPr>
      </p:pic>
    </p:spTree>
    <p:extLst>
      <p:ext uri="{BB962C8B-B14F-4D97-AF65-F5344CB8AC3E}">
        <p14:creationId xmlns:p14="http://schemas.microsoft.com/office/powerpoint/2010/main" val="4038054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5537" y="1704975"/>
            <a:ext cx="7400925" cy="3448050"/>
          </a:xfrm>
          <a:prstGeom prst="rect">
            <a:avLst/>
          </a:prstGeom>
        </p:spPr>
      </p:pic>
    </p:spTree>
    <p:extLst>
      <p:ext uri="{BB962C8B-B14F-4D97-AF65-F5344CB8AC3E}">
        <p14:creationId xmlns:p14="http://schemas.microsoft.com/office/powerpoint/2010/main" val="458320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895350"/>
            <a:ext cx="7419975" cy="5067300"/>
          </a:xfrm>
          <a:prstGeom prst="rect">
            <a:avLst/>
          </a:prstGeom>
        </p:spPr>
      </p:pic>
    </p:spTree>
    <p:extLst>
      <p:ext uri="{BB962C8B-B14F-4D97-AF65-F5344CB8AC3E}">
        <p14:creationId xmlns:p14="http://schemas.microsoft.com/office/powerpoint/2010/main" val="3072531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Heap Sort</a:t>
            </a:r>
          </a:p>
        </p:txBody>
      </p:sp>
      <p:sp>
        <p:nvSpPr>
          <p:cNvPr id="3" name="Content Placeholder 2"/>
          <p:cNvSpPr>
            <a:spLocks noGrp="1"/>
          </p:cNvSpPr>
          <p:nvPr>
            <p:ph idx="1"/>
          </p:nvPr>
        </p:nvSpPr>
        <p:spPr>
          <a:xfrm>
            <a:off x="1024128" y="2084832"/>
            <a:ext cx="10688901" cy="4224528"/>
          </a:xfrm>
        </p:spPr>
        <p:txBody>
          <a:bodyPr>
            <a:normAutofit/>
          </a:bodyPr>
          <a:lstStyle/>
          <a:p>
            <a:pPr marL="0" lvl="0" indent="0" eaLnBrk="0" fontAlgn="base" hangingPunct="0">
              <a:lnSpc>
                <a:spcPct val="150000"/>
              </a:lnSpc>
              <a:spcBef>
                <a:spcPct val="0"/>
              </a:spcBef>
              <a:spcAft>
                <a:spcPct val="0"/>
              </a:spcAft>
              <a:buClrTx/>
              <a:buSzTx/>
              <a:buNone/>
            </a:pPr>
            <a:r>
              <a:rPr lang="en-US" sz="1800" dirty="0">
                <a:latin typeface="Arial" charset="0"/>
                <a:cs typeface="Arial" charset="0"/>
              </a:rPr>
              <a:t>First convert the array into heap data structure using </a:t>
            </a:r>
            <a:r>
              <a:rPr lang="en-US" sz="1800" dirty="0" err="1" smtClean="0">
                <a:latin typeface="Arial" charset="0"/>
                <a:cs typeface="Arial" charset="0"/>
              </a:rPr>
              <a:t>heapify</a:t>
            </a:r>
            <a:r>
              <a:rPr lang="en-US" sz="1800" dirty="0" smtClean="0">
                <a:latin typeface="Arial" charset="0"/>
                <a:cs typeface="Arial" charset="0"/>
              </a:rPr>
              <a:t>, then </a:t>
            </a:r>
            <a:r>
              <a:rPr lang="en-US" sz="1800" dirty="0">
                <a:latin typeface="Arial" charset="0"/>
                <a:cs typeface="Arial" charset="0"/>
              </a:rPr>
              <a:t>one by one delete the root node of the </a:t>
            </a:r>
            <a:r>
              <a:rPr lang="en-US" sz="1800" dirty="0" smtClean="0">
                <a:latin typeface="Arial" charset="0"/>
                <a:cs typeface="Arial" charset="0"/>
              </a:rPr>
              <a:t>Max-heap and </a:t>
            </a:r>
            <a:r>
              <a:rPr lang="en-US" sz="1800" dirty="0">
                <a:latin typeface="Arial" charset="0"/>
                <a:cs typeface="Arial" charset="0"/>
              </a:rPr>
              <a:t>replace it with the last node in the heap and then </a:t>
            </a:r>
            <a:r>
              <a:rPr lang="en-US" sz="1800" dirty="0" err="1" smtClean="0">
                <a:latin typeface="Arial" charset="0"/>
                <a:cs typeface="Arial" charset="0"/>
              </a:rPr>
              <a:t>heapify</a:t>
            </a:r>
            <a:r>
              <a:rPr lang="en-US" sz="1800" dirty="0" smtClean="0">
                <a:latin typeface="Arial" charset="0"/>
                <a:cs typeface="Arial" charset="0"/>
              </a:rPr>
              <a:t> </a:t>
            </a:r>
            <a:r>
              <a:rPr lang="en-US" sz="1800" dirty="0">
                <a:latin typeface="Arial" charset="0"/>
                <a:cs typeface="Arial" charset="0"/>
              </a:rPr>
              <a:t>the root of the </a:t>
            </a:r>
            <a:r>
              <a:rPr lang="en-US" sz="1800" dirty="0" smtClean="0">
                <a:latin typeface="Arial" charset="0"/>
                <a:cs typeface="Arial" charset="0"/>
              </a:rPr>
              <a:t>heap. Repeat </a:t>
            </a:r>
            <a:r>
              <a:rPr lang="en-US" sz="1800" dirty="0">
                <a:latin typeface="Arial" charset="0"/>
                <a:cs typeface="Arial" charset="0"/>
              </a:rPr>
              <a:t>this process until size of heap is greater than 1.</a:t>
            </a:r>
          </a:p>
          <a:p>
            <a:pPr marL="0" lvl="0" indent="0" eaLnBrk="0" fontAlgn="base" hangingPunct="0">
              <a:lnSpc>
                <a:spcPct val="150000"/>
              </a:lnSpc>
              <a:spcBef>
                <a:spcPct val="0"/>
              </a:spcBef>
              <a:spcAft>
                <a:spcPct val="0"/>
              </a:spcAft>
              <a:buClrTx/>
              <a:buSzTx/>
              <a:buFontTx/>
              <a:buChar char="•"/>
            </a:pPr>
            <a:r>
              <a:rPr lang="en-US" sz="1800" dirty="0" smtClean="0">
                <a:latin typeface="Arial" charset="0"/>
                <a:cs typeface="Arial" charset="0"/>
              </a:rPr>
              <a:t> Build </a:t>
            </a:r>
            <a:r>
              <a:rPr lang="en-US" sz="1800" dirty="0">
                <a:latin typeface="Arial" charset="0"/>
                <a:cs typeface="Arial" charset="0"/>
              </a:rPr>
              <a:t>a heap from the given input array</a:t>
            </a:r>
            <a:r>
              <a:rPr lang="en-US" sz="1800" dirty="0" smtClean="0">
                <a:latin typeface="Arial" charset="0"/>
                <a:cs typeface="Arial" charset="0"/>
              </a:rPr>
              <a:t>.</a:t>
            </a:r>
            <a:endParaRPr lang="en-US" sz="1800" dirty="0">
              <a:latin typeface="Arial" charset="0"/>
              <a:cs typeface="Arial" charset="0"/>
            </a:endParaRPr>
          </a:p>
          <a:p>
            <a:pPr marL="0" lvl="0" indent="0" eaLnBrk="0" fontAlgn="base" hangingPunct="0">
              <a:lnSpc>
                <a:spcPct val="150000"/>
              </a:lnSpc>
              <a:spcBef>
                <a:spcPct val="0"/>
              </a:spcBef>
              <a:spcAft>
                <a:spcPct val="0"/>
              </a:spcAft>
              <a:buClrTx/>
              <a:buSzTx/>
              <a:buFontTx/>
              <a:buChar char="•"/>
            </a:pPr>
            <a:r>
              <a:rPr lang="en-US" sz="1800" dirty="0" smtClean="0">
                <a:latin typeface="Arial" charset="0"/>
                <a:cs typeface="Arial" charset="0"/>
              </a:rPr>
              <a:t> Repeat </a:t>
            </a:r>
            <a:r>
              <a:rPr lang="en-US" sz="1800" dirty="0">
                <a:latin typeface="Arial" charset="0"/>
                <a:cs typeface="Arial" charset="0"/>
              </a:rPr>
              <a:t>the following steps until the heap contains only one element:</a:t>
            </a:r>
          </a:p>
          <a:p>
            <a:pPr marL="457200" lvl="1" indent="0" eaLnBrk="0" fontAlgn="base" hangingPunct="0">
              <a:lnSpc>
                <a:spcPct val="150000"/>
              </a:lnSpc>
              <a:spcBef>
                <a:spcPct val="0"/>
              </a:spcBef>
              <a:spcAft>
                <a:spcPct val="0"/>
              </a:spcAft>
              <a:buClrTx/>
              <a:buFontTx/>
              <a:buChar char="•"/>
            </a:pPr>
            <a:r>
              <a:rPr lang="en-US" b="1" dirty="0" smtClean="0">
                <a:latin typeface="Arial" charset="0"/>
                <a:cs typeface="Arial" charset="0"/>
              </a:rPr>
              <a:t> Swap</a:t>
            </a:r>
            <a:r>
              <a:rPr lang="en-US" dirty="0" smtClean="0">
                <a:latin typeface="Arial" charset="0"/>
                <a:cs typeface="Arial" charset="0"/>
              </a:rPr>
              <a:t> </a:t>
            </a:r>
            <a:r>
              <a:rPr lang="en-US" dirty="0">
                <a:latin typeface="Arial" charset="0"/>
                <a:cs typeface="Arial" charset="0"/>
              </a:rPr>
              <a:t>the root element of the heap (which is the largest </a:t>
            </a:r>
            <a:r>
              <a:rPr lang="en-US" dirty="0" smtClean="0">
                <a:latin typeface="Arial" charset="0"/>
                <a:cs typeface="Arial" charset="0"/>
              </a:rPr>
              <a:t>element) with </a:t>
            </a:r>
            <a:r>
              <a:rPr lang="en-US" dirty="0">
                <a:latin typeface="Arial" charset="0"/>
                <a:cs typeface="Arial" charset="0"/>
              </a:rPr>
              <a:t>the last element of the heap.</a:t>
            </a:r>
          </a:p>
          <a:p>
            <a:pPr marL="457200" lvl="1" indent="0" eaLnBrk="0" fontAlgn="base" hangingPunct="0">
              <a:lnSpc>
                <a:spcPct val="150000"/>
              </a:lnSpc>
              <a:spcBef>
                <a:spcPct val="0"/>
              </a:spcBef>
              <a:spcAft>
                <a:spcPct val="0"/>
              </a:spcAft>
              <a:buClrTx/>
              <a:buFontTx/>
              <a:buChar char="•"/>
            </a:pPr>
            <a:r>
              <a:rPr lang="en-US" b="1" dirty="0" smtClean="0">
                <a:latin typeface="Arial" charset="0"/>
                <a:cs typeface="Arial" charset="0"/>
              </a:rPr>
              <a:t> Remove</a:t>
            </a:r>
            <a:r>
              <a:rPr lang="en-US" dirty="0" smtClean="0">
                <a:latin typeface="Arial" charset="0"/>
                <a:cs typeface="Arial" charset="0"/>
              </a:rPr>
              <a:t> </a:t>
            </a:r>
            <a:r>
              <a:rPr lang="en-US" dirty="0">
                <a:latin typeface="Arial" charset="0"/>
                <a:cs typeface="Arial" charset="0"/>
              </a:rPr>
              <a:t>the last element of the heap (which is now in the correct position).</a:t>
            </a:r>
          </a:p>
          <a:p>
            <a:pPr marL="457200" lvl="1" indent="0" eaLnBrk="0" fontAlgn="base" hangingPunct="0">
              <a:lnSpc>
                <a:spcPct val="150000"/>
              </a:lnSpc>
              <a:spcBef>
                <a:spcPct val="0"/>
              </a:spcBef>
              <a:spcAft>
                <a:spcPct val="0"/>
              </a:spcAft>
              <a:buClrTx/>
              <a:buFontTx/>
              <a:buChar char="•"/>
            </a:pPr>
            <a:r>
              <a:rPr lang="en-US" b="1" dirty="0" smtClean="0">
                <a:latin typeface="Arial" charset="0"/>
                <a:cs typeface="Arial" charset="0"/>
              </a:rPr>
              <a:t> Heapify</a:t>
            </a:r>
            <a:r>
              <a:rPr lang="en-US" dirty="0" smtClean="0">
                <a:latin typeface="Arial" charset="0"/>
                <a:cs typeface="Arial" charset="0"/>
              </a:rPr>
              <a:t> </a:t>
            </a:r>
            <a:r>
              <a:rPr lang="en-US" dirty="0">
                <a:latin typeface="Arial" charset="0"/>
                <a:cs typeface="Arial" charset="0"/>
              </a:rPr>
              <a:t>the remaining elements of the heap.</a:t>
            </a:r>
          </a:p>
          <a:p>
            <a:pPr marL="0" lvl="0" indent="0" eaLnBrk="0" fontAlgn="base" hangingPunct="0">
              <a:lnSpc>
                <a:spcPct val="150000"/>
              </a:lnSpc>
              <a:spcBef>
                <a:spcPct val="0"/>
              </a:spcBef>
              <a:spcAft>
                <a:spcPct val="0"/>
              </a:spcAft>
              <a:buClrTx/>
              <a:buSzTx/>
              <a:buFontTx/>
              <a:buChar char="•"/>
            </a:pPr>
            <a:r>
              <a:rPr lang="en-US" sz="1800" dirty="0" smtClean="0">
                <a:latin typeface="Arial" charset="0"/>
                <a:cs typeface="Arial" charset="0"/>
              </a:rPr>
              <a:t> The </a:t>
            </a:r>
            <a:r>
              <a:rPr lang="en-US" sz="1800" dirty="0">
                <a:latin typeface="Arial" charset="0"/>
                <a:cs typeface="Arial" charset="0"/>
              </a:rPr>
              <a:t>sorted array is obtained by reversing the order of the elements in the input array.</a:t>
            </a:r>
          </a:p>
        </p:txBody>
      </p:sp>
    </p:spTree>
    <p:extLst>
      <p:ext uri="{BB962C8B-B14F-4D97-AF65-F5344CB8AC3E}">
        <p14:creationId xmlns:p14="http://schemas.microsoft.com/office/powerpoint/2010/main" val="145316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1126" t="12699" r="16489" b="27873"/>
          <a:stretch/>
        </p:blipFill>
        <p:spPr>
          <a:xfrm>
            <a:off x="1024128" y="2241587"/>
            <a:ext cx="8337586" cy="3384208"/>
          </a:xfrm>
          <a:prstGeom prst="rect">
            <a:avLst/>
          </a:prstGeom>
        </p:spPr>
      </p:pic>
    </p:spTree>
    <p:extLst>
      <p:ext uri="{BB962C8B-B14F-4D97-AF65-F5344CB8AC3E}">
        <p14:creationId xmlns:p14="http://schemas.microsoft.com/office/powerpoint/2010/main" val="31080358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101" r="8466"/>
          <a:stretch/>
        </p:blipFill>
        <p:spPr>
          <a:xfrm>
            <a:off x="3126378" y="274481"/>
            <a:ext cx="5065827" cy="6248239"/>
          </a:xfrm>
          <a:prstGeom prst="rect">
            <a:avLst/>
          </a:prstGeom>
        </p:spPr>
      </p:pic>
    </p:spTree>
    <p:extLst>
      <p:ext uri="{BB962C8B-B14F-4D97-AF65-F5344CB8AC3E}">
        <p14:creationId xmlns:p14="http://schemas.microsoft.com/office/powerpoint/2010/main" val="3278894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8624" y="217714"/>
            <a:ext cx="4892316" cy="6392091"/>
          </a:xfrm>
          <a:prstGeom prst="rect">
            <a:avLst/>
          </a:prstGeom>
        </p:spPr>
      </p:pic>
    </p:spTree>
    <p:extLst>
      <p:ext uri="{BB962C8B-B14F-4D97-AF65-F5344CB8AC3E}">
        <p14:creationId xmlns:p14="http://schemas.microsoft.com/office/powerpoint/2010/main" val="2979508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46" r="3716"/>
          <a:stretch/>
        </p:blipFill>
        <p:spPr>
          <a:xfrm>
            <a:off x="3239589" y="319768"/>
            <a:ext cx="5571272" cy="6168118"/>
          </a:xfrm>
          <a:prstGeom prst="rect">
            <a:avLst/>
          </a:prstGeom>
        </p:spPr>
      </p:pic>
    </p:spTree>
    <p:extLst>
      <p:ext uri="{BB962C8B-B14F-4D97-AF65-F5344CB8AC3E}">
        <p14:creationId xmlns:p14="http://schemas.microsoft.com/office/powerpoint/2010/main" val="588663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218" r="3702"/>
          <a:stretch/>
        </p:blipFill>
        <p:spPr>
          <a:xfrm>
            <a:off x="3143793" y="523330"/>
            <a:ext cx="5841417" cy="5790383"/>
          </a:xfrm>
          <a:prstGeom prst="rect">
            <a:avLst/>
          </a:prstGeom>
        </p:spPr>
      </p:pic>
    </p:spTree>
    <p:extLst>
      <p:ext uri="{BB962C8B-B14F-4D97-AF65-F5344CB8AC3E}">
        <p14:creationId xmlns:p14="http://schemas.microsoft.com/office/powerpoint/2010/main" val="1241920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sorting algorithm</a:t>
            </a:r>
            <a:endParaRPr lang="en-US" dirty="0"/>
          </a:p>
        </p:txBody>
      </p:sp>
      <p:pic>
        <p:nvPicPr>
          <p:cNvPr id="1026" name="Picture 2" descr="Comparison of Sorting Algorithms"/>
          <p:cNvPicPr>
            <a:picLocks noChangeAspect="1" noChangeArrowheads="1"/>
          </p:cNvPicPr>
          <p:nvPr/>
        </p:nvPicPr>
        <p:blipFill rotWithShape="1">
          <a:blip r:embed="rId2">
            <a:extLst>
              <a:ext uri="{28A0092B-C50C-407E-A947-70E740481C1C}">
                <a14:useLocalDpi xmlns:a14="http://schemas.microsoft.com/office/drawing/2010/main" val="0"/>
              </a:ext>
            </a:extLst>
          </a:blip>
          <a:srcRect b="28635"/>
          <a:stretch/>
        </p:blipFill>
        <p:spPr bwMode="auto">
          <a:xfrm>
            <a:off x="1024127" y="1974668"/>
            <a:ext cx="9724311" cy="390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02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pic>
        <p:nvPicPr>
          <p:cNvPr id="3" name="Picture 2" descr="image.jpg"/>
          <p:cNvPicPr>
            <a:picLocks noChangeAspect="1"/>
          </p:cNvPicPr>
          <p:nvPr/>
        </p:nvPicPr>
        <p:blipFill rotWithShape="1">
          <a:blip r:embed="rId2"/>
          <a:srcRect l="875" t="12678" r="14519" b="30001"/>
          <a:stretch/>
        </p:blipFill>
        <p:spPr>
          <a:xfrm>
            <a:off x="1024128" y="2185851"/>
            <a:ext cx="8494341" cy="3238219"/>
          </a:xfrm>
          <a:prstGeom prst="rect">
            <a:avLst/>
          </a:prstGeom>
        </p:spPr>
      </p:pic>
    </p:spTree>
    <p:extLst>
      <p:ext uri="{BB962C8B-B14F-4D97-AF65-F5344CB8AC3E}">
        <p14:creationId xmlns:p14="http://schemas.microsoft.com/office/powerpoint/2010/main" val="3924755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1223</TotalTime>
  <Words>1069</Words>
  <Application>Microsoft Office PowerPoint</Application>
  <PresentationFormat>Widescreen</PresentationFormat>
  <Paragraphs>139</Paragraphs>
  <Slides>84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Courier New</vt:lpstr>
      <vt:lpstr>Times New Roman</vt:lpstr>
      <vt:lpstr>Tw Cen MT</vt:lpstr>
      <vt:lpstr>Tw Cen MT Condensed</vt:lpstr>
      <vt:lpstr>Wingdings</vt:lpstr>
      <vt:lpstr>Wingdings 3</vt:lpstr>
      <vt:lpstr>Integral</vt:lpstr>
      <vt:lpstr>Sorting algorithms</vt:lpstr>
      <vt:lpstr>Sorting algorithms</vt:lpstr>
      <vt:lpstr>Bubble Sort</vt:lpstr>
      <vt:lpstr>Bubble Sort - Algorithm</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Insertion Sort</vt:lpstr>
      <vt:lpstr>Insertion sort</vt:lpstr>
      <vt:lpstr>Insertion sort - algorithm</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Selection Sort</vt:lpstr>
      <vt:lpstr>Selection Sort</vt:lpstr>
      <vt:lpstr>Working of Selection Sort</vt:lpstr>
      <vt:lpstr>PowerPoint Presentation</vt:lpstr>
      <vt:lpstr>PowerPoint Presentation</vt:lpstr>
      <vt:lpstr>PowerPoint Presentation</vt:lpstr>
      <vt:lpstr>PowerPoint Presentation</vt:lpstr>
      <vt:lpstr>PowerPoint Presentation</vt:lpstr>
      <vt:lpstr>Quick Sort</vt:lpstr>
      <vt:lpstr>Quicksort</vt:lpstr>
      <vt:lpstr>Working of Quicksort Algorithm</vt:lpstr>
      <vt:lpstr>PowerPoint Presentation</vt:lpstr>
      <vt:lpstr>PowerPoint Presentation</vt:lpstr>
      <vt:lpstr>Merge Sort</vt:lpstr>
      <vt:lpstr>Merge Sort</vt:lpstr>
      <vt:lpstr>Merge Sort Algorithm</vt:lpstr>
      <vt:lpstr>PowerPoint Presentation</vt:lpstr>
      <vt:lpstr>PowerPoint Presentation</vt:lpstr>
      <vt:lpstr>PowerPoint Presentation</vt:lpstr>
      <vt:lpstr>PowerPoint Presentation</vt:lpstr>
      <vt:lpstr>Heap sort</vt:lpstr>
      <vt:lpstr>Heap sort</vt:lpstr>
      <vt:lpstr>Heap Data structure</vt:lpstr>
      <vt:lpstr>PowerPoint Presentation</vt:lpstr>
      <vt:lpstr>Heap Data structure</vt:lpstr>
      <vt:lpstr>PowerPoint Presentation</vt:lpstr>
      <vt:lpstr>Operations of Heap Data Structure</vt:lpstr>
      <vt:lpstr>Relationship between Array Indexes and Tree Elements</vt:lpstr>
      <vt:lpstr>PowerPoint Presentation</vt:lpstr>
      <vt:lpstr>How to "heapify" a tree</vt:lpstr>
      <vt:lpstr>PowerPoint Presentation</vt:lpstr>
      <vt:lpstr>PowerPoint Presentation</vt:lpstr>
      <vt:lpstr>PowerPoint Presentation</vt:lpstr>
      <vt:lpstr>Working of Heap Sort</vt:lpstr>
      <vt:lpstr>PowerPoint Presentation</vt:lpstr>
      <vt:lpstr>PowerPoint Presentation</vt:lpstr>
      <vt:lpstr>PowerPoint Presentation</vt:lpstr>
      <vt:lpstr>PowerPoint Presentation</vt:lpstr>
      <vt:lpstr>Compare sorting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Lenovo</dc:creator>
  <cp:lastModifiedBy>Lenovo</cp:lastModifiedBy>
  <cp:revision>94</cp:revision>
  <dcterms:created xsi:type="dcterms:W3CDTF">2023-09-13T03:27:53Z</dcterms:created>
  <dcterms:modified xsi:type="dcterms:W3CDTF">2023-10-30T03:25:59Z</dcterms:modified>
</cp:coreProperties>
</file>