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82" r:id="rId11"/>
    <p:sldId id="268" r:id="rId12"/>
    <p:sldId id="294" r:id="rId13"/>
    <p:sldId id="295" r:id="rId14"/>
    <p:sldId id="269" r:id="rId15"/>
    <p:sldId id="270" r:id="rId16"/>
    <p:sldId id="271" r:id="rId17"/>
    <p:sldId id="272" r:id="rId18"/>
    <p:sldId id="276" r:id="rId19"/>
    <p:sldId id="275" r:id="rId20"/>
    <p:sldId id="277" r:id="rId21"/>
    <p:sldId id="278" r:id="rId22"/>
    <p:sldId id="279" r:id="rId23"/>
    <p:sldId id="280" r:id="rId24"/>
    <p:sldId id="293" r:id="rId25"/>
    <p:sldId id="283" r:id="rId26"/>
    <p:sldId id="284" r:id="rId27"/>
    <p:sldId id="285" r:id="rId28"/>
    <p:sldId id="286" r:id="rId29"/>
    <p:sldId id="290" r:id="rId30"/>
    <p:sldId id="291" r:id="rId31"/>
    <p:sldId id="288" r:id="rId32"/>
    <p:sldId id="287" r:id="rId33"/>
    <p:sldId id="289" r:id="rId34"/>
    <p:sldId id="292" r:id="rId35"/>
    <p:sldId id="296" r:id="rId36"/>
    <p:sldId id="297" r:id="rId37"/>
    <p:sldId id="298" r:id="rId38"/>
    <p:sldId id="300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81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1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2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9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2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6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1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0CAA0B-C47A-43AE-BB23-24D32873C67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AA60-D7B4-48F0-9B13-93DE4900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Greedy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86616"/>
            <a:ext cx="9522281" cy="7736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Activity selection problem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Fractional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knapsack, Huffman coding</a:t>
            </a:r>
          </a:p>
        </p:txBody>
      </p:sp>
    </p:spTree>
    <p:extLst>
      <p:ext uri="{BB962C8B-B14F-4D97-AF65-F5344CB8AC3E}">
        <p14:creationId xmlns:p14="http://schemas.microsoft.com/office/powerpoint/2010/main" val="39562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185705"/>
              </p:ext>
            </p:extLst>
          </p:nvPr>
        </p:nvGraphicFramePr>
        <p:xfrm>
          <a:off x="1103313" y="2052638"/>
          <a:ext cx="9721704" cy="402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568">
                  <a:extLst>
                    <a:ext uri="{9D8B030D-6E8A-4147-A177-3AD203B41FA5}">
                      <a16:colId xmlns:a16="http://schemas.microsoft.com/office/drawing/2014/main" val="574928631"/>
                    </a:ext>
                  </a:extLst>
                </a:gridCol>
                <a:gridCol w="3240568">
                  <a:extLst>
                    <a:ext uri="{9D8B030D-6E8A-4147-A177-3AD203B41FA5}">
                      <a16:colId xmlns:a16="http://schemas.microsoft.com/office/drawing/2014/main" val="3735963214"/>
                    </a:ext>
                  </a:extLst>
                </a:gridCol>
                <a:gridCol w="3240568">
                  <a:extLst>
                    <a:ext uri="{9D8B030D-6E8A-4147-A177-3AD203B41FA5}">
                      <a16:colId xmlns:a16="http://schemas.microsoft.com/office/drawing/2014/main" val="3411334547"/>
                    </a:ext>
                  </a:extLst>
                </a:gridCol>
              </a:tblGrid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Activity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Finish</a:t>
                      </a:r>
                      <a:r>
                        <a:rPr lang="en-US" baseline="0" dirty="0" smtClean="0"/>
                        <a:t> Time(f)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3900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24177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01913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79230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67426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30144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2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08" y="795770"/>
            <a:ext cx="83724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03" y="1853248"/>
            <a:ext cx="10599161" cy="4667625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2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selectActivities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(Match m[],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"Selected Activities are:"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m[0].name &lt;&lt; " ";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(m[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m[k].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m[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].name &lt;&lt; " ";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k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99161" cy="4195481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time complexity of the </a:t>
            </a:r>
            <a:r>
              <a:rPr lang="en-US" dirty="0" smtClean="0"/>
              <a:t>activity selection </a:t>
            </a:r>
            <a:r>
              <a:rPr lang="en-US" b="1" dirty="0" smtClean="0"/>
              <a:t>O(n log n).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34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9916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Given a set of items, each with a weight and a value, determine which items to include in the collection so that the total weight is less than or equal to a given limit and the total value is as large as possible.</a:t>
            </a:r>
          </a:p>
        </p:txBody>
      </p:sp>
      <p:pic>
        <p:nvPicPr>
          <p:cNvPr id="1026" name="Picture 2" descr="https://upload.wikimedia.org/wikipedia/commons/thumb/6/68/Knapsack_Problem_Illustration.svg/250px-Knapsack_Problem_Illustr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29" y="3452092"/>
            <a:ext cx="3461944" cy="300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99161" cy="4195481"/>
          </a:xfrm>
        </p:spPr>
        <p:txBody>
          <a:bodyPr/>
          <a:lstStyle/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basic idea of the greedy approach is to calculate the ratio </a:t>
            </a:r>
            <a:r>
              <a:rPr lang="en-US" b="1" dirty="0"/>
              <a:t>profit/weight</a:t>
            </a:r>
            <a:r>
              <a:rPr lang="en-US" dirty="0"/>
              <a:t> for each item and sort the item on the basis of this ratio. </a:t>
            </a:r>
            <a:endParaRPr lang="en-US" dirty="0" smtClean="0"/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Then </a:t>
            </a:r>
            <a:r>
              <a:rPr lang="en-US" dirty="0"/>
              <a:t>take the item with the highest ratio and add them as much as we can (can be the whole element or a fraction of it).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will always give the maximum profit because, in each step it adds an element such that this is the maximum possible profit for that much weight.</a:t>
            </a:r>
          </a:p>
        </p:txBody>
      </p:sp>
    </p:spTree>
    <p:extLst>
      <p:ext uri="{BB962C8B-B14F-4D97-AF65-F5344CB8AC3E}">
        <p14:creationId xmlns:p14="http://schemas.microsoft.com/office/powerpoint/2010/main" val="9403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99161" cy="419548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The knapsack problem had two versions that are as follows: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Fractional Knapsack Problem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/>
              <a:t>0 /1 Knapsack </a:t>
            </a:r>
            <a:r>
              <a:rPr lang="en-US" b="1" dirty="0" smtClean="0"/>
              <a:t>Problem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fractional </a:t>
            </a:r>
            <a:r>
              <a:rPr lang="en-US" b="1" dirty="0"/>
              <a:t>Knapsack problem using the Greedy Method</a:t>
            </a:r>
            <a:r>
              <a:rPr lang="en-US" dirty="0"/>
              <a:t> is an efficient method to solve it, where you need to sort the items according to their ratio of value/weight. 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In </a:t>
            </a:r>
            <a:r>
              <a:rPr lang="en-US" dirty="0"/>
              <a:t>a fractional knapsack, we can break items to maximize the knapsack's total value. This problem in which we can break an item is also called the </a:t>
            </a:r>
            <a:r>
              <a:rPr lang="en-US" b="1" dirty="0"/>
              <a:t>Fractional knapsack problem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9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99161" cy="419548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b="1" dirty="0"/>
              <a:t>Step 1: </a:t>
            </a:r>
            <a:r>
              <a:rPr lang="en-US" dirty="0"/>
              <a:t>Calculate the ratio (profit/weight) for each item.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dirty="0"/>
              <a:t>Step 2: </a:t>
            </a:r>
            <a:r>
              <a:rPr lang="en-US" dirty="0"/>
              <a:t>Sort all the items in decreasing order of the ratio.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dirty="0"/>
              <a:t>Step 3: </a:t>
            </a:r>
            <a:r>
              <a:rPr lang="en-US" dirty="0"/>
              <a:t>Initialize res = 0, </a:t>
            </a:r>
            <a:r>
              <a:rPr lang="en-US" dirty="0" err="1" smtClean="0"/>
              <a:t>curr_capacity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given_capacity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dirty="0"/>
              <a:t>Step 4: </a:t>
            </a:r>
            <a:r>
              <a:rPr lang="en-US" dirty="0"/>
              <a:t>Do the Step 5 and Step 6 for every item </a:t>
            </a:r>
            <a:r>
              <a:rPr lang="en-US" dirty="0" err="1"/>
              <a:t>i</a:t>
            </a:r>
            <a:r>
              <a:rPr lang="en-US" dirty="0"/>
              <a:t> in the sorted order: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dirty="0"/>
              <a:t>Step 5: </a:t>
            </a:r>
            <a:r>
              <a:rPr lang="en-US" dirty="0"/>
              <a:t>If the weight of the current item is less than or equal to the remaining capacity then add the value of that item into the result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dirty="0"/>
              <a:t>Step 6: </a:t>
            </a:r>
            <a:r>
              <a:rPr lang="en-US" dirty="0"/>
              <a:t>Else add the current item as much as we can and break out of the loop.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dirty="0"/>
              <a:t>Step 7: </a:t>
            </a:r>
            <a:r>
              <a:rPr lang="en-US" dirty="0"/>
              <a:t>Return res.</a:t>
            </a:r>
          </a:p>
        </p:txBody>
      </p:sp>
    </p:spTree>
    <p:extLst>
      <p:ext uri="{BB962C8B-B14F-4D97-AF65-F5344CB8AC3E}">
        <p14:creationId xmlns:p14="http://schemas.microsoft.com/office/powerpoint/2010/main" val="17500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10128106" cy="38768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Example: </a:t>
            </a:r>
            <a:r>
              <a:rPr lang="en-US" sz="1800" dirty="0"/>
              <a:t>For the given set of items and the </a:t>
            </a:r>
            <a:r>
              <a:rPr lang="en-US" sz="1800" b="1" dirty="0"/>
              <a:t>knapsack capacity of 10 kg</a:t>
            </a:r>
            <a:r>
              <a:rPr lang="en-US" sz="1800" dirty="0"/>
              <a:t>, find the subset of the items to be added in the knapsack such that the </a:t>
            </a:r>
            <a:r>
              <a:rPr lang="en-US" sz="1800" b="1" dirty="0"/>
              <a:t>profit is maximum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019694"/>
              </p:ext>
            </p:extLst>
          </p:nvPr>
        </p:nvGraphicFramePr>
        <p:xfrm>
          <a:off x="1519929" y="2976275"/>
          <a:ext cx="8907927" cy="328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309">
                  <a:extLst>
                    <a:ext uri="{9D8B030D-6E8A-4147-A177-3AD203B41FA5}">
                      <a16:colId xmlns:a16="http://schemas.microsoft.com/office/drawing/2014/main" val="2687869986"/>
                    </a:ext>
                  </a:extLst>
                </a:gridCol>
                <a:gridCol w="2969309">
                  <a:extLst>
                    <a:ext uri="{9D8B030D-6E8A-4147-A177-3AD203B41FA5}">
                      <a16:colId xmlns:a16="http://schemas.microsoft.com/office/drawing/2014/main" val="4122740133"/>
                    </a:ext>
                  </a:extLst>
                </a:gridCol>
                <a:gridCol w="2969309">
                  <a:extLst>
                    <a:ext uri="{9D8B030D-6E8A-4147-A177-3AD203B41FA5}">
                      <a16:colId xmlns:a16="http://schemas.microsoft.com/office/drawing/2014/main" val="2652977120"/>
                    </a:ext>
                  </a:extLst>
                </a:gridCol>
              </a:tblGrid>
              <a:tr h="547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 (in 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27991"/>
                  </a:ext>
                </a:extLst>
              </a:tr>
              <a:tr h="547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42991"/>
                  </a:ext>
                </a:extLst>
              </a:tr>
              <a:tr h="547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6503"/>
                  </a:ext>
                </a:extLst>
              </a:tr>
              <a:tr h="547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67048"/>
                  </a:ext>
                </a:extLst>
              </a:tr>
              <a:tr h="547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94319"/>
                  </a:ext>
                </a:extLst>
              </a:tr>
              <a:tr h="547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3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1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 </a:t>
            </a:r>
            <a:r>
              <a:rPr lang="en-US" b="1" dirty="0" smtClean="0"/>
              <a:t>profit/weight ratio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/W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r>
              <a:rPr lang="en-US" dirty="0"/>
              <a:t> for all the items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398894"/>
              </p:ext>
            </p:extLst>
          </p:nvPr>
        </p:nvGraphicFramePr>
        <p:xfrm>
          <a:off x="1463531" y="2551402"/>
          <a:ext cx="8262360" cy="348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590">
                  <a:extLst>
                    <a:ext uri="{9D8B030D-6E8A-4147-A177-3AD203B41FA5}">
                      <a16:colId xmlns:a16="http://schemas.microsoft.com/office/drawing/2014/main" val="2687869986"/>
                    </a:ext>
                  </a:extLst>
                </a:gridCol>
                <a:gridCol w="2065590">
                  <a:extLst>
                    <a:ext uri="{9D8B030D-6E8A-4147-A177-3AD203B41FA5}">
                      <a16:colId xmlns:a16="http://schemas.microsoft.com/office/drawing/2014/main" val="4122740133"/>
                    </a:ext>
                  </a:extLst>
                </a:gridCol>
                <a:gridCol w="2065590">
                  <a:extLst>
                    <a:ext uri="{9D8B030D-6E8A-4147-A177-3AD203B41FA5}">
                      <a16:colId xmlns:a16="http://schemas.microsoft.com/office/drawing/2014/main" val="2652977120"/>
                    </a:ext>
                  </a:extLst>
                </a:gridCol>
                <a:gridCol w="2065590">
                  <a:extLst>
                    <a:ext uri="{9D8B030D-6E8A-4147-A177-3AD203B41FA5}">
                      <a16:colId xmlns:a16="http://schemas.microsoft.com/office/drawing/2014/main" val="968033425"/>
                    </a:ext>
                  </a:extLst>
                </a:gridCol>
              </a:tblGrid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 (in 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/W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27991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42991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6503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67048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94319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3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6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Greedy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12833" cy="4195481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greedy algorithm is an approach for </a:t>
            </a:r>
            <a:r>
              <a:rPr lang="en-US" b="1" dirty="0"/>
              <a:t>solving a problem by selecting the best option available at the moment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doesn't worry whether the current best result will bring the </a:t>
            </a:r>
            <a:r>
              <a:rPr lang="en-US" b="1" dirty="0"/>
              <a:t>overall optimal result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algorithm never reverses the earlier decision even if the choice is wrong. It works in a top-down approach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algorithm may not produce the best result for all the problems. It's because it always goes for the local best choice to produce the global best result.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Arrange all the items </a:t>
            </a:r>
            <a:r>
              <a:rPr lang="en-US" dirty="0"/>
              <a:t>in descending order based on P</a:t>
            </a:r>
            <a:r>
              <a:rPr lang="en-US" baseline="-25000" dirty="0"/>
              <a:t>i</a:t>
            </a:r>
            <a:r>
              <a:rPr lang="en-US" dirty="0"/>
              <a:t>/W</a:t>
            </a:r>
            <a:r>
              <a:rPr lang="en-US" baseline="-25000" dirty="0"/>
              <a:t>i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606566"/>
              </p:ext>
            </p:extLst>
          </p:nvPr>
        </p:nvGraphicFramePr>
        <p:xfrm>
          <a:off x="1463531" y="2551402"/>
          <a:ext cx="8262360" cy="348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590">
                  <a:extLst>
                    <a:ext uri="{9D8B030D-6E8A-4147-A177-3AD203B41FA5}">
                      <a16:colId xmlns:a16="http://schemas.microsoft.com/office/drawing/2014/main" val="2687869986"/>
                    </a:ext>
                  </a:extLst>
                </a:gridCol>
                <a:gridCol w="2065590">
                  <a:extLst>
                    <a:ext uri="{9D8B030D-6E8A-4147-A177-3AD203B41FA5}">
                      <a16:colId xmlns:a16="http://schemas.microsoft.com/office/drawing/2014/main" val="4122740133"/>
                    </a:ext>
                  </a:extLst>
                </a:gridCol>
                <a:gridCol w="2065590">
                  <a:extLst>
                    <a:ext uri="{9D8B030D-6E8A-4147-A177-3AD203B41FA5}">
                      <a16:colId xmlns:a16="http://schemas.microsoft.com/office/drawing/2014/main" val="2652977120"/>
                    </a:ext>
                  </a:extLst>
                </a:gridCol>
                <a:gridCol w="2065590">
                  <a:extLst>
                    <a:ext uri="{9D8B030D-6E8A-4147-A177-3AD203B41FA5}">
                      <a16:colId xmlns:a16="http://schemas.microsoft.com/office/drawing/2014/main" val="968033425"/>
                    </a:ext>
                  </a:extLst>
                </a:gridCol>
              </a:tblGrid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 (in 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/W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27991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42991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6503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67048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94319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3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091161" cy="4195481"/>
          </a:xfrm>
        </p:spPr>
        <p:txBody>
          <a:bodyPr/>
          <a:lstStyle/>
          <a:p>
            <a:r>
              <a:rPr lang="en-US" dirty="0"/>
              <a:t>Without exceeding the knapsack capacity, </a:t>
            </a:r>
            <a:r>
              <a:rPr lang="en-US" b="1" dirty="0"/>
              <a:t>insert the items in the knapsack </a:t>
            </a:r>
            <a:r>
              <a:rPr lang="en-US" dirty="0"/>
              <a:t>with maximum profit.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539809"/>
              </p:ext>
            </p:extLst>
          </p:nvPr>
        </p:nvGraphicFramePr>
        <p:xfrm>
          <a:off x="1505093" y="2874674"/>
          <a:ext cx="9287595" cy="348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519">
                  <a:extLst>
                    <a:ext uri="{9D8B030D-6E8A-4147-A177-3AD203B41FA5}">
                      <a16:colId xmlns:a16="http://schemas.microsoft.com/office/drawing/2014/main" val="2687869986"/>
                    </a:ext>
                  </a:extLst>
                </a:gridCol>
                <a:gridCol w="1857519">
                  <a:extLst>
                    <a:ext uri="{9D8B030D-6E8A-4147-A177-3AD203B41FA5}">
                      <a16:colId xmlns:a16="http://schemas.microsoft.com/office/drawing/2014/main" val="4122740133"/>
                    </a:ext>
                  </a:extLst>
                </a:gridCol>
                <a:gridCol w="1857519">
                  <a:extLst>
                    <a:ext uri="{9D8B030D-6E8A-4147-A177-3AD203B41FA5}">
                      <a16:colId xmlns:a16="http://schemas.microsoft.com/office/drawing/2014/main" val="2652977120"/>
                    </a:ext>
                  </a:extLst>
                </a:gridCol>
                <a:gridCol w="1857519">
                  <a:extLst>
                    <a:ext uri="{9D8B030D-6E8A-4147-A177-3AD203B41FA5}">
                      <a16:colId xmlns:a16="http://schemas.microsoft.com/office/drawing/2014/main" val="968033425"/>
                    </a:ext>
                  </a:extLst>
                </a:gridCol>
                <a:gridCol w="1857519">
                  <a:extLst>
                    <a:ext uri="{9D8B030D-6E8A-4147-A177-3AD203B41FA5}">
                      <a16:colId xmlns:a16="http://schemas.microsoft.com/office/drawing/2014/main" val="2764662448"/>
                    </a:ext>
                  </a:extLst>
                </a:gridCol>
              </a:tblGrid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 (in 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/W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Knapsack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27991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42991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6503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67048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u="sng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4/5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94319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3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7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765416" cy="4195481"/>
          </a:xfrm>
        </p:spPr>
        <p:txBody>
          <a:bodyPr/>
          <a:lstStyle/>
          <a:p>
            <a:r>
              <a:rPr lang="en-US" dirty="0" smtClean="0"/>
              <a:t>Knapsack </a:t>
            </a:r>
            <a:r>
              <a:rPr lang="en-US" dirty="0"/>
              <a:t>holds the weights = [(1 * 1) + (1 * 3) + (1 * 2) + (4/5 * 5)] = </a:t>
            </a:r>
            <a:r>
              <a:rPr lang="en-US" b="1" dirty="0" smtClean="0"/>
              <a:t>10</a:t>
            </a:r>
            <a:r>
              <a:rPr lang="en-US" dirty="0" smtClean="0"/>
              <a:t> </a:t>
            </a:r>
          </a:p>
          <a:p>
            <a:r>
              <a:rPr lang="en-US" dirty="0"/>
              <a:t>M</a:t>
            </a:r>
            <a:r>
              <a:rPr lang="en-US" dirty="0" smtClean="0"/>
              <a:t>aximum profit(profit*knapsack) of [(1 * 8) + (1 * 15) + (1 * 10) + (4/5 * 20)] = </a:t>
            </a:r>
            <a:r>
              <a:rPr lang="en-US" b="1" dirty="0" smtClean="0"/>
              <a:t>49 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96708"/>
              </p:ext>
            </p:extLst>
          </p:nvPr>
        </p:nvGraphicFramePr>
        <p:xfrm>
          <a:off x="1505093" y="3059401"/>
          <a:ext cx="9287595" cy="348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519">
                  <a:extLst>
                    <a:ext uri="{9D8B030D-6E8A-4147-A177-3AD203B41FA5}">
                      <a16:colId xmlns:a16="http://schemas.microsoft.com/office/drawing/2014/main" val="2687869986"/>
                    </a:ext>
                  </a:extLst>
                </a:gridCol>
                <a:gridCol w="1857519">
                  <a:extLst>
                    <a:ext uri="{9D8B030D-6E8A-4147-A177-3AD203B41FA5}">
                      <a16:colId xmlns:a16="http://schemas.microsoft.com/office/drawing/2014/main" val="4122740133"/>
                    </a:ext>
                  </a:extLst>
                </a:gridCol>
                <a:gridCol w="1857519">
                  <a:extLst>
                    <a:ext uri="{9D8B030D-6E8A-4147-A177-3AD203B41FA5}">
                      <a16:colId xmlns:a16="http://schemas.microsoft.com/office/drawing/2014/main" val="2652977120"/>
                    </a:ext>
                  </a:extLst>
                </a:gridCol>
                <a:gridCol w="1857519">
                  <a:extLst>
                    <a:ext uri="{9D8B030D-6E8A-4147-A177-3AD203B41FA5}">
                      <a16:colId xmlns:a16="http://schemas.microsoft.com/office/drawing/2014/main" val="968033425"/>
                    </a:ext>
                  </a:extLst>
                </a:gridCol>
                <a:gridCol w="1857519">
                  <a:extLst>
                    <a:ext uri="{9D8B030D-6E8A-4147-A177-3AD203B41FA5}">
                      <a16:colId xmlns:a16="http://schemas.microsoft.com/office/drawing/2014/main" val="2764662448"/>
                    </a:ext>
                  </a:extLst>
                </a:gridCol>
              </a:tblGrid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 (in 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/W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Knapsack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27991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42991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6503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67048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u="sng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4/5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94319"/>
                  </a:ext>
                </a:extLst>
              </a:tr>
              <a:tr h="581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3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5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Knapsack </a:t>
            </a:r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Cutting raw materials without losing too much material</a:t>
            </a:r>
          </a:p>
          <a:p>
            <a:pPr>
              <a:lnSpc>
                <a:spcPct val="150000"/>
              </a:lnSpc>
            </a:pPr>
            <a:r>
              <a:rPr lang="en-US" dirty="0"/>
              <a:t>Picking through the investments and portfolios</a:t>
            </a:r>
          </a:p>
          <a:p>
            <a:pPr>
              <a:lnSpc>
                <a:spcPct val="150000"/>
              </a:lnSpc>
            </a:pPr>
            <a:r>
              <a:rPr lang="en-US" dirty="0"/>
              <a:t>Selecting assets of asset-backed securitization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Generating keys for the </a:t>
            </a:r>
            <a:r>
              <a:rPr lang="en-US" dirty="0" err="1"/>
              <a:t>Merkle</a:t>
            </a:r>
            <a:r>
              <a:rPr lang="en-US" dirty="0"/>
              <a:t>-Hellman algorithm</a:t>
            </a:r>
          </a:p>
          <a:p>
            <a:pPr>
              <a:lnSpc>
                <a:spcPct val="150000"/>
              </a:lnSpc>
            </a:pPr>
            <a:r>
              <a:rPr lang="en-US" dirty="0"/>
              <a:t>Cognitive Radio Networks</a:t>
            </a:r>
          </a:p>
          <a:p>
            <a:pPr>
              <a:lnSpc>
                <a:spcPct val="150000"/>
              </a:lnSpc>
            </a:pPr>
            <a:r>
              <a:rPr lang="en-US" dirty="0"/>
              <a:t>Power Allocation</a:t>
            </a:r>
          </a:p>
          <a:p>
            <a:pPr>
              <a:lnSpc>
                <a:spcPct val="150000"/>
              </a:lnSpc>
            </a:pPr>
            <a:r>
              <a:rPr lang="en-US" dirty="0"/>
              <a:t>Network selection for mobile nodes</a:t>
            </a:r>
          </a:p>
        </p:txBody>
      </p:sp>
    </p:spTree>
    <p:extLst>
      <p:ext uri="{BB962C8B-B14F-4D97-AF65-F5344CB8AC3E}">
        <p14:creationId xmlns:p14="http://schemas.microsoft.com/office/powerpoint/2010/main" val="35815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Knapsack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30943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time complexity of the fractional knapsack problem is </a:t>
            </a:r>
            <a:r>
              <a:rPr lang="en-US" b="1" dirty="0" smtClean="0"/>
              <a:t>O(n log 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38943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Huffman Coding is a </a:t>
            </a:r>
            <a:r>
              <a:rPr lang="en-US" b="1" dirty="0"/>
              <a:t>technique of compressing data to reduce its size</a:t>
            </a:r>
            <a:r>
              <a:rPr lang="en-US" dirty="0"/>
              <a:t> without losing any of the details.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was first developed by </a:t>
            </a:r>
            <a:r>
              <a:rPr lang="en-US" b="1" dirty="0"/>
              <a:t>David Huffman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Huffman Coding is generally useful to compress the data in which there are frequently occurring characters.</a:t>
            </a:r>
          </a:p>
        </p:txBody>
      </p:sp>
    </p:spTree>
    <p:extLst>
      <p:ext uri="{BB962C8B-B14F-4D97-AF65-F5344CB8AC3E}">
        <p14:creationId xmlns:p14="http://schemas.microsoft.com/office/powerpoint/2010/main" val="382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Huffman Coding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86724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the string below is to be sent over a network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Each character occupies 8 bits. There are a total of 15 characters in the above string. Thus, a total of 8 * 15 = 120 bits are required to send this string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Using the Huffman Coding technique, we can compress the string to a smaller size.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72" y="2579033"/>
            <a:ext cx="7391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17270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Huffman coding first creates a tree using the frequencies of the character and then generates code for each </a:t>
            </a:r>
            <a:r>
              <a:rPr lang="en-US" dirty="0" smtClean="0"/>
              <a:t>character.</a:t>
            </a:r>
          </a:p>
          <a:p>
            <a:pPr>
              <a:lnSpc>
                <a:spcPct val="150000"/>
              </a:lnSpc>
            </a:pPr>
            <a:r>
              <a:rPr lang="en-US" dirty="0"/>
              <a:t>Once the data is encoded, it has to be decoded. Decoding is done using the same tree.</a:t>
            </a:r>
          </a:p>
          <a:p>
            <a:pPr>
              <a:lnSpc>
                <a:spcPct val="150000"/>
              </a:lnSpc>
            </a:pPr>
            <a:r>
              <a:rPr lang="en-US" dirty="0"/>
              <a:t>Huffman Coding prevents any ambiguity in the decoding process using the concept of </a:t>
            </a:r>
            <a:r>
              <a:rPr lang="en-US" b="1" dirty="0"/>
              <a:t>prefix code</a:t>
            </a:r>
            <a:r>
              <a:rPr lang="en-US" dirty="0"/>
              <a:t> </a:t>
            </a:r>
            <a:r>
              <a:rPr lang="en-US" dirty="0" err="1"/>
              <a:t>ie</a:t>
            </a:r>
            <a:r>
              <a:rPr lang="en-US" dirty="0"/>
              <a:t>. a code associated with a character should not be present in the prefix of any other code. The tree created above helps in maintaining the property.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Huffman </a:t>
            </a:r>
            <a:r>
              <a:rPr lang="en-US" b="1" dirty="0" smtClean="0"/>
              <a:t>Coding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949" y="1526446"/>
            <a:ext cx="10959378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Calculate the frequency of each character in the string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Sort the characters in increasing order of the frequency. These are stored in a priority queue Q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Make each unique character as a leaf node.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Create an empty node z. Assign the </a:t>
            </a:r>
            <a:r>
              <a:rPr lang="en-US" sz="1600" b="1" dirty="0"/>
              <a:t>minimum frequency to the left child of z </a:t>
            </a:r>
            <a:r>
              <a:rPr lang="en-US" sz="1600" dirty="0"/>
              <a:t>and assign the </a:t>
            </a:r>
            <a:r>
              <a:rPr lang="en-US" sz="1600" b="1" dirty="0"/>
              <a:t>second minimum frequency to the right child of z</a:t>
            </a:r>
            <a:r>
              <a:rPr lang="en-US" sz="1600" dirty="0"/>
              <a:t>. Set the value of the z as the sum of the above two minimum frequencies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Remove these two minimum frequencies from Q and add the sum into the list of frequencies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Insert node z into the tree.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Repeat </a:t>
            </a:r>
            <a:r>
              <a:rPr lang="en-US" sz="1600" dirty="0"/>
              <a:t>steps 3 to 5 for all the characters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For each non-leaf node, assign 0 to the left edge and 1 to the right edge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3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Huffman Coding </a:t>
            </a:r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696787"/>
              </p:ext>
            </p:extLst>
          </p:nvPr>
        </p:nvGraphicFramePr>
        <p:xfrm>
          <a:off x="1149495" y="2614822"/>
          <a:ext cx="8761124" cy="360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562">
                  <a:extLst>
                    <a:ext uri="{9D8B030D-6E8A-4147-A177-3AD203B41FA5}">
                      <a16:colId xmlns:a16="http://schemas.microsoft.com/office/drawing/2014/main" val="2881072350"/>
                    </a:ext>
                  </a:extLst>
                </a:gridCol>
                <a:gridCol w="4380562">
                  <a:extLst>
                    <a:ext uri="{9D8B030D-6E8A-4147-A177-3AD203B41FA5}">
                      <a16:colId xmlns:a16="http://schemas.microsoft.com/office/drawing/2014/main" val="2134910795"/>
                    </a:ext>
                  </a:extLst>
                </a:gridCol>
              </a:tblGrid>
              <a:tr h="720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96375"/>
                  </a:ext>
                </a:extLst>
              </a:tr>
              <a:tr h="722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3903"/>
                  </a:ext>
                </a:extLst>
              </a:tr>
              <a:tr h="722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89185"/>
                  </a:ext>
                </a:extLst>
              </a:tr>
              <a:tr h="722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04319"/>
                  </a:ext>
                </a:extLst>
              </a:tr>
              <a:tr h="722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276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945" t="17948" r="20074" b="44440"/>
          <a:stretch/>
        </p:blipFill>
        <p:spPr>
          <a:xfrm>
            <a:off x="1096602" y="1642907"/>
            <a:ext cx="5758383" cy="7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Advantages of 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31306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algorithm is </a:t>
            </a:r>
            <a:r>
              <a:rPr lang="en-US" b="1" dirty="0"/>
              <a:t>easier to describe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This algorithm can </a:t>
            </a:r>
            <a:r>
              <a:rPr lang="en-US" b="1" dirty="0"/>
              <a:t>perform better</a:t>
            </a:r>
            <a:r>
              <a:rPr lang="en-US" dirty="0"/>
              <a:t> than other algorithms (but, not in all cases).</a:t>
            </a:r>
          </a:p>
        </p:txBody>
      </p:sp>
    </p:spTree>
    <p:extLst>
      <p:ext uri="{BB962C8B-B14F-4D97-AF65-F5344CB8AC3E}">
        <p14:creationId xmlns:p14="http://schemas.microsoft.com/office/powerpoint/2010/main" val="2025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Huffman Coding </a:t>
            </a:r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18434"/>
              </p:ext>
            </p:extLst>
          </p:nvPr>
        </p:nvGraphicFramePr>
        <p:xfrm>
          <a:off x="1096602" y="2505220"/>
          <a:ext cx="8650288" cy="376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144">
                  <a:extLst>
                    <a:ext uri="{9D8B030D-6E8A-4147-A177-3AD203B41FA5}">
                      <a16:colId xmlns:a16="http://schemas.microsoft.com/office/drawing/2014/main" val="2881072350"/>
                    </a:ext>
                  </a:extLst>
                </a:gridCol>
                <a:gridCol w="4325144">
                  <a:extLst>
                    <a:ext uri="{9D8B030D-6E8A-4147-A177-3AD203B41FA5}">
                      <a16:colId xmlns:a16="http://schemas.microsoft.com/office/drawing/2014/main" val="2134910795"/>
                    </a:ext>
                  </a:extLst>
                </a:gridCol>
              </a:tblGrid>
              <a:tr h="642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96375"/>
                  </a:ext>
                </a:extLst>
              </a:tr>
              <a:tr h="780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3903"/>
                  </a:ext>
                </a:extLst>
              </a:tr>
              <a:tr h="780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89185"/>
                  </a:ext>
                </a:extLst>
              </a:tr>
              <a:tr h="780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04319"/>
                  </a:ext>
                </a:extLst>
              </a:tr>
              <a:tr h="780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276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945" t="17948" r="20074" b="44440"/>
          <a:stretch/>
        </p:blipFill>
        <p:spPr>
          <a:xfrm>
            <a:off x="1096602" y="1642907"/>
            <a:ext cx="5758383" cy="7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458" y="1448943"/>
            <a:ext cx="3473306" cy="2514478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25110"/>
              </p:ext>
            </p:extLst>
          </p:nvPr>
        </p:nvGraphicFramePr>
        <p:xfrm>
          <a:off x="1140259" y="2314653"/>
          <a:ext cx="4161414" cy="3692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707">
                  <a:extLst>
                    <a:ext uri="{9D8B030D-6E8A-4147-A177-3AD203B41FA5}">
                      <a16:colId xmlns:a16="http://schemas.microsoft.com/office/drawing/2014/main" val="2881072350"/>
                    </a:ext>
                  </a:extLst>
                </a:gridCol>
                <a:gridCol w="2080707">
                  <a:extLst>
                    <a:ext uri="{9D8B030D-6E8A-4147-A177-3AD203B41FA5}">
                      <a16:colId xmlns:a16="http://schemas.microsoft.com/office/drawing/2014/main" val="2134910795"/>
                    </a:ext>
                  </a:extLst>
                </a:gridCol>
              </a:tblGrid>
              <a:tr h="629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96375"/>
                  </a:ext>
                </a:extLst>
              </a:tr>
              <a:tr h="765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33903"/>
                  </a:ext>
                </a:extLst>
              </a:tr>
              <a:tr h="765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89185"/>
                  </a:ext>
                </a:extLst>
              </a:tr>
              <a:tr h="765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04319"/>
                  </a:ext>
                </a:extLst>
              </a:tr>
              <a:tr h="765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276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945" t="17948" r="20074" b="44440"/>
          <a:stretch/>
        </p:blipFill>
        <p:spPr>
          <a:xfrm>
            <a:off x="1050421" y="1448943"/>
            <a:ext cx="4303660" cy="57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10" y="2659921"/>
            <a:ext cx="7643045" cy="3029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752" t="9858" r="16393" b="36662"/>
          <a:stretch/>
        </p:blipFill>
        <p:spPr>
          <a:xfrm>
            <a:off x="822037" y="1265229"/>
            <a:ext cx="4867564" cy="840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6563" r="13033"/>
          <a:stretch/>
        </p:blipFill>
        <p:spPr>
          <a:xfrm>
            <a:off x="942110" y="2659921"/>
            <a:ext cx="2946400" cy="30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11121016" cy="41954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 a priority queue Q consisting of each unique character.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sort then in ascending order of their frequencies.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for all the unique characters: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   create a </a:t>
            </a:r>
            <a:r>
              <a:rPr lang="en-US" dirty="0" err="1"/>
              <a:t>newNode</a:t>
            </a:r>
            <a:endParaRPr lang="en-US" dirty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   extract minimum value from Q and assign it to </a:t>
            </a:r>
            <a:r>
              <a:rPr lang="en-US" dirty="0" err="1"/>
              <a:t>leftChild</a:t>
            </a:r>
            <a:r>
              <a:rPr lang="en-US" dirty="0"/>
              <a:t> of </a:t>
            </a:r>
            <a:r>
              <a:rPr lang="en-US" dirty="0" err="1"/>
              <a:t>newNode</a:t>
            </a:r>
            <a:endParaRPr lang="en-US" dirty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   extract minimum value from Q and assign it to </a:t>
            </a:r>
            <a:r>
              <a:rPr lang="en-US" dirty="0" err="1"/>
              <a:t>rightChild</a:t>
            </a:r>
            <a:r>
              <a:rPr lang="en-US" dirty="0"/>
              <a:t> of </a:t>
            </a:r>
            <a:r>
              <a:rPr lang="en-US" dirty="0" err="1"/>
              <a:t>newNode</a:t>
            </a:r>
            <a:endParaRPr lang="en-US" dirty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   calculate the sum of these two minimum values and assign it to the value of </a:t>
            </a:r>
            <a:r>
              <a:rPr lang="en-US" dirty="0" err="1"/>
              <a:t>newNode</a:t>
            </a:r>
            <a:endParaRPr lang="en-US" dirty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   insert this </a:t>
            </a:r>
            <a:r>
              <a:rPr lang="en-US" dirty="0" err="1"/>
              <a:t>newNode</a:t>
            </a:r>
            <a:r>
              <a:rPr lang="en-US" dirty="0"/>
              <a:t> into the tree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return </a:t>
            </a:r>
            <a:r>
              <a:rPr lang="en-US" dirty="0" err="1"/>
              <a:t>rootNode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Huffman Coding Complexity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506797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time complexity for encoding each unique character based on its frequency is O(</a:t>
            </a:r>
            <a:r>
              <a:rPr lang="en-US" dirty="0" err="1"/>
              <a:t>nlog</a:t>
            </a:r>
            <a:r>
              <a:rPr lang="en-US" dirty="0"/>
              <a:t> n).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Extracting </a:t>
            </a:r>
            <a:r>
              <a:rPr lang="en-US" dirty="0"/>
              <a:t>minimum frequency from the priority queue takes place 2*(n-1) times and its complexity is O(log n). Thus the overall complexity is </a:t>
            </a:r>
            <a:r>
              <a:rPr lang="en-US" b="1" dirty="0" smtClean="0"/>
              <a:t>O(n log </a:t>
            </a:r>
            <a:r>
              <a:rPr lang="en-US" b="1" dirty="0"/>
              <a:t>n).</a:t>
            </a:r>
          </a:p>
        </p:txBody>
      </p:sp>
    </p:spTree>
    <p:extLst>
      <p:ext uri="{BB962C8B-B14F-4D97-AF65-F5344CB8AC3E}">
        <p14:creationId xmlns:p14="http://schemas.microsoft.com/office/powerpoint/2010/main" val="6928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Huffman Coding Complexity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506797" cy="419548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two lists: one to track the positions of police officers (pol) and the other for thieves (</a:t>
            </a:r>
            <a:r>
              <a:rPr lang="en-US" dirty="0" err="1"/>
              <a:t>thi</a:t>
            </a:r>
            <a:r>
              <a:rPr lang="en-US" dirty="0"/>
              <a:t>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through the input string character by </a:t>
            </a:r>
            <a:r>
              <a:rPr lang="en-US" dirty="0" smtClean="0"/>
              <a:t>character: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you find a 'P', add its position to the police list (pol</a:t>
            </a:r>
            <a:r>
              <a:rPr lang="en-US" dirty="0" smtClean="0"/>
              <a:t>).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you find a 'T', add its position to the thief list (</a:t>
            </a:r>
            <a:r>
              <a:rPr lang="en-US" dirty="0" err="1"/>
              <a:t>thi</a:t>
            </a:r>
            <a:r>
              <a:rPr lang="en-US" dirty="0"/>
              <a:t>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/>
              <a:t>two pointers, one for each list, and set them both to the beginning.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45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Huffman Coding Complexity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506797" cy="419548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/>
              <a:t>While there are elements in both lists, do the </a:t>
            </a:r>
            <a:r>
              <a:rPr lang="en-US" dirty="0" smtClean="0"/>
              <a:t>following: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Check </a:t>
            </a:r>
            <a:r>
              <a:rPr lang="en-US" dirty="0"/>
              <a:t>the distance (position difference) between the current thief and the current police </a:t>
            </a:r>
            <a:r>
              <a:rPr lang="en-US" dirty="0" smtClean="0"/>
              <a:t>officer.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the distance is less than or equal to 'k', it means the police can catch the thief. So, increase the result count and move both pointers </a:t>
            </a:r>
            <a:r>
              <a:rPr lang="en-US" dirty="0" smtClean="0"/>
              <a:t>forward.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/>
              <a:t>If </a:t>
            </a:r>
            <a:r>
              <a:rPr lang="en-US" dirty="0"/>
              <a:t>the distance is greater than 'k</a:t>
            </a:r>
            <a:r>
              <a:rPr lang="en-US" dirty="0" smtClean="0"/>
              <a:t>':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dirty="0"/>
              <a:t>the thief is ahead of the police officer, move the police pointer to the </a:t>
            </a:r>
            <a:r>
              <a:rPr lang="en-US" dirty="0" smtClean="0"/>
              <a:t>right.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dirty="0"/>
              <a:t>the police officer is ahead of the thief, move the thief pointer to the right.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 smtClean="0"/>
              <a:t>Continue </a:t>
            </a:r>
            <a:r>
              <a:rPr lang="en-US" dirty="0"/>
              <a:t>this process until you've checked all possible combinations of police officers and thieves.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 smtClean="0"/>
              <a:t>The </a:t>
            </a:r>
            <a:r>
              <a:rPr lang="en-US" dirty="0"/>
              <a:t>result is the maximum number of thieves that the police can catch within a distance of 'k'.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83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Policemen </a:t>
            </a:r>
            <a:r>
              <a:rPr lang="en-US" b="1" dirty="0" smtClean="0"/>
              <a:t>Catch </a:t>
            </a:r>
            <a:r>
              <a:rPr lang="en-US" b="1" dirty="0"/>
              <a:t>T</a:t>
            </a:r>
            <a:r>
              <a:rPr lang="en-US" b="1" dirty="0" smtClean="0"/>
              <a:t>hieves </a:t>
            </a:r>
            <a:r>
              <a:rPr lang="en-US" b="1" dirty="0"/>
              <a:t>P</a:t>
            </a:r>
            <a:r>
              <a:rPr lang="en-US" b="1" dirty="0" smtClean="0"/>
              <a:t>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48" y="1930400"/>
            <a:ext cx="10968616" cy="446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Given an array of size n that has the following specifications: </a:t>
            </a:r>
          </a:p>
          <a:p>
            <a:pPr marL="0" indent="0">
              <a:buNone/>
            </a:pPr>
            <a:r>
              <a:rPr lang="en-US" dirty="0"/>
              <a:t>1.Each element in the array contains either a policeman or a thief.</a:t>
            </a:r>
          </a:p>
          <a:p>
            <a:pPr marL="0" indent="0">
              <a:buNone/>
            </a:pPr>
            <a:r>
              <a:rPr lang="en-US" dirty="0"/>
              <a:t>2.Each policeman can catch only one thief.</a:t>
            </a:r>
          </a:p>
          <a:p>
            <a:pPr marL="0" indent="0">
              <a:buNone/>
            </a:pPr>
            <a:r>
              <a:rPr lang="en-US" dirty="0"/>
              <a:t>A policeman cannot catch a thief who is more than K units away from the policeman. Write a Program to find the maximum number of thieves that can be caught.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PTTPT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14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Policemen </a:t>
            </a:r>
            <a:r>
              <a:rPr lang="en-US" b="1" dirty="0" smtClean="0"/>
              <a:t>Catch </a:t>
            </a:r>
            <a:r>
              <a:rPr lang="en-US" b="1" dirty="0"/>
              <a:t>T</a:t>
            </a:r>
            <a:r>
              <a:rPr lang="en-US" b="1" dirty="0" smtClean="0"/>
              <a:t>hieves </a:t>
            </a:r>
            <a:r>
              <a:rPr lang="en-US" b="1" dirty="0"/>
              <a:t>P</a:t>
            </a:r>
            <a:r>
              <a:rPr lang="en-US" b="1" dirty="0" smtClean="0"/>
              <a:t>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48" y="1930400"/>
            <a:ext cx="10968616" cy="446116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Initialize </a:t>
            </a:r>
            <a:r>
              <a:rPr lang="en-US" sz="1600" dirty="0"/>
              <a:t>the count of caught thieves to 0.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Separate </a:t>
            </a:r>
            <a:r>
              <a:rPr lang="en-US" sz="1600" dirty="0"/>
              <a:t>the building line into two lists: one for police positions and another for thief positions.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Start </a:t>
            </a:r>
            <a:r>
              <a:rPr lang="en-US" sz="1600" dirty="0"/>
              <a:t>with two pointers, one for thieves and one for police, both at the beginning of their lists.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While </a:t>
            </a:r>
            <a:r>
              <a:rPr lang="en-US" sz="1600" dirty="0"/>
              <a:t>there are still positions in both lists: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   </a:t>
            </a:r>
            <a:r>
              <a:rPr lang="en-US" sz="1600" dirty="0" smtClean="0"/>
              <a:t>Calculate </a:t>
            </a:r>
            <a:r>
              <a:rPr lang="en-US" sz="1600" dirty="0"/>
              <a:t>the distance between the current thief and police officer.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   </a:t>
            </a:r>
            <a:r>
              <a:rPr lang="en-US" sz="1600" dirty="0" smtClean="0"/>
              <a:t>If </a:t>
            </a:r>
            <a:r>
              <a:rPr lang="en-US" sz="1600" dirty="0"/>
              <a:t>the distance is less than or equal to 'k', increase the count of caught thieves and move both pointers forward.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   </a:t>
            </a:r>
            <a:r>
              <a:rPr lang="en-US" sz="1600" dirty="0" smtClean="0"/>
              <a:t>If </a:t>
            </a:r>
            <a:r>
              <a:rPr lang="en-US" sz="1600" dirty="0"/>
              <a:t>the distance is too large (greater than 'k'), move the pointer associated with the side having the lower position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5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Policemen catch </a:t>
            </a:r>
            <a:r>
              <a:rPr lang="en-US" b="1" dirty="0" smtClean="0"/>
              <a:t>thieves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48" y="1727200"/>
            <a:ext cx="10968616" cy="466436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1600" dirty="0"/>
              <a:t>Continue this process until one of the lists runs out of positions.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1600" dirty="0"/>
              <a:t>Return the count of caught thieves, which is the maximum number of thieves caught by police officers within the given distance 'k'.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005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Drawback of Greedy Approach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2052918"/>
            <a:ext cx="1043192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As mentioned earlier, the greedy algorithm doesn't always produce the optimal solution. This is the major disadvantage of the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Different Types of Greedy Algorithm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2052918"/>
            <a:ext cx="10441161" cy="419548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70000"/>
              </a:lnSpc>
              <a:buClr>
                <a:schemeClr val="accent1"/>
              </a:buClr>
            </a:pPr>
            <a:r>
              <a:rPr lang="en-US" sz="1800" b="1" dirty="0" smtClean="0"/>
              <a:t>Activity Selection Problem</a:t>
            </a:r>
            <a:endParaRPr lang="en-US" sz="1800" b="1" dirty="0"/>
          </a:p>
          <a:p>
            <a:pPr>
              <a:lnSpc>
                <a:spcPct val="170000"/>
              </a:lnSpc>
              <a:buClr>
                <a:schemeClr val="accent1"/>
              </a:buClr>
            </a:pPr>
            <a:r>
              <a:rPr lang="en-US" sz="1800" b="1" dirty="0"/>
              <a:t>Knapsack </a:t>
            </a:r>
            <a:r>
              <a:rPr lang="en-US" sz="1800" b="1" dirty="0" smtClean="0"/>
              <a:t>Problem</a:t>
            </a:r>
          </a:p>
          <a:p>
            <a:pPr>
              <a:lnSpc>
                <a:spcPct val="170000"/>
              </a:lnSpc>
              <a:buClr>
                <a:schemeClr val="accent1"/>
              </a:buClr>
            </a:pPr>
            <a:r>
              <a:rPr lang="en-US" sz="1800" b="1" dirty="0"/>
              <a:t>Huffman </a:t>
            </a:r>
            <a:r>
              <a:rPr lang="en-US" sz="1800" b="1" dirty="0" smtClean="0"/>
              <a:t>Coding</a:t>
            </a:r>
            <a:endParaRPr lang="en-US" sz="1800" b="1" dirty="0"/>
          </a:p>
          <a:p>
            <a:pPr>
              <a:lnSpc>
                <a:spcPct val="170000"/>
              </a:lnSpc>
              <a:buClr>
                <a:schemeClr val="accent1"/>
              </a:buClr>
            </a:pPr>
            <a:r>
              <a:rPr lang="en-US" sz="1800" dirty="0"/>
              <a:t>Minimum Spanning </a:t>
            </a:r>
            <a:r>
              <a:rPr lang="en-US" sz="1800" dirty="0" smtClean="0"/>
              <a:t>Tree</a:t>
            </a:r>
          </a:p>
          <a:p>
            <a:pPr>
              <a:lnSpc>
                <a:spcPct val="170000"/>
              </a:lnSpc>
              <a:buClr>
                <a:schemeClr val="accent1"/>
              </a:buClr>
            </a:pPr>
            <a:r>
              <a:rPr lang="en-US" sz="1800" dirty="0"/>
              <a:t>Selection </a:t>
            </a:r>
            <a:r>
              <a:rPr lang="en-US" sz="1800" dirty="0" smtClean="0"/>
              <a:t>Sort</a:t>
            </a:r>
            <a:endParaRPr lang="en-US" sz="1800" dirty="0"/>
          </a:p>
          <a:p>
            <a:pPr>
              <a:lnSpc>
                <a:spcPct val="170000"/>
              </a:lnSpc>
              <a:buClr>
                <a:schemeClr val="accent1"/>
              </a:buClr>
            </a:pPr>
            <a:r>
              <a:rPr lang="en-US" sz="1800" dirty="0"/>
              <a:t>Single-Source Shortest Path Problem</a:t>
            </a:r>
          </a:p>
          <a:p>
            <a:pPr>
              <a:lnSpc>
                <a:spcPct val="170000"/>
              </a:lnSpc>
              <a:buClr>
                <a:schemeClr val="accent1"/>
              </a:buClr>
            </a:pPr>
            <a:r>
              <a:rPr lang="en-US" sz="1800" dirty="0"/>
              <a:t>Job Scheduling Problem</a:t>
            </a:r>
          </a:p>
          <a:p>
            <a:pPr>
              <a:lnSpc>
                <a:spcPct val="170000"/>
              </a:lnSpc>
              <a:buClr>
                <a:schemeClr val="accent1"/>
              </a:buClr>
            </a:pPr>
            <a:r>
              <a:rPr lang="en-US" sz="1800" dirty="0"/>
              <a:t>Prim's Minimal Spanning Tree Algorithm</a:t>
            </a:r>
          </a:p>
          <a:p>
            <a:pPr>
              <a:lnSpc>
                <a:spcPct val="170000"/>
              </a:lnSpc>
              <a:buClr>
                <a:schemeClr val="accent1"/>
              </a:buClr>
            </a:pPr>
            <a:r>
              <a:rPr lang="en-US" sz="1800" dirty="0" err="1"/>
              <a:t>Kruskal's</a:t>
            </a:r>
            <a:r>
              <a:rPr lang="en-US" sz="1800" dirty="0"/>
              <a:t> Minimal Spanning Tree Algorithm</a:t>
            </a:r>
          </a:p>
          <a:p>
            <a:pPr>
              <a:lnSpc>
                <a:spcPct val="170000"/>
              </a:lnSpc>
              <a:buClr>
                <a:schemeClr val="accent1"/>
              </a:buClr>
            </a:pPr>
            <a:r>
              <a:rPr lang="en-US" sz="1800" dirty="0" err="1"/>
              <a:t>Dijkstra's</a:t>
            </a:r>
            <a:r>
              <a:rPr lang="en-US" sz="1800" dirty="0"/>
              <a:t> Minimal Spanning Tree Algorithm</a:t>
            </a:r>
          </a:p>
          <a:p>
            <a:pPr>
              <a:lnSpc>
                <a:spcPct val="170000"/>
              </a:lnSpc>
              <a:buClr>
                <a:schemeClr val="accent1"/>
              </a:buClr>
            </a:pPr>
            <a:r>
              <a:rPr lang="en-US" sz="1800" dirty="0" smtClean="0"/>
              <a:t>Ford-Fulkerson </a:t>
            </a:r>
            <a:r>
              <a:rPr lang="en-US" sz="18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0274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99161" cy="4195481"/>
          </a:xfrm>
        </p:spPr>
        <p:txBody>
          <a:bodyPr/>
          <a:lstStyle/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Activity Selection Problem is an optimization problem which deals with the selection of non-conflicting activities that needs to be executed by a single person or machine in a given time frame</a:t>
            </a:r>
            <a:r>
              <a:rPr lang="en-US" dirty="0" smtClean="0"/>
              <a:t>.</a:t>
            </a:r>
            <a:endParaRPr lang="en-US" dirty="0"/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Each activity is marked by a start and finish time. </a:t>
            </a:r>
            <a:endParaRPr lang="en-US" dirty="0" smtClean="0"/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Greedy </a:t>
            </a:r>
            <a:r>
              <a:rPr lang="en-US" dirty="0"/>
              <a:t>technique is used for finding the solution since this is an optimization problem.</a:t>
            </a:r>
          </a:p>
        </p:txBody>
      </p:sp>
    </p:spTree>
    <p:extLst>
      <p:ext uri="{BB962C8B-B14F-4D97-AF65-F5344CB8AC3E}">
        <p14:creationId xmlns:p14="http://schemas.microsoft.com/office/powerpoint/2010/main" val="15903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99161" cy="4195481"/>
          </a:xfrm>
        </p:spPr>
        <p:txBody>
          <a:bodyPr/>
          <a:lstStyle/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Let's consider that you have </a:t>
            </a:r>
            <a:r>
              <a:rPr lang="en-US" b="1" dirty="0"/>
              <a:t>n activities with their start and finish times</a:t>
            </a:r>
            <a:r>
              <a:rPr lang="en-US" dirty="0"/>
              <a:t>, </a:t>
            </a:r>
            <a:endParaRPr lang="en-US" dirty="0" smtClean="0"/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objective is to find solution set having </a:t>
            </a:r>
            <a:r>
              <a:rPr lang="en-US" b="1" dirty="0"/>
              <a:t>maximum number of non-conflicting activities </a:t>
            </a:r>
            <a:r>
              <a:rPr lang="en-US" dirty="0"/>
              <a:t>that can be executed in a single time frame, </a:t>
            </a:r>
            <a:endParaRPr lang="en-US" dirty="0" smtClean="0"/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assuming </a:t>
            </a:r>
            <a:r>
              <a:rPr lang="en-US" dirty="0"/>
              <a:t>that only one person or machine is available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9132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99161" cy="4195481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b="1" dirty="0"/>
              <a:t>Step 1: </a:t>
            </a:r>
            <a:r>
              <a:rPr lang="en-US" dirty="0"/>
              <a:t>Sort the given activities in ascending order according to their finishing time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b="1" dirty="0"/>
              <a:t>Step 2: </a:t>
            </a:r>
            <a:r>
              <a:rPr lang="en-US" dirty="0"/>
              <a:t>Select the first activity from sorted array </a:t>
            </a:r>
            <a:r>
              <a:rPr lang="en-US" dirty="0" smtClean="0"/>
              <a:t>activity[] </a:t>
            </a:r>
            <a:r>
              <a:rPr lang="en-US" dirty="0"/>
              <a:t>and add it to </a:t>
            </a:r>
            <a:r>
              <a:rPr lang="en-US" dirty="0" smtClean="0"/>
              <a:t>result[] </a:t>
            </a:r>
            <a:r>
              <a:rPr lang="en-US" dirty="0"/>
              <a:t>array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b="1" dirty="0"/>
              <a:t>Step 3: </a:t>
            </a:r>
            <a:r>
              <a:rPr lang="en-US" dirty="0"/>
              <a:t>Repeat steps 4 and 5 for the remaining activities in </a:t>
            </a:r>
            <a:r>
              <a:rPr lang="en-US" dirty="0" smtClean="0"/>
              <a:t>activity[].</a:t>
            </a:r>
            <a:endParaRPr lang="en-US" dirty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b="1" dirty="0"/>
              <a:t>Step 4: </a:t>
            </a:r>
            <a:r>
              <a:rPr lang="en-US" dirty="0"/>
              <a:t>If the start time of the currently selected activity is greater than or equal to the finish time of previously selected activity, then add it to the </a:t>
            </a:r>
            <a:r>
              <a:rPr lang="en-US" dirty="0" smtClean="0"/>
              <a:t>result[] </a:t>
            </a:r>
            <a:r>
              <a:rPr lang="en-US" dirty="0"/>
              <a:t>array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b="1" dirty="0"/>
              <a:t>Step 5: </a:t>
            </a:r>
            <a:r>
              <a:rPr lang="en-US" dirty="0"/>
              <a:t>Select the next activity in </a:t>
            </a:r>
            <a:r>
              <a:rPr lang="en-US" dirty="0" smtClean="0"/>
              <a:t>activity[] </a:t>
            </a:r>
            <a:r>
              <a:rPr lang="en-US" dirty="0"/>
              <a:t>array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b="1" dirty="0"/>
              <a:t>Step 6: </a:t>
            </a:r>
            <a:r>
              <a:rPr lang="en-US" dirty="0"/>
              <a:t>Print the </a:t>
            </a:r>
            <a:r>
              <a:rPr lang="en-US" dirty="0" smtClean="0"/>
              <a:t>result[] </a:t>
            </a:r>
            <a:r>
              <a:rPr lang="en-US" dirty="0"/>
              <a:t>array.</a:t>
            </a:r>
          </a:p>
        </p:txBody>
      </p:sp>
    </p:spTree>
    <p:extLst>
      <p:ext uri="{BB962C8B-B14F-4D97-AF65-F5344CB8AC3E}">
        <p14:creationId xmlns:p14="http://schemas.microsoft.com/office/powerpoint/2010/main" val="16288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047299"/>
              </p:ext>
            </p:extLst>
          </p:nvPr>
        </p:nvGraphicFramePr>
        <p:xfrm>
          <a:off x="1103313" y="2052638"/>
          <a:ext cx="9721704" cy="402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568">
                  <a:extLst>
                    <a:ext uri="{9D8B030D-6E8A-4147-A177-3AD203B41FA5}">
                      <a16:colId xmlns:a16="http://schemas.microsoft.com/office/drawing/2014/main" val="574928631"/>
                    </a:ext>
                  </a:extLst>
                </a:gridCol>
                <a:gridCol w="3240568">
                  <a:extLst>
                    <a:ext uri="{9D8B030D-6E8A-4147-A177-3AD203B41FA5}">
                      <a16:colId xmlns:a16="http://schemas.microsoft.com/office/drawing/2014/main" val="3735963214"/>
                    </a:ext>
                  </a:extLst>
                </a:gridCol>
                <a:gridCol w="3240568">
                  <a:extLst>
                    <a:ext uri="{9D8B030D-6E8A-4147-A177-3AD203B41FA5}">
                      <a16:colId xmlns:a16="http://schemas.microsoft.com/office/drawing/2014/main" val="3411334547"/>
                    </a:ext>
                  </a:extLst>
                </a:gridCol>
              </a:tblGrid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Activity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Finish</a:t>
                      </a:r>
                      <a:r>
                        <a:rPr lang="en-US" baseline="0" dirty="0" smtClean="0"/>
                        <a:t> Time(f)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3900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24177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01913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79230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67426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30144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2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8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1E5155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1015</TotalTime>
  <Words>1955</Words>
  <Application>Microsoft Office PowerPoint</Application>
  <PresentationFormat>Widescreen</PresentationFormat>
  <Paragraphs>368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Century Gothic</vt:lpstr>
      <vt:lpstr>Courier New</vt:lpstr>
      <vt:lpstr>Wingdings</vt:lpstr>
      <vt:lpstr>Wingdings 3</vt:lpstr>
      <vt:lpstr>Ion</vt:lpstr>
      <vt:lpstr>Greedy Algorithm</vt:lpstr>
      <vt:lpstr>Greedy Algorithm</vt:lpstr>
      <vt:lpstr>Advantages of Greedy Approach</vt:lpstr>
      <vt:lpstr>Drawback of Greedy Approach</vt:lpstr>
      <vt:lpstr>Different Types of Greedy Algorithm</vt:lpstr>
      <vt:lpstr>Activity Selection Problem</vt:lpstr>
      <vt:lpstr>Activity Selection Problem</vt:lpstr>
      <vt:lpstr>Activity Selection Problem</vt:lpstr>
      <vt:lpstr>Example</vt:lpstr>
      <vt:lpstr>Example</vt:lpstr>
      <vt:lpstr>PowerPoint Presentation</vt:lpstr>
      <vt:lpstr>Activity Selection Problem</vt:lpstr>
      <vt:lpstr>Activity Selection Problem</vt:lpstr>
      <vt:lpstr>Knapsack Problem</vt:lpstr>
      <vt:lpstr>Knapsack Problem</vt:lpstr>
      <vt:lpstr>Knapsack Problem</vt:lpstr>
      <vt:lpstr>Knapsack Problem</vt:lpstr>
      <vt:lpstr>Knapsack Problem</vt:lpstr>
      <vt:lpstr>Knapsack Problem</vt:lpstr>
      <vt:lpstr>Knapsack Problem</vt:lpstr>
      <vt:lpstr>Knapsack Problem</vt:lpstr>
      <vt:lpstr>Knapsack Problem</vt:lpstr>
      <vt:lpstr>Knapsack Applications</vt:lpstr>
      <vt:lpstr>Knapsack</vt:lpstr>
      <vt:lpstr>Huffman Coding</vt:lpstr>
      <vt:lpstr>How Huffman Coding works?</vt:lpstr>
      <vt:lpstr>Huffman Coding</vt:lpstr>
      <vt:lpstr>Huffman Coding Algorithm</vt:lpstr>
      <vt:lpstr>Huffman Coding Example</vt:lpstr>
      <vt:lpstr>Huffman Coding Example</vt:lpstr>
      <vt:lpstr>PowerPoint Presentation</vt:lpstr>
      <vt:lpstr>PowerPoint Presentation</vt:lpstr>
      <vt:lpstr>Implementation</vt:lpstr>
      <vt:lpstr>Huffman Coding Complexity </vt:lpstr>
      <vt:lpstr>Huffman Coding Complexity </vt:lpstr>
      <vt:lpstr>Huffman Coding Complexity </vt:lpstr>
      <vt:lpstr>Policemen Catch Thieves Problem</vt:lpstr>
      <vt:lpstr>Policemen Catch Thieves Problem</vt:lpstr>
      <vt:lpstr>Policemen catch thieves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creator>Lenovo</dc:creator>
  <cp:lastModifiedBy>Lenovo</cp:lastModifiedBy>
  <cp:revision>133</cp:revision>
  <dcterms:created xsi:type="dcterms:W3CDTF">2023-09-19T04:24:19Z</dcterms:created>
  <dcterms:modified xsi:type="dcterms:W3CDTF">2023-11-01T06:46:06Z</dcterms:modified>
</cp:coreProperties>
</file>