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81" r:id="rId4"/>
    <p:sldId id="282" r:id="rId5"/>
    <p:sldId id="297" r:id="rId6"/>
    <p:sldId id="258" r:id="rId7"/>
    <p:sldId id="283" r:id="rId8"/>
    <p:sldId id="259" r:id="rId9"/>
    <p:sldId id="284" r:id="rId10"/>
    <p:sldId id="285" r:id="rId11"/>
    <p:sldId id="286" r:id="rId12"/>
    <p:sldId id="260" r:id="rId13"/>
    <p:sldId id="287" r:id="rId14"/>
    <p:sldId id="288" r:id="rId15"/>
    <p:sldId id="261" r:id="rId16"/>
    <p:sldId id="262" r:id="rId17"/>
    <p:sldId id="265" r:id="rId18"/>
    <p:sldId id="266" r:id="rId19"/>
    <p:sldId id="263" r:id="rId20"/>
    <p:sldId id="264"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4" autoAdjust="0"/>
  </p:normalViewPr>
  <p:slideViewPr>
    <p:cSldViewPr snapToGrid="0">
      <p:cViewPr varScale="1">
        <p:scale>
          <a:sx n="88" d="100"/>
          <a:sy n="88" d="100"/>
        </p:scale>
        <p:origin x="494" y="6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10/25/2023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10/25/2023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E056B7-329B-4E98-A7DE-1095F29C9987}" type="datetime1">
              <a:rPr lang="en-US" smtClean="0"/>
              <a:t>10/25/2023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B30EAD2-84F0-424D-85FA-C85CE5D7B84D}" type="datetime1">
              <a:rPr lang="en-US" smtClean="0"/>
              <a:t>10/25/2023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7272A335-28DE-461F-86D4-4A540BEA59B0}" type="datetime1">
              <a:rPr lang="en-US" smtClean="0"/>
              <a:t>10/25/2023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A5CF9C1-51F7-4E92-A279-1FFCE980DDD9}" type="datetime1">
              <a:rPr lang="en-US" smtClean="0"/>
              <a:t>10/25/2023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DC1A038D-FDC8-4BB1-AD53-DEF36236CCF5}" type="datetime1">
              <a:rPr lang="en-US" smtClean="0"/>
              <a:t>10/25/2023</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E13729E3-7C8F-407D-B4C1-8AD873D40758}" type="datetime1">
              <a:rPr lang="en-US" smtClean="0"/>
              <a:t>10/25/2023</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0D0605C7-DA32-47E3-8E60-0B60D86BAF89}" type="datetime1">
              <a:rPr lang="en-US" smtClean="0"/>
              <a:t>10/25/2023</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CA89260F-252E-49E9-8B36-9D774100BA25}" type="datetime1">
              <a:rPr lang="en-US" smtClean="0"/>
              <a:t>10/25/2023</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2AB5DA44-6BB8-4FCD-946A-1E2EFA3D1A5F}" type="datetime1">
              <a:rPr lang="en-US" smtClean="0"/>
              <a:t>10/25/2023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5052C8DE-E6DB-42D9-BE6D-D9F39E19B42A}" type="datetime1">
              <a:rPr lang="en-US" smtClean="0"/>
              <a:t>10/25/2023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2A66FFC4-1542-4DAA-837B-D6921D33E8CC}" type="datetime1">
              <a:rPr lang="en-US" smtClean="0"/>
              <a:pPr/>
              <a:t>10/25/2023</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Time Complexity</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90" y="0"/>
            <a:ext cx="9509760" cy="514417"/>
          </a:xfrm>
        </p:spPr>
        <p:txBody>
          <a:bodyPr>
            <a:normAutofit fontScale="90000"/>
          </a:bodyPr>
          <a:lstStyle/>
          <a:p>
            <a:r>
              <a:rPr lang="en-US" dirty="0" smtClean="0"/>
              <a:t>Example 2</a:t>
            </a:r>
            <a:endParaRPr lang="en-IN" dirty="0"/>
          </a:p>
        </p:txBody>
      </p:sp>
      <p:sp>
        <p:nvSpPr>
          <p:cNvPr id="3" name="Content Placeholder 2"/>
          <p:cNvSpPr>
            <a:spLocks noGrp="1"/>
          </p:cNvSpPr>
          <p:nvPr>
            <p:ph idx="1"/>
          </p:nvPr>
        </p:nvSpPr>
        <p:spPr>
          <a:xfrm>
            <a:off x="1341120" y="818147"/>
            <a:ext cx="9509760" cy="5650029"/>
          </a:xfrm>
        </p:spPr>
        <p:txBody>
          <a:bodyPr>
            <a:normAutofit fontScale="92500" lnSpcReduction="20000"/>
          </a:bodyPr>
          <a:lstStyle/>
          <a:p>
            <a:pPr marL="45720" indent="0">
              <a:buNone/>
            </a:pPr>
            <a:r>
              <a:rPr lang="en-US" dirty="0"/>
              <a:t>#include &lt;</a:t>
            </a:r>
            <a:r>
              <a:rPr lang="en-US" dirty="0" err="1"/>
              <a:t>iostream</a:t>
            </a:r>
            <a:r>
              <a:rPr lang="en-US" dirty="0"/>
              <a:t>&gt;</a:t>
            </a:r>
          </a:p>
          <a:p>
            <a:pPr marL="45720" indent="0">
              <a:buNone/>
            </a:pPr>
            <a:endParaRPr lang="en-US" dirty="0"/>
          </a:p>
          <a:p>
            <a:pPr marL="45720" indent="0">
              <a:buNone/>
            </a:pPr>
            <a:r>
              <a:rPr lang="en-US" dirty="0"/>
              <a:t>// A function that returns the square of a number</a:t>
            </a:r>
          </a:p>
          <a:p>
            <a:pPr marL="45720" indent="0">
              <a:buNone/>
            </a:pPr>
            <a:r>
              <a:rPr lang="en-US" dirty="0" err="1">
                <a:solidFill>
                  <a:srgbClr val="00B0F0"/>
                </a:solidFill>
              </a:rPr>
              <a:t>int</a:t>
            </a:r>
            <a:r>
              <a:rPr lang="en-US" dirty="0">
                <a:solidFill>
                  <a:srgbClr val="00B0F0"/>
                </a:solidFill>
              </a:rPr>
              <a:t> square(</a:t>
            </a:r>
            <a:r>
              <a:rPr lang="en-US" dirty="0" err="1">
                <a:solidFill>
                  <a:srgbClr val="00B0F0"/>
                </a:solidFill>
              </a:rPr>
              <a:t>int</a:t>
            </a:r>
            <a:r>
              <a:rPr lang="en-US" dirty="0">
                <a:solidFill>
                  <a:srgbClr val="00B0F0"/>
                </a:solidFill>
              </a:rPr>
              <a:t> n) {</a:t>
            </a:r>
          </a:p>
          <a:p>
            <a:pPr marL="45720" indent="0">
              <a:buNone/>
            </a:pPr>
            <a:r>
              <a:rPr lang="en-US" dirty="0">
                <a:solidFill>
                  <a:srgbClr val="00B0F0"/>
                </a:solidFill>
              </a:rPr>
              <a:t>    return n * n;</a:t>
            </a:r>
          </a:p>
          <a:p>
            <a:pPr marL="45720" indent="0">
              <a:buNone/>
            </a:pPr>
            <a:r>
              <a:rPr lang="en-US" dirty="0">
                <a:solidFill>
                  <a:srgbClr val="00B0F0"/>
                </a:solidFill>
              </a:rPr>
              <a:t>}</a:t>
            </a:r>
          </a:p>
          <a:p>
            <a:pPr marL="45720" indent="0">
              <a:buNone/>
            </a:pPr>
            <a:endParaRPr lang="en-US" dirty="0"/>
          </a:p>
          <a:p>
            <a:pPr marL="45720" indent="0">
              <a:buNone/>
            </a:pPr>
            <a:r>
              <a:rPr lang="en-US" dirty="0" err="1"/>
              <a:t>int</a:t>
            </a:r>
            <a:r>
              <a:rPr lang="en-US" dirty="0"/>
              <a:t> main() {</a:t>
            </a:r>
          </a:p>
          <a:p>
            <a:pPr marL="45720" indent="0">
              <a:buNone/>
            </a:pPr>
            <a:r>
              <a:rPr lang="en-US" dirty="0"/>
              <a:t>    </a:t>
            </a:r>
            <a:r>
              <a:rPr lang="en-US" dirty="0" err="1"/>
              <a:t>int</a:t>
            </a:r>
            <a:r>
              <a:rPr lang="en-US" dirty="0"/>
              <a:t> </a:t>
            </a:r>
            <a:r>
              <a:rPr lang="en-US" dirty="0" err="1"/>
              <a:t>num</a:t>
            </a:r>
            <a:r>
              <a:rPr lang="en-US" dirty="0"/>
              <a:t> = 5;</a:t>
            </a:r>
          </a:p>
          <a:p>
            <a:pPr marL="45720" indent="0">
              <a:buNone/>
            </a:pPr>
            <a:r>
              <a:rPr lang="en-US" dirty="0"/>
              <a:t>    </a:t>
            </a:r>
            <a:r>
              <a:rPr lang="en-US" dirty="0" err="1"/>
              <a:t>int</a:t>
            </a:r>
            <a:r>
              <a:rPr lang="en-US" dirty="0"/>
              <a:t> result = square(</a:t>
            </a:r>
            <a:r>
              <a:rPr lang="en-US" dirty="0" err="1"/>
              <a:t>num</a:t>
            </a:r>
            <a:r>
              <a:rPr lang="en-US" dirty="0"/>
              <a:t>);</a:t>
            </a:r>
          </a:p>
          <a:p>
            <a:pPr marL="45720" indent="0">
              <a:buNone/>
            </a:pPr>
            <a:r>
              <a:rPr lang="en-US" dirty="0" smtClean="0"/>
              <a:t>    </a:t>
            </a:r>
            <a:r>
              <a:rPr lang="en-US" dirty="0" err="1"/>
              <a:t>std</a:t>
            </a:r>
            <a:r>
              <a:rPr lang="en-US" dirty="0"/>
              <a:t>::</a:t>
            </a:r>
            <a:r>
              <a:rPr lang="en-US" dirty="0" err="1"/>
              <a:t>cout</a:t>
            </a:r>
            <a:r>
              <a:rPr lang="en-US" dirty="0"/>
              <a:t> &lt;&lt; "The square of " &lt;&lt; </a:t>
            </a:r>
            <a:r>
              <a:rPr lang="en-US" dirty="0" err="1"/>
              <a:t>num</a:t>
            </a:r>
            <a:r>
              <a:rPr lang="en-US" dirty="0"/>
              <a:t> &lt;&lt; " is: " &lt;&lt; result &lt;&lt; </a:t>
            </a:r>
            <a:r>
              <a:rPr lang="en-US" dirty="0" err="1"/>
              <a:t>std</a:t>
            </a:r>
            <a:r>
              <a:rPr lang="en-US" dirty="0"/>
              <a:t>::</a:t>
            </a:r>
            <a:r>
              <a:rPr lang="en-US" dirty="0" err="1"/>
              <a:t>endl</a:t>
            </a:r>
            <a:r>
              <a:rPr lang="en-US" dirty="0"/>
              <a:t>;</a:t>
            </a:r>
          </a:p>
          <a:p>
            <a:pPr marL="45720" indent="0">
              <a:buNone/>
            </a:pPr>
            <a:r>
              <a:rPr lang="en-US" dirty="0"/>
              <a:t>    return 0;</a:t>
            </a:r>
          </a:p>
          <a:p>
            <a:pPr marL="45720" indent="0">
              <a:buNone/>
            </a:pPr>
            <a:r>
              <a:rPr lang="en-US" dirty="0"/>
              <a:t>}</a:t>
            </a:r>
          </a:p>
          <a:p>
            <a:pPr marL="45720" indent="0">
              <a:buNone/>
            </a:pPr>
            <a:endParaRPr lang="en-IN" dirty="0"/>
          </a:p>
        </p:txBody>
      </p:sp>
    </p:spTree>
    <p:extLst>
      <p:ext uri="{BB962C8B-B14F-4D97-AF65-F5344CB8AC3E}">
        <p14:creationId xmlns:p14="http://schemas.microsoft.com/office/powerpoint/2010/main" val="8866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2200" dirty="0"/>
              <a:t>In this example, the square function calculates the square of an integer n. </a:t>
            </a:r>
            <a:endParaRPr lang="en-US" sz="2200" dirty="0" smtClean="0"/>
          </a:p>
          <a:p>
            <a:pPr>
              <a:lnSpc>
                <a:spcPct val="150000"/>
              </a:lnSpc>
            </a:pPr>
            <a:r>
              <a:rPr lang="en-US" sz="2200" dirty="0" smtClean="0"/>
              <a:t>The </a:t>
            </a:r>
            <a:r>
              <a:rPr lang="en-US" sz="2200" dirty="0"/>
              <a:t>time it takes to execute this function is constant, regardless of the value of n. </a:t>
            </a:r>
            <a:endParaRPr lang="en-US" sz="2200" dirty="0" smtClean="0"/>
          </a:p>
          <a:p>
            <a:pPr>
              <a:lnSpc>
                <a:spcPct val="150000"/>
              </a:lnSpc>
            </a:pPr>
            <a:r>
              <a:rPr lang="en-US" sz="2200" dirty="0" smtClean="0"/>
              <a:t>Whether </a:t>
            </a:r>
            <a:r>
              <a:rPr lang="en-US" sz="2200" dirty="0"/>
              <a:t>n is 5 or 1,000, the function performs a single multiplication operation, which takes a constant amount of time. </a:t>
            </a:r>
            <a:endParaRPr lang="en-US" sz="2200" dirty="0" smtClean="0"/>
          </a:p>
          <a:p>
            <a:pPr>
              <a:lnSpc>
                <a:spcPct val="150000"/>
              </a:lnSpc>
            </a:pPr>
            <a:r>
              <a:rPr lang="en-US" sz="2200" dirty="0" smtClean="0"/>
              <a:t>Therefore</a:t>
            </a:r>
            <a:r>
              <a:rPr lang="en-US" sz="2200" dirty="0"/>
              <a:t>, the time complexity of the square function is O(1).</a:t>
            </a:r>
            <a:endParaRPr lang="en-IN" sz="2200" dirty="0"/>
          </a:p>
        </p:txBody>
      </p:sp>
    </p:spTree>
    <p:extLst>
      <p:ext uri="{BB962C8B-B14F-4D97-AF65-F5344CB8AC3E}">
        <p14:creationId xmlns:p14="http://schemas.microsoft.com/office/powerpoint/2010/main" val="350993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Linear time – O(n)</a:t>
            </a:r>
          </a:p>
        </p:txBody>
      </p:sp>
      <p:sp>
        <p:nvSpPr>
          <p:cNvPr id="3" name="Content Placeholder 2"/>
          <p:cNvSpPr>
            <a:spLocks noGrp="1"/>
          </p:cNvSpPr>
          <p:nvPr>
            <p:ph idx="1"/>
          </p:nvPr>
        </p:nvSpPr>
        <p:spPr/>
        <p:txBody>
          <a:bodyPr>
            <a:normAutofit/>
          </a:bodyPr>
          <a:lstStyle/>
          <a:p>
            <a:pPr>
              <a:lnSpc>
                <a:spcPct val="150000"/>
              </a:lnSpc>
            </a:pPr>
            <a:r>
              <a:rPr lang="en-US" sz="2200" dirty="0"/>
              <a:t>An algorithm is said to have a linear time complexity </a:t>
            </a:r>
            <a:r>
              <a:rPr lang="en-US" sz="2200" dirty="0">
                <a:solidFill>
                  <a:srgbClr val="00B0F0"/>
                </a:solidFill>
              </a:rPr>
              <a:t>when the running time increases linearly with the length of the input. </a:t>
            </a:r>
            <a:endParaRPr lang="en-US" sz="2200" dirty="0" smtClean="0">
              <a:solidFill>
                <a:srgbClr val="00B0F0"/>
              </a:solidFill>
            </a:endParaRPr>
          </a:p>
          <a:p>
            <a:pPr>
              <a:lnSpc>
                <a:spcPct val="150000"/>
              </a:lnSpc>
            </a:pPr>
            <a:r>
              <a:rPr lang="en-US" sz="2200" dirty="0" smtClean="0"/>
              <a:t>When </a:t>
            </a:r>
            <a:r>
              <a:rPr lang="en-US" sz="2200" dirty="0"/>
              <a:t>the </a:t>
            </a:r>
            <a:r>
              <a:rPr lang="en-US" sz="2200" dirty="0">
                <a:solidFill>
                  <a:srgbClr val="00B0F0"/>
                </a:solidFill>
              </a:rPr>
              <a:t>function involves checking all the values in input data, </a:t>
            </a:r>
            <a:r>
              <a:rPr lang="en-US" sz="2200" dirty="0"/>
              <a:t>with this order O(n</a:t>
            </a:r>
            <a:r>
              <a:rPr lang="en-US" sz="2200" dirty="0" smtClean="0"/>
              <a:t>).</a:t>
            </a:r>
            <a:endParaRPr lang="en-IN" sz="2200" dirty="0"/>
          </a:p>
          <a:p>
            <a:pPr>
              <a:lnSpc>
                <a:spcPct val="150000"/>
              </a:lnSpc>
            </a:pPr>
            <a:r>
              <a:rPr lang="en-US" sz="2200" dirty="0"/>
              <a:t>Example: This is like making a sandwich for each person at a picnic. If you have 10 people, you make 10 sandwiches. If you have 100 people, you make 100 sandwiches. The time it takes grows directly with the number of people.</a:t>
            </a:r>
            <a:endParaRPr lang="en-IN" sz="2200" dirty="0"/>
          </a:p>
        </p:txBody>
      </p:sp>
    </p:spTree>
    <p:extLst>
      <p:ext uri="{BB962C8B-B14F-4D97-AF65-F5344CB8AC3E}">
        <p14:creationId xmlns:p14="http://schemas.microsoft.com/office/powerpoint/2010/main" val="219318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140101"/>
            <a:ext cx="9509760" cy="581794"/>
          </a:xfrm>
        </p:spPr>
        <p:txBody>
          <a:bodyPr/>
          <a:lstStyle/>
          <a:p>
            <a:r>
              <a:rPr lang="en-US" b="1" dirty="0" smtClean="0"/>
              <a:t>Example</a:t>
            </a:r>
            <a:endParaRPr lang="en-IN" b="1" dirty="0"/>
          </a:p>
        </p:txBody>
      </p:sp>
      <p:sp>
        <p:nvSpPr>
          <p:cNvPr id="3" name="Content Placeholder 2"/>
          <p:cNvSpPr>
            <a:spLocks noGrp="1"/>
          </p:cNvSpPr>
          <p:nvPr>
            <p:ph idx="1"/>
          </p:nvPr>
        </p:nvSpPr>
        <p:spPr>
          <a:xfrm>
            <a:off x="1341120" y="914400"/>
            <a:ext cx="9509760" cy="5775158"/>
          </a:xfrm>
        </p:spPr>
        <p:txBody>
          <a:bodyPr>
            <a:noAutofit/>
          </a:bodyPr>
          <a:lstStyle/>
          <a:p>
            <a:pPr marL="45720" indent="0">
              <a:lnSpc>
                <a:spcPct val="150000"/>
              </a:lnSpc>
              <a:spcBef>
                <a:spcPts val="600"/>
              </a:spcBef>
              <a:buNone/>
            </a:pPr>
            <a:r>
              <a:rPr lang="en-IN" sz="1800" dirty="0" err="1" smtClean="0"/>
              <a:t>int</a:t>
            </a:r>
            <a:r>
              <a:rPr lang="en-IN" sz="1800" dirty="0" smtClean="0"/>
              <a:t> </a:t>
            </a:r>
            <a:r>
              <a:rPr lang="en-IN" sz="1800" dirty="0"/>
              <a:t>main() {</a:t>
            </a:r>
          </a:p>
          <a:p>
            <a:pPr marL="45720" indent="0">
              <a:lnSpc>
                <a:spcPct val="150000"/>
              </a:lnSpc>
              <a:spcBef>
                <a:spcPts val="600"/>
              </a:spcBef>
              <a:buNone/>
            </a:pPr>
            <a:r>
              <a:rPr lang="en-IN" sz="1800" dirty="0"/>
              <a:t>    </a:t>
            </a:r>
            <a:r>
              <a:rPr lang="en-IN" sz="1800" dirty="0" err="1"/>
              <a:t>int</a:t>
            </a:r>
            <a:r>
              <a:rPr lang="en-IN" sz="1800" dirty="0"/>
              <a:t> n;</a:t>
            </a:r>
          </a:p>
          <a:p>
            <a:pPr marL="45720" indent="0">
              <a:lnSpc>
                <a:spcPct val="150000"/>
              </a:lnSpc>
              <a:spcBef>
                <a:spcPts val="600"/>
              </a:spcBef>
              <a:buNone/>
            </a:pPr>
            <a:r>
              <a:rPr lang="en-IN" sz="1800" dirty="0" smtClean="0"/>
              <a:t>    </a:t>
            </a:r>
            <a:r>
              <a:rPr lang="en-IN" sz="1800" dirty="0" err="1" smtClean="0"/>
              <a:t>cout</a:t>
            </a:r>
            <a:r>
              <a:rPr lang="en-IN" sz="1800" dirty="0" smtClean="0"/>
              <a:t> </a:t>
            </a:r>
            <a:r>
              <a:rPr lang="en-IN" sz="1800" dirty="0"/>
              <a:t>&lt;&lt; "Enter a positive integer n: ";</a:t>
            </a:r>
          </a:p>
          <a:p>
            <a:pPr marL="45720" indent="0">
              <a:lnSpc>
                <a:spcPct val="150000"/>
              </a:lnSpc>
              <a:spcBef>
                <a:spcPts val="600"/>
              </a:spcBef>
              <a:buNone/>
            </a:pPr>
            <a:r>
              <a:rPr lang="en-IN" sz="1800" dirty="0"/>
              <a:t>    </a:t>
            </a:r>
            <a:r>
              <a:rPr lang="en-IN" sz="1800" dirty="0" err="1" smtClean="0"/>
              <a:t>cin</a:t>
            </a:r>
            <a:r>
              <a:rPr lang="en-IN" sz="1800" dirty="0" smtClean="0"/>
              <a:t> </a:t>
            </a:r>
            <a:r>
              <a:rPr lang="en-IN" sz="1800" dirty="0"/>
              <a:t>&gt;&gt; n;</a:t>
            </a:r>
          </a:p>
          <a:p>
            <a:pPr marL="45720" indent="0">
              <a:lnSpc>
                <a:spcPct val="150000"/>
              </a:lnSpc>
              <a:spcBef>
                <a:spcPts val="600"/>
              </a:spcBef>
              <a:buNone/>
            </a:pPr>
            <a:r>
              <a:rPr lang="en-IN" sz="1800" b="1" dirty="0" smtClean="0">
                <a:solidFill>
                  <a:srgbClr val="00B0F0"/>
                </a:solidFill>
              </a:rPr>
              <a:t>    </a:t>
            </a:r>
            <a:r>
              <a:rPr lang="en-IN" sz="1800" b="1" dirty="0" err="1">
                <a:solidFill>
                  <a:srgbClr val="00B0F0"/>
                </a:solidFill>
              </a:rPr>
              <a:t>int</a:t>
            </a:r>
            <a:r>
              <a:rPr lang="en-IN" sz="1800" b="1" dirty="0">
                <a:solidFill>
                  <a:srgbClr val="00B0F0"/>
                </a:solidFill>
              </a:rPr>
              <a:t> sum = 0;</a:t>
            </a:r>
          </a:p>
          <a:p>
            <a:pPr marL="45720" indent="0">
              <a:lnSpc>
                <a:spcPct val="150000"/>
              </a:lnSpc>
              <a:spcBef>
                <a:spcPts val="600"/>
              </a:spcBef>
              <a:buNone/>
            </a:pPr>
            <a:r>
              <a:rPr lang="en-IN" sz="1800" b="1" dirty="0">
                <a:solidFill>
                  <a:srgbClr val="00B0F0"/>
                </a:solidFill>
              </a:rPr>
              <a:t>    for (</a:t>
            </a:r>
            <a:r>
              <a:rPr lang="en-IN" sz="1800" b="1" dirty="0" err="1">
                <a:solidFill>
                  <a:srgbClr val="00B0F0"/>
                </a:solidFill>
              </a:rPr>
              <a:t>int</a:t>
            </a:r>
            <a:r>
              <a:rPr lang="en-IN" sz="1800" b="1" dirty="0">
                <a:solidFill>
                  <a:srgbClr val="00B0F0"/>
                </a:solidFill>
              </a:rPr>
              <a:t> </a:t>
            </a:r>
            <a:r>
              <a:rPr lang="en-IN" sz="1800" b="1" dirty="0" err="1">
                <a:solidFill>
                  <a:srgbClr val="00B0F0"/>
                </a:solidFill>
              </a:rPr>
              <a:t>i</a:t>
            </a:r>
            <a:r>
              <a:rPr lang="en-IN" sz="1800" b="1" dirty="0">
                <a:solidFill>
                  <a:srgbClr val="00B0F0"/>
                </a:solidFill>
              </a:rPr>
              <a:t> = 1; </a:t>
            </a:r>
            <a:r>
              <a:rPr lang="en-IN" sz="1800" b="1" dirty="0" err="1">
                <a:solidFill>
                  <a:srgbClr val="00B0F0"/>
                </a:solidFill>
              </a:rPr>
              <a:t>i</a:t>
            </a:r>
            <a:r>
              <a:rPr lang="en-IN" sz="1800" b="1" dirty="0">
                <a:solidFill>
                  <a:srgbClr val="00B0F0"/>
                </a:solidFill>
              </a:rPr>
              <a:t> &lt;= n; ++</a:t>
            </a:r>
            <a:r>
              <a:rPr lang="en-IN" sz="1800" b="1" dirty="0" err="1">
                <a:solidFill>
                  <a:srgbClr val="00B0F0"/>
                </a:solidFill>
              </a:rPr>
              <a:t>i</a:t>
            </a:r>
            <a:r>
              <a:rPr lang="en-IN" sz="1800" b="1" dirty="0">
                <a:solidFill>
                  <a:srgbClr val="00B0F0"/>
                </a:solidFill>
              </a:rPr>
              <a:t>) {</a:t>
            </a:r>
          </a:p>
          <a:p>
            <a:pPr marL="45720" indent="0">
              <a:lnSpc>
                <a:spcPct val="150000"/>
              </a:lnSpc>
              <a:spcBef>
                <a:spcPts val="600"/>
              </a:spcBef>
              <a:buNone/>
            </a:pPr>
            <a:r>
              <a:rPr lang="en-IN" sz="1800" b="1" dirty="0">
                <a:solidFill>
                  <a:srgbClr val="00B0F0"/>
                </a:solidFill>
              </a:rPr>
              <a:t>        sum += </a:t>
            </a:r>
            <a:r>
              <a:rPr lang="en-IN" sz="1800" b="1" dirty="0" err="1">
                <a:solidFill>
                  <a:srgbClr val="00B0F0"/>
                </a:solidFill>
              </a:rPr>
              <a:t>i</a:t>
            </a:r>
            <a:r>
              <a:rPr lang="en-IN" sz="1800" b="1" dirty="0">
                <a:solidFill>
                  <a:srgbClr val="00B0F0"/>
                </a:solidFill>
              </a:rPr>
              <a:t>;</a:t>
            </a:r>
          </a:p>
          <a:p>
            <a:pPr marL="45720" indent="0">
              <a:lnSpc>
                <a:spcPct val="150000"/>
              </a:lnSpc>
              <a:spcBef>
                <a:spcPts val="600"/>
              </a:spcBef>
              <a:buNone/>
            </a:pPr>
            <a:r>
              <a:rPr lang="en-IN" sz="1800" b="1" dirty="0">
                <a:solidFill>
                  <a:srgbClr val="00B0F0"/>
                </a:solidFill>
              </a:rPr>
              <a:t>    }</a:t>
            </a:r>
          </a:p>
          <a:p>
            <a:pPr marL="45720" indent="0">
              <a:lnSpc>
                <a:spcPct val="150000"/>
              </a:lnSpc>
              <a:spcBef>
                <a:spcPts val="600"/>
              </a:spcBef>
              <a:buNone/>
            </a:pPr>
            <a:r>
              <a:rPr lang="en-IN" sz="1800" dirty="0" smtClean="0"/>
              <a:t>    </a:t>
            </a:r>
            <a:r>
              <a:rPr lang="en-IN" sz="1800" dirty="0" err="1" smtClean="0"/>
              <a:t>cout</a:t>
            </a:r>
            <a:r>
              <a:rPr lang="en-IN" sz="1800" dirty="0" smtClean="0"/>
              <a:t> </a:t>
            </a:r>
            <a:r>
              <a:rPr lang="en-IN" sz="1800" dirty="0"/>
              <a:t>&lt;&lt; "The sum of numbers from 1 to " &lt;&lt; n &lt;&lt; " is: " &lt;&lt; sum &lt;&lt; </a:t>
            </a:r>
            <a:r>
              <a:rPr lang="en-IN" sz="1800" dirty="0" err="1" smtClean="0"/>
              <a:t>endl</a:t>
            </a:r>
            <a:r>
              <a:rPr lang="en-IN" sz="1800" dirty="0"/>
              <a:t>;</a:t>
            </a:r>
          </a:p>
          <a:p>
            <a:pPr marL="45720" indent="0">
              <a:lnSpc>
                <a:spcPct val="150000"/>
              </a:lnSpc>
              <a:spcBef>
                <a:spcPts val="600"/>
              </a:spcBef>
              <a:buNone/>
            </a:pPr>
            <a:r>
              <a:rPr lang="en-IN" sz="1800" dirty="0"/>
              <a:t>    return 0;</a:t>
            </a:r>
          </a:p>
          <a:p>
            <a:pPr marL="45720" indent="0">
              <a:lnSpc>
                <a:spcPct val="150000"/>
              </a:lnSpc>
              <a:spcBef>
                <a:spcPts val="600"/>
              </a:spcBef>
              <a:buNone/>
            </a:pPr>
            <a:r>
              <a:rPr lang="en-IN" sz="1800" dirty="0"/>
              <a:t>}</a:t>
            </a:r>
          </a:p>
          <a:p>
            <a:pPr marL="45720" indent="0">
              <a:lnSpc>
                <a:spcPct val="150000"/>
              </a:lnSpc>
              <a:spcBef>
                <a:spcPts val="600"/>
              </a:spcBef>
              <a:buNone/>
            </a:pPr>
            <a:endParaRPr lang="en-IN" sz="1800" dirty="0"/>
          </a:p>
        </p:txBody>
      </p:sp>
    </p:spTree>
    <p:extLst>
      <p:ext uri="{BB962C8B-B14F-4D97-AF65-F5344CB8AC3E}">
        <p14:creationId xmlns:p14="http://schemas.microsoft.com/office/powerpoint/2010/main" val="189788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1120" y="1453416"/>
            <a:ext cx="9509760" cy="4576164"/>
          </a:xfrm>
        </p:spPr>
        <p:txBody>
          <a:bodyPr/>
          <a:lstStyle/>
          <a:p>
            <a:pPr>
              <a:lnSpc>
                <a:spcPct val="150000"/>
              </a:lnSpc>
            </a:pPr>
            <a:r>
              <a:rPr lang="en-US" dirty="0"/>
              <a:t>In this code, the program calculates the sum of numbers from 1 to the input value n using a loop. </a:t>
            </a:r>
            <a:endParaRPr lang="en-US" dirty="0" smtClean="0"/>
          </a:p>
          <a:p>
            <a:pPr>
              <a:lnSpc>
                <a:spcPct val="150000"/>
              </a:lnSpc>
            </a:pPr>
            <a:r>
              <a:rPr lang="en-US" dirty="0" smtClean="0"/>
              <a:t>The </a:t>
            </a:r>
            <a:r>
              <a:rPr lang="en-US" dirty="0"/>
              <a:t>time it takes to execute the loop is directly proportional to the value of n, so the time complexity is O(n).</a:t>
            </a:r>
            <a:endParaRPr lang="en-IN" dirty="0"/>
          </a:p>
        </p:txBody>
      </p:sp>
    </p:spTree>
    <p:extLst>
      <p:ext uri="{BB962C8B-B14F-4D97-AF65-F5344CB8AC3E}">
        <p14:creationId xmlns:p14="http://schemas.microsoft.com/office/powerpoint/2010/main" val="276416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Logarithmic time – O (log n)</a:t>
            </a:r>
            <a:endParaRPr lang="en-IN" b="1" dirty="0"/>
          </a:p>
        </p:txBody>
      </p:sp>
      <p:sp>
        <p:nvSpPr>
          <p:cNvPr id="3" name="Content Placeholder 2"/>
          <p:cNvSpPr>
            <a:spLocks noGrp="1"/>
          </p:cNvSpPr>
          <p:nvPr>
            <p:ph idx="1"/>
          </p:nvPr>
        </p:nvSpPr>
        <p:spPr>
          <a:xfrm>
            <a:off x="1341119" y="1901952"/>
            <a:ext cx="10450287" cy="4127627"/>
          </a:xfrm>
        </p:spPr>
        <p:txBody>
          <a:bodyPr/>
          <a:lstStyle/>
          <a:p>
            <a:pPr algn="just">
              <a:lnSpc>
                <a:spcPct val="150000"/>
              </a:lnSpc>
            </a:pPr>
            <a:r>
              <a:rPr lang="en-US" sz="2200" dirty="0"/>
              <a:t>Logarithmic time complexity means the </a:t>
            </a:r>
            <a:r>
              <a:rPr lang="en-US" sz="2200" dirty="0">
                <a:solidFill>
                  <a:srgbClr val="00B0F0"/>
                </a:solidFill>
              </a:rPr>
              <a:t>number of operations decreases as the input size increases</a:t>
            </a:r>
            <a:r>
              <a:rPr lang="en-US" sz="2200" dirty="0" smtClean="0">
                <a:solidFill>
                  <a:srgbClr val="00B0F0"/>
                </a:solidFill>
              </a:rPr>
              <a:t>.</a:t>
            </a:r>
          </a:p>
          <a:p>
            <a:pPr algn="just">
              <a:lnSpc>
                <a:spcPct val="150000"/>
              </a:lnSpc>
            </a:pPr>
            <a:r>
              <a:rPr lang="en-US" sz="2200" dirty="0" smtClean="0"/>
              <a:t>Examples: Binary Search, Merge sort</a:t>
            </a:r>
          </a:p>
          <a:p>
            <a:pPr algn="just">
              <a:lnSpc>
                <a:spcPct val="150000"/>
              </a:lnSpc>
            </a:pPr>
            <a:r>
              <a:rPr lang="en-US" sz="2200" dirty="0" smtClean="0"/>
              <a:t>Example: Imagine we </a:t>
            </a:r>
            <a:r>
              <a:rPr lang="en-US" sz="2200" dirty="0"/>
              <a:t>have a phone book with a lot of names, and </a:t>
            </a:r>
            <a:r>
              <a:rPr lang="en-US" sz="2200" dirty="0" smtClean="0"/>
              <a:t>we're </a:t>
            </a:r>
            <a:r>
              <a:rPr lang="en-US" sz="2200" dirty="0"/>
              <a:t>trying to find a name. </a:t>
            </a:r>
            <a:r>
              <a:rPr lang="en-US" sz="2200" dirty="0" smtClean="0"/>
              <a:t>We </a:t>
            </a:r>
            <a:r>
              <a:rPr lang="en-US" sz="2200" dirty="0"/>
              <a:t>can quickly narrow down </a:t>
            </a:r>
            <a:r>
              <a:rPr lang="en-US" sz="2200" dirty="0" smtClean="0"/>
              <a:t>our </a:t>
            </a:r>
            <a:r>
              <a:rPr lang="en-US" sz="2200" dirty="0"/>
              <a:t>search by looking in the middle of the book first, and then in the middle of the remaining half, and so on. It's faster than looking at every page one by one.</a:t>
            </a:r>
          </a:p>
          <a:p>
            <a:pPr>
              <a:lnSpc>
                <a:spcPct val="150000"/>
              </a:lnSpc>
            </a:pPr>
            <a:endParaRPr lang="en-IN" dirty="0"/>
          </a:p>
        </p:txBody>
      </p:sp>
    </p:spTree>
    <p:extLst>
      <p:ext uri="{BB962C8B-B14F-4D97-AF65-F5344CB8AC3E}">
        <p14:creationId xmlns:p14="http://schemas.microsoft.com/office/powerpoint/2010/main" val="310130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Quadratic time – O (n^2)</a:t>
            </a:r>
          </a:p>
        </p:txBody>
      </p:sp>
      <p:sp>
        <p:nvSpPr>
          <p:cNvPr id="3" name="Content Placeholder 2"/>
          <p:cNvSpPr>
            <a:spLocks noGrp="1"/>
          </p:cNvSpPr>
          <p:nvPr>
            <p:ph idx="1"/>
          </p:nvPr>
        </p:nvSpPr>
        <p:spPr/>
        <p:txBody>
          <a:bodyPr/>
          <a:lstStyle/>
          <a:p>
            <a:pPr algn="just">
              <a:lnSpc>
                <a:spcPct val="150000"/>
              </a:lnSpc>
            </a:pPr>
            <a:r>
              <a:rPr lang="en-US" dirty="0"/>
              <a:t>The execution time grows with the square of the input size. </a:t>
            </a:r>
            <a:endParaRPr lang="en-US" dirty="0" smtClean="0"/>
          </a:p>
          <a:p>
            <a:pPr algn="just">
              <a:lnSpc>
                <a:spcPct val="150000"/>
              </a:lnSpc>
            </a:pPr>
            <a:r>
              <a:rPr lang="en-US" dirty="0" smtClean="0"/>
              <a:t>Commonly </a:t>
            </a:r>
            <a:r>
              <a:rPr lang="en-US" dirty="0"/>
              <a:t>seen in nested loops</a:t>
            </a:r>
            <a:r>
              <a:rPr lang="en-US" dirty="0" smtClean="0"/>
              <a:t>.</a:t>
            </a:r>
            <a:endParaRPr lang="en-IN" dirty="0" smtClean="0"/>
          </a:p>
          <a:p>
            <a:pPr algn="just">
              <a:lnSpc>
                <a:spcPct val="150000"/>
              </a:lnSpc>
            </a:pPr>
            <a:r>
              <a:rPr lang="en-US" dirty="0" err="1" smtClean="0"/>
              <a:t>Exampe</a:t>
            </a:r>
            <a:r>
              <a:rPr lang="en-US" dirty="0"/>
              <a:t>: Imagine comparing each item in a list to every other item. If you have 10 items, it's like doing 10x10 = 100 comparisons.</a:t>
            </a:r>
            <a:endParaRPr lang="en-US" dirty="0" smtClean="0"/>
          </a:p>
        </p:txBody>
      </p:sp>
    </p:spTree>
    <p:extLst>
      <p:ext uri="{BB962C8B-B14F-4D97-AF65-F5344CB8AC3E}">
        <p14:creationId xmlns:p14="http://schemas.microsoft.com/office/powerpoint/2010/main" val="360434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76942"/>
            <a:ext cx="9509760" cy="703894"/>
          </a:xfrm>
        </p:spPr>
        <p:txBody>
          <a:bodyPr/>
          <a:lstStyle/>
          <a:p>
            <a:r>
              <a:rPr lang="en-US" dirty="0" smtClean="0"/>
              <a:t>Example 1</a:t>
            </a:r>
            <a:endParaRPr lang="en-IN" dirty="0"/>
          </a:p>
        </p:txBody>
      </p:sp>
      <p:sp>
        <p:nvSpPr>
          <p:cNvPr id="3" name="Content Placeholder 2"/>
          <p:cNvSpPr>
            <a:spLocks noGrp="1"/>
          </p:cNvSpPr>
          <p:nvPr>
            <p:ph idx="1"/>
          </p:nvPr>
        </p:nvSpPr>
        <p:spPr>
          <a:xfrm>
            <a:off x="1341119" y="1089062"/>
            <a:ext cx="10381693" cy="5768938"/>
          </a:xfrm>
        </p:spPr>
        <p:txBody>
          <a:bodyPr numCol="2">
            <a:normAutofit/>
          </a:bodyPr>
          <a:lstStyle/>
          <a:p>
            <a:pPr marL="45720" indent="0">
              <a:lnSpc>
                <a:spcPct val="120000"/>
              </a:lnSpc>
              <a:spcBef>
                <a:spcPts val="0"/>
              </a:spcBef>
              <a:buNone/>
            </a:pPr>
            <a:r>
              <a:rPr lang="en-IN" dirty="0" err="1" smtClean="0"/>
              <a:t>int</a:t>
            </a:r>
            <a:r>
              <a:rPr lang="en-IN" dirty="0" smtClean="0"/>
              <a:t> </a:t>
            </a:r>
            <a:r>
              <a:rPr lang="en-IN" dirty="0" err="1"/>
              <a:t>findMax</a:t>
            </a:r>
            <a:r>
              <a:rPr lang="en-IN" dirty="0"/>
              <a:t>(</a:t>
            </a:r>
            <a:r>
              <a:rPr lang="en-IN" dirty="0" err="1"/>
              <a:t>int</a:t>
            </a:r>
            <a:r>
              <a:rPr lang="en-IN" dirty="0"/>
              <a:t> </a:t>
            </a:r>
            <a:r>
              <a:rPr lang="en-IN" dirty="0" err="1"/>
              <a:t>arr</a:t>
            </a:r>
            <a:r>
              <a:rPr lang="en-IN" dirty="0"/>
              <a:t>[], </a:t>
            </a:r>
            <a:r>
              <a:rPr lang="en-IN" dirty="0" err="1"/>
              <a:t>int</a:t>
            </a:r>
            <a:r>
              <a:rPr lang="en-IN" dirty="0"/>
              <a:t> size) {</a:t>
            </a:r>
          </a:p>
          <a:p>
            <a:pPr marL="45720" indent="0">
              <a:lnSpc>
                <a:spcPct val="120000"/>
              </a:lnSpc>
              <a:spcBef>
                <a:spcPts val="0"/>
              </a:spcBef>
              <a:buNone/>
            </a:pPr>
            <a:r>
              <a:rPr lang="en-IN" dirty="0"/>
              <a:t>    </a:t>
            </a:r>
            <a:r>
              <a:rPr lang="en-IN" dirty="0" err="1"/>
              <a:t>int</a:t>
            </a:r>
            <a:r>
              <a:rPr lang="en-IN" dirty="0"/>
              <a:t> </a:t>
            </a:r>
            <a:r>
              <a:rPr lang="en-IN" dirty="0" err="1"/>
              <a:t>maxElement</a:t>
            </a:r>
            <a:r>
              <a:rPr lang="en-IN" dirty="0"/>
              <a:t> = </a:t>
            </a:r>
            <a:r>
              <a:rPr lang="en-IN" dirty="0" err="1"/>
              <a:t>arr</a:t>
            </a:r>
            <a:r>
              <a:rPr lang="en-IN" dirty="0"/>
              <a:t>[0];</a:t>
            </a:r>
          </a:p>
          <a:p>
            <a:pPr marL="45720" indent="0">
              <a:lnSpc>
                <a:spcPct val="120000"/>
              </a:lnSpc>
              <a:spcBef>
                <a:spcPts val="0"/>
              </a:spcBef>
              <a:buNone/>
            </a:pPr>
            <a:endParaRPr lang="en-IN" dirty="0">
              <a:solidFill>
                <a:srgbClr val="00B0F0"/>
              </a:solidFill>
            </a:endParaRPr>
          </a:p>
          <a:p>
            <a:pPr marL="45720" indent="0">
              <a:lnSpc>
                <a:spcPct val="120000"/>
              </a:lnSpc>
              <a:spcBef>
                <a:spcPts val="0"/>
              </a:spcBef>
              <a:buNone/>
            </a:pPr>
            <a:r>
              <a:rPr lang="en-IN" dirty="0">
                <a:solidFill>
                  <a:srgbClr val="00B0F0"/>
                </a:solidFill>
              </a:rPr>
              <a:t>    for (</a:t>
            </a:r>
            <a:r>
              <a:rPr lang="en-IN" dirty="0" err="1">
                <a:solidFill>
                  <a:srgbClr val="00B0F0"/>
                </a:solidFill>
              </a:rPr>
              <a:t>int</a:t>
            </a:r>
            <a:r>
              <a:rPr lang="en-IN" dirty="0">
                <a:solidFill>
                  <a:srgbClr val="00B0F0"/>
                </a:solidFill>
              </a:rPr>
              <a:t> </a:t>
            </a:r>
            <a:r>
              <a:rPr lang="en-IN" dirty="0" err="1">
                <a:solidFill>
                  <a:srgbClr val="00B0F0"/>
                </a:solidFill>
              </a:rPr>
              <a:t>i</a:t>
            </a:r>
            <a:r>
              <a:rPr lang="en-IN" dirty="0">
                <a:solidFill>
                  <a:srgbClr val="00B0F0"/>
                </a:solidFill>
              </a:rPr>
              <a:t> = 0; </a:t>
            </a:r>
            <a:r>
              <a:rPr lang="en-IN" dirty="0" err="1">
                <a:solidFill>
                  <a:srgbClr val="00B0F0"/>
                </a:solidFill>
              </a:rPr>
              <a:t>i</a:t>
            </a:r>
            <a:r>
              <a:rPr lang="en-IN" dirty="0">
                <a:solidFill>
                  <a:srgbClr val="00B0F0"/>
                </a:solidFill>
              </a:rPr>
              <a:t> &lt; size; ++</a:t>
            </a:r>
            <a:r>
              <a:rPr lang="en-IN" dirty="0" err="1">
                <a:solidFill>
                  <a:srgbClr val="00B0F0"/>
                </a:solidFill>
              </a:rPr>
              <a:t>i</a:t>
            </a:r>
            <a:r>
              <a:rPr lang="en-IN" dirty="0">
                <a:solidFill>
                  <a:srgbClr val="00B0F0"/>
                </a:solidFill>
              </a:rPr>
              <a:t>) {</a:t>
            </a:r>
          </a:p>
          <a:p>
            <a:pPr marL="45720" indent="0">
              <a:lnSpc>
                <a:spcPct val="120000"/>
              </a:lnSpc>
              <a:spcBef>
                <a:spcPts val="0"/>
              </a:spcBef>
              <a:buNone/>
            </a:pPr>
            <a:r>
              <a:rPr lang="en-IN" dirty="0">
                <a:solidFill>
                  <a:srgbClr val="00B0F0"/>
                </a:solidFill>
              </a:rPr>
              <a:t>        for (</a:t>
            </a:r>
            <a:r>
              <a:rPr lang="en-IN" dirty="0" err="1">
                <a:solidFill>
                  <a:srgbClr val="00B0F0"/>
                </a:solidFill>
              </a:rPr>
              <a:t>int</a:t>
            </a:r>
            <a:r>
              <a:rPr lang="en-IN" dirty="0">
                <a:solidFill>
                  <a:srgbClr val="00B0F0"/>
                </a:solidFill>
              </a:rPr>
              <a:t> j = </a:t>
            </a:r>
            <a:r>
              <a:rPr lang="en-IN" dirty="0" err="1">
                <a:solidFill>
                  <a:srgbClr val="00B0F0"/>
                </a:solidFill>
              </a:rPr>
              <a:t>i</a:t>
            </a:r>
            <a:r>
              <a:rPr lang="en-IN" dirty="0">
                <a:solidFill>
                  <a:srgbClr val="00B0F0"/>
                </a:solidFill>
              </a:rPr>
              <a:t> + 1; j &lt; size; ++j) {</a:t>
            </a:r>
          </a:p>
          <a:p>
            <a:pPr marL="45720" indent="0">
              <a:lnSpc>
                <a:spcPct val="120000"/>
              </a:lnSpc>
              <a:spcBef>
                <a:spcPts val="0"/>
              </a:spcBef>
              <a:buNone/>
            </a:pPr>
            <a:r>
              <a:rPr lang="en-IN" dirty="0">
                <a:solidFill>
                  <a:srgbClr val="00B0F0"/>
                </a:solidFill>
              </a:rPr>
              <a:t>            if (</a:t>
            </a:r>
            <a:r>
              <a:rPr lang="en-IN" dirty="0" err="1">
                <a:solidFill>
                  <a:srgbClr val="00B0F0"/>
                </a:solidFill>
              </a:rPr>
              <a:t>arr</a:t>
            </a:r>
            <a:r>
              <a:rPr lang="en-IN" dirty="0">
                <a:solidFill>
                  <a:srgbClr val="00B0F0"/>
                </a:solidFill>
              </a:rPr>
              <a:t>[j] &gt; </a:t>
            </a:r>
            <a:r>
              <a:rPr lang="en-IN" dirty="0" err="1">
                <a:solidFill>
                  <a:srgbClr val="00B0F0"/>
                </a:solidFill>
              </a:rPr>
              <a:t>maxElement</a:t>
            </a:r>
            <a:r>
              <a:rPr lang="en-IN" dirty="0">
                <a:solidFill>
                  <a:srgbClr val="00B0F0"/>
                </a:solidFill>
              </a:rPr>
              <a:t>) {</a:t>
            </a:r>
          </a:p>
          <a:p>
            <a:pPr marL="45720" indent="0">
              <a:lnSpc>
                <a:spcPct val="120000"/>
              </a:lnSpc>
              <a:spcBef>
                <a:spcPts val="0"/>
              </a:spcBef>
              <a:buNone/>
            </a:pPr>
            <a:r>
              <a:rPr lang="en-IN" dirty="0">
                <a:solidFill>
                  <a:srgbClr val="00B0F0"/>
                </a:solidFill>
              </a:rPr>
              <a:t>                </a:t>
            </a:r>
            <a:r>
              <a:rPr lang="en-IN" dirty="0" err="1">
                <a:solidFill>
                  <a:srgbClr val="00B0F0"/>
                </a:solidFill>
              </a:rPr>
              <a:t>maxElement</a:t>
            </a:r>
            <a:r>
              <a:rPr lang="en-IN" dirty="0">
                <a:solidFill>
                  <a:srgbClr val="00B0F0"/>
                </a:solidFill>
              </a:rPr>
              <a:t> = </a:t>
            </a:r>
            <a:r>
              <a:rPr lang="en-IN" dirty="0" err="1">
                <a:solidFill>
                  <a:srgbClr val="00B0F0"/>
                </a:solidFill>
              </a:rPr>
              <a:t>arr</a:t>
            </a:r>
            <a:r>
              <a:rPr lang="en-IN" dirty="0">
                <a:solidFill>
                  <a:srgbClr val="00B0F0"/>
                </a:solidFill>
              </a:rPr>
              <a:t>[j];</a:t>
            </a:r>
          </a:p>
          <a:p>
            <a:pPr marL="45720" indent="0">
              <a:lnSpc>
                <a:spcPct val="120000"/>
              </a:lnSpc>
              <a:spcBef>
                <a:spcPts val="0"/>
              </a:spcBef>
              <a:buNone/>
            </a:pPr>
            <a:r>
              <a:rPr lang="en-IN" dirty="0">
                <a:solidFill>
                  <a:srgbClr val="00B0F0"/>
                </a:solidFill>
              </a:rPr>
              <a:t>            }</a:t>
            </a:r>
          </a:p>
          <a:p>
            <a:pPr marL="45720" indent="0">
              <a:lnSpc>
                <a:spcPct val="120000"/>
              </a:lnSpc>
              <a:spcBef>
                <a:spcPts val="0"/>
              </a:spcBef>
              <a:buNone/>
            </a:pPr>
            <a:r>
              <a:rPr lang="en-IN" dirty="0">
                <a:solidFill>
                  <a:srgbClr val="00B0F0"/>
                </a:solidFill>
              </a:rPr>
              <a:t>        }</a:t>
            </a:r>
          </a:p>
          <a:p>
            <a:pPr marL="45720" indent="0">
              <a:lnSpc>
                <a:spcPct val="120000"/>
              </a:lnSpc>
              <a:spcBef>
                <a:spcPts val="0"/>
              </a:spcBef>
              <a:buNone/>
            </a:pPr>
            <a:r>
              <a:rPr lang="en-IN" dirty="0"/>
              <a:t>    }</a:t>
            </a:r>
          </a:p>
          <a:p>
            <a:pPr marL="45720" indent="0">
              <a:lnSpc>
                <a:spcPct val="120000"/>
              </a:lnSpc>
              <a:spcBef>
                <a:spcPts val="0"/>
              </a:spcBef>
              <a:buNone/>
            </a:pPr>
            <a:endParaRPr lang="en-IN" dirty="0"/>
          </a:p>
          <a:p>
            <a:pPr marL="45720" indent="0">
              <a:lnSpc>
                <a:spcPct val="120000"/>
              </a:lnSpc>
              <a:spcBef>
                <a:spcPts val="0"/>
              </a:spcBef>
              <a:buNone/>
            </a:pPr>
            <a:r>
              <a:rPr lang="en-IN" dirty="0"/>
              <a:t>    return </a:t>
            </a:r>
            <a:r>
              <a:rPr lang="en-IN" dirty="0" err="1"/>
              <a:t>maxElement</a:t>
            </a:r>
            <a:r>
              <a:rPr lang="en-IN" dirty="0"/>
              <a:t>;</a:t>
            </a:r>
          </a:p>
          <a:p>
            <a:pPr marL="45720" indent="0">
              <a:lnSpc>
                <a:spcPct val="120000"/>
              </a:lnSpc>
              <a:spcBef>
                <a:spcPts val="0"/>
              </a:spcBef>
              <a:buNone/>
            </a:pPr>
            <a:r>
              <a:rPr lang="en-IN" dirty="0"/>
              <a:t>}</a:t>
            </a:r>
          </a:p>
          <a:p>
            <a:pPr marL="45720" indent="0">
              <a:lnSpc>
                <a:spcPct val="120000"/>
              </a:lnSpc>
              <a:spcBef>
                <a:spcPts val="0"/>
              </a:spcBef>
              <a:buNone/>
            </a:pPr>
            <a:endParaRPr lang="en-IN" dirty="0"/>
          </a:p>
          <a:p>
            <a:pPr marL="45720" indent="0">
              <a:lnSpc>
                <a:spcPct val="120000"/>
              </a:lnSpc>
              <a:spcBef>
                <a:spcPts val="0"/>
              </a:spcBef>
              <a:buNone/>
            </a:pPr>
            <a:r>
              <a:rPr lang="en-IN" dirty="0" err="1"/>
              <a:t>int</a:t>
            </a:r>
            <a:r>
              <a:rPr lang="en-IN" dirty="0"/>
              <a:t> main() {</a:t>
            </a:r>
          </a:p>
          <a:p>
            <a:pPr marL="45720" indent="0">
              <a:lnSpc>
                <a:spcPct val="120000"/>
              </a:lnSpc>
              <a:spcBef>
                <a:spcPts val="0"/>
              </a:spcBef>
              <a:buNone/>
            </a:pPr>
            <a:r>
              <a:rPr lang="en-IN" dirty="0"/>
              <a:t>    </a:t>
            </a:r>
            <a:r>
              <a:rPr lang="en-IN" dirty="0" err="1"/>
              <a:t>int</a:t>
            </a:r>
            <a:r>
              <a:rPr lang="en-IN" dirty="0"/>
              <a:t> </a:t>
            </a:r>
            <a:r>
              <a:rPr lang="en-IN" dirty="0" err="1"/>
              <a:t>myArray</a:t>
            </a:r>
            <a:r>
              <a:rPr lang="en-IN" dirty="0"/>
              <a:t>[] = {12, 5, 21, 8, 17, 6};</a:t>
            </a:r>
          </a:p>
          <a:p>
            <a:pPr marL="45720" indent="0">
              <a:lnSpc>
                <a:spcPct val="120000"/>
              </a:lnSpc>
              <a:spcBef>
                <a:spcPts val="0"/>
              </a:spcBef>
              <a:buNone/>
            </a:pPr>
            <a:r>
              <a:rPr lang="en-IN" dirty="0"/>
              <a:t>    </a:t>
            </a:r>
            <a:r>
              <a:rPr lang="en-IN" dirty="0" err="1"/>
              <a:t>int</a:t>
            </a:r>
            <a:r>
              <a:rPr lang="en-IN" dirty="0"/>
              <a:t> </a:t>
            </a:r>
            <a:r>
              <a:rPr lang="en-IN" dirty="0" err="1"/>
              <a:t>arraySize</a:t>
            </a:r>
            <a:r>
              <a:rPr lang="en-IN" dirty="0"/>
              <a:t> = 6;</a:t>
            </a:r>
          </a:p>
          <a:p>
            <a:pPr marL="45720" indent="0">
              <a:lnSpc>
                <a:spcPct val="120000"/>
              </a:lnSpc>
              <a:spcBef>
                <a:spcPts val="0"/>
              </a:spcBef>
              <a:buNone/>
            </a:pPr>
            <a:endParaRPr lang="en-IN" dirty="0"/>
          </a:p>
          <a:p>
            <a:pPr marL="45720" indent="0">
              <a:lnSpc>
                <a:spcPct val="120000"/>
              </a:lnSpc>
              <a:spcBef>
                <a:spcPts val="0"/>
              </a:spcBef>
              <a:buNone/>
            </a:pPr>
            <a:r>
              <a:rPr lang="en-IN" dirty="0"/>
              <a:t>    </a:t>
            </a:r>
            <a:r>
              <a:rPr lang="en-IN" dirty="0" err="1"/>
              <a:t>int</a:t>
            </a:r>
            <a:r>
              <a:rPr lang="en-IN" dirty="0"/>
              <a:t> max = </a:t>
            </a:r>
            <a:r>
              <a:rPr lang="en-IN" dirty="0" err="1"/>
              <a:t>findMax</a:t>
            </a:r>
            <a:r>
              <a:rPr lang="en-IN" dirty="0"/>
              <a:t>(</a:t>
            </a:r>
            <a:r>
              <a:rPr lang="en-IN" dirty="0" err="1"/>
              <a:t>myArray</a:t>
            </a:r>
            <a:r>
              <a:rPr lang="en-IN" dirty="0"/>
              <a:t>, </a:t>
            </a:r>
            <a:r>
              <a:rPr lang="en-IN" dirty="0" err="1"/>
              <a:t>arraySize</a:t>
            </a:r>
            <a:r>
              <a:rPr lang="en-IN" dirty="0"/>
              <a:t>);</a:t>
            </a:r>
          </a:p>
          <a:p>
            <a:pPr marL="45720" indent="0">
              <a:lnSpc>
                <a:spcPct val="120000"/>
              </a:lnSpc>
              <a:spcBef>
                <a:spcPts val="0"/>
              </a:spcBef>
              <a:buNone/>
            </a:pPr>
            <a:endParaRPr lang="en-IN" dirty="0"/>
          </a:p>
          <a:p>
            <a:pPr marL="45720" indent="0">
              <a:lnSpc>
                <a:spcPct val="120000"/>
              </a:lnSpc>
              <a:spcBef>
                <a:spcPts val="0"/>
              </a:spcBef>
              <a:buNone/>
            </a:pPr>
            <a:r>
              <a:rPr lang="en-IN" dirty="0"/>
              <a:t>    </a:t>
            </a:r>
            <a:r>
              <a:rPr lang="en-IN" dirty="0" err="1" smtClean="0"/>
              <a:t>cout</a:t>
            </a:r>
            <a:r>
              <a:rPr lang="en-IN" dirty="0" smtClean="0"/>
              <a:t> </a:t>
            </a:r>
            <a:r>
              <a:rPr lang="en-IN" dirty="0"/>
              <a:t>&lt;&lt; "The maximum element in the array is: " &lt;&lt; max &lt;&lt; </a:t>
            </a:r>
            <a:r>
              <a:rPr lang="en-IN" dirty="0" err="1" smtClean="0"/>
              <a:t>endl</a:t>
            </a:r>
            <a:r>
              <a:rPr lang="en-IN" dirty="0"/>
              <a:t>;</a:t>
            </a:r>
          </a:p>
          <a:p>
            <a:pPr marL="45720" indent="0">
              <a:lnSpc>
                <a:spcPct val="120000"/>
              </a:lnSpc>
              <a:spcBef>
                <a:spcPts val="0"/>
              </a:spcBef>
              <a:buNone/>
            </a:pPr>
            <a:r>
              <a:rPr lang="en-IN" dirty="0"/>
              <a:t>    return 0;</a:t>
            </a:r>
          </a:p>
          <a:p>
            <a:pPr marL="45720" indent="0">
              <a:lnSpc>
                <a:spcPct val="120000"/>
              </a:lnSpc>
              <a:spcBef>
                <a:spcPts val="0"/>
              </a:spcBef>
              <a:buNone/>
            </a:pPr>
            <a:r>
              <a:rPr lang="en-IN" dirty="0"/>
              <a:t>}</a:t>
            </a:r>
          </a:p>
          <a:p>
            <a:pPr marL="45720" indent="0">
              <a:lnSpc>
                <a:spcPct val="120000"/>
              </a:lnSpc>
              <a:spcBef>
                <a:spcPts val="0"/>
              </a:spcBef>
              <a:buNone/>
            </a:pPr>
            <a:endParaRPr lang="en-IN" dirty="0"/>
          </a:p>
        </p:txBody>
      </p:sp>
      <p:cxnSp>
        <p:nvCxnSpPr>
          <p:cNvPr id="5" name="Straight Connector 4"/>
          <p:cNvCxnSpPr>
            <a:stCxn id="3" idx="0"/>
            <a:endCxn id="3" idx="2"/>
          </p:cNvCxnSpPr>
          <p:nvPr/>
        </p:nvCxnSpPr>
        <p:spPr>
          <a:xfrm>
            <a:off x="6531966" y="1089062"/>
            <a:ext cx="0" cy="57689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1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US" sz="2200" dirty="0"/>
              <a:t>In this code, the </a:t>
            </a:r>
            <a:r>
              <a:rPr lang="en-US" sz="2200" dirty="0" err="1"/>
              <a:t>findMax</a:t>
            </a:r>
            <a:r>
              <a:rPr lang="en-US" sz="2200" dirty="0"/>
              <a:t> function uses two nested loops to compare every element in the array with every other element to find the maximum. </a:t>
            </a:r>
            <a:endParaRPr lang="en-US" sz="2200" dirty="0" smtClean="0"/>
          </a:p>
          <a:p>
            <a:pPr algn="just">
              <a:lnSpc>
                <a:spcPct val="150000"/>
              </a:lnSpc>
            </a:pPr>
            <a:r>
              <a:rPr lang="en-US" sz="2200" dirty="0" smtClean="0"/>
              <a:t>Since </a:t>
            </a:r>
            <a:r>
              <a:rPr lang="en-US" sz="2200" dirty="0"/>
              <a:t>there are two nested loops, the time complexity of this algorithm is O(n^2)</a:t>
            </a:r>
            <a:endParaRPr lang="en-IN" sz="2200" dirty="0"/>
          </a:p>
        </p:txBody>
      </p:sp>
    </p:spTree>
    <p:extLst>
      <p:ext uri="{BB962C8B-B14F-4D97-AF65-F5344CB8AC3E}">
        <p14:creationId xmlns:p14="http://schemas.microsoft.com/office/powerpoint/2010/main" val="297313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Time</a:t>
            </a:r>
            <a:r>
              <a:rPr lang="en-IN" dirty="0"/>
              <a:t> </a:t>
            </a:r>
            <a:r>
              <a:rPr lang="en-IN" dirty="0" smtClean="0"/>
              <a:t> - O(2^n</a:t>
            </a:r>
            <a:r>
              <a:rPr lang="en-IN" dirty="0"/>
              <a:t>) </a:t>
            </a:r>
          </a:p>
        </p:txBody>
      </p:sp>
      <p:sp>
        <p:nvSpPr>
          <p:cNvPr id="3" name="Content Placeholder 2"/>
          <p:cNvSpPr>
            <a:spLocks noGrp="1"/>
          </p:cNvSpPr>
          <p:nvPr>
            <p:ph idx="1"/>
          </p:nvPr>
        </p:nvSpPr>
        <p:spPr/>
        <p:txBody>
          <a:bodyPr>
            <a:normAutofit/>
          </a:bodyPr>
          <a:lstStyle/>
          <a:p>
            <a:pPr>
              <a:lnSpc>
                <a:spcPct val="150000"/>
              </a:lnSpc>
            </a:pPr>
            <a:r>
              <a:rPr lang="en-US" sz="2200" dirty="0" smtClean="0"/>
              <a:t>The </a:t>
            </a:r>
            <a:r>
              <a:rPr lang="en-US" sz="2200" dirty="0"/>
              <a:t>execution time grows exponentially with the input size. </a:t>
            </a:r>
            <a:endParaRPr lang="en-US" sz="2200" dirty="0" smtClean="0"/>
          </a:p>
          <a:p>
            <a:pPr>
              <a:lnSpc>
                <a:spcPct val="150000"/>
              </a:lnSpc>
            </a:pPr>
            <a:r>
              <a:rPr lang="en-US" sz="2200" dirty="0" smtClean="0"/>
              <a:t>This </a:t>
            </a:r>
            <a:r>
              <a:rPr lang="en-US" sz="2200" dirty="0"/>
              <a:t>is highly inefficient and should be avoided whenever possible.</a:t>
            </a:r>
            <a:endParaRPr lang="en-IN" sz="2200" dirty="0"/>
          </a:p>
        </p:txBody>
      </p:sp>
    </p:spTree>
    <p:extLst>
      <p:ext uri="{BB962C8B-B14F-4D97-AF65-F5344CB8AC3E}">
        <p14:creationId xmlns:p14="http://schemas.microsoft.com/office/powerpoint/2010/main" val="313434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Time Complexity</a:t>
            </a:r>
          </a:p>
        </p:txBody>
      </p:sp>
      <p:sp>
        <p:nvSpPr>
          <p:cNvPr id="3" name="Content Placeholder 2"/>
          <p:cNvSpPr>
            <a:spLocks noGrp="1"/>
          </p:cNvSpPr>
          <p:nvPr>
            <p:ph idx="1"/>
          </p:nvPr>
        </p:nvSpPr>
        <p:spPr>
          <a:xfrm>
            <a:off x="1341120" y="1901952"/>
            <a:ext cx="10209196" cy="4127627"/>
          </a:xfrm>
        </p:spPr>
        <p:txBody>
          <a:bodyPr>
            <a:normAutofit/>
          </a:bodyPr>
          <a:lstStyle/>
          <a:p>
            <a:pPr algn="just">
              <a:lnSpc>
                <a:spcPct val="150000"/>
              </a:lnSpc>
            </a:pPr>
            <a:r>
              <a:rPr lang="en-US" sz="2300" dirty="0" smtClean="0"/>
              <a:t>Defined </a:t>
            </a:r>
            <a:r>
              <a:rPr lang="en-US" sz="2300" dirty="0"/>
              <a:t>as the amount of time taken by an algorithm to run, as a function of the length of the input. </a:t>
            </a:r>
            <a:endParaRPr lang="en-US" sz="2300" dirty="0" smtClean="0"/>
          </a:p>
          <a:p>
            <a:pPr algn="just">
              <a:lnSpc>
                <a:spcPct val="150000"/>
              </a:lnSpc>
            </a:pPr>
            <a:r>
              <a:rPr lang="en-US" sz="2300" dirty="0" smtClean="0"/>
              <a:t>It </a:t>
            </a:r>
            <a:r>
              <a:rPr lang="en-US" sz="2300" dirty="0"/>
              <a:t>measures the </a:t>
            </a:r>
            <a:r>
              <a:rPr lang="en-US" sz="2300" dirty="0">
                <a:solidFill>
                  <a:srgbClr val="00B0F0"/>
                </a:solidFill>
              </a:rPr>
              <a:t>time taken to execute each statement of code in an algorithm</a:t>
            </a:r>
            <a:r>
              <a:rPr lang="en-US" sz="2300" dirty="0" smtClean="0"/>
              <a:t>.</a:t>
            </a:r>
          </a:p>
          <a:p>
            <a:pPr algn="just">
              <a:lnSpc>
                <a:spcPct val="150000"/>
              </a:lnSpc>
            </a:pPr>
            <a:r>
              <a:rPr lang="en-US" sz="2400" dirty="0" smtClean="0"/>
              <a:t>The </a:t>
            </a:r>
            <a:r>
              <a:rPr lang="en-US" sz="2400" dirty="0"/>
              <a:t>idea behind time complexity is that </a:t>
            </a:r>
            <a:r>
              <a:rPr lang="en-US" sz="2400" dirty="0">
                <a:solidFill>
                  <a:srgbClr val="00B0F0"/>
                </a:solidFill>
              </a:rPr>
              <a:t>it can only measure the algorithm's execution time</a:t>
            </a:r>
            <a:r>
              <a:rPr lang="en-US" sz="2400" dirty="0"/>
              <a:t> in a way that is </a:t>
            </a:r>
            <a:r>
              <a:rPr lang="en-US" sz="2400" dirty="0">
                <a:solidFill>
                  <a:srgbClr val="00B0F0"/>
                </a:solidFill>
              </a:rPr>
              <a:t>dependent solely on the algorithm and its input</a:t>
            </a:r>
            <a:r>
              <a:rPr lang="en-US" sz="2400" dirty="0"/>
              <a:t>. </a:t>
            </a:r>
            <a:endParaRPr lang="en-IN" sz="2300" dirty="0"/>
          </a:p>
        </p:txBody>
      </p:sp>
    </p:spTree>
    <p:extLst>
      <p:ext uri="{BB962C8B-B14F-4D97-AF65-F5344CB8AC3E}">
        <p14:creationId xmlns:p14="http://schemas.microsoft.com/office/powerpoint/2010/main" val="224141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err="1"/>
              <a:t>Linearithmic</a:t>
            </a:r>
            <a:r>
              <a:rPr lang="en-IN" b="1" dirty="0"/>
              <a:t> Time Complexity (O(n log n)):</a:t>
            </a:r>
          </a:p>
        </p:txBody>
      </p:sp>
      <p:sp>
        <p:nvSpPr>
          <p:cNvPr id="3" name="Content Placeholder 2"/>
          <p:cNvSpPr>
            <a:spLocks noGrp="1"/>
          </p:cNvSpPr>
          <p:nvPr>
            <p:ph idx="1"/>
          </p:nvPr>
        </p:nvSpPr>
        <p:spPr/>
        <p:txBody>
          <a:bodyPr>
            <a:normAutofit/>
          </a:bodyPr>
          <a:lstStyle/>
          <a:p>
            <a:pPr algn="just">
              <a:lnSpc>
                <a:spcPct val="150000"/>
              </a:lnSpc>
            </a:pPr>
            <a:r>
              <a:rPr lang="en-US" sz="2200" dirty="0" smtClean="0"/>
              <a:t> Algorithms whose execution time grows in a manner that is roughly proportional to the product of the input size (n) and the logarithm of the input size (log n).</a:t>
            </a:r>
          </a:p>
          <a:p>
            <a:pPr algn="just">
              <a:lnSpc>
                <a:spcPct val="150000"/>
              </a:lnSpc>
            </a:pPr>
            <a:r>
              <a:rPr lang="en-US" sz="2200" dirty="0"/>
              <a:t> </a:t>
            </a:r>
            <a:r>
              <a:rPr lang="en-US" sz="2200" dirty="0" smtClean="0"/>
              <a:t>As </a:t>
            </a:r>
            <a:r>
              <a:rPr lang="en-US" sz="2200" dirty="0"/>
              <a:t>the size of the input data (n) increases, the number of operations performed by the algorithm increases at a rate </a:t>
            </a:r>
            <a:endParaRPr lang="en-US" sz="2200" dirty="0" smtClean="0"/>
          </a:p>
          <a:p>
            <a:pPr algn="just">
              <a:lnSpc>
                <a:spcPct val="150000"/>
              </a:lnSpc>
            </a:pPr>
            <a:r>
              <a:rPr lang="en-US" sz="2200" dirty="0" smtClean="0"/>
              <a:t>Example: </a:t>
            </a:r>
            <a:r>
              <a:rPr lang="en-US" sz="2200" dirty="0" err="1" smtClean="0"/>
              <a:t>MergeSort</a:t>
            </a:r>
            <a:endParaRPr lang="en-IN" sz="2200" dirty="0"/>
          </a:p>
        </p:txBody>
      </p:sp>
    </p:spTree>
    <p:extLst>
      <p:ext uri="{BB962C8B-B14F-4D97-AF65-F5344CB8AC3E}">
        <p14:creationId xmlns:p14="http://schemas.microsoft.com/office/powerpoint/2010/main" val="186240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
            </a:r>
            <a:br>
              <a:rPr lang="en-US" b="1" dirty="0"/>
            </a:br>
            <a:r>
              <a:rPr lang="en-US" b="1" dirty="0"/>
              <a:t>mathematical analysis of recursive algorithm</a:t>
            </a:r>
            <a:endParaRPr lang="en-IN" b="1" dirty="0"/>
          </a:p>
        </p:txBody>
      </p:sp>
      <p:sp>
        <p:nvSpPr>
          <p:cNvPr id="3" name="Content Placeholder 2"/>
          <p:cNvSpPr>
            <a:spLocks noGrp="1"/>
          </p:cNvSpPr>
          <p:nvPr>
            <p:ph idx="1"/>
          </p:nvPr>
        </p:nvSpPr>
        <p:spPr/>
        <p:txBody>
          <a:bodyPr/>
          <a:lstStyle/>
          <a:p>
            <a:pPr algn="just">
              <a:lnSpc>
                <a:spcPct val="150000"/>
              </a:lnSpc>
            </a:pPr>
            <a:r>
              <a:rPr lang="en-US" dirty="0"/>
              <a:t>Mathematical analysis of recursive algorithms involves determining their time complexity using mathematical notation and techniques. </a:t>
            </a:r>
            <a:endParaRPr lang="en-US" dirty="0" smtClean="0"/>
          </a:p>
          <a:p>
            <a:pPr algn="just">
              <a:lnSpc>
                <a:spcPct val="150000"/>
              </a:lnSpc>
            </a:pPr>
            <a:r>
              <a:rPr lang="en-US" dirty="0" smtClean="0"/>
              <a:t>The </a:t>
            </a:r>
            <a:r>
              <a:rPr lang="en-US" dirty="0"/>
              <a:t>most common mathematical notation for expressing time complexity is Big O notation (O),</a:t>
            </a:r>
            <a:endParaRPr lang="en-IN" dirty="0"/>
          </a:p>
        </p:txBody>
      </p:sp>
    </p:spTree>
    <p:extLst>
      <p:ext uri="{BB962C8B-B14F-4D97-AF65-F5344CB8AC3E}">
        <p14:creationId xmlns:p14="http://schemas.microsoft.com/office/powerpoint/2010/main" val="285203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783924"/>
          </a:xfrm>
        </p:spPr>
        <p:txBody>
          <a:bodyPr>
            <a:noAutofit/>
          </a:bodyPr>
          <a:lstStyle/>
          <a:p>
            <a:r>
              <a:rPr lang="en-US" sz="2800" b="1" dirty="0" smtClean="0"/>
              <a:t>Example:(</a:t>
            </a:r>
            <a:r>
              <a:rPr lang="en-US" sz="2800" b="1" dirty="0"/>
              <a:t>The algorithm calculates the sum of elements in an array using </a:t>
            </a:r>
            <a:r>
              <a:rPr lang="en-US" sz="2800" b="1" dirty="0" smtClean="0"/>
              <a:t>recursion)</a:t>
            </a:r>
            <a:endParaRPr lang="en-IN" sz="2800" b="1" dirty="0"/>
          </a:p>
        </p:txBody>
      </p:sp>
      <p:sp>
        <p:nvSpPr>
          <p:cNvPr id="3" name="Content Placeholder 2"/>
          <p:cNvSpPr>
            <a:spLocks noGrp="1"/>
          </p:cNvSpPr>
          <p:nvPr>
            <p:ph idx="1"/>
          </p:nvPr>
        </p:nvSpPr>
        <p:spPr/>
        <p:txBody>
          <a:bodyPr/>
          <a:lstStyle/>
          <a:p>
            <a:pPr marL="45720" indent="0">
              <a:buNone/>
            </a:pPr>
            <a:r>
              <a:rPr lang="en-US" dirty="0" err="1"/>
              <a:t>int</a:t>
            </a:r>
            <a:r>
              <a:rPr lang="en-US" dirty="0"/>
              <a:t> </a:t>
            </a:r>
            <a:r>
              <a:rPr lang="en-US" dirty="0" err="1"/>
              <a:t>sumArray</a:t>
            </a:r>
            <a:r>
              <a:rPr lang="en-US" dirty="0"/>
              <a:t>(</a:t>
            </a:r>
            <a:r>
              <a:rPr lang="en-US" dirty="0" err="1"/>
              <a:t>int</a:t>
            </a:r>
            <a:r>
              <a:rPr lang="en-US" dirty="0"/>
              <a:t> </a:t>
            </a:r>
            <a:r>
              <a:rPr lang="en-US" dirty="0" err="1"/>
              <a:t>arr</a:t>
            </a:r>
            <a:r>
              <a:rPr lang="en-US" dirty="0"/>
              <a:t>[], </a:t>
            </a:r>
            <a:r>
              <a:rPr lang="en-US" dirty="0" err="1"/>
              <a:t>int</a:t>
            </a:r>
            <a:r>
              <a:rPr lang="en-US" dirty="0"/>
              <a:t> n) {</a:t>
            </a:r>
          </a:p>
          <a:p>
            <a:pPr marL="45720" indent="0">
              <a:buNone/>
            </a:pPr>
            <a:r>
              <a:rPr lang="en-US" dirty="0"/>
              <a:t>    if (n == 0) {</a:t>
            </a:r>
          </a:p>
          <a:p>
            <a:pPr marL="45720" indent="0">
              <a:buNone/>
            </a:pPr>
            <a:r>
              <a:rPr lang="en-US" dirty="0"/>
              <a:t>        return 0; // Base case: when the array is empty, the sum is 0</a:t>
            </a:r>
          </a:p>
          <a:p>
            <a:pPr marL="45720" indent="0">
              <a:buNone/>
            </a:pPr>
            <a:r>
              <a:rPr lang="en-US" dirty="0"/>
              <a:t>    } else {</a:t>
            </a:r>
          </a:p>
          <a:p>
            <a:pPr marL="45720" indent="0">
              <a:buNone/>
            </a:pPr>
            <a:r>
              <a:rPr lang="en-US" dirty="0"/>
              <a:t>        return </a:t>
            </a:r>
            <a:r>
              <a:rPr lang="en-US" dirty="0" err="1"/>
              <a:t>arr</a:t>
            </a:r>
            <a:r>
              <a:rPr lang="en-US" dirty="0"/>
              <a:t>[n - 1] + </a:t>
            </a:r>
            <a:r>
              <a:rPr lang="en-US" dirty="0" err="1"/>
              <a:t>sumArray</a:t>
            </a:r>
            <a:r>
              <a:rPr lang="en-US" dirty="0"/>
              <a:t>(</a:t>
            </a:r>
            <a:r>
              <a:rPr lang="en-US" dirty="0" err="1"/>
              <a:t>arr</a:t>
            </a:r>
            <a:r>
              <a:rPr lang="en-US" dirty="0"/>
              <a:t>, n - 1); // Recursive case</a:t>
            </a:r>
          </a:p>
          <a:p>
            <a:pPr marL="45720" indent="0">
              <a:buNone/>
            </a:pPr>
            <a:r>
              <a:rPr lang="en-US" dirty="0"/>
              <a:t>    }</a:t>
            </a:r>
          </a:p>
          <a:p>
            <a:pPr marL="45720" indent="0">
              <a:buNone/>
            </a:pPr>
            <a:r>
              <a:rPr lang="en-US" dirty="0"/>
              <a:t>}</a:t>
            </a:r>
          </a:p>
          <a:p>
            <a:pPr marL="45720" indent="0">
              <a:buNone/>
            </a:pPr>
            <a:endParaRPr lang="en-IN" dirty="0"/>
          </a:p>
        </p:txBody>
      </p:sp>
    </p:spTree>
    <p:extLst>
      <p:ext uri="{BB962C8B-B14F-4D97-AF65-F5344CB8AC3E}">
        <p14:creationId xmlns:p14="http://schemas.microsoft.com/office/powerpoint/2010/main" val="357801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0113" y="2430914"/>
            <a:ext cx="10430577" cy="1005305"/>
          </a:xfrm>
        </p:spPr>
        <p:txBody>
          <a:bodyPr>
            <a:normAutofit/>
          </a:bodyPr>
          <a:lstStyle/>
          <a:p>
            <a:r>
              <a:rPr lang="en-US" b="1" dirty="0"/>
              <a:t>Common notations used to express time complexity </a:t>
            </a:r>
            <a:r>
              <a:rPr lang="en-US" b="1" dirty="0" smtClean="0"/>
              <a:t>are</a:t>
            </a:r>
            <a:endParaRPr lang="en-IN" b="1" dirty="0"/>
          </a:p>
        </p:txBody>
      </p:sp>
    </p:spTree>
    <p:extLst>
      <p:ext uri="{BB962C8B-B14F-4D97-AF65-F5344CB8AC3E}">
        <p14:creationId xmlns:p14="http://schemas.microsoft.com/office/powerpoint/2010/main" val="35634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US" sz="2200" b="1" dirty="0">
                <a:solidFill>
                  <a:srgbClr val="00B0F0"/>
                </a:solidFill>
              </a:rPr>
              <a:t>Big-oh(O) </a:t>
            </a:r>
            <a:r>
              <a:rPr lang="en-US" sz="2200" b="1" dirty="0" smtClean="0">
                <a:solidFill>
                  <a:srgbClr val="00B0F0"/>
                </a:solidFill>
              </a:rPr>
              <a:t>Notation: </a:t>
            </a:r>
            <a:r>
              <a:rPr lang="en-US" dirty="0" smtClean="0"/>
              <a:t>Specifies </a:t>
            </a:r>
            <a:r>
              <a:rPr lang="en-US" dirty="0"/>
              <a:t>the asymptotic upper bound for a function f(n). </a:t>
            </a:r>
            <a:r>
              <a:rPr lang="en-US" sz="2200" dirty="0" smtClean="0"/>
              <a:t>Denotes </a:t>
            </a:r>
            <a:r>
              <a:rPr lang="en-US" sz="2200" dirty="0"/>
              <a:t>the worst case </a:t>
            </a:r>
            <a:r>
              <a:rPr lang="en-US" sz="2200" dirty="0" smtClean="0"/>
              <a:t>of  an algorithm.</a:t>
            </a:r>
            <a:endParaRPr lang="en-US" sz="2200" dirty="0"/>
          </a:p>
          <a:p>
            <a:pPr algn="just">
              <a:lnSpc>
                <a:spcPct val="150000"/>
              </a:lnSpc>
            </a:pPr>
            <a:r>
              <a:rPr lang="en-US" sz="2200" b="1" dirty="0">
                <a:solidFill>
                  <a:srgbClr val="00B0F0"/>
                </a:solidFill>
              </a:rPr>
              <a:t>Big-omega(Ω) Notation: </a:t>
            </a:r>
            <a:r>
              <a:rPr lang="en-US" dirty="0"/>
              <a:t>S</a:t>
            </a:r>
            <a:r>
              <a:rPr lang="en-US" dirty="0" smtClean="0"/>
              <a:t>pecifies </a:t>
            </a:r>
            <a:r>
              <a:rPr lang="en-US" dirty="0"/>
              <a:t>the asymptotic lower bound for a function </a:t>
            </a:r>
            <a:r>
              <a:rPr lang="en-US" dirty="0" smtClean="0"/>
              <a:t>f(n). </a:t>
            </a:r>
            <a:r>
              <a:rPr lang="en-US" sz="2200" dirty="0" smtClean="0"/>
              <a:t>Denotes </a:t>
            </a:r>
            <a:r>
              <a:rPr lang="en-US" sz="2200" dirty="0"/>
              <a:t>the best runtime of an algorithm.</a:t>
            </a:r>
          </a:p>
          <a:p>
            <a:pPr algn="just">
              <a:lnSpc>
                <a:spcPct val="150000"/>
              </a:lnSpc>
            </a:pPr>
            <a:r>
              <a:rPr lang="en-US" sz="2200" b="1" dirty="0">
                <a:solidFill>
                  <a:srgbClr val="00B0F0"/>
                </a:solidFill>
              </a:rPr>
              <a:t>Big-Theta(Θ) notation</a:t>
            </a:r>
            <a:r>
              <a:rPr lang="en-US" sz="2200" dirty="0"/>
              <a:t>: </a:t>
            </a:r>
            <a:r>
              <a:rPr lang="en-US" dirty="0"/>
              <a:t>S</a:t>
            </a:r>
            <a:r>
              <a:rPr lang="en-US" dirty="0" smtClean="0"/>
              <a:t>pecifies </a:t>
            </a:r>
            <a:r>
              <a:rPr lang="en-US" dirty="0"/>
              <a:t>a </a:t>
            </a:r>
            <a:r>
              <a:rPr lang="en-US" dirty="0" smtClean="0"/>
              <a:t>bound </a:t>
            </a:r>
            <a:r>
              <a:rPr lang="en-US" dirty="0"/>
              <a:t>for a function f(n</a:t>
            </a:r>
            <a:r>
              <a:rPr lang="en-US" dirty="0" smtClean="0"/>
              <a:t>). </a:t>
            </a:r>
            <a:r>
              <a:rPr lang="en-US" sz="2200" dirty="0" smtClean="0"/>
              <a:t>Denotes </a:t>
            </a:r>
            <a:r>
              <a:rPr lang="en-US" sz="2200" dirty="0"/>
              <a:t>average case time complexity.</a:t>
            </a:r>
            <a:endParaRPr lang="en-IN" sz="2200" dirty="0"/>
          </a:p>
        </p:txBody>
      </p:sp>
    </p:spTree>
    <p:extLst>
      <p:ext uri="{BB962C8B-B14F-4D97-AF65-F5344CB8AC3E}">
        <p14:creationId xmlns:p14="http://schemas.microsoft.com/office/powerpoint/2010/main" val="417614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Best Case − Minimum time required for program execution.</a:t>
            </a:r>
          </a:p>
          <a:p>
            <a:endParaRPr lang="en-US" dirty="0"/>
          </a:p>
          <a:p>
            <a:r>
              <a:rPr lang="en-US" dirty="0"/>
              <a:t>Average Case − Average time required for program execution.</a:t>
            </a:r>
          </a:p>
          <a:p>
            <a:endParaRPr lang="en-US" dirty="0"/>
          </a:p>
          <a:p>
            <a:r>
              <a:rPr lang="en-US" dirty="0"/>
              <a:t>Worst Case − Maximum time required for program execution.</a:t>
            </a:r>
            <a:endParaRPr lang="en-IN" dirty="0"/>
          </a:p>
        </p:txBody>
      </p:sp>
    </p:spTree>
    <p:extLst>
      <p:ext uri="{BB962C8B-B14F-4D97-AF65-F5344CB8AC3E}">
        <p14:creationId xmlns:p14="http://schemas.microsoft.com/office/powerpoint/2010/main" val="8257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122" y="2296160"/>
            <a:ext cx="9509760" cy="1233424"/>
          </a:xfrm>
        </p:spPr>
        <p:txBody>
          <a:bodyPr/>
          <a:lstStyle/>
          <a:p>
            <a:r>
              <a:rPr lang="en-US" b="1" dirty="0" smtClean="0"/>
              <a:t>Common </a:t>
            </a:r>
            <a:r>
              <a:rPr lang="en-US" b="1" dirty="0"/>
              <a:t>time complexities and their </a:t>
            </a:r>
            <a:r>
              <a:rPr lang="en-US" b="1" dirty="0" smtClean="0"/>
              <a:t>descriptions</a:t>
            </a:r>
            <a:endParaRPr lang="en-IN" b="1" dirty="0"/>
          </a:p>
        </p:txBody>
      </p:sp>
    </p:spTree>
    <p:extLst>
      <p:ext uri="{BB962C8B-B14F-4D97-AF65-F5344CB8AC3E}">
        <p14:creationId xmlns:p14="http://schemas.microsoft.com/office/powerpoint/2010/main" val="65375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68320" y="500513"/>
            <a:ext cx="9032211" cy="5288180"/>
          </a:xfrm>
          <a:prstGeom prst="rect">
            <a:avLst/>
          </a:prstGeom>
        </p:spPr>
      </p:pic>
    </p:spTree>
    <p:extLst>
      <p:ext uri="{BB962C8B-B14F-4D97-AF65-F5344CB8AC3E}">
        <p14:creationId xmlns:p14="http://schemas.microsoft.com/office/powerpoint/2010/main" val="409178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Constant time – O (1)</a:t>
            </a:r>
          </a:p>
        </p:txBody>
      </p:sp>
      <p:sp>
        <p:nvSpPr>
          <p:cNvPr id="3" name="Content Placeholder 2"/>
          <p:cNvSpPr>
            <a:spLocks noGrp="1"/>
          </p:cNvSpPr>
          <p:nvPr>
            <p:ph idx="1"/>
          </p:nvPr>
        </p:nvSpPr>
        <p:spPr/>
        <p:txBody>
          <a:bodyPr>
            <a:normAutofit/>
          </a:bodyPr>
          <a:lstStyle/>
          <a:p>
            <a:pPr algn="just">
              <a:lnSpc>
                <a:spcPct val="150000"/>
              </a:lnSpc>
            </a:pPr>
            <a:r>
              <a:rPr lang="en-US" sz="2200" dirty="0"/>
              <a:t>An algorithm is said to have constant time with order O (1) when it is </a:t>
            </a:r>
            <a:r>
              <a:rPr lang="en-US" sz="2200" dirty="0">
                <a:solidFill>
                  <a:srgbClr val="00B0F0"/>
                </a:solidFill>
              </a:rPr>
              <a:t>not dependent on the input size n. </a:t>
            </a:r>
            <a:endParaRPr lang="en-US" sz="2200" dirty="0" smtClean="0">
              <a:solidFill>
                <a:srgbClr val="00B0F0"/>
              </a:solidFill>
            </a:endParaRPr>
          </a:p>
          <a:p>
            <a:pPr algn="just">
              <a:lnSpc>
                <a:spcPct val="150000"/>
              </a:lnSpc>
            </a:pPr>
            <a:r>
              <a:rPr lang="en-US" sz="2200" dirty="0" smtClean="0"/>
              <a:t>Irrespective </a:t>
            </a:r>
            <a:r>
              <a:rPr lang="en-US" sz="2200" dirty="0"/>
              <a:t>of the input size n, the runtime will always be the same</a:t>
            </a:r>
            <a:r>
              <a:rPr lang="en-US" sz="2200" dirty="0" smtClean="0"/>
              <a:t>.</a:t>
            </a:r>
          </a:p>
          <a:p>
            <a:pPr algn="just">
              <a:lnSpc>
                <a:spcPct val="150000"/>
              </a:lnSpc>
            </a:pPr>
            <a:r>
              <a:rPr lang="en-US" sz="2200" dirty="0" err="1" smtClean="0">
                <a:solidFill>
                  <a:srgbClr val="00B0F0"/>
                </a:solidFill>
              </a:rPr>
              <a:t>Example:It's</a:t>
            </a:r>
            <a:r>
              <a:rPr lang="en-US" sz="2200" dirty="0" smtClean="0">
                <a:solidFill>
                  <a:srgbClr val="00B0F0"/>
                </a:solidFill>
              </a:rPr>
              <a:t> </a:t>
            </a:r>
            <a:r>
              <a:rPr lang="en-US" sz="2200" dirty="0">
                <a:solidFill>
                  <a:srgbClr val="00B0F0"/>
                </a:solidFill>
              </a:rPr>
              <a:t>as quick as grabbing one ingredient from the kitchen, no matter how many ingredients </a:t>
            </a:r>
            <a:r>
              <a:rPr lang="en-US" sz="2200" dirty="0" smtClean="0">
                <a:solidFill>
                  <a:srgbClr val="00B0F0"/>
                </a:solidFill>
              </a:rPr>
              <a:t>we </a:t>
            </a:r>
            <a:r>
              <a:rPr lang="en-US" sz="2200" dirty="0">
                <a:solidFill>
                  <a:srgbClr val="00B0F0"/>
                </a:solidFill>
              </a:rPr>
              <a:t>have.</a:t>
            </a:r>
            <a:endParaRPr lang="en-IN" sz="2200" dirty="0">
              <a:solidFill>
                <a:srgbClr val="00B0F0"/>
              </a:solidFill>
            </a:endParaRPr>
          </a:p>
        </p:txBody>
      </p:sp>
    </p:spTree>
    <p:extLst>
      <p:ext uri="{BB962C8B-B14F-4D97-AF65-F5344CB8AC3E}">
        <p14:creationId xmlns:p14="http://schemas.microsoft.com/office/powerpoint/2010/main" val="26361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22425"/>
          </a:xfrm>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marL="45720" indent="0">
              <a:buNone/>
            </a:pPr>
            <a:r>
              <a:rPr lang="en-US" dirty="0"/>
              <a:t>#include &lt;</a:t>
            </a:r>
            <a:r>
              <a:rPr lang="en-US" dirty="0" err="1"/>
              <a:t>iostream</a:t>
            </a:r>
            <a:r>
              <a:rPr lang="en-US" dirty="0" smtClean="0"/>
              <a:t>&gt;</a:t>
            </a:r>
          </a:p>
          <a:p>
            <a:pPr marL="45720" indent="0">
              <a:buNone/>
            </a:pPr>
            <a:r>
              <a:rPr lang="en-US" dirty="0"/>
              <a:t>u</a:t>
            </a:r>
            <a:r>
              <a:rPr lang="en-US" dirty="0" smtClean="0"/>
              <a:t>sing </a:t>
            </a:r>
            <a:r>
              <a:rPr lang="en-US" dirty="0" err="1" smtClean="0"/>
              <a:t>namespacse</a:t>
            </a:r>
            <a:r>
              <a:rPr lang="en-US" dirty="0" smtClean="0"/>
              <a:t> </a:t>
            </a:r>
            <a:r>
              <a:rPr lang="en-US" dirty="0" err="1" smtClean="0"/>
              <a:t>std</a:t>
            </a:r>
            <a:r>
              <a:rPr lang="en-US" dirty="0" smtClean="0"/>
              <a:t>;</a:t>
            </a:r>
            <a:endParaRPr lang="en-US" dirty="0"/>
          </a:p>
          <a:p>
            <a:pPr marL="45720" indent="0">
              <a:buNone/>
            </a:pPr>
            <a:endParaRPr lang="en-US" dirty="0"/>
          </a:p>
          <a:p>
            <a:pPr marL="45720" indent="0">
              <a:buNone/>
            </a:pPr>
            <a:r>
              <a:rPr lang="en-US" dirty="0" err="1"/>
              <a:t>int</a:t>
            </a:r>
            <a:r>
              <a:rPr lang="en-US" dirty="0"/>
              <a:t> main() {</a:t>
            </a:r>
          </a:p>
          <a:p>
            <a:pPr marL="45720" indent="0">
              <a:buNone/>
            </a:pPr>
            <a:r>
              <a:rPr lang="en-US" dirty="0">
                <a:solidFill>
                  <a:srgbClr val="00B0F0"/>
                </a:solidFill>
              </a:rPr>
              <a:t>    </a:t>
            </a:r>
            <a:r>
              <a:rPr lang="en-US" dirty="0" err="1">
                <a:solidFill>
                  <a:srgbClr val="00B0F0"/>
                </a:solidFill>
              </a:rPr>
              <a:t>int</a:t>
            </a:r>
            <a:r>
              <a:rPr lang="en-US" dirty="0">
                <a:solidFill>
                  <a:srgbClr val="00B0F0"/>
                </a:solidFill>
              </a:rPr>
              <a:t> x = 42; </a:t>
            </a:r>
          </a:p>
          <a:p>
            <a:pPr marL="45720" indent="0">
              <a:buNone/>
            </a:pPr>
            <a:r>
              <a:rPr lang="en-US" dirty="0" smtClean="0">
                <a:solidFill>
                  <a:srgbClr val="00B0F0"/>
                </a:solidFill>
              </a:rPr>
              <a:t>    </a:t>
            </a:r>
            <a:r>
              <a:rPr lang="en-US" dirty="0" err="1" smtClean="0">
                <a:solidFill>
                  <a:srgbClr val="00B0F0"/>
                </a:solidFill>
              </a:rPr>
              <a:t>cout</a:t>
            </a:r>
            <a:r>
              <a:rPr lang="en-US" dirty="0" smtClean="0">
                <a:solidFill>
                  <a:srgbClr val="00B0F0"/>
                </a:solidFill>
              </a:rPr>
              <a:t> </a:t>
            </a:r>
            <a:r>
              <a:rPr lang="en-US" dirty="0">
                <a:solidFill>
                  <a:srgbClr val="00B0F0"/>
                </a:solidFill>
              </a:rPr>
              <a:t>&lt;&lt; "The value of x is: " &lt;&lt; x &lt;&lt; </a:t>
            </a:r>
            <a:r>
              <a:rPr lang="en-US" dirty="0" err="1" smtClean="0">
                <a:solidFill>
                  <a:srgbClr val="00B0F0"/>
                </a:solidFill>
              </a:rPr>
              <a:t>endl</a:t>
            </a:r>
            <a:r>
              <a:rPr lang="en-US" dirty="0">
                <a:solidFill>
                  <a:srgbClr val="00B0F0"/>
                </a:solidFill>
              </a:rPr>
              <a:t>;</a:t>
            </a:r>
          </a:p>
          <a:p>
            <a:pPr marL="45720" indent="0">
              <a:buNone/>
            </a:pPr>
            <a:r>
              <a:rPr lang="en-US" dirty="0"/>
              <a:t>    return 0;</a:t>
            </a:r>
          </a:p>
          <a:p>
            <a:pPr marL="45720" indent="0">
              <a:buNone/>
            </a:pPr>
            <a:r>
              <a:rPr lang="en-US" dirty="0"/>
              <a:t>}</a:t>
            </a:r>
          </a:p>
          <a:p>
            <a:pPr marL="45720" indent="0">
              <a:buNone/>
            </a:pPr>
            <a:endParaRPr lang="en-IN" dirty="0"/>
          </a:p>
        </p:txBody>
      </p:sp>
    </p:spTree>
    <p:extLst>
      <p:ext uri="{BB962C8B-B14F-4D97-AF65-F5344CB8AC3E}">
        <p14:creationId xmlns:p14="http://schemas.microsoft.com/office/powerpoint/2010/main" val="149057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Teal 16x9">
  <a:themeElements>
    <a:clrScheme name="Custom 26">
      <a:dk1>
        <a:srgbClr val="FFFFFF"/>
      </a:dk1>
      <a:lt1>
        <a:srgbClr val="0C0C0C"/>
      </a:lt1>
      <a:dk2>
        <a:srgbClr val="4E3B30"/>
      </a:dk2>
      <a:lt2>
        <a:srgbClr val="FBEEC9"/>
      </a:lt2>
      <a:accent1>
        <a:srgbClr val="56C892"/>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8384684B-0E69-492A-91E7-29F709A97A1C}" vid="{F5096ADD-FCE7-411A-B9A7-AE292EEF759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TotalTime>
  <Words>1125</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Banded Design Teal 16x9</vt:lpstr>
      <vt:lpstr>Time Complexity</vt:lpstr>
      <vt:lpstr>Time Complexity</vt:lpstr>
      <vt:lpstr>Common notations used to express time complexity are</vt:lpstr>
      <vt:lpstr>PowerPoint Presentation</vt:lpstr>
      <vt:lpstr>PowerPoint Presentation</vt:lpstr>
      <vt:lpstr>Common time complexities and their descriptions</vt:lpstr>
      <vt:lpstr>PowerPoint Presentation</vt:lpstr>
      <vt:lpstr>Constant time – O (1)</vt:lpstr>
      <vt:lpstr>Example</vt:lpstr>
      <vt:lpstr>Example 2</vt:lpstr>
      <vt:lpstr>PowerPoint Presentation</vt:lpstr>
      <vt:lpstr>Linear time – O(n)</vt:lpstr>
      <vt:lpstr>Example</vt:lpstr>
      <vt:lpstr>PowerPoint Presentation</vt:lpstr>
      <vt:lpstr>Logarithmic time – O (log n)</vt:lpstr>
      <vt:lpstr>Quadratic time – O (n^2)</vt:lpstr>
      <vt:lpstr>Example 1</vt:lpstr>
      <vt:lpstr>PowerPoint Presentation</vt:lpstr>
      <vt:lpstr>Exponential Time  - O(2^n) </vt:lpstr>
      <vt:lpstr>Linearithmic Time Complexity (O(n log n)):</vt:lpstr>
      <vt:lpstr> mathematical analysis of recursive algorithm</vt:lpstr>
      <vt:lpstr>Example:(The algorithm calculates the sum of elements in an array using recursion)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Complexity</dc:title>
  <dc:creator>Microsoft account</dc:creator>
  <cp:lastModifiedBy>Lenovo</cp:lastModifiedBy>
  <cp:revision>38</cp:revision>
  <dcterms:created xsi:type="dcterms:W3CDTF">2023-09-10T13:22:12Z</dcterms:created>
  <dcterms:modified xsi:type="dcterms:W3CDTF">2023-10-25T09:47:18Z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