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85" r:id="rId3"/>
    <p:sldId id="301" r:id="rId4"/>
    <p:sldId id="258" r:id="rId5"/>
    <p:sldId id="286" r:id="rId6"/>
    <p:sldId id="287" r:id="rId7"/>
    <p:sldId id="283" r:id="rId8"/>
    <p:sldId id="298" r:id="rId9"/>
    <p:sldId id="300" r:id="rId10"/>
    <p:sldId id="299" r:id="rId11"/>
    <p:sldId id="297" r:id="rId12"/>
    <p:sldId id="288" r:id="rId13"/>
    <p:sldId id="290" r:id="rId14"/>
    <p:sldId id="291" r:id="rId15"/>
    <p:sldId id="292" r:id="rId16"/>
    <p:sldId id="293" r:id="rId17"/>
    <p:sldId id="295" r:id="rId18"/>
    <p:sldId id="289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C3DF-2A41-4343-BF7D-3AA4DC86932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9B8AF-5C19-48D0-9A75-447843C5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6745-CE14-4F9A-A073-547CC8751EE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69FF-F90E-4260-AC80-CDA9BC32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5456-FAB3-A61D-F358-BAEAEBBB2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Hashing &amp; Hash Table</a:t>
            </a:r>
            <a:endParaRPr lang="en-US" b="1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765426B-BB76-2A57-BD3E-18AB8B14FAD9}"/>
              </a:ext>
            </a:extLst>
          </p:cNvPr>
          <p:cNvSpPr/>
          <p:nvPr/>
        </p:nvSpPr>
        <p:spPr>
          <a:xfrm>
            <a:off x="10561337" y="-29497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6C4EB95-AC25-176E-D839-58CCFB7E6B18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1A45E-9343-A160-4CD9-13870FF2142A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</p:spTree>
    <p:extLst>
      <p:ext uri="{BB962C8B-B14F-4D97-AF65-F5344CB8AC3E}">
        <p14:creationId xmlns:p14="http://schemas.microsoft.com/office/powerpoint/2010/main" val="34553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Square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mid square method is a very good hash function. It involves squaring the value of the key and then extracting the middle r digits as the hash value. The value of r can be decided according to the size of the hash table.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An example of the Mid Square Method is as </a:t>
            </a:r>
            <a:r>
              <a:rPr lang="en-US" sz="2000" dirty="0" smtClean="0"/>
              <a:t>follows: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Suppose the hash table has 100 memory locations. So </a:t>
            </a:r>
            <a:r>
              <a:rPr lang="en-US" sz="1600" b="1" dirty="0"/>
              <a:t>r=2</a:t>
            </a:r>
            <a:r>
              <a:rPr lang="en-US" sz="1600" dirty="0"/>
              <a:t> because two digits are required to map the key to memory location</a:t>
            </a:r>
            <a:r>
              <a:rPr lang="en-US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k = </a:t>
            </a:r>
            <a:r>
              <a:rPr lang="en-US" sz="1600" dirty="0" smtClean="0"/>
              <a:t>50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k*k </a:t>
            </a:r>
            <a:r>
              <a:rPr lang="en-US" sz="1600" dirty="0"/>
              <a:t>= 2500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h(50) = 50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hash value obtained is 50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14551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hashing is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After storing a large amount of data, we need to perform various operations on these </a:t>
            </a:r>
            <a:r>
              <a:rPr lang="en-US" sz="2000" dirty="0" smtClean="0"/>
              <a:t>data.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Lookups </a:t>
            </a:r>
            <a:r>
              <a:rPr lang="en-US" sz="2000" dirty="0"/>
              <a:t>are inevitable for the datasets. Linear search and binary search perform lookups/search with time complexity of O(n) and O(log n) respectively.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As </a:t>
            </a:r>
            <a:r>
              <a:rPr lang="en-US" sz="2000" dirty="0"/>
              <a:t>the size of the dataset increases, these complexities also become significantly high which is not acceptable.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need a technique that does not depend on the size of data. Hashing allows lookups to occur in constant time i.e. O(1).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757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Collision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When the hash function generates the same index for multiple keys, there will be a conflict (what value to be stored in that index). This is called a </a:t>
            </a:r>
            <a:r>
              <a:rPr lang="en-US" sz="2400" b="1" dirty="0"/>
              <a:t>hash collision.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We can resolve the hash collision using one of the following techniques.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Collision resolution by chaining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Addressing: Linear/Quadratic Probing and Double Hashing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906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by 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chaining, if a hash function produces the same index for multiple elements, these elements are stored in the same index by using a doubly-linked list.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j is the slot for multiple elements, it contains a pointer to the head of the list of elements. If no element is present, j contains NIL.</a:t>
            </a:r>
            <a:endParaRPr lang="en-US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39240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aining method used to resolve collision in hash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27" y="1078749"/>
            <a:ext cx="8956073" cy="476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by Open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Unlike chaining, open addressing doesn't store multiple elements into the same slot. Here, each slot is either filled with a single key or left NIL.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Different </a:t>
            </a:r>
            <a:r>
              <a:rPr lang="en-US" sz="2400" dirty="0"/>
              <a:t>techniques used in open addressing are</a:t>
            </a:r>
            <a:r>
              <a:rPr lang="en-US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Linear Probing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30982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linear probing, collision is resolved by checking the next slot.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h(k, </a:t>
            </a:r>
            <a:r>
              <a:rPr lang="en-US" sz="2400" dirty="0" err="1"/>
              <a:t>i</a:t>
            </a:r>
            <a:r>
              <a:rPr lang="en-US" sz="2400" dirty="0"/>
              <a:t>) = (h′(k) + </a:t>
            </a:r>
            <a:r>
              <a:rPr lang="en-US" sz="2400" dirty="0" err="1"/>
              <a:t>i</a:t>
            </a:r>
            <a:r>
              <a:rPr lang="en-US" sz="2400" dirty="0"/>
              <a:t>) mod </a:t>
            </a:r>
            <a:r>
              <a:rPr lang="en-US" sz="2400" dirty="0" smtClean="0"/>
              <a:t>m 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{0, 1, </a:t>
            </a:r>
            <a:r>
              <a:rPr lang="en-US" sz="2400" dirty="0" smtClean="0"/>
              <a:t>….} h</a:t>
            </a:r>
            <a:r>
              <a:rPr lang="en-US" sz="2400" dirty="0"/>
              <a:t>'(k) is a new hash function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a collision occurs at h(k, 0), then h(k, 1) is checked. In this way, the value of </a:t>
            </a:r>
            <a:r>
              <a:rPr lang="en-US" sz="2400" dirty="0" err="1"/>
              <a:t>i</a:t>
            </a:r>
            <a:r>
              <a:rPr lang="en-US" sz="2400" dirty="0"/>
              <a:t> is incremented linearly.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problem with linear probing is that a cluster of adjacent slots is filled. When inserting a new element, the entire cluster must be traversed. This adds to the time required to perform operations on the hash table.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14067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a collision occurs after applying a hash function h(k), then another hash function is calculated for finding the next slot.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h(k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) = (h1(k) + ih2(k)) mod m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9071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Hash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>
              <a:lnSpc>
                <a:spcPct val="170000"/>
              </a:lnSpc>
            </a:pPr>
            <a:r>
              <a:rPr lang="en-US" sz="2000" dirty="0"/>
              <a:t>Database indexing: Hashing is used to index and retrieve data efficiently in databases and other data storage systems.</a:t>
            </a:r>
          </a:p>
          <a:p>
            <a:pPr algn="just" fontAlgn="base">
              <a:lnSpc>
                <a:spcPct val="170000"/>
              </a:lnSpc>
            </a:pPr>
            <a:r>
              <a:rPr lang="en-US" sz="2000" dirty="0"/>
              <a:t>Password storage: Hashing is used to store passwords securely by applying a hash function to the password and storing the hashed result, rather than the plain text password.</a:t>
            </a:r>
          </a:p>
          <a:p>
            <a:pPr algn="just" fontAlgn="base">
              <a:lnSpc>
                <a:spcPct val="170000"/>
              </a:lnSpc>
            </a:pPr>
            <a:r>
              <a:rPr lang="en-US" sz="2000" dirty="0"/>
              <a:t>Data compression: Hashing is used in data compression algorithms, such as the Huffman coding algorithm, to encode data efficiently</a:t>
            </a:r>
            <a:r>
              <a:rPr lang="en-US" sz="2000" dirty="0" smtClean="0"/>
              <a:t>.</a:t>
            </a:r>
          </a:p>
          <a:p>
            <a:pPr algn="just" fontAlgn="base">
              <a:lnSpc>
                <a:spcPct val="170000"/>
              </a:lnSpc>
            </a:pPr>
            <a:endParaRPr lang="en-US" sz="200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6966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Hash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70000"/>
              </a:lnSpc>
            </a:pPr>
            <a:r>
              <a:rPr lang="en-US" sz="2000" dirty="0" smtClean="0"/>
              <a:t>Search </a:t>
            </a:r>
            <a:r>
              <a:rPr lang="en-US" sz="2000" dirty="0"/>
              <a:t>algorithms: Hashing is used to implement search algorithms, such as hash tables and bloom filters, for fast lookups and </a:t>
            </a:r>
            <a:r>
              <a:rPr lang="en-US" sz="2000" dirty="0" smtClean="0"/>
              <a:t>queries.</a:t>
            </a:r>
            <a:endParaRPr lang="en-US" sz="2000" dirty="0"/>
          </a:p>
          <a:p>
            <a:pPr algn="just" fontAlgn="base">
              <a:lnSpc>
                <a:spcPct val="170000"/>
              </a:lnSpc>
            </a:pPr>
            <a:r>
              <a:rPr lang="en-US" sz="2000" dirty="0"/>
              <a:t>Cryptography: Hashing is used in cryptography to generate digital signatures, message authentication codes (MACs), and key derivation functions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40664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Hash table data structure stores elements in key-value pairs where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Key</a:t>
            </a:r>
            <a:r>
              <a:rPr lang="en-US" sz="2400" dirty="0"/>
              <a:t>- unique integer that is used for indexing the values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Value</a:t>
            </a:r>
            <a:r>
              <a:rPr lang="en-US" sz="2400" dirty="0"/>
              <a:t> - data that are associated with keys.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  <p:pic>
        <p:nvPicPr>
          <p:cNvPr id="2050" name="Picture 2" descr="Hash Table key and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93" y="3906866"/>
            <a:ext cx="37147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2150" y="5514488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and Value in Hash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Direct Address Table is a data structure that has the capability of mapping records to their corresponding keys using arrays.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direct address tables, records are placed using their key values directly as indexes.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They </a:t>
            </a:r>
            <a:r>
              <a:rPr lang="en-US" sz="2400" dirty="0"/>
              <a:t>facilitate fast searching, insertion and deletion operations.</a:t>
            </a:r>
            <a:endParaRPr lang="en-US" sz="200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3836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Hashing is a technique or </a:t>
            </a:r>
            <a:r>
              <a:rPr lang="en-US" sz="2400" b="1" dirty="0"/>
              <a:t>process of mapping keys, and values </a:t>
            </a:r>
            <a:r>
              <a:rPr lang="en-US" sz="2400" dirty="0"/>
              <a:t>into </a:t>
            </a:r>
            <a:r>
              <a:rPr lang="en-US" sz="2400" b="1" dirty="0"/>
              <a:t>the hash table </a:t>
            </a:r>
            <a:r>
              <a:rPr lang="en-US" sz="2400" dirty="0"/>
              <a:t>by using a </a:t>
            </a:r>
            <a:r>
              <a:rPr lang="en-US" sz="2400" b="1" dirty="0"/>
              <a:t>hash function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done for </a:t>
            </a:r>
            <a:r>
              <a:rPr lang="en-US" sz="2400" b="1" dirty="0"/>
              <a:t>faster access to elements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efficiency of mapping depends on the efficiency of the hash function used.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12986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a hash table, a new index is processed using the keys. And, the element corresponding to that key is stored in the index. This process is </a:t>
            </a:r>
            <a:r>
              <a:rPr lang="en-US" sz="2400" b="1" dirty="0"/>
              <a:t>called hashing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Let </a:t>
            </a:r>
            <a:r>
              <a:rPr lang="en-US" sz="2400" dirty="0"/>
              <a:t>k be a key and h(x) be a hash function.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Here</a:t>
            </a:r>
            <a:r>
              <a:rPr lang="en-US" sz="2400" dirty="0"/>
              <a:t>, h(k) will give us a new index to store the element linked with k.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31635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h Table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20" y="927125"/>
            <a:ext cx="6222029" cy="49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Let a hash function H(x) maps the value </a:t>
            </a:r>
            <a:r>
              <a:rPr lang="en-US" sz="2000" b="1" dirty="0"/>
              <a:t>x</a:t>
            </a:r>
            <a:r>
              <a:rPr lang="en-US" sz="2000" dirty="0"/>
              <a:t> at the index </a:t>
            </a:r>
            <a:r>
              <a:rPr lang="en-US" sz="2000" b="1" dirty="0"/>
              <a:t>x%10</a:t>
            </a:r>
            <a:r>
              <a:rPr lang="en-US" sz="2000" dirty="0"/>
              <a:t> in an Array. </a:t>
            </a:r>
            <a:r>
              <a:rPr lang="en-US" sz="2000" dirty="0" smtClean="0"/>
              <a:t>For </a:t>
            </a:r>
            <a:r>
              <a:rPr lang="en-US" sz="2000" dirty="0"/>
              <a:t>example if the list of values is [11,12,13,14,15] it will be stored at positions {1,2,3,4,5} in the array or Hash table respectively.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5" y="3037601"/>
            <a:ext cx="6670610" cy="36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There are many hash functions that use numeric </a:t>
            </a:r>
            <a:r>
              <a:rPr lang="en-US" sz="2000" dirty="0" err="1"/>
              <a:t>numeric</a:t>
            </a:r>
            <a:r>
              <a:rPr lang="en-US" sz="2000" dirty="0"/>
              <a:t> or alphanumeric keys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Division Method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Mid Square Method</a:t>
            </a:r>
            <a:endParaRPr lang="en-US" sz="200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142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DB6-11FA-B958-BF6B-CC65426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889-47D8-9525-E3BE-4AB9359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This </a:t>
            </a:r>
            <a:r>
              <a:rPr lang="en-US" sz="1800" dirty="0"/>
              <a:t>is the easiest method to create a hash function. The hash function can be described as </a:t>
            </a:r>
            <a:r>
              <a:rPr lang="en-US" sz="1800" dirty="0" smtClean="0"/>
              <a:t>h(k</a:t>
            </a:r>
            <a:r>
              <a:rPr lang="en-US" sz="1800" dirty="0"/>
              <a:t>) = k mod n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Here, h(k) is the hash value obtained by dividing the key value k by size of hash table n using the remainder. It is best that n is a prime number as that makes sure the keys are distributed with more uniformity.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An </a:t>
            </a:r>
            <a:r>
              <a:rPr lang="en-US" sz="1800" dirty="0"/>
              <a:t>example of the Division Method is as </a:t>
            </a:r>
            <a:r>
              <a:rPr lang="en-US" sz="1800" dirty="0" smtClean="0"/>
              <a:t>follows: k=1276, n=10, h(1276</a:t>
            </a:r>
            <a:r>
              <a:rPr lang="en-US" sz="1800" dirty="0"/>
              <a:t>) = 1276 mod </a:t>
            </a:r>
            <a:r>
              <a:rPr lang="en-US" sz="1800" dirty="0" smtClean="0"/>
              <a:t>10 = 6, The </a:t>
            </a:r>
            <a:r>
              <a:rPr lang="en-US" sz="1800" dirty="0"/>
              <a:t>hash value obtained is 6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disadvantage of the division method id that consecutive keys map to consecutive hash values in the hash table. This leads to a poor performance.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8BDD45-4AAA-3372-C532-DAD52B6FEF4D}"/>
              </a:ext>
            </a:extLst>
          </p:cNvPr>
          <p:cNvSpPr/>
          <p:nvPr/>
        </p:nvSpPr>
        <p:spPr>
          <a:xfrm>
            <a:off x="10499487" y="5883820"/>
            <a:ext cx="391742" cy="565374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2B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FD2E5-07D4-DEE6-C3B6-F032D0858712}"/>
              </a:ext>
            </a:extLst>
          </p:cNvPr>
          <p:cNvSpPr/>
          <p:nvPr/>
        </p:nvSpPr>
        <p:spPr>
          <a:xfrm>
            <a:off x="10970191" y="5929235"/>
            <a:ext cx="122180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>
                <a:solidFill>
                  <a:schemeClr val="tx1">
                    <a:lumMod val="95000"/>
                    <a:lumOff val="5000"/>
                  </a:schemeClr>
                </a:solidFill>
              </a:rPr>
              <a:t>iamneo.io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43E3D-DE3C-A441-AE86-CA5B80C834CB}"/>
              </a:ext>
            </a:extLst>
          </p:cNvPr>
          <p:cNvSpPr/>
          <p:nvPr/>
        </p:nvSpPr>
        <p:spPr>
          <a:xfrm>
            <a:off x="10561337" y="0"/>
            <a:ext cx="1630663" cy="1267970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505" h="1826927">
                <a:moveTo>
                  <a:pt x="2" y="75"/>
                </a:moveTo>
                <a:cubicBezTo>
                  <a:pt x="-1868" y="13634"/>
                  <a:pt x="2352677" y="2192"/>
                  <a:pt x="2349502" y="75"/>
                </a:cubicBezTo>
                <a:cubicBezTo>
                  <a:pt x="2346327" y="-2042"/>
                  <a:pt x="2343152" y="782183"/>
                  <a:pt x="2343152" y="787475"/>
                </a:cubicBezTo>
                <a:cubicBezTo>
                  <a:pt x="2343152" y="792767"/>
                  <a:pt x="1393827" y="798383"/>
                  <a:pt x="1397002" y="793825"/>
                </a:cubicBezTo>
                <a:cubicBezTo>
                  <a:pt x="1400177" y="789267"/>
                  <a:pt x="2" y="1828019"/>
                  <a:pt x="2" y="1826927"/>
                </a:cubicBezTo>
                <a:cubicBezTo>
                  <a:pt x="2" y="1825835"/>
                  <a:pt x="1872" y="-13484"/>
                  <a:pt x="2" y="75"/>
                </a:cubicBezTo>
                <a:close/>
              </a:path>
            </a:pathLst>
          </a:custGeom>
          <a:gradFill>
            <a:gsLst>
              <a:gs pos="0">
                <a:srgbClr val="8848B4"/>
              </a:gs>
              <a:gs pos="81000">
                <a:srgbClr val="32B2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33" dirty="0"/>
          </a:p>
        </p:txBody>
      </p:sp>
    </p:spTree>
    <p:extLst>
      <p:ext uri="{BB962C8B-B14F-4D97-AF65-F5344CB8AC3E}">
        <p14:creationId xmlns:p14="http://schemas.microsoft.com/office/powerpoint/2010/main" val="33769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1839</TotalTime>
  <Words>967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Hashing &amp; Hash Table</vt:lpstr>
      <vt:lpstr>Hash Table</vt:lpstr>
      <vt:lpstr>Direct Address Table</vt:lpstr>
      <vt:lpstr>Hashing</vt:lpstr>
      <vt:lpstr>Hashing</vt:lpstr>
      <vt:lpstr>PowerPoint Presentation</vt:lpstr>
      <vt:lpstr>Hashing</vt:lpstr>
      <vt:lpstr>Hash Functions</vt:lpstr>
      <vt:lpstr>Division Method</vt:lpstr>
      <vt:lpstr>Mid Square Method</vt:lpstr>
      <vt:lpstr>Why hashing is needed?</vt:lpstr>
      <vt:lpstr>Hash Collision</vt:lpstr>
      <vt:lpstr>Collision resolution by chaining</vt:lpstr>
      <vt:lpstr>PowerPoint Presentation</vt:lpstr>
      <vt:lpstr>Collision resolution by Open addressing</vt:lpstr>
      <vt:lpstr>Linear Probing</vt:lpstr>
      <vt:lpstr>Double hashing</vt:lpstr>
      <vt:lpstr>Application of Hash Table</vt:lpstr>
      <vt:lpstr>Application of Hash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Koutheesh</dc:creator>
  <cp:lastModifiedBy>Lenovo</cp:lastModifiedBy>
  <cp:revision>201</cp:revision>
  <dcterms:created xsi:type="dcterms:W3CDTF">2023-05-25T17:08:26Z</dcterms:created>
  <dcterms:modified xsi:type="dcterms:W3CDTF">2023-10-31T04:20:23Z</dcterms:modified>
</cp:coreProperties>
</file>