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96" r:id="rId4"/>
    <p:sldId id="295" r:id="rId5"/>
    <p:sldId id="293" r:id="rId6"/>
    <p:sldId id="294" r:id="rId7"/>
    <p:sldId id="292" r:id="rId8"/>
    <p:sldId id="259" r:id="rId9"/>
    <p:sldId id="260" r:id="rId10"/>
    <p:sldId id="261" r:id="rId11"/>
    <p:sldId id="262" r:id="rId12"/>
    <p:sldId id="265" r:id="rId13"/>
    <p:sldId id="263" r:id="rId14"/>
    <p:sldId id="266" r:id="rId15"/>
    <p:sldId id="267" r:id="rId16"/>
    <p:sldId id="268" r:id="rId17"/>
    <p:sldId id="264" r:id="rId18"/>
    <p:sldId id="269" r:id="rId19"/>
    <p:sldId id="270" r:id="rId20"/>
    <p:sldId id="271" r:id="rId21"/>
    <p:sldId id="285" r:id="rId22"/>
    <p:sldId id="286" r:id="rId23"/>
    <p:sldId id="287" r:id="rId24"/>
    <p:sldId id="288" r:id="rId25"/>
    <p:sldId id="289" r:id="rId26"/>
    <p:sldId id="284" r:id="rId27"/>
    <p:sldId id="272" r:id="rId28"/>
    <p:sldId id="277" r:id="rId29"/>
    <p:sldId id="278" r:id="rId30"/>
    <p:sldId id="280" r:id="rId31"/>
    <p:sldId id="281" r:id="rId32"/>
    <p:sldId id="282" r:id="rId33"/>
    <p:sldId id="283" r:id="rId34"/>
    <p:sldId id="273" r:id="rId35"/>
    <p:sldId id="276" r:id="rId36"/>
    <p:sldId id="274" r:id="rId37"/>
    <p:sldId id="275" r:id="rId38"/>
    <p:sldId id="279" r:id="rId39"/>
    <p:sldId id="290" r:id="rId40"/>
    <p:sldId id="29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176B75-24B0-4680-A121-971888D7BB80}"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D952C-1C53-41DE-9FB4-3689219B50A7}" type="slidenum">
              <a:rPr lang="en-US" smtClean="0"/>
              <a:t>‹#›</a:t>
            </a:fld>
            <a:endParaRPr lang="en-US"/>
          </a:p>
        </p:txBody>
      </p:sp>
    </p:spTree>
    <p:extLst>
      <p:ext uri="{BB962C8B-B14F-4D97-AF65-F5344CB8AC3E}">
        <p14:creationId xmlns:p14="http://schemas.microsoft.com/office/powerpoint/2010/main" val="325940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B176B75-24B0-4680-A121-971888D7BB80}"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D952C-1C53-41DE-9FB4-3689219B50A7}" type="slidenum">
              <a:rPr lang="en-US" smtClean="0"/>
              <a:t>‹#›</a:t>
            </a:fld>
            <a:endParaRPr lang="en-US"/>
          </a:p>
        </p:txBody>
      </p:sp>
    </p:spTree>
    <p:extLst>
      <p:ext uri="{BB962C8B-B14F-4D97-AF65-F5344CB8AC3E}">
        <p14:creationId xmlns:p14="http://schemas.microsoft.com/office/powerpoint/2010/main" val="4176909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B176B75-24B0-4680-A121-971888D7BB80}"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D952C-1C53-41DE-9FB4-3689219B50A7}" type="slidenum">
              <a:rPr lang="en-US" smtClean="0"/>
              <a:t>‹#›</a:t>
            </a:fld>
            <a:endParaRPr lang="en-US"/>
          </a:p>
        </p:txBody>
      </p:sp>
    </p:spTree>
    <p:extLst>
      <p:ext uri="{BB962C8B-B14F-4D97-AF65-F5344CB8AC3E}">
        <p14:creationId xmlns:p14="http://schemas.microsoft.com/office/powerpoint/2010/main" val="3202249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B176B75-24B0-4680-A121-971888D7BB80}"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D952C-1C53-41DE-9FB4-3689219B50A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26757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B176B75-24B0-4680-A121-971888D7BB80}"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D952C-1C53-41DE-9FB4-3689219B50A7}" type="slidenum">
              <a:rPr lang="en-US" smtClean="0"/>
              <a:t>‹#›</a:t>
            </a:fld>
            <a:endParaRPr lang="en-US"/>
          </a:p>
        </p:txBody>
      </p:sp>
    </p:spTree>
    <p:extLst>
      <p:ext uri="{BB962C8B-B14F-4D97-AF65-F5344CB8AC3E}">
        <p14:creationId xmlns:p14="http://schemas.microsoft.com/office/powerpoint/2010/main" val="2563955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176B75-24B0-4680-A121-971888D7BB80}" type="datetimeFigureOut">
              <a:rPr lang="en-US" smtClean="0"/>
              <a:t>11/2/2023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D952C-1C53-41DE-9FB4-3689219B50A7}" type="slidenum">
              <a:rPr lang="en-US" smtClean="0"/>
              <a:t>‹#›</a:t>
            </a:fld>
            <a:endParaRPr lang="en-US"/>
          </a:p>
        </p:txBody>
      </p:sp>
    </p:spTree>
    <p:extLst>
      <p:ext uri="{BB962C8B-B14F-4D97-AF65-F5344CB8AC3E}">
        <p14:creationId xmlns:p14="http://schemas.microsoft.com/office/powerpoint/2010/main" val="2930549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176B75-24B0-4680-A121-971888D7BB80}" type="datetimeFigureOut">
              <a:rPr lang="en-US" smtClean="0"/>
              <a:t>11/2/2023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D952C-1C53-41DE-9FB4-3689219B50A7}" type="slidenum">
              <a:rPr lang="en-US" smtClean="0"/>
              <a:t>‹#›</a:t>
            </a:fld>
            <a:endParaRPr lang="en-US"/>
          </a:p>
        </p:txBody>
      </p:sp>
    </p:spTree>
    <p:extLst>
      <p:ext uri="{BB962C8B-B14F-4D97-AF65-F5344CB8AC3E}">
        <p14:creationId xmlns:p14="http://schemas.microsoft.com/office/powerpoint/2010/main" val="4189583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176B75-24B0-4680-A121-971888D7BB80}"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D952C-1C53-41DE-9FB4-3689219B50A7}" type="slidenum">
              <a:rPr lang="en-US" smtClean="0"/>
              <a:t>‹#›</a:t>
            </a:fld>
            <a:endParaRPr lang="en-US"/>
          </a:p>
        </p:txBody>
      </p:sp>
    </p:spTree>
    <p:extLst>
      <p:ext uri="{BB962C8B-B14F-4D97-AF65-F5344CB8AC3E}">
        <p14:creationId xmlns:p14="http://schemas.microsoft.com/office/powerpoint/2010/main" val="4239023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176B75-24B0-4680-A121-971888D7BB80}"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D952C-1C53-41DE-9FB4-3689219B50A7}" type="slidenum">
              <a:rPr lang="en-US" smtClean="0"/>
              <a:t>‹#›</a:t>
            </a:fld>
            <a:endParaRPr lang="en-US"/>
          </a:p>
        </p:txBody>
      </p:sp>
    </p:spTree>
    <p:extLst>
      <p:ext uri="{BB962C8B-B14F-4D97-AF65-F5344CB8AC3E}">
        <p14:creationId xmlns:p14="http://schemas.microsoft.com/office/powerpoint/2010/main" val="445878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B176B75-24B0-4680-A121-971888D7BB80}"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D952C-1C53-41DE-9FB4-3689219B50A7}" type="slidenum">
              <a:rPr lang="en-US" smtClean="0"/>
              <a:t>‹#›</a:t>
            </a:fld>
            <a:endParaRPr lang="en-US"/>
          </a:p>
        </p:txBody>
      </p:sp>
    </p:spTree>
    <p:extLst>
      <p:ext uri="{BB962C8B-B14F-4D97-AF65-F5344CB8AC3E}">
        <p14:creationId xmlns:p14="http://schemas.microsoft.com/office/powerpoint/2010/main" val="338878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B176B75-24B0-4680-A121-971888D7BB80}"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D952C-1C53-41DE-9FB4-3689219B50A7}" type="slidenum">
              <a:rPr lang="en-US" smtClean="0"/>
              <a:t>‹#›</a:t>
            </a:fld>
            <a:endParaRPr lang="en-US"/>
          </a:p>
        </p:txBody>
      </p:sp>
    </p:spTree>
    <p:extLst>
      <p:ext uri="{BB962C8B-B14F-4D97-AF65-F5344CB8AC3E}">
        <p14:creationId xmlns:p14="http://schemas.microsoft.com/office/powerpoint/2010/main" val="526562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176B75-24B0-4680-A121-971888D7BB80}"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D952C-1C53-41DE-9FB4-3689219B50A7}" type="slidenum">
              <a:rPr lang="en-US" smtClean="0"/>
              <a:t>‹#›</a:t>
            </a:fld>
            <a:endParaRPr lang="en-US"/>
          </a:p>
        </p:txBody>
      </p:sp>
    </p:spTree>
    <p:extLst>
      <p:ext uri="{BB962C8B-B14F-4D97-AF65-F5344CB8AC3E}">
        <p14:creationId xmlns:p14="http://schemas.microsoft.com/office/powerpoint/2010/main" val="543510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176B75-24B0-4680-A121-971888D7BB80}"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3D952C-1C53-41DE-9FB4-3689219B50A7}" type="slidenum">
              <a:rPr lang="en-US" smtClean="0"/>
              <a:t>‹#›</a:t>
            </a:fld>
            <a:endParaRPr lang="en-US"/>
          </a:p>
        </p:txBody>
      </p:sp>
    </p:spTree>
    <p:extLst>
      <p:ext uri="{BB962C8B-B14F-4D97-AF65-F5344CB8AC3E}">
        <p14:creationId xmlns:p14="http://schemas.microsoft.com/office/powerpoint/2010/main" val="151088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B176B75-24B0-4680-A121-971888D7BB80}" type="datetimeFigureOut">
              <a:rPr lang="en-US" smtClean="0"/>
              <a:t>11/2/2023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A3D952C-1C53-41DE-9FB4-3689219B50A7}" type="slidenum">
              <a:rPr lang="en-US" smtClean="0"/>
              <a:t>‹#›</a:t>
            </a:fld>
            <a:endParaRPr lang="en-US"/>
          </a:p>
        </p:txBody>
      </p:sp>
    </p:spTree>
    <p:extLst>
      <p:ext uri="{BB962C8B-B14F-4D97-AF65-F5344CB8AC3E}">
        <p14:creationId xmlns:p14="http://schemas.microsoft.com/office/powerpoint/2010/main" val="1791011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B176B75-24B0-4680-A121-971888D7BB80}" type="datetimeFigureOut">
              <a:rPr lang="en-US" smtClean="0"/>
              <a:t>11/2/2023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A3D952C-1C53-41DE-9FB4-3689219B50A7}" type="slidenum">
              <a:rPr lang="en-US" smtClean="0"/>
              <a:t>‹#›</a:t>
            </a:fld>
            <a:endParaRPr lang="en-US"/>
          </a:p>
        </p:txBody>
      </p:sp>
    </p:spTree>
    <p:extLst>
      <p:ext uri="{BB962C8B-B14F-4D97-AF65-F5344CB8AC3E}">
        <p14:creationId xmlns:p14="http://schemas.microsoft.com/office/powerpoint/2010/main" val="3855000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6B176B75-24B0-4680-A121-971888D7BB80}" type="datetimeFigureOut">
              <a:rPr lang="en-US" smtClean="0"/>
              <a:t>11/2/2023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A3D952C-1C53-41DE-9FB4-3689219B50A7}" type="slidenum">
              <a:rPr lang="en-US" smtClean="0"/>
              <a:t>‹#›</a:t>
            </a:fld>
            <a:endParaRPr lang="en-US"/>
          </a:p>
        </p:txBody>
      </p:sp>
    </p:spTree>
    <p:extLst>
      <p:ext uri="{BB962C8B-B14F-4D97-AF65-F5344CB8AC3E}">
        <p14:creationId xmlns:p14="http://schemas.microsoft.com/office/powerpoint/2010/main" val="1080436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B176B75-24B0-4680-A121-971888D7BB80}"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D952C-1C53-41DE-9FB4-3689219B50A7}" type="slidenum">
              <a:rPr lang="en-US" smtClean="0"/>
              <a:t>‹#›</a:t>
            </a:fld>
            <a:endParaRPr lang="en-US"/>
          </a:p>
        </p:txBody>
      </p:sp>
    </p:spTree>
    <p:extLst>
      <p:ext uri="{BB962C8B-B14F-4D97-AF65-F5344CB8AC3E}">
        <p14:creationId xmlns:p14="http://schemas.microsoft.com/office/powerpoint/2010/main" val="3229565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B176B75-24B0-4680-A121-971888D7BB80}" type="datetimeFigureOut">
              <a:rPr lang="en-US" smtClean="0"/>
              <a:t>11/2/2023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3D952C-1C53-41DE-9FB4-3689219B50A7}" type="slidenum">
              <a:rPr lang="en-US" smtClean="0"/>
              <a:t>‹#›</a:t>
            </a:fld>
            <a:endParaRPr lang="en-US"/>
          </a:p>
        </p:txBody>
      </p:sp>
    </p:spTree>
    <p:extLst>
      <p:ext uri="{BB962C8B-B14F-4D97-AF65-F5344CB8AC3E}">
        <p14:creationId xmlns:p14="http://schemas.microsoft.com/office/powerpoint/2010/main" val="210123376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personal.utdallas.edu/~besp/demo/John2010/z-algorithm.ht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String Algorithms</a:t>
            </a:r>
            <a:endParaRPr lang="en-US" dirty="0"/>
          </a:p>
        </p:txBody>
      </p:sp>
      <p:sp>
        <p:nvSpPr>
          <p:cNvPr id="3" name="Subtitle 2"/>
          <p:cNvSpPr>
            <a:spLocks noGrp="1"/>
          </p:cNvSpPr>
          <p:nvPr>
            <p:ph type="subTitle" idx="1"/>
          </p:nvPr>
        </p:nvSpPr>
        <p:spPr/>
        <p:txBody>
          <a:bodyPr/>
          <a:lstStyle/>
          <a:p>
            <a:r>
              <a:rPr lang="en-US" b="1" dirty="0" smtClean="0">
                <a:solidFill>
                  <a:schemeClr val="accent1"/>
                </a:solidFill>
              </a:rPr>
              <a:t>Naïve, Rabin Karp, KMP, Z, Manacher’s</a:t>
            </a:r>
            <a:endParaRPr lang="en-US" b="1" dirty="0">
              <a:solidFill>
                <a:schemeClr val="accent1"/>
              </a:solidFill>
            </a:endParaRPr>
          </a:p>
        </p:txBody>
      </p:sp>
    </p:spTree>
    <p:extLst>
      <p:ext uri="{BB962C8B-B14F-4D97-AF65-F5344CB8AC3E}">
        <p14:creationId xmlns:p14="http://schemas.microsoft.com/office/powerpoint/2010/main" val="3339620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Rabin-Karp Algorithm Works?</a:t>
            </a:r>
          </a:p>
        </p:txBody>
      </p:sp>
      <p:sp>
        <p:nvSpPr>
          <p:cNvPr id="3" name="Content Placeholder 2"/>
          <p:cNvSpPr>
            <a:spLocks noGrp="1"/>
          </p:cNvSpPr>
          <p:nvPr>
            <p:ph idx="1"/>
          </p:nvPr>
        </p:nvSpPr>
        <p:spPr>
          <a:xfrm>
            <a:off x="1103312" y="2052918"/>
            <a:ext cx="10165052" cy="4195481"/>
          </a:xfrm>
        </p:spPr>
        <p:txBody>
          <a:bodyPr/>
          <a:lstStyle/>
          <a:p>
            <a:pPr algn="just">
              <a:lnSpc>
                <a:spcPct val="200000"/>
              </a:lnSpc>
              <a:buClr>
                <a:schemeClr val="tx2"/>
              </a:buClr>
            </a:pPr>
            <a:r>
              <a:rPr lang="en-US" b="1" dirty="0" smtClean="0"/>
              <a:t>STEP 2</a:t>
            </a:r>
          </a:p>
          <a:p>
            <a:pPr algn="just">
              <a:lnSpc>
                <a:spcPct val="200000"/>
              </a:lnSpc>
              <a:buClr>
                <a:schemeClr val="tx2"/>
              </a:buClr>
            </a:pPr>
            <a:r>
              <a:rPr lang="en-US" dirty="0" smtClean="0"/>
              <a:t>Let </a:t>
            </a:r>
            <a:r>
              <a:rPr lang="en-US" dirty="0"/>
              <a:t>us assign a numerical value(v)/weight for the characters we will be using in the problem. Here, we have taken first ten alphabets only (i.e. A to J).</a:t>
            </a:r>
          </a:p>
        </p:txBody>
      </p:sp>
      <p:pic>
        <p:nvPicPr>
          <p:cNvPr id="6" name="Picture 5"/>
          <p:cNvPicPr>
            <a:picLocks noChangeAspect="1"/>
          </p:cNvPicPr>
          <p:nvPr/>
        </p:nvPicPr>
        <p:blipFill>
          <a:blip r:embed="rId2"/>
          <a:stretch>
            <a:fillRect/>
          </a:stretch>
        </p:blipFill>
        <p:spPr>
          <a:xfrm>
            <a:off x="3361494" y="4395932"/>
            <a:ext cx="5071306" cy="918081"/>
          </a:xfrm>
          <a:prstGeom prst="rect">
            <a:avLst/>
          </a:prstGeom>
        </p:spPr>
      </p:pic>
    </p:spTree>
    <p:extLst>
      <p:ext uri="{BB962C8B-B14F-4D97-AF65-F5344CB8AC3E}">
        <p14:creationId xmlns:p14="http://schemas.microsoft.com/office/powerpoint/2010/main" val="1139712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Rabin-Karp Algorithm Works?</a:t>
            </a:r>
          </a:p>
        </p:txBody>
      </p:sp>
      <p:sp>
        <p:nvSpPr>
          <p:cNvPr id="3" name="Content Placeholder 2"/>
          <p:cNvSpPr>
            <a:spLocks noGrp="1"/>
          </p:cNvSpPr>
          <p:nvPr>
            <p:ph idx="1"/>
          </p:nvPr>
        </p:nvSpPr>
        <p:spPr>
          <a:xfrm>
            <a:off x="1103312" y="2052918"/>
            <a:ext cx="10165052" cy="4195481"/>
          </a:xfrm>
        </p:spPr>
        <p:txBody>
          <a:bodyPr/>
          <a:lstStyle/>
          <a:p>
            <a:pPr algn="just">
              <a:lnSpc>
                <a:spcPct val="200000"/>
              </a:lnSpc>
              <a:buClr>
                <a:schemeClr val="tx2"/>
              </a:buClr>
            </a:pPr>
            <a:r>
              <a:rPr lang="en-US" b="1" dirty="0" smtClean="0"/>
              <a:t>STEP 3</a:t>
            </a:r>
          </a:p>
          <a:p>
            <a:pPr algn="just">
              <a:lnSpc>
                <a:spcPct val="200000"/>
              </a:lnSpc>
              <a:buClr>
                <a:schemeClr val="tx2"/>
              </a:buClr>
            </a:pPr>
            <a:r>
              <a:rPr lang="en-US" dirty="0" smtClean="0"/>
              <a:t>n </a:t>
            </a:r>
            <a:r>
              <a:rPr lang="en-US" dirty="0"/>
              <a:t>be the length of the pattern and m be the length of the text. Here, m = 10 and n = </a:t>
            </a:r>
            <a:r>
              <a:rPr lang="en-US" dirty="0" smtClean="0"/>
              <a:t>3. </a:t>
            </a:r>
          </a:p>
          <a:p>
            <a:pPr algn="just">
              <a:lnSpc>
                <a:spcPct val="200000"/>
              </a:lnSpc>
              <a:buClr>
                <a:schemeClr val="tx2"/>
              </a:buClr>
            </a:pPr>
            <a:r>
              <a:rPr lang="en-US" dirty="0" smtClean="0"/>
              <a:t>Let </a:t>
            </a:r>
            <a:r>
              <a:rPr lang="en-US" dirty="0"/>
              <a:t>d be the number of characters in the input set. Here, we have taken input set {A, B, C, ..., J}. So, d = 10. You can assume any suitable value for d.</a:t>
            </a:r>
          </a:p>
        </p:txBody>
      </p:sp>
    </p:spTree>
    <p:extLst>
      <p:ext uri="{BB962C8B-B14F-4D97-AF65-F5344CB8AC3E}">
        <p14:creationId xmlns:p14="http://schemas.microsoft.com/office/powerpoint/2010/main" val="2821954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Rabin-Karp Algorithm Works?</a:t>
            </a:r>
          </a:p>
        </p:txBody>
      </p:sp>
      <p:sp>
        <p:nvSpPr>
          <p:cNvPr id="3" name="Content Placeholder 2"/>
          <p:cNvSpPr>
            <a:spLocks noGrp="1"/>
          </p:cNvSpPr>
          <p:nvPr>
            <p:ph idx="1"/>
          </p:nvPr>
        </p:nvSpPr>
        <p:spPr>
          <a:xfrm>
            <a:off x="1103312" y="2052918"/>
            <a:ext cx="10165052" cy="4195481"/>
          </a:xfrm>
        </p:spPr>
        <p:txBody>
          <a:bodyPr>
            <a:normAutofit fontScale="92500" lnSpcReduction="10000"/>
          </a:bodyPr>
          <a:lstStyle/>
          <a:p>
            <a:pPr algn="just">
              <a:lnSpc>
                <a:spcPct val="200000"/>
              </a:lnSpc>
              <a:buClr>
                <a:schemeClr val="tx2"/>
              </a:buClr>
            </a:pPr>
            <a:r>
              <a:rPr lang="en-US" b="1" dirty="0" smtClean="0"/>
              <a:t>STEP 4</a:t>
            </a:r>
          </a:p>
          <a:p>
            <a:pPr algn="just">
              <a:lnSpc>
                <a:spcPct val="200000"/>
              </a:lnSpc>
              <a:buClr>
                <a:schemeClr val="tx2"/>
              </a:buClr>
            </a:pPr>
            <a:r>
              <a:rPr lang="en-US" dirty="0"/>
              <a:t>Let us calculate the hash value of the pattern</a:t>
            </a:r>
            <a:r>
              <a:rPr lang="en-US" dirty="0" smtClean="0"/>
              <a:t>.</a:t>
            </a:r>
            <a:endParaRPr lang="en-US" dirty="0"/>
          </a:p>
          <a:p>
            <a:pPr algn="just">
              <a:lnSpc>
                <a:spcPct val="200000"/>
              </a:lnSpc>
              <a:buClr>
                <a:schemeClr val="tx2"/>
              </a:buClr>
            </a:pPr>
            <a:r>
              <a:rPr lang="da-DK" dirty="0" smtClean="0"/>
              <a:t>Hash </a:t>
            </a:r>
            <a:r>
              <a:rPr lang="da-DK" dirty="0"/>
              <a:t>value for pattern(p) = Σ(v * dm-1) mod 13 </a:t>
            </a:r>
          </a:p>
          <a:p>
            <a:pPr marL="0" indent="0" algn="just">
              <a:lnSpc>
                <a:spcPct val="200000"/>
              </a:lnSpc>
              <a:buClr>
                <a:schemeClr val="tx2"/>
              </a:buClr>
              <a:buNone/>
            </a:pPr>
            <a:r>
              <a:rPr lang="da-DK" dirty="0"/>
              <a:t>                      = ((3 * 102) + (4 * 101) + (4 * 100)) mod 13 </a:t>
            </a:r>
          </a:p>
          <a:p>
            <a:pPr marL="0" indent="0" algn="just">
              <a:lnSpc>
                <a:spcPct val="200000"/>
              </a:lnSpc>
              <a:buClr>
                <a:schemeClr val="tx2"/>
              </a:buClr>
              <a:buNone/>
            </a:pPr>
            <a:r>
              <a:rPr lang="da-DK" dirty="0"/>
              <a:t>                      = 344 mod 13 </a:t>
            </a:r>
          </a:p>
          <a:p>
            <a:pPr marL="0" indent="0" algn="just">
              <a:lnSpc>
                <a:spcPct val="200000"/>
              </a:lnSpc>
              <a:buClr>
                <a:schemeClr val="tx2"/>
              </a:buClr>
              <a:buNone/>
            </a:pPr>
            <a:r>
              <a:rPr lang="da-DK" dirty="0"/>
              <a:t>                      = 6</a:t>
            </a:r>
            <a:endParaRPr lang="en-US" dirty="0" smtClean="0"/>
          </a:p>
          <a:p>
            <a:pPr algn="just">
              <a:lnSpc>
                <a:spcPct val="200000"/>
              </a:lnSpc>
              <a:buClr>
                <a:schemeClr val="tx2"/>
              </a:buClr>
            </a:pPr>
            <a:endParaRPr lang="en-US" dirty="0"/>
          </a:p>
        </p:txBody>
      </p:sp>
      <p:pic>
        <p:nvPicPr>
          <p:cNvPr id="4" name="Picture 3"/>
          <p:cNvPicPr>
            <a:picLocks noChangeAspect="1"/>
          </p:cNvPicPr>
          <p:nvPr/>
        </p:nvPicPr>
        <p:blipFill>
          <a:blip r:embed="rId2"/>
          <a:stretch>
            <a:fillRect/>
          </a:stretch>
        </p:blipFill>
        <p:spPr>
          <a:xfrm>
            <a:off x="8017864" y="4440669"/>
            <a:ext cx="1848243" cy="1015993"/>
          </a:xfrm>
          <a:prstGeom prst="rect">
            <a:avLst/>
          </a:prstGeom>
        </p:spPr>
      </p:pic>
    </p:spTree>
    <p:extLst>
      <p:ext uri="{BB962C8B-B14F-4D97-AF65-F5344CB8AC3E}">
        <p14:creationId xmlns:p14="http://schemas.microsoft.com/office/powerpoint/2010/main" val="2922636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Rabin-Karp Algorithm Works?</a:t>
            </a:r>
          </a:p>
        </p:txBody>
      </p:sp>
      <p:sp>
        <p:nvSpPr>
          <p:cNvPr id="3" name="Content Placeholder 2"/>
          <p:cNvSpPr>
            <a:spLocks noGrp="1"/>
          </p:cNvSpPr>
          <p:nvPr>
            <p:ph idx="1"/>
          </p:nvPr>
        </p:nvSpPr>
        <p:spPr>
          <a:xfrm>
            <a:off x="1103312" y="2052918"/>
            <a:ext cx="10165052" cy="4195481"/>
          </a:xfrm>
        </p:spPr>
        <p:txBody>
          <a:bodyPr>
            <a:normAutofit fontScale="85000" lnSpcReduction="10000"/>
          </a:bodyPr>
          <a:lstStyle/>
          <a:p>
            <a:pPr algn="just">
              <a:lnSpc>
                <a:spcPct val="200000"/>
              </a:lnSpc>
              <a:buClr>
                <a:schemeClr val="tx2"/>
              </a:buClr>
            </a:pPr>
            <a:r>
              <a:rPr lang="en-US" b="1" dirty="0" smtClean="0"/>
              <a:t>STEP 5</a:t>
            </a:r>
          </a:p>
          <a:p>
            <a:pPr algn="just">
              <a:lnSpc>
                <a:spcPct val="200000"/>
              </a:lnSpc>
              <a:buClr>
                <a:schemeClr val="tx2"/>
              </a:buClr>
            </a:pPr>
            <a:r>
              <a:rPr lang="en-US" dirty="0"/>
              <a:t>Calculate the hash value for the text-window of size m</a:t>
            </a:r>
            <a:r>
              <a:rPr lang="en-US" dirty="0" smtClean="0"/>
              <a:t>.</a:t>
            </a:r>
          </a:p>
          <a:p>
            <a:pPr algn="just">
              <a:lnSpc>
                <a:spcPct val="200000"/>
              </a:lnSpc>
              <a:buClr>
                <a:schemeClr val="tx2"/>
              </a:buClr>
            </a:pPr>
            <a:r>
              <a:rPr lang="en-US" dirty="0"/>
              <a:t>For the first window ABC,</a:t>
            </a:r>
          </a:p>
          <a:p>
            <a:pPr marL="800100" lvl="2" indent="0" algn="just">
              <a:lnSpc>
                <a:spcPct val="200000"/>
              </a:lnSpc>
              <a:buClr>
                <a:schemeClr val="tx2"/>
              </a:buClr>
              <a:buNone/>
            </a:pPr>
            <a:r>
              <a:rPr lang="en-US" sz="1900" dirty="0"/>
              <a:t>hash value for text(t) = Σ(v * dn-1) mod 13 </a:t>
            </a:r>
          </a:p>
          <a:p>
            <a:pPr marL="800100" lvl="2" indent="0" algn="just">
              <a:lnSpc>
                <a:spcPct val="200000"/>
              </a:lnSpc>
              <a:buClr>
                <a:schemeClr val="tx2"/>
              </a:buClr>
              <a:buNone/>
            </a:pPr>
            <a:r>
              <a:rPr lang="en-US" sz="1900" dirty="0"/>
              <a:t>                  = ((1 * 102) + (2 * 101) + (3 * 100)) mod 13 </a:t>
            </a:r>
          </a:p>
          <a:p>
            <a:pPr marL="800100" lvl="2" indent="0" algn="just">
              <a:lnSpc>
                <a:spcPct val="200000"/>
              </a:lnSpc>
              <a:buClr>
                <a:schemeClr val="tx2"/>
              </a:buClr>
              <a:buNone/>
            </a:pPr>
            <a:r>
              <a:rPr lang="en-US" sz="1900" dirty="0"/>
              <a:t>                  = 123 mod 13  </a:t>
            </a:r>
          </a:p>
          <a:p>
            <a:pPr marL="800100" lvl="2" indent="0" algn="just">
              <a:lnSpc>
                <a:spcPct val="200000"/>
              </a:lnSpc>
              <a:buClr>
                <a:schemeClr val="tx2"/>
              </a:buClr>
              <a:buNone/>
            </a:pPr>
            <a:r>
              <a:rPr lang="en-US" sz="1900" dirty="0"/>
              <a:t>                  = 6</a:t>
            </a:r>
          </a:p>
        </p:txBody>
      </p:sp>
    </p:spTree>
    <p:extLst>
      <p:ext uri="{BB962C8B-B14F-4D97-AF65-F5344CB8AC3E}">
        <p14:creationId xmlns:p14="http://schemas.microsoft.com/office/powerpoint/2010/main" val="403843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Rabin-Karp Algorithm Works?</a:t>
            </a:r>
          </a:p>
        </p:txBody>
      </p:sp>
      <p:sp>
        <p:nvSpPr>
          <p:cNvPr id="3" name="Content Placeholder 2"/>
          <p:cNvSpPr>
            <a:spLocks noGrp="1"/>
          </p:cNvSpPr>
          <p:nvPr>
            <p:ph idx="1"/>
          </p:nvPr>
        </p:nvSpPr>
        <p:spPr>
          <a:xfrm>
            <a:off x="1103312" y="2052918"/>
            <a:ext cx="10165052" cy="4195481"/>
          </a:xfrm>
        </p:spPr>
        <p:txBody>
          <a:bodyPr>
            <a:normAutofit/>
          </a:bodyPr>
          <a:lstStyle/>
          <a:p>
            <a:pPr algn="just">
              <a:lnSpc>
                <a:spcPct val="200000"/>
              </a:lnSpc>
              <a:buClr>
                <a:schemeClr val="tx2"/>
              </a:buClr>
            </a:pPr>
            <a:r>
              <a:rPr lang="en-US" b="1" dirty="0" smtClean="0"/>
              <a:t>STEP 6</a:t>
            </a:r>
          </a:p>
          <a:p>
            <a:pPr algn="just">
              <a:lnSpc>
                <a:spcPct val="200000"/>
              </a:lnSpc>
              <a:buClr>
                <a:schemeClr val="tx2"/>
              </a:buClr>
            </a:pPr>
            <a:r>
              <a:rPr lang="en-US" dirty="0"/>
              <a:t>Compare the hash value of the pattern with the hash value of the text. If they match then, character-matching is performed.</a:t>
            </a:r>
          </a:p>
          <a:p>
            <a:pPr algn="just">
              <a:lnSpc>
                <a:spcPct val="200000"/>
              </a:lnSpc>
              <a:buClr>
                <a:schemeClr val="tx2"/>
              </a:buClr>
            </a:pPr>
            <a:r>
              <a:rPr lang="en-US" dirty="0"/>
              <a:t>In the above examples, the hash value of the first window (i.e. t) matches with p so, go for character matching between ABC and CDD. Since they do not match so, go for the next window.</a:t>
            </a:r>
            <a:endParaRPr lang="en-US" sz="1900" dirty="0"/>
          </a:p>
        </p:txBody>
      </p:sp>
    </p:spTree>
    <p:extLst>
      <p:ext uri="{BB962C8B-B14F-4D97-AF65-F5344CB8AC3E}">
        <p14:creationId xmlns:p14="http://schemas.microsoft.com/office/powerpoint/2010/main" val="1267621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Rabin-Karp Algorithm Works?</a:t>
            </a:r>
          </a:p>
        </p:txBody>
      </p:sp>
      <p:sp>
        <p:nvSpPr>
          <p:cNvPr id="3" name="Content Placeholder 2"/>
          <p:cNvSpPr>
            <a:spLocks noGrp="1"/>
          </p:cNvSpPr>
          <p:nvPr>
            <p:ph idx="1"/>
          </p:nvPr>
        </p:nvSpPr>
        <p:spPr>
          <a:xfrm>
            <a:off x="1103312" y="1452555"/>
            <a:ext cx="10165052" cy="4195481"/>
          </a:xfrm>
        </p:spPr>
        <p:txBody>
          <a:bodyPr>
            <a:noAutofit/>
          </a:bodyPr>
          <a:lstStyle/>
          <a:p>
            <a:pPr algn="just">
              <a:lnSpc>
                <a:spcPct val="200000"/>
              </a:lnSpc>
              <a:buClr>
                <a:schemeClr val="tx2"/>
              </a:buClr>
            </a:pPr>
            <a:r>
              <a:rPr lang="en-US" sz="1800" b="1" dirty="0" smtClean="0"/>
              <a:t>STEP 7</a:t>
            </a:r>
          </a:p>
          <a:p>
            <a:pPr algn="just">
              <a:lnSpc>
                <a:spcPct val="200000"/>
              </a:lnSpc>
              <a:buClr>
                <a:schemeClr val="tx2"/>
              </a:buClr>
            </a:pPr>
            <a:r>
              <a:rPr lang="en-US" sz="1800" dirty="0"/>
              <a:t>We calculate the hash value of the next window by subtracting the first term and adding the next term as shown below</a:t>
            </a:r>
            <a:r>
              <a:rPr lang="en-US" sz="1800" dirty="0" smtClean="0"/>
              <a:t>.</a:t>
            </a:r>
          </a:p>
          <a:p>
            <a:pPr marL="400050" lvl="1" indent="0" algn="just">
              <a:buClr>
                <a:schemeClr val="tx2"/>
              </a:buClr>
              <a:buNone/>
            </a:pPr>
            <a:r>
              <a:rPr lang="en-US" sz="1600" dirty="0"/>
              <a:t>t = ((1 * 102) + ((2 * 101) + (3 * 100)) * 10 + (3 * 100)) mod 13 </a:t>
            </a:r>
          </a:p>
          <a:p>
            <a:pPr marL="400050" lvl="1" indent="0" algn="just">
              <a:buClr>
                <a:schemeClr val="tx2"/>
              </a:buClr>
              <a:buNone/>
            </a:pPr>
            <a:r>
              <a:rPr lang="en-US" sz="1600" dirty="0"/>
              <a:t>  = 233 mod 13  </a:t>
            </a:r>
            <a:endParaRPr lang="en-US" sz="1600" dirty="0" smtClean="0"/>
          </a:p>
          <a:p>
            <a:pPr marL="400050" lvl="1" indent="0" algn="just">
              <a:buClr>
                <a:schemeClr val="tx2"/>
              </a:buClr>
              <a:buNone/>
            </a:pPr>
            <a:r>
              <a:rPr lang="en-US" sz="1600" dirty="0" smtClean="0"/>
              <a:t>  = 12</a:t>
            </a:r>
          </a:p>
          <a:p>
            <a:pPr marL="400050" lvl="1" indent="0" algn="just">
              <a:buClr>
                <a:schemeClr val="tx2"/>
              </a:buClr>
              <a:buNone/>
            </a:pPr>
            <a:r>
              <a:rPr lang="en-US" sz="1600" dirty="0" smtClean="0"/>
              <a:t>In </a:t>
            </a:r>
            <a:r>
              <a:rPr lang="en-US" sz="1600" dirty="0"/>
              <a:t>order to optimize this process, we make use of the previous hash value in the following way.</a:t>
            </a:r>
          </a:p>
          <a:p>
            <a:pPr marL="400050" lvl="1" indent="0" algn="just">
              <a:buClr>
                <a:schemeClr val="tx2"/>
              </a:buClr>
              <a:buNone/>
            </a:pPr>
            <a:r>
              <a:rPr lang="en-US" sz="1600" dirty="0" smtClean="0"/>
              <a:t>t </a:t>
            </a:r>
            <a:r>
              <a:rPr lang="en-US" sz="1600" dirty="0"/>
              <a:t>= ((d * (t - v[character to be removed] * h) + v[character to be added] ) mod 13  </a:t>
            </a:r>
          </a:p>
          <a:p>
            <a:pPr marL="400050" lvl="1" indent="0" algn="just">
              <a:buClr>
                <a:schemeClr val="tx2"/>
              </a:buClr>
              <a:buNone/>
            </a:pPr>
            <a:r>
              <a:rPr lang="en-US" sz="1600" dirty="0"/>
              <a:t>  = ((10 * (6 - 1 * 9) + 3 )mod 13  </a:t>
            </a:r>
          </a:p>
          <a:p>
            <a:pPr marL="400050" lvl="1" indent="0" algn="just">
              <a:buClr>
                <a:schemeClr val="tx2"/>
              </a:buClr>
              <a:buNone/>
            </a:pPr>
            <a:r>
              <a:rPr lang="en-US" sz="1600" dirty="0"/>
              <a:t>  = 12</a:t>
            </a:r>
          </a:p>
          <a:p>
            <a:pPr marL="400050" lvl="1" indent="0" algn="just">
              <a:lnSpc>
                <a:spcPct val="200000"/>
              </a:lnSpc>
              <a:buClr>
                <a:schemeClr val="tx2"/>
              </a:buClr>
              <a:buNone/>
            </a:pPr>
            <a:r>
              <a:rPr lang="en-US" sz="1600" dirty="0"/>
              <a:t>Where, h = dm-1 = 103-1 = 100.</a:t>
            </a:r>
          </a:p>
        </p:txBody>
      </p:sp>
    </p:spTree>
    <p:extLst>
      <p:ext uri="{BB962C8B-B14F-4D97-AF65-F5344CB8AC3E}">
        <p14:creationId xmlns:p14="http://schemas.microsoft.com/office/powerpoint/2010/main" val="1722834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Rabin-Karp Algorithm Works?</a:t>
            </a:r>
          </a:p>
        </p:txBody>
      </p:sp>
      <p:sp>
        <p:nvSpPr>
          <p:cNvPr id="3" name="Content Placeholder 2"/>
          <p:cNvSpPr>
            <a:spLocks noGrp="1"/>
          </p:cNvSpPr>
          <p:nvPr>
            <p:ph idx="1"/>
          </p:nvPr>
        </p:nvSpPr>
        <p:spPr>
          <a:xfrm>
            <a:off x="1103312" y="2052918"/>
            <a:ext cx="10165052" cy="4195481"/>
          </a:xfrm>
        </p:spPr>
        <p:txBody>
          <a:bodyPr>
            <a:normAutofit/>
          </a:bodyPr>
          <a:lstStyle/>
          <a:p>
            <a:pPr algn="just">
              <a:lnSpc>
                <a:spcPct val="200000"/>
              </a:lnSpc>
              <a:buClr>
                <a:schemeClr val="tx2"/>
              </a:buClr>
            </a:pPr>
            <a:r>
              <a:rPr lang="en-US" b="1" dirty="0" smtClean="0"/>
              <a:t>STEP 8</a:t>
            </a:r>
          </a:p>
          <a:p>
            <a:pPr algn="just">
              <a:lnSpc>
                <a:spcPct val="200000"/>
              </a:lnSpc>
              <a:buClr>
                <a:schemeClr val="tx2"/>
              </a:buClr>
            </a:pPr>
            <a:r>
              <a:rPr lang="en-US" dirty="0"/>
              <a:t>For BCC, t = 12 (≠6). Therefore, go for the next window.</a:t>
            </a:r>
          </a:p>
          <a:p>
            <a:pPr algn="just">
              <a:lnSpc>
                <a:spcPct val="200000"/>
              </a:lnSpc>
              <a:buClr>
                <a:schemeClr val="tx2"/>
              </a:buClr>
            </a:pPr>
            <a:r>
              <a:rPr lang="en-US" dirty="0"/>
              <a:t>After a few searches, we will get the match for the window CDA in the text.</a:t>
            </a:r>
            <a:endParaRPr lang="en-US" sz="1900" dirty="0"/>
          </a:p>
        </p:txBody>
      </p:sp>
      <p:pic>
        <p:nvPicPr>
          <p:cNvPr id="4" name="Picture 3"/>
          <p:cNvPicPr>
            <a:picLocks noChangeAspect="1"/>
          </p:cNvPicPr>
          <p:nvPr/>
        </p:nvPicPr>
        <p:blipFill>
          <a:blip r:embed="rId2"/>
          <a:stretch>
            <a:fillRect/>
          </a:stretch>
        </p:blipFill>
        <p:spPr>
          <a:xfrm>
            <a:off x="3391477" y="4449618"/>
            <a:ext cx="4762500" cy="1524000"/>
          </a:xfrm>
          <a:prstGeom prst="rect">
            <a:avLst/>
          </a:prstGeom>
        </p:spPr>
      </p:pic>
    </p:spTree>
    <p:extLst>
      <p:ext uri="{BB962C8B-B14F-4D97-AF65-F5344CB8AC3E}">
        <p14:creationId xmlns:p14="http://schemas.microsoft.com/office/powerpoint/2010/main" val="3991653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a:xfrm>
            <a:off x="1104293" y="1314009"/>
            <a:ext cx="8946541" cy="4195481"/>
          </a:xfrm>
        </p:spPr>
        <p:txBody>
          <a:bodyPr>
            <a:noAutofit/>
          </a:bodyPr>
          <a:lstStyle/>
          <a:p>
            <a:pPr marL="0" indent="0">
              <a:buNone/>
            </a:pPr>
            <a:r>
              <a:rPr lang="en-US" sz="1600" b="1" dirty="0"/>
              <a:t>n = </a:t>
            </a:r>
            <a:r>
              <a:rPr lang="en-US" sz="1600" b="1" dirty="0" err="1"/>
              <a:t>t.length</a:t>
            </a:r>
            <a:endParaRPr lang="en-US" sz="1600" b="1" dirty="0"/>
          </a:p>
          <a:p>
            <a:pPr marL="0" indent="0">
              <a:buNone/>
            </a:pPr>
            <a:r>
              <a:rPr lang="en-US" sz="1600" b="1" dirty="0"/>
              <a:t>m = </a:t>
            </a:r>
            <a:r>
              <a:rPr lang="en-US" sz="1600" b="1" dirty="0" err="1"/>
              <a:t>p.length</a:t>
            </a:r>
            <a:endParaRPr lang="en-US" sz="1600" b="1" dirty="0"/>
          </a:p>
          <a:p>
            <a:pPr marL="0" indent="0">
              <a:buNone/>
            </a:pPr>
            <a:r>
              <a:rPr lang="en-US" sz="1600" b="1" dirty="0"/>
              <a:t>h = dm-1 mod q</a:t>
            </a:r>
          </a:p>
          <a:p>
            <a:pPr marL="0" indent="0">
              <a:buNone/>
            </a:pPr>
            <a:r>
              <a:rPr lang="en-US" sz="1600" b="1" dirty="0"/>
              <a:t>p = 0</a:t>
            </a:r>
          </a:p>
          <a:p>
            <a:pPr marL="0" indent="0">
              <a:buNone/>
            </a:pPr>
            <a:r>
              <a:rPr lang="en-US" sz="1600" b="1" dirty="0"/>
              <a:t>t0 = 0</a:t>
            </a:r>
          </a:p>
          <a:p>
            <a:pPr marL="0" indent="0">
              <a:buNone/>
            </a:pPr>
            <a:r>
              <a:rPr lang="en-US" sz="1600" b="1" dirty="0"/>
              <a:t>for </a:t>
            </a:r>
            <a:r>
              <a:rPr lang="en-US" sz="1600" b="1" dirty="0" err="1"/>
              <a:t>i</a:t>
            </a:r>
            <a:r>
              <a:rPr lang="en-US" sz="1600" b="1" dirty="0"/>
              <a:t> = 1 to m</a:t>
            </a:r>
          </a:p>
          <a:p>
            <a:pPr marL="0" indent="0">
              <a:buNone/>
            </a:pPr>
            <a:r>
              <a:rPr lang="en-US" sz="1600" b="1" dirty="0"/>
              <a:t>    p = (</a:t>
            </a:r>
            <a:r>
              <a:rPr lang="en-US" sz="1600" b="1" dirty="0" err="1"/>
              <a:t>dp</a:t>
            </a:r>
            <a:r>
              <a:rPr lang="en-US" sz="1600" b="1" dirty="0"/>
              <a:t> + p[</a:t>
            </a:r>
            <a:r>
              <a:rPr lang="en-US" sz="1600" b="1" dirty="0" err="1"/>
              <a:t>i</a:t>
            </a:r>
            <a:r>
              <a:rPr lang="en-US" sz="1600" b="1" dirty="0"/>
              <a:t>]) mod q</a:t>
            </a:r>
          </a:p>
          <a:p>
            <a:pPr marL="0" indent="0">
              <a:buNone/>
            </a:pPr>
            <a:r>
              <a:rPr lang="en-US" sz="1600" b="1" dirty="0"/>
              <a:t>    t0 = (dt0 + t[</a:t>
            </a:r>
            <a:r>
              <a:rPr lang="en-US" sz="1600" b="1" dirty="0" err="1"/>
              <a:t>i</a:t>
            </a:r>
            <a:r>
              <a:rPr lang="en-US" sz="1600" b="1" dirty="0"/>
              <a:t>]) mod q</a:t>
            </a:r>
          </a:p>
          <a:p>
            <a:pPr marL="0" indent="0">
              <a:buNone/>
            </a:pPr>
            <a:r>
              <a:rPr lang="en-US" sz="1600" b="1" dirty="0"/>
              <a:t>for s = 0 to n - m</a:t>
            </a:r>
          </a:p>
          <a:p>
            <a:pPr marL="0" indent="0">
              <a:buNone/>
            </a:pPr>
            <a:r>
              <a:rPr lang="en-US" sz="1600" b="1" dirty="0"/>
              <a:t>    if p = </a:t>
            </a:r>
            <a:r>
              <a:rPr lang="en-US" sz="1600" b="1" dirty="0" err="1"/>
              <a:t>ts</a:t>
            </a:r>
            <a:endParaRPr lang="en-US" sz="1600" b="1" dirty="0"/>
          </a:p>
          <a:p>
            <a:pPr marL="0" indent="0">
              <a:buNone/>
            </a:pPr>
            <a:r>
              <a:rPr lang="en-US" sz="1600" b="1" dirty="0"/>
              <a:t>        if p[1.....m] = t[s + 1..... s + m]</a:t>
            </a:r>
          </a:p>
          <a:p>
            <a:pPr marL="0" indent="0">
              <a:buNone/>
            </a:pPr>
            <a:r>
              <a:rPr lang="en-US" sz="1600" b="1" dirty="0"/>
              <a:t>            print "pattern found at position" s</a:t>
            </a:r>
          </a:p>
          <a:p>
            <a:pPr marL="0" indent="0">
              <a:buNone/>
            </a:pPr>
            <a:r>
              <a:rPr lang="en-US" sz="1600" b="1" dirty="0"/>
              <a:t>    If s &lt; n-m</a:t>
            </a:r>
          </a:p>
          <a:p>
            <a:pPr marL="0" indent="0">
              <a:buNone/>
            </a:pPr>
            <a:r>
              <a:rPr lang="en-US" sz="1600" b="1" dirty="0"/>
              <a:t>        </a:t>
            </a:r>
            <a:r>
              <a:rPr lang="en-US" sz="1600" b="1" dirty="0" err="1"/>
              <a:t>ts</a:t>
            </a:r>
            <a:r>
              <a:rPr lang="en-US" sz="1600" b="1" dirty="0"/>
              <a:t> + 1 = (d (</a:t>
            </a:r>
            <a:r>
              <a:rPr lang="en-US" sz="1600" b="1" dirty="0" err="1"/>
              <a:t>ts</a:t>
            </a:r>
            <a:r>
              <a:rPr lang="en-US" sz="1600" b="1" dirty="0"/>
              <a:t> - t[s + 1]h) + t[s + m + 1]) mod q</a:t>
            </a:r>
          </a:p>
        </p:txBody>
      </p:sp>
    </p:spTree>
    <p:extLst>
      <p:ext uri="{BB962C8B-B14F-4D97-AF65-F5344CB8AC3E}">
        <p14:creationId xmlns:p14="http://schemas.microsoft.com/office/powerpoint/2010/main" val="3854690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lnSpc>
                <a:spcPct val="200000"/>
              </a:lnSpc>
              <a:buClr>
                <a:schemeClr val="tx2"/>
              </a:buClr>
            </a:pPr>
            <a:r>
              <a:rPr lang="en-US" b="1" dirty="0"/>
              <a:t>Limitations of Rabin-Karp Algorithm</a:t>
            </a:r>
          </a:p>
        </p:txBody>
      </p:sp>
      <p:sp>
        <p:nvSpPr>
          <p:cNvPr id="3" name="Content Placeholder 2"/>
          <p:cNvSpPr>
            <a:spLocks noGrp="1"/>
          </p:cNvSpPr>
          <p:nvPr>
            <p:ph idx="1"/>
          </p:nvPr>
        </p:nvSpPr>
        <p:spPr>
          <a:xfrm>
            <a:off x="1103312" y="2052918"/>
            <a:ext cx="10165052" cy="4195481"/>
          </a:xfrm>
        </p:spPr>
        <p:txBody>
          <a:bodyPr>
            <a:normAutofit/>
          </a:bodyPr>
          <a:lstStyle/>
          <a:p>
            <a:pPr marL="0" indent="0" algn="just">
              <a:lnSpc>
                <a:spcPct val="200000"/>
              </a:lnSpc>
              <a:buClr>
                <a:schemeClr val="tx2"/>
              </a:buClr>
              <a:buNone/>
            </a:pPr>
            <a:r>
              <a:rPr lang="en-US" b="1" dirty="0" smtClean="0"/>
              <a:t>Spurious </a:t>
            </a:r>
            <a:r>
              <a:rPr lang="en-US" b="1" dirty="0"/>
              <a:t>Hit</a:t>
            </a:r>
          </a:p>
          <a:p>
            <a:pPr algn="just">
              <a:lnSpc>
                <a:spcPct val="200000"/>
              </a:lnSpc>
              <a:buClr>
                <a:schemeClr val="tx2"/>
              </a:buClr>
            </a:pPr>
            <a:r>
              <a:rPr lang="en-US" dirty="0"/>
              <a:t>When the hash value of the pattern matches with the hash value of a window of the text but the window is not the actual pattern then it is called a spurious hit.</a:t>
            </a:r>
          </a:p>
          <a:p>
            <a:pPr algn="just">
              <a:lnSpc>
                <a:spcPct val="200000"/>
              </a:lnSpc>
              <a:buClr>
                <a:schemeClr val="tx2"/>
              </a:buClr>
            </a:pPr>
            <a:r>
              <a:rPr lang="en-US" dirty="0" smtClean="0"/>
              <a:t>Spurious </a:t>
            </a:r>
            <a:r>
              <a:rPr lang="en-US" dirty="0"/>
              <a:t>hit increases the time complexity of the algorithm. In order to minimize spurious hit, we use modulus. It greatly reduces the spurious hit.</a:t>
            </a:r>
            <a:endParaRPr lang="en-US" sz="1900" dirty="0"/>
          </a:p>
        </p:txBody>
      </p:sp>
    </p:spTree>
    <p:extLst>
      <p:ext uri="{BB962C8B-B14F-4D97-AF65-F5344CB8AC3E}">
        <p14:creationId xmlns:p14="http://schemas.microsoft.com/office/powerpoint/2010/main" val="2016327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lnSpc>
                <a:spcPct val="200000"/>
              </a:lnSpc>
              <a:buClr>
                <a:schemeClr val="tx2"/>
              </a:buClr>
            </a:pPr>
            <a:r>
              <a:rPr lang="en-US" b="1" dirty="0"/>
              <a:t>Rabin-Karp Algorithm Complexity</a:t>
            </a:r>
          </a:p>
        </p:txBody>
      </p:sp>
      <p:sp>
        <p:nvSpPr>
          <p:cNvPr id="3" name="Content Placeholder 2"/>
          <p:cNvSpPr>
            <a:spLocks noGrp="1"/>
          </p:cNvSpPr>
          <p:nvPr>
            <p:ph idx="1"/>
          </p:nvPr>
        </p:nvSpPr>
        <p:spPr>
          <a:xfrm>
            <a:off x="1103312" y="2052918"/>
            <a:ext cx="10165052" cy="4195481"/>
          </a:xfrm>
        </p:spPr>
        <p:txBody>
          <a:bodyPr>
            <a:normAutofit/>
          </a:bodyPr>
          <a:lstStyle/>
          <a:p>
            <a:pPr algn="just">
              <a:lnSpc>
                <a:spcPct val="200000"/>
              </a:lnSpc>
              <a:buClr>
                <a:schemeClr val="tx2"/>
              </a:buClr>
            </a:pPr>
            <a:r>
              <a:rPr lang="en-US" dirty="0" smtClean="0"/>
              <a:t>The </a:t>
            </a:r>
            <a:r>
              <a:rPr lang="en-US" dirty="0"/>
              <a:t>average case and best case complexity of Rabin-Karp algorithm is O(m + n) and the worst case complexity is O(</a:t>
            </a:r>
            <a:r>
              <a:rPr lang="en-US" dirty="0" err="1"/>
              <a:t>mn</a:t>
            </a:r>
            <a:r>
              <a:rPr lang="en-US" dirty="0"/>
              <a:t>).</a:t>
            </a:r>
          </a:p>
          <a:p>
            <a:pPr algn="just">
              <a:lnSpc>
                <a:spcPct val="200000"/>
              </a:lnSpc>
              <a:buClr>
                <a:schemeClr val="tx2"/>
              </a:buClr>
            </a:pPr>
            <a:r>
              <a:rPr lang="en-US" dirty="0" smtClean="0"/>
              <a:t>The </a:t>
            </a:r>
            <a:r>
              <a:rPr lang="en-US" dirty="0"/>
              <a:t>worst-case complexity occurs when spurious hits occur a number for all the windows.</a:t>
            </a:r>
            <a:endParaRPr lang="en-US" sz="1900" dirty="0"/>
          </a:p>
        </p:txBody>
      </p:sp>
    </p:spTree>
    <p:extLst>
      <p:ext uri="{BB962C8B-B14F-4D97-AF65-F5344CB8AC3E}">
        <p14:creationId xmlns:p14="http://schemas.microsoft.com/office/powerpoint/2010/main" val="1397777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Pattern Searching</a:t>
            </a:r>
          </a:p>
        </p:txBody>
      </p:sp>
      <p:sp>
        <p:nvSpPr>
          <p:cNvPr id="3" name="Content Placeholder 2"/>
          <p:cNvSpPr>
            <a:spLocks noGrp="1"/>
          </p:cNvSpPr>
          <p:nvPr>
            <p:ph idx="1"/>
          </p:nvPr>
        </p:nvSpPr>
        <p:spPr>
          <a:xfrm>
            <a:off x="1103312" y="2052918"/>
            <a:ext cx="10165052" cy="4195481"/>
          </a:xfrm>
        </p:spPr>
        <p:txBody>
          <a:bodyPr/>
          <a:lstStyle/>
          <a:p>
            <a:pPr algn="just">
              <a:lnSpc>
                <a:spcPct val="150000"/>
              </a:lnSpc>
              <a:buClr>
                <a:schemeClr val="tx2"/>
              </a:buClr>
            </a:pPr>
            <a:r>
              <a:rPr lang="en-US" dirty="0"/>
              <a:t>The </a:t>
            </a:r>
            <a:r>
              <a:rPr lang="en-US" b="1" dirty="0"/>
              <a:t>Pattern Searching </a:t>
            </a:r>
            <a:r>
              <a:rPr lang="en-US" dirty="0"/>
              <a:t>algorithms are sometimes also referred to as </a:t>
            </a:r>
            <a:r>
              <a:rPr lang="en-US" b="1" dirty="0"/>
              <a:t>String Searching </a:t>
            </a:r>
            <a:r>
              <a:rPr lang="en-US" dirty="0"/>
              <a:t>Algorithms and are considered as a part of the String </a:t>
            </a:r>
            <a:r>
              <a:rPr lang="en-US" dirty="0" smtClean="0"/>
              <a:t>algorithms.</a:t>
            </a:r>
          </a:p>
          <a:p>
            <a:pPr algn="just">
              <a:lnSpc>
                <a:spcPct val="150000"/>
              </a:lnSpc>
              <a:buClr>
                <a:schemeClr val="tx2"/>
              </a:buClr>
            </a:pPr>
            <a:r>
              <a:rPr lang="en-US" dirty="0" smtClean="0"/>
              <a:t>These </a:t>
            </a:r>
            <a:r>
              <a:rPr lang="en-US" dirty="0"/>
              <a:t>algorithms are useful in the case of </a:t>
            </a:r>
            <a:r>
              <a:rPr lang="en-US" b="1" dirty="0"/>
              <a:t>searching a string within another string</a:t>
            </a:r>
            <a:r>
              <a:rPr lang="en-US" dirty="0"/>
              <a:t>.</a:t>
            </a:r>
          </a:p>
        </p:txBody>
      </p:sp>
      <p:pic>
        <p:nvPicPr>
          <p:cNvPr id="4" name="Picture 3"/>
          <p:cNvPicPr>
            <a:picLocks noChangeAspect="1"/>
          </p:cNvPicPr>
          <p:nvPr/>
        </p:nvPicPr>
        <p:blipFill>
          <a:blip r:embed="rId2"/>
          <a:stretch>
            <a:fillRect/>
          </a:stretch>
        </p:blipFill>
        <p:spPr>
          <a:xfrm>
            <a:off x="2966098" y="3928785"/>
            <a:ext cx="5762265" cy="2519284"/>
          </a:xfrm>
          <a:prstGeom prst="rect">
            <a:avLst/>
          </a:prstGeom>
        </p:spPr>
      </p:pic>
    </p:spTree>
    <p:extLst>
      <p:ext uri="{BB962C8B-B14F-4D97-AF65-F5344CB8AC3E}">
        <p14:creationId xmlns:p14="http://schemas.microsoft.com/office/powerpoint/2010/main" val="1984224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lnSpc>
                <a:spcPct val="200000"/>
              </a:lnSpc>
              <a:buClr>
                <a:schemeClr val="tx2"/>
              </a:buClr>
            </a:pPr>
            <a:r>
              <a:rPr lang="en-US" b="1" dirty="0"/>
              <a:t>Rabin-Karp Algorithm Applications</a:t>
            </a:r>
          </a:p>
        </p:txBody>
      </p:sp>
      <p:sp>
        <p:nvSpPr>
          <p:cNvPr id="3" name="Content Placeholder 2"/>
          <p:cNvSpPr>
            <a:spLocks noGrp="1"/>
          </p:cNvSpPr>
          <p:nvPr>
            <p:ph idx="1"/>
          </p:nvPr>
        </p:nvSpPr>
        <p:spPr>
          <a:xfrm>
            <a:off x="1103312" y="2052918"/>
            <a:ext cx="10165052" cy="4195481"/>
          </a:xfrm>
        </p:spPr>
        <p:txBody>
          <a:bodyPr>
            <a:normAutofit/>
          </a:bodyPr>
          <a:lstStyle/>
          <a:p>
            <a:pPr algn="just">
              <a:lnSpc>
                <a:spcPct val="200000"/>
              </a:lnSpc>
              <a:buClr>
                <a:schemeClr val="tx2"/>
              </a:buClr>
            </a:pPr>
            <a:r>
              <a:rPr lang="en-US" dirty="0" smtClean="0"/>
              <a:t>For </a:t>
            </a:r>
            <a:r>
              <a:rPr lang="en-US" dirty="0"/>
              <a:t>pattern matching</a:t>
            </a:r>
          </a:p>
          <a:p>
            <a:pPr algn="just">
              <a:lnSpc>
                <a:spcPct val="200000"/>
              </a:lnSpc>
              <a:buClr>
                <a:schemeClr val="tx2"/>
              </a:buClr>
            </a:pPr>
            <a:r>
              <a:rPr lang="en-US" dirty="0"/>
              <a:t>For searching string in a bigger text</a:t>
            </a:r>
            <a:endParaRPr lang="en-US" sz="1900" dirty="0"/>
          </a:p>
        </p:txBody>
      </p:sp>
    </p:spTree>
    <p:extLst>
      <p:ext uri="{BB962C8B-B14F-4D97-AF65-F5344CB8AC3E}">
        <p14:creationId xmlns:p14="http://schemas.microsoft.com/office/powerpoint/2010/main" val="36511297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t>KMP</a:t>
            </a:r>
            <a:endParaRPr lang="en-US" sz="4800" b="1" dirty="0"/>
          </a:p>
        </p:txBody>
      </p:sp>
      <p:sp>
        <p:nvSpPr>
          <p:cNvPr id="3" name="Text Placeholder 2"/>
          <p:cNvSpPr>
            <a:spLocks noGrp="1"/>
          </p:cNvSpPr>
          <p:nvPr>
            <p:ph type="body" idx="1"/>
          </p:nvPr>
        </p:nvSpPr>
        <p:spPr/>
        <p:txBody>
          <a:bodyPr/>
          <a:lstStyle/>
          <a:p>
            <a:r>
              <a:rPr lang="en-US" dirty="0">
                <a:solidFill>
                  <a:srgbClr val="C00000"/>
                </a:solidFill>
              </a:rPr>
              <a:t>KMP (Knuth Morris Pratt) Pattern Searching</a:t>
            </a:r>
          </a:p>
        </p:txBody>
      </p:sp>
    </p:spTree>
    <p:extLst>
      <p:ext uri="{BB962C8B-B14F-4D97-AF65-F5344CB8AC3E}">
        <p14:creationId xmlns:p14="http://schemas.microsoft.com/office/powerpoint/2010/main" val="30207969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KMP</a:t>
            </a:r>
            <a:endParaRPr lang="en-US" b="1" dirty="0"/>
          </a:p>
        </p:txBody>
      </p:sp>
      <p:sp>
        <p:nvSpPr>
          <p:cNvPr id="3" name="Content Placeholder 2"/>
          <p:cNvSpPr>
            <a:spLocks noGrp="1"/>
          </p:cNvSpPr>
          <p:nvPr>
            <p:ph idx="1"/>
          </p:nvPr>
        </p:nvSpPr>
        <p:spPr>
          <a:xfrm>
            <a:off x="1103312" y="2052918"/>
            <a:ext cx="10192761" cy="4195481"/>
          </a:xfrm>
        </p:spPr>
        <p:txBody>
          <a:bodyPr>
            <a:normAutofit/>
          </a:bodyPr>
          <a:lstStyle/>
          <a:p>
            <a:pPr algn="just">
              <a:lnSpc>
                <a:spcPct val="150000"/>
              </a:lnSpc>
              <a:buClr>
                <a:schemeClr val="tx2"/>
              </a:buClr>
            </a:pPr>
            <a:r>
              <a:rPr lang="en-US" dirty="0"/>
              <a:t>The Knuth-Morris-Pratt (KMP) algorithm is a string matching </a:t>
            </a:r>
            <a:r>
              <a:rPr lang="en-US" dirty="0" smtClean="0"/>
              <a:t>algorithm.</a:t>
            </a:r>
          </a:p>
          <a:p>
            <a:pPr algn="just">
              <a:lnSpc>
                <a:spcPct val="150000"/>
              </a:lnSpc>
              <a:buClr>
                <a:schemeClr val="tx2"/>
              </a:buClr>
            </a:pPr>
            <a:r>
              <a:rPr lang="en-US" dirty="0" smtClean="0"/>
              <a:t>It </a:t>
            </a:r>
            <a:r>
              <a:rPr lang="en-US" dirty="0"/>
              <a:t>was developed by Donald Knuth, Vaughan Pratt, and James H. Morris in </a:t>
            </a:r>
            <a:r>
              <a:rPr lang="en-US" dirty="0" smtClean="0"/>
              <a:t>1977.</a:t>
            </a:r>
          </a:p>
          <a:p>
            <a:pPr algn="just">
              <a:lnSpc>
                <a:spcPct val="150000"/>
              </a:lnSpc>
              <a:buClr>
                <a:schemeClr val="tx2"/>
              </a:buClr>
            </a:pPr>
            <a:r>
              <a:rPr lang="en-US" dirty="0" smtClean="0"/>
              <a:t>KMP </a:t>
            </a:r>
            <a:r>
              <a:rPr lang="en-US" dirty="0"/>
              <a:t>algorithm </a:t>
            </a:r>
            <a:r>
              <a:rPr lang="en-US" dirty="0" smtClean="0"/>
              <a:t>compares </a:t>
            </a:r>
            <a:r>
              <a:rPr lang="en-US" dirty="0"/>
              <a:t>character by character from left to right. </a:t>
            </a:r>
            <a:endParaRPr lang="en-US" dirty="0" smtClean="0"/>
          </a:p>
          <a:p>
            <a:pPr algn="just">
              <a:lnSpc>
                <a:spcPct val="150000"/>
              </a:lnSpc>
              <a:buClr>
                <a:schemeClr val="tx2"/>
              </a:buClr>
            </a:pPr>
            <a:r>
              <a:rPr lang="en-US" dirty="0" smtClean="0"/>
              <a:t>But </a:t>
            </a:r>
            <a:r>
              <a:rPr lang="en-US" dirty="0"/>
              <a:t>whenever a mismatch occurs, it uses a </a:t>
            </a:r>
            <a:r>
              <a:rPr lang="en-US" b="1" dirty="0"/>
              <a:t>preprocessed table called "Prefix Table"</a:t>
            </a:r>
            <a:r>
              <a:rPr lang="en-US" dirty="0"/>
              <a:t> to skip characters comparison while matching</a:t>
            </a:r>
            <a:r>
              <a:rPr lang="en-US" dirty="0" smtClean="0"/>
              <a:t>.</a:t>
            </a:r>
          </a:p>
          <a:p>
            <a:pPr algn="just">
              <a:lnSpc>
                <a:spcPct val="150000"/>
              </a:lnSpc>
              <a:buClr>
                <a:schemeClr val="tx2"/>
              </a:buClr>
            </a:pPr>
            <a:r>
              <a:rPr lang="en-US" dirty="0"/>
              <a:t>The time complexity of the KMP algorithm is </a:t>
            </a:r>
            <a:r>
              <a:rPr lang="en-US" b="1" dirty="0"/>
              <a:t>O(</a:t>
            </a:r>
            <a:r>
              <a:rPr lang="en-US" b="1" dirty="0" err="1"/>
              <a:t>n+m</a:t>
            </a:r>
            <a:r>
              <a:rPr lang="en-US" b="1" dirty="0"/>
              <a:t>) </a:t>
            </a:r>
            <a:r>
              <a:rPr lang="en-US" dirty="0"/>
              <a:t>in the worst case. </a:t>
            </a:r>
          </a:p>
        </p:txBody>
      </p:sp>
    </p:spTree>
    <p:extLst>
      <p:ext uri="{BB962C8B-B14F-4D97-AF65-F5344CB8AC3E}">
        <p14:creationId xmlns:p14="http://schemas.microsoft.com/office/powerpoint/2010/main" val="25772875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a:t>
            </a:r>
            <a:r>
              <a:rPr lang="en-US" b="1" dirty="0"/>
              <a:t>the KMP algorithm works</a:t>
            </a:r>
          </a:p>
        </p:txBody>
      </p:sp>
      <p:sp>
        <p:nvSpPr>
          <p:cNvPr id="3" name="Content Placeholder 2"/>
          <p:cNvSpPr>
            <a:spLocks noGrp="1"/>
          </p:cNvSpPr>
          <p:nvPr>
            <p:ph idx="1"/>
          </p:nvPr>
        </p:nvSpPr>
        <p:spPr>
          <a:xfrm>
            <a:off x="1103312" y="2052918"/>
            <a:ext cx="10192761" cy="4195481"/>
          </a:xfrm>
        </p:spPr>
        <p:txBody>
          <a:bodyPr>
            <a:normAutofit/>
          </a:bodyPr>
          <a:lstStyle/>
          <a:p>
            <a:pPr marL="0" indent="0" algn="just">
              <a:lnSpc>
                <a:spcPct val="150000"/>
              </a:lnSpc>
              <a:buClr>
                <a:schemeClr val="tx2"/>
              </a:buClr>
              <a:buNone/>
            </a:pPr>
            <a:r>
              <a:rPr lang="en-US" b="1" dirty="0" smtClean="0"/>
              <a:t>Preprocessing</a:t>
            </a:r>
            <a:r>
              <a:rPr lang="en-US" b="1" dirty="0"/>
              <a:t>:</a:t>
            </a:r>
          </a:p>
          <a:p>
            <a:pPr algn="just">
              <a:lnSpc>
                <a:spcPct val="150000"/>
              </a:lnSpc>
              <a:buClr>
                <a:schemeClr val="tx2"/>
              </a:buClr>
              <a:buFont typeface="Wingdings" panose="05000000000000000000" pitchFamily="2" charset="2"/>
              <a:buChar char="Ø"/>
            </a:pPr>
            <a:r>
              <a:rPr lang="en-US" dirty="0" smtClean="0"/>
              <a:t>Build </a:t>
            </a:r>
            <a:r>
              <a:rPr lang="en-US" dirty="0"/>
              <a:t>a prefix function (also known as the "failure function") for the pattern.</a:t>
            </a:r>
          </a:p>
          <a:p>
            <a:pPr algn="just">
              <a:lnSpc>
                <a:spcPct val="150000"/>
              </a:lnSpc>
              <a:buClr>
                <a:schemeClr val="tx2"/>
              </a:buClr>
              <a:buFont typeface="Wingdings" panose="05000000000000000000" pitchFamily="2" charset="2"/>
              <a:buChar char="Ø"/>
            </a:pPr>
            <a:r>
              <a:rPr lang="en-US" dirty="0" smtClean="0"/>
              <a:t>The </a:t>
            </a:r>
            <a:r>
              <a:rPr lang="en-US" dirty="0"/>
              <a:t>prefix function is an array that stores the length of the longest proper prefix (which is also a suffix) of the pattern for each position in the pattern.</a:t>
            </a:r>
          </a:p>
          <a:p>
            <a:pPr algn="just">
              <a:lnSpc>
                <a:spcPct val="150000"/>
              </a:lnSpc>
              <a:buClr>
                <a:schemeClr val="tx2"/>
              </a:buClr>
              <a:buFont typeface="Wingdings" panose="05000000000000000000" pitchFamily="2" charset="2"/>
              <a:buChar char="Ø"/>
            </a:pPr>
            <a:r>
              <a:rPr lang="en-US" dirty="0" smtClean="0"/>
              <a:t>To </a:t>
            </a:r>
            <a:r>
              <a:rPr lang="en-US" dirty="0"/>
              <a:t>construct this array, you start with the first element as 0 and iterate through the pattern character by character, updating the prefix function as you go. The idea is to find the longest prefix of the pattern that is also a suffix.</a:t>
            </a:r>
          </a:p>
        </p:txBody>
      </p:sp>
    </p:spTree>
    <p:extLst>
      <p:ext uri="{BB962C8B-B14F-4D97-AF65-F5344CB8AC3E}">
        <p14:creationId xmlns:p14="http://schemas.microsoft.com/office/powerpoint/2010/main" val="42228508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a:t>
            </a:r>
            <a:r>
              <a:rPr lang="en-US" b="1" dirty="0"/>
              <a:t>the KMP algorithm works</a:t>
            </a:r>
          </a:p>
        </p:txBody>
      </p:sp>
      <p:sp>
        <p:nvSpPr>
          <p:cNvPr id="3" name="Content Placeholder 2"/>
          <p:cNvSpPr>
            <a:spLocks noGrp="1"/>
          </p:cNvSpPr>
          <p:nvPr>
            <p:ph idx="1"/>
          </p:nvPr>
        </p:nvSpPr>
        <p:spPr>
          <a:xfrm>
            <a:off x="1103312" y="2052918"/>
            <a:ext cx="10192761" cy="4195481"/>
          </a:xfrm>
        </p:spPr>
        <p:txBody>
          <a:bodyPr>
            <a:noAutofit/>
          </a:bodyPr>
          <a:lstStyle/>
          <a:p>
            <a:pPr marL="0" indent="0" algn="just">
              <a:lnSpc>
                <a:spcPct val="150000"/>
              </a:lnSpc>
              <a:buClr>
                <a:schemeClr val="tx2"/>
              </a:buClr>
              <a:buNone/>
            </a:pPr>
            <a:r>
              <a:rPr lang="en-US" sz="1800" b="1" dirty="0" smtClean="0"/>
              <a:t>Searching:</a:t>
            </a:r>
          </a:p>
          <a:p>
            <a:pPr algn="just">
              <a:lnSpc>
                <a:spcPct val="150000"/>
              </a:lnSpc>
              <a:buClr>
                <a:schemeClr val="tx2"/>
              </a:buClr>
              <a:buFont typeface="Wingdings" panose="05000000000000000000" pitchFamily="2" charset="2"/>
              <a:buChar char="Ø"/>
            </a:pPr>
            <a:r>
              <a:rPr lang="en-US" sz="1800" dirty="0" smtClean="0"/>
              <a:t>Iterate </a:t>
            </a:r>
            <a:r>
              <a:rPr lang="en-US" sz="1800" dirty="0"/>
              <a:t>through the text from left to right, comparing each character in the text with the corresponding character in the </a:t>
            </a:r>
            <a:r>
              <a:rPr lang="en-US" sz="1800" dirty="0" smtClean="0"/>
              <a:t>pattern.</a:t>
            </a:r>
          </a:p>
          <a:p>
            <a:pPr algn="just">
              <a:lnSpc>
                <a:spcPct val="150000"/>
              </a:lnSpc>
              <a:buClr>
                <a:schemeClr val="tx2"/>
              </a:buClr>
              <a:buFont typeface="Wingdings" panose="05000000000000000000" pitchFamily="2" charset="2"/>
              <a:buChar char="Ø"/>
            </a:pPr>
            <a:r>
              <a:rPr lang="en-US" sz="1800" dirty="0" smtClean="0"/>
              <a:t>If </a:t>
            </a:r>
            <a:r>
              <a:rPr lang="en-US" sz="1800" dirty="0"/>
              <a:t>a mismatch occurs at position </a:t>
            </a:r>
            <a:r>
              <a:rPr lang="en-US" sz="1800" dirty="0" err="1"/>
              <a:t>i</a:t>
            </a:r>
            <a:r>
              <a:rPr lang="en-US" sz="1800" dirty="0"/>
              <a:t> in the pattern, you can use the information from the prefix function to determine how many characters you can skip in the pattern without missing a potential match in the </a:t>
            </a:r>
            <a:r>
              <a:rPr lang="en-US" sz="1800" dirty="0" smtClean="0"/>
              <a:t>text.</a:t>
            </a:r>
          </a:p>
          <a:p>
            <a:pPr algn="just">
              <a:lnSpc>
                <a:spcPct val="150000"/>
              </a:lnSpc>
              <a:buClr>
                <a:schemeClr val="tx2"/>
              </a:buClr>
              <a:buFont typeface="Wingdings" panose="05000000000000000000" pitchFamily="2" charset="2"/>
              <a:buChar char="Ø"/>
            </a:pPr>
            <a:r>
              <a:rPr lang="en-US" sz="1800" dirty="0" smtClean="0"/>
              <a:t>Specifically</a:t>
            </a:r>
            <a:r>
              <a:rPr lang="en-US" sz="1800" dirty="0"/>
              <a:t>, you move the pattern index to the position given by the prefix function value for position </a:t>
            </a:r>
            <a:r>
              <a:rPr lang="en-US" sz="1800" dirty="0" err="1"/>
              <a:t>i</a:t>
            </a:r>
            <a:r>
              <a:rPr lang="en-US" sz="1800" dirty="0"/>
              <a:t> in the pattern and continue comparing </a:t>
            </a:r>
            <a:r>
              <a:rPr lang="en-US" sz="1800" dirty="0" smtClean="0"/>
              <a:t>characters.</a:t>
            </a:r>
          </a:p>
          <a:p>
            <a:pPr algn="just">
              <a:lnSpc>
                <a:spcPct val="150000"/>
              </a:lnSpc>
              <a:buClr>
                <a:schemeClr val="tx2"/>
              </a:buClr>
              <a:buFont typeface="Wingdings" panose="05000000000000000000" pitchFamily="2" charset="2"/>
              <a:buChar char="Ø"/>
            </a:pPr>
            <a:r>
              <a:rPr lang="en-US" sz="1800" dirty="0" smtClean="0"/>
              <a:t>This </a:t>
            </a:r>
            <a:r>
              <a:rPr lang="en-US" sz="1800" dirty="0"/>
              <a:t>avoids unnecessary comparisons and allows the algorithm to be more efficient.</a:t>
            </a:r>
          </a:p>
        </p:txBody>
      </p:sp>
    </p:spTree>
    <p:extLst>
      <p:ext uri="{BB962C8B-B14F-4D97-AF65-F5344CB8AC3E}">
        <p14:creationId xmlns:p14="http://schemas.microsoft.com/office/powerpoint/2010/main" val="15520792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a:t>
            </a:r>
            <a:r>
              <a:rPr lang="en-US" b="1" dirty="0"/>
              <a:t>the KMP algorithm works</a:t>
            </a:r>
          </a:p>
        </p:txBody>
      </p:sp>
      <p:sp>
        <p:nvSpPr>
          <p:cNvPr id="3" name="Content Placeholder 2"/>
          <p:cNvSpPr>
            <a:spLocks noGrp="1"/>
          </p:cNvSpPr>
          <p:nvPr>
            <p:ph idx="1"/>
          </p:nvPr>
        </p:nvSpPr>
        <p:spPr>
          <a:xfrm>
            <a:off x="1103312" y="2052918"/>
            <a:ext cx="10192761" cy="4195481"/>
          </a:xfrm>
        </p:spPr>
        <p:txBody>
          <a:bodyPr>
            <a:noAutofit/>
          </a:bodyPr>
          <a:lstStyle/>
          <a:p>
            <a:pPr marL="0" indent="0" algn="just">
              <a:lnSpc>
                <a:spcPct val="150000"/>
              </a:lnSpc>
              <a:buClr>
                <a:schemeClr val="tx2"/>
              </a:buClr>
              <a:buNone/>
            </a:pPr>
            <a:r>
              <a:rPr lang="en-US" sz="1800" b="1" dirty="0" smtClean="0"/>
              <a:t>Finding Matches:</a:t>
            </a:r>
          </a:p>
          <a:p>
            <a:pPr algn="just">
              <a:lnSpc>
                <a:spcPct val="150000"/>
              </a:lnSpc>
              <a:buClr>
                <a:schemeClr val="tx2"/>
              </a:buClr>
              <a:buFont typeface="Wingdings" panose="05000000000000000000" pitchFamily="2" charset="2"/>
              <a:buChar char="Ø"/>
            </a:pPr>
            <a:r>
              <a:rPr lang="en-US" sz="1800" dirty="0" smtClean="0"/>
              <a:t>When </a:t>
            </a:r>
            <a:r>
              <a:rPr lang="en-US" sz="1800" dirty="0"/>
              <a:t>a complete match is </a:t>
            </a:r>
            <a:r>
              <a:rPr lang="en-US" sz="1800" dirty="0" smtClean="0"/>
              <a:t>found, </a:t>
            </a:r>
            <a:r>
              <a:rPr lang="en-US" sz="1800" dirty="0"/>
              <a:t>you've found an occurrence of the pattern in the </a:t>
            </a:r>
            <a:r>
              <a:rPr lang="en-US" sz="1800" dirty="0" smtClean="0"/>
              <a:t>text.</a:t>
            </a:r>
          </a:p>
          <a:p>
            <a:pPr algn="just">
              <a:lnSpc>
                <a:spcPct val="150000"/>
              </a:lnSpc>
              <a:buClr>
                <a:schemeClr val="tx2"/>
              </a:buClr>
              <a:buFont typeface="Wingdings" panose="05000000000000000000" pitchFamily="2" charset="2"/>
              <a:buChar char="Ø"/>
            </a:pPr>
            <a:r>
              <a:rPr lang="en-US" sz="1800" dirty="0" smtClean="0"/>
              <a:t>Depending </a:t>
            </a:r>
            <a:r>
              <a:rPr lang="en-US" sz="1800" dirty="0"/>
              <a:t>on your application, you can either record the starting position of the match or continue searching for additional matches.</a:t>
            </a:r>
          </a:p>
        </p:txBody>
      </p:sp>
    </p:spTree>
    <p:extLst>
      <p:ext uri="{BB962C8B-B14F-4D97-AF65-F5344CB8AC3E}">
        <p14:creationId xmlns:p14="http://schemas.microsoft.com/office/powerpoint/2010/main" val="10559913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Z Algorithm</a:t>
            </a:r>
            <a:endParaRPr lang="en-US" dirty="0"/>
          </a:p>
        </p:txBody>
      </p:sp>
      <p:sp>
        <p:nvSpPr>
          <p:cNvPr id="3" name="Text Placeholder 2"/>
          <p:cNvSpPr>
            <a:spLocks noGrp="1"/>
          </p:cNvSpPr>
          <p:nvPr>
            <p:ph type="body" idx="1"/>
          </p:nvPr>
        </p:nvSpPr>
        <p:spPr/>
        <p:txBody>
          <a:bodyPr/>
          <a:lstStyle/>
          <a:p>
            <a:pPr fontAlgn="base"/>
            <a:r>
              <a:rPr lang="en-US" dirty="0">
                <a:solidFill>
                  <a:srgbClr val="C00000"/>
                </a:solidFill>
              </a:rPr>
              <a:t>Linear time pattern searching Algorithm</a:t>
            </a:r>
          </a:p>
        </p:txBody>
      </p:sp>
    </p:spTree>
    <p:extLst>
      <p:ext uri="{BB962C8B-B14F-4D97-AF65-F5344CB8AC3E}">
        <p14:creationId xmlns:p14="http://schemas.microsoft.com/office/powerpoint/2010/main" val="39881738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Z Algorithm</a:t>
            </a:r>
            <a:endParaRPr lang="en-US" b="1" dirty="0"/>
          </a:p>
        </p:txBody>
      </p:sp>
      <p:sp>
        <p:nvSpPr>
          <p:cNvPr id="3" name="Content Placeholder 2"/>
          <p:cNvSpPr>
            <a:spLocks noGrp="1"/>
          </p:cNvSpPr>
          <p:nvPr>
            <p:ph idx="1"/>
          </p:nvPr>
        </p:nvSpPr>
        <p:spPr>
          <a:xfrm>
            <a:off x="1103312" y="2052918"/>
            <a:ext cx="10349779" cy="4195481"/>
          </a:xfrm>
        </p:spPr>
        <p:txBody>
          <a:bodyPr>
            <a:normAutofit/>
          </a:bodyPr>
          <a:lstStyle/>
          <a:p>
            <a:pPr algn="just">
              <a:lnSpc>
                <a:spcPct val="150000"/>
              </a:lnSpc>
              <a:buClr>
                <a:schemeClr val="tx2"/>
              </a:buClr>
            </a:pPr>
            <a:r>
              <a:rPr lang="en-US" dirty="0"/>
              <a:t>Z algorithm is used to find the </a:t>
            </a:r>
            <a:r>
              <a:rPr lang="en-US" b="1" dirty="0"/>
              <a:t>occurrence of a pattern </a:t>
            </a:r>
            <a:r>
              <a:rPr lang="en-US" dirty="0"/>
              <a:t>in a string in linear </a:t>
            </a:r>
            <a:r>
              <a:rPr lang="en-US" dirty="0" smtClean="0"/>
              <a:t>time.</a:t>
            </a:r>
          </a:p>
          <a:p>
            <a:pPr algn="just">
              <a:lnSpc>
                <a:spcPct val="150000"/>
              </a:lnSpc>
              <a:buClr>
                <a:schemeClr val="tx2"/>
              </a:buClr>
            </a:pPr>
            <a:r>
              <a:rPr lang="en-US" dirty="0" smtClean="0"/>
              <a:t>Suppose </a:t>
            </a:r>
            <a:r>
              <a:rPr lang="en-US" dirty="0"/>
              <a:t>if the length of the string is n and the size of the pattern to be searched is m, the time taken to solve will be of the order </a:t>
            </a:r>
            <a:r>
              <a:rPr lang="en-US" b="1" dirty="0"/>
              <a:t>O(</a:t>
            </a:r>
            <a:r>
              <a:rPr lang="en-US" b="1" dirty="0" err="1"/>
              <a:t>m+n</a:t>
            </a:r>
            <a:r>
              <a:rPr lang="en-US" b="1" dirty="0"/>
              <a:t>).</a:t>
            </a:r>
          </a:p>
          <a:p>
            <a:pPr algn="just">
              <a:lnSpc>
                <a:spcPct val="150000"/>
              </a:lnSpc>
              <a:buClr>
                <a:schemeClr val="tx2"/>
              </a:buClr>
            </a:pPr>
            <a:r>
              <a:rPr lang="en-US" dirty="0" smtClean="0"/>
              <a:t>The </a:t>
            </a:r>
            <a:r>
              <a:rPr lang="en-US" dirty="0"/>
              <a:t>z-algorithm </a:t>
            </a:r>
            <a:r>
              <a:rPr lang="en-US" b="1" dirty="0"/>
              <a:t>uses a Z array </a:t>
            </a:r>
            <a:r>
              <a:rPr lang="en-US" dirty="0"/>
              <a:t>to find the occurrence of a pattern</a:t>
            </a:r>
            <a:r>
              <a:rPr lang="en-US" dirty="0" smtClean="0"/>
              <a:t>.</a:t>
            </a:r>
            <a:endParaRPr lang="en-US" dirty="0"/>
          </a:p>
        </p:txBody>
      </p:sp>
    </p:spTree>
    <p:extLst>
      <p:ext uri="{BB962C8B-B14F-4D97-AF65-F5344CB8AC3E}">
        <p14:creationId xmlns:p14="http://schemas.microsoft.com/office/powerpoint/2010/main" val="460221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lnSpc>
                <a:spcPct val="150000"/>
              </a:lnSpc>
              <a:buClr>
                <a:schemeClr val="tx2"/>
              </a:buClr>
            </a:pPr>
            <a:r>
              <a:rPr lang="en-US" b="1" dirty="0"/>
              <a:t>What is Z Array? </a:t>
            </a:r>
          </a:p>
        </p:txBody>
      </p:sp>
      <p:sp>
        <p:nvSpPr>
          <p:cNvPr id="3" name="Content Placeholder 2"/>
          <p:cNvSpPr>
            <a:spLocks noGrp="1"/>
          </p:cNvSpPr>
          <p:nvPr>
            <p:ph idx="1"/>
          </p:nvPr>
        </p:nvSpPr>
        <p:spPr>
          <a:xfrm>
            <a:off x="1103312" y="2052918"/>
            <a:ext cx="10349779" cy="4195481"/>
          </a:xfrm>
        </p:spPr>
        <p:txBody>
          <a:bodyPr>
            <a:normAutofit/>
          </a:bodyPr>
          <a:lstStyle/>
          <a:p>
            <a:pPr algn="just">
              <a:lnSpc>
                <a:spcPct val="150000"/>
              </a:lnSpc>
              <a:buClr>
                <a:schemeClr val="tx2"/>
              </a:buClr>
            </a:pPr>
            <a:r>
              <a:rPr lang="en-US" dirty="0" smtClean="0"/>
              <a:t>For </a:t>
            </a:r>
            <a:r>
              <a:rPr lang="en-US" dirty="0"/>
              <a:t>a string </a:t>
            </a:r>
            <a:r>
              <a:rPr lang="en-US" dirty="0" err="1"/>
              <a:t>str</a:t>
            </a:r>
            <a:r>
              <a:rPr lang="en-US" dirty="0"/>
              <a:t>[0..n-1], Z array is of same length as string. An element Z[</a:t>
            </a:r>
            <a:r>
              <a:rPr lang="en-US" dirty="0" err="1"/>
              <a:t>i</a:t>
            </a:r>
            <a:r>
              <a:rPr lang="en-US" dirty="0"/>
              <a:t>] of Z array stores length of the longest substring starting from </a:t>
            </a:r>
            <a:r>
              <a:rPr lang="en-US" dirty="0" err="1"/>
              <a:t>str</a:t>
            </a:r>
            <a:r>
              <a:rPr lang="en-US" dirty="0"/>
              <a:t>[</a:t>
            </a:r>
            <a:r>
              <a:rPr lang="en-US" dirty="0" err="1"/>
              <a:t>i</a:t>
            </a:r>
            <a:r>
              <a:rPr lang="en-US" dirty="0"/>
              <a:t>] which is also a prefix of </a:t>
            </a:r>
            <a:r>
              <a:rPr lang="en-US" dirty="0" err="1"/>
              <a:t>str</a:t>
            </a:r>
            <a:r>
              <a:rPr lang="en-US" dirty="0"/>
              <a:t>[0..n-1]. The first entry of Z array is meaning less as complete string is always prefix of itself. </a:t>
            </a:r>
            <a:endParaRPr lang="en-US" dirty="0" smtClean="0"/>
          </a:p>
          <a:p>
            <a:pPr algn="just">
              <a:lnSpc>
                <a:spcPct val="150000"/>
              </a:lnSpc>
              <a:buClr>
                <a:schemeClr val="tx2"/>
              </a:buClr>
            </a:pPr>
            <a:r>
              <a:rPr lang="en-US" dirty="0"/>
              <a:t>Example</a:t>
            </a:r>
            <a:r>
              <a:rPr lang="en-US" dirty="0" smtClean="0"/>
              <a:t>:</a:t>
            </a:r>
            <a:endParaRPr lang="en-US" dirty="0"/>
          </a:p>
        </p:txBody>
      </p:sp>
      <p:pic>
        <p:nvPicPr>
          <p:cNvPr id="4" name="Picture 3"/>
          <p:cNvPicPr>
            <a:picLocks noChangeAspect="1"/>
          </p:cNvPicPr>
          <p:nvPr/>
        </p:nvPicPr>
        <p:blipFill rotWithShape="1">
          <a:blip r:embed="rId2"/>
          <a:srcRect t="20551"/>
          <a:stretch/>
        </p:blipFill>
        <p:spPr>
          <a:xfrm>
            <a:off x="2054947" y="4701309"/>
            <a:ext cx="7995887" cy="1293091"/>
          </a:xfrm>
          <a:prstGeom prst="rect">
            <a:avLst/>
          </a:prstGeom>
        </p:spPr>
      </p:pic>
    </p:spTree>
    <p:extLst>
      <p:ext uri="{BB962C8B-B14F-4D97-AF65-F5344CB8AC3E}">
        <p14:creationId xmlns:p14="http://schemas.microsoft.com/office/powerpoint/2010/main" val="4085316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lnSpc>
                <a:spcPct val="150000"/>
              </a:lnSpc>
              <a:buClr>
                <a:schemeClr val="tx2"/>
              </a:buClr>
            </a:pPr>
            <a:r>
              <a:rPr lang="en-US" b="1" dirty="0"/>
              <a:t>What is Z Array? </a:t>
            </a:r>
          </a:p>
        </p:txBody>
      </p:sp>
      <p:sp>
        <p:nvSpPr>
          <p:cNvPr id="3" name="Content Placeholder 2"/>
          <p:cNvSpPr>
            <a:spLocks noGrp="1"/>
          </p:cNvSpPr>
          <p:nvPr>
            <p:ph idx="1"/>
          </p:nvPr>
        </p:nvSpPr>
        <p:spPr>
          <a:xfrm>
            <a:off x="1103312" y="2052918"/>
            <a:ext cx="10349779" cy="4195481"/>
          </a:xfrm>
        </p:spPr>
        <p:txBody>
          <a:bodyPr>
            <a:normAutofit/>
          </a:bodyPr>
          <a:lstStyle/>
          <a:p>
            <a:pPr algn="just">
              <a:lnSpc>
                <a:spcPct val="150000"/>
              </a:lnSpc>
              <a:buClr>
                <a:schemeClr val="tx2"/>
              </a:buClr>
            </a:pPr>
            <a:r>
              <a:rPr lang="en-US" dirty="0" smtClean="0"/>
              <a:t>Example:</a:t>
            </a:r>
            <a:endParaRPr lang="en-US" dirty="0"/>
          </a:p>
        </p:txBody>
      </p:sp>
      <p:pic>
        <p:nvPicPr>
          <p:cNvPr id="5" name="Picture 4"/>
          <p:cNvPicPr>
            <a:picLocks noChangeAspect="1"/>
          </p:cNvPicPr>
          <p:nvPr/>
        </p:nvPicPr>
        <p:blipFill>
          <a:blip r:embed="rId2"/>
          <a:stretch>
            <a:fillRect/>
          </a:stretch>
        </p:blipFill>
        <p:spPr>
          <a:xfrm>
            <a:off x="2701203" y="2734896"/>
            <a:ext cx="4521633" cy="3201363"/>
          </a:xfrm>
          <a:prstGeom prst="rect">
            <a:avLst/>
          </a:prstGeom>
        </p:spPr>
      </p:pic>
    </p:spTree>
    <p:extLst>
      <p:ext uri="{BB962C8B-B14F-4D97-AF65-F5344CB8AC3E}">
        <p14:creationId xmlns:p14="http://schemas.microsoft.com/office/powerpoint/2010/main" val="3259772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Pattern </a:t>
            </a:r>
            <a:r>
              <a:rPr lang="en-US" b="1" dirty="0" smtClean="0"/>
              <a:t>Searching </a:t>
            </a:r>
            <a:endParaRPr lang="en-US" b="1" dirty="0"/>
          </a:p>
        </p:txBody>
      </p:sp>
      <p:sp>
        <p:nvSpPr>
          <p:cNvPr id="3" name="Content Placeholder 2"/>
          <p:cNvSpPr>
            <a:spLocks noGrp="1"/>
          </p:cNvSpPr>
          <p:nvPr>
            <p:ph idx="1"/>
          </p:nvPr>
        </p:nvSpPr>
        <p:spPr>
          <a:xfrm>
            <a:off x="1103312" y="2052918"/>
            <a:ext cx="10165052" cy="4195481"/>
          </a:xfrm>
        </p:spPr>
        <p:txBody>
          <a:bodyPr/>
          <a:lstStyle/>
          <a:p>
            <a:pPr algn="just">
              <a:lnSpc>
                <a:spcPct val="150000"/>
              </a:lnSpc>
              <a:buClr>
                <a:schemeClr val="tx2"/>
              </a:buClr>
            </a:pPr>
            <a:r>
              <a:rPr lang="en-US" dirty="0"/>
              <a:t>Naive Pattern </a:t>
            </a:r>
            <a:r>
              <a:rPr lang="en-US" dirty="0" smtClean="0"/>
              <a:t>Searching</a:t>
            </a:r>
            <a:endParaRPr lang="en-US" dirty="0"/>
          </a:p>
          <a:p>
            <a:pPr algn="just">
              <a:lnSpc>
                <a:spcPct val="150000"/>
              </a:lnSpc>
              <a:buClr>
                <a:schemeClr val="tx2"/>
              </a:buClr>
            </a:pPr>
            <a:r>
              <a:rPr lang="de-DE" dirty="0" smtClean="0"/>
              <a:t>Rabin-Karp Algorithm</a:t>
            </a:r>
            <a:endParaRPr lang="de-DE" dirty="0"/>
          </a:p>
          <a:p>
            <a:pPr algn="just">
              <a:lnSpc>
                <a:spcPct val="150000"/>
              </a:lnSpc>
              <a:buClr>
                <a:schemeClr val="tx2"/>
              </a:buClr>
            </a:pPr>
            <a:r>
              <a:rPr lang="de-DE" dirty="0" smtClean="0"/>
              <a:t>KMP Algorithm</a:t>
            </a:r>
            <a:endParaRPr lang="de-DE" dirty="0"/>
          </a:p>
          <a:p>
            <a:pPr algn="just">
              <a:lnSpc>
                <a:spcPct val="150000"/>
              </a:lnSpc>
              <a:buClr>
                <a:schemeClr val="tx2"/>
              </a:buClr>
            </a:pPr>
            <a:r>
              <a:rPr lang="de-DE" dirty="0" smtClean="0"/>
              <a:t>Z </a:t>
            </a:r>
            <a:r>
              <a:rPr lang="de-DE" dirty="0"/>
              <a:t>algorithm </a:t>
            </a:r>
            <a:endParaRPr lang="de-DE" dirty="0" smtClean="0"/>
          </a:p>
          <a:p>
            <a:pPr algn="just">
              <a:lnSpc>
                <a:spcPct val="150000"/>
              </a:lnSpc>
              <a:buClr>
                <a:schemeClr val="tx2"/>
              </a:buClr>
            </a:pPr>
            <a:r>
              <a:rPr lang="de-DE" dirty="0" smtClean="0"/>
              <a:t>Manacher‘s Algorithm</a:t>
            </a:r>
            <a:endParaRPr lang="de-DE" dirty="0"/>
          </a:p>
          <a:p>
            <a:pPr algn="just">
              <a:lnSpc>
                <a:spcPct val="150000"/>
              </a:lnSpc>
              <a:buClr>
                <a:schemeClr val="tx2"/>
              </a:buClr>
            </a:pPr>
            <a:endParaRPr lang="en-US" dirty="0"/>
          </a:p>
        </p:txBody>
      </p:sp>
    </p:spTree>
    <p:extLst>
      <p:ext uri="{BB962C8B-B14F-4D97-AF65-F5344CB8AC3E}">
        <p14:creationId xmlns:p14="http://schemas.microsoft.com/office/powerpoint/2010/main" val="804007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90980" cy="1400530"/>
          </a:xfrm>
        </p:spPr>
        <p:txBody>
          <a:bodyPr/>
          <a:lstStyle/>
          <a:p>
            <a:pPr algn="just">
              <a:lnSpc>
                <a:spcPct val="150000"/>
              </a:lnSpc>
              <a:buClr>
                <a:schemeClr val="tx2"/>
              </a:buClr>
            </a:pPr>
            <a:r>
              <a:rPr lang="en-US" sz="2600" b="1" dirty="0"/>
              <a:t>How is Z array helpful in Searching Pattern in Linear time? </a:t>
            </a:r>
          </a:p>
        </p:txBody>
      </p:sp>
      <p:sp>
        <p:nvSpPr>
          <p:cNvPr id="3" name="Content Placeholder 2"/>
          <p:cNvSpPr>
            <a:spLocks noGrp="1"/>
          </p:cNvSpPr>
          <p:nvPr>
            <p:ph idx="1"/>
          </p:nvPr>
        </p:nvSpPr>
        <p:spPr>
          <a:xfrm>
            <a:off x="1121785" y="1581864"/>
            <a:ext cx="10349779" cy="4195481"/>
          </a:xfrm>
        </p:spPr>
        <p:txBody>
          <a:bodyPr>
            <a:normAutofit/>
          </a:bodyPr>
          <a:lstStyle/>
          <a:p>
            <a:pPr algn="just">
              <a:lnSpc>
                <a:spcPct val="150000"/>
              </a:lnSpc>
              <a:buClr>
                <a:schemeClr val="tx2"/>
              </a:buClr>
            </a:pPr>
            <a:r>
              <a:rPr lang="en-US" sz="1800" dirty="0" smtClean="0"/>
              <a:t>The </a:t>
            </a:r>
            <a:r>
              <a:rPr lang="en-US" sz="1800" dirty="0"/>
              <a:t>idea is to concatenate pattern and text, and create a string “P$T” where P is pattern, $ is a special character should not be present in pattern and text, and T is </a:t>
            </a:r>
            <a:r>
              <a:rPr lang="en-US" sz="1800" dirty="0" smtClean="0"/>
              <a:t>text.</a:t>
            </a:r>
          </a:p>
          <a:p>
            <a:pPr algn="just">
              <a:lnSpc>
                <a:spcPct val="150000"/>
              </a:lnSpc>
              <a:buClr>
                <a:schemeClr val="tx2"/>
              </a:buClr>
            </a:pPr>
            <a:r>
              <a:rPr lang="en-US" sz="1800" dirty="0" smtClean="0"/>
              <a:t>Build </a:t>
            </a:r>
            <a:r>
              <a:rPr lang="en-US" sz="1800" dirty="0"/>
              <a:t>the Z array for concatenated string. </a:t>
            </a:r>
            <a:endParaRPr lang="en-US" sz="1800" dirty="0" smtClean="0"/>
          </a:p>
          <a:p>
            <a:pPr algn="just">
              <a:lnSpc>
                <a:spcPct val="150000"/>
              </a:lnSpc>
              <a:buClr>
                <a:schemeClr val="tx2"/>
              </a:buClr>
            </a:pPr>
            <a:r>
              <a:rPr lang="en-US" sz="1800" dirty="0" smtClean="0"/>
              <a:t>In </a:t>
            </a:r>
            <a:r>
              <a:rPr lang="en-US" sz="1800" dirty="0"/>
              <a:t>Z array, if Z value at any point is equal to pattern length, then pattern is present at that point</a:t>
            </a:r>
            <a:r>
              <a:rPr lang="en-US" sz="1800" dirty="0" smtClean="0"/>
              <a:t>.</a:t>
            </a:r>
          </a:p>
          <a:p>
            <a:pPr algn="just">
              <a:lnSpc>
                <a:spcPct val="150000"/>
              </a:lnSpc>
              <a:buClr>
                <a:schemeClr val="tx2"/>
              </a:buClr>
            </a:pPr>
            <a:r>
              <a:rPr lang="en-US" sz="1800" dirty="0" smtClean="0"/>
              <a:t>Example:</a:t>
            </a:r>
            <a:endParaRPr lang="en-US" sz="1800" dirty="0"/>
          </a:p>
        </p:txBody>
      </p:sp>
      <p:pic>
        <p:nvPicPr>
          <p:cNvPr id="4" name="Picture 3"/>
          <p:cNvPicPr>
            <a:picLocks noChangeAspect="1"/>
          </p:cNvPicPr>
          <p:nvPr/>
        </p:nvPicPr>
        <p:blipFill>
          <a:blip r:embed="rId2"/>
          <a:stretch>
            <a:fillRect/>
          </a:stretch>
        </p:blipFill>
        <p:spPr>
          <a:xfrm>
            <a:off x="2911620" y="4086004"/>
            <a:ext cx="6257925" cy="2533650"/>
          </a:xfrm>
          <a:prstGeom prst="rect">
            <a:avLst/>
          </a:prstGeom>
        </p:spPr>
      </p:pic>
    </p:spTree>
    <p:extLst>
      <p:ext uri="{BB962C8B-B14F-4D97-AF65-F5344CB8AC3E}">
        <p14:creationId xmlns:p14="http://schemas.microsoft.com/office/powerpoint/2010/main" val="869304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90980" cy="1400530"/>
          </a:xfrm>
        </p:spPr>
        <p:txBody>
          <a:bodyPr/>
          <a:lstStyle/>
          <a:p>
            <a:pPr algn="just">
              <a:lnSpc>
                <a:spcPct val="150000"/>
              </a:lnSpc>
              <a:buClr>
                <a:schemeClr val="tx2"/>
              </a:buClr>
            </a:pPr>
            <a:r>
              <a:rPr lang="en-US" sz="2800" b="1" dirty="0"/>
              <a:t>How to construct Z array? </a:t>
            </a:r>
          </a:p>
        </p:txBody>
      </p:sp>
      <p:sp>
        <p:nvSpPr>
          <p:cNvPr id="3" name="Content Placeholder 2"/>
          <p:cNvSpPr>
            <a:spLocks noGrp="1"/>
          </p:cNvSpPr>
          <p:nvPr>
            <p:ph idx="1"/>
          </p:nvPr>
        </p:nvSpPr>
        <p:spPr>
          <a:xfrm>
            <a:off x="1131021" y="1853248"/>
            <a:ext cx="10349779" cy="4195481"/>
          </a:xfrm>
        </p:spPr>
        <p:txBody>
          <a:bodyPr>
            <a:normAutofit/>
          </a:bodyPr>
          <a:lstStyle/>
          <a:p>
            <a:pPr algn="just">
              <a:lnSpc>
                <a:spcPct val="150000"/>
              </a:lnSpc>
              <a:buClr>
                <a:schemeClr val="tx2"/>
              </a:buClr>
            </a:pPr>
            <a:r>
              <a:rPr lang="en-US" sz="1800" dirty="0" smtClean="0"/>
              <a:t>A </a:t>
            </a:r>
            <a:r>
              <a:rPr lang="en-US" sz="1800" dirty="0"/>
              <a:t>Simple Solution is to run two nested loops, the outer loop goes to every index and the inner loop finds length of the longest prefix that matches the substring starting at the current index. The time complexity of this solution is O(n2</a:t>
            </a:r>
            <a:r>
              <a:rPr lang="en-US" sz="1800" dirty="0" smtClean="0"/>
              <a:t>).</a:t>
            </a:r>
          </a:p>
          <a:p>
            <a:pPr algn="just">
              <a:lnSpc>
                <a:spcPct val="150000"/>
              </a:lnSpc>
              <a:buClr>
                <a:schemeClr val="tx2"/>
              </a:buClr>
            </a:pPr>
            <a:r>
              <a:rPr lang="en-US" sz="1800" dirty="0" smtClean="0"/>
              <a:t>We </a:t>
            </a:r>
            <a:r>
              <a:rPr lang="en-US" sz="1800" dirty="0"/>
              <a:t>can construct Z array in linear time. </a:t>
            </a:r>
          </a:p>
        </p:txBody>
      </p:sp>
    </p:spTree>
    <p:extLst>
      <p:ext uri="{BB962C8B-B14F-4D97-AF65-F5344CB8AC3E}">
        <p14:creationId xmlns:p14="http://schemas.microsoft.com/office/powerpoint/2010/main" val="3252148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90980" cy="1400530"/>
          </a:xfrm>
        </p:spPr>
        <p:txBody>
          <a:bodyPr/>
          <a:lstStyle/>
          <a:p>
            <a:pPr algn="just">
              <a:lnSpc>
                <a:spcPct val="150000"/>
              </a:lnSpc>
              <a:buClr>
                <a:schemeClr val="tx2"/>
              </a:buClr>
            </a:pPr>
            <a:r>
              <a:rPr lang="en-US" sz="2800" b="1" dirty="0"/>
              <a:t>Z Algorithm</a:t>
            </a:r>
          </a:p>
        </p:txBody>
      </p:sp>
      <p:sp>
        <p:nvSpPr>
          <p:cNvPr id="3" name="Content Placeholder 2"/>
          <p:cNvSpPr>
            <a:spLocks noGrp="1"/>
          </p:cNvSpPr>
          <p:nvPr>
            <p:ph idx="1"/>
          </p:nvPr>
        </p:nvSpPr>
        <p:spPr>
          <a:xfrm>
            <a:off x="1131021" y="1853248"/>
            <a:ext cx="10349779" cy="4195481"/>
          </a:xfrm>
        </p:spPr>
        <p:txBody>
          <a:bodyPr>
            <a:normAutofit/>
          </a:bodyPr>
          <a:lstStyle/>
          <a:p>
            <a:pPr marL="0" indent="0" algn="just">
              <a:lnSpc>
                <a:spcPct val="150000"/>
              </a:lnSpc>
              <a:buClr>
                <a:schemeClr val="tx2"/>
              </a:buClr>
              <a:buNone/>
            </a:pPr>
            <a:r>
              <a:rPr lang="en-US" sz="1800" dirty="0"/>
              <a:t>The idea is to maintain an interval [L, R] which is the interval with max </a:t>
            </a:r>
            <a:r>
              <a:rPr lang="en-US" sz="1800" dirty="0" smtClean="0"/>
              <a:t>R such </a:t>
            </a:r>
            <a:r>
              <a:rPr lang="en-US" sz="1800" dirty="0"/>
              <a:t>that [L,R] is prefix substring (substring which is also prefix). </a:t>
            </a:r>
          </a:p>
          <a:p>
            <a:pPr marL="0" indent="0" algn="just">
              <a:lnSpc>
                <a:spcPct val="150000"/>
              </a:lnSpc>
              <a:buClr>
                <a:schemeClr val="tx2"/>
              </a:buClr>
              <a:buNone/>
            </a:pPr>
            <a:r>
              <a:rPr lang="en-US" sz="1800" dirty="0" smtClean="0"/>
              <a:t>Steps </a:t>
            </a:r>
            <a:r>
              <a:rPr lang="en-US" sz="1800" dirty="0"/>
              <a:t>for maintaining this interval are as follows – </a:t>
            </a:r>
          </a:p>
          <a:p>
            <a:pPr algn="just">
              <a:lnSpc>
                <a:spcPct val="150000"/>
              </a:lnSpc>
              <a:buClr>
                <a:schemeClr val="tx2"/>
              </a:buClr>
              <a:buAutoNum type="arabicParenR"/>
            </a:pPr>
            <a:r>
              <a:rPr lang="en-US" sz="1800" dirty="0" smtClean="0"/>
              <a:t>If </a:t>
            </a:r>
            <a:r>
              <a:rPr lang="en-US" sz="1800" dirty="0" err="1"/>
              <a:t>i</a:t>
            </a:r>
            <a:r>
              <a:rPr lang="en-US" sz="1800" dirty="0"/>
              <a:t> &gt; R then there is no prefix substring that starts before </a:t>
            </a:r>
            <a:r>
              <a:rPr lang="en-US" sz="1800" dirty="0" err="1"/>
              <a:t>i</a:t>
            </a:r>
            <a:r>
              <a:rPr lang="en-US" sz="1800" dirty="0"/>
              <a:t> and </a:t>
            </a:r>
            <a:r>
              <a:rPr lang="en-US" sz="1800" dirty="0" smtClean="0"/>
              <a:t>ends </a:t>
            </a:r>
            <a:r>
              <a:rPr lang="en-US" sz="1800" dirty="0"/>
              <a:t>after </a:t>
            </a:r>
            <a:r>
              <a:rPr lang="en-US" sz="1800" dirty="0" err="1"/>
              <a:t>i</a:t>
            </a:r>
            <a:r>
              <a:rPr lang="en-US" sz="1800" dirty="0"/>
              <a:t>, so we reset L and R and compute new [L,R] by comparing </a:t>
            </a:r>
            <a:r>
              <a:rPr lang="en-US" sz="1800" dirty="0" err="1" smtClean="0"/>
              <a:t>str</a:t>
            </a:r>
            <a:r>
              <a:rPr lang="en-US" sz="1800" dirty="0" smtClean="0"/>
              <a:t>[0</a:t>
            </a:r>
            <a:r>
              <a:rPr lang="en-US" sz="1800" dirty="0"/>
              <a:t>..] to </a:t>
            </a:r>
            <a:r>
              <a:rPr lang="en-US" sz="1800" dirty="0" err="1"/>
              <a:t>str</a:t>
            </a:r>
            <a:r>
              <a:rPr lang="en-US" sz="1800" dirty="0"/>
              <a:t>[</a:t>
            </a:r>
            <a:r>
              <a:rPr lang="en-US" sz="1800" dirty="0" err="1"/>
              <a:t>i</a:t>
            </a:r>
            <a:r>
              <a:rPr lang="en-US" sz="1800" dirty="0"/>
              <a:t>..] and get Z[</a:t>
            </a:r>
            <a:r>
              <a:rPr lang="en-US" sz="1800" dirty="0" err="1"/>
              <a:t>i</a:t>
            </a:r>
            <a:r>
              <a:rPr lang="en-US" sz="1800" dirty="0"/>
              <a:t>] (= R-L+1</a:t>
            </a:r>
            <a:r>
              <a:rPr lang="en-US" sz="1800" dirty="0" smtClean="0"/>
              <a:t>).</a:t>
            </a:r>
          </a:p>
          <a:p>
            <a:pPr algn="just">
              <a:lnSpc>
                <a:spcPct val="150000"/>
              </a:lnSpc>
              <a:buClr>
                <a:schemeClr val="tx2"/>
              </a:buClr>
              <a:buFont typeface="Wingdings 3" charset="2"/>
              <a:buAutoNum type="arabicParenR"/>
            </a:pPr>
            <a:r>
              <a:rPr lang="en-US" sz="1800" dirty="0" smtClean="0"/>
              <a:t>If </a:t>
            </a:r>
            <a:r>
              <a:rPr lang="en-US" sz="1800" dirty="0" err="1"/>
              <a:t>i</a:t>
            </a:r>
            <a:r>
              <a:rPr lang="en-US" sz="1800" dirty="0"/>
              <a:t> &lt;= R then let K = </a:t>
            </a:r>
            <a:r>
              <a:rPr lang="en-US" sz="1800" dirty="0" err="1"/>
              <a:t>i</a:t>
            </a:r>
            <a:r>
              <a:rPr lang="en-US" sz="1800" dirty="0"/>
              <a:t>-L,  now Z[</a:t>
            </a:r>
            <a:r>
              <a:rPr lang="en-US" sz="1800" dirty="0" err="1"/>
              <a:t>i</a:t>
            </a:r>
            <a:r>
              <a:rPr lang="en-US" sz="1800" dirty="0"/>
              <a:t>] &gt;= min(Z[K], R-i+1)  because </a:t>
            </a:r>
            <a:r>
              <a:rPr lang="en-US" sz="1800" dirty="0" err="1"/>
              <a:t>str</a:t>
            </a:r>
            <a:r>
              <a:rPr lang="en-US" sz="1800" dirty="0"/>
              <a:t>[</a:t>
            </a:r>
            <a:r>
              <a:rPr lang="en-US" sz="1800" dirty="0" err="1"/>
              <a:t>i</a:t>
            </a:r>
            <a:r>
              <a:rPr lang="en-US" sz="1800" dirty="0"/>
              <a:t>..] matches with </a:t>
            </a:r>
            <a:r>
              <a:rPr lang="en-US" sz="1800" dirty="0" err="1"/>
              <a:t>str</a:t>
            </a:r>
            <a:r>
              <a:rPr lang="en-US" sz="1800" dirty="0"/>
              <a:t>[K..] for </a:t>
            </a:r>
            <a:r>
              <a:rPr lang="en-US" sz="1800" dirty="0" err="1"/>
              <a:t>atleast</a:t>
            </a:r>
            <a:r>
              <a:rPr lang="en-US" sz="1800" dirty="0"/>
              <a:t> R-i+1 characters (they are in [L,R] interval which we know is a prefix substring).     </a:t>
            </a:r>
          </a:p>
          <a:p>
            <a:pPr marL="0" indent="0" algn="just">
              <a:lnSpc>
                <a:spcPct val="150000"/>
              </a:lnSpc>
              <a:buClr>
                <a:schemeClr val="tx2"/>
              </a:buClr>
              <a:buNone/>
            </a:pPr>
            <a:endParaRPr lang="en-US" sz="1800" dirty="0" smtClean="0"/>
          </a:p>
          <a:p>
            <a:pPr algn="just">
              <a:lnSpc>
                <a:spcPct val="150000"/>
              </a:lnSpc>
              <a:buClr>
                <a:schemeClr val="tx2"/>
              </a:buClr>
              <a:buAutoNum type="arabicParenR"/>
            </a:pPr>
            <a:endParaRPr lang="en-US" sz="1800" dirty="0"/>
          </a:p>
        </p:txBody>
      </p:sp>
    </p:spTree>
    <p:extLst>
      <p:ext uri="{BB962C8B-B14F-4D97-AF65-F5344CB8AC3E}">
        <p14:creationId xmlns:p14="http://schemas.microsoft.com/office/powerpoint/2010/main" val="2928451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90980" cy="1400530"/>
          </a:xfrm>
        </p:spPr>
        <p:txBody>
          <a:bodyPr/>
          <a:lstStyle/>
          <a:p>
            <a:pPr algn="just">
              <a:lnSpc>
                <a:spcPct val="150000"/>
              </a:lnSpc>
              <a:buClr>
                <a:schemeClr val="tx2"/>
              </a:buClr>
            </a:pPr>
            <a:r>
              <a:rPr lang="en-US" sz="2800" b="1" dirty="0"/>
              <a:t>Z Algorithm</a:t>
            </a:r>
          </a:p>
        </p:txBody>
      </p:sp>
      <p:sp>
        <p:nvSpPr>
          <p:cNvPr id="3" name="Content Placeholder 2"/>
          <p:cNvSpPr>
            <a:spLocks noGrp="1"/>
          </p:cNvSpPr>
          <p:nvPr>
            <p:ph idx="1"/>
          </p:nvPr>
        </p:nvSpPr>
        <p:spPr>
          <a:xfrm>
            <a:off x="1131021" y="1853248"/>
            <a:ext cx="10349779" cy="4195481"/>
          </a:xfrm>
        </p:spPr>
        <p:txBody>
          <a:bodyPr>
            <a:normAutofit/>
          </a:bodyPr>
          <a:lstStyle/>
          <a:p>
            <a:pPr marL="0" indent="0" algn="just">
              <a:lnSpc>
                <a:spcPct val="150000"/>
              </a:lnSpc>
              <a:buClr>
                <a:schemeClr val="tx2"/>
              </a:buClr>
              <a:buNone/>
            </a:pPr>
            <a:r>
              <a:rPr lang="en-US" sz="1800" dirty="0" smtClean="0"/>
              <a:t>Now </a:t>
            </a:r>
            <a:r>
              <a:rPr lang="en-US" sz="1800" dirty="0"/>
              <a:t>two sub cases arise – </a:t>
            </a:r>
          </a:p>
          <a:p>
            <a:pPr algn="just">
              <a:lnSpc>
                <a:spcPct val="150000"/>
              </a:lnSpc>
              <a:buClr>
                <a:schemeClr val="tx2"/>
              </a:buClr>
              <a:buFont typeface="+mj-lt"/>
              <a:buAutoNum type="alphaLcParenR"/>
            </a:pPr>
            <a:r>
              <a:rPr lang="en-US" sz="1800" dirty="0" smtClean="0"/>
              <a:t>If </a:t>
            </a:r>
            <a:r>
              <a:rPr lang="en-US" sz="1800" dirty="0"/>
              <a:t>Z[K] &lt; R-i+1  then there is no prefix substring starting at </a:t>
            </a:r>
            <a:r>
              <a:rPr lang="en-US" sz="1800" dirty="0" err="1" smtClean="0"/>
              <a:t>str</a:t>
            </a:r>
            <a:r>
              <a:rPr lang="en-US" sz="1800" dirty="0" smtClean="0"/>
              <a:t>[</a:t>
            </a:r>
            <a:r>
              <a:rPr lang="en-US" sz="1800" dirty="0" err="1" smtClean="0"/>
              <a:t>i</a:t>
            </a:r>
            <a:r>
              <a:rPr lang="en-US" sz="1800" dirty="0"/>
              <a:t>] (otherwise Z[K] would be larger)  so  Z[</a:t>
            </a:r>
            <a:r>
              <a:rPr lang="en-US" sz="1800" dirty="0" err="1"/>
              <a:t>i</a:t>
            </a:r>
            <a:r>
              <a:rPr lang="en-US" sz="1800" dirty="0"/>
              <a:t>] = Z[K]  and </a:t>
            </a:r>
            <a:r>
              <a:rPr lang="en-US" sz="1800" dirty="0" smtClean="0"/>
              <a:t> </a:t>
            </a:r>
            <a:r>
              <a:rPr lang="en-US" sz="1800" dirty="0"/>
              <a:t>interval [L,R] remains same.</a:t>
            </a:r>
          </a:p>
          <a:p>
            <a:pPr algn="just">
              <a:lnSpc>
                <a:spcPct val="150000"/>
              </a:lnSpc>
              <a:buClr>
                <a:schemeClr val="tx2"/>
              </a:buClr>
              <a:buFont typeface="+mj-lt"/>
              <a:buAutoNum type="alphaLcParenR"/>
            </a:pPr>
            <a:r>
              <a:rPr lang="en-US" sz="1800" dirty="0" smtClean="0"/>
              <a:t>If </a:t>
            </a:r>
            <a:r>
              <a:rPr lang="en-US" sz="1800" dirty="0"/>
              <a:t>Z[K] &gt;= R-i+1 then it is possible to extend the [L,R] </a:t>
            </a:r>
            <a:r>
              <a:rPr lang="en-US" sz="1800" dirty="0" smtClean="0"/>
              <a:t>interval </a:t>
            </a:r>
            <a:r>
              <a:rPr lang="en-US" sz="1800" dirty="0"/>
              <a:t>thus we will set L as </a:t>
            </a:r>
            <a:r>
              <a:rPr lang="en-US" sz="1800" dirty="0" err="1"/>
              <a:t>i</a:t>
            </a:r>
            <a:r>
              <a:rPr lang="en-US" sz="1800" dirty="0"/>
              <a:t> and start matching from </a:t>
            </a:r>
            <a:r>
              <a:rPr lang="en-US" sz="1800" dirty="0" err="1"/>
              <a:t>str</a:t>
            </a:r>
            <a:r>
              <a:rPr lang="en-US" sz="1800" dirty="0"/>
              <a:t>[R]  onwards  </a:t>
            </a:r>
            <a:r>
              <a:rPr lang="en-US" sz="1800" dirty="0" smtClean="0"/>
              <a:t>and </a:t>
            </a:r>
            <a:r>
              <a:rPr lang="en-US" sz="1800" dirty="0"/>
              <a:t>get new R then we will update interval [L,R] and calculate Z[</a:t>
            </a:r>
            <a:r>
              <a:rPr lang="en-US" sz="1800" dirty="0" err="1"/>
              <a:t>i</a:t>
            </a:r>
            <a:r>
              <a:rPr lang="en-US" sz="1800" dirty="0"/>
              <a:t>] (=R-L+1).</a:t>
            </a:r>
          </a:p>
        </p:txBody>
      </p:sp>
    </p:spTree>
    <p:extLst>
      <p:ext uri="{BB962C8B-B14F-4D97-AF65-F5344CB8AC3E}">
        <p14:creationId xmlns:p14="http://schemas.microsoft.com/office/powerpoint/2010/main" val="7665888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Z Algorithm</a:t>
            </a:r>
            <a:endParaRPr lang="en-US" b="1" dirty="0"/>
          </a:p>
        </p:txBody>
      </p:sp>
      <p:sp>
        <p:nvSpPr>
          <p:cNvPr id="3" name="Content Placeholder 2"/>
          <p:cNvSpPr>
            <a:spLocks noGrp="1"/>
          </p:cNvSpPr>
          <p:nvPr>
            <p:ph idx="1"/>
          </p:nvPr>
        </p:nvSpPr>
        <p:spPr>
          <a:xfrm>
            <a:off x="1029421" y="1507973"/>
            <a:ext cx="10349779" cy="4195481"/>
          </a:xfrm>
        </p:spPr>
        <p:txBody>
          <a:bodyPr>
            <a:noAutofit/>
          </a:bodyPr>
          <a:lstStyle/>
          <a:p>
            <a:pPr marL="0" indent="0" algn="just">
              <a:lnSpc>
                <a:spcPct val="150000"/>
              </a:lnSpc>
              <a:buClr>
                <a:schemeClr val="tx2"/>
              </a:buClr>
              <a:buNone/>
            </a:pPr>
            <a:r>
              <a:rPr lang="en-US" sz="1800" b="1" dirty="0"/>
              <a:t>1. </a:t>
            </a:r>
            <a:r>
              <a:rPr lang="en-US" sz="1800" dirty="0"/>
              <a:t>Initialize an array called the "Z-array" with the same length as the concatenated string. The Z-array will store the length of the longest substring starting at each position that matches a prefix of the concatenated string.</a:t>
            </a:r>
          </a:p>
          <a:p>
            <a:pPr marL="0" indent="0" algn="just">
              <a:lnSpc>
                <a:spcPct val="150000"/>
              </a:lnSpc>
              <a:buClr>
                <a:schemeClr val="tx2"/>
              </a:buClr>
              <a:buNone/>
            </a:pPr>
            <a:r>
              <a:rPr lang="en-US" sz="1800" b="1" dirty="0" smtClean="0"/>
              <a:t>2</a:t>
            </a:r>
            <a:r>
              <a:rPr lang="en-US" sz="1800" b="1" dirty="0"/>
              <a:t>. </a:t>
            </a:r>
            <a:r>
              <a:rPr lang="en-US" sz="1800" dirty="0"/>
              <a:t>Initialize two pointers, L and R, both initially set to 0. These pointers represent a "window" [L, R] that denotes the rightmost substring that has been matched in the text.</a:t>
            </a:r>
          </a:p>
          <a:p>
            <a:pPr marL="0" indent="0" algn="just">
              <a:lnSpc>
                <a:spcPct val="150000"/>
              </a:lnSpc>
              <a:buClr>
                <a:schemeClr val="tx2"/>
              </a:buClr>
              <a:buNone/>
            </a:pPr>
            <a:endParaRPr lang="en-US" sz="1600" dirty="0"/>
          </a:p>
        </p:txBody>
      </p:sp>
    </p:spTree>
    <p:extLst>
      <p:ext uri="{BB962C8B-B14F-4D97-AF65-F5344CB8AC3E}">
        <p14:creationId xmlns:p14="http://schemas.microsoft.com/office/powerpoint/2010/main" val="41060917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Z Algorithm</a:t>
            </a:r>
            <a:endParaRPr lang="en-US" b="1" dirty="0"/>
          </a:p>
        </p:txBody>
      </p:sp>
      <p:sp>
        <p:nvSpPr>
          <p:cNvPr id="3" name="Content Placeholder 2"/>
          <p:cNvSpPr>
            <a:spLocks noGrp="1"/>
          </p:cNvSpPr>
          <p:nvPr>
            <p:ph idx="1"/>
          </p:nvPr>
        </p:nvSpPr>
        <p:spPr>
          <a:xfrm>
            <a:off x="1029421" y="1507973"/>
            <a:ext cx="10349779" cy="4195481"/>
          </a:xfrm>
        </p:spPr>
        <p:txBody>
          <a:bodyPr>
            <a:noAutofit/>
          </a:bodyPr>
          <a:lstStyle/>
          <a:p>
            <a:pPr marL="0" indent="0" algn="just">
              <a:lnSpc>
                <a:spcPct val="150000"/>
              </a:lnSpc>
              <a:buClr>
                <a:schemeClr val="tx2"/>
              </a:buClr>
              <a:buNone/>
            </a:pPr>
            <a:r>
              <a:rPr lang="en-US" sz="1800" b="1" dirty="0" smtClean="0"/>
              <a:t>3</a:t>
            </a:r>
            <a:r>
              <a:rPr lang="en-US" sz="1800" b="1" dirty="0"/>
              <a:t>. </a:t>
            </a:r>
            <a:r>
              <a:rPr lang="en-US" sz="1800" dirty="0"/>
              <a:t>For each position </a:t>
            </a:r>
            <a:r>
              <a:rPr lang="en-US" sz="1800" dirty="0" err="1"/>
              <a:t>i</a:t>
            </a:r>
            <a:r>
              <a:rPr lang="en-US" sz="1800" dirty="0"/>
              <a:t> from 1 to the length of the concatenated string - 1, do the following:</a:t>
            </a:r>
          </a:p>
          <a:p>
            <a:pPr marL="400050" lvl="1" indent="0" algn="just">
              <a:lnSpc>
                <a:spcPct val="150000"/>
              </a:lnSpc>
              <a:buClr>
                <a:schemeClr val="tx2"/>
              </a:buClr>
              <a:buNone/>
            </a:pPr>
            <a:r>
              <a:rPr lang="en-US" dirty="0" smtClean="0"/>
              <a:t>Case </a:t>
            </a:r>
            <a:r>
              <a:rPr lang="en-US" dirty="0"/>
              <a:t>1: If </a:t>
            </a:r>
            <a:r>
              <a:rPr lang="en-US" dirty="0" err="1"/>
              <a:t>i</a:t>
            </a:r>
            <a:r>
              <a:rPr lang="en-US" dirty="0"/>
              <a:t> is greater than R, perform a naive comparison:</a:t>
            </a:r>
          </a:p>
          <a:p>
            <a:pPr marL="400050" lvl="1" indent="0" algn="just">
              <a:lnSpc>
                <a:spcPct val="150000"/>
              </a:lnSpc>
              <a:buClr>
                <a:schemeClr val="tx2"/>
              </a:buClr>
              <a:buNone/>
            </a:pPr>
            <a:r>
              <a:rPr lang="en-US" dirty="0" smtClean="0"/>
              <a:t>Start </a:t>
            </a:r>
            <a:r>
              <a:rPr lang="en-US" dirty="0"/>
              <a:t>from position </a:t>
            </a:r>
            <a:r>
              <a:rPr lang="en-US" dirty="0" err="1"/>
              <a:t>i</a:t>
            </a:r>
            <a:r>
              <a:rPr lang="en-US" dirty="0"/>
              <a:t> and compare characters from the concatenated string with the pattern until a mismatch is found.</a:t>
            </a:r>
          </a:p>
          <a:p>
            <a:pPr marL="400050" lvl="1" indent="0" algn="just">
              <a:lnSpc>
                <a:spcPct val="150000"/>
              </a:lnSpc>
              <a:buClr>
                <a:schemeClr val="tx2"/>
              </a:buClr>
              <a:buNone/>
            </a:pPr>
            <a:r>
              <a:rPr lang="en-US" dirty="0"/>
              <a:t>Set Z[</a:t>
            </a:r>
            <a:r>
              <a:rPr lang="en-US" dirty="0" err="1"/>
              <a:t>i</a:t>
            </a:r>
            <a:r>
              <a:rPr lang="en-US" dirty="0"/>
              <a:t>] to be the number of characters that match.</a:t>
            </a:r>
          </a:p>
          <a:p>
            <a:pPr marL="400050" lvl="1" indent="0" algn="just">
              <a:lnSpc>
                <a:spcPct val="150000"/>
              </a:lnSpc>
              <a:buClr>
                <a:schemeClr val="tx2"/>
              </a:buClr>
              <a:buNone/>
            </a:pPr>
            <a:r>
              <a:rPr lang="en-US" dirty="0"/>
              <a:t>Update the window [L, R] if a match extends beyond the current window</a:t>
            </a:r>
            <a:r>
              <a:rPr lang="en-US" dirty="0" smtClean="0"/>
              <a:t>.</a:t>
            </a:r>
          </a:p>
          <a:p>
            <a:pPr marL="400050" lvl="1" indent="0" algn="just">
              <a:lnSpc>
                <a:spcPct val="150000"/>
              </a:lnSpc>
              <a:buClr>
                <a:schemeClr val="tx2"/>
              </a:buClr>
              <a:buNone/>
            </a:pPr>
            <a:r>
              <a:rPr lang="en-US" dirty="0"/>
              <a:t>Case 2: If </a:t>
            </a:r>
            <a:r>
              <a:rPr lang="en-US" dirty="0" err="1"/>
              <a:t>i</a:t>
            </a:r>
            <a:r>
              <a:rPr lang="en-US" dirty="0"/>
              <a:t> is less than or equal to R, use previously computed values in the Z-array to avoid unnecessary comparisons:</a:t>
            </a:r>
          </a:p>
          <a:p>
            <a:pPr marL="400050" lvl="1" indent="0" algn="just">
              <a:lnSpc>
                <a:spcPct val="150000"/>
              </a:lnSpc>
              <a:buClr>
                <a:schemeClr val="tx2"/>
              </a:buClr>
              <a:buNone/>
            </a:pPr>
            <a:r>
              <a:rPr lang="en-US" dirty="0"/>
              <a:t>Calculate k = </a:t>
            </a:r>
            <a:r>
              <a:rPr lang="en-US" dirty="0" err="1"/>
              <a:t>i</a:t>
            </a:r>
            <a:r>
              <a:rPr lang="en-US" dirty="0"/>
              <a:t> - L (the distance from </a:t>
            </a:r>
            <a:r>
              <a:rPr lang="en-US" dirty="0" err="1"/>
              <a:t>i</a:t>
            </a:r>
            <a:r>
              <a:rPr lang="en-US" dirty="0"/>
              <a:t> to the left edge of the window).</a:t>
            </a:r>
          </a:p>
          <a:p>
            <a:pPr marL="400050" lvl="1" indent="0" algn="just">
              <a:lnSpc>
                <a:spcPct val="150000"/>
              </a:lnSpc>
              <a:buClr>
                <a:schemeClr val="tx2"/>
              </a:buClr>
              <a:buNone/>
            </a:pPr>
            <a:endParaRPr lang="en-US" dirty="0"/>
          </a:p>
        </p:txBody>
      </p:sp>
    </p:spTree>
    <p:extLst>
      <p:ext uri="{BB962C8B-B14F-4D97-AF65-F5344CB8AC3E}">
        <p14:creationId xmlns:p14="http://schemas.microsoft.com/office/powerpoint/2010/main" val="35604273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Z Algorithm</a:t>
            </a:r>
            <a:endParaRPr lang="en-US" b="1" dirty="0"/>
          </a:p>
        </p:txBody>
      </p:sp>
      <p:sp>
        <p:nvSpPr>
          <p:cNvPr id="3" name="Content Placeholder 2"/>
          <p:cNvSpPr>
            <a:spLocks noGrp="1"/>
          </p:cNvSpPr>
          <p:nvPr>
            <p:ph idx="1"/>
          </p:nvPr>
        </p:nvSpPr>
        <p:spPr>
          <a:xfrm>
            <a:off x="1029421" y="1507973"/>
            <a:ext cx="10349779" cy="4195481"/>
          </a:xfrm>
        </p:spPr>
        <p:txBody>
          <a:bodyPr>
            <a:noAutofit/>
          </a:bodyPr>
          <a:lstStyle/>
          <a:p>
            <a:pPr marL="0" indent="0" algn="just">
              <a:lnSpc>
                <a:spcPct val="150000"/>
              </a:lnSpc>
              <a:buClr>
                <a:schemeClr val="tx2"/>
              </a:buClr>
              <a:buNone/>
            </a:pPr>
            <a:r>
              <a:rPr lang="en-US" sz="1800" b="1" dirty="0" smtClean="0"/>
              <a:t>4</a:t>
            </a:r>
            <a:r>
              <a:rPr lang="en-US" sz="1800" b="1" dirty="0"/>
              <a:t>. </a:t>
            </a:r>
            <a:r>
              <a:rPr lang="en-US" sz="1800" dirty="0"/>
              <a:t>If Z[k] is less than R - </a:t>
            </a:r>
            <a:r>
              <a:rPr lang="en-US" sz="1800" dirty="0" err="1"/>
              <a:t>i</a:t>
            </a:r>
            <a:r>
              <a:rPr lang="en-US" sz="1800" dirty="0"/>
              <a:t> + 1, set Z[</a:t>
            </a:r>
            <a:r>
              <a:rPr lang="en-US" sz="1800" dirty="0" err="1"/>
              <a:t>i</a:t>
            </a:r>
            <a:r>
              <a:rPr lang="en-US" sz="1800" dirty="0"/>
              <a:t>] to Z[k] because the matching substring at position </a:t>
            </a:r>
            <a:r>
              <a:rPr lang="en-US" sz="1800" dirty="0" err="1"/>
              <a:t>i</a:t>
            </a:r>
            <a:r>
              <a:rPr lang="en-US" sz="1800" dirty="0"/>
              <a:t> is contained within the current window.</a:t>
            </a:r>
          </a:p>
          <a:p>
            <a:pPr marL="0" indent="0" algn="just">
              <a:lnSpc>
                <a:spcPct val="150000"/>
              </a:lnSpc>
              <a:buClr>
                <a:schemeClr val="tx2"/>
              </a:buClr>
              <a:buNone/>
            </a:pPr>
            <a:r>
              <a:rPr lang="en-US" sz="1800" dirty="0"/>
              <a:t>If Z[k] is greater than or equal to R - </a:t>
            </a:r>
            <a:r>
              <a:rPr lang="en-US" sz="1800" dirty="0" err="1"/>
              <a:t>i</a:t>
            </a:r>
            <a:r>
              <a:rPr lang="en-US" sz="1800" dirty="0"/>
              <a:t> + 1, it means the matching substring extends beyond the current window. Perform a comparison to find the remaining matching characters and update Z[</a:t>
            </a:r>
            <a:r>
              <a:rPr lang="en-US" sz="1800" dirty="0" err="1"/>
              <a:t>i</a:t>
            </a:r>
            <a:r>
              <a:rPr lang="en-US" sz="1800" dirty="0"/>
              <a:t>].</a:t>
            </a:r>
          </a:p>
          <a:p>
            <a:pPr marL="0" indent="0" algn="just">
              <a:lnSpc>
                <a:spcPct val="150000"/>
              </a:lnSpc>
              <a:buClr>
                <a:schemeClr val="tx2"/>
              </a:buClr>
              <a:buNone/>
            </a:pPr>
            <a:r>
              <a:rPr lang="en-US" sz="1800" dirty="0"/>
              <a:t>If Z[</a:t>
            </a:r>
            <a:r>
              <a:rPr lang="en-US" sz="1800" dirty="0" err="1"/>
              <a:t>i</a:t>
            </a:r>
            <a:r>
              <a:rPr lang="en-US" sz="1800" dirty="0"/>
              <a:t>] equals the length of the pattern, it means a complete match of the pattern has been found at position </a:t>
            </a:r>
            <a:r>
              <a:rPr lang="en-US" sz="1800" dirty="0" err="1"/>
              <a:t>i</a:t>
            </a:r>
            <a:r>
              <a:rPr lang="en-US" sz="1800" dirty="0"/>
              <a:t> - |pattern| - 1 in the concatenated string. Add (</a:t>
            </a:r>
            <a:r>
              <a:rPr lang="en-US" sz="1800" dirty="0" err="1"/>
              <a:t>i</a:t>
            </a:r>
            <a:r>
              <a:rPr lang="en-US" sz="1800" dirty="0"/>
              <a:t> - |pattern| - 1) to the list of starting positions where the pattern is found</a:t>
            </a:r>
            <a:r>
              <a:rPr lang="en-US" sz="1800" dirty="0" smtClean="0"/>
              <a:t>.</a:t>
            </a:r>
            <a:endParaRPr lang="en-US" sz="1800" dirty="0"/>
          </a:p>
        </p:txBody>
      </p:sp>
    </p:spTree>
    <p:extLst>
      <p:ext uri="{BB962C8B-B14F-4D97-AF65-F5344CB8AC3E}">
        <p14:creationId xmlns:p14="http://schemas.microsoft.com/office/powerpoint/2010/main" val="2319550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Z Algorithm</a:t>
            </a:r>
            <a:endParaRPr lang="en-US" b="1" dirty="0"/>
          </a:p>
        </p:txBody>
      </p:sp>
      <p:sp>
        <p:nvSpPr>
          <p:cNvPr id="3" name="Content Placeholder 2"/>
          <p:cNvSpPr>
            <a:spLocks noGrp="1"/>
          </p:cNvSpPr>
          <p:nvPr>
            <p:ph idx="1"/>
          </p:nvPr>
        </p:nvSpPr>
        <p:spPr>
          <a:xfrm>
            <a:off x="1029421" y="1507973"/>
            <a:ext cx="10349779" cy="4195481"/>
          </a:xfrm>
        </p:spPr>
        <p:txBody>
          <a:bodyPr>
            <a:noAutofit/>
          </a:bodyPr>
          <a:lstStyle/>
          <a:p>
            <a:pPr marL="0" indent="0" algn="just">
              <a:lnSpc>
                <a:spcPct val="150000"/>
              </a:lnSpc>
              <a:buClr>
                <a:schemeClr val="tx2"/>
              </a:buClr>
              <a:buNone/>
            </a:pPr>
            <a:r>
              <a:rPr lang="en-US" sz="1800" b="1" dirty="0" smtClean="0"/>
              <a:t>5</a:t>
            </a:r>
            <a:r>
              <a:rPr lang="en-US" sz="1800" b="1" dirty="0"/>
              <a:t>. </a:t>
            </a:r>
            <a:r>
              <a:rPr lang="en-US" sz="1800" dirty="0"/>
              <a:t>Update the window [L, R] as follows:</a:t>
            </a:r>
          </a:p>
          <a:p>
            <a:pPr marL="0" indent="0" algn="just">
              <a:lnSpc>
                <a:spcPct val="150000"/>
              </a:lnSpc>
              <a:buClr>
                <a:schemeClr val="tx2"/>
              </a:buClr>
              <a:buNone/>
            </a:pPr>
            <a:r>
              <a:rPr lang="en-US" sz="1800" dirty="0"/>
              <a:t>If </a:t>
            </a:r>
            <a:r>
              <a:rPr lang="en-US" sz="1800" dirty="0" err="1"/>
              <a:t>i</a:t>
            </a:r>
            <a:r>
              <a:rPr lang="en-US" sz="1800" dirty="0"/>
              <a:t> + Z[</a:t>
            </a:r>
            <a:r>
              <a:rPr lang="en-US" sz="1800" dirty="0" err="1"/>
              <a:t>i</a:t>
            </a:r>
            <a:r>
              <a:rPr lang="en-US" sz="1800" dirty="0"/>
              <a:t>] - 1 is greater than R, update L and R to </a:t>
            </a:r>
            <a:r>
              <a:rPr lang="en-US" sz="1800" dirty="0" err="1"/>
              <a:t>i</a:t>
            </a:r>
            <a:r>
              <a:rPr lang="en-US" sz="1800" dirty="0"/>
              <a:t> and </a:t>
            </a:r>
            <a:r>
              <a:rPr lang="en-US" sz="1800" dirty="0" err="1"/>
              <a:t>i</a:t>
            </a:r>
            <a:r>
              <a:rPr lang="en-US" sz="1800" dirty="0"/>
              <a:t> + Z[</a:t>
            </a:r>
            <a:r>
              <a:rPr lang="en-US" sz="1800" dirty="0" err="1"/>
              <a:t>i</a:t>
            </a:r>
            <a:r>
              <a:rPr lang="en-US" sz="1800" dirty="0"/>
              <a:t>] - 1, respectively, to ensure that the window covers the rightmost matched substring.</a:t>
            </a:r>
          </a:p>
          <a:p>
            <a:pPr marL="0" indent="0" algn="just">
              <a:lnSpc>
                <a:spcPct val="150000"/>
              </a:lnSpc>
              <a:buClr>
                <a:schemeClr val="tx2"/>
              </a:buClr>
              <a:buNone/>
            </a:pPr>
            <a:r>
              <a:rPr lang="en-US" sz="1800" b="1" dirty="0"/>
              <a:t>6. </a:t>
            </a:r>
            <a:r>
              <a:rPr lang="en-US" sz="1800" dirty="0"/>
              <a:t>Repeat steps 3-5 until all positions in the concatenated string have been processed.</a:t>
            </a:r>
          </a:p>
          <a:p>
            <a:pPr marL="0" indent="0" algn="just">
              <a:lnSpc>
                <a:spcPct val="150000"/>
              </a:lnSpc>
              <a:buClr>
                <a:schemeClr val="tx2"/>
              </a:buClr>
              <a:buNone/>
            </a:pPr>
            <a:r>
              <a:rPr lang="en-US" sz="1800" b="1" dirty="0"/>
              <a:t>7. </a:t>
            </a:r>
            <a:r>
              <a:rPr lang="en-US" sz="1800" dirty="0"/>
              <a:t>After processing all positions, return the list of starting positions where the pattern is found in the text.</a:t>
            </a:r>
          </a:p>
        </p:txBody>
      </p:sp>
    </p:spTree>
    <p:extLst>
      <p:ext uri="{BB962C8B-B14F-4D97-AF65-F5344CB8AC3E}">
        <p14:creationId xmlns:p14="http://schemas.microsoft.com/office/powerpoint/2010/main" val="2301011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Z Algorithm</a:t>
            </a:r>
            <a:endParaRPr lang="en-US" b="1" dirty="0"/>
          </a:p>
        </p:txBody>
      </p:sp>
      <p:sp>
        <p:nvSpPr>
          <p:cNvPr id="3" name="Content Placeholder 2"/>
          <p:cNvSpPr>
            <a:spLocks noGrp="1"/>
          </p:cNvSpPr>
          <p:nvPr>
            <p:ph idx="1"/>
          </p:nvPr>
        </p:nvSpPr>
        <p:spPr>
          <a:xfrm>
            <a:off x="1029421" y="1507973"/>
            <a:ext cx="10349779" cy="4195481"/>
          </a:xfrm>
        </p:spPr>
        <p:txBody>
          <a:bodyPr>
            <a:noAutofit/>
          </a:bodyPr>
          <a:lstStyle/>
          <a:p>
            <a:pPr marL="0" indent="0" algn="just">
              <a:lnSpc>
                <a:spcPct val="150000"/>
              </a:lnSpc>
              <a:buClr>
                <a:schemeClr val="tx2"/>
              </a:buClr>
              <a:buNone/>
            </a:pPr>
            <a:r>
              <a:rPr lang="en-US" sz="1800" dirty="0">
                <a:hlinkClick r:id="rId2"/>
              </a:rPr>
              <a:t>Z Algorithm (JavaScript Demo) (utdallas.edu)</a:t>
            </a:r>
            <a:endParaRPr lang="en-US" sz="1800" dirty="0"/>
          </a:p>
        </p:txBody>
      </p:sp>
    </p:spTree>
    <p:extLst>
      <p:ext uri="{BB962C8B-B14F-4D97-AF65-F5344CB8AC3E}">
        <p14:creationId xmlns:p14="http://schemas.microsoft.com/office/powerpoint/2010/main" val="22888616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Manacher’s</a:t>
            </a:r>
            <a:r>
              <a:rPr lang="en-US" b="1" dirty="0"/>
              <a:t> </a:t>
            </a:r>
            <a:r>
              <a:rPr lang="en-US" b="1" dirty="0" smtClean="0"/>
              <a:t>Algorithm</a:t>
            </a:r>
            <a:endParaRPr lang="en-US" dirty="0"/>
          </a:p>
        </p:txBody>
      </p:sp>
      <p:sp>
        <p:nvSpPr>
          <p:cNvPr id="3" name="Text Placeholder 2"/>
          <p:cNvSpPr>
            <a:spLocks noGrp="1"/>
          </p:cNvSpPr>
          <p:nvPr>
            <p:ph type="body" idx="1"/>
          </p:nvPr>
        </p:nvSpPr>
        <p:spPr/>
        <p:txBody>
          <a:bodyPr/>
          <a:lstStyle/>
          <a:p>
            <a:pPr fontAlgn="base"/>
            <a:r>
              <a:rPr lang="en-US" dirty="0">
                <a:solidFill>
                  <a:srgbClr val="C00000"/>
                </a:solidFill>
              </a:rPr>
              <a:t>Linear Time Longest Palindromic Substring</a:t>
            </a:r>
          </a:p>
        </p:txBody>
      </p:sp>
    </p:spTree>
    <p:extLst>
      <p:ext uri="{BB962C8B-B14F-4D97-AF65-F5344CB8AC3E}">
        <p14:creationId xmlns:p14="http://schemas.microsoft.com/office/powerpoint/2010/main" val="3343316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Naive </a:t>
            </a:r>
            <a:r>
              <a:rPr lang="en-US" b="1" dirty="0" smtClean="0"/>
              <a:t>Algorithm</a:t>
            </a:r>
            <a:endParaRPr lang="en-US" b="1" dirty="0"/>
          </a:p>
        </p:txBody>
      </p:sp>
      <p:sp>
        <p:nvSpPr>
          <p:cNvPr id="3" name="Content Placeholder 2"/>
          <p:cNvSpPr>
            <a:spLocks noGrp="1"/>
          </p:cNvSpPr>
          <p:nvPr>
            <p:ph idx="1"/>
          </p:nvPr>
        </p:nvSpPr>
        <p:spPr>
          <a:xfrm>
            <a:off x="1103312" y="2052918"/>
            <a:ext cx="10165052" cy="4195481"/>
          </a:xfrm>
        </p:spPr>
        <p:txBody>
          <a:bodyPr/>
          <a:lstStyle/>
          <a:p>
            <a:pPr algn="just">
              <a:lnSpc>
                <a:spcPct val="150000"/>
              </a:lnSpc>
              <a:buClr>
                <a:schemeClr val="tx2"/>
              </a:buClr>
            </a:pPr>
            <a:r>
              <a:rPr lang="en-US" dirty="0"/>
              <a:t>Given </a:t>
            </a:r>
            <a:r>
              <a:rPr lang="en-US" b="1" dirty="0"/>
              <a:t>text</a:t>
            </a:r>
            <a:r>
              <a:rPr lang="en-US" dirty="0"/>
              <a:t> string with length </a:t>
            </a:r>
            <a:r>
              <a:rPr lang="en-US" b="1" dirty="0"/>
              <a:t>n</a:t>
            </a:r>
            <a:r>
              <a:rPr lang="en-US" dirty="0"/>
              <a:t> and a </a:t>
            </a:r>
            <a:r>
              <a:rPr lang="en-US" b="1" dirty="0"/>
              <a:t>pattern</a:t>
            </a:r>
            <a:r>
              <a:rPr lang="en-US" dirty="0"/>
              <a:t> with length </a:t>
            </a:r>
            <a:r>
              <a:rPr lang="en-US" b="1" dirty="0"/>
              <a:t>m, </a:t>
            </a:r>
            <a:r>
              <a:rPr lang="en-US" dirty="0"/>
              <a:t>the task is to prints all occurrences of </a:t>
            </a:r>
            <a:r>
              <a:rPr lang="en-US" b="1" dirty="0"/>
              <a:t>pattern</a:t>
            </a:r>
            <a:r>
              <a:rPr lang="en-US" i="1" dirty="0"/>
              <a:t> </a:t>
            </a:r>
            <a:r>
              <a:rPr lang="en-US" dirty="0"/>
              <a:t>in </a:t>
            </a:r>
            <a:r>
              <a:rPr lang="en-US" b="1" dirty="0"/>
              <a:t>text</a:t>
            </a:r>
            <a:r>
              <a:rPr lang="en-US" dirty="0" smtClean="0"/>
              <a:t>.</a:t>
            </a:r>
          </a:p>
          <a:p>
            <a:pPr>
              <a:lnSpc>
                <a:spcPct val="150000"/>
              </a:lnSpc>
              <a:buClr>
                <a:schemeClr val="tx2"/>
              </a:buClr>
            </a:pPr>
            <a:r>
              <a:rPr lang="en-US" b="1" dirty="0"/>
              <a:t>Input:</a:t>
            </a:r>
            <a:r>
              <a:rPr lang="en-US" dirty="0"/>
              <a:t>  text = </a:t>
            </a:r>
            <a:r>
              <a:rPr lang="en-US" dirty="0" smtClean="0"/>
              <a:t>“</a:t>
            </a:r>
            <a:r>
              <a:rPr lang="en-US" dirty="0" err="1" smtClean="0"/>
              <a:t>acaabc</a:t>
            </a:r>
            <a:r>
              <a:rPr lang="en-US" dirty="0" smtClean="0"/>
              <a:t>”, </a:t>
            </a:r>
            <a:r>
              <a:rPr lang="en-US" dirty="0"/>
              <a:t>pattern = </a:t>
            </a:r>
            <a:r>
              <a:rPr lang="en-US" dirty="0" smtClean="0"/>
              <a:t>“</a:t>
            </a:r>
            <a:r>
              <a:rPr lang="en-US" dirty="0" err="1" smtClean="0"/>
              <a:t>aab</a:t>
            </a:r>
            <a:r>
              <a:rPr lang="en-US" dirty="0" smtClean="0"/>
              <a:t>”</a:t>
            </a:r>
            <a:r>
              <a:rPr lang="en-US" dirty="0"/>
              <a:t/>
            </a:r>
            <a:br>
              <a:rPr lang="en-US" dirty="0"/>
            </a:br>
            <a:r>
              <a:rPr lang="en-US" b="1" dirty="0"/>
              <a:t>Output:</a:t>
            </a:r>
            <a:r>
              <a:rPr lang="en-US" dirty="0"/>
              <a:t> Pattern found at index </a:t>
            </a:r>
            <a:r>
              <a:rPr lang="en-US" dirty="0" smtClean="0"/>
              <a:t>2</a:t>
            </a:r>
            <a:endParaRPr lang="en-US" dirty="0"/>
          </a:p>
        </p:txBody>
      </p:sp>
    </p:spTree>
    <p:extLst>
      <p:ext uri="{BB962C8B-B14F-4D97-AF65-F5344CB8AC3E}">
        <p14:creationId xmlns:p14="http://schemas.microsoft.com/office/powerpoint/2010/main" val="6074081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Manacher’s</a:t>
            </a:r>
            <a:r>
              <a:rPr lang="en-US" b="1" dirty="0"/>
              <a:t> Algorithm</a:t>
            </a:r>
            <a:endParaRPr lang="en-US" dirty="0"/>
          </a:p>
        </p:txBody>
      </p:sp>
      <p:sp>
        <p:nvSpPr>
          <p:cNvPr id="3" name="Content Placeholder 2"/>
          <p:cNvSpPr>
            <a:spLocks noGrp="1"/>
          </p:cNvSpPr>
          <p:nvPr>
            <p:ph idx="1"/>
          </p:nvPr>
        </p:nvSpPr>
        <p:spPr/>
        <p:txBody>
          <a:bodyPr/>
          <a:lstStyle/>
          <a:p>
            <a:pPr algn="just">
              <a:lnSpc>
                <a:spcPct val="150000"/>
              </a:lnSpc>
              <a:buClr>
                <a:schemeClr val="tx2"/>
              </a:buClr>
            </a:pPr>
            <a:r>
              <a:rPr lang="en-US" dirty="0" err="1"/>
              <a:t>Manacher's</a:t>
            </a:r>
            <a:r>
              <a:rPr lang="en-US" dirty="0"/>
              <a:t> algorithm is used to find the longest palindromic substring in any string. </a:t>
            </a:r>
            <a:endParaRPr lang="en-US" dirty="0" smtClean="0"/>
          </a:p>
          <a:p>
            <a:pPr algn="just">
              <a:lnSpc>
                <a:spcPct val="150000"/>
              </a:lnSpc>
              <a:buClr>
                <a:schemeClr val="tx2"/>
              </a:buClr>
            </a:pPr>
            <a:r>
              <a:rPr lang="en-US" dirty="0" smtClean="0"/>
              <a:t>It </a:t>
            </a:r>
            <a:r>
              <a:rPr lang="en-US" dirty="0"/>
              <a:t>is required to solve sub-problems of some very hard problems. </a:t>
            </a:r>
            <a:endParaRPr lang="en-US" dirty="0" smtClean="0"/>
          </a:p>
          <a:p>
            <a:pPr algn="just">
              <a:lnSpc>
                <a:spcPct val="150000"/>
              </a:lnSpc>
              <a:buClr>
                <a:schemeClr val="tx2"/>
              </a:buClr>
            </a:pPr>
            <a:r>
              <a:rPr lang="en-US" dirty="0" smtClean="0"/>
              <a:t>The </a:t>
            </a:r>
            <a:r>
              <a:rPr lang="en-US" dirty="0"/>
              <a:t>problem statement it solves is: </a:t>
            </a:r>
            <a:r>
              <a:rPr lang="en-US" i="1" dirty="0"/>
              <a:t>Given a string 's' with the length of 'n'. Find the longest palindromic substring in the given string. </a:t>
            </a:r>
            <a:endParaRPr lang="en-US" i="1" dirty="0" smtClean="0"/>
          </a:p>
          <a:p>
            <a:pPr algn="just">
              <a:lnSpc>
                <a:spcPct val="150000"/>
              </a:lnSpc>
              <a:buClr>
                <a:schemeClr val="tx2"/>
              </a:buClr>
            </a:pPr>
            <a:r>
              <a:rPr lang="en-US" i="1" dirty="0" smtClean="0"/>
              <a:t>A </a:t>
            </a:r>
            <a:r>
              <a:rPr lang="en-US" i="1" dirty="0"/>
              <a:t>string is a palindrome when it is equal to the reverse of itself</a:t>
            </a:r>
            <a:r>
              <a:rPr lang="en-US" i="1" dirty="0" smtClean="0"/>
              <a:t>.</a:t>
            </a:r>
          </a:p>
          <a:p>
            <a:pPr algn="just">
              <a:lnSpc>
                <a:spcPct val="150000"/>
              </a:lnSpc>
              <a:buClr>
                <a:schemeClr val="tx2"/>
              </a:buClr>
            </a:pPr>
            <a:r>
              <a:rPr lang="en-US" dirty="0"/>
              <a:t>Time complexity - </a:t>
            </a:r>
            <a:r>
              <a:rPr lang="en-US" i="1" dirty="0" smtClean="0"/>
              <a:t>O</a:t>
            </a:r>
            <a:r>
              <a:rPr lang="en-US" dirty="0" smtClean="0"/>
              <a:t>(</a:t>
            </a:r>
            <a:r>
              <a:rPr lang="en-US" i="1" dirty="0" smtClean="0"/>
              <a:t>N</a:t>
            </a:r>
            <a:r>
              <a:rPr lang="en-US" dirty="0"/>
              <a:t>)</a:t>
            </a:r>
          </a:p>
        </p:txBody>
      </p:sp>
    </p:spTree>
    <p:extLst>
      <p:ext uri="{BB962C8B-B14F-4D97-AF65-F5344CB8AC3E}">
        <p14:creationId xmlns:p14="http://schemas.microsoft.com/office/powerpoint/2010/main" val="217702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Naive Algorithm</a:t>
            </a:r>
            <a:endParaRPr lang="en-US" dirty="0"/>
          </a:p>
        </p:txBody>
      </p:sp>
      <p:pic>
        <p:nvPicPr>
          <p:cNvPr id="1026" name="Picture 2" descr="http://staff.ustc.edu.cn/~csli/graduate/algorithms/book6/856_a.gif"/>
          <p:cNvPicPr>
            <a:picLocks noChangeAspect="1" noChangeArrowheads="1"/>
          </p:cNvPicPr>
          <p:nvPr/>
        </p:nvPicPr>
        <p:blipFill rotWithShape="1">
          <a:blip r:embed="rId2">
            <a:extLst>
              <a:ext uri="{28A0092B-C50C-407E-A947-70E740481C1C}">
                <a14:useLocalDpi xmlns:a14="http://schemas.microsoft.com/office/drawing/2010/main" val="0"/>
              </a:ext>
            </a:extLst>
          </a:blip>
          <a:srcRect b="27419"/>
          <a:stretch/>
        </p:blipFill>
        <p:spPr bwMode="auto">
          <a:xfrm>
            <a:off x="801079" y="2569873"/>
            <a:ext cx="10652184" cy="171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076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Naive </a:t>
            </a:r>
            <a:r>
              <a:rPr lang="en-US" b="1" dirty="0" smtClean="0"/>
              <a:t>Algorithm</a:t>
            </a:r>
            <a:endParaRPr lang="en-US" b="1" dirty="0"/>
          </a:p>
        </p:txBody>
      </p:sp>
      <p:sp>
        <p:nvSpPr>
          <p:cNvPr id="3" name="Content Placeholder 2"/>
          <p:cNvSpPr>
            <a:spLocks noGrp="1"/>
          </p:cNvSpPr>
          <p:nvPr>
            <p:ph idx="1"/>
          </p:nvPr>
        </p:nvSpPr>
        <p:spPr>
          <a:xfrm>
            <a:off x="1103311" y="1607127"/>
            <a:ext cx="10497561" cy="4641272"/>
          </a:xfrm>
        </p:spPr>
        <p:txBody>
          <a:bodyPr>
            <a:noAutofit/>
          </a:bodyPr>
          <a:lstStyle/>
          <a:p>
            <a:pPr marL="0" indent="0" algn="just">
              <a:buClr>
                <a:schemeClr val="tx2"/>
              </a:buClr>
              <a:buNone/>
            </a:pPr>
            <a:r>
              <a:rPr lang="en-US" b="1" dirty="0">
                <a:latin typeface="Courier New" panose="02070309020205020404" pitchFamily="49" charset="0"/>
                <a:cs typeface="Courier New" panose="02070309020205020404" pitchFamily="49" charset="0"/>
              </a:rPr>
              <a:t>void </a:t>
            </a:r>
            <a:r>
              <a:rPr lang="en-US" b="1" dirty="0" err="1" smtClean="0">
                <a:latin typeface="Courier New" panose="02070309020205020404" pitchFamily="49" charset="0"/>
                <a:cs typeface="Courier New" panose="02070309020205020404" pitchFamily="49" charset="0"/>
              </a:rPr>
              <a:t>naivePatternMatching</a:t>
            </a:r>
            <a:r>
              <a:rPr lang="en-US" b="1" dirty="0" smtClean="0">
                <a:latin typeface="Courier New" panose="02070309020205020404" pitchFamily="49" charset="0"/>
                <a:cs typeface="Courier New" panose="02070309020205020404" pitchFamily="49" charset="0"/>
              </a:rPr>
              <a:t>(string </a:t>
            </a:r>
            <a:r>
              <a:rPr lang="en-US" b="1" dirty="0">
                <a:latin typeface="Courier New" panose="02070309020205020404" pitchFamily="49" charset="0"/>
                <a:cs typeface="Courier New" panose="02070309020205020404" pitchFamily="49" charset="0"/>
              </a:rPr>
              <a:t>text, </a:t>
            </a:r>
            <a:r>
              <a:rPr lang="en-US" b="1" dirty="0" smtClean="0">
                <a:latin typeface="Courier New" panose="02070309020205020404" pitchFamily="49" charset="0"/>
                <a:cs typeface="Courier New" panose="02070309020205020404" pitchFamily="49" charset="0"/>
              </a:rPr>
              <a:t>string </a:t>
            </a:r>
            <a:r>
              <a:rPr lang="en-US" b="1" dirty="0">
                <a:latin typeface="Courier New" panose="02070309020205020404" pitchFamily="49" charset="0"/>
                <a:cs typeface="Courier New" panose="02070309020205020404" pitchFamily="49" charset="0"/>
              </a:rPr>
              <a:t>pattern) {</a:t>
            </a:r>
          </a:p>
          <a:p>
            <a:pPr marL="0" indent="0" algn="just">
              <a:buClr>
                <a:schemeClr val="tx2"/>
              </a:buClr>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textLength</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text.length</a:t>
            </a:r>
            <a:r>
              <a:rPr lang="en-US" b="1" dirty="0" smtClean="0">
                <a:latin typeface="Courier New" panose="02070309020205020404" pitchFamily="49" charset="0"/>
                <a:cs typeface="Courier New" panose="02070309020205020404" pitchFamily="49" charset="0"/>
              </a:rPr>
              <a:t>(); </a:t>
            </a:r>
          </a:p>
          <a:p>
            <a:pPr marL="0" indent="0" algn="just">
              <a:buClr>
                <a:schemeClr val="tx2"/>
              </a:buClr>
              <a:buNone/>
            </a:pP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int</a:t>
            </a:r>
            <a:r>
              <a:rPr lang="en-US" b="1" dirty="0" smtClean="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patternLength</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pattern.length</a:t>
            </a:r>
            <a:r>
              <a:rPr lang="en-US" b="1" dirty="0" smtClean="0">
                <a:latin typeface="Courier New" panose="02070309020205020404" pitchFamily="49" charset="0"/>
                <a:cs typeface="Courier New" panose="02070309020205020404" pitchFamily="49" charset="0"/>
              </a:rPr>
              <a:t>();</a:t>
            </a:r>
          </a:p>
          <a:p>
            <a:pPr marL="0" indent="0" algn="just">
              <a:buClr>
                <a:schemeClr val="tx2"/>
              </a:buClr>
              <a:buNone/>
            </a:pPr>
            <a:r>
              <a:rPr lang="en-US" b="1" dirty="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int</a:t>
            </a:r>
            <a:r>
              <a:rPr lang="en-US" b="1" dirty="0" smtClean="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a:t>
            </a:r>
            <a:r>
              <a:rPr lang="en-US" b="1" dirty="0" err="1" smtClean="0">
                <a:latin typeface="Courier New" panose="02070309020205020404" pitchFamily="49" charset="0"/>
                <a:cs typeface="Courier New" panose="02070309020205020404" pitchFamily="49" charset="0"/>
              </a:rPr>
              <a:t>,j</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pPr marL="0" indent="0" algn="just">
              <a:buClr>
                <a:schemeClr val="tx2"/>
              </a:buClr>
              <a:buNone/>
            </a:pPr>
            <a:r>
              <a:rPr lang="en-US" b="1" dirty="0">
                <a:latin typeface="Courier New" panose="02070309020205020404" pitchFamily="49" charset="0"/>
                <a:cs typeface="Courier New" panose="02070309020205020404" pitchFamily="49" charset="0"/>
              </a:rPr>
              <a:t>    for </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i</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0;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&lt;= </a:t>
            </a:r>
            <a:r>
              <a:rPr lang="en-US" b="1" dirty="0" err="1">
                <a:latin typeface="Courier New" panose="02070309020205020404" pitchFamily="49" charset="0"/>
                <a:cs typeface="Courier New" panose="02070309020205020404" pitchFamily="49" charset="0"/>
              </a:rPr>
              <a:t>textLength</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patternLength</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a:t>
            </a:r>
          </a:p>
          <a:p>
            <a:pPr marL="0" indent="0" algn="just">
              <a:buClr>
                <a:schemeClr val="tx2"/>
              </a:buClr>
              <a:buNone/>
            </a:pPr>
            <a:r>
              <a:rPr lang="en-US" b="1" dirty="0" smtClean="0">
                <a:latin typeface="Courier New" panose="02070309020205020404" pitchFamily="49" charset="0"/>
                <a:cs typeface="Courier New" panose="02070309020205020404" pitchFamily="49" charset="0"/>
              </a:rPr>
              <a:t>    for </a:t>
            </a:r>
            <a:r>
              <a:rPr lang="en-US" b="1" dirty="0" smtClean="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j</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0; j &lt; </a:t>
            </a:r>
            <a:r>
              <a:rPr lang="en-US" b="1" dirty="0" err="1">
                <a:latin typeface="Courier New" panose="02070309020205020404" pitchFamily="49" charset="0"/>
                <a:cs typeface="Courier New" panose="02070309020205020404" pitchFamily="49" charset="0"/>
              </a:rPr>
              <a:t>patternLength</a:t>
            </a:r>
            <a:r>
              <a:rPr lang="en-US" b="1" dirty="0">
                <a:latin typeface="Courier New" panose="02070309020205020404" pitchFamily="49" charset="0"/>
                <a:cs typeface="Courier New" panose="02070309020205020404" pitchFamily="49" charset="0"/>
              </a:rPr>
              <a:t>; ++j) {</a:t>
            </a:r>
          </a:p>
          <a:p>
            <a:pPr marL="0" indent="0" algn="just">
              <a:buClr>
                <a:schemeClr val="tx2"/>
              </a:buClr>
              <a:buNone/>
            </a:pPr>
            <a:r>
              <a:rPr lang="en-US" b="1" dirty="0">
                <a:latin typeface="Courier New" panose="02070309020205020404" pitchFamily="49" charset="0"/>
                <a:cs typeface="Courier New" panose="02070309020205020404" pitchFamily="49" charset="0"/>
              </a:rPr>
              <a:t>            if (text[</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j] != pattern[j</a:t>
            </a:r>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pPr marL="0" indent="0" algn="just">
              <a:buClr>
                <a:schemeClr val="tx2"/>
              </a:buClr>
              <a:buNone/>
            </a:pPr>
            <a:r>
              <a:rPr lang="en-US" b="1" dirty="0">
                <a:latin typeface="Courier New" panose="02070309020205020404" pitchFamily="49" charset="0"/>
                <a:cs typeface="Courier New" panose="02070309020205020404" pitchFamily="49" charset="0"/>
              </a:rPr>
              <a:t>                break; </a:t>
            </a:r>
          </a:p>
          <a:p>
            <a:pPr marL="0" indent="0" algn="just">
              <a:buClr>
                <a:schemeClr val="tx2"/>
              </a:buClr>
              <a:buNone/>
            </a:pP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pPr marL="0" indent="0" algn="just">
              <a:buClr>
                <a:schemeClr val="tx2"/>
              </a:buClr>
              <a:buNone/>
            </a:pPr>
            <a:r>
              <a:rPr lang="en-US" b="1" dirty="0">
                <a:latin typeface="Courier New" panose="02070309020205020404" pitchFamily="49" charset="0"/>
                <a:cs typeface="Courier New" panose="02070309020205020404" pitchFamily="49" charset="0"/>
              </a:rPr>
              <a:t>        if (j == </a:t>
            </a:r>
            <a:r>
              <a:rPr lang="en-US" b="1" dirty="0" err="1">
                <a:latin typeface="Courier New" panose="02070309020205020404" pitchFamily="49" charset="0"/>
                <a:cs typeface="Courier New" panose="02070309020205020404" pitchFamily="49" charset="0"/>
              </a:rPr>
              <a:t>patternLength</a:t>
            </a:r>
            <a:r>
              <a:rPr lang="en-US" b="1" dirty="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pPr marL="0" indent="0" algn="just">
              <a:buClr>
                <a:schemeClr val="tx2"/>
              </a:buClr>
              <a:buNone/>
            </a:pP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cout</a:t>
            </a:r>
            <a:r>
              <a:rPr lang="en-US" b="1" dirty="0" smtClean="0">
                <a:latin typeface="Courier New" panose="02070309020205020404" pitchFamily="49" charset="0"/>
                <a:cs typeface="Courier New" panose="02070309020205020404" pitchFamily="49" charset="0"/>
              </a:rPr>
              <a:t> &lt;&lt; "Pattern found at position " &lt;&lt; </a:t>
            </a:r>
            <a:r>
              <a:rPr lang="en-US" b="1" dirty="0" err="1" smtClean="0">
                <a:latin typeface="Courier New" panose="02070309020205020404" pitchFamily="49" charset="0"/>
                <a:cs typeface="Courier New" panose="02070309020205020404" pitchFamily="49" charset="0"/>
              </a:rPr>
              <a:t>i</a:t>
            </a:r>
            <a:r>
              <a:rPr lang="en-US" b="1" dirty="0" smtClean="0">
                <a:latin typeface="Courier New" panose="02070309020205020404" pitchFamily="49" charset="0"/>
                <a:cs typeface="Courier New" panose="02070309020205020404" pitchFamily="49" charset="0"/>
              </a:rPr>
              <a:t>;</a:t>
            </a:r>
          </a:p>
          <a:p>
            <a:pPr marL="0" indent="0" algn="just">
              <a:buClr>
                <a:schemeClr val="tx2"/>
              </a:buClr>
              <a:buNone/>
            </a:pP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5230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Rabin-Karp Algorithm</a:t>
            </a:r>
          </a:p>
        </p:txBody>
      </p:sp>
      <p:sp>
        <p:nvSpPr>
          <p:cNvPr id="3" name="Content Placeholder 2"/>
          <p:cNvSpPr>
            <a:spLocks noGrp="1"/>
          </p:cNvSpPr>
          <p:nvPr>
            <p:ph idx="1"/>
          </p:nvPr>
        </p:nvSpPr>
        <p:spPr>
          <a:xfrm>
            <a:off x="1103312" y="2052918"/>
            <a:ext cx="10165052" cy="4195481"/>
          </a:xfrm>
        </p:spPr>
        <p:txBody>
          <a:bodyPr/>
          <a:lstStyle/>
          <a:p>
            <a:pPr algn="just">
              <a:lnSpc>
                <a:spcPct val="150000"/>
              </a:lnSpc>
              <a:buClr>
                <a:schemeClr val="tx2"/>
              </a:buClr>
            </a:pPr>
            <a:r>
              <a:rPr lang="en-US" dirty="0"/>
              <a:t>Rabin-Karp algorithm is an algorithm </a:t>
            </a:r>
            <a:r>
              <a:rPr lang="en-US" b="1" dirty="0"/>
              <a:t>used for searching/matching patterns </a:t>
            </a:r>
            <a:r>
              <a:rPr lang="en-US" dirty="0"/>
              <a:t>in the text </a:t>
            </a:r>
            <a:r>
              <a:rPr lang="en-US" b="1" dirty="0"/>
              <a:t>using a hash function</a:t>
            </a:r>
            <a:r>
              <a:rPr lang="en-US" dirty="0"/>
              <a:t>. </a:t>
            </a:r>
            <a:endParaRPr lang="en-US" dirty="0" smtClean="0"/>
          </a:p>
          <a:p>
            <a:pPr algn="just">
              <a:lnSpc>
                <a:spcPct val="150000"/>
              </a:lnSpc>
              <a:buClr>
                <a:schemeClr val="tx2"/>
              </a:buClr>
            </a:pPr>
            <a:r>
              <a:rPr lang="en-US" dirty="0" smtClean="0"/>
              <a:t>Unlike </a:t>
            </a:r>
            <a:r>
              <a:rPr lang="en-US" dirty="0"/>
              <a:t>Naive string matching algorithm, it does not travel through every character in the initial phase rather it </a:t>
            </a:r>
            <a:r>
              <a:rPr lang="en-US" b="1" dirty="0"/>
              <a:t>filters the characters that do not match </a:t>
            </a:r>
            <a:r>
              <a:rPr lang="en-US" dirty="0"/>
              <a:t>and then </a:t>
            </a:r>
            <a:r>
              <a:rPr lang="en-US" b="1" dirty="0"/>
              <a:t>performs the comparison</a:t>
            </a:r>
            <a:r>
              <a:rPr lang="en-US" dirty="0" smtClean="0"/>
              <a:t>.</a:t>
            </a:r>
          </a:p>
          <a:p>
            <a:pPr algn="just">
              <a:lnSpc>
                <a:spcPct val="150000"/>
              </a:lnSpc>
              <a:buClr>
                <a:schemeClr val="tx2"/>
              </a:buClr>
            </a:pPr>
            <a:r>
              <a:rPr lang="en-US" dirty="0"/>
              <a:t>A </a:t>
            </a:r>
            <a:r>
              <a:rPr lang="en-US" b="1" dirty="0"/>
              <a:t>hash function </a:t>
            </a:r>
            <a:r>
              <a:rPr lang="en-US" dirty="0"/>
              <a:t>is a tool to map a larger input value to a smaller output value. This output value is called the hash value.</a:t>
            </a:r>
          </a:p>
        </p:txBody>
      </p:sp>
    </p:spTree>
    <p:extLst>
      <p:ext uri="{BB962C8B-B14F-4D97-AF65-F5344CB8AC3E}">
        <p14:creationId xmlns:p14="http://schemas.microsoft.com/office/powerpoint/2010/main" val="2264558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Rabin-Karp Algorithm Works?</a:t>
            </a:r>
          </a:p>
        </p:txBody>
      </p:sp>
      <p:sp>
        <p:nvSpPr>
          <p:cNvPr id="3" name="Content Placeholder 2"/>
          <p:cNvSpPr>
            <a:spLocks noGrp="1"/>
          </p:cNvSpPr>
          <p:nvPr>
            <p:ph idx="1"/>
          </p:nvPr>
        </p:nvSpPr>
        <p:spPr>
          <a:xfrm>
            <a:off x="1103312" y="2052918"/>
            <a:ext cx="10165052" cy="4195481"/>
          </a:xfrm>
        </p:spPr>
        <p:txBody>
          <a:bodyPr/>
          <a:lstStyle/>
          <a:p>
            <a:pPr algn="just">
              <a:lnSpc>
                <a:spcPct val="150000"/>
              </a:lnSpc>
              <a:buClr>
                <a:schemeClr val="tx2"/>
              </a:buClr>
            </a:pPr>
            <a:r>
              <a:rPr lang="en-US" dirty="0"/>
              <a:t>A sequence of characters is taken and checked for the possibility of the presence of the required string. If the possibility is found then, character matching is performed.</a:t>
            </a:r>
          </a:p>
        </p:txBody>
      </p:sp>
    </p:spTree>
    <p:extLst>
      <p:ext uri="{BB962C8B-B14F-4D97-AF65-F5344CB8AC3E}">
        <p14:creationId xmlns:p14="http://schemas.microsoft.com/office/powerpoint/2010/main" val="1490083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Rabin-Karp Algorithm Works?</a:t>
            </a:r>
          </a:p>
        </p:txBody>
      </p:sp>
      <p:sp>
        <p:nvSpPr>
          <p:cNvPr id="3" name="Content Placeholder 2"/>
          <p:cNvSpPr>
            <a:spLocks noGrp="1"/>
          </p:cNvSpPr>
          <p:nvPr>
            <p:ph idx="1"/>
          </p:nvPr>
        </p:nvSpPr>
        <p:spPr>
          <a:xfrm>
            <a:off x="1103312" y="2052918"/>
            <a:ext cx="10165052" cy="4195481"/>
          </a:xfrm>
        </p:spPr>
        <p:txBody>
          <a:bodyPr/>
          <a:lstStyle/>
          <a:p>
            <a:pPr algn="just">
              <a:lnSpc>
                <a:spcPct val="200000"/>
              </a:lnSpc>
              <a:buClr>
                <a:schemeClr val="tx2"/>
              </a:buClr>
            </a:pPr>
            <a:r>
              <a:rPr lang="en-US" b="1" dirty="0" smtClean="0"/>
              <a:t>STEP 1</a:t>
            </a:r>
          </a:p>
          <a:p>
            <a:pPr algn="just">
              <a:lnSpc>
                <a:spcPct val="200000"/>
              </a:lnSpc>
              <a:buClr>
                <a:schemeClr val="tx2"/>
              </a:buClr>
            </a:pPr>
            <a:r>
              <a:rPr lang="en-US" dirty="0" smtClean="0"/>
              <a:t>Let </a:t>
            </a:r>
            <a:r>
              <a:rPr lang="en-US" dirty="0"/>
              <a:t>the text be</a:t>
            </a:r>
            <a:r>
              <a:rPr lang="en-US" dirty="0" smtClean="0"/>
              <a:t>:</a:t>
            </a:r>
            <a:endParaRPr lang="en-US" dirty="0"/>
          </a:p>
          <a:p>
            <a:pPr algn="just">
              <a:lnSpc>
                <a:spcPct val="200000"/>
              </a:lnSpc>
              <a:buClr>
                <a:schemeClr val="tx2"/>
              </a:buClr>
            </a:pPr>
            <a:r>
              <a:rPr lang="en-US" dirty="0" smtClean="0"/>
              <a:t>String </a:t>
            </a:r>
            <a:r>
              <a:rPr lang="en-US" dirty="0"/>
              <a:t>to be searched in the above text be</a:t>
            </a:r>
            <a:r>
              <a:rPr lang="en-US" dirty="0" smtClean="0"/>
              <a:t>:</a:t>
            </a:r>
            <a:endParaRPr lang="en-US" dirty="0"/>
          </a:p>
        </p:txBody>
      </p:sp>
      <p:pic>
        <p:nvPicPr>
          <p:cNvPr id="4" name="Picture 3"/>
          <p:cNvPicPr>
            <a:picLocks noChangeAspect="1"/>
          </p:cNvPicPr>
          <p:nvPr/>
        </p:nvPicPr>
        <p:blipFill>
          <a:blip r:embed="rId2"/>
          <a:stretch>
            <a:fillRect/>
          </a:stretch>
        </p:blipFill>
        <p:spPr>
          <a:xfrm>
            <a:off x="3477490" y="2854282"/>
            <a:ext cx="5203609" cy="737178"/>
          </a:xfrm>
          <a:prstGeom prst="rect">
            <a:avLst/>
          </a:prstGeom>
        </p:spPr>
      </p:pic>
      <p:pic>
        <p:nvPicPr>
          <p:cNvPr id="5" name="Picture 4"/>
          <p:cNvPicPr>
            <a:picLocks noChangeAspect="1"/>
          </p:cNvPicPr>
          <p:nvPr/>
        </p:nvPicPr>
        <p:blipFill>
          <a:blip r:embed="rId3"/>
          <a:stretch>
            <a:fillRect/>
          </a:stretch>
        </p:blipFill>
        <p:spPr>
          <a:xfrm>
            <a:off x="7088981" y="3728660"/>
            <a:ext cx="1592118" cy="638942"/>
          </a:xfrm>
          <a:prstGeom prst="rect">
            <a:avLst/>
          </a:prstGeom>
        </p:spPr>
      </p:pic>
    </p:spTree>
    <p:extLst>
      <p:ext uri="{BB962C8B-B14F-4D97-AF65-F5344CB8AC3E}">
        <p14:creationId xmlns:p14="http://schemas.microsoft.com/office/powerpoint/2010/main" val="2497313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472</TotalTime>
  <Words>2300</Words>
  <Application>Microsoft Office PowerPoint</Application>
  <PresentationFormat>Widescreen</PresentationFormat>
  <Paragraphs>185</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Century Gothic</vt:lpstr>
      <vt:lpstr>Courier New</vt:lpstr>
      <vt:lpstr>Wingdings</vt:lpstr>
      <vt:lpstr>Wingdings 3</vt:lpstr>
      <vt:lpstr>Ion</vt:lpstr>
      <vt:lpstr>String Algorithms</vt:lpstr>
      <vt:lpstr>Pattern Searching</vt:lpstr>
      <vt:lpstr>Pattern Searching </vt:lpstr>
      <vt:lpstr>Naive Algorithm</vt:lpstr>
      <vt:lpstr>Naive Algorithm</vt:lpstr>
      <vt:lpstr>Naive Algorithm</vt:lpstr>
      <vt:lpstr>Rabin-Karp Algorithm</vt:lpstr>
      <vt:lpstr>How Rabin-Karp Algorithm Works?</vt:lpstr>
      <vt:lpstr>How Rabin-Karp Algorithm Works?</vt:lpstr>
      <vt:lpstr>How Rabin-Karp Algorithm Works?</vt:lpstr>
      <vt:lpstr>How Rabin-Karp Algorithm Works?</vt:lpstr>
      <vt:lpstr>How Rabin-Karp Algorithm Works?</vt:lpstr>
      <vt:lpstr>How Rabin-Karp Algorithm Works?</vt:lpstr>
      <vt:lpstr>How Rabin-Karp Algorithm Works?</vt:lpstr>
      <vt:lpstr>How Rabin-Karp Algorithm Works?</vt:lpstr>
      <vt:lpstr>How Rabin-Karp Algorithm Works?</vt:lpstr>
      <vt:lpstr>Algorithm</vt:lpstr>
      <vt:lpstr>Limitations of Rabin-Karp Algorithm</vt:lpstr>
      <vt:lpstr>Rabin-Karp Algorithm Complexity</vt:lpstr>
      <vt:lpstr>Rabin-Karp Algorithm Applications</vt:lpstr>
      <vt:lpstr>KMP</vt:lpstr>
      <vt:lpstr>KMP</vt:lpstr>
      <vt:lpstr>How the KMP algorithm works</vt:lpstr>
      <vt:lpstr>How the KMP algorithm works</vt:lpstr>
      <vt:lpstr>How the KMP algorithm works</vt:lpstr>
      <vt:lpstr>Z Algorithm</vt:lpstr>
      <vt:lpstr>Z Algorithm</vt:lpstr>
      <vt:lpstr>What is Z Array? </vt:lpstr>
      <vt:lpstr>What is Z Array? </vt:lpstr>
      <vt:lpstr>How is Z array helpful in Searching Pattern in Linear time? </vt:lpstr>
      <vt:lpstr>How to construct Z array? </vt:lpstr>
      <vt:lpstr>Z Algorithm</vt:lpstr>
      <vt:lpstr>Z Algorithm</vt:lpstr>
      <vt:lpstr>Z Algorithm</vt:lpstr>
      <vt:lpstr>Z Algorithm</vt:lpstr>
      <vt:lpstr>Z Algorithm</vt:lpstr>
      <vt:lpstr>Z Algorithm</vt:lpstr>
      <vt:lpstr>Z Algorithm</vt:lpstr>
      <vt:lpstr>Manacher’s Algorithm</vt:lpstr>
      <vt:lpstr>Manacher’s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 Algorithms</dc:title>
  <dc:creator>Lenovo</dc:creator>
  <cp:lastModifiedBy>Lenovo</cp:lastModifiedBy>
  <cp:revision>89</cp:revision>
  <dcterms:created xsi:type="dcterms:W3CDTF">2023-09-21T10:19:14Z</dcterms:created>
  <dcterms:modified xsi:type="dcterms:W3CDTF">2023-11-02T04:03:56Z</dcterms:modified>
</cp:coreProperties>
</file>