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437" r:id="rId2"/>
    <p:sldId id="257" r:id="rId3"/>
    <p:sldId id="366" r:id="rId4"/>
    <p:sldId id="258" r:id="rId5"/>
    <p:sldId id="264" r:id="rId6"/>
    <p:sldId id="293" r:id="rId7"/>
    <p:sldId id="443" r:id="rId8"/>
    <p:sldId id="267" r:id="rId9"/>
    <p:sldId id="368" r:id="rId10"/>
    <p:sldId id="369" r:id="rId11"/>
    <p:sldId id="370" r:id="rId12"/>
    <p:sldId id="371" r:id="rId13"/>
    <p:sldId id="442" r:id="rId14"/>
    <p:sldId id="373" r:id="rId15"/>
    <p:sldId id="378" r:id="rId16"/>
    <p:sldId id="374" r:id="rId17"/>
    <p:sldId id="375" r:id="rId18"/>
    <p:sldId id="376" r:id="rId19"/>
    <p:sldId id="441" r:id="rId20"/>
    <p:sldId id="270" r:id="rId21"/>
    <p:sldId id="279" r:id="rId22"/>
    <p:sldId id="282" r:id="rId23"/>
    <p:sldId id="283" r:id="rId24"/>
    <p:sldId id="445" r:id="rId25"/>
    <p:sldId id="281" r:id="rId26"/>
    <p:sldId id="280" r:id="rId27"/>
    <p:sldId id="444" r:id="rId28"/>
    <p:sldId id="286" r:id="rId29"/>
    <p:sldId id="431" r:id="rId30"/>
    <p:sldId id="435" r:id="rId31"/>
    <p:sldId id="436" r:id="rId32"/>
    <p:sldId id="434" r:id="rId33"/>
    <p:sldId id="425" r:id="rId34"/>
    <p:sldId id="426" r:id="rId35"/>
    <p:sldId id="427" r:id="rId36"/>
    <p:sldId id="428" r:id="rId37"/>
    <p:sldId id="429" r:id="rId38"/>
    <p:sldId id="430" r:id="rId39"/>
    <p:sldId id="446" r:id="rId40"/>
    <p:sldId id="261" r:id="rId41"/>
    <p:sldId id="276" r:id="rId42"/>
    <p:sldId id="277" r:id="rId43"/>
    <p:sldId id="278" r:id="rId44"/>
    <p:sldId id="269" r:id="rId45"/>
    <p:sldId id="263" r:id="rId46"/>
    <p:sldId id="439" r:id="rId47"/>
    <p:sldId id="421" r:id="rId48"/>
    <p:sldId id="422" r:id="rId49"/>
    <p:sldId id="448" r:id="rId50"/>
    <p:sldId id="438" r:id="rId51"/>
    <p:sldId id="262" r:id="rId52"/>
    <p:sldId id="440" r:id="rId53"/>
    <p:sldId id="423" r:id="rId54"/>
    <p:sldId id="424" r:id="rId55"/>
    <p:sldId id="44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08" autoAdjust="0"/>
    <p:restoredTop sz="94660"/>
  </p:normalViewPr>
  <p:slideViewPr>
    <p:cSldViewPr snapToGrid="0">
      <p:cViewPr varScale="1">
        <p:scale>
          <a:sx n="87" d="100"/>
          <a:sy n="87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2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1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1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2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3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59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0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7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7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5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15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/>
              <a:t>JavaScript library for building reusable UI </a:t>
            </a:r>
            <a:r>
              <a:rPr lang="en-US" b="1" dirty="0" smtClean="0"/>
              <a:t>components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203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Virtual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React </a:t>
            </a:r>
            <a:r>
              <a:rPr lang="en-US" dirty="0"/>
              <a:t>contains a lightweight representation of real DOM in the memory called Virtual DOM. </a:t>
            </a:r>
            <a:endParaRPr lang="en-US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Manipulating </a:t>
            </a:r>
            <a:r>
              <a:rPr lang="en-US" dirty="0"/>
              <a:t>real DOM is much slower compared to VDOM as nothing gets drawn on the screen. </a:t>
            </a:r>
            <a:endParaRPr lang="en-US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When </a:t>
            </a:r>
            <a:r>
              <a:rPr lang="en-US" dirty="0"/>
              <a:t>any object’s state changes, VDOM modifies only that object in real DOM instead of updating whole objects. 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That </a:t>
            </a:r>
            <a:r>
              <a:rPr lang="en-US" dirty="0"/>
              <a:t>makes things move fast, particularly compared with other front-end technologies that have to update each object even if only a single object changes in the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28352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Virtual DOM</a:t>
            </a:r>
            <a:endParaRPr lang="en-US" b="1" dirty="0"/>
          </a:p>
        </p:txBody>
      </p:sp>
      <p:pic>
        <p:nvPicPr>
          <p:cNvPr id="1026" name="Picture 2" descr="Introduction to React : Real DOM &amp; Virtual DOM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478" y="1940378"/>
            <a:ext cx="6130836" cy="413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3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Virtual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The </a:t>
            </a:r>
            <a:r>
              <a:rPr lang="en-US" sz="2200" dirty="0"/>
              <a:t>Virtual DOM </a:t>
            </a:r>
            <a:r>
              <a:rPr lang="en-US" sz="2200" dirty="0" smtClean="0"/>
              <a:t>is </a:t>
            </a:r>
            <a:r>
              <a:rPr lang="en-US" sz="2200" dirty="0"/>
              <a:t>a programming concept where an </a:t>
            </a:r>
            <a:r>
              <a:rPr lang="en-US" sz="2200" dirty="0" smtClean="0"/>
              <a:t>ideal </a:t>
            </a:r>
            <a:r>
              <a:rPr lang="en-US" sz="2200" dirty="0"/>
              <a:t>or </a:t>
            </a:r>
            <a:r>
              <a:rPr lang="en-US" sz="2200" b="1" dirty="0" smtClean="0"/>
              <a:t>virtua</a:t>
            </a:r>
            <a:r>
              <a:rPr lang="en-US" sz="2200" dirty="0" smtClean="0"/>
              <a:t>l </a:t>
            </a:r>
            <a:r>
              <a:rPr lang="en-US" sz="2200" dirty="0"/>
              <a:t>representation of a UI is kept in memory and synced with the </a:t>
            </a:r>
            <a:r>
              <a:rPr lang="en-US" sz="2200" b="1" dirty="0" smtClean="0"/>
              <a:t>real </a:t>
            </a:r>
            <a:r>
              <a:rPr lang="en-US" sz="2200" b="1" dirty="0"/>
              <a:t>DOM </a:t>
            </a:r>
            <a:r>
              <a:rPr lang="en-US" sz="2200" dirty="0"/>
              <a:t>by a library such as </a:t>
            </a:r>
            <a:r>
              <a:rPr lang="en-US" sz="2200" dirty="0" err="1"/>
              <a:t>ReactDOM</a:t>
            </a:r>
            <a:r>
              <a:rPr lang="en-US" sz="2200" dirty="0"/>
              <a:t>. This process is called </a:t>
            </a:r>
            <a:r>
              <a:rPr lang="en-US" sz="2200" b="1" dirty="0" smtClean="0"/>
              <a:t>reconciliation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2050" name="Picture 2" descr="https://miro.medium.com/v2/resize:fit:798/1*InX4By1HRVlNV2qqAMXtMA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" b="22148"/>
          <a:stretch/>
        </p:blipFill>
        <p:spPr bwMode="auto">
          <a:xfrm>
            <a:off x="2960914" y="3525885"/>
            <a:ext cx="5738948" cy="234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4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Node package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752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NPM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 A </a:t>
            </a:r>
            <a:r>
              <a:rPr lang="en-IN" sz="2400" b="1" dirty="0"/>
              <a:t>package manager </a:t>
            </a:r>
            <a:r>
              <a:rPr lang="en-IN" sz="2400" dirty="0"/>
              <a:t>for managing software dependencies and packages</a:t>
            </a:r>
            <a:r>
              <a:rPr lang="en-IN" sz="2400" dirty="0" smtClean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US" sz="2400" b="1" dirty="0"/>
              <a:t>NPM</a:t>
            </a:r>
            <a:r>
              <a:rPr lang="en-US" sz="2400" dirty="0"/>
              <a:t> stands for </a:t>
            </a:r>
            <a:r>
              <a:rPr lang="en-US" sz="2400" b="1" dirty="0"/>
              <a:t>Node Package </a:t>
            </a:r>
            <a:r>
              <a:rPr lang="en-US" sz="2400" b="1" dirty="0" smtClean="0"/>
              <a:t>Manager</a:t>
            </a:r>
            <a:endParaRPr lang="en-IN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dirty="0" err="1"/>
              <a:t>p</a:t>
            </a:r>
            <a:r>
              <a:rPr lang="en-IN" sz="2400" dirty="0" err="1" smtClean="0"/>
              <a:t>ackage.json</a:t>
            </a:r>
            <a:r>
              <a:rPr lang="en-IN" sz="2400" dirty="0" smtClean="0"/>
              <a:t> </a:t>
            </a:r>
            <a:r>
              <a:rPr lang="en-IN" sz="2400" dirty="0"/>
              <a:t>is </a:t>
            </a:r>
            <a:r>
              <a:rPr lang="en-IN" sz="2400" dirty="0" err="1"/>
              <a:t>npm’s</a:t>
            </a:r>
            <a:r>
              <a:rPr lang="en-IN" sz="2400" dirty="0"/>
              <a:t> configuration file.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 It’s </a:t>
            </a:r>
            <a:r>
              <a:rPr lang="en-IN" sz="2400" dirty="0"/>
              <a:t>a </a:t>
            </a:r>
            <a:r>
              <a:rPr lang="en-IN" sz="2400" dirty="0" smtClean="0"/>
              <a:t>JSON </a:t>
            </a:r>
            <a:r>
              <a:rPr lang="en-IN" sz="2400" dirty="0"/>
              <a:t>file that can be found in root directory of a project and it holds various meta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 It </a:t>
            </a:r>
            <a:r>
              <a:rPr lang="en-IN" sz="2400" dirty="0"/>
              <a:t>has the detailed overview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44764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NPM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Some </a:t>
            </a:r>
            <a:r>
              <a:rPr lang="en-US" sz="2200" dirty="0"/>
              <a:t>Important </a:t>
            </a:r>
            <a:r>
              <a:rPr lang="en-US" sz="2200" dirty="0" err="1"/>
              <a:t>npm</a:t>
            </a:r>
            <a:r>
              <a:rPr lang="en-US" sz="2200" dirty="0"/>
              <a:t> commands </a:t>
            </a:r>
            <a:r>
              <a:rPr lang="en-US" sz="2200" dirty="0" smtClean="0"/>
              <a:t>are: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 </a:t>
            </a:r>
            <a:r>
              <a:rPr lang="en-US" sz="2200" b="1" dirty="0"/>
              <a:t>NPM Install Command: </a:t>
            </a:r>
            <a:r>
              <a:rPr lang="en-US" sz="2200" dirty="0"/>
              <a:t>Installs a package in the </a:t>
            </a:r>
            <a:r>
              <a:rPr lang="en-US" sz="2200" i="1" dirty="0" err="1"/>
              <a:t>package.json</a:t>
            </a:r>
            <a:r>
              <a:rPr lang="en-US" sz="2200" dirty="0"/>
              <a:t> file in the local </a:t>
            </a:r>
            <a:r>
              <a:rPr lang="en-US" sz="2200" i="1" dirty="0" err="1"/>
              <a:t>node_modules</a:t>
            </a:r>
            <a:r>
              <a:rPr lang="en-US" sz="2200" dirty="0"/>
              <a:t> </a:t>
            </a:r>
            <a:r>
              <a:rPr lang="en-US" sz="2200" dirty="0" smtClean="0"/>
              <a:t>folder.</a:t>
            </a:r>
          </a:p>
          <a:p>
            <a:pPr lvl="8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 smtClean="0"/>
              <a:t>npm</a:t>
            </a:r>
            <a:r>
              <a:rPr lang="en-US" sz="2200" dirty="0" smtClean="0"/>
              <a:t> </a:t>
            </a:r>
            <a:r>
              <a:rPr lang="en-US" sz="2200" dirty="0"/>
              <a:t>install</a:t>
            </a:r>
          </a:p>
        </p:txBody>
      </p:sp>
    </p:spTree>
    <p:extLst>
      <p:ext uri="{BB962C8B-B14F-4D97-AF65-F5344CB8AC3E}">
        <p14:creationId xmlns:p14="http://schemas.microsoft.com/office/powerpoint/2010/main" val="336813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NPM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b="1" dirty="0"/>
              <a:t>NPM Uninstall Command:</a:t>
            </a:r>
            <a:r>
              <a:rPr lang="en-US" dirty="0"/>
              <a:t> Remove a package from</a:t>
            </a:r>
            <a:r>
              <a:rPr lang="en-US" i="1" dirty="0"/>
              <a:t> </a:t>
            </a:r>
            <a:r>
              <a:rPr lang="en-US" dirty="0"/>
              <a:t>the </a:t>
            </a:r>
            <a:r>
              <a:rPr lang="en-US" i="1" dirty="0" err="1"/>
              <a:t>package.json</a:t>
            </a:r>
            <a:r>
              <a:rPr lang="en-US" i="1" dirty="0"/>
              <a:t> </a:t>
            </a:r>
            <a:r>
              <a:rPr lang="en-US" dirty="0"/>
              <a:t>file and</a:t>
            </a:r>
            <a:r>
              <a:rPr lang="en-US" i="1" dirty="0"/>
              <a:t> </a:t>
            </a:r>
            <a:r>
              <a:rPr lang="en-US" dirty="0"/>
              <a:t>removes the module from the local </a:t>
            </a:r>
            <a:r>
              <a:rPr lang="en-US" i="1" dirty="0" err="1"/>
              <a:t>node_modules</a:t>
            </a:r>
            <a:r>
              <a:rPr lang="en-US" i="1" dirty="0"/>
              <a:t> </a:t>
            </a:r>
            <a:r>
              <a:rPr lang="en-US" dirty="0"/>
              <a:t>folder</a:t>
            </a:r>
            <a:r>
              <a:rPr lang="en-US" dirty="0" smtClean="0"/>
              <a:t>.</a:t>
            </a:r>
          </a:p>
          <a:p>
            <a:pPr lvl="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npm</a:t>
            </a:r>
            <a:r>
              <a:rPr lang="en-US" sz="2200" dirty="0"/>
              <a:t> uninstall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b="1" dirty="0"/>
              <a:t>NPM Update Command:</a:t>
            </a:r>
            <a:r>
              <a:rPr lang="en-US" dirty="0"/>
              <a:t> This command updates the specified package. If no package is specified then it updates all the packages in the specified location</a:t>
            </a:r>
            <a:r>
              <a:rPr lang="en-US" dirty="0" smtClean="0"/>
              <a:t>.</a:t>
            </a:r>
          </a:p>
          <a:p>
            <a:pPr lvl="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n</a:t>
            </a:r>
            <a:r>
              <a:rPr lang="en-US" sz="2200" dirty="0" err="1" smtClean="0"/>
              <a:t>pm</a:t>
            </a:r>
            <a:r>
              <a:rPr lang="en-US" sz="2200" dirty="0" smtClean="0"/>
              <a:t> update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0143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NPM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b="1" dirty="0"/>
              <a:t>NPM Global Update Command:</a:t>
            </a:r>
            <a:r>
              <a:rPr lang="en-US" dirty="0"/>
              <a:t> This command will apply the update action to each globally installed package</a:t>
            </a:r>
            <a:r>
              <a:rPr lang="en-US" dirty="0" smtClean="0"/>
              <a:t>.</a:t>
            </a:r>
          </a:p>
          <a:p>
            <a:pPr lvl="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npm</a:t>
            </a:r>
            <a:r>
              <a:rPr lang="en-US" sz="2200" dirty="0"/>
              <a:t> update </a:t>
            </a:r>
            <a:r>
              <a:rPr lang="en-US" sz="2200" dirty="0" smtClean="0"/>
              <a:t>–g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b="1" dirty="0"/>
              <a:t>NPM Initialize </a:t>
            </a:r>
            <a:r>
              <a:rPr lang="en-US" b="1" dirty="0" smtClean="0"/>
              <a:t>Command: </a:t>
            </a:r>
            <a:r>
              <a:rPr lang="en-US" dirty="0"/>
              <a:t>Creates a </a:t>
            </a:r>
            <a:r>
              <a:rPr lang="en-US" dirty="0" err="1"/>
              <a:t>package.json</a:t>
            </a:r>
            <a:r>
              <a:rPr lang="en-US" dirty="0"/>
              <a:t> file in our directory. It basically asks some questions and finally creates a </a:t>
            </a:r>
            <a:r>
              <a:rPr lang="en-US" dirty="0" err="1"/>
              <a:t>package.json</a:t>
            </a:r>
            <a:r>
              <a:rPr lang="en-US" dirty="0"/>
              <a:t> file in the current project directory.</a:t>
            </a:r>
          </a:p>
          <a:p>
            <a:pPr lvl="4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npm</a:t>
            </a:r>
            <a:r>
              <a:rPr lang="en-US" sz="2000" dirty="0"/>
              <a:t> </a:t>
            </a:r>
            <a:r>
              <a:rPr lang="en-US" sz="2000" dirty="0" err="1"/>
              <a:t>init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285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NPM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NPM </a:t>
            </a:r>
            <a:r>
              <a:rPr lang="en-US" b="1" dirty="0"/>
              <a:t>Start </a:t>
            </a:r>
            <a:r>
              <a:rPr lang="en-US" b="1" dirty="0" smtClean="0"/>
              <a:t>Command: </a:t>
            </a:r>
            <a:r>
              <a:rPr lang="en-US" dirty="0"/>
              <a:t>Runs a command that is defined in the start property in the scripts. If not defined it will run the node server.js command.</a:t>
            </a:r>
          </a:p>
          <a:p>
            <a:pPr lvl="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npm</a:t>
            </a:r>
            <a:r>
              <a:rPr lang="en-US" sz="2000" dirty="0"/>
              <a:t> start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b="1" dirty="0" smtClean="0"/>
              <a:t>NPM </a:t>
            </a:r>
            <a:r>
              <a:rPr lang="en-US" b="1" dirty="0"/>
              <a:t>Build Command: </a:t>
            </a:r>
            <a:r>
              <a:rPr lang="en-US" dirty="0"/>
              <a:t>It is used to build a package.</a:t>
            </a:r>
          </a:p>
          <a:p>
            <a:pPr lvl="5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npm</a:t>
            </a:r>
            <a:r>
              <a:rPr lang="en-US" sz="2000" dirty="0"/>
              <a:t> build</a:t>
            </a:r>
          </a:p>
        </p:txBody>
      </p:sp>
    </p:spTree>
    <p:extLst>
      <p:ext uri="{BB962C8B-B14F-4D97-AF65-F5344CB8AC3E}">
        <p14:creationId xmlns:p14="http://schemas.microsoft.com/office/powerpoint/2010/main" val="10633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</a:t>
            </a:r>
            <a:r>
              <a:rPr lang="en-US" dirty="0"/>
              <a:t>ava</a:t>
            </a:r>
            <a:r>
              <a:rPr lang="en-US" b="1" dirty="0"/>
              <a:t>S</a:t>
            </a:r>
            <a:r>
              <a:rPr lang="en-US" dirty="0"/>
              <a:t>cript E</a:t>
            </a:r>
            <a:r>
              <a:rPr lang="en-US" b="1" dirty="0"/>
              <a:t>x</a:t>
            </a:r>
            <a:r>
              <a:rPr lang="en-US" dirty="0"/>
              <a:t>tension</a:t>
            </a:r>
          </a:p>
        </p:txBody>
      </p:sp>
    </p:spTree>
    <p:extLst>
      <p:ext uri="{BB962C8B-B14F-4D97-AF65-F5344CB8AC3E}">
        <p14:creationId xmlns:p14="http://schemas.microsoft.com/office/powerpoint/2010/main" val="425490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3787"/>
            <a:ext cx="10058400" cy="40233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dirty="0" err="1" smtClean="0"/>
              <a:t>ReactJS</a:t>
            </a:r>
            <a:r>
              <a:rPr lang="en-US" sz="2200" dirty="0" smtClean="0"/>
              <a:t> </a:t>
            </a:r>
            <a:r>
              <a:rPr lang="en-US" sz="2200" dirty="0"/>
              <a:t>is a </a:t>
            </a:r>
            <a:r>
              <a:rPr lang="en-US" sz="2200" dirty="0" smtClean="0"/>
              <a:t>declarative, efficient</a:t>
            </a:r>
            <a:r>
              <a:rPr lang="en-US" sz="2200" dirty="0"/>
              <a:t>, and flexible </a:t>
            </a:r>
            <a:r>
              <a:rPr lang="en-US" sz="2200" b="1" dirty="0"/>
              <a:t>JavaScript library for building reusable UI components. </a:t>
            </a:r>
            <a:endParaRPr lang="en-US" sz="2200" b="1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It </a:t>
            </a:r>
            <a:r>
              <a:rPr lang="en-US" sz="2200" dirty="0"/>
              <a:t>is an open-source, </a:t>
            </a:r>
            <a:r>
              <a:rPr lang="en-US" sz="2200" b="1" dirty="0"/>
              <a:t>component-based front end library</a:t>
            </a:r>
            <a:r>
              <a:rPr lang="en-US" sz="2200" dirty="0"/>
              <a:t> responsible only for the view layer of the application.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177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JSX(</a:t>
            </a:r>
            <a:r>
              <a:rPr lang="en-US" sz="2200" b="1" dirty="0" smtClean="0"/>
              <a:t>J</a:t>
            </a:r>
            <a:r>
              <a:rPr lang="en-US" sz="2200" dirty="0" smtClean="0"/>
              <a:t>ava</a:t>
            </a:r>
            <a:r>
              <a:rPr lang="en-US" sz="2200" b="1" dirty="0" smtClean="0"/>
              <a:t>S</a:t>
            </a:r>
            <a:r>
              <a:rPr lang="en-US" sz="2200" dirty="0" smtClean="0"/>
              <a:t>cript </a:t>
            </a:r>
            <a:r>
              <a:rPr lang="en-US" sz="2200" dirty="0"/>
              <a:t>E</a:t>
            </a:r>
            <a:r>
              <a:rPr lang="en-US" sz="2200" b="1" dirty="0"/>
              <a:t>x</a:t>
            </a:r>
            <a:r>
              <a:rPr lang="en-US" sz="2200" dirty="0"/>
              <a:t>tension), is a React extension which allows writing JavaScript code that looks like HTML.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JSX </a:t>
            </a:r>
            <a:r>
              <a:rPr lang="en-US" sz="2200" dirty="0"/>
              <a:t>is an HTML-like syntax used by React that extends ECMAScript so that </a:t>
            </a:r>
            <a:r>
              <a:rPr lang="en-US" sz="2200" b="1" dirty="0"/>
              <a:t>HTML-like</a:t>
            </a:r>
            <a:r>
              <a:rPr lang="en-US" sz="2200" dirty="0"/>
              <a:t> syntax can co-exist with JavaScript/React code.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The </a:t>
            </a:r>
            <a:r>
              <a:rPr lang="en-US" sz="2200" dirty="0"/>
              <a:t>syntax is used by </a:t>
            </a:r>
            <a:r>
              <a:rPr lang="en-US" sz="2200" b="1" dirty="0"/>
              <a:t>preprocessors</a:t>
            </a:r>
            <a:r>
              <a:rPr lang="en-US" sz="2200" dirty="0"/>
              <a:t> (i.e., </a:t>
            </a:r>
            <a:r>
              <a:rPr lang="en-US" sz="2200" dirty="0" err="1"/>
              <a:t>transpilers</a:t>
            </a:r>
            <a:r>
              <a:rPr lang="en-US" sz="2200" dirty="0"/>
              <a:t> like babel) to </a:t>
            </a:r>
            <a:r>
              <a:rPr lang="en-US" sz="2200" b="1" dirty="0"/>
              <a:t>transform HTML-like syntax into standard JavaScript objects that a JavaScript engine will parse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746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JSX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JSX </a:t>
            </a:r>
            <a:r>
              <a:rPr lang="en-US" sz="2200" dirty="0"/>
              <a:t>provides you to write HTML/XML-like structures (e.g., DOM-like tree structures) in the same file where you write JavaScript code, then preprocessor will transform these expressions into actual JavaScript code.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Just </a:t>
            </a:r>
            <a:r>
              <a:rPr lang="en-US" sz="2200" dirty="0"/>
              <a:t>like XML/HTML, JSX tags have a tag name, attributes, and children.</a:t>
            </a:r>
          </a:p>
        </p:txBody>
      </p:sp>
    </p:spTree>
    <p:extLst>
      <p:ext uri="{BB962C8B-B14F-4D97-AF65-F5344CB8AC3E}">
        <p14:creationId xmlns:p14="http://schemas.microsoft.com/office/powerpoint/2010/main" val="12723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JSX?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It </a:t>
            </a:r>
            <a:r>
              <a:rPr lang="en-US" sz="2200" dirty="0"/>
              <a:t>is faster than regular JavaScript because it performs optimization while translating the code to JavaScript.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Instead </a:t>
            </a:r>
            <a:r>
              <a:rPr lang="en-US" sz="2200" dirty="0"/>
              <a:t>of separating technologies by putting markup and logic in separate files, React uses components that contain both.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It </a:t>
            </a:r>
            <a:r>
              <a:rPr lang="en-US" sz="2200" dirty="0"/>
              <a:t>is type-safe, and most of the errors can be found at compilation time.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It </a:t>
            </a:r>
            <a:r>
              <a:rPr lang="en-US" sz="2200" dirty="0"/>
              <a:t>makes easier to create templates.</a:t>
            </a:r>
          </a:p>
        </p:txBody>
      </p:sp>
    </p:spTree>
    <p:extLst>
      <p:ext uri="{BB962C8B-B14F-4D97-AF65-F5344CB8AC3E}">
        <p14:creationId xmlns:p14="http://schemas.microsoft.com/office/powerpoint/2010/main" val="410940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JSX 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JSX </a:t>
            </a:r>
            <a:r>
              <a:rPr lang="en-US" sz="2200" dirty="0"/>
              <a:t>allows us to use comments that begin with /* and ends with */ and wrapping them in curly braces {} just like in the case of JSX expressions.</a:t>
            </a:r>
          </a:p>
        </p:txBody>
      </p:sp>
    </p:spTree>
    <p:extLst>
      <p:ext uri="{BB962C8B-B14F-4D97-AF65-F5344CB8AC3E}">
        <p14:creationId xmlns:p14="http://schemas.microsoft.com/office/powerpoint/2010/main" val="43358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Transpiler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to source 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51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</a:t>
            </a:r>
            <a:r>
              <a:rPr lang="en-US" b="1" dirty="0" err="1"/>
              <a:t>transpiler</a:t>
            </a:r>
            <a:r>
              <a:rPr lang="en-US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 </a:t>
            </a:r>
            <a:r>
              <a:rPr lang="en-US" sz="2200" dirty="0" smtClean="0"/>
              <a:t>It </a:t>
            </a:r>
            <a:r>
              <a:rPr lang="en-US" sz="2200" dirty="0"/>
              <a:t>is a tool that is </a:t>
            </a:r>
            <a:r>
              <a:rPr lang="en-US" sz="2200" b="1" dirty="0"/>
              <a:t>used to convert source code into another source code</a:t>
            </a:r>
            <a:r>
              <a:rPr lang="en-US" sz="2200" dirty="0"/>
              <a:t> that is of the same level. </a:t>
            </a:r>
            <a:endParaRPr lang="en-US" sz="22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That </a:t>
            </a:r>
            <a:r>
              <a:rPr lang="en-US" sz="2200" dirty="0"/>
              <a:t>is why it is also known as a </a:t>
            </a:r>
            <a:r>
              <a:rPr lang="en-US" sz="2200" b="1" dirty="0"/>
              <a:t>source-to-source compiler</a:t>
            </a:r>
            <a:r>
              <a:rPr lang="en-US" sz="2200" dirty="0"/>
              <a:t>. </a:t>
            </a:r>
            <a:endParaRPr lang="en-US" sz="22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Both </a:t>
            </a:r>
            <a:r>
              <a:rPr lang="en-US" sz="2200" dirty="0"/>
              <a:t>the codes are equivalent in nature, considering the fact that one works with the specific version of the browser and one doesn’t.</a:t>
            </a:r>
          </a:p>
        </p:txBody>
      </p:sp>
    </p:spTree>
    <p:extLst>
      <p:ext uri="{BB962C8B-B14F-4D97-AF65-F5344CB8AC3E}">
        <p14:creationId xmlns:p14="http://schemas.microsoft.com/office/powerpoint/2010/main" val="84193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Babel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Babel </a:t>
            </a:r>
            <a:r>
              <a:rPr lang="en-US" sz="2200" dirty="0"/>
              <a:t>is a JavaScript </a:t>
            </a:r>
            <a:r>
              <a:rPr lang="en-US" sz="2200" dirty="0" smtClean="0"/>
              <a:t>compiler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Babel </a:t>
            </a:r>
            <a:r>
              <a:rPr lang="en-US" sz="2200" dirty="0"/>
              <a:t>is a very famous </a:t>
            </a:r>
            <a:r>
              <a:rPr lang="en-US" sz="2200" b="1" dirty="0" err="1"/>
              <a:t>transpiler</a:t>
            </a:r>
            <a:r>
              <a:rPr lang="en-US" sz="2200" dirty="0"/>
              <a:t> that basically allows us to use future JavaScript in today’s browsers. </a:t>
            </a:r>
            <a:endParaRPr lang="en-US" sz="22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In </a:t>
            </a:r>
            <a:r>
              <a:rPr lang="en-US" sz="2200" dirty="0"/>
              <a:t>simple words, it can convert the latest version of JavaScript code into the one that the browser understands. 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51144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Webpack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Module bundler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49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Webpack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Webpack </a:t>
            </a:r>
            <a:r>
              <a:rPr lang="en-US" sz="2200" dirty="0"/>
              <a:t>is a </a:t>
            </a:r>
            <a:r>
              <a:rPr lang="en-US" sz="2200" b="1" dirty="0"/>
              <a:t>module bundler </a:t>
            </a:r>
            <a:r>
              <a:rPr lang="en-US" sz="2200" dirty="0"/>
              <a:t>we can use to minify multiple files in a JavaScript project and increase the overall efficiency. </a:t>
            </a:r>
            <a:endParaRPr lang="en-US" sz="22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A </a:t>
            </a:r>
            <a:r>
              <a:rPr lang="en-US" sz="2200" dirty="0"/>
              <a:t>module bundler takes in all the assets and comes up with a single output </a:t>
            </a:r>
            <a:r>
              <a:rPr lang="en-US" sz="2200" dirty="0" smtClean="0"/>
              <a:t>file.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This </a:t>
            </a:r>
            <a:r>
              <a:rPr lang="en-US" sz="2200" dirty="0"/>
              <a:t>artefact can be imported into our HTML, making it a more lightweight </a:t>
            </a:r>
            <a:r>
              <a:rPr lang="en-US" sz="2200" dirty="0" smtClean="0"/>
              <a:t>project.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32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Crash Course in Modern JavaScript Tool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 bwMode="auto">
          <a:xfrm>
            <a:off x="1184275" y="909760"/>
            <a:ext cx="9739403" cy="47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47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3787"/>
            <a:ext cx="10058400" cy="4023360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It </a:t>
            </a:r>
            <a:r>
              <a:rPr lang="en-US" sz="2200" dirty="0"/>
              <a:t>can be used to develop small applications as well as big, complex applications. </a:t>
            </a:r>
            <a:endParaRPr lang="en-US" sz="2200" dirty="0" smtClean="0"/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ReactJS </a:t>
            </a:r>
            <a:r>
              <a:rPr lang="en-US" sz="2200" dirty="0"/>
              <a:t>provides minimal and solid feature set to kick-start a web application. </a:t>
            </a:r>
            <a:endParaRPr lang="en-US" sz="2200" dirty="0" smtClean="0"/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React </a:t>
            </a:r>
            <a:r>
              <a:rPr lang="en-US" sz="2200" dirty="0"/>
              <a:t>community compliments React library by providing large set of ready-made components to develop web application in a record time. </a:t>
            </a:r>
            <a:endParaRPr lang="en-US" sz="2200" dirty="0" smtClean="0"/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React </a:t>
            </a:r>
            <a:r>
              <a:rPr lang="en-US" sz="2200" dirty="0"/>
              <a:t>community also provides advanced concept like state management, routing, etc., on top of the React library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59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Single page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38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smtClean="0"/>
              <a:t> SPA is </a:t>
            </a:r>
            <a:r>
              <a:rPr lang="en-US" sz="2100" dirty="0"/>
              <a:t>a type of web application or website that interacts with the user by dynamically rewriting the current page rather than loading entire new pages from the server. </a:t>
            </a:r>
            <a:endParaRPr lang="en-US" sz="21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 </a:t>
            </a:r>
            <a:r>
              <a:rPr lang="en-US" sz="2100" dirty="0" smtClean="0"/>
              <a:t>It </a:t>
            </a:r>
            <a:r>
              <a:rPr lang="en-US" sz="2100" dirty="0"/>
              <a:t>aim to provide a more seamless and responsive user experience by updating the content on the page dynamically, often without requiring a full page reload.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smtClean="0"/>
              <a:t> It loads </a:t>
            </a:r>
            <a:r>
              <a:rPr lang="en-US" sz="2100" dirty="0"/>
              <a:t>content dynamically as needed, typically using AJAX (Asynchronous JavaScript and XML) or the Fetch API. </a:t>
            </a:r>
            <a:endParaRPr lang="en-US" sz="21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 </a:t>
            </a:r>
            <a:r>
              <a:rPr lang="en-US" sz="2100" dirty="0" smtClean="0"/>
              <a:t>This </a:t>
            </a:r>
            <a:r>
              <a:rPr lang="en-US" sz="2100" dirty="0"/>
              <a:t>allows for updates to specific parts of the page without requiring a full page reload.</a:t>
            </a:r>
          </a:p>
        </p:txBody>
      </p:sp>
    </p:spTree>
    <p:extLst>
      <p:ext uri="{BB962C8B-B14F-4D97-AF65-F5344CB8AC3E}">
        <p14:creationId xmlns:p14="http://schemas.microsoft.com/office/powerpoint/2010/main" val="206276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veMaker Platform Architecture | WaveMaker 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357" y="2096353"/>
            <a:ext cx="8598677" cy="251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32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83854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b="1" dirty="0" smtClean="0"/>
              <a:t>Install node</a:t>
            </a:r>
            <a:r>
              <a:rPr lang="en-US" sz="2200" dirty="0" smtClean="0"/>
              <a:t>: </a:t>
            </a:r>
            <a:r>
              <a:rPr lang="en-US" sz="2200" dirty="0">
                <a:hlinkClick r:id="rId2"/>
              </a:rPr>
              <a:t>Node.js (nodejs.org</a:t>
            </a:r>
            <a:r>
              <a:rPr lang="en-US" sz="2200" dirty="0" smtClean="0">
                <a:hlinkClick r:id="rId2"/>
              </a:rPr>
              <a:t>)</a:t>
            </a:r>
            <a:r>
              <a:rPr lang="en-US" sz="2200" i="1" dirty="0"/>
              <a:t> </a:t>
            </a:r>
            <a:endParaRPr lang="en-US" sz="2200" i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Install and Create</a:t>
            </a:r>
            <a:r>
              <a:rPr lang="en-US" sz="2200" dirty="0" smtClean="0"/>
              <a:t>: </a:t>
            </a:r>
            <a:r>
              <a:rPr lang="en-US" sz="2200" b="1" dirty="0" err="1" smtClean="0">
                <a:solidFill>
                  <a:srgbClr val="FF0000"/>
                </a:solidFill>
              </a:rPr>
              <a:t>npx</a:t>
            </a:r>
            <a:r>
              <a:rPr lang="en-US" sz="2200" b="1" dirty="0">
                <a:solidFill>
                  <a:srgbClr val="FF0000"/>
                </a:solidFill>
              </a:rPr>
              <a:t> create-react-app </a:t>
            </a:r>
            <a:r>
              <a:rPr lang="en-US" sz="2200" b="1" dirty="0" err="1" smtClean="0">
                <a:solidFill>
                  <a:srgbClr val="FF0000"/>
                </a:solidFill>
              </a:rPr>
              <a:t>reactproject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b="1" dirty="0" smtClean="0"/>
              <a:t>Start project</a:t>
            </a:r>
            <a:r>
              <a:rPr lang="en-US" sz="2200" dirty="0" smtClean="0"/>
              <a:t>: </a:t>
            </a:r>
            <a:r>
              <a:rPr lang="en-US" sz="2200" b="1" dirty="0" err="1" smtClean="0">
                <a:solidFill>
                  <a:srgbClr val="FF0000"/>
                </a:solidFill>
              </a:rPr>
              <a:t>npm</a:t>
            </a:r>
            <a:r>
              <a:rPr lang="en-US" sz="2200" b="1" dirty="0" smtClean="0">
                <a:solidFill>
                  <a:srgbClr val="FF0000"/>
                </a:solidFill>
              </a:rPr>
              <a:t> start</a:t>
            </a:r>
            <a:r>
              <a:rPr lang="en-US" sz="2200" dirty="0"/>
              <a:t>  </a:t>
            </a:r>
            <a:endParaRPr lang="en-US" sz="2200" dirty="0" smtClean="0"/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200" dirty="0" smtClean="0"/>
              <a:t>		OR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Install react: </a:t>
            </a:r>
            <a:r>
              <a:rPr lang="en-US" sz="2200" dirty="0" err="1"/>
              <a:t>npm</a:t>
            </a:r>
            <a:r>
              <a:rPr lang="en-US" sz="2200" dirty="0"/>
              <a:t> install -g create-react-app  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 Create project: </a:t>
            </a:r>
            <a:r>
              <a:rPr lang="en-US" sz="2200" dirty="0"/>
              <a:t>create-react-app </a:t>
            </a:r>
            <a:r>
              <a:rPr lang="en-US" sz="2200" dirty="0" err="1"/>
              <a:t>reactproject</a:t>
            </a:r>
            <a:endParaRPr lang="en-US" sz="2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073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Installation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i="1" dirty="0" smtClean="0"/>
              <a:t>Another way - Using </a:t>
            </a:r>
            <a:r>
              <a:rPr lang="en-US" sz="2200" b="1" i="1" dirty="0" err="1" smtClean="0"/>
              <a:t>vite</a:t>
            </a:r>
            <a:r>
              <a:rPr lang="en-US" sz="2200" b="1" i="1" dirty="0"/>
              <a:t>  </a:t>
            </a:r>
            <a:endParaRPr lang="en-US" sz="2200" b="1" i="1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Install and Create</a:t>
            </a:r>
            <a:r>
              <a:rPr lang="en-US" sz="2200" dirty="0" smtClean="0"/>
              <a:t>: </a:t>
            </a:r>
            <a:r>
              <a:rPr lang="en-US" sz="2200" b="1" dirty="0" err="1" smtClean="0">
                <a:solidFill>
                  <a:srgbClr val="FF0000"/>
                </a:solidFill>
              </a:rPr>
              <a:t>npm</a:t>
            </a:r>
            <a:r>
              <a:rPr lang="en-US" sz="2200" b="1" dirty="0" smtClean="0">
                <a:solidFill>
                  <a:srgbClr val="FF0000"/>
                </a:solidFill>
              </a:rPr>
              <a:t> create </a:t>
            </a:r>
            <a:r>
              <a:rPr lang="en-US" sz="2200" b="1" dirty="0" err="1" smtClean="0">
                <a:solidFill>
                  <a:srgbClr val="FF0000"/>
                </a:solidFill>
              </a:rPr>
              <a:t>vite</a:t>
            </a:r>
            <a:endParaRPr lang="en-US" sz="2200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Select Framework: react and </a:t>
            </a:r>
            <a:r>
              <a:rPr lang="en-US" sz="2200" dirty="0" err="1" smtClean="0"/>
              <a:t>lang</a:t>
            </a:r>
            <a:r>
              <a:rPr lang="en-US" sz="2200" dirty="0" smtClean="0"/>
              <a:t>: </a:t>
            </a:r>
            <a:r>
              <a:rPr lang="en-US" sz="2200" dirty="0" err="1" smtClean="0"/>
              <a:t>javascript</a:t>
            </a:r>
            <a:endParaRPr lang="en-US" sz="2200" dirty="0" smtClean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n</a:t>
            </a:r>
            <a:r>
              <a:rPr lang="en-US" sz="2200" dirty="0" err="1" smtClean="0"/>
              <a:t>pm</a:t>
            </a:r>
            <a:r>
              <a:rPr lang="en-US" sz="2200" dirty="0" smtClean="0"/>
              <a:t> install</a:t>
            </a:r>
            <a:endParaRPr lang="en-US" sz="22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200" b="1" dirty="0" smtClean="0"/>
              <a:t>Start project</a:t>
            </a:r>
            <a:r>
              <a:rPr lang="en-US" sz="2200" dirty="0" smtClean="0"/>
              <a:t>: </a:t>
            </a:r>
            <a:r>
              <a:rPr lang="en-US" sz="2200" dirty="0" err="1" smtClean="0"/>
              <a:t>npm</a:t>
            </a:r>
            <a:r>
              <a:rPr lang="en-US" sz="2200" dirty="0" smtClean="0"/>
              <a:t> run dev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802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Simple React Snippets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ES7+, Prettier, ES Lint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Settings-&gt;</a:t>
            </a:r>
            <a:r>
              <a:rPr lang="en-US" sz="2200" dirty="0" err="1" smtClean="0"/>
              <a:t>emmet</a:t>
            </a:r>
            <a:r>
              <a:rPr lang="en-US" sz="2200" dirty="0" smtClean="0"/>
              <a:t>-&gt;</a:t>
            </a:r>
            <a:r>
              <a:rPr lang="en-US" sz="2200" dirty="0" err="1" smtClean="0"/>
              <a:t>emmet</a:t>
            </a:r>
            <a:r>
              <a:rPr lang="en-US" sz="2200" dirty="0" smtClean="0"/>
              <a:t> include language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231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 </a:t>
            </a:r>
            <a:r>
              <a:rPr lang="en-US" sz="2200" b="1" dirty="0" err="1" smtClean="0"/>
              <a:t>node_modules</a:t>
            </a:r>
            <a:r>
              <a:rPr lang="en-US" sz="2200" b="1" dirty="0"/>
              <a:t>:</a:t>
            </a:r>
            <a:r>
              <a:rPr lang="en-US" sz="2200" dirty="0"/>
              <a:t> It contains the React library and any other third party libraries needed.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 public</a:t>
            </a:r>
            <a:r>
              <a:rPr lang="en-US" sz="2200" b="1" dirty="0"/>
              <a:t>:</a:t>
            </a:r>
            <a:r>
              <a:rPr lang="en-US" sz="2200" dirty="0"/>
              <a:t> It holds the public assets of the application. It contains the index.html where React will mount the application by default on the &lt;div id="root"&gt;&lt;/div&gt; element.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 </a:t>
            </a:r>
            <a:r>
              <a:rPr lang="en-US" sz="2200" b="1" dirty="0" err="1" smtClean="0"/>
              <a:t>src</a:t>
            </a:r>
            <a:r>
              <a:rPr lang="en-US" sz="2200" b="1" dirty="0"/>
              <a:t>:</a:t>
            </a:r>
            <a:r>
              <a:rPr lang="en-US" sz="2200" dirty="0"/>
              <a:t> It contains the App.css, App.js, App.test.js, index.css, index.js, and serviceWorker.js files. Here, the App.js file always responsible for displaying the output screen in React.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144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 </a:t>
            </a:r>
            <a:r>
              <a:rPr lang="en-US" sz="2200" b="1" dirty="0"/>
              <a:t>package-</a:t>
            </a:r>
            <a:r>
              <a:rPr lang="en-US" sz="2200" b="1" dirty="0" err="1"/>
              <a:t>lock.json</a:t>
            </a:r>
            <a:r>
              <a:rPr lang="en-US" sz="2200" b="1" dirty="0"/>
              <a:t>:</a:t>
            </a:r>
            <a:r>
              <a:rPr lang="en-US" sz="2200" dirty="0"/>
              <a:t> It is generated automatically for any operations where </a:t>
            </a:r>
            <a:r>
              <a:rPr lang="en-US" sz="2200" dirty="0" err="1"/>
              <a:t>npm</a:t>
            </a:r>
            <a:r>
              <a:rPr lang="en-US" sz="2200" dirty="0"/>
              <a:t> package modifies either the </a:t>
            </a:r>
            <a:r>
              <a:rPr lang="en-US" sz="2200" dirty="0" err="1"/>
              <a:t>node_modules</a:t>
            </a:r>
            <a:r>
              <a:rPr lang="en-US" sz="2200" dirty="0"/>
              <a:t> tree or </a:t>
            </a:r>
            <a:r>
              <a:rPr lang="en-US" sz="2200" dirty="0" err="1"/>
              <a:t>package.json</a:t>
            </a:r>
            <a:r>
              <a:rPr lang="en-US" sz="2200" dirty="0"/>
              <a:t>. It cannot be published. It will be ignored if it finds any other place rather than the top-level package.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 </a:t>
            </a:r>
            <a:r>
              <a:rPr lang="en-US" sz="2200" b="1" dirty="0" err="1" smtClean="0"/>
              <a:t>package.json</a:t>
            </a:r>
            <a:r>
              <a:rPr lang="en-US" sz="2200" b="1" dirty="0"/>
              <a:t>:</a:t>
            </a:r>
            <a:r>
              <a:rPr lang="en-US" sz="2200" dirty="0"/>
              <a:t> It holds various metadata required for the project. It gives information to </a:t>
            </a:r>
            <a:r>
              <a:rPr lang="en-US" sz="2200" dirty="0" err="1"/>
              <a:t>npm</a:t>
            </a:r>
            <a:r>
              <a:rPr lang="en-US" sz="2200" dirty="0"/>
              <a:t>, which allows to identify the project as well as handle the </a:t>
            </a:r>
            <a:r>
              <a:rPr lang="en-US" sz="2200" dirty="0" smtClean="0"/>
              <a:t>projects </a:t>
            </a:r>
            <a:r>
              <a:rPr lang="en-US" sz="2200" dirty="0"/>
              <a:t>dependencies.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/>
              <a:t> README.md</a:t>
            </a:r>
            <a:r>
              <a:rPr lang="en-US" sz="2200" b="1" dirty="0"/>
              <a:t>:</a:t>
            </a:r>
            <a:r>
              <a:rPr lang="en-US" sz="2200" dirty="0"/>
              <a:t> It provides the documentation to read about React topics.</a:t>
            </a:r>
          </a:p>
        </p:txBody>
      </p:sp>
    </p:spTree>
    <p:extLst>
      <p:ext uri="{BB962C8B-B14F-4D97-AF65-F5344CB8AC3E}">
        <p14:creationId xmlns:p14="http://schemas.microsoft.com/office/powerpoint/2010/main" val="423516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Core building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0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History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It </a:t>
            </a:r>
            <a:r>
              <a:rPr lang="en-US" sz="2200" dirty="0"/>
              <a:t>was created by </a:t>
            </a:r>
            <a:r>
              <a:rPr lang="en-US" sz="2200" b="1" dirty="0"/>
              <a:t>Jordan </a:t>
            </a:r>
            <a:r>
              <a:rPr lang="en-US" sz="2200" b="1" dirty="0" err="1"/>
              <a:t>Walke</a:t>
            </a:r>
            <a:r>
              <a:rPr lang="en-US" sz="2200" b="1" dirty="0"/>
              <a:t>,</a:t>
            </a:r>
            <a:r>
              <a:rPr lang="en-US" sz="2200" dirty="0"/>
              <a:t> who was a software engineer at </a:t>
            </a:r>
            <a:r>
              <a:rPr lang="en-US" sz="2200" b="1" dirty="0"/>
              <a:t>Facebook.</a:t>
            </a:r>
            <a:r>
              <a:rPr lang="en-US" sz="2200" dirty="0"/>
              <a:t> 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It was initially developed and maintained by Facebook and was later used in its products like </a:t>
            </a:r>
            <a:r>
              <a:rPr lang="en-US" sz="2200" b="1" dirty="0"/>
              <a:t>WhatsApp</a:t>
            </a:r>
            <a:r>
              <a:rPr lang="en-US" sz="2200" dirty="0"/>
              <a:t> &amp; </a:t>
            </a:r>
            <a:r>
              <a:rPr lang="en-US" sz="2200" b="1" dirty="0"/>
              <a:t>Instagram.</a:t>
            </a:r>
            <a:r>
              <a:rPr lang="en-US" sz="2200" dirty="0"/>
              <a:t> 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Facebook developed </a:t>
            </a:r>
            <a:r>
              <a:rPr lang="en-US" sz="2200" dirty="0" err="1"/>
              <a:t>ReactJS</a:t>
            </a:r>
            <a:r>
              <a:rPr lang="en-US" sz="2200" dirty="0"/>
              <a:t> in </a:t>
            </a:r>
            <a:r>
              <a:rPr lang="en-US" sz="2200" b="1" dirty="0"/>
              <a:t>2011</a:t>
            </a:r>
            <a:r>
              <a:rPr lang="en-US" sz="2200" dirty="0"/>
              <a:t> in its newsfeed section, but it was released to the public in the month of </a:t>
            </a:r>
            <a:r>
              <a:rPr lang="en-US" sz="2200" b="1" dirty="0"/>
              <a:t>May </a:t>
            </a:r>
            <a:r>
              <a:rPr lang="en-US" sz="2200" b="1" dirty="0" smtClean="0"/>
              <a:t>2013.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Current </a:t>
            </a:r>
            <a:r>
              <a:rPr lang="en-US" sz="2200" dirty="0"/>
              <a:t>version of React.JS is V18.0.0 (April 2022).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01168" lvl="1" indent="0" algn="just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882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Earlier</a:t>
            </a:r>
            <a:r>
              <a:rPr lang="en-US" sz="2400" dirty="0"/>
              <a:t>, the developers write more than thousands of lines of code for developing a single page application. These applications follow the traditional DOM structure, and making changes in them was a very challenging task. If any mistake found, it manually searches the entire application and update accordingly. </a:t>
            </a:r>
            <a:endParaRPr lang="en-US" sz="24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component-based approach was introduced to overcome an issue. In this approach, the entire application is divided into a small logical group of code, which is known as </a:t>
            </a:r>
            <a:r>
              <a:rPr lang="en-US" sz="2400" dirty="0" smtClean="0"/>
              <a:t>components.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447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A </a:t>
            </a:r>
            <a:r>
              <a:rPr lang="en-US" sz="2200" dirty="0"/>
              <a:t>Component is considered as the </a:t>
            </a:r>
            <a:r>
              <a:rPr lang="en-US" sz="2200" b="1" dirty="0"/>
              <a:t>core building blocks </a:t>
            </a:r>
            <a:r>
              <a:rPr lang="en-US" sz="2200" dirty="0"/>
              <a:t>of a React application. </a:t>
            </a:r>
            <a:endParaRPr lang="en-US" sz="22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It </a:t>
            </a:r>
            <a:r>
              <a:rPr lang="en-US" sz="2200" dirty="0"/>
              <a:t>makes the task of building UIs much easier. </a:t>
            </a:r>
            <a:endParaRPr lang="en-US" sz="2200" dirty="0" smtClean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Each </a:t>
            </a:r>
            <a:r>
              <a:rPr lang="en-US" sz="2200" dirty="0"/>
              <a:t>component exists in the same space, but they work independently from one another and merge all in a parent component, which will be the final UI of your application.</a:t>
            </a:r>
          </a:p>
        </p:txBody>
      </p:sp>
    </p:spTree>
    <p:extLst>
      <p:ext uri="{BB962C8B-B14F-4D97-AF65-F5344CB8AC3E}">
        <p14:creationId xmlns:p14="http://schemas.microsoft.com/office/powerpoint/2010/main" val="38473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 Every </a:t>
            </a:r>
            <a:r>
              <a:rPr lang="en-US" sz="2200" dirty="0"/>
              <a:t>React component have their own structure, methods as well as APIs.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They </a:t>
            </a:r>
            <a:r>
              <a:rPr lang="en-US" sz="2200" dirty="0"/>
              <a:t>can be reusable as per your need. </a:t>
            </a:r>
            <a:endParaRPr lang="en-US" sz="22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smtClean="0"/>
              <a:t>For </a:t>
            </a:r>
            <a:r>
              <a:rPr lang="en-US" sz="2200" dirty="0"/>
              <a:t>better understanding, consider the entire UI as a tree. Here, the root is the starting component, and each of the other pieces becomes branches, which are further divided into sub-branches.</a:t>
            </a:r>
          </a:p>
        </p:txBody>
      </p:sp>
    </p:spTree>
    <p:extLst>
      <p:ext uri="{BB962C8B-B14F-4D97-AF65-F5344CB8AC3E}">
        <p14:creationId xmlns:p14="http://schemas.microsoft.com/office/powerpoint/2010/main" val="94257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</p:txBody>
      </p:sp>
      <p:pic>
        <p:nvPicPr>
          <p:cNvPr id="1026" name="Picture 2" descr="ReactJS| Introduction and Creating react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619" y="2046513"/>
            <a:ext cx="8291761" cy="37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56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Components contain: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Template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Logic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Components </a:t>
            </a:r>
            <a:r>
              <a:rPr lang="en-US" sz="2400" dirty="0"/>
              <a:t>come in two </a:t>
            </a:r>
            <a:r>
              <a:rPr lang="en-US" sz="2400" dirty="0" smtClean="0"/>
              <a:t>types: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 smtClean="0"/>
              <a:t>Class </a:t>
            </a:r>
            <a:r>
              <a:rPr lang="en-US" sz="2200" dirty="0"/>
              <a:t>components </a:t>
            </a:r>
            <a:endParaRPr lang="en-US" sz="2200" dirty="0" smtClean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 smtClean="0"/>
              <a:t>Function components</a:t>
            </a:r>
            <a:endParaRPr lang="en-US" sz="22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37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 A </a:t>
            </a:r>
            <a:r>
              <a:rPr lang="en-US" sz="2400" dirty="0"/>
              <a:t>Function component also returns HTML, and behaves much the same way as a Class </a:t>
            </a:r>
            <a:r>
              <a:rPr lang="en-US" sz="2400" dirty="0" smtClean="0"/>
              <a:t>component.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Function </a:t>
            </a:r>
            <a:r>
              <a:rPr lang="en-US" sz="2400" dirty="0"/>
              <a:t>components can be written using much less code, are easier to </a:t>
            </a:r>
            <a:r>
              <a:rPr lang="en-US" sz="2400" dirty="0" smtClean="0"/>
              <a:t>understand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0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4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Component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6"/>
            <a:ext cx="9968718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HelloWorldComponent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&lt;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div&gt;Hello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World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HelloWorldComponent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298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Component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6"/>
            <a:ext cx="9968718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HelloWorldComponent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'./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HelloWorldComponent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App() {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HelloWorldComponent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142030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</a:t>
            </a:r>
            <a:r>
              <a:rPr lang="en-US" dirty="0"/>
              <a:t>component - Arrow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3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does React work?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React </a:t>
            </a:r>
            <a:r>
              <a:rPr lang="en-US" sz="2200" dirty="0"/>
              <a:t>creates a </a:t>
            </a:r>
            <a:r>
              <a:rPr lang="en-US" sz="2200" b="1" dirty="0"/>
              <a:t>VIRTUAL DOM </a:t>
            </a:r>
            <a:r>
              <a:rPr lang="en-US" sz="2200" dirty="0"/>
              <a:t>in memory</a:t>
            </a:r>
            <a:r>
              <a:rPr lang="en-US" sz="2200" dirty="0" smtClean="0"/>
              <a:t>.</a:t>
            </a:r>
            <a:r>
              <a:rPr lang="en-US" sz="2200" dirty="0"/>
              <a:t> </a:t>
            </a:r>
            <a:endParaRPr lang="en-US" sz="2200" dirty="0" smtClean="0"/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/>
              <a:t>Instead </a:t>
            </a:r>
            <a:r>
              <a:rPr lang="en-US" sz="2200" dirty="0"/>
              <a:t>of manipulating the browser's DOM directly, React creates a virtual DOM in memory, where it does all the necessary manipulating, before making the changes in the browser DOM</a:t>
            </a:r>
            <a:r>
              <a:rPr lang="en-US" sz="2200" dirty="0" smtClean="0"/>
              <a:t>. 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React finds out what changes have been made, and changes </a:t>
            </a:r>
            <a:r>
              <a:rPr lang="en-US" sz="2200" b="1" dirty="0"/>
              <a:t>only</a:t>
            </a:r>
            <a:r>
              <a:rPr lang="en-US" sz="2200" dirty="0"/>
              <a:t> what needs to be changed.</a:t>
            </a:r>
          </a:p>
        </p:txBody>
      </p:sp>
    </p:spTree>
    <p:extLst>
      <p:ext uri="{BB962C8B-B14F-4D97-AF65-F5344CB8AC3E}">
        <p14:creationId xmlns:p14="http://schemas.microsoft.com/office/powerpoint/2010/main" val="2796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</a:t>
            </a:r>
            <a:r>
              <a:rPr lang="en-US" b="1" dirty="0" smtClean="0"/>
              <a:t>Component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6"/>
            <a:ext cx="9968718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HelloWorldComponent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=&gt; </a:t>
            </a:r>
            <a:r>
              <a:rPr lang="en-US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&lt;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div&gt;Hello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World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!&lt;/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div&gt;;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HelloWorldComponent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9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 Component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A </a:t>
            </a:r>
            <a:r>
              <a:rPr lang="en-US" sz="2400" dirty="0"/>
              <a:t>class component must include the extends React.Component statement. </a:t>
            </a:r>
            <a:endParaRPr lang="en-US" sz="2400" dirty="0" smtClean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This </a:t>
            </a:r>
            <a:r>
              <a:rPr lang="en-US" sz="2400" dirty="0"/>
              <a:t>statement creates an inheritance to React.Component, </a:t>
            </a:r>
            <a:r>
              <a:rPr lang="en-US" sz="2400" dirty="0" smtClean="0"/>
              <a:t>and gives component </a:t>
            </a:r>
            <a:r>
              <a:rPr lang="en-US" sz="2400" dirty="0"/>
              <a:t>access to React.Component's functions.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The </a:t>
            </a:r>
            <a:r>
              <a:rPr lang="en-US" sz="2400" dirty="0"/>
              <a:t>component also requires a render() method, this method returns HTML.</a:t>
            </a:r>
          </a:p>
        </p:txBody>
      </p:sp>
    </p:spTree>
    <p:extLst>
      <p:ext uri="{BB962C8B-B14F-4D97-AF65-F5344CB8AC3E}">
        <p14:creationId xmlns:p14="http://schemas.microsoft.com/office/powerpoint/2010/main" val="22244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Class component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20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Component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6"/>
            <a:ext cx="9968718" cy="4023360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 } from 'react';</a:t>
            </a:r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HelloWorldComponent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extends Component {</a:t>
            </a:r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render() {</a:t>
            </a:r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&lt;div&gt;Hello, World!&lt;/div&gt;;</a:t>
            </a:r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HelloWorldComponent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643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Component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86962" y="1889696"/>
            <a:ext cx="9968718" cy="4220958"/>
          </a:xfrm>
          <a:prstGeom prst="rect">
            <a:avLst/>
          </a:prstGeom>
          <a:solidFill>
            <a:schemeClr val="tx1"/>
          </a:solidFill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HelloWorldComponent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'./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HelloWorldComponent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App() {</a:t>
            </a:r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HelloWorldComponent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92608" lvl="1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42380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531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workflow</a:t>
            </a:r>
            <a:endParaRPr lang="en-US" b="1" dirty="0"/>
          </a:p>
        </p:txBody>
      </p:sp>
      <p:pic>
        <p:nvPicPr>
          <p:cNvPr id="1026" name="Picture 2" descr="https://developer.ibm.com/developer/default/tutorials/wa-react-intro/images/figu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613" y="2029313"/>
            <a:ext cx="657225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45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React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Virtual </a:t>
            </a:r>
            <a:r>
              <a:rPr lang="en-US" sz="2400" dirty="0" smtClean="0"/>
              <a:t>DOM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JSX</a:t>
            </a:r>
            <a:endParaRPr lang="en-US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Components</a:t>
            </a:r>
            <a:endParaRPr lang="en-US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One-way </a:t>
            </a:r>
            <a:r>
              <a:rPr lang="en-US" sz="2400" dirty="0"/>
              <a:t>Data Binding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Simplicity</a:t>
            </a:r>
            <a:endParaRPr lang="en-US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 Performance</a:t>
            </a: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57" y="2034329"/>
            <a:ext cx="3684895" cy="340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0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4979</TotalTime>
  <Words>1362</Words>
  <Application>Microsoft Office PowerPoint</Application>
  <PresentationFormat>Widescreen</PresentationFormat>
  <Paragraphs>214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Wingdings</vt:lpstr>
      <vt:lpstr>Retrospect</vt:lpstr>
      <vt:lpstr>REACT</vt:lpstr>
      <vt:lpstr>Introduction</vt:lpstr>
      <vt:lpstr>Introduction</vt:lpstr>
      <vt:lpstr>History</vt:lpstr>
      <vt:lpstr>How does React work?</vt:lpstr>
      <vt:lpstr>React workflow</vt:lpstr>
      <vt:lpstr>React Features</vt:lpstr>
      <vt:lpstr>React Features</vt:lpstr>
      <vt:lpstr>Virtual DOM</vt:lpstr>
      <vt:lpstr>Virtual DOM</vt:lpstr>
      <vt:lpstr>Virtual DOM</vt:lpstr>
      <vt:lpstr>Virtual DOM</vt:lpstr>
      <vt:lpstr>NPM </vt:lpstr>
      <vt:lpstr>NPM</vt:lpstr>
      <vt:lpstr>NPM</vt:lpstr>
      <vt:lpstr>NPM</vt:lpstr>
      <vt:lpstr>NPM</vt:lpstr>
      <vt:lpstr>NPM</vt:lpstr>
      <vt:lpstr>JSX</vt:lpstr>
      <vt:lpstr>JSX</vt:lpstr>
      <vt:lpstr>JSX</vt:lpstr>
      <vt:lpstr>Why use JSX?</vt:lpstr>
      <vt:lpstr>JSX Comments</vt:lpstr>
      <vt:lpstr>Transpiler</vt:lpstr>
      <vt:lpstr>What is a transpiler?</vt:lpstr>
      <vt:lpstr>Babel</vt:lpstr>
      <vt:lpstr>Webpack</vt:lpstr>
      <vt:lpstr>Webpack</vt:lpstr>
      <vt:lpstr>PowerPoint Presentation</vt:lpstr>
      <vt:lpstr>SPA</vt:lpstr>
      <vt:lpstr>SPA</vt:lpstr>
      <vt:lpstr>PowerPoint Presentation</vt:lpstr>
      <vt:lpstr>Installation</vt:lpstr>
      <vt:lpstr>Installation</vt:lpstr>
      <vt:lpstr>Installation</vt:lpstr>
      <vt:lpstr>Installation</vt:lpstr>
      <vt:lpstr>Project Structure</vt:lpstr>
      <vt:lpstr>Project Structure</vt:lpstr>
      <vt:lpstr>Components</vt:lpstr>
      <vt:lpstr>Components</vt:lpstr>
      <vt:lpstr>Components</vt:lpstr>
      <vt:lpstr>Components</vt:lpstr>
      <vt:lpstr>Components</vt:lpstr>
      <vt:lpstr>Components</vt:lpstr>
      <vt:lpstr>Function Component</vt:lpstr>
      <vt:lpstr>Example</vt:lpstr>
      <vt:lpstr>Function Component</vt:lpstr>
      <vt:lpstr>Function Component</vt:lpstr>
      <vt:lpstr>Example</vt:lpstr>
      <vt:lpstr>Function Component</vt:lpstr>
      <vt:lpstr>Class Component</vt:lpstr>
      <vt:lpstr>Example</vt:lpstr>
      <vt:lpstr>Class Component</vt:lpstr>
      <vt:lpstr>Class Component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Lenovo</dc:creator>
  <cp:lastModifiedBy>Lenovo</cp:lastModifiedBy>
  <cp:revision>403</cp:revision>
  <dcterms:created xsi:type="dcterms:W3CDTF">2023-03-06T05:38:52Z</dcterms:created>
  <dcterms:modified xsi:type="dcterms:W3CDTF">2023-12-15T05:05:20Z</dcterms:modified>
</cp:coreProperties>
</file>