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307" r:id="rId2"/>
    <p:sldId id="310" r:id="rId3"/>
    <p:sldId id="426" r:id="rId4"/>
    <p:sldId id="445" r:id="rId5"/>
    <p:sldId id="314" r:id="rId6"/>
    <p:sldId id="395" r:id="rId7"/>
    <p:sldId id="430" r:id="rId8"/>
    <p:sldId id="446" r:id="rId9"/>
    <p:sldId id="447" r:id="rId10"/>
    <p:sldId id="313" r:id="rId11"/>
    <p:sldId id="319" r:id="rId12"/>
    <p:sldId id="316" r:id="rId13"/>
    <p:sldId id="444" r:id="rId14"/>
    <p:sldId id="443" r:id="rId15"/>
    <p:sldId id="317" r:id="rId16"/>
    <p:sldId id="318" r:id="rId17"/>
    <p:sldId id="323" r:id="rId18"/>
    <p:sldId id="351" r:id="rId19"/>
    <p:sldId id="352" r:id="rId20"/>
    <p:sldId id="427" r:id="rId21"/>
    <p:sldId id="428" r:id="rId22"/>
    <p:sldId id="429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 autoAdjust="0"/>
    <p:restoredTop sz="94660"/>
  </p:normalViewPr>
  <p:slideViewPr>
    <p:cSldViewPr snapToGrid="0">
      <p:cViewPr varScale="1">
        <p:scale>
          <a:sx n="87" d="100"/>
          <a:sy n="87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29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1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1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2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3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9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0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7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7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5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15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State vs Props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426810"/>
              </p:ext>
            </p:extLst>
          </p:nvPr>
        </p:nvGraphicFramePr>
        <p:xfrm>
          <a:off x="1184049" y="1737360"/>
          <a:ext cx="9971631" cy="4320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3677">
                  <a:extLst>
                    <a:ext uri="{9D8B030D-6E8A-4147-A177-3AD203B41FA5}">
                      <a16:colId xmlns:a16="http://schemas.microsoft.com/office/drawing/2014/main" val="813700216"/>
                    </a:ext>
                  </a:extLst>
                </a:gridCol>
                <a:gridCol w="5127954">
                  <a:extLst>
                    <a:ext uri="{9D8B030D-6E8A-4147-A177-3AD203B41FA5}">
                      <a16:colId xmlns:a16="http://schemas.microsoft.com/office/drawing/2014/main" val="1175545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State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Props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238367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State is managed within the component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Props gets passed to the component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44465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State can be changed(mutable)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Props are read only and cannot be changed (immutable)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244901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State changes can be asynchronous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Props are read only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388785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State is controlled by react components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Props are controlled by whoever renders the components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158749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State can used to display changes with the component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Props are used to communicate between components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77926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State can be accessed using the use state hooks in functional components and in-class components can be accessed using this. State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Props can be accessed in functional component using props parameter and in-class component, props can the accessed using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this.props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28139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4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Events are </a:t>
            </a:r>
            <a:r>
              <a:rPr lang="en-US" sz="2400" b="1" dirty="0">
                <a:solidFill>
                  <a:srgbClr val="0070C0"/>
                </a:solidFill>
              </a:rPr>
              <a:t>interactions or occurrences </a:t>
            </a:r>
            <a:r>
              <a:rPr lang="en-US" sz="2400" dirty="0"/>
              <a:t>that take place in the user interface, such as mouse clicks, keyboard inputs, or changes in form elements.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Events are </a:t>
            </a:r>
            <a:r>
              <a:rPr lang="en-US" sz="2400" b="1" dirty="0">
                <a:solidFill>
                  <a:srgbClr val="0070C0"/>
                </a:solidFill>
              </a:rPr>
              <a:t>named using </a:t>
            </a:r>
            <a:r>
              <a:rPr lang="en-US" sz="2400" b="1" dirty="0" err="1">
                <a:solidFill>
                  <a:srgbClr val="0070C0"/>
                </a:solidFill>
              </a:rPr>
              <a:t>camelCase</a:t>
            </a:r>
            <a:r>
              <a:rPr lang="en-US" sz="2400" dirty="0"/>
              <a:t>, similar to how they are named in standard JavaScript. Examples include </a:t>
            </a:r>
            <a:r>
              <a:rPr lang="en-US" sz="2400" dirty="0" err="1"/>
              <a:t>onClick</a:t>
            </a:r>
            <a:r>
              <a:rPr lang="en-US" sz="2400" dirty="0"/>
              <a:t>, </a:t>
            </a:r>
            <a:r>
              <a:rPr lang="en-US" sz="2400" dirty="0" err="1"/>
              <a:t>onChange</a:t>
            </a:r>
            <a:r>
              <a:rPr lang="en-US" sz="2400" dirty="0"/>
              <a:t>, </a:t>
            </a:r>
            <a:r>
              <a:rPr lang="en-US" sz="2400" dirty="0" err="1"/>
              <a:t>onSubmit</a:t>
            </a:r>
            <a:r>
              <a:rPr lang="en-US" sz="2400" dirty="0"/>
              <a:t>, etc.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1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Handlers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Event </a:t>
            </a:r>
            <a:r>
              <a:rPr lang="en-US" sz="2400" dirty="0"/>
              <a:t>handlers are </a:t>
            </a:r>
            <a:r>
              <a:rPr lang="en-US" sz="2400" b="1" dirty="0">
                <a:solidFill>
                  <a:srgbClr val="0070C0"/>
                </a:solidFill>
              </a:rPr>
              <a:t>functions that handle specific events</a:t>
            </a:r>
            <a:r>
              <a:rPr lang="en-US" sz="2400" dirty="0"/>
              <a:t>. They define the behavior that should occur when an event is triggered.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Event handlers are </a:t>
            </a:r>
            <a:r>
              <a:rPr lang="en-US" sz="2400" b="1" dirty="0">
                <a:solidFill>
                  <a:srgbClr val="0070C0"/>
                </a:solidFill>
              </a:rPr>
              <a:t>assigned as props </a:t>
            </a:r>
            <a:r>
              <a:rPr lang="en-US" sz="2400" dirty="0"/>
              <a:t>to JSX elements, indicating which function should be called when a particular event occurs.</a:t>
            </a:r>
          </a:p>
        </p:txBody>
      </p:sp>
    </p:spTree>
    <p:extLst>
      <p:ext uri="{BB962C8B-B14F-4D97-AF65-F5344CB8AC3E}">
        <p14:creationId xmlns:p14="http://schemas.microsoft.com/office/powerpoint/2010/main" val="23051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76411" y="1863319"/>
            <a:ext cx="10058400" cy="40233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AlertButton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=&gt;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=&gt; {</a:t>
            </a:r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alert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('Button Clicked!');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&lt;button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Click me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&lt;/button&gt;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AlertButton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30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Events Passing Arguments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pass an argument to an event handler, use an arrow function</a:t>
            </a:r>
          </a:p>
          <a:p>
            <a:pPr marL="292608" lvl="1" indent="0">
              <a:buNone/>
            </a:pPr>
            <a:endParaRPr lang="en-US" sz="2000" dirty="0" smtClean="0"/>
          </a:p>
          <a:p>
            <a:pPr marL="292608" lvl="1" indent="0">
              <a:buNone/>
            </a:pPr>
            <a:endParaRPr lang="en-US" sz="2000" dirty="0"/>
          </a:p>
          <a:p>
            <a:pPr marL="292608" lvl="1" indent="0">
              <a:buNone/>
            </a:pPr>
            <a:r>
              <a:rPr lang="en-US" sz="2000" dirty="0" smtClean="0"/>
              <a:t>function </a:t>
            </a:r>
            <a:r>
              <a:rPr lang="en-US" sz="2000" dirty="0"/>
              <a:t>Football() {</a:t>
            </a:r>
          </a:p>
          <a:p>
            <a:pPr marL="292608" lvl="1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const</a:t>
            </a:r>
            <a:r>
              <a:rPr lang="en-US" sz="2000" dirty="0"/>
              <a:t> shoot = (</a:t>
            </a:r>
            <a:r>
              <a:rPr lang="en-US" sz="2000" dirty="0" err="1" smtClean="0"/>
              <a:t>arg</a:t>
            </a:r>
            <a:r>
              <a:rPr lang="en-US" sz="2000" dirty="0" smtClean="0"/>
              <a:t>) </a:t>
            </a:r>
            <a:r>
              <a:rPr lang="en-US" sz="2000" dirty="0"/>
              <a:t>=&gt; {</a:t>
            </a:r>
          </a:p>
          <a:p>
            <a:pPr marL="292608" lvl="1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alert(</a:t>
            </a:r>
            <a:r>
              <a:rPr lang="en-US" sz="2000" dirty="0" err="1" smtClean="0"/>
              <a:t>arg</a:t>
            </a:r>
            <a:r>
              <a:rPr lang="en-US" sz="2000" dirty="0" smtClean="0"/>
              <a:t>);</a:t>
            </a:r>
            <a:endParaRPr lang="en-US" sz="2000" dirty="0"/>
          </a:p>
          <a:p>
            <a:pPr marL="292608" lvl="1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}</a:t>
            </a:r>
            <a:endParaRPr lang="en-US" sz="2000" dirty="0"/>
          </a:p>
          <a:p>
            <a:pPr marL="292608" lvl="1" indent="0">
              <a:buNone/>
            </a:pPr>
            <a:r>
              <a:rPr lang="en-US" sz="2000" dirty="0"/>
              <a:t>  return (</a:t>
            </a:r>
          </a:p>
          <a:p>
            <a:pPr marL="292608" lvl="1" indent="0">
              <a:buNone/>
            </a:pPr>
            <a:r>
              <a:rPr lang="en-US" sz="2000" dirty="0"/>
              <a:t>    &lt;button </a:t>
            </a:r>
            <a:r>
              <a:rPr lang="en-US" sz="2000" dirty="0" err="1"/>
              <a:t>onClick</a:t>
            </a:r>
            <a:r>
              <a:rPr lang="en-US" sz="2000" dirty="0"/>
              <a:t>={() =&gt; shoot("Goal!")}&gt;Take the shot!&lt;/button&gt;</a:t>
            </a:r>
          </a:p>
          <a:p>
            <a:pPr marL="292608" lvl="1" indent="0">
              <a:buNone/>
            </a:pPr>
            <a:r>
              <a:rPr lang="en-US" sz="2000" dirty="0"/>
              <a:t>  );</a:t>
            </a:r>
          </a:p>
          <a:p>
            <a:pPr marL="292608" lvl="1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34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Event Object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Event handlers have access to the React event that triggered the function.</a:t>
            </a:r>
          </a:p>
          <a:p>
            <a:pPr marL="0" indent="0">
              <a:buNone/>
            </a:pPr>
            <a:endParaRPr lang="en-US" sz="2000" dirty="0" smtClean="0"/>
          </a:p>
          <a:p>
            <a:pPr marL="292608" lvl="1" indent="0">
              <a:buNone/>
            </a:pPr>
            <a:r>
              <a:rPr lang="en-US" sz="2000" dirty="0" smtClean="0"/>
              <a:t>function </a:t>
            </a:r>
            <a:r>
              <a:rPr lang="en-US" sz="2000" dirty="0"/>
              <a:t>Football() {</a:t>
            </a:r>
          </a:p>
          <a:p>
            <a:pPr marL="292608" lvl="1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const</a:t>
            </a:r>
            <a:r>
              <a:rPr lang="en-US" sz="2000" dirty="0"/>
              <a:t> shoot = (</a:t>
            </a:r>
            <a:r>
              <a:rPr lang="en-US" sz="2000" dirty="0" err="1" smtClean="0"/>
              <a:t>arg</a:t>
            </a:r>
            <a:r>
              <a:rPr lang="en-US" sz="2000" dirty="0" smtClean="0"/>
              <a:t>, event) </a:t>
            </a:r>
            <a:r>
              <a:rPr lang="en-US" sz="2000" dirty="0"/>
              <a:t>=&gt; {</a:t>
            </a:r>
          </a:p>
          <a:p>
            <a:pPr marL="292608" lvl="1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alert(</a:t>
            </a:r>
            <a:r>
              <a:rPr lang="en-US" sz="2000" dirty="0" err="1" smtClean="0"/>
              <a:t>event.type</a:t>
            </a:r>
            <a:r>
              <a:rPr lang="en-US" sz="2000" dirty="0"/>
              <a:t>);</a:t>
            </a:r>
          </a:p>
          <a:p>
            <a:pPr marL="292608" lvl="1" indent="0">
              <a:buNone/>
            </a:pPr>
            <a:r>
              <a:rPr lang="en-US" sz="2000" dirty="0"/>
              <a:t>    </a:t>
            </a:r>
            <a:r>
              <a:rPr lang="en-US" i="1" dirty="0" smtClean="0"/>
              <a:t>/*  ‘event' </a:t>
            </a:r>
            <a:r>
              <a:rPr lang="en-US" i="1" dirty="0"/>
              <a:t>represents the React event that triggered the function</a:t>
            </a:r>
            <a:r>
              <a:rPr lang="en-US" i="1" dirty="0" smtClean="0"/>
              <a:t>, </a:t>
            </a:r>
            <a:r>
              <a:rPr lang="en-US" i="1" dirty="0"/>
              <a:t>in this case the 'click' </a:t>
            </a:r>
            <a:r>
              <a:rPr lang="en-US" i="1" dirty="0" smtClean="0"/>
              <a:t>event*/</a:t>
            </a:r>
            <a:endParaRPr lang="en-US" i="1" dirty="0"/>
          </a:p>
          <a:p>
            <a:pPr marL="292608" lvl="1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}</a:t>
            </a:r>
            <a:endParaRPr lang="en-US" sz="2000" dirty="0"/>
          </a:p>
          <a:p>
            <a:pPr marL="292608" lvl="1" indent="0">
              <a:buNone/>
            </a:pPr>
            <a:r>
              <a:rPr lang="en-US" sz="2000" dirty="0"/>
              <a:t>  return (</a:t>
            </a:r>
          </a:p>
          <a:p>
            <a:pPr marL="292608" lvl="1" indent="0">
              <a:buNone/>
            </a:pPr>
            <a:r>
              <a:rPr lang="en-US" sz="2000" dirty="0"/>
              <a:t>    &lt;button </a:t>
            </a:r>
            <a:r>
              <a:rPr lang="en-US" sz="2000" dirty="0" err="1"/>
              <a:t>onClick</a:t>
            </a:r>
            <a:r>
              <a:rPr lang="en-US" sz="2000" dirty="0"/>
              <a:t>={(event) =&gt; shoot("Goal!", event)}&gt;Take the shot!&lt;/button&gt;</a:t>
            </a:r>
          </a:p>
          <a:p>
            <a:pPr marL="292608" lvl="1" indent="0">
              <a:buNone/>
            </a:pPr>
            <a:r>
              <a:rPr lang="en-US" sz="2000" dirty="0"/>
              <a:t>  );</a:t>
            </a:r>
          </a:p>
          <a:p>
            <a:pPr marL="292608" lvl="1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661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5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 Rendering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React</a:t>
            </a:r>
            <a:r>
              <a:rPr lang="en-US" sz="2400" dirty="0"/>
              <a:t>, we can create multiple components which encapsulate behavior that we need. After that, we can render them depending on some conditions or the state of our application. </a:t>
            </a:r>
            <a:endParaRPr lang="en-US" sz="24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Based </a:t>
            </a:r>
            <a:r>
              <a:rPr lang="en-US" sz="2400" dirty="0"/>
              <a:t>on one or several conditions, a component decides which elements it will return. </a:t>
            </a:r>
            <a:endParaRPr lang="en-US" sz="24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Works </a:t>
            </a:r>
            <a:r>
              <a:rPr lang="en-US" sz="2400" dirty="0"/>
              <a:t>the same way as the conditions work in JavaScript.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84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 Rendering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 Consider an example of handling a</a:t>
            </a:r>
            <a:r>
              <a:rPr lang="en-US" sz="2400" b="1" dirty="0"/>
              <a:t> </a:t>
            </a:r>
            <a:r>
              <a:rPr lang="en-US" sz="2400" dirty="0"/>
              <a:t>login/logout button. The login and logout buttons will be separate components. If a user logged in, render the </a:t>
            </a:r>
            <a:r>
              <a:rPr lang="en-US" sz="2400" b="1" dirty="0"/>
              <a:t>logout component</a:t>
            </a:r>
            <a:r>
              <a:rPr lang="en-US" sz="2400" dirty="0"/>
              <a:t> to display the logout button. If a user not logged in, render the </a:t>
            </a:r>
            <a:r>
              <a:rPr lang="en-US" sz="2400" b="1" dirty="0"/>
              <a:t>login component</a:t>
            </a:r>
            <a:r>
              <a:rPr lang="en-US" sz="2400" dirty="0"/>
              <a:t> to display the login button. In React, this situation is called as </a:t>
            </a:r>
            <a:r>
              <a:rPr lang="en-US" sz="2400" b="1" dirty="0"/>
              <a:t>conditional rendering</a:t>
            </a:r>
            <a:r>
              <a:rPr lang="en-US" sz="24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55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A state is a </a:t>
            </a:r>
            <a:r>
              <a:rPr lang="en-US" sz="2200" b="1" dirty="0">
                <a:solidFill>
                  <a:srgbClr val="0070C0"/>
                </a:solidFill>
              </a:rPr>
              <a:t>variable which exists inside a component</a:t>
            </a:r>
            <a:r>
              <a:rPr lang="en-US" sz="2200" dirty="0"/>
              <a:t>, that cannot be accessed and modified outside the component and can only be used inside the component. </a:t>
            </a:r>
            <a:endParaRPr lang="en-US" sz="22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Works </a:t>
            </a:r>
            <a:r>
              <a:rPr lang="en-US" sz="2200" dirty="0"/>
              <a:t>very similarly to a variable that is declared inside a function that cannot be accessed outside the scope of the function in normal </a:t>
            </a:r>
            <a:r>
              <a:rPr lang="en-US" sz="2200" dirty="0" err="1"/>
              <a:t>javascript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State</a:t>
            </a:r>
            <a:r>
              <a:rPr lang="en-US" sz="2200" dirty="0"/>
              <a:t> Can be modified using </a:t>
            </a:r>
            <a:r>
              <a:rPr lang="en-US" sz="2200" b="1" dirty="0" err="1" smtClean="0">
                <a:solidFill>
                  <a:srgbClr val="0070C0"/>
                </a:solidFill>
              </a:rPr>
              <a:t>this.setState</a:t>
            </a:r>
            <a:r>
              <a:rPr lang="en-US" sz="2200" b="1" dirty="0" smtClean="0">
                <a:solidFill>
                  <a:srgbClr val="0070C0"/>
                </a:solidFill>
              </a:rPr>
              <a:t> or </a:t>
            </a:r>
            <a:r>
              <a:rPr lang="en-US" sz="2200" b="1" dirty="0" err="1" smtClean="0">
                <a:solidFill>
                  <a:srgbClr val="0070C0"/>
                </a:solidFill>
              </a:rPr>
              <a:t>useState</a:t>
            </a:r>
            <a:r>
              <a:rPr lang="en-US" sz="2200" b="1" dirty="0" smtClean="0">
                <a:solidFill>
                  <a:srgbClr val="0070C0"/>
                </a:solidFill>
              </a:rPr>
              <a:t>().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 smtClean="0"/>
              <a:t>State </a:t>
            </a:r>
            <a:r>
              <a:rPr lang="en-US" sz="2200" dirty="0"/>
              <a:t>can be asynchronous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1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Rendering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86962" y="1889696"/>
            <a:ext cx="9968718" cy="40233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Login() {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isLoggedIn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setLoggedIn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handleLogin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=&gt; {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setLoggedIn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handleLogout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=&gt; {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setLoggedIn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5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Rendering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86962" y="1889696"/>
            <a:ext cx="9968718" cy="40233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return (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&lt;div&gt;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&lt;button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handleLogin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}&gt;Log In&lt;/button&gt;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&lt;button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handleLogout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}&gt;Log Out&lt;/button&gt;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&lt;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ConditionalComponent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isLoggedIn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isLoggedIn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/&gt;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&lt;/div&gt;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);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19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Rendering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86962" y="1889696"/>
            <a:ext cx="9968718" cy="40233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ConditionalComponent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({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isLoggedIn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 =&gt;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return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&lt;div&gt;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isLoggedIn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&lt;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p&gt;Welcome, User! You are logged in.&lt;/p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)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  : 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&lt;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p&gt;Please log in to access the content.&lt;/p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)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8884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Routing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Routing is a process in which a user is directed to different pages based on their action or request. </a:t>
            </a:r>
            <a:endParaRPr lang="en-US" sz="2200" dirty="0" smtClean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err="1" smtClean="0"/>
              <a:t>ReactJS</a:t>
            </a:r>
            <a:r>
              <a:rPr lang="en-US" sz="2200" dirty="0" smtClean="0"/>
              <a:t> </a:t>
            </a:r>
            <a:r>
              <a:rPr lang="en-US" sz="2200" dirty="0"/>
              <a:t>Router is mainly used for developing </a:t>
            </a:r>
            <a:r>
              <a:rPr lang="en-US" sz="2200" b="1" dirty="0"/>
              <a:t>Single Page Web Applications</a:t>
            </a:r>
            <a:r>
              <a:rPr lang="en-US" sz="2200" dirty="0"/>
              <a:t>. </a:t>
            </a:r>
            <a:endParaRPr lang="en-US" sz="2200" dirty="0" smtClean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React </a:t>
            </a:r>
            <a:r>
              <a:rPr lang="en-US" sz="2200" dirty="0"/>
              <a:t>Router is used to define multiple routes in the application. </a:t>
            </a:r>
            <a:endParaRPr lang="en-US" sz="2200" dirty="0" smtClean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When </a:t>
            </a:r>
            <a:r>
              <a:rPr lang="en-US" sz="2200" dirty="0"/>
              <a:t>a user types a specific URL into the browser, and if this URL path matches any 'route' inside the router file, the user will be redirected to that particular route</a:t>
            </a:r>
            <a:r>
              <a:rPr lang="en-US" sz="2200" dirty="0" smtClean="0"/>
              <a:t>.</a:t>
            </a:r>
            <a:r>
              <a:rPr lang="en-US" sz="2200" dirty="0"/>
              <a:t>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2754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 in Re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83" y="1281966"/>
            <a:ext cx="64770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Routing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React contains three different packages for </a:t>
            </a:r>
            <a:r>
              <a:rPr lang="en-US" sz="2200" dirty="0" smtClean="0"/>
              <a:t>routing.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b="1" dirty="0" smtClean="0"/>
              <a:t>react-router</a:t>
            </a:r>
            <a:r>
              <a:rPr lang="en-US" sz="2200" b="1" dirty="0"/>
              <a:t>:</a:t>
            </a:r>
            <a:r>
              <a:rPr lang="en-US" sz="2200" dirty="0"/>
              <a:t> It provides the core routing components and functions for the React Router </a:t>
            </a:r>
            <a:r>
              <a:rPr lang="en-US" sz="2200" dirty="0" smtClean="0"/>
              <a:t>applications.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b="1" dirty="0" smtClean="0"/>
              <a:t>react-router-native</a:t>
            </a:r>
            <a:r>
              <a:rPr lang="en-US" sz="2200" b="1" dirty="0"/>
              <a:t>:</a:t>
            </a:r>
            <a:r>
              <a:rPr lang="en-US" sz="2200" dirty="0"/>
              <a:t> It is used for mobile </a:t>
            </a:r>
            <a:r>
              <a:rPr lang="en-US" sz="2200" dirty="0" smtClean="0"/>
              <a:t>applications.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b="1" dirty="0" smtClean="0"/>
              <a:t>react-router-</a:t>
            </a:r>
            <a:r>
              <a:rPr lang="en-US" sz="2200" b="1" dirty="0" err="1" smtClean="0"/>
              <a:t>dom</a:t>
            </a:r>
            <a:r>
              <a:rPr lang="en-US" sz="2200" b="1" dirty="0"/>
              <a:t>:</a:t>
            </a:r>
            <a:r>
              <a:rPr lang="en-US" sz="2200" dirty="0"/>
              <a:t> It is used for web applications design</a:t>
            </a:r>
            <a:r>
              <a:rPr lang="en-US" sz="2200" dirty="0" smtClean="0"/>
              <a:t>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npm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install</a:t>
            </a:r>
            <a:r>
              <a:rPr lang="en-US" b="1" dirty="0">
                <a:solidFill>
                  <a:srgbClr val="FF0000"/>
                </a:solidFill>
              </a:rPr>
              <a:t> react-router-</a:t>
            </a:r>
            <a:r>
              <a:rPr lang="en-US" b="1" dirty="0" err="1">
                <a:solidFill>
                  <a:srgbClr val="FF0000"/>
                </a:solidFill>
              </a:rPr>
              <a:t>dom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endParaRPr lang="en-US" sz="2200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330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Routing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 BrowserRouter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smtClean="0"/>
              <a:t>It </a:t>
            </a:r>
            <a:r>
              <a:rPr lang="en-US" dirty="0"/>
              <a:t>is the parent component that is used to store all of the other </a:t>
            </a:r>
            <a:r>
              <a:rPr lang="en-US" dirty="0" smtClean="0"/>
              <a:t>components. Add </a:t>
            </a:r>
            <a:r>
              <a:rPr lang="en-US" i="1" dirty="0"/>
              <a:t>BrowserRouter aliased as Router </a:t>
            </a:r>
            <a:r>
              <a:rPr lang="en-US" dirty="0"/>
              <a:t>to your app.js file in order to wrap all the other components. </a:t>
            </a:r>
            <a:r>
              <a:rPr lang="en-US" dirty="0" smtClean="0"/>
              <a:t>It can </a:t>
            </a:r>
            <a:r>
              <a:rPr lang="en-US" dirty="0"/>
              <a:t>have only single child.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 Routes</a:t>
            </a:r>
            <a:r>
              <a:rPr lang="en-US" b="1" dirty="0"/>
              <a:t>:</a:t>
            </a:r>
            <a:r>
              <a:rPr lang="en-US" dirty="0"/>
              <a:t> To render a single component, wrap all the routes inside the Routes </a:t>
            </a:r>
            <a:r>
              <a:rPr lang="en-US" dirty="0" smtClean="0"/>
              <a:t>Component.</a:t>
            </a:r>
            <a:endParaRPr lang="en-US" b="1" dirty="0"/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 Route</a:t>
            </a:r>
            <a:r>
              <a:rPr lang="en-US" b="1" dirty="0"/>
              <a:t>:</a:t>
            </a:r>
            <a:r>
              <a:rPr lang="en-US" dirty="0"/>
              <a:t> Route component will now help us to establish the link between component’s UI and the URL. </a:t>
            </a:r>
            <a:endParaRPr lang="en-US" dirty="0" smtClean="0"/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 Link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smtClean="0"/>
              <a:t>Link </a:t>
            </a:r>
            <a:r>
              <a:rPr lang="en-US" dirty="0"/>
              <a:t>component uses the </a:t>
            </a:r>
            <a:r>
              <a:rPr lang="en-US" b="1" dirty="0"/>
              <a:t>to</a:t>
            </a:r>
            <a:r>
              <a:rPr lang="en-US" dirty="0"/>
              <a:t> prop to describe the location where the links should navigate to.</a:t>
            </a:r>
          </a:p>
        </p:txBody>
      </p:sp>
    </p:spTree>
    <p:extLst>
      <p:ext uri="{BB962C8B-B14F-4D97-AF65-F5344CB8AC3E}">
        <p14:creationId xmlns:p14="http://schemas.microsoft.com/office/powerpoint/2010/main" val="13309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Routing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30923" y="1925515"/>
            <a:ext cx="9924757" cy="412359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Route, Routes } from 'react-router-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export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function App()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201168" lvl="1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Routes&gt;</a:t>
            </a:r>
          </a:p>
          <a:p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 exact path='/' element={&lt;Home /&gt;} /&gt;</a:t>
            </a:r>
          </a:p>
          <a:p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 path='/about' element={&lt;About /&gt;} /&gt;</a:t>
            </a:r>
          </a:p>
          <a:p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Routing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30923" y="1925515"/>
            <a:ext cx="9924757" cy="412359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29260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Layout = () =&gt; {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 &lt;Link to="/"&gt;Home&lt;/Link&gt; &lt;/li&gt;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&lt;li&gt; &lt;Link to</a:t>
            </a: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="/about“&gt;About&lt;/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Link&gt; &lt;/li&gt;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Layout;</a:t>
            </a:r>
          </a:p>
        </p:txBody>
      </p:sp>
    </p:spTree>
    <p:extLst>
      <p:ext uri="{BB962C8B-B14F-4D97-AF65-F5344CB8AC3E}">
        <p14:creationId xmlns:p14="http://schemas.microsoft.com/office/powerpoint/2010/main" val="40596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86962" y="1889696"/>
            <a:ext cx="9968718" cy="40233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"react";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StateExample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[name,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("John");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&lt;h1&gt;State Example&lt;/h1&gt;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1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&lt;h3&gt;Name is {name}&lt;/h3&gt;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&lt;button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changeName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}&gt;Change Name&lt;/button&gt;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StateExample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Props </a:t>
            </a:r>
            <a:r>
              <a:rPr lang="en-US" sz="2200" b="1" dirty="0">
                <a:solidFill>
                  <a:srgbClr val="0070C0"/>
                </a:solidFill>
              </a:rPr>
              <a:t>stand for Properties</a:t>
            </a:r>
            <a:r>
              <a:rPr lang="en-US" sz="2200" b="1" dirty="0"/>
              <a:t> </a:t>
            </a:r>
            <a:r>
              <a:rPr lang="en-US" sz="2200" dirty="0"/>
              <a:t>and is a keyword used in React. </a:t>
            </a:r>
            <a:endParaRPr lang="en-US" sz="22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These </a:t>
            </a:r>
            <a:r>
              <a:rPr lang="en-US" sz="2200" dirty="0"/>
              <a:t>props </a:t>
            </a:r>
            <a:r>
              <a:rPr lang="en-US" sz="2200" b="1" dirty="0">
                <a:solidFill>
                  <a:srgbClr val="0070C0"/>
                </a:solidFill>
              </a:rPr>
              <a:t>pass the data between the different components</a:t>
            </a:r>
            <a:r>
              <a:rPr lang="en-US" sz="2200" dirty="0"/>
              <a:t>. </a:t>
            </a:r>
            <a:endParaRPr lang="en-US" sz="22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The </a:t>
            </a:r>
            <a:r>
              <a:rPr lang="en-US" sz="2200" dirty="0"/>
              <a:t>major part to focus in props is that the dataflow is unidirectional which means that props pass the data </a:t>
            </a:r>
            <a:r>
              <a:rPr lang="en-US" sz="2200" b="1" dirty="0">
                <a:solidFill>
                  <a:srgbClr val="0070C0"/>
                </a:solidFill>
              </a:rPr>
              <a:t>one way from the parent to the child</a:t>
            </a:r>
            <a:r>
              <a:rPr lang="en-US" sz="2200" dirty="0"/>
              <a:t>. </a:t>
            </a:r>
            <a:endParaRPr lang="en-US" sz="22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Props </a:t>
            </a:r>
            <a:r>
              <a:rPr lang="en-US" sz="2200" dirty="0"/>
              <a:t>are immutable which means they are read-only and the data which comes from the parent to the child cannot be changed by the child components.</a:t>
            </a:r>
            <a:r>
              <a:rPr lang="en-US" sz="2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0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2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PropsDemo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props })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return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&lt;div&gt;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&lt;h1&gt;An example to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demostrate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props&lt;/h1&gt;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&lt;p&gt;I'm a props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state passed from the parent component is {props}&lt;/p&gt;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PropsDemo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2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"./App.css";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PropsDemo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"./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components/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PropsDemo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App()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return 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&lt;div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="App"&gt;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&lt;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PropsDemo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props={name} /&gt;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&lt;/div&gt;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App;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We </a:t>
            </a:r>
            <a:r>
              <a:rPr lang="en-US" dirty="0"/>
              <a:t>can use the </a:t>
            </a:r>
            <a:r>
              <a:rPr lang="en-US" i="1" dirty="0" err="1"/>
              <a:t>propType</a:t>
            </a:r>
            <a:r>
              <a:rPr lang="en-US" dirty="0"/>
              <a:t> </a:t>
            </a:r>
            <a:r>
              <a:rPr lang="en-US" b="1" dirty="0">
                <a:solidFill>
                  <a:srgbClr val="0070C0"/>
                </a:solidFill>
              </a:rPr>
              <a:t>for validating any data </a:t>
            </a:r>
            <a:r>
              <a:rPr lang="en-US" dirty="0"/>
              <a:t>we are receiving from props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propTypes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like </a:t>
            </a:r>
            <a:r>
              <a:rPr lang="en-US" dirty="0"/>
              <a:t>objects where keys are the prop names and values are their types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 For the props which do not validate the type of data specified by </a:t>
            </a:r>
            <a:r>
              <a:rPr lang="en-US" dirty="0" err="1"/>
              <a:t>propTypes</a:t>
            </a:r>
            <a:r>
              <a:rPr lang="en-US" dirty="0"/>
              <a:t>, a warning on the console will occur. </a:t>
            </a:r>
            <a:endParaRPr lang="en-US" sz="22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25068" y="4043551"/>
            <a:ext cx="5002823" cy="2057009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ComponentClassName.propTypes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propName1 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PropTypes.string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propName2 :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PropTypes.bool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propName3 :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PropTypes.array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 . .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propNamen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PropTypes.anyOtherType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70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Default Props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 err="1"/>
              <a:t>defaultProps</a:t>
            </a:r>
            <a:r>
              <a:rPr lang="en-US" dirty="0"/>
              <a:t> </a:t>
            </a:r>
            <a:r>
              <a:rPr lang="en-US" dirty="0" smtClean="0"/>
              <a:t>allows </a:t>
            </a:r>
            <a:r>
              <a:rPr lang="en-US" dirty="0"/>
              <a:t>you to </a:t>
            </a:r>
            <a:r>
              <a:rPr lang="en-US" b="1" dirty="0">
                <a:solidFill>
                  <a:srgbClr val="0070C0"/>
                </a:solidFill>
              </a:rPr>
              <a:t>set default values </a:t>
            </a:r>
            <a:r>
              <a:rPr lang="en-US" dirty="0"/>
              <a:t>for the props argument. </a:t>
            </a:r>
            <a:endParaRPr lang="en-US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the prop property is passed, it will be changed. </a:t>
            </a:r>
            <a:endParaRPr lang="en-US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err="1"/>
              <a:t>defaultProps</a:t>
            </a:r>
            <a:r>
              <a:rPr lang="en-US" dirty="0"/>
              <a:t> can be defined as a property on the component class itself, to set the default props for the class.</a:t>
            </a:r>
            <a:endParaRPr lang="en-US" sz="22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91607" y="4404036"/>
            <a:ext cx="5002823" cy="1302172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ComponentClassName.defaultProps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propName1 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propName2 :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1E5155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5078</TotalTime>
  <Words>1033</Words>
  <Application>Microsoft Office PowerPoint</Application>
  <PresentationFormat>Widescreen</PresentationFormat>
  <Paragraphs>211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Retrospect</vt:lpstr>
      <vt:lpstr>State</vt:lpstr>
      <vt:lpstr>State</vt:lpstr>
      <vt:lpstr>State</vt:lpstr>
      <vt:lpstr>Props</vt:lpstr>
      <vt:lpstr>Props</vt:lpstr>
      <vt:lpstr>Props</vt:lpstr>
      <vt:lpstr>Props</vt:lpstr>
      <vt:lpstr>Prop Types</vt:lpstr>
      <vt:lpstr>Default Props</vt:lpstr>
      <vt:lpstr>State vs Props</vt:lpstr>
      <vt:lpstr>Event</vt:lpstr>
      <vt:lpstr>Events</vt:lpstr>
      <vt:lpstr>Event Handlers</vt:lpstr>
      <vt:lpstr>Events</vt:lpstr>
      <vt:lpstr>Events Passing Arguments</vt:lpstr>
      <vt:lpstr>Event Object</vt:lpstr>
      <vt:lpstr>Conditional Rendering</vt:lpstr>
      <vt:lpstr>Conditional Rendering</vt:lpstr>
      <vt:lpstr>Conditional Rendering</vt:lpstr>
      <vt:lpstr>Conditional Rendering</vt:lpstr>
      <vt:lpstr>Conditional Rendering</vt:lpstr>
      <vt:lpstr>Conditional Rendering</vt:lpstr>
      <vt:lpstr>Routing</vt:lpstr>
      <vt:lpstr>Routing</vt:lpstr>
      <vt:lpstr>PowerPoint Presentation</vt:lpstr>
      <vt:lpstr>Routing</vt:lpstr>
      <vt:lpstr>Routing</vt:lpstr>
      <vt:lpstr>Routing</vt:lpstr>
      <vt:lpstr>Routing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Lenovo</dc:creator>
  <cp:lastModifiedBy>Lenovo</cp:lastModifiedBy>
  <cp:revision>415</cp:revision>
  <dcterms:created xsi:type="dcterms:W3CDTF">2023-03-06T05:38:52Z</dcterms:created>
  <dcterms:modified xsi:type="dcterms:W3CDTF">2023-12-15T05:06:49Z</dcterms:modified>
</cp:coreProperties>
</file>