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sldIdLst>
    <p:sldId id="321" r:id="rId2"/>
    <p:sldId id="343" r:id="rId3"/>
    <p:sldId id="345" r:id="rId4"/>
    <p:sldId id="292" r:id="rId5"/>
    <p:sldId id="346" r:id="rId6"/>
    <p:sldId id="347" r:id="rId7"/>
    <p:sldId id="447" r:id="rId8"/>
    <p:sldId id="446" r:id="rId9"/>
    <p:sldId id="460" r:id="rId10"/>
    <p:sldId id="459" r:id="rId11"/>
    <p:sldId id="448" r:id="rId12"/>
    <p:sldId id="455" r:id="rId13"/>
    <p:sldId id="461" r:id="rId14"/>
    <p:sldId id="462" r:id="rId15"/>
    <p:sldId id="397" r:id="rId16"/>
    <p:sldId id="298" r:id="rId17"/>
    <p:sldId id="349" r:id="rId18"/>
    <p:sldId id="409" r:id="rId19"/>
    <p:sldId id="452" r:id="rId20"/>
    <p:sldId id="450" r:id="rId21"/>
    <p:sldId id="453" r:id="rId22"/>
    <p:sldId id="451" r:id="rId23"/>
    <p:sldId id="463" r:id="rId24"/>
    <p:sldId id="464" r:id="rId25"/>
    <p:sldId id="465" r:id="rId26"/>
    <p:sldId id="466" r:id="rId27"/>
    <p:sldId id="467" r:id="rId28"/>
    <p:sldId id="468" r:id="rId29"/>
    <p:sldId id="469" r:id="rId30"/>
    <p:sldId id="470" r:id="rId31"/>
    <p:sldId id="471" r:id="rId32"/>
    <p:sldId id="472" r:id="rId33"/>
    <p:sldId id="473" r:id="rId34"/>
    <p:sldId id="474" r:id="rId35"/>
    <p:sldId id="475" r:id="rId36"/>
    <p:sldId id="476" r:id="rId37"/>
    <p:sldId id="477" r:id="rId38"/>
    <p:sldId id="478" r:id="rId39"/>
    <p:sldId id="479" r:id="rId40"/>
    <p:sldId id="480" r:id="rId41"/>
    <p:sldId id="481" r:id="rId42"/>
    <p:sldId id="482" r:id="rId43"/>
    <p:sldId id="456"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08" autoAdjust="0"/>
    <p:restoredTop sz="94660"/>
  </p:normalViewPr>
  <p:slideViewPr>
    <p:cSldViewPr snapToGrid="0">
      <p:cViewPr varScale="1">
        <p:scale>
          <a:sx n="87" d="100"/>
          <a:sy n="87" d="100"/>
        </p:scale>
        <p:origin x="67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1297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42815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75014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451260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63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07596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02105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12/19/2023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37472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586B75A-687E-405C-8A0B-8D00578BA2C3}" type="datetimeFigureOut">
              <a:rPr lang="en-US" smtClean="0"/>
              <a:pPr/>
              <a:t>12/19/2023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166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586B75A-687E-405C-8A0B-8D00578BA2C3}" type="datetimeFigureOut">
              <a:rPr lang="en-US" smtClean="0"/>
              <a:pPr/>
              <a:t>12/19/2023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13073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7255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586B75A-687E-405C-8A0B-8D00578BA2C3}" type="datetimeFigureOut">
              <a:rPr lang="en-US" smtClean="0"/>
              <a:pPr/>
              <a:t>12/19/2023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1500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iming>
    <p:tnLst>
      <p:par>
        <p:cTn id="1" dur="indefinite" restart="never" nodeType="tmRoot"/>
      </p:par>
    </p:tnLst>
  </p:timing>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Life Cycle</a:t>
            </a:r>
            <a:endParaRPr lang="en-US" dirty="0"/>
          </a:p>
        </p:txBody>
      </p:sp>
    </p:spTree>
    <p:extLst>
      <p:ext uri="{BB962C8B-B14F-4D97-AF65-F5344CB8AC3E}">
        <p14:creationId xmlns:p14="http://schemas.microsoft.com/office/powerpoint/2010/main" val="25293791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Life Cycle</a:t>
            </a:r>
          </a:p>
        </p:txBody>
      </p:sp>
      <p:sp>
        <p:nvSpPr>
          <p:cNvPr id="6" name="Content Placeholder 2"/>
          <p:cNvSpPr txBox="1">
            <a:spLocks/>
          </p:cNvSpPr>
          <p:nvPr/>
        </p:nvSpPr>
        <p:spPr>
          <a:xfrm>
            <a:off x="1186962" y="1889696"/>
            <a:ext cx="9968718" cy="402336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spcBef>
                <a:spcPts val="0"/>
              </a:spcBef>
            </a:pPr>
            <a:r>
              <a:rPr lang="en-US" sz="1800" b="1" dirty="0" smtClean="0">
                <a:solidFill>
                  <a:srgbClr val="FFFF00"/>
                </a:solidFill>
                <a:latin typeface="Courier New" panose="02070309020205020404" pitchFamily="49" charset="0"/>
                <a:cs typeface="Courier New" panose="02070309020205020404" pitchFamily="49" charset="0"/>
              </a:rPr>
              <a:t>render</a:t>
            </a:r>
            <a:r>
              <a:rPr lang="en-US" sz="1800" b="1" dirty="0">
                <a:solidFill>
                  <a:srgbClr val="FFFF00"/>
                </a:solidFill>
                <a:latin typeface="Courier New" panose="02070309020205020404" pitchFamily="49" charset="0"/>
                <a:cs typeface="Courier New" panose="02070309020205020404" pitchFamily="49" charset="0"/>
              </a:rPr>
              <a:t>() </a:t>
            </a:r>
            <a:r>
              <a:rPr lang="en-US" sz="1800" b="1" dirty="0">
                <a:solidFill>
                  <a:schemeClr val="bg1"/>
                </a:solidFill>
                <a:latin typeface="Courier New" panose="02070309020205020404" pitchFamily="49" charset="0"/>
                <a:cs typeface="Courier New" panose="02070309020205020404" pitchFamily="49" charset="0"/>
              </a:rPr>
              <a:t>{</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console.log("Render called");</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return (</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&lt;div&gt;</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&lt;p&gt;{</a:t>
            </a:r>
            <a:r>
              <a:rPr lang="en-US" sz="1800" b="1" dirty="0" err="1">
                <a:solidFill>
                  <a:schemeClr val="bg1"/>
                </a:solidFill>
                <a:latin typeface="Courier New" panose="02070309020205020404" pitchFamily="49" charset="0"/>
                <a:cs typeface="Courier New" panose="02070309020205020404" pitchFamily="49" charset="0"/>
              </a:rPr>
              <a:t>this.state.message</a:t>
            </a:r>
            <a:r>
              <a:rPr lang="en-US" sz="1800" b="1" dirty="0">
                <a:solidFill>
                  <a:schemeClr val="bg1"/>
                </a:solidFill>
                <a:latin typeface="Courier New" panose="02070309020205020404" pitchFamily="49" charset="0"/>
                <a:cs typeface="Courier New" panose="02070309020205020404" pitchFamily="49" charset="0"/>
              </a:rPr>
              <a:t>}&lt;/p&gt;</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&lt;button </a:t>
            </a:r>
            <a:r>
              <a:rPr lang="en-US" sz="1800" b="1" dirty="0" err="1">
                <a:solidFill>
                  <a:schemeClr val="bg1"/>
                </a:solidFill>
                <a:latin typeface="Courier New" panose="02070309020205020404" pitchFamily="49" charset="0"/>
                <a:cs typeface="Courier New" panose="02070309020205020404" pitchFamily="49" charset="0"/>
              </a:rPr>
              <a:t>onClick</a:t>
            </a:r>
            <a:r>
              <a:rPr lang="en-US" sz="1800" b="1" dirty="0">
                <a:solidFill>
                  <a:schemeClr val="bg1"/>
                </a:solidFill>
                <a:latin typeface="Courier New" panose="02070309020205020404" pitchFamily="49" charset="0"/>
                <a:cs typeface="Courier New" panose="02070309020205020404" pitchFamily="49" charset="0"/>
              </a:rPr>
              <a:t>={</a:t>
            </a:r>
            <a:r>
              <a:rPr lang="en-US" sz="1800" b="1" dirty="0" err="1">
                <a:solidFill>
                  <a:schemeClr val="bg1"/>
                </a:solidFill>
                <a:latin typeface="Courier New" panose="02070309020205020404" pitchFamily="49" charset="0"/>
                <a:cs typeface="Courier New" panose="02070309020205020404" pitchFamily="49" charset="0"/>
              </a:rPr>
              <a:t>this.handleClick</a:t>
            </a:r>
            <a:r>
              <a:rPr lang="en-US" sz="1800" b="1" dirty="0">
                <a:solidFill>
                  <a:schemeClr val="bg1"/>
                </a:solidFill>
                <a:latin typeface="Courier New" panose="02070309020205020404" pitchFamily="49" charset="0"/>
                <a:cs typeface="Courier New" panose="02070309020205020404" pitchFamily="49" charset="0"/>
              </a:rPr>
              <a:t>}&gt;Update Message&lt;/button&gt;</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&lt;/div&gt;</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a:r>
            <a:br>
              <a:rPr lang="en-US" sz="1800" b="1" dirty="0">
                <a:solidFill>
                  <a:schemeClr val="bg1"/>
                </a:solidFill>
                <a:latin typeface="Courier New" panose="02070309020205020404" pitchFamily="49" charset="0"/>
                <a:cs typeface="Courier New" panose="02070309020205020404" pitchFamily="49" charset="0"/>
              </a:rPr>
            </a:br>
            <a:r>
              <a:rPr lang="en-US" sz="1800" b="1" dirty="0">
                <a:solidFill>
                  <a:schemeClr val="bg1"/>
                </a:solidFill>
                <a:latin typeface="Courier New" panose="02070309020205020404" pitchFamily="49" charset="0"/>
                <a:cs typeface="Courier New" panose="02070309020205020404" pitchFamily="49" charset="0"/>
              </a:rPr>
              <a:t>export default </a:t>
            </a:r>
            <a:r>
              <a:rPr lang="en-US" sz="1800" b="1" dirty="0" err="1">
                <a:solidFill>
                  <a:schemeClr val="bg1"/>
                </a:solidFill>
                <a:latin typeface="Courier New" panose="02070309020205020404" pitchFamily="49" charset="0"/>
                <a:cs typeface="Courier New" panose="02070309020205020404" pitchFamily="49" charset="0"/>
              </a:rPr>
              <a:t>LifecycleClass</a:t>
            </a:r>
            <a:r>
              <a:rPr lang="en-US" sz="1800" b="1" dirty="0" smtClean="0">
                <a:solidFill>
                  <a:schemeClr val="bg1"/>
                </a:solidFill>
                <a:latin typeface="Courier New" panose="02070309020205020404" pitchFamily="49" charset="0"/>
                <a:cs typeface="Courier New" panose="02070309020205020404" pitchFamily="49" charset="0"/>
              </a:rPr>
              <a:t>;</a:t>
            </a:r>
            <a:endParaRPr lang="en-US" sz="18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78518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r>
              <a:rPr lang="en-US" dirty="0" smtClean="0"/>
              <a:t>functional component</a:t>
            </a:r>
            <a:endParaRPr lang="en-US" dirty="0"/>
          </a:p>
        </p:txBody>
      </p:sp>
    </p:spTree>
    <p:extLst>
      <p:ext uri="{BB962C8B-B14F-4D97-AF65-F5344CB8AC3E}">
        <p14:creationId xmlns:p14="http://schemas.microsoft.com/office/powerpoint/2010/main" val="1999945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Life Cycle</a:t>
            </a:r>
          </a:p>
        </p:txBody>
      </p:sp>
      <p:sp>
        <p:nvSpPr>
          <p:cNvPr id="6" name="Content Placeholder 2"/>
          <p:cNvSpPr txBox="1">
            <a:spLocks/>
          </p:cNvSpPr>
          <p:nvPr/>
        </p:nvSpPr>
        <p:spPr>
          <a:xfrm>
            <a:off x="1186962" y="1889696"/>
            <a:ext cx="9968718" cy="402336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import </a:t>
            </a:r>
            <a:r>
              <a:rPr lang="en-US" sz="1800" b="1" dirty="0" smtClean="0">
                <a:solidFill>
                  <a:schemeClr val="bg1"/>
                </a:solidFill>
                <a:latin typeface="Courier New" panose="02070309020205020404" pitchFamily="49" charset="0"/>
                <a:cs typeface="Courier New" panose="02070309020205020404" pitchFamily="49" charset="0"/>
              </a:rPr>
              <a:t>{ </a:t>
            </a:r>
            <a:r>
              <a:rPr lang="en-US" sz="1800" b="1" dirty="0" err="1">
                <a:solidFill>
                  <a:schemeClr val="bg1"/>
                </a:solidFill>
                <a:latin typeface="Courier New" panose="02070309020205020404" pitchFamily="49" charset="0"/>
                <a:cs typeface="Courier New" panose="02070309020205020404" pitchFamily="49" charset="0"/>
              </a:rPr>
              <a:t>useState</a:t>
            </a:r>
            <a:r>
              <a:rPr lang="en-US" sz="1800" b="1" dirty="0">
                <a:solidFill>
                  <a:schemeClr val="bg1"/>
                </a:solidFill>
                <a:latin typeface="Courier New" panose="02070309020205020404" pitchFamily="49" charset="0"/>
                <a:cs typeface="Courier New" panose="02070309020205020404" pitchFamily="49" charset="0"/>
              </a:rPr>
              <a:t>, </a:t>
            </a:r>
            <a:r>
              <a:rPr lang="en-US" sz="1800" b="1" dirty="0" err="1">
                <a:solidFill>
                  <a:schemeClr val="bg1"/>
                </a:solidFill>
                <a:latin typeface="Courier New" panose="02070309020205020404" pitchFamily="49" charset="0"/>
                <a:cs typeface="Courier New" panose="02070309020205020404" pitchFamily="49" charset="0"/>
              </a:rPr>
              <a:t>useEffect</a:t>
            </a:r>
            <a:r>
              <a:rPr lang="en-US" sz="1800" b="1" dirty="0">
                <a:solidFill>
                  <a:schemeClr val="bg1"/>
                </a:solidFill>
                <a:latin typeface="Courier New" panose="02070309020205020404" pitchFamily="49" charset="0"/>
                <a:cs typeface="Courier New" panose="02070309020205020404" pitchFamily="49" charset="0"/>
              </a:rPr>
              <a:t> } from "react";</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a:r>
            <a:br>
              <a:rPr lang="en-US" sz="1800" b="1" dirty="0">
                <a:solidFill>
                  <a:schemeClr val="bg1"/>
                </a:solidFill>
                <a:latin typeface="Courier New" panose="02070309020205020404" pitchFamily="49" charset="0"/>
                <a:cs typeface="Courier New" panose="02070309020205020404" pitchFamily="49" charset="0"/>
              </a:rPr>
            </a:br>
            <a:r>
              <a:rPr lang="en-US" sz="1800" b="1" dirty="0" err="1">
                <a:solidFill>
                  <a:schemeClr val="bg1"/>
                </a:solidFill>
                <a:latin typeface="Courier New" panose="02070309020205020404" pitchFamily="49" charset="0"/>
                <a:cs typeface="Courier New" panose="02070309020205020404" pitchFamily="49" charset="0"/>
              </a:rPr>
              <a:t>const</a:t>
            </a:r>
            <a:r>
              <a:rPr lang="en-US" sz="1800" b="1" dirty="0">
                <a:solidFill>
                  <a:schemeClr val="bg1"/>
                </a:solidFill>
                <a:latin typeface="Courier New" panose="02070309020205020404" pitchFamily="49" charset="0"/>
                <a:cs typeface="Courier New" panose="02070309020205020404" pitchFamily="49" charset="0"/>
              </a:rPr>
              <a:t> </a:t>
            </a:r>
            <a:r>
              <a:rPr lang="en-US" sz="1800" b="1" dirty="0" err="1">
                <a:solidFill>
                  <a:schemeClr val="bg1"/>
                </a:solidFill>
                <a:latin typeface="Courier New" panose="02070309020205020404" pitchFamily="49" charset="0"/>
                <a:cs typeface="Courier New" panose="02070309020205020404" pitchFamily="49" charset="0"/>
              </a:rPr>
              <a:t>LifecycleFunctional</a:t>
            </a:r>
            <a:r>
              <a:rPr lang="en-US" sz="1800" b="1" dirty="0">
                <a:solidFill>
                  <a:schemeClr val="bg1"/>
                </a:solidFill>
                <a:latin typeface="Courier New" panose="02070309020205020404" pitchFamily="49" charset="0"/>
                <a:cs typeface="Courier New" panose="02070309020205020404" pitchFamily="49" charset="0"/>
              </a:rPr>
              <a:t> = () =&gt; {</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a:t>
            </a:r>
            <a:r>
              <a:rPr lang="en-US" sz="1800" b="1" dirty="0" err="1">
                <a:solidFill>
                  <a:schemeClr val="bg1"/>
                </a:solidFill>
                <a:latin typeface="Courier New" panose="02070309020205020404" pitchFamily="49" charset="0"/>
                <a:cs typeface="Courier New" panose="02070309020205020404" pitchFamily="49" charset="0"/>
              </a:rPr>
              <a:t>const</a:t>
            </a:r>
            <a:r>
              <a:rPr lang="en-US" sz="1800" b="1" dirty="0">
                <a:solidFill>
                  <a:schemeClr val="bg1"/>
                </a:solidFill>
                <a:latin typeface="Courier New" panose="02070309020205020404" pitchFamily="49" charset="0"/>
                <a:cs typeface="Courier New" panose="02070309020205020404" pitchFamily="49" charset="0"/>
              </a:rPr>
              <a:t> [message, </a:t>
            </a:r>
            <a:r>
              <a:rPr lang="en-US" sz="1800" b="1" dirty="0" err="1">
                <a:solidFill>
                  <a:schemeClr val="bg1"/>
                </a:solidFill>
                <a:latin typeface="Courier New" panose="02070309020205020404" pitchFamily="49" charset="0"/>
                <a:cs typeface="Courier New" panose="02070309020205020404" pitchFamily="49" charset="0"/>
              </a:rPr>
              <a:t>setMessage</a:t>
            </a:r>
            <a:r>
              <a:rPr lang="en-US" sz="1800" b="1" dirty="0">
                <a:solidFill>
                  <a:schemeClr val="bg1"/>
                </a:solidFill>
                <a:latin typeface="Courier New" panose="02070309020205020404" pitchFamily="49" charset="0"/>
                <a:cs typeface="Courier New" panose="02070309020205020404" pitchFamily="49" charset="0"/>
              </a:rPr>
              <a:t>] = </a:t>
            </a:r>
            <a:r>
              <a:rPr lang="en-US" sz="1800" b="1" dirty="0" err="1">
                <a:solidFill>
                  <a:schemeClr val="bg1"/>
                </a:solidFill>
                <a:latin typeface="Courier New" panose="02070309020205020404" pitchFamily="49" charset="0"/>
                <a:cs typeface="Courier New" panose="02070309020205020404" pitchFamily="49" charset="0"/>
              </a:rPr>
              <a:t>useState</a:t>
            </a:r>
            <a:r>
              <a:rPr lang="en-US" sz="1800" b="1" dirty="0">
                <a:solidFill>
                  <a:schemeClr val="bg1"/>
                </a:solidFill>
                <a:latin typeface="Courier New" panose="02070309020205020404" pitchFamily="49" charset="0"/>
                <a:cs typeface="Courier New" panose="02070309020205020404" pitchFamily="49" charset="0"/>
              </a:rPr>
              <a:t>("Hello, React!");</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a:r>
            <a:br>
              <a:rPr lang="en-US" sz="1800" b="1" dirty="0">
                <a:solidFill>
                  <a:schemeClr val="bg1"/>
                </a:solidFill>
                <a:latin typeface="Courier New" panose="02070309020205020404" pitchFamily="49" charset="0"/>
                <a:cs typeface="Courier New" panose="02070309020205020404" pitchFamily="49" charset="0"/>
              </a:rPr>
            </a:br>
            <a:r>
              <a:rPr lang="en-US" sz="1800" b="1" dirty="0">
                <a:solidFill>
                  <a:schemeClr val="bg1"/>
                </a:solidFill>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useEffect</a:t>
            </a:r>
            <a:r>
              <a:rPr lang="en-US" sz="1800" b="1" dirty="0">
                <a:solidFill>
                  <a:srgbClr val="FFFF00"/>
                </a:solidFill>
                <a:latin typeface="Courier New" panose="02070309020205020404" pitchFamily="49" charset="0"/>
                <a:cs typeface="Courier New" panose="02070309020205020404" pitchFamily="49" charset="0"/>
              </a:rPr>
              <a:t>(() =&gt; {</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console.log("</a:t>
            </a:r>
            <a:r>
              <a:rPr lang="en-US" sz="1800" b="1" dirty="0" err="1">
                <a:solidFill>
                  <a:schemeClr val="bg1"/>
                </a:solidFill>
                <a:latin typeface="Courier New" panose="02070309020205020404" pitchFamily="49" charset="0"/>
                <a:cs typeface="Courier New" panose="02070309020205020404" pitchFamily="49" charset="0"/>
              </a:rPr>
              <a:t>ComponentDidMount</a:t>
            </a:r>
            <a:r>
              <a:rPr lang="en-US" sz="1800" b="1" dirty="0">
                <a:solidFill>
                  <a:schemeClr val="bg1"/>
                </a:solidFill>
                <a:latin typeface="Courier New" panose="02070309020205020404" pitchFamily="49" charset="0"/>
                <a:cs typeface="Courier New" panose="02070309020205020404" pitchFamily="49" charset="0"/>
              </a:rPr>
              <a:t> called");</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a:t>
            </a:r>
            <a:r>
              <a:rPr lang="en-US" sz="1800" b="1" dirty="0">
                <a:solidFill>
                  <a:schemeClr val="tx1">
                    <a:lumMod val="50000"/>
                    <a:lumOff val="50000"/>
                  </a:schemeClr>
                </a:solidFill>
                <a:latin typeface="Courier New" panose="02070309020205020404" pitchFamily="49" charset="0"/>
                <a:cs typeface="Courier New" panose="02070309020205020404" pitchFamily="49" charset="0"/>
              </a:rPr>
              <a:t>// Cleanup function for </a:t>
            </a:r>
            <a:r>
              <a:rPr lang="en-US" sz="1800" b="1" dirty="0" err="1">
                <a:solidFill>
                  <a:schemeClr val="tx1">
                    <a:lumMod val="50000"/>
                    <a:lumOff val="50000"/>
                  </a:schemeClr>
                </a:solidFill>
                <a:latin typeface="Courier New" panose="02070309020205020404" pitchFamily="49" charset="0"/>
                <a:cs typeface="Courier New" panose="02070309020205020404" pitchFamily="49" charset="0"/>
              </a:rPr>
              <a:t>componentWillUnmount</a:t>
            </a:r>
            <a:endParaRPr lang="en-US" sz="1800" b="1" dirty="0">
              <a:solidFill>
                <a:schemeClr val="tx1">
                  <a:lumMod val="50000"/>
                  <a:lumOff val="50000"/>
                </a:schemeClr>
              </a:solidFill>
              <a:latin typeface="Courier New" panose="02070309020205020404" pitchFamily="49" charset="0"/>
              <a:cs typeface="Courier New" panose="02070309020205020404" pitchFamily="49" charset="0"/>
            </a:endParaRP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a:t>
            </a:r>
            <a:r>
              <a:rPr lang="en-US" sz="1800" b="1" dirty="0">
                <a:solidFill>
                  <a:srgbClr val="FFFF00"/>
                </a:solidFill>
                <a:latin typeface="Courier New" panose="02070309020205020404" pitchFamily="49" charset="0"/>
                <a:cs typeface="Courier New" panose="02070309020205020404" pitchFamily="49" charset="0"/>
              </a:rPr>
              <a:t> return () =&gt; {</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console.log("</a:t>
            </a:r>
            <a:r>
              <a:rPr lang="en-US" sz="1800" b="1" dirty="0" err="1">
                <a:solidFill>
                  <a:schemeClr val="bg1"/>
                </a:solidFill>
                <a:latin typeface="Courier New" panose="02070309020205020404" pitchFamily="49" charset="0"/>
                <a:cs typeface="Courier New" panose="02070309020205020404" pitchFamily="49" charset="0"/>
              </a:rPr>
              <a:t>ComponentWillUnmount</a:t>
            </a:r>
            <a:r>
              <a:rPr lang="en-US" sz="1800" b="1" dirty="0">
                <a:solidFill>
                  <a:schemeClr val="bg1"/>
                </a:solidFill>
                <a:latin typeface="Courier New" panose="02070309020205020404" pitchFamily="49" charset="0"/>
                <a:cs typeface="Courier New" panose="02070309020205020404" pitchFamily="49" charset="0"/>
              </a:rPr>
              <a:t> called");</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a:t>
            </a:r>
            <a:r>
              <a:rPr lang="en-US" sz="1800" b="1" dirty="0">
                <a:solidFill>
                  <a:srgbClr val="FFFF00"/>
                </a:solidFill>
                <a:latin typeface="Courier New" panose="02070309020205020404" pitchFamily="49" charset="0"/>
                <a:cs typeface="Courier New" panose="02070309020205020404" pitchFamily="49" charset="0"/>
              </a:rPr>
              <a:t>}, []); </a:t>
            </a:r>
            <a:r>
              <a:rPr lang="en-US" sz="1800" b="1" dirty="0">
                <a:solidFill>
                  <a:schemeClr val="tx1">
                    <a:lumMod val="50000"/>
                    <a:lumOff val="50000"/>
                  </a:schemeClr>
                </a:solidFill>
                <a:latin typeface="Courier New" panose="02070309020205020404" pitchFamily="49" charset="0"/>
                <a:cs typeface="Courier New" panose="02070309020205020404" pitchFamily="49" charset="0"/>
              </a:rPr>
              <a:t>// Empty dependency array ensures it runs only on mount</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a:r>
            <a:br>
              <a:rPr lang="en-US" sz="1800" b="1" dirty="0">
                <a:solidFill>
                  <a:schemeClr val="bg1"/>
                </a:solidFill>
                <a:latin typeface="Courier New" panose="02070309020205020404" pitchFamily="49" charset="0"/>
                <a:cs typeface="Courier New" panose="02070309020205020404" pitchFamily="49" charset="0"/>
              </a:rPr>
            </a:br>
            <a:r>
              <a:rPr lang="en-US" sz="1800" b="1"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091696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Life Cycle</a:t>
            </a:r>
          </a:p>
        </p:txBody>
      </p:sp>
      <p:sp>
        <p:nvSpPr>
          <p:cNvPr id="6" name="Content Placeholder 2"/>
          <p:cNvSpPr txBox="1">
            <a:spLocks/>
          </p:cNvSpPr>
          <p:nvPr/>
        </p:nvSpPr>
        <p:spPr>
          <a:xfrm>
            <a:off x="1186962" y="1889696"/>
            <a:ext cx="9968718" cy="402336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spcBef>
                <a:spcPts val="0"/>
              </a:spcBef>
            </a:pPr>
            <a:r>
              <a:rPr lang="en-US" sz="1800" b="1" dirty="0" err="1">
                <a:solidFill>
                  <a:srgbClr val="FFFF00"/>
                </a:solidFill>
                <a:latin typeface="Courier New" panose="02070309020205020404" pitchFamily="49" charset="0"/>
                <a:cs typeface="Courier New" panose="02070309020205020404" pitchFamily="49" charset="0"/>
              </a:rPr>
              <a:t>useEffect</a:t>
            </a:r>
            <a:r>
              <a:rPr lang="en-US" sz="1800" b="1" dirty="0">
                <a:solidFill>
                  <a:srgbClr val="FFFF00"/>
                </a:solidFill>
                <a:latin typeface="Courier New" panose="02070309020205020404" pitchFamily="49" charset="0"/>
                <a:cs typeface="Courier New" panose="02070309020205020404" pitchFamily="49" charset="0"/>
              </a:rPr>
              <a:t>(() =&gt; {</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console.log("</a:t>
            </a:r>
            <a:r>
              <a:rPr lang="en-US" sz="1800" b="1" dirty="0" err="1">
                <a:solidFill>
                  <a:schemeClr val="bg1"/>
                </a:solidFill>
                <a:latin typeface="Courier New" panose="02070309020205020404" pitchFamily="49" charset="0"/>
                <a:cs typeface="Courier New" panose="02070309020205020404" pitchFamily="49" charset="0"/>
              </a:rPr>
              <a:t>ComponentDidUpdate</a:t>
            </a:r>
            <a:r>
              <a:rPr lang="en-US" sz="1800" b="1" dirty="0">
                <a:solidFill>
                  <a:schemeClr val="bg1"/>
                </a:solidFill>
                <a:latin typeface="Courier New" panose="02070309020205020404" pitchFamily="49" charset="0"/>
                <a:cs typeface="Courier New" panose="02070309020205020404" pitchFamily="49" charset="0"/>
              </a:rPr>
              <a:t> called");</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a:t>
            </a:r>
            <a:r>
              <a:rPr lang="en-US" sz="1800" b="1" dirty="0">
                <a:solidFill>
                  <a:srgbClr val="FFFF00"/>
                </a:solidFill>
                <a:latin typeface="Courier New" panose="02070309020205020404" pitchFamily="49" charset="0"/>
                <a:cs typeface="Courier New" panose="02070309020205020404" pitchFamily="49" charset="0"/>
              </a:rPr>
              <a:t>}, [message]); </a:t>
            </a:r>
            <a:r>
              <a:rPr lang="en-US" sz="1800" b="1" dirty="0">
                <a:solidFill>
                  <a:schemeClr val="tx1">
                    <a:lumMod val="50000"/>
                    <a:lumOff val="50000"/>
                  </a:schemeClr>
                </a:solidFill>
                <a:latin typeface="Courier New" panose="02070309020205020404" pitchFamily="49" charset="0"/>
                <a:cs typeface="Courier New" panose="02070309020205020404" pitchFamily="49" charset="0"/>
              </a:rPr>
              <a:t>// Run only when the 'message' state changes</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a:r>
            <a:br>
              <a:rPr lang="en-US" sz="1800" b="1" dirty="0">
                <a:solidFill>
                  <a:schemeClr val="bg1"/>
                </a:solidFill>
                <a:latin typeface="Courier New" panose="02070309020205020404" pitchFamily="49" charset="0"/>
                <a:cs typeface="Courier New" panose="02070309020205020404" pitchFamily="49" charset="0"/>
              </a:rPr>
            </a:br>
            <a:r>
              <a:rPr lang="en-US" sz="1800" b="1" dirty="0">
                <a:solidFill>
                  <a:schemeClr val="bg1"/>
                </a:solidFill>
                <a:latin typeface="Courier New" panose="02070309020205020404" pitchFamily="49" charset="0"/>
                <a:cs typeface="Courier New" panose="02070309020205020404" pitchFamily="49" charset="0"/>
              </a:rPr>
              <a:t>  </a:t>
            </a:r>
            <a:r>
              <a:rPr lang="en-US" sz="1800" b="1" dirty="0" err="1">
                <a:solidFill>
                  <a:schemeClr val="bg1"/>
                </a:solidFill>
                <a:latin typeface="Courier New" panose="02070309020205020404" pitchFamily="49" charset="0"/>
                <a:cs typeface="Courier New" panose="02070309020205020404" pitchFamily="49" charset="0"/>
              </a:rPr>
              <a:t>const</a:t>
            </a:r>
            <a:r>
              <a:rPr lang="en-US" sz="1800" b="1" dirty="0">
                <a:solidFill>
                  <a:schemeClr val="bg1"/>
                </a:solidFill>
                <a:latin typeface="Courier New" panose="02070309020205020404" pitchFamily="49" charset="0"/>
                <a:cs typeface="Courier New" panose="02070309020205020404" pitchFamily="49" charset="0"/>
              </a:rPr>
              <a:t> </a:t>
            </a:r>
            <a:r>
              <a:rPr lang="en-US" sz="1800" b="1" dirty="0" err="1">
                <a:solidFill>
                  <a:schemeClr val="bg1"/>
                </a:solidFill>
                <a:latin typeface="Courier New" panose="02070309020205020404" pitchFamily="49" charset="0"/>
                <a:cs typeface="Courier New" panose="02070309020205020404" pitchFamily="49" charset="0"/>
              </a:rPr>
              <a:t>handleClick</a:t>
            </a:r>
            <a:r>
              <a:rPr lang="en-US" sz="1800" b="1" dirty="0">
                <a:solidFill>
                  <a:schemeClr val="bg1"/>
                </a:solidFill>
                <a:latin typeface="Courier New" panose="02070309020205020404" pitchFamily="49" charset="0"/>
                <a:cs typeface="Courier New" panose="02070309020205020404" pitchFamily="49" charset="0"/>
              </a:rPr>
              <a:t> = () =&gt; {</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a:t>
            </a:r>
            <a:r>
              <a:rPr lang="en-US" sz="1800" b="1" dirty="0" err="1">
                <a:solidFill>
                  <a:schemeClr val="bg1"/>
                </a:solidFill>
                <a:latin typeface="Courier New" panose="02070309020205020404" pitchFamily="49" charset="0"/>
                <a:cs typeface="Courier New" panose="02070309020205020404" pitchFamily="49" charset="0"/>
              </a:rPr>
              <a:t>setMessage</a:t>
            </a:r>
            <a:r>
              <a:rPr lang="en-US" sz="1800" b="1" dirty="0">
                <a:solidFill>
                  <a:schemeClr val="bg1"/>
                </a:solidFill>
                <a:latin typeface="Courier New" panose="02070309020205020404" pitchFamily="49" charset="0"/>
                <a:cs typeface="Courier New" panose="02070309020205020404" pitchFamily="49" charset="0"/>
              </a:rPr>
              <a:t>("Updated message!");</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a:r>
            <a:br>
              <a:rPr lang="en-US" sz="1800" b="1" dirty="0">
                <a:solidFill>
                  <a:schemeClr val="bg1"/>
                </a:solidFill>
                <a:latin typeface="Courier New" panose="02070309020205020404" pitchFamily="49" charset="0"/>
                <a:cs typeface="Courier New" panose="02070309020205020404" pitchFamily="49" charset="0"/>
              </a:rPr>
            </a:br>
            <a:r>
              <a:rPr lang="en-US" sz="1800" b="1" dirty="0">
                <a:solidFill>
                  <a:schemeClr val="bg1"/>
                </a:solidFill>
                <a:latin typeface="Courier New" panose="02070309020205020404" pitchFamily="49" charset="0"/>
                <a:cs typeface="Courier New" panose="02070309020205020404" pitchFamily="49" charset="0"/>
              </a:rPr>
              <a:t>  console.log("Render called");</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a:r>
            <a:br>
              <a:rPr lang="en-US" sz="1800" b="1" dirty="0">
                <a:solidFill>
                  <a:schemeClr val="bg1"/>
                </a:solidFill>
                <a:latin typeface="Courier New" panose="02070309020205020404" pitchFamily="49" charset="0"/>
                <a:cs typeface="Courier New" panose="02070309020205020404" pitchFamily="49" charset="0"/>
              </a:rPr>
            </a:br>
            <a:r>
              <a:rPr lang="en-US" sz="1800" b="1"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78351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Life Cycle</a:t>
            </a:r>
          </a:p>
        </p:txBody>
      </p:sp>
      <p:sp>
        <p:nvSpPr>
          <p:cNvPr id="6" name="Content Placeholder 2"/>
          <p:cNvSpPr txBox="1">
            <a:spLocks/>
          </p:cNvSpPr>
          <p:nvPr/>
        </p:nvSpPr>
        <p:spPr>
          <a:xfrm>
            <a:off x="1186962" y="1889696"/>
            <a:ext cx="9968718" cy="402336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spcBef>
                <a:spcPts val="0"/>
              </a:spcBef>
            </a:pPr>
            <a:r>
              <a:rPr lang="en-US" b="1" dirty="0">
                <a:solidFill>
                  <a:schemeClr val="bg1"/>
                </a:solidFill>
                <a:latin typeface="Courier New" panose="02070309020205020404" pitchFamily="49" charset="0"/>
                <a:cs typeface="Courier New" panose="02070309020205020404" pitchFamily="49" charset="0"/>
              </a:rPr>
              <a:t>return (</a:t>
            </a:r>
          </a:p>
          <a:p>
            <a:pPr>
              <a:lnSpc>
                <a:spcPct val="100000"/>
              </a:lnSpc>
              <a:spcBef>
                <a:spcPts val="0"/>
              </a:spcBef>
            </a:pPr>
            <a:r>
              <a:rPr lang="en-US" b="1" dirty="0">
                <a:solidFill>
                  <a:schemeClr val="bg1"/>
                </a:solidFill>
                <a:latin typeface="Courier New" panose="02070309020205020404" pitchFamily="49" charset="0"/>
                <a:cs typeface="Courier New" panose="02070309020205020404" pitchFamily="49" charset="0"/>
              </a:rPr>
              <a:t>    &lt;div&gt;</a:t>
            </a:r>
          </a:p>
          <a:p>
            <a:pPr>
              <a:lnSpc>
                <a:spcPct val="100000"/>
              </a:lnSpc>
              <a:spcBef>
                <a:spcPts val="0"/>
              </a:spcBef>
            </a:pPr>
            <a:r>
              <a:rPr lang="en-US" b="1" dirty="0">
                <a:solidFill>
                  <a:schemeClr val="bg1"/>
                </a:solidFill>
                <a:latin typeface="Courier New" panose="02070309020205020404" pitchFamily="49" charset="0"/>
                <a:cs typeface="Courier New" panose="02070309020205020404" pitchFamily="49" charset="0"/>
              </a:rPr>
              <a:t>      &lt;p&gt;{message}&lt;/p&gt;</a:t>
            </a:r>
          </a:p>
          <a:p>
            <a:pPr>
              <a:lnSpc>
                <a:spcPct val="100000"/>
              </a:lnSpc>
              <a:spcBef>
                <a:spcPts val="0"/>
              </a:spcBef>
            </a:pPr>
            <a:r>
              <a:rPr lang="en-US" b="1" dirty="0">
                <a:solidFill>
                  <a:schemeClr val="bg1"/>
                </a:solidFill>
                <a:latin typeface="Courier New" panose="02070309020205020404" pitchFamily="49" charset="0"/>
                <a:cs typeface="Courier New" panose="02070309020205020404" pitchFamily="49" charset="0"/>
              </a:rPr>
              <a:t>      &lt;button </a:t>
            </a:r>
            <a:r>
              <a:rPr lang="en-US" b="1" dirty="0" err="1">
                <a:solidFill>
                  <a:schemeClr val="bg1"/>
                </a:solidFill>
                <a:latin typeface="Courier New" panose="02070309020205020404" pitchFamily="49" charset="0"/>
                <a:cs typeface="Courier New" panose="02070309020205020404" pitchFamily="49" charset="0"/>
              </a:rPr>
              <a:t>onClick</a:t>
            </a:r>
            <a:r>
              <a:rPr lang="en-US" b="1" dirty="0">
                <a:solidFill>
                  <a:schemeClr val="bg1"/>
                </a:solidFill>
                <a:latin typeface="Courier New" panose="02070309020205020404" pitchFamily="49" charset="0"/>
                <a:cs typeface="Courier New" panose="02070309020205020404" pitchFamily="49" charset="0"/>
              </a:rPr>
              <a:t>={</a:t>
            </a:r>
            <a:r>
              <a:rPr lang="en-US" b="1" dirty="0" err="1">
                <a:solidFill>
                  <a:schemeClr val="bg1"/>
                </a:solidFill>
                <a:latin typeface="Courier New" panose="02070309020205020404" pitchFamily="49" charset="0"/>
                <a:cs typeface="Courier New" panose="02070309020205020404" pitchFamily="49" charset="0"/>
              </a:rPr>
              <a:t>handleClick</a:t>
            </a:r>
            <a:r>
              <a:rPr lang="en-US" b="1" dirty="0">
                <a:solidFill>
                  <a:schemeClr val="bg1"/>
                </a:solidFill>
                <a:latin typeface="Courier New" panose="02070309020205020404" pitchFamily="49" charset="0"/>
                <a:cs typeface="Courier New" panose="02070309020205020404" pitchFamily="49" charset="0"/>
              </a:rPr>
              <a:t>}&gt;Update Message&lt;/button&gt;</a:t>
            </a:r>
          </a:p>
          <a:p>
            <a:pPr>
              <a:lnSpc>
                <a:spcPct val="100000"/>
              </a:lnSpc>
              <a:spcBef>
                <a:spcPts val="0"/>
              </a:spcBef>
            </a:pPr>
            <a:r>
              <a:rPr lang="en-US" b="1" dirty="0">
                <a:solidFill>
                  <a:schemeClr val="bg1"/>
                </a:solidFill>
                <a:latin typeface="Courier New" panose="02070309020205020404" pitchFamily="49" charset="0"/>
                <a:cs typeface="Courier New" panose="02070309020205020404" pitchFamily="49" charset="0"/>
              </a:rPr>
              <a:t>    &lt;/div&gt;</a:t>
            </a:r>
          </a:p>
          <a:p>
            <a:pPr>
              <a:lnSpc>
                <a:spcPct val="100000"/>
              </a:lnSpc>
              <a:spcBef>
                <a:spcPts val="0"/>
              </a:spcBef>
            </a:pPr>
            <a:r>
              <a:rPr lang="en-US" b="1" dirty="0">
                <a:solidFill>
                  <a:schemeClr val="bg1"/>
                </a:solidFill>
                <a:latin typeface="Courier New" panose="02070309020205020404" pitchFamily="49" charset="0"/>
                <a:cs typeface="Courier New" panose="02070309020205020404" pitchFamily="49" charset="0"/>
              </a:rPr>
              <a:t>  );</a:t>
            </a:r>
          </a:p>
          <a:p>
            <a:pPr>
              <a:lnSpc>
                <a:spcPct val="100000"/>
              </a:lnSpc>
              <a:spcBef>
                <a:spcPts val="0"/>
              </a:spcBef>
            </a:pPr>
            <a:r>
              <a:rPr lang="en-US" b="1" dirty="0">
                <a:solidFill>
                  <a:schemeClr val="bg1"/>
                </a:solidFill>
                <a:latin typeface="Courier New" panose="02070309020205020404" pitchFamily="49" charset="0"/>
                <a:cs typeface="Courier New" panose="02070309020205020404" pitchFamily="49" charset="0"/>
              </a:rPr>
              <a:t>};</a:t>
            </a:r>
          </a:p>
          <a:p>
            <a:pPr>
              <a:lnSpc>
                <a:spcPct val="100000"/>
              </a:lnSpc>
              <a:spcBef>
                <a:spcPts val="0"/>
              </a:spcBef>
            </a:pPr>
            <a:r>
              <a:rPr lang="en-US" b="1" dirty="0">
                <a:solidFill>
                  <a:schemeClr val="bg1"/>
                </a:solidFill>
                <a:latin typeface="Courier New" panose="02070309020205020404" pitchFamily="49" charset="0"/>
                <a:cs typeface="Courier New" panose="02070309020205020404" pitchFamily="49" charset="0"/>
              </a:rPr>
              <a:t/>
            </a:r>
            <a:br>
              <a:rPr lang="en-US" b="1" dirty="0">
                <a:solidFill>
                  <a:schemeClr val="bg1"/>
                </a:solidFill>
                <a:latin typeface="Courier New" panose="02070309020205020404" pitchFamily="49" charset="0"/>
                <a:cs typeface="Courier New" panose="02070309020205020404" pitchFamily="49" charset="0"/>
              </a:rPr>
            </a:br>
            <a:r>
              <a:rPr lang="en-US" b="1" dirty="0">
                <a:solidFill>
                  <a:schemeClr val="bg1"/>
                </a:solidFill>
                <a:latin typeface="Courier New" panose="02070309020205020404" pitchFamily="49" charset="0"/>
                <a:cs typeface="Courier New" panose="02070309020205020404" pitchFamily="49" charset="0"/>
              </a:rPr>
              <a:t>export default </a:t>
            </a:r>
            <a:r>
              <a:rPr lang="en-US" b="1" dirty="0" err="1">
                <a:solidFill>
                  <a:schemeClr val="bg1"/>
                </a:solidFill>
                <a:latin typeface="Courier New" panose="02070309020205020404" pitchFamily="49" charset="0"/>
                <a:cs typeface="Courier New" panose="02070309020205020404" pitchFamily="49" charset="0"/>
              </a:rPr>
              <a:t>LifecycleFunctional</a:t>
            </a:r>
            <a:r>
              <a:rPr lang="en-US" b="1" dirty="0">
                <a:solidFill>
                  <a:schemeClr val="bg1"/>
                </a:solidFill>
                <a:latin typeface="Courier New" panose="02070309020205020404" pitchFamily="49" charset="0"/>
                <a:cs typeface="Courier New" panose="02070309020205020404" pitchFamily="49" charset="0"/>
              </a:rPr>
              <a:t>;</a:t>
            </a:r>
          </a:p>
          <a:p>
            <a:pPr>
              <a:lnSpc>
                <a:spcPct val="100000"/>
              </a:lnSpc>
              <a:spcBef>
                <a:spcPts val="0"/>
              </a:spcBef>
            </a:pPr>
            <a:r>
              <a:rPr lang="en-US" b="1" dirty="0">
                <a:solidFill>
                  <a:schemeClr val="bg1"/>
                </a:solidFill>
                <a:latin typeface="Courier New" panose="02070309020205020404" pitchFamily="49" charset="0"/>
                <a:cs typeface="Courier New" panose="02070309020205020404" pitchFamily="49" charset="0"/>
              </a:rPr>
              <a:t/>
            </a:r>
            <a:br>
              <a:rPr lang="en-US" b="1" dirty="0">
                <a:solidFill>
                  <a:schemeClr val="bg1"/>
                </a:solidFill>
                <a:latin typeface="Courier New" panose="02070309020205020404" pitchFamily="49" charset="0"/>
                <a:cs typeface="Courier New" panose="02070309020205020404" pitchFamily="49" charset="0"/>
              </a:rPr>
            </a:br>
            <a:endParaRPr lang="en-US"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332984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Pure Component</a:t>
            </a:r>
            <a:endParaRPr lang="en-US" dirty="0"/>
          </a:p>
        </p:txBody>
      </p:sp>
    </p:spTree>
    <p:extLst>
      <p:ext uri="{BB962C8B-B14F-4D97-AF65-F5344CB8AC3E}">
        <p14:creationId xmlns:p14="http://schemas.microsoft.com/office/powerpoint/2010/main" val="763438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Pure Component</a:t>
            </a:r>
            <a:endParaRPr lang="en-US" b="1" dirty="0"/>
          </a:p>
        </p:txBody>
      </p:sp>
      <p:sp>
        <p:nvSpPr>
          <p:cNvPr id="3" name="Content Placeholder 2"/>
          <p:cNvSpPr>
            <a:spLocks noGrp="1"/>
          </p:cNvSpPr>
          <p:nvPr>
            <p:ph idx="1"/>
          </p:nvPr>
        </p:nvSpPr>
        <p:spPr/>
        <p:txBody>
          <a:bodyPr>
            <a:normAutofit/>
          </a:bodyPr>
          <a:lstStyle/>
          <a:p>
            <a:pPr>
              <a:lnSpc>
                <a:spcPct val="150000"/>
              </a:lnSpc>
              <a:buFont typeface="Arial" panose="020B0604020202020204" pitchFamily="34" charset="0"/>
              <a:buChar char="•"/>
            </a:pPr>
            <a:r>
              <a:rPr lang="en-US" sz="2200" dirty="0" smtClean="0"/>
              <a:t> </a:t>
            </a:r>
            <a:r>
              <a:rPr lang="en-US" sz="2200" dirty="0"/>
              <a:t>Pure Components in React are the components which </a:t>
            </a:r>
            <a:r>
              <a:rPr lang="en-US" sz="2200" b="1" dirty="0">
                <a:solidFill>
                  <a:schemeClr val="accent2">
                    <a:lumMod val="75000"/>
                  </a:schemeClr>
                </a:solidFill>
              </a:rPr>
              <a:t>do not re-renders when the value of state and props has been updated with the same values</a:t>
            </a:r>
            <a:r>
              <a:rPr lang="en-US" sz="2200" dirty="0"/>
              <a:t>. </a:t>
            </a:r>
            <a:endParaRPr lang="en-US" sz="2200" dirty="0" smtClean="0"/>
          </a:p>
          <a:p>
            <a:pPr>
              <a:lnSpc>
                <a:spcPct val="150000"/>
              </a:lnSpc>
              <a:buFont typeface="Arial" panose="020B0604020202020204" pitchFamily="34" charset="0"/>
              <a:buChar char="•"/>
            </a:pPr>
            <a:r>
              <a:rPr lang="en-US" sz="2200" dirty="0"/>
              <a:t> </a:t>
            </a:r>
            <a:r>
              <a:rPr lang="en-US" sz="2200" dirty="0" smtClean="0"/>
              <a:t>If </a:t>
            </a:r>
            <a:r>
              <a:rPr lang="en-US" sz="2200" dirty="0"/>
              <a:t>the value of the previous state or props and the new state or props is the same, the component is not re-rendered. </a:t>
            </a:r>
            <a:endParaRPr lang="en-US" sz="2200" dirty="0" smtClean="0"/>
          </a:p>
          <a:p>
            <a:pPr>
              <a:lnSpc>
                <a:spcPct val="150000"/>
              </a:lnSpc>
              <a:buFont typeface="Arial" panose="020B0604020202020204" pitchFamily="34" charset="0"/>
              <a:buChar char="•"/>
            </a:pPr>
            <a:r>
              <a:rPr lang="en-US" sz="2200" dirty="0"/>
              <a:t> </a:t>
            </a:r>
            <a:r>
              <a:rPr lang="en-US" sz="2200" dirty="0" smtClean="0"/>
              <a:t>Pure </a:t>
            </a:r>
            <a:r>
              <a:rPr lang="en-US" sz="2200" dirty="0"/>
              <a:t>Components restricts the re-rendering </a:t>
            </a:r>
            <a:r>
              <a:rPr lang="en-US" sz="2200" b="1" dirty="0">
                <a:solidFill>
                  <a:schemeClr val="accent2">
                    <a:lumMod val="75000"/>
                  </a:schemeClr>
                </a:solidFill>
              </a:rPr>
              <a:t>ensuring the higher performance </a:t>
            </a:r>
            <a:r>
              <a:rPr lang="en-US" sz="2200" dirty="0"/>
              <a:t>of the Component</a:t>
            </a:r>
          </a:p>
        </p:txBody>
      </p:sp>
    </p:spTree>
    <p:extLst>
      <p:ext uri="{BB962C8B-B14F-4D97-AF65-F5344CB8AC3E}">
        <p14:creationId xmlns:p14="http://schemas.microsoft.com/office/powerpoint/2010/main" val="30698479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Pure Component</a:t>
            </a:r>
            <a:endParaRPr lang="en-US" b="1" dirty="0"/>
          </a:p>
        </p:txBody>
      </p:sp>
      <p:sp>
        <p:nvSpPr>
          <p:cNvPr id="3" name="Content Placeholder 2"/>
          <p:cNvSpPr>
            <a:spLocks noGrp="1"/>
          </p:cNvSpPr>
          <p:nvPr>
            <p:ph idx="1"/>
          </p:nvPr>
        </p:nvSpPr>
        <p:spPr/>
        <p:txBody>
          <a:bodyPr>
            <a:normAutofit/>
          </a:bodyPr>
          <a:lstStyle/>
          <a:p>
            <a:pPr>
              <a:lnSpc>
                <a:spcPct val="150000"/>
              </a:lnSpc>
              <a:buFont typeface="Arial" panose="020B0604020202020204" pitchFamily="34" charset="0"/>
              <a:buChar char="•"/>
            </a:pPr>
            <a:r>
              <a:rPr lang="en-US" sz="2200" dirty="0" smtClean="0"/>
              <a:t> Prevents </a:t>
            </a:r>
            <a:r>
              <a:rPr lang="en-US" sz="2200" dirty="0"/>
              <a:t>re-rendering of Component if props or state is the same</a:t>
            </a:r>
          </a:p>
          <a:p>
            <a:pPr>
              <a:lnSpc>
                <a:spcPct val="150000"/>
              </a:lnSpc>
              <a:buFont typeface="Arial" panose="020B0604020202020204" pitchFamily="34" charset="0"/>
              <a:buChar char="•"/>
            </a:pPr>
            <a:r>
              <a:rPr lang="en-US" sz="2200" dirty="0" smtClean="0"/>
              <a:t> Takes </a:t>
            </a:r>
            <a:r>
              <a:rPr lang="en-US" sz="2200" dirty="0"/>
              <a:t>care of “</a:t>
            </a:r>
            <a:r>
              <a:rPr lang="en-US" sz="2200" dirty="0" err="1"/>
              <a:t>shouldComponentUpdate</a:t>
            </a:r>
            <a:r>
              <a:rPr lang="en-US" sz="2200" dirty="0"/>
              <a:t>” implicitly</a:t>
            </a:r>
          </a:p>
          <a:p>
            <a:pPr>
              <a:lnSpc>
                <a:spcPct val="150000"/>
              </a:lnSpc>
              <a:buFont typeface="Arial" panose="020B0604020202020204" pitchFamily="34" charset="0"/>
              <a:buChar char="•"/>
            </a:pPr>
            <a:r>
              <a:rPr lang="en-US" sz="2200" dirty="0" smtClean="0"/>
              <a:t> State </a:t>
            </a:r>
            <a:r>
              <a:rPr lang="en-US" sz="2200" dirty="0"/>
              <a:t>and Props are Shallow Compared</a:t>
            </a:r>
          </a:p>
          <a:p>
            <a:pPr>
              <a:lnSpc>
                <a:spcPct val="150000"/>
              </a:lnSpc>
              <a:buFont typeface="Arial" panose="020B0604020202020204" pitchFamily="34" charset="0"/>
              <a:buChar char="•"/>
            </a:pPr>
            <a:r>
              <a:rPr lang="en-US" sz="2200" dirty="0" smtClean="0"/>
              <a:t> Pure </a:t>
            </a:r>
            <a:r>
              <a:rPr lang="en-US" sz="2200" dirty="0"/>
              <a:t>Components are more performant in certain cases</a:t>
            </a:r>
          </a:p>
        </p:txBody>
      </p:sp>
    </p:spTree>
    <p:extLst>
      <p:ext uri="{BB962C8B-B14F-4D97-AF65-F5344CB8AC3E}">
        <p14:creationId xmlns:p14="http://schemas.microsoft.com/office/powerpoint/2010/main" val="5135567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Pure Component</a:t>
            </a:r>
            <a:endParaRPr lang="en-US" b="1" dirty="0"/>
          </a:p>
        </p:txBody>
      </p:sp>
      <p:sp>
        <p:nvSpPr>
          <p:cNvPr id="3" name="Content Placeholder 2"/>
          <p:cNvSpPr>
            <a:spLocks noGrp="1"/>
          </p:cNvSpPr>
          <p:nvPr>
            <p:ph idx="1"/>
          </p:nvPr>
        </p:nvSpPr>
        <p:spPr/>
        <p:txBody>
          <a:bodyPr>
            <a:normAutofit fontScale="92500" lnSpcReduction="20000"/>
          </a:bodyPr>
          <a:lstStyle/>
          <a:p>
            <a:pPr>
              <a:lnSpc>
                <a:spcPct val="150000"/>
              </a:lnSpc>
              <a:buFont typeface="Arial" panose="020B0604020202020204" pitchFamily="34" charset="0"/>
              <a:buChar char="•"/>
            </a:pPr>
            <a:r>
              <a:rPr lang="en-US" sz="2200" dirty="0"/>
              <a:t> In functional components, you can use the </a:t>
            </a:r>
            <a:r>
              <a:rPr lang="en-US" sz="2200" b="1" dirty="0" err="1">
                <a:solidFill>
                  <a:schemeClr val="accent2">
                    <a:lumMod val="75000"/>
                  </a:schemeClr>
                </a:solidFill>
              </a:rPr>
              <a:t>React.memo</a:t>
            </a:r>
            <a:r>
              <a:rPr lang="en-US" sz="2200" dirty="0"/>
              <a:t> higher-order component to achieve the same effect as a pure component. </a:t>
            </a:r>
            <a:endParaRPr lang="en-US" sz="2200" dirty="0" smtClean="0"/>
          </a:p>
          <a:p>
            <a:pPr>
              <a:lnSpc>
                <a:spcPct val="150000"/>
              </a:lnSpc>
              <a:buFont typeface="Arial" panose="020B0604020202020204" pitchFamily="34" charset="0"/>
              <a:buChar char="•"/>
            </a:pPr>
            <a:r>
              <a:rPr lang="en-US" sz="2200" b="1" dirty="0" smtClean="0"/>
              <a:t> </a:t>
            </a:r>
            <a:r>
              <a:rPr lang="en-US" sz="2200" b="1" dirty="0" err="1" smtClean="0"/>
              <a:t>React.memo</a:t>
            </a:r>
            <a:r>
              <a:rPr lang="en-US" sz="2200" b="1" dirty="0" smtClean="0"/>
              <a:t> </a:t>
            </a:r>
            <a:r>
              <a:rPr lang="en-US" sz="2200" b="1" dirty="0"/>
              <a:t>is a higher-order component provided by React </a:t>
            </a:r>
            <a:r>
              <a:rPr lang="en-US" sz="2200" dirty="0"/>
              <a:t>that can be used to </a:t>
            </a:r>
            <a:r>
              <a:rPr lang="en-US" sz="2200" dirty="0" err="1"/>
              <a:t>memoize</a:t>
            </a:r>
            <a:r>
              <a:rPr lang="en-US" sz="2200" dirty="0"/>
              <a:t> the result of a functional component. </a:t>
            </a:r>
            <a:endParaRPr lang="en-US" sz="2200" dirty="0" smtClean="0"/>
          </a:p>
          <a:p>
            <a:pPr>
              <a:lnSpc>
                <a:spcPct val="150000"/>
              </a:lnSpc>
              <a:buFont typeface="Arial" panose="020B0604020202020204" pitchFamily="34" charset="0"/>
              <a:buChar char="•"/>
            </a:pPr>
            <a:r>
              <a:rPr lang="en-US" sz="2200" dirty="0" smtClean="0"/>
              <a:t> </a:t>
            </a:r>
            <a:r>
              <a:rPr lang="en-US" sz="2200" dirty="0" err="1" smtClean="0"/>
              <a:t>Memoization</a:t>
            </a:r>
            <a:r>
              <a:rPr lang="en-US" sz="2200" dirty="0" smtClean="0"/>
              <a:t> </a:t>
            </a:r>
            <a:r>
              <a:rPr lang="en-US" sz="2200" dirty="0"/>
              <a:t>is a technique used to optimize performance by </a:t>
            </a:r>
            <a:r>
              <a:rPr lang="en-US" sz="2200" dirty="0" err="1"/>
              <a:t>memoizing</a:t>
            </a:r>
            <a:r>
              <a:rPr lang="en-US" sz="2200" dirty="0"/>
              <a:t> (caching) the result of a function based on its input parameters. In the context of React, </a:t>
            </a:r>
            <a:r>
              <a:rPr lang="en-US" sz="2200" dirty="0" err="1"/>
              <a:t>React.memo</a:t>
            </a:r>
            <a:r>
              <a:rPr lang="en-US" sz="2200" dirty="0"/>
              <a:t> is used to prevent unnecessary renders of a functional component by </a:t>
            </a:r>
            <a:r>
              <a:rPr lang="en-US" sz="2200" dirty="0" err="1"/>
              <a:t>memoizing</a:t>
            </a:r>
            <a:r>
              <a:rPr lang="en-US" sz="2200" dirty="0"/>
              <a:t> its output.</a:t>
            </a:r>
            <a:endParaRPr lang="en-US" sz="2200" dirty="0" smtClean="0"/>
          </a:p>
          <a:p>
            <a:pPr>
              <a:lnSpc>
                <a:spcPct val="150000"/>
              </a:lnSpc>
              <a:buFont typeface="Arial" panose="020B0604020202020204" pitchFamily="34" charset="0"/>
              <a:buChar char="•"/>
            </a:pPr>
            <a:r>
              <a:rPr lang="en-US" sz="2200" dirty="0"/>
              <a:t> </a:t>
            </a:r>
            <a:r>
              <a:rPr lang="en-US" sz="2200" dirty="0" smtClean="0"/>
              <a:t>In </a:t>
            </a:r>
            <a:r>
              <a:rPr lang="en-US" sz="2200" dirty="0"/>
              <a:t>class components, you can extend the </a:t>
            </a:r>
            <a:r>
              <a:rPr lang="en-US" sz="2200" b="1" dirty="0" err="1" smtClean="0">
                <a:solidFill>
                  <a:schemeClr val="accent2">
                    <a:lumMod val="75000"/>
                  </a:schemeClr>
                </a:solidFill>
              </a:rPr>
              <a:t>React.PureComponent</a:t>
            </a:r>
            <a:r>
              <a:rPr lang="en-US" sz="2200" b="1" dirty="0" smtClean="0">
                <a:solidFill>
                  <a:schemeClr val="accent2">
                    <a:lumMod val="75000"/>
                  </a:schemeClr>
                </a:solidFill>
              </a:rPr>
              <a:t> </a:t>
            </a:r>
            <a:r>
              <a:rPr lang="en-US" sz="2200" dirty="0" smtClean="0"/>
              <a:t>class</a:t>
            </a:r>
            <a:r>
              <a:rPr lang="en-US" sz="2200" dirty="0"/>
              <a:t>.</a:t>
            </a:r>
          </a:p>
        </p:txBody>
      </p:sp>
    </p:spTree>
    <p:extLst>
      <p:ext uri="{BB962C8B-B14F-4D97-AF65-F5344CB8AC3E}">
        <p14:creationId xmlns:p14="http://schemas.microsoft.com/office/powerpoint/2010/main" val="32008650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r>
              <a:rPr lang="en-US" dirty="0" smtClean="0"/>
              <a:t>Functional component</a:t>
            </a:r>
            <a:endParaRPr lang="en-US" dirty="0"/>
          </a:p>
        </p:txBody>
      </p:sp>
    </p:spTree>
    <p:extLst>
      <p:ext uri="{BB962C8B-B14F-4D97-AF65-F5344CB8AC3E}">
        <p14:creationId xmlns:p14="http://schemas.microsoft.com/office/powerpoint/2010/main" val="1112491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Life Cycle</a:t>
            </a:r>
            <a:endParaRPr lang="en-US" b="1" dirty="0"/>
          </a:p>
        </p:txBody>
      </p:sp>
      <p:sp>
        <p:nvSpPr>
          <p:cNvPr id="3" name="Content Placeholder 2"/>
          <p:cNvSpPr>
            <a:spLocks noGrp="1"/>
          </p:cNvSpPr>
          <p:nvPr>
            <p:ph idx="1"/>
          </p:nvPr>
        </p:nvSpPr>
        <p:spPr/>
        <p:txBody>
          <a:bodyPr>
            <a:noAutofit/>
          </a:bodyPr>
          <a:lstStyle/>
          <a:p>
            <a:pPr algn="just">
              <a:lnSpc>
                <a:spcPct val="150000"/>
              </a:lnSpc>
              <a:buFont typeface="Arial" panose="020B0604020202020204" pitchFamily="34" charset="0"/>
              <a:buChar char="•"/>
            </a:pPr>
            <a:r>
              <a:rPr lang="en-US" sz="2200" dirty="0" smtClean="0"/>
              <a:t> Life </a:t>
            </a:r>
            <a:r>
              <a:rPr lang="en-US" sz="2200" dirty="0"/>
              <a:t>cycle of a component represents the different stages of the component during its existence. </a:t>
            </a:r>
            <a:endParaRPr lang="en-US" sz="2200" dirty="0" smtClean="0"/>
          </a:p>
          <a:p>
            <a:pPr algn="just">
              <a:lnSpc>
                <a:spcPct val="150000"/>
              </a:lnSpc>
              <a:buFont typeface="Arial" panose="020B0604020202020204" pitchFamily="34" charset="0"/>
              <a:buChar char="•"/>
            </a:pPr>
            <a:r>
              <a:rPr lang="en-US" sz="2200" dirty="0"/>
              <a:t> </a:t>
            </a:r>
            <a:r>
              <a:rPr lang="en-US" sz="2200" dirty="0" smtClean="0"/>
              <a:t>React </a:t>
            </a:r>
            <a:r>
              <a:rPr lang="en-US" sz="2200" dirty="0"/>
              <a:t>provides callback function to attach functionality in each and every stages of the React life cycle.</a:t>
            </a:r>
          </a:p>
        </p:txBody>
      </p:sp>
    </p:spTree>
    <p:extLst>
      <p:ext uri="{BB962C8B-B14F-4D97-AF65-F5344CB8AC3E}">
        <p14:creationId xmlns:p14="http://schemas.microsoft.com/office/powerpoint/2010/main" val="33463942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Pure Component</a:t>
            </a:r>
            <a:endParaRPr lang="en-US" b="1" dirty="0"/>
          </a:p>
        </p:txBody>
      </p:sp>
      <p:sp>
        <p:nvSpPr>
          <p:cNvPr id="6" name="Content Placeholder 2"/>
          <p:cNvSpPr txBox="1">
            <a:spLocks/>
          </p:cNvSpPr>
          <p:nvPr/>
        </p:nvSpPr>
        <p:spPr>
          <a:xfrm>
            <a:off x="1186962" y="1889696"/>
            <a:ext cx="9968718" cy="402336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lnSpc>
                <a:spcPct val="100000"/>
              </a:lnSpc>
              <a:spcBef>
                <a:spcPts val="600"/>
              </a:spcBef>
              <a:buNone/>
            </a:pPr>
            <a:r>
              <a:rPr lang="en-US" b="1" dirty="0" err="1" smtClean="0">
                <a:solidFill>
                  <a:schemeClr val="bg1"/>
                </a:solidFill>
                <a:latin typeface="Courier New" panose="02070309020205020404" pitchFamily="49" charset="0"/>
                <a:cs typeface="Courier New" panose="02070309020205020404" pitchFamily="49" charset="0"/>
              </a:rPr>
              <a:t>const</a:t>
            </a:r>
            <a:r>
              <a:rPr lang="en-US" b="1" dirty="0" smtClean="0">
                <a:solidFill>
                  <a:schemeClr val="bg1"/>
                </a:solidFill>
                <a:latin typeface="Courier New" panose="02070309020205020404" pitchFamily="49" charset="0"/>
                <a:cs typeface="Courier New" panose="02070309020205020404" pitchFamily="49" charset="0"/>
              </a:rPr>
              <a:t> </a:t>
            </a:r>
            <a:r>
              <a:rPr lang="en-US" b="1" dirty="0" err="1">
                <a:solidFill>
                  <a:schemeClr val="bg1"/>
                </a:solidFill>
                <a:latin typeface="Courier New" panose="02070309020205020404" pitchFamily="49" charset="0"/>
                <a:cs typeface="Courier New" panose="02070309020205020404" pitchFamily="49" charset="0"/>
              </a:rPr>
              <a:t>MyComponent</a:t>
            </a:r>
            <a:r>
              <a:rPr lang="en-US" b="1" dirty="0">
                <a:solidFill>
                  <a:schemeClr val="bg1"/>
                </a:solidFill>
                <a:latin typeface="Courier New" panose="02070309020205020404" pitchFamily="49" charset="0"/>
                <a:cs typeface="Courier New" panose="02070309020205020404" pitchFamily="49" charset="0"/>
              </a:rPr>
              <a:t> = </a:t>
            </a:r>
            <a:r>
              <a:rPr lang="en-US" b="1" dirty="0" err="1">
                <a:solidFill>
                  <a:srgbClr val="FFFF00"/>
                </a:solidFill>
                <a:latin typeface="Courier New" panose="02070309020205020404" pitchFamily="49" charset="0"/>
                <a:cs typeface="Courier New" panose="02070309020205020404" pitchFamily="49" charset="0"/>
              </a:rPr>
              <a:t>React.memo</a:t>
            </a:r>
            <a:r>
              <a:rPr lang="en-US" b="1" dirty="0">
                <a:solidFill>
                  <a:srgbClr val="FFFF00"/>
                </a:solidFill>
                <a:latin typeface="Courier New" panose="02070309020205020404" pitchFamily="49" charset="0"/>
                <a:cs typeface="Courier New" panose="02070309020205020404" pitchFamily="49" charset="0"/>
              </a:rPr>
              <a:t>((props) </a:t>
            </a:r>
            <a:r>
              <a:rPr lang="en-US" b="1" dirty="0">
                <a:solidFill>
                  <a:schemeClr val="bg1"/>
                </a:solidFill>
                <a:latin typeface="Courier New" panose="02070309020205020404" pitchFamily="49" charset="0"/>
                <a:cs typeface="Courier New" panose="02070309020205020404" pitchFamily="49" charset="0"/>
              </a:rPr>
              <a:t>=&gt; {</a:t>
            </a:r>
          </a:p>
          <a:p>
            <a:pPr marL="292608" lvl="1" indent="0">
              <a:lnSpc>
                <a:spcPct val="100000"/>
              </a:lnSpc>
              <a:spcBef>
                <a:spcPts val="600"/>
              </a:spcBef>
              <a:buNone/>
            </a:pPr>
            <a:r>
              <a:rPr lang="en-US" b="1" dirty="0">
                <a:solidFill>
                  <a:schemeClr val="bg1"/>
                </a:solidFill>
                <a:latin typeface="Courier New" panose="02070309020205020404" pitchFamily="49" charset="0"/>
                <a:cs typeface="Courier New" panose="02070309020205020404" pitchFamily="49" charset="0"/>
              </a:rPr>
              <a:t>  // Your component logic here</a:t>
            </a:r>
          </a:p>
          <a:p>
            <a:pPr marL="292608" lvl="1" indent="0">
              <a:lnSpc>
                <a:spcPct val="100000"/>
              </a:lnSpc>
              <a:spcBef>
                <a:spcPts val="600"/>
              </a:spcBef>
              <a:buNone/>
            </a:pPr>
            <a:r>
              <a:rPr lang="en-US" b="1" dirty="0">
                <a:solidFill>
                  <a:schemeClr val="bg1"/>
                </a:solidFill>
                <a:latin typeface="Courier New" panose="02070309020205020404" pitchFamily="49" charset="0"/>
                <a:cs typeface="Courier New" panose="02070309020205020404" pitchFamily="49" charset="0"/>
              </a:rPr>
              <a:t>  return (</a:t>
            </a:r>
          </a:p>
          <a:p>
            <a:pPr marL="292608" lvl="1" indent="0">
              <a:lnSpc>
                <a:spcPct val="100000"/>
              </a:lnSpc>
              <a:spcBef>
                <a:spcPts val="600"/>
              </a:spcBef>
              <a:buNone/>
            </a:pPr>
            <a:r>
              <a:rPr lang="en-US" b="1" dirty="0">
                <a:solidFill>
                  <a:schemeClr val="bg1"/>
                </a:solidFill>
                <a:latin typeface="Courier New" panose="02070309020205020404" pitchFamily="49" charset="0"/>
                <a:cs typeface="Courier New" panose="02070309020205020404" pitchFamily="49" charset="0"/>
              </a:rPr>
              <a:t>    &lt;div&gt;</a:t>
            </a:r>
          </a:p>
          <a:p>
            <a:pPr marL="292608" lvl="1" indent="0">
              <a:lnSpc>
                <a:spcPct val="100000"/>
              </a:lnSpc>
              <a:spcBef>
                <a:spcPts val="600"/>
              </a:spcBef>
              <a:buNone/>
            </a:pPr>
            <a:r>
              <a:rPr lang="en-US" b="1" dirty="0">
                <a:solidFill>
                  <a:schemeClr val="bg1"/>
                </a:solidFill>
                <a:latin typeface="Courier New" panose="02070309020205020404" pitchFamily="49" charset="0"/>
                <a:cs typeface="Courier New" panose="02070309020205020404" pitchFamily="49" charset="0"/>
              </a:rPr>
              <a:t>      {/* Render your component */}</a:t>
            </a:r>
          </a:p>
          <a:p>
            <a:pPr marL="292608" lvl="1" indent="0">
              <a:lnSpc>
                <a:spcPct val="100000"/>
              </a:lnSpc>
              <a:spcBef>
                <a:spcPts val="600"/>
              </a:spcBef>
              <a:buNone/>
            </a:pPr>
            <a:r>
              <a:rPr lang="en-US" b="1" dirty="0">
                <a:solidFill>
                  <a:schemeClr val="bg1"/>
                </a:solidFill>
                <a:latin typeface="Courier New" panose="02070309020205020404" pitchFamily="49" charset="0"/>
                <a:cs typeface="Courier New" panose="02070309020205020404" pitchFamily="49" charset="0"/>
              </a:rPr>
              <a:t>    &lt;/div&gt;</a:t>
            </a:r>
          </a:p>
          <a:p>
            <a:pPr marL="292608" lvl="1" indent="0">
              <a:lnSpc>
                <a:spcPct val="100000"/>
              </a:lnSpc>
              <a:spcBef>
                <a:spcPts val="600"/>
              </a:spcBef>
              <a:buNone/>
            </a:pPr>
            <a:r>
              <a:rPr lang="en-US" b="1" dirty="0">
                <a:solidFill>
                  <a:schemeClr val="bg1"/>
                </a:solidFill>
                <a:latin typeface="Courier New" panose="02070309020205020404" pitchFamily="49" charset="0"/>
                <a:cs typeface="Courier New" panose="02070309020205020404" pitchFamily="49" charset="0"/>
              </a:rPr>
              <a:t>  );</a:t>
            </a:r>
          </a:p>
          <a:p>
            <a:pPr marL="292608" lvl="1" indent="0">
              <a:lnSpc>
                <a:spcPct val="100000"/>
              </a:lnSpc>
              <a:spcBef>
                <a:spcPts val="600"/>
              </a:spcBef>
              <a:buNone/>
            </a:pPr>
            <a:r>
              <a:rPr lang="en-US" b="1" dirty="0">
                <a:solidFill>
                  <a:schemeClr val="bg1"/>
                </a:solidFill>
                <a:latin typeface="Courier New" panose="02070309020205020404" pitchFamily="49" charset="0"/>
                <a:cs typeface="Courier New" panose="02070309020205020404" pitchFamily="49" charset="0"/>
              </a:rPr>
              <a:t>});</a:t>
            </a:r>
          </a:p>
          <a:p>
            <a:pPr marL="292608" lvl="1" indent="0">
              <a:lnSpc>
                <a:spcPct val="100000"/>
              </a:lnSpc>
              <a:spcBef>
                <a:spcPts val="600"/>
              </a:spcBef>
              <a:buNone/>
            </a:pPr>
            <a:r>
              <a:rPr lang="en-US" b="1" dirty="0">
                <a:solidFill>
                  <a:schemeClr val="bg1"/>
                </a:solidFill>
                <a:latin typeface="Courier New" panose="02070309020205020404" pitchFamily="49" charset="0"/>
                <a:cs typeface="Courier New" panose="02070309020205020404" pitchFamily="49" charset="0"/>
              </a:rPr>
              <a:t>export default </a:t>
            </a:r>
            <a:r>
              <a:rPr lang="en-US" b="1" dirty="0" err="1">
                <a:solidFill>
                  <a:schemeClr val="bg1"/>
                </a:solidFill>
                <a:latin typeface="Courier New" panose="02070309020205020404" pitchFamily="49" charset="0"/>
                <a:cs typeface="Courier New" panose="02070309020205020404" pitchFamily="49" charset="0"/>
              </a:rPr>
              <a:t>MyComponent</a:t>
            </a:r>
            <a:r>
              <a:rPr lang="en-US"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969589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r>
              <a:rPr lang="en-US" dirty="0" smtClean="0"/>
              <a:t>Class component</a:t>
            </a:r>
            <a:endParaRPr lang="en-US" dirty="0"/>
          </a:p>
        </p:txBody>
      </p:sp>
    </p:spTree>
    <p:extLst>
      <p:ext uri="{BB962C8B-B14F-4D97-AF65-F5344CB8AC3E}">
        <p14:creationId xmlns:p14="http://schemas.microsoft.com/office/powerpoint/2010/main" val="2578464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Pure Component</a:t>
            </a:r>
            <a:endParaRPr lang="en-US" b="1" dirty="0"/>
          </a:p>
        </p:txBody>
      </p:sp>
      <p:sp>
        <p:nvSpPr>
          <p:cNvPr id="6" name="Content Placeholder 2"/>
          <p:cNvSpPr txBox="1">
            <a:spLocks/>
          </p:cNvSpPr>
          <p:nvPr/>
        </p:nvSpPr>
        <p:spPr>
          <a:xfrm>
            <a:off x="1186962" y="1889696"/>
            <a:ext cx="9968718" cy="402336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lnSpc>
                <a:spcPct val="120000"/>
              </a:lnSpc>
              <a:spcBef>
                <a:spcPts val="0"/>
              </a:spcBef>
              <a:spcAft>
                <a:spcPts val="0"/>
              </a:spcAft>
              <a:buNone/>
            </a:pPr>
            <a:r>
              <a:rPr lang="en-US" b="1" dirty="0">
                <a:solidFill>
                  <a:schemeClr val="bg1"/>
                </a:solidFill>
                <a:latin typeface="Courier New" panose="02070309020205020404" pitchFamily="49" charset="0"/>
                <a:cs typeface="Courier New" panose="02070309020205020404" pitchFamily="49" charset="0"/>
              </a:rPr>
              <a:t>import </a:t>
            </a:r>
            <a:r>
              <a:rPr lang="en-US" b="1" dirty="0" smtClean="0">
                <a:solidFill>
                  <a:schemeClr val="bg1"/>
                </a:solidFill>
                <a:latin typeface="Courier New" panose="02070309020205020404" pitchFamily="49" charset="0"/>
                <a:cs typeface="Courier New" panose="02070309020205020404" pitchFamily="49" charset="0"/>
              </a:rPr>
              <a:t>{ </a:t>
            </a:r>
            <a:r>
              <a:rPr lang="en-US" b="1" dirty="0" err="1">
                <a:solidFill>
                  <a:schemeClr val="bg1"/>
                </a:solidFill>
                <a:latin typeface="Courier New" panose="02070309020205020404" pitchFamily="49" charset="0"/>
                <a:cs typeface="Courier New" panose="02070309020205020404" pitchFamily="49" charset="0"/>
              </a:rPr>
              <a:t>PureComponent</a:t>
            </a:r>
            <a:r>
              <a:rPr lang="en-US" b="1" dirty="0">
                <a:solidFill>
                  <a:schemeClr val="bg1"/>
                </a:solidFill>
                <a:latin typeface="Courier New" panose="02070309020205020404" pitchFamily="49" charset="0"/>
                <a:cs typeface="Courier New" panose="02070309020205020404" pitchFamily="49" charset="0"/>
              </a:rPr>
              <a:t> } from 'react';</a:t>
            </a:r>
          </a:p>
          <a:p>
            <a:pPr marL="292608" lvl="1" indent="0">
              <a:lnSpc>
                <a:spcPct val="120000"/>
              </a:lnSpc>
              <a:spcBef>
                <a:spcPts val="0"/>
              </a:spcBef>
              <a:spcAft>
                <a:spcPts val="0"/>
              </a:spcAft>
              <a:buNone/>
            </a:pPr>
            <a:r>
              <a:rPr lang="en-US" b="1" dirty="0">
                <a:solidFill>
                  <a:schemeClr val="bg1"/>
                </a:solidFill>
                <a:latin typeface="Courier New" panose="02070309020205020404" pitchFamily="49" charset="0"/>
                <a:cs typeface="Courier New" panose="02070309020205020404" pitchFamily="49" charset="0"/>
              </a:rPr>
              <a:t>class </a:t>
            </a:r>
            <a:r>
              <a:rPr lang="en-US" b="1" dirty="0" err="1">
                <a:solidFill>
                  <a:schemeClr val="bg1"/>
                </a:solidFill>
                <a:latin typeface="Courier New" panose="02070309020205020404" pitchFamily="49" charset="0"/>
                <a:cs typeface="Courier New" panose="02070309020205020404" pitchFamily="49" charset="0"/>
              </a:rPr>
              <a:t>MyPureComponent</a:t>
            </a:r>
            <a:r>
              <a:rPr lang="en-US" b="1" dirty="0">
                <a:solidFill>
                  <a:schemeClr val="bg1"/>
                </a:solidFill>
                <a:latin typeface="Courier New" panose="02070309020205020404" pitchFamily="49" charset="0"/>
                <a:cs typeface="Courier New" panose="02070309020205020404" pitchFamily="49" charset="0"/>
              </a:rPr>
              <a:t> </a:t>
            </a:r>
            <a:r>
              <a:rPr lang="en-US" b="1" dirty="0">
                <a:solidFill>
                  <a:srgbClr val="FFFF00"/>
                </a:solidFill>
                <a:latin typeface="Courier New" panose="02070309020205020404" pitchFamily="49" charset="0"/>
                <a:cs typeface="Courier New" panose="02070309020205020404" pitchFamily="49" charset="0"/>
              </a:rPr>
              <a:t>extends </a:t>
            </a:r>
            <a:r>
              <a:rPr lang="en-US" b="1" dirty="0" err="1">
                <a:solidFill>
                  <a:srgbClr val="FFFF00"/>
                </a:solidFill>
                <a:latin typeface="Courier New" panose="02070309020205020404" pitchFamily="49" charset="0"/>
                <a:cs typeface="Courier New" panose="02070309020205020404" pitchFamily="49" charset="0"/>
              </a:rPr>
              <a:t>PureComponent</a:t>
            </a:r>
            <a:r>
              <a:rPr lang="en-US" b="1" dirty="0">
                <a:solidFill>
                  <a:srgbClr val="FFFF00"/>
                </a:solidFill>
                <a:latin typeface="Courier New" panose="02070309020205020404" pitchFamily="49" charset="0"/>
                <a:cs typeface="Courier New" panose="02070309020205020404" pitchFamily="49" charset="0"/>
              </a:rPr>
              <a:t> </a:t>
            </a:r>
            <a:r>
              <a:rPr lang="en-US" b="1" dirty="0">
                <a:solidFill>
                  <a:schemeClr val="bg1"/>
                </a:solidFill>
                <a:latin typeface="Courier New" panose="02070309020205020404" pitchFamily="49" charset="0"/>
                <a:cs typeface="Courier New" panose="02070309020205020404" pitchFamily="49" charset="0"/>
              </a:rPr>
              <a:t>{</a:t>
            </a:r>
          </a:p>
          <a:p>
            <a:pPr marL="292608" lvl="1" indent="0">
              <a:lnSpc>
                <a:spcPct val="120000"/>
              </a:lnSpc>
              <a:spcBef>
                <a:spcPts val="0"/>
              </a:spcBef>
              <a:spcAft>
                <a:spcPts val="0"/>
              </a:spcAft>
              <a:buNone/>
            </a:pPr>
            <a:r>
              <a:rPr lang="en-US" b="1" dirty="0">
                <a:solidFill>
                  <a:schemeClr val="bg1"/>
                </a:solidFill>
                <a:latin typeface="Courier New" panose="02070309020205020404" pitchFamily="49" charset="0"/>
                <a:cs typeface="Courier New" panose="02070309020205020404" pitchFamily="49" charset="0"/>
              </a:rPr>
              <a:t>  render() {</a:t>
            </a:r>
          </a:p>
          <a:p>
            <a:pPr marL="292608" lvl="1" indent="0">
              <a:lnSpc>
                <a:spcPct val="120000"/>
              </a:lnSpc>
              <a:spcBef>
                <a:spcPts val="0"/>
              </a:spcBef>
              <a:spcAft>
                <a:spcPts val="0"/>
              </a:spcAft>
              <a:buNone/>
            </a:pPr>
            <a:r>
              <a:rPr lang="en-US" b="1" dirty="0">
                <a:solidFill>
                  <a:schemeClr val="bg1"/>
                </a:solidFill>
                <a:latin typeface="Courier New" panose="02070309020205020404" pitchFamily="49" charset="0"/>
                <a:cs typeface="Courier New" panose="02070309020205020404" pitchFamily="49" charset="0"/>
              </a:rPr>
              <a:t>    // Your component logic here</a:t>
            </a:r>
          </a:p>
          <a:p>
            <a:pPr marL="292608" lvl="1" indent="0">
              <a:lnSpc>
                <a:spcPct val="120000"/>
              </a:lnSpc>
              <a:spcBef>
                <a:spcPts val="0"/>
              </a:spcBef>
              <a:spcAft>
                <a:spcPts val="0"/>
              </a:spcAft>
              <a:buNone/>
            </a:pPr>
            <a:r>
              <a:rPr lang="en-US" b="1" dirty="0">
                <a:solidFill>
                  <a:schemeClr val="bg1"/>
                </a:solidFill>
                <a:latin typeface="Courier New" panose="02070309020205020404" pitchFamily="49" charset="0"/>
                <a:cs typeface="Courier New" panose="02070309020205020404" pitchFamily="49" charset="0"/>
              </a:rPr>
              <a:t>    return (</a:t>
            </a:r>
          </a:p>
          <a:p>
            <a:pPr marL="292608" lvl="1" indent="0">
              <a:lnSpc>
                <a:spcPct val="120000"/>
              </a:lnSpc>
              <a:spcBef>
                <a:spcPts val="0"/>
              </a:spcBef>
              <a:spcAft>
                <a:spcPts val="0"/>
              </a:spcAft>
              <a:buNone/>
            </a:pPr>
            <a:r>
              <a:rPr lang="en-US" b="1" dirty="0">
                <a:solidFill>
                  <a:schemeClr val="bg1"/>
                </a:solidFill>
                <a:latin typeface="Courier New" panose="02070309020205020404" pitchFamily="49" charset="0"/>
                <a:cs typeface="Courier New" panose="02070309020205020404" pitchFamily="49" charset="0"/>
              </a:rPr>
              <a:t>      &lt;div&gt;</a:t>
            </a:r>
          </a:p>
          <a:p>
            <a:pPr marL="292608" lvl="1" indent="0">
              <a:lnSpc>
                <a:spcPct val="120000"/>
              </a:lnSpc>
              <a:spcBef>
                <a:spcPts val="0"/>
              </a:spcBef>
              <a:spcAft>
                <a:spcPts val="0"/>
              </a:spcAft>
              <a:buNone/>
            </a:pPr>
            <a:r>
              <a:rPr lang="en-US" b="1" dirty="0">
                <a:solidFill>
                  <a:schemeClr val="bg1"/>
                </a:solidFill>
                <a:latin typeface="Courier New" panose="02070309020205020404" pitchFamily="49" charset="0"/>
                <a:cs typeface="Courier New" panose="02070309020205020404" pitchFamily="49" charset="0"/>
              </a:rPr>
              <a:t>        {/* Render your component */}</a:t>
            </a:r>
          </a:p>
          <a:p>
            <a:pPr marL="292608" lvl="1" indent="0">
              <a:lnSpc>
                <a:spcPct val="120000"/>
              </a:lnSpc>
              <a:spcBef>
                <a:spcPts val="0"/>
              </a:spcBef>
              <a:spcAft>
                <a:spcPts val="0"/>
              </a:spcAft>
              <a:buNone/>
            </a:pPr>
            <a:r>
              <a:rPr lang="en-US" b="1" dirty="0">
                <a:solidFill>
                  <a:schemeClr val="bg1"/>
                </a:solidFill>
                <a:latin typeface="Courier New" panose="02070309020205020404" pitchFamily="49" charset="0"/>
                <a:cs typeface="Courier New" panose="02070309020205020404" pitchFamily="49" charset="0"/>
              </a:rPr>
              <a:t>      &lt;/div&gt;</a:t>
            </a:r>
          </a:p>
          <a:p>
            <a:pPr marL="292608" lvl="1" indent="0">
              <a:lnSpc>
                <a:spcPct val="120000"/>
              </a:lnSpc>
              <a:spcBef>
                <a:spcPts val="0"/>
              </a:spcBef>
              <a:spcAft>
                <a:spcPts val="0"/>
              </a:spcAft>
              <a:buNone/>
            </a:pPr>
            <a:r>
              <a:rPr lang="en-US" b="1" dirty="0">
                <a:solidFill>
                  <a:schemeClr val="bg1"/>
                </a:solidFill>
                <a:latin typeface="Courier New" panose="02070309020205020404" pitchFamily="49" charset="0"/>
                <a:cs typeface="Courier New" panose="02070309020205020404" pitchFamily="49" charset="0"/>
              </a:rPr>
              <a:t>    );</a:t>
            </a:r>
          </a:p>
          <a:p>
            <a:pPr marL="292608" lvl="1" indent="0">
              <a:lnSpc>
                <a:spcPct val="120000"/>
              </a:lnSpc>
              <a:spcBef>
                <a:spcPts val="0"/>
              </a:spcBef>
              <a:spcAft>
                <a:spcPts val="0"/>
              </a:spcAft>
              <a:buNone/>
            </a:pPr>
            <a:r>
              <a:rPr lang="en-US" b="1" dirty="0">
                <a:solidFill>
                  <a:schemeClr val="bg1"/>
                </a:solidFill>
                <a:latin typeface="Courier New" panose="02070309020205020404" pitchFamily="49" charset="0"/>
                <a:cs typeface="Courier New" panose="02070309020205020404" pitchFamily="49" charset="0"/>
              </a:rPr>
              <a:t>  }</a:t>
            </a:r>
          </a:p>
          <a:p>
            <a:pPr marL="292608" lvl="1" indent="0">
              <a:lnSpc>
                <a:spcPct val="120000"/>
              </a:lnSpc>
              <a:spcBef>
                <a:spcPts val="0"/>
              </a:spcBef>
              <a:spcAft>
                <a:spcPts val="0"/>
              </a:spcAft>
              <a:buNone/>
            </a:pPr>
            <a:r>
              <a:rPr lang="en-US" b="1" dirty="0">
                <a:solidFill>
                  <a:schemeClr val="bg1"/>
                </a:solidFill>
                <a:latin typeface="Courier New" panose="02070309020205020404" pitchFamily="49" charset="0"/>
                <a:cs typeface="Courier New" panose="02070309020205020404" pitchFamily="49" charset="0"/>
              </a:rPr>
              <a:t>}</a:t>
            </a:r>
          </a:p>
          <a:p>
            <a:pPr marL="292608" lvl="1" indent="0">
              <a:lnSpc>
                <a:spcPct val="120000"/>
              </a:lnSpc>
              <a:spcBef>
                <a:spcPts val="0"/>
              </a:spcBef>
              <a:spcAft>
                <a:spcPts val="0"/>
              </a:spcAft>
              <a:buNone/>
            </a:pPr>
            <a:r>
              <a:rPr lang="en-US" b="1" dirty="0">
                <a:solidFill>
                  <a:schemeClr val="bg1"/>
                </a:solidFill>
                <a:latin typeface="Courier New" panose="02070309020205020404" pitchFamily="49" charset="0"/>
                <a:cs typeface="Courier New" panose="02070309020205020404" pitchFamily="49" charset="0"/>
              </a:rPr>
              <a:t>export default </a:t>
            </a:r>
            <a:r>
              <a:rPr lang="en-US" b="1" dirty="0" err="1">
                <a:solidFill>
                  <a:schemeClr val="bg1"/>
                </a:solidFill>
                <a:latin typeface="Courier New" panose="02070309020205020404" pitchFamily="49" charset="0"/>
                <a:cs typeface="Courier New" panose="02070309020205020404" pitchFamily="49" charset="0"/>
              </a:rPr>
              <a:t>MyPureComponent</a:t>
            </a:r>
            <a:r>
              <a:rPr lang="en-US"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380980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23921315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Debugging</a:t>
            </a:r>
            <a:endParaRPr lang="en-US" b="1" dirty="0"/>
          </a:p>
        </p:txBody>
      </p:sp>
      <p:sp>
        <p:nvSpPr>
          <p:cNvPr id="3" name="Content Placeholder 2"/>
          <p:cNvSpPr>
            <a:spLocks noGrp="1"/>
          </p:cNvSpPr>
          <p:nvPr>
            <p:ph idx="1"/>
          </p:nvPr>
        </p:nvSpPr>
        <p:spPr/>
        <p:txBody>
          <a:bodyPr>
            <a:normAutofit/>
          </a:bodyPr>
          <a:lstStyle/>
          <a:p>
            <a:pPr algn="just">
              <a:lnSpc>
                <a:spcPct val="150000"/>
              </a:lnSpc>
              <a:buFont typeface="Arial" panose="020B0604020202020204" pitchFamily="34" charset="0"/>
              <a:buChar char="•"/>
            </a:pPr>
            <a:r>
              <a:rPr lang="en-US" sz="2200" dirty="0" smtClean="0"/>
              <a:t> Debugging </a:t>
            </a:r>
            <a:r>
              <a:rPr lang="en-US" sz="2200" dirty="0"/>
              <a:t>is one of the most useful skills a developer can possess. </a:t>
            </a:r>
            <a:endParaRPr lang="en-US" sz="2200" dirty="0" smtClean="0"/>
          </a:p>
          <a:p>
            <a:pPr algn="just">
              <a:lnSpc>
                <a:spcPct val="150000"/>
              </a:lnSpc>
              <a:buFont typeface="Arial" panose="020B0604020202020204" pitchFamily="34" charset="0"/>
              <a:buChar char="•"/>
            </a:pPr>
            <a:r>
              <a:rPr lang="en-US" sz="2200" dirty="0"/>
              <a:t> </a:t>
            </a:r>
            <a:r>
              <a:rPr lang="en-US" sz="2200" dirty="0" smtClean="0"/>
              <a:t>It </a:t>
            </a:r>
            <a:r>
              <a:rPr lang="en-US" sz="2200" dirty="0"/>
              <a:t>allows you to navigate properly, spot errors in your code, and apply fixes quickly and efficiently to deliver production-ready, error-free, high-quality software systems. </a:t>
            </a:r>
            <a:endParaRPr lang="en-US" sz="2200" dirty="0" smtClean="0"/>
          </a:p>
          <a:p>
            <a:pPr algn="just">
              <a:lnSpc>
                <a:spcPct val="150000"/>
              </a:lnSpc>
              <a:buFont typeface="Arial" panose="020B0604020202020204" pitchFamily="34" charset="0"/>
              <a:buChar char="•"/>
            </a:pPr>
            <a:r>
              <a:rPr lang="en-US" sz="2200" dirty="0"/>
              <a:t> </a:t>
            </a:r>
            <a:r>
              <a:rPr lang="en-US" sz="2200" dirty="0" smtClean="0"/>
              <a:t>In </a:t>
            </a:r>
            <a:r>
              <a:rPr lang="en-US" sz="2200" dirty="0"/>
              <a:t>the modern web development industry, this is made possible by using various tools and techniques.</a:t>
            </a:r>
          </a:p>
        </p:txBody>
      </p:sp>
    </p:spTree>
    <p:extLst>
      <p:ext uri="{BB962C8B-B14F-4D97-AF65-F5344CB8AC3E}">
        <p14:creationId xmlns:p14="http://schemas.microsoft.com/office/powerpoint/2010/main" val="29789313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Tools</a:t>
            </a:r>
            <a:endParaRPr lang="en-US" b="1" dirty="0"/>
          </a:p>
        </p:txBody>
      </p:sp>
      <p:sp>
        <p:nvSpPr>
          <p:cNvPr id="3" name="Content Placeholder 2"/>
          <p:cNvSpPr>
            <a:spLocks noGrp="1"/>
          </p:cNvSpPr>
          <p:nvPr>
            <p:ph idx="1"/>
          </p:nvPr>
        </p:nvSpPr>
        <p:spPr/>
        <p:txBody>
          <a:bodyPr>
            <a:normAutofit/>
          </a:bodyPr>
          <a:lstStyle/>
          <a:p>
            <a:pPr algn="just">
              <a:lnSpc>
                <a:spcPct val="150000"/>
              </a:lnSpc>
              <a:buFont typeface="Arial" panose="020B0604020202020204" pitchFamily="34" charset="0"/>
              <a:buChar char="•"/>
            </a:pPr>
            <a:r>
              <a:rPr lang="en-US" sz="2400" dirty="0" smtClean="0"/>
              <a:t> Google developer tools</a:t>
            </a:r>
          </a:p>
          <a:p>
            <a:pPr algn="just">
              <a:lnSpc>
                <a:spcPct val="150000"/>
              </a:lnSpc>
              <a:buFont typeface="Arial" panose="020B0604020202020204" pitchFamily="34" charset="0"/>
              <a:buChar char="•"/>
            </a:pPr>
            <a:r>
              <a:rPr lang="en-US" sz="2400" dirty="0"/>
              <a:t> </a:t>
            </a:r>
            <a:r>
              <a:rPr lang="en-US" sz="2400" dirty="0" smtClean="0"/>
              <a:t>React </a:t>
            </a:r>
            <a:r>
              <a:rPr lang="en-US" sz="2400" dirty="0" err="1" smtClean="0"/>
              <a:t>Devtool</a:t>
            </a:r>
            <a:endParaRPr lang="en-US" sz="2800" dirty="0"/>
          </a:p>
        </p:txBody>
      </p:sp>
    </p:spTree>
    <p:extLst>
      <p:ext uri="{BB962C8B-B14F-4D97-AF65-F5344CB8AC3E}">
        <p14:creationId xmlns:p14="http://schemas.microsoft.com/office/powerpoint/2010/main" val="27090635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React Developer Tools</a:t>
            </a:r>
            <a:endParaRPr lang="en-US" b="1" dirty="0"/>
          </a:p>
        </p:txBody>
      </p:sp>
      <p:sp>
        <p:nvSpPr>
          <p:cNvPr id="3" name="Content Placeholder 2"/>
          <p:cNvSpPr>
            <a:spLocks noGrp="1"/>
          </p:cNvSpPr>
          <p:nvPr>
            <p:ph idx="1"/>
          </p:nvPr>
        </p:nvSpPr>
        <p:spPr/>
        <p:txBody>
          <a:bodyPr>
            <a:normAutofit fontScale="92500" lnSpcReduction="10000"/>
          </a:bodyPr>
          <a:lstStyle/>
          <a:p>
            <a:pPr algn="just">
              <a:lnSpc>
                <a:spcPct val="150000"/>
              </a:lnSpc>
              <a:buFont typeface="Arial" panose="020B0604020202020204" pitchFamily="34" charset="0"/>
              <a:buChar char="•"/>
            </a:pPr>
            <a:r>
              <a:rPr lang="en-US" sz="2400" dirty="0" smtClean="0"/>
              <a:t> React </a:t>
            </a:r>
            <a:r>
              <a:rPr lang="en-US" sz="2400" dirty="0"/>
              <a:t>Developer Tools is a solution to inspect and analyze React components. </a:t>
            </a:r>
            <a:endParaRPr lang="en-US" sz="2400" dirty="0" smtClean="0"/>
          </a:p>
          <a:p>
            <a:pPr algn="just">
              <a:lnSpc>
                <a:spcPct val="150000"/>
              </a:lnSpc>
              <a:buFont typeface="Arial" panose="020B0604020202020204" pitchFamily="34" charset="0"/>
              <a:buChar char="•"/>
            </a:pPr>
            <a:r>
              <a:rPr lang="en-US" sz="2400" dirty="0"/>
              <a:t> </a:t>
            </a:r>
            <a:r>
              <a:rPr lang="en-US" sz="2400" dirty="0" smtClean="0"/>
              <a:t>It </a:t>
            </a:r>
            <a:r>
              <a:rPr lang="en-US" sz="2400" dirty="0"/>
              <a:t>lets you edit component props and the state for debugging purposes. </a:t>
            </a:r>
            <a:endParaRPr lang="en-US" sz="2400" dirty="0" smtClean="0"/>
          </a:p>
          <a:p>
            <a:pPr algn="just">
              <a:lnSpc>
                <a:spcPct val="150000"/>
              </a:lnSpc>
              <a:buFont typeface="Arial" panose="020B0604020202020204" pitchFamily="34" charset="0"/>
              <a:buChar char="•"/>
            </a:pPr>
            <a:r>
              <a:rPr lang="en-US" sz="2400" dirty="0" smtClean="0"/>
              <a:t> It </a:t>
            </a:r>
            <a:r>
              <a:rPr lang="en-US" sz="2400" dirty="0"/>
              <a:t>also offers an inbuilt profiler for performance analysis. </a:t>
            </a:r>
            <a:endParaRPr lang="en-US" sz="2400" dirty="0" smtClean="0"/>
          </a:p>
          <a:p>
            <a:pPr algn="just">
              <a:lnSpc>
                <a:spcPct val="150000"/>
              </a:lnSpc>
              <a:buFont typeface="Arial" panose="020B0604020202020204" pitchFamily="34" charset="0"/>
              <a:buChar char="•"/>
            </a:pPr>
            <a:r>
              <a:rPr lang="en-US" sz="2400" dirty="0"/>
              <a:t> </a:t>
            </a:r>
            <a:r>
              <a:rPr lang="en-US" sz="2400" dirty="0" smtClean="0"/>
              <a:t>It </a:t>
            </a:r>
            <a:r>
              <a:rPr lang="en-US" sz="2400" dirty="0"/>
              <a:t>comes as an official browser extension and an Electron-based standalone desktop app. The browser extension is available for Chrome, Firefox, and Edge. For Safari and other web browsers, the React development team offers the standalone Electron app via the react-</a:t>
            </a:r>
            <a:r>
              <a:rPr lang="en-US" sz="2400" dirty="0" err="1"/>
              <a:t>devtools</a:t>
            </a:r>
            <a:r>
              <a:rPr lang="en-US" sz="2400" dirty="0"/>
              <a:t> package.</a:t>
            </a:r>
            <a:endParaRPr lang="en-US" sz="3200" dirty="0"/>
          </a:p>
        </p:txBody>
      </p:sp>
    </p:spTree>
    <p:extLst>
      <p:ext uri="{BB962C8B-B14F-4D97-AF65-F5344CB8AC3E}">
        <p14:creationId xmlns:p14="http://schemas.microsoft.com/office/powerpoint/2010/main" val="40214593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Error Boundaries</a:t>
            </a:r>
            <a:endParaRPr lang="en-US" dirty="0"/>
          </a:p>
        </p:txBody>
      </p:sp>
    </p:spTree>
    <p:extLst>
      <p:ext uri="{BB962C8B-B14F-4D97-AF65-F5344CB8AC3E}">
        <p14:creationId xmlns:p14="http://schemas.microsoft.com/office/powerpoint/2010/main" val="33031099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Error Boundaries</a:t>
            </a:r>
            <a:endParaRPr lang="en-US" b="1" dirty="0"/>
          </a:p>
        </p:txBody>
      </p:sp>
      <p:sp>
        <p:nvSpPr>
          <p:cNvPr id="3" name="Content Placeholder 2"/>
          <p:cNvSpPr>
            <a:spLocks noGrp="1"/>
          </p:cNvSpPr>
          <p:nvPr>
            <p:ph idx="1"/>
          </p:nvPr>
        </p:nvSpPr>
        <p:spPr/>
        <p:txBody>
          <a:bodyPr>
            <a:noAutofit/>
          </a:bodyPr>
          <a:lstStyle/>
          <a:p>
            <a:pPr algn="just">
              <a:lnSpc>
                <a:spcPct val="150000"/>
              </a:lnSpc>
              <a:buFont typeface="Arial" panose="020B0604020202020204" pitchFamily="34" charset="0"/>
              <a:buChar char="•"/>
            </a:pPr>
            <a:r>
              <a:rPr lang="en-US" sz="2200" dirty="0" smtClean="0"/>
              <a:t> A component that implements either one or both of the life cycle methods </a:t>
            </a:r>
            <a:r>
              <a:rPr lang="en-US" sz="2200" i="1" dirty="0" smtClean="0"/>
              <a:t>static </a:t>
            </a:r>
            <a:r>
              <a:rPr lang="en-US" sz="2200" i="1" dirty="0" err="1"/>
              <a:t>getDerivedStateFromError</a:t>
            </a:r>
            <a:r>
              <a:rPr lang="en-US" sz="2200" i="1" dirty="0"/>
              <a:t>() </a:t>
            </a:r>
            <a:r>
              <a:rPr lang="en-US" sz="2200" i="1" dirty="0" smtClean="0"/>
              <a:t>or </a:t>
            </a:r>
            <a:r>
              <a:rPr lang="en-US" sz="2200" i="1" dirty="0" err="1"/>
              <a:t>componentDidCatch</a:t>
            </a:r>
            <a:r>
              <a:rPr lang="en-US" sz="2200" i="1" dirty="0"/>
              <a:t>() </a:t>
            </a:r>
            <a:r>
              <a:rPr lang="en-US" sz="2200" dirty="0" smtClean="0"/>
              <a:t>becomes an error boundary.</a:t>
            </a:r>
            <a:endParaRPr lang="en-US" sz="2200" dirty="0"/>
          </a:p>
          <a:p>
            <a:pPr algn="just">
              <a:lnSpc>
                <a:spcPct val="150000"/>
              </a:lnSpc>
              <a:buFont typeface="Arial" panose="020B0604020202020204" pitchFamily="34" charset="0"/>
              <a:buChar char="•"/>
            </a:pPr>
            <a:r>
              <a:rPr lang="en-US" sz="2200" b="1" i="1" dirty="0" smtClean="0"/>
              <a:t> static </a:t>
            </a:r>
            <a:r>
              <a:rPr lang="en-US" sz="2200" b="1" i="1" dirty="0" err="1" smtClean="0"/>
              <a:t>getDerivedStateFromError</a:t>
            </a:r>
            <a:r>
              <a:rPr lang="en-US" sz="2200" b="1" i="1" dirty="0" smtClean="0"/>
              <a:t>() - </a:t>
            </a:r>
            <a:r>
              <a:rPr lang="en-US" sz="2200" dirty="0" smtClean="0"/>
              <a:t>is </a:t>
            </a:r>
            <a:r>
              <a:rPr lang="en-US" sz="2200" dirty="0"/>
              <a:t>a lifecycle method that allows the Error Boundary a chance to update the state and thus triggering a last render(). </a:t>
            </a:r>
            <a:endParaRPr lang="en-US" sz="2200" dirty="0" smtClean="0"/>
          </a:p>
          <a:p>
            <a:pPr algn="just">
              <a:lnSpc>
                <a:spcPct val="150000"/>
              </a:lnSpc>
              <a:buFont typeface="Arial" panose="020B0604020202020204" pitchFamily="34" charset="0"/>
              <a:buChar char="•"/>
            </a:pPr>
            <a:r>
              <a:rPr lang="en-US" sz="2200" b="1" dirty="0"/>
              <a:t> </a:t>
            </a:r>
            <a:r>
              <a:rPr lang="en-US" sz="2200" b="1" i="1" dirty="0" err="1" smtClean="0"/>
              <a:t>componentDidCatch</a:t>
            </a:r>
            <a:r>
              <a:rPr lang="en-US" sz="2200" b="1" i="1" dirty="0" smtClean="0"/>
              <a:t>()</a:t>
            </a:r>
            <a:r>
              <a:rPr lang="en-US" sz="2200" i="1" dirty="0" smtClean="0"/>
              <a:t> - </a:t>
            </a:r>
            <a:r>
              <a:rPr lang="en-US" sz="2200" dirty="0" smtClean="0"/>
              <a:t>is </a:t>
            </a:r>
            <a:r>
              <a:rPr lang="en-US" sz="2200" dirty="0"/>
              <a:t>a lifecycle method designed for triggering </a:t>
            </a:r>
            <a:r>
              <a:rPr lang="en-US" sz="2200" dirty="0" smtClean="0"/>
              <a:t>side-effects.</a:t>
            </a:r>
          </a:p>
          <a:p>
            <a:pPr>
              <a:lnSpc>
                <a:spcPct val="150000"/>
              </a:lnSpc>
              <a:buFont typeface="Arial" panose="020B0604020202020204" pitchFamily="34" charset="0"/>
              <a:buChar char="•"/>
            </a:pPr>
            <a:r>
              <a:rPr lang="en-US" sz="2200" dirty="0" smtClean="0"/>
              <a:t> Good </a:t>
            </a:r>
            <a:r>
              <a:rPr lang="en-US" sz="2200" dirty="0"/>
              <a:t>practices suggest </a:t>
            </a:r>
            <a:r>
              <a:rPr lang="en-US" sz="2200" dirty="0" smtClean="0"/>
              <a:t>to </a:t>
            </a:r>
            <a:r>
              <a:rPr lang="en-US" sz="2200" dirty="0"/>
              <a:t>create a component that is purpose-built as an Error Boundary instead of mixing error-handling logic into your generic components.</a:t>
            </a:r>
          </a:p>
          <a:p>
            <a:pPr algn="just">
              <a:lnSpc>
                <a:spcPct val="150000"/>
              </a:lnSpc>
              <a:buFont typeface="Arial" panose="020B0604020202020204" pitchFamily="34" charset="0"/>
              <a:buChar char="•"/>
            </a:pPr>
            <a:endParaRPr lang="en-US" sz="2200" dirty="0"/>
          </a:p>
        </p:txBody>
      </p:sp>
    </p:spTree>
    <p:extLst>
      <p:ext uri="{BB962C8B-B14F-4D97-AF65-F5344CB8AC3E}">
        <p14:creationId xmlns:p14="http://schemas.microsoft.com/office/powerpoint/2010/main" val="608248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Error Boundaries</a:t>
            </a:r>
          </a:p>
        </p:txBody>
      </p:sp>
      <p:sp>
        <p:nvSpPr>
          <p:cNvPr id="6" name="Content Placeholder 2"/>
          <p:cNvSpPr txBox="1">
            <a:spLocks/>
          </p:cNvSpPr>
          <p:nvPr/>
        </p:nvSpPr>
        <p:spPr>
          <a:xfrm>
            <a:off x="1186962" y="1889696"/>
            <a:ext cx="9968718" cy="402336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import React, { Component } from "react";</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
            </a:r>
            <a:br>
              <a:rPr lang="en-US" sz="1600" b="1" dirty="0">
                <a:solidFill>
                  <a:schemeClr val="bg1"/>
                </a:solidFill>
                <a:latin typeface="Courier New" panose="02070309020205020404" pitchFamily="49" charset="0"/>
                <a:cs typeface="Courier New" panose="02070309020205020404" pitchFamily="49" charset="0"/>
              </a:rPr>
            </a:br>
            <a:r>
              <a:rPr lang="en-US" sz="1600" b="1" dirty="0">
                <a:solidFill>
                  <a:schemeClr val="bg1"/>
                </a:solidFill>
                <a:latin typeface="Courier New" panose="02070309020205020404" pitchFamily="49" charset="0"/>
                <a:cs typeface="Courier New" panose="02070309020205020404" pitchFamily="49" charset="0"/>
              </a:rPr>
              <a:t>export class </a:t>
            </a:r>
            <a:r>
              <a:rPr lang="en-US" sz="1600" b="1" dirty="0" err="1">
                <a:solidFill>
                  <a:schemeClr val="bg1"/>
                </a:solidFill>
                <a:latin typeface="Courier New" panose="02070309020205020404" pitchFamily="49" charset="0"/>
                <a:cs typeface="Courier New" panose="02070309020205020404" pitchFamily="49" charset="0"/>
              </a:rPr>
              <a:t>ErrorBoundary</a:t>
            </a:r>
            <a:r>
              <a:rPr lang="en-US" sz="1600" b="1" dirty="0">
                <a:solidFill>
                  <a:schemeClr val="bg1"/>
                </a:solidFill>
                <a:latin typeface="Courier New" panose="02070309020205020404" pitchFamily="49" charset="0"/>
                <a:cs typeface="Courier New" panose="02070309020205020404" pitchFamily="49" charset="0"/>
              </a:rPr>
              <a:t> extends Component {</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 </a:t>
            </a:r>
            <a:r>
              <a:rPr lang="en-US" sz="1600" b="1" dirty="0">
                <a:solidFill>
                  <a:srgbClr val="FFFF00"/>
                </a:solidFill>
                <a:latin typeface="Courier New" panose="02070309020205020404" pitchFamily="49" charset="0"/>
                <a:cs typeface="Courier New" panose="02070309020205020404" pitchFamily="49" charset="0"/>
              </a:rPr>
              <a:t> constructor(props) {</a:t>
            </a:r>
          </a:p>
          <a:p>
            <a:pPr>
              <a:lnSpc>
                <a:spcPct val="100000"/>
              </a:lnSpc>
              <a:spcBef>
                <a:spcPts val="0"/>
              </a:spcBef>
            </a:pPr>
            <a:r>
              <a:rPr lang="en-US" sz="1600" b="1" dirty="0">
                <a:solidFill>
                  <a:srgbClr val="FFFF00"/>
                </a:solidFill>
                <a:latin typeface="Courier New" panose="02070309020205020404" pitchFamily="49" charset="0"/>
                <a:cs typeface="Courier New" panose="02070309020205020404" pitchFamily="49" charset="0"/>
              </a:rPr>
              <a:t>    super(props);</a:t>
            </a:r>
          </a:p>
          <a:p>
            <a:pPr>
              <a:lnSpc>
                <a:spcPct val="100000"/>
              </a:lnSpc>
              <a:spcBef>
                <a:spcPts val="0"/>
              </a:spcBef>
            </a:pPr>
            <a:r>
              <a:rPr lang="en-US" sz="1600" b="1" dirty="0">
                <a:solidFill>
                  <a:srgbClr val="FFFF00"/>
                </a:solidFill>
                <a:latin typeface="Courier New" panose="02070309020205020404" pitchFamily="49" charset="0"/>
                <a:cs typeface="Courier New" panose="02070309020205020404" pitchFamily="49" charset="0"/>
              </a:rPr>
              <a:t>    </a:t>
            </a:r>
            <a:r>
              <a:rPr lang="en-US" sz="1600" b="1" dirty="0" err="1">
                <a:solidFill>
                  <a:srgbClr val="FFFF00"/>
                </a:solidFill>
                <a:latin typeface="Courier New" panose="02070309020205020404" pitchFamily="49" charset="0"/>
                <a:cs typeface="Courier New" panose="02070309020205020404" pitchFamily="49" charset="0"/>
              </a:rPr>
              <a:t>this.state</a:t>
            </a:r>
            <a:r>
              <a:rPr lang="en-US" sz="1600" b="1" dirty="0">
                <a:solidFill>
                  <a:srgbClr val="FFFF00"/>
                </a:solidFill>
                <a:latin typeface="Courier New" panose="02070309020205020404" pitchFamily="49" charset="0"/>
                <a:cs typeface="Courier New" panose="02070309020205020404" pitchFamily="49" charset="0"/>
              </a:rPr>
              <a:t> = {</a:t>
            </a:r>
          </a:p>
          <a:p>
            <a:pPr>
              <a:lnSpc>
                <a:spcPct val="100000"/>
              </a:lnSpc>
              <a:spcBef>
                <a:spcPts val="0"/>
              </a:spcBef>
            </a:pPr>
            <a:r>
              <a:rPr lang="en-US" sz="1600" b="1" dirty="0">
                <a:solidFill>
                  <a:srgbClr val="FFFF00"/>
                </a:solidFill>
                <a:latin typeface="Courier New" panose="02070309020205020404" pitchFamily="49" charset="0"/>
                <a:cs typeface="Courier New" panose="02070309020205020404" pitchFamily="49" charset="0"/>
              </a:rPr>
              <a:t>      error: null,</a:t>
            </a:r>
          </a:p>
          <a:p>
            <a:pPr>
              <a:lnSpc>
                <a:spcPct val="100000"/>
              </a:lnSpc>
              <a:spcBef>
                <a:spcPts val="0"/>
              </a:spcBef>
            </a:pPr>
            <a:r>
              <a:rPr lang="en-US" sz="1600" b="1" dirty="0">
                <a:solidFill>
                  <a:srgbClr val="FFFF00"/>
                </a:solidFill>
                <a:latin typeface="Courier New" panose="02070309020205020404" pitchFamily="49" charset="0"/>
                <a:cs typeface="Courier New" panose="02070309020205020404" pitchFamily="49" charset="0"/>
              </a:rPr>
              <a:t>    };</a:t>
            </a:r>
          </a:p>
          <a:p>
            <a:pPr>
              <a:lnSpc>
                <a:spcPct val="100000"/>
              </a:lnSpc>
              <a:spcBef>
                <a:spcPts val="0"/>
              </a:spcBef>
            </a:pPr>
            <a:r>
              <a:rPr lang="en-US" sz="1600" b="1" dirty="0">
                <a:solidFill>
                  <a:srgbClr val="FFFF00"/>
                </a:solidFill>
                <a:latin typeface="Courier New" panose="02070309020205020404" pitchFamily="49" charset="0"/>
                <a:cs typeface="Courier New" panose="02070309020205020404" pitchFamily="49" charset="0"/>
              </a:rPr>
              <a:t>  }</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rgbClr val="FF0000"/>
                </a:solidFill>
                <a:latin typeface="Courier New" panose="02070309020205020404" pitchFamily="49" charset="0"/>
                <a:cs typeface="Courier New" panose="02070309020205020404" pitchFamily="49" charset="0"/>
              </a:rPr>
              <a:t>componentDidCatch</a:t>
            </a:r>
            <a:r>
              <a:rPr lang="en-US" sz="1600" b="1" dirty="0">
                <a:solidFill>
                  <a:srgbClr val="FF0000"/>
                </a:solidFill>
                <a:latin typeface="Courier New" panose="02070309020205020404" pitchFamily="49" charset="0"/>
                <a:cs typeface="Courier New" panose="02070309020205020404" pitchFamily="49" charset="0"/>
              </a:rPr>
              <a:t>(error, info) {</a:t>
            </a:r>
          </a:p>
          <a:p>
            <a:pPr>
              <a:lnSpc>
                <a:spcPct val="100000"/>
              </a:lnSpc>
              <a:spcBef>
                <a:spcPts val="0"/>
              </a:spcBef>
            </a:pPr>
            <a:r>
              <a:rPr lang="en-US" sz="1600" b="1" dirty="0">
                <a:solidFill>
                  <a:srgbClr val="FF0000"/>
                </a:solidFill>
                <a:latin typeface="Courier New" panose="02070309020205020404" pitchFamily="49" charset="0"/>
                <a:cs typeface="Courier New" panose="02070309020205020404" pitchFamily="49" charset="0"/>
              </a:rPr>
              <a:t>    console.log(error, info);</a:t>
            </a:r>
          </a:p>
          <a:p>
            <a:pPr>
              <a:lnSpc>
                <a:spcPct val="100000"/>
              </a:lnSpc>
              <a:spcBef>
                <a:spcPts val="0"/>
              </a:spcBef>
            </a:pPr>
            <a:r>
              <a:rPr lang="en-US" sz="1600" b="1" dirty="0">
                <a:solidFill>
                  <a:srgbClr val="FF0000"/>
                </a:solidFill>
                <a:latin typeface="Courier New" panose="02070309020205020404" pitchFamily="49" charset="0"/>
                <a:cs typeface="Courier New" panose="02070309020205020404" pitchFamily="49" charset="0"/>
              </a:rPr>
              <a:t>  }</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 </a:t>
            </a:r>
            <a:r>
              <a:rPr lang="en-US" sz="1600" b="1" dirty="0">
                <a:solidFill>
                  <a:srgbClr val="FFFF00"/>
                </a:solidFill>
                <a:latin typeface="Courier New" panose="02070309020205020404" pitchFamily="49" charset="0"/>
                <a:cs typeface="Courier New" panose="02070309020205020404" pitchFamily="49" charset="0"/>
              </a:rPr>
              <a:t> static </a:t>
            </a:r>
            <a:r>
              <a:rPr lang="en-US" sz="1600" b="1" dirty="0" err="1">
                <a:solidFill>
                  <a:srgbClr val="FFFF00"/>
                </a:solidFill>
                <a:latin typeface="Courier New" panose="02070309020205020404" pitchFamily="49" charset="0"/>
                <a:cs typeface="Courier New" panose="02070309020205020404" pitchFamily="49" charset="0"/>
              </a:rPr>
              <a:t>getDerivedStateFromError</a:t>
            </a:r>
            <a:r>
              <a:rPr lang="en-US" sz="1600" b="1" dirty="0">
                <a:solidFill>
                  <a:srgbClr val="FFFF00"/>
                </a:solidFill>
                <a:latin typeface="Courier New" panose="02070309020205020404" pitchFamily="49" charset="0"/>
                <a:cs typeface="Courier New" panose="02070309020205020404" pitchFamily="49" charset="0"/>
              </a:rPr>
              <a:t>(error) {</a:t>
            </a:r>
          </a:p>
          <a:p>
            <a:pPr>
              <a:lnSpc>
                <a:spcPct val="100000"/>
              </a:lnSpc>
              <a:spcBef>
                <a:spcPts val="0"/>
              </a:spcBef>
            </a:pPr>
            <a:r>
              <a:rPr lang="en-US" sz="1600" b="1" dirty="0">
                <a:solidFill>
                  <a:srgbClr val="FFFF00"/>
                </a:solidFill>
                <a:latin typeface="Courier New" panose="02070309020205020404" pitchFamily="49" charset="0"/>
                <a:cs typeface="Courier New" panose="02070309020205020404" pitchFamily="49" charset="0"/>
              </a:rPr>
              <a:t>    return { error: error };</a:t>
            </a:r>
          </a:p>
          <a:p>
            <a:pPr>
              <a:lnSpc>
                <a:spcPct val="100000"/>
              </a:lnSpc>
              <a:spcBef>
                <a:spcPts val="0"/>
              </a:spcBef>
            </a:pPr>
            <a:r>
              <a:rPr lang="en-US" sz="1600" b="1" dirty="0">
                <a:solidFill>
                  <a:srgbClr val="FFFF00"/>
                </a:solidFill>
                <a:latin typeface="Courier New" panose="02070309020205020404" pitchFamily="49" charset="0"/>
                <a:cs typeface="Courier New" panose="02070309020205020404" pitchFamily="49" charset="0"/>
              </a:rPr>
              <a:t>  </a:t>
            </a:r>
            <a:r>
              <a:rPr lang="en-US" sz="1600" b="1" dirty="0" smtClean="0">
                <a:solidFill>
                  <a:srgbClr val="FFFF00"/>
                </a:solidFill>
                <a:latin typeface="Courier New" panose="02070309020205020404" pitchFamily="49" charset="0"/>
                <a:cs typeface="Courier New" panose="02070309020205020404" pitchFamily="49" charset="0"/>
              </a:rPr>
              <a:t>}</a:t>
            </a:r>
            <a:endParaRPr lang="en-US" sz="1600" b="1" dirty="0">
              <a:solidFill>
                <a:srgbClr val="FF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8558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Life Cycle</a:t>
            </a:r>
            <a:endParaRPr lang="en-US" b="1" dirty="0"/>
          </a:p>
        </p:txBody>
      </p:sp>
      <p:sp>
        <p:nvSpPr>
          <p:cNvPr id="3" name="Content Placeholder 2"/>
          <p:cNvSpPr>
            <a:spLocks noGrp="1"/>
          </p:cNvSpPr>
          <p:nvPr>
            <p:ph idx="1"/>
          </p:nvPr>
        </p:nvSpPr>
        <p:spPr/>
        <p:txBody>
          <a:bodyPr>
            <a:noAutofit/>
          </a:bodyPr>
          <a:lstStyle/>
          <a:p>
            <a:pPr>
              <a:lnSpc>
                <a:spcPct val="150000"/>
              </a:lnSpc>
              <a:buFont typeface="Arial" panose="020B0604020202020204" pitchFamily="34" charset="0"/>
              <a:buChar char="•"/>
            </a:pPr>
            <a:r>
              <a:rPr lang="en-US" sz="2200" dirty="0" smtClean="0"/>
              <a:t> Each </a:t>
            </a:r>
            <a:r>
              <a:rPr lang="en-US" sz="2200" dirty="0"/>
              <a:t>React component has three distinct stages.</a:t>
            </a:r>
          </a:p>
          <a:p>
            <a:pPr>
              <a:lnSpc>
                <a:spcPct val="150000"/>
              </a:lnSpc>
              <a:buFont typeface="Arial" panose="020B0604020202020204" pitchFamily="34" charset="0"/>
              <a:buChar char="•"/>
            </a:pPr>
            <a:r>
              <a:rPr lang="en-US" sz="2200" b="1" dirty="0" smtClean="0"/>
              <a:t> Mounting</a:t>
            </a:r>
            <a:r>
              <a:rPr lang="en-US" sz="2200" dirty="0"/>
              <a:t> − Mounting represents the rendering of the React component in the given </a:t>
            </a:r>
            <a:r>
              <a:rPr lang="en-US" sz="2200" dirty="0" smtClean="0"/>
              <a:t> DOM </a:t>
            </a:r>
            <a:r>
              <a:rPr lang="en-US" sz="2200" dirty="0"/>
              <a:t>node.</a:t>
            </a:r>
          </a:p>
          <a:p>
            <a:pPr>
              <a:lnSpc>
                <a:spcPct val="150000"/>
              </a:lnSpc>
              <a:buFont typeface="Arial" panose="020B0604020202020204" pitchFamily="34" charset="0"/>
              <a:buChar char="•"/>
            </a:pPr>
            <a:r>
              <a:rPr lang="en-US" sz="2200" b="1" dirty="0" smtClean="0"/>
              <a:t> Updating</a:t>
            </a:r>
            <a:r>
              <a:rPr lang="en-US" sz="2200" dirty="0"/>
              <a:t> − Updating represents the re-rendering of the React component in the given </a:t>
            </a:r>
            <a:r>
              <a:rPr lang="en-US" sz="2200" dirty="0" smtClean="0"/>
              <a:t>  DOM </a:t>
            </a:r>
            <a:r>
              <a:rPr lang="en-US" sz="2200" dirty="0"/>
              <a:t>node during state changes / updates.</a:t>
            </a:r>
          </a:p>
          <a:p>
            <a:pPr>
              <a:lnSpc>
                <a:spcPct val="150000"/>
              </a:lnSpc>
              <a:buFont typeface="Arial" panose="020B0604020202020204" pitchFamily="34" charset="0"/>
              <a:buChar char="•"/>
            </a:pPr>
            <a:r>
              <a:rPr lang="en-US" sz="2200" b="1" dirty="0" smtClean="0"/>
              <a:t> Unmounting</a:t>
            </a:r>
            <a:r>
              <a:rPr lang="en-US" sz="2200" dirty="0"/>
              <a:t> − Unmounting represents the removal of the React component.</a:t>
            </a:r>
          </a:p>
        </p:txBody>
      </p:sp>
    </p:spTree>
    <p:extLst>
      <p:ext uri="{BB962C8B-B14F-4D97-AF65-F5344CB8AC3E}">
        <p14:creationId xmlns:p14="http://schemas.microsoft.com/office/powerpoint/2010/main" val="12971297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Error Boundaries</a:t>
            </a:r>
          </a:p>
        </p:txBody>
      </p:sp>
      <p:sp>
        <p:nvSpPr>
          <p:cNvPr id="6" name="Content Placeholder 2"/>
          <p:cNvSpPr txBox="1">
            <a:spLocks/>
          </p:cNvSpPr>
          <p:nvPr/>
        </p:nvSpPr>
        <p:spPr>
          <a:xfrm>
            <a:off x="1186962" y="1889696"/>
            <a:ext cx="9968718" cy="402336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  render() {</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   </a:t>
            </a:r>
            <a:r>
              <a:rPr lang="en-US" sz="1600" b="1" dirty="0">
                <a:solidFill>
                  <a:srgbClr val="FFFF00"/>
                </a:solidFill>
                <a:latin typeface="Courier New" panose="02070309020205020404" pitchFamily="49" charset="0"/>
                <a:cs typeface="Courier New" panose="02070309020205020404" pitchFamily="49" charset="0"/>
              </a:rPr>
              <a:t> if (</a:t>
            </a:r>
            <a:r>
              <a:rPr lang="en-US" sz="1600" b="1" dirty="0" err="1">
                <a:solidFill>
                  <a:srgbClr val="FFFF00"/>
                </a:solidFill>
                <a:latin typeface="Courier New" panose="02070309020205020404" pitchFamily="49" charset="0"/>
                <a:cs typeface="Courier New" panose="02070309020205020404" pitchFamily="49" charset="0"/>
              </a:rPr>
              <a:t>this.state.error</a:t>
            </a:r>
            <a:r>
              <a:rPr lang="en-US" sz="1600" b="1" dirty="0">
                <a:solidFill>
                  <a:srgbClr val="FFFF00"/>
                </a:solidFill>
                <a:latin typeface="Courier New" panose="02070309020205020404" pitchFamily="49" charset="0"/>
                <a:cs typeface="Courier New" panose="02070309020205020404" pitchFamily="49" charset="0"/>
              </a:rPr>
              <a:t>) {</a:t>
            </a:r>
          </a:p>
          <a:p>
            <a:pPr>
              <a:lnSpc>
                <a:spcPct val="100000"/>
              </a:lnSpc>
              <a:spcBef>
                <a:spcPts val="0"/>
              </a:spcBef>
            </a:pPr>
            <a:r>
              <a:rPr lang="en-US" sz="1600" b="1" dirty="0">
                <a:solidFill>
                  <a:srgbClr val="FFFF00"/>
                </a:solidFill>
                <a:latin typeface="Courier New" panose="02070309020205020404" pitchFamily="49" charset="0"/>
                <a:cs typeface="Courier New" panose="02070309020205020404" pitchFamily="49" charset="0"/>
              </a:rPr>
              <a:t>      return (</a:t>
            </a:r>
          </a:p>
          <a:p>
            <a:pPr>
              <a:lnSpc>
                <a:spcPct val="100000"/>
              </a:lnSpc>
              <a:spcBef>
                <a:spcPts val="0"/>
              </a:spcBef>
            </a:pPr>
            <a:r>
              <a:rPr lang="en-US" sz="1600" b="1" dirty="0">
                <a:solidFill>
                  <a:srgbClr val="FFFF00"/>
                </a:solidFill>
                <a:latin typeface="Courier New" panose="02070309020205020404" pitchFamily="49" charset="0"/>
                <a:cs typeface="Courier New" panose="02070309020205020404" pitchFamily="49" charset="0"/>
              </a:rPr>
              <a:t>        &lt;div&gt;</a:t>
            </a:r>
          </a:p>
          <a:p>
            <a:pPr>
              <a:lnSpc>
                <a:spcPct val="100000"/>
              </a:lnSpc>
              <a:spcBef>
                <a:spcPts val="0"/>
              </a:spcBef>
            </a:pPr>
            <a:r>
              <a:rPr lang="en-US" sz="1600" b="1" dirty="0">
                <a:solidFill>
                  <a:srgbClr val="FFFF00"/>
                </a:solidFill>
                <a:latin typeface="Courier New" panose="02070309020205020404" pitchFamily="49" charset="0"/>
                <a:cs typeface="Courier New" panose="02070309020205020404" pitchFamily="49" charset="0"/>
              </a:rPr>
              <a:t>          &lt;p&gt;Something went wrong!!&lt;/p&gt;</a:t>
            </a:r>
          </a:p>
          <a:p>
            <a:pPr>
              <a:lnSpc>
                <a:spcPct val="100000"/>
              </a:lnSpc>
              <a:spcBef>
                <a:spcPts val="0"/>
              </a:spcBef>
            </a:pPr>
            <a:r>
              <a:rPr lang="en-US" sz="1600" b="1" dirty="0">
                <a:solidFill>
                  <a:srgbClr val="FFFF00"/>
                </a:solidFill>
                <a:latin typeface="Courier New" panose="02070309020205020404" pitchFamily="49" charset="0"/>
                <a:cs typeface="Courier New" panose="02070309020205020404" pitchFamily="49" charset="0"/>
              </a:rPr>
              <a:t>        &lt;/div&gt;</a:t>
            </a:r>
          </a:p>
          <a:p>
            <a:pPr>
              <a:lnSpc>
                <a:spcPct val="100000"/>
              </a:lnSpc>
              <a:spcBef>
                <a:spcPts val="0"/>
              </a:spcBef>
            </a:pPr>
            <a:r>
              <a:rPr lang="en-US" sz="1600" b="1" dirty="0">
                <a:solidFill>
                  <a:srgbClr val="FFFF00"/>
                </a:solidFill>
                <a:latin typeface="Courier New" panose="02070309020205020404" pitchFamily="49" charset="0"/>
                <a:cs typeface="Courier New" panose="02070309020205020404" pitchFamily="49" charset="0"/>
              </a:rPr>
              <a:t>      );</a:t>
            </a:r>
          </a:p>
          <a:p>
            <a:pPr>
              <a:lnSpc>
                <a:spcPct val="100000"/>
              </a:lnSpc>
              <a:spcBef>
                <a:spcPts val="0"/>
              </a:spcBef>
            </a:pPr>
            <a:r>
              <a:rPr lang="en-US" sz="1600" b="1" dirty="0">
                <a:solidFill>
                  <a:srgbClr val="FFFF00"/>
                </a:solidFill>
                <a:latin typeface="Courier New" panose="02070309020205020404" pitchFamily="49" charset="0"/>
                <a:cs typeface="Courier New" panose="02070309020205020404" pitchFamily="49" charset="0"/>
              </a:rPr>
              <a:t>    }</a:t>
            </a:r>
          </a:p>
          <a:p>
            <a:pPr>
              <a:lnSpc>
                <a:spcPct val="100000"/>
              </a:lnSpc>
              <a:spcBef>
                <a:spcPts val="0"/>
              </a:spcBef>
            </a:pPr>
            <a:r>
              <a:rPr lang="en-US" sz="1600" b="1" dirty="0">
                <a:solidFill>
                  <a:srgbClr val="FFFF00"/>
                </a:solidFill>
                <a:latin typeface="Courier New" panose="02070309020205020404" pitchFamily="49" charset="0"/>
                <a:cs typeface="Courier New" panose="02070309020205020404" pitchFamily="49" charset="0"/>
              </a:rPr>
              <a:t>    return </a:t>
            </a:r>
            <a:r>
              <a:rPr lang="en-US" sz="1600" b="1" dirty="0" err="1">
                <a:solidFill>
                  <a:srgbClr val="FFFF00"/>
                </a:solidFill>
                <a:latin typeface="Courier New" panose="02070309020205020404" pitchFamily="49" charset="0"/>
                <a:cs typeface="Courier New" panose="02070309020205020404" pitchFamily="49" charset="0"/>
              </a:rPr>
              <a:t>this.props.children</a:t>
            </a:r>
            <a:r>
              <a:rPr lang="en-US" sz="1600" b="1" dirty="0">
                <a:solidFill>
                  <a:srgbClr val="FFFF00"/>
                </a:solidFill>
                <a:latin typeface="Courier New" panose="02070309020205020404" pitchFamily="49" charset="0"/>
                <a:cs typeface="Courier New" panose="02070309020205020404" pitchFamily="49" charset="0"/>
              </a:rPr>
              <a:t>;</a:t>
            </a:r>
          </a:p>
          <a:p>
            <a:pPr>
              <a:lnSpc>
                <a:spcPct val="100000"/>
              </a:lnSpc>
              <a:spcBef>
                <a:spcPts val="0"/>
              </a:spcBef>
            </a:pPr>
            <a:r>
              <a:rPr lang="en-US" sz="1600" b="1" dirty="0">
                <a:solidFill>
                  <a:srgbClr val="FFFF00"/>
                </a:solidFill>
                <a:latin typeface="Courier New" panose="02070309020205020404" pitchFamily="49" charset="0"/>
                <a:cs typeface="Courier New" panose="02070309020205020404" pitchFamily="49" charset="0"/>
              </a:rPr>
              <a:t>  }</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
            </a:r>
            <a:br>
              <a:rPr lang="en-US" sz="1600" b="1" dirty="0">
                <a:solidFill>
                  <a:schemeClr val="bg1"/>
                </a:solidFill>
                <a:latin typeface="Courier New" panose="02070309020205020404" pitchFamily="49" charset="0"/>
                <a:cs typeface="Courier New" panose="02070309020205020404" pitchFamily="49" charset="0"/>
              </a:rPr>
            </a:br>
            <a:r>
              <a:rPr lang="en-US" sz="1600" b="1" dirty="0">
                <a:solidFill>
                  <a:schemeClr val="bg1"/>
                </a:solidFill>
                <a:latin typeface="Courier New" panose="02070309020205020404" pitchFamily="49" charset="0"/>
                <a:cs typeface="Courier New" panose="02070309020205020404" pitchFamily="49" charset="0"/>
              </a:rPr>
              <a:t>export default </a:t>
            </a:r>
            <a:r>
              <a:rPr lang="en-US" sz="1600" b="1" dirty="0" err="1">
                <a:solidFill>
                  <a:schemeClr val="bg1"/>
                </a:solidFill>
                <a:latin typeface="Courier New" panose="02070309020205020404" pitchFamily="49" charset="0"/>
                <a:cs typeface="Courier New" panose="02070309020205020404" pitchFamily="49" charset="0"/>
              </a:rPr>
              <a:t>ErrorBoundary</a:t>
            </a:r>
            <a:r>
              <a:rPr lang="en-US" sz="1600" b="1" dirty="0">
                <a:solidFill>
                  <a:schemeClr val="bg1"/>
                </a:solidFill>
                <a:latin typeface="Courier New" panose="02070309020205020404" pitchFamily="49" charset="0"/>
                <a:cs typeface="Courier New" panose="02070309020205020404" pitchFamily="49" charset="0"/>
              </a:rPr>
              <a:t>;</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
            </a:r>
            <a:br>
              <a:rPr lang="en-US" sz="1600" b="1" dirty="0">
                <a:solidFill>
                  <a:schemeClr val="bg1"/>
                </a:solidFill>
                <a:latin typeface="Courier New" panose="02070309020205020404" pitchFamily="49" charset="0"/>
                <a:cs typeface="Courier New" panose="02070309020205020404" pitchFamily="49" charset="0"/>
              </a:rPr>
            </a:br>
            <a:endParaRPr lang="en-US" sz="16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806941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Fragment</a:t>
            </a:r>
            <a:endParaRPr lang="en-US" dirty="0"/>
          </a:p>
        </p:txBody>
      </p:sp>
    </p:spTree>
    <p:extLst>
      <p:ext uri="{BB962C8B-B14F-4D97-AF65-F5344CB8AC3E}">
        <p14:creationId xmlns:p14="http://schemas.microsoft.com/office/powerpoint/2010/main" val="2547957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Fragment</a:t>
            </a:r>
            <a:endParaRPr lang="en-US" b="1" dirty="0"/>
          </a:p>
        </p:txBody>
      </p:sp>
      <p:sp>
        <p:nvSpPr>
          <p:cNvPr id="3" name="Content Placeholder 2"/>
          <p:cNvSpPr>
            <a:spLocks noGrp="1"/>
          </p:cNvSpPr>
          <p:nvPr>
            <p:ph idx="1"/>
          </p:nvPr>
        </p:nvSpPr>
        <p:spPr/>
        <p:txBody>
          <a:bodyPr>
            <a:normAutofit/>
          </a:bodyPr>
          <a:lstStyle/>
          <a:p>
            <a:pPr>
              <a:lnSpc>
                <a:spcPct val="150000"/>
              </a:lnSpc>
              <a:buFont typeface="Arial" panose="020B0604020202020204" pitchFamily="34" charset="0"/>
              <a:buChar char="•"/>
            </a:pPr>
            <a:r>
              <a:rPr lang="en-US" sz="2400" dirty="0" smtClean="0"/>
              <a:t> React </a:t>
            </a:r>
            <a:r>
              <a:rPr lang="en-US" sz="2400" dirty="0"/>
              <a:t>Fragment is a feature in React that allows you to return multiple elements from a React component by allowing you to group a list of children without adding extra nodes to the DOM.</a:t>
            </a:r>
          </a:p>
          <a:p>
            <a:pPr>
              <a:lnSpc>
                <a:spcPct val="150000"/>
              </a:lnSpc>
              <a:buFont typeface="Arial" panose="020B0604020202020204" pitchFamily="34" charset="0"/>
              <a:buChar char="•"/>
            </a:pPr>
            <a:r>
              <a:rPr lang="en-US" sz="2400" dirty="0" smtClean="0"/>
              <a:t> To </a:t>
            </a:r>
            <a:r>
              <a:rPr lang="en-US" sz="2400" dirty="0"/>
              <a:t>return multiple elements from a React component, you'll need to wrap the element in a root element. </a:t>
            </a:r>
            <a:endParaRPr lang="en-US" sz="2400" dirty="0" smtClean="0"/>
          </a:p>
          <a:p>
            <a:pPr>
              <a:lnSpc>
                <a:spcPct val="150000"/>
              </a:lnSpc>
              <a:buFont typeface="Arial" panose="020B0604020202020204" pitchFamily="34" charset="0"/>
              <a:buChar char="•"/>
            </a:pPr>
            <a:r>
              <a:rPr lang="en-US" sz="2400" dirty="0"/>
              <a:t> </a:t>
            </a:r>
            <a:r>
              <a:rPr lang="en-US" sz="2400" dirty="0" smtClean="0"/>
              <a:t> Use </a:t>
            </a:r>
            <a:r>
              <a:rPr lang="en-US" sz="2400" b="1" dirty="0" smtClean="0">
                <a:solidFill>
                  <a:schemeClr val="accent2">
                    <a:lumMod val="75000"/>
                  </a:schemeClr>
                </a:solidFill>
              </a:rPr>
              <a:t>&lt;</a:t>
            </a:r>
            <a:r>
              <a:rPr lang="en-US" sz="2400" b="1" dirty="0" err="1" smtClean="0">
                <a:solidFill>
                  <a:schemeClr val="accent2">
                    <a:lumMod val="75000"/>
                  </a:schemeClr>
                </a:solidFill>
              </a:rPr>
              <a:t>React.Fragment</a:t>
            </a:r>
            <a:r>
              <a:rPr lang="en-US" sz="2400" b="1" dirty="0" smtClean="0">
                <a:solidFill>
                  <a:schemeClr val="accent2">
                    <a:lumMod val="75000"/>
                  </a:schemeClr>
                </a:solidFill>
              </a:rPr>
              <a:t>&gt;</a:t>
            </a:r>
            <a:r>
              <a:rPr lang="en-US" sz="2400" b="1" dirty="0">
                <a:solidFill>
                  <a:schemeClr val="accent2">
                    <a:lumMod val="75000"/>
                  </a:schemeClr>
                </a:solidFill>
              </a:rPr>
              <a:t> </a:t>
            </a:r>
            <a:r>
              <a:rPr lang="en-US" sz="2400" b="1" dirty="0" smtClean="0">
                <a:solidFill>
                  <a:schemeClr val="accent2">
                    <a:lumMod val="75000"/>
                  </a:schemeClr>
                </a:solidFill>
              </a:rPr>
              <a:t>&lt;/</a:t>
            </a:r>
            <a:r>
              <a:rPr lang="en-US" sz="2400" b="1" dirty="0" err="1" smtClean="0">
                <a:solidFill>
                  <a:schemeClr val="accent2">
                    <a:lumMod val="75000"/>
                  </a:schemeClr>
                </a:solidFill>
              </a:rPr>
              <a:t>React.Fragment</a:t>
            </a:r>
            <a:r>
              <a:rPr lang="en-US" sz="2400" b="1" dirty="0">
                <a:solidFill>
                  <a:schemeClr val="accent2">
                    <a:lumMod val="75000"/>
                  </a:schemeClr>
                </a:solidFill>
              </a:rPr>
              <a:t>&gt;</a:t>
            </a:r>
            <a:r>
              <a:rPr lang="en-US" sz="2400" b="1" dirty="0" smtClean="0">
                <a:solidFill>
                  <a:schemeClr val="accent2">
                    <a:lumMod val="75000"/>
                  </a:schemeClr>
                </a:solidFill>
              </a:rPr>
              <a:t> </a:t>
            </a:r>
            <a:r>
              <a:rPr lang="en-US" sz="2400" dirty="0" smtClean="0"/>
              <a:t>tag or shorthand </a:t>
            </a:r>
            <a:r>
              <a:rPr lang="en-US" sz="2400" b="1" dirty="0" smtClean="0">
                <a:solidFill>
                  <a:schemeClr val="accent2">
                    <a:lumMod val="75000"/>
                  </a:schemeClr>
                </a:solidFill>
              </a:rPr>
              <a:t>&lt;&gt;   &lt;/&gt;</a:t>
            </a:r>
            <a:endParaRPr lang="en-US" sz="2400" b="1" dirty="0">
              <a:solidFill>
                <a:schemeClr val="accent2">
                  <a:lumMod val="75000"/>
                </a:schemeClr>
              </a:solidFill>
            </a:endParaRPr>
          </a:p>
        </p:txBody>
      </p:sp>
    </p:spTree>
    <p:extLst>
      <p:ext uri="{BB962C8B-B14F-4D97-AF65-F5344CB8AC3E}">
        <p14:creationId xmlns:p14="http://schemas.microsoft.com/office/powerpoint/2010/main" val="11455560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Fragment Advantages</a:t>
            </a:r>
            <a:endParaRPr lang="en-US" b="1" dirty="0"/>
          </a:p>
        </p:txBody>
      </p:sp>
      <p:sp>
        <p:nvSpPr>
          <p:cNvPr id="3" name="Content Placeholder 2"/>
          <p:cNvSpPr>
            <a:spLocks noGrp="1"/>
          </p:cNvSpPr>
          <p:nvPr>
            <p:ph idx="1"/>
          </p:nvPr>
        </p:nvSpPr>
        <p:spPr/>
        <p:txBody>
          <a:bodyPr>
            <a:normAutofit fontScale="85000" lnSpcReduction="10000"/>
          </a:bodyPr>
          <a:lstStyle/>
          <a:p>
            <a:pPr>
              <a:lnSpc>
                <a:spcPct val="160000"/>
              </a:lnSpc>
              <a:buFont typeface="Arial" panose="020B0604020202020204" pitchFamily="34" charset="0"/>
              <a:buChar char="•"/>
            </a:pPr>
            <a:r>
              <a:rPr lang="en-US" sz="2400" dirty="0" smtClean="0"/>
              <a:t> </a:t>
            </a:r>
            <a:r>
              <a:rPr lang="en-US" sz="2400" dirty="0"/>
              <a:t>The </a:t>
            </a:r>
            <a:r>
              <a:rPr lang="en-US" sz="2400" b="1" dirty="0">
                <a:solidFill>
                  <a:schemeClr val="accent2">
                    <a:lumMod val="75000"/>
                  </a:schemeClr>
                </a:solidFill>
              </a:rPr>
              <a:t>code readability </a:t>
            </a:r>
            <a:r>
              <a:rPr lang="en-US" sz="2400" dirty="0"/>
              <a:t>of React Fragment is higher.</a:t>
            </a:r>
          </a:p>
          <a:p>
            <a:pPr>
              <a:lnSpc>
                <a:spcPct val="160000"/>
              </a:lnSpc>
              <a:buFont typeface="Arial" panose="020B0604020202020204" pitchFamily="34" charset="0"/>
              <a:buChar char="•"/>
            </a:pPr>
            <a:r>
              <a:rPr lang="en-US" sz="2400" dirty="0" smtClean="0"/>
              <a:t> Because </a:t>
            </a:r>
            <a:r>
              <a:rPr lang="en-US" sz="2400" dirty="0"/>
              <a:t>React fragments have a smaller DOM, they </a:t>
            </a:r>
            <a:r>
              <a:rPr lang="en-US" sz="2400" b="1" dirty="0">
                <a:solidFill>
                  <a:schemeClr val="accent2">
                    <a:lumMod val="75000"/>
                  </a:schemeClr>
                </a:solidFill>
              </a:rPr>
              <a:t>render faster and use less memory</a:t>
            </a:r>
            <a:r>
              <a:rPr lang="en-US" sz="2400" dirty="0"/>
              <a:t>.</a:t>
            </a:r>
          </a:p>
          <a:p>
            <a:pPr>
              <a:lnSpc>
                <a:spcPct val="160000"/>
              </a:lnSpc>
              <a:buFont typeface="Arial" panose="020B0604020202020204" pitchFamily="34" charset="0"/>
              <a:buChar char="•"/>
            </a:pPr>
            <a:r>
              <a:rPr lang="en-US" sz="2400" dirty="0" smtClean="0"/>
              <a:t> React </a:t>
            </a:r>
            <a:r>
              <a:rPr lang="en-US" sz="2400" dirty="0"/>
              <a:t>Fragment allows React components to be rendered as intended without causing any parent-child relationship issues.</a:t>
            </a:r>
          </a:p>
          <a:p>
            <a:pPr>
              <a:lnSpc>
                <a:spcPct val="160000"/>
              </a:lnSpc>
              <a:buFont typeface="Arial" panose="020B0604020202020204" pitchFamily="34" charset="0"/>
              <a:buChar char="•"/>
            </a:pPr>
            <a:r>
              <a:rPr lang="en-US" sz="2400" dirty="0" smtClean="0"/>
              <a:t> Fragments </a:t>
            </a:r>
            <a:r>
              <a:rPr lang="en-US" sz="2400" b="1" dirty="0">
                <a:solidFill>
                  <a:schemeClr val="accent2">
                    <a:lumMod val="75000"/>
                  </a:schemeClr>
                </a:solidFill>
              </a:rPr>
              <a:t>allow the return of multiple JSX elements</a:t>
            </a:r>
            <a:r>
              <a:rPr lang="en-US" sz="2400" dirty="0"/>
              <a:t>, which addresses the issue of invalid HTML markups within react applications that were caused by the must-have constraint of only one element returning per component.</a:t>
            </a:r>
          </a:p>
        </p:txBody>
      </p:sp>
    </p:spTree>
    <p:extLst>
      <p:ext uri="{BB962C8B-B14F-4D97-AF65-F5344CB8AC3E}">
        <p14:creationId xmlns:p14="http://schemas.microsoft.com/office/powerpoint/2010/main" val="6234081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Fragment</a:t>
            </a:r>
          </a:p>
        </p:txBody>
      </p:sp>
      <p:sp>
        <p:nvSpPr>
          <p:cNvPr id="6" name="Content Placeholder 2"/>
          <p:cNvSpPr txBox="1">
            <a:spLocks/>
          </p:cNvSpPr>
          <p:nvPr/>
        </p:nvSpPr>
        <p:spPr>
          <a:xfrm>
            <a:off x="1186962" y="1889696"/>
            <a:ext cx="9968718" cy="402336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lnSpc>
                <a:spcPct val="120000"/>
              </a:lnSpc>
              <a:spcBef>
                <a:spcPts val="0"/>
              </a:spcBef>
              <a:spcAft>
                <a:spcPts val="0"/>
              </a:spcAft>
              <a:buNone/>
            </a:pPr>
            <a:r>
              <a:rPr lang="en-US" b="1" dirty="0" err="1">
                <a:solidFill>
                  <a:schemeClr val="bg1"/>
                </a:solidFill>
                <a:latin typeface="Courier New" panose="02070309020205020404" pitchFamily="49" charset="0"/>
                <a:cs typeface="Courier New" panose="02070309020205020404" pitchFamily="49" charset="0"/>
              </a:rPr>
              <a:t>const</a:t>
            </a:r>
            <a:r>
              <a:rPr lang="en-US" b="1" dirty="0">
                <a:solidFill>
                  <a:schemeClr val="bg1"/>
                </a:solidFill>
                <a:latin typeface="Courier New" panose="02070309020205020404" pitchFamily="49" charset="0"/>
                <a:cs typeface="Courier New" panose="02070309020205020404" pitchFamily="49" charset="0"/>
              </a:rPr>
              <a:t> </a:t>
            </a:r>
            <a:r>
              <a:rPr lang="en-US" b="1" dirty="0" err="1">
                <a:solidFill>
                  <a:schemeClr val="bg1"/>
                </a:solidFill>
                <a:latin typeface="Courier New" panose="02070309020205020404" pitchFamily="49" charset="0"/>
                <a:cs typeface="Courier New" panose="02070309020205020404" pitchFamily="49" charset="0"/>
              </a:rPr>
              <a:t>MyComponent</a:t>
            </a:r>
            <a:r>
              <a:rPr lang="en-US" b="1" dirty="0">
                <a:solidFill>
                  <a:schemeClr val="bg1"/>
                </a:solidFill>
                <a:latin typeface="Courier New" panose="02070309020205020404" pitchFamily="49" charset="0"/>
                <a:cs typeface="Courier New" panose="02070309020205020404" pitchFamily="49" charset="0"/>
              </a:rPr>
              <a:t> = () =&gt; {</a:t>
            </a:r>
          </a:p>
          <a:p>
            <a:pPr marL="292608" lvl="1" indent="0">
              <a:lnSpc>
                <a:spcPct val="120000"/>
              </a:lnSpc>
              <a:spcBef>
                <a:spcPts val="0"/>
              </a:spcBef>
              <a:spcAft>
                <a:spcPts val="0"/>
              </a:spcAft>
              <a:buNone/>
            </a:pPr>
            <a:r>
              <a:rPr lang="en-US" b="1" dirty="0">
                <a:solidFill>
                  <a:schemeClr val="bg1"/>
                </a:solidFill>
                <a:latin typeface="Courier New" panose="02070309020205020404" pitchFamily="49" charset="0"/>
                <a:cs typeface="Courier New" panose="02070309020205020404" pitchFamily="49" charset="0"/>
              </a:rPr>
              <a:t>  return (</a:t>
            </a:r>
          </a:p>
          <a:p>
            <a:pPr marL="292608" lvl="1" indent="0">
              <a:lnSpc>
                <a:spcPct val="120000"/>
              </a:lnSpc>
              <a:spcBef>
                <a:spcPts val="0"/>
              </a:spcBef>
              <a:spcAft>
                <a:spcPts val="0"/>
              </a:spcAft>
              <a:buNone/>
            </a:pPr>
            <a:r>
              <a:rPr lang="en-US" b="1" dirty="0">
                <a:solidFill>
                  <a:schemeClr val="bg1"/>
                </a:solidFill>
                <a:latin typeface="Courier New" panose="02070309020205020404" pitchFamily="49" charset="0"/>
                <a:cs typeface="Courier New" panose="02070309020205020404" pitchFamily="49" charset="0"/>
              </a:rPr>
              <a:t>    </a:t>
            </a:r>
            <a:r>
              <a:rPr lang="en-US" b="1" dirty="0">
                <a:solidFill>
                  <a:srgbClr val="FFFF00"/>
                </a:solidFill>
                <a:latin typeface="Courier New" panose="02070309020205020404" pitchFamily="49" charset="0"/>
                <a:cs typeface="Courier New" panose="02070309020205020404" pitchFamily="49" charset="0"/>
              </a:rPr>
              <a:t>&lt;</a:t>
            </a:r>
            <a:r>
              <a:rPr lang="en-US" b="1" dirty="0" err="1">
                <a:solidFill>
                  <a:srgbClr val="FFFF00"/>
                </a:solidFill>
                <a:latin typeface="Courier New" panose="02070309020205020404" pitchFamily="49" charset="0"/>
                <a:cs typeface="Courier New" panose="02070309020205020404" pitchFamily="49" charset="0"/>
              </a:rPr>
              <a:t>React.Fragment</a:t>
            </a:r>
            <a:r>
              <a:rPr lang="en-US" b="1" dirty="0">
                <a:solidFill>
                  <a:srgbClr val="FFFF00"/>
                </a:solidFill>
                <a:latin typeface="Courier New" panose="02070309020205020404" pitchFamily="49" charset="0"/>
                <a:cs typeface="Courier New" panose="02070309020205020404" pitchFamily="49" charset="0"/>
              </a:rPr>
              <a:t>&gt;</a:t>
            </a:r>
          </a:p>
          <a:p>
            <a:pPr marL="292608" lvl="1" indent="0">
              <a:lnSpc>
                <a:spcPct val="120000"/>
              </a:lnSpc>
              <a:spcBef>
                <a:spcPts val="0"/>
              </a:spcBef>
              <a:spcAft>
                <a:spcPts val="0"/>
              </a:spcAft>
              <a:buNone/>
            </a:pPr>
            <a:r>
              <a:rPr lang="en-US" b="1" dirty="0">
                <a:solidFill>
                  <a:schemeClr val="bg1"/>
                </a:solidFill>
                <a:latin typeface="Courier New" panose="02070309020205020404" pitchFamily="49" charset="0"/>
                <a:cs typeface="Courier New" panose="02070309020205020404" pitchFamily="49" charset="0"/>
              </a:rPr>
              <a:t>      &lt;h1&gt;Hello&lt;/h1&gt;</a:t>
            </a:r>
          </a:p>
          <a:p>
            <a:pPr marL="292608" lvl="1" indent="0">
              <a:lnSpc>
                <a:spcPct val="120000"/>
              </a:lnSpc>
              <a:spcBef>
                <a:spcPts val="0"/>
              </a:spcBef>
              <a:spcAft>
                <a:spcPts val="0"/>
              </a:spcAft>
              <a:buNone/>
            </a:pPr>
            <a:r>
              <a:rPr lang="en-US" b="1" dirty="0">
                <a:solidFill>
                  <a:schemeClr val="bg1"/>
                </a:solidFill>
                <a:latin typeface="Courier New" panose="02070309020205020404" pitchFamily="49" charset="0"/>
                <a:cs typeface="Courier New" panose="02070309020205020404" pitchFamily="49" charset="0"/>
              </a:rPr>
              <a:t>      &lt;p&gt;This is a paragraph.&lt;/p&gt;</a:t>
            </a:r>
          </a:p>
          <a:p>
            <a:pPr marL="292608" lvl="1" indent="0">
              <a:lnSpc>
                <a:spcPct val="120000"/>
              </a:lnSpc>
              <a:spcBef>
                <a:spcPts val="0"/>
              </a:spcBef>
              <a:spcAft>
                <a:spcPts val="0"/>
              </a:spcAft>
              <a:buNone/>
            </a:pPr>
            <a:r>
              <a:rPr lang="en-US" b="1" dirty="0">
                <a:solidFill>
                  <a:schemeClr val="bg1"/>
                </a:solidFill>
                <a:latin typeface="Courier New" panose="02070309020205020404" pitchFamily="49" charset="0"/>
                <a:cs typeface="Courier New" panose="02070309020205020404" pitchFamily="49" charset="0"/>
              </a:rPr>
              <a:t>    </a:t>
            </a:r>
            <a:r>
              <a:rPr lang="en-US" b="1" dirty="0">
                <a:solidFill>
                  <a:srgbClr val="FFFF00"/>
                </a:solidFill>
                <a:latin typeface="Courier New" panose="02070309020205020404" pitchFamily="49" charset="0"/>
                <a:cs typeface="Courier New" panose="02070309020205020404" pitchFamily="49" charset="0"/>
              </a:rPr>
              <a:t>&lt;/</a:t>
            </a:r>
            <a:r>
              <a:rPr lang="en-US" b="1" dirty="0" err="1">
                <a:solidFill>
                  <a:srgbClr val="FFFF00"/>
                </a:solidFill>
                <a:latin typeface="Courier New" panose="02070309020205020404" pitchFamily="49" charset="0"/>
                <a:cs typeface="Courier New" panose="02070309020205020404" pitchFamily="49" charset="0"/>
              </a:rPr>
              <a:t>React.Fragment</a:t>
            </a:r>
            <a:r>
              <a:rPr lang="en-US" b="1" dirty="0">
                <a:solidFill>
                  <a:srgbClr val="FFFF00"/>
                </a:solidFill>
                <a:latin typeface="Courier New" panose="02070309020205020404" pitchFamily="49" charset="0"/>
                <a:cs typeface="Courier New" panose="02070309020205020404" pitchFamily="49" charset="0"/>
              </a:rPr>
              <a:t>&gt;</a:t>
            </a:r>
          </a:p>
          <a:p>
            <a:pPr marL="292608" lvl="1" indent="0">
              <a:lnSpc>
                <a:spcPct val="120000"/>
              </a:lnSpc>
              <a:spcBef>
                <a:spcPts val="0"/>
              </a:spcBef>
              <a:spcAft>
                <a:spcPts val="0"/>
              </a:spcAft>
              <a:buNone/>
            </a:pPr>
            <a:r>
              <a:rPr lang="en-US" b="1" dirty="0">
                <a:solidFill>
                  <a:schemeClr val="bg1"/>
                </a:solidFill>
                <a:latin typeface="Courier New" panose="02070309020205020404" pitchFamily="49" charset="0"/>
                <a:cs typeface="Courier New" panose="02070309020205020404" pitchFamily="49" charset="0"/>
              </a:rPr>
              <a:t>  );</a:t>
            </a:r>
          </a:p>
          <a:p>
            <a:pPr marL="292608" lvl="1" indent="0">
              <a:lnSpc>
                <a:spcPct val="120000"/>
              </a:lnSpc>
              <a:spcBef>
                <a:spcPts val="0"/>
              </a:spcBef>
              <a:spcAft>
                <a:spcPts val="0"/>
              </a:spcAft>
              <a:buNone/>
            </a:pPr>
            <a:r>
              <a:rPr lang="en-US" b="1" dirty="0">
                <a:solidFill>
                  <a:schemeClr val="bg1"/>
                </a:solidFill>
                <a:latin typeface="Courier New" panose="02070309020205020404" pitchFamily="49" charset="0"/>
                <a:cs typeface="Courier New" panose="02070309020205020404" pitchFamily="49" charset="0"/>
              </a:rPr>
              <a:t>};</a:t>
            </a:r>
          </a:p>
          <a:p>
            <a:pPr marL="292608" lvl="1" indent="0">
              <a:lnSpc>
                <a:spcPct val="120000"/>
              </a:lnSpc>
              <a:spcBef>
                <a:spcPts val="0"/>
              </a:spcBef>
              <a:spcAft>
                <a:spcPts val="0"/>
              </a:spcAft>
              <a:buNone/>
            </a:pPr>
            <a:endParaRPr lang="en-US" b="1" dirty="0">
              <a:solidFill>
                <a:schemeClr val="bg1"/>
              </a:solidFill>
              <a:latin typeface="Courier New" panose="02070309020205020404" pitchFamily="49" charset="0"/>
              <a:cs typeface="Courier New" panose="02070309020205020404" pitchFamily="49" charset="0"/>
            </a:endParaRPr>
          </a:p>
          <a:p>
            <a:pPr marL="292608" lvl="1" indent="0">
              <a:lnSpc>
                <a:spcPct val="120000"/>
              </a:lnSpc>
              <a:spcBef>
                <a:spcPts val="0"/>
              </a:spcBef>
              <a:spcAft>
                <a:spcPts val="0"/>
              </a:spcAft>
              <a:buNone/>
            </a:pPr>
            <a:r>
              <a:rPr lang="en-US" b="1" dirty="0">
                <a:solidFill>
                  <a:schemeClr val="bg1"/>
                </a:solidFill>
                <a:latin typeface="Courier New" panose="02070309020205020404" pitchFamily="49" charset="0"/>
                <a:cs typeface="Courier New" panose="02070309020205020404" pitchFamily="49" charset="0"/>
              </a:rPr>
              <a:t>export default </a:t>
            </a:r>
            <a:r>
              <a:rPr lang="en-US" b="1" dirty="0" err="1">
                <a:solidFill>
                  <a:schemeClr val="bg1"/>
                </a:solidFill>
                <a:latin typeface="Courier New" panose="02070309020205020404" pitchFamily="49" charset="0"/>
                <a:cs typeface="Courier New" panose="02070309020205020404" pitchFamily="49" charset="0"/>
              </a:rPr>
              <a:t>MyComponent</a:t>
            </a:r>
            <a:r>
              <a:rPr lang="en-US" b="1" dirty="0">
                <a:solidFill>
                  <a:schemeClr val="bg1"/>
                </a:solidFill>
                <a:latin typeface="Courier New" panose="02070309020205020404" pitchFamily="49" charset="0"/>
                <a:cs typeface="Courier New" panose="02070309020205020404" pitchFamily="49" charset="0"/>
              </a:rPr>
              <a:t>;</a:t>
            </a:r>
            <a:endParaRPr lang="en-US" b="1"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303379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Fragment</a:t>
            </a:r>
          </a:p>
        </p:txBody>
      </p:sp>
      <p:sp>
        <p:nvSpPr>
          <p:cNvPr id="6" name="Content Placeholder 2"/>
          <p:cNvSpPr txBox="1">
            <a:spLocks/>
          </p:cNvSpPr>
          <p:nvPr/>
        </p:nvSpPr>
        <p:spPr>
          <a:xfrm>
            <a:off x="1186962" y="1889696"/>
            <a:ext cx="9968718" cy="402336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lnSpc>
                <a:spcPct val="120000"/>
              </a:lnSpc>
              <a:spcBef>
                <a:spcPts val="0"/>
              </a:spcBef>
              <a:spcAft>
                <a:spcPts val="0"/>
              </a:spcAft>
              <a:buNone/>
            </a:pPr>
            <a:r>
              <a:rPr lang="en-US" b="1" dirty="0" err="1">
                <a:solidFill>
                  <a:schemeClr val="bg1"/>
                </a:solidFill>
                <a:latin typeface="Courier New" panose="02070309020205020404" pitchFamily="49" charset="0"/>
                <a:cs typeface="Courier New" panose="02070309020205020404" pitchFamily="49" charset="0"/>
              </a:rPr>
              <a:t>const</a:t>
            </a:r>
            <a:r>
              <a:rPr lang="en-US" b="1" dirty="0">
                <a:solidFill>
                  <a:schemeClr val="bg1"/>
                </a:solidFill>
                <a:latin typeface="Courier New" panose="02070309020205020404" pitchFamily="49" charset="0"/>
                <a:cs typeface="Courier New" panose="02070309020205020404" pitchFamily="49" charset="0"/>
              </a:rPr>
              <a:t> </a:t>
            </a:r>
            <a:r>
              <a:rPr lang="en-US" b="1" dirty="0" err="1">
                <a:solidFill>
                  <a:schemeClr val="bg1"/>
                </a:solidFill>
                <a:latin typeface="Courier New" panose="02070309020205020404" pitchFamily="49" charset="0"/>
                <a:cs typeface="Courier New" panose="02070309020205020404" pitchFamily="49" charset="0"/>
              </a:rPr>
              <a:t>MyComponent</a:t>
            </a:r>
            <a:r>
              <a:rPr lang="en-US" b="1" dirty="0">
                <a:solidFill>
                  <a:schemeClr val="bg1"/>
                </a:solidFill>
                <a:latin typeface="Courier New" panose="02070309020205020404" pitchFamily="49" charset="0"/>
                <a:cs typeface="Courier New" panose="02070309020205020404" pitchFamily="49" charset="0"/>
              </a:rPr>
              <a:t> = () =&gt; {</a:t>
            </a:r>
          </a:p>
          <a:p>
            <a:pPr marL="292608" lvl="1" indent="0">
              <a:lnSpc>
                <a:spcPct val="120000"/>
              </a:lnSpc>
              <a:spcBef>
                <a:spcPts val="0"/>
              </a:spcBef>
              <a:spcAft>
                <a:spcPts val="0"/>
              </a:spcAft>
              <a:buNone/>
            </a:pPr>
            <a:r>
              <a:rPr lang="en-US" b="1" dirty="0">
                <a:solidFill>
                  <a:schemeClr val="bg1"/>
                </a:solidFill>
                <a:latin typeface="Courier New" panose="02070309020205020404" pitchFamily="49" charset="0"/>
                <a:cs typeface="Courier New" panose="02070309020205020404" pitchFamily="49" charset="0"/>
              </a:rPr>
              <a:t>  return (</a:t>
            </a:r>
          </a:p>
          <a:p>
            <a:pPr marL="292608" lvl="1" indent="0">
              <a:lnSpc>
                <a:spcPct val="120000"/>
              </a:lnSpc>
              <a:spcBef>
                <a:spcPts val="0"/>
              </a:spcBef>
              <a:spcAft>
                <a:spcPts val="0"/>
              </a:spcAft>
              <a:buNone/>
            </a:pPr>
            <a:r>
              <a:rPr lang="en-US" b="1" dirty="0">
                <a:solidFill>
                  <a:schemeClr val="bg1"/>
                </a:solidFill>
                <a:latin typeface="Courier New" panose="02070309020205020404" pitchFamily="49" charset="0"/>
                <a:cs typeface="Courier New" panose="02070309020205020404" pitchFamily="49" charset="0"/>
              </a:rPr>
              <a:t>    </a:t>
            </a:r>
            <a:r>
              <a:rPr lang="en-US" b="1" dirty="0" smtClean="0">
                <a:solidFill>
                  <a:srgbClr val="FFFF00"/>
                </a:solidFill>
                <a:latin typeface="Courier New" panose="02070309020205020404" pitchFamily="49" charset="0"/>
                <a:cs typeface="Courier New" panose="02070309020205020404" pitchFamily="49" charset="0"/>
              </a:rPr>
              <a:t>&lt;&gt;</a:t>
            </a:r>
            <a:endParaRPr lang="en-US" b="1" dirty="0">
              <a:solidFill>
                <a:srgbClr val="FFFF00"/>
              </a:solidFill>
              <a:latin typeface="Courier New" panose="02070309020205020404" pitchFamily="49" charset="0"/>
              <a:cs typeface="Courier New" panose="02070309020205020404" pitchFamily="49" charset="0"/>
            </a:endParaRPr>
          </a:p>
          <a:p>
            <a:pPr marL="292608" lvl="1" indent="0">
              <a:lnSpc>
                <a:spcPct val="120000"/>
              </a:lnSpc>
              <a:spcBef>
                <a:spcPts val="0"/>
              </a:spcBef>
              <a:spcAft>
                <a:spcPts val="0"/>
              </a:spcAft>
              <a:buNone/>
            </a:pPr>
            <a:r>
              <a:rPr lang="en-US" b="1" dirty="0">
                <a:solidFill>
                  <a:schemeClr val="bg1"/>
                </a:solidFill>
                <a:latin typeface="Courier New" panose="02070309020205020404" pitchFamily="49" charset="0"/>
                <a:cs typeface="Courier New" panose="02070309020205020404" pitchFamily="49" charset="0"/>
              </a:rPr>
              <a:t>      &lt;h1&gt;Hello&lt;/h1&gt;</a:t>
            </a:r>
          </a:p>
          <a:p>
            <a:pPr marL="292608" lvl="1" indent="0">
              <a:lnSpc>
                <a:spcPct val="120000"/>
              </a:lnSpc>
              <a:spcBef>
                <a:spcPts val="0"/>
              </a:spcBef>
              <a:spcAft>
                <a:spcPts val="0"/>
              </a:spcAft>
              <a:buNone/>
            </a:pPr>
            <a:r>
              <a:rPr lang="en-US" b="1" dirty="0">
                <a:solidFill>
                  <a:schemeClr val="bg1"/>
                </a:solidFill>
                <a:latin typeface="Courier New" panose="02070309020205020404" pitchFamily="49" charset="0"/>
                <a:cs typeface="Courier New" panose="02070309020205020404" pitchFamily="49" charset="0"/>
              </a:rPr>
              <a:t>      &lt;p&gt;This is a paragraph.&lt;/p&gt;</a:t>
            </a:r>
          </a:p>
          <a:p>
            <a:pPr marL="292608" lvl="1" indent="0">
              <a:lnSpc>
                <a:spcPct val="120000"/>
              </a:lnSpc>
              <a:spcBef>
                <a:spcPts val="0"/>
              </a:spcBef>
              <a:spcAft>
                <a:spcPts val="0"/>
              </a:spcAft>
              <a:buNone/>
            </a:pPr>
            <a:r>
              <a:rPr lang="en-US" b="1" dirty="0">
                <a:solidFill>
                  <a:schemeClr val="bg1"/>
                </a:solidFill>
                <a:latin typeface="Courier New" panose="02070309020205020404" pitchFamily="49" charset="0"/>
                <a:cs typeface="Courier New" panose="02070309020205020404" pitchFamily="49" charset="0"/>
              </a:rPr>
              <a:t>    </a:t>
            </a:r>
            <a:r>
              <a:rPr lang="en-US" b="1" dirty="0" smtClean="0">
                <a:solidFill>
                  <a:srgbClr val="FFFF00"/>
                </a:solidFill>
                <a:latin typeface="Courier New" panose="02070309020205020404" pitchFamily="49" charset="0"/>
                <a:cs typeface="Courier New" panose="02070309020205020404" pitchFamily="49" charset="0"/>
              </a:rPr>
              <a:t>&lt;/&gt;</a:t>
            </a:r>
            <a:endParaRPr lang="en-US" b="1" dirty="0">
              <a:solidFill>
                <a:srgbClr val="FFFF00"/>
              </a:solidFill>
              <a:latin typeface="Courier New" panose="02070309020205020404" pitchFamily="49" charset="0"/>
              <a:cs typeface="Courier New" panose="02070309020205020404" pitchFamily="49" charset="0"/>
            </a:endParaRPr>
          </a:p>
          <a:p>
            <a:pPr marL="292608" lvl="1" indent="0">
              <a:lnSpc>
                <a:spcPct val="120000"/>
              </a:lnSpc>
              <a:spcBef>
                <a:spcPts val="0"/>
              </a:spcBef>
              <a:spcAft>
                <a:spcPts val="0"/>
              </a:spcAft>
              <a:buNone/>
            </a:pPr>
            <a:r>
              <a:rPr lang="en-US" b="1" dirty="0">
                <a:solidFill>
                  <a:schemeClr val="bg1"/>
                </a:solidFill>
                <a:latin typeface="Courier New" panose="02070309020205020404" pitchFamily="49" charset="0"/>
                <a:cs typeface="Courier New" panose="02070309020205020404" pitchFamily="49" charset="0"/>
              </a:rPr>
              <a:t>  );</a:t>
            </a:r>
          </a:p>
          <a:p>
            <a:pPr marL="292608" lvl="1" indent="0">
              <a:lnSpc>
                <a:spcPct val="120000"/>
              </a:lnSpc>
              <a:spcBef>
                <a:spcPts val="0"/>
              </a:spcBef>
              <a:spcAft>
                <a:spcPts val="0"/>
              </a:spcAft>
              <a:buNone/>
            </a:pPr>
            <a:r>
              <a:rPr lang="en-US" b="1" dirty="0">
                <a:solidFill>
                  <a:schemeClr val="bg1"/>
                </a:solidFill>
                <a:latin typeface="Courier New" panose="02070309020205020404" pitchFamily="49" charset="0"/>
                <a:cs typeface="Courier New" panose="02070309020205020404" pitchFamily="49" charset="0"/>
              </a:rPr>
              <a:t>};</a:t>
            </a:r>
          </a:p>
          <a:p>
            <a:pPr marL="292608" lvl="1" indent="0">
              <a:lnSpc>
                <a:spcPct val="120000"/>
              </a:lnSpc>
              <a:spcBef>
                <a:spcPts val="0"/>
              </a:spcBef>
              <a:spcAft>
                <a:spcPts val="0"/>
              </a:spcAft>
              <a:buNone/>
            </a:pPr>
            <a:endParaRPr lang="en-US" b="1" dirty="0">
              <a:solidFill>
                <a:schemeClr val="bg1"/>
              </a:solidFill>
              <a:latin typeface="Courier New" panose="02070309020205020404" pitchFamily="49" charset="0"/>
              <a:cs typeface="Courier New" panose="02070309020205020404" pitchFamily="49" charset="0"/>
            </a:endParaRPr>
          </a:p>
          <a:p>
            <a:pPr marL="292608" lvl="1" indent="0">
              <a:lnSpc>
                <a:spcPct val="120000"/>
              </a:lnSpc>
              <a:spcBef>
                <a:spcPts val="0"/>
              </a:spcBef>
              <a:spcAft>
                <a:spcPts val="0"/>
              </a:spcAft>
              <a:buNone/>
            </a:pPr>
            <a:r>
              <a:rPr lang="en-US" b="1" dirty="0">
                <a:solidFill>
                  <a:schemeClr val="bg1"/>
                </a:solidFill>
                <a:latin typeface="Courier New" panose="02070309020205020404" pitchFamily="49" charset="0"/>
                <a:cs typeface="Courier New" panose="02070309020205020404" pitchFamily="49" charset="0"/>
              </a:rPr>
              <a:t>export default </a:t>
            </a:r>
            <a:r>
              <a:rPr lang="en-US" b="1" dirty="0" err="1">
                <a:solidFill>
                  <a:schemeClr val="bg1"/>
                </a:solidFill>
                <a:latin typeface="Courier New" panose="02070309020205020404" pitchFamily="49" charset="0"/>
                <a:cs typeface="Courier New" panose="02070309020205020404" pitchFamily="49" charset="0"/>
              </a:rPr>
              <a:t>MyComponent</a:t>
            </a:r>
            <a:r>
              <a:rPr lang="en-US" b="1" dirty="0">
                <a:solidFill>
                  <a:schemeClr val="bg1"/>
                </a:solidFill>
                <a:latin typeface="Courier New" panose="02070309020205020404" pitchFamily="49" charset="0"/>
                <a:cs typeface="Courier New" panose="02070309020205020404" pitchFamily="49" charset="0"/>
              </a:rPr>
              <a:t>;</a:t>
            </a:r>
            <a:endParaRPr lang="en-US" b="1"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716712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HOC</a:t>
            </a:r>
            <a:endParaRPr lang="en-US" dirty="0"/>
          </a:p>
        </p:txBody>
      </p:sp>
      <p:sp>
        <p:nvSpPr>
          <p:cNvPr id="3" name="Text Placeholder 2"/>
          <p:cNvSpPr>
            <a:spLocks noGrp="1"/>
          </p:cNvSpPr>
          <p:nvPr>
            <p:ph type="body" idx="1"/>
          </p:nvPr>
        </p:nvSpPr>
        <p:spPr/>
        <p:txBody>
          <a:bodyPr/>
          <a:lstStyle/>
          <a:p>
            <a:r>
              <a:rPr lang="en-US" dirty="0" smtClean="0"/>
              <a:t>Higher order component</a:t>
            </a:r>
            <a:endParaRPr lang="en-US" dirty="0"/>
          </a:p>
        </p:txBody>
      </p:sp>
    </p:spTree>
    <p:extLst>
      <p:ext uri="{BB962C8B-B14F-4D97-AF65-F5344CB8AC3E}">
        <p14:creationId xmlns:p14="http://schemas.microsoft.com/office/powerpoint/2010/main" val="3958152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HOC</a:t>
            </a:r>
            <a:endParaRPr lang="en-US" dirty="0"/>
          </a:p>
        </p:txBody>
      </p:sp>
      <p:sp>
        <p:nvSpPr>
          <p:cNvPr id="3" name="Content Placeholder 2"/>
          <p:cNvSpPr>
            <a:spLocks noGrp="1"/>
          </p:cNvSpPr>
          <p:nvPr>
            <p:ph idx="1"/>
          </p:nvPr>
        </p:nvSpPr>
        <p:spPr/>
        <p:txBody>
          <a:bodyPr>
            <a:normAutofit/>
          </a:bodyPr>
          <a:lstStyle/>
          <a:p>
            <a:pPr algn="just">
              <a:lnSpc>
                <a:spcPct val="150000"/>
              </a:lnSpc>
              <a:buFont typeface="Arial" panose="020B0604020202020204" pitchFamily="34" charset="0"/>
              <a:buChar char="•"/>
            </a:pPr>
            <a:r>
              <a:rPr lang="en-US" sz="2200" dirty="0" smtClean="0"/>
              <a:t> Higher-order </a:t>
            </a:r>
            <a:r>
              <a:rPr lang="en-US" sz="2200" dirty="0"/>
              <a:t>components or HOC is the advanced method of reusing the component functionality logic. </a:t>
            </a:r>
            <a:endParaRPr lang="en-US" sz="2200" dirty="0" smtClean="0"/>
          </a:p>
          <a:p>
            <a:pPr algn="just">
              <a:lnSpc>
                <a:spcPct val="150000"/>
              </a:lnSpc>
              <a:buFont typeface="Arial" panose="020B0604020202020204" pitchFamily="34" charset="0"/>
              <a:buChar char="•"/>
            </a:pPr>
            <a:r>
              <a:rPr lang="en-US" sz="2200" dirty="0"/>
              <a:t> </a:t>
            </a:r>
            <a:r>
              <a:rPr lang="en-US" sz="2200" dirty="0" smtClean="0"/>
              <a:t>It </a:t>
            </a:r>
            <a:r>
              <a:rPr lang="en-US" sz="2200" dirty="0"/>
              <a:t>simply takes the original component and returns the enhanced component</a:t>
            </a:r>
            <a:r>
              <a:rPr lang="en-US" sz="2200" dirty="0" smtClean="0"/>
              <a:t>.</a:t>
            </a:r>
          </a:p>
          <a:p>
            <a:pPr algn="just">
              <a:lnSpc>
                <a:spcPct val="150000"/>
              </a:lnSpc>
              <a:buFont typeface="Arial" panose="020B0604020202020204" pitchFamily="34" charset="0"/>
              <a:buChar char="•"/>
            </a:pPr>
            <a:r>
              <a:rPr lang="en-US" sz="2200" dirty="0" smtClean="0"/>
              <a:t> Syntax:</a:t>
            </a:r>
          </a:p>
          <a:p>
            <a:pPr marL="0" indent="0">
              <a:lnSpc>
                <a:spcPct val="150000"/>
              </a:lnSpc>
              <a:buNone/>
            </a:pPr>
            <a:r>
              <a:rPr lang="en-US" sz="1800" b="1" dirty="0" err="1" smtClean="0">
                <a:latin typeface="Courier New" panose="02070309020205020404" pitchFamily="49" charset="0"/>
                <a:cs typeface="Courier New" panose="02070309020205020404" pitchFamily="49" charset="0"/>
              </a:rPr>
              <a:t>const</a:t>
            </a:r>
            <a:r>
              <a:rPr lang="en-US" sz="1800" b="1" dirty="0" smtClean="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EnhancedComponent</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higherOrderComponent</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OriginalComponent</a:t>
            </a:r>
            <a:r>
              <a:rPr lang="en-US" sz="18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66909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HOC</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sz="2200" b="1" dirty="0" smtClean="0"/>
              <a:t>Reason </a:t>
            </a:r>
            <a:r>
              <a:rPr lang="en-US" sz="2200" b="1" dirty="0"/>
              <a:t>to use Higher-Order component:</a:t>
            </a:r>
          </a:p>
          <a:p>
            <a:pPr>
              <a:lnSpc>
                <a:spcPct val="150000"/>
              </a:lnSpc>
              <a:buFont typeface="Arial" panose="020B0604020202020204" pitchFamily="34" charset="0"/>
              <a:buChar char="•"/>
            </a:pPr>
            <a:r>
              <a:rPr lang="en-US" sz="2200" dirty="0" smtClean="0"/>
              <a:t> Easy </a:t>
            </a:r>
            <a:r>
              <a:rPr lang="en-US" sz="2200" dirty="0"/>
              <a:t>to handle</a:t>
            </a:r>
          </a:p>
          <a:p>
            <a:pPr>
              <a:lnSpc>
                <a:spcPct val="150000"/>
              </a:lnSpc>
              <a:buFont typeface="Arial" panose="020B0604020202020204" pitchFamily="34" charset="0"/>
              <a:buChar char="•"/>
            </a:pPr>
            <a:r>
              <a:rPr lang="en-US" sz="2200" dirty="0" smtClean="0"/>
              <a:t> Get </a:t>
            </a:r>
            <a:r>
              <a:rPr lang="en-US" sz="2200" dirty="0"/>
              <a:t>rid of copying the same logic in every component</a:t>
            </a:r>
          </a:p>
          <a:p>
            <a:pPr>
              <a:lnSpc>
                <a:spcPct val="150000"/>
              </a:lnSpc>
              <a:buFont typeface="Arial" panose="020B0604020202020204" pitchFamily="34" charset="0"/>
              <a:buChar char="•"/>
            </a:pPr>
            <a:r>
              <a:rPr lang="en-US" sz="2200" dirty="0" smtClean="0"/>
              <a:t> Makes </a:t>
            </a:r>
            <a:r>
              <a:rPr lang="en-US" sz="2200" dirty="0"/>
              <a:t>code more readable</a:t>
            </a:r>
          </a:p>
        </p:txBody>
      </p:sp>
    </p:spTree>
    <p:extLst>
      <p:ext uri="{BB962C8B-B14F-4D97-AF65-F5344CB8AC3E}">
        <p14:creationId xmlns:p14="http://schemas.microsoft.com/office/powerpoint/2010/main" val="3313688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HOC</a:t>
            </a:r>
            <a:endParaRPr lang="en-US" b="1" dirty="0"/>
          </a:p>
        </p:txBody>
      </p:sp>
      <p:sp>
        <p:nvSpPr>
          <p:cNvPr id="6" name="Content Placeholder 2"/>
          <p:cNvSpPr txBox="1">
            <a:spLocks/>
          </p:cNvSpPr>
          <p:nvPr/>
        </p:nvSpPr>
        <p:spPr>
          <a:xfrm>
            <a:off x="1186962" y="1889696"/>
            <a:ext cx="9968718" cy="402336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spcBef>
                <a:spcPts val="0"/>
              </a:spcBef>
            </a:pPr>
            <a:r>
              <a:rPr lang="en-US" sz="1600" b="1" dirty="0" err="1">
                <a:solidFill>
                  <a:schemeClr val="bg1"/>
                </a:solidFill>
                <a:latin typeface="Courier New" panose="02070309020205020404" pitchFamily="49" charset="0"/>
                <a:cs typeface="Courier New" panose="02070309020205020404" pitchFamily="49" charset="0"/>
              </a:rPr>
              <a:t>const</a:t>
            </a:r>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withCounter</a:t>
            </a:r>
            <a:r>
              <a:rPr lang="en-US" sz="1600" b="1" dirty="0">
                <a:solidFill>
                  <a:schemeClr val="bg1"/>
                </a:solidFill>
                <a:latin typeface="Courier New" panose="02070309020205020404" pitchFamily="49" charset="0"/>
                <a:cs typeface="Courier New" panose="02070309020205020404" pitchFamily="49" charset="0"/>
              </a:rPr>
              <a:t> = (</a:t>
            </a:r>
            <a:r>
              <a:rPr lang="en-US" sz="1600" b="1" dirty="0" err="1">
                <a:solidFill>
                  <a:srgbClr val="FFFF00"/>
                </a:solidFill>
                <a:latin typeface="Courier New" panose="02070309020205020404" pitchFamily="49" charset="0"/>
                <a:cs typeface="Courier New" panose="02070309020205020404" pitchFamily="49" charset="0"/>
              </a:rPr>
              <a:t>WrappedComponent</a:t>
            </a:r>
            <a:r>
              <a:rPr lang="en-US" sz="1600" b="1" dirty="0">
                <a:solidFill>
                  <a:schemeClr val="bg1"/>
                </a:solidFill>
                <a:latin typeface="Courier New" panose="02070309020205020404" pitchFamily="49" charset="0"/>
                <a:cs typeface="Courier New" panose="02070309020205020404" pitchFamily="49" charset="0"/>
              </a:rPr>
              <a:t>) =&gt; {</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  return () =&gt; {</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const</a:t>
            </a:r>
            <a:r>
              <a:rPr lang="en-US" sz="1600" b="1" dirty="0">
                <a:solidFill>
                  <a:schemeClr val="bg1"/>
                </a:solidFill>
                <a:latin typeface="Courier New" panose="02070309020205020404" pitchFamily="49" charset="0"/>
                <a:cs typeface="Courier New" panose="02070309020205020404" pitchFamily="49" charset="0"/>
              </a:rPr>
              <a:t> [count, </a:t>
            </a:r>
            <a:r>
              <a:rPr lang="en-US" sz="1600" b="1" dirty="0" err="1">
                <a:solidFill>
                  <a:schemeClr val="bg1"/>
                </a:solidFill>
                <a:latin typeface="Courier New" panose="02070309020205020404" pitchFamily="49" charset="0"/>
                <a:cs typeface="Courier New" panose="02070309020205020404" pitchFamily="49" charset="0"/>
              </a:rPr>
              <a:t>setCount</a:t>
            </a:r>
            <a:r>
              <a:rPr lang="en-US" sz="1600" b="1" dirty="0">
                <a:solidFill>
                  <a:schemeClr val="bg1"/>
                </a:solidFill>
                <a:latin typeface="Courier New" panose="02070309020205020404" pitchFamily="49" charset="0"/>
                <a:cs typeface="Courier New" panose="02070309020205020404" pitchFamily="49" charset="0"/>
              </a:rPr>
              <a:t>] = </a:t>
            </a:r>
            <a:r>
              <a:rPr lang="en-US" sz="1600" b="1" dirty="0" err="1">
                <a:solidFill>
                  <a:schemeClr val="bg1"/>
                </a:solidFill>
                <a:latin typeface="Courier New" panose="02070309020205020404" pitchFamily="49" charset="0"/>
                <a:cs typeface="Courier New" panose="02070309020205020404" pitchFamily="49" charset="0"/>
              </a:rPr>
              <a:t>useState</a:t>
            </a:r>
            <a:r>
              <a:rPr lang="en-US" sz="1600" b="1" dirty="0">
                <a:solidFill>
                  <a:schemeClr val="bg1"/>
                </a:solidFill>
                <a:latin typeface="Courier New" panose="02070309020205020404" pitchFamily="49" charset="0"/>
                <a:cs typeface="Courier New" panose="02070309020205020404" pitchFamily="49" charset="0"/>
              </a:rPr>
              <a:t>(0);</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
            </a:r>
            <a:br>
              <a:rPr lang="en-US" sz="1600" b="1" dirty="0">
                <a:solidFill>
                  <a:schemeClr val="bg1"/>
                </a:solidFill>
                <a:latin typeface="Courier New" panose="02070309020205020404" pitchFamily="49" charset="0"/>
                <a:cs typeface="Courier New" panose="02070309020205020404" pitchFamily="49" charset="0"/>
              </a:rPr>
            </a:br>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const</a:t>
            </a:r>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handleIncrement</a:t>
            </a:r>
            <a:r>
              <a:rPr lang="en-US" sz="1600" b="1" dirty="0">
                <a:solidFill>
                  <a:schemeClr val="bg1"/>
                </a:solidFill>
                <a:latin typeface="Courier New" panose="02070309020205020404" pitchFamily="49" charset="0"/>
                <a:cs typeface="Courier New" panose="02070309020205020404" pitchFamily="49" charset="0"/>
              </a:rPr>
              <a:t> = () =&gt; {</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setCount</a:t>
            </a:r>
            <a:r>
              <a:rPr lang="en-US" sz="1600" b="1" dirty="0">
                <a:solidFill>
                  <a:schemeClr val="bg1"/>
                </a:solidFill>
                <a:latin typeface="Courier New" panose="02070309020205020404" pitchFamily="49" charset="0"/>
                <a:cs typeface="Courier New" panose="02070309020205020404" pitchFamily="49" charset="0"/>
              </a:rPr>
              <a:t>(count + 1);</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    };</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
            </a:r>
            <a:br>
              <a:rPr lang="en-US" sz="1600" b="1" dirty="0">
                <a:solidFill>
                  <a:schemeClr val="bg1"/>
                </a:solidFill>
                <a:latin typeface="Courier New" panose="02070309020205020404" pitchFamily="49" charset="0"/>
                <a:cs typeface="Courier New" panose="02070309020205020404" pitchFamily="49" charset="0"/>
              </a:rPr>
            </a:br>
            <a:r>
              <a:rPr lang="en-US" sz="1600" b="1" dirty="0">
                <a:solidFill>
                  <a:schemeClr val="bg1"/>
                </a:solidFill>
                <a:latin typeface="Courier New" panose="02070309020205020404" pitchFamily="49" charset="0"/>
                <a:cs typeface="Courier New" panose="02070309020205020404" pitchFamily="49" charset="0"/>
              </a:rPr>
              <a:t>    return </a:t>
            </a:r>
            <a:r>
              <a:rPr lang="en-US" sz="1600" b="1" dirty="0">
                <a:solidFill>
                  <a:srgbClr val="FFFF00"/>
                </a:solidFill>
                <a:latin typeface="Courier New" panose="02070309020205020404" pitchFamily="49" charset="0"/>
                <a:cs typeface="Courier New" panose="02070309020205020404" pitchFamily="49" charset="0"/>
              </a:rPr>
              <a:t>&lt;</a:t>
            </a:r>
            <a:r>
              <a:rPr lang="en-US" sz="1600" b="1" dirty="0" err="1">
                <a:solidFill>
                  <a:srgbClr val="FFFF00"/>
                </a:solidFill>
                <a:latin typeface="Courier New" panose="02070309020205020404" pitchFamily="49" charset="0"/>
                <a:cs typeface="Courier New" panose="02070309020205020404" pitchFamily="49" charset="0"/>
              </a:rPr>
              <a:t>WrappedComponent</a:t>
            </a:r>
            <a:r>
              <a:rPr lang="en-US" sz="1600" b="1" dirty="0">
                <a:solidFill>
                  <a:srgbClr val="FFFF00"/>
                </a:solidFill>
                <a:latin typeface="Courier New" panose="02070309020205020404" pitchFamily="49" charset="0"/>
                <a:cs typeface="Courier New" panose="02070309020205020404" pitchFamily="49" charset="0"/>
              </a:rPr>
              <a:t> count={count} </a:t>
            </a:r>
            <a:r>
              <a:rPr lang="en-US" sz="1600" b="1" dirty="0" err="1">
                <a:solidFill>
                  <a:srgbClr val="FFFF00"/>
                </a:solidFill>
                <a:latin typeface="Courier New" panose="02070309020205020404" pitchFamily="49" charset="0"/>
                <a:cs typeface="Courier New" panose="02070309020205020404" pitchFamily="49" charset="0"/>
              </a:rPr>
              <a:t>onIncrement</a:t>
            </a:r>
            <a:r>
              <a:rPr lang="en-US" sz="1600" b="1" dirty="0">
                <a:solidFill>
                  <a:srgbClr val="FFFF00"/>
                </a:solidFill>
                <a:latin typeface="Courier New" panose="02070309020205020404" pitchFamily="49" charset="0"/>
                <a:cs typeface="Courier New" panose="02070309020205020404" pitchFamily="49" charset="0"/>
              </a:rPr>
              <a:t>={</a:t>
            </a:r>
            <a:r>
              <a:rPr lang="en-US" sz="1600" b="1" dirty="0" err="1">
                <a:solidFill>
                  <a:srgbClr val="FFFF00"/>
                </a:solidFill>
                <a:latin typeface="Courier New" panose="02070309020205020404" pitchFamily="49" charset="0"/>
                <a:cs typeface="Courier New" panose="02070309020205020404" pitchFamily="49" charset="0"/>
              </a:rPr>
              <a:t>handleIncrement</a:t>
            </a:r>
            <a:r>
              <a:rPr lang="en-US" sz="1600" b="1" dirty="0">
                <a:solidFill>
                  <a:srgbClr val="FFFF00"/>
                </a:solidFill>
                <a:latin typeface="Courier New" panose="02070309020205020404" pitchFamily="49" charset="0"/>
                <a:cs typeface="Courier New" panose="02070309020205020404" pitchFamily="49" charset="0"/>
              </a:rPr>
              <a:t>} /&gt;;</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  };</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
            </a:r>
            <a:br>
              <a:rPr lang="en-US" sz="1600" b="1" dirty="0">
                <a:solidFill>
                  <a:schemeClr val="bg1"/>
                </a:solidFill>
                <a:latin typeface="Courier New" panose="02070309020205020404" pitchFamily="49" charset="0"/>
                <a:cs typeface="Courier New" panose="02070309020205020404" pitchFamily="49" charset="0"/>
              </a:rPr>
            </a:br>
            <a:r>
              <a:rPr lang="en-US" sz="1600" b="1" dirty="0">
                <a:solidFill>
                  <a:schemeClr val="bg1"/>
                </a:solidFill>
                <a:latin typeface="Courier New" panose="02070309020205020404" pitchFamily="49" charset="0"/>
                <a:cs typeface="Courier New" panose="02070309020205020404" pitchFamily="49" charset="0"/>
              </a:rPr>
              <a:t>export default </a:t>
            </a:r>
            <a:r>
              <a:rPr lang="en-US" sz="1600" b="1" dirty="0" err="1">
                <a:solidFill>
                  <a:schemeClr val="bg1"/>
                </a:solidFill>
                <a:latin typeface="Courier New" panose="02070309020205020404" pitchFamily="49" charset="0"/>
                <a:cs typeface="Courier New" panose="02070309020205020404" pitchFamily="49" charset="0"/>
              </a:rPr>
              <a:t>withCounter</a:t>
            </a:r>
            <a:r>
              <a:rPr lang="en-US" sz="16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13382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Component Life cycle</a:t>
            </a:r>
            <a:endParaRPr lang="en-US" b="1" dirty="0"/>
          </a:p>
        </p:txBody>
      </p:sp>
      <p:pic>
        <p:nvPicPr>
          <p:cNvPr id="1026" name="Picture 2" descr="https://hackernoon.com/hn-images/1*sn-ftowp0_VVRbeUAFECMA.png"/>
          <p:cNvPicPr>
            <a:picLocks noChangeAspect="1" noChangeArrowheads="1"/>
          </p:cNvPicPr>
          <p:nvPr/>
        </p:nvPicPr>
        <p:blipFill rotWithShape="1">
          <a:blip r:embed="rId2">
            <a:extLst>
              <a:ext uri="{28A0092B-C50C-407E-A947-70E740481C1C}">
                <a14:useLocalDpi xmlns:a14="http://schemas.microsoft.com/office/drawing/2010/main" val="0"/>
              </a:ext>
            </a:extLst>
          </a:blip>
          <a:srcRect l="2617" t="5414" r="2256" b="9482"/>
          <a:stretch/>
        </p:blipFill>
        <p:spPr bwMode="auto">
          <a:xfrm>
            <a:off x="1097280" y="1737360"/>
            <a:ext cx="10084088" cy="4171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5096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HOC</a:t>
            </a:r>
            <a:endParaRPr lang="en-US" b="1" dirty="0"/>
          </a:p>
        </p:txBody>
      </p:sp>
      <p:sp>
        <p:nvSpPr>
          <p:cNvPr id="6" name="Content Placeholder 2"/>
          <p:cNvSpPr txBox="1">
            <a:spLocks/>
          </p:cNvSpPr>
          <p:nvPr/>
        </p:nvSpPr>
        <p:spPr>
          <a:xfrm>
            <a:off x="1186962" y="1889696"/>
            <a:ext cx="9968718" cy="402336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import </a:t>
            </a:r>
            <a:r>
              <a:rPr lang="en-US" sz="1600" b="1" dirty="0" err="1">
                <a:solidFill>
                  <a:schemeClr val="bg1"/>
                </a:solidFill>
                <a:latin typeface="Courier New" panose="02070309020205020404" pitchFamily="49" charset="0"/>
                <a:cs typeface="Courier New" panose="02070309020205020404" pitchFamily="49" charset="0"/>
              </a:rPr>
              <a:t>withCounter</a:t>
            </a:r>
            <a:r>
              <a:rPr lang="en-US" sz="1600" b="1" dirty="0">
                <a:solidFill>
                  <a:schemeClr val="bg1"/>
                </a:solidFill>
                <a:latin typeface="Courier New" panose="02070309020205020404" pitchFamily="49" charset="0"/>
                <a:cs typeface="Courier New" panose="02070309020205020404" pitchFamily="49" charset="0"/>
              </a:rPr>
              <a:t> from "./</a:t>
            </a:r>
            <a:r>
              <a:rPr lang="en-US" sz="1600" b="1" dirty="0" err="1">
                <a:solidFill>
                  <a:schemeClr val="bg1"/>
                </a:solidFill>
                <a:latin typeface="Courier New" panose="02070309020205020404" pitchFamily="49" charset="0"/>
                <a:cs typeface="Courier New" panose="02070309020205020404" pitchFamily="49" charset="0"/>
              </a:rPr>
              <a:t>withCounter</a:t>
            </a:r>
            <a:r>
              <a:rPr lang="en-US" sz="1600" b="1" dirty="0">
                <a:solidFill>
                  <a:schemeClr val="bg1"/>
                </a:solidFill>
                <a:latin typeface="Courier New" panose="02070309020205020404" pitchFamily="49" charset="0"/>
                <a:cs typeface="Courier New" panose="02070309020205020404" pitchFamily="49" charset="0"/>
              </a:rPr>
              <a:t>";</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
            </a:r>
            <a:br>
              <a:rPr lang="en-US" sz="1600" b="1" dirty="0">
                <a:solidFill>
                  <a:schemeClr val="bg1"/>
                </a:solidFill>
                <a:latin typeface="Courier New" panose="02070309020205020404" pitchFamily="49" charset="0"/>
                <a:cs typeface="Courier New" panose="02070309020205020404" pitchFamily="49" charset="0"/>
              </a:rPr>
            </a:br>
            <a:r>
              <a:rPr lang="en-US" sz="1600" b="1" dirty="0" err="1">
                <a:solidFill>
                  <a:schemeClr val="bg1"/>
                </a:solidFill>
                <a:latin typeface="Courier New" panose="02070309020205020404" pitchFamily="49" charset="0"/>
                <a:cs typeface="Courier New" panose="02070309020205020404" pitchFamily="49" charset="0"/>
              </a:rPr>
              <a:t>const</a:t>
            </a:r>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ButtonClick</a:t>
            </a:r>
            <a:r>
              <a:rPr lang="en-US" sz="1600" b="1" dirty="0">
                <a:solidFill>
                  <a:schemeClr val="bg1"/>
                </a:solidFill>
                <a:latin typeface="Courier New" panose="02070309020205020404" pitchFamily="49" charset="0"/>
                <a:cs typeface="Courier New" panose="02070309020205020404" pitchFamily="49" charset="0"/>
              </a:rPr>
              <a:t> = (</a:t>
            </a:r>
            <a:r>
              <a:rPr lang="en-US" sz="1600" b="1" dirty="0">
                <a:solidFill>
                  <a:srgbClr val="FFFF00"/>
                </a:solidFill>
                <a:latin typeface="Courier New" panose="02070309020205020404" pitchFamily="49" charset="0"/>
                <a:cs typeface="Courier New" panose="02070309020205020404" pitchFamily="49" charset="0"/>
              </a:rPr>
              <a:t>{ count, </a:t>
            </a:r>
            <a:r>
              <a:rPr lang="en-US" sz="1600" b="1" dirty="0" err="1">
                <a:solidFill>
                  <a:srgbClr val="FFFF00"/>
                </a:solidFill>
                <a:latin typeface="Courier New" panose="02070309020205020404" pitchFamily="49" charset="0"/>
                <a:cs typeface="Courier New" panose="02070309020205020404" pitchFamily="49" charset="0"/>
              </a:rPr>
              <a:t>onIncrement</a:t>
            </a:r>
            <a:r>
              <a:rPr lang="en-US" sz="1600" b="1" dirty="0">
                <a:solidFill>
                  <a:srgbClr val="FFFF00"/>
                </a:solidFill>
                <a:latin typeface="Courier New" panose="02070309020205020404" pitchFamily="49" charset="0"/>
                <a:cs typeface="Courier New" panose="02070309020205020404" pitchFamily="49" charset="0"/>
              </a:rPr>
              <a:t> }</a:t>
            </a:r>
            <a:r>
              <a:rPr lang="en-US" sz="1600" b="1" dirty="0">
                <a:solidFill>
                  <a:schemeClr val="bg1"/>
                </a:solidFill>
                <a:latin typeface="Courier New" panose="02070309020205020404" pitchFamily="49" charset="0"/>
                <a:cs typeface="Courier New" panose="02070309020205020404" pitchFamily="49" charset="0"/>
              </a:rPr>
              <a:t>) =&gt; {</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  return (</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    &lt;div&gt;</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      &lt;button </a:t>
            </a:r>
            <a:r>
              <a:rPr lang="en-US" sz="1600" b="1" dirty="0" err="1">
                <a:solidFill>
                  <a:schemeClr val="bg1"/>
                </a:solidFill>
                <a:latin typeface="Courier New" panose="02070309020205020404" pitchFamily="49" charset="0"/>
                <a:cs typeface="Courier New" panose="02070309020205020404" pitchFamily="49" charset="0"/>
              </a:rPr>
              <a:t>onClick</a:t>
            </a:r>
            <a:r>
              <a:rPr lang="en-US" sz="1600" b="1" dirty="0">
                <a:solidFill>
                  <a:schemeClr val="bg1"/>
                </a:solidFill>
                <a:latin typeface="Courier New" panose="02070309020205020404" pitchFamily="49" charset="0"/>
                <a:cs typeface="Courier New" panose="02070309020205020404" pitchFamily="49" charset="0"/>
              </a:rPr>
              <a:t>={</a:t>
            </a:r>
            <a:r>
              <a:rPr lang="en-US" sz="1600" b="1" dirty="0" err="1">
                <a:solidFill>
                  <a:srgbClr val="FFFF00"/>
                </a:solidFill>
                <a:latin typeface="Courier New" panose="02070309020205020404" pitchFamily="49" charset="0"/>
                <a:cs typeface="Courier New" panose="02070309020205020404" pitchFamily="49" charset="0"/>
              </a:rPr>
              <a:t>onIncrement</a:t>
            </a:r>
            <a:r>
              <a:rPr lang="en-US" sz="1600" b="1" dirty="0">
                <a:solidFill>
                  <a:schemeClr val="bg1"/>
                </a:solidFill>
                <a:latin typeface="Courier New" panose="02070309020205020404" pitchFamily="49" charset="0"/>
                <a:cs typeface="Courier New" panose="02070309020205020404" pitchFamily="49" charset="0"/>
              </a:rPr>
              <a:t>}&gt;Clicked {</a:t>
            </a:r>
            <a:r>
              <a:rPr lang="en-US" sz="1600" b="1" dirty="0">
                <a:solidFill>
                  <a:srgbClr val="FFFF00"/>
                </a:solidFill>
                <a:latin typeface="Courier New" panose="02070309020205020404" pitchFamily="49" charset="0"/>
                <a:cs typeface="Courier New" panose="02070309020205020404" pitchFamily="49" charset="0"/>
              </a:rPr>
              <a:t>count</a:t>
            </a:r>
            <a:r>
              <a:rPr lang="en-US" sz="1600" b="1" dirty="0">
                <a:solidFill>
                  <a:schemeClr val="bg1"/>
                </a:solidFill>
                <a:latin typeface="Courier New" panose="02070309020205020404" pitchFamily="49" charset="0"/>
                <a:cs typeface="Courier New" panose="02070309020205020404" pitchFamily="49" charset="0"/>
              </a:rPr>
              <a:t>} times&lt;/button&gt;</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    &lt;/div&gt;</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  );</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
            </a:r>
            <a:br>
              <a:rPr lang="en-US" sz="1600" b="1" dirty="0">
                <a:solidFill>
                  <a:schemeClr val="bg1"/>
                </a:solidFill>
                <a:latin typeface="Courier New" panose="02070309020205020404" pitchFamily="49" charset="0"/>
                <a:cs typeface="Courier New" panose="02070309020205020404" pitchFamily="49" charset="0"/>
              </a:rPr>
            </a:br>
            <a:r>
              <a:rPr lang="en-US" sz="1600" b="1" dirty="0">
                <a:solidFill>
                  <a:schemeClr val="bg1"/>
                </a:solidFill>
                <a:latin typeface="Courier New" panose="02070309020205020404" pitchFamily="49" charset="0"/>
                <a:cs typeface="Courier New" panose="02070309020205020404" pitchFamily="49" charset="0"/>
              </a:rPr>
              <a:t>export default </a:t>
            </a:r>
            <a:r>
              <a:rPr lang="en-US" sz="1600" b="1" dirty="0" err="1">
                <a:solidFill>
                  <a:srgbClr val="FFFF00"/>
                </a:solidFill>
                <a:latin typeface="Courier New" panose="02070309020205020404" pitchFamily="49" charset="0"/>
                <a:cs typeface="Courier New" panose="02070309020205020404" pitchFamily="49" charset="0"/>
              </a:rPr>
              <a:t>withCounter</a:t>
            </a:r>
            <a:r>
              <a:rPr lang="en-US" sz="1600" b="1" dirty="0">
                <a:solidFill>
                  <a:srgbClr val="FFFF00"/>
                </a:solidFill>
                <a:latin typeface="Courier New" panose="02070309020205020404" pitchFamily="49" charset="0"/>
                <a:cs typeface="Courier New" panose="02070309020205020404" pitchFamily="49" charset="0"/>
              </a:rPr>
              <a:t>(</a:t>
            </a:r>
            <a:r>
              <a:rPr lang="en-US" sz="1600" b="1" dirty="0" err="1">
                <a:solidFill>
                  <a:srgbClr val="FFFF00"/>
                </a:solidFill>
                <a:latin typeface="Courier New" panose="02070309020205020404" pitchFamily="49" charset="0"/>
                <a:cs typeface="Courier New" panose="02070309020205020404" pitchFamily="49" charset="0"/>
              </a:rPr>
              <a:t>ButtonClick</a:t>
            </a:r>
            <a:r>
              <a:rPr lang="en-US" sz="1600" b="1" dirty="0">
                <a:solidFill>
                  <a:srgbClr val="FFFF00"/>
                </a:solidFill>
                <a:latin typeface="Courier New" panose="02070309020205020404" pitchFamily="49" charset="0"/>
                <a:cs typeface="Courier New" panose="02070309020205020404" pitchFamily="49" charset="0"/>
              </a:rPr>
              <a:t>);</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
            </a:r>
            <a:br>
              <a:rPr lang="en-US" sz="1600" b="1" dirty="0">
                <a:solidFill>
                  <a:schemeClr val="bg1"/>
                </a:solidFill>
                <a:latin typeface="Courier New" panose="02070309020205020404" pitchFamily="49" charset="0"/>
                <a:cs typeface="Courier New" panose="02070309020205020404" pitchFamily="49" charset="0"/>
              </a:rPr>
            </a:br>
            <a:endParaRPr lang="en-US" sz="16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056546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HOC</a:t>
            </a:r>
            <a:endParaRPr lang="en-US" b="1" dirty="0"/>
          </a:p>
        </p:txBody>
      </p:sp>
      <p:sp>
        <p:nvSpPr>
          <p:cNvPr id="6" name="Content Placeholder 2"/>
          <p:cNvSpPr txBox="1">
            <a:spLocks/>
          </p:cNvSpPr>
          <p:nvPr/>
        </p:nvSpPr>
        <p:spPr>
          <a:xfrm>
            <a:off x="1186962" y="1889696"/>
            <a:ext cx="9968718" cy="402336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import </a:t>
            </a:r>
            <a:r>
              <a:rPr lang="en-US" sz="1600" b="1" dirty="0" err="1">
                <a:solidFill>
                  <a:schemeClr val="bg1"/>
                </a:solidFill>
                <a:latin typeface="Courier New" panose="02070309020205020404" pitchFamily="49" charset="0"/>
                <a:cs typeface="Courier New" panose="02070309020205020404" pitchFamily="49" charset="0"/>
              </a:rPr>
              <a:t>withCounter</a:t>
            </a:r>
            <a:r>
              <a:rPr lang="en-US" sz="1600" b="1" dirty="0">
                <a:solidFill>
                  <a:schemeClr val="bg1"/>
                </a:solidFill>
                <a:latin typeface="Courier New" panose="02070309020205020404" pitchFamily="49" charset="0"/>
                <a:cs typeface="Courier New" panose="02070309020205020404" pitchFamily="49" charset="0"/>
              </a:rPr>
              <a:t> from "./</a:t>
            </a:r>
            <a:r>
              <a:rPr lang="en-US" sz="1600" b="1" dirty="0" err="1">
                <a:solidFill>
                  <a:schemeClr val="bg1"/>
                </a:solidFill>
                <a:latin typeface="Courier New" panose="02070309020205020404" pitchFamily="49" charset="0"/>
                <a:cs typeface="Courier New" panose="02070309020205020404" pitchFamily="49" charset="0"/>
              </a:rPr>
              <a:t>withCounter</a:t>
            </a:r>
            <a:r>
              <a:rPr lang="en-US" sz="1600" b="1" dirty="0">
                <a:solidFill>
                  <a:schemeClr val="bg1"/>
                </a:solidFill>
                <a:latin typeface="Courier New" panose="02070309020205020404" pitchFamily="49" charset="0"/>
                <a:cs typeface="Courier New" panose="02070309020205020404" pitchFamily="49" charset="0"/>
              </a:rPr>
              <a:t>";</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
            </a:r>
            <a:br>
              <a:rPr lang="en-US" sz="1600" b="1" dirty="0">
                <a:solidFill>
                  <a:schemeClr val="bg1"/>
                </a:solidFill>
                <a:latin typeface="Courier New" panose="02070309020205020404" pitchFamily="49" charset="0"/>
                <a:cs typeface="Courier New" panose="02070309020205020404" pitchFamily="49" charset="0"/>
              </a:rPr>
            </a:br>
            <a:r>
              <a:rPr lang="en-US" sz="1600" b="1" dirty="0" err="1">
                <a:solidFill>
                  <a:schemeClr val="bg1"/>
                </a:solidFill>
                <a:latin typeface="Courier New" panose="02070309020205020404" pitchFamily="49" charset="0"/>
                <a:cs typeface="Courier New" panose="02070309020205020404" pitchFamily="49" charset="0"/>
              </a:rPr>
              <a:t>const</a:t>
            </a:r>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MouseOver</a:t>
            </a:r>
            <a:r>
              <a:rPr lang="en-US" sz="1600" b="1" dirty="0">
                <a:solidFill>
                  <a:schemeClr val="bg1"/>
                </a:solidFill>
                <a:latin typeface="Courier New" panose="02070309020205020404" pitchFamily="49" charset="0"/>
                <a:cs typeface="Courier New" panose="02070309020205020404" pitchFamily="49" charset="0"/>
              </a:rPr>
              <a:t> = (</a:t>
            </a:r>
            <a:r>
              <a:rPr lang="en-US" sz="1600" b="1" dirty="0">
                <a:solidFill>
                  <a:srgbClr val="FFFF00"/>
                </a:solidFill>
                <a:latin typeface="Courier New" panose="02070309020205020404" pitchFamily="49" charset="0"/>
                <a:cs typeface="Courier New" panose="02070309020205020404" pitchFamily="49" charset="0"/>
              </a:rPr>
              <a:t>{ count, </a:t>
            </a:r>
            <a:r>
              <a:rPr lang="en-US" sz="1600" b="1" dirty="0" err="1">
                <a:solidFill>
                  <a:srgbClr val="FFFF00"/>
                </a:solidFill>
                <a:latin typeface="Courier New" panose="02070309020205020404" pitchFamily="49" charset="0"/>
                <a:cs typeface="Courier New" panose="02070309020205020404" pitchFamily="49" charset="0"/>
              </a:rPr>
              <a:t>onIncrement</a:t>
            </a:r>
            <a:r>
              <a:rPr lang="en-US" sz="1600" b="1" dirty="0">
                <a:solidFill>
                  <a:srgbClr val="FFFF00"/>
                </a:solidFill>
                <a:latin typeface="Courier New" panose="02070309020205020404" pitchFamily="49" charset="0"/>
                <a:cs typeface="Courier New" panose="02070309020205020404" pitchFamily="49" charset="0"/>
              </a:rPr>
              <a:t> }</a:t>
            </a:r>
            <a:r>
              <a:rPr lang="en-US" sz="1600" b="1" dirty="0">
                <a:solidFill>
                  <a:schemeClr val="bg1"/>
                </a:solidFill>
                <a:latin typeface="Courier New" panose="02070309020205020404" pitchFamily="49" charset="0"/>
                <a:cs typeface="Courier New" panose="02070309020205020404" pitchFamily="49" charset="0"/>
              </a:rPr>
              <a:t>) =&gt; {</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  return (</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    &lt;div&gt;</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      &lt;h1 </a:t>
            </a:r>
            <a:r>
              <a:rPr lang="en-US" sz="1600" b="1" dirty="0" err="1">
                <a:solidFill>
                  <a:schemeClr val="bg1"/>
                </a:solidFill>
                <a:latin typeface="Courier New" panose="02070309020205020404" pitchFamily="49" charset="0"/>
                <a:cs typeface="Courier New" panose="02070309020205020404" pitchFamily="49" charset="0"/>
              </a:rPr>
              <a:t>onMouseOver</a:t>
            </a:r>
            <a:r>
              <a:rPr lang="en-US" sz="1600" b="1" dirty="0">
                <a:solidFill>
                  <a:schemeClr val="bg1"/>
                </a:solidFill>
                <a:latin typeface="Courier New" panose="02070309020205020404" pitchFamily="49" charset="0"/>
                <a:cs typeface="Courier New" panose="02070309020205020404" pitchFamily="49" charset="0"/>
              </a:rPr>
              <a:t>={</a:t>
            </a:r>
            <a:r>
              <a:rPr lang="en-US" sz="1600" b="1" dirty="0" err="1">
                <a:solidFill>
                  <a:srgbClr val="FFFF00"/>
                </a:solidFill>
                <a:latin typeface="Courier New" panose="02070309020205020404" pitchFamily="49" charset="0"/>
                <a:cs typeface="Courier New" panose="02070309020205020404" pitchFamily="49" charset="0"/>
              </a:rPr>
              <a:t>onIncrement</a:t>
            </a:r>
            <a:r>
              <a:rPr lang="en-US" sz="1600" b="1" dirty="0">
                <a:solidFill>
                  <a:schemeClr val="bg1"/>
                </a:solidFill>
                <a:latin typeface="Courier New" panose="02070309020205020404" pitchFamily="49" charset="0"/>
                <a:cs typeface="Courier New" panose="02070309020205020404" pitchFamily="49" charset="0"/>
              </a:rPr>
              <a:t>}&gt;Count: {</a:t>
            </a:r>
            <a:r>
              <a:rPr lang="en-US" sz="1600" b="1" dirty="0">
                <a:solidFill>
                  <a:srgbClr val="FFFF00"/>
                </a:solidFill>
                <a:latin typeface="Courier New" panose="02070309020205020404" pitchFamily="49" charset="0"/>
                <a:cs typeface="Courier New" panose="02070309020205020404" pitchFamily="49" charset="0"/>
              </a:rPr>
              <a:t>count</a:t>
            </a:r>
            <a:r>
              <a:rPr lang="en-US" sz="1600" b="1" dirty="0">
                <a:solidFill>
                  <a:schemeClr val="bg1"/>
                </a:solidFill>
                <a:latin typeface="Courier New" panose="02070309020205020404" pitchFamily="49" charset="0"/>
                <a:cs typeface="Courier New" panose="02070309020205020404" pitchFamily="49" charset="0"/>
              </a:rPr>
              <a:t>}&lt;/h1&gt;</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    &lt;/div&gt;</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  );</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
            </a:r>
            <a:br>
              <a:rPr lang="en-US" sz="1600" b="1" dirty="0">
                <a:solidFill>
                  <a:schemeClr val="bg1"/>
                </a:solidFill>
                <a:latin typeface="Courier New" panose="02070309020205020404" pitchFamily="49" charset="0"/>
                <a:cs typeface="Courier New" panose="02070309020205020404" pitchFamily="49" charset="0"/>
              </a:rPr>
            </a:br>
            <a:r>
              <a:rPr lang="en-US" sz="1600" b="1" dirty="0">
                <a:solidFill>
                  <a:schemeClr val="bg1"/>
                </a:solidFill>
                <a:latin typeface="Courier New" panose="02070309020205020404" pitchFamily="49" charset="0"/>
                <a:cs typeface="Courier New" panose="02070309020205020404" pitchFamily="49" charset="0"/>
              </a:rPr>
              <a:t>export default </a:t>
            </a:r>
            <a:r>
              <a:rPr lang="en-US" sz="1600" b="1" dirty="0" err="1">
                <a:solidFill>
                  <a:srgbClr val="FFFF00"/>
                </a:solidFill>
                <a:latin typeface="Courier New" panose="02070309020205020404" pitchFamily="49" charset="0"/>
                <a:cs typeface="Courier New" panose="02070309020205020404" pitchFamily="49" charset="0"/>
              </a:rPr>
              <a:t>withCounter</a:t>
            </a:r>
            <a:r>
              <a:rPr lang="en-US" sz="1600" b="1" dirty="0">
                <a:solidFill>
                  <a:srgbClr val="FFFF00"/>
                </a:solidFill>
                <a:latin typeface="Courier New" panose="02070309020205020404" pitchFamily="49" charset="0"/>
                <a:cs typeface="Courier New" panose="02070309020205020404" pitchFamily="49" charset="0"/>
              </a:rPr>
              <a:t>(</a:t>
            </a:r>
            <a:r>
              <a:rPr lang="en-US" sz="1600" b="1" dirty="0" err="1">
                <a:solidFill>
                  <a:srgbClr val="FFFF00"/>
                </a:solidFill>
                <a:latin typeface="Courier New" panose="02070309020205020404" pitchFamily="49" charset="0"/>
                <a:cs typeface="Courier New" panose="02070309020205020404" pitchFamily="49" charset="0"/>
              </a:rPr>
              <a:t>MouseOver</a:t>
            </a:r>
            <a:r>
              <a:rPr lang="en-US" sz="1600" b="1" dirty="0">
                <a:solidFill>
                  <a:srgbClr val="FFFF00"/>
                </a:solidFill>
                <a:latin typeface="Courier New" panose="02070309020205020404" pitchFamily="49" charset="0"/>
                <a:cs typeface="Courier New" panose="02070309020205020404" pitchFamily="49" charset="0"/>
              </a:rPr>
              <a:t>);</a:t>
            </a:r>
          </a:p>
          <a:p>
            <a:pPr>
              <a:lnSpc>
                <a:spcPct val="100000"/>
              </a:lnSpc>
              <a:spcBef>
                <a:spcPts val="0"/>
              </a:spcBef>
            </a:pPr>
            <a:r>
              <a:rPr lang="en-US" sz="1600" b="1" dirty="0">
                <a:solidFill>
                  <a:schemeClr val="bg1"/>
                </a:solidFill>
                <a:latin typeface="Courier New" panose="02070309020205020404" pitchFamily="49" charset="0"/>
                <a:cs typeface="Courier New" panose="02070309020205020404" pitchFamily="49" charset="0"/>
              </a:rPr>
              <a:t/>
            </a:r>
            <a:br>
              <a:rPr lang="en-US" sz="1600" b="1" dirty="0">
                <a:solidFill>
                  <a:schemeClr val="bg1"/>
                </a:solidFill>
                <a:latin typeface="Courier New" panose="02070309020205020404" pitchFamily="49" charset="0"/>
                <a:cs typeface="Courier New" panose="02070309020205020404" pitchFamily="49" charset="0"/>
              </a:rPr>
            </a:br>
            <a:endParaRPr lang="en-US" sz="16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619193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HOC</a:t>
            </a:r>
            <a:endParaRPr lang="en-US" b="1" dirty="0"/>
          </a:p>
        </p:txBody>
      </p:sp>
      <p:sp>
        <p:nvSpPr>
          <p:cNvPr id="6" name="Content Placeholder 2"/>
          <p:cNvSpPr txBox="1">
            <a:spLocks/>
          </p:cNvSpPr>
          <p:nvPr/>
        </p:nvSpPr>
        <p:spPr>
          <a:xfrm>
            <a:off x="1186962" y="1889696"/>
            <a:ext cx="9968718" cy="402336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600" b="1" dirty="0">
                <a:solidFill>
                  <a:schemeClr val="bg1"/>
                </a:solidFill>
                <a:latin typeface="Courier New" panose="02070309020205020404" pitchFamily="49" charset="0"/>
                <a:cs typeface="Courier New" panose="02070309020205020404" pitchFamily="49" charset="0"/>
              </a:rPr>
              <a:t>function App() {</a:t>
            </a:r>
          </a:p>
          <a:p>
            <a:r>
              <a:rPr lang="en-US" sz="1600" b="1" dirty="0">
                <a:solidFill>
                  <a:schemeClr val="bg1"/>
                </a:solidFill>
                <a:latin typeface="Courier New" panose="02070309020205020404" pitchFamily="49" charset="0"/>
                <a:cs typeface="Courier New" panose="02070309020205020404" pitchFamily="49" charset="0"/>
              </a:rPr>
              <a:t>  return (</a:t>
            </a:r>
          </a:p>
          <a:p>
            <a:r>
              <a:rPr lang="en-US" sz="1600" b="1" dirty="0">
                <a:solidFill>
                  <a:schemeClr val="bg1"/>
                </a:solidFill>
                <a:latin typeface="Courier New" panose="02070309020205020404" pitchFamily="49" charset="0"/>
                <a:cs typeface="Courier New" panose="02070309020205020404" pitchFamily="49" charset="0"/>
              </a:rPr>
              <a:t>    &lt;div </a:t>
            </a:r>
            <a:r>
              <a:rPr lang="en-US" sz="1600" b="1" dirty="0" err="1">
                <a:solidFill>
                  <a:schemeClr val="bg1"/>
                </a:solidFill>
                <a:latin typeface="Courier New" panose="02070309020205020404" pitchFamily="49" charset="0"/>
                <a:cs typeface="Courier New" panose="02070309020205020404" pitchFamily="49" charset="0"/>
              </a:rPr>
              <a:t>className</a:t>
            </a:r>
            <a:r>
              <a:rPr lang="en-US" sz="1600" b="1" dirty="0">
                <a:solidFill>
                  <a:schemeClr val="bg1"/>
                </a:solidFill>
                <a:latin typeface="Courier New" panose="02070309020205020404" pitchFamily="49" charset="0"/>
                <a:cs typeface="Courier New" panose="02070309020205020404" pitchFamily="49" charset="0"/>
              </a:rPr>
              <a:t>="App"&gt;</a:t>
            </a:r>
          </a:p>
          <a:p>
            <a:r>
              <a:rPr lang="en-US" sz="1600" b="1" dirty="0">
                <a:solidFill>
                  <a:schemeClr val="bg1"/>
                </a:solidFill>
                <a:latin typeface="Courier New" panose="02070309020205020404" pitchFamily="49" charset="0"/>
                <a:cs typeface="Courier New" panose="02070309020205020404" pitchFamily="49" charset="0"/>
              </a:rPr>
              <a:t>     </a:t>
            </a:r>
            <a:r>
              <a:rPr lang="en-US" sz="1600" b="1" dirty="0">
                <a:solidFill>
                  <a:srgbClr val="FFFF00"/>
                </a:solidFill>
                <a:latin typeface="Courier New" panose="02070309020205020404" pitchFamily="49" charset="0"/>
                <a:cs typeface="Courier New" panose="02070309020205020404" pitchFamily="49" charset="0"/>
              </a:rPr>
              <a:t> &lt;</a:t>
            </a:r>
            <a:r>
              <a:rPr lang="en-US" sz="1600" b="1" dirty="0" err="1">
                <a:solidFill>
                  <a:srgbClr val="FFFF00"/>
                </a:solidFill>
                <a:latin typeface="Courier New" panose="02070309020205020404" pitchFamily="49" charset="0"/>
                <a:cs typeface="Courier New" panose="02070309020205020404" pitchFamily="49" charset="0"/>
              </a:rPr>
              <a:t>ButtonClick</a:t>
            </a:r>
            <a:r>
              <a:rPr lang="en-US" sz="1600" b="1" dirty="0">
                <a:solidFill>
                  <a:srgbClr val="FFFF00"/>
                </a:solidFill>
                <a:latin typeface="Courier New" panose="02070309020205020404" pitchFamily="49" charset="0"/>
                <a:cs typeface="Courier New" panose="02070309020205020404" pitchFamily="49" charset="0"/>
              </a:rPr>
              <a:t> /&gt;</a:t>
            </a:r>
          </a:p>
          <a:p>
            <a:r>
              <a:rPr lang="en-US" sz="1600" b="1" dirty="0">
                <a:solidFill>
                  <a:srgbClr val="FFFF00"/>
                </a:solidFill>
                <a:latin typeface="Courier New" panose="02070309020205020404" pitchFamily="49" charset="0"/>
                <a:cs typeface="Courier New" panose="02070309020205020404" pitchFamily="49" charset="0"/>
              </a:rPr>
              <a:t>      &lt;</a:t>
            </a:r>
            <a:r>
              <a:rPr lang="en-US" sz="1600" b="1" dirty="0" err="1">
                <a:solidFill>
                  <a:srgbClr val="FFFF00"/>
                </a:solidFill>
                <a:latin typeface="Courier New" panose="02070309020205020404" pitchFamily="49" charset="0"/>
                <a:cs typeface="Courier New" panose="02070309020205020404" pitchFamily="49" charset="0"/>
              </a:rPr>
              <a:t>MouseOver</a:t>
            </a:r>
            <a:r>
              <a:rPr lang="en-US" sz="1600" b="1" dirty="0">
                <a:solidFill>
                  <a:srgbClr val="FFFF00"/>
                </a:solidFill>
                <a:latin typeface="Courier New" panose="02070309020205020404" pitchFamily="49" charset="0"/>
                <a:cs typeface="Courier New" panose="02070309020205020404" pitchFamily="49" charset="0"/>
              </a:rPr>
              <a:t> /&gt;</a:t>
            </a:r>
          </a:p>
          <a:p>
            <a:r>
              <a:rPr lang="en-US" sz="1600" b="1" dirty="0">
                <a:solidFill>
                  <a:schemeClr val="bg1"/>
                </a:solidFill>
                <a:latin typeface="Courier New" panose="02070309020205020404" pitchFamily="49" charset="0"/>
                <a:cs typeface="Courier New" panose="02070309020205020404" pitchFamily="49" charset="0"/>
              </a:rPr>
              <a:t>    &lt;/div&gt;</a:t>
            </a:r>
          </a:p>
          <a:p>
            <a:r>
              <a:rPr lang="en-US" sz="1600" b="1" dirty="0">
                <a:solidFill>
                  <a:schemeClr val="bg1"/>
                </a:solidFill>
                <a:latin typeface="Courier New" panose="02070309020205020404" pitchFamily="49" charset="0"/>
                <a:cs typeface="Courier New" panose="02070309020205020404" pitchFamily="49" charset="0"/>
              </a:rPr>
              <a:t>  );</a:t>
            </a:r>
          </a:p>
          <a:p>
            <a:r>
              <a:rPr lang="en-US" sz="1600" b="1" dirty="0">
                <a:solidFill>
                  <a:schemeClr val="bg1"/>
                </a:solidFill>
                <a:latin typeface="Courier New" panose="02070309020205020404" pitchFamily="49" charset="0"/>
                <a:cs typeface="Courier New" panose="02070309020205020404" pitchFamily="49" charset="0"/>
              </a:rPr>
              <a:t>}</a:t>
            </a:r>
          </a:p>
          <a:p>
            <a:r>
              <a:rPr lang="en-US" sz="1600" b="1" dirty="0">
                <a:solidFill>
                  <a:schemeClr val="bg1"/>
                </a:solidFill>
                <a:latin typeface="Courier New" panose="02070309020205020404" pitchFamily="49" charset="0"/>
                <a:cs typeface="Courier New" panose="02070309020205020404" pitchFamily="49" charset="0"/>
              </a:rPr>
              <a:t/>
            </a:r>
            <a:br>
              <a:rPr lang="en-US" sz="1600" b="1" dirty="0">
                <a:solidFill>
                  <a:schemeClr val="bg1"/>
                </a:solidFill>
                <a:latin typeface="Courier New" panose="02070309020205020404" pitchFamily="49" charset="0"/>
                <a:cs typeface="Courier New" panose="02070309020205020404" pitchFamily="49" charset="0"/>
              </a:rPr>
            </a:br>
            <a:r>
              <a:rPr lang="en-US" sz="1600" b="1" dirty="0">
                <a:solidFill>
                  <a:schemeClr val="bg1"/>
                </a:solidFill>
                <a:latin typeface="Courier New" panose="02070309020205020404" pitchFamily="49" charset="0"/>
                <a:cs typeface="Courier New" panose="02070309020205020404" pitchFamily="49" charset="0"/>
              </a:rPr>
              <a:t>export default App;</a:t>
            </a:r>
          </a:p>
        </p:txBody>
      </p:sp>
    </p:spTree>
    <p:extLst>
      <p:ext uri="{BB962C8B-B14F-4D97-AF65-F5344CB8AC3E}">
        <p14:creationId xmlns:p14="http://schemas.microsoft.com/office/powerpoint/2010/main" val="33807731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0749305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Life Cycle</a:t>
            </a:r>
            <a:endParaRPr lang="en-US" b="1" dirty="0"/>
          </a:p>
        </p:txBody>
      </p:sp>
      <p:sp>
        <p:nvSpPr>
          <p:cNvPr id="3" name="Content Placeholder 2"/>
          <p:cNvSpPr>
            <a:spLocks noGrp="1"/>
          </p:cNvSpPr>
          <p:nvPr>
            <p:ph idx="1"/>
          </p:nvPr>
        </p:nvSpPr>
        <p:spPr/>
        <p:txBody>
          <a:bodyPr>
            <a:noAutofit/>
          </a:bodyPr>
          <a:lstStyle/>
          <a:p>
            <a:pPr>
              <a:lnSpc>
                <a:spcPct val="150000"/>
              </a:lnSpc>
              <a:buFont typeface="Arial" panose="020B0604020202020204" pitchFamily="34" charset="0"/>
              <a:buChar char="•"/>
            </a:pPr>
            <a:r>
              <a:rPr lang="en-US" dirty="0"/>
              <a:t> </a:t>
            </a:r>
            <a:r>
              <a:rPr lang="en-US" b="1" i="1" dirty="0" smtClean="0"/>
              <a:t>constructor</a:t>
            </a:r>
            <a:r>
              <a:rPr lang="en-US" b="1" i="1" dirty="0"/>
              <a:t>()</a:t>
            </a:r>
            <a:r>
              <a:rPr lang="en-US" dirty="0"/>
              <a:t> − Invoked during the initial construction phase of the React component. Used to set initial state and properties of the component.</a:t>
            </a:r>
          </a:p>
          <a:p>
            <a:pPr>
              <a:lnSpc>
                <a:spcPct val="150000"/>
              </a:lnSpc>
              <a:buFont typeface="Arial" panose="020B0604020202020204" pitchFamily="34" charset="0"/>
              <a:buChar char="•"/>
            </a:pPr>
            <a:r>
              <a:rPr lang="en-US" b="1" i="1" dirty="0" smtClean="0"/>
              <a:t> render</a:t>
            </a:r>
            <a:r>
              <a:rPr lang="en-US" b="1" i="1" dirty="0"/>
              <a:t>()</a:t>
            </a:r>
            <a:r>
              <a:rPr lang="en-US" dirty="0"/>
              <a:t> − Invoked after the construction of the component is completed. It renders the component in the virtual DOM instance. This is specified as mounting of the component in the DOM tree.</a:t>
            </a:r>
          </a:p>
          <a:p>
            <a:pPr>
              <a:lnSpc>
                <a:spcPct val="150000"/>
              </a:lnSpc>
              <a:buFont typeface="Arial" panose="020B0604020202020204" pitchFamily="34" charset="0"/>
              <a:buChar char="•"/>
            </a:pPr>
            <a:r>
              <a:rPr lang="en-US" b="1" i="1" dirty="0" smtClean="0"/>
              <a:t> </a:t>
            </a:r>
            <a:r>
              <a:rPr lang="en-US" b="1" i="1" dirty="0" err="1" smtClean="0"/>
              <a:t>componentDidMount</a:t>
            </a:r>
            <a:r>
              <a:rPr lang="en-US" b="1" i="1" dirty="0"/>
              <a:t>()</a:t>
            </a:r>
            <a:r>
              <a:rPr lang="en-US" dirty="0"/>
              <a:t> − Invoked after the initial mounting of the component in the DOM tree. It is the good place to call API endpoints and to do network requests. </a:t>
            </a:r>
          </a:p>
        </p:txBody>
      </p:sp>
    </p:spTree>
    <p:extLst>
      <p:ext uri="{BB962C8B-B14F-4D97-AF65-F5344CB8AC3E}">
        <p14:creationId xmlns:p14="http://schemas.microsoft.com/office/powerpoint/2010/main" val="649228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Life Cycle</a:t>
            </a:r>
            <a:endParaRPr lang="en-US" b="1" dirty="0"/>
          </a:p>
        </p:txBody>
      </p:sp>
      <p:sp>
        <p:nvSpPr>
          <p:cNvPr id="3" name="Content Placeholder 2"/>
          <p:cNvSpPr>
            <a:spLocks noGrp="1"/>
          </p:cNvSpPr>
          <p:nvPr>
            <p:ph idx="1"/>
          </p:nvPr>
        </p:nvSpPr>
        <p:spPr/>
        <p:txBody>
          <a:bodyPr>
            <a:noAutofit/>
          </a:bodyPr>
          <a:lstStyle/>
          <a:p>
            <a:pPr>
              <a:lnSpc>
                <a:spcPct val="150000"/>
              </a:lnSpc>
              <a:buFont typeface="Arial" panose="020B0604020202020204" pitchFamily="34" charset="0"/>
              <a:buChar char="•"/>
            </a:pPr>
            <a:r>
              <a:rPr lang="en-US" b="1" i="1" dirty="0" smtClean="0"/>
              <a:t> </a:t>
            </a:r>
            <a:r>
              <a:rPr lang="en-US" b="1" i="1" dirty="0" err="1" smtClean="0"/>
              <a:t>componentDidUpdate</a:t>
            </a:r>
            <a:r>
              <a:rPr lang="en-US" b="1" i="1" dirty="0"/>
              <a:t>()</a:t>
            </a:r>
            <a:r>
              <a:rPr lang="en-US" dirty="0"/>
              <a:t> − </a:t>
            </a:r>
            <a:r>
              <a:rPr lang="en-US" i="1" dirty="0"/>
              <a:t>Similar to </a:t>
            </a:r>
            <a:r>
              <a:rPr lang="en-US" i="1" dirty="0" err="1"/>
              <a:t>ComponentDidMount</a:t>
            </a:r>
            <a:r>
              <a:rPr lang="en-US" i="1" dirty="0"/>
              <a:t>()</a:t>
            </a:r>
            <a:r>
              <a:rPr lang="en-US" dirty="0"/>
              <a:t> but invoked during the update phase. Network request can be done during this phase but only when there is difference in component’s current and previous properties</a:t>
            </a:r>
            <a:r>
              <a:rPr lang="en-US" dirty="0" smtClean="0"/>
              <a:t>.</a:t>
            </a:r>
          </a:p>
          <a:p>
            <a:pPr>
              <a:lnSpc>
                <a:spcPct val="150000"/>
              </a:lnSpc>
              <a:buFont typeface="Arial" panose="020B0604020202020204" pitchFamily="34" charset="0"/>
              <a:buChar char="•"/>
            </a:pPr>
            <a:r>
              <a:rPr lang="en-US" b="1" i="1" dirty="0" smtClean="0"/>
              <a:t> </a:t>
            </a:r>
            <a:r>
              <a:rPr lang="en-US" b="1" i="1" dirty="0" err="1" smtClean="0"/>
              <a:t>componentWillUnmount</a:t>
            </a:r>
            <a:r>
              <a:rPr lang="en-US" b="1" i="1" dirty="0"/>
              <a:t>()</a:t>
            </a:r>
            <a:r>
              <a:rPr lang="en-US" dirty="0"/>
              <a:t> − Invoked after the component is unmounted from the DOM. This is the good place to clean up the object. </a:t>
            </a:r>
            <a:endParaRPr lang="en-US" dirty="0" smtClean="0"/>
          </a:p>
          <a:p>
            <a:pPr>
              <a:lnSpc>
                <a:spcPct val="150000"/>
              </a:lnSpc>
              <a:buFont typeface="Arial" panose="020B0604020202020204" pitchFamily="34" charset="0"/>
              <a:buChar char="•"/>
            </a:pPr>
            <a:r>
              <a:rPr lang="en-US" b="1" i="1" dirty="0" smtClean="0"/>
              <a:t> </a:t>
            </a:r>
            <a:r>
              <a:rPr lang="en-US" b="1" i="1" dirty="0" err="1" smtClean="0"/>
              <a:t>shouldComponentUpdate</a:t>
            </a:r>
            <a:r>
              <a:rPr lang="en-US" b="1" i="1" dirty="0"/>
              <a:t>()</a:t>
            </a:r>
            <a:r>
              <a:rPr lang="en-US" dirty="0"/>
              <a:t> − Invoked during the update phase. Used to specify whether the component should update or not. If it returns false, then the update will not happen.</a:t>
            </a:r>
          </a:p>
        </p:txBody>
      </p:sp>
    </p:spTree>
    <p:extLst>
      <p:ext uri="{BB962C8B-B14F-4D97-AF65-F5344CB8AC3E}">
        <p14:creationId xmlns:p14="http://schemas.microsoft.com/office/powerpoint/2010/main" val="1124351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r>
              <a:rPr lang="en-US" dirty="0" smtClean="0"/>
              <a:t>Class component</a:t>
            </a:r>
            <a:endParaRPr lang="en-US" dirty="0"/>
          </a:p>
        </p:txBody>
      </p:sp>
    </p:spTree>
    <p:extLst>
      <p:ext uri="{BB962C8B-B14F-4D97-AF65-F5344CB8AC3E}">
        <p14:creationId xmlns:p14="http://schemas.microsoft.com/office/powerpoint/2010/main" val="3136636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Life Cycle</a:t>
            </a:r>
          </a:p>
        </p:txBody>
      </p:sp>
      <p:sp>
        <p:nvSpPr>
          <p:cNvPr id="6" name="Content Placeholder 2"/>
          <p:cNvSpPr txBox="1">
            <a:spLocks/>
          </p:cNvSpPr>
          <p:nvPr/>
        </p:nvSpPr>
        <p:spPr>
          <a:xfrm>
            <a:off x="1186962" y="1889696"/>
            <a:ext cx="9968718" cy="402336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import React, { Component } from "react";</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a:r>
            <a:br>
              <a:rPr lang="en-US" sz="1800" b="1" dirty="0">
                <a:solidFill>
                  <a:schemeClr val="bg1"/>
                </a:solidFill>
                <a:latin typeface="Courier New" panose="02070309020205020404" pitchFamily="49" charset="0"/>
                <a:cs typeface="Courier New" panose="02070309020205020404" pitchFamily="49" charset="0"/>
              </a:rPr>
            </a:br>
            <a:r>
              <a:rPr lang="en-US" sz="1800" b="1" dirty="0">
                <a:solidFill>
                  <a:schemeClr val="bg1"/>
                </a:solidFill>
                <a:latin typeface="Courier New" panose="02070309020205020404" pitchFamily="49" charset="0"/>
                <a:cs typeface="Courier New" panose="02070309020205020404" pitchFamily="49" charset="0"/>
              </a:rPr>
              <a:t>class </a:t>
            </a:r>
            <a:r>
              <a:rPr lang="en-US" sz="1800" b="1" dirty="0" err="1">
                <a:solidFill>
                  <a:schemeClr val="bg1"/>
                </a:solidFill>
                <a:latin typeface="Courier New" panose="02070309020205020404" pitchFamily="49" charset="0"/>
                <a:cs typeface="Courier New" panose="02070309020205020404" pitchFamily="49" charset="0"/>
              </a:rPr>
              <a:t>LifecycleClass</a:t>
            </a:r>
            <a:r>
              <a:rPr lang="en-US" sz="1800" b="1" dirty="0">
                <a:solidFill>
                  <a:schemeClr val="bg1"/>
                </a:solidFill>
                <a:latin typeface="Courier New" panose="02070309020205020404" pitchFamily="49" charset="0"/>
                <a:cs typeface="Courier New" panose="02070309020205020404" pitchFamily="49" charset="0"/>
              </a:rPr>
              <a:t> extends Component </a:t>
            </a:r>
            <a:r>
              <a:rPr lang="en-US" sz="1800" b="1" dirty="0" smtClean="0">
                <a:solidFill>
                  <a:schemeClr val="bg1"/>
                </a:solidFill>
                <a:latin typeface="Courier New" panose="02070309020205020404" pitchFamily="49" charset="0"/>
                <a:cs typeface="Courier New" panose="02070309020205020404" pitchFamily="49" charset="0"/>
              </a:rPr>
              <a:t>{</a:t>
            </a:r>
          </a:p>
          <a:p>
            <a:pPr>
              <a:lnSpc>
                <a:spcPct val="100000"/>
              </a:lnSpc>
              <a:spcBef>
                <a:spcPts val="0"/>
              </a:spcBef>
            </a:pPr>
            <a:endParaRPr lang="en-US" sz="1800" b="1" dirty="0">
              <a:solidFill>
                <a:schemeClr val="bg1"/>
              </a:solidFill>
              <a:latin typeface="Courier New" panose="02070309020205020404" pitchFamily="49" charset="0"/>
              <a:cs typeface="Courier New" panose="02070309020205020404" pitchFamily="49" charset="0"/>
            </a:endParaRP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a:t>
            </a:r>
            <a:r>
              <a:rPr lang="en-US" sz="1800" b="1" dirty="0">
                <a:solidFill>
                  <a:srgbClr val="FF0000"/>
                </a:solidFill>
                <a:latin typeface="Courier New" panose="02070309020205020404" pitchFamily="49" charset="0"/>
                <a:cs typeface="Courier New" panose="02070309020205020404" pitchFamily="49" charset="0"/>
              </a:rPr>
              <a:t>constructor(props)</a:t>
            </a:r>
            <a:r>
              <a:rPr lang="en-US" sz="1800" b="1" dirty="0">
                <a:solidFill>
                  <a:schemeClr val="bg1"/>
                </a:solidFill>
                <a:latin typeface="Courier New" panose="02070309020205020404" pitchFamily="49" charset="0"/>
                <a:cs typeface="Courier New" panose="02070309020205020404" pitchFamily="49" charset="0"/>
              </a:rPr>
              <a:t> {</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super(props);</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a:t>
            </a:r>
            <a:r>
              <a:rPr lang="en-US" sz="1800" b="1" dirty="0" err="1">
                <a:solidFill>
                  <a:schemeClr val="bg1"/>
                </a:solidFill>
                <a:latin typeface="Courier New" panose="02070309020205020404" pitchFamily="49" charset="0"/>
                <a:cs typeface="Courier New" panose="02070309020205020404" pitchFamily="49" charset="0"/>
              </a:rPr>
              <a:t>this.state</a:t>
            </a:r>
            <a:r>
              <a:rPr lang="en-US" sz="1800" b="1" dirty="0">
                <a:solidFill>
                  <a:schemeClr val="bg1"/>
                </a:solidFill>
                <a:latin typeface="Courier New" panose="02070309020205020404" pitchFamily="49" charset="0"/>
                <a:cs typeface="Courier New" panose="02070309020205020404" pitchFamily="49" charset="0"/>
              </a:rPr>
              <a:t> = {</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message: "Hello, React!",</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console.log("Constructor called");</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642026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Life Cycle</a:t>
            </a:r>
          </a:p>
        </p:txBody>
      </p:sp>
      <p:sp>
        <p:nvSpPr>
          <p:cNvPr id="6" name="Content Placeholder 2"/>
          <p:cNvSpPr txBox="1">
            <a:spLocks/>
          </p:cNvSpPr>
          <p:nvPr/>
        </p:nvSpPr>
        <p:spPr>
          <a:xfrm>
            <a:off x="1186962" y="1889696"/>
            <a:ext cx="9968718" cy="402336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spcBef>
                <a:spcPts val="0"/>
              </a:spcBef>
            </a:pPr>
            <a:r>
              <a:rPr lang="en-US" sz="1800" b="1" dirty="0" smtClean="0">
                <a:solidFill>
                  <a:schemeClr val="bg1"/>
                </a:solidFill>
                <a:latin typeface="Courier New" panose="02070309020205020404" pitchFamily="49" charset="0"/>
                <a:cs typeface="Courier New" panose="02070309020205020404" pitchFamily="49" charset="0"/>
              </a:rPr>
              <a:t>  </a:t>
            </a:r>
            <a:r>
              <a:rPr lang="en-US" sz="1800" b="1" dirty="0" err="1" smtClean="0">
                <a:solidFill>
                  <a:srgbClr val="FFFF00"/>
                </a:solidFill>
                <a:latin typeface="Courier New" panose="02070309020205020404" pitchFamily="49" charset="0"/>
                <a:cs typeface="Courier New" panose="02070309020205020404" pitchFamily="49" charset="0"/>
              </a:rPr>
              <a:t>componentDidMount</a:t>
            </a:r>
            <a:r>
              <a:rPr lang="en-US" sz="1800" b="1" dirty="0">
                <a:solidFill>
                  <a:srgbClr val="FFFF00"/>
                </a:solidFill>
                <a:latin typeface="Courier New" panose="02070309020205020404" pitchFamily="49" charset="0"/>
                <a:cs typeface="Courier New" panose="02070309020205020404" pitchFamily="49" charset="0"/>
              </a:rPr>
              <a:t>() </a:t>
            </a:r>
            <a:r>
              <a:rPr lang="en-US" sz="1800" b="1" dirty="0">
                <a:solidFill>
                  <a:schemeClr val="bg1"/>
                </a:solidFill>
                <a:latin typeface="Courier New" panose="02070309020205020404" pitchFamily="49" charset="0"/>
                <a:cs typeface="Courier New" panose="02070309020205020404" pitchFamily="49" charset="0"/>
              </a:rPr>
              <a:t>{</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console.log("</a:t>
            </a:r>
            <a:r>
              <a:rPr lang="en-US" sz="1800" b="1" dirty="0" err="1">
                <a:solidFill>
                  <a:schemeClr val="bg1"/>
                </a:solidFill>
                <a:latin typeface="Courier New" panose="02070309020205020404" pitchFamily="49" charset="0"/>
                <a:cs typeface="Courier New" panose="02070309020205020404" pitchFamily="49" charset="0"/>
              </a:rPr>
              <a:t>ComponentDidMount</a:t>
            </a:r>
            <a:r>
              <a:rPr lang="en-US" sz="1800" b="1" dirty="0">
                <a:solidFill>
                  <a:schemeClr val="bg1"/>
                </a:solidFill>
                <a:latin typeface="Courier New" panose="02070309020205020404" pitchFamily="49" charset="0"/>
                <a:cs typeface="Courier New" panose="02070309020205020404" pitchFamily="49" charset="0"/>
              </a:rPr>
              <a:t> called");</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a:t>
            </a:r>
            <a:r>
              <a:rPr lang="en-US" sz="1800" b="1" dirty="0" smtClean="0">
                <a:solidFill>
                  <a:schemeClr val="bg1"/>
                </a:solidFill>
                <a:latin typeface="Courier New" panose="02070309020205020404" pitchFamily="49" charset="0"/>
                <a:cs typeface="Courier New" panose="02070309020205020404" pitchFamily="49" charset="0"/>
              </a:rPr>
              <a:t>}</a:t>
            </a:r>
          </a:p>
          <a:p>
            <a:pPr>
              <a:lnSpc>
                <a:spcPct val="100000"/>
              </a:lnSpc>
              <a:spcBef>
                <a:spcPts val="0"/>
              </a:spcBef>
            </a:pPr>
            <a:r>
              <a:rPr lang="en-US" sz="1800" b="1" dirty="0" smtClean="0">
                <a:solidFill>
                  <a:schemeClr val="bg1"/>
                </a:solidFill>
                <a:latin typeface="Courier New" panose="02070309020205020404" pitchFamily="49" charset="0"/>
                <a:cs typeface="Courier New" panose="02070309020205020404" pitchFamily="49" charset="0"/>
              </a:rPr>
              <a:t>  </a:t>
            </a:r>
            <a:r>
              <a:rPr lang="en-US" sz="1800" b="1" dirty="0" err="1" smtClean="0">
                <a:solidFill>
                  <a:srgbClr val="FFFF00"/>
                </a:solidFill>
                <a:latin typeface="Courier New" panose="02070309020205020404" pitchFamily="49" charset="0"/>
                <a:cs typeface="Courier New" panose="02070309020205020404" pitchFamily="49" charset="0"/>
              </a:rPr>
              <a:t>componentDidUpdate</a:t>
            </a:r>
            <a:r>
              <a:rPr lang="en-US" sz="1800" b="1" dirty="0" smtClean="0">
                <a:solidFill>
                  <a:srgbClr val="FFFF00"/>
                </a:solidFill>
                <a:latin typeface="Courier New" panose="02070309020205020404" pitchFamily="49" charset="0"/>
                <a:cs typeface="Courier New" panose="02070309020205020404" pitchFamily="49" charset="0"/>
              </a:rPr>
              <a:t>(</a:t>
            </a:r>
            <a:r>
              <a:rPr lang="en-US" sz="1800" b="1" dirty="0" err="1" smtClean="0">
                <a:solidFill>
                  <a:srgbClr val="FFFF00"/>
                </a:solidFill>
                <a:latin typeface="Courier New" panose="02070309020205020404" pitchFamily="49" charset="0"/>
                <a:cs typeface="Courier New" panose="02070309020205020404" pitchFamily="49" charset="0"/>
              </a:rPr>
              <a:t>prevProps</a:t>
            </a:r>
            <a:r>
              <a:rPr lang="en-US" sz="1800" b="1" dirty="0">
                <a:solidFill>
                  <a:srgbClr val="FFFF00"/>
                </a:solidFill>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prevState</a:t>
            </a:r>
            <a:r>
              <a:rPr lang="en-US" sz="1800" b="1" dirty="0">
                <a:solidFill>
                  <a:srgbClr val="FFFF00"/>
                </a:solidFill>
                <a:latin typeface="Courier New" panose="02070309020205020404" pitchFamily="49" charset="0"/>
                <a:cs typeface="Courier New" panose="02070309020205020404" pitchFamily="49" charset="0"/>
              </a:rPr>
              <a:t>) </a:t>
            </a:r>
            <a:r>
              <a:rPr lang="en-US" sz="1800" b="1" dirty="0">
                <a:solidFill>
                  <a:schemeClr val="bg1"/>
                </a:solidFill>
                <a:latin typeface="Courier New" panose="02070309020205020404" pitchFamily="49" charset="0"/>
                <a:cs typeface="Courier New" panose="02070309020205020404" pitchFamily="49" charset="0"/>
              </a:rPr>
              <a:t>{</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console.log("</a:t>
            </a:r>
            <a:r>
              <a:rPr lang="en-US" sz="1800" b="1" dirty="0" err="1">
                <a:solidFill>
                  <a:schemeClr val="bg1"/>
                </a:solidFill>
                <a:latin typeface="Courier New" panose="02070309020205020404" pitchFamily="49" charset="0"/>
                <a:cs typeface="Courier New" panose="02070309020205020404" pitchFamily="49" charset="0"/>
              </a:rPr>
              <a:t>ComponentDidUpdate</a:t>
            </a:r>
            <a:r>
              <a:rPr lang="en-US" sz="1800" b="1" dirty="0">
                <a:solidFill>
                  <a:schemeClr val="bg1"/>
                </a:solidFill>
                <a:latin typeface="Courier New" panose="02070309020205020404" pitchFamily="49" charset="0"/>
                <a:cs typeface="Courier New" panose="02070309020205020404" pitchFamily="49" charset="0"/>
              </a:rPr>
              <a:t> called");</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componentWillUnmount</a:t>
            </a:r>
            <a:r>
              <a:rPr lang="en-US" sz="1800" b="1" dirty="0">
                <a:solidFill>
                  <a:srgbClr val="FFFF00"/>
                </a:solidFill>
                <a:latin typeface="Courier New" panose="02070309020205020404" pitchFamily="49" charset="0"/>
                <a:cs typeface="Courier New" panose="02070309020205020404" pitchFamily="49" charset="0"/>
              </a:rPr>
              <a:t>() </a:t>
            </a:r>
            <a:r>
              <a:rPr lang="en-US" sz="1800" b="1" dirty="0">
                <a:solidFill>
                  <a:schemeClr val="bg1"/>
                </a:solidFill>
                <a:latin typeface="Courier New" panose="02070309020205020404" pitchFamily="49" charset="0"/>
                <a:cs typeface="Courier New" panose="02070309020205020404" pitchFamily="49" charset="0"/>
              </a:rPr>
              <a:t>{</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console.log("</a:t>
            </a:r>
            <a:r>
              <a:rPr lang="en-US" sz="1800" b="1" dirty="0" err="1">
                <a:solidFill>
                  <a:schemeClr val="bg1"/>
                </a:solidFill>
                <a:latin typeface="Courier New" panose="02070309020205020404" pitchFamily="49" charset="0"/>
                <a:cs typeface="Courier New" panose="02070309020205020404" pitchFamily="49" charset="0"/>
              </a:rPr>
              <a:t>ComponentWillUnmount</a:t>
            </a:r>
            <a:r>
              <a:rPr lang="en-US" sz="1800" b="1" dirty="0">
                <a:solidFill>
                  <a:schemeClr val="bg1"/>
                </a:solidFill>
                <a:latin typeface="Courier New" panose="02070309020205020404" pitchFamily="49" charset="0"/>
                <a:cs typeface="Courier New" panose="02070309020205020404" pitchFamily="49" charset="0"/>
              </a:rPr>
              <a:t> called");</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a:t>
            </a:r>
            <a:r>
              <a:rPr lang="en-US" sz="1800" b="1" dirty="0" smtClean="0">
                <a:solidFill>
                  <a:schemeClr val="bg1"/>
                </a:solidFill>
                <a:latin typeface="Courier New" panose="02070309020205020404" pitchFamily="49" charset="0"/>
                <a:cs typeface="Courier New" panose="02070309020205020404" pitchFamily="49" charset="0"/>
              </a:rPr>
              <a:t>}</a:t>
            </a:r>
          </a:p>
          <a:p>
            <a:pPr>
              <a:lnSpc>
                <a:spcPct val="100000"/>
              </a:lnSpc>
              <a:spcBef>
                <a:spcPts val="0"/>
              </a:spcBef>
            </a:pPr>
            <a:endParaRPr lang="en-US" sz="1800" b="1" dirty="0">
              <a:solidFill>
                <a:schemeClr val="bg1"/>
              </a:solidFill>
              <a:latin typeface="Courier New" panose="02070309020205020404" pitchFamily="49" charset="0"/>
              <a:cs typeface="Courier New" panose="02070309020205020404" pitchFamily="49" charset="0"/>
            </a:endParaRP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a:t>
            </a:r>
            <a:r>
              <a:rPr lang="en-US" sz="1800" b="1" dirty="0" err="1">
                <a:solidFill>
                  <a:schemeClr val="bg1"/>
                </a:solidFill>
                <a:latin typeface="Courier New" panose="02070309020205020404" pitchFamily="49" charset="0"/>
                <a:cs typeface="Courier New" panose="02070309020205020404" pitchFamily="49" charset="0"/>
              </a:rPr>
              <a:t>handleClick</a:t>
            </a:r>
            <a:r>
              <a:rPr lang="en-US" sz="1800" b="1" dirty="0">
                <a:solidFill>
                  <a:schemeClr val="bg1"/>
                </a:solidFill>
                <a:latin typeface="Courier New" panose="02070309020205020404" pitchFamily="49" charset="0"/>
                <a:cs typeface="Courier New" panose="02070309020205020404" pitchFamily="49" charset="0"/>
              </a:rPr>
              <a:t> = () =&gt; {</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a:t>
            </a:r>
            <a:r>
              <a:rPr lang="en-US" sz="1800" b="1" dirty="0" err="1">
                <a:solidFill>
                  <a:schemeClr val="bg1"/>
                </a:solidFill>
                <a:latin typeface="Courier New" panose="02070309020205020404" pitchFamily="49" charset="0"/>
                <a:cs typeface="Courier New" panose="02070309020205020404" pitchFamily="49" charset="0"/>
              </a:rPr>
              <a:t>this.setState</a:t>
            </a:r>
            <a:r>
              <a:rPr lang="en-US" sz="1800" b="1" dirty="0">
                <a:solidFill>
                  <a:schemeClr val="bg1"/>
                </a:solidFill>
                <a:latin typeface="Courier New" panose="02070309020205020404" pitchFamily="49" charset="0"/>
                <a:cs typeface="Courier New" panose="02070309020205020404" pitchFamily="49" charset="0"/>
              </a:rPr>
              <a:t>({ message: "Updated message!" });</a:t>
            </a:r>
          </a:p>
          <a:p>
            <a:pPr>
              <a:lnSpc>
                <a:spcPct val="100000"/>
              </a:lnSpc>
              <a:spcBef>
                <a:spcPts val="0"/>
              </a:spcBef>
            </a:pPr>
            <a:r>
              <a:rPr lang="en-US" sz="1800" b="1"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788924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Custom 1">
      <a:dk1>
        <a:srgbClr val="000000"/>
      </a:dk1>
      <a:lt1>
        <a:srgbClr val="FFFFFF"/>
      </a:lt1>
      <a:dk2>
        <a:srgbClr val="431C30"/>
      </a:dk2>
      <a:lt2>
        <a:srgbClr val="F3F0EF"/>
      </a:lt2>
      <a:accent1>
        <a:srgbClr val="E0BDBB"/>
      </a:accent1>
      <a:accent2>
        <a:srgbClr val="CF7E6C"/>
      </a:accent2>
      <a:accent3>
        <a:srgbClr val="CA8F58"/>
      </a:accent3>
      <a:accent4>
        <a:srgbClr val="A97C54"/>
      </a:accent4>
      <a:accent5>
        <a:srgbClr val="917E45"/>
      </a:accent5>
      <a:accent6>
        <a:srgbClr val="647576"/>
      </a:accent6>
      <a:hlink>
        <a:srgbClr val="A25872"/>
      </a:hlink>
      <a:folHlink>
        <a:srgbClr val="667A7E"/>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
  <TotalTime>5431</TotalTime>
  <Words>952</Words>
  <Application>Microsoft Office PowerPoint</Application>
  <PresentationFormat>Widescreen</PresentationFormat>
  <Paragraphs>269</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Courier New</vt:lpstr>
      <vt:lpstr>Retrospect</vt:lpstr>
      <vt:lpstr>Component Life Cycle</vt:lpstr>
      <vt:lpstr>Life Cycle</vt:lpstr>
      <vt:lpstr>Life Cycle</vt:lpstr>
      <vt:lpstr>Component Life cycle</vt:lpstr>
      <vt:lpstr>Life Cycle</vt:lpstr>
      <vt:lpstr>Life Cycle</vt:lpstr>
      <vt:lpstr>Example</vt:lpstr>
      <vt:lpstr>Life Cycle</vt:lpstr>
      <vt:lpstr>Life Cycle</vt:lpstr>
      <vt:lpstr>Life Cycle</vt:lpstr>
      <vt:lpstr>Example</vt:lpstr>
      <vt:lpstr>Life Cycle</vt:lpstr>
      <vt:lpstr>Life Cycle</vt:lpstr>
      <vt:lpstr>Life Cycle</vt:lpstr>
      <vt:lpstr>Pure Component</vt:lpstr>
      <vt:lpstr>Pure Component</vt:lpstr>
      <vt:lpstr>Pure Component</vt:lpstr>
      <vt:lpstr>Pure Component</vt:lpstr>
      <vt:lpstr>Example</vt:lpstr>
      <vt:lpstr>Pure Component</vt:lpstr>
      <vt:lpstr>Example</vt:lpstr>
      <vt:lpstr>Pure Component</vt:lpstr>
      <vt:lpstr>Error Handling</vt:lpstr>
      <vt:lpstr>Debugging</vt:lpstr>
      <vt:lpstr>Tools</vt:lpstr>
      <vt:lpstr>React Developer Tools</vt:lpstr>
      <vt:lpstr>Error Boundaries</vt:lpstr>
      <vt:lpstr>Error Boundaries</vt:lpstr>
      <vt:lpstr>Error Boundaries</vt:lpstr>
      <vt:lpstr>Error Boundaries</vt:lpstr>
      <vt:lpstr>Fragment</vt:lpstr>
      <vt:lpstr>Fragment</vt:lpstr>
      <vt:lpstr>Fragment Advantages</vt:lpstr>
      <vt:lpstr>Fragment</vt:lpstr>
      <vt:lpstr>Fragment</vt:lpstr>
      <vt:lpstr>HOC</vt:lpstr>
      <vt:lpstr>HOC</vt:lpstr>
      <vt:lpstr>HOC</vt:lpstr>
      <vt:lpstr>HOC</vt:lpstr>
      <vt:lpstr>HOC</vt:lpstr>
      <vt:lpstr>HOC</vt:lpstr>
      <vt:lpstr>HOC</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Lenovo</dc:creator>
  <cp:lastModifiedBy>Lenovo</cp:lastModifiedBy>
  <cp:revision>413</cp:revision>
  <dcterms:created xsi:type="dcterms:W3CDTF">2023-03-06T05:38:52Z</dcterms:created>
  <dcterms:modified xsi:type="dcterms:W3CDTF">2023-12-19T04:40:46Z</dcterms:modified>
</cp:coreProperties>
</file>