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4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305" r:id="rId21"/>
    <p:sldId id="276" r:id="rId22"/>
    <p:sldId id="304" r:id="rId23"/>
    <p:sldId id="302" r:id="rId24"/>
    <p:sldId id="281" r:id="rId25"/>
    <p:sldId id="282" r:id="rId26"/>
    <p:sldId id="283" r:id="rId27"/>
    <p:sldId id="277" r:id="rId28"/>
    <p:sldId id="278" r:id="rId29"/>
    <p:sldId id="279" r:id="rId30"/>
    <p:sldId id="280" r:id="rId31"/>
    <p:sldId id="284" r:id="rId32"/>
    <p:sldId id="285" r:id="rId33"/>
    <p:sldId id="288" r:id="rId34"/>
    <p:sldId id="292" r:id="rId35"/>
    <p:sldId id="286" r:id="rId36"/>
    <p:sldId id="287" r:id="rId37"/>
    <p:sldId id="289" r:id="rId38"/>
    <p:sldId id="293" r:id="rId39"/>
    <p:sldId id="290" r:id="rId40"/>
    <p:sldId id="294" r:id="rId41"/>
    <p:sldId id="295" r:id="rId42"/>
    <p:sldId id="296" r:id="rId43"/>
    <p:sldId id="297" r:id="rId44"/>
    <p:sldId id="298" r:id="rId45"/>
    <p:sldId id="299" r:id="rId46"/>
    <p:sldId id="301" r:id="rId47"/>
    <p:sldId id="29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9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84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675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165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621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84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8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04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5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58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58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02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1C184CF-20CF-455C-B9B9-1AEE07AFCB12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78B2E-D1F8-4AF5-A5F7-20767A07B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mitripavlutin.com/react-context-and-usecontext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Hooks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 err="1" smtClean="0">
                <a:solidFill>
                  <a:srgbClr val="C00000"/>
                </a:solidFill>
              </a:rPr>
              <a:t>Usestate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useeffect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useref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usecontext</a:t>
            </a:r>
            <a:r>
              <a:rPr lang="en-US" b="1" dirty="0" smtClean="0">
                <a:solidFill>
                  <a:srgbClr val="C00000"/>
                </a:solidFill>
              </a:rPr>
              <a:t>, </a:t>
            </a:r>
            <a:r>
              <a:rPr lang="en-US" b="1" dirty="0" err="1" smtClean="0">
                <a:solidFill>
                  <a:srgbClr val="C00000"/>
                </a:solidFill>
              </a:rPr>
              <a:t>usememo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8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useEffect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The </a:t>
            </a:r>
            <a:r>
              <a:rPr lang="en-US" dirty="0" err="1"/>
              <a:t>useEffect</a:t>
            </a:r>
            <a:r>
              <a:rPr lang="en-US" dirty="0"/>
              <a:t> Hook allows you to </a:t>
            </a:r>
            <a:r>
              <a:rPr lang="en-US" b="1" dirty="0"/>
              <a:t>perform side effects in your components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Some </a:t>
            </a:r>
            <a:r>
              <a:rPr lang="en-US" dirty="0"/>
              <a:t>examples of side effects are: </a:t>
            </a:r>
            <a:r>
              <a:rPr lang="en-US" b="1" dirty="0"/>
              <a:t>fetching data, directly updating the DOM, and timers.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err="1" smtClean="0"/>
              <a:t>useEffect</a:t>
            </a:r>
            <a:r>
              <a:rPr lang="en-US" dirty="0" smtClean="0"/>
              <a:t> </a:t>
            </a:r>
            <a:r>
              <a:rPr lang="en-US" dirty="0"/>
              <a:t>accepts two arguments. The second argument is optional.</a:t>
            </a:r>
          </a:p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    Syntax: </a:t>
            </a:r>
            <a:r>
              <a:rPr lang="en-US" b="1" dirty="0" err="1" smtClean="0">
                <a:solidFill>
                  <a:schemeClr val="tx2"/>
                </a:solidFill>
              </a:rPr>
              <a:t>useEffect</a:t>
            </a:r>
            <a:r>
              <a:rPr lang="en-US" b="1" dirty="0">
                <a:solidFill>
                  <a:schemeClr val="tx2"/>
                </a:solidFill>
              </a:rPr>
              <a:t>(&lt;function&gt;, &lt;dependency&gt;)</a:t>
            </a:r>
          </a:p>
        </p:txBody>
      </p:sp>
    </p:spTree>
    <p:extLst>
      <p:ext uri="{BB962C8B-B14F-4D97-AF65-F5344CB8AC3E}">
        <p14:creationId xmlns:p14="http://schemas.microsoft.com/office/powerpoint/2010/main" val="319779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useEffect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We should always include the second parameter which accepts an array. We can optionally pass dependencies to </a:t>
            </a:r>
            <a:r>
              <a:rPr lang="en-US" dirty="0" err="1"/>
              <a:t>useEffect</a:t>
            </a:r>
            <a:r>
              <a:rPr lang="en-US" dirty="0"/>
              <a:t> in this array.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59" y="3388504"/>
            <a:ext cx="3185861" cy="10965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27" y="3388504"/>
            <a:ext cx="3783020" cy="11029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758" y="4724758"/>
            <a:ext cx="5201995" cy="13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20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useEffect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Timer()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[count,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setCount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setCount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((count) =&gt; count + 1);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}, 1000);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}, []);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&lt;- add empty brackets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&lt;h1&gt;I've rendered {count} times!&lt;/h1&gt;;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5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</a:t>
            </a:r>
            <a:r>
              <a:rPr lang="en-US" b="1" dirty="0" smtClean="0"/>
              <a:t>Hook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State management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64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React Context is a way to </a:t>
            </a:r>
            <a:r>
              <a:rPr lang="en-US" b="1" dirty="0"/>
              <a:t>manage state globally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It </a:t>
            </a:r>
            <a:r>
              <a:rPr lang="en-US" dirty="0"/>
              <a:t>can be used together with the </a:t>
            </a:r>
            <a:r>
              <a:rPr lang="en-US" dirty="0" err="1"/>
              <a:t>useState</a:t>
            </a:r>
            <a:r>
              <a:rPr lang="en-US" dirty="0"/>
              <a:t> Hook to </a:t>
            </a:r>
            <a:r>
              <a:rPr lang="en-US" b="1" dirty="0"/>
              <a:t>share state between deeply nested components </a:t>
            </a:r>
            <a:r>
              <a:rPr lang="en-US" dirty="0"/>
              <a:t>more easily than with </a:t>
            </a:r>
            <a:r>
              <a:rPr lang="en-US" dirty="0" err="1"/>
              <a:t>useState</a:t>
            </a:r>
            <a:r>
              <a:rPr lang="en-US" dirty="0"/>
              <a:t> alone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React context provides data to components no matter how deep they are in the components tree. </a:t>
            </a:r>
            <a:endParaRPr lang="en-US" dirty="0" smtClean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The </a:t>
            </a:r>
            <a:r>
              <a:rPr lang="en-US" dirty="0"/>
              <a:t>context is used to manage global data, </a:t>
            </a:r>
            <a:r>
              <a:rPr lang="en-US" b="1" i="1" dirty="0"/>
              <a:t>e.g. global state, theme, services, user settings, and more.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47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State should be held by the highest parent component in the stack that requires access to the state.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To </a:t>
            </a:r>
            <a:r>
              <a:rPr lang="en-US" dirty="0"/>
              <a:t>illustrate, we have many nested components. The component at the top and bottom of the stack need access to the state.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To </a:t>
            </a:r>
            <a:r>
              <a:rPr lang="en-US" dirty="0"/>
              <a:t>do this without Context, we will need to pass the state as "props" through each nested component. This is called "</a:t>
            </a:r>
            <a:r>
              <a:rPr lang="en-US" b="1" dirty="0"/>
              <a:t>prop drilling</a:t>
            </a:r>
            <a:r>
              <a:rPr lang="en-US" dirty="0" smtClean="0"/>
              <a:t>".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In the following example </a:t>
            </a:r>
            <a:r>
              <a:rPr lang="en-US" dirty="0"/>
              <a:t>e</a:t>
            </a:r>
            <a:r>
              <a:rPr lang="en-US" dirty="0" smtClean="0"/>
              <a:t>ven </a:t>
            </a:r>
            <a:r>
              <a:rPr lang="en-US" dirty="0"/>
              <a:t>though components </a:t>
            </a:r>
            <a:r>
              <a:rPr lang="en-US" dirty="0" smtClean="0"/>
              <a:t>2-3 </a:t>
            </a:r>
            <a:r>
              <a:rPr lang="en-US" dirty="0"/>
              <a:t>did not need the state, they had to pass the state along so that it could reach component </a:t>
            </a:r>
            <a:r>
              <a:rPr lang="en-US" dirty="0" smtClean="0"/>
              <a:t>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7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Component1()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[user,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setUser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("Jesse Hall");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&lt;h1&gt;{`Hello ${user}!`}&lt;/h1&gt;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&lt;Component2 user={user} 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2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Component2(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user }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&lt;h1&gt;Component 2&lt;/h1&gt;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&lt;Component3 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user={user}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93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Component3(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user }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&lt;h1&gt;Component 3&lt;/h1&gt;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&lt;Component4 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user={user} 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58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Component4(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user }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&lt;h1&gt;Component 4&lt;/h1&gt;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&lt;h2&gt;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{`Hello ${user} again!`}&lt;/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h2&gt;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985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Hooks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Hooks were added to React in version 16.8.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Hooks allow function components to have access to state and other React features. </a:t>
            </a:r>
            <a:endParaRPr lang="en-US" dirty="0" smtClean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9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When do you need context?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dirty="0"/>
              <a:t>You can hold inside the context:</a:t>
            </a:r>
          </a:p>
          <a:p>
            <a:pPr>
              <a:buClr>
                <a:schemeClr val="accent1"/>
              </a:buClr>
            </a:pPr>
            <a:r>
              <a:rPr lang="en-US" dirty="0"/>
              <a:t>global state</a:t>
            </a:r>
          </a:p>
          <a:p>
            <a:pPr>
              <a:buClr>
                <a:schemeClr val="accent1"/>
              </a:buClr>
            </a:pPr>
            <a:r>
              <a:rPr lang="en-US" dirty="0"/>
              <a:t>theme</a:t>
            </a:r>
          </a:p>
          <a:p>
            <a:pPr>
              <a:buClr>
                <a:schemeClr val="accent1"/>
              </a:buClr>
            </a:pPr>
            <a:r>
              <a:rPr lang="en-US" dirty="0"/>
              <a:t>application configuration</a:t>
            </a:r>
          </a:p>
          <a:p>
            <a:pPr>
              <a:buClr>
                <a:schemeClr val="accent1"/>
              </a:buClr>
            </a:pPr>
            <a:r>
              <a:rPr lang="en-US" dirty="0"/>
              <a:t>authenticated user name</a:t>
            </a:r>
          </a:p>
          <a:p>
            <a:pPr>
              <a:buClr>
                <a:schemeClr val="accent1"/>
              </a:buClr>
            </a:pPr>
            <a:r>
              <a:rPr lang="en-US" dirty="0"/>
              <a:t>user settings</a:t>
            </a:r>
          </a:p>
          <a:p>
            <a:pPr>
              <a:buClr>
                <a:schemeClr val="accent1"/>
              </a:buClr>
            </a:pPr>
            <a:r>
              <a:rPr lang="en-US" dirty="0"/>
              <a:t>preferred language</a:t>
            </a:r>
          </a:p>
          <a:p>
            <a:pPr>
              <a:buClr>
                <a:schemeClr val="accent1"/>
              </a:buClr>
            </a:pPr>
            <a:r>
              <a:rPr lang="en-US" dirty="0"/>
              <a:t>a collection of services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42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use the </a:t>
            </a:r>
            <a:r>
              <a:rPr lang="en-US" b="1" dirty="0" smtClean="0"/>
              <a:t>context?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Using the context in React requires 3 simple steps: </a:t>
            </a:r>
            <a:endParaRPr lang="en-US" dirty="0" smtClean="0"/>
          </a:p>
          <a:p>
            <a:pPr marL="800100" lvl="1" indent="-3429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000" b="1" dirty="0"/>
              <a:t>C</a:t>
            </a:r>
            <a:r>
              <a:rPr lang="en-US" sz="2000" b="1" dirty="0" smtClean="0"/>
              <a:t>reating</a:t>
            </a:r>
            <a:r>
              <a:rPr lang="en-US" sz="2000" b="1" dirty="0"/>
              <a:t> the </a:t>
            </a:r>
            <a:r>
              <a:rPr lang="en-US" sz="2000" b="1" dirty="0" smtClean="0"/>
              <a:t>context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000" b="1" dirty="0"/>
              <a:t>P</a:t>
            </a:r>
            <a:r>
              <a:rPr lang="en-US" sz="2000" b="1" dirty="0" smtClean="0"/>
              <a:t>roviding</a:t>
            </a:r>
            <a:r>
              <a:rPr lang="en-US" sz="2000" b="1" dirty="0"/>
              <a:t> the </a:t>
            </a:r>
            <a:r>
              <a:rPr lang="en-US" sz="2000" b="1" dirty="0" smtClean="0"/>
              <a:t>context</a:t>
            </a:r>
          </a:p>
          <a:p>
            <a:pPr marL="800100" lvl="1" indent="-342900" algn="just">
              <a:lnSpc>
                <a:spcPct val="150000"/>
              </a:lnSpc>
              <a:buClr>
                <a:schemeClr val="accent1"/>
              </a:buClr>
              <a:buFont typeface="+mj-lt"/>
              <a:buAutoNum type="arabicPeriod"/>
            </a:pPr>
            <a:r>
              <a:rPr lang="en-US" sz="2000" b="1" dirty="0"/>
              <a:t>C</a:t>
            </a:r>
            <a:r>
              <a:rPr lang="en-US" sz="2000" b="1" dirty="0" smtClean="0"/>
              <a:t>onsuming</a:t>
            </a:r>
            <a:r>
              <a:rPr lang="en-US" sz="2000" b="1" dirty="0"/>
              <a:t> the </a:t>
            </a:r>
            <a:r>
              <a:rPr lang="en-US" sz="2000" b="1" dirty="0" smtClean="0"/>
              <a:t>context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4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pic>
        <p:nvPicPr>
          <p:cNvPr id="1026" name="Picture 2" descr="https://www.copycat.dev/blog/wp-content/uploads/2023/03/Untitled-77-1024x894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9"/>
          <a:stretch/>
        </p:blipFill>
        <p:spPr bwMode="auto">
          <a:xfrm>
            <a:off x="2163108" y="1853248"/>
            <a:ext cx="6370727" cy="4610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41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 smtClean="0"/>
              <a:t>1. Creating the Context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To create context, you must Import </a:t>
            </a:r>
            <a:r>
              <a:rPr lang="en-US" dirty="0" err="1"/>
              <a:t>createContext</a:t>
            </a:r>
            <a:r>
              <a:rPr lang="en-US" dirty="0"/>
              <a:t> and initialize it</a:t>
            </a:r>
            <a:r>
              <a:rPr lang="en-US" dirty="0" smtClean="0"/>
              <a:t>:</a:t>
            </a:r>
          </a:p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dirty="0"/>
              <a:t>	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28127" y="3489650"/>
            <a:ext cx="9367392" cy="83042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UserContext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createContext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(‘default value’)</a:t>
            </a:r>
          </a:p>
        </p:txBody>
      </p:sp>
    </p:spTree>
    <p:extLst>
      <p:ext uri="{BB962C8B-B14F-4D97-AF65-F5344CB8AC3E}">
        <p14:creationId xmlns:p14="http://schemas.microsoft.com/office/powerpoint/2010/main" val="118667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 smtClean="0"/>
              <a:t>2. Providing the context</a:t>
            </a:r>
            <a:endParaRPr lang="en-US" b="1" dirty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Wrap child components in the Context Provider and supply the state value.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Now, all components in this tree will have access to the user Context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dirty="0"/>
              <a:t>	</a:t>
            </a:r>
            <a:endParaRPr lang="en-US" b="1" i="1" dirty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30763" y="3937519"/>
            <a:ext cx="8520071" cy="251055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UserContext.Provider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value={value}&gt;</a:t>
            </a:r>
          </a:p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&lt;Component1/&gt;</a:t>
            </a:r>
          </a:p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&lt;Component2/&gt;</a:t>
            </a:r>
          </a:p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UserContext.Provider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5358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670363"/>
            <a:ext cx="10128106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 smtClean="0"/>
              <a:t>3. Consuming the context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In </a:t>
            </a:r>
            <a:r>
              <a:rPr lang="en-US" dirty="0"/>
              <a:t>order to use the Context in a child component, we need to access it using the </a:t>
            </a:r>
            <a:r>
              <a:rPr lang="en-US" dirty="0" err="1"/>
              <a:t>useContext</a:t>
            </a:r>
            <a:r>
              <a:rPr lang="en-US" dirty="0"/>
              <a:t> Hook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52063" y="3517641"/>
            <a:ext cx="8730272" cy="139026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Clr>
                <a:schemeClr val="accent1"/>
              </a:buClr>
              <a:buNone/>
            </a:pPr>
            <a:endParaRPr lang="en-US" sz="2400" b="1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 =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useContext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UserContext</a:t>
            </a:r>
            <a:r>
              <a:rPr lang="en-US" sz="24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6254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usecontext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060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UserContext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createContext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Component1()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[user,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setUser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("Jesse Hall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UserContext.Provider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value={user}&gt;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&lt;h1&gt;{`Hello ${user}!`}&lt;/h1&gt;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&lt;Component2 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UserContext.Provider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427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Component2()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&lt;h1&gt;Component 2&lt;/h1&gt;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&lt;Component3 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62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Component3()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&lt;h1&gt;Component 3&lt;/h1&gt;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&lt;Component4 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417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Hooks</a:t>
            </a:r>
            <a:r>
              <a:rPr lang="en-US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Hooks allow us to "hook" into React features such as state and lifecycle methods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Clr>
                <a:srgbClr val="C00000"/>
              </a:buClr>
            </a:pPr>
            <a:r>
              <a:rPr lang="en-US" dirty="0"/>
              <a:t>There are 3 rules for hooks: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/>
              <a:t>Hooks can only be called inside React function components.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/>
              <a:t>Hooks can only be called at the top level of a component.</a:t>
            </a:r>
          </a:p>
          <a:p>
            <a:pPr lvl="1">
              <a:lnSpc>
                <a:spcPct val="150000"/>
              </a:lnSpc>
              <a:buClr>
                <a:srgbClr val="C00000"/>
              </a:buClr>
            </a:pPr>
            <a:r>
              <a:rPr lang="en-US" dirty="0"/>
              <a:t>Hooks cannot be conditional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5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useContext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Component4()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user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useContext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UserContext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&lt;h1&gt;Component 4&lt;/h1&gt;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&lt;h2&gt;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{`Hello ${user} again!`}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610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useRef</a:t>
            </a:r>
            <a:r>
              <a:rPr lang="en-US" b="1" dirty="0" smtClean="0"/>
              <a:t> Hook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useRef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The </a:t>
            </a:r>
            <a:r>
              <a:rPr lang="en-US" dirty="0" err="1"/>
              <a:t>useRef</a:t>
            </a:r>
            <a:r>
              <a:rPr lang="en-US" dirty="0"/>
              <a:t> Hook allows you to persist values between renders.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It </a:t>
            </a:r>
            <a:r>
              <a:rPr lang="en-US" dirty="0"/>
              <a:t>can be used to </a:t>
            </a:r>
            <a:r>
              <a:rPr lang="en-US" b="1" dirty="0"/>
              <a:t>store a mutable value that does not cause a re-render when updated</a:t>
            </a:r>
            <a:r>
              <a:rPr lang="en-US" dirty="0"/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It </a:t>
            </a:r>
            <a:r>
              <a:rPr lang="en-US" dirty="0"/>
              <a:t>can be used </a:t>
            </a:r>
            <a:r>
              <a:rPr lang="en-US" b="1" dirty="0"/>
              <a:t>to access a DOM element directly</a:t>
            </a:r>
            <a:r>
              <a:rPr lang="en-US" dirty="0"/>
              <a:t>.</a:t>
            </a:r>
            <a:endParaRPr lang="en-US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useRef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If we tried to count how many times our application renders using the </a:t>
            </a:r>
            <a:r>
              <a:rPr lang="en-US" dirty="0" err="1"/>
              <a:t>useState</a:t>
            </a:r>
            <a:r>
              <a:rPr lang="en-US" dirty="0"/>
              <a:t> Hook, we would be caught in an infinite loop since this Hook itself causes a re-render.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To </a:t>
            </a:r>
            <a:r>
              <a:rPr lang="en-US" dirty="0"/>
              <a:t>avoid this, we can use the </a:t>
            </a:r>
            <a:r>
              <a:rPr lang="en-US" dirty="0" err="1"/>
              <a:t>useRef</a:t>
            </a:r>
            <a:r>
              <a:rPr lang="en-US" dirty="0"/>
              <a:t> Hook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err="1"/>
              <a:t>useRef</a:t>
            </a:r>
            <a:r>
              <a:rPr lang="en-US" dirty="0"/>
              <a:t>() only returns one item. It returns an Object called current.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When </a:t>
            </a:r>
            <a:r>
              <a:rPr lang="en-US" dirty="0"/>
              <a:t>we initialize </a:t>
            </a:r>
            <a:r>
              <a:rPr lang="en-US" dirty="0" err="1"/>
              <a:t>useRef</a:t>
            </a:r>
            <a:r>
              <a:rPr lang="en-US" dirty="0"/>
              <a:t> we set the initial value: </a:t>
            </a:r>
            <a:r>
              <a:rPr lang="en-US" dirty="0" err="1"/>
              <a:t>useRef</a:t>
            </a:r>
            <a:r>
              <a:rPr lang="en-US" dirty="0"/>
              <a:t>(0).</a:t>
            </a:r>
          </a:p>
        </p:txBody>
      </p:sp>
    </p:spTree>
    <p:extLst>
      <p:ext uri="{BB962C8B-B14F-4D97-AF65-F5344CB8AC3E}">
        <p14:creationId xmlns:p14="http://schemas.microsoft.com/office/powerpoint/2010/main" val="7970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useRef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inputValue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setInputValue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("");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useRef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useEffect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count.current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count.current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});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19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useRef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&lt;input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type="text"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value={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inputValue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onChange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={(e) =&gt;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setInputValue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e.target.value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&lt;h1&gt;Render Count: 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count.current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);}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15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useRef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In general, we want to let React handle all DOM manipulation.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But </a:t>
            </a:r>
            <a:r>
              <a:rPr lang="en-US" dirty="0"/>
              <a:t>there are some instances where </a:t>
            </a:r>
            <a:r>
              <a:rPr lang="en-US" dirty="0" err="1"/>
              <a:t>useRef</a:t>
            </a:r>
            <a:r>
              <a:rPr lang="en-US" dirty="0"/>
              <a:t> can be used without causing issues.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In </a:t>
            </a:r>
            <a:r>
              <a:rPr lang="en-US" dirty="0"/>
              <a:t>React, we can </a:t>
            </a:r>
            <a:r>
              <a:rPr lang="en-US" b="1" dirty="0"/>
              <a:t>add a ref attribute to an element</a:t>
            </a:r>
            <a:r>
              <a:rPr lang="en-US" dirty="0"/>
              <a:t> to access it directly in the DOM.</a:t>
            </a:r>
          </a:p>
        </p:txBody>
      </p:sp>
    </p:spTree>
    <p:extLst>
      <p:ext uri="{BB962C8B-B14F-4D97-AF65-F5344CB8AC3E}">
        <p14:creationId xmlns:p14="http://schemas.microsoft.com/office/powerpoint/2010/main" val="2655848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4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useRef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App()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inputElement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useRef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focusInput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inputElement.current.focus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&lt;input type="text" 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ref={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inputElement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&lt;button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focusInput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}&gt;Focus Input&lt;/button&gt;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286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useState</a:t>
            </a:r>
            <a:r>
              <a:rPr lang="en-US" b="1" dirty="0" smtClean="0"/>
              <a:t> Hook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Track state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6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useMemo</a:t>
            </a:r>
            <a:r>
              <a:rPr lang="en-US" b="1" dirty="0" smtClean="0"/>
              <a:t> Hook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6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useMemo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60000"/>
              </a:lnSpc>
              <a:buClr>
                <a:schemeClr val="accent1"/>
              </a:buClr>
            </a:pPr>
            <a:r>
              <a:rPr lang="en-US" dirty="0"/>
              <a:t>The React </a:t>
            </a:r>
            <a:r>
              <a:rPr lang="en-US" dirty="0" err="1"/>
              <a:t>useMemo</a:t>
            </a:r>
            <a:r>
              <a:rPr lang="en-US" dirty="0"/>
              <a:t> Hook returns a </a:t>
            </a:r>
            <a:r>
              <a:rPr lang="en-US" dirty="0" err="1"/>
              <a:t>memoized</a:t>
            </a:r>
            <a:r>
              <a:rPr lang="en-US" dirty="0"/>
              <a:t> value.</a:t>
            </a:r>
          </a:p>
          <a:p>
            <a:pPr algn="just">
              <a:lnSpc>
                <a:spcPct val="160000"/>
              </a:lnSpc>
              <a:buClr>
                <a:schemeClr val="accent1"/>
              </a:buClr>
            </a:pPr>
            <a:r>
              <a:rPr lang="en-US" dirty="0" smtClean="0"/>
              <a:t>Think </a:t>
            </a:r>
            <a:r>
              <a:rPr lang="en-US" dirty="0"/>
              <a:t>of </a:t>
            </a:r>
            <a:r>
              <a:rPr lang="en-US" dirty="0" err="1"/>
              <a:t>memoization</a:t>
            </a:r>
            <a:r>
              <a:rPr lang="en-US" dirty="0"/>
              <a:t> as caching a value so that it does not need to be recalculated.</a:t>
            </a:r>
          </a:p>
          <a:p>
            <a:pPr algn="just">
              <a:lnSpc>
                <a:spcPct val="160000"/>
              </a:lnSpc>
              <a:buClr>
                <a:schemeClr val="accent1"/>
              </a:buClr>
            </a:pPr>
            <a:r>
              <a:rPr lang="en-US" dirty="0" smtClean="0"/>
              <a:t>The </a:t>
            </a:r>
            <a:r>
              <a:rPr lang="en-US" dirty="0" err="1"/>
              <a:t>useMemo</a:t>
            </a:r>
            <a:r>
              <a:rPr lang="en-US" dirty="0"/>
              <a:t> Hook only runs when one of its dependencies update.</a:t>
            </a:r>
          </a:p>
          <a:p>
            <a:pPr algn="just">
              <a:lnSpc>
                <a:spcPct val="160000"/>
              </a:lnSpc>
              <a:buClr>
                <a:schemeClr val="accent1"/>
              </a:buClr>
            </a:pPr>
            <a:r>
              <a:rPr lang="en-US" dirty="0" smtClean="0"/>
              <a:t>This </a:t>
            </a:r>
            <a:r>
              <a:rPr lang="en-US" dirty="0"/>
              <a:t>can improve performance.</a:t>
            </a:r>
          </a:p>
          <a:p>
            <a:pPr algn="just">
              <a:lnSpc>
                <a:spcPct val="160000"/>
              </a:lnSpc>
              <a:buClr>
                <a:schemeClr val="accent1"/>
              </a:buClr>
            </a:pPr>
            <a:r>
              <a:rPr lang="en-US" dirty="0" smtClean="0"/>
              <a:t>The </a:t>
            </a:r>
            <a:r>
              <a:rPr lang="en-US" dirty="0" err="1"/>
              <a:t>useMemo</a:t>
            </a:r>
            <a:r>
              <a:rPr lang="en-US" dirty="0"/>
              <a:t> and </a:t>
            </a:r>
            <a:r>
              <a:rPr lang="en-US" dirty="0" err="1"/>
              <a:t>useCallback</a:t>
            </a:r>
            <a:r>
              <a:rPr lang="en-US" dirty="0"/>
              <a:t> Hooks are similar. The main difference is that </a:t>
            </a:r>
            <a:r>
              <a:rPr lang="en-US" dirty="0" err="1"/>
              <a:t>useMemo</a:t>
            </a:r>
            <a:r>
              <a:rPr lang="en-US" dirty="0"/>
              <a:t> returns a </a:t>
            </a:r>
            <a:r>
              <a:rPr lang="en-US" dirty="0" err="1"/>
              <a:t>memoized</a:t>
            </a:r>
            <a:r>
              <a:rPr lang="en-US" dirty="0"/>
              <a:t> value and </a:t>
            </a:r>
            <a:r>
              <a:rPr lang="en-US" dirty="0" err="1"/>
              <a:t>useCallback</a:t>
            </a:r>
            <a:r>
              <a:rPr lang="en-US" dirty="0"/>
              <a:t> returns a </a:t>
            </a:r>
            <a:r>
              <a:rPr lang="en-US" dirty="0" err="1"/>
              <a:t>memoized</a:t>
            </a:r>
            <a:r>
              <a:rPr lang="en-US" dirty="0"/>
              <a:t> function. </a:t>
            </a:r>
          </a:p>
        </p:txBody>
      </p:sp>
    </p:spTree>
    <p:extLst>
      <p:ext uri="{BB962C8B-B14F-4D97-AF65-F5344CB8AC3E}">
        <p14:creationId xmlns:p14="http://schemas.microsoft.com/office/powerpoint/2010/main" val="18289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useMemo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useMemo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"react";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ReactDOM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"react-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/client";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App = ()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[count,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setCount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setTodos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([]);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calculation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useMemo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(() =&gt;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expensiveCalculation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(count), [count]);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increment = ()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setCount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((c) =&gt; c + 1);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7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useMemo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addTodo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()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setTodos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((t) =&gt; [...t, "New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};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&lt;h2&gt;My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&lt;/h2&gt;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todos.map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index)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return &lt;p key={index}&gt;{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}&lt;/p&gt;;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})}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&lt;button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addTodo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}&gt;Add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Todo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75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useMemo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&lt;/div&gt;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&lt;div&gt;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Count: {count}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&lt;button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={increment}&gt;+&lt;/button&gt;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&lt;h2&gt;Expensive Calculation&lt;/h2&gt;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{calculation}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&lt;/div&gt;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0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useMemo</a:t>
            </a:r>
            <a:r>
              <a:rPr lang="en-US" b="1" dirty="0"/>
              <a:t> Hook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576873"/>
            <a:ext cx="10447986" cy="4805265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expensiveCalculation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console.log("Calculating...");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(let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1000000000;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root =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ReactDOM.createRoot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('root'));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root.render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(&lt;App /&gt;);</a:t>
            </a:r>
          </a:p>
        </p:txBody>
      </p:sp>
    </p:spTree>
    <p:extLst>
      <p:ext uri="{BB962C8B-B14F-4D97-AF65-F5344CB8AC3E}">
        <p14:creationId xmlns:p14="http://schemas.microsoft.com/office/powerpoint/2010/main" val="93031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A Guide to React Context and </a:t>
            </a:r>
            <a:r>
              <a:rPr lang="en-US" sz="1800" dirty="0" err="1">
                <a:hlinkClick r:id="rId2"/>
              </a:rPr>
              <a:t>useContext</a:t>
            </a:r>
            <a:r>
              <a:rPr lang="en-US" sz="1800" dirty="0">
                <a:hlinkClick r:id="rId2"/>
              </a:rPr>
              <a:t>() Hook (dmitripavlutin.com)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455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 smtClean="0"/>
              <a:t>Thank You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2301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useState</a:t>
            </a:r>
            <a:r>
              <a:rPr lang="en-US" b="1" dirty="0" smtClean="0"/>
              <a:t> Hook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The React </a:t>
            </a:r>
            <a:r>
              <a:rPr lang="en-US" dirty="0" err="1"/>
              <a:t>useState</a:t>
            </a:r>
            <a:r>
              <a:rPr lang="en-US" dirty="0"/>
              <a:t> Hook allows us to </a:t>
            </a:r>
            <a:r>
              <a:rPr lang="en-US" b="1" dirty="0">
                <a:solidFill>
                  <a:schemeClr val="tx2"/>
                </a:solidFill>
              </a:rPr>
              <a:t>track state in a function component</a:t>
            </a:r>
            <a:r>
              <a:rPr lang="en-US" dirty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State </a:t>
            </a:r>
            <a:r>
              <a:rPr lang="en-US" dirty="0"/>
              <a:t>generally </a:t>
            </a:r>
            <a:r>
              <a:rPr lang="en-US" b="1" dirty="0">
                <a:solidFill>
                  <a:schemeClr val="tx2"/>
                </a:solidFill>
              </a:rPr>
              <a:t>refers to data or properties </a:t>
            </a:r>
            <a:r>
              <a:rPr lang="en-US" dirty="0"/>
              <a:t>that need to be tracking in an application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dirty="0" smtClean="0"/>
              <a:t>			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3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useState</a:t>
            </a:r>
            <a:r>
              <a:rPr lang="en-US" b="1" dirty="0" smtClean="0"/>
              <a:t> Hook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b="1" dirty="0"/>
              <a:t>Initialize </a:t>
            </a:r>
            <a:r>
              <a:rPr lang="en-US" b="1" dirty="0" err="1"/>
              <a:t>useState</a:t>
            </a:r>
            <a:endParaRPr lang="en-US" b="1" dirty="0"/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We initialize our state by calling </a:t>
            </a:r>
            <a:r>
              <a:rPr lang="en-US" dirty="0" err="1"/>
              <a:t>useState</a:t>
            </a:r>
            <a:r>
              <a:rPr lang="en-US" dirty="0"/>
              <a:t> in our function component.</a:t>
            </a:r>
          </a:p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err="1" smtClean="0"/>
              <a:t>useState</a:t>
            </a:r>
            <a:r>
              <a:rPr lang="en-US" dirty="0" smtClean="0"/>
              <a:t> </a:t>
            </a:r>
            <a:r>
              <a:rPr lang="en-US" dirty="0"/>
              <a:t>accepts an initial state and returns two values:</a:t>
            </a:r>
          </a:p>
          <a:p>
            <a:pPr lvl="1"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 smtClean="0"/>
              <a:t>The </a:t>
            </a:r>
            <a:r>
              <a:rPr lang="en-US" b="1" dirty="0"/>
              <a:t>current state</a:t>
            </a:r>
            <a:r>
              <a:rPr lang="en-US" dirty="0"/>
              <a:t>.</a:t>
            </a:r>
          </a:p>
          <a:p>
            <a:pPr lvl="1"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A </a:t>
            </a:r>
            <a:r>
              <a:rPr lang="en-US" b="1" dirty="0"/>
              <a:t>function that updates the state</a:t>
            </a:r>
            <a:r>
              <a:rPr lang="en-US" dirty="0" smtClean="0"/>
              <a:t>.</a:t>
            </a:r>
          </a:p>
          <a:p>
            <a:pPr marL="457200" lvl="1" indent="0" algn="just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b="1" dirty="0" smtClean="0">
                <a:solidFill>
                  <a:schemeClr val="tx2"/>
                </a:solidFill>
              </a:rPr>
              <a:t>Syntax: </a:t>
            </a:r>
            <a:r>
              <a:rPr lang="en-US" b="1" dirty="0" err="1" smtClean="0">
                <a:solidFill>
                  <a:schemeClr val="tx2"/>
                </a:solidFill>
              </a:rPr>
              <a:t>const</a:t>
            </a:r>
            <a:r>
              <a:rPr lang="en-US" b="1" dirty="0" smtClean="0">
                <a:solidFill>
                  <a:schemeClr val="tx2"/>
                </a:solidFill>
              </a:rPr>
              <a:t> </a:t>
            </a:r>
            <a:r>
              <a:rPr lang="en-US" b="1" dirty="0">
                <a:solidFill>
                  <a:schemeClr val="tx2"/>
                </a:solidFill>
              </a:rPr>
              <a:t>[state, </a:t>
            </a:r>
            <a:r>
              <a:rPr lang="en-US" b="1" dirty="0" err="1">
                <a:solidFill>
                  <a:schemeClr val="tx2"/>
                </a:solidFill>
              </a:rPr>
              <a:t>setState</a:t>
            </a:r>
            <a:r>
              <a:rPr lang="en-US" b="1" dirty="0">
                <a:solidFill>
                  <a:schemeClr val="tx2"/>
                </a:solidFill>
              </a:rPr>
              <a:t>] = </a:t>
            </a:r>
            <a:r>
              <a:rPr lang="en-US" b="1" dirty="0" err="1">
                <a:solidFill>
                  <a:schemeClr val="tx2"/>
                </a:solidFill>
              </a:rPr>
              <a:t>useState</a:t>
            </a:r>
            <a:r>
              <a:rPr lang="en-US" b="1" dirty="0">
                <a:solidFill>
                  <a:schemeClr val="tx2"/>
                </a:solidFill>
              </a:rPr>
              <a:t>(</a:t>
            </a:r>
            <a:r>
              <a:rPr lang="en-US" b="1" dirty="0" err="1">
                <a:solidFill>
                  <a:schemeClr val="tx2"/>
                </a:solidFill>
              </a:rPr>
              <a:t>initialstate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pPr marL="457200" lvl="1" indent="0" algn="just">
              <a:lnSpc>
                <a:spcPct val="150000"/>
              </a:lnSpc>
              <a:buClr>
                <a:schemeClr val="accent1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935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useState</a:t>
            </a:r>
            <a:r>
              <a:rPr lang="en-US" b="1" dirty="0" smtClean="0"/>
              <a:t> Hook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447986" cy="4195481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from "react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FavoriteColor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[color,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8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useState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("red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  <a:endParaRPr lang="en-US" sz="18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(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&lt;h1&gt;My favorite color is {color}!&lt;/h1&gt;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&lt;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button type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="button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={() 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800" b="1" dirty="0" err="1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sz="18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("blue</a:t>
            </a:r>
            <a:r>
              <a:rPr lang="en-US" sz="18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  <a:r>
              <a:rPr lang="en-US" sz="1800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}&gt;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Blue&lt;/button&gt;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&lt;/&gt;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Clr>
                <a:schemeClr val="accent1"/>
              </a:buClr>
              <a:buNone/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0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useState</a:t>
            </a:r>
            <a:r>
              <a:rPr lang="en-US" b="1" dirty="0" smtClean="0"/>
              <a:t> Hook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128106" cy="41954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</a:pPr>
            <a:r>
              <a:rPr lang="en-US" dirty="0"/>
              <a:t>The </a:t>
            </a:r>
            <a:r>
              <a:rPr lang="en-US" dirty="0" err="1"/>
              <a:t>useState</a:t>
            </a:r>
            <a:r>
              <a:rPr lang="en-US" dirty="0"/>
              <a:t> Hook can be used to keep track of </a:t>
            </a:r>
            <a:r>
              <a:rPr lang="en-US" b="1" dirty="0"/>
              <a:t>strings, numbers, </a:t>
            </a:r>
            <a:r>
              <a:rPr lang="en-US" b="1" dirty="0" err="1"/>
              <a:t>booleans</a:t>
            </a:r>
            <a:r>
              <a:rPr lang="en-US" b="1" dirty="0"/>
              <a:t>, arrays, objects, and any combination of </a:t>
            </a:r>
            <a:r>
              <a:rPr lang="en-US" b="1" dirty="0" smtClean="0"/>
              <a:t>these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1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useEffect</a:t>
            </a:r>
            <a:r>
              <a:rPr lang="en-US" b="1" dirty="0" smtClean="0"/>
              <a:t> Hook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Perform side effects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1568</TotalTime>
  <Words>1696</Words>
  <Application>Microsoft Office PowerPoint</Application>
  <PresentationFormat>Widescreen</PresentationFormat>
  <Paragraphs>291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Century Gothic</vt:lpstr>
      <vt:lpstr>Courier New</vt:lpstr>
      <vt:lpstr>Wingdings 3</vt:lpstr>
      <vt:lpstr>Ion</vt:lpstr>
      <vt:lpstr>Hooks</vt:lpstr>
      <vt:lpstr>Hooks</vt:lpstr>
      <vt:lpstr>What is Hooks?</vt:lpstr>
      <vt:lpstr>useState Hook</vt:lpstr>
      <vt:lpstr>useState Hook</vt:lpstr>
      <vt:lpstr>useState Hook</vt:lpstr>
      <vt:lpstr>useState Hook</vt:lpstr>
      <vt:lpstr>useState Hook</vt:lpstr>
      <vt:lpstr>useEffect Hook</vt:lpstr>
      <vt:lpstr>useEffect Hook</vt:lpstr>
      <vt:lpstr>useEffect Hook</vt:lpstr>
      <vt:lpstr>useEffect Hook</vt:lpstr>
      <vt:lpstr>useContext Hook</vt:lpstr>
      <vt:lpstr>useContext Hook</vt:lpstr>
      <vt:lpstr>useContext Hook</vt:lpstr>
      <vt:lpstr>useContext Hook</vt:lpstr>
      <vt:lpstr>useContext Hook</vt:lpstr>
      <vt:lpstr>useContext Hook</vt:lpstr>
      <vt:lpstr>useContext Hook</vt:lpstr>
      <vt:lpstr>When do you need context?</vt:lpstr>
      <vt:lpstr>How to use the context?</vt:lpstr>
      <vt:lpstr>useContext Hook</vt:lpstr>
      <vt:lpstr>useContext Hook</vt:lpstr>
      <vt:lpstr>useContext Hook</vt:lpstr>
      <vt:lpstr>useContext Hook</vt:lpstr>
      <vt:lpstr>Example</vt:lpstr>
      <vt:lpstr>useContext Hook</vt:lpstr>
      <vt:lpstr>useContext Hook</vt:lpstr>
      <vt:lpstr>useContext Hook</vt:lpstr>
      <vt:lpstr>useContext Hook</vt:lpstr>
      <vt:lpstr>useRef Hook</vt:lpstr>
      <vt:lpstr>useRef Hook</vt:lpstr>
      <vt:lpstr>useRef Hook</vt:lpstr>
      <vt:lpstr>Example</vt:lpstr>
      <vt:lpstr>useRef Hook</vt:lpstr>
      <vt:lpstr>useRef Hook</vt:lpstr>
      <vt:lpstr>useRef Hook</vt:lpstr>
      <vt:lpstr>Example</vt:lpstr>
      <vt:lpstr>useRef Hook</vt:lpstr>
      <vt:lpstr>useMemo Hook</vt:lpstr>
      <vt:lpstr>useMemo Hook</vt:lpstr>
      <vt:lpstr>useMemo Hook</vt:lpstr>
      <vt:lpstr>useMemo Hook</vt:lpstr>
      <vt:lpstr>useMemo Hook</vt:lpstr>
      <vt:lpstr>useMemo Hook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</dc:title>
  <dc:creator>Lenovo</dc:creator>
  <cp:lastModifiedBy>Lenovo</cp:lastModifiedBy>
  <cp:revision>195</cp:revision>
  <dcterms:created xsi:type="dcterms:W3CDTF">2023-09-24T13:16:07Z</dcterms:created>
  <dcterms:modified xsi:type="dcterms:W3CDTF">2023-12-18T07:18:02Z</dcterms:modified>
</cp:coreProperties>
</file>