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7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83" r:id="rId78"/>
    <p:sldId id="382" r:id="rId79"/>
    <p:sldId id="376" r:id="rId80"/>
    <p:sldId id="377" r:id="rId81"/>
    <p:sldId id="378" r:id="rId82"/>
    <p:sldId id="379" r:id="rId83"/>
    <p:sldId id="380" r:id="rId84"/>
    <p:sldId id="381" r:id="rId85"/>
    <p:sldId id="277" r:id="rId86"/>
  </p:sldIdLst>
  <p:sldSz cx="12192000" cy="6858000"/>
  <p:notesSz cx="6858000" cy="9144000"/>
  <p:embeddedFontLst>
    <p:embeddedFont>
      <p:font typeface="Calibri" panose="020F0502020204030204" pitchFamily="34" charset="0"/>
      <p:regular r:id="rId88"/>
      <p:bold r:id="rId89"/>
      <p:italic r:id="rId90"/>
      <p:boldItalic r:id="rId91"/>
    </p:embeddedFont>
    <p:embeddedFont>
      <p:font typeface="Verdana" panose="020B0604030504040204" pitchFamily="34" charset="0"/>
      <p:regular r:id="rId92"/>
      <p:bold r:id="rId93"/>
      <p:italic r:id="rId94"/>
      <p:boldItalic r:id="rId95"/>
    </p:embeddedFont>
    <p:embeddedFont>
      <p:font typeface="Sorts Mill Goudy" panose="020B0604020202020204" charset="0"/>
      <p:regular r:id="rId96"/>
      <p:italic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6D968-4543-414D-AE6A-CCD27BE22709}">
  <a:tblStyle styleId="{2AC6D968-4543-414D-AE6A-CCD27BE22709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Verdana"/>
          <a:ea typeface="Verdana"/>
          <a:cs typeface="Verdana"/>
        </a:font>
        <a:schemeClr val="dk1"/>
      </a:tcTxStyle>
      <a:tcStyle>
        <a:tcBdr/>
      </a:tcStyle>
    </a:seCell>
    <a:swCell>
      <a:tcTxStyle b="on" i="off">
        <a:font>
          <a:latin typeface="Verdana"/>
          <a:ea typeface="Verdana"/>
          <a:cs typeface="Verdana"/>
        </a:font>
        <a:schemeClr val="dk1"/>
      </a:tcTxStyle>
      <a:tcStyle>
        <a:tcBdr/>
      </a:tcStyle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3.fntdata"/><Relationship Id="rId95" Type="http://schemas.openxmlformats.org/officeDocument/2006/relationships/font" Target="fonts/font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7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6.fntdata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300" cy="3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3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6000" cy="3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6000" cy="3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60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00" cy="3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9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00" cy="3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100" cy="14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100" cy="3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1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100" cy="3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 rot="10800000">
            <a:off x="-2598" y="1820596"/>
            <a:ext cx="2928898" cy="5037404"/>
            <a:chOff x="9265700" y="2026"/>
            <a:chExt cx="2928898" cy="5037404"/>
          </a:xfrm>
        </p:grpSpPr>
        <p:sp>
          <p:nvSpPr>
            <p:cNvPr id="79" name="Google Shape;79;p11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BFAFAA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BFAFAA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9265700" y="7622"/>
              <a:ext cx="2377010" cy="237675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BFAFAA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10536649" y="1823190"/>
              <a:ext cx="1657949" cy="3216240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BFAFAA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861365" y="-464793"/>
            <a:ext cx="3650100" cy="9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2"/>
          <p:cNvGrpSpPr/>
          <p:nvPr/>
        </p:nvGrpSpPr>
        <p:grpSpPr>
          <a:xfrm rot="10800000">
            <a:off x="-2598" y="1820596"/>
            <a:ext cx="2928898" cy="5037404"/>
            <a:chOff x="9265700" y="2026"/>
            <a:chExt cx="2928898" cy="5037404"/>
          </a:xfrm>
        </p:grpSpPr>
        <p:sp>
          <p:nvSpPr>
            <p:cNvPr id="90" name="Google Shape;90;p12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BFAFAA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BFAFAA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9265700" y="7622"/>
              <a:ext cx="2377010" cy="237675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BFAFAA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10536649" y="1823190"/>
              <a:ext cx="1657949" cy="3216240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BFAFAA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7587149" y="2410203"/>
            <a:ext cx="53106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2265086" y="-560547"/>
            <a:ext cx="5310600" cy="8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white">
  <p:cSld name="Agenda_white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982663" y="296545"/>
            <a:ext cx="10922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∙"/>
              <a:defRPr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∙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388619" y="6291264"/>
            <a:ext cx="5940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0800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989012" y="6291263"/>
            <a:ext cx="85614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2"/>
          </p:nvPr>
        </p:nvSpPr>
        <p:spPr>
          <a:xfrm>
            <a:off x="989013" y="1449389"/>
            <a:ext cx="10915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2pPr>
            <a:lvl3pPr marL="137160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3pPr>
            <a:lvl4pPr marL="182880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4pPr>
            <a:lvl5pPr marL="228600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65700" y="2026"/>
            <a:ext cx="2928898" cy="5037404"/>
            <a:chOff x="9265700" y="2026"/>
            <a:chExt cx="2928898" cy="5037404"/>
          </a:xfrm>
        </p:grpSpPr>
        <p:sp>
          <p:nvSpPr>
            <p:cNvPr id="11" name="Google Shape;11;p1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BFAFAA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BFAFAA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9265700" y="7622"/>
              <a:ext cx="2377010" cy="237675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BFAFAA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0536649" y="1823190"/>
              <a:ext cx="1657949" cy="3216240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BFAFAA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200" cy="3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sonspec.org/spec.html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guides/server/install/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reateCollection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find/" TargetMode="External"/><Relationship Id="rId2" Type="http://schemas.openxmlformats.org/officeDocument/2006/relationships/hyperlink" Target="https://docs.mongodb.com/manual/reference/operator/" TargetMode="Externa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update/" TargetMode="Externa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aggregation-pipeline/" TargetMode="Externa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JSON – JavaScript Object Notation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Example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2589552" y="2361639"/>
            <a:ext cx="5881818" cy="3150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 err="1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962" y="2515069"/>
            <a:ext cx="48809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82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BSON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IN" dirty="0"/>
              <a:t>Binary </a:t>
            </a:r>
            <a:r>
              <a:rPr lang="en-IN" dirty="0" err="1"/>
              <a:t>Javascript</a:t>
            </a:r>
            <a:r>
              <a:rPr lang="en-IN" dirty="0"/>
              <a:t> Object Notation- BSON.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It is a binary-encoded serialization of JSON documents.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BSON has been extended to add some optional non-JSON-native data types, like dates and </a:t>
            </a:r>
          </a:p>
          <a:p>
            <a:pPr>
              <a:lnSpc>
                <a:spcPct val="150000"/>
              </a:lnSpc>
            </a:pPr>
            <a:r>
              <a:rPr lang="en-IN" dirty="0"/>
              <a:t>  binary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BSON has a published specification :  </a:t>
            </a:r>
            <a:r>
              <a:rPr lang="en-IN" dirty="0">
                <a:hlinkClick r:id="rId2"/>
              </a:rPr>
              <a:t>https://bsonspec.org/spec.html</a:t>
            </a:r>
            <a:endParaRPr lang="en-IN" dirty="0"/>
          </a:p>
          <a:p>
            <a:pPr marL="10160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5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BSON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Example : A document such as {"</a:t>
            </a:r>
            <a:r>
              <a:rPr lang="en-IN" sz="2400" dirty="0" err="1"/>
              <a:t>hello":"world</a:t>
            </a:r>
            <a:r>
              <a:rPr lang="en-IN" sz="2400" dirty="0"/>
              <a:t>"} will be stored as:</a:t>
            </a:r>
          </a:p>
          <a:p>
            <a:pPr>
              <a:lnSpc>
                <a:spcPct val="200000"/>
              </a:lnSpc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488427" y="2449384"/>
            <a:ext cx="7772400" cy="2397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 err="1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1871488" y="2671804"/>
            <a:ext cx="7030994" cy="19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69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MongoDB Features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Ad–hoc queries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Document Data model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Indexes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Replication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Speed and Durability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Scaling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4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Database</a:t>
            </a:r>
            <a:r>
              <a:rPr lang="en-US" sz="2400" dirty="0" smtClean="0"/>
              <a:t>, Collection </a:t>
            </a:r>
            <a:r>
              <a:rPr lang="en-US" sz="2400" dirty="0"/>
              <a:t>and Documents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Database </a:t>
            </a:r>
            <a:r>
              <a:rPr lang="en-IN" dirty="0"/>
              <a:t>is a physical container for collections. Each database gets its own set of files </a:t>
            </a:r>
            <a:r>
              <a:rPr lang="en-IN" dirty="0" smtClean="0"/>
              <a:t>on the </a:t>
            </a:r>
            <a:r>
              <a:rPr lang="en-IN" dirty="0"/>
              <a:t>file system. A single MongoDB server typically has multiple databases.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Collections is a group of MongoDB documents. It is the equivalent of an RDBMS table. </a:t>
            </a:r>
            <a:endParaRPr lang="en-IN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 collection </a:t>
            </a:r>
            <a:r>
              <a:rPr lang="en-IN" dirty="0"/>
              <a:t>exists within a single database. Collections do not enforce a schema. Documents  </a:t>
            </a:r>
            <a:r>
              <a:rPr lang="en-IN" dirty="0" smtClean="0"/>
              <a:t>within </a:t>
            </a:r>
            <a:r>
              <a:rPr lang="en-IN" dirty="0"/>
              <a:t>a collection can have different fields.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Document is a set of key-value pairs. Documents have dynamic schema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1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Database</a:t>
            </a:r>
            <a:r>
              <a:rPr lang="en-US" sz="2400" dirty="0" smtClean="0"/>
              <a:t>, Collection </a:t>
            </a:r>
            <a:r>
              <a:rPr lang="en-US" sz="2400" dirty="0"/>
              <a:t>and Documents</a:t>
            </a:r>
            <a:endParaRPr 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347" y="1738313"/>
            <a:ext cx="6703670" cy="339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9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Database</a:t>
            </a:r>
            <a:r>
              <a:rPr lang="en-US" sz="2400" dirty="0" smtClean="0"/>
              <a:t>, Collection </a:t>
            </a:r>
            <a:r>
              <a:rPr lang="en-US" sz="2400" dirty="0"/>
              <a:t>and Documents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811" y="1120476"/>
            <a:ext cx="8883221" cy="499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74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Database</a:t>
            </a:r>
            <a:r>
              <a:rPr lang="en-US" sz="2400" dirty="0" smtClean="0"/>
              <a:t>, Collection </a:t>
            </a:r>
            <a:r>
              <a:rPr lang="en-US" sz="2400" dirty="0"/>
              <a:t>and Documents</a:t>
            </a:r>
            <a:endParaRPr lang="en-US" sz="2400" b="1" dirty="0"/>
          </a:p>
        </p:txBody>
      </p:sp>
      <p:sp>
        <p:nvSpPr>
          <p:cNvPr id="4" name="Titel 5"/>
          <p:cNvSpPr txBox="1">
            <a:spLocks/>
          </p:cNvSpPr>
          <p:nvPr/>
        </p:nvSpPr>
        <p:spPr>
          <a:xfrm>
            <a:off x="1159182" y="1433296"/>
            <a:ext cx="7749352" cy="988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smtClean="0"/>
              <a:t>Select the statements that together help build the most complete definition of the MongoDB database: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69035" y="2694897"/>
            <a:ext cx="708042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sz="1600" dirty="0" smtClean="0"/>
              <a:t>MongoDB database is an organized way to store and access data.</a:t>
            </a:r>
          </a:p>
          <a:p>
            <a:pPr marL="342900" indent="-342900"/>
            <a:endParaRPr lang="en-IN" sz="1600" dirty="0" smtClean="0"/>
          </a:p>
          <a:p>
            <a:pPr marL="342900" indent="-342900"/>
            <a:r>
              <a:rPr lang="en-IN" sz="1600" dirty="0" smtClean="0"/>
              <a:t>b)  MongoDB database organizes documents in rows and columns</a:t>
            </a:r>
          </a:p>
          <a:p>
            <a:pPr marL="342900" indent="-342900"/>
            <a:endParaRPr lang="en-IN" sz="1600" dirty="0" smtClean="0"/>
          </a:p>
          <a:p>
            <a:pPr marL="342900" indent="-342900"/>
            <a:r>
              <a:rPr lang="en-IN" sz="1600" dirty="0" smtClean="0"/>
              <a:t>c)  </a:t>
            </a:r>
            <a:r>
              <a:rPr lang="en-IN" sz="1600" dirty="0" err="1" smtClean="0"/>
              <a:t>MongoDB's</a:t>
            </a:r>
            <a:r>
              <a:rPr lang="en-IN" sz="1600" dirty="0" smtClean="0"/>
              <a:t> database uses tables of related data.</a:t>
            </a:r>
          </a:p>
          <a:p>
            <a:pPr marL="342900" indent="-342900"/>
            <a:endParaRPr lang="en-IN" sz="1600" dirty="0" smtClean="0"/>
          </a:p>
          <a:p>
            <a:pPr marL="342900" indent="-342900"/>
            <a:r>
              <a:rPr lang="en-IN" sz="1600" dirty="0" smtClean="0"/>
              <a:t>d)  MongoDB is a </a:t>
            </a:r>
            <a:r>
              <a:rPr lang="en-IN" sz="1600" dirty="0" err="1" smtClean="0"/>
              <a:t>NoSQL</a:t>
            </a:r>
            <a:r>
              <a:rPr lang="en-IN" sz="1600" dirty="0" smtClean="0"/>
              <a:t> database that uses documents to store data in an organized way.</a:t>
            </a:r>
          </a:p>
          <a:p>
            <a:pPr marL="342900" indent="-342900"/>
            <a:endParaRPr lang="en-IN" sz="16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485480" y="5450453"/>
            <a:ext cx="3175686" cy="5560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Both a) and d)</a:t>
            </a:r>
          </a:p>
        </p:txBody>
      </p:sp>
    </p:spTree>
    <p:extLst>
      <p:ext uri="{BB962C8B-B14F-4D97-AF65-F5344CB8AC3E}">
        <p14:creationId xmlns:p14="http://schemas.microsoft.com/office/powerpoint/2010/main" val="21628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Database</a:t>
            </a:r>
            <a:r>
              <a:rPr lang="en-US" sz="2400" dirty="0" smtClean="0"/>
              <a:t>, Collection </a:t>
            </a:r>
            <a:r>
              <a:rPr lang="en-US" sz="2400" dirty="0"/>
              <a:t>and Documents</a:t>
            </a:r>
            <a:endParaRPr lang="en-US" sz="2400" b="1" dirty="0"/>
          </a:p>
        </p:txBody>
      </p:sp>
      <p:sp>
        <p:nvSpPr>
          <p:cNvPr id="4" name="Titel 5"/>
          <p:cNvSpPr txBox="1">
            <a:spLocks/>
          </p:cNvSpPr>
          <p:nvPr/>
        </p:nvSpPr>
        <p:spPr>
          <a:xfrm>
            <a:off x="1076055" y="1516423"/>
            <a:ext cx="7749352" cy="988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mtClean="0"/>
              <a:t>In MongoDB how does a document relate to a collection?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98265" y="2456748"/>
            <a:ext cx="7080421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600" dirty="0" smtClean="0"/>
              <a:t>Documents are made up of collections.</a:t>
            </a:r>
          </a:p>
          <a:p>
            <a:pPr marL="342900" indent="-342900">
              <a:lnSpc>
                <a:spcPct val="200000"/>
              </a:lnSpc>
            </a:pPr>
            <a:r>
              <a:rPr lang="en-IN" sz="1600" dirty="0" smtClean="0"/>
              <a:t>b)  Collections consist one or many documents.</a:t>
            </a:r>
          </a:p>
          <a:p>
            <a:pPr marL="342900" indent="-342900">
              <a:lnSpc>
                <a:spcPct val="200000"/>
              </a:lnSpc>
              <a:buAutoNum type="alphaLcParenR" startAt="3"/>
            </a:pPr>
            <a:r>
              <a:rPr lang="en-IN" sz="1600" dirty="0" smtClean="0"/>
              <a:t>Collections are documents that are organized in rows and columns.</a:t>
            </a:r>
          </a:p>
          <a:p>
            <a:pPr marL="342900" indent="-342900">
              <a:lnSpc>
                <a:spcPct val="200000"/>
              </a:lnSpc>
              <a:buAutoNum type="alphaLcParenR" startAt="3"/>
            </a:pPr>
            <a:r>
              <a:rPr lang="en-IN" sz="1600" dirty="0" smtClean="0"/>
              <a:t>Collections are tables of documents and other collections.</a:t>
            </a:r>
          </a:p>
          <a:p>
            <a:pPr marL="342900" indent="-342900"/>
            <a:endParaRPr lang="en-IN" sz="16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402353" y="5533580"/>
            <a:ext cx="3175686" cy="5560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0612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Database</a:t>
            </a:r>
            <a:r>
              <a:rPr lang="en-US" sz="2400" dirty="0" smtClean="0"/>
              <a:t>, Collection </a:t>
            </a:r>
            <a:r>
              <a:rPr lang="en-US" sz="2400" dirty="0"/>
              <a:t>and Documents</a:t>
            </a:r>
            <a:endParaRPr lang="en-US" sz="2400" b="1" dirty="0"/>
          </a:p>
        </p:txBody>
      </p:sp>
      <p:sp>
        <p:nvSpPr>
          <p:cNvPr id="4" name="Titel 5"/>
          <p:cNvSpPr txBox="1">
            <a:spLocks/>
          </p:cNvSpPr>
          <p:nvPr/>
        </p:nvSpPr>
        <p:spPr>
          <a:xfrm>
            <a:off x="1122237" y="1313223"/>
            <a:ext cx="7749352" cy="988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mtClean="0"/>
              <a:t>In a MongoDB Document what is the role of fields and values?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44447" y="2253548"/>
            <a:ext cx="7080421" cy="1889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600" dirty="0" smtClean="0"/>
              <a:t>A field is a unique identifier for a specific datapoint.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600" dirty="0" smtClean="0"/>
              <a:t>Values do not have to be attached to fields, and can be stand alone data points.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600" dirty="0" smtClean="0"/>
              <a:t>Each field has a value associated with it.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8535" y="5330380"/>
            <a:ext cx="3175686" cy="5560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Both a) and  c)</a:t>
            </a:r>
          </a:p>
        </p:txBody>
      </p:sp>
    </p:spTree>
    <p:extLst>
      <p:ext uri="{BB962C8B-B14F-4D97-AF65-F5344CB8AC3E}">
        <p14:creationId xmlns:p14="http://schemas.microsoft.com/office/powerpoint/2010/main" val="37215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altLang="en-US" sz="2400" dirty="0" smtClean="0"/>
              <a:t>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IN" dirty="0" smtClean="0"/>
              <a:t>Cross-platform, document-oriented </a:t>
            </a:r>
            <a:r>
              <a:rPr lang="en-IN" dirty="0"/>
              <a:t>database.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Leading modern, general purpose database platform.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Designed for ease of development and scaling.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Developed by MongoDB Inc. and licensed under the Server Side Public</a:t>
            </a:r>
          </a:p>
          <a:p>
            <a:pPr>
              <a:lnSpc>
                <a:spcPct val="200000"/>
              </a:lnSpc>
            </a:pPr>
            <a:r>
              <a:rPr lang="en-IN" dirty="0"/>
              <a:t>   License (SSPL).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Classified as a NoSQL database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Database</a:t>
            </a:r>
            <a:r>
              <a:rPr lang="en-US" sz="2400" dirty="0" smtClean="0"/>
              <a:t>, Collection </a:t>
            </a:r>
            <a:r>
              <a:rPr lang="en-US" sz="2400" dirty="0"/>
              <a:t>and Documents</a:t>
            </a:r>
            <a:endParaRPr lang="en-US" sz="2400" b="1" dirty="0"/>
          </a:p>
        </p:txBody>
      </p:sp>
      <p:sp>
        <p:nvSpPr>
          <p:cNvPr id="3" name="Titel 5"/>
          <p:cNvSpPr txBox="1">
            <a:spLocks/>
          </p:cNvSpPr>
          <p:nvPr/>
        </p:nvSpPr>
        <p:spPr>
          <a:xfrm>
            <a:off x="1076054" y="1544133"/>
            <a:ext cx="7749352" cy="988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mtClean="0"/>
              <a:t>Which of the following documents is correct JSON?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98264" y="2484458"/>
            <a:ext cx="708042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600" dirty="0" smtClean="0"/>
              <a:t>["name" : "Devi", "age": 19, "major": "Computer Science"]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600" dirty="0" smtClean="0"/>
              <a:t>{name : "Devi", age: 19, major: "Computer Science"}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600" dirty="0" smtClean="0"/>
              <a:t>{"name" : "Devi", "age": 19, "major": "Computer Science"}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0568" y="4856955"/>
            <a:ext cx="3175686" cy="5560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b) And c)</a:t>
            </a:r>
          </a:p>
        </p:txBody>
      </p:sp>
    </p:spTree>
    <p:extLst>
      <p:ext uri="{BB962C8B-B14F-4D97-AF65-F5344CB8AC3E}">
        <p14:creationId xmlns:p14="http://schemas.microsoft.com/office/powerpoint/2010/main" val="42764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Database</a:t>
            </a:r>
            <a:r>
              <a:rPr lang="en-US" sz="2400" dirty="0" smtClean="0"/>
              <a:t>, Collection </a:t>
            </a:r>
            <a:r>
              <a:rPr lang="en-US" sz="2400" dirty="0"/>
              <a:t>and Documents</a:t>
            </a:r>
            <a:endParaRPr lang="en-US" sz="2400" b="1" dirty="0"/>
          </a:p>
        </p:txBody>
      </p:sp>
      <p:sp>
        <p:nvSpPr>
          <p:cNvPr id="3" name="Titel 5"/>
          <p:cNvSpPr txBox="1">
            <a:spLocks/>
          </p:cNvSpPr>
          <p:nvPr/>
        </p:nvSpPr>
        <p:spPr>
          <a:xfrm>
            <a:off x="1076055" y="1368641"/>
            <a:ext cx="7749352" cy="988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smtClean="0"/>
              <a:t>Write BSON or JSON in the numbered blanks in the following sentences to make them true: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98265" y="2308966"/>
            <a:ext cx="708042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 smtClean="0"/>
              <a:t>MongoDB stores data in </a:t>
            </a:r>
            <a:r>
              <a:rPr lang="en-IN" sz="1600" b="1" dirty="0" smtClean="0"/>
              <a:t>1……….. </a:t>
            </a:r>
            <a:r>
              <a:rPr lang="en-IN" sz="1600" dirty="0" smtClean="0"/>
              <a:t> and you can then view it </a:t>
            </a:r>
            <a:r>
              <a:rPr lang="en-IN" sz="1600" b="1" dirty="0" smtClean="0"/>
              <a:t>2………. </a:t>
            </a:r>
            <a:endParaRPr lang="en-IN" sz="1600" dirty="0" smtClean="0"/>
          </a:p>
          <a:p>
            <a:pPr>
              <a:lnSpc>
                <a:spcPct val="200000"/>
              </a:lnSpc>
            </a:pPr>
            <a:r>
              <a:rPr lang="en-IN" sz="1600" b="1" dirty="0" smtClean="0"/>
              <a:t>3……….. </a:t>
            </a:r>
            <a:r>
              <a:rPr lang="en-IN" sz="1600" dirty="0" smtClean="0"/>
              <a:t> is faster to parse and lighter to store than </a:t>
            </a:r>
            <a:r>
              <a:rPr lang="en-IN" sz="1600" b="1" dirty="0" smtClean="0"/>
              <a:t> 4……….</a:t>
            </a:r>
          </a:p>
          <a:p>
            <a:pPr>
              <a:lnSpc>
                <a:spcPct val="200000"/>
              </a:lnSpc>
            </a:pPr>
            <a:r>
              <a:rPr lang="en-IN" sz="1600" b="1" dirty="0" smtClean="0"/>
              <a:t>5………..</a:t>
            </a:r>
            <a:r>
              <a:rPr lang="en-IN" sz="1600" dirty="0" smtClean="0"/>
              <a:t> supports fewer data types than </a:t>
            </a:r>
            <a:r>
              <a:rPr lang="en-IN" sz="1600" b="1" dirty="0" smtClean="0"/>
              <a:t>6………..</a:t>
            </a:r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3340569" y="4681462"/>
            <a:ext cx="3175686" cy="154459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1.BSON     2.JSON</a:t>
            </a:r>
          </a:p>
          <a:p>
            <a:pPr algn="ctr"/>
            <a:r>
              <a:rPr lang="en-IN" sz="1600" b="1" dirty="0" smtClean="0"/>
              <a:t>3.BSON     4.JSON</a:t>
            </a:r>
          </a:p>
          <a:p>
            <a:pPr algn="ctr"/>
            <a:r>
              <a:rPr lang="en-IN" sz="1600" b="1" dirty="0" smtClean="0"/>
              <a:t> 5.JSON     6.BSON</a:t>
            </a:r>
          </a:p>
        </p:txBody>
      </p:sp>
    </p:spTree>
    <p:extLst>
      <p:ext uri="{BB962C8B-B14F-4D97-AF65-F5344CB8AC3E}">
        <p14:creationId xmlns:p14="http://schemas.microsoft.com/office/powerpoint/2010/main" val="13849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/>
              <a:t>Install and configure MongoDB 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IN" sz="1800" dirty="0"/>
              <a:t>MongoDB is available in two server editions: Community and Enterprise.</a:t>
            </a:r>
          </a:p>
          <a:p>
            <a:pPr algn="ctr">
              <a:lnSpc>
                <a:spcPct val="250000"/>
              </a:lnSpc>
              <a:buFont typeface="Arial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/>
              <a:t>To install Community MongoDB on Windows, download the latest release(5.0.2(current)) with below link </a:t>
            </a:r>
          </a:p>
          <a:p>
            <a:pPr algn="ctr">
              <a:lnSpc>
                <a:spcPct val="250000"/>
              </a:lnSpc>
            </a:pPr>
            <a:r>
              <a:rPr lang="en-IN" sz="1800" dirty="0">
                <a:hlinkClick r:id="rId2"/>
              </a:rPr>
              <a:t>https://www.mongodb.com/try/download/community</a:t>
            </a:r>
            <a:endParaRPr lang="en-IN" sz="1800" dirty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IN" sz="1800" dirty="0"/>
              <a:t>  The below link describes how to install MongoDB locally</a:t>
            </a:r>
          </a:p>
          <a:p>
            <a:pPr algn="ctr">
              <a:lnSpc>
                <a:spcPct val="250000"/>
              </a:lnSpc>
            </a:pPr>
            <a:r>
              <a:rPr lang="en-IN" sz="1800" dirty="0">
                <a:hlinkClick r:id="rId3"/>
              </a:rPr>
              <a:t>https://docs.mongodb.com/guides/server/install</a:t>
            </a:r>
            <a:r>
              <a:rPr lang="en-IN" sz="1800" dirty="0" smtClean="0">
                <a:hlinkClick r:id="rId3"/>
              </a:rPr>
              <a:t>/</a:t>
            </a: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08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/>
              <a:t>Install and configure MongoDB 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IN" dirty="0"/>
              <a:t>Click the numbers in order to download the </a:t>
            </a:r>
            <a:r>
              <a:rPr lang="en-IN" dirty="0" err="1"/>
              <a:t>mongodb</a:t>
            </a:r>
            <a:r>
              <a:rPr lang="en-IN" dirty="0"/>
              <a:t>  community server from the link </a:t>
            </a:r>
            <a:r>
              <a:rPr lang="en-IN" dirty="0" smtClean="0"/>
              <a:t> </a:t>
            </a:r>
            <a:r>
              <a:rPr lang="en-IN" dirty="0"/>
              <a:t>specified  in the previous </a:t>
            </a:r>
            <a:r>
              <a:rPr lang="en-IN" dirty="0" smtClean="0"/>
              <a:t>page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686" y="2712745"/>
            <a:ext cx="9114138" cy="359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16200000" flipH="1">
            <a:off x="5058472" y="2854850"/>
            <a:ext cx="518986" cy="123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75858" y="2267903"/>
            <a:ext cx="284205" cy="3212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smtClean="0"/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1950" y="4566259"/>
            <a:ext cx="749638" cy="41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98064" y="4385028"/>
            <a:ext cx="284205" cy="3212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smtClean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70750" y="5921383"/>
            <a:ext cx="1029725" cy="41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621070" y="5748390"/>
            <a:ext cx="284205" cy="3212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58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/>
              <a:t>Install and configure MongoDB 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From the Downloads, choose windows package installer : mongodb-windows-x86_64-5.0.2-signed.msi .The </a:t>
            </a:r>
            <a:r>
              <a:rPr lang="en-IN" dirty="0"/>
              <a:t>Windows Installer image shown below guides you through the installation process 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dirty="0"/>
          </a:p>
          <a:p>
            <a:pPr algn="just">
              <a:lnSpc>
                <a:spcPct val="2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7362" y="2689904"/>
            <a:ext cx="4752975" cy="366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/>
              <a:t>Install and configure MongoDB 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IN" dirty="0"/>
              <a:t>After Installing , configure the path of the server</a:t>
            </a:r>
          </a:p>
          <a:p>
            <a:pPr>
              <a:lnSpc>
                <a:spcPct val="150000"/>
              </a:lnSpc>
            </a:pPr>
            <a:r>
              <a:rPr lang="en-IN" dirty="0"/>
              <a:t>  Find the folder in the location: C:\Program Files\MongoDB\Server\5.0\bin, edit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Environment path variable to include the above </a:t>
            </a:r>
            <a:r>
              <a:rPr lang="en-IN" dirty="0" smtClean="0"/>
              <a:t>path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21" y="3226491"/>
            <a:ext cx="7313148" cy="344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7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/>
              <a:t>Install and configure MongoDB 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dirty="0"/>
              <a:t> In the  bin Folder of the path ,C:\Program Files\MongoDB\Server\5.0\bin, two .</a:t>
            </a:r>
            <a:r>
              <a:rPr lang="en-IN" sz="1800" dirty="0" smtClean="0"/>
              <a:t>exe files </a:t>
            </a:r>
            <a:r>
              <a:rPr lang="en-IN" sz="1800" dirty="0"/>
              <a:t>named :</a:t>
            </a:r>
          </a:p>
          <a:p>
            <a:pPr lvl="2">
              <a:lnSpc>
                <a:spcPct val="200000"/>
              </a:lnSpc>
            </a:pPr>
            <a:r>
              <a:rPr lang="en-IN" sz="1800" b="1" dirty="0" err="1"/>
              <a:t>mongod</a:t>
            </a:r>
            <a:r>
              <a:rPr lang="en-IN" sz="1800" b="1" dirty="0"/>
              <a:t>(server) </a:t>
            </a:r>
            <a:r>
              <a:rPr lang="en-IN" sz="1800" dirty="0"/>
              <a:t>- “Mongo </a:t>
            </a:r>
            <a:r>
              <a:rPr lang="en-IN" sz="1800" dirty="0" err="1"/>
              <a:t>Daemon”,which</a:t>
            </a:r>
            <a:r>
              <a:rPr lang="en-IN" sz="1800" dirty="0"/>
              <a:t> manages all the MongoDB server tasks. For instance, accepting requests, responding to client, and memory management.</a:t>
            </a:r>
          </a:p>
          <a:p>
            <a:pPr lvl="2">
              <a:lnSpc>
                <a:spcPct val="200000"/>
              </a:lnSpc>
            </a:pPr>
            <a:r>
              <a:rPr lang="en-IN" sz="1800" b="1" dirty="0"/>
              <a:t>mongo(client) </a:t>
            </a:r>
            <a:r>
              <a:rPr lang="en-IN" sz="1800" dirty="0"/>
              <a:t>- command line shell that can interact with the client (for example, system administrators and developers</a:t>
            </a:r>
            <a:r>
              <a:rPr lang="en-IN" sz="1800" dirty="0" smtClean="0"/>
              <a:t>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65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 smtClean="0"/>
              <a:t>Run 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Step1 : Set up the MongoDB environment</a:t>
            </a:r>
          </a:p>
          <a:p>
            <a:pPr lvl="2">
              <a:lnSpc>
                <a:spcPct val="150000"/>
              </a:lnSpc>
            </a:pPr>
            <a:r>
              <a:rPr lang="en-IN" sz="1800" dirty="0"/>
              <a:t>MongoDB requires a data directory to store all data.</a:t>
            </a:r>
          </a:p>
          <a:p>
            <a:pPr lvl="2">
              <a:lnSpc>
                <a:spcPct val="150000"/>
              </a:lnSpc>
            </a:pPr>
            <a:r>
              <a:rPr lang="en-IN" sz="1800" dirty="0"/>
              <a:t>Create default data directory path in C drive , </a:t>
            </a:r>
            <a:r>
              <a:rPr lang="en-IN" sz="1800" b="1" dirty="0"/>
              <a:t>C:\data\db,</a:t>
            </a:r>
            <a:r>
              <a:rPr lang="en-IN" sz="1800" dirty="0"/>
              <a:t> from which you start MongoDB. </a:t>
            </a:r>
            <a:endParaRPr lang="en-IN" sz="1800" b="1" dirty="0"/>
          </a:p>
          <a:p>
            <a:pPr lvl="2">
              <a:lnSpc>
                <a:spcPct val="150000"/>
              </a:lnSpc>
            </a:pPr>
            <a:r>
              <a:rPr lang="en-IN" sz="1800" dirty="0"/>
              <a:t>Alternate path for data files  can also be specified using the  </a:t>
            </a:r>
            <a:r>
              <a:rPr lang="en-IN" sz="1800" b="1" dirty="0"/>
              <a:t>-- </a:t>
            </a:r>
            <a:r>
              <a:rPr lang="en-IN" sz="1800" b="1" dirty="0" err="1"/>
              <a:t>dbpath</a:t>
            </a:r>
            <a:r>
              <a:rPr lang="en-IN" sz="1800" b="1" dirty="0"/>
              <a:t> </a:t>
            </a:r>
            <a:r>
              <a:rPr lang="en-IN" sz="1800" dirty="0"/>
              <a:t>option as below: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800" dirty="0"/>
              <a:t>"C:\Program Files\MongoDB\Server\5.0\bin\mongod.exe" --</a:t>
            </a:r>
            <a:r>
              <a:rPr lang="en-IN" sz="1800" dirty="0" err="1"/>
              <a:t>dbpath</a:t>
            </a:r>
            <a:r>
              <a:rPr lang="en-IN" sz="1800" dirty="0"/>
              <a:t>  d:\</a:t>
            </a:r>
            <a:r>
              <a:rPr lang="en-IN" sz="1800" dirty="0" smtClean="0"/>
              <a:t>test\mongodb\data</a:t>
            </a: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152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 smtClean="0"/>
              <a:t>Run 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600" dirty="0"/>
              <a:t>Step 2 </a:t>
            </a:r>
            <a:r>
              <a:rPr lang="en-IN" sz="1800" dirty="0"/>
              <a:t>:  Start MongoDB  from the command prompt with the  command </a:t>
            </a:r>
            <a:r>
              <a:rPr lang="en-IN" sz="1800" dirty="0" err="1" smtClean="0"/>
              <a:t>mongod</a:t>
            </a:r>
            <a:r>
              <a:rPr lang="en-IN" sz="1600" dirty="0" err="1" smtClean="0"/>
              <a:t>b</a:t>
            </a:r>
            <a:r>
              <a:rPr lang="en-IN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              </a:t>
            </a:r>
            <a:endParaRPr lang="en-IN" sz="1800" dirty="0"/>
          </a:p>
          <a:p>
            <a:endParaRPr lang="en-IN" sz="16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092" y="1915298"/>
            <a:ext cx="9910120" cy="291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19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 smtClean="0"/>
              <a:t>Run 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600" dirty="0"/>
              <a:t>Step 2 </a:t>
            </a:r>
            <a:r>
              <a:rPr lang="en-IN" sz="1800" dirty="0"/>
              <a:t>:  Start MongoDB  from the command prompt with the  command </a:t>
            </a:r>
            <a:r>
              <a:rPr lang="en-IN" sz="1800" dirty="0" err="1" smtClean="0"/>
              <a:t>mongod</a:t>
            </a:r>
            <a:r>
              <a:rPr lang="en-IN" sz="1600" dirty="0" err="1" smtClean="0"/>
              <a:t>b</a:t>
            </a:r>
            <a:r>
              <a:rPr lang="en-IN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              </a:t>
            </a:r>
            <a:endParaRPr lang="en-IN" sz="1800" dirty="0"/>
          </a:p>
          <a:p>
            <a:endParaRPr lang="en-IN" sz="16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092" y="1915298"/>
            <a:ext cx="9910120" cy="291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84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altLang="en-US" sz="2400" dirty="0" smtClean="0"/>
              <a:t>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MongoDB has improved performance </a:t>
            </a:r>
          </a:p>
          <a:p>
            <a:pPr lvl="1">
              <a:lnSpc>
                <a:spcPct val="200000"/>
              </a:lnSpc>
            </a:pPr>
            <a:r>
              <a:rPr lang="en-IN" sz="1600" dirty="0"/>
              <a:t>Makes data storage </a:t>
            </a:r>
            <a:r>
              <a:rPr lang="en-IN" sz="1600" b="1" dirty="0"/>
              <a:t>faster and easier </a:t>
            </a:r>
            <a:r>
              <a:rPr lang="en-IN" sz="1600" dirty="0"/>
              <a:t>by using </a:t>
            </a:r>
            <a:r>
              <a:rPr lang="en-IN" sz="1600" b="1" dirty="0"/>
              <a:t>dynamic database schemas </a:t>
            </a:r>
            <a:r>
              <a:rPr lang="en-IN" sz="1600" dirty="0"/>
              <a:t>similar to </a:t>
            </a:r>
            <a:r>
              <a:rPr lang="en-IN" sz="1600" b="1" dirty="0"/>
              <a:t>JSON </a:t>
            </a:r>
            <a:r>
              <a:rPr lang="en-IN" sz="1600" dirty="0"/>
              <a:t>instead of traditional relational database systems of tables and SQL</a:t>
            </a:r>
            <a:r>
              <a:rPr lang="en-IN" dirty="0"/>
              <a:t>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Dynamic database schema used is called the BSON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1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 smtClean="0"/>
              <a:t>Run 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dirty="0"/>
              <a:t>Step 3 </a:t>
            </a:r>
            <a:r>
              <a:rPr lang="en-IN" sz="2400" dirty="0"/>
              <a:t>: </a:t>
            </a:r>
            <a:r>
              <a:rPr lang="en-IN" dirty="0"/>
              <a:t>Verify that MongoDB has started successfully by checking the process output for the </a:t>
            </a:r>
            <a:r>
              <a:rPr lang="en-IN" dirty="0" smtClean="0"/>
              <a:t>following </a:t>
            </a:r>
            <a:r>
              <a:rPr lang="en-IN" dirty="0"/>
              <a:t>line: waiting for connections on port 27017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403" y="2290870"/>
            <a:ext cx="95641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97404" y="5705698"/>
            <a:ext cx="5535827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Environment – </a:t>
            </a:r>
            <a:r>
              <a:rPr lang="en-IN" sz="2400" dirty="0" smtClean="0"/>
              <a:t>Run 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sz="2800" dirty="0"/>
              <a:t> </a:t>
            </a:r>
            <a:r>
              <a:rPr lang="en-IN" sz="2400" dirty="0"/>
              <a:t>Step 4 </a:t>
            </a:r>
            <a:r>
              <a:rPr lang="en-IN" sz="2800" dirty="0"/>
              <a:t>:</a:t>
            </a:r>
            <a:r>
              <a:rPr lang="en-IN" sz="2400" dirty="0"/>
              <a:t>Connect to MongoDB </a:t>
            </a:r>
            <a:r>
              <a:rPr lang="en-IN" sz="2400" dirty="0" err="1"/>
              <a:t>server,open</a:t>
            </a:r>
            <a:r>
              <a:rPr lang="en-IN" sz="2400" dirty="0"/>
              <a:t> another command prompt and type </a:t>
            </a:r>
            <a:r>
              <a:rPr lang="en-IN" sz="2400" dirty="0" smtClean="0"/>
              <a:t>mongo</a:t>
            </a:r>
            <a:endParaRPr lang="en-IN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6122" y="2259663"/>
            <a:ext cx="8410832" cy="436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90143" y="2840432"/>
            <a:ext cx="93911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 smtClean="0"/>
              <a:t>MongoDB – Basic Commands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Create Database 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Syntax     :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 </a:t>
            </a:r>
            <a:r>
              <a:rPr lang="en-IN" sz="1600" b="1" dirty="0"/>
              <a:t>Example  :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sz="1800" dirty="0"/>
              <a:t>To check your currently selected database, use the command </a:t>
            </a:r>
            <a:r>
              <a:rPr lang="en-IN" sz="1800" dirty="0" err="1"/>
              <a:t>db</a:t>
            </a:r>
            <a:r>
              <a:rPr lang="en-IN" sz="1800" dirty="0"/>
              <a:t> </a:t>
            </a:r>
          </a:p>
          <a:p>
            <a:pPr>
              <a:buFont typeface="Arial" pitchFamily="34" charset="0"/>
              <a:buChar char="•"/>
            </a:pPr>
            <a:endParaRPr lang="en-IN" sz="1800" dirty="0"/>
          </a:p>
          <a:p>
            <a:endParaRPr lang="en-IN" sz="1800" dirty="0"/>
          </a:p>
          <a:p>
            <a:pPr>
              <a:buFont typeface="Arial" pitchFamily="34" charset="0"/>
              <a:buChar char="•"/>
            </a:pPr>
            <a:r>
              <a:rPr lang="en-IN" sz="1800" dirty="0"/>
              <a:t>To view the database </a:t>
            </a:r>
            <a:r>
              <a:rPr lang="en-IN" sz="1800" dirty="0" err="1"/>
              <a:t>list,use</a:t>
            </a:r>
            <a:r>
              <a:rPr lang="en-IN" sz="1800" dirty="0"/>
              <a:t> the command show </a:t>
            </a:r>
            <a:r>
              <a:rPr lang="en-IN" sz="1800" dirty="0" err="1"/>
              <a:t>dbs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6" name="Rectangle 5"/>
          <p:cNvSpPr/>
          <p:nvPr/>
        </p:nvSpPr>
        <p:spPr>
          <a:xfrm>
            <a:off x="4113300" y="1929777"/>
            <a:ext cx="3101548" cy="5931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use&lt;</a:t>
            </a:r>
            <a:r>
              <a:rPr lang="en-IN" sz="1600" b="1" dirty="0" err="1" smtClean="0"/>
              <a:t>database_name</a:t>
            </a:r>
            <a:r>
              <a:rPr lang="en-IN" sz="1600" b="1" dirty="0" smtClean="0"/>
              <a:t>&gt;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8449" y="2745837"/>
            <a:ext cx="3219965" cy="77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3300" y="3965425"/>
            <a:ext cx="3237472" cy="68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9472" y="5068393"/>
            <a:ext cx="343607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360437" y="2745322"/>
            <a:ext cx="1396313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2199" y="5010728"/>
            <a:ext cx="1396313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199" y="3886263"/>
            <a:ext cx="1396313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 smtClean="0"/>
              <a:t>MongoDB – Basic Commands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Drop Database 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Syntax     :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 </a:t>
            </a:r>
            <a:r>
              <a:rPr lang="en-IN" sz="1600" b="1" dirty="0"/>
              <a:t>Example  :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15" name="Rectangle 14"/>
          <p:cNvSpPr/>
          <p:nvPr/>
        </p:nvSpPr>
        <p:spPr>
          <a:xfrm>
            <a:off x="4076355" y="2031376"/>
            <a:ext cx="4510218" cy="5931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db.dropDatabase()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4812" y="2844734"/>
            <a:ext cx="45339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261707" y="4379159"/>
            <a:ext cx="2261287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 smtClean="0"/>
              <a:t>MongoDB – Basic Commands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Create </a:t>
            </a:r>
            <a:r>
              <a:rPr lang="en-IN" sz="1800" dirty="0" smtClean="0"/>
              <a:t>Collection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800" b="1" dirty="0" smtClean="0"/>
              <a:t>        </a:t>
            </a:r>
            <a:r>
              <a:rPr lang="en-IN" sz="1600" b="1" dirty="0" smtClean="0"/>
              <a:t>  Syntax     :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600" b="1" dirty="0"/>
              <a:t> </a:t>
            </a:r>
            <a:r>
              <a:rPr lang="en-IN" sz="1600" b="1" dirty="0" smtClean="0"/>
              <a:t>        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600" b="1" dirty="0"/>
              <a:t> </a:t>
            </a:r>
            <a:r>
              <a:rPr lang="en-IN" sz="1600" b="1" dirty="0" smtClean="0"/>
              <a:t>       </a:t>
            </a:r>
            <a:r>
              <a:rPr lang="en-IN" sz="1600" dirty="0" smtClean="0"/>
              <a:t>  </a:t>
            </a:r>
            <a:r>
              <a:rPr lang="en-IN" sz="1600" b="1" dirty="0"/>
              <a:t>Example  :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2580064" y="2105267"/>
            <a:ext cx="4510218" cy="5931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err="1" smtClean="0"/>
              <a:t>db.createCollection</a:t>
            </a:r>
            <a:r>
              <a:rPr lang="en-IN" sz="1600" b="1" dirty="0" smtClean="0"/>
              <a:t>(name, options)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76060"/>
              </p:ext>
            </p:extLst>
          </p:nvPr>
        </p:nvGraphicFramePr>
        <p:xfrm>
          <a:off x="2622627" y="4394240"/>
          <a:ext cx="8471244" cy="198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5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13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Parameter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Type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13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string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Collection name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3332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options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document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 Configuration options for creating a capped collection,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preallocating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space in a new collection. </a:t>
                      </a:r>
                      <a:endParaRPr lang="en-IN" sz="16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6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3798" y="2883999"/>
            <a:ext cx="8601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14845" y="3365656"/>
            <a:ext cx="7846540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Basic Commands</a:t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/>
              <a:t> Create Collection : List of options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</a:rPr>
              <a:t>For more </a:t>
            </a:r>
            <a:r>
              <a:rPr lang="en-IN" sz="1600" b="1" dirty="0">
                <a:solidFill>
                  <a:schemeClr val="dk1"/>
                </a:solidFill>
              </a:rPr>
              <a:t>options </a:t>
            </a:r>
            <a:r>
              <a:rPr lang="en-IN" sz="1600" dirty="0">
                <a:solidFill>
                  <a:schemeClr val="dk1"/>
                </a:solidFill>
              </a:rPr>
              <a:t>refer the link: </a:t>
            </a:r>
            <a:r>
              <a:rPr lang="en-IN" sz="1600" dirty="0">
                <a:solidFill>
                  <a:schemeClr val="dk1"/>
                </a:solidFill>
                <a:hlinkClick r:id="rId2"/>
              </a:rPr>
              <a:t>https://docs.mongodb.com/manual/reference/method/db.createCollection/</a:t>
            </a:r>
            <a:endParaRPr lang="en-IN" sz="1600" dirty="0"/>
          </a:p>
          <a:p>
            <a:pPr marL="101600" indent="0">
              <a:lnSpc>
                <a:spcPct val="150000"/>
              </a:lnSpc>
              <a:buNone/>
            </a:pPr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06827"/>
              </p:ext>
            </p:extLst>
          </p:nvPr>
        </p:nvGraphicFramePr>
        <p:xfrm>
          <a:off x="1477819" y="2045827"/>
          <a:ext cx="8691417" cy="3827780"/>
        </p:xfrm>
        <a:graphic>
          <a:graphicData uri="http://schemas.openxmlformats.org/drawingml/2006/table">
            <a:tbl>
              <a:tblPr firstRow="1" bandRow="1">
                <a:tableStyleId>{2AC6D968-4543-414D-AE6A-CCD27BE22709}</a:tableStyleId>
              </a:tblPr>
              <a:tblGrid>
                <a:gridCol w="1777790">
                  <a:extLst>
                    <a:ext uri="{9D8B030D-6E8A-4147-A177-3AD203B41FA5}">
                      <a16:colId xmlns:a16="http://schemas.microsoft.com/office/drawing/2014/main" val="4170510304"/>
                    </a:ext>
                  </a:extLst>
                </a:gridCol>
                <a:gridCol w="1313590">
                  <a:extLst>
                    <a:ext uri="{9D8B030D-6E8A-4147-A177-3AD203B41FA5}">
                      <a16:colId xmlns:a16="http://schemas.microsoft.com/office/drawing/2014/main" val="3129413582"/>
                    </a:ext>
                  </a:extLst>
                </a:gridCol>
                <a:gridCol w="5600037">
                  <a:extLst>
                    <a:ext uri="{9D8B030D-6E8A-4147-A177-3AD203B41FA5}">
                      <a16:colId xmlns:a16="http://schemas.microsoft.com/office/drawing/2014/main" val="2926550124"/>
                    </a:ext>
                  </a:extLst>
                </a:gridCol>
              </a:tblGrid>
              <a:tr h="460343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Field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Type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343395"/>
                  </a:ext>
                </a:extLst>
              </a:tr>
              <a:tr h="1172928"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capped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</a:t>
                      </a:r>
                      <a:r>
                        <a:rPr lang="en-I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true, enables a capped collection. Capped collection is a fixed size collection that automatically overwrites its oldest entries when it reaches its maximum size. If you specify true, you need to specify size parameter also.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93501"/>
                  </a:ext>
                </a:extLst>
              </a:tr>
              <a:tr h="643218">
                <a:tc>
                  <a:txBody>
                    <a:bodyPr/>
                    <a:lstStyle/>
                    <a:p>
                      <a:r>
                        <a:rPr lang="en-I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autoIndexID</a:t>
                      </a:r>
                      <a:endParaRPr lang="en-I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 </a:t>
                      </a:r>
                      <a:r>
                        <a:rPr lang="en-I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 false to disable the automatic creation of an index on the _id 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849714"/>
                  </a:ext>
                </a:extLst>
              </a:tr>
              <a:tr h="908073"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</a:t>
                      </a:r>
                      <a:r>
                        <a:rPr lang="en-I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Specifies a maximum size in bytes for a capped collection.  </a:t>
                      </a:r>
                      <a:r>
                        <a:rPr lang="en-I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I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capped is true, then you need to specify this field also.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189714"/>
                  </a:ext>
                </a:extLst>
              </a:tr>
              <a:tr h="643218"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lang="en-I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.Specifies</a:t>
                      </a:r>
                      <a:r>
                        <a:rPr lang="en-I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maximum number of documents allowed in the capped collection.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8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8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Basic Commands</a:t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The created collections can be checked using show collections </a:t>
            </a:r>
            <a:r>
              <a:rPr lang="en-IN" sz="1800" dirty="0" smtClean="0"/>
              <a:t>command</a:t>
            </a:r>
            <a:r>
              <a:rPr lang="en-IN" sz="1600" b="1" dirty="0" smtClean="0"/>
              <a:t>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530" y="2288129"/>
            <a:ext cx="84010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13493" y="4326737"/>
            <a:ext cx="2174789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Basic Commands</a:t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Drop Collection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Syntax     :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 </a:t>
            </a:r>
            <a:r>
              <a:rPr lang="en-IN" sz="1600" b="1" dirty="0"/>
              <a:t>Example  : 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4039410" y="1892831"/>
            <a:ext cx="4510218" cy="5931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db.&lt;</a:t>
            </a:r>
            <a:r>
              <a:rPr lang="en-IN" sz="1600" b="1" dirty="0" err="1" smtClean="0"/>
              <a:t>collection_name</a:t>
            </a:r>
            <a:r>
              <a:rPr lang="en-IN" sz="1600" b="1" dirty="0" smtClean="0"/>
              <a:t>&gt;.drop()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2026" y="2899648"/>
            <a:ext cx="4633526" cy="140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22471" y="2918442"/>
            <a:ext cx="3842952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90923" y="3666712"/>
            <a:ext cx="289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when successfully drops a collection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4078827" y="4655251"/>
            <a:ext cx="2740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when collection to drop does not exist.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4941454" y="3462138"/>
            <a:ext cx="4139514" cy="321276"/>
          </a:xfrm>
          <a:prstGeom prst="bentConnector3">
            <a:avLst>
              <a:gd name="adj1" fmla="val 81044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361480" y="4439117"/>
            <a:ext cx="406983" cy="1156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Insert </a:t>
            </a:r>
            <a:r>
              <a:rPr lang="en-IN" sz="1800" dirty="0" smtClean="0"/>
              <a:t>Document/Documents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800" b="1" dirty="0"/>
              <a:t> </a:t>
            </a:r>
            <a:r>
              <a:rPr lang="en-IN" sz="1800" b="1" dirty="0" smtClean="0"/>
              <a:t>        </a:t>
            </a:r>
            <a:r>
              <a:rPr lang="en-IN" sz="1600" b="1" dirty="0" smtClean="0"/>
              <a:t>Syntax     </a:t>
            </a:r>
            <a:r>
              <a:rPr lang="en-IN" sz="1600" b="1" dirty="0"/>
              <a:t>: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 </a:t>
            </a:r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2598661" y="2183154"/>
            <a:ext cx="5634683" cy="18535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db.&lt;</a:t>
            </a:r>
            <a:r>
              <a:rPr lang="en-IN" sz="1600" b="1" dirty="0" err="1" smtClean="0"/>
              <a:t>collection_name</a:t>
            </a:r>
            <a:r>
              <a:rPr lang="en-IN" sz="1600" b="1" dirty="0" smtClean="0"/>
              <a:t>&gt;.insert(</a:t>
            </a:r>
          </a:p>
          <a:p>
            <a:r>
              <a:rPr lang="en-IN" sz="1600" b="1" dirty="0" smtClean="0"/>
              <a:t>   &lt;document or array of documents&gt;,</a:t>
            </a:r>
          </a:p>
          <a:p>
            <a:r>
              <a:rPr lang="en-IN" sz="1600" b="1" dirty="0" smtClean="0"/>
              <a:t>   {</a:t>
            </a:r>
          </a:p>
          <a:p>
            <a:r>
              <a:rPr lang="en-IN" sz="1600" b="1" dirty="0" smtClean="0"/>
              <a:t>     </a:t>
            </a:r>
            <a:r>
              <a:rPr lang="en-IN" sz="1600" b="1" dirty="0" err="1" smtClean="0"/>
              <a:t>writeConcern</a:t>
            </a:r>
            <a:r>
              <a:rPr lang="en-IN" sz="1600" b="1" dirty="0" smtClean="0"/>
              <a:t>: &lt;document&gt;,</a:t>
            </a:r>
          </a:p>
          <a:p>
            <a:r>
              <a:rPr lang="en-IN" sz="1600" b="1" dirty="0" smtClean="0"/>
              <a:t>     ordered: &lt;</a:t>
            </a:r>
            <a:r>
              <a:rPr lang="en-IN" sz="1600" b="1" dirty="0" err="1" smtClean="0"/>
              <a:t>boolean</a:t>
            </a:r>
            <a:r>
              <a:rPr lang="en-IN" sz="1600" b="1" dirty="0" smtClean="0"/>
              <a:t>&gt;</a:t>
            </a:r>
          </a:p>
          <a:p>
            <a:r>
              <a:rPr lang="en-IN" sz="1600" b="1" dirty="0" smtClean="0"/>
              <a:t>   }</a:t>
            </a:r>
          </a:p>
          <a:p>
            <a:r>
              <a:rPr lang="en-IN" sz="1600" b="1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3951" y="4395013"/>
            <a:ext cx="8143102" cy="14828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>
              <a:tabLst>
                <a:tab pos="715963" algn="l"/>
              </a:tabLst>
            </a:pPr>
            <a:r>
              <a:rPr lang="en-IN" sz="1600" dirty="0" smtClean="0"/>
              <a:t>The insert() returns </a:t>
            </a:r>
            <a:r>
              <a:rPr lang="en-IN" sz="1600" b="1" dirty="0" smtClean="0"/>
              <a:t>an object </a:t>
            </a:r>
            <a:r>
              <a:rPr lang="en-IN" sz="1600" dirty="0" smtClean="0"/>
              <a:t>that contains the </a:t>
            </a:r>
            <a:r>
              <a:rPr lang="en-IN" sz="1600" b="1" dirty="0" smtClean="0"/>
              <a:t>status of the operation</a:t>
            </a:r>
            <a:r>
              <a:rPr lang="en-IN" sz="1600" dirty="0" smtClean="0"/>
              <a:t>.</a:t>
            </a:r>
          </a:p>
          <a:p>
            <a:pPr marL="85725">
              <a:tabLst>
                <a:tab pos="715963" algn="l"/>
              </a:tabLst>
            </a:pPr>
            <a:r>
              <a:rPr lang="en-IN" sz="1600" dirty="0" smtClean="0"/>
              <a:t>Returns:</a:t>
            </a:r>
          </a:p>
          <a:p>
            <a:pPr marL="85725">
              <a:tabLst>
                <a:tab pos="715963" algn="l"/>
              </a:tabLst>
            </a:pPr>
            <a:r>
              <a:rPr lang="en-IN" sz="1600" dirty="0" smtClean="0"/>
              <a:t>	A </a:t>
            </a:r>
            <a:r>
              <a:rPr lang="en-IN" sz="1600" b="1" dirty="0" smtClean="0">
                <a:solidFill>
                  <a:schemeClr val="tx1"/>
                </a:solidFill>
              </a:rPr>
              <a:t>WriteResult</a:t>
            </a:r>
            <a:r>
              <a:rPr lang="en-IN" sz="1600" b="1" dirty="0" smtClean="0"/>
              <a:t> object </a:t>
            </a:r>
            <a:r>
              <a:rPr lang="en-IN" sz="1600" dirty="0" smtClean="0"/>
              <a:t>for </a:t>
            </a:r>
            <a:r>
              <a:rPr lang="en-IN" sz="1600" b="1" dirty="0" smtClean="0"/>
              <a:t>single</a:t>
            </a:r>
            <a:r>
              <a:rPr lang="en-IN" sz="1600" dirty="0" smtClean="0"/>
              <a:t> inserts.</a:t>
            </a:r>
          </a:p>
          <a:p>
            <a:pPr marL="85725">
              <a:tabLst>
                <a:tab pos="715963" algn="l"/>
              </a:tabLst>
            </a:pPr>
            <a:r>
              <a:rPr lang="en-IN" sz="1600" dirty="0" smtClean="0"/>
              <a:t>         A </a:t>
            </a:r>
            <a:r>
              <a:rPr lang="en-IN" sz="1600" b="1" dirty="0" err="1" smtClean="0"/>
              <a:t>BulkWriteResult</a:t>
            </a:r>
            <a:r>
              <a:rPr lang="en-IN" sz="1600" dirty="0" smtClean="0"/>
              <a:t>  object for </a:t>
            </a:r>
            <a:r>
              <a:rPr lang="en-IN" sz="1600" b="1" dirty="0" smtClean="0"/>
              <a:t>bulk</a:t>
            </a:r>
            <a:r>
              <a:rPr lang="en-IN" sz="1600" dirty="0" smtClean="0"/>
              <a:t> inserts.</a:t>
            </a:r>
          </a:p>
        </p:txBody>
      </p:sp>
    </p:spTree>
    <p:extLst>
      <p:ext uri="{BB962C8B-B14F-4D97-AF65-F5344CB8AC3E}">
        <p14:creationId xmlns:p14="http://schemas.microsoft.com/office/powerpoint/2010/main" val="6339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Insert </a:t>
            </a:r>
            <a:r>
              <a:rPr lang="en-IN" sz="1800" dirty="0" smtClean="0"/>
              <a:t>Document/Documents</a:t>
            </a:r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64350"/>
              </p:ext>
            </p:extLst>
          </p:nvPr>
        </p:nvGraphicFramePr>
        <p:xfrm>
          <a:off x="1524000" y="2095012"/>
          <a:ext cx="8709890" cy="3819877"/>
        </p:xfrm>
        <a:graphic>
          <a:graphicData uri="http://schemas.openxmlformats.org/drawingml/2006/table">
            <a:tbl>
              <a:tblPr firstRow="1" bandRow="1">
                <a:tableStyleId>{2AC6D968-4543-414D-AE6A-CCD27BE22709}</a:tableStyleId>
              </a:tblPr>
              <a:tblGrid>
                <a:gridCol w="1403927">
                  <a:extLst>
                    <a:ext uri="{9D8B030D-6E8A-4147-A177-3AD203B41FA5}">
                      <a16:colId xmlns:a16="http://schemas.microsoft.com/office/drawing/2014/main" val="3062690463"/>
                    </a:ext>
                  </a:extLst>
                </a:gridCol>
                <a:gridCol w="1761583">
                  <a:extLst>
                    <a:ext uri="{9D8B030D-6E8A-4147-A177-3AD203B41FA5}">
                      <a16:colId xmlns:a16="http://schemas.microsoft.com/office/drawing/2014/main" val="1436006649"/>
                    </a:ext>
                  </a:extLst>
                </a:gridCol>
                <a:gridCol w="5544380">
                  <a:extLst>
                    <a:ext uri="{9D8B030D-6E8A-4147-A177-3AD203B41FA5}">
                      <a16:colId xmlns:a16="http://schemas.microsoft.com/office/drawing/2014/main" val="1339493216"/>
                    </a:ext>
                  </a:extLst>
                </a:gridCol>
              </a:tblGrid>
              <a:tr h="28997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13183"/>
                  </a:ext>
                </a:extLst>
              </a:tr>
              <a:tr h="500861">
                <a:tc>
                  <a:txBody>
                    <a:bodyPr/>
                    <a:lstStyle/>
                    <a:p>
                      <a:pPr algn="ctr"/>
                      <a:r>
                        <a:rPr lang="en-IN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document or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 or array of documents to insert into the collection.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379759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pPr algn="ctr"/>
                      <a:r>
                        <a:rPr lang="en-IN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writeConcern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 A document expressing the write concern.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75868"/>
                  </a:ext>
                </a:extLst>
              </a:tr>
              <a:tr h="2187974">
                <a:tc>
                  <a:txBody>
                    <a:bodyPr/>
                    <a:lstStyle/>
                    <a:p>
                      <a:pPr algn="ctr"/>
                      <a:r>
                        <a:rPr lang="en-IN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If true, perform an ordered insert of the documents in the array, and if an error occurs with one of documents, MongoDB will return without processing the remaining documents in the array.</a:t>
                      </a:r>
                    </a:p>
                    <a:p>
                      <a:endParaRPr lang="en-IN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 false, perform an unordered insert, and if an error occurs with one of documents, continue processing the remaining documents in the array.</a:t>
                      </a:r>
                    </a:p>
                    <a:p>
                      <a:endParaRPr lang="en-IN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Defaults to 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altLang="en-US" sz="2400" dirty="0" smtClean="0"/>
              <a:t>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MongoDB was founded in 2007 by Dwight Merriman, Eliot Horowitz and Kevin Ryan – </a:t>
            </a:r>
            <a:r>
              <a:rPr lang="en-IN" dirty="0" smtClean="0"/>
              <a:t>the team </a:t>
            </a:r>
            <a:r>
              <a:rPr lang="en-IN" dirty="0"/>
              <a:t>behind DoubleClick.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Internet advertising company DoubleClick (now owned by Google), the </a:t>
            </a:r>
            <a:r>
              <a:rPr lang="en-IN" dirty="0" smtClean="0"/>
              <a:t>team </a:t>
            </a:r>
            <a:r>
              <a:rPr lang="en-IN" dirty="0"/>
              <a:t>developed and used many custom data stores to work around the shortcomings </a:t>
            </a:r>
            <a:r>
              <a:rPr lang="en-IN" dirty="0" smtClean="0"/>
              <a:t>of existing </a:t>
            </a:r>
            <a:r>
              <a:rPr lang="en-IN" dirty="0"/>
              <a:t>databases.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The business served 400,000 ads per second, but often struggled with </a:t>
            </a:r>
            <a:r>
              <a:rPr lang="en-IN" dirty="0" smtClean="0"/>
              <a:t>both </a:t>
            </a:r>
            <a:r>
              <a:rPr lang="en-IN" dirty="0"/>
              <a:t>scalability and agility.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Frustrated, the team was inspired to create a database that tackled the </a:t>
            </a:r>
            <a:r>
              <a:rPr lang="en-IN" dirty="0" smtClean="0"/>
              <a:t>challenges </a:t>
            </a:r>
            <a:r>
              <a:rPr lang="en-IN" dirty="0"/>
              <a:t>it faced at </a:t>
            </a:r>
            <a:r>
              <a:rPr lang="en-IN" dirty="0" err="1"/>
              <a:t>DoubleClick.This</a:t>
            </a:r>
            <a:r>
              <a:rPr lang="en-IN" dirty="0"/>
              <a:t> was when MongoDB was born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Insert Document/Documents – Example</a:t>
            </a:r>
          </a:p>
          <a:p>
            <a:pPr lvl="3">
              <a:lnSpc>
                <a:spcPct val="150000"/>
              </a:lnSpc>
            </a:pPr>
            <a:r>
              <a:rPr lang="en-IN" sz="1400" b="1" dirty="0"/>
              <a:t>Insert Single document</a:t>
            </a:r>
          </a:p>
          <a:p>
            <a:pPr lvl="3">
              <a:lnSpc>
                <a:spcPct val="150000"/>
              </a:lnSpc>
            </a:pPr>
            <a:endParaRPr lang="en-IN" sz="1400" dirty="0"/>
          </a:p>
          <a:p>
            <a:pPr lvl="3">
              <a:lnSpc>
                <a:spcPct val="150000"/>
              </a:lnSpc>
            </a:pPr>
            <a:endParaRPr lang="en-IN" sz="1400" dirty="0"/>
          </a:p>
          <a:p>
            <a:pPr lvl="3">
              <a:lnSpc>
                <a:spcPct val="150000"/>
              </a:lnSpc>
            </a:pPr>
            <a:r>
              <a:rPr lang="en-IN" sz="1400" b="1" dirty="0"/>
              <a:t>Insert Multiple </a:t>
            </a:r>
            <a:r>
              <a:rPr lang="en-IN" sz="1400" b="1" dirty="0" smtClean="0"/>
              <a:t>documents</a:t>
            </a:r>
            <a:endParaRPr lang="en-IN" sz="1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794" y="2467981"/>
            <a:ext cx="7362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2408" y="3585752"/>
            <a:ext cx="8343900" cy="280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47794" y="2772781"/>
            <a:ext cx="4127157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12" y="4132025"/>
            <a:ext cx="2866767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0411" y="4799288"/>
            <a:ext cx="2990336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Insert Document/Documents – Example</a:t>
            </a:r>
          </a:p>
          <a:p>
            <a:pPr lvl="2">
              <a:lnSpc>
                <a:spcPct val="150000"/>
              </a:lnSpc>
            </a:pPr>
            <a:r>
              <a:rPr lang="en-IN" sz="1600" b="1" dirty="0"/>
              <a:t>“ _id ” field is a unique identifier </a:t>
            </a:r>
            <a:r>
              <a:rPr lang="en-IN" sz="1600" dirty="0"/>
              <a:t>for a </a:t>
            </a:r>
            <a:r>
              <a:rPr lang="en-IN" sz="1600" b="1" dirty="0"/>
              <a:t>document</a:t>
            </a:r>
            <a:r>
              <a:rPr lang="en-IN" sz="1600" dirty="0"/>
              <a:t> in a </a:t>
            </a:r>
            <a:r>
              <a:rPr lang="en-IN" sz="1600" b="1" dirty="0"/>
              <a:t>collection. </a:t>
            </a:r>
            <a:r>
              <a:rPr lang="en-IN" sz="1600" dirty="0"/>
              <a:t>It is </a:t>
            </a:r>
            <a:r>
              <a:rPr lang="en-IN" sz="1600" b="1" dirty="0"/>
              <a:t>required in every </a:t>
            </a:r>
            <a:r>
              <a:rPr lang="en-IN" sz="1600" dirty="0"/>
              <a:t>MongoDB document.</a:t>
            </a:r>
          </a:p>
          <a:p>
            <a:pPr lvl="2">
              <a:lnSpc>
                <a:spcPct val="150000"/>
              </a:lnSpc>
            </a:pPr>
            <a:r>
              <a:rPr lang="en-IN" sz="1600" dirty="0"/>
              <a:t>If “_id ” field is not specified while </a:t>
            </a:r>
            <a:r>
              <a:rPr lang="en-IN" sz="1600" dirty="0" err="1"/>
              <a:t>inserting,mongoDB</a:t>
            </a:r>
            <a:r>
              <a:rPr lang="en-IN" sz="1600" dirty="0"/>
              <a:t> will create </a:t>
            </a:r>
            <a:r>
              <a:rPr lang="en-IN" sz="1600" b="1" dirty="0"/>
              <a:t>“_id” field </a:t>
            </a:r>
            <a:r>
              <a:rPr lang="en-IN" sz="1600" dirty="0"/>
              <a:t>and </a:t>
            </a:r>
            <a:r>
              <a:rPr lang="en-IN" sz="1600" b="1" dirty="0"/>
              <a:t>assign it a unique </a:t>
            </a:r>
            <a:r>
              <a:rPr lang="en-IN" sz="1600" b="1" dirty="0" err="1"/>
              <a:t>ObjectId</a:t>
            </a:r>
            <a:r>
              <a:rPr lang="en-IN" sz="1600" b="1" dirty="0"/>
              <a:t>() </a:t>
            </a:r>
            <a:r>
              <a:rPr lang="en-IN" sz="1600" dirty="0"/>
              <a:t>value</a:t>
            </a:r>
          </a:p>
          <a:p>
            <a:pPr lvl="4">
              <a:lnSpc>
                <a:spcPct val="150000"/>
              </a:lnSpc>
              <a:buNone/>
            </a:pPr>
            <a:endParaRPr lang="en-IN" sz="1400" b="1" dirty="0"/>
          </a:p>
          <a:p>
            <a:pPr lvl="3">
              <a:lnSpc>
                <a:spcPct val="150000"/>
              </a:lnSpc>
            </a:pPr>
            <a:endParaRPr lang="en-IN" sz="1400" dirty="0"/>
          </a:p>
          <a:p>
            <a:pPr lvl="3">
              <a:lnSpc>
                <a:spcPct val="150000"/>
              </a:lnSpc>
            </a:pPr>
            <a:endParaRPr lang="en-IN" sz="1400" dirty="0"/>
          </a:p>
          <a:p>
            <a:pPr lvl="3">
              <a:lnSpc>
                <a:spcPct val="150000"/>
              </a:lnSpc>
              <a:buNone/>
            </a:pPr>
            <a:endParaRPr lang="en-IN" sz="1400" dirty="0"/>
          </a:p>
          <a:p>
            <a:pPr lvl="3">
              <a:lnSpc>
                <a:spcPct val="150000"/>
              </a:lnSpc>
              <a:buNone/>
            </a:pPr>
            <a:endParaRPr lang="en-IN" sz="1400" dirty="0"/>
          </a:p>
          <a:p>
            <a:pPr lvl="4">
              <a:lnSpc>
                <a:spcPct val="150000"/>
              </a:lnSpc>
              <a:buNone/>
            </a:pPr>
            <a:r>
              <a:rPr lang="en-IN" sz="1600" b="1" dirty="0" smtClean="0"/>
              <a:t>  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 smtClean="0"/>
              <a:t>     		“_id “ : 2  </a:t>
            </a:r>
            <a:r>
              <a:rPr lang="en-IN" sz="1600" b="1" dirty="0" err="1" smtClean="0"/>
              <a:t>field:value</a:t>
            </a:r>
            <a:r>
              <a:rPr lang="en-IN" sz="1600" b="1" dirty="0" smtClean="0"/>
              <a:t> was given while inserting the document </a:t>
            </a:r>
          </a:p>
          <a:p>
            <a:pPr lvl="4">
              <a:buNone/>
            </a:pPr>
            <a:r>
              <a:rPr lang="en-IN" sz="1600" dirty="0" smtClean="0"/>
              <a:t>  </a:t>
            </a:r>
            <a:endParaRPr lang="en-IN" sz="1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958" y="3650264"/>
            <a:ext cx="9737125" cy="189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371600" y="3768808"/>
            <a:ext cx="467085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3935" y="4662614"/>
            <a:ext cx="1305697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319079" y="3484609"/>
            <a:ext cx="556056" cy="123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601756" y="5423988"/>
            <a:ext cx="868294" cy="226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Insert Document/Documents – Order &amp; Errors  - Example</a:t>
            </a:r>
          </a:p>
          <a:p>
            <a:pPr lvl="3">
              <a:lnSpc>
                <a:spcPct val="150000"/>
              </a:lnSpc>
            </a:pPr>
            <a:r>
              <a:rPr lang="en-IN" sz="1800" b="1" dirty="0"/>
              <a:t>Perform an unordered insert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1443" y="2473223"/>
            <a:ext cx="8706420" cy="379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2847" y="5006355"/>
            <a:ext cx="467085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3041" y="2526767"/>
            <a:ext cx="1478692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Insert Document/Documents – Order &amp; Errors  - Example</a:t>
            </a:r>
          </a:p>
          <a:p>
            <a:pPr lvl="3">
              <a:lnSpc>
                <a:spcPct val="150000"/>
              </a:lnSpc>
            </a:pPr>
            <a:r>
              <a:rPr lang="en-IN" sz="1800" b="1" dirty="0"/>
              <a:t>Perform an </a:t>
            </a:r>
            <a:r>
              <a:rPr lang="en-IN" sz="1800" b="1" dirty="0" smtClean="0"/>
              <a:t>ordered </a:t>
            </a:r>
            <a:r>
              <a:rPr lang="en-IN" sz="1800" b="1" dirty="0"/>
              <a:t>insert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683" y="2494261"/>
            <a:ext cx="9435927" cy="4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48236" y="3643620"/>
            <a:ext cx="9329351" cy="11849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3081" y="5237639"/>
            <a:ext cx="467085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8226" y="2683910"/>
            <a:ext cx="1478692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Insert </a:t>
            </a:r>
            <a:r>
              <a:rPr lang="en-IN" sz="1800" dirty="0" smtClean="0"/>
              <a:t>Document/Documents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800" b="1" dirty="0"/>
              <a:t>	</a:t>
            </a:r>
            <a:r>
              <a:rPr lang="en-IN" sz="1600" b="1" dirty="0" smtClean="0"/>
              <a:t>Syntax     :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2940406" y="2090790"/>
            <a:ext cx="5634683" cy="18535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db.&lt;</a:t>
            </a:r>
            <a:r>
              <a:rPr lang="en-IN" sz="1600" b="1" dirty="0" err="1" smtClean="0"/>
              <a:t>collection_name</a:t>
            </a:r>
            <a:r>
              <a:rPr lang="en-IN" sz="1600" b="1" dirty="0" smtClean="0"/>
              <a:t>&gt;.</a:t>
            </a:r>
            <a:r>
              <a:rPr lang="en-IN" sz="1600" b="1" dirty="0" err="1" smtClean="0"/>
              <a:t>insertOne</a:t>
            </a:r>
            <a:r>
              <a:rPr lang="en-IN" sz="1600" b="1" dirty="0" smtClean="0"/>
              <a:t>(</a:t>
            </a:r>
          </a:p>
          <a:p>
            <a:r>
              <a:rPr lang="en-IN" sz="1600" b="1" dirty="0" smtClean="0"/>
              <a:t>   &lt;document&gt;,</a:t>
            </a:r>
          </a:p>
          <a:p>
            <a:r>
              <a:rPr lang="en-IN" sz="1600" b="1" dirty="0" smtClean="0"/>
              <a:t>   {</a:t>
            </a:r>
          </a:p>
          <a:p>
            <a:r>
              <a:rPr lang="en-IN" sz="1600" b="1" dirty="0" smtClean="0"/>
              <a:t>     </a:t>
            </a:r>
            <a:r>
              <a:rPr lang="en-IN" sz="1600" b="1" dirty="0" err="1" smtClean="0"/>
              <a:t>writeConcern</a:t>
            </a:r>
            <a:r>
              <a:rPr lang="en-IN" sz="1600" b="1" dirty="0" smtClean="0"/>
              <a:t>: &lt;document&gt;,</a:t>
            </a:r>
          </a:p>
          <a:p>
            <a:r>
              <a:rPr lang="en-IN" sz="1600" b="1" dirty="0" smtClean="0"/>
              <a:t>     ordered: &lt;</a:t>
            </a:r>
            <a:r>
              <a:rPr lang="en-IN" sz="1600" b="1" dirty="0" err="1" smtClean="0"/>
              <a:t>boolean</a:t>
            </a:r>
            <a:r>
              <a:rPr lang="en-IN" sz="1600" b="1" dirty="0" smtClean="0"/>
              <a:t>&gt;</a:t>
            </a:r>
          </a:p>
          <a:p>
            <a:r>
              <a:rPr lang="en-IN" sz="1600" b="1" dirty="0" smtClean="0"/>
              <a:t>   }</a:t>
            </a:r>
          </a:p>
          <a:p>
            <a:r>
              <a:rPr lang="en-IN" sz="1600" b="1" dirty="0" smtClean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8283" y="4241440"/>
            <a:ext cx="9551774" cy="14828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>
              <a:tabLst>
                <a:tab pos="715963" algn="l"/>
              </a:tabLst>
            </a:pPr>
            <a:r>
              <a:rPr lang="en-IN" sz="1600" dirty="0" smtClean="0"/>
              <a:t>The </a:t>
            </a:r>
            <a:r>
              <a:rPr lang="en-IN" sz="1600" b="1" dirty="0" smtClean="0"/>
              <a:t>insert() </a:t>
            </a:r>
            <a:r>
              <a:rPr lang="en-IN" sz="1600" dirty="0" smtClean="0"/>
              <a:t>returns </a:t>
            </a:r>
            <a:r>
              <a:rPr lang="en-IN" sz="1600" b="1" dirty="0" smtClean="0"/>
              <a:t>a document </a:t>
            </a:r>
            <a:r>
              <a:rPr lang="en-IN" sz="1600" dirty="0" smtClean="0"/>
              <a:t>that contains </a:t>
            </a:r>
          </a:p>
          <a:p>
            <a:pPr marL="85725">
              <a:tabLst>
                <a:tab pos="715963" algn="l"/>
              </a:tabLst>
            </a:pPr>
            <a:r>
              <a:rPr lang="en-IN" sz="1600" dirty="0" smtClean="0"/>
              <a:t>     A </a:t>
            </a:r>
            <a:r>
              <a:rPr lang="en-IN" sz="1600" dirty="0" err="1" smtClean="0"/>
              <a:t>boolean</a:t>
            </a:r>
            <a:r>
              <a:rPr lang="en-IN" sz="1600" dirty="0" smtClean="0"/>
              <a:t> </a:t>
            </a:r>
            <a:r>
              <a:rPr lang="en-IN" sz="1600" b="1" dirty="0" smtClean="0"/>
              <a:t>acknowledged</a:t>
            </a:r>
            <a:r>
              <a:rPr lang="en-IN" sz="1600" dirty="0" smtClean="0"/>
              <a:t> as</a:t>
            </a:r>
            <a:r>
              <a:rPr lang="en-IN" sz="1600" b="1" dirty="0" smtClean="0"/>
              <a:t> true</a:t>
            </a:r>
            <a:r>
              <a:rPr lang="en-IN" sz="1600" dirty="0" smtClean="0"/>
              <a:t> if the operation ran with write concern or</a:t>
            </a:r>
            <a:r>
              <a:rPr lang="en-IN" sz="1600" b="1" dirty="0" smtClean="0"/>
              <a:t> false</a:t>
            </a:r>
            <a:r>
              <a:rPr lang="en-IN" sz="1600" dirty="0" smtClean="0"/>
              <a:t> if</a:t>
            </a:r>
          </a:p>
          <a:p>
            <a:pPr marL="85725">
              <a:tabLst>
                <a:tab pos="715963" algn="l"/>
              </a:tabLst>
            </a:pPr>
            <a:r>
              <a:rPr lang="en-IN" sz="1600" dirty="0" smtClean="0"/>
              <a:t>     </a:t>
            </a:r>
            <a:r>
              <a:rPr lang="en-IN" sz="1600" b="1" dirty="0" smtClean="0"/>
              <a:t>write concern </a:t>
            </a:r>
            <a:r>
              <a:rPr lang="en-IN" sz="1600" dirty="0" smtClean="0"/>
              <a:t>was disabled.</a:t>
            </a:r>
          </a:p>
          <a:p>
            <a:r>
              <a:rPr lang="en-IN" sz="1600" dirty="0" smtClean="0"/>
              <a:t>      A field </a:t>
            </a:r>
            <a:r>
              <a:rPr lang="en-IN" sz="1600" b="1" dirty="0" err="1" smtClean="0"/>
              <a:t>insertedId</a:t>
            </a:r>
            <a:r>
              <a:rPr lang="en-IN" sz="1600" dirty="0" smtClean="0"/>
              <a:t> with the </a:t>
            </a:r>
            <a:r>
              <a:rPr lang="en-IN" sz="1600" b="1" dirty="0" smtClean="0"/>
              <a:t>_id</a:t>
            </a:r>
            <a:r>
              <a:rPr lang="en-IN" sz="1600" dirty="0" smtClean="0"/>
              <a:t> value of the inserted document.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080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Insert Document/Documents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Example     :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 </a:t>
            </a:r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6665" y="2619161"/>
            <a:ext cx="7743825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99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Insert </a:t>
            </a:r>
            <a:r>
              <a:rPr lang="en-IN" sz="1800" dirty="0" smtClean="0"/>
              <a:t>Document/Documents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800" b="1" dirty="0"/>
              <a:t>	</a:t>
            </a:r>
            <a:r>
              <a:rPr lang="en-IN" sz="1600" b="1" dirty="0" smtClean="0"/>
              <a:t> </a:t>
            </a:r>
            <a:r>
              <a:rPr lang="en-IN" sz="1600" b="1" dirty="0"/>
              <a:t>Syntax     :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 </a:t>
            </a:r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2912697" y="2027911"/>
            <a:ext cx="5634683" cy="169287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db.&lt;</a:t>
            </a:r>
            <a:r>
              <a:rPr lang="en-IN" sz="1600" b="1" dirty="0" err="1" smtClean="0"/>
              <a:t>collection_name</a:t>
            </a:r>
            <a:r>
              <a:rPr lang="en-IN" sz="1600" b="1" dirty="0" smtClean="0"/>
              <a:t>&gt;.</a:t>
            </a:r>
            <a:r>
              <a:rPr lang="en-IN" sz="1600" b="1" dirty="0" err="1" smtClean="0"/>
              <a:t>insertMany</a:t>
            </a:r>
            <a:r>
              <a:rPr lang="en-IN" sz="1600" b="1" dirty="0" smtClean="0"/>
              <a:t>(</a:t>
            </a:r>
          </a:p>
          <a:p>
            <a:r>
              <a:rPr lang="en-IN" sz="1600" b="1" dirty="0" smtClean="0"/>
              <a:t>    [ &lt;document 1&gt; , &lt;document 2&gt;, ... ],</a:t>
            </a:r>
          </a:p>
          <a:p>
            <a:r>
              <a:rPr lang="en-IN" sz="1600" b="1" dirty="0" smtClean="0"/>
              <a:t>      { </a:t>
            </a:r>
          </a:p>
          <a:p>
            <a:r>
              <a:rPr lang="en-IN" sz="1600" b="1" dirty="0" smtClean="0"/>
              <a:t>           </a:t>
            </a:r>
            <a:r>
              <a:rPr lang="en-IN" sz="1600" b="1" dirty="0" err="1" smtClean="0"/>
              <a:t>writeConcern</a:t>
            </a:r>
            <a:r>
              <a:rPr lang="en-IN" sz="1600" b="1" dirty="0" smtClean="0"/>
              <a:t>: &lt;document&gt;, </a:t>
            </a:r>
          </a:p>
          <a:p>
            <a:r>
              <a:rPr lang="en-IN" sz="1600" b="1" dirty="0" smtClean="0"/>
              <a:t>           ordered: &lt;</a:t>
            </a:r>
            <a:r>
              <a:rPr lang="en-IN" sz="1600" b="1" dirty="0" err="1" smtClean="0"/>
              <a:t>boolean</a:t>
            </a:r>
            <a:r>
              <a:rPr lang="en-IN" sz="1600" b="1" dirty="0" smtClean="0"/>
              <a:t>&gt;</a:t>
            </a:r>
          </a:p>
          <a:p>
            <a:r>
              <a:rPr lang="en-IN" sz="1600" b="1" dirty="0" smtClean="0"/>
              <a:t>       }</a:t>
            </a:r>
          </a:p>
          <a:p>
            <a:r>
              <a:rPr lang="en-IN" sz="1600" b="1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8429" y="4129681"/>
            <a:ext cx="9551774" cy="14828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>
              <a:tabLst>
                <a:tab pos="715963" algn="l"/>
              </a:tabLst>
            </a:pPr>
            <a:r>
              <a:rPr lang="en-IN" sz="1600" dirty="0" smtClean="0"/>
              <a:t>The </a:t>
            </a:r>
            <a:r>
              <a:rPr lang="en-IN" sz="1600" b="1" dirty="0" smtClean="0"/>
              <a:t>insert() </a:t>
            </a:r>
            <a:r>
              <a:rPr lang="en-IN" sz="1600" dirty="0" smtClean="0"/>
              <a:t>returns </a:t>
            </a:r>
            <a:r>
              <a:rPr lang="en-IN" sz="1600" b="1" dirty="0" smtClean="0"/>
              <a:t>a document </a:t>
            </a:r>
            <a:r>
              <a:rPr lang="en-IN" sz="1600" dirty="0" smtClean="0"/>
              <a:t>that contains </a:t>
            </a:r>
          </a:p>
          <a:p>
            <a:pPr marL="85725">
              <a:tabLst>
                <a:tab pos="715963" algn="l"/>
              </a:tabLst>
            </a:pPr>
            <a:r>
              <a:rPr lang="en-IN" sz="1600" dirty="0" smtClean="0"/>
              <a:t>     A </a:t>
            </a:r>
            <a:r>
              <a:rPr lang="en-IN" sz="1600" dirty="0" err="1" smtClean="0"/>
              <a:t>boolean</a:t>
            </a:r>
            <a:r>
              <a:rPr lang="en-IN" sz="1600" dirty="0" smtClean="0"/>
              <a:t> </a:t>
            </a:r>
            <a:r>
              <a:rPr lang="en-IN" sz="1600" b="1" dirty="0" smtClean="0"/>
              <a:t>acknowledged</a:t>
            </a:r>
            <a:r>
              <a:rPr lang="en-IN" sz="1600" dirty="0" smtClean="0"/>
              <a:t> as</a:t>
            </a:r>
            <a:r>
              <a:rPr lang="en-IN" sz="1600" b="1" dirty="0" smtClean="0"/>
              <a:t> true</a:t>
            </a:r>
            <a:r>
              <a:rPr lang="en-IN" sz="1600" dirty="0" smtClean="0"/>
              <a:t> if the operation ran with write concern or</a:t>
            </a:r>
            <a:r>
              <a:rPr lang="en-IN" sz="1600" b="1" dirty="0" smtClean="0"/>
              <a:t> false</a:t>
            </a:r>
            <a:r>
              <a:rPr lang="en-IN" sz="1600" dirty="0" smtClean="0"/>
              <a:t> if</a:t>
            </a:r>
          </a:p>
          <a:p>
            <a:pPr marL="85725">
              <a:tabLst>
                <a:tab pos="715963" algn="l"/>
              </a:tabLst>
            </a:pPr>
            <a:r>
              <a:rPr lang="en-IN" sz="1600" dirty="0" smtClean="0"/>
              <a:t>     </a:t>
            </a:r>
            <a:r>
              <a:rPr lang="en-IN" sz="1600" b="1" dirty="0" smtClean="0"/>
              <a:t>write concern </a:t>
            </a:r>
            <a:r>
              <a:rPr lang="en-IN" sz="1600" dirty="0" smtClean="0"/>
              <a:t>was disabled.</a:t>
            </a:r>
          </a:p>
          <a:p>
            <a:r>
              <a:rPr lang="en-IN" sz="1600" dirty="0" smtClean="0"/>
              <a:t>      A field </a:t>
            </a:r>
            <a:r>
              <a:rPr lang="en-IN" sz="1600" b="1" dirty="0" err="1" smtClean="0"/>
              <a:t>insertedId</a:t>
            </a:r>
            <a:r>
              <a:rPr lang="en-IN" sz="1600" dirty="0" smtClean="0"/>
              <a:t> with the </a:t>
            </a:r>
            <a:r>
              <a:rPr lang="en-IN" sz="1600" b="1" dirty="0" smtClean="0"/>
              <a:t>_id</a:t>
            </a:r>
            <a:r>
              <a:rPr lang="en-IN" sz="1600" dirty="0" smtClean="0"/>
              <a:t> value of the inserted document.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504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Insert Document/Documents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Example     :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 </a:t>
            </a:r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9902" y="2645062"/>
            <a:ext cx="8365525" cy="299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26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How does the value of _id get assigned to a document?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dirty="0"/>
              <a:t>When a document is inserted a random field is picked to serve as the _id field.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dirty="0"/>
              <a:t>You can select a non </a:t>
            </a:r>
            <a:r>
              <a:rPr lang="en-IN" sz="1800" dirty="0" err="1"/>
              <a:t>ObjectId</a:t>
            </a:r>
            <a:r>
              <a:rPr lang="en-IN" sz="1800" dirty="0"/>
              <a:t> type value when inserting a new document, as long as that value is unique to this collection.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dirty="0"/>
              <a:t>_id field values are sequential integer values.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dirty="0"/>
              <a:t>It is automatically generated as an </a:t>
            </a:r>
            <a:r>
              <a:rPr lang="en-IN" sz="1800" dirty="0" err="1"/>
              <a:t>ObjectId</a:t>
            </a:r>
            <a:r>
              <a:rPr lang="en-IN" sz="1800" dirty="0"/>
              <a:t> type value.</a:t>
            </a:r>
          </a:p>
          <a:p>
            <a:pPr marL="342900" indent="-342900"/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7553" y="4843224"/>
            <a:ext cx="3175686" cy="5560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Both b) and d)</a:t>
            </a:r>
          </a:p>
        </p:txBody>
      </p:sp>
    </p:spTree>
    <p:extLst>
      <p:ext uri="{BB962C8B-B14F-4D97-AF65-F5344CB8AC3E}">
        <p14:creationId xmlns:p14="http://schemas.microsoft.com/office/powerpoint/2010/main" val="30331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Select all true statements from the following list: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dirty="0"/>
              <a:t>If a document is inserted without a provided _id value, then that document will fail to be inserted and cause a write error.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dirty="0"/>
              <a:t>MongoDB can store duplicate documents in the same collection, as long as their _id values are different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dirty="0"/>
              <a:t>If a document is inserted without a provided _id value, then that field and value will be automatically generated for the inserted document before insertion.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2215" y="4901140"/>
            <a:ext cx="3175686" cy="5560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Both b) and c)</a:t>
            </a:r>
          </a:p>
        </p:txBody>
      </p:sp>
    </p:spTree>
    <p:extLst>
      <p:ext uri="{BB962C8B-B14F-4D97-AF65-F5344CB8AC3E}">
        <p14:creationId xmlns:p14="http://schemas.microsoft.com/office/powerpoint/2010/main" val="2498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altLang="en-US" sz="2400" dirty="0" smtClean="0"/>
              <a:t>MongoDB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IN" b="1" dirty="0"/>
              <a:t>Why is MongoDB a NoSQL database</a:t>
            </a:r>
            <a:r>
              <a:rPr lang="en-IN" b="1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Because it does not utilize tables, rows and columns to organize data.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smtClean="0"/>
              <a:t>b</a:t>
            </a:r>
            <a:r>
              <a:rPr lang="en-IN" dirty="0"/>
              <a:t>)  Because it uses a structured way to store and access data</a:t>
            </a:r>
          </a:p>
          <a:p>
            <a:pPr marL="342900" indent="-342900">
              <a:lnSpc>
                <a:spcPct val="150000"/>
              </a:lnSpc>
            </a:pPr>
            <a:endParaRPr lang="en-I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53096" y="3609046"/>
            <a:ext cx="3175686" cy="5560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Both a) and b)</a:t>
            </a:r>
          </a:p>
        </p:txBody>
      </p:sp>
    </p:spTree>
    <p:extLst>
      <p:ext uri="{BB962C8B-B14F-4D97-AF65-F5344CB8AC3E}">
        <p14:creationId xmlns:p14="http://schemas.microsoft.com/office/powerpoint/2010/main" val="41474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2590" y="699494"/>
            <a:ext cx="10922100" cy="371400"/>
          </a:xfrm>
        </p:spPr>
        <p:txBody>
          <a:bodyPr/>
          <a:lstStyle/>
          <a:p>
            <a:pPr marL="133350" indent="0">
              <a:buNone/>
            </a:pPr>
            <a:r>
              <a:rPr lang="en-IN" sz="2400" dirty="0"/>
              <a:t>Which of the following commands will successfully insert 3 new documents into an empty pets collection?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1800" dirty="0" err="1"/>
              <a:t>db.pets.insert</a:t>
            </a:r>
            <a:r>
              <a:rPr lang="en-IN" sz="1800" dirty="0"/>
              <a:t>([{ "pet": "cat" }, { "pet": "dog" }, { "pet": "fish" }])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IN" sz="1800" dirty="0" err="1"/>
              <a:t>db.pets.insert</a:t>
            </a:r>
            <a:r>
              <a:rPr lang="en-IN" sz="1800" dirty="0"/>
              <a:t>([{ "_id": 1, "pet": "cat" }, { "_id": 1, "pet": "dog" }, { "_id": 3, "pet": "fish" }, { "_id": 4, "pet": "snake" }], { "ordered": true })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IN" sz="1800" dirty="0" err="1"/>
              <a:t>db.pets.insert</a:t>
            </a:r>
            <a:r>
              <a:rPr lang="en-IN" sz="1800" dirty="0"/>
              <a:t>([{ "_id": 1, "pet": "cat" }, { "_id": 1, "pet": "dog" }, { "_id": 3, "pet": "fish" }, { "_id": 4, "pet": "snake" }], { "ordered": false })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IN" sz="1800" dirty="0" err="1"/>
              <a:t>db.pets.insert</a:t>
            </a:r>
            <a:r>
              <a:rPr lang="en-IN" sz="1800" dirty="0"/>
              <a:t>([{ "_id": 1, "pet": "cat" }, { "_id": 2, "pet": "dog" }, { "_id": 3, "pet": "fish" }, { "_id": 3, "pet": "snake" })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7489" y="5067394"/>
            <a:ext cx="3175686" cy="5560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 dirty="0" smtClean="0"/>
              <a:t>a), c) and d)</a:t>
            </a:r>
          </a:p>
        </p:txBody>
      </p:sp>
    </p:spTree>
    <p:extLst>
      <p:ext uri="{BB962C8B-B14F-4D97-AF65-F5344CB8AC3E}">
        <p14:creationId xmlns:p14="http://schemas.microsoft.com/office/powerpoint/2010/main" val="34458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Operators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Query Selectors:</a:t>
            </a:r>
            <a:endParaRPr lang="en-IN" sz="1600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76152"/>
              </p:ext>
            </p:extLst>
          </p:nvPr>
        </p:nvGraphicFramePr>
        <p:xfrm>
          <a:off x="1343117" y="2210216"/>
          <a:ext cx="10201191" cy="3454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3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Comparison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&amp;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/>
                        <a:t>$</a:t>
                      </a:r>
                      <a:r>
                        <a:rPr lang="en-IN" sz="1600" b="0" dirty="0" err="1" smtClean="0"/>
                        <a:t>eq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values that are equal to a specified value.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&lt;field&gt; 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&lt;value&gt; 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qty: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20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values that are greater than a specified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&lt;field&gt; 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&lt;value&gt; 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qty: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20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values that are greater than or equal to a specified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{field: {$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value} }</a:t>
                      </a:r>
                    </a:p>
                    <a:p>
                      <a:pPr marL="0" algn="l" defTabSz="914400" rtl="0" eaLnBrk="1" latinLnBrk="0" hangingPunct="1"/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db.inventory.update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"carrier.fee":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 } }, { $set: { price: 9.99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6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Operators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Query Selectors:</a:t>
            </a:r>
            <a:endParaRPr lang="en-IN" sz="1600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76177"/>
              </p:ext>
            </p:extLst>
          </p:nvPr>
        </p:nvGraphicFramePr>
        <p:xfrm>
          <a:off x="1382582" y="2145562"/>
          <a:ext cx="10386542" cy="3698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55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Comparison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&amp;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/>
                        <a:t>$in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of the values specified in an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field : { $in: [&lt;value1&gt;, &lt;value2&gt;, ... &lt;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] 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db.inventory.update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 tags: { $in: ["appliances", "school"] } },{ $set: { 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sale:true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} }  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values that are less than a specified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{field: {$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value}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qty: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20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values that are less than or equal to a specified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{field: {$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value} }</a:t>
                      </a:r>
                    </a:p>
                    <a:p>
                      <a:pPr marL="0" algn="l" defTabSz="914400" rtl="0" eaLnBrk="1" latinLnBrk="0" hangingPunct="1"/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db.inventory.update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"carrier.fee":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 } }, { $set: { price: 9.99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4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Operators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Query Selectors:</a:t>
            </a:r>
            <a:endParaRPr lang="en-IN" sz="1600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90989"/>
              </p:ext>
            </p:extLst>
          </p:nvPr>
        </p:nvGraphicFramePr>
        <p:xfrm>
          <a:off x="1357583" y="2284107"/>
          <a:ext cx="10547180" cy="2631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71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Comparison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&amp;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/>
                        <a:t>$ne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all values that are not equal to a specified value.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{field: {$ne: value}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qty: { $ne: 20 } } )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values that are less than a specified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field: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[ &lt;value1&gt;, &lt;value2&gt; ... &lt;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]}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qty: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[ 5, 15 ]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Operators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Query Selectors:</a:t>
            </a:r>
            <a:endParaRPr lang="en-IN" sz="1600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6012"/>
              </p:ext>
            </p:extLst>
          </p:nvPr>
        </p:nvGraphicFramePr>
        <p:xfrm>
          <a:off x="1390695" y="2102624"/>
          <a:ext cx="10330251" cy="40580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49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9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319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Logical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19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&amp;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6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query clauses with a logical AND returns all documents that match the conditions of both clauses.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{$and: [{ &lt;expr1&gt; },{ &lt;expr2&gt; } , ... ,{&lt;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&gt;}]}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$and: [ { price: { $ne: 1.99 } }</a:t>
                      </a:r>
                      <a:r>
                        <a:rPr lang="en-IN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 price: { $exists: true } } ]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Inverts the effect of a query expression and returns documents that do not match the query expression.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field: { $not: { &lt;operator-expression&gt; } 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price: { $not: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1.99 }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60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query clauses with a logical NOR returns all documents that fail to match both clauses.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$nor: [ { &lt;expression1&gt; }, { &lt;expression2&gt; }, ...  { &lt;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} ] }</a:t>
                      </a:r>
                    </a:p>
                    <a:p>
                      <a:pPr marL="0" algn="l" defTabSz="914400" rtl="0" eaLnBrk="1" latinLnBrk="0" hangingPunct="1"/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$nor: [ { price: 1.99 }, { sale: true } ] 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Operators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Query Selectors:</a:t>
            </a:r>
            <a:endParaRPr lang="en-IN" sz="1600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07983"/>
              </p:ext>
            </p:extLst>
          </p:nvPr>
        </p:nvGraphicFramePr>
        <p:xfrm>
          <a:off x="1461505" y="2204225"/>
          <a:ext cx="9964416" cy="227541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2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58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Logical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587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&amp;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2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query clauses with a logical OR returns all documents that match the conditions of either clause.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{$or: [{ &lt;expr1&gt; },{ &lt;expr2&gt; } , ... ,{&lt;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&gt;}]}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$or: [ { quantity: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20 } },    { price: 10 } ]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6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Operators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Query Selectors:</a:t>
            </a:r>
            <a:endParaRPr lang="en-IN" sz="1600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01138"/>
              </p:ext>
            </p:extLst>
          </p:nvPr>
        </p:nvGraphicFramePr>
        <p:xfrm>
          <a:off x="1453728" y="2241170"/>
          <a:ext cx="10132541" cy="1564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4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Element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&amp;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$exists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documents that have the specified field.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field: { $exists: &lt;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qty: { $exists: true,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[ 5, 15 ]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7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Operators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Query Selectors:</a:t>
            </a:r>
            <a:endParaRPr lang="en-IN" sz="1600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02736"/>
              </p:ext>
            </p:extLst>
          </p:nvPr>
        </p:nvGraphicFramePr>
        <p:xfrm>
          <a:off x="1398310" y="2222697"/>
          <a:ext cx="10404390" cy="3515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5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Evaluation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&amp;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use of aggregation expressions within the query language.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{ &lt;expression&gt; 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db.monthlyBudget.find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[ "$spent" , "$budget" ]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$mod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a modulo operation on the value of a field and selects documents with a specified result.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field: { $mod: [ divisor, remainder ] } }</a:t>
                      </a:r>
                    </a:p>
                    <a:p>
                      <a:pPr algn="l" fontAlgn="t"/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db.inventory.find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qty: { $mod: [ 4, 0 ] } } )</a:t>
                      </a: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documents where values match a specified regular expression.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&lt;field&gt;: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/pattern/&lt;options&gt; } }</a:t>
                      </a:r>
                    </a:p>
                    <a:p>
                      <a:endParaRPr lang="en-I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db.products.find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{ 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sku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/^ABC/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6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 </a:t>
            </a:r>
            <a:r>
              <a:rPr lang="en-IN" sz="1800" dirty="0" err="1"/>
              <a:t>mongoDB,db.collection.find</a:t>
            </a:r>
            <a:r>
              <a:rPr lang="en-IN" sz="1800" dirty="0"/>
              <a:t>() method is used to select documents in a collection </a:t>
            </a:r>
            <a:r>
              <a:rPr lang="en-IN" sz="1800" dirty="0" smtClean="0"/>
              <a:t>and </a:t>
            </a:r>
            <a:r>
              <a:rPr lang="en-IN" sz="1800" dirty="0"/>
              <a:t>returns a cursor to the selected documents.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 If the method is used in the mongo shell, shell will automatically iterate the </a:t>
            </a:r>
            <a:r>
              <a:rPr lang="en-IN" sz="1800" dirty="0" smtClean="0"/>
              <a:t>cursor to </a:t>
            </a:r>
            <a:r>
              <a:rPr lang="en-IN" sz="1800" dirty="0"/>
              <a:t>display up to 20 documents in the collection.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 if you want to continue then type it or you can manually iterate the result of the find</a:t>
            </a:r>
            <a:r>
              <a:rPr lang="en-IN" sz="1800" dirty="0" smtClean="0"/>
              <a:t>() method </a:t>
            </a:r>
            <a:r>
              <a:rPr lang="en-IN" sz="1800" dirty="0"/>
              <a:t>by assigning the returned cursor to a variable with the </a:t>
            </a:r>
            <a:r>
              <a:rPr lang="en-IN" sz="1800" dirty="0" err="1"/>
              <a:t>var</a:t>
            </a:r>
            <a:r>
              <a:rPr lang="en-IN" sz="1800" dirty="0"/>
              <a:t>  keyword.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 The behaviour of the methods can be changed using cursor methods </a:t>
            </a:r>
          </a:p>
        </p:txBody>
      </p:sp>
    </p:spTree>
    <p:extLst>
      <p:ext uri="{BB962C8B-B14F-4D97-AF65-F5344CB8AC3E}">
        <p14:creationId xmlns:p14="http://schemas.microsoft.com/office/powerpoint/2010/main" val="35305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find () </a:t>
            </a:r>
            <a:r>
              <a:rPr lang="en-IN" sz="1800" dirty="0" smtClean="0"/>
              <a:t>method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800" b="1" dirty="0"/>
              <a:t>	</a:t>
            </a:r>
            <a:r>
              <a:rPr lang="en-IN" sz="1600" b="1" dirty="0" smtClean="0"/>
              <a:t>  </a:t>
            </a:r>
            <a:r>
              <a:rPr lang="en-IN" sz="1600" b="1" dirty="0"/>
              <a:t>Syntax     :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121" y="2067228"/>
            <a:ext cx="5634683" cy="66726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db.&lt;</a:t>
            </a:r>
            <a:r>
              <a:rPr lang="en-IN" sz="1600" b="1" dirty="0" err="1" smtClean="0"/>
              <a:t>collection_name</a:t>
            </a:r>
            <a:r>
              <a:rPr lang="en-IN" sz="1600" b="1" dirty="0" smtClean="0"/>
              <a:t>&gt;.find(query, projection)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1746" y="4452080"/>
            <a:ext cx="9551774" cy="15693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>
              <a:tabLst>
                <a:tab pos="715963" algn="l"/>
              </a:tabLst>
            </a:pPr>
            <a:r>
              <a:rPr lang="en-IN" sz="1600" b="1" dirty="0" smtClean="0"/>
              <a:t> </a:t>
            </a:r>
          </a:p>
          <a:p>
            <a:pPr marL="85725">
              <a:tabLst>
                <a:tab pos="715963" algn="l"/>
              </a:tabLst>
            </a:pPr>
            <a:r>
              <a:rPr lang="en-IN" sz="1600" b="1" dirty="0" smtClean="0"/>
              <a:t>Return :</a:t>
            </a:r>
          </a:p>
          <a:p>
            <a:pPr marL="85725">
              <a:lnSpc>
                <a:spcPct val="150000"/>
              </a:lnSpc>
              <a:tabLst>
                <a:tab pos="715963" algn="l"/>
              </a:tabLst>
            </a:pPr>
            <a:r>
              <a:rPr lang="en-IN" sz="1600" dirty="0" smtClean="0"/>
              <a:t>	 A </a:t>
            </a:r>
            <a:r>
              <a:rPr lang="en-IN" sz="1600" b="1" dirty="0" smtClean="0"/>
              <a:t>cursor</a:t>
            </a:r>
            <a:r>
              <a:rPr lang="en-IN" sz="1600" dirty="0" smtClean="0"/>
              <a:t> to the documents that match the </a:t>
            </a:r>
            <a:r>
              <a:rPr lang="en-IN" sz="1600" b="1" dirty="0" smtClean="0"/>
              <a:t>query criteria.</a:t>
            </a:r>
          </a:p>
          <a:p>
            <a:pPr marL="85725">
              <a:lnSpc>
                <a:spcPct val="150000"/>
              </a:lnSpc>
              <a:tabLst>
                <a:tab pos="715963" algn="l"/>
              </a:tabLst>
            </a:pPr>
            <a:r>
              <a:rPr lang="en-IN" sz="1600" dirty="0" smtClean="0"/>
              <a:t>	 When the find() method "returns documents," the method is actually returning a</a:t>
            </a:r>
          </a:p>
          <a:p>
            <a:pPr marL="85725">
              <a:lnSpc>
                <a:spcPct val="150000"/>
              </a:lnSpc>
              <a:tabLst>
                <a:tab pos="715963" algn="l"/>
              </a:tabLst>
            </a:pPr>
            <a:r>
              <a:rPr lang="en-IN" sz="1600" dirty="0" smtClean="0"/>
              <a:t>          cursor to the documents.</a:t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470578" y="3031052"/>
            <a:ext cx="9551774" cy="1124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">
              <a:tabLst>
                <a:tab pos="715963" algn="l"/>
              </a:tabLst>
            </a:pPr>
            <a:r>
              <a:rPr lang="en-IN" sz="1600" b="1" dirty="0" smtClean="0"/>
              <a:t> query : </a:t>
            </a:r>
            <a:r>
              <a:rPr lang="en-IN" sz="1600" dirty="0" smtClean="0"/>
              <a:t>{&lt;field&gt;:&lt;value&gt;/{$queryoperator:&lt;value&gt;},..}</a:t>
            </a:r>
          </a:p>
          <a:p>
            <a:pPr marL="85725">
              <a:tabLst>
                <a:tab pos="715963" algn="l"/>
              </a:tabLst>
            </a:pPr>
            <a:endParaRPr lang="en-IN" sz="1600" b="1" dirty="0" smtClean="0"/>
          </a:p>
          <a:p>
            <a:pPr marL="85725">
              <a:tabLst>
                <a:tab pos="715963" algn="l"/>
              </a:tabLst>
            </a:pPr>
            <a:r>
              <a:rPr lang="en-IN" sz="1600" b="1" dirty="0" smtClean="0"/>
              <a:t> projection : </a:t>
            </a:r>
            <a:r>
              <a:rPr lang="en-IN" sz="1600" dirty="0" smtClean="0"/>
              <a:t>{ &lt;field1&gt;: &lt;value&gt;, &lt;field2&gt;: &lt;value&gt;, ... 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68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 smtClean="0"/>
              <a:t>Mongo – Document Database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A record in </a:t>
            </a:r>
            <a:r>
              <a:rPr lang="en-IN" dirty="0"/>
              <a:t>MongoDB is a document, which is a data structure composed of  field and value </a:t>
            </a:r>
            <a:r>
              <a:rPr lang="en-IN" dirty="0" smtClean="0"/>
              <a:t>pairs 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dirty="0"/>
              <a:t>MongoDB documents are similar to JSON Objects.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The value of the field may include other documents, arrays and array of documents.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375141" y="3638004"/>
            <a:ext cx="4646141" cy="2631989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 err="1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4081924" y="3791047"/>
            <a:ext cx="34385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8280774" y="3889428"/>
            <a:ext cx="26937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_id </a:t>
            </a:r>
            <a:r>
              <a:rPr lang="en-IN" sz="1400" dirty="0" err="1" smtClean="0"/>
              <a:t>field,primary</a:t>
            </a:r>
            <a:r>
              <a:rPr lang="en-IN" sz="1400" dirty="0" smtClean="0"/>
              <a:t>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94526" y="4095204"/>
            <a:ext cx="1149179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21963" y="4882088"/>
            <a:ext cx="2693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Attribute pointing to another document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8061" y="4762638"/>
            <a:ext cx="13921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 smtClean="0"/>
              <a:t>Field : Value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32742" y="5788079"/>
            <a:ext cx="1210963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75509" y="5504045"/>
            <a:ext cx="2693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Hobbies stored as  array of strings</a:t>
            </a:r>
          </a:p>
        </p:txBody>
      </p:sp>
      <p:sp>
        <p:nvSpPr>
          <p:cNvPr id="22" name="Right Brace 21"/>
          <p:cNvSpPr/>
          <p:nvPr/>
        </p:nvSpPr>
        <p:spPr>
          <a:xfrm flipH="1">
            <a:off x="2893228" y="4231128"/>
            <a:ext cx="1383957" cy="1532238"/>
          </a:xfrm>
          <a:prstGeom prst="rightBrace">
            <a:avLst>
              <a:gd name="adj1" fmla="val 8333"/>
              <a:gd name="adj2" fmla="val 44355"/>
            </a:avLst>
          </a:prstGeom>
          <a:ln w="381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find () method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   For more details on query and projection parameters refer the below link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600" dirty="0"/>
              <a:t>             </a:t>
            </a:r>
            <a:r>
              <a:rPr lang="en-IN" sz="1600" dirty="0" smtClean="0">
                <a:hlinkClick r:id="rId2"/>
              </a:rPr>
              <a:t>https</a:t>
            </a:r>
            <a:r>
              <a:rPr lang="en-IN" sz="1600" dirty="0">
                <a:hlinkClick r:id="rId2"/>
              </a:rPr>
              <a:t>://</a:t>
            </a:r>
            <a:r>
              <a:rPr lang="en-IN" sz="1600" dirty="0" smtClean="0">
                <a:hlinkClick r:id="rId2"/>
              </a:rPr>
              <a:t>docs.mongodb.com/manual/reference/operator/</a:t>
            </a:r>
            <a:endParaRPr lang="en-IN" sz="1600" dirty="0" smtClean="0"/>
          </a:p>
          <a:p>
            <a:pPr marL="101600" indent="0">
              <a:lnSpc>
                <a:spcPct val="150000"/>
              </a:lnSpc>
              <a:buNone/>
            </a:pPr>
            <a:r>
              <a:rPr lang="en-IN" sz="1600" dirty="0" smtClean="0">
                <a:hlinkClick r:id="rId3"/>
              </a:rPr>
              <a:t>https://docs.mongodb.com/manual/reference/method/db.collection.find/#std-label-method-find-projection</a:t>
            </a:r>
            <a:endParaRPr lang="en-IN" sz="1600" dirty="0" smtClean="0"/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</a:t>
            </a:r>
            <a:r>
              <a:rPr lang="en-IN" sz="1600" dirty="0"/>
              <a:t>  </a:t>
            </a:r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91414"/>
              </p:ext>
            </p:extLst>
          </p:nvPr>
        </p:nvGraphicFramePr>
        <p:xfrm>
          <a:off x="1505527" y="1920393"/>
          <a:ext cx="8488218" cy="2438400"/>
        </p:xfrm>
        <a:graphic>
          <a:graphicData uri="http://schemas.openxmlformats.org/drawingml/2006/table">
            <a:tbl>
              <a:tblPr firstRow="1" bandRow="1">
                <a:tableStyleId>{2AC6D968-4543-414D-AE6A-CCD27BE22709}</a:tableStyleId>
              </a:tblPr>
              <a:tblGrid>
                <a:gridCol w="1495190">
                  <a:extLst>
                    <a:ext uri="{9D8B030D-6E8A-4147-A177-3AD203B41FA5}">
                      <a16:colId xmlns:a16="http://schemas.microsoft.com/office/drawing/2014/main" val="3404930117"/>
                    </a:ext>
                  </a:extLst>
                </a:gridCol>
                <a:gridCol w="1393033">
                  <a:extLst>
                    <a:ext uri="{9D8B030D-6E8A-4147-A177-3AD203B41FA5}">
                      <a16:colId xmlns:a16="http://schemas.microsoft.com/office/drawing/2014/main" val="2357739759"/>
                    </a:ext>
                  </a:extLst>
                </a:gridCol>
                <a:gridCol w="5599995">
                  <a:extLst>
                    <a:ext uri="{9D8B030D-6E8A-4147-A177-3AD203B41FA5}">
                      <a16:colId xmlns:a16="http://schemas.microsoft.com/office/drawing/2014/main" val="80875136"/>
                    </a:ext>
                  </a:extLst>
                </a:gridCol>
              </a:tblGrid>
              <a:tr h="29127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Parameter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Type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15316"/>
                  </a:ext>
                </a:extLst>
              </a:tr>
              <a:tr h="8846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 smtClean="0"/>
                        <a:t>query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 smtClean="0"/>
                        <a:t>document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1" dirty="0" smtClean="0"/>
                        <a:t>Optional.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selection filter using </a:t>
                      </a:r>
                      <a:r>
                        <a:rPr lang="en-IN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 operators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To return all documents in a collection, omit this parameter or pass an empty document (</a:t>
                      </a:r>
                      <a:r>
                        <a:rPr lang="en-IN" sz="1400" dirty="0" smtClean="0"/>
                        <a:t>{}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43143"/>
                  </a:ext>
                </a:extLst>
              </a:tr>
              <a:tr h="8846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fields to return in the documents that match the query filter. To return all fields in the matching documents, omit this parameter.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2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0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600" dirty="0"/>
              <a:t>Examples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600" dirty="0"/>
              <a:t>Find all documents in the collection : </a:t>
            </a:r>
            <a:r>
              <a:rPr lang="en-IN" sz="1600" dirty="0" err="1"/>
              <a:t>db.bios.find</a:t>
            </a:r>
            <a:r>
              <a:rPr lang="en-IN" sz="1600" dirty="0"/>
              <a:t>()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marL="358775" lvl="4" indent="-358775">
              <a:lnSpc>
                <a:spcPct val="150000"/>
              </a:lnSpc>
              <a:buNone/>
            </a:pPr>
            <a:r>
              <a:rPr lang="en-IN" sz="1600" dirty="0"/>
              <a:t>2) Find all documents in the collection : </a:t>
            </a:r>
            <a:r>
              <a:rPr lang="en-IN" sz="1600" b="1" dirty="0" err="1"/>
              <a:t>db.bios.find</a:t>
            </a:r>
            <a:r>
              <a:rPr lang="en-IN" sz="1600" b="1" dirty="0"/>
              <a:t>().pretty()</a:t>
            </a:r>
            <a:r>
              <a:rPr lang="en-IN" sz="1600" dirty="0"/>
              <a:t>(pretty method display the output in a formatted way)</a:t>
            </a:r>
          </a:p>
          <a:p>
            <a:pPr marL="358775" lvl="4" indent="-358775">
              <a:lnSpc>
                <a:spcPct val="150000"/>
              </a:lnSpc>
              <a:buNone/>
            </a:pPr>
            <a:endParaRPr lang="en-IN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7768" y="2496514"/>
            <a:ext cx="9279924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6170" y="4298909"/>
            <a:ext cx="6829425" cy="172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3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600" dirty="0"/>
              <a:t>Examples :</a:t>
            </a:r>
          </a:p>
          <a:p>
            <a:pPr marL="342900" indent="-342900">
              <a:lnSpc>
                <a:spcPct val="150000"/>
              </a:lnSpc>
            </a:pPr>
            <a:r>
              <a:rPr lang="en-IN" sz="1600" dirty="0"/>
              <a:t>3)  Find all documents in the collection that matches the filter query(_id =3)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dirty="0"/>
          </a:p>
          <a:p>
            <a:pPr marL="358775" lvl="4" indent="-358775">
              <a:buAutoNum type="arabicParenR" startAt="4"/>
            </a:pPr>
            <a:r>
              <a:rPr lang="en-IN" sz="1600" dirty="0"/>
              <a:t>Find all documents in the collection that matches the filter based on operators </a:t>
            </a:r>
            <a:r>
              <a:rPr lang="en-IN" sz="1600" b="1" dirty="0"/>
              <a:t>(age&lt;25)</a:t>
            </a:r>
          </a:p>
          <a:p>
            <a:pPr marL="358775" lvl="4" indent="-358775">
              <a:buNone/>
            </a:pPr>
            <a:endParaRPr lang="en-IN" sz="1800" dirty="0"/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206" y="2606906"/>
            <a:ext cx="8258175" cy="160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98515" y="2608703"/>
            <a:ext cx="467085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721" y="4943618"/>
            <a:ext cx="8449319" cy="106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738558" y="4960605"/>
            <a:ext cx="467085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600" dirty="0"/>
              <a:t>Examples :</a:t>
            </a:r>
          </a:p>
          <a:p>
            <a:pPr marL="342900" indent="-342900">
              <a:lnSpc>
                <a:spcPct val="150000"/>
              </a:lnSpc>
            </a:pPr>
            <a:r>
              <a:rPr lang="en-IN" sz="1600" dirty="0"/>
              <a:t>5)  Find all documents in the collection that matches the filter based on operators(like N%)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endParaRPr lang="en-IN" sz="1600" dirty="0"/>
          </a:p>
          <a:p>
            <a:pPr marL="358775" lvl="4" indent="-358775">
              <a:buNone/>
            </a:pPr>
            <a:r>
              <a:rPr lang="en-IN" sz="1600" dirty="0"/>
              <a:t>6 ) Find all documents in the collection that matches the query for ranges</a:t>
            </a:r>
            <a:r>
              <a:rPr lang="en-IN" sz="1600" b="1" dirty="0"/>
              <a:t>(age&gt;25 and age&lt;60)</a:t>
            </a:r>
          </a:p>
          <a:p>
            <a:pPr marL="358775" lvl="4" indent="-358775">
              <a:buNone/>
            </a:pPr>
            <a:endParaRPr lang="en-IN" sz="1600" dirty="0"/>
          </a:p>
          <a:p>
            <a:pPr marL="358775" lvl="4" indent="-358775">
              <a:buNone/>
            </a:pPr>
            <a:endParaRPr lang="en-IN" sz="1800" dirty="0"/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312" y="2482466"/>
            <a:ext cx="998773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368355" y="2441659"/>
            <a:ext cx="467085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044" y="4583114"/>
            <a:ext cx="10023003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323047" y="4558783"/>
            <a:ext cx="467085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600" dirty="0"/>
              <a:t>Examples :</a:t>
            </a:r>
          </a:p>
          <a:p>
            <a:pPr marL="342900" indent="-342900">
              <a:lnSpc>
                <a:spcPct val="150000"/>
              </a:lnSpc>
            </a:pPr>
            <a:r>
              <a:rPr lang="en-IN" sz="1600" dirty="0"/>
              <a:t>7)  Query for documents that matches multiple condition ( </a:t>
            </a:r>
            <a:r>
              <a:rPr lang="en-IN" sz="1600" dirty="0" err="1"/>
              <a:t>empid</a:t>
            </a:r>
            <a:r>
              <a:rPr lang="en-IN" sz="1600" dirty="0"/>
              <a:t>&gt;600 and  age does not exists)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</a:t>
            </a:r>
            <a:endParaRPr lang="en-IN" sz="1600" dirty="0"/>
          </a:p>
          <a:p>
            <a:pPr marL="358775" lvl="4" indent="-358775">
              <a:buNone/>
            </a:pPr>
            <a:r>
              <a:rPr lang="en-IN" sz="1600" dirty="0"/>
              <a:t>8) Query the documents based on Projections parameter, specifies which fields to return</a:t>
            </a:r>
          </a:p>
          <a:p>
            <a:pPr marL="358775" lvl="4" indent="-358775">
              <a:buNone/>
            </a:pPr>
            <a:endParaRPr lang="en-IN" sz="1600" b="1" dirty="0"/>
          </a:p>
          <a:p>
            <a:pPr marL="358775" lvl="4" indent="-358775">
              <a:buNone/>
            </a:pPr>
            <a:endParaRPr lang="en-IN" sz="1600" dirty="0"/>
          </a:p>
          <a:p>
            <a:pPr marL="358775" lvl="4" indent="-358775">
              <a:buNone/>
            </a:pPr>
            <a:endParaRPr lang="en-IN" sz="1800" dirty="0"/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314" y="3735389"/>
            <a:ext cx="99631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2998" y="2513898"/>
            <a:ext cx="7829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988494" y="2499194"/>
            <a:ext cx="7414054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IN" sz="1100" dirty="0" smtClean="0">
              <a:solidFill>
                <a:schemeClr val="tx2"/>
              </a:solidFill>
            </a:endParaRPr>
          </a:p>
          <a:p>
            <a:endParaRPr lang="en-IN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/>
              <a:t>In </a:t>
            </a:r>
            <a:r>
              <a:rPr lang="en-IN" sz="1800" dirty="0" err="1"/>
              <a:t>mongoDB,db.collection.update</a:t>
            </a:r>
            <a:r>
              <a:rPr lang="en-IN" sz="1800" dirty="0"/>
              <a:t>() </a:t>
            </a:r>
            <a:r>
              <a:rPr lang="en-IN" sz="1800" dirty="0" err="1"/>
              <a:t>method,modifies</a:t>
            </a:r>
            <a:r>
              <a:rPr lang="en-IN" sz="1800" dirty="0"/>
              <a:t> an existing document or </a:t>
            </a:r>
            <a:r>
              <a:rPr lang="en-IN" sz="1800" dirty="0" smtClean="0"/>
              <a:t>documents in </a:t>
            </a:r>
            <a:r>
              <a:rPr lang="en-IN" sz="1800" dirty="0"/>
              <a:t>a collection.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/>
              <a:t>The </a:t>
            </a:r>
            <a:r>
              <a:rPr lang="en-IN" sz="1800" dirty="0"/>
              <a:t>method can modify specific fields of an existing document or documents or replace </a:t>
            </a:r>
            <a:r>
              <a:rPr lang="en-IN" sz="1800" dirty="0" smtClean="0"/>
              <a:t>an </a:t>
            </a:r>
            <a:r>
              <a:rPr lang="en-IN" sz="1800" dirty="0"/>
              <a:t>existing document entirely, depending on the update parameter.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/>
              <a:t>By </a:t>
            </a:r>
            <a:r>
              <a:rPr lang="en-IN" sz="1800" dirty="0"/>
              <a:t>default, the </a:t>
            </a:r>
            <a:r>
              <a:rPr lang="en-IN" sz="1800" dirty="0" err="1"/>
              <a:t>db.collection.update</a:t>
            </a:r>
            <a:r>
              <a:rPr lang="en-IN" sz="1800" dirty="0"/>
              <a:t>() method updates a single document.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/>
              <a:t>Include </a:t>
            </a:r>
            <a:r>
              <a:rPr lang="en-IN" sz="1800" dirty="0"/>
              <a:t>the option multi: true to update all documents that match the query criteria</a:t>
            </a:r>
            <a:r>
              <a:rPr lang="en-IN" sz="1800" dirty="0" smtClean="0"/>
              <a:t>.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 smtClean="0"/>
          </a:p>
          <a:p>
            <a:pPr lvl="4">
              <a:lnSpc>
                <a:spcPct val="150000"/>
              </a:lnSpc>
              <a:buNone/>
            </a:pPr>
            <a:r>
              <a:rPr lang="en-IN" sz="1600" dirty="0" smtClean="0"/>
              <a:t>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382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CRUD 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Syntax: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buNone/>
            </a:pPr>
            <a:r>
              <a:rPr lang="en-IN" sz="1600" dirty="0"/>
              <a:t>  </a:t>
            </a:r>
          </a:p>
          <a:p>
            <a:pPr lvl="4">
              <a:buNone/>
            </a:pPr>
            <a:endParaRPr lang="en-IN" sz="1600" dirty="0"/>
          </a:p>
          <a:p>
            <a:pPr lvl="4">
              <a:buNone/>
            </a:pPr>
            <a:endParaRPr lang="en-IN" sz="1600" b="1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2594919" y="1734937"/>
            <a:ext cx="7414054" cy="327454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db.&lt;</a:t>
            </a:r>
            <a:r>
              <a:rPr lang="en-IN" sz="1600" b="1" dirty="0" err="1" smtClean="0"/>
              <a:t>collection_name</a:t>
            </a:r>
            <a:r>
              <a:rPr lang="en-IN" sz="1600" b="1" dirty="0" smtClean="0"/>
              <a:t>&gt;.update(</a:t>
            </a:r>
          </a:p>
          <a:p>
            <a:r>
              <a:rPr lang="en-IN" sz="1600" b="1" dirty="0" smtClean="0"/>
              <a:t>   &lt;query&gt;,</a:t>
            </a:r>
          </a:p>
          <a:p>
            <a:r>
              <a:rPr lang="en-IN" sz="1600" b="1" dirty="0" smtClean="0"/>
              <a:t>   &lt;update&gt;,</a:t>
            </a:r>
          </a:p>
          <a:p>
            <a:r>
              <a:rPr lang="en-IN" sz="1600" b="1" dirty="0" smtClean="0"/>
              <a:t>   {</a:t>
            </a:r>
          </a:p>
          <a:p>
            <a:r>
              <a:rPr lang="en-IN" sz="1600" b="1" dirty="0" smtClean="0"/>
              <a:t>     </a:t>
            </a:r>
            <a:r>
              <a:rPr lang="en-IN" sz="1600" b="1" dirty="0" err="1" smtClean="0"/>
              <a:t>upsert</a:t>
            </a:r>
            <a:r>
              <a:rPr lang="en-IN" sz="1600" b="1" dirty="0" smtClean="0"/>
              <a:t>: &lt;</a:t>
            </a:r>
            <a:r>
              <a:rPr lang="en-IN" sz="1600" b="1" dirty="0" err="1" smtClean="0"/>
              <a:t>boolean</a:t>
            </a:r>
            <a:r>
              <a:rPr lang="en-IN" sz="1600" b="1" dirty="0" smtClean="0"/>
              <a:t>&gt;,</a:t>
            </a:r>
          </a:p>
          <a:p>
            <a:r>
              <a:rPr lang="en-IN" sz="1600" b="1" dirty="0" smtClean="0"/>
              <a:t>     multi: &lt;</a:t>
            </a:r>
            <a:r>
              <a:rPr lang="en-IN" sz="1600" b="1" dirty="0" err="1" smtClean="0"/>
              <a:t>boolean</a:t>
            </a:r>
            <a:r>
              <a:rPr lang="en-IN" sz="1600" b="1" dirty="0" smtClean="0"/>
              <a:t>&gt;,</a:t>
            </a:r>
          </a:p>
          <a:p>
            <a:r>
              <a:rPr lang="en-IN" sz="1600" b="1" dirty="0" smtClean="0"/>
              <a:t>     </a:t>
            </a:r>
            <a:r>
              <a:rPr lang="en-IN" sz="1600" b="1" dirty="0" err="1" smtClean="0"/>
              <a:t>writeConcern</a:t>
            </a:r>
            <a:r>
              <a:rPr lang="en-IN" sz="1600" b="1" dirty="0" smtClean="0"/>
              <a:t>: &lt;document&gt;,</a:t>
            </a:r>
          </a:p>
          <a:p>
            <a:r>
              <a:rPr lang="en-IN" sz="1600" b="1" dirty="0" smtClean="0"/>
              <a:t>     collation: &lt;document&gt;,</a:t>
            </a:r>
          </a:p>
          <a:p>
            <a:r>
              <a:rPr lang="en-IN" sz="1600" b="1" dirty="0" smtClean="0"/>
              <a:t>     </a:t>
            </a:r>
            <a:r>
              <a:rPr lang="en-IN" sz="1600" b="1" dirty="0" err="1" smtClean="0"/>
              <a:t>arrayFilters</a:t>
            </a:r>
            <a:r>
              <a:rPr lang="en-IN" sz="1600" b="1" dirty="0" smtClean="0"/>
              <a:t>: [ &lt;filterdocument1&gt;, ... ],</a:t>
            </a:r>
          </a:p>
          <a:p>
            <a:r>
              <a:rPr lang="en-IN" sz="1600" b="1" dirty="0" smtClean="0"/>
              <a:t>     hint:  &lt;</a:t>
            </a:r>
            <a:r>
              <a:rPr lang="en-IN" sz="1600" b="1" dirty="0" err="1" smtClean="0"/>
              <a:t>document|string</a:t>
            </a:r>
            <a:r>
              <a:rPr lang="en-IN" sz="1600" b="1" dirty="0" smtClean="0"/>
              <a:t>&gt;, </a:t>
            </a:r>
          </a:p>
          <a:p>
            <a:r>
              <a:rPr lang="en-IN" sz="1600" b="1" dirty="0" smtClean="0"/>
              <a:t>     let: &lt;document&gt;</a:t>
            </a:r>
          </a:p>
          <a:p>
            <a:r>
              <a:rPr lang="en-IN" sz="1600" b="1" dirty="0" smtClean="0"/>
              <a:t>   }</a:t>
            </a:r>
          </a:p>
          <a:p>
            <a:r>
              <a:rPr lang="en-IN" sz="1600" b="1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108" y="5219545"/>
            <a:ext cx="9551774" cy="1037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>
              <a:tabLst>
                <a:tab pos="715963" algn="l"/>
              </a:tabLst>
            </a:pPr>
            <a:r>
              <a:rPr lang="en-IN" sz="1600" b="1" dirty="0" smtClean="0"/>
              <a:t> </a:t>
            </a:r>
          </a:p>
          <a:p>
            <a:pPr marL="85725">
              <a:tabLst>
                <a:tab pos="715963" algn="l"/>
              </a:tabLst>
            </a:pPr>
            <a:endParaRPr lang="en-IN" sz="1600" b="1" dirty="0" smtClean="0"/>
          </a:p>
          <a:p>
            <a:pPr marL="85725">
              <a:tabLst>
                <a:tab pos="715963" algn="l"/>
              </a:tabLst>
            </a:pPr>
            <a:r>
              <a:rPr lang="en-IN" sz="1600" b="1" dirty="0" smtClean="0"/>
              <a:t>Return :</a:t>
            </a:r>
          </a:p>
          <a:p>
            <a:r>
              <a:rPr lang="en-IN" sz="1600" dirty="0" smtClean="0"/>
              <a:t>	 The method returns a</a:t>
            </a:r>
            <a:r>
              <a:rPr lang="en-IN" sz="1600" b="1" dirty="0" smtClean="0"/>
              <a:t> </a:t>
            </a:r>
            <a:r>
              <a:rPr lang="en-IN" sz="1600" b="1" dirty="0" err="1" smtClean="0"/>
              <a:t>WriteResult</a:t>
            </a:r>
            <a:r>
              <a:rPr lang="en-IN" sz="1600" b="1" dirty="0" smtClean="0"/>
              <a:t> </a:t>
            </a:r>
            <a:r>
              <a:rPr lang="en-IN" sz="1600" dirty="0" smtClean="0"/>
              <a:t>document that contains the status of the</a:t>
            </a:r>
          </a:p>
          <a:p>
            <a:r>
              <a:rPr lang="en-IN" sz="1600" dirty="0" smtClean="0"/>
              <a:t>              operation.</a:t>
            </a:r>
          </a:p>
          <a:p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23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CRUD </a:t>
            </a:r>
            <a:r>
              <a:rPr lang="en-IN" sz="2400" dirty="0"/>
              <a:t>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Syntax: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/>
              <a:t>  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600" b="1" dirty="0" smtClean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b="1" dirty="0" smtClean="0"/>
              <a:t>For more details refer: </a:t>
            </a:r>
            <a:r>
              <a:rPr lang="en-IN" sz="1600" b="1" dirty="0" smtClean="0">
                <a:hlinkClick r:id="rId2"/>
              </a:rPr>
              <a:t>https://docs.mongodb.com/manual/reference/method/db.collection.update/</a:t>
            </a:r>
            <a:endParaRPr lang="en-IN" sz="1600" b="1" dirty="0" smtClean="0"/>
          </a:p>
          <a:p>
            <a:pPr lvl="4">
              <a:buNone/>
            </a:pPr>
            <a:endParaRPr lang="en-IN" sz="1600" b="1" dirty="0"/>
          </a:p>
          <a:p>
            <a:pPr lvl="4"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07091"/>
              </p:ext>
            </p:extLst>
          </p:nvPr>
        </p:nvGraphicFramePr>
        <p:xfrm>
          <a:off x="1524000" y="1934529"/>
          <a:ext cx="9799781" cy="3517510"/>
        </p:xfrm>
        <a:graphic>
          <a:graphicData uri="http://schemas.openxmlformats.org/drawingml/2006/table">
            <a:tbl>
              <a:tblPr firstRow="1" bandRow="1">
                <a:tableStyleId>{2AC6D968-4543-414D-AE6A-CCD27BE22709}</a:tableStyleId>
              </a:tblPr>
              <a:tblGrid>
                <a:gridCol w="1633297">
                  <a:extLst>
                    <a:ext uri="{9D8B030D-6E8A-4147-A177-3AD203B41FA5}">
                      <a16:colId xmlns:a16="http://schemas.microsoft.com/office/drawing/2014/main" val="2732643927"/>
                    </a:ext>
                  </a:extLst>
                </a:gridCol>
                <a:gridCol w="1099137">
                  <a:extLst>
                    <a:ext uri="{9D8B030D-6E8A-4147-A177-3AD203B41FA5}">
                      <a16:colId xmlns:a16="http://schemas.microsoft.com/office/drawing/2014/main" val="4046678314"/>
                    </a:ext>
                  </a:extLst>
                </a:gridCol>
                <a:gridCol w="7067347">
                  <a:extLst>
                    <a:ext uri="{9D8B030D-6E8A-4147-A177-3AD203B41FA5}">
                      <a16:colId xmlns:a16="http://schemas.microsoft.com/office/drawing/2014/main" val="2842026891"/>
                    </a:ext>
                  </a:extLst>
                </a:gridCol>
              </a:tblGrid>
              <a:tr h="353812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Parameter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Type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06089"/>
                  </a:ext>
                </a:extLst>
              </a:tr>
              <a:tr h="5065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.The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selection criteria for the update. The same query selectors as in the find() method are available.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87208"/>
                  </a:ext>
                </a:extLst>
              </a:tr>
              <a:tr h="6979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Required.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modifications to apply. Can be one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following: Update document/Replace document/Aggregation pipeline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93662"/>
                  </a:ext>
                </a:extLst>
              </a:tr>
              <a:tr h="7151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upsert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lang="en-I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.If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to true, creates a new document when no document matches the query criteria. The default value is false, which does not insert a new document when no match is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45342"/>
                  </a:ext>
                </a:extLst>
              </a:tr>
              <a:tr h="6979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lang="en-I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.If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to true, updates multiple documents that meet the query criteria. If set to false, updates one document. The default value is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3792"/>
                  </a:ext>
                </a:extLst>
              </a:tr>
              <a:tr h="506574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writeConcern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 smtClean="0"/>
                        <a:t>Optional.</a:t>
                      </a:r>
                      <a:r>
                        <a:rPr lang="en-IN" sz="1400" dirty="0" err="1" smtClean="0"/>
                        <a:t>A</a:t>
                      </a:r>
                      <a:r>
                        <a:rPr lang="en-IN" sz="1400" dirty="0" smtClean="0"/>
                        <a:t> document expressing the write concern. Omit to use the default write concern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5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CRUD </a:t>
            </a:r>
            <a:r>
              <a:rPr lang="en-IN" sz="2400" dirty="0"/>
              <a:t>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Example : 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1) Updating  a  single document  using operator Expression $set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>
                <a:solidFill>
                  <a:schemeClr val="tx1"/>
                </a:solidFill>
              </a:rPr>
              <a:t>  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pPr lvl="4">
              <a:buNone/>
            </a:pPr>
            <a:r>
              <a:rPr lang="en-IN" sz="1600" b="1" dirty="0">
                <a:solidFill>
                  <a:schemeClr val="tx1"/>
                </a:solidFill>
              </a:rPr>
              <a:t>  </a:t>
            </a:r>
          </a:p>
          <a:p>
            <a:pPr lvl="4"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pPr lvl="4"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pPr marL="271463" lvl="4" indent="-271463">
              <a:buNone/>
            </a:pPr>
            <a:r>
              <a:rPr lang="en-IN" sz="1600" dirty="0">
                <a:solidFill>
                  <a:schemeClr val="tx1"/>
                </a:solidFill>
              </a:rPr>
              <a:t>2)Updating multiple documents using operator Expression </a:t>
            </a:r>
            <a:r>
              <a:rPr lang="en-IN" sz="1600" b="1" dirty="0">
                <a:solidFill>
                  <a:schemeClr val="tx1"/>
                </a:solidFill>
              </a:rPr>
              <a:t>$set and with multi option set to true </a:t>
            </a:r>
          </a:p>
          <a:p>
            <a:pPr lvl="4">
              <a:lnSpc>
                <a:spcPct val="150000"/>
              </a:lnSpc>
              <a:buNone/>
            </a:pPr>
            <a:endParaRPr lang="en-IN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076" y="2428446"/>
            <a:ext cx="9564130" cy="162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579" y="4585729"/>
            <a:ext cx="9959546" cy="202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71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CRUD </a:t>
            </a:r>
            <a:r>
              <a:rPr lang="en-IN" sz="2400" dirty="0"/>
              <a:t>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Example : 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3</a:t>
            </a:r>
            <a:r>
              <a:rPr lang="en-IN" sz="1600" dirty="0">
                <a:solidFill>
                  <a:schemeClr val="tx1"/>
                </a:solidFill>
              </a:rPr>
              <a:t>) Updating  a document  using operator Expression $push- update operator to append a new object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1600" b="1" dirty="0">
                <a:solidFill>
                  <a:schemeClr val="tx1"/>
                </a:solidFill>
              </a:rPr>
              <a:t>  </a:t>
            </a:r>
          </a:p>
          <a:p>
            <a:pPr lvl="4">
              <a:lnSpc>
                <a:spcPct val="150000"/>
              </a:lnSpc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pPr lvl="4">
              <a:buNone/>
            </a:pPr>
            <a:r>
              <a:rPr lang="en-IN" sz="1600" b="1" dirty="0">
                <a:solidFill>
                  <a:schemeClr val="tx1"/>
                </a:solidFill>
              </a:rPr>
              <a:t>  </a:t>
            </a:r>
          </a:p>
          <a:p>
            <a:pPr lvl="4"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pPr lvl="4"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pPr marL="271463" lvl="4" indent="-271463">
              <a:buNone/>
            </a:pPr>
            <a:r>
              <a:rPr lang="en-IN" sz="1600" dirty="0">
                <a:solidFill>
                  <a:schemeClr val="tx1"/>
                </a:solidFill>
              </a:rPr>
              <a:t>4 )Updating a document by removing field using operator Expression </a:t>
            </a:r>
            <a:r>
              <a:rPr lang="en-IN" sz="1600" b="1" dirty="0">
                <a:solidFill>
                  <a:schemeClr val="tx1"/>
                </a:solidFill>
              </a:rPr>
              <a:t>$unset</a:t>
            </a:r>
          </a:p>
          <a:p>
            <a:pPr lvl="4">
              <a:lnSpc>
                <a:spcPct val="150000"/>
              </a:lnSpc>
              <a:buNone/>
            </a:pPr>
            <a:endParaRPr lang="en-IN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941" y="2440968"/>
            <a:ext cx="8953500" cy="181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8525" y="4812822"/>
            <a:ext cx="897190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89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JSON – JavaScript Object Notation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IN" dirty="0"/>
              <a:t>Lightweight data-interchange format.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It is easy for humans to read and write.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It is easy for machines to parse and generate.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It is based on a subset of the JavaScript Programming Language Standard ECMA-262 </a:t>
            </a: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Edition</a:t>
            </a:r>
            <a:r>
              <a:rPr lang="en-IN" dirty="0"/>
              <a:t>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/>
              <a:t>  Commonly used for API s and </a:t>
            </a:r>
            <a:r>
              <a:rPr lang="en-IN" dirty="0" err="1"/>
              <a:t>configs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5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CRUD </a:t>
            </a:r>
            <a:r>
              <a:rPr lang="en-IN" sz="2400" dirty="0"/>
              <a:t>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Example : 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 5) Updating  a document  with </a:t>
            </a:r>
            <a:r>
              <a:rPr lang="en-IN" sz="1600" dirty="0" err="1">
                <a:solidFill>
                  <a:schemeClr val="tx1"/>
                </a:solidFill>
              </a:rPr>
              <a:t>Upsert</a:t>
            </a:r>
            <a:r>
              <a:rPr lang="en-IN" sz="1600" dirty="0">
                <a:solidFill>
                  <a:schemeClr val="tx1"/>
                </a:solidFill>
              </a:rPr>
              <a:t> option set to true : Insert a new document if No </a:t>
            </a:r>
            <a:r>
              <a:rPr lang="en-IN" sz="1600" dirty="0" smtClean="0">
                <a:solidFill>
                  <a:schemeClr val="tx1"/>
                </a:solidFill>
              </a:rPr>
              <a:t>Match Exists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b="1" dirty="0">
              <a:solidFill>
                <a:schemeClr val="tx1"/>
              </a:solidFill>
            </a:endParaRPr>
          </a:p>
          <a:p>
            <a:pPr marL="271463" lvl="4" indent="-271463">
              <a:buNone/>
            </a:pPr>
            <a:r>
              <a:rPr lang="en-IN" sz="1600" dirty="0">
                <a:solidFill>
                  <a:schemeClr val="tx1"/>
                </a:solidFill>
              </a:rPr>
              <a:t>6 ) Updating  a document  with </a:t>
            </a:r>
            <a:r>
              <a:rPr lang="en-IN" sz="1600" b="1" dirty="0" err="1">
                <a:solidFill>
                  <a:schemeClr val="tx1"/>
                </a:solidFill>
              </a:rPr>
              <a:t>Upsert</a:t>
            </a:r>
            <a:r>
              <a:rPr lang="en-IN" sz="1600" b="1" dirty="0">
                <a:solidFill>
                  <a:schemeClr val="tx1"/>
                </a:solidFill>
              </a:rPr>
              <a:t> option set to true </a:t>
            </a:r>
            <a:r>
              <a:rPr lang="en-IN" sz="1600" dirty="0">
                <a:solidFill>
                  <a:schemeClr val="tx1"/>
                </a:solidFill>
              </a:rPr>
              <a:t>: </a:t>
            </a:r>
            <a:r>
              <a:rPr lang="en-IN" sz="1600" b="1" dirty="0">
                <a:solidFill>
                  <a:schemeClr val="tx1"/>
                </a:solidFill>
              </a:rPr>
              <a:t>Insert a new document if No Match Exists with Operator Expressions($set)</a:t>
            </a:r>
            <a:endParaRPr lang="en-IN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9406" y="2406751"/>
            <a:ext cx="10013607" cy="172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9406" y="4818762"/>
            <a:ext cx="10130095" cy="145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8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CRUD </a:t>
            </a:r>
            <a:r>
              <a:rPr lang="en-IN" sz="2400" dirty="0"/>
              <a:t>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In </a:t>
            </a:r>
            <a:r>
              <a:rPr lang="en-IN" sz="1800" dirty="0" err="1"/>
              <a:t>mongoDB,db.collection.remove</a:t>
            </a:r>
            <a:r>
              <a:rPr lang="en-IN" sz="1800" dirty="0"/>
              <a:t>() removes the document from the collection.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 Syntax</a:t>
            </a:r>
          </a:p>
          <a:p>
            <a:pPr marL="101600" indent="0">
              <a:buNone/>
            </a:pP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  <a:p>
            <a:pPr lvl="4">
              <a:lnSpc>
                <a:spcPct val="150000"/>
              </a:lnSpc>
              <a:buNone/>
            </a:pPr>
            <a:endParaRPr lang="en-IN" sz="1600" b="1" dirty="0"/>
          </a:p>
          <a:p>
            <a:pPr lvl="4">
              <a:lnSpc>
                <a:spcPct val="150000"/>
              </a:lnSpc>
              <a:buNone/>
            </a:pPr>
            <a:r>
              <a:rPr lang="en-IN" sz="1600" dirty="0"/>
              <a:t>    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6" name="Rectangle 5"/>
          <p:cNvSpPr/>
          <p:nvPr/>
        </p:nvSpPr>
        <p:spPr>
          <a:xfrm>
            <a:off x="2452379" y="2042512"/>
            <a:ext cx="7414054" cy="255784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db.&lt;</a:t>
            </a:r>
            <a:r>
              <a:rPr lang="en-IN" sz="1600" b="1" dirty="0" err="1" smtClean="0"/>
              <a:t>collection_name</a:t>
            </a:r>
            <a:r>
              <a:rPr lang="en-IN" sz="1600" b="1" dirty="0" smtClean="0"/>
              <a:t>&gt;.remove(</a:t>
            </a:r>
          </a:p>
          <a:p>
            <a:r>
              <a:rPr lang="en-IN" sz="1600" b="1" dirty="0" smtClean="0"/>
              <a:t>   &lt;query&gt;,</a:t>
            </a:r>
          </a:p>
          <a:p>
            <a:r>
              <a:rPr lang="en-IN" sz="1600" b="1" dirty="0" smtClean="0"/>
              <a:t>   {</a:t>
            </a:r>
          </a:p>
          <a:p>
            <a:r>
              <a:rPr lang="en-IN" sz="1600" b="1" dirty="0" smtClean="0"/>
              <a:t>     </a:t>
            </a:r>
            <a:r>
              <a:rPr lang="en-IN" sz="1600" b="1" dirty="0" err="1" smtClean="0"/>
              <a:t>justOne</a:t>
            </a:r>
            <a:r>
              <a:rPr lang="en-IN" sz="1600" b="1" dirty="0" smtClean="0"/>
              <a:t>: &lt;</a:t>
            </a:r>
            <a:r>
              <a:rPr lang="en-IN" sz="1600" b="1" dirty="0" err="1" smtClean="0"/>
              <a:t>boolean</a:t>
            </a:r>
            <a:r>
              <a:rPr lang="en-IN" sz="1600" b="1" dirty="0" smtClean="0"/>
              <a:t>&gt;,</a:t>
            </a:r>
          </a:p>
          <a:p>
            <a:r>
              <a:rPr lang="en-IN" sz="1600" b="1" dirty="0" smtClean="0"/>
              <a:t>     </a:t>
            </a:r>
            <a:r>
              <a:rPr lang="en-IN" sz="1600" b="1" dirty="0" err="1" smtClean="0"/>
              <a:t>writeConcern</a:t>
            </a:r>
            <a:r>
              <a:rPr lang="en-IN" sz="1600" b="1" dirty="0" smtClean="0"/>
              <a:t>: &lt;document&gt;,</a:t>
            </a:r>
          </a:p>
          <a:p>
            <a:r>
              <a:rPr lang="en-IN" sz="1600" b="1" dirty="0" smtClean="0"/>
              <a:t>     collation: &lt;document&gt;,</a:t>
            </a:r>
          </a:p>
          <a:p>
            <a:r>
              <a:rPr lang="en-IN" sz="1600" b="1" dirty="0" smtClean="0"/>
              <a:t>     let: &lt;document&gt; </a:t>
            </a:r>
          </a:p>
          <a:p>
            <a:r>
              <a:rPr lang="en-IN" sz="1600" b="1" dirty="0" smtClean="0"/>
              <a:t>  }</a:t>
            </a:r>
          </a:p>
          <a:p>
            <a:r>
              <a:rPr lang="en-IN" sz="1600" b="1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5557" y="4983421"/>
            <a:ext cx="9551774" cy="1037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>
              <a:tabLst>
                <a:tab pos="715963" algn="l"/>
              </a:tabLst>
            </a:pPr>
            <a:r>
              <a:rPr lang="en-IN" sz="1600" b="1" dirty="0" smtClean="0"/>
              <a:t> </a:t>
            </a:r>
          </a:p>
          <a:p>
            <a:pPr marL="85725">
              <a:tabLst>
                <a:tab pos="715963" algn="l"/>
              </a:tabLst>
            </a:pPr>
            <a:endParaRPr lang="en-IN" sz="1600" b="1" dirty="0" smtClean="0"/>
          </a:p>
          <a:p>
            <a:pPr marL="85725">
              <a:tabLst>
                <a:tab pos="715963" algn="l"/>
              </a:tabLst>
            </a:pPr>
            <a:r>
              <a:rPr lang="en-IN" sz="1600" b="1" dirty="0" smtClean="0"/>
              <a:t>Return :</a:t>
            </a:r>
          </a:p>
          <a:p>
            <a:r>
              <a:rPr lang="en-IN" sz="1600" dirty="0" smtClean="0"/>
              <a:t>	 The method returns a</a:t>
            </a:r>
            <a:r>
              <a:rPr lang="en-IN" sz="1600" b="1" dirty="0" smtClean="0"/>
              <a:t> </a:t>
            </a:r>
            <a:r>
              <a:rPr lang="en-IN" sz="1600" b="1" dirty="0" err="1" smtClean="0"/>
              <a:t>WriteResult</a:t>
            </a:r>
            <a:r>
              <a:rPr lang="en-IN" sz="1600" b="1" dirty="0" smtClean="0"/>
              <a:t> </a:t>
            </a:r>
            <a:r>
              <a:rPr lang="en-IN" sz="1600" dirty="0" smtClean="0"/>
              <a:t>document that contains the status of the</a:t>
            </a:r>
          </a:p>
          <a:p>
            <a:r>
              <a:rPr lang="en-IN" sz="1600" dirty="0" smtClean="0"/>
              <a:t>              operation.</a:t>
            </a:r>
          </a:p>
          <a:p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340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CRUD </a:t>
            </a:r>
            <a:r>
              <a:rPr lang="en-IN" sz="2400" dirty="0"/>
              <a:t>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Examples : 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1</a:t>
            </a:r>
            <a:r>
              <a:rPr lang="en-IN" sz="1600" dirty="0">
                <a:solidFill>
                  <a:schemeClr val="tx1"/>
                </a:solidFill>
              </a:rPr>
              <a:t>) Removes the document based  on the condition query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I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b="1" dirty="0">
              <a:solidFill>
                <a:schemeClr val="tx1"/>
              </a:solidFill>
            </a:endParaRPr>
          </a:p>
          <a:p>
            <a:pPr marL="271463" lvl="4" indent="-271463">
              <a:buNone/>
            </a:pPr>
            <a:r>
              <a:rPr lang="en-IN" sz="1600" dirty="0">
                <a:solidFill>
                  <a:schemeClr val="tx1"/>
                </a:solidFill>
              </a:rPr>
              <a:t>2 ) Removes all the documents with empty() argument in the remove method</a:t>
            </a:r>
            <a:endParaRPr lang="en-IN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012" y="2468019"/>
            <a:ext cx="9559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2874" y="5086623"/>
            <a:ext cx="4210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40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CRUD </a:t>
            </a:r>
            <a:r>
              <a:rPr lang="en-IN" sz="2400" dirty="0"/>
              <a:t>Operations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Examples : 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3</a:t>
            </a:r>
            <a:r>
              <a:rPr lang="en-IN" sz="1800" dirty="0">
                <a:solidFill>
                  <a:schemeClr val="tx1"/>
                </a:solidFill>
              </a:rPr>
              <a:t>) Removes Single Document that Matches a Condition using </a:t>
            </a:r>
            <a:r>
              <a:rPr lang="en-IN" sz="1800" dirty="0" smtClean="0">
                <a:solidFill>
                  <a:schemeClr val="tx1"/>
                </a:solidFill>
              </a:rPr>
              <a:t>just One </a:t>
            </a:r>
            <a:r>
              <a:rPr lang="en-IN" sz="1800" dirty="0">
                <a:solidFill>
                  <a:schemeClr val="tx1"/>
                </a:solidFill>
              </a:rPr>
              <a:t>parameter</a:t>
            </a:r>
          </a:p>
          <a:p>
            <a:pPr marL="10160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908" y="2622213"/>
            <a:ext cx="10775479" cy="24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8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Aggregation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dirty="0"/>
              <a:t> Aggregation operations process data records and return computed results.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Aggregation </a:t>
            </a:r>
            <a:r>
              <a:rPr lang="en-IN" sz="1800" dirty="0"/>
              <a:t>operations group values from multiple documents together, and can </a:t>
            </a:r>
            <a:r>
              <a:rPr lang="en-IN" sz="1800" dirty="0" smtClean="0"/>
              <a:t>perform a </a:t>
            </a:r>
            <a:r>
              <a:rPr lang="en-IN" sz="1800" dirty="0"/>
              <a:t>variety of operations on the grouped data to return a single result.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MongoDB </a:t>
            </a:r>
            <a:r>
              <a:rPr lang="en-IN" sz="1800" dirty="0"/>
              <a:t>provides </a:t>
            </a:r>
            <a:r>
              <a:rPr lang="en-IN" sz="1800" dirty="0" smtClean="0"/>
              <a:t>two </a:t>
            </a:r>
            <a:r>
              <a:rPr lang="en-IN" sz="1800" dirty="0"/>
              <a:t>ways to perform aggregation: </a:t>
            </a:r>
          </a:p>
          <a:p>
            <a:pPr lvl="4">
              <a:lnSpc>
                <a:spcPct val="200000"/>
              </a:lnSpc>
            </a:pPr>
            <a:r>
              <a:rPr lang="en-IN" sz="1800" dirty="0">
                <a:solidFill>
                  <a:schemeClr val="tx1"/>
                </a:solidFill>
              </a:rPr>
              <a:t>Aggregation Pipeline</a:t>
            </a:r>
          </a:p>
          <a:p>
            <a:pPr lvl="4">
              <a:lnSpc>
                <a:spcPct val="20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Single </a:t>
            </a:r>
            <a:r>
              <a:rPr lang="en-IN" sz="1800" dirty="0">
                <a:solidFill>
                  <a:schemeClr val="tx1"/>
                </a:solidFill>
              </a:rPr>
              <a:t>purpose aggregation </a:t>
            </a:r>
            <a:r>
              <a:rPr lang="en-IN" sz="1800" dirty="0" smtClean="0">
                <a:solidFill>
                  <a:schemeClr val="tx1"/>
                </a:solidFill>
              </a:rPr>
              <a:t>methods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Aggregation </a:t>
            </a:r>
            <a:r>
              <a:rPr lang="en-IN" sz="2400" dirty="0"/>
              <a:t>Pipeline</a:t>
            </a:r>
            <a:br>
              <a:rPr lang="en-IN" sz="2400" dirty="0"/>
            </a:br>
            <a:endParaRPr lang="en-US" sz="2400" b="1" dirty="0"/>
          </a:p>
        </p:txBody>
      </p:sp>
      <p:pic>
        <p:nvPicPr>
          <p:cNvPr id="4" name="Picture 3" descr="1_2lDBxvZ8Cr3JYkoODTa0l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18" y="1449389"/>
            <a:ext cx="8796482" cy="45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Aggregation Pipeline</a:t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lnSpc>
                <a:spcPct val="200000"/>
              </a:lnSpc>
              <a:buNone/>
            </a:pPr>
            <a:r>
              <a:rPr lang="en-US" sz="1800" b="1" dirty="0" smtClean="0"/>
              <a:t>Syntax</a:t>
            </a:r>
          </a:p>
          <a:p>
            <a:pPr marL="1016000" lvl="2" indent="0">
              <a:lnSpc>
                <a:spcPct val="200000"/>
              </a:lnSpc>
              <a:buNone/>
            </a:pPr>
            <a:r>
              <a:rPr lang="en-US" sz="1800" dirty="0" err="1" smtClean="0"/>
              <a:t>db.collection.aggregate</a:t>
            </a:r>
            <a:r>
              <a:rPr lang="en-US" sz="1800" dirty="0"/>
              <a:t>([</a:t>
            </a:r>
          </a:p>
          <a:p>
            <a:pPr marL="1016000" lvl="2" indent="0">
              <a:lnSpc>
                <a:spcPct val="200000"/>
              </a:lnSpc>
              <a:buNone/>
            </a:pPr>
            <a:r>
              <a:rPr lang="en-US" sz="1800" dirty="0"/>
              <a:t>   { $stage1: { &lt;stage1_operator&gt; } },</a:t>
            </a:r>
          </a:p>
          <a:p>
            <a:pPr marL="1016000" lvl="2" indent="0">
              <a:lnSpc>
                <a:spcPct val="200000"/>
              </a:lnSpc>
              <a:buNone/>
            </a:pPr>
            <a:r>
              <a:rPr lang="en-US" sz="1800" dirty="0"/>
              <a:t>   { $stage2: { &lt;stage2_operator&gt; } },</a:t>
            </a:r>
          </a:p>
          <a:p>
            <a:pPr marL="1016000" lvl="2" indent="0">
              <a:lnSpc>
                <a:spcPct val="200000"/>
              </a:lnSpc>
              <a:buNone/>
            </a:pPr>
            <a:r>
              <a:rPr lang="en-US" sz="1800" dirty="0"/>
              <a:t>   // Additional stages as needed</a:t>
            </a:r>
          </a:p>
          <a:p>
            <a:pPr marL="1016000" lvl="2" indent="0">
              <a:lnSpc>
                <a:spcPct val="200000"/>
              </a:lnSpc>
              <a:buNone/>
            </a:pPr>
            <a:r>
              <a:rPr lang="en-US" sz="18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8725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Aggregation Pipeline</a:t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pPr marL="55880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db.employee.aggregate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5588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5588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$group: {</a:t>
            </a:r>
          </a:p>
          <a:p>
            <a:pPr marL="5588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_id: "$location", // Grouping by location</a:t>
            </a:r>
          </a:p>
          <a:p>
            <a:pPr marL="5588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"$age" } // Calculating the average age</a:t>
            </a:r>
          </a:p>
          <a:p>
            <a:pPr marL="5588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5588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588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723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Aggregation Pipeline</a:t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600" dirty="0"/>
              <a:t>In </a:t>
            </a:r>
            <a:r>
              <a:rPr lang="en-IN" sz="1600" dirty="0" err="1"/>
              <a:t>mongodb,db.collection.aggregate</a:t>
            </a:r>
            <a:r>
              <a:rPr lang="en-IN" sz="1600" dirty="0"/>
              <a:t>(), calculates aggregate values for the data in </a:t>
            </a:r>
            <a:r>
              <a:rPr lang="en-IN" sz="1600" dirty="0" smtClean="0"/>
              <a:t>a collection</a:t>
            </a:r>
            <a:endParaRPr lang="en-IN" sz="1600" dirty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600" dirty="0"/>
              <a:t>  Aggregation expressions come in one of three primary flavours:</a:t>
            </a:r>
          </a:p>
          <a:p>
            <a:pPr lvl="2">
              <a:lnSpc>
                <a:spcPct val="200000"/>
              </a:lnSpc>
            </a:pPr>
            <a:r>
              <a:rPr lang="en-IN" sz="1600" b="1" dirty="0"/>
              <a:t>Operators.</a:t>
            </a:r>
            <a:r>
              <a:rPr lang="en-IN" sz="1600" dirty="0"/>
              <a:t> Accessed as an object with a</a:t>
            </a:r>
            <a:r>
              <a:rPr lang="en-IN" sz="1600" b="1" dirty="0"/>
              <a:t> $ prefix followed by the operator function name</a:t>
            </a:r>
            <a:r>
              <a:rPr lang="en-IN" sz="1600" dirty="0"/>
              <a:t>. The "dollar-operator-name" is used as the main key for the object.  Examples: {$</a:t>
            </a:r>
            <a:r>
              <a:rPr lang="en-IN" sz="1600" dirty="0" err="1"/>
              <a:t>arrayElemAt</a:t>
            </a:r>
            <a:r>
              <a:rPr lang="en-IN" sz="1600" dirty="0"/>
              <a:t>: ...}, {$</a:t>
            </a:r>
            <a:r>
              <a:rPr lang="en-IN" sz="1600" dirty="0" err="1"/>
              <a:t>cond</a:t>
            </a:r>
            <a:r>
              <a:rPr lang="en-IN" sz="1600" dirty="0"/>
              <a:t>: ...}, {$</a:t>
            </a:r>
            <a:r>
              <a:rPr lang="en-IN" sz="1600" dirty="0" err="1"/>
              <a:t>dateToString</a:t>
            </a:r>
            <a:r>
              <a:rPr lang="en-IN" sz="1600" dirty="0"/>
              <a:t>: ...}</a:t>
            </a:r>
          </a:p>
          <a:p>
            <a:pPr lvl="2">
              <a:lnSpc>
                <a:spcPct val="200000"/>
              </a:lnSpc>
            </a:pPr>
            <a:r>
              <a:rPr lang="en-IN" sz="1600" b="1" dirty="0"/>
              <a:t>Field Paths.</a:t>
            </a:r>
            <a:r>
              <a:rPr lang="en-IN" sz="1600" dirty="0"/>
              <a:t> Accessed </a:t>
            </a:r>
            <a:r>
              <a:rPr lang="en-IN" sz="1600" b="1" dirty="0"/>
              <a:t>as a string with a $ prefix </a:t>
            </a:r>
            <a:r>
              <a:rPr lang="en-IN" sz="1600" dirty="0"/>
              <a:t>followed by the field's path in each record being processed.  Examples: "$</a:t>
            </a:r>
            <a:r>
              <a:rPr lang="en-IN" sz="1600" dirty="0" err="1"/>
              <a:t>account.sortcode</a:t>
            </a:r>
            <a:r>
              <a:rPr lang="en-IN" sz="1600" dirty="0"/>
              <a:t>", "$</a:t>
            </a:r>
            <a:r>
              <a:rPr lang="en-IN" sz="1600" dirty="0" err="1"/>
              <a:t>addresses.address.city</a:t>
            </a:r>
            <a:r>
              <a:rPr lang="en-IN" sz="1600" dirty="0"/>
              <a:t>“</a:t>
            </a:r>
          </a:p>
          <a:p>
            <a:pPr lvl="2">
              <a:lnSpc>
                <a:spcPct val="200000"/>
              </a:lnSpc>
            </a:pPr>
            <a:r>
              <a:rPr lang="en-IN" sz="1600" b="1" dirty="0"/>
              <a:t>Variables. </a:t>
            </a:r>
            <a:r>
              <a:rPr lang="en-IN" sz="1600" dirty="0"/>
              <a:t>Accessed </a:t>
            </a:r>
            <a:r>
              <a:rPr lang="en-IN" sz="1600" b="1" dirty="0"/>
              <a:t>as a string with a $$ prefix </a:t>
            </a:r>
            <a:r>
              <a:rPr lang="en-IN" sz="1600" dirty="0"/>
              <a:t>followed by the fixed name </a:t>
            </a:r>
          </a:p>
        </p:txBody>
      </p:sp>
    </p:spTree>
    <p:extLst>
      <p:ext uri="{BB962C8B-B14F-4D97-AF65-F5344CB8AC3E}">
        <p14:creationId xmlns:p14="http://schemas.microsoft.com/office/powerpoint/2010/main" val="19435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Aggregation Pipeline</a:t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Syntax</a:t>
            </a:r>
            <a:r>
              <a:rPr lang="en-IN" sz="1800" dirty="0" smtClean="0"/>
              <a:t>: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2397991" y="1531582"/>
            <a:ext cx="7414054" cy="50662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dirty="0" smtClean="0"/>
              <a:t>db.&lt;</a:t>
            </a:r>
            <a:r>
              <a:rPr lang="en-IN" sz="1600" b="1" dirty="0" err="1" smtClean="0"/>
              <a:t>collection_name</a:t>
            </a:r>
            <a:r>
              <a:rPr lang="en-IN" sz="1600" b="1" dirty="0" smtClean="0"/>
              <a:t>&gt;.aggregate(pipeline, options)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80087"/>
              </p:ext>
            </p:extLst>
          </p:nvPr>
        </p:nvGraphicFramePr>
        <p:xfrm>
          <a:off x="1264009" y="2743680"/>
          <a:ext cx="9415848" cy="293793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953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Parameter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Type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7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Required. 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sequence of data aggregation operations or stages.</a:t>
                      </a:r>
                    </a:p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method can still accept the pipeline stages as separate arguments instead of as elements in an array; however, if you do not specify the pipeline as an array, you cannot specify the options parameter.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19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Optional.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 options that aggregate() passes to the aggregate command.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2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JSON – JavaScript Object Notation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IN" sz="1800" dirty="0"/>
              <a:t>In JSON </a:t>
            </a:r>
            <a:r>
              <a:rPr lang="en-IN" sz="1800" dirty="0" err="1"/>
              <a:t>file,the</a:t>
            </a:r>
            <a:r>
              <a:rPr lang="en-IN" sz="1800" dirty="0"/>
              <a:t> data inside are represented in a </a:t>
            </a:r>
            <a:r>
              <a:rPr lang="en-IN" sz="1800" dirty="0" err="1"/>
              <a:t>key:value</a:t>
            </a:r>
            <a:r>
              <a:rPr lang="en-IN" sz="1800" dirty="0"/>
              <a:t> pair, just like a traditional</a:t>
            </a:r>
          </a:p>
          <a:p>
            <a:pPr>
              <a:lnSpc>
                <a:spcPct val="200000"/>
              </a:lnSpc>
            </a:pPr>
            <a:r>
              <a:rPr lang="en-IN" sz="1800" dirty="0"/>
              <a:t>   JavaScript object.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dirty="0"/>
              <a:t>  JSON and objects aren't exactly the same.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800" dirty="0"/>
              <a:t>  The core difference is that the key in JSON must be in double-quotes, and the values apart</a:t>
            </a:r>
          </a:p>
          <a:p>
            <a:pPr>
              <a:lnSpc>
                <a:spcPct val="200000"/>
              </a:lnSpc>
            </a:pPr>
            <a:r>
              <a:rPr lang="en-IN" sz="1800" dirty="0"/>
              <a:t>   from the number and null types must  be in double-quotes, too.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5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Aggregation Pipeline</a:t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 Pipeline Aggregation Stages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endParaRPr lang="en-IN" sz="1800" dirty="0"/>
          </a:p>
          <a:p>
            <a:pPr>
              <a:buFont typeface="Arial" pitchFamily="34" charset="0"/>
              <a:buChar char="•"/>
            </a:pPr>
            <a:r>
              <a:rPr lang="en-IN" sz="1800" dirty="0"/>
              <a:t>For more details refer:</a:t>
            </a:r>
          </a:p>
          <a:p>
            <a:pPr algn="ctr"/>
            <a:r>
              <a:rPr lang="en-IN" sz="1800" dirty="0">
                <a:hlinkClick r:id="rId2"/>
              </a:rPr>
              <a:t>https://docs.mongodb.com/manual/reference/operator/aggregation-pipeline</a:t>
            </a:r>
            <a:r>
              <a:rPr lang="en-IN" sz="1800" dirty="0" smtClean="0">
                <a:hlinkClick r:id="rId2"/>
              </a:rPr>
              <a:t>/</a:t>
            </a:r>
            <a:endParaRPr lang="en-IN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64331"/>
              </p:ext>
            </p:extLst>
          </p:nvPr>
        </p:nvGraphicFramePr>
        <p:xfrm>
          <a:off x="1494832" y="2009638"/>
          <a:ext cx="9897762" cy="314502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76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1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156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Parameter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1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filters the documents to pass only those documents that match the specified condition(s) to the next pipeline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Groups input documents by the specified _id expression and for each distinct grouping, outputs a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0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Limits the number of documents passed to the next stage in the 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0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all input documents and returns them to the pipeline in sorted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4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count of the number of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Aggregation</a:t>
            </a:r>
            <a:r>
              <a:rPr lang="en-IN" sz="2400" dirty="0"/>
              <a:t/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1800" dirty="0"/>
              <a:t> $count (aggregation) - Passes a document to the next stage that contains a count of the number of documents input to the stage.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IN" sz="1800" dirty="0" smtClean="0"/>
              <a:t>   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</a:t>
            </a:r>
            <a:r>
              <a:rPr lang="en-IN" sz="1800" dirty="0"/>
              <a:t>&lt;string&gt; is the name of the output field which has the count as its value</a:t>
            </a:r>
          </a:p>
          <a:p>
            <a:pPr marL="342900" indent="-342900">
              <a:lnSpc>
                <a:spcPct val="250000"/>
              </a:lnSpc>
            </a:pPr>
            <a:r>
              <a:rPr lang="en-IN" sz="1800" dirty="0"/>
              <a:t>2. $match(aggregation) - Filters the documents to pass only the documents that match the specified condition(s) to the next pipeline stage</a:t>
            </a:r>
            <a:r>
              <a:rPr lang="en-IN" sz="1800" dirty="0" smtClean="0"/>
              <a:t>.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5224037" y="5327385"/>
            <a:ext cx="5099221" cy="5189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 smtClean="0"/>
              <a:t>Prototype form :{ $match: { &lt;query&gt; } }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9108" y="2981722"/>
            <a:ext cx="5099221" cy="5189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 smtClean="0"/>
              <a:t>Prototype form :{ $count: &lt;string&gt; }</a:t>
            </a:r>
          </a:p>
        </p:txBody>
      </p:sp>
    </p:spTree>
    <p:extLst>
      <p:ext uri="{BB962C8B-B14F-4D97-AF65-F5344CB8AC3E}">
        <p14:creationId xmlns:p14="http://schemas.microsoft.com/office/powerpoint/2010/main" val="40655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Aggregation</a:t>
            </a:r>
            <a:r>
              <a:rPr lang="en-IN" sz="2400" dirty="0"/>
              <a:t/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</a:pPr>
            <a:r>
              <a:rPr lang="en-IN" sz="1800" dirty="0"/>
              <a:t>Example : consider the collection scores</a:t>
            </a:r>
          </a:p>
          <a:p>
            <a:pPr marL="342900" indent="-342900">
              <a:lnSpc>
                <a:spcPct val="150000"/>
              </a:lnSpc>
            </a:pPr>
            <a:endParaRPr lang="en-IN" sz="1800" dirty="0"/>
          </a:p>
          <a:p>
            <a:pPr marL="342900" indent="-342900">
              <a:lnSpc>
                <a:spcPct val="150000"/>
              </a:lnSpc>
            </a:pPr>
            <a:endParaRPr lang="en-IN" sz="1800" dirty="0"/>
          </a:p>
          <a:p>
            <a:pPr marL="342900" indent="-342900"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/>
              <a:t> Query the collection to display the count of scores more that 80 with name “</a:t>
            </a:r>
            <a:r>
              <a:rPr lang="en-IN" sz="1800" dirty="0" err="1"/>
              <a:t>passedscores_count</a:t>
            </a:r>
            <a:r>
              <a:rPr lang="en-IN" sz="1800" dirty="0" smtClean="0"/>
              <a:t>”</a:t>
            </a:r>
            <a:r>
              <a:rPr lang="en-IN" sz="1600" dirty="0" smtClean="0">
                <a:solidFill>
                  <a:schemeClr val="tx2"/>
                </a:solidFill>
              </a:rPr>
              <a:t>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just">
              <a:lnSpc>
                <a:spcPct val="250000"/>
              </a:lnSpc>
              <a:buFont typeface="Arial" pitchFamily="34" charset="0"/>
              <a:buChar char="•"/>
            </a:pPr>
            <a:endParaRPr lang="en-IN" sz="1800" dirty="0"/>
          </a:p>
          <a:p>
            <a:pPr algn="just">
              <a:lnSpc>
                <a:spcPct val="250000"/>
              </a:lnSpc>
            </a:pP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573" y="2192043"/>
            <a:ext cx="6734175" cy="148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573" y="4349172"/>
            <a:ext cx="6735718" cy="15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7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Aggregation</a:t>
            </a:r>
            <a:r>
              <a:rPr lang="en-IN" sz="2400" dirty="0"/>
              <a:t/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</a:pPr>
            <a:r>
              <a:rPr lang="en-IN" sz="1800" dirty="0"/>
              <a:t>3. $group(aggregation) - Groups input documents by the specified _id expression and for each distinct grouping, outputs a document</a:t>
            </a:r>
            <a:r>
              <a:rPr lang="en-IN" sz="1800" dirty="0" smtClean="0"/>
              <a:t>.</a:t>
            </a: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2020017" y="3064849"/>
            <a:ext cx="6899190" cy="26361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 smtClean="0"/>
              <a:t>{</a:t>
            </a:r>
          </a:p>
          <a:p>
            <a:r>
              <a:rPr lang="en-IN" dirty="0" smtClean="0"/>
              <a:t>  $group:</a:t>
            </a:r>
          </a:p>
          <a:p>
            <a:r>
              <a:rPr lang="en-IN" dirty="0" smtClean="0"/>
              <a:t>    {</a:t>
            </a:r>
          </a:p>
          <a:p>
            <a:r>
              <a:rPr lang="en-IN" dirty="0" smtClean="0"/>
              <a:t>      _id: &lt;expression&gt;,      // Group By Expression</a:t>
            </a:r>
          </a:p>
          <a:p>
            <a:r>
              <a:rPr lang="en-IN" dirty="0" smtClean="0"/>
              <a:t>      &lt;field1&gt;: { &lt;accumulator1&gt; : &lt;expression1&gt; },</a:t>
            </a:r>
          </a:p>
          <a:p>
            <a:r>
              <a:rPr lang="en-IN" dirty="0" smtClean="0"/>
              <a:t>      ...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400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IN" sz="2400" dirty="0"/>
              <a:t>MongoDB – </a:t>
            </a:r>
            <a:r>
              <a:rPr lang="en-IN" sz="2400" dirty="0" smtClean="0"/>
              <a:t>Aggregation</a:t>
            </a:r>
            <a:r>
              <a:rPr lang="en-IN" sz="2400" dirty="0"/>
              <a:t/>
            </a:r>
            <a:br>
              <a:rPr lang="en-IN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</a:pPr>
            <a:r>
              <a:rPr lang="en-IN" sz="1800" dirty="0"/>
              <a:t>Example : Count the number of documents in the given </a:t>
            </a:r>
            <a:r>
              <a:rPr lang="en-IN" sz="1800" dirty="0" smtClean="0"/>
              <a:t>collection</a:t>
            </a:r>
            <a:endParaRPr lang="en-IN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4762" y="2631389"/>
            <a:ext cx="7371578" cy="2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87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49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sz="2400" dirty="0"/>
              <a:t>JSON – JavaScript Object Notation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JSON's basic data types</a:t>
            </a:r>
          </a:p>
          <a:p>
            <a:pPr lvl="2">
              <a:lnSpc>
                <a:spcPct val="150000"/>
              </a:lnSpc>
            </a:pPr>
            <a:r>
              <a:rPr lang="en-IN" sz="1600" b="1" dirty="0"/>
              <a:t>Number : </a:t>
            </a:r>
            <a:r>
              <a:rPr lang="en-IN" sz="1600" dirty="0"/>
              <a:t>a signed decimal number that may contain a fractional part and may use exponential E notation, but cannot include non-numbers such as </a:t>
            </a:r>
            <a:r>
              <a:rPr lang="en-IN" sz="1600" dirty="0" err="1"/>
              <a:t>NaN</a:t>
            </a:r>
            <a:r>
              <a:rPr lang="en-IN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IN" sz="1600" b="1" dirty="0"/>
              <a:t>String </a:t>
            </a:r>
            <a:r>
              <a:rPr lang="en-IN" sz="1600" dirty="0"/>
              <a:t>: a sequence of zero or more Unicode characters. Strings are delimited with double-quotation marks and support a backslash escaping syntax.</a:t>
            </a:r>
          </a:p>
          <a:p>
            <a:pPr lvl="2">
              <a:lnSpc>
                <a:spcPct val="150000"/>
              </a:lnSpc>
            </a:pPr>
            <a:r>
              <a:rPr lang="en-IN" sz="1600" b="1" dirty="0"/>
              <a:t>Boolean : </a:t>
            </a:r>
            <a:r>
              <a:rPr lang="en-IN" sz="1600" dirty="0"/>
              <a:t>either of the values true or false</a:t>
            </a:r>
          </a:p>
          <a:p>
            <a:pPr lvl="2">
              <a:lnSpc>
                <a:spcPct val="150000"/>
              </a:lnSpc>
            </a:pPr>
            <a:r>
              <a:rPr lang="en-IN" sz="1600" b="1" dirty="0"/>
              <a:t>Array : </a:t>
            </a:r>
            <a:r>
              <a:rPr lang="en-IN" sz="1600" dirty="0"/>
              <a:t>an ordered list of zero or more elements, each of which may be of any type. Arrays use square bracket notation with comma-separated elements.</a:t>
            </a:r>
          </a:p>
          <a:p>
            <a:pPr lvl="2">
              <a:lnSpc>
                <a:spcPct val="150000"/>
              </a:lnSpc>
            </a:pPr>
            <a:r>
              <a:rPr lang="en-IN" sz="1600" b="1" dirty="0"/>
              <a:t>Object : </a:t>
            </a:r>
            <a:r>
              <a:rPr lang="en-IN" sz="1600" dirty="0"/>
              <a:t>a collection of field –value pairs where the field(also called keys) are strings. Each key is unique within an object.</a:t>
            </a:r>
            <a:endParaRPr lang="en-IN" sz="1600" b="1" dirty="0"/>
          </a:p>
          <a:p>
            <a:pPr lvl="2">
              <a:lnSpc>
                <a:spcPct val="150000"/>
              </a:lnSpc>
            </a:pPr>
            <a:r>
              <a:rPr lang="en-IN" sz="1600" b="1" dirty="0"/>
              <a:t>Null : </a:t>
            </a:r>
            <a:r>
              <a:rPr lang="en-IN" sz="1600" dirty="0"/>
              <a:t>an empty value, using the word null</a:t>
            </a:r>
          </a:p>
        </p:txBody>
      </p:sp>
    </p:spTree>
    <p:extLst>
      <p:ext uri="{BB962C8B-B14F-4D97-AF65-F5344CB8AC3E}">
        <p14:creationId xmlns:p14="http://schemas.microsoft.com/office/powerpoint/2010/main" val="19246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4192</Words>
  <Application>Microsoft Office PowerPoint</Application>
  <PresentationFormat>Widescreen</PresentationFormat>
  <Paragraphs>878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Calibri</vt:lpstr>
      <vt:lpstr>Verdana</vt:lpstr>
      <vt:lpstr>Sorts Mill Goudy</vt:lpstr>
      <vt:lpstr>Courier New</vt:lpstr>
      <vt:lpstr>Arial</vt:lpstr>
      <vt:lpstr>MarrakeshVTI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Lenovo</dc:creator>
  <cp:lastModifiedBy>Lenovo</cp:lastModifiedBy>
  <cp:revision>52</cp:revision>
  <dcterms:modified xsi:type="dcterms:W3CDTF">2024-03-28T07:18:54Z</dcterms:modified>
</cp:coreProperties>
</file>