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63"/>
  </p:notesMasterIdLst>
  <p:handoutMasterIdLst>
    <p:handoutMasterId r:id="rId164"/>
  </p:handoutMasterIdLst>
  <p:sldIdLst>
    <p:sldId id="1803" r:id="rId5"/>
    <p:sldId id="1802" r:id="rId6"/>
    <p:sldId id="293" r:id="rId7"/>
    <p:sldId id="1640" r:id="rId8"/>
    <p:sldId id="1641" r:id="rId9"/>
    <p:sldId id="1642" r:id="rId10"/>
    <p:sldId id="1639" r:id="rId11"/>
    <p:sldId id="1637" r:id="rId12"/>
    <p:sldId id="1643" r:id="rId13"/>
    <p:sldId id="1683" r:id="rId14"/>
    <p:sldId id="1644" r:id="rId15"/>
    <p:sldId id="1645" r:id="rId16"/>
    <p:sldId id="1646" r:id="rId17"/>
    <p:sldId id="1647" r:id="rId18"/>
    <p:sldId id="1648" r:id="rId19"/>
    <p:sldId id="1650" r:id="rId20"/>
    <p:sldId id="1651" r:id="rId21"/>
    <p:sldId id="1649" r:id="rId22"/>
    <p:sldId id="1652" r:id="rId23"/>
    <p:sldId id="1653" r:id="rId24"/>
    <p:sldId id="1654" r:id="rId25"/>
    <p:sldId id="1686" r:id="rId26"/>
    <p:sldId id="1655" r:id="rId27"/>
    <p:sldId id="1658" r:id="rId28"/>
    <p:sldId id="1801" r:id="rId29"/>
    <p:sldId id="1657" r:id="rId30"/>
    <p:sldId id="1670" r:id="rId31"/>
    <p:sldId id="1659" r:id="rId32"/>
    <p:sldId id="1660" r:id="rId33"/>
    <p:sldId id="1661" r:id="rId34"/>
    <p:sldId id="1663" r:id="rId35"/>
    <p:sldId id="1662" r:id="rId36"/>
    <p:sldId id="1671" r:id="rId37"/>
    <p:sldId id="1675" r:id="rId38"/>
    <p:sldId id="1665" r:id="rId39"/>
    <p:sldId id="1666" r:id="rId40"/>
    <p:sldId id="1664" r:id="rId41"/>
    <p:sldId id="1676" r:id="rId42"/>
    <p:sldId id="1677" r:id="rId43"/>
    <p:sldId id="1672" r:id="rId44"/>
    <p:sldId id="1678" r:id="rId45"/>
    <p:sldId id="1673" r:id="rId46"/>
    <p:sldId id="1674" r:id="rId47"/>
    <p:sldId id="1679" r:id="rId48"/>
    <p:sldId id="1680" r:id="rId49"/>
    <p:sldId id="1681" r:id="rId50"/>
    <p:sldId id="1682" r:id="rId51"/>
    <p:sldId id="1684" r:id="rId52"/>
    <p:sldId id="1685" r:id="rId53"/>
    <p:sldId id="1687" r:id="rId54"/>
    <p:sldId id="1688" r:id="rId55"/>
    <p:sldId id="1689" r:id="rId56"/>
    <p:sldId id="1690" r:id="rId57"/>
    <p:sldId id="1691" r:id="rId58"/>
    <p:sldId id="1800" r:id="rId59"/>
    <p:sldId id="1693" r:id="rId60"/>
    <p:sldId id="1694" r:id="rId61"/>
    <p:sldId id="1695" r:id="rId62"/>
    <p:sldId id="1696" r:id="rId63"/>
    <p:sldId id="1697" r:id="rId64"/>
    <p:sldId id="1698" r:id="rId65"/>
    <p:sldId id="1699" r:id="rId66"/>
    <p:sldId id="1700" r:id="rId67"/>
    <p:sldId id="1701" r:id="rId68"/>
    <p:sldId id="1702" r:id="rId69"/>
    <p:sldId id="1704" r:id="rId70"/>
    <p:sldId id="1703" r:id="rId71"/>
    <p:sldId id="1705" r:id="rId72"/>
    <p:sldId id="1706" r:id="rId73"/>
    <p:sldId id="1708" r:id="rId74"/>
    <p:sldId id="1707" r:id="rId75"/>
    <p:sldId id="1709" r:id="rId76"/>
    <p:sldId id="1710" r:id="rId77"/>
    <p:sldId id="1711" r:id="rId78"/>
    <p:sldId id="1712" r:id="rId79"/>
    <p:sldId id="1713" r:id="rId80"/>
    <p:sldId id="1714" r:id="rId81"/>
    <p:sldId id="1715" r:id="rId82"/>
    <p:sldId id="1718" r:id="rId83"/>
    <p:sldId id="1719" r:id="rId84"/>
    <p:sldId id="1720" r:id="rId85"/>
    <p:sldId id="1721" r:id="rId86"/>
    <p:sldId id="1722" r:id="rId87"/>
    <p:sldId id="1723" r:id="rId88"/>
    <p:sldId id="1716" r:id="rId89"/>
    <p:sldId id="1717" r:id="rId90"/>
    <p:sldId id="1724" r:id="rId91"/>
    <p:sldId id="1725" r:id="rId92"/>
    <p:sldId id="1799" r:id="rId93"/>
    <p:sldId id="1727" r:id="rId94"/>
    <p:sldId id="1733" r:id="rId95"/>
    <p:sldId id="1734" r:id="rId96"/>
    <p:sldId id="1728" r:id="rId97"/>
    <p:sldId id="1730" r:id="rId98"/>
    <p:sldId id="1729" r:id="rId99"/>
    <p:sldId id="1731" r:id="rId100"/>
    <p:sldId id="1735" r:id="rId101"/>
    <p:sldId id="1732" r:id="rId102"/>
    <p:sldId id="1736" r:id="rId103"/>
    <p:sldId id="1737" r:id="rId104"/>
    <p:sldId id="1738" r:id="rId105"/>
    <p:sldId id="1739" r:id="rId106"/>
    <p:sldId id="1740" r:id="rId107"/>
    <p:sldId id="1743" r:id="rId108"/>
    <p:sldId id="1741" r:id="rId109"/>
    <p:sldId id="1742" r:id="rId110"/>
    <p:sldId id="1751" r:id="rId111"/>
    <p:sldId id="1752" r:id="rId112"/>
    <p:sldId id="1744" r:id="rId113"/>
    <p:sldId id="1747" r:id="rId114"/>
    <p:sldId id="1745" r:id="rId115"/>
    <p:sldId id="1746" r:id="rId116"/>
    <p:sldId id="1753" r:id="rId117"/>
    <p:sldId id="1754" r:id="rId118"/>
    <p:sldId id="1755" r:id="rId119"/>
    <p:sldId id="1756" r:id="rId120"/>
    <p:sldId id="1757" r:id="rId121"/>
    <p:sldId id="1758" r:id="rId122"/>
    <p:sldId id="1759" r:id="rId123"/>
    <p:sldId id="1760" r:id="rId124"/>
    <p:sldId id="1761" r:id="rId125"/>
    <p:sldId id="1748" r:id="rId126"/>
    <p:sldId id="1749" r:id="rId127"/>
    <p:sldId id="1750" r:id="rId128"/>
    <p:sldId id="1762" r:id="rId129"/>
    <p:sldId id="1763" r:id="rId130"/>
    <p:sldId id="1764" r:id="rId131"/>
    <p:sldId id="1798" r:id="rId132"/>
    <p:sldId id="1766" r:id="rId133"/>
    <p:sldId id="1767" r:id="rId134"/>
    <p:sldId id="1768" r:id="rId135"/>
    <p:sldId id="1769" r:id="rId136"/>
    <p:sldId id="1770" r:id="rId137"/>
    <p:sldId id="1771" r:id="rId138"/>
    <p:sldId id="1772" r:id="rId139"/>
    <p:sldId id="1773" r:id="rId140"/>
    <p:sldId id="1774" r:id="rId141"/>
    <p:sldId id="1775" r:id="rId142"/>
    <p:sldId id="1776" r:id="rId143"/>
    <p:sldId id="1777" r:id="rId144"/>
    <p:sldId id="1778" r:id="rId145"/>
    <p:sldId id="1797" r:id="rId146"/>
    <p:sldId id="1780" r:id="rId147"/>
    <p:sldId id="1781" r:id="rId148"/>
    <p:sldId id="1782" r:id="rId149"/>
    <p:sldId id="1783" r:id="rId150"/>
    <p:sldId id="1784" r:id="rId151"/>
    <p:sldId id="1787" r:id="rId152"/>
    <p:sldId id="1788" r:id="rId153"/>
    <p:sldId id="1789" r:id="rId154"/>
    <p:sldId id="1790" r:id="rId155"/>
    <p:sldId id="1791" r:id="rId156"/>
    <p:sldId id="1792" r:id="rId157"/>
    <p:sldId id="1793" r:id="rId158"/>
    <p:sldId id="1794" r:id="rId159"/>
    <p:sldId id="1795" r:id="rId160"/>
    <p:sldId id="1796" r:id="rId161"/>
    <p:sldId id="1804" r:id="rId162"/>
  </p:sldIdLst>
  <p:sldSz cx="12192000" cy="6858000"/>
  <p:notesSz cx="6858000" cy="9144000"/>
  <p:custDataLst>
    <p:tags r:id="rId1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84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7" d="100"/>
          <a:sy n="87" d="100"/>
        </p:scale>
        <p:origin x="557"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handoutMaster" Target="handoutMasters/handoutMaster1.xml"/><Relationship Id="rId16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gs" Target="tags/tag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 12">
            <a:extLst>
              <a:ext uri="{FF2B5EF4-FFF2-40B4-BE49-F238E27FC236}">
                <a16:creationId xmlns:a16="http://schemas.microsoft.com/office/drawing/2014/main" id="{FDF90B2A-6B8D-2244-8DC9-BDE251A33C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545356" y="8388615"/>
            <a:ext cx="1981388" cy="652774"/>
          </a:xfrm>
          <a:prstGeom prst="rect">
            <a:avLst/>
          </a:prstGeom>
        </p:spPr>
      </p:pic>
      <p:sp>
        <p:nvSpPr>
          <p:cNvPr id="11" name="Fußzeilenplatzhalter 10"/>
          <p:cNvSpPr>
            <a:spLocks noGrp="1"/>
          </p:cNvSpPr>
          <p:nvPr>
            <p:ph type="ftr" sz="quarter" idx="2"/>
          </p:nvPr>
        </p:nvSpPr>
        <p:spPr>
          <a:xfrm>
            <a:off x="323682" y="8575889"/>
            <a:ext cx="2971800" cy="278226"/>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5704930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726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01FE0-5E4A-4E7D-A243-7645F1B6A6BB}" type="datetimeFigureOut">
              <a:rPr lang="en-US" smtClean="0"/>
              <a:pPr/>
              <a:t>3/30/2024</a:t>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err="1"/>
              <a:t>Formatvorlagen</a:t>
            </a:r>
            <a:r>
              <a:rPr lang="en-US" dirty="0"/>
              <a:t> des </a:t>
            </a:r>
            <a:r>
              <a:rPr lang="en-US" dirty="0" err="1"/>
              <a:t>Textmasters</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9AB2E-FDE1-4BC6-85B4-B5D76715CF35}" type="slidenum">
              <a:rPr lang="en-US" smtClean="0"/>
              <a:pPr/>
              <a:t>‹#›</a:t>
            </a:fld>
            <a:endParaRPr lang="en-US" dirty="0"/>
          </a:p>
        </p:txBody>
      </p:sp>
    </p:spTree>
    <p:extLst>
      <p:ext uri="{BB962C8B-B14F-4D97-AF65-F5344CB8AC3E}">
        <p14:creationId xmlns:p14="http://schemas.microsoft.com/office/powerpoint/2010/main" val="30049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148</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149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pPr/>
              <a:t>156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6745" y="1205037"/>
            <a:ext cx="7744993" cy="2541336"/>
          </a:xfrm>
        </p:spPr>
        <p:txBody>
          <a:bodyPr anchor="b">
            <a:normAutofit/>
          </a:bodyPr>
          <a:lstStyle>
            <a:lvl1pPr algn="l">
              <a:defRPr sz="4400"/>
            </a:lvl1pPr>
          </a:lstStyle>
          <a:p>
            <a:r>
              <a:rPr lang="en-US" smtClean="0"/>
              <a:t>Click to edit Master title style</a:t>
            </a:r>
            <a:endParaRPr lang="en-US" dirty="0"/>
          </a:p>
        </p:txBody>
      </p:sp>
      <p:sp>
        <p:nvSpPr>
          <p:cNvPr id="3" name="Subtitle 2"/>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389687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11"/>
          <p:cNvGrpSpPr>
            <a:grpSpLocks/>
          </p:cNvGrpSpPr>
          <p:nvPr/>
        </p:nvGrpSpPr>
        <p:grpSpPr bwMode="auto">
          <a:xfrm rot="10800000">
            <a:off x="0" y="1827213"/>
            <a:ext cx="2925763" cy="5030787"/>
            <a:chOff x="9265700" y="2026"/>
            <a:chExt cx="2926300" cy="5030922"/>
          </a:xfrm>
        </p:grpSpPr>
        <p:sp>
          <p:nvSpPr>
            <p:cNvPr id="5" name="Freeform: Shape 12"/>
            <p:cNvSpPr/>
            <p:nvPr/>
          </p:nvSpPr>
          <p:spPr>
            <a:xfrm>
              <a:off x="9326036" y="2026"/>
              <a:ext cx="2248313" cy="2293999"/>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13"/>
            <p:cNvSpPr/>
            <p:nvPr/>
          </p:nvSpPr>
          <p:spPr>
            <a:xfrm>
              <a:off x="10596269" y="1905489"/>
              <a:ext cx="1594143" cy="3044907"/>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14"/>
            <p:cNvSpPr/>
            <p:nvPr/>
          </p:nvSpPr>
          <p:spPr>
            <a:xfrm>
              <a:off x="9264113" y="6788"/>
              <a:ext cx="2372160" cy="2371789"/>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15"/>
            <p:cNvSpPr/>
            <p:nvPr/>
          </p:nvSpPr>
          <p:spPr>
            <a:xfrm>
              <a:off x="10535933" y="1821350"/>
              <a:ext cx="1656067" cy="321001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 name="Title 1"/>
          <p:cNvSpPr>
            <a:spLocks noGrp="1"/>
          </p:cNvSpPr>
          <p:nvPr>
            <p:ph type="title"/>
          </p:nvPr>
        </p:nvSpPr>
        <p:spPr>
          <a:xfrm>
            <a:off x="2148186" y="959587"/>
            <a:ext cx="9076329" cy="1064277"/>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48186" y="2248257"/>
            <a:ext cx="9076329" cy="365015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11"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58656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1"/>
          <p:cNvGrpSpPr>
            <a:grpSpLocks/>
          </p:cNvGrpSpPr>
          <p:nvPr/>
        </p:nvGrpSpPr>
        <p:grpSpPr bwMode="auto">
          <a:xfrm rot="10800000">
            <a:off x="0" y="1827213"/>
            <a:ext cx="2925763" cy="5030787"/>
            <a:chOff x="9265700" y="2026"/>
            <a:chExt cx="2926300" cy="5030922"/>
          </a:xfrm>
        </p:grpSpPr>
        <p:sp>
          <p:nvSpPr>
            <p:cNvPr id="5" name="Freeform: Shape 12"/>
            <p:cNvSpPr/>
            <p:nvPr/>
          </p:nvSpPr>
          <p:spPr>
            <a:xfrm>
              <a:off x="9326036" y="2026"/>
              <a:ext cx="2248313" cy="2293999"/>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13"/>
            <p:cNvSpPr/>
            <p:nvPr/>
          </p:nvSpPr>
          <p:spPr>
            <a:xfrm>
              <a:off x="10596269" y="1905489"/>
              <a:ext cx="1594143" cy="3044907"/>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14"/>
            <p:cNvSpPr/>
            <p:nvPr/>
          </p:nvSpPr>
          <p:spPr>
            <a:xfrm>
              <a:off x="9264113" y="6788"/>
              <a:ext cx="2372160" cy="2371789"/>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15"/>
            <p:cNvSpPr/>
            <p:nvPr/>
          </p:nvSpPr>
          <p:spPr>
            <a:xfrm>
              <a:off x="10535933" y="1821350"/>
              <a:ext cx="1656067" cy="321001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 name="Vertical Title 1"/>
          <p:cNvSpPr>
            <a:spLocks noGrp="1"/>
          </p:cNvSpPr>
          <p:nvPr>
            <p:ph type="title" orient="vert"/>
          </p:nvPr>
        </p:nvSpPr>
        <p:spPr>
          <a:xfrm>
            <a:off x="9131030" y="866253"/>
            <a:ext cx="2222769" cy="531071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866253"/>
            <a:ext cx="8164286" cy="531071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11"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277877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1_text_box">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982661" y="1449389"/>
            <a:ext cx="10922001" cy="4572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Titelplatzhalter 1">
            <a:extLst>
              <a:ext uri="{FF2B5EF4-FFF2-40B4-BE49-F238E27FC236}">
                <a16:creationId xmlns:a16="http://schemas.microsoft.com/office/drawing/2014/main" id="{010269EA-AB3B-443A-BBC6-3D9660560AA5}"/>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endParaRPr lang="en-US" dirty="0"/>
          </a:p>
        </p:txBody>
      </p:sp>
      <p:sp>
        <p:nvSpPr>
          <p:cNvPr id="10" name="Foliennummernplatzhalter 3">
            <a:extLst>
              <a:ext uri="{FF2B5EF4-FFF2-40B4-BE49-F238E27FC236}">
                <a16:creationId xmlns:a16="http://schemas.microsoft.com/office/drawing/2014/main" id="{C3EE4FB3-3329-4D10-8038-24CBCB4E7406}"/>
              </a:ext>
            </a:extLst>
          </p:cNvPr>
          <p:cNvSpPr>
            <a:spLocks noGrp="1"/>
          </p:cNvSpPr>
          <p:nvPr>
            <p:ph type="sldNum" sz="quarter" idx="11"/>
          </p:nvPr>
        </p:nvSpPr>
        <p:spPr>
          <a:xfrm>
            <a:off x="388619" y="6291264"/>
            <a:ext cx="594043" cy="280898"/>
          </a:xfrm>
        </p:spPr>
        <p:txBody>
          <a:bodyPr/>
          <a:lstStyle>
            <a:lvl1pPr>
              <a:defRPr>
                <a:solidFill>
                  <a:schemeClr val="tx1"/>
                </a:solidFill>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3272271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4161000" y="851405"/>
            <a:ext cx="7749352" cy="988500"/>
          </a:xfrm>
        </p:spPr>
        <p:txBody>
          <a:bodyPr/>
          <a:lstStyle>
            <a:lvl1pPr>
              <a:defRPr sz="2400"/>
            </a:lvl1pPr>
          </a:lstStyle>
          <a:p>
            <a:r>
              <a:rPr lang="en-US" dirty="0"/>
              <a:t>Title, 24pt,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403476"/>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403476"/>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Tree>
    <p:extLst>
      <p:ext uri="{BB962C8B-B14F-4D97-AF65-F5344CB8AC3E}">
        <p14:creationId xmlns:p14="http://schemas.microsoft.com/office/powerpoint/2010/main" val="25585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latin typeface="Arial" panose="020B0604020202020204" pitchFamily="34" charset="0"/>
                <a:cs typeface="Arial" panose="020B0604020202020204" pitchFamily="34" charset="0"/>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Presentation subtitle, 20pt, max. 1 line</a:t>
            </a:r>
          </a:p>
        </p:txBody>
      </p:sp>
      <p:sp>
        <p:nvSpPr>
          <p:cNvPr id="6" name="Text Placeholder 5">
            <a:extLst>
              <a:ext uri="{FF2B5EF4-FFF2-40B4-BE49-F238E27FC236}">
                <a16:creationId xmlns:a16="http://schemas.microsoft.com/office/drawing/2014/main" id="{9D43EC69-A9A8-46BA-B101-6BF95CBB510B}"/>
              </a:ext>
            </a:extLst>
          </p:cNvPr>
          <p:cNvSpPr>
            <a:spLocks noGrp="1"/>
          </p:cNvSpPr>
          <p:nvPr>
            <p:ph type="body" sz="quarter" idx="11" hasCustomPrompt="1"/>
          </p:nvPr>
        </p:nvSpPr>
        <p:spPr>
          <a:xfrm>
            <a:off x="982663" y="3934800"/>
            <a:ext cx="7543819" cy="219117"/>
          </a:xfrm>
        </p:spPr>
        <p:txBody>
          <a:bodyPr/>
          <a:lstStyle>
            <a:lvl1pPr>
              <a:spcBef>
                <a:spcPts val="0"/>
              </a:spcBef>
              <a:defRPr sz="1400" b="0" cap="all" baseline="0">
                <a:solidFill>
                  <a:schemeClr val="bg1"/>
                </a:solidFill>
                <a:latin typeface="Arial" panose="020B0604020202020204" pitchFamily="34" charset="0"/>
                <a:cs typeface="Arial" panose="020B0604020202020204" pitchFamily="34" charset="0"/>
              </a:defRPr>
            </a:lvl1pPr>
          </a:lstStyle>
          <a:p>
            <a:pPr lvl="0"/>
            <a:r>
              <a:rPr lang="en-US" dirty="0"/>
              <a:t>Date, 14PT, Black, capital letters</a:t>
            </a:r>
            <a:endParaRPr lang="de-DE" dirty="0"/>
          </a:p>
        </p:txBody>
      </p:sp>
    </p:spTree>
    <p:extLst>
      <p:ext uri="{BB962C8B-B14F-4D97-AF65-F5344CB8AC3E}">
        <p14:creationId xmlns:p14="http://schemas.microsoft.com/office/powerpoint/2010/main" val="285288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8" name="Text Placeholder 5">
            <a:extLst>
              <a:ext uri="{FF2B5EF4-FFF2-40B4-BE49-F238E27FC236}">
                <a16:creationId xmlns:a16="http://schemas.microsoft.com/office/drawing/2014/main" id="{B13D6958-4274-44BC-85D6-76026FBDA534}"/>
              </a:ext>
            </a:extLst>
          </p:cNvPr>
          <p:cNvSpPr>
            <a:spLocks noGrp="1"/>
          </p:cNvSpPr>
          <p:nvPr>
            <p:ph type="body" sz="quarter" idx="11" hasCustomPrompt="1"/>
          </p:nvPr>
        </p:nvSpPr>
        <p:spPr>
          <a:xfrm>
            <a:off x="4360844" y="3933773"/>
            <a:ext cx="7543819" cy="219117"/>
          </a:xfrm>
        </p:spPr>
        <p:txBody>
          <a:bodyPr/>
          <a:lstStyle>
            <a:lvl1pPr>
              <a:spcBef>
                <a:spcPts val="0"/>
              </a:spcBef>
              <a:defRPr sz="1400" b="0" cap="all" baseline="0">
                <a:solidFill>
                  <a:schemeClr val="bg1"/>
                </a:solidFill>
              </a:defRPr>
            </a:lvl1pPr>
          </a:lstStyle>
          <a:p>
            <a:pPr lvl="0"/>
            <a:r>
              <a:rPr lang="en-US" dirty="0"/>
              <a:t>Date, 14PT, Black, capital letters</a:t>
            </a:r>
            <a:endParaRPr lang="de-DE" dirty="0"/>
          </a:p>
        </p:txBody>
      </p:sp>
    </p:spTree>
    <p:extLst>
      <p:ext uri="{BB962C8B-B14F-4D97-AF65-F5344CB8AC3E}">
        <p14:creationId xmlns:p14="http://schemas.microsoft.com/office/powerpoint/2010/main" val="2430970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422911"/>
            <a:ext cx="10922000" cy="354330"/>
          </a:xfrm>
        </p:spPr>
        <p:txBody>
          <a:bodyPr/>
          <a:lstStyle>
            <a:lvl1pPr>
              <a:defRPr>
                <a:solidFill>
                  <a:schemeClr val="bg1"/>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1449389"/>
            <a:ext cx="10922000" cy="4572000"/>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2016049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20446C-EE8D-4E4C-A822-6EE273952E7F}"/>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pic>
        <p:nvPicPr>
          <p:cNvPr id="11" name="Picture 10" descr="Mountain reflected in lake">
            <a:extLst>
              <a:ext uri="{FF2B5EF4-FFF2-40B4-BE49-F238E27FC236}">
                <a16:creationId xmlns:a16="http://schemas.microsoft.com/office/drawing/2014/main" id="{6019A700-93FF-4990-9CDB-658EADDBAB6E}"/>
              </a:ext>
            </a:extLst>
          </p:cNvPr>
          <p:cNvPicPr>
            <a:picLocks noChangeAspect="1"/>
          </p:cNvPicPr>
          <p:nvPr userDrawn="1"/>
        </p:nvPicPr>
        <p:blipFill rotWithShape="1">
          <a:blip r:embed="rId2"/>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Tree>
    <p:extLst>
      <p:ext uri="{BB962C8B-B14F-4D97-AF65-F5344CB8AC3E}">
        <p14:creationId xmlns:p14="http://schemas.microsoft.com/office/powerpoint/2010/main" val="2339974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2" y="1449389"/>
            <a:ext cx="5317200" cy="4572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7" name="Textplatzhalter 5"/>
          <p:cNvSpPr>
            <a:spLocks noGrp="1"/>
          </p:cNvSpPr>
          <p:nvPr>
            <p:ph type="body" sz="quarter" idx="13" hasCustomPrompt="1"/>
          </p:nvPr>
        </p:nvSpPr>
        <p:spPr>
          <a:xfrm>
            <a:off x="6587463" y="1449389"/>
            <a:ext cx="5317200" cy="4572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0" name="Titelplatzhalter 1">
            <a:extLst>
              <a:ext uri="{FF2B5EF4-FFF2-40B4-BE49-F238E27FC236}">
                <a16:creationId xmlns:a16="http://schemas.microsoft.com/office/drawing/2014/main" id="{B566814A-4E8F-4353-A38A-5DE43CCF9FF7}"/>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404248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2" name="Bildplatzhalter 11"/>
          <p:cNvSpPr>
            <a:spLocks noGrp="1"/>
          </p:cNvSpPr>
          <p:nvPr>
            <p:ph type="pic" sz="quarter" idx="17" hasCustomPrompt="1"/>
          </p:nvPr>
        </p:nvSpPr>
        <p:spPr>
          <a:xfrm>
            <a:off x="982662" y="1449388"/>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4" name="Bildplatzhalter 11"/>
          <p:cNvSpPr>
            <a:spLocks noGrp="1"/>
          </p:cNvSpPr>
          <p:nvPr>
            <p:ph type="pic" sz="quarter" idx="18" hasCustomPrompt="1"/>
          </p:nvPr>
        </p:nvSpPr>
        <p:spPr>
          <a:xfrm>
            <a:off x="4719462" y="1449388"/>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5" name="Bildplatzhalter 11"/>
          <p:cNvSpPr>
            <a:spLocks noGrp="1"/>
          </p:cNvSpPr>
          <p:nvPr>
            <p:ph type="pic" sz="quarter" idx="19" hasCustomPrompt="1"/>
          </p:nvPr>
        </p:nvSpPr>
        <p:spPr>
          <a:xfrm>
            <a:off x="8462612" y="1449388"/>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3913821"/>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Flowing Text level, Verdana, 11 </a:t>
            </a:r>
            <a:r>
              <a:rPr lang="en-GB" noProof="0" dirty="0" err="1"/>
              <a:t>pt</a:t>
            </a:r>
            <a:endParaRPr lang="en-GB" noProof="0" dirty="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3913189"/>
            <a:ext cx="3448226"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3913189"/>
            <a:ext cx="3442051"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
        <p:nvSpPr>
          <p:cNvPr id="16" name="Titelplatzhalter 1">
            <a:extLst>
              <a:ext uri="{FF2B5EF4-FFF2-40B4-BE49-F238E27FC236}">
                <a16:creationId xmlns:a16="http://schemas.microsoft.com/office/drawing/2014/main" id="{5F7203BF-1C0F-4BBC-ACB8-1F5A4BA2981E}"/>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58179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1545094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table_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10C3-6450-40E4-89F2-150E281E7BA8}"/>
              </a:ext>
            </a:extLst>
          </p:cNvPr>
          <p:cNvSpPr>
            <a:spLocks noGrp="1"/>
          </p:cNvSpPr>
          <p:nvPr>
            <p:ph type="title"/>
          </p:nvPr>
        </p:nvSpPr>
        <p:spPr>
          <a:xfrm>
            <a:off x="989013" y="645896"/>
            <a:ext cx="10915650" cy="381484"/>
          </a:xfrm>
        </p:spPr>
        <p:txBody>
          <a:bodyPr/>
          <a:lstStyle>
            <a:lvl1pPr>
              <a:defRPr sz="2400"/>
            </a:lvl1pPr>
          </a:lstStyle>
          <a:p>
            <a:r>
              <a:rPr lang="en-US"/>
              <a:t>Click to edit Master title style</a:t>
            </a:r>
            <a:endParaRPr lang="de-DE" dirty="0"/>
          </a:p>
        </p:txBody>
      </p:sp>
      <p:sp>
        <p:nvSpPr>
          <p:cNvPr id="3" name="Footer Placeholder 2">
            <a:extLst>
              <a:ext uri="{FF2B5EF4-FFF2-40B4-BE49-F238E27FC236}">
                <a16:creationId xmlns:a16="http://schemas.microsoft.com/office/drawing/2014/main" id="{F9ED7958-340B-45BF-8F42-4D74A692624C}"/>
              </a:ext>
            </a:extLst>
          </p:cNvPr>
          <p:cNvSpPr>
            <a:spLocks noGrp="1"/>
          </p:cNvSpPr>
          <p:nvPr>
            <p:ph type="ftr" sz="quarter" idx="10"/>
          </p:nvPr>
        </p:nvSpPr>
        <p:spPr>
          <a:xfrm>
            <a:off x="966788" y="501650"/>
            <a:ext cx="3311525"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44D2834-41A4-4D66-96D8-D4E923C9DD38}"/>
              </a:ext>
            </a:extLst>
          </p:cNvPr>
          <p:cNvSpPr>
            <a:spLocks noGrp="1"/>
          </p:cNvSpPr>
          <p:nvPr>
            <p:ph type="sldNum" sz="quarter" idx="11"/>
          </p:nvPr>
        </p:nvSpPr>
        <p:spPr/>
        <p:txBody>
          <a:bodyPr/>
          <a:lstStyle/>
          <a:p>
            <a:fld id="{64EFF315-FA4E-4084-ACCF-A94C350B883E}" type="slidenum">
              <a:rPr lang="en-US" smtClean="0"/>
              <a:pPr/>
              <a:t>‹#›</a:t>
            </a:fld>
            <a:endParaRPr lang="en-US" dirty="0"/>
          </a:p>
        </p:txBody>
      </p:sp>
      <p:sp>
        <p:nvSpPr>
          <p:cNvPr id="5" name="Textplatzhalter 4">
            <a:extLst>
              <a:ext uri="{FF2B5EF4-FFF2-40B4-BE49-F238E27FC236}">
                <a16:creationId xmlns:a16="http://schemas.microsoft.com/office/drawing/2014/main" id="{4F5CD764-8B09-4FA3-8416-ABA24B703DF7}"/>
              </a:ext>
            </a:extLst>
          </p:cNvPr>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7" name="Table Placeholder 6">
            <a:extLst>
              <a:ext uri="{FF2B5EF4-FFF2-40B4-BE49-F238E27FC236}">
                <a16:creationId xmlns:a16="http://schemas.microsoft.com/office/drawing/2014/main" id="{0BE761BF-FFA9-468C-925A-7C826D80DF28}"/>
              </a:ext>
            </a:extLst>
          </p:cNvPr>
          <p:cNvSpPr>
            <a:spLocks noGrp="1"/>
          </p:cNvSpPr>
          <p:nvPr>
            <p:ph type="tbl" sz="quarter" idx="15"/>
          </p:nvPr>
        </p:nvSpPr>
        <p:spPr>
          <a:xfrm>
            <a:off x="982663" y="1449388"/>
            <a:ext cx="10922000" cy="4572000"/>
          </a:xfrm>
        </p:spPr>
        <p:txBody>
          <a:bodyPr/>
          <a:lstStyle/>
          <a:p>
            <a:r>
              <a:rPr lang="en-US"/>
              <a:t>Click icon to add table</a:t>
            </a:r>
            <a:endParaRPr lang="de-DE"/>
          </a:p>
        </p:txBody>
      </p:sp>
    </p:spTree>
    <p:extLst>
      <p:ext uri="{BB962C8B-B14F-4D97-AF65-F5344CB8AC3E}">
        <p14:creationId xmlns:p14="http://schemas.microsoft.com/office/powerpoint/2010/main" val="484288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Titelplatzhalter 1">
            <a:extLst>
              <a:ext uri="{FF2B5EF4-FFF2-40B4-BE49-F238E27FC236}">
                <a16:creationId xmlns:a16="http://schemas.microsoft.com/office/drawing/2014/main" id="{21E8B4DA-85BA-4264-B448-2E1258C05F43}"/>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971298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_Only_Headline_White">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Titelplatzhalter 1">
            <a:extLst>
              <a:ext uri="{FF2B5EF4-FFF2-40B4-BE49-F238E27FC236}">
                <a16:creationId xmlns:a16="http://schemas.microsoft.com/office/drawing/2014/main" id="{21E8B4DA-85BA-4264-B448-2E1258C05F43}"/>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endParaRPr lang="en-US" dirty="0"/>
          </a:p>
        </p:txBody>
      </p:sp>
      <p:graphicFrame>
        <p:nvGraphicFramePr>
          <p:cNvPr id="2" name="Table 2">
            <a:extLst>
              <a:ext uri="{FF2B5EF4-FFF2-40B4-BE49-F238E27FC236}">
                <a16:creationId xmlns:a16="http://schemas.microsoft.com/office/drawing/2014/main" id="{61077E46-F0BB-4110-99FE-87E6A7154464}"/>
              </a:ext>
            </a:extLst>
          </p:cNvPr>
          <p:cNvGraphicFramePr>
            <a:graphicFrameLocks noGrp="1"/>
          </p:cNvGraphicFramePr>
          <p:nvPr userDrawn="1">
            <p:extLst>
              <p:ext uri="{D42A27DB-BD31-4B8C-83A1-F6EECF244321}">
                <p14:modId xmlns:p14="http://schemas.microsoft.com/office/powerpoint/2010/main" val="3749219614"/>
              </p:ext>
            </p:extLst>
          </p:nvPr>
        </p:nvGraphicFramePr>
        <p:xfrm>
          <a:off x="982661" y="1691216"/>
          <a:ext cx="10928752" cy="3520864"/>
        </p:xfrm>
        <a:graphic>
          <a:graphicData uri="http://schemas.openxmlformats.org/drawingml/2006/table">
            <a:tbl>
              <a:tblPr firstRow="1" bandRow="1">
                <a:tableStyleId>{6E25E649-3F16-4E02-A733-19D2CDBF48F0}</a:tableStyleId>
              </a:tblPr>
              <a:tblGrid>
                <a:gridCol w="5464376">
                  <a:extLst>
                    <a:ext uri="{9D8B030D-6E8A-4147-A177-3AD203B41FA5}">
                      <a16:colId xmlns:a16="http://schemas.microsoft.com/office/drawing/2014/main" val="1595903310"/>
                    </a:ext>
                  </a:extLst>
                </a:gridCol>
                <a:gridCol w="5464376">
                  <a:extLst>
                    <a:ext uri="{9D8B030D-6E8A-4147-A177-3AD203B41FA5}">
                      <a16:colId xmlns:a16="http://schemas.microsoft.com/office/drawing/2014/main" val="1459721838"/>
                    </a:ext>
                  </a:extLst>
                </a:gridCol>
              </a:tblGrid>
              <a:tr h="440108">
                <a:tc>
                  <a:txBody>
                    <a:bodyPr/>
                    <a:lstStyle/>
                    <a:p>
                      <a:pPr algn="ctr"/>
                      <a:r>
                        <a:rPr lang="en-US" dirty="0"/>
                        <a:t>Type 1</a:t>
                      </a:r>
                    </a:p>
                  </a:txBody>
                  <a:tcPr/>
                </a:tc>
                <a:tc>
                  <a:txBody>
                    <a:bodyPr/>
                    <a:lstStyle/>
                    <a:p>
                      <a:pPr algn="ctr"/>
                      <a:r>
                        <a:rPr lang="en-US" dirty="0"/>
                        <a:t>Type 2</a:t>
                      </a:r>
                    </a:p>
                  </a:txBody>
                  <a:tcPr/>
                </a:tc>
                <a:extLst>
                  <a:ext uri="{0D108BD9-81ED-4DB2-BD59-A6C34878D82A}">
                    <a16:rowId xmlns:a16="http://schemas.microsoft.com/office/drawing/2014/main" val="1397152225"/>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657426369"/>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1799628386"/>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186943420"/>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494023143"/>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4022390784"/>
                  </a:ext>
                </a:extLst>
              </a:tr>
              <a:tr h="440108">
                <a:tc>
                  <a:txBody>
                    <a:bodyPr/>
                    <a:lstStyle/>
                    <a:p>
                      <a:endParaRPr lang="en-US"/>
                    </a:p>
                  </a:txBody>
                  <a:tcPr/>
                </a:tc>
                <a:tc>
                  <a:txBody>
                    <a:bodyPr/>
                    <a:lstStyle/>
                    <a:p>
                      <a:endParaRPr lang="en-US" dirty="0"/>
                    </a:p>
                  </a:txBody>
                  <a:tcPr/>
                </a:tc>
                <a:extLst>
                  <a:ext uri="{0D108BD9-81ED-4DB2-BD59-A6C34878D82A}">
                    <a16:rowId xmlns:a16="http://schemas.microsoft.com/office/drawing/2014/main" val="3063655599"/>
                  </a:ext>
                </a:extLst>
              </a:tr>
              <a:tr h="440108">
                <a:tc>
                  <a:txBody>
                    <a:bodyPr/>
                    <a:lstStyle/>
                    <a:p>
                      <a:endParaRPr lang="en-US"/>
                    </a:p>
                  </a:txBody>
                  <a:tcPr/>
                </a:tc>
                <a:tc>
                  <a:txBody>
                    <a:bodyPr/>
                    <a:lstStyle/>
                    <a:p>
                      <a:endParaRPr lang="en-US" dirty="0"/>
                    </a:p>
                  </a:txBody>
                  <a:tcPr/>
                </a:tc>
                <a:extLst>
                  <a:ext uri="{0D108BD9-81ED-4DB2-BD59-A6C34878D82A}">
                    <a16:rowId xmlns:a16="http://schemas.microsoft.com/office/drawing/2014/main" val="605875618"/>
                  </a:ext>
                </a:extLst>
              </a:tr>
            </a:tbl>
          </a:graphicData>
        </a:graphic>
      </p:graphicFrame>
    </p:spTree>
    <p:extLst>
      <p:ext uri="{BB962C8B-B14F-4D97-AF65-F5344CB8AC3E}">
        <p14:creationId xmlns:p14="http://schemas.microsoft.com/office/powerpoint/2010/main" val="1252191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lumMod val="50000"/>
          </a:schemeClr>
        </a:solidFill>
        <a:effectLst/>
      </p:bgPr>
    </p:bg>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9297410" cy="371475"/>
          </a:xfrm>
        </p:spPr>
        <p:txBody>
          <a:bodyPr/>
          <a:lstStyle>
            <a:lvl1pPr>
              <a:defRPr>
                <a:solidFill>
                  <a:schemeClr val="bg1"/>
                </a:solidFill>
              </a:defRPr>
            </a:lvl1pPr>
          </a:lstStyle>
          <a:p>
            <a:pPr lvl="0"/>
            <a:r>
              <a:rPr lang="en-US" dirty="0"/>
              <a:t>Chapter title</a:t>
            </a:r>
          </a:p>
        </p:txBody>
      </p:sp>
      <p:sp>
        <p:nvSpPr>
          <p:cNvPr id="10" name="Titelplatzhalter 1">
            <a:extLst>
              <a:ext uri="{FF2B5EF4-FFF2-40B4-BE49-F238E27FC236}">
                <a16:creationId xmlns:a16="http://schemas.microsoft.com/office/drawing/2014/main" id="{6A95F389-AE48-4F32-9F35-395BF54E3327}"/>
              </a:ext>
            </a:extLst>
          </p:cNvPr>
          <p:cNvSpPr>
            <a:spLocks noGrp="1"/>
          </p:cNvSpPr>
          <p:nvPr>
            <p:ph type="title"/>
          </p:nvPr>
        </p:nvSpPr>
        <p:spPr>
          <a:xfrm>
            <a:off x="989013" y="645896"/>
            <a:ext cx="9297410" cy="381484"/>
          </a:xfrm>
          <a:prstGeom prst="rect">
            <a:avLst/>
          </a:prstGeom>
        </p:spPr>
        <p:txBody>
          <a:bodyPr vert="horz" lIns="0" tIns="0" rIns="0" bIns="0" rtlCol="0" anchor="t">
            <a:noAutofit/>
          </a:bodyPr>
          <a:lstStyle>
            <a:lvl1pPr>
              <a:defRPr sz="2400">
                <a:solidFill>
                  <a:schemeClr val="bg1"/>
                </a:solidFill>
              </a:defRPr>
            </a:lvl1pPr>
          </a:lstStyle>
          <a:p>
            <a:r>
              <a:rPr lang="en-US"/>
              <a:t>Click to edit Master title style</a:t>
            </a:r>
            <a:endParaRPr lang="en-US" dirty="0"/>
          </a:p>
        </p:txBody>
      </p:sp>
      <p:pic>
        <p:nvPicPr>
          <p:cNvPr id="11" name="Picture 10" descr="Logo&#10;&#10;Description automatically generated">
            <a:extLst>
              <a:ext uri="{FF2B5EF4-FFF2-40B4-BE49-F238E27FC236}">
                <a16:creationId xmlns:a16="http://schemas.microsoft.com/office/drawing/2014/main" id="{39C1585F-416F-465A-A0F6-C3BC560929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59044" y="-103367"/>
            <a:ext cx="1452659" cy="726330"/>
          </a:xfrm>
          <a:prstGeom prst="rect">
            <a:avLst/>
          </a:prstGeom>
        </p:spPr>
      </p:pic>
    </p:spTree>
    <p:extLst>
      <p:ext uri="{BB962C8B-B14F-4D97-AF65-F5344CB8AC3E}">
        <p14:creationId xmlns:p14="http://schemas.microsoft.com/office/powerpoint/2010/main" val="1789636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6537959" y="851405"/>
            <a:ext cx="5373453" cy="988500"/>
          </a:xfrm>
        </p:spPr>
        <p:txBody>
          <a:bodyPr/>
          <a:lstStyle>
            <a:lvl1pPr>
              <a:defRPr sz="2400"/>
            </a:lvl1pPr>
          </a:lstStyle>
          <a:p>
            <a:r>
              <a:rPr lang="en-US" dirty="0"/>
              <a:t>Title, 24pt,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6537959" y="2419351"/>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Tree>
    <p:extLst>
      <p:ext uri="{BB962C8B-B14F-4D97-AF65-F5344CB8AC3E}">
        <p14:creationId xmlns:p14="http://schemas.microsoft.com/office/powerpoint/2010/main" val="1453673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12" name="Bildplatzhalter 6"/>
          <p:cNvSpPr>
            <a:spLocks noGrp="1"/>
          </p:cNvSpPr>
          <p:nvPr>
            <p:ph type="pic" sz="quarter" idx="15" hasCustomPrompt="1"/>
          </p:nvPr>
        </p:nvSpPr>
        <p:spPr>
          <a:xfrm>
            <a:off x="982662" y="944563"/>
            <a:ext cx="4709477" cy="5081255"/>
          </a:xfrm>
          <a:pattFill prst="pct5">
            <a:fgClr>
              <a:schemeClr val="accent1"/>
            </a:fgClr>
            <a:bgClr>
              <a:schemeClr val="bg1"/>
            </a:bgClr>
          </a:pattFill>
        </p:spPr>
        <p:txBody>
          <a:bodyPr anchor="ctr"/>
          <a:lstStyle>
            <a:lvl1pPr algn="ctr">
              <a:defRPr sz="3600"/>
            </a:lvl1pPr>
          </a:lstStyle>
          <a:p>
            <a:r>
              <a:rPr lang="en-US" dirty="0"/>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5" name="Titel 1"/>
          <p:cNvSpPr>
            <a:spLocks noGrp="1"/>
          </p:cNvSpPr>
          <p:nvPr>
            <p:ph type="title" hasCustomPrompt="1"/>
          </p:nvPr>
        </p:nvSpPr>
        <p:spPr>
          <a:xfrm>
            <a:off x="6537959" y="854000"/>
            <a:ext cx="5373453" cy="988500"/>
          </a:xfrm>
        </p:spPr>
        <p:txBody>
          <a:bodyPr/>
          <a:lstStyle>
            <a:lvl1pPr>
              <a:defRPr sz="2400"/>
            </a:lvl1pPr>
          </a:lstStyle>
          <a:p>
            <a:r>
              <a:rPr lang="en-US" dirty="0"/>
              <a:t>Title, 24pt, bold,</a:t>
            </a:r>
            <a:br>
              <a:rPr lang="en-US" dirty="0"/>
            </a:br>
            <a:r>
              <a:rPr lang="en-US" dirty="0"/>
              <a:t>max. 2 lines</a:t>
            </a:r>
          </a:p>
        </p:txBody>
      </p:sp>
      <p:sp>
        <p:nvSpPr>
          <p:cNvPr id="16" name="Textplatzhalter 7"/>
          <p:cNvSpPr>
            <a:spLocks noGrp="1"/>
          </p:cNvSpPr>
          <p:nvPr>
            <p:ph type="body" sz="quarter" idx="13" hasCustomPrompt="1"/>
          </p:nvPr>
        </p:nvSpPr>
        <p:spPr>
          <a:xfrm>
            <a:off x="6537959" y="2419200"/>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Tree>
    <p:extLst>
      <p:ext uri="{BB962C8B-B14F-4D97-AF65-F5344CB8AC3E}">
        <p14:creationId xmlns:p14="http://schemas.microsoft.com/office/powerpoint/2010/main" val="786600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862371"/>
            <a:ext cx="4526597" cy="988500"/>
          </a:xfrm>
        </p:spPr>
        <p:txBody>
          <a:bodyPr/>
          <a:lstStyle>
            <a:lvl1pPr>
              <a:defRPr sz="2400"/>
            </a:lvl1pPr>
          </a:lstStyle>
          <a:p>
            <a:r>
              <a:rPr lang="en-US" dirty="0"/>
              <a:t>Title, 24pt,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403387"/>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Bildplatzhalter 6"/>
          <p:cNvSpPr>
            <a:spLocks noGrp="1"/>
          </p:cNvSpPr>
          <p:nvPr>
            <p:ph type="pic" sz="quarter" idx="15" hasCustomPrompt="1"/>
          </p:nvPr>
        </p:nvSpPr>
        <p:spPr>
          <a:xfrm>
            <a:off x="6400799" y="944563"/>
            <a:ext cx="5503863" cy="3581586"/>
          </a:xfrm>
          <a:pattFill prst="pct5">
            <a:fgClr>
              <a:schemeClr val="accent1"/>
            </a:fgClr>
            <a:bgClr>
              <a:schemeClr val="bg1"/>
            </a:bgClr>
          </a:pattFill>
        </p:spPr>
        <p:txBody>
          <a:bodyPr anchor="ctr"/>
          <a:lstStyle>
            <a:lvl1pPr algn="ctr">
              <a:defRPr sz="3600"/>
            </a:lvl1pPr>
          </a:lstStyle>
          <a:p>
            <a:r>
              <a:rPr lang="en-US" dirty="0"/>
              <a:t>Picture</a:t>
            </a:r>
          </a:p>
        </p:txBody>
      </p:sp>
      <p:sp>
        <p:nvSpPr>
          <p:cNvPr id="13" name="Textplatzhalter 7"/>
          <p:cNvSpPr>
            <a:spLocks noGrp="1"/>
          </p:cNvSpPr>
          <p:nvPr>
            <p:ph type="body" sz="quarter" idx="16" hasCustomPrompt="1"/>
          </p:nvPr>
        </p:nvSpPr>
        <p:spPr>
          <a:xfrm>
            <a:off x="6400799" y="4738283"/>
            <a:ext cx="5503864" cy="1267142"/>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Tree>
    <p:extLst>
      <p:ext uri="{BB962C8B-B14F-4D97-AF65-F5344CB8AC3E}">
        <p14:creationId xmlns:p14="http://schemas.microsoft.com/office/powerpoint/2010/main" val="888262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11" name="Diagrammplatzhalter 10"/>
          <p:cNvSpPr>
            <a:spLocks noGrp="1"/>
          </p:cNvSpPr>
          <p:nvPr>
            <p:ph type="chart" sz="quarter" idx="14"/>
          </p:nvPr>
        </p:nvSpPr>
        <p:spPr>
          <a:xfrm>
            <a:off x="6400800" y="938164"/>
            <a:ext cx="5503863" cy="5067261"/>
          </a:xfrm>
          <a:pattFill prst="ltUpDiag">
            <a:fgClr>
              <a:schemeClr val="accent1"/>
            </a:fgClr>
            <a:bgClr>
              <a:schemeClr val="bg1"/>
            </a:bgClr>
          </a:pattFill>
        </p:spPr>
        <p:txBody>
          <a:bodyPr anchor="ctr"/>
          <a:lstStyle>
            <a:lvl1pPr algn="ctr">
              <a:defRPr sz="3600"/>
            </a:lvl1pPr>
          </a:lstStyle>
          <a:p>
            <a:r>
              <a:rPr lang="en-US"/>
              <a:t>Click icon to add chart</a:t>
            </a:r>
            <a:endParaRPr lang="en-US" dirty="0"/>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0" name="Titel 1">
            <a:extLst>
              <a:ext uri="{FF2B5EF4-FFF2-40B4-BE49-F238E27FC236}">
                <a16:creationId xmlns:a16="http://schemas.microsoft.com/office/drawing/2014/main" id="{4C2EEA5B-B8B4-4E8B-AC97-B3CA0875085A}"/>
              </a:ext>
            </a:extLst>
          </p:cNvPr>
          <p:cNvSpPr>
            <a:spLocks noGrp="1"/>
          </p:cNvSpPr>
          <p:nvPr>
            <p:ph type="title" hasCustomPrompt="1"/>
          </p:nvPr>
        </p:nvSpPr>
        <p:spPr>
          <a:xfrm>
            <a:off x="982663" y="862371"/>
            <a:ext cx="4526597" cy="988500"/>
          </a:xfrm>
        </p:spPr>
        <p:txBody>
          <a:bodyPr/>
          <a:lstStyle>
            <a:lvl1pPr>
              <a:defRPr sz="2400"/>
            </a:lvl1pPr>
          </a:lstStyle>
          <a:p>
            <a:r>
              <a:rPr lang="en-US" dirty="0"/>
              <a:t>Title, 24pt, bold,</a:t>
            </a:r>
            <a:br>
              <a:rPr lang="en-US" dirty="0"/>
            </a:br>
            <a:r>
              <a:rPr lang="en-US" dirty="0"/>
              <a:t>max. 2 lines</a:t>
            </a:r>
          </a:p>
        </p:txBody>
      </p:sp>
      <p:sp>
        <p:nvSpPr>
          <p:cNvPr id="15" name="Textplatzhalter 7">
            <a:extLst>
              <a:ext uri="{FF2B5EF4-FFF2-40B4-BE49-F238E27FC236}">
                <a16:creationId xmlns:a16="http://schemas.microsoft.com/office/drawing/2014/main" id="{29FD0944-B50E-40DE-A117-8A579BBB0302}"/>
              </a:ext>
            </a:extLst>
          </p:cNvPr>
          <p:cNvSpPr>
            <a:spLocks noGrp="1"/>
          </p:cNvSpPr>
          <p:nvPr>
            <p:ph type="body" sz="quarter" idx="13" hasCustomPrompt="1"/>
          </p:nvPr>
        </p:nvSpPr>
        <p:spPr>
          <a:xfrm>
            <a:off x="982663" y="2403387"/>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Tree>
    <p:extLst>
      <p:ext uri="{BB962C8B-B14F-4D97-AF65-F5344CB8AC3E}">
        <p14:creationId xmlns:p14="http://schemas.microsoft.com/office/powerpoint/2010/main" val="2748719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dirty="0"/>
              <a:t>Picture</a:t>
            </a:r>
          </a:p>
        </p:txBody>
      </p:sp>
      <p:sp>
        <p:nvSpPr>
          <p:cNvPr id="2" name="Titel 1"/>
          <p:cNvSpPr>
            <a:spLocks noGrp="1"/>
          </p:cNvSpPr>
          <p:nvPr>
            <p:ph type="title" hasCustomPrompt="1"/>
          </p:nvPr>
        </p:nvSpPr>
        <p:spPr>
          <a:xfrm>
            <a:off x="4161000" y="855047"/>
            <a:ext cx="7749352" cy="988500"/>
          </a:xfrm>
        </p:spPr>
        <p:txBody>
          <a:bodyPr/>
          <a:lstStyle>
            <a:lvl1pPr>
              <a:defRPr sz="2400"/>
            </a:lvl1pPr>
          </a:lstStyle>
          <a:p>
            <a:r>
              <a:rPr lang="en-US" dirty="0"/>
              <a:t>Title, 24pt,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406650"/>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406650"/>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Textplatzhalter 7"/>
          <p:cNvSpPr>
            <a:spLocks noGrp="1"/>
          </p:cNvSpPr>
          <p:nvPr>
            <p:ph type="body" sz="quarter" idx="16" hasCustomPrompt="1"/>
          </p:nvPr>
        </p:nvSpPr>
        <p:spPr>
          <a:xfrm>
            <a:off x="4161000" y="4349513"/>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3" name="Textplatzhalter 7"/>
          <p:cNvSpPr>
            <a:spLocks noGrp="1"/>
          </p:cNvSpPr>
          <p:nvPr>
            <p:ph type="body" sz="quarter" idx="17" hasCustomPrompt="1"/>
          </p:nvPr>
        </p:nvSpPr>
        <p:spPr>
          <a:xfrm>
            <a:off x="8184352" y="4349513"/>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Tree>
    <p:extLst>
      <p:ext uri="{BB962C8B-B14F-4D97-AF65-F5344CB8AC3E}">
        <p14:creationId xmlns:p14="http://schemas.microsoft.com/office/powerpoint/2010/main" val="3438865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solidFill>
            <a:srgbClr val="512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dirty="0"/>
          </a:p>
        </p:txBody>
      </p:sp>
      <p:sp>
        <p:nvSpPr>
          <p:cNvPr id="2" name="Titel 1"/>
          <p:cNvSpPr>
            <a:spLocks noGrp="1"/>
          </p:cNvSpPr>
          <p:nvPr>
            <p:ph type="title" hasCustomPrompt="1"/>
          </p:nvPr>
        </p:nvSpPr>
        <p:spPr>
          <a:xfrm>
            <a:off x="989014" y="883270"/>
            <a:ext cx="5317200" cy="988500"/>
          </a:xfrm>
        </p:spPr>
        <p:txBody>
          <a:bodyPr/>
          <a:lstStyle>
            <a:lvl1pPr>
              <a:defRPr sz="2400"/>
            </a:lvl1pPr>
          </a:lstStyle>
          <a:p>
            <a:r>
              <a:rPr lang="en-US" dirty="0"/>
              <a:t>Title, 24pt,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9013" y="2262958"/>
            <a:ext cx="53172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17" name="Textplatzhalter 7"/>
          <p:cNvSpPr>
            <a:spLocks noGrp="1"/>
          </p:cNvSpPr>
          <p:nvPr>
            <p:ph type="body" sz="quarter" idx="15" hasCustomPrompt="1"/>
          </p:nvPr>
        </p:nvSpPr>
        <p:spPr bwMode="ltGray">
          <a:xfrm>
            <a:off x="7400925" y="2262958"/>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pic>
        <p:nvPicPr>
          <p:cNvPr id="12" name="Picture 2">
            <a:extLst>
              <a:ext uri="{FF2B5EF4-FFF2-40B4-BE49-F238E27FC236}">
                <a16:creationId xmlns:a16="http://schemas.microsoft.com/office/drawing/2014/main" id="{FD99E03F-33C2-4F9A-97EB-0FEA46149CF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1094" y="-92364"/>
            <a:ext cx="1497739" cy="74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31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83229"/>
            <a:ext cx="8214179" cy="3303133"/>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831135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_Quot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29D1A97-4450-4012-9ADB-C3F6F5FF22B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5" name="Picture 14" descr="Mountain reflected in lake">
            <a:extLst>
              <a:ext uri="{FF2B5EF4-FFF2-40B4-BE49-F238E27FC236}">
                <a16:creationId xmlns:a16="http://schemas.microsoft.com/office/drawing/2014/main" id="{3329C5DF-E9EB-4954-81F6-2885658A7065}"/>
              </a:ext>
            </a:extLst>
          </p:cNvPr>
          <p:cNvPicPr>
            <a:picLocks noChangeAspect="1"/>
          </p:cNvPicPr>
          <p:nvPr userDrawn="1"/>
        </p:nvPicPr>
        <p:blipFill rotWithShape="1">
          <a:blip r:embed="rId2">
            <a:duotone>
              <a:schemeClr val="accent6">
                <a:shade val="45000"/>
                <a:satMod val="135000"/>
              </a:schemeClr>
              <a:prstClr val="white"/>
            </a:duotone>
          </a:blip>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tx1"/>
                </a:solidFill>
              </a:defRPr>
            </a:lvl1pPr>
          </a:lstStyle>
          <a:p>
            <a:r>
              <a:rPr lang="en-US" dirty="0"/>
              <a:t>Quote, 42pt, bold</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Tree>
    <p:extLst>
      <p:ext uri="{BB962C8B-B14F-4D97-AF65-F5344CB8AC3E}">
        <p14:creationId xmlns:p14="http://schemas.microsoft.com/office/powerpoint/2010/main" val="2578660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_Statem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6F2BA4-369F-470F-8C65-3E1CEB7A185C}"/>
              </a:ext>
            </a:extLst>
          </p:cNvPr>
          <p:cNvSpPr/>
          <p:nvPr userDrawn="1"/>
        </p:nvSpPr>
        <p:spPr>
          <a:xfrm>
            <a:off x="0" y="0"/>
            <a:ext cx="12192000"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5" name="Picture 14" descr="Mountain reflected in lake">
            <a:extLst>
              <a:ext uri="{FF2B5EF4-FFF2-40B4-BE49-F238E27FC236}">
                <a16:creationId xmlns:a16="http://schemas.microsoft.com/office/drawing/2014/main" id="{44005239-5E35-40FA-AD97-25E05F3D8C70}"/>
              </a:ext>
            </a:extLst>
          </p:cNvPr>
          <p:cNvPicPr>
            <a:picLocks noChangeAspect="1"/>
          </p:cNvPicPr>
          <p:nvPr userDrawn="1"/>
        </p:nvPicPr>
        <p:blipFill rotWithShape="1">
          <a:blip r:embed="rId2">
            <a:duotone>
              <a:prstClr val="black"/>
              <a:schemeClr val="accent1">
                <a:tint val="45000"/>
                <a:satMod val="400000"/>
              </a:schemeClr>
            </a:duotone>
          </a:blip>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a:solidFill>
            <a:srgbClr val="92D050"/>
          </a:solidFill>
        </p:spPr>
      </p:pic>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dirty="0"/>
              <a:t>Statement, 24pt, bold</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tx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dirty="0"/>
              <a:t>Flowing text level, 11 </a:t>
            </a:r>
            <a:r>
              <a:rPr lang="en-GB" noProof="0" dirty="0" err="1"/>
              <a:t>pt</a:t>
            </a:r>
            <a:endParaRPr lang="en-GB" noProof="0" dirty="0"/>
          </a:p>
        </p:txBody>
      </p:sp>
    </p:spTree>
    <p:extLst>
      <p:ext uri="{BB962C8B-B14F-4D97-AF65-F5344CB8AC3E}">
        <p14:creationId xmlns:p14="http://schemas.microsoft.com/office/powerpoint/2010/main" val="38512478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slide_Black">
    <p:bg>
      <p:bgPr>
        <a:solidFill>
          <a:schemeClr val="bg1"/>
        </a:solidFill>
        <a:effectLst/>
      </p:bgPr>
    </p:bg>
    <p:spTree>
      <p:nvGrpSpPr>
        <p:cNvPr id="1" name=""/>
        <p:cNvGrpSpPr/>
        <p:nvPr/>
      </p:nvGrpSpPr>
      <p:grpSpPr>
        <a:xfrm>
          <a:off x="0" y="0"/>
          <a:ext cx="0" cy="0"/>
          <a:chOff x="0" y="0"/>
          <a:chExt cx="0" cy="0"/>
        </a:xfrm>
      </p:grpSpPr>
      <p:pic>
        <p:nvPicPr>
          <p:cNvPr id="8" name="Picture 7" descr="Mountain reflected in lake">
            <a:extLst>
              <a:ext uri="{FF2B5EF4-FFF2-40B4-BE49-F238E27FC236}">
                <a16:creationId xmlns:a16="http://schemas.microsoft.com/office/drawing/2014/main" id="{E1E14815-AC8D-4269-8F40-0BCDA23ED9D1}"/>
              </a:ext>
            </a:extLst>
          </p:cNvPr>
          <p:cNvPicPr>
            <a:picLocks noChangeAspect="1"/>
          </p:cNvPicPr>
          <p:nvPr userDrawn="1"/>
        </p:nvPicPr>
        <p:blipFill rotWithShape="1">
          <a:blip r:embed="rId2"/>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Tree>
    <p:extLst>
      <p:ext uri="{BB962C8B-B14F-4D97-AF65-F5344CB8AC3E}">
        <p14:creationId xmlns:p14="http://schemas.microsoft.com/office/powerpoint/2010/main" val="83551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45" y="2250798"/>
            <a:ext cx="4445899" cy="37526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7174" y="2250798"/>
            <a:ext cx="4445899" cy="37526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198705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66745" y="960120"/>
            <a:ext cx="9196928" cy="106070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66745" y="2882837"/>
            <a:ext cx="4446642" cy="33437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724868" y="2882837"/>
            <a:ext cx="4468541" cy="33437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154410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121223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245193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94014"/>
            <a:ext cx="3932237" cy="143691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275662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65120"/>
            <a:ext cx="3932237" cy="1465806"/>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966788" y="501650"/>
            <a:ext cx="3311525" cy="36512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27030043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9266238" y="1588"/>
            <a:ext cx="2925762" cy="5030787"/>
            <a:chOff x="9265700" y="2026"/>
            <a:chExt cx="2926300" cy="5030922"/>
          </a:xfrm>
        </p:grpSpPr>
        <p:sp>
          <p:nvSpPr>
            <p:cNvPr id="8" name="Freeform: Shape 7"/>
            <p:cNvSpPr/>
            <p:nvPr/>
          </p:nvSpPr>
          <p:spPr>
            <a:xfrm>
              <a:off x="9327623" y="2026"/>
              <a:ext cx="2248313" cy="2293999"/>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p:cNvSpPr/>
            <p:nvPr/>
          </p:nvSpPr>
          <p:spPr>
            <a:xfrm>
              <a:off x="10597857" y="1907077"/>
              <a:ext cx="1594143" cy="3044907"/>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reeform: Shape 9"/>
            <p:cNvSpPr/>
            <p:nvPr/>
          </p:nvSpPr>
          <p:spPr>
            <a:xfrm>
              <a:off x="9265700" y="8376"/>
              <a:ext cx="2372161" cy="2371789"/>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Shape 10"/>
            <p:cNvSpPr/>
            <p:nvPr/>
          </p:nvSpPr>
          <p:spPr>
            <a:xfrm>
              <a:off x="10535934" y="1822937"/>
              <a:ext cx="1656066" cy="321001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027" name="Title Placeholder 1"/>
          <p:cNvSpPr>
            <a:spLocks noGrp="1" noChangeArrowheads="1"/>
          </p:cNvSpPr>
          <p:nvPr>
            <p:ph type="title"/>
          </p:nvPr>
        </p:nvSpPr>
        <p:spPr bwMode="auto">
          <a:xfrm>
            <a:off x="966788" y="958850"/>
            <a:ext cx="9075737"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noChangeArrowheads="1"/>
          </p:cNvSpPr>
          <p:nvPr>
            <p:ph type="body" idx="1"/>
          </p:nvPr>
        </p:nvSpPr>
        <p:spPr bwMode="auto">
          <a:xfrm>
            <a:off x="966788" y="2247900"/>
            <a:ext cx="9075737"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67700" y="6356350"/>
            <a:ext cx="2960688" cy="365125"/>
          </a:xfrm>
          <a:prstGeom prst="rect">
            <a:avLst/>
          </a:prstGeom>
        </p:spPr>
        <p:txBody>
          <a:bodyPr vert="horz" lIns="91440" tIns="45720" rIns="91440" bIns="45720" rtlCol="0" anchor="ctr"/>
          <a:lstStyle>
            <a:lvl1pPr algn="r" eaLnBrk="1" fontAlgn="auto" hangingPunct="1">
              <a:spcBef>
                <a:spcPts val="0"/>
              </a:spcBef>
              <a:spcAft>
                <a:spcPts val="0"/>
              </a:spcAft>
              <a:defRPr sz="1000" i="0" smtClean="0">
                <a:solidFill>
                  <a:schemeClr val="tx2">
                    <a:alpha val="8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1239500" y="6356350"/>
            <a:ext cx="515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431C30"/>
                </a:solidFill>
              </a:defRPr>
            </a:lvl1pPr>
          </a:lstStyle>
          <a:p>
            <a:fld id="{64EFF315-FA4E-4084-ACCF-A94C350B883E}" type="slidenum">
              <a:rPr lang="en-US" smtClean="0"/>
              <a:pPr/>
              <a:t>‹#›</a:t>
            </a:fld>
            <a:endParaRPr lang="en-US" dirty="0"/>
          </a:p>
        </p:txBody>
      </p:sp>
    </p:spTree>
    <p:extLst>
      <p:ext uri="{BB962C8B-B14F-4D97-AF65-F5344CB8AC3E}">
        <p14:creationId xmlns:p14="http://schemas.microsoft.com/office/powerpoint/2010/main" val="13490574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3" r:id="rId12"/>
    <p:sldLayoutId id="2147483694" r:id="rId13"/>
    <p:sldLayoutId id="2147483649" r:id="rId14"/>
    <p:sldLayoutId id="2147483650" r:id="rId15"/>
    <p:sldLayoutId id="2147483652" r:id="rId16"/>
    <p:sldLayoutId id="2147483654" r:id="rId17"/>
    <p:sldLayoutId id="2147483657" r:id="rId18"/>
    <p:sldLayoutId id="2147483659" r:id="rId19"/>
    <p:sldLayoutId id="2147483674" r:id="rId20"/>
    <p:sldLayoutId id="2147483658" r:id="rId21"/>
    <p:sldLayoutId id="2147483676" r:id="rId22"/>
    <p:sldLayoutId id="2147483673" r:id="rId23"/>
    <p:sldLayoutId id="2147483663" r:id="rId24"/>
    <p:sldLayoutId id="2147483666" r:id="rId25"/>
    <p:sldLayoutId id="2147483665" r:id="rId26"/>
    <p:sldLayoutId id="2147483664" r:id="rId27"/>
    <p:sldLayoutId id="2147483668" r:id="rId28"/>
    <p:sldLayoutId id="2147483670" r:id="rId29"/>
    <p:sldLayoutId id="2147483661" r:id="rId30"/>
    <p:sldLayoutId id="2147483662" r:id="rId31"/>
    <p:sldLayoutId id="2147483671" r:id="rId32"/>
  </p:sldLayoutIdLst>
  <p:hf sldNum="0"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oudy Old Style" panose="02020502050305020303" pitchFamily="18" charset="0"/>
        </a:defRPr>
      </a:lvl2pPr>
      <a:lvl3pPr algn="l" rtl="0" eaLnBrk="1" fontAlgn="base" hangingPunct="1">
        <a:spcBef>
          <a:spcPct val="0"/>
        </a:spcBef>
        <a:spcAft>
          <a:spcPct val="0"/>
        </a:spcAft>
        <a:defRPr sz="4000">
          <a:solidFill>
            <a:schemeClr val="tx2"/>
          </a:solidFill>
          <a:latin typeface="Goudy Old Style" panose="02020502050305020303" pitchFamily="18" charset="0"/>
        </a:defRPr>
      </a:lvl3pPr>
      <a:lvl4pPr algn="l" rtl="0" eaLnBrk="1" fontAlgn="base" hangingPunct="1">
        <a:spcBef>
          <a:spcPct val="0"/>
        </a:spcBef>
        <a:spcAft>
          <a:spcPct val="0"/>
        </a:spcAft>
        <a:defRPr sz="4000">
          <a:solidFill>
            <a:schemeClr val="tx2"/>
          </a:solidFill>
          <a:latin typeface="Goudy Old Style" panose="02020502050305020303" pitchFamily="18" charset="0"/>
        </a:defRPr>
      </a:lvl4pPr>
      <a:lvl5pPr algn="l" rtl="0" eaLnBrk="1" fontAlgn="base" hangingPunct="1">
        <a:spcBef>
          <a:spcPct val="0"/>
        </a:spcBef>
        <a:spcAft>
          <a:spcPct val="0"/>
        </a:spcAft>
        <a:defRPr sz="4000">
          <a:solidFill>
            <a:schemeClr val="tx2"/>
          </a:solidFill>
          <a:latin typeface="Goudy Old Style" panose="02020502050305020303" pitchFamily="18" charset="0"/>
        </a:defRPr>
      </a:lvl5pPr>
      <a:lvl6pPr marL="457200" algn="l" rtl="0" eaLnBrk="1" fontAlgn="base" hangingPunct="1">
        <a:spcBef>
          <a:spcPct val="0"/>
        </a:spcBef>
        <a:spcAft>
          <a:spcPct val="0"/>
        </a:spcAft>
        <a:defRPr sz="4000">
          <a:solidFill>
            <a:schemeClr val="tx2"/>
          </a:solidFill>
          <a:latin typeface="Goudy Old Style" panose="02020502050305020303" pitchFamily="18" charset="0"/>
        </a:defRPr>
      </a:lvl6pPr>
      <a:lvl7pPr marL="914400" algn="l" rtl="0" eaLnBrk="1" fontAlgn="base" hangingPunct="1">
        <a:spcBef>
          <a:spcPct val="0"/>
        </a:spcBef>
        <a:spcAft>
          <a:spcPct val="0"/>
        </a:spcAft>
        <a:defRPr sz="4000">
          <a:solidFill>
            <a:schemeClr val="tx2"/>
          </a:solidFill>
          <a:latin typeface="Goudy Old Style" panose="02020502050305020303" pitchFamily="18" charset="0"/>
        </a:defRPr>
      </a:lvl7pPr>
      <a:lvl8pPr marL="1371600" algn="l" rtl="0" eaLnBrk="1" fontAlgn="base" hangingPunct="1">
        <a:spcBef>
          <a:spcPct val="0"/>
        </a:spcBef>
        <a:spcAft>
          <a:spcPct val="0"/>
        </a:spcAft>
        <a:defRPr sz="4000">
          <a:solidFill>
            <a:schemeClr val="tx2"/>
          </a:solidFill>
          <a:latin typeface="Goudy Old Style" panose="02020502050305020303" pitchFamily="18" charset="0"/>
        </a:defRPr>
      </a:lvl8pPr>
      <a:lvl9pPr marL="1828800" algn="l" rtl="0" eaLnBrk="1" fontAlgn="base" hangingPunct="1">
        <a:spcBef>
          <a:spcPct val="0"/>
        </a:spcBef>
        <a:spcAft>
          <a:spcPct val="0"/>
        </a:spcAft>
        <a:defRPr sz="4000">
          <a:solidFill>
            <a:schemeClr val="tx2"/>
          </a:solidFill>
          <a:latin typeface="Goudy Old Style" panose="02020502050305020303" pitchFamily="18" charset="0"/>
        </a:defRPr>
      </a:lvl9pPr>
    </p:titleStyle>
    <p:bodyStyle>
      <a:lvl1pPr marL="228600" indent="-228600" algn="l" rtl="0" eaLnBrk="1" fontAlgn="base" hangingPunct="1">
        <a:lnSpc>
          <a:spcPct val="110000"/>
        </a:lnSpc>
        <a:spcBef>
          <a:spcPts val="1000"/>
        </a:spcBef>
        <a:spcAft>
          <a:spcPct val="0"/>
        </a:spcAft>
        <a:buSzPct val="150000"/>
        <a:buFont typeface="Goudy Old Style" panose="02020502050305020303" pitchFamily="18" charset="0"/>
        <a:buChar char="∙"/>
        <a:defRPr sz="2000" kern="1200">
          <a:solidFill>
            <a:schemeClr val="tx2"/>
          </a:solidFill>
          <a:latin typeface="+mn-lt"/>
          <a:ea typeface="+mn-ea"/>
          <a:cs typeface="+mn-cs"/>
        </a:defRPr>
      </a:lvl1pPr>
      <a:lvl2pPr marL="273050" algn="l" rtl="0" eaLnBrk="1" fontAlgn="base" hangingPunct="1">
        <a:lnSpc>
          <a:spcPct val="110000"/>
        </a:lnSpc>
        <a:spcBef>
          <a:spcPts val="500"/>
        </a:spcBef>
        <a:spcAft>
          <a:spcPct val="0"/>
        </a:spcAft>
        <a:defRPr kern="1200">
          <a:solidFill>
            <a:schemeClr val="tx2"/>
          </a:solidFill>
          <a:latin typeface="+mn-lt"/>
          <a:ea typeface="+mn-ea"/>
          <a:cs typeface="+mn-cs"/>
        </a:defRPr>
      </a:lvl2pPr>
      <a:lvl3pPr marL="547688" indent="-228600" algn="l" rtl="0" eaLnBrk="1" fontAlgn="base" hangingPunct="1">
        <a:lnSpc>
          <a:spcPct val="110000"/>
        </a:lnSpc>
        <a:spcBef>
          <a:spcPts val="500"/>
        </a:spcBef>
        <a:spcAft>
          <a:spcPct val="0"/>
        </a:spcAft>
        <a:buSzPct val="150000"/>
        <a:buFont typeface="Goudy Old Style" panose="02020502050305020303" pitchFamily="18" charset="0"/>
        <a:buChar char="∙"/>
        <a:defRPr sz="1600" kern="1200">
          <a:solidFill>
            <a:schemeClr val="tx2"/>
          </a:solidFill>
          <a:latin typeface="+mn-lt"/>
          <a:ea typeface="+mn-ea"/>
          <a:cs typeface="+mn-cs"/>
        </a:defRPr>
      </a:lvl3pPr>
      <a:lvl4pPr marL="593725" algn="l" rtl="0" eaLnBrk="1" fontAlgn="base" hangingPunct="1">
        <a:lnSpc>
          <a:spcPct val="110000"/>
        </a:lnSpc>
        <a:spcBef>
          <a:spcPts val="500"/>
        </a:spcBef>
        <a:spcAft>
          <a:spcPct val="0"/>
        </a:spcAft>
        <a:defRPr sz="1400" kern="1200">
          <a:solidFill>
            <a:schemeClr val="tx2"/>
          </a:solidFill>
          <a:latin typeface="+mn-lt"/>
          <a:ea typeface="+mn-ea"/>
          <a:cs typeface="+mn-cs"/>
        </a:defRPr>
      </a:lvl4pPr>
      <a:lvl5pPr marL="822325" indent="-228600" algn="l" rtl="0" eaLnBrk="1" fontAlgn="base" hangingPunct="1">
        <a:lnSpc>
          <a:spcPct val="110000"/>
        </a:lnSpc>
        <a:spcBef>
          <a:spcPts val="500"/>
        </a:spcBef>
        <a:spcAft>
          <a:spcPct val="0"/>
        </a:spcAft>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94" userDrawn="1">
          <p15:clr>
            <a:srgbClr val="F26B43"/>
          </p15:clr>
        </p15:guide>
        <p15:guide id="2" pos="7499" userDrawn="1">
          <p15:clr>
            <a:srgbClr val="F26B43"/>
          </p15:clr>
        </p15:guide>
        <p15:guide id="3" orient="horz" pos="4140" userDrawn="1">
          <p15:clr>
            <a:srgbClr val="F26B43"/>
          </p15:clr>
        </p15:guide>
        <p15:guide id="4" orient="horz" pos="3963" userDrawn="1">
          <p15:clr>
            <a:srgbClr val="F26B43"/>
          </p15:clr>
        </p15:guide>
        <p15:guide id="5" orient="horz" pos="3793" userDrawn="1">
          <p15:clr>
            <a:srgbClr val="F26B43"/>
          </p15:clr>
        </p15:guide>
        <p15:guide id="6" pos="619" userDrawn="1">
          <p15:clr>
            <a:srgbClr val="F26B43"/>
          </p15:clr>
        </p15:guide>
        <p15:guide id="7" orient="horz" pos="182" userDrawn="1">
          <p15:clr>
            <a:srgbClr val="F26B43"/>
          </p15:clr>
        </p15:guide>
        <p15:guide id="8" orient="horz" pos="595" userDrawn="1">
          <p15:clr>
            <a:srgbClr val="F26B43"/>
          </p15:clr>
        </p15:guide>
        <p15:guide id="9" orient="horz" pos="913" userDrawn="1">
          <p15:clr>
            <a:srgbClr val="F26B43"/>
          </p15:clr>
        </p15:guide>
        <p15:guide id="10" orient="horz" pos="4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api/url.html" TargetMode="External"/><Relationship Id="rId7" Type="http://schemas.openxmlformats.org/officeDocument/2006/relationships/hyperlink" Target="https://nodejs.org/api/util.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12.xml"/><Relationship Id="rId6" Type="http://schemas.openxmlformats.org/officeDocument/2006/relationships/hyperlink" Target="https://nodejs.org/api/fs.html" TargetMode="External"/><Relationship Id="rId5" Type="http://schemas.openxmlformats.org/officeDocument/2006/relationships/hyperlink" Target="https://nodejs.org/api/path.html" TargetMode="External"/><Relationship Id="rId4" Type="http://schemas.openxmlformats.org/officeDocument/2006/relationships/hyperlink" Target="https://nodejs.org/api/querystr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Node.js</a:t>
            </a:r>
          </a:p>
        </p:txBody>
      </p:sp>
      <p:sp>
        <p:nvSpPr>
          <p:cNvPr id="3" name="Subtitle 2"/>
          <p:cNvSpPr>
            <a:spLocks noGrp="1"/>
          </p:cNvSpPr>
          <p:nvPr>
            <p:ph type="subTitle" idx="1"/>
          </p:nvPr>
        </p:nvSpPr>
        <p:spPr/>
        <p:txBody>
          <a:bodyPr/>
          <a:lstStyle/>
          <a:p>
            <a:fld id="{AA9FBF34-DEB3-4685-A3A4-418FEE774D76}" type="datetime1">
              <a:rPr lang="en-US" smtClean="0"/>
              <a:t>3/30/2024</a:t>
            </a:fld>
            <a:endParaRPr lang="en-US" dirty="0"/>
          </a:p>
        </p:txBody>
      </p:sp>
    </p:spTree>
    <p:extLst>
      <p:ext uri="{BB962C8B-B14F-4D97-AF65-F5344CB8AC3E}">
        <p14:creationId xmlns:p14="http://schemas.microsoft.com/office/powerpoint/2010/main" val="130447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150000"/>
              </a:lnSpc>
              <a:buFont typeface="Arial" panose="020B0604020202020204" pitchFamily="34" charset="0"/>
              <a:buChar char="•"/>
            </a:pPr>
            <a:r>
              <a:rPr lang="en-US" b="0" dirty="0" smtClean="0"/>
              <a:t>Node.js can be used efficiently in many kinds of applications. </a:t>
            </a:r>
          </a:p>
          <a:p>
            <a:pPr marL="330200" lvl="1" indent="-285750" algn="just">
              <a:lnSpc>
                <a:spcPct val="150000"/>
              </a:lnSpc>
              <a:buFont typeface="Arial" panose="020B0604020202020204" pitchFamily="34" charset="0"/>
              <a:buChar char="•"/>
            </a:pPr>
            <a:r>
              <a:rPr lang="en-US" b="0" dirty="0" smtClean="0"/>
              <a:t>Some of the most popular solutions includes, </a:t>
            </a:r>
          </a:p>
          <a:p>
            <a:pPr marL="822325" lvl="4" indent="-285750" algn="just">
              <a:lnSpc>
                <a:spcPct val="150000"/>
              </a:lnSpc>
            </a:pPr>
            <a:r>
              <a:rPr lang="en-US" sz="1800" dirty="0" smtClean="0">
                <a:solidFill>
                  <a:schemeClr val="tx1"/>
                </a:solidFill>
              </a:rPr>
              <a:t>IoT applications</a:t>
            </a:r>
          </a:p>
          <a:p>
            <a:pPr marL="822325" lvl="4" indent="-285750" algn="just">
              <a:lnSpc>
                <a:spcPct val="150000"/>
              </a:lnSpc>
            </a:pPr>
            <a:r>
              <a:rPr lang="en-US" sz="1800" dirty="0" smtClean="0">
                <a:solidFill>
                  <a:schemeClr val="tx1"/>
                </a:solidFill>
              </a:rPr>
              <a:t>real-time chats,</a:t>
            </a:r>
          </a:p>
          <a:p>
            <a:pPr marL="822325" lvl="4" indent="-285750" algn="just">
              <a:lnSpc>
                <a:spcPct val="150000"/>
              </a:lnSpc>
            </a:pPr>
            <a:r>
              <a:rPr lang="en-US" sz="1800" dirty="0" smtClean="0">
                <a:solidFill>
                  <a:schemeClr val="tx1"/>
                </a:solidFill>
              </a:rPr>
              <a:t> real-time collaboration tools, </a:t>
            </a:r>
          </a:p>
          <a:p>
            <a:pPr marL="822325" lvl="4" indent="-285750" algn="just">
              <a:lnSpc>
                <a:spcPct val="150000"/>
              </a:lnSpc>
            </a:pPr>
            <a:r>
              <a:rPr lang="en-US" sz="1800" dirty="0" smtClean="0">
                <a:solidFill>
                  <a:schemeClr val="tx1"/>
                </a:solidFill>
              </a:rPr>
              <a:t>streaming apps</a:t>
            </a:r>
          </a:p>
          <a:p>
            <a:pPr marL="822325" lvl="4" indent="-285750" algn="just">
              <a:lnSpc>
                <a:spcPct val="150000"/>
              </a:lnSpc>
            </a:pPr>
            <a:r>
              <a:rPr lang="en-US" sz="1800" dirty="0" smtClean="0">
                <a:solidFill>
                  <a:schemeClr val="tx1"/>
                </a:solidFill>
              </a:rPr>
              <a:t>Apps with micro services architecture</a:t>
            </a:r>
          </a:p>
          <a:p>
            <a:pPr marL="330200" lvl="1" indent="-285750" algn="just">
              <a:lnSpc>
                <a:spcPct val="150000"/>
              </a:lnSpc>
              <a:buFont typeface="Arial" pitchFamily="34" charset="0"/>
              <a:buChar char="•"/>
            </a:pPr>
            <a:r>
              <a:rPr lang="en-US" b="0" dirty="0" smtClean="0"/>
              <a:t>A large number of corporate giants have adopted Node.js application development like </a:t>
            </a:r>
            <a:r>
              <a:rPr lang="en-US" dirty="0" smtClean="0"/>
              <a:t>PayPal, LinkedIn, Netflix, </a:t>
            </a:r>
            <a:r>
              <a:rPr lang="en-US" dirty="0" err="1" smtClean="0"/>
              <a:t>Uber</a:t>
            </a:r>
            <a:r>
              <a:rPr lang="en-US" dirty="0" smtClean="0"/>
              <a:t>, </a:t>
            </a:r>
            <a:r>
              <a:rPr lang="en-US" dirty="0" err="1" smtClean="0"/>
              <a:t>GoDaddy</a:t>
            </a:r>
            <a:r>
              <a:rPr lang="en-US" dirty="0" smtClean="0"/>
              <a:t>, eBay,</a:t>
            </a:r>
            <a:r>
              <a:rPr lang="en-US" b="0" dirty="0" smtClean="0"/>
              <a:t> and so on.</a:t>
            </a:r>
            <a:endParaRPr lang="en-US" dirty="0" smtClean="0"/>
          </a:p>
          <a:p>
            <a:pPr marL="822325" lvl="4" indent="-285750" algn="just">
              <a:lnSpc>
                <a:spcPct val="200000"/>
              </a:lnSpc>
            </a:pP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Applications of Node.js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fs.appendFile</a:t>
            </a:r>
            <a:r>
              <a:rPr lang="en-US" b="0" dirty="0" smtClean="0"/>
              <a:t>() method to append the content to an existing file.</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44450" lvl="1">
              <a:lnSpc>
                <a:spcPct val="150000"/>
              </a:lnSpc>
            </a:pPr>
            <a:r>
              <a:rPr lang="en-US" b="1" dirty="0" smtClean="0"/>
              <a:t>Parameter Description:</a:t>
            </a:r>
          </a:p>
          <a:p>
            <a:pPr marL="222250" lvl="1" indent="-177800">
              <a:lnSpc>
                <a:spcPct val="150000"/>
              </a:lnSpc>
              <a:buFont typeface="Arial" pitchFamily="34" charset="0"/>
              <a:buChar char="•"/>
            </a:pPr>
            <a:r>
              <a:rPr lang="en-US" dirty="0" smtClean="0"/>
              <a:t>filename: </a:t>
            </a:r>
            <a:r>
              <a:rPr lang="en-US" b="0" dirty="0" smtClean="0"/>
              <a:t>Full path and name of the file as a string.</a:t>
            </a:r>
          </a:p>
          <a:p>
            <a:pPr marL="222250" lvl="1" indent="-177800">
              <a:lnSpc>
                <a:spcPct val="150000"/>
              </a:lnSpc>
              <a:buFont typeface="Arial" pitchFamily="34" charset="0"/>
              <a:buChar char="•"/>
            </a:pPr>
            <a:r>
              <a:rPr lang="en-US" dirty="0" smtClean="0"/>
              <a:t>Data: </a:t>
            </a:r>
            <a:r>
              <a:rPr lang="en-US" b="0" dirty="0" smtClean="0"/>
              <a:t>The content to be appended to an existing file.</a:t>
            </a:r>
          </a:p>
          <a:p>
            <a:pPr marL="222250" lvl="1" indent="-177800">
              <a:lnSpc>
                <a:spcPct val="150000"/>
              </a:lnSpc>
              <a:buFont typeface="Arial" pitchFamily="34" charset="0"/>
              <a:buChar char="•"/>
            </a:pPr>
            <a:r>
              <a:rPr lang="en-US" dirty="0" smtClean="0"/>
              <a:t>options: </a:t>
            </a:r>
            <a:r>
              <a:rPr lang="en-US" b="0" dirty="0" smtClean="0"/>
              <a:t>The options parameter can be an object or string which can include encoding, mode and flag. The default encoding is utf8 and default flag is "r".</a:t>
            </a:r>
          </a:p>
          <a:p>
            <a:pPr marL="222250" lvl="1" indent="-177800">
              <a:lnSpc>
                <a:spcPct val="150000"/>
              </a:lnSpc>
              <a:buFont typeface="Arial" pitchFamily="34" charset="0"/>
              <a:buChar char="•"/>
            </a:pPr>
            <a:r>
              <a:rPr lang="en-US" dirty="0" smtClean="0"/>
              <a:t>callback: </a:t>
            </a:r>
            <a:r>
              <a:rPr lang="en-US" b="0" dirty="0" smtClean="0"/>
              <a:t>This is the callback function which gets a single parameter err that returns an error in case of any writing error.</a:t>
            </a:r>
          </a:p>
          <a:p>
            <a:pPr marL="331788" lvl="1" indent="-287338">
              <a:buFont typeface="Arial" pitchFamily="34" charset="0"/>
              <a:buChar char="•"/>
            </a:pPr>
            <a:endParaRPr lang="en-US" b="0" dirty="0" smtClean="0"/>
          </a:p>
          <a:p>
            <a:pPr lvl="1"/>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Appending File Content</a:t>
            </a:r>
          </a:p>
        </p:txBody>
      </p:sp>
      <p:graphicFrame>
        <p:nvGraphicFramePr>
          <p:cNvPr id="7" name="Table 6"/>
          <p:cNvGraphicFramePr>
            <a:graphicFrameLocks noGrp="1"/>
          </p:cNvGraphicFramePr>
          <p:nvPr>
            <p:extLst>
              <p:ext uri="{D42A27DB-BD31-4B8C-83A1-F6EECF244321}">
                <p14:modId xmlns:p14="http://schemas.microsoft.com/office/powerpoint/2010/main" val="3745744958"/>
              </p:ext>
            </p:extLst>
          </p:nvPr>
        </p:nvGraphicFramePr>
        <p:xfrm>
          <a:off x="2478953" y="1957934"/>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fs.appendFile</a:t>
                      </a:r>
                      <a:r>
                        <a:rPr lang="en-US" sz="1700" b="1" dirty="0" smtClean="0">
                          <a:solidFill>
                            <a:schemeClr val="tx1"/>
                          </a:solidFill>
                          <a:latin typeface="Arial" pitchFamily="34" charset="0"/>
                          <a:cs typeface="Arial" pitchFamily="34" charset="0"/>
                        </a:rPr>
                        <a:t>(filename, data[, options],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append the content “Welcome to </a:t>
            </a:r>
            <a:r>
              <a:rPr lang="en-US" b="0" dirty="0" err="1" smtClean="0"/>
              <a:t>NodeJS</a:t>
            </a:r>
            <a:r>
              <a:rPr lang="en-US" b="0" dirty="0" smtClean="0"/>
              <a:t>" into  a existing file test.txt.</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Appending File Content</a:t>
            </a:r>
          </a:p>
        </p:txBody>
      </p:sp>
      <p:graphicFrame>
        <p:nvGraphicFramePr>
          <p:cNvPr id="7" name="Table 6"/>
          <p:cNvGraphicFramePr>
            <a:graphicFrameLocks noGrp="1"/>
          </p:cNvGraphicFramePr>
          <p:nvPr>
            <p:extLst>
              <p:ext uri="{D42A27DB-BD31-4B8C-83A1-F6EECF244321}">
                <p14:modId xmlns:p14="http://schemas.microsoft.com/office/powerpoint/2010/main" val="100956808"/>
              </p:ext>
            </p:extLst>
          </p:nvPr>
        </p:nvGraphicFramePr>
        <p:xfrm>
          <a:off x="2382507" y="2043070"/>
          <a:ext cx="6728347" cy="320040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Append_File.js</a:t>
                      </a:r>
                      <a:endParaRPr lang="en-US" sz="17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fs = require('fs');</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a:r>
                      <a:br>
                        <a:rPr lang="en-US" sz="1700" b="1" dirty="0" smtClean="0">
                          <a:solidFill>
                            <a:schemeClr val="tx1"/>
                          </a:solidFill>
                          <a:latin typeface="Arial" pitchFamily="34" charset="0"/>
                          <a:cs typeface="Arial" pitchFamily="34" charset="0"/>
                        </a:rPr>
                      </a:br>
                      <a:r>
                        <a:rPr lang="en-US" sz="1700" b="1" dirty="0" err="1" smtClean="0">
                          <a:solidFill>
                            <a:schemeClr val="tx1"/>
                          </a:solidFill>
                          <a:latin typeface="Arial" pitchFamily="34" charset="0"/>
                          <a:cs typeface="Arial" pitchFamily="34" charset="0"/>
                        </a:rPr>
                        <a:t>fs.appendFile</a:t>
                      </a:r>
                      <a:r>
                        <a:rPr lang="en-US" sz="1700" b="1" dirty="0" smtClean="0">
                          <a:solidFill>
                            <a:schemeClr val="tx1"/>
                          </a:solidFill>
                          <a:latin typeface="Arial" pitchFamily="34" charset="0"/>
                          <a:cs typeface="Arial" pitchFamily="34" charset="0"/>
                        </a:rPr>
                        <a:t>('test.txt', ‘</a:t>
                      </a:r>
                      <a:r>
                        <a:rPr lang="en-US" sz="1700" b="1" baseline="0" dirty="0" smtClean="0">
                          <a:solidFill>
                            <a:schemeClr val="tx1"/>
                          </a:solidFill>
                          <a:latin typeface="Arial" pitchFamily="34" charset="0"/>
                          <a:cs typeface="Arial" pitchFamily="34" charset="0"/>
                        </a:rPr>
                        <a:t> Welcome to Node JS</a:t>
                      </a:r>
                      <a:r>
                        <a:rPr lang="en-US" sz="1700" b="1" dirty="0" smtClean="0">
                          <a:solidFill>
                            <a:schemeClr val="tx1"/>
                          </a:solidFill>
                          <a:latin typeface="Arial" pitchFamily="34" charset="0"/>
                          <a:cs typeface="Arial" pitchFamily="34" charset="0"/>
                        </a:rPr>
                        <a:t>', function (err) {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if (err) throw err;</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console.log(‘Append operation complete.');</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150000"/>
              </a:lnSpc>
              <a:buFont typeface="Arial" pitchFamily="34" charset="0"/>
              <a:buChar char="•"/>
            </a:pPr>
            <a:r>
              <a:rPr lang="en-US" sz="1600" dirty="0">
                <a:latin typeface="Arial" pitchFamily="34" charset="0"/>
                <a:cs typeface="Arial" pitchFamily="34" charset="0"/>
              </a:rPr>
              <a:t>Run the command node Append_File.js in the terminal.</a:t>
            </a:r>
          </a:p>
          <a:p>
            <a:pPr marL="276225" lvl="1" indent="-231775">
              <a:lnSpc>
                <a:spcPct val="150000"/>
              </a:lnSpc>
              <a:buFont typeface="Arial" pitchFamily="34" charset="0"/>
              <a:buChar char="•"/>
            </a:pPr>
            <a:r>
              <a:rPr lang="en-US" sz="1600" dirty="0">
                <a:latin typeface="Arial" pitchFamily="34" charset="0"/>
                <a:cs typeface="Arial" pitchFamily="34" charset="0"/>
              </a:rPr>
              <a:t>The terminal output will </a:t>
            </a:r>
            <a:r>
              <a:rPr lang="en-US" sz="1600" dirty="0" smtClean="0">
                <a:latin typeface="Arial" pitchFamily="34" charset="0"/>
                <a:cs typeface="Arial" pitchFamily="34" charset="0"/>
              </a:rPr>
              <a:t>display</a:t>
            </a:r>
            <a:endParaRPr lang="en-US" sz="1600" dirty="0">
              <a:latin typeface="Arial" pitchFamily="34" charset="0"/>
              <a:cs typeface="Arial" pitchFamily="34" charset="0"/>
            </a:endParaRPr>
          </a:p>
          <a:p>
            <a:pPr marL="276225" lvl="1" indent="-231775">
              <a:lnSpc>
                <a:spcPct val="150000"/>
              </a:lnSpc>
              <a:buFont typeface="Arial" pitchFamily="34" charset="0"/>
              <a:buChar char="•"/>
            </a:pPr>
            <a:r>
              <a:rPr lang="en-US" sz="1600" dirty="0">
                <a:solidFill>
                  <a:prstClr val="black"/>
                </a:solidFill>
                <a:latin typeface="Arial" panose="020B0604020202020204" pitchFamily="34" charset="0"/>
                <a:cs typeface="Arial" panose="020B0604020202020204" pitchFamily="34" charset="0"/>
              </a:rPr>
              <a:t>Open the test.txt file and notice the content “Welcome to </a:t>
            </a:r>
            <a:r>
              <a:rPr lang="en-US" sz="1600" dirty="0" err="1">
                <a:solidFill>
                  <a:prstClr val="black"/>
                </a:solidFill>
                <a:latin typeface="Arial" panose="020B0604020202020204" pitchFamily="34" charset="0"/>
                <a:cs typeface="Arial" panose="020B0604020202020204" pitchFamily="34" charset="0"/>
              </a:rPr>
              <a:t>NodeJS</a:t>
            </a:r>
            <a:r>
              <a:rPr lang="en-US" sz="1600" dirty="0">
                <a:solidFill>
                  <a:prstClr val="black"/>
                </a:solidFill>
                <a:latin typeface="Arial" panose="020B0604020202020204" pitchFamily="34" charset="0"/>
                <a:cs typeface="Arial" panose="020B0604020202020204" pitchFamily="34" charset="0"/>
              </a:rPr>
              <a:t> ” is appended in the file</a:t>
            </a:r>
            <a:endParaRPr lang="en-US" sz="1600" dirty="0">
              <a:latin typeface="Arial" pitchFamily="34" charset="0"/>
              <a:cs typeface="Arial" pitchFamily="34" charset="0"/>
            </a:endParaRPr>
          </a:p>
          <a:p>
            <a:pPr marL="276225" lvl="1" indent="-231775">
              <a:lnSpc>
                <a:spcPct val="150000"/>
              </a:lnSpc>
              <a:buFont typeface="Arial" pitchFamily="34" charset="0"/>
              <a:buChar char="•"/>
            </a:pPr>
            <a:endParaRPr lang="en-US" sz="1600" dirty="0">
              <a:latin typeface="Arial" pitchFamily="34" charset="0"/>
              <a:cs typeface="Arial" pitchFamily="34" charset="0"/>
            </a:endParaRPr>
          </a:p>
          <a:p>
            <a:pPr marL="44450" lvl="1">
              <a:lnSpc>
                <a:spcPct val="200000"/>
              </a:lnSpc>
            </a:pPr>
            <a:r>
              <a:rPr lang="en-US" sz="1600" b="0" dirty="0" smtClean="0"/>
              <a:t>     </a:t>
            </a:r>
            <a:endParaRPr lang="en-US" sz="15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Appending File Content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48677430"/>
              </p:ext>
            </p:extLst>
          </p:nvPr>
        </p:nvGraphicFramePr>
        <p:xfrm>
          <a:off x="6015348" y="3578549"/>
          <a:ext cx="3903715" cy="923499"/>
        </p:xfrm>
        <a:graphic>
          <a:graphicData uri="http://schemas.openxmlformats.org/drawingml/2006/table">
            <a:tbl>
              <a:tblPr firstRow="1" bandRow="1">
                <a:tableStyleId>{6E25E649-3F16-4E02-A733-19D2CDBF48F0}</a:tableStyleId>
              </a:tblPr>
              <a:tblGrid>
                <a:gridCol w="3903715">
                  <a:extLst>
                    <a:ext uri="{9D8B030D-6E8A-4147-A177-3AD203B41FA5}">
                      <a16:colId xmlns:a16="http://schemas.microsoft.com/office/drawing/2014/main" val="20000"/>
                    </a:ext>
                  </a:extLst>
                </a:gridCol>
              </a:tblGrid>
              <a:tr h="92349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test.txt</a:t>
                      </a:r>
                      <a:endParaRPr lang="en-US" sz="17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Hello World! Welcome to </a:t>
                      </a:r>
                      <a:r>
                        <a:rPr lang="en-US" sz="1700" b="1" dirty="0" err="1" smtClean="0">
                          <a:solidFill>
                            <a:schemeClr val="tx1"/>
                          </a:solidFill>
                          <a:latin typeface="Arial" pitchFamily="34" charset="0"/>
                          <a:cs typeface="Arial" pitchFamily="34" charset="0"/>
                        </a:rPr>
                        <a:t>NodeJS</a:t>
                      </a:r>
                      <a:endParaRPr lang="en-US" sz="17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srcRect/>
          <a:stretch>
            <a:fillRect/>
          </a:stretch>
        </p:blipFill>
        <p:spPr bwMode="auto">
          <a:xfrm>
            <a:off x="1313384" y="2977961"/>
            <a:ext cx="4515347" cy="2122321"/>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fs.appendFile</a:t>
            </a:r>
            <a:r>
              <a:rPr lang="en-US" b="0" dirty="0" smtClean="0"/>
              <a:t>() method to open a file for reading or writing.</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222250" lvl="1" indent="-177800">
              <a:lnSpc>
                <a:spcPct val="150000"/>
              </a:lnSpc>
            </a:pPr>
            <a:r>
              <a:rPr lang="en-US" b="1" dirty="0" smtClean="0"/>
              <a:t>Parameter Description:</a:t>
            </a:r>
          </a:p>
          <a:p>
            <a:pPr marL="276225" lvl="1" indent="-231775">
              <a:lnSpc>
                <a:spcPct val="150000"/>
              </a:lnSpc>
              <a:buFont typeface="Arial" pitchFamily="34" charset="0"/>
              <a:buChar char="•"/>
            </a:pPr>
            <a:r>
              <a:rPr lang="en-US" dirty="0" smtClean="0"/>
              <a:t>path: </a:t>
            </a:r>
            <a:r>
              <a:rPr lang="en-US" b="0" dirty="0" smtClean="0"/>
              <a:t>Full path with name of the file as a string.</a:t>
            </a:r>
          </a:p>
          <a:p>
            <a:pPr marL="276225" lvl="1" indent="-231775">
              <a:lnSpc>
                <a:spcPct val="150000"/>
              </a:lnSpc>
              <a:buFont typeface="Arial" pitchFamily="34" charset="0"/>
              <a:buChar char="•"/>
            </a:pPr>
            <a:r>
              <a:rPr lang="en-US" dirty="0" smtClean="0"/>
              <a:t>Flag: </a:t>
            </a:r>
            <a:r>
              <a:rPr lang="en-US" b="0" dirty="0" smtClean="0"/>
              <a:t>The flag to perform operation</a:t>
            </a:r>
          </a:p>
          <a:p>
            <a:pPr marL="276225" lvl="1" indent="-231775">
              <a:lnSpc>
                <a:spcPct val="150000"/>
              </a:lnSpc>
              <a:buFont typeface="Arial" pitchFamily="34" charset="0"/>
              <a:buChar char="•"/>
            </a:pPr>
            <a:r>
              <a:rPr lang="en-US" dirty="0" smtClean="0"/>
              <a:t>Mode: </a:t>
            </a:r>
            <a:r>
              <a:rPr lang="en-US" b="0" dirty="0" smtClean="0"/>
              <a:t>The mode for read, write or </a:t>
            </a:r>
            <a:r>
              <a:rPr lang="en-US" b="0" dirty="0" err="1" smtClean="0"/>
              <a:t>readwrite</a:t>
            </a:r>
            <a:r>
              <a:rPr lang="en-US" b="0" dirty="0" smtClean="0"/>
              <a:t>. Defaults to 0666 </a:t>
            </a:r>
            <a:r>
              <a:rPr lang="en-US" b="0" dirty="0" err="1" smtClean="0"/>
              <a:t>readwrite</a:t>
            </a:r>
            <a:r>
              <a:rPr lang="en-US" b="0" dirty="0" smtClean="0"/>
              <a:t>.</a:t>
            </a:r>
          </a:p>
          <a:p>
            <a:pPr marL="276225" lvl="1" indent="-231775">
              <a:lnSpc>
                <a:spcPct val="150000"/>
              </a:lnSpc>
              <a:buFont typeface="Arial" pitchFamily="34" charset="0"/>
              <a:buChar char="•"/>
            </a:pPr>
            <a:r>
              <a:rPr lang="en-US" dirty="0" smtClean="0"/>
              <a:t>callback: </a:t>
            </a:r>
            <a:r>
              <a:rPr lang="en-US" b="0" dirty="0" smtClean="0"/>
              <a:t>A function with two parameters err and </a:t>
            </a:r>
            <a:r>
              <a:rPr lang="en-US" b="0" dirty="0" err="1" smtClean="0"/>
              <a:t>fd</a:t>
            </a:r>
            <a:r>
              <a:rPr lang="en-US" b="0" dirty="0" smtClean="0"/>
              <a:t>. This will get called when file open operation completes.</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a:t>
            </a:r>
          </a:p>
        </p:txBody>
      </p:sp>
      <p:graphicFrame>
        <p:nvGraphicFramePr>
          <p:cNvPr id="7" name="Table 6"/>
          <p:cNvGraphicFramePr>
            <a:graphicFrameLocks noGrp="1"/>
          </p:cNvGraphicFramePr>
          <p:nvPr>
            <p:extLst>
              <p:ext uri="{D42A27DB-BD31-4B8C-83A1-F6EECF244321}">
                <p14:modId xmlns:p14="http://schemas.microsoft.com/office/powerpoint/2010/main" val="2317412687"/>
              </p:ext>
            </p:extLst>
          </p:nvPr>
        </p:nvGraphicFramePr>
        <p:xfrm>
          <a:off x="2368731" y="2001477"/>
          <a:ext cx="5160154" cy="543635"/>
        </p:xfrm>
        <a:graphic>
          <a:graphicData uri="http://schemas.openxmlformats.org/drawingml/2006/table">
            <a:tbl>
              <a:tblPr firstRow="1" bandRow="1">
                <a:tableStyleId>{6E25E649-3F16-4E02-A733-19D2CDBF48F0}</a:tableStyleId>
              </a:tblPr>
              <a:tblGrid>
                <a:gridCol w="5160154">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a:t>
                      </a:r>
                      <a:r>
                        <a:rPr lang="en-US" sz="1700" b="1" dirty="0" smtClean="0">
                          <a:solidFill>
                            <a:schemeClr val="tx1"/>
                          </a:solidFill>
                          <a:latin typeface="Arial" pitchFamily="34" charset="0"/>
                          <a:cs typeface="Arial" pitchFamily="34" charset="0"/>
                        </a:rPr>
                        <a:t>. open(path, flags[, mode],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4531"/>
            <a:ext cx="10740766" cy="4247169"/>
          </a:xfrm>
        </p:spPr>
        <p:txBody>
          <a:bodyPr/>
          <a:lstStyle/>
          <a:p>
            <a:r>
              <a:rPr lang="en-US" sz="1800" b="0" dirty="0" smtClean="0"/>
              <a:t>The following table lists all the flags which can be used in read/write operation.</a:t>
            </a:r>
            <a:r>
              <a:rPr lang="en-US" sz="1800" dirty="0" smtClean="0"/>
              <a:t/>
            </a:r>
            <a:br>
              <a:rPr lang="en-US" sz="1800" dirty="0" smtClean="0"/>
            </a:br>
            <a:endParaRPr lang="en-US" sz="1800" b="0" dirty="0" smtClean="0"/>
          </a:p>
          <a:p>
            <a:pPr marL="287338" indent="-287338">
              <a:buFont typeface="Arial" pitchFamily="34" charset="0"/>
              <a:buChar char="•"/>
            </a:pPr>
            <a:endParaRPr lang="en-US" sz="1800" b="0" dirty="0" smtClean="0"/>
          </a:p>
          <a:p>
            <a:pPr marL="177800" indent="-177800">
              <a:lnSpc>
                <a:spcPct val="150000"/>
              </a:lnSpc>
            </a:pP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 - Flags</a:t>
            </a:r>
          </a:p>
        </p:txBody>
      </p:sp>
      <p:graphicFrame>
        <p:nvGraphicFramePr>
          <p:cNvPr id="8" name="Table 7"/>
          <p:cNvGraphicFramePr>
            <a:graphicFrameLocks noGrp="1"/>
          </p:cNvGraphicFramePr>
          <p:nvPr>
            <p:extLst>
              <p:ext uri="{D42A27DB-BD31-4B8C-83A1-F6EECF244321}">
                <p14:modId xmlns:p14="http://schemas.microsoft.com/office/powerpoint/2010/main" val="3918984764"/>
              </p:ext>
            </p:extLst>
          </p:nvPr>
        </p:nvGraphicFramePr>
        <p:xfrm>
          <a:off x="1356239" y="1916771"/>
          <a:ext cx="9320468" cy="4694846"/>
        </p:xfrm>
        <a:graphic>
          <a:graphicData uri="http://schemas.openxmlformats.org/drawingml/2006/table">
            <a:tbl>
              <a:tblPr firstRow="1" bandRow="1">
                <a:tableStyleId>{6E25E649-3F16-4E02-A733-19D2CDBF48F0}</a:tableStyleId>
              </a:tblPr>
              <a:tblGrid>
                <a:gridCol w="993177">
                  <a:extLst>
                    <a:ext uri="{9D8B030D-6E8A-4147-A177-3AD203B41FA5}">
                      <a16:colId xmlns:a16="http://schemas.microsoft.com/office/drawing/2014/main" val="20000"/>
                    </a:ext>
                  </a:extLst>
                </a:gridCol>
                <a:gridCol w="8327291">
                  <a:extLst>
                    <a:ext uri="{9D8B030D-6E8A-4147-A177-3AD203B41FA5}">
                      <a16:colId xmlns:a16="http://schemas.microsoft.com/office/drawing/2014/main" val="20001"/>
                    </a:ext>
                  </a:extLst>
                </a:gridCol>
              </a:tblGrid>
              <a:tr h="340906">
                <a:tc>
                  <a:txBody>
                    <a:bodyPr/>
                    <a:lstStyle/>
                    <a:p>
                      <a:pPr algn="l" fontAlgn="b"/>
                      <a:r>
                        <a:rPr lang="en-US" b="1" dirty="0">
                          <a:solidFill>
                            <a:srgbClr val="FFFFFF"/>
                          </a:solidFill>
                          <a:latin typeface="Arial" pitchFamily="34" charset="0"/>
                          <a:cs typeface="Arial" pitchFamily="34" charset="0"/>
                        </a:rPr>
                        <a:t>Flag</a:t>
                      </a:r>
                    </a:p>
                  </a:txBody>
                  <a:tcPr anchor="b"/>
                </a:tc>
                <a:tc>
                  <a:txBody>
                    <a:bodyPr/>
                    <a:lstStyle/>
                    <a:p>
                      <a:pPr algn="l" fontAlgn="b"/>
                      <a:r>
                        <a:rPr lang="en-US" b="1" dirty="0">
                          <a:solidFill>
                            <a:srgbClr val="FFFFFF"/>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340906">
                <a:tc>
                  <a:txBody>
                    <a:bodyPr/>
                    <a:lstStyle/>
                    <a:p>
                      <a:pPr fontAlgn="t"/>
                      <a:r>
                        <a:rPr lang="en-US" sz="1600" b="1" dirty="0">
                          <a:solidFill>
                            <a:schemeClr val="tx1"/>
                          </a:solidFill>
                          <a:latin typeface="Arial" pitchFamily="34" charset="0"/>
                          <a:cs typeface="Arial" pitchFamily="34" charset="0"/>
                        </a:rPr>
                        <a:t>r</a:t>
                      </a:r>
                    </a:p>
                  </a:txBody>
                  <a:tcPr/>
                </a:tc>
                <a:tc>
                  <a:txBody>
                    <a:bodyPr/>
                    <a:lstStyle/>
                    <a:p>
                      <a:pPr fontAlgn="t"/>
                      <a:r>
                        <a:rPr lang="en-US" sz="1600" dirty="0">
                          <a:solidFill>
                            <a:schemeClr val="tx1"/>
                          </a:solidFill>
                          <a:latin typeface="Arial" pitchFamily="34" charset="0"/>
                          <a:cs typeface="Arial" pitchFamily="34" charset="0"/>
                        </a:rPr>
                        <a:t>Open file for reading. An exception occurs if the file does not exist.</a:t>
                      </a:r>
                    </a:p>
                  </a:txBody>
                  <a:tcPr/>
                </a:tc>
                <a:extLst>
                  <a:ext uri="{0D108BD9-81ED-4DB2-BD59-A6C34878D82A}">
                    <a16:rowId xmlns:a16="http://schemas.microsoft.com/office/drawing/2014/main" val="10001"/>
                  </a:ext>
                </a:extLst>
              </a:tr>
              <a:tr h="340906">
                <a:tc>
                  <a:txBody>
                    <a:bodyPr/>
                    <a:lstStyle/>
                    <a:p>
                      <a:pPr fontAlgn="t"/>
                      <a:r>
                        <a:rPr lang="en-US" sz="1600" b="1" dirty="0">
                          <a:solidFill>
                            <a:schemeClr val="tx1"/>
                          </a:solidFill>
                          <a:latin typeface="Arial" pitchFamily="34" charset="0"/>
                          <a:cs typeface="Arial" pitchFamily="34" charset="0"/>
                        </a:rPr>
                        <a:t>r+</a:t>
                      </a:r>
                    </a:p>
                  </a:txBody>
                  <a:tcPr/>
                </a:tc>
                <a:tc>
                  <a:txBody>
                    <a:bodyPr/>
                    <a:lstStyle/>
                    <a:p>
                      <a:pPr fontAlgn="t"/>
                      <a:r>
                        <a:rPr lang="en-US" sz="1600">
                          <a:solidFill>
                            <a:schemeClr val="tx1"/>
                          </a:solidFill>
                          <a:latin typeface="Arial" pitchFamily="34" charset="0"/>
                          <a:cs typeface="Arial" pitchFamily="34" charset="0"/>
                        </a:rPr>
                        <a:t>Open file for reading and writing. An exception occurs if the file does not exist.</a:t>
                      </a:r>
                    </a:p>
                  </a:txBody>
                  <a:tcPr/>
                </a:tc>
                <a:extLst>
                  <a:ext uri="{0D108BD9-81ED-4DB2-BD59-A6C34878D82A}">
                    <a16:rowId xmlns:a16="http://schemas.microsoft.com/office/drawing/2014/main" val="10002"/>
                  </a:ext>
                </a:extLst>
              </a:tr>
              <a:tr h="340906">
                <a:tc>
                  <a:txBody>
                    <a:bodyPr/>
                    <a:lstStyle/>
                    <a:p>
                      <a:pPr fontAlgn="t"/>
                      <a:r>
                        <a:rPr lang="en-US" sz="1600" b="1" dirty="0" err="1">
                          <a:solidFill>
                            <a:schemeClr val="tx1"/>
                          </a:solidFill>
                          <a:latin typeface="Arial" pitchFamily="34" charset="0"/>
                          <a:cs typeface="Arial" pitchFamily="34" charset="0"/>
                        </a:rPr>
                        <a:t>rs</a:t>
                      </a:r>
                      <a:endParaRPr lang="en-US" sz="1600" b="1" dirty="0">
                        <a:solidFill>
                          <a:schemeClr val="tx1"/>
                        </a:solidFill>
                        <a:latin typeface="Arial" pitchFamily="34" charset="0"/>
                        <a:cs typeface="Arial" pitchFamily="34" charset="0"/>
                      </a:endParaRPr>
                    </a:p>
                  </a:txBody>
                  <a:tcPr/>
                </a:tc>
                <a:tc>
                  <a:txBody>
                    <a:bodyPr/>
                    <a:lstStyle/>
                    <a:p>
                      <a:pPr fontAlgn="t"/>
                      <a:r>
                        <a:rPr lang="en-US" sz="1600" dirty="0">
                          <a:solidFill>
                            <a:schemeClr val="tx1"/>
                          </a:solidFill>
                          <a:latin typeface="Arial" pitchFamily="34" charset="0"/>
                          <a:cs typeface="Arial" pitchFamily="34" charset="0"/>
                        </a:rPr>
                        <a:t>Open file for reading in synchronous mode.</a:t>
                      </a:r>
                    </a:p>
                  </a:txBody>
                  <a:tcPr/>
                </a:tc>
                <a:extLst>
                  <a:ext uri="{0D108BD9-81ED-4DB2-BD59-A6C34878D82A}">
                    <a16:rowId xmlns:a16="http://schemas.microsoft.com/office/drawing/2014/main" val="10003"/>
                  </a:ext>
                </a:extLst>
              </a:tr>
              <a:tr h="340906">
                <a:tc>
                  <a:txBody>
                    <a:bodyPr/>
                    <a:lstStyle/>
                    <a:p>
                      <a:pPr fontAlgn="t"/>
                      <a:r>
                        <a:rPr lang="en-US" sz="1600" b="1" dirty="0" err="1">
                          <a:solidFill>
                            <a:schemeClr val="tx1"/>
                          </a:solidFill>
                          <a:latin typeface="Arial" pitchFamily="34" charset="0"/>
                          <a:cs typeface="Arial" pitchFamily="34" charset="0"/>
                        </a:rPr>
                        <a:t>rs</a:t>
                      </a:r>
                      <a:r>
                        <a:rPr lang="en-US" sz="1600" b="1" dirty="0">
                          <a:solidFill>
                            <a:schemeClr val="tx1"/>
                          </a:solidFill>
                          <a:latin typeface="Arial" pitchFamily="34" charset="0"/>
                          <a:cs typeface="Arial" pitchFamily="34" charset="0"/>
                        </a:rPr>
                        <a:t>+</a:t>
                      </a:r>
                    </a:p>
                  </a:txBody>
                  <a:tcPr/>
                </a:tc>
                <a:tc>
                  <a:txBody>
                    <a:bodyPr/>
                    <a:lstStyle/>
                    <a:p>
                      <a:pPr fontAlgn="t"/>
                      <a:r>
                        <a:rPr lang="en-US" sz="1600" dirty="0">
                          <a:solidFill>
                            <a:schemeClr val="tx1"/>
                          </a:solidFill>
                          <a:latin typeface="Arial" pitchFamily="34" charset="0"/>
                          <a:cs typeface="Arial" pitchFamily="34" charset="0"/>
                        </a:rPr>
                        <a:t>Open file for reading and writing, telling the OS to open it synchronously. </a:t>
                      </a:r>
                    </a:p>
                  </a:txBody>
                  <a:tcPr/>
                </a:tc>
                <a:extLst>
                  <a:ext uri="{0D108BD9-81ED-4DB2-BD59-A6C34878D82A}">
                    <a16:rowId xmlns:a16="http://schemas.microsoft.com/office/drawing/2014/main" val="10004"/>
                  </a:ext>
                </a:extLst>
              </a:tr>
              <a:tr h="340906">
                <a:tc>
                  <a:txBody>
                    <a:bodyPr/>
                    <a:lstStyle/>
                    <a:p>
                      <a:pPr fontAlgn="t"/>
                      <a:r>
                        <a:rPr lang="en-US" sz="1600" b="1">
                          <a:solidFill>
                            <a:schemeClr val="tx1"/>
                          </a:solidFill>
                          <a:latin typeface="Arial" pitchFamily="34" charset="0"/>
                          <a:cs typeface="Arial" pitchFamily="34" charset="0"/>
                        </a:rPr>
                        <a:t>w</a:t>
                      </a:r>
                    </a:p>
                  </a:txBody>
                  <a:tcPr/>
                </a:tc>
                <a:tc>
                  <a:txBody>
                    <a:bodyPr/>
                    <a:lstStyle/>
                    <a:p>
                      <a:pPr fontAlgn="t"/>
                      <a:r>
                        <a:rPr lang="en-US" sz="1600" dirty="0">
                          <a:solidFill>
                            <a:schemeClr val="tx1"/>
                          </a:solidFill>
                          <a:latin typeface="Arial" pitchFamily="34" charset="0"/>
                          <a:cs typeface="Arial" pitchFamily="34" charset="0"/>
                        </a:rPr>
                        <a:t>Open file for writing. The file is created (if it does not exist) or truncated (if it exists).</a:t>
                      </a:r>
                    </a:p>
                  </a:txBody>
                  <a:tcPr/>
                </a:tc>
                <a:extLst>
                  <a:ext uri="{0D108BD9-81ED-4DB2-BD59-A6C34878D82A}">
                    <a16:rowId xmlns:a16="http://schemas.microsoft.com/office/drawing/2014/main" val="10005"/>
                  </a:ext>
                </a:extLst>
              </a:tr>
              <a:tr h="340906">
                <a:tc>
                  <a:txBody>
                    <a:bodyPr/>
                    <a:lstStyle/>
                    <a:p>
                      <a:pPr fontAlgn="t"/>
                      <a:r>
                        <a:rPr lang="en-US" sz="1600" b="1" dirty="0" err="1">
                          <a:solidFill>
                            <a:schemeClr val="tx1"/>
                          </a:solidFill>
                          <a:latin typeface="Arial" pitchFamily="34" charset="0"/>
                          <a:cs typeface="Arial" pitchFamily="34" charset="0"/>
                        </a:rPr>
                        <a:t>wx</a:t>
                      </a:r>
                      <a:endParaRPr lang="en-US" sz="1600" b="1" dirty="0">
                        <a:solidFill>
                          <a:schemeClr val="tx1"/>
                        </a:solidFill>
                        <a:latin typeface="Arial" pitchFamily="34" charset="0"/>
                        <a:cs typeface="Arial" pitchFamily="34" charset="0"/>
                      </a:endParaRPr>
                    </a:p>
                  </a:txBody>
                  <a:tcPr/>
                </a:tc>
                <a:tc>
                  <a:txBody>
                    <a:bodyPr/>
                    <a:lstStyle/>
                    <a:p>
                      <a:pPr fontAlgn="t"/>
                      <a:r>
                        <a:rPr lang="en-US" sz="1600" dirty="0">
                          <a:solidFill>
                            <a:schemeClr val="tx1"/>
                          </a:solidFill>
                          <a:latin typeface="Arial" pitchFamily="34" charset="0"/>
                          <a:cs typeface="Arial" pitchFamily="34" charset="0"/>
                        </a:rPr>
                        <a:t>Like 'w' but fails if path exists.</a:t>
                      </a:r>
                    </a:p>
                  </a:txBody>
                  <a:tcPr/>
                </a:tc>
                <a:extLst>
                  <a:ext uri="{0D108BD9-81ED-4DB2-BD59-A6C34878D82A}">
                    <a16:rowId xmlns:a16="http://schemas.microsoft.com/office/drawing/2014/main" val="10006"/>
                  </a:ext>
                </a:extLst>
              </a:tr>
              <a:tr h="340906">
                <a:tc>
                  <a:txBody>
                    <a:bodyPr/>
                    <a:lstStyle/>
                    <a:p>
                      <a:pPr fontAlgn="t"/>
                      <a:r>
                        <a:rPr lang="en-US" sz="1600" b="1" dirty="0">
                          <a:solidFill>
                            <a:schemeClr val="tx1"/>
                          </a:solidFill>
                          <a:latin typeface="Arial" pitchFamily="34" charset="0"/>
                          <a:cs typeface="Arial" pitchFamily="34" charset="0"/>
                        </a:rPr>
                        <a:t>w+</a:t>
                      </a:r>
                    </a:p>
                  </a:txBody>
                  <a:tcPr/>
                </a:tc>
                <a:tc>
                  <a:txBody>
                    <a:bodyPr/>
                    <a:lstStyle/>
                    <a:p>
                      <a:pPr fontAlgn="t"/>
                      <a:r>
                        <a:rPr lang="en-US" sz="1600" dirty="0">
                          <a:solidFill>
                            <a:schemeClr val="tx1"/>
                          </a:solidFill>
                          <a:latin typeface="Arial" pitchFamily="34" charset="0"/>
                          <a:cs typeface="Arial" pitchFamily="34" charset="0"/>
                        </a:rPr>
                        <a:t>Open file for reading and writing. The file is created (if it does not exist) or truncated (if it exists).</a:t>
                      </a:r>
                    </a:p>
                  </a:txBody>
                  <a:tcPr/>
                </a:tc>
                <a:extLst>
                  <a:ext uri="{0D108BD9-81ED-4DB2-BD59-A6C34878D82A}">
                    <a16:rowId xmlns:a16="http://schemas.microsoft.com/office/drawing/2014/main" val="10007"/>
                  </a:ext>
                </a:extLst>
              </a:tr>
              <a:tr h="340906">
                <a:tc>
                  <a:txBody>
                    <a:bodyPr/>
                    <a:lstStyle/>
                    <a:p>
                      <a:pPr fontAlgn="t"/>
                      <a:r>
                        <a:rPr lang="en-US" sz="1600" b="1" dirty="0" err="1">
                          <a:solidFill>
                            <a:schemeClr val="tx1"/>
                          </a:solidFill>
                          <a:latin typeface="Arial" pitchFamily="34" charset="0"/>
                          <a:cs typeface="Arial" pitchFamily="34" charset="0"/>
                        </a:rPr>
                        <a:t>wx</a:t>
                      </a:r>
                      <a:r>
                        <a:rPr lang="en-US" sz="1600" b="1" dirty="0">
                          <a:solidFill>
                            <a:schemeClr val="tx1"/>
                          </a:solidFill>
                          <a:latin typeface="Arial" pitchFamily="34" charset="0"/>
                          <a:cs typeface="Arial" pitchFamily="34" charset="0"/>
                        </a:rPr>
                        <a:t>+</a:t>
                      </a:r>
                    </a:p>
                  </a:txBody>
                  <a:tcPr/>
                </a:tc>
                <a:tc>
                  <a:txBody>
                    <a:bodyPr/>
                    <a:lstStyle/>
                    <a:p>
                      <a:pPr fontAlgn="t"/>
                      <a:r>
                        <a:rPr lang="en-US" sz="1600" dirty="0">
                          <a:solidFill>
                            <a:schemeClr val="tx1"/>
                          </a:solidFill>
                          <a:latin typeface="Arial" pitchFamily="34" charset="0"/>
                          <a:cs typeface="Arial" pitchFamily="34" charset="0"/>
                        </a:rPr>
                        <a:t>Like 'w+' but fails if path exists.</a:t>
                      </a:r>
                    </a:p>
                  </a:txBody>
                  <a:tcPr/>
                </a:tc>
                <a:extLst>
                  <a:ext uri="{0D108BD9-81ED-4DB2-BD59-A6C34878D82A}">
                    <a16:rowId xmlns:a16="http://schemas.microsoft.com/office/drawing/2014/main" val="10008"/>
                  </a:ext>
                </a:extLst>
              </a:tr>
              <a:tr h="340906">
                <a:tc>
                  <a:txBody>
                    <a:bodyPr/>
                    <a:lstStyle/>
                    <a:p>
                      <a:pPr fontAlgn="t"/>
                      <a:r>
                        <a:rPr lang="en-US" sz="1600" b="1" dirty="0">
                          <a:solidFill>
                            <a:schemeClr val="tx1"/>
                          </a:solidFill>
                          <a:latin typeface="Arial" pitchFamily="34" charset="0"/>
                          <a:cs typeface="Arial" pitchFamily="34" charset="0"/>
                        </a:rPr>
                        <a:t>a</a:t>
                      </a:r>
                    </a:p>
                  </a:txBody>
                  <a:tcPr/>
                </a:tc>
                <a:tc>
                  <a:txBody>
                    <a:bodyPr/>
                    <a:lstStyle/>
                    <a:p>
                      <a:pPr fontAlgn="t"/>
                      <a:r>
                        <a:rPr lang="en-US" sz="1600" dirty="0">
                          <a:solidFill>
                            <a:schemeClr val="tx1"/>
                          </a:solidFill>
                          <a:latin typeface="Arial" pitchFamily="34" charset="0"/>
                          <a:cs typeface="Arial" pitchFamily="34" charset="0"/>
                        </a:rPr>
                        <a:t>Open file for appending. The file is created if it does not exist.</a:t>
                      </a:r>
                    </a:p>
                  </a:txBody>
                  <a:tcPr/>
                </a:tc>
                <a:extLst>
                  <a:ext uri="{0D108BD9-81ED-4DB2-BD59-A6C34878D82A}">
                    <a16:rowId xmlns:a16="http://schemas.microsoft.com/office/drawing/2014/main" val="10009"/>
                  </a:ext>
                </a:extLst>
              </a:tr>
              <a:tr h="340906">
                <a:tc>
                  <a:txBody>
                    <a:bodyPr/>
                    <a:lstStyle/>
                    <a:p>
                      <a:pPr fontAlgn="t"/>
                      <a:r>
                        <a:rPr lang="en-US" sz="1600" b="1">
                          <a:solidFill>
                            <a:schemeClr val="tx1"/>
                          </a:solidFill>
                          <a:latin typeface="Arial" pitchFamily="34" charset="0"/>
                          <a:cs typeface="Arial" pitchFamily="34" charset="0"/>
                        </a:rPr>
                        <a:t>ax</a:t>
                      </a:r>
                    </a:p>
                  </a:txBody>
                  <a:tcPr/>
                </a:tc>
                <a:tc>
                  <a:txBody>
                    <a:bodyPr/>
                    <a:lstStyle/>
                    <a:p>
                      <a:pPr fontAlgn="t"/>
                      <a:r>
                        <a:rPr lang="en-US" sz="1600" dirty="0">
                          <a:solidFill>
                            <a:schemeClr val="tx1"/>
                          </a:solidFill>
                          <a:latin typeface="Arial" pitchFamily="34" charset="0"/>
                          <a:cs typeface="Arial" pitchFamily="34" charset="0"/>
                        </a:rPr>
                        <a:t>Like 'a' but fails if path exists.</a:t>
                      </a:r>
                    </a:p>
                  </a:txBody>
                  <a:tcPr/>
                </a:tc>
                <a:extLst>
                  <a:ext uri="{0D108BD9-81ED-4DB2-BD59-A6C34878D82A}">
                    <a16:rowId xmlns:a16="http://schemas.microsoft.com/office/drawing/2014/main" val="10010"/>
                  </a:ext>
                </a:extLst>
              </a:tr>
              <a:tr h="340906">
                <a:tc>
                  <a:txBody>
                    <a:bodyPr/>
                    <a:lstStyle/>
                    <a:p>
                      <a:pPr fontAlgn="t"/>
                      <a:r>
                        <a:rPr lang="en-US" sz="1600" b="1" dirty="0">
                          <a:solidFill>
                            <a:schemeClr val="tx1"/>
                          </a:solidFill>
                          <a:latin typeface="Arial" pitchFamily="34" charset="0"/>
                          <a:cs typeface="Arial" pitchFamily="34" charset="0"/>
                        </a:rPr>
                        <a:t>a+</a:t>
                      </a:r>
                    </a:p>
                  </a:txBody>
                  <a:tcPr/>
                </a:tc>
                <a:tc>
                  <a:txBody>
                    <a:bodyPr/>
                    <a:lstStyle/>
                    <a:p>
                      <a:pPr fontAlgn="t"/>
                      <a:r>
                        <a:rPr lang="en-US" sz="1600" dirty="0">
                          <a:solidFill>
                            <a:schemeClr val="tx1"/>
                          </a:solidFill>
                          <a:latin typeface="Arial" pitchFamily="34" charset="0"/>
                          <a:cs typeface="Arial" pitchFamily="34" charset="0"/>
                        </a:rPr>
                        <a:t>Open file for reading and appending. The file is created if it does not exist.</a:t>
                      </a:r>
                    </a:p>
                  </a:txBody>
                  <a:tcPr/>
                </a:tc>
                <a:extLst>
                  <a:ext uri="{0D108BD9-81ED-4DB2-BD59-A6C34878D82A}">
                    <a16:rowId xmlns:a16="http://schemas.microsoft.com/office/drawing/2014/main" val="10011"/>
                  </a:ext>
                </a:extLst>
              </a:tr>
              <a:tr h="340906">
                <a:tc>
                  <a:txBody>
                    <a:bodyPr/>
                    <a:lstStyle/>
                    <a:p>
                      <a:pPr fontAlgn="t"/>
                      <a:r>
                        <a:rPr lang="en-US" sz="1600" b="1" dirty="0">
                          <a:solidFill>
                            <a:schemeClr val="tx1"/>
                          </a:solidFill>
                          <a:latin typeface="Arial" pitchFamily="34" charset="0"/>
                          <a:cs typeface="Arial" pitchFamily="34" charset="0"/>
                        </a:rPr>
                        <a:t>ax+</a:t>
                      </a:r>
                    </a:p>
                  </a:txBody>
                  <a:tcPr/>
                </a:tc>
                <a:tc>
                  <a:txBody>
                    <a:bodyPr/>
                    <a:lstStyle/>
                    <a:p>
                      <a:pPr fontAlgn="t"/>
                      <a:r>
                        <a:rPr lang="en-US" sz="1600" dirty="0">
                          <a:solidFill>
                            <a:schemeClr val="tx1"/>
                          </a:solidFill>
                          <a:latin typeface="Arial" pitchFamily="34" charset="0"/>
                          <a:cs typeface="Arial" pitchFamily="34" charset="0"/>
                        </a:rPr>
                        <a:t>Like 'a+' but fails if path exists.</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opens an existing file in read mode.</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a:t>
            </a:r>
          </a:p>
        </p:txBody>
      </p:sp>
      <p:graphicFrame>
        <p:nvGraphicFramePr>
          <p:cNvPr id="7" name="Table 6"/>
          <p:cNvGraphicFramePr>
            <a:graphicFrameLocks noGrp="1"/>
          </p:cNvGraphicFramePr>
          <p:nvPr>
            <p:extLst>
              <p:ext uri="{D42A27DB-BD31-4B8C-83A1-F6EECF244321}">
                <p14:modId xmlns:p14="http://schemas.microsoft.com/office/powerpoint/2010/main" val="2117106080"/>
              </p:ext>
            </p:extLst>
          </p:nvPr>
        </p:nvGraphicFramePr>
        <p:xfrm>
          <a:off x="1369974" y="2065037"/>
          <a:ext cx="6728347" cy="374904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Open_File.js</a:t>
                      </a:r>
                      <a:endParaRPr lang="en-US" sz="1600" b="1" dirty="0" smtClean="0">
                        <a:solidFill>
                          <a:srgbClr val="FF0000"/>
                        </a:solidFill>
                        <a:latin typeface="Arial" pitchFamily="34" charset="0"/>
                        <a:cs typeface="Arial" pitchFamily="34" charset="0"/>
                      </a:endParaRPr>
                    </a:p>
                    <a:p>
                      <a:pPr>
                        <a:lnSpc>
                          <a:spcPct val="150000"/>
                        </a:lnSpc>
                      </a:pPr>
                      <a:r>
                        <a:rPr lang="en-US" sz="1600" b="1" kern="1200" dirty="0" smtClean="0">
                          <a:solidFill>
                            <a:schemeClr val="tx1"/>
                          </a:solidFill>
                          <a:latin typeface="Arial" pitchFamily="34" charset="0"/>
                          <a:ea typeface="+mn-ea"/>
                          <a:cs typeface="Arial" pitchFamily="34" charset="0"/>
                        </a:rPr>
                        <a:t>var fs = require("fs");  </a:t>
                      </a:r>
                    </a:p>
                    <a:p>
                      <a:pPr>
                        <a:lnSpc>
                          <a:spcPct val="150000"/>
                        </a:lnSpc>
                      </a:pPr>
                      <a:r>
                        <a:rPr lang="en-US" sz="1600" b="0" kern="1200" dirty="0" smtClean="0">
                          <a:solidFill>
                            <a:schemeClr val="tx1"/>
                          </a:solidFill>
                          <a:latin typeface="Arial" pitchFamily="34" charset="0"/>
                          <a:ea typeface="+mn-ea"/>
                          <a:cs typeface="Arial" pitchFamily="34" charset="0"/>
                        </a:rPr>
                        <a:t>// Asynchronous - Opening File  </a:t>
                      </a:r>
                    </a:p>
                    <a:p>
                      <a:pPr>
                        <a:lnSpc>
                          <a:spcPct val="150000"/>
                        </a:lnSpc>
                      </a:pPr>
                      <a:r>
                        <a:rPr lang="en-US" sz="1600" b="1" kern="1200" dirty="0" smtClean="0">
                          <a:solidFill>
                            <a:schemeClr val="tx1"/>
                          </a:solidFill>
                          <a:latin typeface="Arial" pitchFamily="34" charset="0"/>
                          <a:ea typeface="+mn-ea"/>
                          <a:cs typeface="Arial" pitchFamily="34" charset="0"/>
                        </a:rPr>
                        <a:t>console.log("Going to open file!");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latin typeface="Arial" pitchFamily="34" charset="0"/>
                          <a:ea typeface="+mn-ea"/>
                          <a:cs typeface="Arial" pitchFamily="34" charset="0"/>
                        </a:rPr>
                        <a:t>// Open file input.txt in read mode</a:t>
                      </a:r>
                    </a:p>
                    <a:p>
                      <a:pPr>
                        <a:lnSpc>
                          <a:spcPct val="150000"/>
                        </a:lnSpc>
                      </a:pPr>
                      <a:r>
                        <a:rPr lang="en-US" sz="1600" b="1" kern="1200" dirty="0" err="1" smtClean="0">
                          <a:solidFill>
                            <a:schemeClr val="tx1"/>
                          </a:solidFill>
                          <a:latin typeface="Arial" pitchFamily="34" charset="0"/>
                          <a:ea typeface="+mn-ea"/>
                          <a:cs typeface="Arial" pitchFamily="34" charset="0"/>
                        </a:rPr>
                        <a:t>fs.open</a:t>
                      </a:r>
                      <a:r>
                        <a:rPr lang="en-US" sz="1600" b="1" kern="1200" dirty="0" smtClean="0">
                          <a:solidFill>
                            <a:schemeClr val="tx1"/>
                          </a:solidFill>
                          <a:latin typeface="Arial" pitchFamily="34" charset="0"/>
                          <a:ea typeface="+mn-ea"/>
                          <a:cs typeface="Arial" pitchFamily="34" charset="0"/>
                        </a:rPr>
                        <a:t>('input.txt', 'r+', function(err, </a:t>
                      </a:r>
                      <a:r>
                        <a:rPr lang="en-US" sz="1600" b="1" kern="1200" dirty="0" err="1" smtClean="0">
                          <a:solidFill>
                            <a:schemeClr val="tx1"/>
                          </a:solidFill>
                          <a:latin typeface="Arial" pitchFamily="34" charset="0"/>
                          <a:ea typeface="+mn-ea"/>
                          <a:cs typeface="Arial" pitchFamily="34" charset="0"/>
                        </a:rPr>
                        <a:t>fd</a:t>
                      </a:r>
                      <a:r>
                        <a:rPr lang="en-US" sz="1600" b="1" kern="1200" dirty="0" smtClean="0">
                          <a:solidFill>
                            <a:schemeClr val="tx1"/>
                          </a:solidFill>
                          <a:latin typeface="Arial" pitchFamily="34" charset="0"/>
                          <a:ea typeface="+mn-ea"/>
                          <a:cs typeface="Arial" pitchFamily="34" charset="0"/>
                        </a:rPr>
                        <a:t>) {  </a:t>
                      </a:r>
                    </a:p>
                    <a:p>
                      <a:pPr>
                        <a:lnSpc>
                          <a:spcPct val="150000"/>
                        </a:lnSpc>
                      </a:pPr>
                      <a:r>
                        <a:rPr lang="en-US" sz="1600" b="1" kern="1200" dirty="0" smtClean="0">
                          <a:solidFill>
                            <a:schemeClr val="tx1"/>
                          </a:solidFill>
                          <a:latin typeface="Arial" pitchFamily="34" charset="0"/>
                          <a:ea typeface="+mn-ea"/>
                          <a:cs typeface="Arial" pitchFamily="34" charset="0"/>
                        </a:rPr>
                        <a:t>   if (err) throw err;</a:t>
                      </a:r>
                    </a:p>
                    <a:p>
                      <a:pPr>
                        <a:lnSpc>
                          <a:spcPct val="150000"/>
                        </a:lnSpc>
                      </a:pPr>
                      <a:r>
                        <a:rPr lang="en-US" sz="1600" b="1" kern="1200" dirty="0" smtClean="0">
                          <a:solidFill>
                            <a:schemeClr val="tx1"/>
                          </a:solidFill>
                          <a:latin typeface="Arial" pitchFamily="34" charset="0"/>
                          <a:ea typeface="+mn-ea"/>
                          <a:cs typeface="Arial" pitchFamily="34" charset="0"/>
                        </a:rPr>
                        <a:t>         </a:t>
                      </a:r>
                    </a:p>
                    <a:p>
                      <a:pPr>
                        <a:lnSpc>
                          <a:spcPct val="150000"/>
                        </a:lnSpc>
                      </a:pPr>
                      <a:r>
                        <a:rPr lang="en-US" sz="1600" b="1" kern="1200" dirty="0" smtClean="0">
                          <a:solidFill>
                            <a:schemeClr val="tx1"/>
                          </a:solidFill>
                          <a:latin typeface="Arial" pitchFamily="34" charset="0"/>
                          <a:ea typeface="+mn-ea"/>
                          <a:cs typeface="Arial" pitchFamily="34" charset="0"/>
                        </a:rPr>
                        <a:t>  console.log("File opened successfully!");       </a:t>
                      </a:r>
                    </a:p>
                    <a:p>
                      <a:pPr>
                        <a:lnSpc>
                          <a:spcPct val="150000"/>
                        </a:lnSpc>
                      </a:pPr>
                      <a:r>
                        <a:rPr lang="en-US" sz="1600" b="1" kern="1200" dirty="0" smtClean="0">
                          <a:solidFill>
                            <a:schemeClr val="tx1"/>
                          </a:solidFill>
                          <a:latin typeface="Arial" pitchFamily="34" charset="0"/>
                          <a:ea typeface="+mn-ea"/>
                          <a:cs typeface="Arial" pitchFamily="34" charset="0"/>
                        </a:rPr>
                        <a:t>});  </a:t>
                      </a:r>
                      <a:endParaRPr lang="en-US" sz="16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406332"/>
            <a:ext cx="10740766" cy="4479187"/>
          </a:xfrm>
        </p:spPr>
        <p:txBody>
          <a:bodyPr/>
          <a:lstStyle/>
          <a:p>
            <a:pPr marL="276225" lvl="1" indent="-231775">
              <a:lnSpc>
                <a:spcPct val="150000"/>
              </a:lnSpc>
              <a:buFont typeface="Arial" pitchFamily="34" charset="0"/>
              <a:buChar char="•"/>
            </a:pPr>
            <a:r>
              <a:rPr lang="en-US" sz="1600" dirty="0">
                <a:latin typeface="Arial" pitchFamily="34" charset="0"/>
                <a:cs typeface="Arial" pitchFamily="34" charset="0"/>
              </a:rPr>
              <a:t>Run the command node Open_File.js in the terminal.</a:t>
            </a:r>
          </a:p>
          <a:p>
            <a:pPr marL="276225" lvl="1" indent="-231775">
              <a:lnSpc>
                <a:spcPct val="150000"/>
              </a:lnSpc>
              <a:buFont typeface="Arial" pitchFamily="34" charset="0"/>
              <a:buChar char="•"/>
            </a:pPr>
            <a:r>
              <a:rPr lang="en-US" sz="1600" dirty="0">
                <a:latin typeface="Arial" pitchFamily="34" charset="0"/>
                <a:cs typeface="Arial" pitchFamily="34" charset="0"/>
              </a:rPr>
              <a:t>The terminal output will display</a:t>
            </a:r>
          </a:p>
          <a:p>
            <a:pPr marL="276225" lvl="1" indent="-231775" algn="just">
              <a:lnSpc>
                <a:spcPct val="150000"/>
              </a:lnSpc>
              <a:buFont typeface="Arial" pitchFamily="34" charset="0"/>
              <a:buChar char="•"/>
            </a:pPr>
            <a:r>
              <a:rPr lang="en-US" sz="1600" dirty="0">
                <a:latin typeface="Arial" pitchFamily="34" charset="0"/>
                <a:cs typeface="Arial" pitchFamily="34" charset="0"/>
              </a:rPr>
              <a:t>The file is opened and the flag is set to read mode. After opening of file function is called to read the contents of file and store in memory. As there are no errors ‘File opened successfully!’ is printed.</a:t>
            </a:r>
          </a:p>
          <a:p>
            <a:pPr marL="44450" lvl="1">
              <a:lnSpc>
                <a:spcPct val="200000"/>
              </a:lnSpc>
            </a:pPr>
            <a:r>
              <a:rPr lang="en-US" sz="1600" b="0" dirty="0" smtClean="0"/>
              <a:t>     </a:t>
            </a:r>
            <a:endParaRPr lang="en-US" sz="15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a:t>
            </a:r>
            <a:endParaRPr lang="en-US" dirty="0"/>
          </a:p>
        </p:txBody>
      </p:sp>
      <p:pic>
        <p:nvPicPr>
          <p:cNvPr id="4098" name="Picture 2"/>
          <p:cNvPicPr>
            <a:picLocks noChangeAspect="1" noChangeArrowheads="1"/>
          </p:cNvPicPr>
          <p:nvPr/>
        </p:nvPicPr>
        <p:blipFill>
          <a:blip r:embed="rId2"/>
          <a:srcRect/>
          <a:stretch>
            <a:fillRect/>
          </a:stretch>
        </p:blipFill>
        <p:spPr bwMode="auto">
          <a:xfrm>
            <a:off x="2168547" y="3135959"/>
            <a:ext cx="5648112" cy="2749560"/>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opens an existing file in write and read mode.</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a:t>
            </a:r>
          </a:p>
        </p:txBody>
      </p:sp>
      <p:graphicFrame>
        <p:nvGraphicFramePr>
          <p:cNvPr id="7" name="Table 6"/>
          <p:cNvGraphicFramePr>
            <a:graphicFrameLocks noGrp="1"/>
          </p:cNvGraphicFramePr>
          <p:nvPr>
            <p:extLst>
              <p:ext uri="{D42A27DB-BD31-4B8C-83A1-F6EECF244321}">
                <p14:modId xmlns:p14="http://schemas.microsoft.com/office/powerpoint/2010/main" val="2831333048"/>
              </p:ext>
            </p:extLst>
          </p:nvPr>
        </p:nvGraphicFramePr>
        <p:xfrm>
          <a:off x="2127619" y="2162506"/>
          <a:ext cx="6728347" cy="3543282"/>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354328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Open_File1.js</a:t>
                      </a:r>
                      <a:endParaRPr lang="en-US" sz="1600" b="1" dirty="0" smtClean="0">
                        <a:solidFill>
                          <a:srgbClr val="FF0000"/>
                        </a:solidFill>
                        <a:latin typeface="Arial" pitchFamily="34" charset="0"/>
                        <a:cs typeface="Arial" pitchFamily="34" charset="0"/>
                      </a:endParaRPr>
                    </a:p>
                    <a:p>
                      <a:pPr>
                        <a:lnSpc>
                          <a:spcPct val="150000"/>
                        </a:lnSpc>
                      </a:pPr>
                      <a:r>
                        <a:rPr lang="en-US" sz="1600" b="1" kern="1200" dirty="0" smtClean="0">
                          <a:solidFill>
                            <a:schemeClr val="tx1"/>
                          </a:solidFill>
                          <a:latin typeface="Arial" pitchFamily="34" charset="0"/>
                          <a:ea typeface="+mn-ea"/>
                          <a:cs typeface="Arial" pitchFamily="34" charset="0"/>
                        </a:rPr>
                        <a:t>var fs = require('fs');</a:t>
                      </a:r>
                    </a:p>
                    <a:p>
                      <a:pPr>
                        <a:lnSpc>
                          <a:spcPct val="150000"/>
                        </a:lnSpc>
                      </a:pPr>
                      <a:r>
                        <a:rPr lang="en-US" sz="1600" b="1" kern="1200" dirty="0" smtClean="0">
                          <a:solidFill>
                            <a:schemeClr val="tx1"/>
                          </a:solidFill>
                          <a:latin typeface="Arial" pitchFamily="34" charset="0"/>
                          <a:ea typeface="+mn-ea"/>
                          <a:cs typeface="Arial" pitchFamily="34" charset="0"/>
                        </a:rPr>
                        <a:t>console.log("Open file!"); </a:t>
                      </a:r>
                    </a:p>
                    <a:p>
                      <a:pPr>
                        <a:lnSpc>
                          <a:spcPct val="150000"/>
                        </a:lnSpc>
                      </a:pPr>
                      <a:r>
                        <a:rPr lang="en-US" sz="1600" b="0" kern="1200" dirty="0" smtClean="0">
                          <a:solidFill>
                            <a:schemeClr val="tx1"/>
                          </a:solidFill>
                          <a:latin typeface="Arial" pitchFamily="34" charset="0"/>
                          <a:ea typeface="+mn-ea"/>
                          <a:cs typeface="Arial" pitchFamily="34" charset="0"/>
                        </a:rPr>
                        <a:t>// To open file in write and read mode,</a:t>
                      </a:r>
                    </a:p>
                    <a:p>
                      <a:pPr>
                        <a:lnSpc>
                          <a:spcPct val="150000"/>
                        </a:lnSpc>
                      </a:pPr>
                      <a:r>
                        <a:rPr lang="en-US" sz="1600" b="0" kern="1200" dirty="0" smtClean="0">
                          <a:solidFill>
                            <a:schemeClr val="tx1"/>
                          </a:solidFill>
                          <a:latin typeface="Arial" pitchFamily="34" charset="0"/>
                          <a:ea typeface="+mn-ea"/>
                          <a:cs typeface="Arial" pitchFamily="34" charset="0"/>
                        </a:rPr>
                        <a:t>// create file if doesn't exists.</a:t>
                      </a:r>
                    </a:p>
                    <a:p>
                      <a:pPr>
                        <a:lnSpc>
                          <a:spcPct val="150000"/>
                        </a:lnSpc>
                      </a:pPr>
                      <a:r>
                        <a:rPr lang="en-US" sz="1600" b="1" kern="1200" dirty="0" err="1" smtClean="0">
                          <a:solidFill>
                            <a:schemeClr val="tx1"/>
                          </a:solidFill>
                          <a:latin typeface="Arial" pitchFamily="34" charset="0"/>
                          <a:ea typeface="+mn-ea"/>
                          <a:cs typeface="Arial" pitchFamily="34" charset="0"/>
                        </a:rPr>
                        <a:t>fs.open</a:t>
                      </a:r>
                      <a:r>
                        <a:rPr lang="en-US" sz="1600" b="1" kern="1200" dirty="0" smtClean="0">
                          <a:solidFill>
                            <a:schemeClr val="tx1"/>
                          </a:solidFill>
                          <a:latin typeface="Arial" pitchFamily="34" charset="0"/>
                          <a:ea typeface="+mn-ea"/>
                          <a:cs typeface="Arial" pitchFamily="34" charset="0"/>
                        </a:rPr>
                        <a:t>('input.txt', 'w+', function (err, </a:t>
                      </a:r>
                      <a:r>
                        <a:rPr lang="en-US" sz="1600" b="1" kern="1200" dirty="0" err="1" smtClean="0">
                          <a:solidFill>
                            <a:schemeClr val="tx1"/>
                          </a:solidFill>
                          <a:latin typeface="Arial" pitchFamily="34" charset="0"/>
                          <a:ea typeface="+mn-ea"/>
                          <a:cs typeface="Arial" pitchFamily="34" charset="0"/>
                        </a:rPr>
                        <a:t>fdata</a:t>
                      </a:r>
                      <a:r>
                        <a:rPr lang="en-US" sz="1600" b="1" kern="1200" dirty="0" smtClean="0">
                          <a:solidFill>
                            <a:schemeClr val="tx1"/>
                          </a:solidFill>
                          <a:latin typeface="Arial" pitchFamily="34" charset="0"/>
                          <a:ea typeface="+mn-ea"/>
                          <a:cs typeface="Arial" pitchFamily="34" charset="0"/>
                        </a:rPr>
                        <a:t>) {</a:t>
                      </a:r>
                    </a:p>
                    <a:p>
                      <a:pPr>
                        <a:lnSpc>
                          <a:spcPct val="150000"/>
                        </a:lnSpc>
                      </a:pPr>
                      <a:r>
                        <a:rPr lang="en-US" sz="1600" b="1" kern="1200" dirty="0" smtClean="0">
                          <a:solidFill>
                            <a:schemeClr val="tx1"/>
                          </a:solidFill>
                          <a:latin typeface="Arial" pitchFamily="34" charset="0"/>
                          <a:ea typeface="+mn-ea"/>
                          <a:cs typeface="Arial" pitchFamily="34" charset="0"/>
                        </a:rPr>
                        <a:t>          if (err) throw err; </a:t>
                      </a:r>
                    </a:p>
                    <a:p>
                      <a:pPr>
                        <a:lnSpc>
                          <a:spcPct val="150000"/>
                        </a:lnSpc>
                      </a:pPr>
                      <a:r>
                        <a:rPr lang="en-US" sz="1600" b="1" kern="1200" dirty="0" smtClean="0">
                          <a:solidFill>
                            <a:schemeClr val="tx1"/>
                          </a:solidFill>
                          <a:latin typeface="Arial" pitchFamily="34" charset="0"/>
                          <a:ea typeface="+mn-ea"/>
                          <a:cs typeface="Arial" pitchFamily="34" charset="0"/>
                        </a:rPr>
                        <a:t>   console.log("File opened successfully!");    </a:t>
                      </a:r>
                    </a:p>
                    <a:p>
                      <a:pPr>
                        <a:lnSpc>
                          <a:spcPct val="150000"/>
                        </a:lnSpc>
                      </a:pPr>
                      <a:r>
                        <a:rPr lang="en-US" sz="1600" b="1" kern="1200" dirty="0" smtClean="0">
                          <a:solidFill>
                            <a:schemeClr val="tx1"/>
                          </a:solidFill>
                          <a:latin typeface="Arial" pitchFamily="34" charset="0"/>
                          <a:ea typeface="+mn-ea"/>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150000"/>
              </a:lnSpc>
              <a:buFont typeface="Arial" pitchFamily="34" charset="0"/>
              <a:buChar char="•"/>
            </a:pPr>
            <a:r>
              <a:rPr lang="en-US" sz="1600" dirty="0">
                <a:latin typeface="Arial" pitchFamily="34" charset="0"/>
                <a:cs typeface="Arial" pitchFamily="34" charset="0"/>
              </a:rPr>
              <a:t>Run the command node Open_File1.js in the terminal.</a:t>
            </a:r>
          </a:p>
          <a:p>
            <a:pPr marL="276225" lvl="1" indent="-231775">
              <a:lnSpc>
                <a:spcPct val="150000"/>
              </a:lnSpc>
              <a:buFont typeface="Arial" pitchFamily="34" charset="0"/>
              <a:buChar char="•"/>
            </a:pPr>
            <a:r>
              <a:rPr lang="en-US" sz="1600" dirty="0">
                <a:latin typeface="Arial" pitchFamily="34" charset="0"/>
                <a:cs typeface="Arial" pitchFamily="34" charset="0"/>
              </a:rPr>
              <a:t>The terminal output will </a:t>
            </a:r>
            <a:r>
              <a:rPr lang="en-US" sz="1600" dirty="0" smtClean="0">
                <a:latin typeface="Arial" pitchFamily="34" charset="0"/>
                <a:cs typeface="Arial" pitchFamily="34" charset="0"/>
              </a:rPr>
              <a:t>display</a:t>
            </a:r>
            <a:endParaRPr lang="en-US" sz="1600" dirty="0">
              <a:latin typeface="Arial" pitchFamily="34" charset="0"/>
              <a:cs typeface="Arial" pitchFamily="34" charset="0"/>
            </a:endParaRPr>
          </a:p>
          <a:p>
            <a:pPr marL="276225" lvl="1" indent="-231775" algn="just">
              <a:lnSpc>
                <a:spcPct val="150000"/>
              </a:lnSpc>
              <a:buFont typeface="Arial" pitchFamily="34" charset="0"/>
              <a:buChar char="•"/>
            </a:pPr>
            <a:r>
              <a:rPr lang="en-US" sz="1600" dirty="0"/>
              <a:t>The file ‘demo.txt’ is opened in read and write mode, then the function is called. </a:t>
            </a:r>
            <a:endParaRPr lang="en-US" sz="1600" dirty="0" smtClean="0"/>
          </a:p>
          <a:p>
            <a:pPr marL="276225" lvl="1" indent="-231775" algn="just">
              <a:lnSpc>
                <a:spcPct val="150000"/>
              </a:lnSpc>
              <a:buFont typeface="Arial" pitchFamily="34" charset="0"/>
              <a:buChar char="•"/>
            </a:pPr>
            <a:r>
              <a:rPr lang="en-US" sz="1600" dirty="0" smtClean="0">
                <a:latin typeface="Arial" pitchFamily="34" charset="0"/>
                <a:cs typeface="Arial" pitchFamily="34" charset="0"/>
              </a:rPr>
              <a:t>As </a:t>
            </a:r>
            <a:r>
              <a:rPr lang="en-US" sz="1600" dirty="0">
                <a:latin typeface="Arial" pitchFamily="34" charset="0"/>
                <a:cs typeface="Arial" pitchFamily="34" charset="0"/>
              </a:rPr>
              <a:t>there are no errors ‘File opened successfully!’ is printed.</a:t>
            </a:r>
          </a:p>
          <a:p>
            <a:pPr marL="44450" lvl="1">
              <a:lnSpc>
                <a:spcPct val="200000"/>
              </a:lnSpc>
            </a:pPr>
            <a:r>
              <a:rPr lang="en-US" sz="1600" b="0" dirty="0" smtClean="0"/>
              <a:t>     </a:t>
            </a:r>
            <a:endParaRPr lang="en-US" sz="15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Open File</a:t>
            </a:r>
            <a:endParaRPr lang="en-US" dirty="0"/>
          </a:p>
        </p:txBody>
      </p:sp>
      <p:pic>
        <p:nvPicPr>
          <p:cNvPr id="1027" name="Picture 3"/>
          <p:cNvPicPr>
            <a:picLocks noChangeAspect="1" noChangeArrowheads="1"/>
          </p:cNvPicPr>
          <p:nvPr/>
        </p:nvPicPr>
        <p:blipFill>
          <a:blip r:embed="rId2"/>
          <a:srcRect/>
          <a:stretch>
            <a:fillRect/>
          </a:stretch>
        </p:blipFill>
        <p:spPr bwMode="auto">
          <a:xfrm>
            <a:off x="2889941" y="3279731"/>
            <a:ext cx="5434440" cy="2391627"/>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403633"/>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fs.stat</a:t>
            </a:r>
            <a:r>
              <a:rPr lang="en-US" b="0" dirty="0" smtClean="0"/>
              <a:t>() method to get the information about a file −</a:t>
            </a:r>
          </a:p>
          <a:p>
            <a:pPr marL="331788" lvl="1" indent="-287338">
              <a:lnSpc>
                <a:spcPct val="150000"/>
              </a:lnSpc>
              <a:buFont typeface="Arial" pitchFamily="34" charset="0"/>
              <a:buChar char="•"/>
            </a:pPr>
            <a:endParaRPr lang="en-US" b="0" dirty="0" smtClean="0"/>
          </a:p>
          <a:p>
            <a:pPr marL="331788" lvl="1" indent="-287338">
              <a:lnSpc>
                <a:spcPct val="150000"/>
              </a:lnSpc>
              <a:buFont typeface="Arial" pitchFamily="34" charset="0"/>
              <a:buChar char="•"/>
            </a:pPr>
            <a:endParaRPr lang="en-US" b="0" dirty="0" smtClean="0"/>
          </a:p>
          <a:p>
            <a:pPr marL="44450" lvl="1">
              <a:lnSpc>
                <a:spcPct val="150000"/>
              </a:lnSpc>
            </a:pPr>
            <a:r>
              <a:rPr lang="en-US" b="1" dirty="0" smtClean="0"/>
              <a:t>Parameter Description:</a:t>
            </a:r>
          </a:p>
          <a:p>
            <a:pPr marL="276225" lvl="1" indent="-231775">
              <a:lnSpc>
                <a:spcPct val="150000"/>
              </a:lnSpc>
              <a:buFont typeface="Arial" pitchFamily="34" charset="0"/>
              <a:buChar char="•"/>
            </a:pPr>
            <a:r>
              <a:rPr lang="en-US" dirty="0" smtClean="0"/>
              <a:t>path: </a:t>
            </a:r>
            <a:r>
              <a:rPr lang="en-US" b="0" dirty="0" smtClean="0"/>
              <a:t>Full path with name of the file as a string.</a:t>
            </a:r>
          </a:p>
          <a:p>
            <a:pPr marL="276225" lvl="1" indent="-231775">
              <a:lnSpc>
                <a:spcPct val="150000"/>
              </a:lnSpc>
              <a:buFont typeface="Arial" pitchFamily="34" charset="0"/>
              <a:buChar char="•"/>
            </a:pPr>
            <a:r>
              <a:rPr lang="en-US" dirty="0" smtClean="0"/>
              <a:t>callback: </a:t>
            </a:r>
            <a:r>
              <a:rPr lang="en-US" b="0" dirty="0" smtClean="0"/>
              <a:t>This is the callback function which gets two arguments (err, stats) where </a:t>
            </a:r>
            <a:r>
              <a:rPr lang="en-US" dirty="0" smtClean="0"/>
              <a:t>stats</a:t>
            </a:r>
            <a:r>
              <a:rPr lang="en-US" b="0" dirty="0" smtClean="0"/>
              <a:t> is an object of </a:t>
            </a:r>
            <a:r>
              <a:rPr lang="en-US" b="0" dirty="0" err="1" smtClean="0"/>
              <a:t>fs.stats</a:t>
            </a:r>
            <a:r>
              <a:rPr lang="en-US" b="0" dirty="0" smtClean="0"/>
              <a:t> type.</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Get File Information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12347218"/>
              </p:ext>
            </p:extLst>
          </p:nvPr>
        </p:nvGraphicFramePr>
        <p:xfrm>
          <a:off x="2478954" y="2114688"/>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err="1" smtClean="0">
                          <a:solidFill>
                            <a:schemeClr val="tx1"/>
                          </a:solidFill>
                        </a:rPr>
                        <a:t>fs.stat</a:t>
                      </a:r>
                      <a:r>
                        <a:rPr lang="en-US" sz="1600" dirty="0" smtClean="0">
                          <a:solidFill>
                            <a:schemeClr val="tx1"/>
                          </a:solidFill>
                        </a:rPr>
                        <a:t>(path, callback)</a:t>
                      </a:r>
                      <a:endParaRPr lang="en-US" sz="17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150000"/>
              </a:lnSpc>
              <a:buFont typeface="Arial" panose="020B0604020202020204" pitchFamily="34" charset="0"/>
              <a:buChar char="•"/>
            </a:pPr>
            <a:r>
              <a:rPr lang="en-US" b="0" dirty="0" smtClean="0"/>
              <a:t>Node.js development environment can be setup in </a:t>
            </a:r>
            <a:r>
              <a:rPr lang="en-US" dirty="0" smtClean="0"/>
              <a:t>Windows, Mac, Linux </a:t>
            </a:r>
            <a:r>
              <a:rPr lang="en-US" b="0" dirty="0" smtClean="0"/>
              <a:t>and</a:t>
            </a:r>
            <a:r>
              <a:rPr lang="en-US" dirty="0" smtClean="0"/>
              <a:t> Solaris.</a:t>
            </a:r>
          </a:p>
          <a:p>
            <a:pPr marL="330200" lvl="1" indent="-285750" algn="just">
              <a:lnSpc>
                <a:spcPct val="150000"/>
              </a:lnSpc>
              <a:buFont typeface="Arial" panose="020B0604020202020204" pitchFamily="34" charset="0"/>
              <a:buChar char="•"/>
            </a:pPr>
            <a:r>
              <a:rPr lang="en-US" b="0" dirty="0" smtClean="0"/>
              <a:t>The following </a:t>
            </a:r>
            <a:r>
              <a:rPr lang="en-US" dirty="0" smtClean="0"/>
              <a:t>tools/SDK </a:t>
            </a:r>
            <a:r>
              <a:rPr lang="en-US" b="0" dirty="0" smtClean="0"/>
              <a:t>are required for developing a Node.js application on any platform,</a:t>
            </a:r>
          </a:p>
          <a:p>
            <a:pPr marL="700088" lvl="3" indent="-342900">
              <a:lnSpc>
                <a:spcPct val="150000"/>
              </a:lnSpc>
              <a:buFont typeface="+mj-lt"/>
              <a:buAutoNum type="arabicPeriod"/>
            </a:pPr>
            <a:r>
              <a:rPr lang="en-US" sz="1800" b="0" dirty="0" smtClean="0">
                <a:solidFill>
                  <a:schemeClr val="tx1"/>
                </a:solidFill>
              </a:rPr>
              <a:t>Node.js</a:t>
            </a:r>
          </a:p>
          <a:p>
            <a:pPr marL="700088" lvl="3" indent="-342900">
              <a:lnSpc>
                <a:spcPct val="150000"/>
              </a:lnSpc>
              <a:buFont typeface="+mj-lt"/>
              <a:buAutoNum type="arabicPeriod"/>
            </a:pPr>
            <a:r>
              <a:rPr lang="en-US" sz="1800" b="0" dirty="0" smtClean="0">
                <a:solidFill>
                  <a:schemeClr val="tx1"/>
                </a:solidFill>
              </a:rPr>
              <a:t>Node Package Manager (NPM)</a:t>
            </a:r>
          </a:p>
          <a:p>
            <a:pPr marL="1058863" lvl="5" indent="-342900">
              <a:lnSpc>
                <a:spcPct val="150000"/>
              </a:lnSpc>
              <a:buNone/>
            </a:pPr>
            <a:r>
              <a:rPr lang="en-US" dirty="0" smtClean="0">
                <a:solidFill>
                  <a:schemeClr val="tx1"/>
                </a:solidFill>
              </a:rPr>
              <a:t>- NPM (Node Package Manager) is included in Node.js installation</a:t>
            </a:r>
            <a:endParaRPr lang="en-US" b="0" dirty="0" smtClean="0">
              <a:solidFill>
                <a:schemeClr val="tx1"/>
              </a:solidFill>
            </a:endParaRPr>
          </a:p>
          <a:p>
            <a:pPr marL="700088" lvl="3" indent="-342900">
              <a:lnSpc>
                <a:spcPct val="150000"/>
              </a:lnSpc>
              <a:buFont typeface="+mj-lt"/>
              <a:buAutoNum type="arabicPeriod"/>
            </a:pPr>
            <a:r>
              <a:rPr lang="en-US" sz="1800" b="0" dirty="0" smtClean="0">
                <a:solidFill>
                  <a:schemeClr val="tx1"/>
                </a:solidFill>
              </a:rPr>
              <a:t>IDE (Integrated Development Environment) or Text Editor like Visual Code Editor</a:t>
            </a:r>
          </a:p>
          <a:p>
            <a:pPr marL="387350" lvl="1" indent="-342900">
              <a:lnSpc>
                <a:spcPct val="150000"/>
              </a:lnSpc>
              <a:buFont typeface="Arial" pitchFamily="34" charset="0"/>
              <a:buChar char="•"/>
            </a:pPr>
            <a:r>
              <a:rPr lang="en-US" b="0" dirty="0" smtClean="0"/>
              <a:t>Node.js official web site </a:t>
            </a:r>
            <a:r>
              <a:rPr lang="en-US" dirty="0" smtClean="0">
                <a:hlinkClick r:id="rId2"/>
              </a:rPr>
              <a:t>https://nodejs.org</a:t>
            </a:r>
            <a:r>
              <a:rPr lang="en-US" dirty="0" smtClean="0"/>
              <a:t>. </a:t>
            </a:r>
          </a:p>
          <a:p>
            <a:pPr marL="879475" lvl="4" indent="-342900">
              <a:lnSpc>
                <a:spcPct val="150000"/>
              </a:lnSpc>
            </a:pPr>
            <a:r>
              <a:rPr lang="en-US" sz="1800" b="0" dirty="0" smtClean="0">
                <a:solidFill>
                  <a:schemeClr val="tx1"/>
                </a:solidFill>
              </a:rPr>
              <a:t>It will automatically detect OS and display download link as per your Operating System.</a:t>
            </a:r>
          </a:p>
          <a:p>
            <a:pPr marL="879475" lvl="4" indent="-342900">
              <a:lnSpc>
                <a:spcPct val="150000"/>
              </a:lnSpc>
            </a:pPr>
            <a:r>
              <a:rPr lang="en-US" sz="1800" dirty="0" smtClean="0">
                <a:solidFill>
                  <a:schemeClr val="tx1"/>
                </a:solidFill>
              </a:rPr>
              <a:t>Once the Node.js installed , can verify it by opening the command prompt and typing </a:t>
            </a:r>
            <a:r>
              <a:rPr lang="en-US" sz="1800" b="1" dirty="0" smtClean="0">
                <a:solidFill>
                  <a:schemeClr val="tx1"/>
                </a:solidFill>
              </a:rPr>
              <a:t>node -v</a:t>
            </a:r>
            <a:r>
              <a:rPr lang="en-US" sz="1800" dirty="0" smtClean="0">
                <a:solidFill>
                  <a:schemeClr val="tx1"/>
                </a:solidFill>
              </a:rPr>
              <a:t>.</a:t>
            </a:r>
          </a:p>
          <a:p>
            <a:pPr marL="879475" lvl="4" indent="-342900">
              <a:lnSpc>
                <a:spcPct val="150000"/>
              </a:lnSpc>
            </a:pPr>
            <a:r>
              <a:rPr lang="en-US" sz="1800" dirty="0" smtClean="0">
                <a:solidFill>
                  <a:schemeClr val="tx1"/>
                </a:solidFill>
              </a:rPr>
              <a:t> If Node.js is installed successfully then it will display the version of the Node.js</a:t>
            </a:r>
            <a:endParaRPr lang="en-US" sz="1800" b="0" dirty="0" smtClean="0">
              <a:solidFill>
                <a:schemeClr val="tx1"/>
              </a:solidFill>
            </a:endParaRPr>
          </a:p>
          <a:p>
            <a:pPr marL="285750" indent="-285750" algn="just">
              <a:lnSpc>
                <a:spcPct val="150000"/>
              </a:lnSpc>
              <a:buFont typeface="Arial" panose="020B0604020202020204" pitchFamily="34" charset="0"/>
              <a:buChar char="•"/>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Environment Setup</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r>
              <a:rPr lang="en-US" sz="1800" b="0" dirty="0" smtClean="0"/>
              <a:t>The following methods in </a:t>
            </a:r>
            <a:r>
              <a:rPr lang="en-US" sz="1800" dirty="0" err="1" smtClean="0"/>
              <a:t>fs.stats</a:t>
            </a:r>
            <a:r>
              <a:rPr lang="en-US" sz="1800" b="0" dirty="0" smtClean="0"/>
              <a:t> class which can be used to check file type.</a:t>
            </a:r>
            <a:r>
              <a:rPr lang="en-US" sz="1800" dirty="0" smtClean="0"/>
              <a:t/>
            </a:r>
            <a:br>
              <a:rPr lang="en-US" sz="1800" dirty="0" smtClean="0"/>
            </a:br>
            <a:endParaRPr lang="en-US" sz="1800" b="0" dirty="0" smtClean="0"/>
          </a:p>
          <a:p>
            <a:pPr marL="287338" indent="-287338">
              <a:buFont typeface="Arial" pitchFamily="34" charset="0"/>
              <a:buChar char="•"/>
            </a:pPr>
            <a:endParaRPr lang="en-US" sz="1800" b="0" dirty="0" smtClean="0"/>
          </a:p>
          <a:p>
            <a:pPr marL="177800" indent="-177800">
              <a:lnSpc>
                <a:spcPct val="150000"/>
              </a:lnSpc>
            </a:pP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Get File Information</a:t>
            </a:r>
          </a:p>
        </p:txBody>
      </p:sp>
      <p:graphicFrame>
        <p:nvGraphicFramePr>
          <p:cNvPr id="8" name="Table 7"/>
          <p:cNvGraphicFramePr>
            <a:graphicFrameLocks noGrp="1"/>
          </p:cNvGraphicFramePr>
          <p:nvPr>
            <p:extLst>
              <p:ext uri="{D42A27DB-BD31-4B8C-83A1-F6EECF244321}">
                <p14:modId xmlns:p14="http://schemas.microsoft.com/office/powerpoint/2010/main" val="3307999515"/>
              </p:ext>
            </p:extLst>
          </p:nvPr>
        </p:nvGraphicFramePr>
        <p:xfrm>
          <a:off x="1304881" y="1915886"/>
          <a:ext cx="9937087" cy="3972945"/>
        </p:xfrm>
        <a:graphic>
          <a:graphicData uri="http://schemas.openxmlformats.org/drawingml/2006/table">
            <a:tbl>
              <a:tblPr firstRow="1" bandRow="1">
                <a:tableStyleId>{6E25E649-3F16-4E02-A733-19D2CDBF48F0}</a:tableStyleId>
              </a:tblPr>
              <a:tblGrid>
                <a:gridCol w="3012298">
                  <a:extLst>
                    <a:ext uri="{9D8B030D-6E8A-4147-A177-3AD203B41FA5}">
                      <a16:colId xmlns:a16="http://schemas.microsoft.com/office/drawing/2014/main" val="20000"/>
                    </a:ext>
                  </a:extLst>
                </a:gridCol>
                <a:gridCol w="6924789">
                  <a:extLst>
                    <a:ext uri="{9D8B030D-6E8A-4147-A177-3AD203B41FA5}">
                      <a16:colId xmlns:a16="http://schemas.microsoft.com/office/drawing/2014/main" val="20001"/>
                    </a:ext>
                  </a:extLst>
                </a:gridCol>
              </a:tblGrid>
              <a:tr h="255780">
                <a:tc>
                  <a:txBody>
                    <a:bodyPr/>
                    <a:lstStyle/>
                    <a:p>
                      <a:pPr algn="l" fontAlgn="b"/>
                      <a:r>
                        <a:rPr lang="en-US" b="1" dirty="0" smtClean="0">
                          <a:solidFill>
                            <a:srgbClr val="FFFFFF"/>
                          </a:solidFill>
                          <a:latin typeface="Arial" pitchFamily="34" charset="0"/>
                          <a:cs typeface="Arial" pitchFamily="34" charset="0"/>
                        </a:rPr>
                        <a:t>Method</a:t>
                      </a:r>
                      <a:endParaRPr lang="en-US" b="1" dirty="0">
                        <a:solidFill>
                          <a:srgbClr val="FFFFFF"/>
                        </a:solidFill>
                        <a:latin typeface="Arial" pitchFamily="34" charset="0"/>
                        <a:cs typeface="Arial" pitchFamily="34" charset="0"/>
                      </a:endParaRPr>
                    </a:p>
                  </a:txBody>
                  <a:tcPr anchor="b"/>
                </a:tc>
                <a:tc>
                  <a:txBody>
                    <a:bodyPr/>
                    <a:lstStyle/>
                    <a:p>
                      <a:pPr algn="l" fontAlgn="b"/>
                      <a:r>
                        <a:rPr lang="en-US" b="1" dirty="0">
                          <a:solidFill>
                            <a:srgbClr val="FFFFFF"/>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504453">
                <a:tc>
                  <a:txBody>
                    <a:bodyPr/>
                    <a:lstStyle/>
                    <a:p>
                      <a:pPr fontAlgn="t"/>
                      <a:r>
                        <a:rPr lang="en-US" sz="1800" b="0" i="1" kern="1200" dirty="0" err="1" smtClean="0">
                          <a:solidFill>
                            <a:schemeClr val="tx1"/>
                          </a:solidFill>
                          <a:latin typeface="Arial" pitchFamily="34" charset="0"/>
                          <a:ea typeface="+mn-ea"/>
                          <a:cs typeface="Arial" pitchFamily="34" charset="0"/>
                        </a:rPr>
                        <a:t>stats.isFile</a:t>
                      </a:r>
                      <a:r>
                        <a:rPr lang="en-US" sz="1800" b="0" i="1" kern="1200" dirty="0" smtClean="0">
                          <a:solidFill>
                            <a:schemeClr val="tx1"/>
                          </a:solidFill>
                          <a:latin typeface="Arial" pitchFamily="34" charset="0"/>
                          <a:ea typeface="+mn-ea"/>
                          <a:cs typeface="Arial" pitchFamily="34" charset="0"/>
                        </a:rPr>
                        <a:t>()</a:t>
                      </a:r>
                      <a:endParaRPr lang="en-US" sz="1800" b="0" i="1" dirty="0">
                        <a:solidFill>
                          <a:schemeClr val="tx1"/>
                        </a:solidFill>
                        <a:latin typeface="Arial" pitchFamily="34" charset="0"/>
                        <a:cs typeface="Arial" pitchFamily="34" charset="0"/>
                      </a:endParaRPr>
                    </a:p>
                  </a:txBody>
                  <a:tcPr/>
                </a:tc>
                <a:tc>
                  <a:txBody>
                    <a:bodyPr/>
                    <a:lstStyle/>
                    <a:p>
                      <a:pPr fontAlgn="t"/>
                      <a:r>
                        <a:rPr lang="en-US" sz="1800" b="0" i="0" kern="1200" dirty="0" smtClean="0">
                          <a:solidFill>
                            <a:schemeClr val="dk1"/>
                          </a:solidFill>
                          <a:latin typeface="Arial" pitchFamily="34" charset="0"/>
                          <a:ea typeface="+mn-ea"/>
                          <a:cs typeface="Arial" pitchFamily="34" charset="0"/>
                        </a:rPr>
                        <a:t>Returns true if file type of a simple file.</a:t>
                      </a:r>
                      <a:endParaRPr lang="en-US" sz="1800" b="0" dirty="0">
                        <a:solidFill>
                          <a:srgbClr val="414141"/>
                        </a:solidFill>
                        <a:latin typeface="Arial" pitchFamily="34" charset="0"/>
                        <a:cs typeface="Arial" pitchFamily="34" charset="0"/>
                      </a:endParaRPr>
                    </a:p>
                  </a:txBody>
                  <a:tcPr/>
                </a:tc>
                <a:extLst>
                  <a:ext uri="{0D108BD9-81ED-4DB2-BD59-A6C34878D82A}">
                    <a16:rowId xmlns:a16="http://schemas.microsoft.com/office/drawing/2014/main" val="10001"/>
                  </a:ext>
                </a:extLst>
              </a:tr>
              <a:tr h="580467">
                <a:tc>
                  <a:txBody>
                    <a:bodyPr/>
                    <a:lstStyle/>
                    <a:p>
                      <a:pPr algn="just" fontAlgn="t"/>
                      <a:r>
                        <a:rPr lang="en-US" sz="1800" b="0" i="1" dirty="0" err="1" smtClean="0">
                          <a:solidFill>
                            <a:schemeClr val="tx1"/>
                          </a:solidFill>
                          <a:latin typeface="Arial" pitchFamily="34" charset="0"/>
                          <a:cs typeface="Arial" pitchFamily="34" charset="0"/>
                        </a:rPr>
                        <a:t>stats.isDirectory</a:t>
                      </a:r>
                      <a:r>
                        <a:rPr lang="en-US" sz="1800" b="0" i="1" dirty="0" smtClean="0">
                          <a:solidFill>
                            <a:schemeClr val="tx1"/>
                          </a:solidFill>
                          <a:latin typeface="Arial" pitchFamily="34" charset="0"/>
                          <a:cs typeface="Arial" pitchFamily="34" charset="0"/>
                        </a:rPr>
                        <a:t>()</a:t>
                      </a:r>
                      <a:endParaRPr lang="en-US" sz="1800" b="0" i="1" dirty="0">
                        <a:solidFill>
                          <a:schemeClr val="tx1"/>
                        </a:solidFill>
                        <a:latin typeface="Arial" pitchFamily="34" charset="0"/>
                        <a:cs typeface="Arial" pitchFamily="34" charset="0"/>
                      </a:endParaRPr>
                    </a:p>
                  </a:txBody>
                  <a:tcPr/>
                </a:tc>
                <a:tc>
                  <a:txBody>
                    <a:bodyPr/>
                    <a:lstStyle/>
                    <a:p>
                      <a:pPr algn="just" fontAlgn="t"/>
                      <a:r>
                        <a:rPr lang="en-US" sz="1800" b="0" dirty="0" smtClean="0">
                          <a:solidFill>
                            <a:srgbClr val="000000"/>
                          </a:solidFill>
                          <a:latin typeface="Arial" pitchFamily="34" charset="0"/>
                          <a:cs typeface="Arial" pitchFamily="34" charset="0"/>
                        </a:rPr>
                        <a:t>Returns </a:t>
                      </a:r>
                      <a:r>
                        <a:rPr lang="en-US" sz="1800" b="0" dirty="0">
                          <a:solidFill>
                            <a:srgbClr val="000000"/>
                          </a:solidFill>
                          <a:latin typeface="Arial" pitchFamily="34" charset="0"/>
                          <a:cs typeface="Arial" pitchFamily="34" charset="0"/>
                        </a:rPr>
                        <a:t>true if file type of a directory.</a:t>
                      </a:r>
                    </a:p>
                  </a:txBody>
                  <a:tcPr marL="76200" marR="76200" marT="76200" marB="76200"/>
                </a:tc>
                <a:extLst>
                  <a:ext uri="{0D108BD9-81ED-4DB2-BD59-A6C34878D82A}">
                    <a16:rowId xmlns:a16="http://schemas.microsoft.com/office/drawing/2014/main" val="10002"/>
                  </a:ext>
                </a:extLst>
              </a:tr>
              <a:tr h="504453">
                <a:tc>
                  <a:txBody>
                    <a:bodyPr/>
                    <a:lstStyle/>
                    <a:p>
                      <a:r>
                        <a:rPr lang="en-US" sz="1800" b="0" i="1" kern="1200" dirty="0" err="1" smtClean="0">
                          <a:solidFill>
                            <a:schemeClr val="tx1"/>
                          </a:solidFill>
                          <a:latin typeface="Arial" pitchFamily="34" charset="0"/>
                          <a:ea typeface="+mn-ea"/>
                          <a:cs typeface="Arial" pitchFamily="34" charset="0"/>
                        </a:rPr>
                        <a:t>stats.isBlockDevice</a:t>
                      </a:r>
                      <a:r>
                        <a:rPr lang="en-US" sz="1800" b="0" i="1" kern="1200" dirty="0" smtClean="0">
                          <a:solidFill>
                            <a:schemeClr val="tx1"/>
                          </a:solidFill>
                          <a:latin typeface="Arial" pitchFamily="34" charset="0"/>
                          <a:ea typeface="+mn-ea"/>
                          <a:cs typeface="Arial" pitchFamily="34" charset="0"/>
                        </a:rPr>
                        <a:t>()</a:t>
                      </a:r>
                    </a:p>
                  </a:txBody>
                  <a:tcPr/>
                </a:tc>
                <a:tc>
                  <a:txBody>
                    <a:bodyPr/>
                    <a:lstStyle/>
                    <a:p>
                      <a:r>
                        <a:rPr lang="en-US" sz="1800" b="0" i="0" kern="1200" dirty="0" smtClean="0">
                          <a:solidFill>
                            <a:schemeClr val="dk1"/>
                          </a:solidFill>
                          <a:latin typeface="Arial" pitchFamily="34" charset="0"/>
                          <a:ea typeface="+mn-ea"/>
                          <a:cs typeface="Arial" pitchFamily="34" charset="0"/>
                        </a:rPr>
                        <a:t>Returns true if file type of a block device.</a:t>
                      </a:r>
                    </a:p>
                  </a:txBody>
                  <a:tcPr/>
                </a:tc>
                <a:extLst>
                  <a:ext uri="{0D108BD9-81ED-4DB2-BD59-A6C34878D82A}">
                    <a16:rowId xmlns:a16="http://schemas.microsoft.com/office/drawing/2014/main" val="10003"/>
                  </a:ext>
                </a:extLst>
              </a:tr>
              <a:tr h="504453">
                <a:tc>
                  <a:txBody>
                    <a:bodyPr/>
                    <a:lstStyle/>
                    <a:p>
                      <a:r>
                        <a:rPr lang="en-US" sz="1800" b="0" i="1" kern="1200" dirty="0" err="1" smtClean="0">
                          <a:solidFill>
                            <a:schemeClr val="tx1"/>
                          </a:solidFill>
                          <a:latin typeface="Arial" pitchFamily="34" charset="0"/>
                          <a:ea typeface="+mn-ea"/>
                          <a:cs typeface="Arial" pitchFamily="34" charset="0"/>
                        </a:rPr>
                        <a:t>stats.isCharacterDevice</a:t>
                      </a:r>
                      <a:r>
                        <a:rPr lang="en-US" sz="1800" b="0" i="1" kern="1200" dirty="0" smtClean="0">
                          <a:solidFill>
                            <a:schemeClr val="tx1"/>
                          </a:solidFill>
                          <a:latin typeface="Arial" pitchFamily="34" charset="0"/>
                          <a:ea typeface="+mn-ea"/>
                          <a:cs typeface="Arial" pitchFamily="34" charset="0"/>
                        </a:rPr>
                        <a:t>()</a:t>
                      </a:r>
                    </a:p>
                  </a:txBody>
                  <a:tcPr/>
                </a:tc>
                <a:tc>
                  <a:txBody>
                    <a:bodyPr/>
                    <a:lstStyle/>
                    <a:p>
                      <a:r>
                        <a:rPr lang="en-US" sz="1800" b="0" i="0" kern="1200" dirty="0" smtClean="0">
                          <a:solidFill>
                            <a:schemeClr val="dk1"/>
                          </a:solidFill>
                          <a:latin typeface="Arial" pitchFamily="34" charset="0"/>
                          <a:ea typeface="+mn-ea"/>
                          <a:cs typeface="Arial" pitchFamily="34" charset="0"/>
                        </a:rPr>
                        <a:t>Returns true if file type of a character device.</a:t>
                      </a:r>
                    </a:p>
                  </a:txBody>
                  <a:tcPr/>
                </a:tc>
                <a:extLst>
                  <a:ext uri="{0D108BD9-81ED-4DB2-BD59-A6C34878D82A}">
                    <a16:rowId xmlns:a16="http://schemas.microsoft.com/office/drawing/2014/main" val="10004"/>
                  </a:ext>
                </a:extLst>
              </a:tr>
              <a:tr h="504453">
                <a:tc>
                  <a:txBody>
                    <a:bodyPr/>
                    <a:lstStyle/>
                    <a:p>
                      <a:r>
                        <a:rPr lang="en-US" sz="1800" b="0" i="1" kern="1200" dirty="0" err="1" smtClean="0">
                          <a:solidFill>
                            <a:schemeClr val="tx1"/>
                          </a:solidFill>
                          <a:latin typeface="Arial" pitchFamily="34" charset="0"/>
                          <a:ea typeface="+mn-ea"/>
                          <a:cs typeface="Arial" pitchFamily="34" charset="0"/>
                        </a:rPr>
                        <a:t>stats.isSymbolicLink</a:t>
                      </a:r>
                      <a:r>
                        <a:rPr lang="en-US" sz="1800" b="0" i="1" kern="1200" dirty="0" smtClean="0">
                          <a:solidFill>
                            <a:schemeClr val="tx1"/>
                          </a:solidFill>
                          <a:latin typeface="Arial" pitchFamily="34" charset="0"/>
                          <a:ea typeface="+mn-ea"/>
                          <a:cs typeface="Arial" pitchFamily="34" charset="0"/>
                        </a:rPr>
                        <a:t>()</a:t>
                      </a:r>
                    </a:p>
                  </a:txBody>
                  <a:tcPr/>
                </a:tc>
                <a:tc>
                  <a:txBody>
                    <a:bodyPr/>
                    <a:lstStyle/>
                    <a:p>
                      <a:r>
                        <a:rPr lang="en-US" sz="1800" b="0" i="0" kern="1200" dirty="0" smtClean="0">
                          <a:solidFill>
                            <a:schemeClr val="dk1"/>
                          </a:solidFill>
                          <a:latin typeface="Arial" pitchFamily="34" charset="0"/>
                          <a:ea typeface="+mn-ea"/>
                          <a:cs typeface="Arial" pitchFamily="34" charset="0"/>
                        </a:rPr>
                        <a:t>Returns true if file type of a symbolic link.</a:t>
                      </a:r>
                    </a:p>
                  </a:txBody>
                  <a:tcPr/>
                </a:tc>
                <a:extLst>
                  <a:ext uri="{0D108BD9-81ED-4DB2-BD59-A6C34878D82A}">
                    <a16:rowId xmlns:a16="http://schemas.microsoft.com/office/drawing/2014/main" val="10005"/>
                  </a:ext>
                </a:extLst>
              </a:tr>
              <a:tr h="504453">
                <a:tc>
                  <a:txBody>
                    <a:bodyPr/>
                    <a:lstStyle/>
                    <a:p>
                      <a:r>
                        <a:rPr lang="en-US" sz="1800" b="0" i="1" kern="1200" dirty="0" err="1" smtClean="0">
                          <a:solidFill>
                            <a:schemeClr val="tx1"/>
                          </a:solidFill>
                          <a:latin typeface="Arial" pitchFamily="34" charset="0"/>
                          <a:ea typeface="+mn-ea"/>
                          <a:cs typeface="Arial" pitchFamily="34" charset="0"/>
                        </a:rPr>
                        <a:t>stats.isFIFO</a:t>
                      </a:r>
                      <a:r>
                        <a:rPr lang="en-US" sz="1800" b="0" i="1" kern="1200" dirty="0" smtClean="0">
                          <a:solidFill>
                            <a:schemeClr val="tx1"/>
                          </a:solidFill>
                          <a:latin typeface="Arial" pitchFamily="34" charset="0"/>
                          <a:ea typeface="+mn-ea"/>
                          <a:cs typeface="Arial" pitchFamily="34" charset="0"/>
                        </a:rPr>
                        <a:t>()</a:t>
                      </a:r>
                    </a:p>
                  </a:txBody>
                  <a:tcPr/>
                </a:tc>
                <a:tc>
                  <a:txBody>
                    <a:bodyPr/>
                    <a:lstStyle/>
                    <a:p>
                      <a:r>
                        <a:rPr lang="en-US" sz="1800" b="0" i="0" kern="1200" dirty="0" smtClean="0">
                          <a:solidFill>
                            <a:schemeClr val="dk1"/>
                          </a:solidFill>
                          <a:latin typeface="Arial" pitchFamily="34" charset="0"/>
                          <a:ea typeface="+mn-ea"/>
                          <a:cs typeface="Arial" pitchFamily="34" charset="0"/>
                        </a:rPr>
                        <a:t>Returns true if file type of a FIFO.</a:t>
                      </a:r>
                    </a:p>
                  </a:txBody>
                  <a:tcPr/>
                </a:tc>
                <a:extLst>
                  <a:ext uri="{0D108BD9-81ED-4DB2-BD59-A6C34878D82A}">
                    <a16:rowId xmlns:a16="http://schemas.microsoft.com/office/drawing/2014/main" val="10006"/>
                  </a:ext>
                </a:extLst>
              </a:tr>
              <a:tr h="504453">
                <a:tc>
                  <a:txBody>
                    <a:bodyPr/>
                    <a:lstStyle/>
                    <a:p>
                      <a:r>
                        <a:rPr lang="en-US" sz="1800" b="0" i="1" kern="1200" dirty="0" err="1" smtClean="0">
                          <a:solidFill>
                            <a:schemeClr val="tx1"/>
                          </a:solidFill>
                          <a:latin typeface="Arial" pitchFamily="34" charset="0"/>
                          <a:ea typeface="+mn-ea"/>
                          <a:cs typeface="Arial" pitchFamily="34" charset="0"/>
                        </a:rPr>
                        <a:t>stats.isSocket</a:t>
                      </a:r>
                      <a:r>
                        <a:rPr lang="en-US" sz="1800" b="0" i="1" kern="1200" dirty="0" smtClean="0">
                          <a:solidFill>
                            <a:schemeClr val="tx1"/>
                          </a:solidFill>
                          <a:latin typeface="Arial" pitchFamily="34" charset="0"/>
                          <a:ea typeface="+mn-ea"/>
                          <a:cs typeface="Arial" pitchFamily="34" charset="0"/>
                        </a:rPr>
                        <a:t>()</a:t>
                      </a:r>
                    </a:p>
                  </a:txBody>
                  <a:tcPr/>
                </a:tc>
                <a:tc>
                  <a:txBody>
                    <a:bodyPr/>
                    <a:lstStyle/>
                    <a:p>
                      <a:r>
                        <a:rPr lang="en-US" sz="1800" b="0" i="0" kern="1200" dirty="0" smtClean="0">
                          <a:solidFill>
                            <a:schemeClr val="dk1"/>
                          </a:solidFill>
                          <a:latin typeface="Arial" pitchFamily="34" charset="0"/>
                          <a:ea typeface="+mn-ea"/>
                          <a:cs typeface="Arial" pitchFamily="34" charset="0"/>
                        </a:rPr>
                        <a:t>Returns true if file type of </a:t>
                      </a:r>
                      <a:r>
                        <a:rPr lang="en-US" sz="1800" b="0" i="0" kern="1200" dirty="0" err="1" smtClean="0">
                          <a:solidFill>
                            <a:schemeClr val="dk1"/>
                          </a:solidFill>
                          <a:latin typeface="Arial" pitchFamily="34" charset="0"/>
                          <a:ea typeface="+mn-ea"/>
                          <a:cs typeface="Arial" pitchFamily="34" charset="0"/>
                        </a:rPr>
                        <a:t>asocket</a:t>
                      </a:r>
                      <a:r>
                        <a:rPr lang="en-US" sz="1800" b="0" i="0" kern="1200" dirty="0" smtClean="0">
                          <a:solidFill>
                            <a:schemeClr val="dk1"/>
                          </a:solidFill>
                          <a:latin typeface="Arial" pitchFamily="34" charset="0"/>
                          <a:ea typeface="+mn-ea"/>
                          <a:cs typeface="Arial" pitchFamily="34" charset="0"/>
                        </a:rPr>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get the information about a file and be used to check file type.</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Get File Information</a:t>
            </a:r>
          </a:p>
        </p:txBody>
      </p:sp>
      <p:graphicFrame>
        <p:nvGraphicFramePr>
          <p:cNvPr id="7" name="Table 6"/>
          <p:cNvGraphicFramePr>
            <a:graphicFrameLocks noGrp="1"/>
          </p:cNvGraphicFramePr>
          <p:nvPr>
            <p:extLst>
              <p:ext uri="{D42A27DB-BD31-4B8C-83A1-F6EECF244321}">
                <p14:modId xmlns:p14="http://schemas.microsoft.com/office/powerpoint/2010/main" val="970426227"/>
              </p:ext>
            </p:extLst>
          </p:nvPr>
        </p:nvGraphicFramePr>
        <p:xfrm>
          <a:off x="2210935" y="1933888"/>
          <a:ext cx="6728347" cy="377190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stat.js</a:t>
                      </a:r>
                      <a:endParaRPr lang="en-US" sz="1700" b="1" dirty="0" smtClean="0">
                        <a:solidFill>
                          <a:srgbClr val="FF0000"/>
                        </a:solidFill>
                        <a:latin typeface="Arial" pitchFamily="34" charset="0"/>
                        <a:cs typeface="Arial" pitchFamily="34" charset="0"/>
                      </a:endParaRPr>
                    </a:p>
                    <a:p>
                      <a:r>
                        <a:rPr lang="en-US" sz="1800" b="1" kern="1200" dirty="0" smtClean="0">
                          <a:solidFill>
                            <a:schemeClr val="tx1"/>
                          </a:solidFill>
                          <a:latin typeface="Arial" pitchFamily="34" charset="0"/>
                          <a:ea typeface="+mn-ea"/>
                          <a:cs typeface="Arial" pitchFamily="34" charset="0"/>
                        </a:rPr>
                        <a:t>var fs = require("fs");</a:t>
                      </a:r>
                    </a:p>
                    <a:p>
                      <a:r>
                        <a:rPr lang="en-US" sz="1800" b="1" kern="1200" dirty="0" smtClean="0">
                          <a:solidFill>
                            <a:schemeClr val="tx1"/>
                          </a:solidFill>
                          <a:latin typeface="Arial" pitchFamily="34" charset="0"/>
                          <a:ea typeface="+mn-ea"/>
                          <a:cs typeface="Arial" pitchFamily="34" charset="0"/>
                        </a:rPr>
                        <a:t/>
                      </a:r>
                      <a:br>
                        <a:rPr lang="en-US" sz="1800" b="1" kern="1200" dirty="0" smtClean="0">
                          <a:solidFill>
                            <a:schemeClr val="tx1"/>
                          </a:solidFill>
                          <a:latin typeface="Arial" pitchFamily="34" charset="0"/>
                          <a:ea typeface="+mn-ea"/>
                          <a:cs typeface="Arial" pitchFamily="34" charset="0"/>
                        </a:rPr>
                      </a:br>
                      <a:r>
                        <a:rPr lang="en-US" sz="1800" b="1" kern="1200" dirty="0" smtClean="0">
                          <a:solidFill>
                            <a:schemeClr val="tx1"/>
                          </a:solidFill>
                          <a:latin typeface="Arial" pitchFamily="34" charset="0"/>
                          <a:ea typeface="+mn-ea"/>
                          <a:cs typeface="Arial" pitchFamily="34" charset="0"/>
                        </a:rPr>
                        <a:t>console.log("Going to get file info!");</a:t>
                      </a:r>
                    </a:p>
                    <a:p>
                      <a:r>
                        <a:rPr lang="en-US" sz="1800" b="1" kern="1200" dirty="0" err="1" smtClean="0">
                          <a:solidFill>
                            <a:schemeClr val="tx1"/>
                          </a:solidFill>
                          <a:latin typeface="Arial" pitchFamily="34" charset="0"/>
                          <a:ea typeface="+mn-ea"/>
                          <a:cs typeface="Arial" pitchFamily="34" charset="0"/>
                        </a:rPr>
                        <a:t>fs.stat</a:t>
                      </a:r>
                      <a:r>
                        <a:rPr lang="en-US" sz="1800" b="1" kern="1200" dirty="0" smtClean="0">
                          <a:solidFill>
                            <a:schemeClr val="tx1"/>
                          </a:solidFill>
                          <a:latin typeface="Arial" pitchFamily="34" charset="0"/>
                          <a:ea typeface="+mn-ea"/>
                          <a:cs typeface="Arial" pitchFamily="34" charset="0"/>
                        </a:rPr>
                        <a:t>('input.txt', function (err, stats) {</a:t>
                      </a:r>
                    </a:p>
                    <a:p>
                      <a:r>
                        <a:rPr lang="en-US" sz="1800" b="1" kern="1200" dirty="0" smtClean="0">
                          <a:solidFill>
                            <a:schemeClr val="tx1"/>
                          </a:solidFill>
                          <a:latin typeface="Arial" pitchFamily="34" charset="0"/>
                          <a:ea typeface="+mn-ea"/>
                          <a:cs typeface="Arial" pitchFamily="34" charset="0"/>
                        </a:rPr>
                        <a:t>   if (err)  throw err;    </a:t>
                      </a:r>
                    </a:p>
                    <a:p>
                      <a:r>
                        <a:rPr lang="en-US" sz="1800" b="1" kern="1200" dirty="0" smtClean="0">
                          <a:solidFill>
                            <a:schemeClr val="tx1"/>
                          </a:solidFill>
                          <a:latin typeface="Arial" pitchFamily="34" charset="0"/>
                          <a:ea typeface="+mn-ea"/>
                          <a:cs typeface="Arial" pitchFamily="34" charset="0"/>
                        </a:rPr>
                        <a:t>   console.log(stats);</a:t>
                      </a:r>
                    </a:p>
                    <a:p>
                      <a:r>
                        <a:rPr lang="en-US" sz="1800" b="1" kern="1200" dirty="0" smtClean="0">
                          <a:solidFill>
                            <a:schemeClr val="tx1"/>
                          </a:solidFill>
                          <a:latin typeface="Arial" pitchFamily="34" charset="0"/>
                          <a:ea typeface="+mn-ea"/>
                          <a:cs typeface="Arial" pitchFamily="34" charset="0"/>
                        </a:rPr>
                        <a:t>   console.log("Got file info successfully!");</a:t>
                      </a:r>
                    </a:p>
                    <a:p>
                      <a:r>
                        <a:rPr lang="en-US" sz="1800" b="1" kern="1200" dirty="0" smtClean="0">
                          <a:solidFill>
                            <a:schemeClr val="tx1"/>
                          </a:solidFill>
                          <a:latin typeface="Arial" pitchFamily="34" charset="0"/>
                          <a:ea typeface="+mn-ea"/>
                          <a:cs typeface="Arial" pitchFamily="34" charset="0"/>
                        </a:rPr>
                        <a:t>   </a:t>
                      </a:r>
                    </a:p>
                    <a:p>
                      <a:r>
                        <a:rPr lang="en-US" sz="1800" b="0" kern="1200" dirty="0" smtClean="0">
                          <a:solidFill>
                            <a:schemeClr val="tx1"/>
                          </a:solidFill>
                          <a:latin typeface="Arial" pitchFamily="34" charset="0"/>
                          <a:ea typeface="+mn-ea"/>
                          <a:cs typeface="Arial" pitchFamily="34" charset="0"/>
                        </a:rPr>
                        <a:t>   // Check file type</a:t>
                      </a:r>
                    </a:p>
                    <a:p>
                      <a:r>
                        <a:rPr lang="en-US" sz="1800" b="1" kern="1200" dirty="0" smtClean="0">
                          <a:solidFill>
                            <a:schemeClr val="tx1"/>
                          </a:solidFill>
                          <a:latin typeface="Arial" pitchFamily="34" charset="0"/>
                          <a:ea typeface="+mn-ea"/>
                          <a:cs typeface="Arial" pitchFamily="34" charset="0"/>
                        </a:rPr>
                        <a:t>   console.log("</a:t>
                      </a:r>
                      <a:r>
                        <a:rPr lang="en-US" sz="1800" b="1" kern="1200" dirty="0" err="1" smtClean="0">
                          <a:solidFill>
                            <a:schemeClr val="tx1"/>
                          </a:solidFill>
                          <a:latin typeface="Arial" pitchFamily="34" charset="0"/>
                          <a:ea typeface="+mn-ea"/>
                          <a:cs typeface="Arial" pitchFamily="34" charset="0"/>
                        </a:rPr>
                        <a:t>isFile</a:t>
                      </a:r>
                      <a:r>
                        <a:rPr lang="en-US" sz="1800" b="1" kern="1200" dirty="0" smtClean="0">
                          <a:solidFill>
                            <a:schemeClr val="tx1"/>
                          </a:solidFill>
                          <a:latin typeface="Arial" pitchFamily="34" charset="0"/>
                          <a:ea typeface="+mn-ea"/>
                          <a:cs typeface="Arial" pitchFamily="34" charset="0"/>
                        </a:rPr>
                        <a:t> ? " + </a:t>
                      </a:r>
                      <a:r>
                        <a:rPr lang="en-US" sz="1800" b="1" kern="1200" dirty="0" err="1" smtClean="0">
                          <a:solidFill>
                            <a:schemeClr val="tx1"/>
                          </a:solidFill>
                          <a:latin typeface="Arial" pitchFamily="34" charset="0"/>
                          <a:ea typeface="+mn-ea"/>
                          <a:cs typeface="Arial" pitchFamily="34" charset="0"/>
                        </a:rPr>
                        <a:t>stats.isFile</a:t>
                      </a:r>
                      <a:r>
                        <a:rPr lang="en-US" sz="1800" b="1" kern="1200" dirty="0" smtClean="0">
                          <a:solidFill>
                            <a:schemeClr val="tx1"/>
                          </a:solidFill>
                          <a:latin typeface="Arial" pitchFamily="34" charset="0"/>
                          <a:ea typeface="+mn-ea"/>
                          <a:cs typeface="Arial" pitchFamily="34" charset="0"/>
                        </a:rPr>
                        <a:t>());</a:t>
                      </a:r>
                    </a:p>
                    <a:p>
                      <a:r>
                        <a:rPr lang="en-US" sz="1800" b="1" kern="1200" dirty="0" smtClean="0">
                          <a:solidFill>
                            <a:schemeClr val="tx1"/>
                          </a:solidFill>
                          <a:latin typeface="Arial" pitchFamily="34" charset="0"/>
                          <a:ea typeface="+mn-ea"/>
                          <a:cs typeface="Arial" pitchFamily="34" charset="0"/>
                        </a:rPr>
                        <a:t>   console.log("</a:t>
                      </a:r>
                      <a:r>
                        <a:rPr lang="en-US" sz="1800" b="1" kern="1200" dirty="0" err="1" smtClean="0">
                          <a:solidFill>
                            <a:schemeClr val="tx1"/>
                          </a:solidFill>
                          <a:latin typeface="Arial" pitchFamily="34" charset="0"/>
                          <a:ea typeface="+mn-ea"/>
                          <a:cs typeface="Arial" pitchFamily="34" charset="0"/>
                        </a:rPr>
                        <a:t>isDirectory</a:t>
                      </a:r>
                      <a:r>
                        <a:rPr lang="en-US" sz="1800" b="1" kern="1200" dirty="0" smtClean="0">
                          <a:solidFill>
                            <a:schemeClr val="tx1"/>
                          </a:solidFill>
                          <a:latin typeface="Arial" pitchFamily="34" charset="0"/>
                          <a:ea typeface="+mn-ea"/>
                          <a:cs typeface="Arial" pitchFamily="34" charset="0"/>
                        </a:rPr>
                        <a:t> ? " + </a:t>
                      </a:r>
                      <a:r>
                        <a:rPr lang="en-US" sz="1800" b="1" kern="1200" dirty="0" err="1" smtClean="0">
                          <a:solidFill>
                            <a:schemeClr val="tx1"/>
                          </a:solidFill>
                          <a:latin typeface="Arial" pitchFamily="34" charset="0"/>
                          <a:ea typeface="+mn-ea"/>
                          <a:cs typeface="Arial" pitchFamily="34" charset="0"/>
                        </a:rPr>
                        <a:t>stats.isDirectory</a:t>
                      </a:r>
                      <a:r>
                        <a:rPr lang="en-US" sz="1800" b="1" kern="1200" dirty="0" smtClean="0">
                          <a:solidFill>
                            <a:schemeClr val="tx1"/>
                          </a:solidFill>
                          <a:latin typeface="Arial" pitchFamily="34" charset="0"/>
                          <a:ea typeface="+mn-ea"/>
                          <a:cs typeface="Arial" pitchFamily="34" charset="0"/>
                        </a:rPr>
                        <a:t>());    </a:t>
                      </a:r>
                    </a:p>
                    <a:p>
                      <a:r>
                        <a:rPr lang="en-US" sz="1800" b="1" kern="1200" dirty="0" smtClean="0">
                          <a:solidFill>
                            <a:schemeClr val="tx1"/>
                          </a:solidFill>
                          <a:latin typeface="Arial" pitchFamily="34" charset="0"/>
                          <a:ea typeface="+mn-ea"/>
                          <a:cs typeface="Arial" pitchFamily="34" charset="0"/>
                        </a:rPr>
                        <a:t>});</a:t>
                      </a:r>
                      <a:endParaRPr lang="en-US" sz="1800" b="1"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150000"/>
              </a:lnSpc>
              <a:buFont typeface="Arial" pitchFamily="34" charset="0"/>
              <a:buChar char="•"/>
            </a:pPr>
            <a:r>
              <a:rPr lang="en-US" sz="1600" dirty="0">
                <a:latin typeface="Arial" pitchFamily="34" charset="0"/>
                <a:cs typeface="Arial" pitchFamily="34" charset="0"/>
              </a:rPr>
              <a:t>Run the command node stat.js in the terminal.</a:t>
            </a:r>
          </a:p>
          <a:p>
            <a:pPr marL="276225" lvl="1" indent="-231775">
              <a:lnSpc>
                <a:spcPct val="150000"/>
              </a:lnSpc>
              <a:buFont typeface="Arial" pitchFamily="34" charset="0"/>
              <a:buChar char="•"/>
            </a:pPr>
            <a:r>
              <a:rPr lang="en-US" sz="1600" dirty="0">
                <a:latin typeface="Arial" pitchFamily="34" charset="0"/>
                <a:cs typeface="Arial" pitchFamily="34" charset="0"/>
              </a:rPr>
              <a:t>The terminal output will display</a:t>
            </a:r>
          </a:p>
          <a:p>
            <a:pPr marL="276225" lvl="1" indent="-231775">
              <a:lnSpc>
                <a:spcPct val="150000"/>
              </a:lnSpc>
              <a:buFont typeface="Arial" pitchFamily="34" charset="0"/>
              <a:buChar char="•"/>
            </a:pPr>
            <a:endParaRPr lang="en-US" sz="1600" dirty="0">
              <a:latin typeface="Arial" pitchFamily="34" charset="0"/>
              <a:cs typeface="Arial" pitchFamily="34" charset="0"/>
            </a:endParaRPr>
          </a:p>
          <a:p>
            <a:pPr marL="276225" lvl="1" indent="-231775">
              <a:lnSpc>
                <a:spcPct val="150000"/>
              </a:lnSpc>
              <a:buFont typeface="Arial" pitchFamily="34" charset="0"/>
              <a:buChar char="•"/>
            </a:pPr>
            <a:endParaRPr lang="en-US" sz="1600" dirty="0">
              <a:latin typeface="Arial" pitchFamily="34" charset="0"/>
              <a:cs typeface="Arial" pitchFamily="34" charset="0"/>
            </a:endParaRPr>
          </a:p>
          <a:p>
            <a:pPr marL="276225" lvl="1" indent="-231775">
              <a:lnSpc>
                <a:spcPct val="150000"/>
              </a:lnSpc>
              <a:buFont typeface="Arial" pitchFamily="34" charset="0"/>
              <a:buChar char="•"/>
            </a:pPr>
            <a:endParaRPr lang="en-US" sz="1600" dirty="0">
              <a:latin typeface="Arial" pitchFamily="34" charset="0"/>
              <a:cs typeface="Arial" pitchFamily="34" charset="0"/>
            </a:endParaRPr>
          </a:p>
          <a:p>
            <a:pPr lvl="1">
              <a:lnSpc>
                <a:spcPct val="150000"/>
              </a:lnSpc>
            </a:pPr>
            <a:endParaRPr lang="en-US" sz="1600" dirty="0">
              <a:latin typeface="Arial" pitchFamily="34" charset="0"/>
              <a:cs typeface="Arial" pitchFamily="34" charset="0"/>
            </a:endParaRPr>
          </a:p>
          <a:p>
            <a:pPr marL="276225" lvl="1" indent="-231775">
              <a:lnSpc>
                <a:spcPct val="150000"/>
              </a:lnSpc>
              <a:buFont typeface="Arial" pitchFamily="34" charset="0"/>
              <a:buChar char="•"/>
            </a:pPr>
            <a:endParaRPr lang="en-US" sz="1600" dirty="0">
              <a:latin typeface="Arial" pitchFamily="34" charset="0"/>
              <a:cs typeface="Arial" pitchFamily="34" charset="0"/>
            </a:endParaRPr>
          </a:p>
          <a:p>
            <a:pPr marL="44450" lvl="1">
              <a:lnSpc>
                <a:spcPct val="200000"/>
              </a:lnSpc>
            </a:pPr>
            <a:r>
              <a:rPr lang="en-US" sz="1600" b="0" dirty="0" smtClean="0"/>
              <a:t>     </a:t>
            </a:r>
            <a:endParaRPr lang="en-US" sz="15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Get File Information</a:t>
            </a:r>
            <a:endParaRPr lang="en-US" dirty="0"/>
          </a:p>
        </p:txBody>
      </p:sp>
      <p:pic>
        <p:nvPicPr>
          <p:cNvPr id="5122" name="Picture 2"/>
          <p:cNvPicPr>
            <a:picLocks noChangeAspect="1" noChangeArrowheads="1"/>
          </p:cNvPicPr>
          <p:nvPr/>
        </p:nvPicPr>
        <p:blipFill>
          <a:blip r:embed="rId2"/>
          <a:srcRect/>
          <a:stretch>
            <a:fillRect/>
          </a:stretch>
        </p:blipFill>
        <p:spPr bwMode="auto">
          <a:xfrm>
            <a:off x="3019374" y="2421592"/>
            <a:ext cx="5323437" cy="3783677"/>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fs.mkdir</a:t>
            </a:r>
            <a:r>
              <a:rPr lang="en-US" b="0" dirty="0" smtClean="0"/>
              <a:t>() method to create a directory.</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222250" lvl="1" indent="-177800">
              <a:lnSpc>
                <a:spcPct val="150000"/>
              </a:lnSpc>
            </a:pPr>
            <a:r>
              <a:rPr lang="en-US" b="1" dirty="0" smtClean="0"/>
              <a:t>Parameter Description</a:t>
            </a:r>
            <a:r>
              <a:rPr lang="en-US" b="0" dirty="0" smtClean="0"/>
              <a:t>:</a:t>
            </a:r>
          </a:p>
          <a:p>
            <a:pPr marL="222250" lvl="1" indent="-177800">
              <a:lnSpc>
                <a:spcPct val="150000"/>
              </a:lnSpc>
              <a:buFont typeface="Arial" pitchFamily="34" charset="0"/>
              <a:buChar char="•"/>
            </a:pPr>
            <a:r>
              <a:rPr lang="en-US" dirty="0" smtClean="0"/>
              <a:t>path − </a:t>
            </a:r>
            <a:r>
              <a:rPr lang="en-US" b="0" dirty="0" smtClean="0"/>
              <a:t>This is the directory name including path.</a:t>
            </a:r>
          </a:p>
          <a:p>
            <a:pPr marL="222250" lvl="1" indent="-177800">
              <a:lnSpc>
                <a:spcPct val="150000"/>
              </a:lnSpc>
              <a:buFont typeface="Arial" pitchFamily="34" charset="0"/>
              <a:buChar char="•"/>
            </a:pPr>
            <a:r>
              <a:rPr lang="en-US" dirty="0" smtClean="0"/>
              <a:t>mode − </a:t>
            </a:r>
            <a:r>
              <a:rPr lang="en-US" b="0" dirty="0" smtClean="0"/>
              <a:t>This is the directory permission to be set. Defaults to 0777.</a:t>
            </a:r>
          </a:p>
          <a:p>
            <a:pPr marL="222250" lvl="1" indent="-177800">
              <a:lnSpc>
                <a:spcPct val="150000"/>
              </a:lnSpc>
              <a:buFont typeface="Arial" pitchFamily="34" charset="0"/>
              <a:buChar char="•"/>
            </a:pPr>
            <a:r>
              <a:rPr lang="en-US" dirty="0" smtClean="0"/>
              <a:t>callback − </a:t>
            </a:r>
            <a:r>
              <a:rPr lang="en-US" b="0" dirty="0" smtClean="0"/>
              <a:t>This is the callback function No arguments other than a possible exception are given to the completion callback.</a:t>
            </a:r>
          </a:p>
          <a:p>
            <a:pPr lvl="1"/>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Create a Directory</a:t>
            </a:r>
          </a:p>
        </p:txBody>
      </p:sp>
      <p:graphicFrame>
        <p:nvGraphicFramePr>
          <p:cNvPr id="7" name="Table 6"/>
          <p:cNvGraphicFramePr>
            <a:graphicFrameLocks noGrp="1"/>
          </p:cNvGraphicFramePr>
          <p:nvPr>
            <p:extLst>
              <p:ext uri="{D42A27DB-BD31-4B8C-83A1-F6EECF244321}">
                <p14:modId xmlns:p14="http://schemas.microsoft.com/office/powerpoint/2010/main" val="1030226680"/>
              </p:ext>
            </p:extLst>
          </p:nvPr>
        </p:nvGraphicFramePr>
        <p:xfrm>
          <a:off x="2357033" y="2010185"/>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fs.mkdir</a:t>
                      </a:r>
                      <a:r>
                        <a:rPr lang="en-US" sz="1700" b="1" dirty="0" smtClean="0">
                          <a:solidFill>
                            <a:schemeClr val="tx1"/>
                          </a:solidFill>
                          <a:latin typeface="Arial" pitchFamily="34" charset="0"/>
                          <a:cs typeface="Arial" pitchFamily="34" charset="0"/>
                        </a:rPr>
                        <a:t>(path[, mode],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create a directory.</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Create a Directory</a:t>
            </a:r>
          </a:p>
        </p:txBody>
      </p:sp>
      <p:graphicFrame>
        <p:nvGraphicFramePr>
          <p:cNvPr id="7" name="Table 6"/>
          <p:cNvGraphicFramePr>
            <a:graphicFrameLocks noGrp="1"/>
          </p:cNvGraphicFramePr>
          <p:nvPr>
            <p:extLst>
              <p:ext uri="{D42A27DB-BD31-4B8C-83A1-F6EECF244321}">
                <p14:modId xmlns:p14="http://schemas.microsoft.com/office/powerpoint/2010/main" val="4034041659"/>
              </p:ext>
            </p:extLst>
          </p:nvPr>
        </p:nvGraphicFramePr>
        <p:xfrm>
          <a:off x="2179871" y="2164774"/>
          <a:ext cx="6728347" cy="358902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Create_Directory.js</a:t>
                      </a:r>
                      <a:endParaRPr lang="en-US" sz="17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fs = require("fs");</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a:r>
                      <a:br>
                        <a:rPr lang="en-US" sz="1700" b="1" dirty="0" smtClean="0">
                          <a:solidFill>
                            <a:schemeClr val="tx1"/>
                          </a:solidFill>
                          <a:latin typeface="Arial" pitchFamily="34" charset="0"/>
                          <a:cs typeface="Arial" pitchFamily="34" charset="0"/>
                        </a:rPr>
                      </a:br>
                      <a:r>
                        <a:rPr lang="en-US" sz="1700" b="1" dirty="0" smtClean="0">
                          <a:solidFill>
                            <a:schemeClr val="tx1"/>
                          </a:solidFill>
                          <a:latin typeface="Arial" pitchFamily="34" charset="0"/>
                          <a:cs typeface="Arial" pitchFamily="34" charset="0"/>
                        </a:rPr>
                        <a:t>console.log("Going to create directory /test");</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fs.mkdir</a:t>
                      </a:r>
                      <a:r>
                        <a:rPr lang="en-US" sz="1700" b="1" dirty="0" smtClean="0">
                          <a:solidFill>
                            <a:schemeClr val="tx1"/>
                          </a:solidFill>
                          <a:latin typeface="Arial" pitchFamily="34" charset="0"/>
                          <a:cs typeface="Arial" pitchFamily="34" charset="0"/>
                        </a:rPr>
                        <a:t>('E:/_</a:t>
                      </a:r>
                      <a:r>
                        <a:rPr lang="en-US" sz="1700" b="1" dirty="0" err="1" smtClean="0">
                          <a:solidFill>
                            <a:schemeClr val="tx1"/>
                          </a:solidFill>
                          <a:latin typeface="Arial" pitchFamily="34" charset="0"/>
                          <a:cs typeface="Arial" pitchFamily="34" charset="0"/>
                        </a:rPr>
                        <a:t>Smar</a:t>
                      </a:r>
                      <a:r>
                        <a:rPr lang="en-US" sz="1700" b="1" dirty="0" smtClean="0">
                          <a:solidFill>
                            <a:schemeClr val="tx1"/>
                          </a:solidFill>
                          <a:latin typeface="Arial" pitchFamily="34" charset="0"/>
                          <a:cs typeface="Arial" pitchFamily="34" charset="0"/>
                        </a:rPr>
                        <a:t>/MERN/</a:t>
                      </a:r>
                      <a:r>
                        <a:rPr lang="en-US" sz="1700" b="1" dirty="0" err="1" smtClean="0">
                          <a:solidFill>
                            <a:schemeClr val="tx1"/>
                          </a:solidFill>
                          <a:latin typeface="Arial" pitchFamily="34" charset="0"/>
                          <a:cs typeface="Arial" pitchFamily="34" charset="0"/>
                        </a:rPr>
                        <a:t>Nodejs</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test',function</a:t>
                      </a:r>
                      <a:r>
                        <a:rPr lang="en-US" sz="1700" b="1" dirty="0" smtClean="0">
                          <a:solidFill>
                            <a:schemeClr val="tx1"/>
                          </a:solidFill>
                          <a:latin typeface="Arial" pitchFamily="34" charset="0"/>
                          <a:cs typeface="Arial" pitchFamily="34" charset="0"/>
                        </a:rPr>
                        <a:t>(err)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if (err) throw err;</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console.log("Directory created successfully!");</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Create_Directory.js in the terminal.</a:t>
            </a:r>
          </a:p>
          <a:p>
            <a:pPr marL="276225" lvl="1" indent="-231775">
              <a:lnSpc>
                <a:spcPct val="150000"/>
              </a:lnSpc>
              <a:buFont typeface="Arial" pitchFamily="34" charset="0"/>
              <a:buChar char="•"/>
            </a:pPr>
            <a:r>
              <a:rPr lang="en-US" dirty="0">
                <a:latin typeface="+mj-lt"/>
                <a:cs typeface="Arial" pitchFamily="34" charset="0"/>
              </a:rPr>
              <a:t>The terminal output will </a:t>
            </a:r>
            <a:r>
              <a:rPr lang="en-US" dirty="0" smtClean="0">
                <a:latin typeface="+mj-lt"/>
                <a:cs typeface="Arial" pitchFamily="34" charset="0"/>
              </a:rPr>
              <a:t>display</a:t>
            </a:r>
            <a:endParaRPr lang="en-US" dirty="0">
              <a:latin typeface="+mj-lt"/>
              <a:cs typeface="Arial" pitchFamily="34" charset="0"/>
            </a:endParaRPr>
          </a:p>
          <a:p>
            <a:pPr marL="276225" lvl="1" indent="-231775">
              <a:lnSpc>
                <a:spcPct val="150000"/>
              </a:lnSpc>
              <a:buFont typeface="Arial" pitchFamily="34" charset="0"/>
              <a:buChar char="•"/>
            </a:pPr>
            <a:r>
              <a:rPr lang="en-US" dirty="0">
                <a:solidFill>
                  <a:prstClr val="black"/>
                </a:solidFill>
                <a:latin typeface="+mj-lt"/>
                <a:cs typeface="Arial" panose="020B0604020202020204" pitchFamily="34" charset="0"/>
              </a:rPr>
              <a:t>/test directory is created in the given path</a:t>
            </a: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Create a Directory</a:t>
            </a:r>
          </a:p>
        </p:txBody>
      </p:sp>
      <p:pic>
        <p:nvPicPr>
          <p:cNvPr id="2052" name="Picture 4"/>
          <p:cNvPicPr>
            <a:picLocks noChangeAspect="1" noChangeArrowheads="1"/>
          </p:cNvPicPr>
          <p:nvPr/>
        </p:nvPicPr>
        <p:blipFill rotWithShape="1">
          <a:blip r:embed="rId2"/>
          <a:srcRect r="15983"/>
          <a:stretch/>
        </p:blipFill>
        <p:spPr bwMode="auto">
          <a:xfrm>
            <a:off x="1149434" y="2920696"/>
            <a:ext cx="4232464" cy="2126278"/>
          </a:xfrm>
          <a:prstGeom prst="rect">
            <a:avLst/>
          </a:prstGeom>
          <a:noFill/>
          <a:ln w="9525">
            <a:noFill/>
            <a:miter lim="800000"/>
            <a:headEnd/>
            <a:tailEnd/>
          </a:ln>
          <a:effectLst/>
        </p:spPr>
      </p:pic>
      <p:grpSp>
        <p:nvGrpSpPr>
          <p:cNvPr id="5" name="Group 4"/>
          <p:cNvGrpSpPr/>
          <p:nvPr/>
        </p:nvGrpSpPr>
        <p:grpSpPr>
          <a:xfrm>
            <a:off x="5381898" y="4165653"/>
            <a:ext cx="5777266" cy="1762642"/>
            <a:chOff x="3247812" y="4490113"/>
            <a:chExt cx="6223167" cy="1813234"/>
          </a:xfrm>
        </p:grpSpPr>
        <p:pic>
          <p:nvPicPr>
            <p:cNvPr id="2051" name="Picture 3"/>
            <p:cNvPicPr>
              <a:picLocks noChangeAspect="1" noChangeArrowheads="1"/>
            </p:cNvPicPr>
            <p:nvPr/>
          </p:nvPicPr>
          <p:blipFill>
            <a:blip r:embed="rId3"/>
            <a:srcRect t="11328"/>
            <a:stretch>
              <a:fillRect/>
            </a:stretch>
          </p:blipFill>
          <p:spPr bwMode="auto">
            <a:xfrm>
              <a:off x="3247812" y="4490113"/>
              <a:ext cx="6223167" cy="1813234"/>
            </a:xfrm>
            <a:prstGeom prst="roundRect">
              <a:avLst/>
            </a:prstGeom>
            <a:noFill/>
            <a:ln w="9525">
              <a:noFill/>
              <a:miter lim="800000"/>
              <a:headEnd/>
              <a:tailEnd/>
            </a:ln>
            <a:effectLst/>
          </p:spPr>
        </p:pic>
        <p:sp>
          <p:nvSpPr>
            <p:cNvPr id="12" name="Rectangle 11"/>
            <p:cNvSpPr/>
            <p:nvPr/>
          </p:nvSpPr>
          <p:spPr>
            <a:xfrm>
              <a:off x="4817659" y="5581933"/>
              <a:ext cx="1446663" cy="2047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sp>
          <p:nvSpPr>
            <p:cNvPr id="13" name="Rectangle 12"/>
            <p:cNvSpPr/>
            <p:nvPr/>
          </p:nvSpPr>
          <p:spPr>
            <a:xfrm>
              <a:off x="3919181" y="4490113"/>
              <a:ext cx="3587088" cy="3548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gr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fs.readdir</a:t>
            </a:r>
            <a:r>
              <a:rPr lang="en-US" b="0" dirty="0" smtClean="0"/>
              <a:t>() method to read a directory .</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222250" lvl="1" indent="-177800">
              <a:lnSpc>
                <a:spcPct val="150000"/>
              </a:lnSpc>
            </a:pPr>
            <a:r>
              <a:rPr lang="en-US" b="1" dirty="0" smtClean="0"/>
              <a:t>Parameter Description:</a:t>
            </a:r>
          </a:p>
          <a:p>
            <a:pPr marL="222250" lvl="1" indent="-177800">
              <a:lnSpc>
                <a:spcPct val="150000"/>
              </a:lnSpc>
              <a:buFont typeface="Arial" pitchFamily="34" charset="0"/>
              <a:buChar char="•"/>
            </a:pPr>
            <a:r>
              <a:rPr lang="en-US" dirty="0" smtClean="0"/>
              <a:t>path − </a:t>
            </a:r>
            <a:r>
              <a:rPr lang="en-US" b="0" dirty="0" smtClean="0"/>
              <a:t>This is the directory name including path.</a:t>
            </a:r>
          </a:p>
          <a:p>
            <a:pPr marL="222250" lvl="1" indent="-177800">
              <a:lnSpc>
                <a:spcPct val="150000"/>
              </a:lnSpc>
              <a:buFont typeface="Arial" pitchFamily="34" charset="0"/>
              <a:buChar char="•"/>
            </a:pPr>
            <a:r>
              <a:rPr lang="en-US" dirty="0" smtClean="0"/>
              <a:t>callback − </a:t>
            </a:r>
            <a:r>
              <a:rPr lang="en-US" b="0" dirty="0" smtClean="0"/>
              <a:t>This is the callback function which gets two arguments (err, files) where files is an array of the names of the files in the directory excluding '.' and '..'.</a:t>
            </a:r>
          </a:p>
          <a:p>
            <a:pPr lvl="1"/>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 a Directory</a:t>
            </a:r>
          </a:p>
        </p:txBody>
      </p:sp>
      <p:graphicFrame>
        <p:nvGraphicFramePr>
          <p:cNvPr id="7" name="Table 6"/>
          <p:cNvGraphicFramePr>
            <a:graphicFrameLocks noGrp="1"/>
          </p:cNvGraphicFramePr>
          <p:nvPr>
            <p:extLst>
              <p:ext uri="{D42A27DB-BD31-4B8C-83A1-F6EECF244321}">
                <p14:modId xmlns:p14="http://schemas.microsoft.com/office/powerpoint/2010/main" val="225443861"/>
              </p:ext>
            </p:extLst>
          </p:nvPr>
        </p:nvGraphicFramePr>
        <p:xfrm>
          <a:off x="2496371" y="2010185"/>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fs.readdir</a:t>
                      </a:r>
                      <a:r>
                        <a:rPr lang="en-US" sz="1700" b="1" dirty="0" smtClean="0">
                          <a:solidFill>
                            <a:schemeClr val="tx1"/>
                          </a:solidFill>
                          <a:latin typeface="Arial" pitchFamily="34" charset="0"/>
                          <a:cs typeface="Arial" pitchFamily="34" charset="0"/>
                        </a:rPr>
                        <a:t>(path,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read a directory.</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 a Directory</a:t>
            </a:r>
            <a:br>
              <a:rPr lang="en-US" dirty="0" smtClean="0"/>
            </a:b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30059975"/>
              </p:ext>
            </p:extLst>
          </p:nvPr>
        </p:nvGraphicFramePr>
        <p:xfrm>
          <a:off x="2031826" y="2009519"/>
          <a:ext cx="6398072" cy="3696269"/>
        </p:xfrm>
        <a:graphic>
          <a:graphicData uri="http://schemas.openxmlformats.org/drawingml/2006/table">
            <a:tbl>
              <a:tblPr firstRow="1" bandRow="1">
                <a:tableStyleId>{6E25E649-3F16-4E02-A733-19D2CDBF48F0}</a:tableStyleId>
              </a:tblPr>
              <a:tblGrid>
                <a:gridCol w="6398072">
                  <a:extLst>
                    <a:ext uri="{9D8B030D-6E8A-4147-A177-3AD203B41FA5}">
                      <a16:colId xmlns:a16="http://schemas.microsoft.com/office/drawing/2014/main" val="20000"/>
                    </a:ext>
                  </a:extLst>
                </a:gridCol>
              </a:tblGrid>
              <a:tr h="369626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Read_Directory.js</a:t>
                      </a:r>
                      <a:endParaRPr lang="en-US" sz="16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fs = require("fs");</a:t>
                      </a:r>
                      <a:br>
                        <a:rPr lang="en-US" sz="1600" b="1" dirty="0" smtClean="0">
                          <a:solidFill>
                            <a:schemeClr val="tx1"/>
                          </a:solidFill>
                          <a:latin typeface="Arial" pitchFamily="34" charset="0"/>
                          <a:cs typeface="Arial" pitchFamily="34" charset="0"/>
                        </a:rPr>
                      </a:br>
                      <a:r>
                        <a:rPr lang="en-US" sz="1600" b="1" dirty="0" smtClean="0">
                          <a:solidFill>
                            <a:schemeClr val="tx1"/>
                          </a:solidFill>
                          <a:latin typeface="Arial" pitchFamily="34" charset="0"/>
                          <a:cs typeface="Arial" pitchFamily="34" charset="0"/>
                        </a:rPr>
                        <a:t>console.log("Going to read directory /</a:t>
                      </a:r>
                      <a:r>
                        <a:rPr lang="en-US" sz="1600" b="1" dirty="0" err="1" smtClean="0">
                          <a:solidFill>
                            <a:schemeClr val="tx1"/>
                          </a:solidFill>
                          <a:latin typeface="Arial" pitchFamily="34" charset="0"/>
                          <a:cs typeface="Arial" pitchFamily="34" charset="0"/>
                        </a:rPr>
                        <a:t>Nodejs</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fs.readdir</a:t>
                      </a:r>
                      <a:r>
                        <a:rPr lang="en-US" sz="1600" b="1" dirty="0" smtClean="0">
                          <a:solidFill>
                            <a:schemeClr val="tx1"/>
                          </a:solidFill>
                          <a:latin typeface="Arial" pitchFamily="34" charset="0"/>
                          <a:cs typeface="Arial" pitchFamily="34" charset="0"/>
                        </a:rPr>
                        <a:t>("E:/_Smar/MERN/Nodejs/",function(err, files)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if (err) throw err;</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files.forEach</a:t>
                      </a:r>
                      <a:r>
                        <a:rPr lang="en-US" sz="1600" b="1" dirty="0" smtClean="0">
                          <a:solidFill>
                            <a:schemeClr val="tx1"/>
                          </a:solidFill>
                          <a:latin typeface="Arial" pitchFamily="34" charset="0"/>
                          <a:cs typeface="Arial" pitchFamily="34" charset="0"/>
                        </a:rPr>
                        <a:t>( function (file)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 file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Read_Directory.js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 all the files in /</a:t>
            </a:r>
            <a:r>
              <a:rPr lang="en-US" dirty="0" err="1">
                <a:latin typeface="+mj-lt"/>
                <a:cs typeface="Arial" pitchFamily="34" charset="0"/>
              </a:rPr>
              <a:t>Nodejs</a:t>
            </a:r>
            <a:r>
              <a:rPr lang="en-US" dirty="0">
                <a:latin typeface="+mj-lt"/>
                <a:cs typeface="Arial" pitchFamily="34" charset="0"/>
              </a:rPr>
              <a:t> directory</a:t>
            </a: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 a Directory</a:t>
            </a:r>
            <a:br>
              <a:rPr lang="en-US" dirty="0" smtClean="0"/>
            </a:br>
            <a:endParaRPr lang="en-US" dirty="0" smtClean="0"/>
          </a:p>
        </p:txBody>
      </p:sp>
      <p:pic>
        <p:nvPicPr>
          <p:cNvPr id="3074" name="Picture 2"/>
          <p:cNvPicPr>
            <a:picLocks noChangeAspect="1" noChangeArrowheads="1"/>
          </p:cNvPicPr>
          <p:nvPr/>
        </p:nvPicPr>
        <p:blipFill>
          <a:blip r:embed="rId2"/>
          <a:srcRect/>
          <a:stretch>
            <a:fillRect/>
          </a:stretch>
        </p:blipFill>
        <p:spPr bwMode="auto">
          <a:xfrm>
            <a:off x="2433988" y="2525343"/>
            <a:ext cx="5543194" cy="396100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fs.rmdir</a:t>
            </a:r>
            <a:r>
              <a:rPr lang="en-US" b="0" dirty="0" smtClean="0"/>
              <a:t>() method to remove a directory.</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222250" lvl="1" indent="-177800">
              <a:lnSpc>
                <a:spcPct val="150000"/>
              </a:lnSpc>
            </a:pPr>
            <a:r>
              <a:rPr lang="en-US" b="1" dirty="0" smtClean="0"/>
              <a:t>Parameter Description:</a:t>
            </a:r>
          </a:p>
          <a:p>
            <a:pPr marL="222250" lvl="1" indent="-177800">
              <a:lnSpc>
                <a:spcPct val="150000"/>
              </a:lnSpc>
              <a:buFont typeface="Arial" pitchFamily="34" charset="0"/>
              <a:buChar char="•"/>
            </a:pPr>
            <a:r>
              <a:rPr lang="en-US" dirty="0" smtClean="0"/>
              <a:t>path − </a:t>
            </a:r>
            <a:r>
              <a:rPr lang="en-US" b="0" dirty="0" smtClean="0"/>
              <a:t>This is the directory name including path.</a:t>
            </a:r>
          </a:p>
          <a:p>
            <a:pPr marL="222250" lvl="1" indent="-177800">
              <a:lnSpc>
                <a:spcPct val="150000"/>
              </a:lnSpc>
              <a:buFont typeface="Arial" pitchFamily="34" charset="0"/>
              <a:buChar char="•"/>
            </a:pPr>
            <a:r>
              <a:rPr lang="en-US" dirty="0" smtClean="0"/>
              <a:t>callback − </a:t>
            </a:r>
            <a:r>
              <a:rPr lang="en-US" b="0" dirty="0" smtClean="0"/>
              <a:t>This is the callback function No arguments other than a possible exception are given to the completion callback.</a:t>
            </a:r>
          </a:p>
          <a:p>
            <a:pPr lvl="1"/>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Remove a Directory</a:t>
            </a:r>
          </a:p>
        </p:txBody>
      </p:sp>
      <p:graphicFrame>
        <p:nvGraphicFramePr>
          <p:cNvPr id="7" name="Table 6"/>
          <p:cNvGraphicFramePr>
            <a:graphicFrameLocks noGrp="1"/>
          </p:cNvGraphicFramePr>
          <p:nvPr>
            <p:extLst>
              <p:ext uri="{D42A27DB-BD31-4B8C-83A1-F6EECF244321}">
                <p14:modId xmlns:p14="http://schemas.microsoft.com/office/powerpoint/2010/main" val="2933910814"/>
              </p:ext>
            </p:extLst>
          </p:nvPr>
        </p:nvGraphicFramePr>
        <p:xfrm>
          <a:off x="2304782" y="2036311"/>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fs.rmdir</a:t>
                      </a:r>
                      <a:r>
                        <a:rPr lang="en-US" sz="1700" b="1" dirty="0" smtClean="0">
                          <a:solidFill>
                            <a:schemeClr val="tx1"/>
                          </a:solidFill>
                          <a:latin typeface="Arial" pitchFamily="34" charset="0"/>
                          <a:cs typeface="Arial" pitchFamily="34" charset="0"/>
                        </a:rPr>
                        <a:t>(path,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50228"/>
            <a:ext cx="10922001" cy="4572000"/>
          </a:xfrm>
        </p:spPr>
        <p:txBody>
          <a:bodyPr/>
          <a:lstStyle/>
          <a:p>
            <a:pPr marL="330200" lvl="1" indent="-285750" algn="just">
              <a:lnSpc>
                <a:spcPct val="150000"/>
              </a:lnSpc>
              <a:buFont typeface="Arial" panose="020B0604020202020204" pitchFamily="34" charset="0"/>
              <a:buChar char="•"/>
            </a:pPr>
            <a:r>
              <a:rPr lang="en-US" b="0" dirty="0" smtClean="0"/>
              <a:t>Node.js comes with virtual environment called </a:t>
            </a:r>
            <a:r>
              <a:rPr lang="en-US" dirty="0" smtClean="0"/>
              <a:t>REPL</a:t>
            </a:r>
            <a:r>
              <a:rPr lang="en-US" b="0" dirty="0" smtClean="0"/>
              <a:t> (</a:t>
            </a:r>
            <a:r>
              <a:rPr lang="en-US" b="0" dirty="0" err="1" smtClean="0"/>
              <a:t>i.e</a:t>
            </a:r>
            <a:r>
              <a:rPr lang="en-US" b="0" dirty="0" smtClean="0"/>
              <a:t> Node shell). </a:t>
            </a:r>
          </a:p>
          <a:p>
            <a:pPr marL="330200" lvl="1" indent="-285750" algn="just">
              <a:lnSpc>
                <a:spcPct val="150000"/>
              </a:lnSpc>
              <a:buFont typeface="Arial" panose="020B0604020202020204" pitchFamily="34" charset="0"/>
              <a:buChar char="•"/>
            </a:pPr>
            <a:r>
              <a:rPr lang="en-US" b="0" dirty="0" smtClean="0"/>
              <a:t>REPL stands for </a:t>
            </a:r>
            <a:r>
              <a:rPr lang="en-US" dirty="0" smtClean="0"/>
              <a:t>Read-</a:t>
            </a:r>
            <a:r>
              <a:rPr lang="en-US" dirty="0" err="1" smtClean="0"/>
              <a:t>Eval</a:t>
            </a:r>
            <a:r>
              <a:rPr lang="en-US" dirty="0" smtClean="0"/>
              <a:t>-Print-Loop</a:t>
            </a:r>
            <a:r>
              <a:rPr lang="en-US" b="0" dirty="0" smtClean="0"/>
              <a:t>. </a:t>
            </a:r>
          </a:p>
          <a:p>
            <a:pPr marL="330200" lvl="1" indent="-285750" algn="just">
              <a:lnSpc>
                <a:spcPct val="150000"/>
              </a:lnSpc>
              <a:buFont typeface="Arial" panose="020B0604020202020204" pitchFamily="34" charset="0"/>
              <a:buChar char="•"/>
            </a:pPr>
            <a:r>
              <a:rPr lang="en-US" b="0" dirty="0" smtClean="0"/>
              <a:t>It is a quick and easy way to test simple </a:t>
            </a:r>
            <a:r>
              <a:rPr lang="en-US" dirty="0" smtClean="0"/>
              <a:t>Node.js/JavaScript code</a:t>
            </a:r>
            <a:r>
              <a:rPr lang="en-US" b="0" dirty="0" smtClean="0"/>
              <a:t>.</a:t>
            </a:r>
          </a:p>
          <a:p>
            <a:pPr marL="330200" lvl="1" indent="-285750" algn="just">
              <a:lnSpc>
                <a:spcPct val="150000"/>
              </a:lnSpc>
              <a:buFont typeface="Arial" panose="020B0604020202020204" pitchFamily="34" charset="0"/>
              <a:buChar char="•"/>
            </a:pPr>
            <a:r>
              <a:rPr lang="en-US" b="0" dirty="0" smtClean="0"/>
              <a:t>To launch the REPL (Node shell), </a:t>
            </a:r>
          </a:p>
          <a:p>
            <a:pPr marL="822325" lvl="4" indent="-285750" algn="just">
              <a:lnSpc>
                <a:spcPct val="150000"/>
              </a:lnSpc>
            </a:pPr>
            <a:r>
              <a:rPr lang="en-US" sz="1800" dirty="0" smtClean="0">
                <a:solidFill>
                  <a:schemeClr val="tx1"/>
                </a:solidFill>
              </a:rPr>
              <a:t>open</a:t>
            </a:r>
            <a:r>
              <a:rPr lang="en-US" sz="1800" b="1" dirty="0" smtClean="0">
                <a:solidFill>
                  <a:schemeClr val="tx1"/>
                </a:solidFill>
              </a:rPr>
              <a:t> </a:t>
            </a:r>
            <a:r>
              <a:rPr lang="en-US" sz="1800" b="0" dirty="0" smtClean="0">
                <a:solidFill>
                  <a:schemeClr val="tx1"/>
                </a:solidFill>
              </a:rPr>
              <a:t>command prompt (in Windows) or terminal (in Mac or UNIX/Linux)</a:t>
            </a:r>
          </a:p>
          <a:p>
            <a:pPr marL="822325" lvl="4" indent="-285750" algn="just">
              <a:lnSpc>
                <a:spcPct val="150000"/>
              </a:lnSpc>
            </a:pPr>
            <a:r>
              <a:rPr lang="en-US" sz="1800" b="0" dirty="0" smtClean="0">
                <a:solidFill>
                  <a:schemeClr val="tx1"/>
                </a:solidFill>
              </a:rPr>
              <a:t>type </a:t>
            </a:r>
            <a:r>
              <a:rPr lang="en-US" sz="1800" b="1" i="1" dirty="0" smtClean="0">
                <a:solidFill>
                  <a:schemeClr val="tx1"/>
                </a:solidFill>
              </a:rPr>
              <a:t>node</a:t>
            </a:r>
            <a:r>
              <a:rPr lang="en-US" sz="1800" b="0" dirty="0" smtClean="0">
                <a:solidFill>
                  <a:schemeClr val="tx1"/>
                </a:solidFill>
              </a:rPr>
              <a:t>  </a:t>
            </a:r>
          </a:p>
          <a:p>
            <a:pPr marL="822325" lvl="4" indent="-285750" algn="just">
              <a:lnSpc>
                <a:spcPct val="150000"/>
              </a:lnSpc>
            </a:pPr>
            <a:r>
              <a:rPr lang="en-US" sz="1800" b="0" dirty="0" smtClean="0">
                <a:solidFill>
                  <a:schemeClr val="tx1"/>
                </a:solidFill>
              </a:rPr>
              <a:t>It will change the prompt to </a:t>
            </a:r>
            <a:r>
              <a:rPr lang="en-US" sz="1800" b="1" i="1" dirty="0" smtClean="0">
                <a:solidFill>
                  <a:schemeClr val="tx1"/>
                </a:solidFill>
              </a:rPr>
              <a:t>&gt;</a:t>
            </a:r>
            <a:r>
              <a:rPr lang="en-US" sz="1800" b="0" dirty="0" smtClean="0">
                <a:solidFill>
                  <a:schemeClr val="tx1"/>
                </a:solidFill>
              </a:rPr>
              <a:t>.</a:t>
            </a:r>
          </a:p>
          <a:p>
            <a:pPr marL="285750" indent="-285750" algn="just">
              <a:lnSpc>
                <a:spcPct val="150000"/>
              </a:lnSpc>
              <a:buFont typeface="Arial" panose="020B0604020202020204" pitchFamily="34" charset="0"/>
              <a:buChar char="•"/>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69986" name="Picture 2"/>
          <p:cNvPicPr>
            <a:picLocks noChangeAspect="1" noChangeArrowheads="1"/>
          </p:cNvPicPr>
          <p:nvPr/>
        </p:nvPicPr>
        <p:blipFill>
          <a:blip r:embed="rId2"/>
          <a:srcRect l="1694" r="2295" b="39471"/>
          <a:stretch>
            <a:fillRect/>
          </a:stretch>
        </p:blipFill>
        <p:spPr bwMode="auto">
          <a:xfrm>
            <a:off x="4905441" y="3873668"/>
            <a:ext cx="6032873" cy="1926640"/>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remove a directory.</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Remove a Directory</a:t>
            </a:r>
          </a:p>
        </p:txBody>
      </p:sp>
      <p:graphicFrame>
        <p:nvGraphicFramePr>
          <p:cNvPr id="7" name="Table 6"/>
          <p:cNvGraphicFramePr>
            <a:graphicFrameLocks noGrp="1"/>
          </p:cNvGraphicFramePr>
          <p:nvPr>
            <p:extLst>
              <p:ext uri="{D42A27DB-BD31-4B8C-83A1-F6EECF244321}">
                <p14:modId xmlns:p14="http://schemas.microsoft.com/office/powerpoint/2010/main" val="2105971941"/>
              </p:ext>
            </p:extLst>
          </p:nvPr>
        </p:nvGraphicFramePr>
        <p:xfrm>
          <a:off x="2271635" y="2093908"/>
          <a:ext cx="6728347" cy="361188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smtClean="0">
                          <a:solidFill>
                            <a:srgbClr val="FF0000"/>
                          </a:solidFill>
                          <a:latin typeface="Arial" pitchFamily="34" charset="0"/>
                          <a:cs typeface="Arial" pitchFamily="34" charset="0"/>
                        </a:rPr>
                        <a:t>Filename:</a:t>
                      </a:r>
                      <a:r>
                        <a:rPr lang="en-US" sz="1400" b="1" baseline="0" dirty="0" smtClean="0">
                          <a:solidFill>
                            <a:srgbClr val="FF0000"/>
                          </a:solidFill>
                          <a:latin typeface="Arial" pitchFamily="34" charset="0"/>
                          <a:cs typeface="Arial" pitchFamily="34" charset="0"/>
                        </a:rPr>
                        <a:t> Remove_Directory.js</a:t>
                      </a:r>
                      <a:endParaRPr lang="en-US" sz="1400" b="1" dirty="0" smtClean="0">
                        <a:solidFill>
                          <a:srgbClr val="FF0000"/>
                        </a:solidFill>
                        <a:latin typeface="Arial" pitchFamily="34" charset="0"/>
                        <a:cs typeface="Arial" pitchFamily="34" charset="0"/>
                      </a:endParaRPr>
                    </a:p>
                    <a:p>
                      <a:r>
                        <a:rPr lang="en-US" sz="1400" b="1" kern="1200" dirty="0" smtClean="0">
                          <a:solidFill>
                            <a:schemeClr val="tx1"/>
                          </a:solidFill>
                          <a:latin typeface="Arial" pitchFamily="34" charset="0"/>
                          <a:ea typeface="+mn-ea"/>
                          <a:cs typeface="Arial" pitchFamily="34" charset="0"/>
                        </a:rPr>
                        <a:t>var fs = require("fs");</a:t>
                      </a:r>
                      <a:br>
                        <a:rPr lang="en-US" sz="1400" b="1" kern="1200" dirty="0" smtClean="0">
                          <a:solidFill>
                            <a:schemeClr val="tx1"/>
                          </a:solidFill>
                          <a:latin typeface="Arial" pitchFamily="34" charset="0"/>
                          <a:ea typeface="+mn-ea"/>
                          <a:cs typeface="Arial" pitchFamily="34" charset="0"/>
                        </a:rPr>
                      </a:br>
                      <a:r>
                        <a:rPr lang="en-US" sz="1400" b="1" kern="1200" dirty="0" smtClean="0">
                          <a:solidFill>
                            <a:schemeClr val="tx1"/>
                          </a:solidFill>
                          <a:latin typeface="Arial" pitchFamily="34" charset="0"/>
                          <a:ea typeface="+mn-ea"/>
                          <a:cs typeface="Arial" pitchFamily="34" charset="0"/>
                        </a:rPr>
                        <a:t>console.log("Going to delete directory /test");</a:t>
                      </a:r>
                    </a:p>
                    <a:p>
                      <a:r>
                        <a:rPr lang="en-US" sz="1400" b="1" kern="1200" dirty="0" err="1" smtClean="0">
                          <a:solidFill>
                            <a:schemeClr val="tx1"/>
                          </a:solidFill>
                          <a:latin typeface="Arial" pitchFamily="34" charset="0"/>
                          <a:ea typeface="+mn-ea"/>
                          <a:cs typeface="Arial" pitchFamily="34" charset="0"/>
                        </a:rPr>
                        <a:t>fs.rmdir</a:t>
                      </a:r>
                      <a:r>
                        <a:rPr lang="en-US" sz="1400" b="1" kern="1200" dirty="0" smtClean="0">
                          <a:solidFill>
                            <a:schemeClr val="tx1"/>
                          </a:solidFill>
                          <a:latin typeface="Arial" pitchFamily="34" charset="0"/>
                          <a:ea typeface="+mn-ea"/>
                          <a:cs typeface="Arial" pitchFamily="34" charset="0"/>
                        </a:rPr>
                        <a:t>("E:/_</a:t>
                      </a:r>
                      <a:r>
                        <a:rPr lang="en-US" sz="1400" b="1" kern="1200" dirty="0" err="1" smtClean="0">
                          <a:solidFill>
                            <a:schemeClr val="tx1"/>
                          </a:solidFill>
                          <a:latin typeface="Arial" pitchFamily="34" charset="0"/>
                          <a:ea typeface="+mn-ea"/>
                          <a:cs typeface="Arial" pitchFamily="34" charset="0"/>
                        </a:rPr>
                        <a:t>Smar</a:t>
                      </a:r>
                      <a:r>
                        <a:rPr lang="en-US" sz="1400" b="1" kern="1200" dirty="0" smtClean="0">
                          <a:solidFill>
                            <a:schemeClr val="tx1"/>
                          </a:solidFill>
                          <a:latin typeface="Arial" pitchFamily="34" charset="0"/>
                          <a:ea typeface="+mn-ea"/>
                          <a:cs typeface="Arial" pitchFamily="34" charset="0"/>
                        </a:rPr>
                        <a:t>/MERN/</a:t>
                      </a:r>
                      <a:r>
                        <a:rPr lang="en-US" sz="1400" b="1" kern="1200" dirty="0" err="1" smtClean="0">
                          <a:solidFill>
                            <a:schemeClr val="tx1"/>
                          </a:solidFill>
                          <a:latin typeface="Arial" pitchFamily="34" charset="0"/>
                          <a:ea typeface="+mn-ea"/>
                          <a:cs typeface="Arial" pitchFamily="34" charset="0"/>
                        </a:rPr>
                        <a:t>Nodejs</a:t>
                      </a:r>
                      <a:r>
                        <a:rPr lang="en-US" sz="1400" b="1" kern="1200" dirty="0" smtClean="0">
                          <a:solidFill>
                            <a:schemeClr val="tx1"/>
                          </a:solidFill>
                          <a:latin typeface="Arial" pitchFamily="34" charset="0"/>
                          <a:ea typeface="+mn-ea"/>
                          <a:cs typeface="Arial" pitchFamily="34" charset="0"/>
                        </a:rPr>
                        <a:t>/</a:t>
                      </a:r>
                      <a:r>
                        <a:rPr lang="en-US" sz="1400" b="1" kern="1200" dirty="0" err="1" smtClean="0">
                          <a:solidFill>
                            <a:schemeClr val="tx1"/>
                          </a:solidFill>
                          <a:latin typeface="Arial" pitchFamily="34" charset="0"/>
                          <a:ea typeface="+mn-ea"/>
                          <a:cs typeface="Arial" pitchFamily="34" charset="0"/>
                        </a:rPr>
                        <a:t>test",function</a:t>
                      </a:r>
                      <a:r>
                        <a:rPr lang="en-US" sz="1400" b="1" kern="1200" dirty="0" smtClean="0">
                          <a:solidFill>
                            <a:schemeClr val="tx1"/>
                          </a:solidFill>
                          <a:latin typeface="Arial" pitchFamily="34" charset="0"/>
                          <a:ea typeface="+mn-ea"/>
                          <a:cs typeface="Arial" pitchFamily="34" charset="0"/>
                        </a:rPr>
                        <a:t>(err) {</a:t>
                      </a:r>
                    </a:p>
                    <a:p>
                      <a:r>
                        <a:rPr lang="en-US" sz="1400" b="1" kern="1200" dirty="0" smtClean="0">
                          <a:solidFill>
                            <a:schemeClr val="tx1"/>
                          </a:solidFill>
                          <a:latin typeface="Arial" pitchFamily="34" charset="0"/>
                          <a:ea typeface="+mn-ea"/>
                          <a:cs typeface="Arial" pitchFamily="34" charset="0"/>
                        </a:rPr>
                        <a:t>            if (err) throw err;</a:t>
                      </a:r>
                      <a:br>
                        <a:rPr lang="en-US" sz="1400" b="1" kern="1200" dirty="0" smtClean="0">
                          <a:solidFill>
                            <a:schemeClr val="tx1"/>
                          </a:solidFill>
                          <a:latin typeface="Arial" pitchFamily="34" charset="0"/>
                          <a:ea typeface="+mn-ea"/>
                          <a:cs typeface="Arial" pitchFamily="34" charset="0"/>
                        </a:rPr>
                      </a:br>
                      <a:r>
                        <a:rPr lang="en-US" sz="1400" b="1" kern="1200" dirty="0" smtClean="0">
                          <a:solidFill>
                            <a:schemeClr val="tx1"/>
                          </a:solidFill>
                          <a:latin typeface="Arial" pitchFamily="34" charset="0"/>
                          <a:ea typeface="+mn-ea"/>
                          <a:cs typeface="Arial" pitchFamily="34" charset="0"/>
                        </a:rPr>
                        <a:t>   console.log("Going to read directory /</a:t>
                      </a:r>
                      <a:r>
                        <a:rPr lang="en-US" sz="1400" b="1" kern="1200" dirty="0" err="1" smtClean="0">
                          <a:solidFill>
                            <a:schemeClr val="tx1"/>
                          </a:solidFill>
                          <a:latin typeface="Arial" pitchFamily="34" charset="0"/>
                          <a:ea typeface="+mn-ea"/>
                          <a:cs typeface="Arial" pitchFamily="34" charset="0"/>
                        </a:rPr>
                        <a:t>Nodejs</a:t>
                      </a:r>
                      <a:r>
                        <a:rPr lang="en-US" sz="1400" b="1" kern="1200" dirty="0" smtClean="0">
                          <a:solidFill>
                            <a:schemeClr val="tx1"/>
                          </a:solidFill>
                          <a:latin typeface="Arial" pitchFamily="34" charset="0"/>
                          <a:ea typeface="+mn-ea"/>
                          <a:cs typeface="Arial" pitchFamily="34" charset="0"/>
                        </a:rPr>
                        <a:t>");</a:t>
                      </a:r>
                    </a:p>
                    <a:p>
                      <a:r>
                        <a:rPr lang="en-US" sz="1400" b="1" kern="1200" dirty="0" smtClean="0">
                          <a:solidFill>
                            <a:schemeClr val="tx1"/>
                          </a:solidFill>
                          <a:latin typeface="Arial" pitchFamily="34" charset="0"/>
                          <a:ea typeface="+mn-ea"/>
                          <a:cs typeface="Arial" pitchFamily="34" charset="0"/>
                        </a:rPr>
                        <a:t>   </a:t>
                      </a:r>
                    </a:p>
                    <a:p>
                      <a:r>
                        <a:rPr lang="en-US" sz="1400" b="1" kern="1200" dirty="0" smtClean="0">
                          <a:solidFill>
                            <a:schemeClr val="tx1"/>
                          </a:solidFill>
                          <a:latin typeface="Arial" pitchFamily="34" charset="0"/>
                          <a:ea typeface="+mn-ea"/>
                          <a:cs typeface="Arial" pitchFamily="34" charset="0"/>
                        </a:rPr>
                        <a:t>   </a:t>
                      </a:r>
                      <a:r>
                        <a:rPr lang="en-US" sz="1400" b="1" kern="1200" dirty="0" err="1" smtClean="0">
                          <a:solidFill>
                            <a:schemeClr val="tx1"/>
                          </a:solidFill>
                          <a:latin typeface="Arial" pitchFamily="34" charset="0"/>
                          <a:ea typeface="+mn-ea"/>
                          <a:cs typeface="Arial" pitchFamily="34" charset="0"/>
                        </a:rPr>
                        <a:t>fs.readdir</a:t>
                      </a:r>
                      <a:r>
                        <a:rPr lang="en-US" sz="1400" b="1" kern="1200" dirty="0" smtClean="0">
                          <a:solidFill>
                            <a:schemeClr val="tx1"/>
                          </a:solidFill>
                          <a:latin typeface="Arial" pitchFamily="34" charset="0"/>
                          <a:ea typeface="+mn-ea"/>
                          <a:cs typeface="Arial" pitchFamily="34" charset="0"/>
                        </a:rPr>
                        <a:t>("E:/_Smar/MERN/Nodejs/",function(err, files) {</a:t>
                      </a:r>
                    </a:p>
                    <a:p>
                      <a:r>
                        <a:rPr lang="en-US" sz="1400" b="1" kern="1200" dirty="0" smtClean="0">
                          <a:solidFill>
                            <a:schemeClr val="tx1"/>
                          </a:solidFill>
                          <a:latin typeface="Arial" pitchFamily="34" charset="0"/>
                          <a:ea typeface="+mn-ea"/>
                          <a:cs typeface="Arial" pitchFamily="34" charset="0"/>
                        </a:rPr>
                        <a:t>      if (err) {</a:t>
                      </a:r>
                    </a:p>
                    <a:p>
                      <a:r>
                        <a:rPr lang="en-US" sz="1400" b="1" kern="1200" dirty="0" smtClean="0">
                          <a:solidFill>
                            <a:schemeClr val="tx1"/>
                          </a:solidFill>
                          <a:latin typeface="Arial" pitchFamily="34" charset="0"/>
                          <a:ea typeface="+mn-ea"/>
                          <a:cs typeface="Arial" pitchFamily="34" charset="0"/>
                        </a:rPr>
                        <a:t>         return </a:t>
                      </a:r>
                      <a:r>
                        <a:rPr lang="en-US" sz="1400" b="1" kern="1200" dirty="0" err="1" smtClean="0">
                          <a:solidFill>
                            <a:schemeClr val="tx1"/>
                          </a:solidFill>
                          <a:latin typeface="Arial" pitchFamily="34" charset="0"/>
                          <a:ea typeface="+mn-ea"/>
                          <a:cs typeface="Arial" pitchFamily="34" charset="0"/>
                        </a:rPr>
                        <a:t>console.error</a:t>
                      </a:r>
                      <a:r>
                        <a:rPr lang="en-US" sz="1400" b="1" kern="1200" dirty="0" smtClean="0">
                          <a:solidFill>
                            <a:schemeClr val="tx1"/>
                          </a:solidFill>
                          <a:latin typeface="Arial" pitchFamily="34" charset="0"/>
                          <a:ea typeface="+mn-ea"/>
                          <a:cs typeface="Arial" pitchFamily="34" charset="0"/>
                        </a:rPr>
                        <a:t>(err);</a:t>
                      </a:r>
                    </a:p>
                    <a:p>
                      <a:r>
                        <a:rPr lang="en-US" sz="1400" b="1" kern="1200" dirty="0" smtClean="0">
                          <a:solidFill>
                            <a:schemeClr val="tx1"/>
                          </a:solidFill>
                          <a:latin typeface="Arial" pitchFamily="34" charset="0"/>
                          <a:ea typeface="+mn-ea"/>
                          <a:cs typeface="Arial" pitchFamily="34" charset="0"/>
                        </a:rPr>
                        <a:t>      }</a:t>
                      </a:r>
                    </a:p>
                    <a:p>
                      <a:r>
                        <a:rPr lang="en-US" sz="1400" b="1" kern="1200" dirty="0" smtClean="0">
                          <a:solidFill>
                            <a:schemeClr val="tx1"/>
                          </a:solidFill>
                          <a:latin typeface="Arial" pitchFamily="34" charset="0"/>
                          <a:ea typeface="+mn-ea"/>
                          <a:cs typeface="Arial" pitchFamily="34" charset="0"/>
                        </a:rPr>
                        <a:t>      </a:t>
                      </a:r>
                      <a:r>
                        <a:rPr lang="en-US" sz="1400" b="1" kern="1200" dirty="0" err="1" smtClean="0">
                          <a:solidFill>
                            <a:schemeClr val="tx1"/>
                          </a:solidFill>
                          <a:latin typeface="Arial" pitchFamily="34" charset="0"/>
                          <a:ea typeface="+mn-ea"/>
                          <a:cs typeface="Arial" pitchFamily="34" charset="0"/>
                        </a:rPr>
                        <a:t>files.forEach</a:t>
                      </a:r>
                      <a:r>
                        <a:rPr lang="en-US" sz="1400" b="1" kern="1200" dirty="0" smtClean="0">
                          <a:solidFill>
                            <a:schemeClr val="tx1"/>
                          </a:solidFill>
                          <a:latin typeface="Arial" pitchFamily="34" charset="0"/>
                          <a:ea typeface="+mn-ea"/>
                          <a:cs typeface="Arial" pitchFamily="34" charset="0"/>
                        </a:rPr>
                        <a:t>( function (file) {</a:t>
                      </a:r>
                    </a:p>
                    <a:p>
                      <a:r>
                        <a:rPr lang="en-US" sz="1400" b="1" kern="1200" dirty="0" smtClean="0">
                          <a:solidFill>
                            <a:schemeClr val="tx1"/>
                          </a:solidFill>
                          <a:latin typeface="Arial" pitchFamily="34" charset="0"/>
                          <a:ea typeface="+mn-ea"/>
                          <a:cs typeface="Arial" pitchFamily="34" charset="0"/>
                        </a:rPr>
                        <a:t>         console.log( file );</a:t>
                      </a:r>
                    </a:p>
                    <a:p>
                      <a:r>
                        <a:rPr lang="en-US" sz="1400" b="1" kern="1200" dirty="0" smtClean="0">
                          <a:solidFill>
                            <a:schemeClr val="tx1"/>
                          </a:solidFill>
                          <a:latin typeface="Arial" pitchFamily="34" charset="0"/>
                          <a:ea typeface="+mn-ea"/>
                          <a:cs typeface="Arial" pitchFamily="34" charset="0"/>
                        </a:rPr>
                        <a:t>      });</a:t>
                      </a:r>
                    </a:p>
                    <a:p>
                      <a:r>
                        <a:rPr lang="en-US" sz="1400" b="1" kern="1200" dirty="0" smtClean="0">
                          <a:solidFill>
                            <a:schemeClr val="tx1"/>
                          </a:solidFill>
                          <a:latin typeface="Arial" pitchFamily="34" charset="0"/>
                          <a:ea typeface="+mn-ea"/>
                          <a:cs typeface="Arial" pitchFamily="34" charset="0"/>
                        </a:rPr>
                        <a:t>   });</a:t>
                      </a:r>
                    </a:p>
                    <a:p>
                      <a:r>
                        <a:rPr lang="en-US" sz="1400" b="1" kern="1200" dirty="0" smtClean="0">
                          <a:solidFill>
                            <a:schemeClr val="tx1"/>
                          </a:solidFill>
                          <a:latin typeface="Arial" pitchFamily="34" charset="0"/>
                          <a:ea typeface="+mn-ea"/>
                          <a:cs typeface="Arial" pitchFamily="34" charset="0"/>
                        </a:rPr>
                        <a:t>});</a:t>
                      </a:r>
                      <a:endParaRPr lang="en-US" sz="14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Remove a Directory</a:t>
            </a:r>
          </a:p>
        </p:txBody>
      </p:sp>
      <p:sp>
        <p:nvSpPr>
          <p:cNvPr id="10" name="Rectangle 9"/>
          <p:cNvSpPr/>
          <p:nvPr/>
        </p:nvSpPr>
        <p:spPr>
          <a:xfrm>
            <a:off x="1019032" y="1165325"/>
            <a:ext cx="9735404" cy="341632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Remove_Directory.js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a:latin typeface="Arial" pitchFamily="34" charset="0"/>
              <a:cs typeface="Arial" pitchFamily="34" charset="0"/>
            </a:endParaRPr>
          </a:p>
        </p:txBody>
      </p:sp>
      <p:grpSp>
        <p:nvGrpSpPr>
          <p:cNvPr id="26" name="Group 25"/>
          <p:cNvGrpSpPr/>
          <p:nvPr/>
        </p:nvGrpSpPr>
        <p:grpSpPr>
          <a:xfrm>
            <a:off x="7246961" y="3971500"/>
            <a:ext cx="4640240" cy="2238231"/>
            <a:chOff x="2497540" y="4490113"/>
            <a:chExt cx="6314578" cy="1866829"/>
          </a:xfrm>
        </p:grpSpPr>
        <p:pic>
          <p:nvPicPr>
            <p:cNvPr id="4098" name="Picture 2"/>
            <p:cNvPicPr>
              <a:picLocks noChangeAspect="1" noChangeArrowheads="1"/>
            </p:cNvPicPr>
            <p:nvPr/>
          </p:nvPicPr>
          <p:blipFill>
            <a:blip r:embed="rId2"/>
            <a:srcRect/>
            <a:stretch>
              <a:fillRect/>
            </a:stretch>
          </p:blipFill>
          <p:spPr bwMode="auto">
            <a:xfrm>
              <a:off x="2497540" y="4520788"/>
              <a:ext cx="6314578" cy="1836154"/>
            </a:xfrm>
            <a:prstGeom prst="rect">
              <a:avLst/>
            </a:prstGeom>
            <a:noFill/>
            <a:ln w="9525">
              <a:noFill/>
              <a:miter lim="800000"/>
              <a:headEnd/>
              <a:tailEnd/>
            </a:ln>
            <a:effectLst/>
          </p:spPr>
        </p:pic>
        <p:cxnSp>
          <p:nvCxnSpPr>
            <p:cNvPr id="22" name="Straight Arrow Connector 21"/>
            <p:cNvCxnSpPr/>
            <p:nvPr/>
          </p:nvCxnSpPr>
          <p:spPr>
            <a:xfrm rot="10800000">
              <a:off x="5199797" y="5554639"/>
              <a:ext cx="341194" cy="158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5638135" y="5346090"/>
              <a:ext cx="2233421" cy="696137"/>
            </a:xfrm>
            <a:prstGeom prst="rect">
              <a:avLst/>
            </a:prstGeom>
          </p:spPr>
          <p:txBody>
            <a:bodyPr wrap="none">
              <a:spAutoFit/>
            </a:bodyPr>
            <a:lstStyle/>
            <a:p>
              <a:r>
                <a:rPr lang="en-US" b="1" dirty="0" smtClean="0">
                  <a:solidFill>
                    <a:srgbClr val="FF0000"/>
                  </a:solidFill>
                  <a:latin typeface="Arial" panose="020B0604020202020204" pitchFamily="34" charset="0"/>
                  <a:cs typeface="Arial" panose="020B0604020202020204" pitchFamily="34" charset="0"/>
                </a:rPr>
                <a:t>/test directory </a:t>
              </a:r>
            </a:p>
            <a:p>
              <a:r>
                <a:rPr lang="en-US" b="1" dirty="0" smtClean="0">
                  <a:solidFill>
                    <a:srgbClr val="FF0000"/>
                  </a:solidFill>
                  <a:latin typeface="Arial" panose="020B0604020202020204" pitchFamily="34" charset="0"/>
                  <a:cs typeface="Arial" panose="020B0604020202020204" pitchFamily="34" charset="0"/>
                </a:rPr>
                <a:t>is removed </a:t>
              </a:r>
              <a:endParaRPr lang="en-US" b="1" dirty="0">
                <a:solidFill>
                  <a:srgbClr val="FF0000"/>
                </a:solidFill>
              </a:endParaRPr>
            </a:p>
          </p:txBody>
        </p:sp>
        <p:sp>
          <p:nvSpPr>
            <p:cNvPr id="24" name="Rectangle 23"/>
            <p:cNvSpPr/>
            <p:nvPr/>
          </p:nvSpPr>
          <p:spPr>
            <a:xfrm>
              <a:off x="3159455" y="4490113"/>
              <a:ext cx="3587088" cy="354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grpSp>
      <p:pic>
        <p:nvPicPr>
          <p:cNvPr id="4099" name="Picture 3"/>
          <p:cNvPicPr>
            <a:picLocks noChangeAspect="1" noChangeArrowheads="1"/>
          </p:cNvPicPr>
          <p:nvPr/>
        </p:nvPicPr>
        <p:blipFill>
          <a:blip r:embed="rId3"/>
          <a:srcRect/>
          <a:stretch>
            <a:fillRect/>
          </a:stretch>
        </p:blipFill>
        <p:spPr bwMode="auto">
          <a:xfrm>
            <a:off x="774226" y="2165801"/>
            <a:ext cx="6381750" cy="3590925"/>
          </a:xfrm>
          <a:prstGeom prst="rect">
            <a:avLst/>
          </a:prstGeom>
          <a:noFill/>
          <a:ln w="9525">
            <a:noFill/>
            <a:miter lim="800000"/>
            <a:headEnd/>
            <a:tailEnd/>
          </a:ln>
          <a:effectLst/>
        </p:spPr>
      </p:pic>
      <p:sp>
        <p:nvSpPr>
          <p:cNvPr id="25" name="Rectangle 24"/>
          <p:cNvSpPr/>
          <p:nvPr/>
        </p:nvSpPr>
        <p:spPr>
          <a:xfrm>
            <a:off x="7642748" y="2615526"/>
            <a:ext cx="3780431" cy="923330"/>
          </a:xfrm>
          <a:prstGeom prst="rect">
            <a:avLst/>
          </a:prstGeom>
        </p:spPr>
        <p:txBody>
          <a:bodyPr wrap="square">
            <a:spAutoFit/>
          </a:bodyPr>
          <a:lstStyle/>
          <a:p>
            <a:pPr marL="231775" indent="-231775">
              <a:lnSpc>
                <a:spcPct val="150000"/>
              </a:lnSpc>
              <a:buFont typeface="Arial" pitchFamily="34" charset="0"/>
              <a:buChar char="•"/>
            </a:pPr>
            <a:r>
              <a:rPr lang="en-US" dirty="0" smtClean="0">
                <a:solidFill>
                  <a:prstClr val="black"/>
                </a:solidFill>
                <a:latin typeface="Arial" panose="020B0604020202020204" pitchFamily="34" charset="0"/>
                <a:cs typeface="Arial" panose="020B0604020202020204" pitchFamily="34" charset="0"/>
              </a:rPr>
              <a:t>/test directory is removed from the given path</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fs.rename</a:t>
            </a:r>
            <a:r>
              <a:rPr lang="en-US" b="0" dirty="0" smtClean="0"/>
              <a:t>() method to rename a specified file.</a:t>
            </a:r>
          </a:p>
          <a:p>
            <a:pPr marL="331788" lvl="1" indent="-287338">
              <a:lnSpc>
                <a:spcPct val="150000"/>
              </a:lnSpc>
              <a:buFont typeface="Arial" pitchFamily="34" charset="0"/>
              <a:buChar char="•"/>
            </a:pPr>
            <a:endParaRPr lang="en-US" b="0" dirty="0" smtClean="0"/>
          </a:p>
          <a:p>
            <a:pPr marL="331788" lvl="1" indent="-287338">
              <a:lnSpc>
                <a:spcPct val="150000"/>
              </a:lnSpc>
              <a:buFont typeface="Arial" pitchFamily="34" charset="0"/>
              <a:buChar char="•"/>
            </a:pPr>
            <a:endParaRPr lang="en-US" b="0" dirty="0" smtClean="0"/>
          </a:p>
          <a:p>
            <a:pPr marL="222250" lvl="1" indent="-177800">
              <a:lnSpc>
                <a:spcPct val="150000"/>
              </a:lnSpc>
            </a:pPr>
            <a:r>
              <a:rPr lang="en-US" b="1" dirty="0" smtClean="0"/>
              <a:t>Parameter Description:</a:t>
            </a:r>
          </a:p>
          <a:p>
            <a:pPr marL="276225" lvl="1" indent="-231775">
              <a:lnSpc>
                <a:spcPct val="150000"/>
              </a:lnSpc>
              <a:buFont typeface="Arial" pitchFamily="34" charset="0"/>
              <a:buChar char="•"/>
            </a:pPr>
            <a:r>
              <a:rPr lang="en-US" dirty="0" smtClean="0"/>
              <a:t>path: </a:t>
            </a:r>
            <a:r>
              <a:rPr lang="en-US" b="0" dirty="0" smtClean="0"/>
              <a:t>Full path with name of the file as a string.</a:t>
            </a:r>
          </a:p>
          <a:p>
            <a:pPr marL="276225" lvl="1" indent="-231775">
              <a:lnSpc>
                <a:spcPct val="150000"/>
              </a:lnSpc>
              <a:buFont typeface="Arial" pitchFamily="34" charset="0"/>
              <a:buChar char="•"/>
            </a:pPr>
            <a:r>
              <a:rPr lang="en-US" dirty="0" smtClean="0"/>
              <a:t>callback: </a:t>
            </a:r>
            <a:r>
              <a:rPr lang="en-US" b="0" dirty="0" smtClean="0"/>
              <a:t>This is the callback function No arguments other than a possible exception are given to the completion callback.</a:t>
            </a:r>
          </a:p>
          <a:p>
            <a:pPr lvl="1"/>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Rename File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98090713"/>
              </p:ext>
            </p:extLst>
          </p:nvPr>
        </p:nvGraphicFramePr>
        <p:xfrm>
          <a:off x="2461536" y="2097271"/>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err="1" smtClean="0">
                          <a:solidFill>
                            <a:schemeClr val="tx1"/>
                          </a:solidFill>
                        </a:rPr>
                        <a:t>fs.rename</a:t>
                      </a:r>
                      <a:r>
                        <a:rPr lang="en-US" sz="1600" dirty="0" smtClean="0">
                          <a:solidFill>
                            <a:schemeClr val="tx1"/>
                          </a:solidFill>
                        </a:rPr>
                        <a:t>(path, callback)</a:t>
                      </a:r>
                      <a:endParaRPr lang="en-US" sz="17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rename a specified file.</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Rename File</a:t>
            </a:r>
          </a:p>
        </p:txBody>
      </p:sp>
      <p:graphicFrame>
        <p:nvGraphicFramePr>
          <p:cNvPr id="7" name="Table 6"/>
          <p:cNvGraphicFramePr>
            <a:graphicFrameLocks noGrp="1"/>
          </p:cNvGraphicFramePr>
          <p:nvPr>
            <p:extLst>
              <p:ext uri="{D42A27DB-BD31-4B8C-83A1-F6EECF244321}">
                <p14:modId xmlns:p14="http://schemas.microsoft.com/office/powerpoint/2010/main" val="1400981088"/>
              </p:ext>
            </p:extLst>
          </p:nvPr>
        </p:nvGraphicFramePr>
        <p:xfrm>
          <a:off x="2210935" y="2237985"/>
          <a:ext cx="6728347" cy="265176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Rename_File.js</a:t>
                      </a:r>
                      <a:endParaRPr lang="en-US" sz="1600" b="1" dirty="0" smtClean="0">
                        <a:solidFill>
                          <a:srgbClr val="FF0000"/>
                        </a:solidFill>
                        <a:latin typeface="Arial" pitchFamily="34" charset="0"/>
                        <a:cs typeface="Arial" pitchFamily="34" charset="0"/>
                      </a:endParaRPr>
                    </a:p>
                    <a:p>
                      <a:pPr>
                        <a:lnSpc>
                          <a:spcPct val="150000"/>
                        </a:lnSpc>
                      </a:pPr>
                      <a:r>
                        <a:rPr lang="en-US" sz="1600" b="1" kern="1200" dirty="0" smtClean="0">
                          <a:solidFill>
                            <a:schemeClr val="tx1"/>
                          </a:solidFill>
                          <a:latin typeface="Arial" pitchFamily="34" charset="0"/>
                          <a:ea typeface="+mn-ea"/>
                          <a:cs typeface="Arial" pitchFamily="34" charset="0"/>
                        </a:rPr>
                        <a:t>var fs = require('fs');</a:t>
                      </a:r>
                    </a:p>
                    <a:p>
                      <a:pPr>
                        <a:lnSpc>
                          <a:spcPct val="150000"/>
                        </a:lnSpc>
                      </a:pPr>
                      <a:r>
                        <a:rPr lang="en-US" sz="1600" b="1" kern="1200" dirty="0" smtClean="0">
                          <a:solidFill>
                            <a:schemeClr val="tx1"/>
                          </a:solidFill>
                          <a:latin typeface="Arial" pitchFamily="34" charset="0"/>
                          <a:ea typeface="+mn-ea"/>
                          <a:cs typeface="Arial" pitchFamily="34" charset="0"/>
                        </a:rPr>
                        <a:t/>
                      </a:r>
                      <a:br>
                        <a:rPr lang="en-US" sz="1600" b="1" kern="1200" dirty="0" smtClean="0">
                          <a:solidFill>
                            <a:schemeClr val="tx1"/>
                          </a:solidFill>
                          <a:latin typeface="Arial" pitchFamily="34" charset="0"/>
                          <a:ea typeface="+mn-ea"/>
                          <a:cs typeface="Arial" pitchFamily="34" charset="0"/>
                        </a:rPr>
                      </a:br>
                      <a:r>
                        <a:rPr lang="en-US" sz="1600" b="1" kern="1200" dirty="0" err="1" smtClean="0">
                          <a:solidFill>
                            <a:schemeClr val="tx1"/>
                          </a:solidFill>
                          <a:latin typeface="Arial" pitchFamily="34" charset="0"/>
                          <a:ea typeface="+mn-ea"/>
                          <a:cs typeface="Arial" pitchFamily="34" charset="0"/>
                        </a:rPr>
                        <a:t>fs.rename</a:t>
                      </a:r>
                      <a:r>
                        <a:rPr lang="en-US" sz="1600" b="1" kern="1200" dirty="0" smtClean="0">
                          <a:solidFill>
                            <a:schemeClr val="tx1"/>
                          </a:solidFill>
                          <a:latin typeface="Arial" pitchFamily="34" charset="0"/>
                          <a:ea typeface="+mn-ea"/>
                          <a:cs typeface="Arial" pitchFamily="34" charset="0"/>
                        </a:rPr>
                        <a:t>('input.txt', 'renamed_input_file.txt', function (err) {</a:t>
                      </a:r>
                    </a:p>
                    <a:p>
                      <a:pPr>
                        <a:lnSpc>
                          <a:spcPct val="150000"/>
                        </a:lnSpc>
                      </a:pPr>
                      <a:r>
                        <a:rPr lang="en-US" sz="1600" b="1" kern="1200" dirty="0" smtClean="0">
                          <a:solidFill>
                            <a:schemeClr val="tx1"/>
                          </a:solidFill>
                          <a:latin typeface="Arial" pitchFamily="34" charset="0"/>
                          <a:ea typeface="+mn-ea"/>
                          <a:cs typeface="Arial" pitchFamily="34" charset="0"/>
                        </a:rPr>
                        <a:t>  if (err) throw err;</a:t>
                      </a:r>
                    </a:p>
                    <a:p>
                      <a:pPr>
                        <a:lnSpc>
                          <a:spcPct val="150000"/>
                        </a:lnSpc>
                      </a:pPr>
                      <a:r>
                        <a:rPr lang="en-US" sz="1600" b="1" kern="1200" dirty="0" smtClean="0">
                          <a:solidFill>
                            <a:schemeClr val="tx1"/>
                          </a:solidFill>
                          <a:latin typeface="Arial" pitchFamily="34" charset="0"/>
                          <a:ea typeface="+mn-ea"/>
                          <a:cs typeface="Arial" pitchFamily="34" charset="0"/>
                        </a:rPr>
                        <a:t>  console.log('File Renamed!');</a:t>
                      </a:r>
                    </a:p>
                    <a:p>
                      <a:pPr>
                        <a:lnSpc>
                          <a:spcPct val="150000"/>
                        </a:lnSpc>
                      </a:pPr>
                      <a:r>
                        <a:rPr lang="en-US" sz="1600" b="1" kern="1200" dirty="0" smtClean="0">
                          <a:solidFill>
                            <a:schemeClr val="tx1"/>
                          </a:solidFill>
                          <a:latin typeface="Arial" pitchFamily="34" charset="0"/>
                          <a:ea typeface="+mn-ea"/>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Rename_File.js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a:t>
            </a: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Rename File</a:t>
            </a:r>
            <a:endParaRPr lang="en-US" dirty="0"/>
          </a:p>
        </p:txBody>
      </p:sp>
      <p:pic>
        <p:nvPicPr>
          <p:cNvPr id="5122" name="Picture 2"/>
          <p:cNvPicPr>
            <a:picLocks noChangeAspect="1" noChangeArrowheads="1"/>
          </p:cNvPicPr>
          <p:nvPr/>
        </p:nvPicPr>
        <p:blipFill>
          <a:blip r:embed="rId2"/>
          <a:srcRect/>
          <a:stretch>
            <a:fillRect/>
          </a:stretch>
        </p:blipFill>
        <p:spPr bwMode="auto">
          <a:xfrm>
            <a:off x="2808698" y="2691280"/>
            <a:ext cx="5408423" cy="2342230"/>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fs.unlink</a:t>
            </a:r>
            <a:r>
              <a:rPr lang="en-US" b="0" dirty="0" smtClean="0"/>
              <a:t>() method to delete an existing file.</a:t>
            </a:r>
          </a:p>
          <a:p>
            <a:pPr marL="331788" lvl="1" indent="-287338">
              <a:lnSpc>
                <a:spcPct val="150000"/>
              </a:lnSpc>
              <a:buFont typeface="Arial" pitchFamily="34" charset="0"/>
              <a:buChar char="•"/>
            </a:pPr>
            <a:endParaRPr lang="en-US" b="0" dirty="0" smtClean="0"/>
          </a:p>
          <a:p>
            <a:pPr marL="331788" lvl="1" indent="-287338">
              <a:lnSpc>
                <a:spcPct val="150000"/>
              </a:lnSpc>
              <a:buFont typeface="Arial" pitchFamily="34" charset="0"/>
              <a:buChar char="•"/>
            </a:pPr>
            <a:endParaRPr lang="en-US" b="0" dirty="0" smtClean="0"/>
          </a:p>
          <a:p>
            <a:pPr marL="222250" lvl="1" indent="-177800">
              <a:lnSpc>
                <a:spcPct val="150000"/>
              </a:lnSpc>
            </a:pPr>
            <a:r>
              <a:rPr lang="en-US" b="1" dirty="0" smtClean="0"/>
              <a:t>Parameter Description:</a:t>
            </a:r>
          </a:p>
          <a:p>
            <a:pPr marL="276225" lvl="1" indent="-231775">
              <a:lnSpc>
                <a:spcPct val="150000"/>
              </a:lnSpc>
              <a:buFont typeface="Arial" pitchFamily="34" charset="0"/>
              <a:buChar char="•"/>
            </a:pPr>
            <a:r>
              <a:rPr lang="en-US" dirty="0" smtClean="0"/>
              <a:t>path: </a:t>
            </a:r>
            <a:r>
              <a:rPr lang="en-US" b="0" dirty="0" smtClean="0"/>
              <a:t>Full path with name of the file as a string.</a:t>
            </a:r>
          </a:p>
          <a:p>
            <a:pPr marL="276225" lvl="1" indent="-231775">
              <a:lnSpc>
                <a:spcPct val="150000"/>
              </a:lnSpc>
              <a:buFont typeface="Arial" pitchFamily="34" charset="0"/>
              <a:buChar char="•"/>
            </a:pPr>
            <a:r>
              <a:rPr lang="en-US" dirty="0" smtClean="0"/>
              <a:t>callback: </a:t>
            </a:r>
            <a:r>
              <a:rPr lang="en-US" b="0" dirty="0" smtClean="0"/>
              <a:t>This is the callback function No arguments other than a possible exception are given to the completion callback.</a:t>
            </a:r>
          </a:p>
          <a:p>
            <a:pPr lvl="1"/>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Delete File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5097994"/>
              </p:ext>
            </p:extLst>
          </p:nvPr>
        </p:nvGraphicFramePr>
        <p:xfrm>
          <a:off x="2365742" y="2132105"/>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err="1" smtClean="0">
                          <a:solidFill>
                            <a:schemeClr val="tx1"/>
                          </a:solidFill>
                        </a:rPr>
                        <a:t>fs.unlink</a:t>
                      </a:r>
                      <a:r>
                        <a:rPr lang="en-US" sz="1600" dirty="0" smtClean="0">
                          <a:solidFill>
                            <a:schemeClr val="tx1"/>
                          </a:solidFill>
                        </a:rPr>
                        <a:t>(path, callback)</a:t>
                      </a:r>
                      <a:endParaRPr lang="en-US" sz="17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481459" cy="4329057"/>
          </a:xfrm>
        </p:spPr>
        <p:txBody>
          <a:bodyPr/>
          <a:lstStyle/>
          <a:p>
            <a:pPr marL="331788" lvl="1" indent="-287338" algn="just">
              <a:lnSpc>
                <a:spcPct val="150000"/>
              </a:lnSpc>
              <a:buFont typeface="Arial" pitchFamily="34" charset="0"/>
              <a:buChar char="•"/>
            </a:pPr>
            <a:r>
              <a:rPr lang="en-US" b="0" dirty="0" smtClean="0"/>
              <a:t>Lets write an example that delete an existing file.</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Delete File</a:t>
            </a:r>
          </a:p>
        </p:txBody>
      </p:sp>
      <p:graphicFrame>
        <p:nvGraphicFramePr>
          <p:cNvPr id="7" name="Table 6"/>
          <p:cNvGraphicFramePr>
            <a:graphicFrameLocks noGrp="1"/>
          </p:cNvGraphicFramePr>
          <p:nvPr>
            <p:extLst>
              <p:ext uri="{D42A27DB-BD31-4B8C-83A1-F6EECF244321}">
                <p14:modId xmlns:p14="http://schemas.microsoft.com/office/powerpoint/2010/main" val="3482860372"/>
              </p:ext>
            </p:extLst>
          </p:nvPr>
        </p:nvGraphicFramePr>
        <p:xfrm>
          <a:off x="2097723" y="2367720"/>
          <a:ext cx="6728347" cy="3383280"/>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Delete_File.js</a:t>
                      </a:r>
                      <a:endParaRPr lang="en-US" sz="1600" b="1" dirty="0" smtClean="0">
                        <a:solidFill>
                          <a:srgbClr val="FF0000"/>
                        </a:solidFill>
                        <a:latin typeface="Arial" pitchFamily="34" charset="0"/>
                        <a:cs typeface="Arial" pitchFamily="34" charset="0"/>
                      </a:endParaRPr>
                    </a:p>
                    <a:p>
                      <a:pPr>
                        <a:lnSpc>
                          <a:spcPct val="150000"/>
                        </a:lnSpc>
                      </a:pPr>
                      <a:r>
                        <a:rPr lang="en-US" sz="1600" b="1" kern="1200" dirty="0" smtClean="0">
                          <a:solidFill>
                            <a:schemeClr val="tx1"/>
                          </a:solidFill>
                          <a:latin typeface="Arial" pitchFamily="34" charset="0"/>
                          <a:ea typeface="+mn-ea"/>
                          <a:cs typeface="Arial" pitchFamily="34" charset="0"/>
                        </a:rPr>
                        <a:t>var fs = require("fs");</a:t>
                      </a:r>
                    </a:p>
                    <a:p>
                      <a:pPr>
                        <a:lnSpc>
                          <a:spcPct val="150000"/>
                        </a:lnSpc>
                      </a:pPr>
                      <a:r>
                        <a:rPr lang="en-US" sz="1600" b="1" kern="1200" dirty="0" smtClean="0">
                          <a:solidFill>
                            <a:schemeClr val="tx1"/>
                          </a:solidFill>
                          <a:latin typeface="Arial" pitchFamily="34" charset="0"/>
                          <a:ea typeface="+mn-ea"/>
                          <a:cs typeface="Arial" pitchFamily="34" charset="0"/>
                        </a:rPr>
                        <a:t/>
                      </a:r>
                      <a:br>
                        <a:rPr lang="en-US" sz="1600" b="1" kern="1200" dirty="0" smtClean="0">
                          <a:solidFill>
                            <a:schemeClr val="tx1"/>
                          </a:solidFill>
                          <a:latin typeface="Arial" pitchFamily="34" charset="0"/>
                          <a:ea typeface="+mn-ea"/>
                          <a:cs typeface="Arial" pitchFamily="34" charset="0"/>
                        </a:rPr>
                      </a:br>
                      <a:r>
                        <a:rPr lang="en-US" sz="1600" b="1" kern="1200" dirty="0" smtClean="0">
                          <a:solidFill>
                            <a:schemeClr val="tx1"/>
                          </a:solidFill>
                          <a:latin typeface="Arial" pitchFamily="34" charset="0"/>
                          <a:ea typeface="+mn-ea"/>
                          <a:cs typeface="Arial" pitchFamily="34" charset="0"/>
                        </a:rPr>
                        <a:t>console.log("Going to delete an existing file");</a:t>
                      </a:r>
                    </a:p>
                    <a:p>
                      <a:pPr>
                        <a:lnSpc>
                          <a:spcPct val="150000"/>
                        </a:lnSpc>
                      </a:pPr>
                      <a:r>
                        <a:rPr lang="en-US" sz="1600" b="1" kern="1200" dirty="0" err="1" smtClean="0">
                          <a:solidFill>
                            <a:schemeClr val="tx1"/>
                          </a:solidFill>
                          <a:latin typeface="Arial" pitchFamily="34" charset="0"/>
                          <a:ea typeface="+mn-ea"/>
                          <a:cs typeface="Arial" pitchFamily="34" charset="0"/>
                        </a:rPr>
                        <a:t>fs.unlink</a:t>
                      </a:r>
                      <a:r>
                        <a:rPr lang="en-US" sz="1600" b="1" kern="1200" dirty="0" smtClean="0">
                          <a:solidFill>
                            <a:schemeClr val="tx1"/>
                          </a:solidFill>
                          <a:latin typeface="Arial" pitchFamily="34" charset="0"/>
                          <a:ea typeface="+mn-ea"/>
                          <a:cs typeface="Arial" pitchFamily="34" charset="0"/>
                        </a:rPr>
                        <a:t>('input.txt', function(err) {</a:t>
                      </a:r>
                    </a:p>
                    <a:p>
                      <a:pPr>
                        <a:lnSpc>
                          <a:spcPct val="150000"/>
                        </a:lnSpc>
                      </a:pPr>
                      <a:r>
                        <a:rPr lang="en-US" sz="1600" b="1" kern="1200" dirty="0" smtClean="0">
                          <a:solidFill>
                            <a:schemeClr val="tx1"/>
                          </a:solidFill>
                          <a:latin typeface="Arial" pitchFamily="34" charset="0"/>
                          <a:ea typeface="+mn-ea"/>
                          <a:cs typeface="Arial" pitchFamily="34" charset="0"/>
                        </a:rPr>
                        <a:t>   if (err) throw err;</a:t>
                      </a:r>
                    </a:p>
                    <a:p>
                      <a:pPr>
                        <a:lnSpc>
                          <a:spcPct val="150000"/>
                        </a:lnSpc>
                      </a:pPr>
                      <a:r>
                        <a:rPr lang="en-US" sz="1600" b="1" kern="1200" dirty="0" smtClean="0">
                          <a:solidFill>
                            <a:schemeClr val="tx1"/>
                          </a:solidFill>
                          <a:latin typeface="Arial" pitchFamily="34" charset="0"/>
                          <a:ea typeface="+mn-ea"/>
                          <a:cs typeface="Arial" pitchFamily="34" charset="0"/>
                        </a:rPr>
                        <a:t> </a:t>
                      </a:r>
                    </a:p>
                    <a:p>
                      <a:pPr>
                        <a:lnSpc>
                          <a:spcPct val="150000"/>
                        </a:lnSpc>
                      </a:pPr>
                      <a:r>
                        <a:rPr lang="en-US" sz="1600" b="1" kern="1200" dirty="0" smtClean="0">
                          <a:solidFill>
                            <a:schemeClr val="tx1"/>
                          </a:solidFill>
                          <a:latin typeface="Arial" pitchFamily="34" charset="0"/>
                          <a:ea typeface="+mn-ea"/>
                          <a:cs typeface="Arial" pitchFamily="34" charset="0"/>
                        </a:rPr>
                        <a:t>   console.log("File deleted successfully!");</a:t>
                      </a:r>
                    </a:p>
                    <a:p>
                      <a:pPr>
                        <a:lnSpc>
                          <a:spcPct val="150000"/>
                        </a:lnSpc>
                      </a:pPr>
                      <a:r>
                        <a:rPr lang="en-US" sz="1600" b="1" kern="1200" dirty="0" smtClean="0">
                          <a:solidFill>
                            <a:schemeClr val="tx1"/>
                          </a:solidFill>
                          <a:latin typeface="Arial" pitchFamily="34" charset="0"/>
                          <a:ea typeface="+mn-ea"/>
                          <a:cs typeface="Arial" pitchFamily="34" charset="0"/>
                        </a:rPr>
                        <a:t>});</a:t>
                      </a:r>
                      <a:endParaRPr lang="en-US" sz="1600" b="1"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407522"/>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Delete_File.js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a:t>
            </a: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Delete File</a:t>
            </a:r>
            <a:endParaRPr lang="en-US" dirty="0"/>
          </a:p>
        </p:txBody>
      </p:sp>
      <p:pic>
        <p:nvPicPr>
          <p:cNvPr id="6146" name="Picture 2"/>
          <p:cNvPicPr>
            <a:picLocks noChangeAspect="1" noChangeArrowheads="1"/>
          </p:cNvPicPr>
          <p:nvPr/>
        </p:nvPicPr>
        <p:blipFill>
          <a:blip r:embed="rId2"/>
          <a:srcRect/>
          <a:stretch>
            <a:fillRect/>
          </a:stretch>
        </p:blipFill>
        <p:spPr bwMode="auto">
          <a:xfrm>
            <a:off x="2359591" y="2779032"/>
            <a:ext cx="6804571" cy="2450270"/>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Node.js Web Server</a:t>
            </a:r>
          </a:p>
        </p:txBody>
      </p:sp>
    </p:spTree>
    <p:extLst>
      <p:ext uri="{BB962C8B-B14F-4D97-AF65-F5344CB8AC3E}">
        <p14:creationId xmlns:p14="http://schemas.microsoft.com/office/powerpoint/2010/main" val="30054648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Node.js is an </a:t>
            </a:r>
            <a:r>
              <a:rPr lang="en-US" dirty="0" smtClean="0"/>
              <a:t>open source server environment</a:t>
            </a:r>
            <a:r>
              <a:rPr lang="en-US" b="0" dirty="0" smtClean="0"/>
              <a:t>. </a:t>
            </a:r>
          </a:p>
          <a:p>
            <a:pPr marL="331788" lvl="1" indent="-287338">
              <a:lnSpc>
                <a:spcPct val="150000"/>
              </a:lnSpc>
              <a:buFont typeface="Arial" pitchFamily="34" charset="0"/>
              <a:buChar char="•"/>
            </a:pPr>
            <a:r>
              <a:rPr lang="en-US" b="0" dirty="0" smtClean="0"/>
              <a:t>Node.js uses </a:t>
            </a:r>
            <a:r>
              <a:rPr lang="en-US" dirty="0" smtClean="0"/>
              <a:t>JavaScript</a:t>
            </a:r>
            <a:r>
              <a:rPr lang="en-US" b="0" dirty="0" smtClean="0"/>
              <a:t> on the server. </a:t>
            </a:r>
          </a:p>
          <a:p>
            <a:pPr marL="652463" lvl="3" indent="-287338">
              <a:lnSpc>
                <a:spcPct val="150000"/>
              </a:lnSpc>
              <a:buFont typeface="Arial" pitchFamily="34" charset="0"/>
              <a:buChar char="•"/>
            </a:pPr>
            <a:r>
              <a:rPr lang="en-US" sz="1800" b="0" dirty="0" smtClean="0">
                <a:solidFill>
                  <a:schemeClr val="tx1"/>
                </a:solidFill>
              </a:rPr>
              <a:t>The task of a web server is to open a file on the server and return the content to the client. </a:t>
            </a:r>
          </a:p>
          <a:p>
            <a:pPr marL="331788" lvl="1" indent="-287338">
              <a:lnSpc>
                <a:spcPct val="150000"/>
              </a:lnSpc>
              <a:buFont typeface="Arial" pitchFamily="34" charset="0"/>
              <a:buChar char="•"/>
            </a:pPr>
            <a:r>
              <a:rPr lang="en-US" b="0" dirty="0" smtClean="0"/>
              <a:t>To access web pages of any web application, we need a </a:t>
            </a:r>
            <a:r>
              <a:rPr lang="en-US" dirty="0" smtClean="0"/>
              <a:t>web server</a:t>
            </a:r>
            <a:r>
              <a:rPr lang="en-US" b="0" dirty="0" smtClean="0"/>
              <a:t>. </a:t>
            </a:r>
          </a:p>
          <a:p>
            <a:pPr marL="331788" lvl="1" indent="-287338">
              <a:lnSpc>
                <a:spcPct val="150000"/>
              </a:lnSpc>
              <a:buFont typeface="Arial" pitchFamily="34" charset="0"/>
              <a:buChar char="•"/>
            </a:pPr>
            <a:r>
              <a:rPr lang="en-US" b="0" dirty="0" smtClean="0"/>
              <a:t>The web server will handle all the </a:t>
            </a:r>
            <a:r>
              <a:rPr lang="en-US" dirty="0" smtClean="0"/>
              <a:t>http requests </a:t>
            </a:r>
            <a:r>
              <a:rPr lang="en-US" b="0" dirty="0" smtClean="0"/>
              <a:t>for the web application </a:t>
            </a:r>
          </a:p>
          <a:p>
            <a:pPr marL="331788" lvl="1" indent="-287338">
              <a:lnSpc>
                <a:spcPct val="150000"/>
              </a:lnSpc>
              <a:buFont typeface="Arial" pitchFamily="34" charset="0"/>
              <a:buChar char="•"/>
            </a:pPr>
            <a:r>
              <a:rPr lang="en-US" b="0" smtClean="0"/>
              <a:t>Node.js </a:t>
            </a:r>
            <a:r>
              <a:rPr lang="en-US" b="0" dirty="0" smtClean="0"/>
              <a:t>provides capabilities to create our own web server which will handle HTTP requests asynchronously. </a:t>
            </a:r>
          </a:p>
          <a:p>
            <a:pPr marL="331788" lvl="1" indent="-287338">
              <a:lnSpc>
                <a:spcPct val="150000"/>
              </a:lnSpc>
              <a:buFont typeface="Arial" pitchFamily="34" charset="0"/>
              <a:buChar char="•"/>
            </a:pPr>
            <a:r>
              <a:rPr lang="en-US" b="0" dirty="0" smtClean="0"/>
              <a:t>We can use IIS or Apache to run Node.js web application but it is recommended to use Node.js web server.</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Web Server</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922001" cy="4572000"/>
          </a:xfrm>
        </p:spPr>
        <p:txBody>
          <a:bodyPr/>
          <a:lstStyle/>
          <a:p>
            <a:pPr marL="285750" indent="-285750" algn="just">
              <a:lnSpc>
                <a:spcPct val="150000"/>
              </a:lnSpc>
            </a:pPr>
            <a:r>
              <a:rPr lang="en-US" sz="1800" b="1" dirty="0" smtClean="0"/>
              <a:t>Simple Expression</a:t>
            </a:r>
          </a:p>
          <a:p>
            <a:pPr marL="285750" indent="-285750" algn="just">
              <a:lnSpc>
                <a:spcPct val="150000"/>
              </a:lnSpc>
            </a:pPr>
            <a:r>
              <a:rPr lang="en-US" sz="1800" b="0" dirty="0" smtClean="0"/>
              <a:t>Let's try a simple mathematics at the Node.js REPL command prompt: </a:t>
            </a:r>
            <a:endParaRPr lang="en-US" sz="1700" b="0" dirty="0" smtClean="0"/>
          </a:p>
          <a:p>
            <a:pPr marL="285750" indent="-285750" algn="just">
              <a:lnSpc>
                <a:spcPct val="150000"/>
              </a:lnSpc>
              <a:buFont typeface="Arial" panose="020B0604020202020204" pitchFamily="34" charset="0"/>
              <a:buChar char="•"/>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71010" name="Picture 2"/>
          <p:cNvPicPr>
            <a:picLocks noChangeAspect="1" noChangeArrowheads="1"/>
          </p:cNvPicPr>
          <p:nvPr/>
        </p:nvPicPr>
        <p:blipFill>
          <a:blip r:embed="rId2"/>
          <a:srcRect/>
          <a:stretch>
            <a:fillRect/>
          </a:stretch>
        </p:blipFill>
        <p:spPr bwMode="auto">
          <a:xfrm>
            <a:off x="2107455" y="2625806"/>
            <a:ext cx="7341345" cy="332292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gn="just">
              <a:lnSpc>
                <a:spcPct val="200000"/>
              </a:lnSpc>
              <a:buFont typeface="Arial" pitchFamily="34" charset="0"/>
              <a:buChar char="•"/>
            </a:pPr>
            <a:r>
              <a:rPr lang="en-US" b="0" dirty="0" smtClean="0"/>
              <a:t>Node.js makes it easy to create a </a:t>
            </a:r>
            <a:r>
              <a:rPr lang="en-US" dirty="0" smtClean="0"/>
              <a:t>simple web server</a:t>
            </a:r>
            <a:r>
              <a:rPr lang="en-US" b="0" dirty="0" smtClean="0"/>
              <a:t> that processes incoming requests asynchronously.</a:t>
            </a:r>
          </a:p>
          <a:p>
            <a:pPr marL="331788" lvl="1" indent="-287338">
              <a:lnSpc>
                <a:spcPct val="200000"/>
              </a:lnSpc>
              <a:buFont typeface="Arial" pitchFamily="34" charset="0"/>
              <a:buChar char="•"/>
            </a:pPr>
            <a:r>
              <a:rPr lang="en-US" b="0" dirty="0" smtClean="0"/>
              <a:t>Node.js has a built-in module called </a:t>
            </a:r>
            <a:r>
              <a:rPr lang="en-US" dirty="0" smtClean="0"/>
              <a:t>HTTP</a:t>
            </a:r>
            <a:r>
              <a:rPr lang="en-US" b="0" dirty="0" smtClean="0"/>
              <a:t>, which allows Node.js to transfer data over </a:t>
            </a:r>
            <a:r>
              <a:rPr lang="en-US" dirty="0" smtClean="0"/>
              <a:t>the Hyper Text Transfer Protocol (HTTP). </a:t>
            </a:r>
          </a:p>
          <a:p>
            <a:pPr marL="331788" lvl="1" indent="-287338">
              <a:lnSpc>
                <a:spcPct val="200000"/>
              </a:lnSpc>
              <a:buFont typeface="Arial" pitchFamily="34" charset="0"/>
              <a:buChar char="•"/>
            </a:pPr>
            <a:r>
              <a:rPr lang="en-US" b="0" dirty="0" smtClean="0"/>
              <a:t>The HTTP module can create an </a:t>
            </a:r>
            <a:r>
              <a:rPr lang="en-US" dirty="0" smtClean="0"/>
              <a:t>HTTP server </a:t>
            </a:r>
            <a:r>
              <a:rPr lang="en-US" b="0" dirty="0" smtClean="0"/>
              <a:t>that listens to server ports and gives a response back to the client.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Web Server</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96309" y="1282890"/>
            <a:ext cx="10740766" cy="4247169"/>
          </a:xfrm>
        </p:spPr>
        <p:txBody>
          <a:bodyPr/>
          <a:lstStyle/>
          <a:p>
            <a:pPr marL="287338" indent="-287338" algn="just">
              <a:lnSpc>
                <a:spcPct val="200000"/>
              </a:lnSpc>
            </a:pPr>
            <a:r>
              <a:rPr lang="en-US" sz="1800" b="0" dirty="0" smtClean="0"/>
              <a:t/>
            </a:r>
            <a:br>
              <a:rPr lang="en-US" sz="1800" b="0" dirty="0" smtClean="0"/>
            </a:b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Create Node.js Web Server</a:t>
            </a:r>
          </a:p>
        </p:txBody>
      </p:sp>
      <p:graphicFrame>
        <p:nvGraphicFramePr>
          <p:cNvPr id="7" name="Table 6"/>
          <p:cNvGraphicFramePr>
            <a:graphicFrameLocks noGrp="1"/>
          </p:cNvGraphicFramePr>
          <p:nvPr>
            <p:extLst>
              <p:ext uri="{D42A27DB-BD31-4B8C-83A1-F6EECF244321}">
                <p14:modId xmlns:p14="http://schemas.microsoft.com/office/powerpoint/2010/main" val="1919551705"/>
              </p:ext>
            </p:extLst>
          </p:nvPr>
        </p:nvGraphicFramePr>
        <p:xfrm>
          <a:off x="1075704" y="2006260"/>
          <a:ext cx="9522628" cy="3723759"/>
        </p:xfrm>
        <a:graphic>
          <a:graphicData uri="http://schemas.openxmlformats.org/drawingml/2006/table">
            <a:tbl>
              <a:tblPr firstRow="1" bandRow="1">
                <a:tableStyleId>{6E25E649-3F16-4E02-A733-19D2CDBF48F0}</a:tableStyleId>
              </a:tblPr>
              <a:tblGrid>
                <a:gridCol w="9522628">
                  <a:extLst>
                    <a:ext uri="{9D8B030D-6E8A-4147-A177-3AD203B41FA5}">
                      <a16:colId xmlns:a16="http://schemas.microsoft.com/office/drawing/2014/main" val="20000"/>
                    </a:ext>
                  </a:extLst>
                </a:gridCol>
              </a:tblGrid>
              <a:tr h="372375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server.js</a:t>
                      </a:r>
                      <a:endParaRPr lang="en-US" sz="1600" b="1" dirty="0" smtClean="0">
                        <a:solidFill>
                          <a:srgbClr val="FF0000"/>
                        </a:solidFill>
                        <a:latin typeface="Arial" pitchFamily="34" charset="0"/>
                        <a:cs typeface="Arial" pitchFamily="34" charset="0"/>
                      </a:endParaRPr>
                    </a:p>
                    <a:p>
                      <a:pPr>
                        <a:lnSpc>
                          <a:spcPct val="200000"/>
                        </a:lnSpc>
                      </a:pPr>
                      <a:r>
                        <a:rPr lang="en-US" sz="1600" b="1" kern="1200" dirty="0" smtClean="0">
                          <a:solidFill>
                            <a:schemeClr val="tx1"/>
                          </a:solidFill>
                          <a:latin typeface="Arial" pitchFamily="34" charset="0"/>
                          <a:ea typeface="+mn-ea"/>
                          <a:cs typeface="Arial" pitchFamily="34" charset="0"/>
                        </a:rPr>
                        <a:t>var http = require('http');                                                          </a:t>
                      </a:r>
                      <a:r>
                        <a:rPr lang="en-US" sz="1600" b="0" kern="1200" dirty="0" smtClean="0">
                          <a:solidFill>
                            <a:schemeClr val="tx1"/>
                          </a:solidFill>
                          <a:latin typeface="Arial" pitchFamily="34" charset="0"/>
                          <a:ea typeface="+mn-ea"/>
                          <a:cs typeface="Arial" pitchFamily="34" charset="0"/>
                        </a:rPr>
                        <a:t>// 1 - Import Node.js core module </a:t>
                      </a:r>
                    </a:p>
                    <a:p>
                      <a:pPr>
                        <a:lnSpc>
                          <a:spcPct val="200000"/>
                        </a:lnSpc>
                      </a:pPr>
                      <a:r>
                        <a:rPr lang="en-US" sz="1600" b="1" kern="1200" dirty="0" smtClean="0">
                          <a:solidFill>
                            <a:schemeClr val="tx1"/>
                          </a:solidFill>
                          <a:latin typeface="Arial" pitchFamily="34" charset="0"/>
                          <a:ea typeface="+mn-ea"/>
                          <a:cs typeface="Arial" pitchFamily="34" charset="0"/>
                        </a:rPr>
                        <a:t>var server = </a:t>
                      </a:r>
                      <a:r>
                        <a:rPr lang="en-US" sz="1600" b="1" kern="1200" dirty="0" err="1" smtClean="0">
                          <a:solidFill>
                            <a:schemeClr val="tx1"/>
                          </a:solidFill>
                          <a:latin typeface="Arial" pitchFamily="34" charset="0"/>
                          <a:ea typeface="+mn-ea"/>
                          <a:cs typeface="Arial" pitchFamily="34" charset="0"/>
                        </a:rPr>
                        <a:t>http.createServer</a:t>
                      </a:r>
                      <a:r>
                        <a:rPr lang="en-US" sz="1600" b="1" kern="1200" dirty="0" smtClean="0">
                          <a:solidFill>
                            <a:schemeClr val="tx1"/>
                          </a:solidFill>
                          <a:latin typeface="Arial" pitchFamily="34" charset="0"/>
                          <a:ea typeface="+mn-ea"/>
                          <a:cs typeface="Arial" pitchFamily="34" charset="0"/>
                        </a:rPr>
                        <a:t>(function (</a:t>
                      </a:r>
                      <a:r>
                        <a:rPr lang="en-US" sz="1600" b="1" kern="1200" dirty="0" err="1" smtClean="0">
                          <a:solidFill>
                            <a:schemeClr val="tx1"/>
                          </a:solidFill>
                          <a:latin typeface="Arial" pitchFamily="34" charset="0"/>
                          <a:ea typeface="+mn-ea"/>
                          <a:cs typeface="Arial" pitchFamily="34" charset="0"/>
                        </a:rPr>
                        <a:t>req</a:t>
                      </a:r>
                      <a:r>
                        <a:rPr lang="en-US" sz="1600" b="1" kern="1200" dirty="0" smtClean="0">
                          <a:solidFill>
                            <a:schemeClr val="tx1"/>
                          </a:solidFill>
                          <a:latin typeface="Arial" pitchFamily="34" charset="0"/>
                          <a:ea typeface="+mn-ea"/>
                          <a:cs typeface="Arial" pitchFamily="34" charset="0"/>
                        </a:rPr>
                        <a:t>, res) {              </a:t>
                      </a:r>
                      <a:r>
                        <a:rPr lang="en-US" sz="1600" b="0" kern="1200" dirty="0" smtClean="0">
                          <a:solidFill>
                            <a:schemeClr val="tx1"/>
                          </a:solidFill>
                          <a:latin typeface="Arial" pitchFamily="34" charset="0"/>
                          <a:ea typeface="+mn-ea"/>
                          <a:cs typeface="Arial" pitchFamily="34" charset="0"/>
                        </a:rPr>
                        <a:t>// 2 - creating server </a:t>
                      </a:r>
                    </a:p>
                    <a:p>
                      <a:pPr>
                        <a:lnSpc>
                          <a:spcPct val="200000"/>
                        </a:lnSpc>
                      </a:pPr>
                      <a:r>
                        <a:rPr lang="en-US" sz="1600" b="1" kern="1200" dirty="0" smtClean="0">
                          <a:solidFill>
                            <a:schemeClr val="tx1"/>
                          </a:solidFill>
                          <a:latin typeface="Arial" pitchFamily="34" charset="0"/>
                          <a:ea typeface="+mn-ea"/>
                          <a:cs typeface="Arial" pitchFamily="34" charset="0"/>
                        </a:rPr>
                        <a:t>              </a:t>
                      </a:r>
                      <a:r>
                        <a:rPr lang="en-US" sz="1600" b="0" kern="1200" dirty="0" smtClean="0">
                          <a:solidFill>
                            <a:schemeClr val="tx1"/>
                          </a:solidFill>
                          <a:latin typeface="Arial" pitchFamily="34" charset="0"/>
                          <a:ea typeface="+mn-ea"/>
                          <a:cs typeface="Arial" pitchFamily="34" charset="0"/>
                        </a:rPr>
                        <a:t>//handle </a:t>
                      </a:r>
                      <a:r>
                        <a:rPr lang="en-US" sz="1600" b="0" kern="1200" dirty="0" err="1" smtClean="0">
                          <a:solidFill>
                            <a:schemeClr val="tx1"/>
                          </a:solidFill>
                          <a:latin typeface="Arial" pitchFamily="34" charset="0"/>
                          <a:ea typeface="+mn-ea"/>
                          <a:cs typeface="Arial" pitchFamily="34" charset="0"/>
                        </a:rPr>
                        <a:t>incomming</a:t>
                      </a:r>
                      <a:r>
                        <a:rPr lang="en-US" sz="1600" b="0" kern="1200" dirty="0" smtClean="0">
                          <a:solidFill>
                            <a:schemeClr val="tx1"/>
                          </a:solidFill>
                          <a:latin typeface="Arial" pitchFamily="34" charset="0"/>
                          <a:ea typeface="+mn-ea"/>
                          <a:cs typeface="Arial" pitchFamily="34" charset="0"/>
                        </a:rPr>
                        <a:t> requests here.. </a:t>
                      </a:r>
                    </a:p>
                    <a:p>
                      <a:pPr>
                        <a:lnSpc>
                          <a:spcPct val="200000"/>
                        </a:lnSpc>
                      </a:pPr>
                      <a:r>
                        <a:rPr lang="en-US" sz="1600" b="1" kern="1200" dirty="0" smtClean="0">
                          <a:solidFill>
                            <a:schemeClr val="tx1"/>
                          </a:solidFill>
                          <a:latin typeface="Arial" pitchFamily="34" charset="0"/>
                          <a:ea typeface="+mn-ea"/>
                          <a:cs typeface="Arial" pitchFamily="34" charset="0"/>
                        </a:rPr>
                        <a:t>}); </a:t>
                      </a:r>
                    </a:p>
                    <a:p>
                      <a:pPr>
                        <a:lnSpc>
                          <a:spcPct val="200000"/>
                        </a:lnSpc>
                      </a:pPr>
                      <a:r>
                        <a:rPr lang="en-US" sz="1600" b="1" kern="1200" dirty="0" err="1" smtClean="0">
                          <a:solidFill>
                            <a:schemeClr val="tx1"/>
                          </a:solidFill>
                          <a:latin typeface="Arial" pitchFamily="34" charset="0"/>
                          <a:ea typeface="+mn-ea"/>
                          <a:cs typeface="Arial" pitchFamily="34" charset="0"/>
                        </a:rPr>
                        <a:t>server.listen</a:t>
                      </a:r>
                      <a:r>
                        <a:rPr lang="en-US" sz="1600" b="1" kern="1200" dirty="0" smtClean="0">
                          <a:solidFill>
                            <a:schemeClr val="tx1"/>
                          </a:solidFill>
                          <a:latin typeface="Arial" pitchFamily="34" charset="0"/>
                          <a:ea typeface="+mn-ea"/>
                          <a:cs typeface="Arial" pitchFamily="34" charset="0"/>
                        </a:rPr>
                        <a:t>(3000);                       </a:t>
                      </a:r>
                      <a:r>
                        <a:rPr lang="en-US" sz="1600" b="0" kern="1200" dirty="0" smtClean="0">
                          <a:solidFill>
                            <a:schemeClr val="tx1"/>
                          </a:solidFill>
                          <a:latin typeface="Arial" pitchFamily="34" charset="0"/>
                          <a:ea typeface="+mn-ea"/>
                          <a:cs typeface="Arial" pitchFamily="34" charset="0"/>
                        </a:rPr>
                        <a:t>// 3 - listen for any incoming requests </a:t>
                      </a:r>
                    </a:p>
                    <a:p>
                      <a:pPr>
                        <a:lnSpc>
                          <a:spcPct val="200000"/>
                        </a:lnSpc>
                      </a:pPr>
                      <a:r>
                        <a:rPr lang="en-US" sz="1600" b="1" kern="1200" dirty="0" smtClean="0">
                          <a:solidFill>
                            <a:schemeClr val="tx1"/>
                          </a:solidFill>
                          <a:latin typeface="Arial" pitchFamily="34" charset="0"/>
                          <a:ea typeface="+mn-ea"/>
                          <a:cs typeface="Arial" pitchFamily="34" charset="0"/>
                        </a:rPr>
                        <a:t>console.log('Node.js web server at port 3000 is running..')</a:t>
                      </a:r>
                      <a:endParaRPr lang="en-US" sz="1600" b="1"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918949" y="1282890"/>
            <a:ext cx="10586113" cy="923330"/>
          </a:xfrm>
          <a:prstGeom prst="rect">
            <a:avLst/>
          </a:prstGeom>
        </p:spPr>
        <p:txBody>
          <a:bodyPr wrap="square">
            <a:spAutoFit/>
          </a:bodyPr>
          <a:lstStyle/>
          <a:p>
            <a:r>
              <a:rPr lang="en-US" dirty="0" smtClean="0">
                <a:latin typeface="+mj-lt"/>
                <a:cs typeface="Arial" pitchFamily="34" charset="0"/>
              </a:rPr>
              <a:t>The following example is a simple Node.js web server contained in server.js file.</a:t>
            </a:r>
          </a:p>
          <a:p>
            <a:r>
              <a:rPr lang="en-US" dirty="0" smtClean="0">
                <a:latin typeface="+mj-lt"/>
              </a:rPr>
              <a:t/>
            </a:r>
            <a:br>
              <a:rPr lang="en-US" dirty="0" smtClean="0">
                <a:latin typeface="+mj-lt"/>
              </a:rPr>
            </a:br>
            <a:endParaRPr lang="en-US" dirty="0">
              <a:latin typeface="+mj-lt"/>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gn="just">
              <a:lnSpc>
                <a:spcPct val="150000"/>
              </a:lnSpc>
            </a:pPr>
            <a:r>
              <a:rPr lang="en-US" b="0" dirty="0" smtClean="0"/>
              <a:t>In the given example, </a:t>
            </a:r>
          </a:p>
          <a:p>
            <a:pPr marL="331788" lvl="1" indent="-287338" algn="just">
              <a:lnSpc>
                <a:spcPct val="150000"/>
              </a:lnSpc>
              <a:buFont typeface="Arial" pitchFamily="34" charset="0"/>
              <a:buChar char="•"/>
            </a:pPr>
            <a:r>
              <a:rPr lang="en-US" b="0" dirty="0" smtClean="0"/>
              <a:t>We import the </a:t>
            </a:r>
            <a:r>
              <a:rPr lang="en-US" dirty="0" smtClean="0"/>
              <a:t>http module </a:t>
            </a:r>
            <a:r>
              <a:rPr lang="en-US" b="0" dirty="0" smtClean="0"/>
              <a:t>using </a:t>
            </a:r>
            <a:r>
              <a:rPr lang="en-US" dirty="0" smtClean="0"/>
              <a:t>require() </a:t>
            </a:r>
            <a:r>
              <a:rPr lang="en-US" b="0" dirty="0" smtClean="0"/>
              <a:t>function. </a:t>
            </a:r>
          </a:p>
          <a:p>
            <a:pPr marL="331788" lvl="1" indent="-287338" algn="just">
              <a:lnSpc>
                <a:spcPct val="150000"/>
              </a:lnSpc>
              <a:buFont typeface="Arial" pitchFamily="34" charset="0"/>
              <a:buChar char="•"/>
            </a:pPr>
            <a:r>
              <a:rPr lang="en-US" b="0" dirty="0" smtClean="0"/>
              <a:t>The </a:t>
            </a:r>
            <a:r>
              <a:rPr lang="en-US" dirty="0" smtClean="0"/>
              <a:t>http module </a:t>
            </a:r>
            <a:r>
              <a:rPr lang="en-US" b="0" dirty="0" smtClean="0"/>
              <a:t>is a core module of Node.js, so no need to install it using NPM. </a:t>
            </a:r>
          </a:p>
          <a:p>
            <a:pPr marL="331788" lvl="1" indent="-287338" algn="just">
              <a:lnSpc>
                <a:spcPct val="150000"/>
              </a:lnSpc>
              <a:buFont typeface="Arial" pitchFamily="34" charset="0"/>
              <a:buChar char="•"/>
            </a:pPr>
            <a:r>
              <a:rPr lang="en-US" b="0" dirty="0" smtClean="0"/>
              <a:t>The next step is to call </a:t>
            </a:r>
            <a:r>
              <a:rPr lang="en-US" dirty="0" err="1" smtClean="0"/>
              <a:t>createServer</a:t>
            </a:r>
            <a:r>
              <a:rPr lang="en-US" dirty="0" smtClean="0"/>
              <a:t>() </a:t>
            </a:r>
            <a:r>
              <a:rPr lang="en-US" b="0" dirty="0" smtClean="0"/>
              <a:t>method of </a:t>
            </a:r>
            <a:r>
              <a:rPr lang="en-US" dirty="0" smtClean="0"/>
              <a:t>http</a:t>
            </a:r>
            <a:r>
              <a:rPr lang="en-US" b="0" dirty="0" smtClean="0"/>
              <a:t> and specify </a:t>
            </a:r>
            <a:r>
              <a:rPr lang="en-US" dirty="0" smtClean="0"/>
              <a:t>callback function with request and response </a:t>
            </a:r>
            <a:r>
              <a:rPr lang="en-US" b="0" dirty="0" smtClean="0"/>
              <a:t>parameter. </a:t>
            </a:r>
          </a:p>
          <a:p>
            <a:pPr marL="331788" lvl="1" indent="-287338" algn="just">
              <a:lnSpc>
                <a:spcPct val="150000"/>
              </a:lnSpc>
              <a:buFont typeface="Arial" pitchFamily="34" charset="0"/>
              <a:buChar char="•"/>
            </a:pPr>
            <a:r>
              <a:rPr lang="en-US" b="0" dirty="0" smtClean="0"/>
              <a:t>Finally, call </a:t>
            </a:r>
            <a:r>
              <a:rPr lang="en-US" dirty="0" smtClean="0"/>
              <a:t>listen() </a:t>
            </a:r>
            <a:r>
              <a:rPr lang="en-US" b="0" dirty="0" smtClean="0"/>
              <a:t>method of server object which was returned from </a:t>
            </a:r>
            <a:r>
              <a:rPr lang="en-US" dirty="0" err="1" smtClean="0"/>
              <a:t>createServer</a:t>
            </a:r>
            <a:r>
              <a:rPr lang="en-US" dirty="0" smtClean="0"/>
              <a:t>() </a:t>
            </a:r>
            <a:r>
              <a:rPr lang="en-US" b="0" dirty="0" smtClean="0"/>
              <a:t>method with port number, to start listening to incoming requests on </a:t>
            </a:r>
            <a:r>
              <a:rPr lang="en-US" dirty="0" smtClean="0"/>
              <a:t>port 3000</a:t>
            </a:r>
            <a:r>
              <a:rPr lang="en-US" b="0" dirty="0" smtClean="0"/>
              <a:t>. </a:t>
            </a:r>
          </a:p>
          <a:p>
            <a:pPr marL="331788" lvl="1" indent="-287338" algn="just">
              <a:lnSpc>
                <a:spcPct val="150000"/>
              </a:lnSpc>
              <a:buFont typeface="Arial" pitchFamily="34" charset="0"/>
              <a:buChar char="•"/>
            </a:pPr>
            <a:r>
              <a:rPr lang="en-US" b="0" dirty="0" smtClean="0"/>
              <a:t>We can specify any unused port here.</a:t>
            </a:r>
          </a:p>
          <a:p>
            <a:pPr marL="331788" lvl="1" indent="-287338" algn="just">
              <a:lnSpc>
                <a:spcPct val="200000"/>
              </a:lnSpc>
            </a:pPr>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Create Node.js Web Server</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server.js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a:t>
            </a: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Create Node.js Web Server</a:t>
            </a:r>
            <a:endParaRPr lang="en-US" dirty="0"/>
          </a:p>
        </p:txBody>
      </p:sp>
      <p:pic>
        <p:nvPicPr>
          <p:cNvPr id="7" name="Picture 2"/>
          <p:cNvPicPr>
            <a:picLocks noChangeAspect="1" noChangeArrowheads="1"/>
          </p:cNvPicPr>
          <p:nvPr/>
        </p:nvPicPr>
        <p:blipFill>
          <a:blip r:embed="rId2"/>
          <a:srcRect/>
          <a:stretch>
            <a:fillRect/>
          </a:stretch>
        </p:blipFill>
        <p:spPr bwMode="auto">
          <a:xfrm>
            <a:off x="2673961" y="2789237"/>
            <a:ext cx="5990222" cy="2333483"/>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200000"/>
              </a:lnSpc>
              <a:buFont typeface="Arial" pitchFamily="34" charset="0"/>
              <a:buChar char="•"/>
            </a:pPr>
            <a:r>
              <a:rPr lang="en-US" b="0" dirty="0" smtClean="0"/>
              <a:t>The </a:t>
            </a:r>
            <a:r>
              <a:rPr lang="en-US" dirty="0" err="1" smtClean="0"/>
              <a:t>http.createServer</a:t>
            </a:r>
            <a:r>
              <a:rPr lang="en-US" dirty="0" smtClean="0"/>
              <a:t>() </a:t>
            </a:r>
            <a:r>
              <a:rPr lang="en-US" b="0" dirty="0" smtClean="0"/>
              <a:t>method includes request and response parameters which is supplied by Node.js. </a:t>
            </a:r>
          </a:p>
          <a:p>
            <a:pPr marL="331788" lvl="1" indent="-287338">
              <a:lnSpc>
                <a:spcPct val="200000"/>
              </a:lnSpc>
              <a:buFont typeface="Arial" pitchFamily="34" charset="0"/>
              <a:buChar char="•"/>
            </a:pPr>
            <a:r>
              <a:rPr lang="en-US" b="0" dirty="0" smtClean="0"/>
              <a:t>The </a:t>
            </a:r>
            <a:r>
              <a:rPr lang="en-US" dirty="0" smtClean="0"/>
              <a:t>request object</a:t>
            </a:r>
            <a:r>
              <a:rPr lang="en-US" b="0" dirty="0" smtClean="0"/>
              <a:t> can be used to get information about the current HTTP request e.g., </a:t>
            </a:r>
            <a:r>
              <a:rPr lang="en-US" b="0" dirty="0" err="1" smtClean="0"/>
              <a:t>url</a:t>
            </a:r>
            <a:r>
              <a:rPr lang="en-US" b="0" dirty="0" smtClean="0"/>
              <a:t>, request header, and data. </a:t>
            </a:r>
          </a:p>
          <a:p>
            <a:pPr marL="331788" lvl="1" indent="-287338">
              <a:lnSpc>
                <a:spcPct val="200000"/>
              </a:lnSpc>
              <a:buFont typeface="Arial" pitchFamily="34" charset="0"/>
              <a:buChar char="•"/>
            </a:pPr>
            <a:r>
              <a:rPr lang="en-US" b="0" dirty="0" smtClean="0"/>
              <a:t>The </a:t>
            </a:r>
            <a:r>
              <a:rPr lang="en-US" dirty="0" smtClean="0"/>
              <a:t>response object </a:t>
            </a:r>
            <a:r>
              <a:rPr lang="en-US" b="0" dirty="0" smtClean="0"/>
              <a:t>can be used to send a response for a current HTTP request.</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96309" y="1282890"/>
            <a:ext cx="10740766" cy="4247169"/>
          </a:xfrm>
        </p:spPr>
        <p:txBody>
          <a:bodyPr/>
          <a:lstStyle/>
          <a:p>
            <a:pPr marL="287338" indent="-287338" algn="just">
              <a:lnSpc>
                <a:spcPct val="200000"/>
              </a:lnSpc>
            </a:pPr>
            <a:r>
              <a:rPr lang="en-US" sz="1800" b="0" dirty="0" smtClean="0"/>
              <a:t/>
            </a:r>
            <a:br>
              <a:rPr lang="en-US" sz="1800" b="0" dirty="0" smtClean="0"/>
            </a:b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p>
        </p:txBody>
      </p:sp>
      <p:graphicFrame>
        <p:nvGraphicFramePr>
          <p:cNvPr id="7" name="Table 6"/>
          <p:cNvGraphicFramePr>
            <a:graphicFrameLocks noGrp="1"/>
          </p:cNvGraphicFramePr>
          <p:nvPr>
            <p:extLst>
              <p:ext uri="{D42A27DB-BD31-4B8C-83A1-F6EECF244321}">
                <p14:modId xmlns:p14="http://schemas.microsoft.com/office/powerpoint/2010/main" val="671090524"/>
              </p:ext>
            </p:extLst>
          </p:nvPr>
        </p:nvGraphicFramePr>
        <p:xfrm>
          <a:off x="1087271" y="1848169"/>
          <a:ext cx="10249468" cy="4374676"/>
        </p:xfrm>
        <a:graphic>
          <a:graphicData uri="http://schemas.openxmlformats.org/drawingml/2006/table">
            <a:tbl>
              <a:tblPr firstRow="1" bandRow="1">
                <a:tableStyleId>{6E25E649-3F16-4E02-A733-19D2CDBF48F0}</a:tableStyleId>
              </a:tblPr>
              <a:tblGrid>
                <a:gridCol w="10249468">
                  <a:extLst>
                    <a:ext uri="{9D8B030D-6E8A-4147-A177-3AD203B41FA5}">
                      <a16:colId xmlns:a16="http://schemas.microsoft.com/office/drawing/2014/main" val="20000"/>
                    </a:ext>
                  </a:extLst>
                </a:gridCol>
              </a:tblGrid>
              <a:tr h="437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server.js</a:t>
                      </a:r>
                      <a:endParaRPr lang="en-US" sz="1600" b="1" dirty="0" smtClean="0">
                        <a:solidFill>
                          <a:srgbClr val="FF0000"/>
                        </a:solidFill>
                        <a:latin typeface="Arial" pitchFamily="34" charset="0"/>
                        <a:cs typeface="Arial" pitchFamily="34" charset="0"/>
                      </a:endParaRPr>
                    </a:p>
                    <a:p>
                      <a:pPr>
                        <a:lnSpc>
                          <a:spcPct val="100000"/>
                        </a:lnSpc>
                      </a:pPr>
                      <a:r>
                        <a:rPr lang="en-US" sz="1600" b="1" kern="1200" dirty="0" smtClean="0">
                          <a:solidFill>
                            <a:schemeClr val="tx1"/>
                          </a:solidFill>
                          <a:latin typeface="Arial" pitchFamily="34" charset="0"/>
                          <a:ea typeface="+mn-ea"/>
                          <a:cs typeface="Arial" pitchFamily="34" charset="0"/>
                        </a:rPr>
                        <a:t>var http = require('http');  </a:t>
                      </a:r>
                      <a:r>
                        <a:rPr lang="en-US" sz="1600" b="0" kern="1200" dirty="0" smtClean="0">
                          <a:solidFill>
                            <a:schemeClr val="tx1"/>
                          </a:solidFill>
                          <a:latin typeface="Arial" pitchFamily="34" charset="0"/>
                          <a:ea typeface="+mn-ea"/>
                          <a:cs typeface="Arial" pitchFamily="34" charset="0"/>
                        </a:rPr>
                        <a:t>// Import Node.js core module</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var server = </a:t>
                      </a:r>
                      <a:r>
                        <a:rPr lang="en-US" sz="1600" b="1" kern="1200" dirty="0" err="1" smtClean="0">
                          <a:solidFill>
                            <a:schemeClr val="tx1"/>
                          </a:solidFill>
                          <a:latin typeface="Arial" pitchFamily="34" charset="0"/>
                          <a:ea typeface="+mn-ea"/>
                          <a:cs typeface="Arial" pitchFamily="34" charset="0"/>
                        </a:rPr>
                        <a:t>http.createServer</a:t>
                      </a:r>
                      <a:r>
                        <a:rPr lang="en-US" sz="1600" b="1" kern="1200" dirty="0" smtClean="0">
                          <a:solidFill>
                            <a:schemeClr val="tx1"/>
                          </a:solidFill>
                          <a:latin typeface="Arial" pitchFamily="34" charset="0"/>
                          <a:ea typeface="+mn-ea"/>
                          <a:cs typeface="Arial" pitchFamily="34" charset="0"/>
                        </a:rPr>
                        <a:t>(function (</a:t>
                      </a:r>
                      <a:r>
                        <a:rPr lang="en-US" sz="1600" b="1" kern="1200" dirty="0" err="1" smtClean="0">
                          <a:solidFill>
                            <a:schemeClr val="tx1"/>
                          </a:solidFill>
                          <a:latin typeface="Arial" pitchFamily="34" charset="0"/>
                          <a:ea typeface="+mn-ea"/>
                          <a:cs typeface="Arial" pitchFamily="34" charset="0"/>
                        </a:rPr>
                        <a:t>req</a:t>
                      </a:r>
                      <a:r>
                        <a:rPr lang="en-US" sz="1600" b="1" kern="1200" dirty="0" smtClean="0">
                          <a:solidFill>
                            <a:schemeClr val="tx1"/>
                          </a:solidFill>
                          <a:latin typeface="Arial" pitchFamily="34" charset="0"/>
                          <a:ea typeface="+mn-ea"/>
                          <a:cs typeface="Arial" pitchFamily="34" charset="0"/>
                        </a:rPr>
                        <a:t>, res) { </a:t>
                      </a:r>
                      <a:r>
                        <a:rPr lang="en-US" sz="1600" b="0" kern="1200" dirty="0" smtClean="0">
                          <a:solidFill>
                            <a:schemeClr val="tx1"/>
                          </a:solidFill>
                          <a:latin typeface="Arial" pitchFamily="34" charset="0"/>
                          <a:ea typeface="+mn-ea"/>
                          <a:cs typeface="Arial" pitchFamily="34" charset="0"/>
                        </a:rPr>
                        <a:t>//create web server</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if (req.url == '/') { </a:t>
                      </a:r>
                      <a:r>
                        <a:rPr lang="en-US" sz="1600" b="0" kern="1200" dirty="0" smtClean="0">
                          <a:solidFill>
                            <a:schemeClr val="tx1"/>
                          </a:solidFill>
                          <a:latin typeface="Arial" pitchFamily="34" charset="0"/>
                          <a:ea typeface="+mn-ea"/>
                          <a:cs typeface="Arial" pitchFamily="34" charset="0"/>
                        </a:rPr>
                        <a:t>//check the URL of the current request</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0" kern="1200" dirty="0" smtClean="0">
                          <a:solidFill>
                            <a:schemeClr val="tx1"/>
                          </a:solidFill>
                          <a:latin typeface="Arial" pitchFamily="34" charset="0"/>
                          <a:ea typeface="+mn-ea"/>
                          <a:cs typeface="Arial" pitchFamily="34" charset="0"/>
                        </a:rPr>
                        <a:t>       </a:t>
                      </a:r>
                    </a:p>
                    <a:p>
                      <a:pPr>
                        <a:lnSpc>
                          <a:spcPct val="100000"/>
                        </a:lnSpc>
                      </a:pPr>
                      <a:r>
                        <a:rPr lang="en-US" sz="1600" b="0" kern="1200" dirty="0" smtClean="0">
                          <a:solidFill>
                            <a:schemeClr val="tx1"/>
                          </a:solidFill>
                          <a:latin typeface="Arial" pitchFamily="34" charset="0"/>
                          <a:ea typeface="+mn-ea"/>
                          <a:cs typeface="Arial" pitchFamily="34" charset="0"/>
                        </a:rPr>
                        <a:t>       // set response header</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res.writeHead</a:t>
                      </a:r>
                      <a:r>
                        <a:rPr lang="en-US" sz="1600" b="1" kern="1200" dirty="0" smtClean="0">
                          <a:solidFill>
                            <a:schemeClr val="tx1"/>
                          </a:solidFill>
                          <a:latin typeface="Arial" pitchFamily="34" charset="0"/>
                          <a:ea typeface="+mn-ea"/>
                          <a:cs typeface="Arial" pitchFamily="34" charset="0"/>
                        </a:rPr>
                        <a:t>(200, { 'Content-Type': 'text/html' }); </a:t>
                      </a:r>
                    </a:p>
                    <a:p>
                      <a:pPr>
                        <a:lnSpc>
                          <a:spcPct val="100000"/>
                        </a:lnSpc>
                      </a:pP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0" kern="1200" dirty="0" smtClean="0">
                          <a:solidFill>
                            <a:schemeClr val="tx1"/>
                          </a:solidFill>
                          <a:latin typeface="Arial" pitchFamily="34" charset="0"/>
                          <a:ea typeface="+mn-ea"/>
                          <a:cs typeface="Arial" pitchFamily="34" charset="0"/>
                        </a:rPr>
                        <a:t>// set response content </a:t>
                      </a:r>
                    </a:p>
                    <a:p>
                      <a:pPr>
                        <a:lnSpc>
                          <a:spcPct val="100000"/>
                        </a:lnSpc>
                      </a:pPr>
                      <a:r>
                        <a:rPr lang="en-US" sz="1600" b="0"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a:t>
                      </a:r>
                      <a:r>
                        <a:rPr lang="en-US" sz="1600" b="1" kern="1200" dirty="0" smtClean="0">
                          <a:solidFill>
                            <a:schemeClr val="tx1"/>
                          </a:solidFill>
                          <a:latin typeface="Arial" pitchFamily="34" charset="0"/>
                          <a:ea typeface="+mn-ea"/>
                          <a:cs typeface="Arial" pitchFamily="34" charset="0"/>
                        </a:rPr>
                        <a:t>('&lt;html&gt;&lt;body&gt;&lt;p&gt;This is Home page.&lt;/p&gt;&lt;/body&gt;&lt;/html&gt;');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res.end</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 } </a:t>
                      </a:r>
                    </a:p>
                    <a:p>
                      <a:pPr>
                        <a:lnSpc>
                          <a:spcPct val="100000"/>
                        </a:lnSpc>
                      </a:pPr>
                      <a:r>
                        <a:rPr lang="en-US" sz="1600" b="1" kern="1200" dirty="0" smtClean="0">
                          <a:solidFill>
                            <a:schemeClr val="tx1"/>
                          </a:solidFill>
                          <a:latin typeface="Arial" pitchFamily="34" charset="0"/>
                          <a:ea typeface="+mn-ea"/>
                          <a:cs typeface="Arial" pitchFamily="34" charset="0"/>
                        </a:rPr>
                        <a:t>else if (req.url == "/admin") {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res.writeHead</a:t>
                      </a:r>
                      <a:r>
                        <a:rPr lang="en-US" sz="1600" b="1" kern="1200" dirty="0" smtClean="0">
                          <a:solidFill>
                            <a:schemeClr val="tx1"/>
                          </a:solidFill>
                          <a:latin typeface="Arial" pitchFamily="34" charset="0"/>
                          <a:ea typeface="+mn-ea"/>
                          <a:cs typeface="Arial" pitchFamily="34" charset="0"/>
                        </a:rPr>
                        <a:t>(200, { 'Content-Type': 'text/html' });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a:t>
                      </a:r>
                      <a:r>
                        <a:rPr lang="en-US" sz="1600" b="1" kern="1200" dirty="0" smtClean="0">
                          <a:solidFill>
                            <a:schemeClr val="tx1"/>
                          </a:solidFill>
                          <a:latin typeface="Arial" pitchFamily="34" charset="0"/>
                          <a:ea typeface="+mn-ea"/>
                          <a:cs typeface="Arial" pitchFamily="34" charset="0"/>
                        </a:rPr>
                        <a:t>('&lt;html&gt;&lt;body&gt;&lt;p&gt;This is Admin page.&lt;/p&gt;&lt;/body&gt;&lt;/html&gt;'); </a:t>
                      </a:r>
                    </a:p>
                    <a:p>
                      <a:pPr>
                        <a:lnSpc>
                          <a:spcPct val="10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res.end</a:t>
                      </a:r>
                      <a:r>
                        <a:rPr lang="en-US" sz="1600" b="1" kern="1200" dirty="0" smtClean="0">
                          <a:solidFill>
                            <a:schemeClr val="tx1"/>
                          </a:solidFill>
                          <a:latin typeface="Arial" pitchFamily="34" charset="0"/>
                          <a:ea typeface="+mn-ea"/>
                          <a:cs typeface="Arial" pitchFamily="34" charset="0"/>
                        </a:rPr>
                        <a:t>(); </a:t>
                      </a:r>
                    </a:p>
                    <a:p>
                      <a:pPr>
                        <a:lnSpc>
                          <a:spcPct val="100000"/>
                        </a:lnSpc>
                      </a:pPr>
                      <a:r>
                        <a:rPr lang="en-US" sz="1600" b="1" kern="1200" dirty="0" smtClean="0">
                          <a:solidFill>
                            <a:schemeClr val="tx1"/>
                          </a:solidFill>
                          <a:latin typeface="Arial" pitchFamily="34" charset="0"/>
                          <a:ea typeface="+mn-ea"/>
                          <a:cs typeface="Arial"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982663" y="1376731"/>
            <a:ext cx="10586113" cy="1200329"/>
          </a:xfrm>
          <a:prstGeom prst="rect">
            <a:avLst/>
          </a:prstGeom>
        </p:spPr>
        <p:txBody>
          <a:bodyPr wrap="square">
            <a:spAutoFit/>
          </a:bodyPr>
          <a:lstStyle/>
          <a:p>
            <a:r>
              <a:rPr lang="en-US" dirty="0" smtClean="0">
                <a:latin typeface="+mj-lt"/>
                <a:cs typeface="Arial" pitchFamily="34" charset="0"/>
              </a:rPr>
              <a:t>The following example demonstrates handling HTTP request and response in Node.js.</a:t>
            </a:r>
          </a:p>
          <a:p>
            <a:r>
              <a:rPr lang="en-US" dirty="0" smtClean="0">
                <a:latin typeface="+mj-lt"/>
                <a:cs typeface="Arial" pitchFamily="34" charset="0"/>
              </a:rPr>
              <a:t/>
            </a:r>
            <a:br>
              <a:rPr lang="en-US" dirty="0" smtClean="0">
                <a:latin typeface="+mj-lt"/>
                <a:cs typeface="Arial" pitchFamily="34" charset="0"/>
              </a:rPr>
            </a:br>
            <a:r>
              <a:rPr lang="en-US" dirty="0" smtClean="0">
                <a:latin typeface="+mj-lt"/>
              </a:rPr>
              <a:t/>
            </a:r>
            <a:br>
              <a:rPr lang="en-US" dirty="0" smtClean="0">
                <a:latin typeface="+mj-lt"/>
              </a:rPr>
            </a:br>
            <a:endParaRPr lang="en-US" dirty="0">
              <a:latin typeface="+mj-lt"/>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96309" y="1282890"/>
            <a:ext cx="10740766" cy="4247169"/>
          </a:xfrm>
        </p:spPr>
        <p:txBody>
          <a:bodyPr/>
          <a:lstStyle/>
          <a:p>
            <a:pPr marL="287338" indent="-287338" algn="just">
              <a:lnSpc>
                <a:spcPct val="200000"/>
              </a:lnSpc>
            </a:pPr>
            <a:r>
              <a:rPr lang="en-US" sz="1800" b="0" dirty="0" smtClean="0"/>
              <a:t/>
            </a:r>
            <a:br>
              <a:rPr lang="en-US" sz="1800" b="0" dirty="0" smtClean="0"/>
            </a:b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p>
        </p:txBody>
      </p:sp>
      <p:graphicFrame>
        <p:nvGraphicFramePr>
          <p:cNvPr id="7" name="Table 6"/>
          <p:cNvGraphicFramePr>
            <a:graphicFrameLocks noGrp="1"/>
          </p:cNvGraphicFramePr>
          <p:nvPr>
            <p:extLst>
              <p:ext uri="{D42A27DB-BD31-4B8C-83A1-F6EECF244321}">
                <p14:modId xmlns:p14="http://schemas.microsoft.com/office/powerpoint/2010/main" val="2660724574"/>
              </p:ext>
            </p:extLst>
          </p:nvPr>
        </p:nvGraphicFramePr>
        <p:xfrm>
          <a:off x="982663" y="1461741"/>
          <a:ext cx="10249468" cy="4210903"/>
        </p:xfrm>
        <a:graphic>
          <a:graphicData uri="http://schemas.openxmlformats.org/drawingml/2006/table">
            <a:tbl>
              <a:tblPr firstRow="1" bandRow="1">
                <a:tableStyleId>{6E25E649-3F16-4E02-A733-19D2CDBF48F0}</a:tableStyleId>
              </a:tblPr>
              <a:tblGrid>
                <a:gridCol w="10249468">
                  <a:extLst>
                    <a:ext uri="{9D8B030D-6E8A-4147-A177-3AD203B41FA5}">
                      <a16:colId xmlns:a16="http://schemas.microsoft.com/office/drawing/2014/main" val="20000"/>
                    </a:ext>
                  </a:extLst>
                </a:gridCol>
              </a:tblGrid>
              <a:tr h="4210903">
                <a:tc>
                  <a:txBody>
                    <a:bodyPr/>
                    <a:lstStyle/>
                    <a:p>
                      <a:pPr>
                        <a:lnSpc>
                          <a:spcPct val="150000"/>
                        </a:lnSpc>
                      </a:pPr>
                      <a:r>
                        <a:rPr lang="en-US" sz="1600" b="1" kern="1200" dirty="0" smtClean="0">
                          <a:solidFill>
                            <a:schemeClr val="tx1"/>
                          </a:solidFill>
                          <a:latin typeface="Arial" pitchFamily="34" charset="0"/>
                          <a:ea typeface="+mn-ea"/>
                          <a:cs typeface="Arial" pitchFamily="34" charset="0"/>
                        </a:rPr>
                        <a:t>else if (req.url == "/employee") { </a:t>
                      </a:r>
                    </a:p>
                    <a:p>
                      <a:pPr>
                        <a:lnSpc>
                          <a:spcPct val="150000"/>
                        </a:lnSpc>
                      </a:pPr>
                      <a:r>
                        <a:rPr lang="en-US" sz="1600" b="1" kern="1200" baseline="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res.writeHead</a:t>
                      </a:r>
                      <a:r>
                        <a:rPr lang="en-US" sz="1600" b="1" kern="1200" dirty="0" smtClean="0">
                          <a:solidFill>
                            <a:schemeClr val="tx1"/>
                          </a:solidFill>
                          <a:latin typeface="Arial" pitchFamily="34" charset="0"/>
                          <a:ea typeface="+mn-ea"/>
                          <a:cs typeface="Arial" pitchFamily="34" charset="0"/>
                        </a:rPr>
                        <a:t>(200, { 'Content-Type': 'text/html' });</a:t>
                      </a:r>
                    </a:p>
                    <a:p>
                      <a:pPr>
                        <a:lnSpc>
                          <a:spcPct val="15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res.write</a:t>
                      </a:r>
                      <a:r>
                        <a:rPr lang="en-US" sz="1600" b="1" kern="1200" dirty="0" smtClean="0">
                          <a:solidFill>
                            <a:schemeClr val="tx1"/>
                          </a:solidFill>
                          <a:latin typeface="Arial" pitchFamily="34" charset="0"/>
                          <a:ea typeface="+mn-ea"/>
                          <a:cs typeface="Arial" pitchFamily="34" charset="0"/>
                        </a:rPr>
                        <a:t>('&lt;html&gt;&lt;body&gt;&lt;p&gt;This is Employee page.&lt;/p&gt;&lt;/body&gt;&lt;/html&gt;');</a:t>
                      </a:r>
                    </a:p>
                    <a:p>
                      <a:pPr>
                        <a:lnSpc>
                          <a:spcPct val="15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res.end</a:t>
                      </a:r>
                      <a:r>
                        <a:rPr lang="en-US" sz="1600" b="1" kern="1200" dirty="0" smtClean="0">
                          <a:solidFill>
                            <a:schemeClr val="tx1"/>
                          </a:solidFill>
                          <a:latin typeface="Arial" pitchFamily="34" charset="0"/>
                          <a:ea typeface="+mn-ea"/>
                          <a:cs typeface="Arial" pitchFamily="34" charset="0"/>
                        </a:rPr>
                        <a:t>(); </a:t>
                      </a:r>
                    </a:p>
                    <a:p>
                      <a:pPr>
                        <a:lnSpc>
                          <a:spcPct val="150000"/>
                        </a:lnSpc>
                      </a:pPr>
                      <a:r>
                        <a:rPr lang="en-US" sz="1600" b="1" kern="1200" dirty="0" smtClean="0">
                          <a:solidFill>
                            <a:schemeClr val="tx1"/>
                          </a:solidFill>
                          <a:latin typeface="Arial" pitchFamily="34" charset="0"/>
                          <a:ea typeface="+mn-ea"/>
                          <a:cs typeface="Arial" pitchFamily="34" charset="0"/>
                        </a:rPr>
                        <a:t>}</a:t>
                      </a:r>
                    </a:p>
                    <a:p>
                      <a:pPr>
                        <a:lnSpc>
                          <a:spcPct val="150000"/>
                        </a:lnSpc>
                      </a:pPr>
                      <a:r>
                        <a:rPr lang="en-US" sz="1600" b="1" kern="1200" dirty="0" smtClean="0">
                          <a:solidFill>
                            <a:schemeClr val="tx1"/>
                          </a:solidFill>
                          <a:latin typeface="Arial" pitchFamily="34" charset="0"/>
                          <a:ea typeface="+mn-ea"/>
                          <a:cs typeface="Arial" pitchFamily="34" charset="0"/>
                        </a:rPr>
                        <a:t>else </a:t>
                      </a:r>
                    </a:p>
                    <a:p>
                      <a:pPr>
                        <a:lnSpc>
                          <a:spcPct val="15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res.end</a:t>
                      </a:r>
                      <a:r>
                        <a:rPr lang="en-US" sz="1600" b="1" kern="1200" dirty="0" smtClean="0">
                          <a:solidFill>
                            <a:schemeClr val="tx1"/>
                          </a:solidFill>
                          <a:latin typeface="Arial" pitchFamily="34" charset="0"/>
                          <a:ea typeface="+mn-ea"/>
                          <a:cs typeface="Arial" pitchFamily="34" charset="0"/>
                        </a:rPr>
                        <a:t>('Invalid Request!'); </a:t>
                      </a:r>
                    </a:p>
                    <a:p>
                      <a:pPr>
                        <a:lnSpc>
                          <a:spcPct val="150000"/>
                        </a:lnSpc>
                      </a:pPr>
                      <a:r>
                        <a:rPr lang="en-US" sz="1600" b="1" kern="1200" dirty="0" smtClean="0">
                          <a:solidFill>
                            <a:schemeClr val="tx1"/>
                          </a:solidFill>
                          <a:latin typeface="Arial" pitchFamily="34" charset="0"/>
                          <a:ea typeface="+mn-ea"/>
                          <a:cs typeface="Arial" pitchFamily="34" charset="0"/>
                        </a:rPr>
                        <a:t> }); </a:t>
                      </a:r>
                    </a:p>
                    <a:p>
                      <a:pPr>
                        <a:lnSpc>
                          <a:spcPct val="150000"/>
                        </a:lnSpc>
                      </a:pPr>
                      <a:r>
                        <a:rPr lang="en-US" sz="1600" b="1" kern="1200" dirty="0" smtClean="0">
                          <a:solidFill>
                            <a:schemeClr val="tx1"/>
                          </a:solidFill>
                          <a:latin typeface="Arial" pitchFamily="34" charset="0"/>
                          <a:ea typeface="+mn-ea"/>
                          <a:cs typeface="Arial" pitchFamily="34" charset="0"/>
                        </a:rPr>
                        <a:t> </a:t>
                      </a:r>
                      <a:r>
                        <a:rPr lang="en-US" sz="1600" b="1" kern="1200" dirty="0" err="1" smtClean="0">
                          <a:solidFill>
                            <a:schemeClr val="tx1"/>
                          </a:solidFill>
                          <a:latin typeface="Arial" pitchFamily="34" charset="0"/>
                          <a:ea typeface="+mn-ea"/>
                          <a:cs typeface="Arial" pitchFamily="34" charset="0"/>
                        </a:rPr>
                        <a:t>server.listen</a:t>
                      </a:r>
                      <a:r>
                        <a:rPr lang="en-US" sz="1600" b="1" kern="1200" dirty="0" smtClean="0">
                          <a:solidFill>
                            <a:schemeClr val="tx1"/>
                          </a:solidFill>
                          <a:latin typeface="Arial" pitchFamily="34" charset="0"/>
                          <a:ea typeface="+mn-ea"/>
                          <a:cs typeface="Arial" pitchFamily="34" charset="0"/>
                        </a:rPr>
                        <a:t>(3000</a:t>
                      </a:r>
                      <a:r>
                        <a:rPr lang="en-US" sz="1600" b="0" kern="1200" dirty="0" smtClean="0">
                          <a:solidFill>
                            <a:schemeClr val="tx1"/>
                          </a:solidFill>
                          <a:latin typeface="Arial" pitchFamily="34" charset="0"/>
                          <a:ea typeface="+mn-ea"/>
                          <a:cs typeface="Arial" pitchFamily="34" charset="0"/>
                        </a:rPr>
                        <a:t>);  // listen for any incoming requests</a:t>
                      </a:r>
                      <a:r>
                        <a:rPr lang="en-US" sz="1600" b="1" kern="1200" dirty="0" smtClean="0">
                          <a:solidFill>
                            <a:schemeClr val="tx1"/>
                          </a:solidFill>
                          <a:latin typeface="Arial" pitchFamily="34" charset="0"/>
                          <a:ea typeface="+mn-ea"/>
                          <a:cs typeface="Arial" pitchFamily="34" charset="0"/>
                        </a:rPr>
                        <a:t> </a:t>
                      </a:r>
                    </a:p>
                    <a:p>
                      <a:pPr>
                        <a:lnSpc>
                          <a:spcPct val="150000"/>
                        </a:lnSpc>
                      </a:pPr>
                      <a:r>
                        <a:rPr lang="en-US" sz="1600" b="1" kern="1200" dirty="0" smtClean="0">
                          <a:solidFill>
                            <a:schemeClr val="tx1"/>
                          </a:solidFill>
                          <a:latin typeface="Arial" pitchFamily="34" charset="0"/>
                          <a:ea typeface="+mn-ea"/>
                          <a:cs typeface="Arial" pitchFamily="34" charset="0"/>
                        </a:rPr>
                        <a:t>console.log('Node.js web server at port 3000 is running..')</a:t>
                      </a:r>
                      <a:endParaRPr lang="en-US" sz="1600" b="1"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gn="just">
              <a:lnSpc>
                <a:spcPct val="150000"/>
              </a:lnSpc>
            </a:pPr>
            <a:r>
              <a:rPr lang="en-US" b="0" dirty="0" smtClean="0"/>
              <a:t>In the given example, </a:t>
            </a:r>
          </a:p>
          <a:p>
            <a:pPr marL="331788" lvl="1" indent="-287338">
              <a:lnSpc>
                <a:spcPct val="200000"/>
              </a:lnSpc>
              <a:buFont typeface="Arial" pitchFamily="34" charset="0"/>
              <a:buChar char="•"/>
            </a:pPr>
            <a:r>
              <a:rPr lang="en-US" dirty="0" smtClean="0"/>
              <a:t>req.url </a:t>
            </a:r>
            <a:r>
              <a:rPr lang="en-US" b="0" dirty="0" smtClean="0"/>
              <a:t>is used to check the </a:t>
            </a:r>
            <a:r>
              <a:rPr lang="en-US" b="0" dirty="0" err="1" smtClean="0"/>
              <a:t>url</a:t>
            </a:r>
            <a:r>
              <a:rPr lang="en-US" b="0" dirty="0" smtClean="0"/>
              <a:t> of the current request and based on that it sends the response. </a:t>
            </a:r>
          </a:p>
          <a:p>
            <a:pPr marL="331788" lvl="1" indent="-287338">
              <a:lnSpc>
                <a:spcPct val="200000"/>
              </a:lnSpc>
              <a:buFont typeface="Arial" pitchFamily="34" charset="0"/>
              <a:buChar char="•"/>
            </a:pPr>
            <a:r>
              <a:rPr lang="en-US" b="0" dirty="0" smtClean="0"/>
              <a:t>To send a response, first it sets the response header using </a:t>
            </a:r>
            <a:r>
              <a:rPr lang="en-US" dirty="0" err="1" smtClean="0"/>
              <a:t>writeHead</a:t>
            </a:r>
            <a:r>
              <a:rPr lang="en-US" dirty="0" smtClean="0"/>
              <a:t>() </a:t>
            </a:r>
            <a:r>
              <a:rPr lang="en-US" b="0" dirty="0" smtClean="0"/>
              <a:t>method and then writes a string as a response body using </a:t>
            </a:r>
            <a:r>
              <a:rPr lang="en-US" dirty="0" smtClean="0"/>
              <a:t>write() </a:t>
            </a:r>
            <a:r>
              <a:rPr lang="en-US" b="0" dirty="0" smtClean="0"/>
              <a:t>method. </a:t>
            </a:r>
          </a:p>
          <a:p>
            <a:pPr marL="331788" lvl="1" indent="-287338">
              <a:lnSpc>
                <a:spcPct val="200000"/>
              </a:lnSpc>
              <a:buFont typeface="Arial" pitchFamily="34" charset="0"/>
              <a:buChar char="•"/>
            </a:pPr>
            <a:r>
              <a:rPr lang="en-US" b="0" dirty="0" smtClean="0"/>
              <a:t>Finally, Node.js web server sends the response using </a:t>
            </a:r>
            <a:r>
              <a:rPr lang="en-US" dirty="0" smtClean="0"/>
              <a:t>end() </a:t>
            </a:r>
            <a:r>
              <a:rPr lang="en-US" b="0" dirty="0" smtClean="0"/>
              <a:t>method.</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server.js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a:t>
            </a: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276225" lvl="1" indent="-231775">
              <a:lnSpc>
                <a:spcPct val="150000"/>
              </a:lnSpc>
              <a:buFont typeface="Arial" pitchFamily="34" charset="0"/>
              <a:buChar char="•"/>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endParaRPr lang="en-US" dirty="0"/>
          </a:p>
        </p:txBody>
      </p:sp>
      <p:pic>
        <p:nvPicPr>
          <p:cNvPr id="7" name="Picture 2"/>
          <p:cNvPicPr>
            <a:picLocks noChangeAspect="1" noChangeArrowheads="1"/>
          </p:cNvPicPr>
          <p:nvPr/>
        </p:nvPicPr>
        <p:blipFill>
          <a:blip r:embed="rId2"/>
          <a:srcRect/>
          <a:stretch>
            <a:fillRect/>
          </a:stretch>
        </p:blipFill>
        <p:spPr bwMode="auto">
          <a:xfrm>
            <a:off x="2491080" y="2684734"/>
            <a:ext cx="5990222" cy="2333483"/>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852286" cy="5119863"/>
          </a:xfrm>
        </p:spPr>
        <p:txBody>
          <a:bodyPr/>
          <a:lstStyle/>
          <a:p>
            <a:pPr marL="276225" lvl="1" indent="-231775">
              <a:lnSpc>
                <a:spcPct val="150000"/>
              </a:lnSpc>
              <a:buFont typeface="Arial" pitchFamily="34" charset="0"/>
              <a:buChar char="•"/>
            </a:pPr>
            <a:r>
              <a:rPr lang="en-US" dirty="0">
                <a:cs typeface="Arial" pitchFamily="34" charset="0"/>
              </a:rPr>
              <a:t>Point the browser to </a:t>
            </a:r>
            <a:r>
              <a:rPr lang="en-US" i="1" dirty="0">
                <a:cs typeface="Arial" pitchFamily="34" charset="0"/>
              </a:rPr>
              <a:t>http://localhost:3000</a:t>
            </a:r>
            <a:r>
              <a:rPr lang="en-US" dirty="0">
                <a:cs typeface="Arial" pitchFamily="34" charset="0"/>
              </a:rPr>
              <a:t> and see the Node.js Web Server Response.</a:t>
            </a: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231775" indent="-231775">
              <a:lnSpc>
                <a:spcPct val="150000"/>
              </a:lnSpc>
              <a:buFont typeface="Arial" pitchFamily="34" charset="0"/>
              <a:buChar char="•"/>
            </a:pPr>
            <a:endParaRPr lang="en-US" dirty="0">
              <a:cs typeface="Arial" pitchFamily="34" charset="0"/>
            </a:endParaRPr>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Handling HTTP Request</a:t>
            </a:r>
            <a:endParaRPr lang="en-US" dirty="0"/>
          </a:p>
        </p:txBody>
      </p:sp>
      <p:pic>
        <p:nvPicPr>
          <p:cNvPr id="7170" name="Picture 2"/>
          <p:cNvPicPr>
            <a:picLocks noChangeAspect="1" noChangeArrowheads="1"/>
          </p:cNvPicPr>
          <p:nvPr/>
        </p:nvPicPr>
        <p:blipFill>
          <a:blip r:embed="rId2"/>
          <a:srcRect/>
          <a:stretch>
            <a:fillRect/>
          </a:stretch>
        </p:blipFill>
        <p:spPr bwMode="auto">
          <a:xfrm>
            <a:off x="1326319" y="1810453"/>
            <a:ext cx="4644362" cy="2331288"/>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t="1921"/>
          <a:stretch>
            <a:fillRect/>
          </a:stretch>
        </p:blipFill>
        <p:spPr bwMode="auto">
          <a:xfrm>
            <a:off x="6040733" y="1810453"/>
            <a:ext cx="4758093" cy="240654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327243" y="4203575"/>
            <a:ext cx="4643437" cy="2193994"/>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6055031" y="4279954"/>
            <a:ext cx="4776717" cy="2149877"/>
          </a:xfrm>
          <a:prstGeom prst="rect">
            <a:avLst/>
          </a:prstGeom>
          <a:noFill/>
          <a:ln w="9525">
            <a:noFill/>
            <a:miter lim="800000"/>
            <a:headEnd/>
            <a:tailEnd/>
          </a:ln>
          <a:effectLst/>
        </p:spPr>
      </p:pic>
      <p:sp>
        <p:nvSpPr>
          <p:cNvPr id="13" name="Rectangle 12"/>
          <p:cNvSpPr/>
          <p:nvPr/>
        </p:nvSpPr>
        <p:spPr>
          <a:xfrm>
            <a:off x="6473588" y="5262182"/>
            <a:ext cx="4540155" cy="830997"/>
          </a:xfrm>
          <a:prstGeom prst="rect">
            <a:avLst/>
          </a:prstGeom>
        </p:spPr>
        <p:txBody>
          <a:bodyPr wrap="square">
            <a:spAutoFit/>
          </a:bodyPr>
          <a:lstStyle/>
          <a:p>
            <a:r>
              <a:rPr lang="en-US" sz="1600" b="1" dirty="0" smtClean="0">
                <a:solidFill>
                  <a:srgbClr val="FF0000"/>
                </a:solidFill>
                <a:latin typeface="Arial" pitchFamily="34" charset="0"/>
                <a:cs typeface="Arial" pitchFamily="34" charset="0"/>
              </a:rPr>
              <a:t>/home </a:t>
            </a:r>
            <a:r>
              <a:rPr lang="en-US" sz="1600" dirty="0" err="1" smtClean="0">
                <a:solidFill>
                  <a:srgbClr val="FF0000"/>
                </a:solidFill>
                <a:latin typeface="Arial" pitchFamily="34" charset="0"/>
                <a:cs typeface="Arial" pitchFamily="34" charset="0"/>
              </a:rPr>
              <a:t>url</a:t>
            </a:r>
            <a:r>
              <a:rPr lang="en-US" sz="1600" dirty="0" smtClean="0">
                <a:solidFill>
                  <a:srgbClr val="FF0000"/>
                </a:solidFill>
                <a:latin typeface="Arial" pitchFamily="34" charset="0"/>
                <a:cs typeface="Arial" pitchFamily="34" charset="0"/>
              </a:rPr>
              <a:t> is not specified. So it displays "Invalid Request" for all requests other than the specified URLs. </a:t>
            </a:r>
            <a:endParaRPr lang="en-US" sz="1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285750" indent="-285750" algn="just">
              <a:lnSpc>
                <a:spcPct val="150000"/>
              </a:lnSpc>
            </a:pPr>
            <a:r>
              <a:rPr lang="en-US" sz="1800" b="1" dirty="0" smtClean="0"/>
              <a:t>Use Variables </a:t>
            </a:r>
          </a:p>
          <a:p>
            <a:pPr marL="285750" indent="-285750" algn="just">
              <a:lnSpc>
                <a:spcPct val="150000"/>
              </a:lnSpc>
            </a:pPr>
            <a:r>
              <a:rPr lang="en-US" sz="1800" b="0" dirty="0" smtClean="0"/>
              <a:t>We can make use variables to store values and print later like any conventional script. </a:t>
            </a:r>
          </a:p>
          <a:p>
            <a:pPr marL="822325" lvl="4" indent="-285750" algn="just">
              <a:lnSpc>
                <a:spcPct val="150000"/>
              </a:lnSpc>
            </a:pPr>
            <a:r>
              <a:rPr lang="en-US" sz="1700" b="0" dirty="0" smtClean="0">
                <a:solidFill>
                  <a:schemeClr val="tx1"/>
                </a:solidFill>
              </a:rPr>
              <a:t>If</a:t>
            </a:r>
            <a:r>
              <a:rPr lang="en-US" sz="1700" b="1" dirty="0" smtClean="0">
                <a:solidFill>
                  <a:schemeClr val="tx1"/>
                </a:solidFill>
              </a:rPr>
              <a:t> </a:t>
            </a:r>
            <a:r>
              <a:rPr lang="en-US" sz="1700" b="1" i="1" dirty="0" smtClean="0">
                <a:solidFill>
                  <a:schemeClr val="tx1"/>
                </a:solidFill>
              </a:rPr>
              <a:t>var</a:t>
            </a:r>
            <a:r>
              <a:rPr lang="en-US" sz="1700" b="1" dirty="0" smtClean="0">
                <a:solidFill>
                  <a:schemeClr val="tx1"/>
                </a:solidFill>
              </a:rPr>
              <a:t> </a:t>
            </a:r>
            <a:r>
              <a:rPr lang="en-US" sz="1700" b="0" dirty="0" smtClean="0">
                <a:solidFill>
                  <a:schemeClr val="tx1"/>
                </a:solidFill>
              </a:rPr>
              <a:t>keyword is not used, then the value is stored in the variable and printed. </a:t>
            </a:r>
          </a:p>
          <a:p>
            <a:pPr marL="822325" lvl="4" indent="-285750" algn="just">
              <a:lnSpc>
                <a:spcPct val="150000"/>
              </a:lnSpc>
            </a:pPr>
            <a:r>
              <a:rPr lang="en-US" sz="1700" b="0" dirty="0" smtClean="0">
                <a:solidFill>
                  <a:schemeClr val="tx1"/>
                </a:solidFill>
              </a:rPr>
              <a:t>If</a:t>
            </a:r>
            <a:r>
              <a:rPr lang="en-US" sz="1700" b="1" i="1" dirty="0" smtClean="0">
                <a:solidFill>
                  <a:schemeClr val="tx1"/>
                </a:solidFill>
              </a:rPr>
              <a:t> var </a:t>
            </a:r>
            <a:r>
              <a:rPr lang="en-US" sz="1700" b="0" dirty="0" smtClean="0">
                <a:solidFill>
                  <a:schemeClr val="tx1"/>
                </a:solidFill>
              </a:rPr>
              <a:t>keyword is used, then the value is stored but not printed. </a:t>
            </a:r>
          </a:p>
          <a:p>
            <a:pPr marL="822325" lvl="4" indent="-285750" algn="just">
              <a:lnSpc>
                <a:spcPct val="150000"/>
              </a:lnSpc>
            </a:pPr>
            <a:r>
              <a:rPr lang="en-US" sz="1700" b="0" dirty="0" smtClean="0">
                <a:solidFill>
                  <a:schemeClr val="tx1"/>
                </a:solidFill>
              </a:rPr>
              <a:t>We can print variables using </a:t>
            </a:r>
            <a:r>
              <a:rPr lang="en-US" sz="1700" b="1" i="1" dirty="0" smtClean="0">
                <a:solidFill>
                  <a:schemeClr val="tx1"/>
                </a:solidFill>
              </a:rPr>
              <a:t>console.log()</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72034" name="Picture 2"/>
          <p:cNvPicPr>
            <a:picLocks noChangeAspect="1" noChangeArrowheads="1"/>
          </p:cNvPicPr>
          <p:nvPr/>
        </p:nvPicPr>
        <p:blipFill rotWithShape="1">
          <a:blip r:embed="rId2"/>
          <a:srcRect r="48833"/>
          <a:stretch/>
        </p:blipFill>
        <p:spPr bwMode="auto">
          <a:xfrm>
            <a:off x="6137466" y="3343914"/>
            <a:ext cx="3868684" cy="2954168"/>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96309" y="1282890"/>
            <a:ext cx="10740766" cy="4247169"/>
          </a:xfrm>
        </p:spPr>
        <p:txBody>
          <a:bodyPr/>
          <a:lstStyle/>
          <a:p>
            <a:pPr marL="287338" indent="-287338" algn="just">
              <a:lnSpc>
                <a:spcPct val="200000"/>
              </a:lnSpc>
            </a:pPr>
            <a:r>
              <a:rPr lang="en-US" sz="1800" b="0" dirty="0" smtClean="0"/>
              <a:t/>
            </a:r>
            <a:br>
              <a:rPr lang="en-US" sz="1800" b="0" dirty="0" smtClean="0"/>
            </a:br>
            <a:endParaRPr lang="en-US" sz="18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Sending JSON Response</a:t>
            </a:r>
          </a:p>
        </p:txBody>
      </p:sp>
      <p:graphicFrame>
        <p:nvGraphicFramePr>
          <p:cNvPr id="7" name="Table 6"/>
          <p:cNvGraphicFramePr>
            <a:graphicFrameLocks noGrp="1"/>
          </p:cNvGraphicFramePr>
          <p:nvPr/>
        </p:nvGraphicFramePr>
        <p:xfrm>
          <a:off x="928048" y="1569494"/>
          <a:ext cx="10249468" cy="4465320"/>
        </p:xfrm>
        <a:graphic>
          <a:graphicData uri="http://schemas.openxmlformats.org/drawingml/2006/table">
            <a:tbl>
              <a:tblPr firstRow="1" bandRow="1">
                <a:tableStyleId>{6E25E649-3F16-4E02-A733-19D2CDBF48F0}</a:tableStyleId>
              </a:tblPr>
              <a:tblGrid>
                <a:gridCol w="10249468">
                  <a:extLst>
                    <a:ext uri="{9D8B030D-6E8A-4147-A177-3AD203B41FA5}">
                      <a16:colId xmlns:a16="http://schemas.microsoft.com/office/drawing/2014/main" val="20000"/>
                    </a:ext>
                  </a:extLst>
                </a:gridCol>
              </a:tblGrid>
              <a:tr h="437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server_json.js</a:t>
                      </a:r>
                      <a:endParaRPr lang="en-US" sz="1700" b="1" dirty="0" smtClean="0">
                        <a:solidFill>
                          <a:srgbClr val="FF0000"/>
                        </a:solidFill>
                        <a:latin typeface="Arial" pitchFamily="34" charset="0"/>
                        <a:cs typeface="Arial" pitchFamily="34" charset="0"/>
                      </a:endParaRPr>
                    </a:p>
                    <a:p>
                      <a:pPr>
                        <a:lnSpc>
                          <a:spcPct val="150000"/>
                        </a:lnSpc>
                      </a:pPr>
                      <a:r>
                        <a:rPr lang="en-US" sz="1800" b="1" kern="1200" dirty="0" smtClean="0">
                          <a:solidFill>
                            <a:schemeClr val="tx1"/>
                          </a:solidFill>
                          <a:latin typeface="Arial" pitchFamily="34" charset="0"/>
                          <a:ea typeface="+mn-ea"/>
                          <a:cs typeface="Arial" pitchFamily="34" charset="0"/>
                        </a:rPr>
                        <a:t>var http = require('http'); </a:t>
                      </a:r>
                    </a:p>
                    <a:p>
                      <a:pPr>
                        <a:lnSpc>
                          <a:spcPct val="150000"/>
                        </a:lnSpc>
                      </a:pPr>
                      <a:r>
                        <a:rPr lang="en-US" sz="1800" b="1" kern="1200" dirty="0" smtClean="0">
                          <a:solidFill>
                            <a:schemeClr val="tx1"/>
                          </a:solidFill>
                          <a:latin typeface="Arial" pitchFamily="34" charset="0"/>
                          <a:ea typeface="+mn-ea"/>
                          <a:cs typeface="Arial" pitchFamily="34" charset="0"/>
                        </a:rPr>
                        <a:t>var server = </a:t>
                      </a:r>
                      <a:r>
                        <a:rPr lang="en-US" sz="1800" b="1" kern="1200" dirty="0" err="1" smtClean="0">
                          <a:solidFill>
                            <a:schemeClr val="tx1"/>
                          </a:solidFill>
                          <a:latin typeface="Arial" pitchFamily="34" charset="0"/>
                          <a:ea typeface="+mn-ea"/>
                          <a:cs typeface="Arial" pitchFamily="34" charset="0"/>
                        </a:rPr>
                        <a:t>http.createServer</a:t>
                      </a:r>
                      <a:r>
                        <a:rPr lang="en-US" sz="1800" b="1" kern="1200" dirty="0" smtClean="0">
                          <a:solidFill>
                            <a:schemeClr val="tx1"/>
                          </a:solidFill>
                          <a:latin typeface="Arial" pitchFamily="34" charset="0"/>
                          <a:ea typeface="+mn-ea"/>
                          <a:cs typeface="Arial" pitchFamily="34" charset="0"/>
                        </a:rPr>
                        <a:t>(function (</a:t>
                      </a:r>
                      <a:r>
                        <a:rPr lang="en-US" sz="1800" b="1" kern="1200" dirty="0" err="1" smtClean="0">
                          <a:solidFill>
                            <a:schemeClr val="tx1"/>
                          </a:solidFill>
                          <a:latin typeface="Arial" pitchFamily="34" charset="0"/>
                          <a:ea typeface="+mn-ea"/>
                          <a:cs typeface="Arial" pitchFamily="34" charset="0"/>
                        </a:rPr>
                        <a:t>req</a:t>
                      </a:r>
                      <a:r>
                        <a:rPr lang="en-US" sz="1800" b="1" kern="1200" dirty="0" smtClean="0">
                          <a:solidFill>
                            <a:schemeClr val="tx1"/>
                          </a:solidFill>
                          <a:latin typeface="Arial" pitchFamily="34" charset="0"/>
                          <a:ea typeface="+mn-ea"/>
                          <a:cs typeface="Arial" pitchFamily="34" charset="0"/>
                        </a:rPr>
                        <a:t>, res) { </a:t>
                      </a:r>
                    </a:p>
                    <a:p>
                      <a:pPr>
                        <a:lnSpc>
                          <a:spcPct val="150000"/>
                        </a:lnSpc>
                      </a:pPr>
                      <a:r>
                        <a:rPr lang="en-US" sz="1800" b="1" kern="1200" dirty="0" smtClean="0">
                          <a:solidFill>
                            <a:schemeClr val="tx1"/>
                          </a:solidFill>
                          <a:latin typeface="Arial" pitchFamily="34" charset="0"/>
                          <a:ea typeface="+mn-ea"/>
                          <a:cs typeface="Arial" pitchFamily="34" charset="0"/>
                        </a:rPr>
                        <a:t>if (req.url == '/data') {                 </a:t>
                      </a:r>
                      <a:r>
                        <a:rPr lang="en-US" sz="1800" b="0" kern="1200" dirty="0" smtClean="0">
                          <a:solidFill>
                            <a:schemeClr val="tx1"/>
                          </a:solidFill>
                          <a:latin typeface="Arial" pitchFamily="34" charset="0"/>
                          <a:ea typeface="+mn-ea"/>
                          <a:cs typeface="Arial" pitchFamily="34" charset="0"/>
                        </a:rPr>
                        <a:t>//check the URL of the current request </a:t>
                      </a:r>
                    </a:p>
                    <a:p>
                      <a:pPr>
                        <a:lnSpc>
                          <a:spcPct val="150000"/>
                        </a:lnSpc>
                      </a:pPr>
                      <a:r>
                        <a:rPr lang="en-US" sz="1800" b="1" kern="1200" dirty="0" smtClean="0">
                          <a:solidFill>
                            <a:schemeClr val="tx1"/>
                          </a:solidFill>
                          <a:latin typeface="Arial" pitchFamily="34" charset="0"/>
                          <a:ea typeface="+mn-ea"/>
                          <a:cs typeface="Arial" pitchFamily="34" charset="0"/>
                        </a:rPr>
                        <a:t>       </a:t>
                      </a:r>
                      <a:r>
                        <a:rPr lang="en-US" sz="1800" b="1" kern="1200" dirty="0" err="1" smtClean="0">
                          <a:solidFill>
                            <a:schemeClr val="tx1"/>
                          </a:solidFill>
                          <a:latin typeface="Arial" pitchFamily="34" charset="0"/>
                          <a:ea typeface="+mn-ea"/>
                          <a:cs typeface="Arial" pitchFamily="34" charset="0"/>
                        </a:rPr>
                        <a:t>res.writeHead</a:t>
                      </a:r>
                      <a:r>
                        <a:rPr lang="en-US" sz="1800" b="1" kern="1200" dirty="0" smtClean="0">
                          <a:solidFill>
                            <a:schemeClr val="tx1"/>
                          </a:solidFill>
                          <a:latin typeface="Arial" pitchFamily="34" charset="0"/>
                          <a:ea typeface="+mn-ea"/>
                          <a:cs typeface="Arial" pitchFamily="34" charset="0"/>
                        </a:rPr>
                        <a:t>(200, { 'Content-Type': 'application/</a:t>
                      </a:r>
                      <a:r>
                        <a:rPr lang="en-US" sz="1800" b="1" kern="1200" dirty="0" err="1" smtClean="0">
                          <a:solidFill>
                            <a:schemeClr val="tx1"/>
                          </a:solidFill>
                          <a:latin typeface="Arial" pitchFamily="34" charset="0"/>
                          <a:ea typeface="+mn-ea"/>
                          <a:cs typeface="Arial" pitchFamily="34" charset="0"/>
                        </a:rPr>
                        <a:t>json</a:t>
                      </a:r>
                      <a:r>
                        <a:rPr lang="en-US" sz="1800" b="1" kern="1200" dirty="0" smtClean="0">
                          <a:solidFill>
                            <a:schemeClr val="tx1"/>
                          </a:solidFill>
                          <a:latin typeface="Arial" pitchFamily="34" charset="0"/>
                          <a:ea typeface="+mn-ea"/>
                          <a:cs typeface="Arial" pitchFamily="34" charset="0"/>
                        </a:rPr>
                        <a:t>' }); </a:t>
                      </a:r>
                    </a:p>
                    <a:p>
                      <a:pPr>
                        <a:lnSpc>
                          <a:spcPct val="150000"/>
                        </a:lnSpc>
                      </a:pPr>
                      <a:r>
                        <a:rPr lang="en-US" sz="1800" b="1" kern="1200" dirty="0" smtClean="0">
                          <a:solidFill>
                            <a:schemeClr val="tx1"/>
                          </a:solidFill>
                          <a:latin typeface="Arial" pitchFamily="34" charset="0"/>
                          <a:ea typeface="+mn-ea"/>
                          <a:cs typeface="Arial" pitchFamily="34" charset="0"/>
                        </a:rPr>
                        <a:t>       </a:t>
                      </a:r>
                      <a:r>
                        <a:rPr lang="en-US" sz="1800" b="1" kern="1200" dirty="0" err="1" smtClean="0">
                          <a:solidFill>
                            <a:schemeClr val="tx1"/>
                          </a:solidFill>
                          <a:latin typeface="Arial" pitchFamily="34" charset="0"/>
                          <a:ea typeface="+mn-ea"/>
                          <a:cs typeface="Arial" pitchFamily="34" charset="0"/>
                        </a:rPr>
                        <a:t>res.write</a:t>
                      </a:r>
                      <a:r>
                        <a:rPr lang="en-US" sz="1800" b="1" kern="1200" dirty="0" smtClean="0">
                          <a:solidFill>
                            <a:schemeClr val="tx1"/>
                          </a:solidFill>
                          <a:latin typeface="Arial" pitchFamily="34" charset="0"/>
                          <a:ea typeface="+mn-ea"/>
                          <a:cs typeface="Arial" pitchFamily="34" charset="0"/>
                        </a:rPr>
                        <a:t>(</a:t>
                      </a:r>
                      <a:r>
                        <a:rPr lang="en-US" sz="1800" b="1" kern="1200" dirty="0" err="1" smtClean="0">
                          <a:solidFill>
                            <a:schemeClr val="tx1"/>
                          </a:solidFill>
                          <a:latin typeface="Arial" pitchFamily="34" charset="0"/>
                          <a:ea typeface="+mn-ea"/>
                          <a:cs typeface="Arial" pitchFamily="34" charset="0"/>
                        </a:rPr>
                        <a:t>JSON.stringify</a:t>
                      </a:r>
                      <a:r>
                        <a:rPr lang="en-US" sz="1800" b="1" kern="1200" dirty="0" smtClean="0">
                          <a:solidFill>
                            <a:schemeClr val="tx1"/>
                          </a:solidFill>
                          <a:latin typeface="Arial" pitchFamily="34" charset="0"/>
                          <a:ea typeface="+mn-ea"/>
                          <a:cs typeface="Arial" pitchFamily="34" charset="0"/>
                        </a:rPr>
                        <a:t>({ message: "Hello World"})); </a:t>
                      </a:r>
                    </a:p>
                    <a:p>
                      <a:pPr>
                        <a:lnSpc>
                          <a:spcPct val="150000"/>
                        </a:lnSpc>
                      </a:pPr>
                      <a:r>
                        <a:rPr lang="en-US" sz="1800" b="1" kern="1200" dirty="0" smtClean="0">
                          <a:solidFill>
                            <a:schemeClr val="tx1"/>
                          </a:solidFill>
                          <a:latin typeface="Arial" pitchFamily="34" charset="0"/>
                          <a:ea typeface="+mn-ea"/>
                          <a:cs typeface="Arial" pitchFamily="34" charset="0"/>
                        </a:rPr>
                        <a:t>       </a:t>
                      </a:r>
                      <a:r>
                        <a:rPr lang="en-US" sz="1800" b="1" kern="1200" dirty="0" err="1" smtClean="0">
                          <a:solidFill>
                            <a:schemeClr val="tx1"/>
                          </a:solidFill>
                          <a:latin typeface="Arial" pitchFamily="34" charset="0"/>
                          <a:ea typeface="+mn-ea"/>
                          <a:cs typeface="Arial" pitchFamily="34" charset="0"/>
                        </a:rPr>
                        <a:t>res.end</a:t>
                      </a:r>
                      <a:r>
                        <a:rPr lang="en-US" sz="1800" b="1" kern="1200" dirty="0" smtClean="0">
                          <a:solidFill>
                            <a:schemeClr val="tx1"/>
                          </a:solidFill>
                          <a:latin typeface="Arial" pitchFamily="34" charset="0"/>
                          <a:ea typeface="+mn-ea"/>
                          <a:cs typeface="Arial" pitchFamily="34" charset="0"/>
                        </a:rPr>
                        <a:t>(); </a:t>
                      </a:r>
                    </a:p>
                    <a:p>
                      <a:pPr>
                        <a:lnSpc>
                          <a:spcPct val="150000"/>
                        </a:lnSpc>
                      </a:pPr>
                      <a:r>
                        <a:rPr lang="en-US" sz="1800" b="1" kern="1200" dirty="0" smtClean="0">
                          <a:solidFill>
                            <a:schemeClr val="tx1"/>
                          </a:solidFill>
                          <a:latin typeface="Arial" pitchFamily="34" charset="0"/>
                          <a:ea typeface="+mn-ea"/>
                          <a:cs typeface="Arial" pitchFamily="34" charset="0"/>
                        </a:rPr>
                        <a:t>} </a:t>
                      </a:r>
                    </a:p>
                    <a:p>
                      <a:pPr>
                        <a:lnSpc>
                          <a:spcPct val="150000"/>
                        </a:lnSpc>
                      </a:pPr>
                      <a:r>
                        <a:rPr lang="en-US" sz="1800" b="1" kern="1200" dirty="0" smtClean="0">
                          <a:solidFill>
                            <a:schemeClr val="tx1"/>
                          </a:solidFill>
                          <a:latin typeface="Arial" pitchFamily="34" charset="0"/>
                          <a:ea typeface="+mn-ea"/>
                          <a:cs typeface="Arial" pitchFamily="34" charset="0"/>
                        </a:rPr>
                        <a:t>}); </a:t>
                      </a:r>
                    </a:p>
                    <a:p>
                      <a:pPr>
                        <a:lnSpc>
                          <a:spcPct val="150000"/>
                        </a:lnSpc>
                      </a:pPr>
                      <a:r>
                        <a:rPr lang="en-US" sz="1800" b="1" kern="1200" dirty="0" err="1" smtClean="0">
                          <a:solidFill>
                            <a:schemeClr val="tx1"/>
                          </a:solidFill>
                          <a:latin typeface="Arial" pitchFamily="34" charset="0"/>
                          <a:ea typeface="+mn-ea"/>
                          <a:cs typeface="Arial" pitchFamily="34" charset="0"/>
                        </a:rPr>
                        <a:t>server.listen</a:t>
                      </a:r>
                      <a:r>
                        <a:rPr lang="en-US" sz="1800" b="1" kern="1200" dirty="0" smtClean="0">
                          <a:solidFill>
                            <a:schemeClr val="tx1"/>
                          </a:solidFill>
                          <a:latin typeface="Arial" pitchFamily="34" charset="0"/>
                          <a:ea typeface="+mn-ea"/>
                          <a:cs typeface="Arial" pitchFamily="34" charset="0"/>
                        </a:rPr>
                        <a:t>(3000);</a:t>
                      </a:r>
                    </a:p>
                    <a:p>
                      <a:pPr>
                        <a:lnSpc>
                          <a:spcPct val="150000"/>
                        </a:lnSpc>
                      </a:pPr>
                      <a:r>
                        <a:rPr lang="en-US" sz="1800" b="1" kern="1200" dirty="0" smtClean="0">
                          <a:solidFill>
                            <a:schemeClr val="tx1"/>
                          </a:solidFill>
                          <a:latin typeface="Arial" pitchFamily="34" charset="0"/>
                          <a:ea typeface="+mn-ea"/>
                          <a:cs typeface="Arial" pitchFamily="34" charset="0"/>
                        </a:rPr>
                        <a:t>console.log('Node.js web server at port 3000 is running..')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918949" y="1132762"/>
            <a:ext cx="10586113" cy="923330"/>
          </a:xfrm>
          <a:prstGeom prst="rect">
            <a:avLst/>
          </a:prstGeom>
        </p:spPr>
        <p:txBody>
          <a:bodyPr wrap="square">
            <a:spAutoFit/>
          </a:bodyPr>
          <a:lstStyle/>
          <a:p>
            <a:r>
              <a:rPr lang="en-US" dirty="0" smtClean="0">
                <a:latin typeface="Arial" pitchFamily="34" charset="0"/>
                <a:cs typeface="Arial" pitchFamily="34" charset="0"/>
              </a:rPr>
              <a:t>The following example demonstrates how to serve JSON response from the Node.js web server. </a:t>
            </a:r>
            <a:br>
              <a:rPr lang="en-US" dirty="0" smtClean="0">
                <a:latin typeface="Arial" pitchFamily="34" charset="0"/>
                <a:cs typeface="Arial" pitchFamily="34" charset="0"/>
              </a:rPr>
            </a:br>
            <a:r>
              <a:rPr lang="en-US" dirty="0" smtClean="0"/>
              <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294828"/>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server.js in the terminal.</a:t>
            </a:r>
          </a:p>
          <a:p>
            <a:pPr marL="276225" lvl="1" indent="-231775">
              <a:lnSpc>
                <a:spcPct val="150000"/>
              </a:lnSpc>
              <a:buFont typeface="Arial" pitchFamily="34" charset="0"/>
              <a:buChar char="•"/>
            </a:pPr>
            <a:r>
              <a:rPr lang="en-US" dirty="0">
                <a:latin typeface="+mj-lt"/>
                <a:cs typeface="Arial" pitchFamily="34" charset="0"/>
              </a:rPr>
              <a:t>The terminal output will </a:t>
            </a:r>
            <a:r>
              <a:rPr lang="en-US" dirty="0" smtClean="0">
                <a:latin typeface="+mj-lt"/>
                <a:cs typeface="Arial" pitchFamily="34" charset="0"/>
              </a:rPr>
              <a:t>display</a:t>
            </a:r>
            <a:endParaRPr lang="en-US" dirty="0">
              <a:latin typeface="+mj-lt"/>
              <a:cs typeface="Arial" pitchFamily="34" charset="0"/>
            </a:endParaRPr>
          </a:p>
          <a:p>
            <a:pPr marL="276225" lvl="1" indent="-231775">
              <a:lnSpc>
                <a:spcPct val="150000"/>
              </a:lnSpc>
              <a:buFont typeface="Arial" pitchFamily="34" charset="0"/>
              <a:buChar char="•"/>
            </a:pPr>
            <a:r>
              <a:rPr lang="en-US" dirty="0">
                <a:latin typeface="+mj-lt"/>
                <a:cs typeface="Arial" pitchFamily="34" charset="0"/>
              </a:rPr>
              <a:t>Point the browser to </a:t>
            </a:r>
            <a:r>
              <a:rPr lang="en-US" b="1" i="1" dirty="0">
                <a:latin typeface="+mj-lt"/>
                <a:cs typeface="Arial" pitchFamily="34" charset="0"/>
              </a:rPr>
              <a:t>http://localhost:3000/data</a:t>
            </a:r>
            <a:r>
              <a:rPr lang="en-US" dirty="0">
                <a:latin typeface="+mj-lt"/>
                <a:cs typeface="Arial" pitchFamily="34" charset="0"/>
              </a:rPr>
              <a:t> and see the Node.js Web Server Response.</a:t>
            </a:r>
          </a:p>
          <a:p>
            <a:pPr marL="276225" lvl="1" indent="-231775">
              <a:lnSpc>
                <a:spcPct val="150000"/>
              </a:lnSpc>
            </a:pPr>
            <a:endParaRPr lang="en-US" dirty="0">
              <a:latin typeface="+mj-lt"/>
              <a:cs typeface="Arial" pitchFamily="34" charset="0"/>
            </a:endParaRPr>
          </a:p>
          <a:p>
            <a:pPr marL="44450" lvl="1">
              <a:lnSpc>
                <a:spcPct val="200000"/>
              </a:lnSpc>
            </a:pPr>
            <a:r>
              <a:rPr lang="en-US" b="0" dirty="0" smtClean="0">
                <a:latin typeface="+mj-lt"/>
              </a:rPr>
              <a:t>     </a:t>
            </a:r>
            <a:endParaRPr lang="en-US" sz="1600"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Web Server</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Sending JSON Response</a:t>
            </a:r>
            <a:endParaRPr lang="en-US" dirty="0"/>
          </a:p>
        </p:txBody>
      </p:sp>
      <p:pic>
        <p:nvPicPr>
          <p:cNvPr id="8194" name="Picture 2"/>
          <p:cNvPicPr>
            <a:picLocks noChangeAspect="1" noChangeArrowheads="1"/>
          </p:cNvPicPr>
          <p:nvPr/>
        </p:nvPicPr>
        <p:blipFill>
          <a:blip r:embed="rId2"/>
          <a:srcRect/>
          <a:stretch>
            <a:fillRect/>
          </a:stretch>
        </p:blipFill>
        <p:spPr bwMode="auto">
          <a:xfrm>
            <a:off x="1534194" y="2943996"/>
            <a:ext cx="4826857" cy="1815507"/>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528048" y="4201533"/>
            <a:ext cx="4650190" cy="2280035"/>
          </a:xfrm>
          <a:prstGeom prst="rect">
            <a:avLst/>
          </a:prstGeom>
          <a:noFill/>
          <a:ln w="9525">
            <a:noFill/>
            <a:miter lim="800000"/>
            <a:headEnd/>
            <a:tailEnd/>
          </a:ln>
          <a:effectLst/>
        </p:spPr>
      </p:pic>
      <p:sp>
        <p:nvSpPr>
          <p:cNvPr id="11" name="Rectangle 10"/>
          <p:cNvSpPr/>
          <p:nvPr/>
        </p:nvSpPr>
        <p:spPr>
          <a:xfrm>
            <a:off x="6818340" y="5434271"/>
            <a:ext cx="3300370" cy="646331"/>
          </a:xfrm>
          <a:prstGeom prst="rect">
            <a:avLst/>
          </a:prstGeom>
        </p:spPr>
        <p:txBody>
          <a:bodyPr wrap="square">
            <a:spAutoFit/>
          </a:bodyPr>
          <a:lstStyle/>
          <a:p>
            <a:r>
              <a:rPr lang="en-US" dirty="0" smtClean="0">
                <a:solidFill>
                  <a:srgbClr val="FF0000"/>
                </a:solidFill>
                <a:latin typeface="Arial" pitchFamily="34" charset="0"/>
                <a:cs typeface="Arial" pitchFamily="34" charset="0"/>
              </a:rPr>
              <a:t>JSON response from the Node.js web server</a:t>
            </a:r>
            <a:endParaRPr lang="en-US" dirty="0">
              <a:solidFill>
                <a:srgbClr val="FF0000"/>
              </a:solidFill>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Frameworks for </a:t>
            </a:r>
            <a:r>
              <a:rPr lang="en-US" dirty="0" smtClean="0"/>
              <a:t>Node.js</a:t>
            </a:r>
            <a:endParaRPr lang="en-US" dirty="0"/>
          </a:p>
        </p:txBody>
      </p:sp>
    </p:spTree>
    <p:extLst>
      <p:ext uri="{BB962C8B-B14F-4D97-AF65-F5344CB8AC3E}">
        <p14:creationId xmlns:p14="http://schemas.microsoft.com/office/powerpoint/2010/main" val="26890707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590640" cy="4247169"/>
          </a:xfrm>
        </p:spPr>
        <p:txBody>
          <a:bodyPr/>
          <a:lstStyle/>
          <a:p>
            <a:pPr marL="331788" lvl="1" indent="-287338" algn="just">
              <a:lnSpc>
                <a:spcPct val="200000"/>
              </a:lnSpc>
              <a:buFont typeface="Arial" pitchFamily="34" charset="0"/>
              <a:buChar char="•"/>
            </a:pPr>
            <a:r>
              <a:rPr lang="en-US" b="0" dirty="0" smtClean="0"/>
              <a:t>A </a:t>
            </a:r>
            <a:r>
              <a:rPr lang="en-US" dirty="0" smtClean="0"/>
              <a:t>framework</a:t>
            </a:r>
            <a:r>
              <a:rPr lang="en-US" b="0" dirty="0" smtClean="0"/>
              <a:t> is a collection of various </a:t>
            </a:r>
            <a:r>
              <a:rPr lang="en-US" dirty="0" smtClean="0"/>
              <a:t>libraries</a:t>
            </a:r>
            <a:r>
              <a:rPr lang="en-US" b="0" dirty="0" smtClean="0"/>
              <a:t> and </a:t>
            </a:r>
            <a:r>
              <a:rPr lang="en-US" dirty="0" smtClean="0"/>
              <a:t>tools</a:t>
            </a:r>
            <a:r>
              <a:rPr lang="en-US" b="0" dirty="0" smtClean="0"/>
              <a:t> that are required in the development process of a software application. </a:t>
            </a:r>
          </a:p>
          <a:p>
            <a:pPr marL="331788" lvl="1" indent="-287338" algn="just">
              <a:lnSpc>
                <a:spcPct val="200000"/>
              </a:lnSpc>
              <a:buFont typeface="Arial" pitchFamily="34" charset="0"/>
              <a:buChar char="•"/>
            </a:pPr>
            <a:r>
              <a:rPr lang="en-US" b="0" dirty="0" smtClean="0"/>
              <a:t>It acts as a base on which different software applications can be developed. </a:t>
            </a:r>
          </a:p>
          <a:p>
            <a:pPr marL="331788" lvl="1" indent="-287338" algn="just">
              <a:lnSpc>
                <a:spcPct val="200000"/>
              </a:lnSpc>
              <a:buFont typeface="Arial" pitchFamily="34" charset="0"/>
              <a:buChar char="•"/>
            </a:pPr>
            <a:r>
              <a:rPr lang="en-US" b="0" dirty="0" smtClean="0"/>
              <a:t>A </a:t>
            </a:r>
            <a:r>
              <a:rPr lang="en-US" dirty="0" smtClean="0"/>
              <a:t>node framework</a:t>
            </a:r>
            <a:r>
              <a:rPr lang="en-US" b="0" dirty="0" smtClean="0"/>
              <a:t> is a workspace platform that supports the use of </a:t>
            </a:r>
            <a:r>
              <a:rPr lang="en-US" dirty="0" smtClean="0"/>
              <a:t>Node.js</a:t>
            </a:r>
            <a:r>
              <a:rPr lang="en-US" b="0" dirty="0" smtClean="0"/>
              <a:t> and which allows developers to use </a:t>
            </a:r>
            <a:r>
              <a:rPr lang="en-US" dirty="0" smtClean="0"/>
              <a:t>JavaScript</a:t>
            </a:r>
            <a:r>
              <a:rPr lang="en-US" b="0" dirty="0" smtClean="0"/>
              <a:t> for developing </a:t>
            </a:r>
            <a:r>
              <a:rPr lang="en-US" dirty="0" smtClean="0"/>
              <a:t>front end</a:t>
            </a:r>
            <a:r>
              <a:rPr lang="en-US" b="0" dirty="0" smtClean="0"/>
              <a:t> as well as the </a:t>
            </a:r>
            <a:r>
              <a:rPr lang="en-US" dirty="0" smtClean="0"/>
              <a:t>back end of an application</a:t>
            </a:r>
            <a:r>
              <a:rPr lang="en-US" b="0" dirty="0" smtClean="0"/>
              <a:t>. </a:t>
            </a:r>
          </a:p>
          <a:p>
            <a:pPr marL="331788" lvl="1" indent="-287338" algn="just">
              <a:lnSpc>
                <a:spcPct val="200000"/>
              </a:lnSpc>
              <a:buFont typeface="Arial" pitchFamily="34" charset="0"/>
              <a:buChar char="•"/>
            </a:pPr>
            <a:r>
              <a:rPr lang="en-US" dirty="0" smtClean="0"/>
              <a:t>Node frameworks</a:t>
            </a:r>
            <a:r>
              <a:rPr lang="en-US" b="0" dirty="0" smtClean="0"/>
              <a:t> are a wide collection of frameworks built on Node and that extend its properties and functionalities further. </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Frameworks for </a:t>
            </a:r>
            <a:r>
              <a:rPr lang="en-US" dirty="0" err="1"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Framework</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590640" cy="4247169"/>
          </a:xfrm>
        </p:spPr>
        <p:txBody>
          <a:bodyPr/>
          <a:lstStyle/>
          <a:p>
            <a:pPr marL="331788" lvl="1" indent="-287338" algn="just">
              <a:lnSpc>
                <a:spcPct val="200000"/>
              </a:lnSpc>
            </a:pPr>
            <a:r>
              <a:rPr lang="en-US" dirty="0" smtClean="0"/>
              <a:t>Benefits of Node Framework </a:t>
            </a:r>
          </a:p>
          <a:p>
            <a:pPr marL="331788" lvl="1" indent="-287338" algn="just">
              <a:lnSpc>
                <a:spcPct val="200000"/>
              </a:lnSpc>
              <a:buFont typeface="Arial" pitchFamily="34" charset="0"/>
              <a:buChar char="•"/>
            </a:pPr>
            <a:r>
              <a:rPr lang="en-US" b="0" dirty="0" smtClean="0"/>
              <a:t>Productivity</a:t>
            </a:r>
          </a:p>
          <a:p>
            <a:pPr marL="331788" lvl="1" indent="-287338" algn="just">
              <a:lnSpc>
                <a:spcPct val="200000"/>
              </a:lnSpc>
              <a:buFont typeface="Arial" pitchFamily="34" charset="0"/>
              <a:buChar char="•"/>
            </a:pPr>
            <a:r>
              <a:rPr lang="en-US" b="0" dirty="0" smtClean="0"/>
              <a:t>Scalability</a:t>
            </a:r>
          </a:p>
          <a:p>
            <a:pPr marL="331788" lvl="1" indent="-287338" algn="just">
              <a:lnSpc>
                <a:spcPct val="200000"/>
              </a:lnSpc>
              <a:buFont typeface="Arial" pitchFamily="34" charset="0"/>
              <a:buChar char="•"/>
            </a:pPr>
            <a:r>
              <a:rPr lang="en-US" b="0" dirty="0" smtClean="0"/>
              <a:t>Speed</a:t>
            </a:r>
          </a:p>
          <a:p>
            <a:pPr marL="331788" lvl="1" indent="-287338" algn="just">
              <a:lnSpc>
                <a:spcPct val="200000"/>
              </a:lnSpc>
              <a:buFont typeface="Arial" pitchFamily="34" charset="0"/>
              <a:buChar char="•"/>
            </a:pPr>
            <a:r>
              <a:rPr lang="en-US" b="0" dirty="0" smtClean="0"/>
              <a:t>Same Languages for Front-end and Back-end</a:t>
            </a:r>
          </a:p>
          <a:p>
            <a:pPr marL="331788" lvl="1" indent="-287338" algn="just">
              <a:lnSpc>
                <a:spcPct val="200000"/>
              </a:lnSpc>
              <a:buFont typeface="Arial" pitchFamily="34" charset="0"/>
              <a:buChar char="•"/>
            </a:pPr>
            <a:r>
              <a:rPr lang="en-US" b="0" dirty="0" smtClean="0"/>
              <a:t>Maintaining Code standards across a team</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Frameworks for </a:t>
            </a:r>
            <a:r>
              <a:rPr lang="en-US" dirty="0" err="1"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Framework</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96309" y="1282890"/>
            <a:ext cx="10590640" cy="4247169"/>
          </a:xfrm>
        </p:spPr>
        <p:txBody>
          <a:bodyPr/>
          <a:lstStyle/>
          <a:p>
            <a:pPr marL="331788" lvl="1" indent="-287338" algn="just">
              <a:lnSpc>
                <a:spcPct val="150000"/>
              </a:lnSpc>
              <a:buFont typeface="Arial" pitchFamily="34" charset="0"/>
              <a:buChar char="•"/>
            </a:pPr>
            <a:r>
              <a:rPr lang="en-US" b="0" dirty="0" smtClean="0"/>
              <a:t>There are various </a:t>
            </a:r>
            <a:r>
              <a:rPr lang="en-US" dirty="0" smtClean="0"/>
              <a:t>third party open-source frameworks </a:t>
            </a:r>
            <a:r>
              <a:rPr lang="en-US" b="0" dirty="0" smtClean="0"/>
              <a:t>available in </a:t>
            </a:r>
            <a:r>
              <a:rPr lang="en-US" dirty="0" smtClean="0"/>
              <a:t>Node Package Manager </a:t>
            </a:r>
            <a:r>
              <a:rPr lang="en-US" b="0" dirty="0" smtClean="0"/>
              <a:t>which makes </a:t>
            </a:r>
            <a:r>
              <a:rPr lang="en-US" dirty="0" smtClean="0"/>
              <a:t>Node.js application development faster and easy</a:t>
            </a:r>
            <a:r>
              <a:rPr lang="en-US" b="0" dirty="0" smtClean="0"/>
              <a:t>. </a:t>
            </a:r>
          </a:p>
          <a:p>
            <a:pPr marL="331788" lvl="1" indent="-287338" algn="just">
              <a:lnSpc>
                <a:spcPct val="150000"/>
              </a:lnSpc>
              <a:buFont typeface="Arial" pitchFamily="34" charset="0"/>
              <a:buChar char="•"/>
            </a:pPr>
            <a:r>
              <a:rPr lang="en-US" b="0" dirty="0" smtClean="0"/>
              <a:t>We can choose an appropriate framework as per our application requirements.</a:t>
            </a:r>
          </a:p>
          <a:p>
            <a:pPr marL="331788" lvl="1" indent="-287338" algn="just">
              <a:lnSpc>
                <a:spcPct val="150000"/>
              </a:lnSpc>
              <a:buFont typeface="Arial" pitchFamily="34" charset="0"/>
              <a:buChar char="•"/>
            </a:pPr>
            <a:r>
              <a:rPr lang="en-US" b="0" dirty="0" smtClean="0"/>
              <a:t>The following table lists frameworks for Node.js.</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Frameworks for </a:t>
            </a:r>
            <a:r>
              <a:rPr lang="en-US" dirty="0" err="1"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 Frameworks for </a:t>
            </a:r>
            <a:r>
              <a:rPr lang="en-US" dirty="0" err="1" smtClean="0"/>
              <a:t>NodeJS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Frameworks for </a:t>
            </a:r>
            <a:r>
              <a:rPr lang="en-US" dirty="0" err="1"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 Frameworks for </a:t>
            </a:r>
            <a:r>
              <a:rPr lang="en-US" dirty="0" err="1" smtClean="0"/>
              <a:t>NodeJS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54873580"/>
              </p:ext>
            </p:extLst>
          </p:nvPr>
        </p:nvGraphicFramePr>
        <p:xfrm>
          <a:off x="1049975" y="1376731"/>
          <a:ext cx="10166666" cy="4663440"/>
        </p:xfrm>
        <a:graphic>
          <a:graphicData uri="http://schemas.openxmlformats.org/drawingml/2006/table">
            <a:tbl>
              <a:tblPr firstRow="1" bandRow="1">
                <a:tableStyleId>{6E25E649-3F16-4E02-A733-19D2CDBF48F0}</a:tableStyleId>
              </a:tblPr>
              <a:tblGrid>
                <a:gridCol w="1441310">
                  <a:extLst>
                    <a:ext uri="{9D8B030D-6E8A-4147-A177-3AD203B41FA5}">
                      <a16:colId xmlns:a16="http://schemas.microsoft.com/office/drawing/2014/main" val="20000"/>
                    </a:ext>
                  </a:extLst>
                </a:gridCol>
                <a:gridCol w="8725356">
                  <a:extLst>
                    <a:ext uri="{9D8B030D-6E8A-4147-A177-3AD203B41FA5}">
                      <a16:colId xmlns:a16="http://schemas.microsoft.com/office/drawing/2014/main" val="20001"/>
                    </a:ext>
                  </a:extLst>
                </a:gridCol>
              </a:tblGrid>
              <a:tr h="407694">
                <a:tc>
                  <a:txBody>
                    <a:bodyPr/>
                    <a:lstStyle/>
                    <a:p>
                      <a:pPr algn="ctr" fontAlgn="b"/>
                      <a:r>
                        <a:rPr lang="en-US" sz="1200" b="1" dirty="0">
                          <a:solidFill>
                            <a:srgbClr val="FFFFFF"/>
                          </a:solidFill>
                          <a:latin typeface="Arial" pitchFamily="34" charset="0"/>
                          <a:cs typeface="Arial" pitchFamily="34" charset="0"/>
                        </a:rPr>
                        <a:t>Open-Source Framework</a:t>
                      </a:r>
                    </a:p>
                  </a:txBody>
                  <a:tcPr anchor="b"/>
                </a:tc>
                <a:tc>
                  <a:txBody>
                    <a:bodyPr/>
                    <a:lstStyle/>
                    <a:p>
                      <a:pPr algn="ctr" fontAlgn="b"/>
                      <a:r>
                        <a:rPr lang="en-US" sz="1200" b="1" dirty="0" smtClean="0">
                          <a:solidFill>
                            <a:srgbClr val="FFFFFF"/>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570772">
                <a:tc>
                  <a:txBody>
                    <a:bodyPr/>
                    <a:lstStyle/>
                    <a:p>
                      <a:pPr fontAlgn="t"/>
                      <a:r>
                        <a:rPr lang="en-US" sz="1200" b="1" u="none" dirty="0">
                          <a:solidFill>
                            <a:schemeClr val="tx1"/>
                          </a:solidFill>
                          <a:latin typeface="Arial" pitchFamily="34" charset="0"/>
                          <a:cs typeface="Arial" pitchFamily="34" charset="0"/>
                        </a:rPr>
                        <a:t>Express.js</a:t>
                      </a:r>
                    </a:p>
                  </a:txBody>
                  <a:tcPr/>
                </a:tc>
                <a:tc>
                  <a:txBody>
                    <a:bodyPr/>
                    <a:lstStyle/>
                    <a:p>
                      <a:pPr fontAlgn="t">
                        <a:lnSpc>
                          <a:spcPct val="150000"/>
                        </a:lnSpc>
                      </a:pPr>
                      <a:r>
                        <a:rPr lang="en-US" sz="1200" dirty="0">
                          <a:solidFill>
                            <a:schemeClr val="tx1"/>
                          </a:solidFill>
                          <a:latin typeface="Arial" pitchFamily="34" charset="0"/>
                          <a:cs typeface="Arial" pitchFamily="34" charset="0"/>
                        </a:rPr>
                        <a:t>Express is a minimal and flexible Node.js web application framework that provides a robust set of features for web and mobile applications. This is the most popular framework as of now for Node.js.</a:t>
                      </a:r>
                    </a:p>
                  </a:txBody>
                  <a:tcPr/>
                </a:tc>
                <a:extLst>
                  <a:ext uri="{0D108BD9-81ED-4DB2-BD59-A6C34878D82A}">
                    <a16:rowId xmlns:a16="http://schemas.microsoft.com/office/drawing/2014/main" val="3837907556"/>
                  </a:ext>
                </a:extLst>
              </a:tr>
              <a:tr h="345848">
                <a:tc>
                  <a:txBody>
                    <a:bodyPr/>
                    <a:lstStyle/>
                    <a:p>
                      <a:pPr fontAlgn="t"/>
                      <a:r>
                        <a:rPr lang="en-US" sz="1200" b="1" u="none" dirty="0" err="1">
                          <a:solidFill>
                            <a:schemeClr val="tx1"/>
                          </a:solidFill>
                          <a:latin typeface="Arial" pitchFamily="34" charset="0"/>
                          <a:cs typeface="Arial" pitchFamily="34" charset="0"/>
                        </a:rPr>
                        <a:t>Geddy</a:t>
                      </a:r>
                      <a:endParaRPr lang="en-US" sz="1200" b="1" u="none" dirty="0">
                        <a:solidFill>
                          <a:schemeClr val="tx1"/>
                        </a:solidFill>
                        <a:latin typeface="Arial" pitchFamily="34" charset="0"/>
                        <a:cs typeface="Arial" pitchFamily="34" charset="0"/>
                      </a:endParaRPr>
                    </a:p>
                  </a:txBody>
                  <a:tcPr/>
                </a:tc>
                <a:tc>
                  <a:txBody>
                    <a:bodyPr/>
                    <a:lstStyle/>
                    <a:p>
                      <a:pPr fontAlgn="t">
                        <a:lnSpc>
                          <a:spcPct val="150000"/>
                        </a:lnSpc>
                      </a:pPr>
                      <a:r>
                        <a:rPr lang="en-US" sz="1200" dirty="0" err="1">
                          <a:solidFill>
                            <a:schemeClr val="tx1"/>
                          </a:solidFill>
                          <a:latin typeface="Arial" pitchFamily="34" charset="0"/>
                          <a:cs typeface="Arial" pitchFamily="34" charset="0"/>
                        </a:rPr>
                        <a:t>Geddy</a:t>
                      </a:r>
                      <a:r>
                        <a:rPr lang="en-US" sz="1200" dirty="0">
                          <a:solidFill>
                            <a:schemeClr val="tx1"/>
                          </a:solidFill>
                          <a:latin typeface="Arial" pitchFamily="34" charset="0"/>
                          <a:cs typeface="Arial" pitchFamily="34" charset="0"/>
                        </a:rPr>
                        <a:t> is a simple, structured web application framework for Node.js based on MVC architecture.</a:t>
                      </a:r>
                    </a:p>
                  </a:txBody>
                  <a:tcPr/>
                </a:tc>
                <a:extLst>
                  <a:ext uri="{0D108BD9-81ED-4DB2-BD59-A6C34878D82A}">
                    <a16:rowId xmlns:a16="http://schemas.microsoft.com/office/drawing/2014/main" val="4215917636"/>
                  </a:ext>
                </a:extLst>
              </a:tr>
              <a:tr h="327321">
                <a:tc>
                  <a:txBody>
                    <a:bodyPr/>
                    <a:lstStyle/>
                    <a:p>
                      <a:pPr fontAlgn="t"/>
                      <a:r>
                        <a:rPr lang="en-US" sz="1200" b="1" u="none" dirty="0">
                          <a:solidFill>
                            <a:schemeClr val="tx1"/>
                          </a:solidFill>
                          <a:latin typeface="Arial" pitchFamily="34" charset="0"/>
                          <a:cs typeface="Arial" pitchFamily="34" charset="0"/>
                        </a:rPr>
                        <a:t>Hapi.js</a:t>
                      </a:r>
                    </a:p>
                  </a:txBody>
                  <a:tcPr/>
                </a:tc>
                <a:tc>
                  <a:txBody>
                    <a:bodyPr/>
                    <a:lstStyle/>
                    <a:p>
                      <a:pPr fontAlgn="t">
                        <a:lnSpc>
                          <a:spcPct val="150000"/>
                        </a:lnSpc>
                      </a:pPr>
                      <a:r>
                        <a:rPr lang="en-US" sz="1200" dirty="0" err="1">
                          <a:solidFill>
                            <a:schemeClr val="tx1"/>
                          </a:solidFill>
                          <a:latin typeface="Arial" pitchFamily="34" charset="0"/>
                          <a:cs typeface="Arial" pitchFamily="34" charset="0"/>
                        </a:rPr>
                        <a:t>Hapi</a:t>
                      </a:r>
                      <a:r>
                        <a:rPr lang="en-US" sz="1200" dirty="0">
                          <a:solidFill>
                            <a:schemeClr val="tx1"/>
                          </a:solidFill>
                          <a:latin typeface="Arial" pitchFamily="34" charset="0"/>
                          <a:cs typeface="Arial" pitchFamily="34" charset="0"/>
                        </a:rPr>
                        <a:t> is a rich Node.js framework for building applications and services.</a:t>
                      </a:r>
                    </a:p>
                  </a:txBody>
                  <a:tcPr/>
                </a:tc>
                <a:extLst>
                  <a:ext uri="{0D108BD9-81ED-4DB2-BD59-A6C34878D82A}">
                    <a16:rowId xmlns:a16="http://schemas.microsoft.com/office/drawing/2014/main" val="2747929964"/>
                  </a:ext>
                </a:extLst>
              </a:tr>
              <a:tr h="815388">
                <a:tc>
                  <a:txBody>
                    <a:bodyPr/>
                    <a:lstStyle/>
                    <a:p>
                      <a:pPr fontAlgn="t"/>
                      <a:r>
                        <a:rPr lang="en-US" sz="1200" b="1" u="none" dirty="0">
                          <a:solidFill>
                            <a:schemeClr val="tx1"/>
                          </a:solidFill>
                          <a:latin typeface="Arial" pitchFamily="34" charset="0"/>
                          <a:cs typeface="Arial" pitchFamily="34" charset="0"/>
                        </a:rPr>
                        <a:t>Locomotive</a:t>
                      </a:r>
                    </a:p>
                  </a:txBody>
                  <a:tcPr/>
                </a:tc>
                <a:tc>
                  <a:txBody>
                    <a:bodyPr/>
                    <a:lstStyle/>
                    <a:p>
                      <a:pPr fontAlgn="t">
                        <a:lnSpc>
                          <a:spcPct val="150000"/>
                        </a:lnSpc>
                      </a:pPr>
                      <a:r>
                        <a:rPr lang="en-US" sz="1200" u="none" dirty="0">
                          <a:solidFill>
                            <a:schemeClr val="tx1"/>
                          </a:solidFill>
                          <a:latin typeface="Arial" pitchFamily="34" charset="0"/>
                          <a:cs typeface="Arial" pitchFamily="34" charset="0"/>
                        </a:rPr>
                        <a:t>Locomotive is MVC web application framework for Node.js. It supports MVC patterns, </a:t>
                      </a:r>
                      <a:r>
                        <a:rPr lang="en-US" sz="1200" u="none" dirty="0" err="1">
                          <a:solidFill>
                            <a:schemeClr val="tx1"/>
                          </a:solidFill>
                          <a:latin typeface="Arial" pitchFamily="34" charset="0"/>
                          <a:cs typeface="Arial" pitchFamily="34" charset="0"/>
                        </a:rPr>
                        <a:t>RESTful</a:t>
                      </a:r>
                      <a:r>
                        <a:rPr lang="en-US" sz="1200" u="none" dirty="0">
                          <a:solidFill>
                            <a:schemeClr val="tx1"/>
                          </a:solidFill>
                          <a:latin typeface="Arial" pitchFamily="34" charset="0"/>
                          <a:cs typeface="Arial" pitchFamily="34" charset="0"/>
                        </a:rPr>
                        <a:t> routes, and convention over configuration, while integrating seamlessly with any database and template engine. Locomotive builds on Express, preserving the power and simplicity you've come to expect from Node.</a:t>
                      </a:r>
                    </a:p>
                  </a:txBody>
                  <a:tcPr/>
                </a:tc>
                <a:extLst>
                  <a:ext uri="{0D108BD9-81ED-4DB2-BD59-A6C34878D82A}">
                    <a16:rowId xmlns:a16="http://schemas.microsoft.com/office/drawing/2014/main" val="10001"/>
                  </a:ext>
                </a:extLst>
              </a:tr>
              <a:tr h="570772">
                <a:tc>
                  <a:txBody>
                    <a:bodyPr/>
                    <a:lstStyle/>
                    <a:p>
                      <a:pPr fontAlgn="t"/>
                      <a:r>
                        <a:rPr lang="en-US" sz="1200" b="1" u="none" dirty="0">
                          <a:solidFill>
                            <a:schemeClr val="tx1"/>
                          </a:solidFill>
                          <a:latin typeface="Arial" pitchFamily="34" charset="0"/>
                          <a:cs typeface="Arial" pitchFamily="34" charset="0"/>
                        </a:rPr>
                        <a:t>Koa</a:t>
                      </a:r>
                    </a:p>
                  </a:txBody>
                  <a:tcPr/>
                </a:tc>
                <a:tc>
                  <a:txBody>
                    <a:bodyPr/>
                    <a:lstStyle/>
                    <a:p>
                      <a:pPr fontAlgn="t">
                        <a:lnSpc>
                          <a:spcPct val="150000"/>
                        </a:lnSpc>
                      </a:pPr>
                      <a:r>
                        <a:rPr lang="en-US" sz="1200" u="none" dirty="0">
                          <a:solidFill>
                            <a:schemeClr val="tx1"/>
                          </a:solidFill>
                          <a:latin typeface="Arial" pitchFamily="34" charset="0"/>
                          <a:cs typeface="Arial" pitchFamily="34" charset="0"/>
                        </a:rPr>
                        <a:t>Koa is a new web framework designed by the team behind Express, which aims to be a smaller, more expressive, and more robust foundation for web applications and APIs.</a:t>
                      </a:r>
                    </a:p>
                  </a:txBody>
                  <a:tcPr/>
                </a:tc>
                <a:extLst>
                  <a:ext uri="{0D108BD9-81ED-4DB2-BD59-A6C34878D82A}">
                    <a16:rowId xmlns:a16="http://schemas.microsoft.com/office/drawing/2014/main" val="10002"/>
                  </a:ext>
                </a:extLst>
              </a:tr>
              <a:tr h="570772">
                <a:tc>
                  <a:txBody>
                    <a:bodyPr/>
                    <a:lstStyle/>
                    <a:p>
                      <a:pPr fontAlgn="t"/>
                      <a:r>
                        <a:rPr lang="en-US" sz="1200" b="1" u="none" dirty="0">
                          <a:solidFill>
                            <a:schemeClr val="tx1"/>
                          </a:solidFill>
                          <a:latin typeface="Arial" pitchFamily="34" charset="0"/>
                          <a:cs typeface="Arial" pitchFamily="34" charset="0"/>
                        </a:rPr>
                        <a:t>Total.js</a:t>
                      </a:r>
                    </a:p>
                  </a:txBody>
                  <a:tcPr/>
                </a:tc>
                <a:tc>
                  <a:txBody>
                    <a:bodyPr/>
                    <a:lstStyle/>
                    <a:p>
                      <a:pPr fontAlgn="t">
                        <a:lnSpc>
                          <a:spcPct val="150000"/>
                        </a:lnSpc>
                      </a:pPr>
                      <a:r>
                        <a:rPr lang="en-US" sz="1200" u="none" dirty="0" err="1">
                          <a:solidFill>
                            <a:schemeClr val="tx1"/>
                          </a:solidFill>
                          <a:latin typeface="Arial" pitchFamily="34" charset="0"/>
                          <a:cs typeface="Arial" pitchFamily="34" charset="0"/>
                        </a:rPr>
                        <a:t>Totaljs</a:t>
                      </a:r>
                      <a:r>
                        <a:rPr lang="en-US" sz="1200" u="none" dirty="0">
                          <a:solidFill>
                            <a:schemeClr val="tx1"/>
                          </a:solidFill>
                          <a:latin typeface="Arial" pitchFamily="34" charset="0"/>
                          <a:cs typeface="Arial" pitchFamily="34" charset="0"/>
                        </a:rPr>
                        <a:t> is free web application framework for building web sites and web applications using JavaScript, HTML and CSS on Node.js</a:t>
                      </a:r>
                    </a:p>
                  </a:txBody>
                  <a:tcPr/>
                </a:tc>
                <a:extLst>
                  <a:ext uri="{0D108BD9-81ED-4DB2-BD59-A6C34878D82A}">
                    <a16:rowId xmlns:a16="http://schemas.microsoft.com/office/drawing/2014/main" val="10003"/>
                  </a:ext>
                </a:extLst>
              </a:tr>
              <a:tr h="570772">
                <a:tc>
                  <a:txBody>
                    <a:bodyPr/>
                    <a:lstStyle/>
                    <a:p>
                      <a:pPr fontAlgn="t"/>
                      <a:r>
                        <a:rPr lang="en-US" sz="1200" b="1" u="none" dirty="0">
                          <a:solidFill>
                            <a:schemeClr val="tx1"/>
                          </a:solidFill>
                          <a:latin typeface="Arial" pitchFamily="34" charset="0"/>
                          <a:cs typeface="Arial" pitchFamily="34" charset="0"/>
                        </a:rPr>
                        <a:t>Keystone</a:t>
                      </a:r>
                    </a:p>
                  </a:txBody>
                  <a:tcPr/>
                </a:tc>
                <a:tc>
                  <a:txBody>
                    <a:bodyPr/>
                    <a:lstStyle/>
                    <a:p>
                      <a:pPr fontAlgn="t">
                        <a:lnSpc>
                          <a:spcPct val="150000"/>
                        </a:lnSpc>
                      </a:pPr>
                      <a:r>
                        <a:rPr lang="en-US" sz="1200" b="0" u="none" dirty="0">
                          <a:solidFill>
                            <a:schemeClr val="tx1"/>
                          </a:solidFill>
                          <a:latin typeface="Arial" pitchFamily="34" charset="0"/>
                          <a:cs typeface="Arial" pitchFamily="34" charset="0"/>
                        </a:rPr>
                        <a:t>Keystone is the open source framework for developing database-driven websites, applications and APIs in Node.js. Built on Express and </a:t>
                      </a:r>
                      <a:r>
                        <a:rPr lang="en-US" sz="1200" b="0" u="none" dirty="0" err="1">
                          <a:solidFill>
                            <a:schemeClr val="tx1"/>
                          </a:solidFill>
                          <a:latin typeface="Arial" pitchFamily="34" charset="0"/>
                          <a:cs typeface="Arial" pitchFamily="34" charset="0"/>
                        </a:rPr>
                        <a:t>MongoDB</a:t>
                      </a:r>
                      <a:r>
                        <a:rPr lang="en-US" sz="1200" b="0" u="none" dirty="0">
                          <a:solidFill>
                            <a:schemeClr val="tx1"/>
                          </a:solidFill>
                          <a:latin typeface="Arial" pitchFamily="34" charset="0"/>
                          <a:cs typeface="Arial" pitchFamily="34" charset="0"/>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Frameworks for </a:t>
            </a:r>
            <a:r>
              <a:rPr lang="en-US" dirty="0" err="1"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 Frameworks for </a:t>
            </a:r>
            <a:r>
              <a:rPr lang="en-US" dirty="0" err="1" smtClean="0"/>
              <a:t>NodeJS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00214263"/>
              </p:ext>
            </p:extLst>
          </p:nvPr>
        </p:nvGraphicFramePr>
        <p:xfrm>
          <a:off x="1053131" y="1376731"/>
          <a:ext cx="10320264" cy="4822578"/>
        </p:xfrm>
        <a:graphic>
          <a:graphicData uri="http://schemas.openxmlformats.org/drawingml/2006/table">
            <a:tbl>
              <a:tblPr firstRow="1" bandRow="1">
                <a:tableStyleId>{6E25E649-3F16-4E02-A733-19D2CDBF48F0}</a:tableStyleId>
              </a:tblPr>
              <a:tblGrid>
                <a:gridCol w="1391298">
                  <a:extLst>
                    <a:ext uri="{9D8B030D-6E8A-4147-A177-3AD203B41FA5}">
                      <a16:colId xmlns:a16="http://schemas.microsoft.com/office/drawing/2014/main" val="20000"/>
                    </a:ext>
                  </a:extLst>
                </a:gridCol>
                <a:gridCol w="8928966">
                  <a:extLst>
                    <a:ext uri="{9D8B030D-6E8A-4147-A177-3AD203B41FA5}">
                      <a16:colId xmlns:a16="http://schemas.microsoft.com/office/drawing/2014/main" val="20001"/>
                    </a:ext>
                  </a:extLst>
                </a:gridCol>
              </a:tblGrid>
              <a:tr h="430689">
                <a:tc>
                  <a:txBody>
                    <a:bodyPr/>
                    <a:lstStyle/>
                    <a:p>
                      <a:pPr algn="ctr" fontAlgn="b"/>
                      <a:r>
                        <a:rPr lang="en-US" sz="1200" b="1" dirty="0">
                          <a:solidFill>
                            <a:srgbClr val="FFFFFF"/>
                          </a:solidFill>
                          <a:latin typeface="Arial" pitchFamily="34" charset="0"/>
                          <a:cs typeface="Arial" pitchFamily="34" charset="0"/>
                        </a:rPr>
                        <a:t>Open-Source Framework</a:t>
                      </a:r>
                    </a:p>
                  </a:txBody>
                  <a:tcPr anchor="b"/>
                </a:tc>
                <a:tc>
                  <a:txBody>
                    <a:bodyPr/>
                    <a:lstStyle/>
                    <a:p>
                      <a:pPr algn="ctr" fontAlgn="b"/>
                      <a:r>
                        <a:rPr lang="en-US" sz="1200" b="1" dirty="0" smtClean="0">
                          <a:solidFill>
                            <a:srgbClr val="FFFFFF"/>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588434">
                <a:tc>
                  <a:txBody>
                    <a:bodyPr/>
                    <a:lstStyle/>
                    <a:p>
                      <a:pPr fontAlgn="t"/>
                      <a:r>
                        <a:rPr lang="en-US" sz="1200" b="1" u="none" dirty="0" err="1">
                          <a:solidFill>
                            <a:schemeClr val="tx1"/>
                          </a:solidFill>
                          <a:latin typeface="Arial" pitchFamily="34" charset="0"/>
                          <a:cs typeface="Arial" pitchFamily="34" charset="0"/>
                        </a:rPr>
                        <a:t>Derbyjs</a:t>
                      </a:r>
                      <a:endParaRPr lang="en-US" sz="1200" b="1" u="none" dirty="0">
                        <a:solidFill>
                          <a:schemeClr val="tx1"/>
                        </a:solidFill>
                        <a:latin typeface="Arial" pitchFamily="34" charset="0"/>
                        <a:cs typeface="Arial" pitchFamily="34" charset="0"/>
                      </a:endParaRPr>
                    </a:p>
                  </a:txBody>
                  <a:tcPr/>
                </a:tc>
                <a:tc>
                  <a:txBody>
                    <a:bodyPr/>
                    <a:lstStyle/>
                    <a:p>
                      <a:pPr fontAlgn="t">
                        <a:lnSpc>
                          <a:spcPct val="150000"/>
                        </a:lnSpc>
                      </a:pPr>
                      <a:r>
                        <a:rPr lang="en-US" sz="1200" u="none" dirty="0">
                          <a:solidFill>
                            <a:schemeClr val="tx1"/>
                          </a:solidFill>
                          <a:latin typeface="Arial" pitchFamily="34" charset="0"/>
                          <a:cs typeface="Arial" pitchFamily="34" charset="0"/>
                        </a:rPr>
                        <a:t>Derby support single-page apps that have a full MVC structure, including a model provided by Racer, a template and styles based view, and controller code with application logic and routes.</a:t>
                      </a:r>
                    </a:p>
                  </a:txBody>
                  <a:tcPr/>
                </a:tc>
                <a:extLst>
                  <a:ext uri="{0D108BD9-81ED-4DB2-BD59-A6C34878D82A}">
                    <a16:rowId xmlns:a16="http://schemas.microsoft.com/office/drawing/2014/main" val="10001"/>
                  </a:ext>
                </a:extLst>
              </a:tr>
              <a:tr h="781049">
                <a:tc>
                  <a:txBody>
                    <a:bodyPr/>
                    <a:lstStyle/>
                    <a:p>
                      <a:pPr fontAlgn="t"/>
                      <a:r>
                        <a:rPr lang="en-US" sz="1200" b="1" u="none" dirty="0">
                          <a:solidFill>
                            <a:schemeClr val="tx1"/>
                          </a:solidFill>
                          <a:latin typeface="Arial" pitchFamily="34" charset="0"/>
                          <a:cs typeface="Arial" pitchFamily="34" charset="0"/>
                        </a:rPr>
                        <a:t>Sails.js</a:t>
                      </a:r>
                    </a:p>
                  </a:txBody>
                  <a:tcPr/>
                </a:tc>
                <a:tc>
                  <a:txBody>
                    <a:bodyPr/>
                    <a:lstStyle/>
                    <a:p>
                      <a:pPr fontAlgn="t">
                        <a:lnSpc>
                          <a:spcPct val="150000"/>
                        </a:lnSpc>
                      </a:pPr>
                      <a:r>
                        <a:rPr lang="en-US" sz="1200" u="none" dirty="0">
                          <a:solidFill>
                            <a:schemeClr val="tx1"/>
                          </a:solidFill>
                          <a:latin typeface="Arial" pitchFamily="34" charset="0"/>
                          <a:cs typeface="Arial" pitchFamily="34" charset="0"/>
                        </a:rPr>
                        <a:t>Sails makes it easy to build custom, enterprise-grade Node.js apps. It is designed to emulate the familiar MVC pattern of frameworks like Ruby on Rails, but with support for the requirements of modern apps: data-driven APIs with a scalable, service-oriented architecture. It's especially good for building chat, </a:t>
                      </a:r>
                      <a:r>
                        <a:rPr lang="en-US" sz="1200" u="none" dirty="0" err="1">
                          <a:solidFill>
                            <a:schemeClr val="tx1"/>
                          </a:solidFill>
                          <a:latin typeface="Arial" pitchFamily="34" charset="0"/>
                          <a:cs typeface="Arial" pitchFamily="34" charset="0"/>
                        </a:rPr>
                        <a:t>realtime</a:t>
                      </a:r>
                      <a:r>
                        <a:rPr lang="en-US" sz="1200" u="none" dirty="0">
                          <a:solidFill>
                            <a:schemeClr val="tx1"/>
                          </a:solidFill>
                          <a:latin typeface="Arial" pitchFamily="34" charset="0"/>
                          <a:cs typeface="Arial" pitchFamily="34" charset="0"/>
                        </a:rPr>
                        <a:t> dashboards, or multiplayer games; but you can use it for any web application project - top to bottom.</a:t>
                      </a:r>
                    </a:p>
                  </a:txBody>
                  <a:tcPr/>
                </a:tc>
                <a:extLst>
                  <a:ext uri="{0D108BD9-81ED-4DB2-BD59-A6C34878D82A}">
                    <a16:rowId xmlns:a16="http://schemas.microsoft.com/office/drawing/2014/main" val="10002"/>
                  </a:ext>
                </a:extLst>
              </a:tr>
              <a:tr h="540726">
                <a:tc>
                  <a:txBody>
                    <a:bodyPr/>
                    <a:lstStyle/>
                    <a:p>
                      <a:pPr fontAlgn="t"/>
                      <a:r>
                        <a:rPr lang="en-US" sz="1200" b="1" u="none" dirty="0">
                          <a:solidFill>
                            <a:schemeClr val="tx1"/>
                          </a:solidFill>
                          <a:latin typeface="Arial" pitchFamily="34" charset="0"/>
                          <a:cs typeface="Arial" pitchFamily="34" charset="0"/>
                        </a:rPr>
                        <a:t>Meteor</a:t>
                      </a:r>
                    </a:p>
                  </a:txBody>
                  <a:tcPr/>
                </a:tc>
                <a:tc>
                  <a:txBody>
                    <a:bodyPr/>
                    <a:lstStyle/>
                    <a:p>
                      <a:pPr fontAlgn="t">
                        <a:lnSpc>
                          <a:spcPct val="150000"/>
                        </a:lnSpc>
                      </a:pPr>
                      <a:r>
                        <a:rPr lang="en-US" sz="1200" u="none" dirty="0">
                          <a:solidFill>
                            <a:schemeClr val="tx1"/>
                          </a:solidFill>
                          <a:latin typeface="Arial" pitchFamily="34" charset="0"/>
                          <a:cs typeface="Arial" pitchFamily="34" charset="0"/>
                        </a:rPr>
                        <a:t>Meteor is a complete open source platform for building web and mobile apps in pure JavaScript.</a:t>
                      </a:r>
                    </a:p>
                  </a:txBody>
                  <a:tcPr/>
                </a:tc>
                <a:extLst>
                  <a:ext uri="{0D108BD9-81ED-4DB2-BD59-A6C34878D82A}">
                    <a16:rowId xmlns:a16="http://schemas.microsoft.com/office/drawing/2014/main" val="10003"/>
                  </a:ext>
                </a:extLst>
              </a:tr>
              <a:tr h="735953">
                <a:tc>
                  <a:txBody>
                    <a:bodyPr/>
                    <a:lstStyle/>
                    <a:p>
                      <a:pPr fontAlgn="t">
                        <a:lnSpc>
                          <a:spcPct val="150000"/>
                        </a:lnSpc>
                      </a:pPr>
                      <a:r>
                        <a:rPr lang="en-US" sz="1200" b="1" u="none" dirty="0" err="1">
                          <a:solidFill>
                            <a:schemeClr val="tx1"/>
                          </a:solidFill>
                          <a:latin typeface="Arial" pitchFamily="34" charset="0"/>
                          <a:cs typeface="Arial" pitchFamily="34" charset="0"/>
                        </a:rPr>
                        <a:t>Mojito</a:t>
                      </a:r>
                      <a:endParaRPr lang="en-US" sz="1200" b="1" u="none" dirty="0">
                        <a:solidFill>
                          <a:schemeClr val="tx1"/>
                        </a:solidFill>
                        <a:latin typeface="Arial" pitchFamily="34" charset="0"/>
                        <a:cs typeface="Arial" pitchFamily="34" charset="0"/>
                      </a:endParaRPr>
                    </a:p>
                  </a:txBody>
                  <a:tcPr/>
                </a:tc>
                <a:tc>
                  <a:txBody>
                    <a:bodyPr/>
                    <a:lstStyle/>
                    <a:p>
                      <a:pPr fontAlgn="t">
                        <a:lnSpc>
                          <a:spcPct val="150000"/>
                        </a:lnSpc>
                      </a:pPr>
                      <a:r>
                        <a:rPr lang="en-US" sz="1200" dirty="0">
                          <a:solidFill>
                            <a:schemeClr val="tx1"/>
                          </a:solidFill>
                          <a:latin typeface="Arial" pitchFamily="34" charset="0"/>
                          <a:cs typeface="Arial" pitchFamily="34" charset="0"/>
                        </a:rPr>
                        <a:t>This HTML5 framework for the browser and server from Yahoo offers direct MVC access to the server database through the local routines. One clever feature allows the code to migrate. If the client can't run JavaScript for some reason, </a:t>
                      </a:r>
                      <a:r>
                        <a:rPr lang="en-US" sz="1200" dirty="0" err="1">
                          <a:solidFill>
                            <a:schemeClr val="tx1"/>
                          </a:solidFill>
                          <a:latin typeface="Arial" pitchFamily="34" charset="0"/>
                          <a:cs typeface="Arial" pitchFamily="34" charset="0"/>
                        </a:rPr>
                        <a:t>Mojito</a:t>
                      </a:r>
                      <a:r>
                        <a:rPr lang="en-US" sz="1200" dirty="0">
                          <a:solidFill>
                            <a:schemeClr val="tx1"/>
                          </a:solidFill>
                          <a:latin typeface="Arial" pitchFamily="34" charset="0"/>
                          <a:cs typeface="Arial" pitchFamily="34" charset="0"/>
                        </a:rPr>
                        <a:t> will run it on the server -- a convenient way to handle very thin clients.</a:t>
                      </a:r>
                    </a:p>
                  </a:txBody>
                  <a:tcPr/>
                </a:tc>
                <a:extLst>
                  <a:ext uri="{0D108BD9-81ED-4DB2-BD59-A6C34878D82A}">
                    <a16:rowId xmlns:a16="http://schemas.microsoft.com/office/drawing/2014/main" val="3994683841"/>
                  </a:ext>
                </a:extLst>
              </a:tr>
              <a:tr h="540726">
                <a:tc>
                  <a:txBody>
                    <a:bodyPr/>
                    <a:lstStyle/>
                    <a:p>
                      <a:pPr fontAlgn="t">
                        <a:lnSpc>
                          <a:spcPct val="150000"/>
                        </a:lnSpc>
                      </a:pPr>
                      <a:r>
                        <a:rPr lang="en-US" sz="1200" b="1" u="none" dirty="0" err="1" smtClean="0">
                          <a:solidFill>
                            <a:schemeClr val="tx1"/>
                          </a:solidFill>
                          <a:latin typeface="Arial" pitchFamily="34" charset="0"/>
                          <a:cs typeface="Arial" pitchFamily="34" charset="0"/>
                        </a:rPr>
                        <a:t>Restify</a:t>
                      </a:r>
                      <a:endParaRPr lang="en-US" sz="1200" b="1" u="none" dirty="0">
                        <a:solidFill>
                          <a:schemeClr val="tx1"/>
                        </a:solidFill>
                        <a:latin typeface="Arial" pitchFamily="34" charset="0"/>
                        <a:cs typeface="Arial" pitchFamily="34" charset="0"/>
                      </a:endParaRPr>
                    </a:p>
                  </a:txBody>
                  <a:tcPr/>
                </a:tc>
                <a:tc>
                  <a:txBody>
                    <a:bodyPr/>
                    <a:lstStyle/>
                    <a:p>
                      <a:pPr fontAlgn="t">
                        <a:lnSpc>
                          <a:spcPct val="150000"/>
                        </a:lnSpc>
                      </a:pPr>
                      <a:r>
                        <a:rPr lang="en-US" sz="1200" dirty="0" err="1">
                          <a:solidFill>
                            <a:schemeClr val="tx1"/>
                          </a:solidFill>
                          <a:latin typeface="Arial" pitchFamily="34" charset="0"/>
                          <a:cs typeface="Arial" pitchFamily="34" charset="0"/>
                        </a:rPr>
                        <a:t>Restify</a:t>
                      </a:r>
                      <a:r>
                        <a:rPr lang="en-US" sz="1200" dirty="0">
                          <a:solidFill>
                            <a:schemeClr val="tx1"/>
                          </a:solidFill>
                          <a:latin typeface="Arial" pitchFamily="34" charset="0"/>
                          <a:cs typeface="Arial" pitchFamily="34" charset="0"/>
                        </a:rPr>
                        <a:t> is a node.js module built specifically to enable you to build correct REST web services.</a:t>
                      </a:r>
                    </a:p>
                  </a:txBody>
                  <a:tcPr/>
                </a:tc>
                <a:extLst>
                  <a:ext uri="{0D108BD9-81ED-4DB2-BD59-A6C34878D82A}">
                    <a16:rowId xmlns:a16="http://schemas.microsoft.com/office/drawing/2014/main" val="1144836185"/>
                  </a:ext>
                </a:extLst>
              </a:tr>
              <a:tr h="540726">
                <a:tc>
                  <a:txBody>
                    <a:bodyPr/>
                    <a:lstStyle/>
                    <a:p>
                      <a:pPr fontAlgn="t">
                        <a:lnSpc>
                          <a:spcPct val="150000"/>
                        </a:lnSpc>
                      </a:pPr>
                      <a:r>
                        <a:rPr lang="en-US" sz="1200" b="1" u="none" dirty="0">
                          <a:solidFill>
                            <a:schemeClr val="tx1"/>
                          </a:solidFill>
                          <a:latin typeface="Arial" pitchFamily="34" charset="0"/>
                          <a:cs typeface="Arial" pitchFamily="34" charset="0"/>
                        </a:rPr>
                        <a:t>Loopback</a:t>
                      </a:r>
                    </a:p>
                  </a:txBody>
                  <a:tcPr/>
                </a:tc>
                <a:tc>
                  <a:txBody>
                    <a:bodyPr/>
                    <a:lstStyle/>
                    <a:p>
                      <a:pPr fontAlgn="t">
                        <a:lnSpc>
                          <a:spcPct val="150000"/>
                        </a:lnSpc>
                      </a:pPr>
                      <a:r>
                        <a:rPr lang="en-US" sz="1200" dirty="0">
                          <a:solidFill>
                            <a:schemeClr val="tx1"/>
                          </a:solidFill>
                          <a:latin typeface="Arial" pitchFamily="34" charset="0"/>
                          <a:cs typeface="Arial" pitchFamily="34" charset="0"/>
                        </a:rPr>
                        <a:t>Loopback is an open-source Node.js API framework.</a:t>
                      </a:r>
                    </a:p>
                  </a:txBody>
                  <a:tcPr/>
                </a:tc>
                <a:extLst>
                  <a:ext uri="{0D108BD9-81ED-4DB2-BD59-A6C34878D82A}">
                    <a16:rowId xmlns:a16="http://schemas.microsoft.com/office/drawing/2014/main" val="2639906456"/>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altLang="en-GB" b="1" dirty="0"/>
              <a:t>1</a:t>
            </a:r>
            <a:r>
              <a:rPr lang="en-GB" b="1" dirty="0"/>
              <a:t>. </a:t>
            </a:r>
            <a:r>
              <a:rPr lang="en-US" b="1" dirty="0" smtClean="0"/>
              <a:t>Which of the following statement is correct?</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a) Node.js is Server Side Language.</a:t>
            </a:r>
            <a:endParaRPr lang="en-US" sz="1600" b="1" dirty="0"/>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b) Node.js is Client Side Language.</a:t>
            </a:r>
            <a:endParaRPr lang="en-US" sz="1600" b="1" dirty="0"/>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c) Node.js is both Server Side and Client Side Language.</a:t>
            </a:r>
            <a:endParaRPr lang="en-US" sz="1600" b="1" dirty="0"/>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None of the above.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a)</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2</a:t>
            </a:r>
            <a:r>
              <a:rPr lang="en-GB" b="1" dirty="0" smtClean="0"/>
              <a:t>. </a:t>
            </a:r>
            <a:r>
              <a:rPr lang="en-US" b="1" dirty="0" smtClean="0"/>
              <a:t>What does the REPL stand for?</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a) REPL stands for "Read </a:t>
            </a:r>
            <a:r>
              <a:rPr lang="en-US" sz="1600" b="1" dirty="0" err="1" smtClean="0"/>
              <a:t>Eval</a:t>
            </a:r>
            <a:r>
              <a:rPr lang="en-US" sz="1600" b="1" dirty="0" smtClean="0"/>
              <a:t> Print Loop."</a:t>
            </a:r>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b) REPL stands for "Research </a:t>
            </a:r>
            <a:r>
              <a:rPr lang="en-US" sz="1600" b="1" dirty="0" err="1" smtClean="0"/>
              <a:t>Eval</a:t>
            </a:r>
            <a:r>
              <a:rPr lang="en-US" sz="1600" b="1" dirty="0" smtClean="0"/>
              <a:t> Program Learn."</a:t>
            </a:r>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c) REPL stands for "Read Earn Point Learn."</a:t>
            </a:r>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REPL stands for "Read </a:t>
            </a:r>
            <a:r>
              <a:rPr lang="en-US" sz="1600" b="1" dirty="0" err="1" smtClean="0"/>
              <a:t>Eval</a:t>
            </a:r>
            <a:r>
              <a:rPr lang="en-US" sz="1600" b="1" dirty="0" smtClean="0"/>
              <a:t> Point Loop."</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a)</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285750" indent="-285750" algn="just">
              <a:lnSpc>
                <a:spcPct val="150000"/>
              </a:lnSpc>
            </a:pPr>
            <a:r>
              <a:rPr lang="en-US" sz="1800" b="1" dirty="0" smtClean="0"/>
              <a:t>Multiline Expression </a:t>
            </a:r>
          </a:p>
          <a:p>
            <a:pPr marL="285750" indent="-285750" algn="just">
              <a:lnSpc>
                <a:spcPct val="150000"/>
              </a:lnSpc>
            </a:pPr>
            <a:r>
              <a:rPr lang="en-US" sz="1800" b="0" dirty="0" smtClean="0"/>
              <a:t>Node REPL supports </a:t>
            </a:r>
            <a:r>
              <a:rPr lang="en-US" sz="1800" dirty="0" smtClean="0"/>
              <a:t>multiline expression </a:t>
            </a:r>
            <a:r>
              <a:rPr lang="en-US" sz="1800" b="0" dirty="0" smtClean="0"/>
              <a:t>similar to JavaScript. </a:t>
            </a:r>
          </a:p>
          <a:p>
            <a:pPr marL="285750" indent="-285750" algn="just">
              <a:lnSpc>
                <a:spcPct val="150000"/>
              </a:lnSpc>
            </a:pPr>
            <a:r>
              <a:rPr lang="en-US" sz="1800" b="0" dirty="0" smtClean="0"/>
              <a:t>Let's check the following do-while loop in action:</a:t>
            </a:r>
            <a:endParaRPr lang="en-US" sz="1800" b="0" i="1"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73058" name="Picture 2"/>
          <p:cNvPicPr>
            <a:picLocks noChangeAspect="1" noChangeArrowheads="1"/>
          </p:cNvPicPr>
          <p:nvPr/>
        </p:nvPicPr>
        <p:blipFill>
          <a:blip r:embed="rId2"/>
          <a:srcRect/>
          <a:stretch>
            <a:fillRect/>
          </a:stretch>
        </p:blipFill>
        <p:spPr bwMode="auto">
          <a:xfrm>
            <a:off x="2206388" y="3070099"/>
            <a:ext cx="6737315" cy="2822389"/>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3</a:t>
            </a:r>
            <a:r>
              <a:rPr lang="en-GB" b="1" dirty="0" smtClean="0"/>
              <a:t>. </a:t>
            </a:r>
            <a:r>
              <a:rPr lang="en-US" b="1" dirty="0" smtClean="0"/>
              <a:t>Which of the following command is used to start a REPL session?</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 node start</a:t>
            </a:r>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b) $ node</a:t>
            </a:r>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c) $ node </a:t>
            </a:r>
            <a:r>
              <a:rPr lang="en-US" sz="1600" b="1" dirty="0" err="1" smtClean="0"/>
              <a:t>repl</a:t>
            </a:r>
            <a:endParaRPr lang="en-US" sz="1600" b="1" dirty="0" smtClean="0"/>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 node console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b)</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4</a:t>
            </a:r>
            <a:r>
              <a:rPr lang="en-GB" b="1" dirty="0" smtClean="0"/>
              <a:t>. </a:t>
            </a:r>
            <a:r>
              <a:rPr lang="en-US" b="1" dirty="0" smtClean="0"/>
              <a:t>Which of the following extension is used to save the Node.js files?</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.txt</a:t>
            </a:r>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b) .node</a:t>
            </a:r>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c) .java</a:t>
            </a:r>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a:t>
            </a:r>
            <a:r>
              <a:rPr lang="en-US" sz="1600" b="1" dirty="0" err="1" smtClean="0"/>
              <a:t>js</a:t>
            </a:r>
            <a:endParaRPr lang="en-US" sz="1600" b="1" dirty="0" smtClean="0"/>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d)</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5</a:t>
            </a:r>
            <a:r>
              <a:rPr lang="en-GB" b="1" dirty="0" smtClean="0"/>
              <a:t>. </a:t>
            </a:r>
            <a:r>
              <a:rPr lang="en-US" b="1" dirty="0" smtClean="0"/>
              <a:t>The Node.js modules can be exposed using:</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expose</a:t>
            </a:r>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b) module</a:t>
            </a:r>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nSpc>
                <a:spcPct val="100000"/>
              </a:lnSpc>
              <a:spcBef>
                <a:spcPts val="600"/>
              </a:spcBef>
              <a:buFont typeface="Arial" panose="020B0604020202020204" pitchFamily="34" charset="0"/>
              <a:buNone/>
            </a:pPr>
            <a:r>
              <a:rPr lang="en-US" sz="1600" b="1" dirty="0" smtClean="0"/>
              <a:t>  c) export</a:t>
            </a:r>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All the above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c)</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6</a:t>
            </a:r>
            <a:r>
              <a:rPr lang="en-GB" b="1" dirty="0" smtClean="0"/>
              <a:t>. </a:t>
            </a:r>
            <a:r>
              <a:rPr lang="en-US" b="1" dirty="0" smtClean="0"/>
              <a:t>Which of the following method of </a:t>
            </a:r>
            <a:r>
              <a:rPr lang="en-US" b="1" dirty="0" err="1" smtClean="0"/>
              <a:t>fs</a:t>
            </a:r>
            <a:r>
              <a:rPr lang="en-US" b="1" dirty="0" smtClean="0"/>
              <a:t> module is used to get file information?</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1871374"/>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a:t>
            </a:r>
            <a:r>
              <a:rPr lang="en-US" sz="1600" b="1" dirty="0" err="1" smtClean="0"/>
              <a:t>fs.open</a:t>
            </a:r>
            <a:r>
              <a:rPr lang="en-US" sz="1600" b="1" dirty="0" smtClean="0"/>
              <a:t>(path, flags[, mode], callback)</a:t>
            </a:r>
          </a:p>
        </p:txBody>
      </p:sp>
      <p:sp>
        <p:nvSpPr>
          <p:cNvPr id="18" name="Textplatzhalter 8"/>
          <p:cNvSpPr txBox="1"/>
          <p:nvPr/>
        </p:nvSpPr>
        <p:spPr>
          <a:xfrm>
            <a:off x="4723621" y="2706162"/>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b) </a:t>
            </a:r>
            <a:r>
              <a:rPr lang="en-US" sz="1600" b="1" dirty="0" err="1" smtClean="0"/>
              <a:t>fs.stat</a:t>
            </a:r>
            <a:r>
              <a:rPr lang="en-US" sz="1600" b="1" dirty="0" smtClean="0"/>
              <a:t>(path, callback)</a:t>
            </a:r>
          </a:p>
        </p:txBody>
      </p:sp>
      <p:sp>
        <p:nvSpPr>
          <p:cNvPr id="19" name="Textplatzhalter 8"/>
          <p:cNvSpPr txBox="1"/>
          <p:nvPr/>
        </p:nvSpPr>
        <p:spPr>
          <a:xfrm>
            <a:off x="4712248" y="3527302"/>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c) </a:t>
            </a:r>
            <a:r>
              <a:rPr lang="en-US" sz="1600" b="1" dirty="0" err="1" smtClean="0"/>
              <a:t>fs.readFile</a:t>
            </a:r>
            <a:r>
              <a:rPr lang="en-US" sz="1600" b="1" dirty="0" smtClean="0"/>
              <a:t>(path, flags[, mode], callback)</a:t>
            </a:r>
          </a:p>
        </p:txBody>
      </p:sp>
      <p:sp>
        <p:nvSpPr>
          <p:cNvPr id="20" name="Textplatzhalter 8"/>
          <p:cNvSpPr txBox="1"/>
          <p:nvPr/>
        </p:nvSpPr>
        <p:spPr>
          <a:xfrm>
            <a:off x="4714522" y="4348442"/>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None of the above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b)</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7</a:t>
            </a:r>
            <a:r>
              <a:rPr lang="en-GB" b="1" dirty="0" smtClean="0"/>
              <a:t>. </a:t>
            </a:r>
            <a:r>
              <a:rPr lang="en-US" b="1" dirty="0" smtClean="0"/>
              <a:t>Which of the following keyword is used to make properties and methods available outside the module file?</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2021502"/>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import</a:t>
            </a:r>
          </a:p>
        </p:txBody>
      </p:sp>
      <p:sp>
        <p:nvSpPr>
          <p:cNvPr id="18" name="Textplatzhalter 8"/>
          <p:cNvSpPr txBox="1"/>
          <p:nvPr/>
        </p:nvSpPr>
        <p:spPr>
          <a:xfrm>
            <a:off x="4723621" y="2856290"/>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b) module</a:t>
            </a:r>
          </a:p>
        </p:txBody>
      </p:sp>
      <p:sp>
        <p:nvSpPr>
          <p:cNvPr id="19" name="Textplatzhalter 8"/>
          <p:cNvSpPr txBox="1"/>
          <p:nvPr/>
        </p:nvSpPr>
        <p:spPr>
          <a:xfrm>
            <a:off x="4712248" y="3677430"/>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c) export</a:t>
            </a:r>
          </a:p>
        </p:txBody>
      </p:sp>
      <p:sp>
        <p:nvSpPr>
          <p:cNvPr id="20" name="Textplatzhalter 8"/>
          <p:cNvSpPr txBox="1"/>
          <p:nvPr/>
        </p:nvSpPr>
        <p:spPr>
          <a:xfrm>
            <a:off x="4714522" y="4498570"/>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require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a)</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8</a:t>
            </a:r>
            <a:r>
              <a:rPr lang="en-GB" b="1" dirty="0" smtClean="0"/>
              <a:t>. </a:t>
            </a:r>
            <a:r>
              <a:rPr lang="en-US" b="1" dirty="0" smtClean="0"/>
              <a:t>Which of the following module is required to create a web server?</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2021502"/>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net module</a:t>
            </a:r>
          </a:p>
        </p:txBody>
      </p:sp>
      <p:sp>
        <p:nvSpPr>
          <p:cNvPr id="18" name="Textplatzhalter 8"/>
          <p:cNvSpPr txBox="1"/>
          <p:nvPr/>
        </p:nvSpPr>
        <p:spPr>
          <a:xfrm>
            <a:off x="4723621" y="2856290"/>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b) http module</a:t>
            </a:r>
          </a:p>
        </p:txBody>
      </p:sp>
      <p:sp>
        <p:nvSpPr>
          <p:cNvPr id="19" name="Textplatzhalter 8"/>
          <p:cNvSpPr txBox="1"/>
          <p:nvPr/>
        </p:nvSpPr>
        <p:spPr>
          <a:xfrm>
            <a:off x="4712248" y="3677430"/>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c)  path module</a:t>
            </a:r>
          </a:p>
        </p:txBody>
      </p:sp>
      <p:sp>
        <p:nvSpPr>
          <p:cNvPr id="20" name="Textplatzhalter 8"/>
          <p:cNvSpPr txBox="1"/>
          <p:nvPr/>
        </p:nvSpPr>
        <p:spPr>
          <a:xfrm>
            <a:off x="4714522" y="4498570"/>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a:t>
            </a:r>
            <a:r>
              <a:rPr lang="en-US" sz="1600" b="1" dirty="0" err="1" smtClean="0"/>
              <a:t>util</a:t>
            </a:r>
            <a:r>
              <a:rPr lang="en-US" sz="1600" b="1" dirty="0" smtClean="0"/>
              <a:t> module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b)</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9</a:t>
            </a:r>
            <a:r>
              <a:rPr lang="en-GB" b="1" dirty="0" smtClean="0"/>
              <a:t>. </a:t>
            </a:r>
            <a:r>
              <a:rPr lang="en-US" b="1" dirty="0" smtClean="0"/>
              <a:t>Which of the following tool is used to install Third-party modules? </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2021502"/>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Express.js</a:t>
            </a:r>
          </a:p>
        </p:txBody>
      </p:sp>
      <p:sp>
        <p:nvSpPr>
          <p:cNvPr id="18" name="Textplatzhalter 8"/>
          <p:cNvSpPr txBox="1"/>
          <p:nvPr/>
        </p:nvSpPr>
        <p:spPr>
          <a:xfrm>
            <a:off x="4723621" y="2856290"/>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b) </a:t>
            </a:r>
            <a:r>
              <a:rPr lang="en-US" sz="1600" b="1" dirty="0" err="1" smtClean="0"/>
              <a:t>npm</a:t>
            </a:r>
            <a:endParaRPr lang="en-US" sz="1600" b="1" dirty="0" smtClean="0"/>
          </a:p>
        </p:txBody>
      </p:sp>
      <p:sp>
        <p:nvSpPr>
          <p:cNvPr id="19" name="Textplatzhalter 8"/>
          <p:cNvSpPr txBox="1"/>
          <p:nvPr/>
        </p:nvSpPr>
        <p:spPr>
          <a:xfrm>
            <a:off x="4712248" y="3677430"/>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c) </a:t>
            </a:r>
            <a:r>
              <a:rPr lang="en-US" sz="1600" b="1" dirty="0" err="1" smtClean="0"/>
              <a:t>GruntJS</a:t>
            </a:r>
            <a:endParaRPr lang="en-US" sz="1600" b="1" dirty="0" smtClean="0"/>
          </a:p>
        </p:txBody>
      </p:sp>
      <p:sp>
        <p:nvSpPr>
          <p:cNvPr id="20" name="Textplatzhalter 8"/>
          <p:cNvSpPr txBox="1"/>
          <p:nvPr/>
        </p:nvSpPr>
        <p:spPr>
          <a:xfrm>
            <a:off x="4714522" y="4498570"/>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None of the above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b)</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161000" y="622805"/>
            <a:ext cx="7749352" cy="513371"/>
          </a:xfrm>
        </p:spPr>
        <p:txBody>
          <a:bodyPr/>
          <a:lstStyle/>
          <a:p>
            <a:r>
              <a:rPr lang="en-US" dirty="0"/>
              <a:t>Quiz</a:t>
            </a:r>
          </a:p>
        </p:txBody>
      </p:sp>
      <p:sp>
        <p:nvSpPr>
          <p:cNvPr id="12" name="Titel 5"/>
          <p:cNvSpPr txBox="1"/>
          <p:nvPr/>
        </p:nvSpPr>
        <p:spPr>
          <a:xfrm>
            <a:off x="4161000" y="1107963"/>
            <a:ext cx="7749352" cy="513371"/>
          </a:xfrm>
          <a:prstGeom prst="rect">
            <a:avLst/>
          </a:prstGeom>
        </p:spPr>
        <p:txBody>
          <a:bodyPr vert="horz" lIns="0" tIns="0" rIns="0" bIns="0" rtlCol="0" anchor="t">
            <a:noAutofit/>
          </a:bodyPr>
          <a:lstStyle/>
          <a:p>
            <a:pPr marL="322580" indent="-322580" algn="just">
              <a:spcBef>
                <a:spcPct val="0"/>
              </a:spcBef>
            </a:pPr>
            <a:r>
              <a:rPr lang="en-US" b="1" dirty="0" smtClean="0"/>
              <a:t>10</a:t>
            </a:r>
            <a:r>
              <a:rPr lang="en-GB" b="1" dirty="0" smtClean="0"/>
              <a:t>. </a:t>
            </a:r>
            <a:r>
              <a:rPr lang="en-US" b="1" dirty="0" smtClean="0"/>
              <a:t>Which of the following statement is used to execute the code of the sample.js file?</a:t>
            </a:r>
            <a:endParaRPr lang="en-US" altLang="en-GB" b="1" dirty="0"/>
          </a:p>
        </p:txBody>
      </p:sp>
      <p:pic>
        <p:nvPicPr>
          <p:cNvPr id="11" name="Picture 2" descr="C:\Users\MY PC\Downloads\quiz.jpg">
            <a:extLst>
              <a:ext uri="{FF2B5EF4-FFF2-40B4-BE49-F238E27FC236}">
                <a16:creationId xmlns:a16="http://schemas.microsoft.com/office/drawing/2014/main" id="{F764140C-493B-4D76-936B-CB4AADA790E1}"/>
              </a:ext>
            </a:extLst>
          </p:cNvPr>
          <p:cNvPicPr>
            <a:picLocks noChangeAspect="1" noChangeArrowheads="1"/>
          </p:cNvPicPr>
          <p:nvPr/>
        </p:nvPicPr>
        <p:blipFill>
          <a:blip r:embed="rId3" cstate="print"/>
          <a:srcRect/>
          <a:stretch>
            <a:fillRect/>
          </a:stretch>
        </p:blipFill>
        <p:spPr bwMode="auto">
          <a:xfrm>
            <a:off x="212300" y="1592392"/>
            <a:ext cx="3687991" cy="2277485"/>
          </a:xfrm>
          <a:prstGeom prst="rect">
            <a:avLst/>
          </a:prstGeom>
          <a:noFill/>
        </p:spPr>
      </p:pic>
      <p:sp>
        <p:nvSpPr>
          <p:cNvPr id="13" name="TextBox 12">
            <a:extLst>
              <a:ext uri="{FF2B5EF4-FFF2-40B4-BE49-F238E27FC236}">
                <a16:creationId xmlns:a16="http://schemas.microsoft.com/office/drawing/2014/main" id="{5B3DC8A4-5C53-4C9A-BABA-8D3E2E54286D}"/>
              </a:ext>
            </a:extLst>
          </p:cNvPr>
          <p:cNvSpPr txBox="1"/>
          <p:nvPr/>
        </p:nvSpPr>
        <p:spPr>
          <a:xfrm>
            <a:off x="735585" y="218016"/>
            <a:ext cx="1978091" cy="338554"/>
          </a:xfrm>
          <a:prstGeom prst="rect">
            <a:avLst/>
          </a:prstGeom>
          <a:noFill/>
        </p:spPr>
        <p:txBody>
          <a:bodyPr wrap="square">
            <a:spAutoFit/>
          </a:bodyPr>
          <a:lstStyle/>
          <a:p>
            <a:r>
              <a:rPr lang="en-US" sz="1600" b="1" i="0" u="none" strike="noStrike" dirty="0" smtClean="0">
                <a:effectLst/>
                <a:latin typeface="Arial" panose="020B0604020202020204" pitchFamily="34" charset="0"/>
                <a:cs typeface="Arial" panose="020B0604020202020204" pitchFamily="34" charset="0"/>
              </a:rPr>
              <a:t>Node.js</a:t>
            </a:r>
            <a:endParaRPr lang="en-US" sz="1600" dirty="0"/>
          </a:p>
        </p:txBody>
      </p:sp>
      <p:sp>
        <p:nvSpPr>
          <p:cNvPr id="16" name="Textplatzhalter 8"/>
          <p:cNvSpPr txBox="1"/>
          <p:nvPr/>
        </p:nvSpPr>
        <p:spPr>
          <a:xfrm>
            <a:off x="4707699" y="2021502"/>
            <a:ext cx="6674534"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a) sample.js</a:t>
            </a:r>
          </a:p>
        </p:txBody>
      </p:sp>
      <p:sp>
        <p:nvSpPr>
          <p:cNvPr id="18" name="Textplatzhalter 8"/>
          <p:cNvSpPr txBox="1"/>
          <p:nvPr/>
        </p:nvSpPr>
        <p:spPr>
          <a:xfrm>
            <a:off x="4723621" y="2856290"/>
            <a:ext cx="6685907"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b) </a:t>
            </a:r>
            <a:r>
              <a:rPr lang="en-US" sz="1600" b="1" dirty="0" err="1" smtClean="0"/>
              <a:t>nodejs</a:t>
            </a:r>
            <a:r>
              <a:rPr lang="en-US" sz="1600" b="1" dirty="0" smtClean="0"/>
              <a:t> sample.js</a:t>
            </a:r>
          </a:p>
        </p:txBody>
      </p:sp>
      <p:sp>
        <p:nvSpPr>
          <p:cNvPr id="19" name="Textplatzhalter 8"/>
          <p:cNvSpPr txBox="1"/>
          <p:nvPr/>
        </p:nvSpPr>
        <p:spPr>
          <a:xfrm>
            <a:off x="4712248" y="3677430"/>
            <a:ext cx="6724576"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c) node sample.js</a:t>
            </a:r>
          </a:p>
        </p:txBody>
      </p:sp>
      <p:sp>
        <p:nvSpPr>
          <p:cNvPr id="20" name="Textplatzhalter 8"/>
          <p:cNvSpPr txBox="1"/>
          <p:nvPr/>
        </p:nvSpPr>
        <p:spPr>
          <a:xfrm>
            <a:off x="4714522" y="4498570"/>
            <a:ext cx="6722302"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a:spcBef>
                <a:spcPts val="600"/>
              </a:spcBef>
            </a:pPr>
            <a:r>
              <a:rPr lang="en-US" sz="1600" b="1" dirty="0" smtClean="0"/>
              <a:t>  d) None of the above</a:t>
            </a:r>
          </a:p>
        </p:txBody>
      </p:sp>
      <p:sp>
        <p:nvSpPr>
          <p:cNvPr id="21" name="Textplatzhalter 8"/>
          <p:cNvSpPr txBox="1"/>
          <p:nvPr/>
        </p:nvSpPr>
        <p:spPr>
          <a:xfrm>
            <a:off x="6340879" y="5442538"/>
            <a:ext cx="1834129" cy="612520"/>
          </a:xfrm>
          <a:prstGeom prst="rect">
            <a:avLst/>
          </a:prstGeom>
          <a:solidFill>
            <a:schemeClr val="accent2"/>
          </a:solidFill>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lIns="0" tIns="0" rIns="0" bIns="0" rtlCol="0" anchor="ctr">
            <a:noAutofit/>
          </a:bodyPr>
          <a:lstStyle/>
          <a:p>
            <a:pPr indent="0" algn="ctr">
              <a:lnSpc>
                <a:spcPct val="100000"/>
              </a:lnSpc>
              <a:spcBef>
                <a:spcPts val="600"/>
              </a:spcBef>
              <a:buFont typeface="Arial" panose="020B0604020202020204" pitchFamily="34" charset="0"/>
              <a:buNone/>
            </a:pPr>
            <a:r>
              <a:rPr lang="en-US" sz="1600" b="1" dirty="0" smtClean="0"/>
              <a:t>  </a:t>
            </a:r>
            <a:r>
              <a:rPr lang="en-US" sz="1600" b="1" dirty="0" err="1" smtClean="0"/>
              <a:t>Ans</a:t>
            </a:r>
            <a:r>
              <a:rPr lang="en-US" sz="1600" b="1" dirty="0" smtClean="0"/>
              <a:t> c)</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5400" dirty="0" smtClean="0"/>
              <a:t>Thank you</a:t>
            </a:r>
            <a:endParaRPr lang="en-US" sz="5400" dirty="0"/>
          </a:p>
        </p:txBody>
      </p:sp>
    </p:spTree>
    <p:extLst>
      <p:ext uri="{BB962C8B-B14F-4D97-AF65-F5344CB8AC3E}">
        <p14:creationId xmlns:p14="http://schemas.microsoft.com/office/powerpoint/2010/main" val="1961302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922001" cy="4572000"/>
          </a:xfrm>
        </p:spPr>
        <p:txBody>
          <a:bodyPr/>
          <a:lstStyle/>
          <a:p>
            <a:pPr marL="285750" indent="-285750" algn="just">
              <a:lnSpc>
                <a:spcPct val="150000"/>
              </a:lnSpc>
            </a:pPr>
            <a:r>
              <a:rPr lang="en-US" sz="1800" b="1" dirty="0" smtClean="0"/>
              <a:t>To execute an external JavaScript file</a:t>
            </a:r>
          </a:p>
          <a:p>
            <a:pPr marL="285750" indent="-285750" algn="just">
              <a:lnSpc>
                <a:spcPct val="150000"/>
              </a:lnSpc>
            </a:pPr>
            <a:r>
              <a:rPr lang="en-US" sz="1800" b="0" dirty="0" smtClean="0"/>
              <a:t>Done by executing the </a:t>
            </a:r>
            <a:r>
              <a:rPr lang="en-US" sz="1800" dirty="0" smtClean="0"/>
              <a:t>node </a:t>
            </a:r>
            <a:r>
              <a:rPr lang="en-US" sz="1800" dirty="0" err="1" smtClean="0"/>
              <a:t>fileName</a:t>
            </a:r>
            <a:r>
              <a:rPr lang="en-US" sz="1800" dirty="0" smtClean="0"/>
              <a:t> command</a:t>
            </a:r>
            <a:r>
              <a:rPr lang="en-US" sz="1800" b="0" dirty="0" smtClean="0"/>
              <a:t>. </a:t>
            </a:r>
          </a:p>
          <a:p>
            <a:pPr marL="285750" indent="-285750" algn="just">
              <a:lnSpc>
                <a:spcPct val="150000"/>
              </a:lnSpc>
            </a:pPr>
            <a:r>
              <a:rPr lang="en-US" sz="1800" b="0" dirty="0" smtClean="0"/>
              <a:t>For example, the following runs </a:t>
            </a:r>
            <a:r>
              <a:rPr lang="en-US" sz="1800" dirty="0" smtClean="0"/>
              <a:t>mynodejs-app.js</a:t>
            </a:r>
            <a:r>
              <a:rPr lang="en-US" sz="1800" b="0" dirty="0" smtClean="0"/>
              <a:t> on the command prompt/terminal and displays the result.</a:t>
            </a:r>
          </a:p>
          <a:p>
            <a:pPr marL="285750" indent="-285750" algn="just">
              <a:lnSpc>
                <a:spcPct val="150000"/>
              </a:lnSpc>
            </a:pPr>
            <a:r>
              <a:rPr lang="en-US" sz="1800" b="0" dirty="0" smtClean="0"/>
              <a:t/>
            </a:r>
            <a:br>
              <a:rPr lang="en-US" sz="1800" b="0" dirty="0" smtClean="0"/>
            </a:br>
            <a:endParaRPr lang="en-US" sz="1700" b="0" i="1"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83298" name="Picture 2"/>
          <p:cNvPicPr>
            <a:picLocks noChangeAspect="1" noChangeArrowheads="1"/>
          </p:cNvPicPr>
          <p:nvPr/>
        </p:nvPicPr>
        <p:blipFill>
          <a:blip r:embed="rId2"/>
          <a:srcRect/>
          <a:stretch>
            <a:fillRect/>
          </a:stretch>
        </p:blipFill>
        <p:spPr bwMode="auto">
          <a:xfrm>
            <a:off x="1288506" y="2961563"/>
            <a:ext cx="6981113" cy="1760561"/>
          </a:xfrm>
          <a:prstGeom prst="rect">
            <a:avLst/>
          </a:prstGeom>
          <a:noFill/>
          <a:ln w="9525">
            <a:noFill/>
            <a:miter lim="800000"/>
            <a:headEnd/>
            <a:tailEnd/>
          </a:ln>
          <a:effectLst/>
        </p:spPr>
      </p:pic>
      <p:pic>
        <p:nvPicPr>
          <p:cNvPr id="183299" name="Picture 3"/>
          <p:cNvPicPr>
            <a:picLocks noChangeAspect="1" noChangeArrowheads="1"/>
          </p:cNvPicPr>
          <p:nvPr/>
        </p:nvPicPr>
        <p:blipFill>
          <a:blip r:embed="rId3"/>
          <a:srcRect/>
          <a:stretch>
            <a:fillRect/>
          </a:stretch>
        </p:blipFill>
        <p:spPr bwMode="auto">
          <a:xfrm>
            <a:off x="4303983" y="4840497"/>
            <a:ext cx="7640024" cy="1721537"/>
          </a:xfrm>
          <a:prstGeom prst="rect">
            <a:avLst/>
          </a:prstGeom>
          <a:noFill/>
          <a:ln w="9525">
            <a:noFill/>
            <a:miter lim="800000"/>
            <a:headEnd/>
            <a:tailEnd/>
          </a:ln>
          <a:effectLst/>
        </p:spPr>
      </p:pic>
      <p:sp>
        <p:nvSpPr>
          <p:cNvPr id="10" name="Right Arrow 9"/>
          <p:cNvSpPr/>
          <p:nvPr/>
        </p:nvSpPr>
        <p:spPr>
          <a:xfrm rot="10800000">
            <a:off x="8461612" y="3684895"/>
            <a:ext cx="968991" cy="3002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sp>
        <p:nvSpPr>
          <p:cNvPr id="11" name="TextBox 10"/>
          <p:cNvSpPr txBox="1"/>
          <p:nvPr/>
        </p:nvSpPr>
        <p:spPr>
          <a:xfrm>
            <a:off x="9621672" y="3684895"/>
            <a:ext cx="2106346" cy="246221"/>
          </a:xfrm>
          <a:prstGeom prst="rect">
            <a:avLst/>
          </a:prstGeom>
          <a:noFill/>
        </p:spPr>
        <p:txBody>
          <a:bodyPr wrap="none" lIns="0" tIns="0" rIns="0" bIns="0" rtlCol="0">
            <a:spAutoFit/>
          </a:bodyPr>
          <a:lstStyle/>
          <a:p>
            <a:r>
              <a:rPr lang="en-US" sz="1600" b="1" dirty="0" smtClean="0">
                <a:solidFill>
                  <a:schemeClr val="tx2"/>
                </a:solidFill>
              </a:rPr>
              <a:t>Visual Code Editor</a:t>
            </a:r>
          </a:p>
        </p:txBody>
      </p:sp>
      <p:sp>
        <p:nvSpPr>
          <p:cNvPr id="12" name="Right Arrow 11"/>
          <p:cNvSpPr/>
          <p:nvPr/>
        </p:nvSpPr>
        <p:spPr>
          <a:xfrm>
            <a:off x="3168555" y="5611503"/>
            <a:ext cx="968991" cy="3002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sp>
        <p:nvSpPr>
          <p:cNvPr id="13" name="TextBox 12"/>
          <p:cNvSpPr txBox="1"/>
          <p:nvPr/>
        </p:nvSpPr>
        <p:spPr>
          <a:xfrm>
            <a:off x="1039505" y="5611503"/>
            <a:ext cx="2063065" cy="246221"/>
          </a:xfrm>
          <a:prstGeom prst="rect">
            <a:avLst/>
          </a:prstGeom>
          <a:noFill/>
        </p:spPr>
        <p:txBody>
          <a:bodyPr wrap="none" lIns="0" tIns="0" rIns="0" bIns="0" rtlCol="0">
            <a:spAutoFit/>
          </a:bodyPr>
          <a:lstStyle/>
          <a:p>
            <a:r>
              <a:rPr lang="en-US" sz="1600" b="1" dirty="0" smtClean="0">
                <a:solidFill>
                  <a:schemeClr val="tx2"/>
                </a:solidFill>
              </a:rPr>
              <a:t>Command prompt</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922001" cy="4572000"/>
          </a:xfrm>
        </p:spPr>
        <p:txBody>
          <a:bodyPr/>
          <a:lstStyle/>
          <a:p>
            <a:pPr marL="285750" indent="-285750" algn="just">
              <a:lnSpc>
                <a:spcPct val="150000"/>
              </a:lnSpc>
            </a:pPr>
            <a:r>
              <a:rPr lang="en-US" sz="1800" b="1" dirty="0" smtClean="0"/>
              <a:t>Stopping REPL</a:t>
            </a:r>
          </a:p>
          <a:p>
            <a:pPr marL="285750" indent="-285750" algn="just">
              <a:lnSpc>
                <a:spcPct val="150000"/>
              </a:lnSpc>
            </a:pPr>
            <a:r>
              <a:rPr lang="en-US" sz="1800" b="0" dirty="0" smtClean="0"/>
              <a:t>To exit from the REPL terminal, press Ctrl + C twice or write .exit and press Enter.</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pic>
        <p:nvPicPr>
          <p:cNvPr id="184322" name="Picture 2"/>
          <p:cNvPicPr>
            <a:picLocks noChangeAspect="1" noChangeArrowheads="1"/>
          </p:cNvPicPr>
          <p:nvPr/>
        </p:nvPicPr>
        <p:blipFill>
          <a:blip r:embed="rId2"/>
          <a:srcRect/>
          <a:stretch>
            <a:fillRect/>
          </a:stretch>
        </p:blipFill>
        <p:spPr bwMode="auto">
          <a:xfrm>
            <a:off x="1412403" y="2653436"/>
            <a:ext cx="9301909" cy="329529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285750" indent="-285750" algn="just">
              <a:lnSpc>
                <a:spcPct val="150000"/>
              </a:lnSpc>
            </a:pPr>
            <a:r>
              <a:rPr lang="en-US" sz="1800" dirty="0" smtClean="0"/>
              <a:t>REPL Commands </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Console/REPL</a:t>
            </a:r>
            <a:br>
              <a:rPr lang="en-US" dirty="0" smtClean="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69922910"/>
              </p:ext>
            </p:extLst>
          </p:nvPr>
        </p:nvGraphicFramePr>
        <p:xfrm>
          <a:off x="1318370" y="2021015"/>
          <a:ext cx="8757447" cy="4066279"/>
        </p:xfrm>
        <a:graphic>
          <a:graphicData uri="http://schemas.openxmlformats.org/drawingml/2006/table">
            <a:tbl>
              <a:tblPr firstRow="1" bandRow="1">
                <a:tableStyleId>{6E25E649-3F16-4E02-A733-19D2CDBF48F0}</a:tableStyleId>
              </a:tblPr>
              <a:tblGrid>
                <a:gridCol w="3683281">
                  <a:extLst>
                    <a:ext uri="{9D8B030D-6E8A-4147-A177-3AD203B41FA5}">
                      <a16:colId xmlns:a16="http://schemas.microsoft.com/office/drawing/2014/main" val="20000"/>
                    </a:ext>
                  </a:extLst>
                </a:gridCol>
                <a:gridCol w="5074166">
                  <a:extLst>
                    <a:ext uri="{9D8B030D-6E8A-4147-A177-3AD203B41FA5}">
                      <a16:colId xmlns:a16="http://schemas.microsoft.com/office/drawing/2014/main" val="20001"/>
                    </a:ext>
                  </a:extLst>
                </a:gridCol>
              </a:tblGrid>
              <a:tr h="309592">
                <a:tc>
                  <a:txBody>
                    <a:bodyPr/>
                    <a:lstStyle/>
                    <a:p>
                      <a:pPr algn="ctr" fontAlgn="b"/>
                      <a:r>
                        <a:rPr lang="en-US" sz="1400" b="1" dirty="0">
                          <a:solidFill>
                            <a:schemeClr val="bg1"/>
                          </a:solidFill>
                          <a:latin typeface="Verdana" panose="020B0604030504040204" pitchFamily="34" charset="0"/>
                          <a:ea typeface="Verdana" panose="020B0604030504040204" pitchFamily="34" charset="0"/>
                          <a:cs typeface="Arial" pitchFamily="34" charset="0"/>
                        </a:rPr>
                        <a:t>REPL Command</a:t>
                      </a:r>
                    </a:p>
                  </a:txBody>
                  <a:tcPr marL="76319" marR="76319" marT="38160" marB="38160" anchor="b"/>
                </a:tc>
                <a:tc>
                  <a:txBody>
                    <a:bodyPr/>
                    <a:lstStyle/>
                    <a:p>
                      <a:pPr algn="ctr" fontAlgn="b"/>
                      <a:r>
                        <a:rPr lang="en-US" sz="1400" b="1" dirty="0">
                          <a:solidFill>
                            <a:schemeClr val="bg1"/>
                          </a:solidFill>
                          <a:latin typeface="Verdana" panose="020B0604030504040204" pitchFamily="34" charset="0"/>
                          <a:ea typeface="Verdana" panose="020B0604030504040204" pitchFamily="34" charset="0"/>
                          <a:cs typeface="Arial" pitchFamily="34" charset="0"/>
                        </a:rPr>
                        <a:t>Description</a:t>
                      </a:r>
                    </a:p>
                  </a:txBody>
                  <a:tcPr marL="76319" marR="76319" marT="38160" marB="38160" anchor="b"/>
                </a:tc>
                <a:extLst>
                  <a:ext uri="{0D108BD9-81ED-4DB2-BD59-A6C34878D82A}">
                    <a16:rowId xmlns:a16="http://schemas.microsoft.com/office/drawing/2014/main" val="10000"/>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ctrl + c</a:t>
                      </a:r>
                    </a:p>
                  </a:txBody>
                  <a:tcPr marL="76319" marR="76319" marT="38160" marB="38160"/>
                </a:tc>
                <a:tc>
                  <a:txBody>
                    <a:bodyPr/>
                    <a:lstStyle/>
                    <a:p>
                      <a:pPr fontAlgn="t"/>
                      <a:r>
                        <a:rPr lang="en-US" sz="1400">
                          <a:solidFill>
                            <a:schemeClr val="tx1"/>
                          </a:solidFill>
                          <a:latin typeface="Verdana" panose="020B0604030504040204" pitchFamily="34" charset="0"/>
                          <a:ea typeface="Verdana" panose="020B0604030504040204" pitchFamily="34" charset="0"/>
                          <a:cs typeface="Arial" pitchFamily="34" charset="0"/>
                        </a:rPr>
                        <a:t>Terminate the current command.</a:t>
                      </a:r>
                    </a:p>
                  </a:txBody>
                  <a:tcPr marL="76319" marR="76319" marT="38160" marB="38160"/>
                </a:tc>
                <a:extLst>
                  <a:ext uri="{0D108BD9-81ED-4DB2-BD59-A6C34878D82A}">
                    <a16:rowId xmlns:a16="http://schemas.microsoft.com/office/drawing/2014/main" val="10001"/>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ctrl + c (twice)</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Exit from the REPL.</a:t>
                      </a:r>
                    </a:p>
                  </a:txBody>
                  <a:tcPr marL="76319" marR="76319" marT="38160" marB="38160"/>
                </a:tc>
                <a:extLst>
                  <a:ext uri="{0D108BD9-81ED-4DB2-BD59-A6C34878D82A}">
                    <a16:rowId xmlns:a16="http://schemas.microsoft.com/office/drawing/2014/main" val="10002"/>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ctrl + d</a:t>
                      </a:r>
                    </a:p>
                  </a:txBody>
                  <a:tcPr marL="76319" marR="76319" marT="38160" marB="38160"/>
                </a:tc>
                <a:tc>
                  <a:txBody>
                    <a:bodyPr/>
                    <a:lstStyle/>
                    <a:p>
                      <a:pPr fontAlgn="t"/>
                      <a:r>
                        <a:rPr lang="en-US" sz="1400">
                          <a:solidFill>
                            <a:schemeClr val="tx1"/>
                          </a:solidFill>
                          <a:latin typeface="Verdana" panose="020B0604030504040204" pitchFamily="34" charset="0"/>
                          <a:ea typeface="Verdana" panose="020B0604030504040204" pitchFamily="34" charset="0"/>
                          <a:cs typeface="Arial" pitchFamily="34" charset="0"/>
                        </a:rPr>
                        <a:t>Exit from the REPL.</a:t>
                      </a:r>
                    </a:p>
                  </a:txBody>
                  <a:tcPr marL="76319" marR="76319" marT="38160" marB="38160"/>
                </a:tc>
                <a:extLst>
                  <a:ext uri="{0D108BD9-81ED-4DB2-BD59-A6C34878D82A}">
                    <a16:rowId xmlns:a16="http://schemas.microsoft.com/office/drawing/2014/main" val="10003"/>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.break</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Exit from multiline expression.</a:t>
                      </a:r>
                    </a:p>
                  </a:txBody>
                  <a:tcPr marL="76319" marR="76319" marT="38160" marB="38160"/>
                </a:tc>
                <a:extLst>
                  <a:ext uri="{0D108BD9-81ED-4DB2-BD59-A6C34878D82A}">
                    <a16:rowId xmlns:a16="http://schemas.microsoft.com/office/drawing/2014/main" val="10004"/>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.clear</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Exit from multiline expression.</a:t>
                      </a:r>
                    </a:p>
                  </a:txBody>
                  <a:tcPr marL="76319" marR="76319" marT="38160" marB="38160"/>
                </a:tc>
                <a:extLst>
                  <a:ext uri="{0D108BD9-81ED-4DB2-BD59-A6C34878D82A}">
                    <a16:rowId xmlns:a16="http://schemas.microsoft.com/office/drawing/2014/main" val="10005"/>
                  </a:ext>
                </a:extLst>
              </a:tr>
              <a:tr h="309592">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.help</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Display help on all the commands</a:t>
                      </a:r>
                    </a:p>
                  </a:txBody>
                  <a:tcPr marL="76319" marR="76319" marT="38160" marB="38160"/>
                </a:tc>
                <a:extLst>
                  <a:ext uri="{0D108BD9-81ED-4DB2-BD59-A6C34878D82A}">
                    <a16:rowId xmlns:a16="http://schemas.microsoft.com/office/drawing/2014/main" val="10006"/>
                  </a:ext>
                </a:extLst>
              </a:tr>
              <a:tr h="386463">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tab Keys</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Display the list of all commands.</a:t>
                      </a:r>
                    </a:p>
                  </a:txBody>
                  <a:tcPr marL="76319" marR="76319" marT="38160" marB="38160"/>
                </a:tc>
                <a:extLst>
                  <a:ext uri="{0D108BD9-81ED-4DB2-BD59-A6C34878D82A}">
                    <a16:rowId xmlns:a16="http://schemas.microsoft.com/office/drawing/2014/main" val="10007"/>
                  </a:ext>
                </a:extLst>
              </a:tr>
              <a:tr h="480437">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Up/Down Keys</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See previous commands applied in REPL.</a:t>
                      </a:r>
                    </a:p>
                  </a:txBody>
                  <a:tcPr marL="76319" marR="76319" marT="38160" marB="38160"/>
                </a:tc>
                <a:extLst>
                  <a:ext uri="{0D108BD9-81ED-4DB2-BD59-A6C34878D82A}">
                    <a16:rowId xmlns:a16="http://schemas.microsoft.com/office/drawing/2014/main" val="10008"/>
                  </a:ext>
                </a:extLst>
              </a:tr>
              <a:tr h="480437">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.save filename</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Save current Node REPL session to a file.</a:t>
                      </a:r>
                    </a:p>
                  </a:txBody>
                  <a:tcPr marL="76319" marR="76319" marT="38160" marB="38160"/>
                </a:tc>
                <a:extLst>
                  <a:ext uri="{0D108BD9-81ED-4DB2-BD59-A6C34878D82A}">
                    <a16:rowId xmlns:a16="http://schemas.microsoft.com/office/drawing/2014/main" val="10009"/>
                  </a:ext>
                </a:extLst>
              </a:tr>
              <a:tr h="551798">
                <a:tc>
                  <a:txBody>
                    <a:bodyPr/>
                    <a:lstStyle/>
                    <a:p>
                      <a:pPr fontAlgn="t"/>
                      <a:r>
                        <a:rPr lang="en-US" sz="1400" b="1" dirty="0">
                          <a:solidFill>
                            <a:schemeClr val="tx1"/>
                          </a:solidFill>
                          <a:latin typeface="Verdana" panose="020B0604030504040204" pitchFamily="34" charset="0"/>
                          <a:ea typeface="Verdana" panose="020B0604030504040204" pitchFamily="34" charset="0"/>
                          <a:cs typeface="Arial" pitchFamily="34" charset="0"/>
                        </a:rPr>
                        <a:t>.load filename</a:t>
                      </a:r>
                    </a:p>
                  </a:txBody>
                  <a:tcPr marL="76319" marR="76319" marT="38160" marB="38160"/>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Load the specified file in the current Node REPL session.</a:t>
                      </a:r>
                    </a:p>
                  </a:txBody>
                  <a:tcPr marL="76319" marR="76319" marT="38160" marB="3816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922001" cy="4572000"/>
          </a:xfrm>
        </p:spPr>
        <p:txBody>
          <a:bodyPr/>
          <a:lstStyle/>
          <a:p>
            <a:pPr marL="330200" lvl="1" indent="-285750" algn="just">
              <a:lnSpc>
                <a:spcPct val="150000"/>
              </a:lnSpc>
              <a:buFont typeface="Arial" pitchFamily="34" charset="0"/>
              <a:buChar char="•"/>
            </a:pPr>
            <a:r>
              <a:rPr lang="en-US" b="1" dirty="0" smtClean="0"/>
              <a:t>Node.js supports JavaScript. </a:t>
            </a:r>
          </a:p>
          <a:p>
            <a:pPr marL="822325" lvl="4" indent="-285750" algn="just">
              <a:lnSpc>
                <a:spcPct val="150000"/>
              </a:lnSpc>
            </a:pPr>
            <a:r>
              <a:rPr lang="en-US" sz="1800" b="0" dirty="0" smtClean="0">
                <a:solidFill>
                  <a:schemeClr val="tx1"/>
                </a:solidFill>
              </a:rPr>
              <a:t>So, JavaScript syntax on Node.js is similar to the browser's JavaScript syntax.</a:t>
            </a:r>
          </a:p>
          <a:p>
            <a:pPr marL="330200" lvl="1" indent="-285750" algn="just">
              <a:lnSpc>
                <a:spcPct val="150000"/>
              </a:lnSpc>
              <a:buFont typeface="Arial" pitchFamily="34" charset="0"/>
              <a:buChar char="•"/>
            </a:pPr>
            <a:r>
              <a:rPr lang="en-US" b="1" dirty="0" smtClean="0"/>
              <a:t>Primitive Types: </a:t>
            </a:r>
            <a:r>
              <a:rPr lang="en-US" sz="1800" b="0" dirty="0" smtClean="0">
                <a:solidFill>
                  <a:schemeClr val="tx1"/>
                </a:solidFill>
              </a:rPr>
              <a:t>Node.js includes following primitive types</a:t>
            </a:r>
          </a:p>
          <a:p>
            <a:pPr marL="1092200" lvl="4" indent="-231775" algn="just">
              <a:lnSpc>
                <a:spcPct val="150000"/>
              </a:lnSpc>
            </a:pPr>
            <a:r>
              <a:rPr lang="en-US" sz="1800" dirty="0" smtClean="0">
                <a:solidFill>
                  <a:schemeClr val="tx1"/>
                </a:solidFill>
              </a:rPr>
              <a:t>String</a:t>
            </a:r>
          </a:p>
          <a:p>
            <a:pPr marL="1092200" lvl="4" indent="-231775" algn="just">
              <a:lnSpc>
                <a:spcPct val="150000"/>
              </a:lnSpc>
            </a:pPr>
            <a:r>
              <a:rPr lang="en-US" sz="1800" dirty="0" smtClean="0">
                <a:solidFill>
                  <a:schemeClr val="tx1"/>
                </a:solidFill>
              </a:rPr>
              <a:t>Number</a:t>
            </a:r>
          </a:p>
          <a:p>
            <a:pPr marL="1092200" lvl="4" indent="-231775" algn="just">
              <a:lnSpc>
                <a:spcPct val="150000"/>
              </a:lnSpc>
            </a:pPr>
            <a:r>
              <a:rPr lang="en-US" sz="1800" dirty="0" smtClean="0">
                <a:solidFill>
                  <a:schemeClr val="tx1"/>
                </a:solidFill>
              </a:rPr>
              <a:t>Boolean</a:t>
            </a:r>
          </a:p>
          <a:p>
            <a:pPr marL="1092200" lvl="4" indent="-231775" algn="just">
              <a:lnSpc>
                <a:spcPct val="150000"/>
              </a:lnSpc>
            </a:pPr>
            <a:r>
              <a:rPr lang="en-US" sz="1800" dirty="0" smtClean="0">
                <a:solidFill>
                  <a:schemeClr val="tx1"/>
                </a:solidFill>
              </a:rPr>
              <a:t>Undefined</a:t>
            </a:r>
          </a:p>
          <a:p>
            <a:pPr marL="1092200" lvl="4" indent="-231775" algn="just">
              <a:lnSpc>
                <a:spcPct val="150000"/>
              </a:lnSpc>
            </a:pPr>
            <a:r>
              <a:rPr lang="en-US" sz="1800" dirty="0" smtClean="0">
                <a:solidFill>
                  <a:schemeClr val="tx1"/>
                </a:solidFill>
              </a:rPr>
              <a:t>Null</a:t>
            </a:r>
          </a:p>
          <a:p>
            <a:pPr marL="1092200" lvl="4" indent="-231775" algn="just">
              <a:lnSpc>
                <a:spcPct val="150000"/>
              </a:lnSpc>
            </a:pPr>
            <a:r>
              <a:rPr lang="en-US" sz="1800" dirty="0" err="1" smtClean="0">
                <a:solidFill>
                  <a:schemeClr val="tx1"/>
                </a:solidFill>
              </a:rPr>
              <a:t>RegExp</a:t>
            </a:r>
            <a:endParaRPr lang="en-US" sz="1800" dirty="0" smtClean="0">
              <a:solidFill>
                <a:schemeClr val="tx1"/>
              </a:solidFill>
            </a:endParaRPr>
          </a:p>
          <a:p>
            <a:pPr marL="860425" lvl="4" indent="0" algn="just">
              <a:lnSpc>
                <a:spcPct val="150000"/>
              </a:lnSpc>
              <a:buNone/>
            </a:pPr>
            <a:r>
              <a:rPr lang="en-US" sz="1600" b="1" dirty="0" smtClean="0">
                <a:solidFill>
                  <a:schemeClr val="tx1"/>
                </a:solidFill>
              </a:rPr>
              <a:t>Note: </a:t>
            </a:r>
            <a:r>
              <a:rPr lang="en-US" sz="1600" b="1" dirty="0" smtClean="0"/>
              <a:t>Everything else is an object in Node.js.</a:t>
            </a:r>
          </a:p>
          <a:p>
            <a:pPr marL="822325" lvl="4" indent="-285750" algn="just">
              <a:lnSpc>
                <a:spcPct val="150000"/>
              </a:lnSpc>
            </a:pP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Fundamentals</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Installing and Exploring Node.js</a:t>
            </a:r>
          </a:p>
        </p:txBody>
      </p:sp>
    </p:spTree>
    <p:extLst>
      <p:ext uri="{BB962C8B-B14F-4D97-AF65-F5344CB8AC3E}">
        <p14:creationId xmlns:p14="http://schemas.microsoft.com/office/powerpoint/2010/main" val="97266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330200" lvl="1" indent="-285750" algn="just">
              <a:lnSpc>
                <a:spcPct val="150000"/>
              </a:lnSpc>
              <a:buFont typeface="Arial" pitchFamily="34" charset="0"/>
              <a:buChar char="•"/>
            </a:pPr>
            <a:r>
              <a:rPr lang="en-US" b="1" dirty="0" smtClean="0"/>
              <a:t>Loose Typing</a:t>
            </a:r>
          </a:p>
          <a:p>
            <a:pPr marL="822325" lvl="4" indent="-285750" algn="just">
              <a:lnSpc>
                <a:spcPct val="150000"/>
              </a:lnSpc>
            </a:pPr>
            <a:r>
              <a:rPr lang="en-US" sz="1800" b="0" dirty="0" smtClean="0">
                <a:solidFill>
                  <a:schemeClr val="tx1"/>
                </a:solidFill>
              </a:rPr>
              <a:t>JavaScript in Node.js supports loose typing like the browser's JavaScript. </a:t>
            </a:r>
          </a:p>
          <a:p>
            <a:pPr marL="822325" lvl="4" indent="-285750" algn="just">
              <a:lnSpc>
                <a:spcPct val="150000"/>
              </a:lnSpc>
            </a:pPr>
            <a:r>
              <a:rPr lang="en-US" sz="1800" b="0" dirty="0" smtClean="0">
                <a:solidFill>
                  <a:schemeClr val="tx1"/>
                </a:solidFill>
              </a:rPr>
              <a:t>Use </a:t>
            </a:r>
            <a:r>
              <a:rPr lang="en-US" sz="1800" b="1" i="1" dirty="0" smtClean="0">
                <a:solidFill>
                  <a:schemeClr val="tx1"/>
                </a:solidFill>
              </a:rPr>
              <a:t>var, const or let</a:t>
            </a:r>
            <a:r>
              <a:rPr lang="en-US" sz="1800" b="0" dirty="0" smtClean="0">
                <a:solidFill>
                  <a:schemeClr val="tx1"/>
                </a:solidFill>
              </a:rPr>
              <a:t> keyword to declare a variable of any type.</a:t>
            </a:r>
          </a:p>
          <a:p>
            <a:pPr marL="293688" lvl="1" indent="-249238" algn="just">
              <a:lnSpc>
                <a:spcPct val="150000"/>
              </a:lnSpc>
              <a:buFont typeface="Arial" pitchFamily="34" charset="0"/>
              <a:buChar char="•"/>
            </a:pPr>
            <a:r>
              <a:rPr lang="en-US" b="1" dirty="0" smtClean="0"/>
              <a:t>Object Literal</a:t>
            </a:r>
          </a:p>
          <a:p>
            <a:pPr marL="822325" lvl="4" indent="-285750" algn="just">
              <a:lnSpc>
                <a:spcPct val="150000"/>
              </a:lnSpc>
            </a:pPr>
            <a:r>
              <a:rPr lang="en-US" sz="1800" dirty="0" smtClean="0">
                <a:solidFill>
                  <a:schemeClr val="tx1"/>
                </a:solidFill>
              </a:rPr>
              <a:t>Object literal syntax is same as browser's JavaScript.</a:t>
            </a:r>
          </a:p>
          <a:p>
            <a:pPr marL="822325" lvl="4" indent="-285750" algn="just">
              <a:lnSpc>
                <a:spcPct val="150000"/>
              </a:lnSpc>
              <a:buNone/>
            </a:pPr>
            <a:endParaRPr lang="en-US" sz="1800" b="0" dirty="0" smtClean="0">
              <a:solidFill>
                <a:schemeClr val="tx1"/>
              </a:solidFill>
            </a:endParaRPr>
          </a:p>
          <a:p>
            <a:pPr marL="822325" lvl="4" indent="-285750" algn="just">
              <a:lnSpc>
                <a:spcPct val="150000"/>
              </a:lnSpc>
            </a:pP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Fundamentals</a:t>
            </a:r>
            <a:br>
              <a:rPr lang="en-US" dirty="0" smtClean="0"/>
            </a:br>
            <a:endParaRPr lang="en-US" dirty="0"/>
          </a:p>
        </p:txBody>
      </p:sp>
      <p:sp>
        <p:nvSpPr>
          <p:cNvPr id="5" name="TextBox 4"/>
          <p:cNvSpPr txBox="1"/>
          <p:nvPr/>
        </p:nvSpPr>
        <p:spPr>
          <a:xfrm>
            <a:off x="2390278" y="3813444"/>
            <a:ext cx="4053385" cy="1477328"/>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marL="287338" indent="-109538">
              <a:lnSpc>
                <a:spcPct val="150000"/>
              </a:lnSpc>
            </a:pPr>
            <a:r>
              <a:rPr lang="en-US" sz="1600" dirty="0" smtClean="0"/>
              <a:t>var </a:t>
            </a:r>
            <a:r>
              <a:rPr lang="en-US" sz="1600" dirty="0" err="1" smtClean="0"/>
              <a:t>obj</a:t>
            </a:r>
            <a:r>
              <a:rPr lang="en-US" sz="1600" dirty="0" smtClean="0"/>
              <a:t> = { </a:t>
            </a:r>
          </a:p>
          <a:p>
            <a:pPr marL="287338" indent="-109538">
              <a:lnSpc>
                <a:spcPct val="150000"/>
              </a:lnSpc>
            </a:pPr>
            <a:r>
              <a:rPr lang="en-US" sz="1600" dirty="0" smtClean="0"/>
              <a:t>        </a:t>
            </a:r>
            <a:r>
              <a:rPr lang="en-US" sz="1600" dirty="0" err="1" smtClean="0"/>
              <a:t>authorName</a:t>
            </a:r>
            <a:r>
              <a:rPr lang="en-US" sz="1600" dirty="0" smtClean="0"/>
              <a:t>: 'Ryan Dahl',</a:t>
            </a:r>
          </a:p>
          <a:p>
            <a:pPr marL="287338" indent="-109538">
              <a:lnSpc>
                <a:spcPct val="150000"/>
              </a:lnSpc>
            </a:pPr>
            <a:r>
              <a:rPr lang="en-US" sz="1600" dirty="0" smtClean="0"/>
              <a:t>        language: 'Node.js' </a:t>
            </a:r>
          </a:p>
          <a:p>
            <a:pPr marL="287338" indent="-109538">
              <a:lnSpc>
                <a:spcPct val="150000"/>
              </a:lnSpc>
            </a:pPr>
            <a:r>
              <a:rPr lang="en-US" sz="1600" dirty="0" smtClean="0"/>
              <a:t>}</a:t>
            </a:r>
            <a:endParaRPr lang="en-US" sz="1600" dirty="0" smtClean="0">
              <a:solidFill>
                <a:schemeClr val="tx2"/>
              </a:solidFill>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330200" lvl="1" indent="-285750" algn="just">
              <a:lnSpc>
                <a:spcPct val="150000"/>
              </a:lnSpc>
              <a:buFont typeface="Arial" pitchFamily="34" charset="0"/>
              <a:buChar char="•"/>
            </a:pPr>
            <a:r>
              <a:rPr lang="en-US" sz="1600" b="1" dirty="0" smtClean="0"/>
              <a:t>Functions</a:t>
            </a:r>
          </a:p>
          <a:p>
            <a:pPr marL="822325" lvl="4" indent="-285750" algn="just">
              <a:lnSpc>
                <a:spcPct val="150000"/>
              </a:lnSpc>
            </a:pPr>
            <a:r>
              <a:rPr lang="en-US" sz="1800" dirty="0" smtClean="0">
                <a:solidFill>
                  <a:schemeClr val="tx1"/>
                </a:solidFill>
              </a:rPr>
              <a:t>Functions are first class citizens in Node's JavaScript, similar to the browser's JavaScript. </a:t>
            </a:r>
          </a:p>
          <a:p>
            <a:pPr marL="822325" lvl="4" indent="-285750" algn="just">
              <a:lnSpc>
                <a:spcPct val="150000"/>
              </a:lnSpc>
            </a:pPr>
            <a:r>
              <a:rPr lang="en-US" sz="1800" dirty="0" smtClean="0">
                <a:solidFill>
                  <a:schemeClr val="tx1"/>
                </a:solidFill>
              </a:rPr>
              <a:t>A function can have attributes and properties also. </a:t>
            </a:r>
          </a:p>
          <a:p>
            <a:pPr marL="822325" lvl="4" indent="-285750" algn="just">
              <a:lnSpc>
                <a:spcPct val="150000"/>
              </a:lnSpc>
              <a:buNone/>
            </a:pPr>
            <a:endParaRPr lang="en-US" sz="1700" b="0" dirty="0" smtClean="0">
              <a:solidFill>
                <a:schemeClr val="tx1"/>
              </a:solidFill>
            </a:endParaRPr>
          </a:p>
          <a:p>
            <a:pPr marL="822325" lvl="4" indent="-285750" algn="just">
              <a:lnSpc>
                <a:spcPct val="150000"/>
              </a:lnSpc>
            </a:pP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p>
          <a:p>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Fundamentals</a:t>
            </a:r>
            <a:br>
              <a:rPr lang="en-US" dirty="0" smtClean="0"/>
            </a:br>
            <a:endParaRPr lang="en-US" dirty="0"/>
          </a:p>
        </p:txBody>
      </p:sp>
      <p:pic>
        <p:nvPicPr>
          <p:cNvPr id="185347" name="Picture 3"/>
          <p:cNvPicPr>
            <a:picLocks noChangeAspect="1" noChangeArrowheads="1"/>
          </p:cNvPicPr>
          <p:nvPr/>
        </p:nvPicPr>
        <p:blipFill>
          <a:blip r:embed="rId2"/>
          <a:srcRect/>
          <a:stretch>
            <a:fillRect/>
          </a:stretch>
        </p:blipFill>
        <p:spPr bwMode="auto">
          <a:xfrm>
            <a:off x="5915118" y="2920620"/>
            <a:ext cx="5797912" cy="2215991"/>
          </a:xfrm>
          <a:prstGeom prst="rect">
            <a:avLst/>
          </a:prstGeom>
          <a:noFill/>
          <a:ln w="9525">
            <a:noFill/>
            <a:miter lim="800000"/>
            <a:headEnd/>
            <a:tailEnd/>
          </a:ln>
          <a:effectLst/>
        </p:spPr>
      </p:pic>
      <p:sp>
        <p:nvSpPr>
          <p:cNvPr id="9" name="TextBox 8"/>
          <p:cNvSpPr txBox="1"/>
          <p:nvPr/>
        </p:nvSpPr>
        <p:spPr>
          <a:xfrm>
            <a:off x="1719617" y="2920620"/>
            <a:ext cx="4053385" cy="2215991"/>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marL="287338" indent="-109538">
              <a:lnSpc>
                <a:spcPct val="150000"/>
              </a:lnSpc>
            </a:pPr>
            <a:r>
              <a:rPr lang="en-US" sz="1600" b="1" dirty="0" smtClean="0">
                <a:solidFill>
                  <a:srgbClr val="FF0000"/>
                </a:solidFill>
              </a:rPr>
              <a:t>Filename: app.js</a:t>
            </a:r>
          </a:p>
          <a:p>
            <a:pPr marL="287338" indent="-109538">
              <a:lnSpc>
                <a:spcPct val="150000"/>
              </a:lnSpc>
            </a:pPr>
            <a:r>
              <a:rPr lang="en-US" sz="1600" dirty="0" smtClean="0"/>
              <a:t>function Display(x) { </a:t>
            </a:r>
          </a:p>
          <a:p>
            <a:pPr marL="287338" indent="-109538">
              <a:lnSpc>
                <a:spcPct val="150000"/>
              </a:lnSpc>
            </a:pPr>
            <a:r>
              <a:rPr lang="en-US" sz="1600" dirty="0" smtClean="0"/>
              <a:t>        console.log(x);</a:t>
            </a:r>
          </a:p>
          <a:p>
            <a:pPr marL="287338" indent="-109538">
              <a:lnSpc>
                <a:spcPct val="150000"/>
              </a:lnSpc>
            </a:pPr>
            <a:r>
              <a:rPr lang="en-US" sz="1600" dirty="0" smtClean="0"/>
              <a:t>}</a:t>
            </a:r>
          </a:p>
          <a:p>
            <a:pPr marL="287338" indent="-109538">
              <a:lnSpc>
                <a:spcPct val="150000"/>
              </a:lnSpc>
            </a:pPr>
            <a:r>
              <a:rPr lang="en-US" sz="1600" dirty="0" smtClean="0">
                <a:solidFill>
                  <a:schemeClr val="tx1"/>
                </a:solidFill>
              </a:rPr>
              <a:t>Display(100);</a:t>
            </a:r>
          </a:p>
          <a:p>
            <a:pPr marL="287338" indent="-109538">
              <a:lnSpc>
                <a:spcPct val="150000"/>
              </a:lnSpc>
            </a:pPr>
            <a:endParaRPr lang="en-US" sz="1600" dirty="0" smtClean="0">
              <a:solidFill>
                <a:schemeClr val="tx1"/>
              </a:solidFill>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330200" lvl="1" indent="-285750" algn="just">
              <a:lnSpc>
                <a:spcPct val="150000"/>
              </a:lnSpc>
              <a:buFont typeface="Arial" pitchFamily="34" charset="0"/>
              <a:buChar char="•"/>
            </a:pPr>
            <a:r>
              <a:rPr lang="en-US" sz="1600" b="1" dirty="0" smtClean="0"/>
              <a:t>Arrow Functions</a:t>
            </a:r>
          </a:p>
          <a:p>
            <a:pPr marL="822325" lvl="4" indent="-285750" algn="just">
              <a:lnSpc>
                <a:spcPct val="150000"/>
              </a:lnSpc>
            </a:pPr>
            <a:r>
              <a:rPr lang="en-US" sz="1800" dirty="0" smtClean="0">
                <a:solidFill>
                  <a:schemeClr val="tx1"/>
                </a:solidFill>
              </a:rPr>
              <a:t>Arrow functions allow us to write shorter function syntax:</a:t>
            </a:r>
          </a:p>
          <a:p>
            <a:pPr marL="822325" lvl="4" indent="-285750" algn="just">
              <a:lnSpc>
                <a:spcPct val="150000"/>
              </a:lnSpc>
            </a:pPr>
            <a:r>
              <a:rPr lang="en-US" sz="1800" dirty="0" smtClean="0">
                <a:solidFill>
                  <a:schemeClr val="tx1"/>
                </a:solidFill>
              </a:rPr>
              <a:t/>
            </a:r>
            <a:br>
              <a:rPr lang="en-US" sz="1800" dirty="0" smtClean="0">
                <a:solidFill>
                  <a:schemeClr val="tx1"/>
                </a:solidFill>
              </a:rPr>
            </a:br>
            <a:endParaRPr lang="en-US" sz="1700" b="0" dirty="0" smtClean="0">
              <a:solidFill>
                <a:schemeClr val="tx1"/>
              </a:solidFill>
            </a:endParaRPr>
          </a:p>
          <a:p>
            <a:pPr marL="822325" lvl="4" indent="-285750" algn="just">
              <a:lnSpc>
                <a:spcPct val="150000"/>
              </a:lnSpc>
            </a:pP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p>
          <a:p>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Fundamentals</a:t>
            </a:r>
            <a:br>
              <a:rPr lang="en-US" dirty="0" smtClean="0"/>
            </a:br>
            <a:endParaRPr lang="en-US" dirty="0"/>
          </a:p>
        </p:txBody>
      </p:sp>
      <p:sp>
        <p:nvSpPr>
          <p:cNvPr id="9" name="TextBox 8"/>
          <p:cNvSpPr txBox="1"/>
          <p:nvPr/>
        </p:nvSpPr>
        <p:spPr>
          <a:xfrm>
            <a:off x="1607185" y="2418512"/>
            <a:ext cx="4053385" cy="3323987"/>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marL="287338" indent="-109538">
              <a:lnSpc>
                <a:spcPct val="150000"/>
              </a:lnSpc>
            </a:pPr>
            <a:r>
              <a:rPr lang="en-US" sz="1600" b="1" dirty="0" smtClean="0">
                <a:solidFill>
                  <a:srgbClr val="FF0000"/>
                </a:solidFill>
              </a:rPr>
              <a:t>Filename: app.js</a:t>
            </a:r>
          </a:p>
          <a:p>
            <a:pPr indent="177800"/>
            <a:r>
              <a:rPr lang="en-US" sz="1600" dirty="0" smtClean="0"/>
              <a:t>function sum(</a:t>
            </a:r>
            <a:r>
              <a:rPr lang="en-US" sz="1600" dirty="0" err="1" smtClean="0"/>
              <a:t>a,b</a:t>
            </a:r>
            <a:r>
              <a:rPr lang="en-US" sz="1600" dirty="0" smtClean="0"/>
              <a:t>) {</a:t>
            </a:r>
          </a:p>
          <a:p>
            <a:pPr indent="177800"/>
            <a:r>
              <a:rPr lang="en-US" sz="1600" dirty="0" smtClean="0"/>
              <a:t>    return </a:t>
            </a:r>
            <a:r>
              <a:rPr lang="en-US" sz="1600" dirty="0" err="1" smtClean="0"/>
              <a:t>a+b</a:t>
            </a:r>
            <a:r>
              <a:rPr lang="en-US" sz="1600" dirty="0" smtClean="0"/>
              <a:t>;</a:t>
            </a:r>
          </a:p>
          <a:p>
            <a:pPr indent="177800"/>
            <a:r>
              <a:rPr lang="en-US" sz="1600" dirty="0" smtClean="0"/>
              <a:t>}</a:t>
            </a:r>
          </a:p>
          <a:p>
            <a:pPr indent="177800"/>
            <a:r>
              <a:rPr lang="en-US" sz="1600" dirty="0" smtClean="0"/>
              <a:t>var s = sum(3,4);</a:t>
            </a:r>
          </a:p>
          <a:p>
            <a:pPr indent="177800"/>
            <a:r>
              <a:rPr lang="en-US" sz="1600" dirty="0" smtClean="0"/>
              <a:t>console.log("Normal Function: " + s);</a:t>
            </a:r>
          </a:p>
          <a:p>
            <a:pPr indent="177800"/>
            <a:r>
              <a:rPr lang="en-US" sz="1600" dirty="0" smtClean="0"/>
              <a:t/>
            </a:r>
            <a:br>
              <a:rPr lang="en-US" sz="1600" dirty="0" smtClean="0"/>
            </a:br>
            <a:r>
              <a:rPr lang="en-US" sz="1600" dirty="0" smtClean="0"/>
              <a:t>var sum = (</a:t>
            </a:r>
            <a:r>
              <a:rPr lang="en-US" sz="1600" dirty="0" err="1" smtClean="0"/>
              <a:t>a,b</a:t>
            </a:r>
            <a:r>
              <a:rPr lang="en-US" sz="1600" dirty="0" smtClean="0"/>
              <a:t>) =&gt; {</a:t>
            </a:r>
          </a:p>
          <a:p>
            <a:pPr indent="177800"/>
            <a:r>
              <a:rPr lang="en-US" sz="1600" dirty="0" smtClean="0"/>
              <a:t>    return </a:t>
            </a:r>
            <a:r>
              <a:rPr lang="en-US" sz="1600" dirty="0" err="1" smtClean="0"/>
              <a:t>a+b</a:t>
            </a:r>
            <a:r>
              <a:rPr lang="en-US" sz="1600" dirty="0" smtClean="0"/>
              <a:t>;</a:t>
            </a:r>
          </a:p>
          <a:p>
            <a:pPr indent="177800"/>
            <a:r>
              <a:rPr lang="en-US" sz="1600" dirty="0" smtClean="0"/>
              <a:t>}</a:t>
            </a:r>
          </a:p>
          <a:p>
            <a:pPr indent="177800"/>
            <a:r>
              <a:rPr lang="en-US" sz="1600" dirty="0" smtClean="0"/>
              <a:t>var s = sum(3,4);</a:t>
            </a:r>
          </a:p>
          <a:p>
            <a:pPr indent="177800"/>
            <a:r>
              <a:rPr lang="en-US" sz="1600" dirty="0" smtClean="0"/>
              <a:t>console.log("Arrow Function: " + s);</a:t>
            </a:r>
            <a:endParaRPr lang="en-US" sz="1600" dirty="0">
              <a:solidFill>
                <a:schemeClr val="tx1"/>
              </a:solidFill>
            </a:endParaRPr>
          </a:p>
          <a:p>
            <a:pPr indent="177800"/>
            <a:endParaRPr lang="en-US" sz="1600" dirty="0" smtClean="0"/>
          </a:p>
        </p:txBody>
      </p:sp>
      <p:pic>
        <p:nvPicPr>
          <p:cNvPr id="1026" name="Picture 2"/>
          <p:cNvPicPr>
            <a:picLocks noChangeAspect="1" noChangeArrowheads="1"/>
          </p:cNvPicPr>
          <p:nvPr/>
        </p:nvPicPr>
        <p:blipFill rotWithShape="1">
          <a:blip r:embed="rId2"/>
          <a:srcRect r="18551"/>
          <a:stretch/>
        </p:blipFill>
        <p:spPr bwMode="auto">
          <a:xfrm>
            <a:off x="5792943" y="2418512"/>
            <a:ext cx="5240818" cy="203607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330200" lvl="1" indent="-285750" algn="just">
              <a:lnSpc>
                <a:spcPct val="150000"/>
              </a:lnSpc>
              <a:buFont typeface="Arial" pitchFamily="34" charset="0"/>
              <a:buChar char="•"/>
            </a:pPr>
            <a:r>
              <a:rPr lang="en-US" b="1" dirty="0" smtClean="0"/>
              <a:t>Process object</a:t>
            </a:r>
          </a:p>
          <a:p>
            <a:pPr marL="822325" lvl="4" indent="-285750" algn="just">
              <a:lnSpc>
                <a:spcPct val="150000"/>
              </a:lnSpc>
            </a:pPr>
            <a:r>
              <a:rPr lang="en-US" sz="1800" dirty="0" smtClean="0">
                <a:solidFill>
                  <a:schemeClr val="tx1"/>
                </a:solidFill>
              </a:rPr>
              <a:t>Each Node.js script runs in a process. </a:t>
            </a:r>
          </a:p>
          <a:p>
            <a:pPr marL="822325" lvl="4" indent="-285750" algn="just">
              <a:lnSpc>
                <a:spcPct val="150000"/>
              </a:lnSpc>
            </a:pPr>
            <a:r>
              <a:rPr lang="en-US" sz="1800" dirty="0" smtClean="0">
                <a:solidFill>
                  <a:schemeClr val="tx1"/>
                </a:solidFill>
              </a:rPr>
              <a:t>It includes process object to get all the information about the current process of Node.js application.</a:t>
            </a:r>
          </a:p>
          <a:p>
            <a:pPr marL="285750" indent="-285750" algn="just">
              <a:lnSpc>
                <a:spcPct val="150000"/>
              </a:lnSpc>
            </a:pPr>
            <a:r>
              <a:rPr lang="en-US" sz="1800" b="0" dirty="0" smtClean="0"/>
              <a:t>The following example shows how to get process information in REPL using process object.</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Fundamentals</a:t>
            </a:r>
            <a:br>
              <a:rPr lang="en-US" dirty="0" smtClean="0"/>
            </a:br>
            <a:endParaRPr lang="en-US" dirty="0"/>
          </a:p>
        </p:txBody>
      </p:sp>
      <p:pic>
        <p:nvPicPr>
          <p:cNvPr id="186370" name="Picture 2"/>
          <p:cNvPicPr>
            <a:picLocks noChangeAspect="1" noChangeArrowheads="1"/>
          </p:cNvPicPr>
          <p:nvPr/>
        </p:nvPicPr>
        <p:blipFill rotWithShape="1">
          <a:blip r:embed="rId2"/>
          <a:srcRect b="26302"/>
          <a:stretch/>
        </p:blipFill>
        <p:spPr bwMode="auto">
          <a:xfrm>
            <a:off x="1627142" y="3487973"/>
            <a:ext cx="7602514" cy="2590610"/>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200000"/>
              </a:lnSpc>
              <a:buFont typeface="Arial" pitchFamily="34" charset="0"/>
              <a:buChar char="•"/>
            </a:pPr>
            <a:r>
              <a:rPr lang="en-US" b="0" dirty="0" smtClean="0"/>
              <a:t>Node's JavaScript is different from browser's JavaScript when it comes to global scope. </a:t>
            </a:r>
          </a:p>
          <a:p>
            <a:pPr marL="330200" lvl="1" indent="-285750" algn="just">
              <a:lnSpc>
                <a:spcPct val="200000"/>
              </a:lnSpc>
              <a:buFont typeface="Arial" pitchFamily="34" charset="0"/>
              <a:buChar char="•"/>
            </a:pPr>
            <a:r>
              <a:rPr lang="en-US" b="0" dirty="0" smtClean="0"/>
              <a:t>In the browser's JavaScript, </a:t>
            </a:r>
          </a:p>
          <a:p>
            <a:pPr marL="822325" lvl="4" indent="-285750" algn="just">
              <a:lnSpc>
                <a:spcPct val="200000"/>
              </a:lnSpc>
            </a:pPr>
            <a:r>
              <a:rPr lang="en-US" sz="1800" b="0" dirty="0" smtClean="0">
                <a:solidFill>
                  <a:schemeClr val="tx1"/>
                </a:solidFill>
              </a:rPr>
              <a:t>variables declared without </a:t>
            </a:r>
            <a:r>
              <a:rPr lang="en-US" sz="1800" b="1" i="1" dirty="0" smtClean="0">
                <a:solidFill>
                  <a:schemeClr val="tx1"/>
                </a:solidFill>
              </a:rPr>
              <a:t>var</a:t>
            </a:r>
            <a:r>
              <a:rPr lang="en-US" sz="1800" b="0" dirty="0" smtClean="0">
                <a:solidFill>
                  <a:schemeClr val="tx1"/>
                </a:solidFill>
              </a:rPr>
              <a:t> keyword become global. </a:t>
            </a:r>
          </a:p>
          <a:p>
            <a:pPr marL="330200" lvl="1" indent="-285750" algn="just">
              <a:lnSpc>
                <a:spcPct val="200000"/>
              </a:lnSpc>
              <a:buFont typeface="Arial" pitchFamily="34" charset="0"/>
              <a:buChar char="•"/>
            </a:pPr>
            <a:r>
              <a:rPr lang="en-US" b="0" dirty="0" smtClean="0"/>
              <a:t>In Node.js, </a:t>
            </a:r>
            <a:r>
              <a:rPr lang="en-US" dirty="0" smtClean="0"/>
              <a:t>everything becomes local by default</a:t>
            </a:r>
            <a:r>
              <a:rPr lang="en-US" b="0" dirty="0" smtClean="0"/>
              <a:t>.</a:t>
            </a:r>
          </a:p>
          <a:p>
            <a:pPr marL="330200" lvl="1" indent="-285750" algn="just">
              <a:lnSpc>
                <a:spcPct val="200000"/>
              </a:lnSpc>
              <a:buFont typeface="Arial" pitchFamily="34" charset="0"/>
              <a:buChar char="•"/>
            </a:pPr>
            <a:r>
              <a:rPr lang="en-US" b="0" dirty="0" smtClean="0"/>
              <a:t>In a browser, global scope is the </a:t>
            </a:r>
            <a:r>
              <a:rPr lang="en-US" dirty="0" smtClean="0"/>
              <a:t>window</a:t>
            </a:r>
            <a:r>
              <a:rPr lang="en-US" b="0" dirty="0" smtClean="0"/>
              <a:t> object. </a:t>
            </a:r>
          </a:p>
          <a:p>
            <a:pPr marL="822325" lvl="4" indent="-285750" algn="just">
              <a:lnSpc>
                <a:spcPct val="200000"/>
              </a:lnSpc>
            </a:pPr>
            <a:r>
              <a:rPr lang="en-US" sz="1800" b="0" dirty="0" smtClean="0">
                <a:solidFill>
                  <a:schemeClr val="tx1"/>
                </a:solidFill>
              </a:rPr>
              <a:t>In Node.js, </a:t>
            </a:r>
            <a:r>
              <a:rPr lang="en-US" sz="1800" b="1" dirty="0" smtClean="0">
                <a:solidFill>
                  <a:schemeClr val="tx1"/>
                </a:solidFill>
              </a:rPr>
              <a:t>global object </a:t>
            </a:r>
            <a:r>
              <a:rPr lang="en-US" sz="1800" b="0" dirty="0" smtClean="0">
                <a:solidFill>
                  <a:schemeClr val="tx1"/>
                </a:solidFill>
              </a:rPr>
              <a:t>represents the </a:t>
            </a:r>
            <a:r>
              <a:rPr lang="en-US" sz="1800" b="1" dirty="0" smtClean="0">
                <a:solidFill>
                  <a:schemeClr val="tx1"/>
                </a:solidFill>
              </a:rPr>
              <a:t>global scope.</a:t>
            </a:r>
          </a:p>
          <a:p>
            <a:pPr marL="822325" lvl="4" indent="-285750" algn="just">
              <a:lnSpc>
                <a:spcPct val="150000"/>
              </a:lnSpc>
            </a:pP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and Global Scope</a:t>
            </a:r>
            <a:br>
              <a:rPr lang="en-US" dirty="0" smtClean="0"/>
            </a:b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Node.js Module system</a:t>
            </a:r>
          </a:p>
        </p:txBody>
      </p:sp>
    </p:spTree>
    <p:extLst>
      <p:ext uri="{BB962C8B-B14F-4D97-AF65-F5344CB8AC3E}">
        <p14:creationId xmlns:p14="http://schemas.microsoft.com/office/powerpoint/2010/main" val="87173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572000"/>
          </a:xfrm>
        </p:spPr>
        <p:txBody>
          <a:bodyPr/>
          <a:lstStyle/>
          <a:p>
            <a:pPr marL="330200" lvl="1" indent="-285750" algn="just">
              <a:lnSpc>
                <a:spcPct val="250000"/>
              </a:lnSpc>
              <a:buFont typeface="Arial" pitchFamily="34" charset="0"/>
              <a:buChar char="•"/>
            </a:pPr>
            <a:r>
              <a:rPr lang="en-US" b="0" dirty="0" smtClean="0"/>
              <a:t>In Node.js, </a:t>
            </a:r>
            <a:r>
              <a:rPr lang="en-US" dirty="0" smtClean="0"/>
              <a:t>Modules</a:t>
            </a:r>
            <a:r>
              <a:rPr lang="en-US" b="0" dirty="0" smtClean="0"/>
              <a:t> are the blocks of encapsulated code that communicates with an external application on the basis of their related functionality. </a:t>
            </a:r>
          </a:p>
          <a:p>
            <a:pPr marL="330200" lvl="1" indent="-285750" algn="just">
              <a:lnSpc>
                <a:spcPct val="250000"/>
              </a:lnSpc>
              <a:buFont typeface="Arial" pitchFamily="34" charset="0"/>
              <a:buChar char="•"/>
            </a:pPr>
            <a:r>
              <a:rPr lang="en-US" b="0" dirty="0" smtClean="0"/>
              <a:t>Modules can be a single file or a collection of multiples files/folders. </a:t>
            </a:r>
          </a:p>
          <a:p>
            <a:pPr marL="330200" lvl="1" indent="-285750" algn="just">
              <a:lnSpc>
                <a:spcPct val="250000"/>
              </a:lnSpc>
              <a:buFont typeface="Arial" pitchFamily="34" charset="0"/>
              <a:buChar char="•"/>
            </a:pPr>
            <a:r>
              <a:rPr lang="en-US" b="0" dirty="0" smtClean="0"/>
              <a:t>The reason programmers are heavily reliant on modules is because of their re-usability as well as the ability to break down a complex piece of code into manageable chunks.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Module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572000"/>
          </a:xfrm>
        </p:spPr>
        <p:txBody>
          <a:bodyPr/>
          <a:lstStyle/>
          <a:p>
            <a:pPr marL="285750" indent="-285750" algn="just">
              <a:lnSpc>
                <a:spcPct val="250000"/>
              </a:lnSpc>
            </a:pPr>
            <a:r>
              <a:rPr lang="en-US" sz="1800" dirty="0" smtClean="0"/>
              <a:t>Node.js includes three types of modules:</a:t>
            </a:r>
          </a:p>
          <a:p>
            <a:pPr marL="673100" lvl="1" indent="-342900" algn="just">
              <a:lnSpc>
                <a:spcPct val="250000"/>
              </a:lnSpc>
              <a:buFont typeface="+mj-lt"/>
              <a:buAutoNum type="arabicPeriod"/>
            </a:pPr>
            <a:r>
              <a:rPr lang="en-US" b="0" dirty="0" smtClean="0"/>
              <a:t>Core Modules</a:t>
            </a:r>
          </a:p>
          <a:p>
            <a:pPr marL="673100" lvl="1" indent="-342900" algn="just">
              <a:lnSpc>
                <a:spcPct val="250000"/>
              </a:lnSpc>
              <a:buFont typeface="+mj-lt"/>
              <a:buAutoNum type="arabicPeriod"/>
            </a:pPr>
            <a:r>
              <a:rPr lang="en-US" b="0" dirty="0" smtClean="0"/>
              <a:t>Local  Modules</a:t>
            </a:r>
          </a:p>
          <a:p>
            <a:pPr marL="673100" lvl="1" indent="-342900" algn="just">
              <a:lnSpc>
                <a:spcPct val="250000"/>
              </a:lnSpc>
              <a:buFont typeface="+mj-lt"/>
              <a:buAutoNum type="arabicPeriod"/>
            </a:pPr>
            <a:r>
              <a:rPr lang="en-US" b="0" dirty="0" smtClean="0"/>
              <a:t>Third Party Modules</a:t>
            </a:r>
          </a:p>
          <a:p>
            <a:pPr marL="628650" lvl="4" indent="-342900" algn="just">
              <a:lnSpc>
                <a:spcPct val="200000"/>
              </a:lnSpc>
              <a:buFont typeface="+mj-lt"/>
              <a:buAutoNum type="arabicPeriod"/>
            </a:pPr>
            <a:endParaRPr lang="en-US" sz="180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Module Types</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10949"/>
          </a:xfrm>
        </p:spPr>
        <p:txBody>
          <a:bodyPr/>
          <a:lstStyle/>
          <a:p>
            <a:pPr marL="330200" lvl="1" indent="-285750" algn="just">
              <a:lnSpc>
                <a:spcPct val="200000"/>
              </a:lnSpc>
              <a:buFont typeface="Arial" pitchFamily="34" charset="0"/>
              <a:buChar char="•"/>
            </a:pPr>
            <a:r>
              <a:rPr lang="en-US" b="0" dirty="0" smtClean="0"/>
              <a:t>Node.js is a light weight framework. </a:t>
            </a:r>
          </a:p>
          <a:p>
            <a:pPr marL="330200" lvl="1" indent="-285750" algn="just">
              <a:lnSpc>
                <a:spcPct val="200000"/>
              </a:lnSpc>
              <a:buFont typeface="Arial" pitchFamily="34" charset="0"/>
              <a:buChar char="•"/>
            </a:pPr>
            <a:r>
              <a:rPr lang="en-US" b="0" dirty="0" smtClean="0"/>
              <a:t>Node.js comes with dozens of </a:t>
            </a:r>
            <a:r>
              <a:rPr lang="en-US" dirty="0" smtClean="0"/>
              <a:t>built-in modules. </a:t>
            </a:r>
          </a:p>
          <a:p>
            <a:pPr marL="330200" lvl="1" indent="-285750" algn="just">
              <a:lnSpc>
                <a:spcPct val="200000"/>
              </a:lnSpc>
              <a:buFont typeface="Arial" pitchFamily="34" charset="0"/>
              <a:buChar char="•"/>
            </a:pPr>
            <a:r>
              <a:rPr lang="en-US" b="0" dirty="0" smtClean="0"/>
              <a:t>These </a:t>
            </a:r>
            <a:r>
              <a:rPr lang="en-US" dirty="0" smtClean="0"/>
              <a:t>built-in modules</a:t>
            </a:r>
            <a:r>
              <a:rPr lang="en-US" b="0" dirty="0" smtClean="0"/>
              <a:t>, sometimes referred to as </a:t>
            </a:r>
            <a:r>
              <a:rPr lang="en-US" dirty="0" smtClean="0"/>
              <a:t>core modules</a:t>
            </a:r>
            <a:r>
              <a:rPr lang="en-US" b="0" dirty="0" smtClean="0"/>
              <a:t>, </a:t>
            </a:r>
            <a:r>
              <a:rPr lang="en-US" dirty="0" smtClean="0">
                <a:solidFill>
                  <a:schemeClr val="tx1"/>
                </a:solidFill>
              </a:rPr>
              <a:t>gives access to tools for working with the </a:t>
            </a:r>
            <a:r>
              <a:rPr lang="en-US" b="1" dirty="0" smtClean="0">
                <a:solidFill>
                  <a:schemeClr val="tx1"/>
                </a:solidFill>
              </a:rPr>
              <a:t>file system</a:t>
            </a:r>
            <a:r>
              <a:rPr lang="en-US" dirty="0" smtClean="0">
                <a:solidFill>
                  <a:schemeClr val="tx1"/>
                </a:solidFill>
              </a:rPr>
              <a:t>, </a:t>
            </a:r>
            <a:r>
              <a:rPr lang="en-US" b="1" dirty="0" smtClean="0">
                <a:solidFill>
                  <a:schemeClr val="tx1"/>
                </a:solidFill>
              </a:rPr>
              <a:t>making http requests</a:t>
            </a:r>
            <a:r>
              <a:rPr lang="en-US" dirty="0" smtClean="0">
                <a:solidFill>
                  <a:schemeClr val="tx1"/>
                </a:solidFill>
              </a:rPr>
              <a:t>, </a:t>
            </a:r>
            <a:r>
              <a:rPr lang="en-US" b="1" dirty="0" smtClean="0">
                <a:solidFill>
                  <a:schemeClr val="tx1"/>
                </a:solidFill>
              </a:rPr>
              <a:t>creating web servers</a:t>
            </a:r>
            <a:r>
              <a:rPr lang="en-US" dirty="0" smtClean="0">
                <a:solidFill>
                  <a:schemeClr val="tx1"/>
                </a:solidFill>
              </a:rPr>
              <a:t>, and more! </a:t>
            </a:r>
          </a:p>
          <a:p>
            <a:pPr marL="330200" lvl="1" indent="-285750" algn="just">
              <a:lnSpc>
                <a:spcPct val="200000"/>
              </a:lnSpc>
              <a:buFont typeface="Arial" pitchFamily="34" charset="0"/>
              <a:buChar char="•"/>
            </a:pPr>
            <a:r>
              <a:rPr lang="en-US" b="0" dirty="0" smtClean="0"/>
              <a:t>These core modules are compiled into its binary distribution and load automatically when Node.js process starts. </a:t>
            </a:r>
          </a:p>
          <a:p>
            <a:pPr marL="330200" lvl="1" indent="-285750" algn="just">
              <a:lnSpc>
                <a:spcPct val="200000"/>
              </a:lnSpc>
              <a:buFont typeface="Arial" pitchFamily="34" charset="0"/>
              <a:buChar char="•"/>
            </a:pPr>
            <a:r>
              <a:rPr lang="en-US" b="0" dirty="0" smtClean="0"/>
              <a:t>However, we need to import the core module first in order to use it in the application.</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Core Modules</a:t>
            </a:r>
            <a:br>
              <a:rPr lang="en-US" dirty="0" smtClean="0"/>
            </a:b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41718" y="1160058"/>
            <a:ext cx="10740766" cy="4410949"/>
          </a:xfrm>
        </p:spPr>
        <p:txBody>
          <a:bodyPr/>
          <a:lstStyle/>
          <a:p>
            <a:pPr marL="285750" indent="-285750" algn="just">
              <a:lnSpc>
                <a:spcPct val="200000"/>
              </a:lnSpc>
            </a:pPr>
            <a:r>
              <a:rPr lang="en-US" sz="1800" dirty="0" smtClean="0"/>
              <a:t>Some of the important core modules in Node.js:</a:t>
            </a:r>
            <a:endParaRPr lang="en-US" sz="160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Core Modules</a:t>
            </a:r>
            <a:br>
              <a:rPr lang="en-US" dirty="0" smtClean="0"/>
            </a:br>
            <a:r>
              <a:rPr lang="en-US" dirty="0" smtClean="0"/>
              <a:t/>
            </a:r>
            <a:br>
              <a:rPr lang="en-US" dirty="0" smtClean="0"/>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60369385"/>
              </p:ext>
            </p:extLst>
          </p:nvPr>
        </p:nvGraphicFramePr>
        <p:xfrm>
          <a:off x="1271317" y="2021844"/>
          <a:ext cx="9935574" cy="4041201"/>
        </p:xfrm>
        <a:graphic>
          <a:graphicData uri="http://schemas.openxmlformats.org/drawingml/2006/table">
            <a:tbl>
              <a:tblPr firstRow="1" bandRow="1">
                <a:tableStyleId>{6E25E649-3F16-4E02-A733-19D2CDBF48F0}</a:tableStyleId>
              </a:tblPr>
              <a:tblGrid>
                <a:gridCol w="1794101">
                  <a:extLst>
                    <a:ext uri="{9D8B030D-6E8A-4147-A177-3AD203B41FA5}">
                      <a16:colId xmlns:a16="http://schemas.microsoft.com/office/drawing/2014/main" val="20000"/>
                    </a:ext>
                  </a:extLst>
                </a:gridCol>
                <a:gridCol w="4058194">
                  <a:extLst>
                    <a:ext uri="{9D8B030D-6E8A-4147-A177-3AD203B41FA5}">
                      <a16:colId xmlns:a16="http://schemas.microsoft.com/office/drawing/2014/main" val="20001"/>
                    </a:ext>
                  </a:extLst>
                </a:gridCol>
                <a:gridCol w="4083279">
                  <a:extLst>
                    <a:ext uri="{9D8B030D-6E8A-4147-A177-3AD203B41FA5}">
                      <a16:colId xmlns:a16="http://schemas.microsoft.com/office/drawing/2014/main" val="20002"/>
                    </a:ext>
                  </a:extLst>
                </a:gridCol>
              </a:tblGrid>
              <a:tr h="342420">
                <a:tc>
                  <a:txBody>
                    <a:bodyPr/>
                    <a:lstStyle/>
                    <a:p>
                      <a:pPr algn="ctr" fontAlgn="b"/>
                      <a:r>
                        <a:rPr lang="en-US" sz="1400" b="1" dirty="0">
                          <a:solidFill>
                            <a:schemeClr val="bg1"/>
                          </a:solidFill>
                          <a:latin typeface="Verdana" panose="020B0604030504040204" pitchFamily="34" charset="0"/>
                          <a:ea typeface="Verdana" panose="020B0604030504040204" pitchFamily="34" charset="0"/>
                          <a:cs typeface="Arial" pitchFamily="34" charset="0"/>
                        </a:rPr>
                        <a:t>Core Module</a:t>
                      </a:r>
                    </a:p>
                  </a:txBody>
                  <a:tcPr marL="80876" marR="80876" marT="40438" marB="40438" anchor="b"/>
                </a:tc>
                <a:tc>
                  <a:txBody>
                    <a:bodyPr/>
                    <a:lstStyle/>
                    <a:p>
                      <a:pPr algn="ctr" fontAlgn="b"/>
                      <a:r>
                        <a:rPr lang="en-US" sz="1400" b="1" dirty="0">
                          <a:solidFill>
                            <a:schemeClr val="bg1"/>
                          </a:solidFill>
                          <a:latin typeface="Verdana" panose="020B0604030504040204" pitchFamily="34" charset="0"/>
                          <a:ea typeface="Verdana" panose="020B0604030504040204" pitchFamily="34" charset="0"/>
                          <a:cs typeface="Arial" pitchFamily="34" charset="0"/>
                        </a:rPr>
                        <a:t>Description</a:t>
                      </a:r>
                    </a:p>
                  </a:txBody>
                  <a:tcPr marL="80876" marR="80876" marT="40438" marB="40438"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dirty="0" smtClean="0">
                          <a:solidFill>
                            <a:schemeClr val="bg1"/>
                          </a:solidFill>
                          <a:latin typeface="Verdana" panose="020B0604030504040204" pitchFamily="34" charset="0"/>
                          <a:ea typeface="Verdana" panose="020B0604030504040204" pitchFamily="34" charset="0"/>
                          <a:cs typeface="Arial" pitchFamily="34" charset="0"/>
                        </a:rPr>
                        <a:t>Properties and Methods URL</a:t>
                      </a:r>
                      <a:endParaRPr lang="en-US" sz="1400" b="1" dirty="0">
                        <a:solidFill>
                          <a:schemeClr val="bg1"/>
                        </a:solidFill>
                        <a:latin typeface="Verdana" panose="020B0604030504040204" pitchFamily="34" charset="0"/>
                        <a:ea typeface="Verdana" panose="020B0604030504040204" pitchFamily="34" charset="0"/>
                        <a:cs typeface="Arial" pitchFamily="34" charset="0"/>
                      </a:endParaRPr>
                    </a:p>
                  </a:txBody>
                  <a:tcPr marL="80876" marR="80876" marT="40438" marB="40438" anchor="b"/>
                </a:tc>
                <a:extLst>
                  <a:ext uri="{0D108BD9-81ED-4DB2-BD59-A6C34878D82A}">
                    <a16:rowId xmlns:a16="http://schemas.microsoft.com/office/drawing/2014/main" val="10000"/>
                  </a:ext>
                </a:extLst>
              </a:tr>
              <a:tr h="606874">
                <a:tc>
                  <a:txBody>
                    <a:bodyPr/>
                    <a:lstStyle/>
                    <a:p>
                      <a:pPr fontAlgn="t"/>
                      <a:r>
                        <a:rPr lang="en-US" sz="1400" b="1" u="none" dirty="0" smtClean="0">
                          <a:solidFill>
                            <a:schemeClr val="tx1"/>
                          </a:solidFill>
                          <a:latin typeface="Verdana" panose="020B0604030504040204" pitchFamily="34" charset="0"/>
                          <a:ea typeface="Verdana" panose="020B0604030504040204" pitchFamily="34" charset="0"/>
                          <a:cs typeface="Arial" pitchFamily="34" charset="0"/>
                        </a:rPr>
                        <a:t>http</a:t>
                      </a:r>
                      <a:endParaRPr lang="en-US" sz="1400" b="1" u="none"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rPr>
                        <a:t>creates an HTTP server in Node.js.</a:t>
                      </a:r>
                      <a:endParaRPr lang="en-US" sz="1400"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b="0" dirty="0" smtClean="0">
                          <a:solidFill>
                            <a:schemeClr val="tx1"/>
                          </a:solidFill>
                          <a:latin typeface="Verdana" panose="020B0604030504040204" pitchFamily="34" charset="0"/>
                          <a:ea typeface="Verdana" panose="020B0604030504040204" pitchFamily="34" charset="0"/>
                          <a:cs typeface="Arial" pitchFamily="34" charset="0"/>
                          <a:hlinkClick r:id="rId2"/>
                        </a:rPr>
                        <a:t>https://nodejs.org/api/http.html</a:t>
                      </a:r>
                      <a:endParaRPr lang="en-US" sz="1400" b="0" dirty="0" smtClean="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1"/>
                  </a:ext>
                </a:extLst>
              </a:tr>
              <a:tr h="606874">
                <a:tc>
                  <a:txBody>
                    <a:bodyPr/>
                    <a:lstStyle/>
                    <a:p>
                      <a:pPr fontAlgn="t"/>
                      <a:r>
                        <a:rPr lang="en-US" sz="1400" b="1" u="none" dirty="0" err="1">
                          <a:solidFill>
                            <a:schemeClr val="tx1"/>
                          </a:solidFill>
                          <a:latin typeface="Verdana" panose="020B0604030504040204" pitchFamily="34" charset="0"/>
                          <a:ea typeface="Verdana" panose="020B0604030504040204" pitchFamily="34" charset="0"/>
                          <a:cs typeface="Arial" pitchFamily="34" charset="0"/>
                        </a:rPr>
                        <a:t>url</a:t>
                      </a:r>
                      <a:endParaRPr lang="en-US" sz="1400" b="1" u="none"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err="1">
                          <a:solidFill>
                            <a:schemeClr val="tx1"/>
                          </a:solidFill>
                          <a:latin typeface="Verdana" panose="020B0604030504040204" pitchFamily="34" charset="0"/>
                          <a:ea typeface="Verdana" panose="020B0604030504040204" pitchFamily="34" charset="0"/>
                          <a:cs typeface="Arial" pitchFamily="34" charset="0"/>
                        </a:rPr>
                        <a:t>url</a:t>
                      </a:r>
                      <a:r>
                        <a:rPr lang="en-US" sz="1400" dirty="0">
                          <a:solidFill>
                            <a:schemeClr val="tx1"/>
                          </a:solidFill>
                          <a:latin typeface="Verdana" panose="020B0604030504040204" pitchFamily="34" charset="0"/>
                          <a:ea typeface="Verdana" panose="020B0604030504040204" pitchFamily="34" charset="0"/>
                          <a:cs typeface="Arial" pitchFamily="34" charset="0"/>
                        </a:rPr>
                        <a:t> module includes methods for URL resolution and parsing.</a:t>
                      </a: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hlinkClick r:id="rId3"/>
                        </a:rPr>
                        <a:t>https://nodejs.org/api/url.html</a:t>
                      </a:r>
                      <a:endParaRPr lang="en-US" sz="1400" dirty="0" smtClean="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2"/>
                  </a:ext>
                </a:extLst>
              </a:tr>
              <a:tr h="664412">
                <a:tc>
                  <a:txBody>
                    <a:bodyPr/>
                    <a:lstStyle/>
                    <a:p>
                      <a:pPr fontAlgn="t"/>
                      <a:r>
                        <a:rPr lang="en-US" sz="1400" b="1" u="none" dirty="0" err="1">
                          <a:solidFill>
                            <a:schemeClr val="tx1"/>
                          </a:solidFill>
                          <a:latin typeface="Verdana" panose="020B0604030504040204" pitchFamily="34" charset="0"/>
                          <a:ea typeface="Verdana" panose="020B0604030504040204" pitchFamily="34" charset="0"/>
                          <a:cs typeface="Arial" pitchFamily="34" charset="0"/>
                        </a:rPr>
                        <a:t>querystring</a:t>
                      </a:r>
                      <a:endParaRPr lang="en-US" sz="1400" b="1" u="none"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err="1">
                          <a:solidFill>
                            <a:schemeClr val="tx1"/>
                          </a:solidFill>
                          <a:latin typeface="Verdana" panose="020B0604030504040204" pitchFamily="34" charset="0"/>
                          <a:ea typeface="Verdana" panose="020B0604030504040204" pitchFamily="34" charset="0"/>
                          <a:cs typeface="Arial" pitchFamily="34" charset="0"/>
                        </a:rPr>
                        <a:t>querystring</a:t>
                      </a:r>
                      <a:r>
                        <a:rPr lang="en-US" sz="1400" dirty="0">
                          <a:solidFill>
                            <a:schemeClr val="tx1"/>
                          </a:solidFill>
                          <a:latin typeface="Verdana" panose="020B0604030504040204" pitchFamily="34" charset="0"/>
                          <a:ea typeface="Verdana" panose="020B0604030504040204" pitchFamily="34" charset="0"/>
                          <a:cs typeface="Arial" pitchFamily="34" charset="0"/>
                        </a:rPr>
                        <a:t> module includes methods to deal with query string.</a:t>
                      </a: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hlinkClick r:id="rId4"/>
                        </a:rPr>
                        <a:t>https://nodejs.org/api/querystring.html</a:t>
                      </a:r>
                      <a:endParaRPr lang="en-US" sz="1400"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3"/>
                  </a:ext>
                </a:extLst>
              </a:tr>
              <a:tr h="606874">
                <a:tc>
                  <a:txBody>
                    <a:bodyPr/>
                    <a:lstStyle/>
                    <a:p>
                      <a:pPr fontAlgn="t"/>
                      <a:r>
                        <a:rPr lang="en-US" sz="1400" b="1" u="none" dirty="0">
                          <a:solidFill>
                            <a:schemeClr val="tx1"/>
                          </a:solidFill>
                          <a:latin typeface="Verdana" panose="020B0604030504040204" pitchFamily="34" charset="0"/>
                          <a:ea typeface="Verdana" panose="020B0604030504040204" pitchFamily="34" charset="0"/>
                          <a:cs typeface="Arial" pitchFamily="34" charset="0"/>
                        </a:rPr>
                        <a:t>path</a:t>
                      </a:r>
                    </a:p>
                  </a:txBody>
                  <a:tcPr marL="80876" marR="80876" marT="40438" marB="40438"/>
                </a:tc>
                <a:tc>
                  <a:txBody>
                    <a:bodyPr/>
                    <a:lstStyle/>
                    <a:p>
                      <a:pPr fontAlgn="t"/>
                      <a:r>
                        <a:rPr lang="en-US" sz="1400" dirty="0">
                          <a:solidFill>
                            <a:schemeClr val="tx1"/>
                          </a:solidFill>
                          <a:latin typeface="Verdana" panose="020B0604030504040204" pitchFamily="34" charset="0"/>
                          <a:ea typeface="Verdana" panose="020B0604030504040204" pitchFamily="34" charset="0"/>
                          <a:cs typeface="Arial" pitchFamily="34" charset="0"/>
                        </a:rPr>
                        <a:t>path module includes methods to deal with file paths.</a:t>
                      </a: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hlinkClick r:id="rId5"/>
                        </a:rPr>
                        <a:t>https://nodejs.org/api/path.html</a:t>
                      </a:r>
                      <a:endParaRPr lang="en-US" sz="1400"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4"/>
                  </a:ext>
                </a:extLst>
              </a:tr>
              <a:tr h="342420">
                <a:tc>
                  <a:txBody>
                    <a:bodyPr/>
                    <a:lstStyle/>
                    <a:p>
                      <a:pPr fontAlgn="t"/>
                      <a:r>
                        <a:rPr lang="en-US" sz="1400" b="1" u="none" dirty="0" err="1">
                          <a:solidFill>
                            <a:schemeClr val="tx1"/>
                          </a:solidFill>
                          <a:latin typeface="Verdana" panose="020B0604030504040204" pitchFamily="34" charset="0"/>
                          <a:ea typeface="Verdana" panose="020B0604030504040204" pitchFamily="34" charset="0"/>
                          <a:cs typeface="Arial" pitchFamily="34" charset="0"/>
                        </a:rPr>
                        <a:t>fs</a:t>
                      </a:r>
                      <a:endParaRPr lang="en-US" sz="1400" b="1" u="none"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rPr>
                        <a:t>used to handle file system.</a:t>
                      </a:r>
                      <a:endParaRPr lang="en-US" sz="1400"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hlinkClick r:id="rId6"/>
                        </a:rPr>
                        <a:t>https://nodejs.org/api/fs.html</a:t>
                      </a:r>
                      <a:endParaRPr lang="en-US" sz="1400"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5"/>
                  </a:ext>
                </a:extLst>
              </a:tr>
              <a:tr h="871327">
                <a:tc>
                  <a:txBody>
                    <a:bodyPr/>
                    <a:lstStyle/>
                    <a:p>
                      <a:pPr fontAlgn="t"/>
                      <a:r>
                        <a:rPr lang="en-US" sz="1400" b="1" u="none" dirty="0" err="1">
                          <a:solidFill>
                            <a:schemeClr val="tx1"/>
                          </a:solidFill>
                          <a:latin typeface="Verdana" panose="020B0604030504040204" pitchFamily="34" charset="0"/>
                          <a:ea typeface="Verdana" panose="020B0604030504040204" pitchFamily="34" charset="0"/>
                          <a:cs typeface="Arial" pitchFamily="34" charset="0"/>
                        </a:rPr>
                        <a:t>util</a:t>
                      </a:r>
                      <a:endParaRPr lang="en-US" sz="1400" b="1" u="none" dirty="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tc>
                  <a:txBody>
                    <a:bodyPr/>
                    <a:lstStyle/>
                    <a:p>
                      <a:pPr fontAlgn="t"/>
                      <a:r>
                        <a:rPr lang="en-US" sz="1400" dirty="0" err="1">
                          <a:solidFill>
                            <a:schemeClr val="tx1"/>
                          </a:solidFill>
                          <a:latin typeface="Verdana" panose="020B0604030504040204" pitchFamily="34" charset="0"/>
                          <a:ea typeface="Verdana" panose="020B0604030504040204" pitchFamily="34" charset="0"/>
                          <a:cs typeface="Arial" pitchFamily="34" charset="0"/>
                        </a:rPr>
                        <a:t>util</a:t>
                      </a:r>
                      <a:r>
                        <a:rPr lang="en-US" sz="1400" dirty="0">
                          <a:solidFill>
                            <a:schemeClr val="tx1"/>
                          </a:solidFill>
                          <a:latin typeface="Verdana" panose="020B0604030504040204" pitchFamily="34" charset="0"/>
                          <a:ea typeface="Verdana" panose="020B0604030504040204" pitchFamily="34" charset="0"/>
                          <a:cs typeface="Arial" pitchFamily="34" charset="0"/>
                        </a:rPr>
                        <a:t> module includes utility functions useful for programmers.</a:t>
                      </a:r>
                    </a:p>
                  </a:txBody>
                  <a:tcPr marL="80876" marR="80876" marT="40438" marB="40438"/>
                </a:tc>
                <a:tc>
                  <a:txBody>
                    <a:bodyPr/>
                    <a:lstStyle/>
                    <a:p>
                      <a:pPr fontAlgn="t"/>
                      <a:r>
                        <a:rPr lang="en-US" sz="1400" dirty="0" smtClean="0">
                          <a:solidFill>
                            <a:schemeClr val="tx1"/>
                          </a:solidFill>
                          <a:latin typeface="Verdana" panose="020B0604030504040204" pitchFamily="34" charset="0"/>
                          <a:ea typeface="Verdana" panose="020B0604030504040204" pitchFamily="34" charset="0"/>
                          <a:cs typeface="Arial" pitchFamily="34" charset="0"/>
                          <a:hlinkClick r:id="rId7"/>
                        </a:rPr>
                        <a:t>https://nodejs.org/api/util.html</a:t>
                      </a:r>
                      <a:endParaRPr lang="en-US" sz="1400" dirty="0" smtClean="0">
                        <a:solidFill>
                          <a:schemeClr val="tx1"/>
                        </a:solidFill>
                        <a:latin typeface="Verdana" panose="020B0604030504040204" pitchFamily="34" charset="0"/>
                        <a:ea typeface="Verdana" panose="020B0604030504040204" pitchFamily="34" charset="0"/>
                        <a:cs typeface="Arial" pitchFamily="34" charset="0"/>
                      </a:endParaRPr>
                    </a:p>
                  </a:txBody>
                  <a:tcPr marL="80876" marR="80876" marT="40438" marB="4043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330200" lvl="1" indent="-285750" algn="just">
              <a:lnSpc>
                <a:spcPct val="200000"/>
              </a:lnSpc>
              <a:buFont typeface="Arial" panose="020B0604020202020204" pitchFamily="34" charset="0"/>
              <a:buChar char="•"/>
            </a:pPr>
            <a:r>
              <a:rPr lang="en-US" b="0" dirty="0" smtClean="0"/>
              <a:t>Node.js is an </a:t>
            </a:r>
            <a:r>
              <a:rPr lang="en-US" dirty="0" smtClean="0"/>
              <a:t>open-source server side </a:t>
            </a:r>
            <a:r>
              <a:rPr lang="en-US" b="0" dirty="0" smtClean="0"/>
              <a:t>runtime environment</a:t>
            </a:r>
          </a:p>
          <a:p>
            <a:pPr marL="330200" lvl="1" indent="-285750" algn="just">
              <a:lnSpc>
                <a:spcPct val="200000"/>
              </a:lnSpc>
              <a:buFont typeface="Arial" panose="020B0604020202020204" pitchFamily="34" charset="0"/>
              <a:buChar char="•"/>
            </a:pPr>
            <a:r>
              <a:rPr lang="en-US" b="0" dirty="0" smtClean="0"/>
              <a:t>Built on </a:t>
            </a:r>
            <a:r>
              <a:rPr lang="en-US" dirty="0" smtClean="0"/>
              <a:t>Chrome's V8 </a:t>
            </a:r>
            <a:r>
              <a:rPr lang="en-US" b="0" dirty="0" smtClean="0"/>
              <a:t>JavaScript engine. </a:t>
            </a:r>
          </a:p>
          <a:p>
            <a:pPr marL="330200" lvl="1" indent="-285750" algn="just">
              <a:lnSpc>
                <a:spcPct val="200000"/>
              </a:lnSpc>
              <a:buFont typeface="Arial" panose="020B0604020202020204" pitchFamily="34" charset="0"/>
              <a:buChar char="•"/>
            </a:pPr>
            <a:r>
              <a:rPr lang="en-US" b="0" dirty="0" smtClean="0"/>
              <a:t>Developed by </a:t>
            </a:r>
            <a:r>
              <a:rPr lang="en-US" dirty="0" smtClean="0"/>
              <a:t>Ryan Dahl </a:t>
            </a:r>
            <a:r>
              <a:rPr lang="en-US" b="0" dirty="0" smtClean="0"/>
              <a:t>in 2009.</a:t>
            </a:r>
          </a:p>
          <a:p>
            <a:pPr marL="330200" lvl="1" indent="-285750" algn="just">
              <a:lnSpc>
                <a:spcPct val="200000"/>
              </a:lnSpc>
              <a:buFont typeface="Arial" panose="020B0604020202020204" pitchFamily="34" charset="0"/>
              <a:buChar char="•"/>
            </a:pPr>
            <a:r>
              <a:rPr lang="en-US" b="0" dirty="0" smtClean="0"/>
              <a:t>It provides an </a:t>
            </a:r>
            <a:r>
              <a:rPr lang="en-US" dirty="0" smtClean="0"/>
              <a:t>event driven</a:t>
            </a:r>
            <a:r>
              <a:rPr lang="en-US" b="0" dirty="0" smtClean="0"/>
              <a:t>, </a:t>
            </a:r>
            <a:r>
              <a:rPr lang="en-US" dirty="0" smtClean="0"/>
              <a:t>non-blocking</a:t>
            </a:r>
            <a:r>
              <a:rPr lang="en-US" b="0" dirty="0" smtClean="0"/>
              <a:t> (asynchronous) </a:t>
            </a:r>
            <a:r>
              <a:rPr lang="en-US" dirty="0" smtClean="0"/>
              <a:t>I/O</a:t>
            </a:r>
            <a:r>
              <a:rPr lang="en-US" b="0" dirty="0" smtClean="0"/>
              <a:t> and </a:t>
            </a:r>
            <a:r>
              <a:rPr lang="en-US" dirty="0" smtClean="0"/>
              <a:t>cross-platform</a:t>
            </a:r>
            <a:r>
              <a:rPr lang="en-US" b="0" dirty="0" smtClean="0"/>
              <a:t> runtime environment for building </a:t>
            </a:r>
            <a:r>
              <a:rPr lang="en-US" b="1" dirty="0" smtClean="0"/>
              <a:t>highly scalable server-side applications </a:t>
            </a:r>
            <a:r>
              <a:rPr lang="en-US" b="0" dirty="0" smtClean="0"/>
              <a:t>using JavaScript.</a:t>
            </a:r>
          </a:p>
          <a:p>
            <a:pPr marL="330200" lvl="1" indent="-285750" algn="just">
              <a:lnSpc>
                <a:spcPct val="200000"/>
              </a:lnSpc>
              <a:buFont typeface="Arial" panose="020B0604020202020204" pitchFamily="34" charset="0"/>
              <a:buChar char="•"/>
            </a:pPr>
            <a:r>
              <a:rPr lang="en-US" b="0" dirty="0" smtClean="0"/>
              <a:t>It provides a </a:t>
            </a:r>
            <a:r>
              <a:rPr lang="en-US" dirty="0" smtClean="0"/>
              <a:t>rich library </a:t>
            </a:r>
            <a:r>
              <a:rPr lang="en-US" b="0" dirty="0" smtClean="0"/>
              <a:t>of various </a:t>
            </a:r>
            <a:r>
              <a:rPr lang="en-US" dirty="0" smtClean="0"/>
              <a:t>JavaScript modules </a:t>
            </a:r>
            <a:r>
              <a:rPr lang="en-US" b="0" dirty="0" smtClean="0"/>
              <a:t>which simplifies the development of web applications using Node.js to a great extent.</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Getting started with Node.js</a:t>
            </a:r>
            <a:endParaRPr lang="en-US" dirty="0"/>
          </a:p>
        </p:txBody>
      </p:sp>
      <p:sp>
        <p:nvSpPr>
          <p:cNvPr id="6" name="Rectangle 5"/>
          <p:cNvSpPr/>
          <p:nvPr/>
        </p:nvSpPr>
        <p:spPr>
          <a:xfrm>
            <a:off x="3996065" y="5109065"/>
            <a:ext cx="5261148"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smtClean="0"/>
              <a:t> Node.js = Runtime Environment + JavaScript Library</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10949"/>
          </a:xfrm>
        </p:spPr>
        <p:txBody>
          <a:bodyPr/>
          <a:lstStyle/>
          <a:p>
            <a:pPr>
              <a:lnSpc>
                <a:spcPct val="150000"/>
              </a:lnSpc>
            </a:pPr>
            <a:r>
              <a:rPr lang="en-US" sz="1800" b="0" dirty="0" smtClean="0"/>
              <a:t>In order to use Node.js core modules, first we need to import it using </a:t>
            </a:r>
            <a:r>
              <a:rPr lang="en-US" sz="1800" dirty="0" smtClean="0"/>
              <a:t>require() </a:t>
            </a:r>
            <a:r>
              <a:rPr lang="en-US" sz="1800" b="0" dirty="0" smtClean="0"/>
              <a:t>function.</a:t>
            </a:r>
          </a:p>
          <a:p>
            <a:pPr marL="0" indent="0" algn="just">
              <a:lnSpc>
                <a:spcPct val="200000"/>
              </a:lnSpc>
              <a:buNone/>
            </a:pPr>
            <a:endParaRPr lang="en-US" sz="1800" b="0" dirty="0" smtClean="0"/>
          </a:p>
          <a:p>
            <a:pPr marL="330200" lvl="1" indent="-285750" algn="just">
              <a:lnSpc>
                <a:spcPct val="200000"/>
              </a:lnSpc>
              <a:buFont typeface="Arial" pitchFamily="34" charset="0"/>
              <a:buChar char="•"/>
            </a:pPr>
            <a:r>
              <a:rPr lang="en-US" b="0" dirty="0" smtClean="0"/>
              <a:t>As per above syntax, specify the </a:t>
            </a:r>
            <a:r>
              <a:rPr lang="en-US" dirty="0" smtClean="0"/>
              <a:t>module name </a:t>
            </a:r>
            <a:r>
              <a:rPr lang="en-US" b="0" dirty="0" smtClean="0"/>
              <a:t>in the </a:t>
            </a:r>
            <a:r>
              <a:rPr lang="en-US" dirty="0" smtClean="0"/>
              <a:t>require() </a:t>
            </a:r>
            <a:r>
              <a:rPr lang="en-US" b="0" dirty="0" smtClean="0"/>
              <a:t>function.</a:t>
            </a:r>
          </a:p>
          <a:p>
            <a:pPr marL="330200" lvl="1" indent="-285750" algn="just">
              <a:lnSpc>
                <a:spcPct val="200000"/>
              </a:lnSpc>
              <a:buFont typeface="Arial" pitchFamily="34" charset="0"/>
              <a:buChar char="•"/>
            </a:pPr>
            <a:r>
              <a:rPr lang="en-US" b="0" dirty="0" smtClean="0"/>
              <a:t>The </a:t>
            </a:r>
            <a:r>
              <a:rPr lang="en-US" dirty="0" smtClean="0"/>
              <a:t>require() </a:t>
            </a:r>
            <a:r>
              <a:rPr lang="en-US" b="0" dirty="0" smtClean="0"/>
              <a:t>function will return an object, function, property or any other JavaScript type, depending on what the specified module returns.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Importing Node.js Core Modules</a:t>
            </a:r>
          </a:p>
        </p:txBody>
      </p:sp>
      <p:sp>
        <p:nvSpPr>
          <p:cNvPr id="5" name="TextBox 4"/>
          <p:cNvSpPr txBox="1"/>
          <p:nvPr/>
        </p:nvSpPr>
        <p:spPr>
          <a:xfrm>
            <a:off x="2437491" y="2037937"/>
            <a:ext cx="5117911" cy="415498"/>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nSpc>
                <a:spcPct val="150000"/>
              </a:lnSpc>
              <a:spcBef>
                <a:spcPts val="2400"/>
              </a:spcBef>
              <a:spcAft>
                <a:spcPts val="2400"/>
              </a:spcAft>
            </a:pPr>
            <a:r>
              <a:rPr lang="en-US" dirty="0" smtClean="0"/>
              <a:t>   var module = </a:t>
            </a:r>
            <a:r>
              <a:rPr lang="en-US" b="1" dirty="0" smtClean="0"/>
              <a:t>require</a:t>
            </a:r>
            <a:r>
              <a:rPr lang="en-US" dirty="0" smtClean="0"/>
              <a:t>('</a:t>
            </a:r>
            <a:r>
              <a:rPr lang="en-US" dirty="0" err="1" smtClean="0"/>
              <a:t>module_name</a:t>
            </a:r>
            <a:r>
              <a:rPr lang="en-US" dirty="0" smtClean="0"/>
              <a:t>');</a:t>
            </a:r>
            <a:endParaRPr lang="en-US" dirty="0" smtClean="0">
              <a:solidFill>
                <a:schemeClr val="tx2"/>
              </a:solidFill>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150000"/>
              </a:lnSpc>
              <a:buNone/>
            </a:pPr>
            <a:r>
              <a:rPr lang="en-US" sz="1800" b="1" i="1" dirty="0" smtClean="0"/>
              <a:t>In the below example, </a:t>
            </a:r>
          </a:p>
          <a:p>
            <a:pPr>
              <a:lnSpc>
                <a:spcPct val="150000"/>
              </a:lnSpc>
            </a:pPr>
            <a:r>
              <a:rPr lang="en-US" sz="1800" b="0" dirty="0" smtClean="0"/>
              <a:t> The script above uses require to load in the fs module. </a:t>
            </a:r>
          </a:p>
          <a:p>
            <a:pPr>
              <a:lnSpc>
                <a:spcPct val="150000"/>
              </a:lnSpc>
            </a:pPr>
            <a:r>
              <a:rPr lang="en-US" sz="1800" b="0" dirty="0" smtClean="0"/>
              <a:t> This is a built-in Node.js module that provides functions to manipulate the file system. </a:t>
            </a:r>
          </a:p>
          <a:p>
            <a:pPr>
              <a:lnSpc>
                <a:spcPct val="150000"/>
              </a:lnSpc>
            </a:pPr>
            <a:r>
              <a:rPr lang="en-US" sz="1800" b="0" dirty="0" smtClean="0"/>
              <a:t> The script uses </a:t>
            </a:r>
            <a:r>
              <a:rPr lang="en-US" sz="1800" dirty="0" err="1" smtClean="0"/>
              <a:t>writeFileSync</a:t>
            </a:r>
            <a:r>
              <a:rPr lang="en-US" sz="1800" b="0" dirty="0" smtClean="0"/>
              <a:t> to write a message to file.txt.</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Importing Node.js Core Modules</a:t>
            </a:r>
          </a:p>
        </p:txBody>
      </p:sp>
      <p:graphicFrame>
        <p:nvGraphicFramePr>
          <p:cNvPr id="6" name="Table 5"/>
          <p:cNvGraphicFramePr>
            <a:graphicFrameLocks noGrp="1"/>
          </p:cNvGraphicFramePr>
          <p:nvPr>
            <p:extLst>
              <p:ext uri="{D42A27DB-BD31-4B8C-83A1-F6EECF244321}">
                <p14:modId xmlns:p14="http://schemas.microsoft.com/office/powerpoint/2010/main" val="646610890"/>
              </p:ext>
            </p:extLst>
          </p:nvPr>
        </p:nvGraphicFramePr>
        <p:xfrm>
          <a:off x="1412609" y="3727268"/>
          <a:ext cx="6168787" cy="1592511"/>
        </p:xfrm>
        <a:graphic>
          <a:graphicData uri="http://schemas.openxmlformats.org/drawingml/2006/table">
            <a:tbl>
              <a:tblPr firstRow="1" bandRow="1">
                <a:tableStyleId>{6E25E649-3F16-4E02-A733-19D2CDBF48F0}</a:tableStyleId>
              </a:tblPr>
              <a:tblGrid>
                <a:gridCol w="6168787">
                  <a:extLst>
                    <a:ext uri="{9D8B030D-6E8A-4147-A177-3AD203B41FA5}">
                      <a16:colId xmlns:a16="http://schemas.microsoft.com/office/drawing/2014/main" val="20000"/>
                    </a:ext>
                  </a:extLst>
                </a:gridCol>
              </a:tblGrid>
              <a:tr h="159251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600" b="1" dirty="0" smtClean="0">
                          <a:solidFill>
                            <a:srgbClr val="FF0000"/>
                          </a:solidFill>
                        </a:rPr>
                        <a:t>Example 1</a:t>
                      </a:r>
                      <a:r>
                        <a:rPr lang="en-US" sz="1600" b="1" baseline="0" dirty="0" smtClean="0">
                          <a:solidFill>
                            <a:srgbClr val="FF0000"/>
                          </a:solidFill>
                        </a:rPr>
                        <a:t> </a:t>
                      </a:r>
                      <a:r>
                        <a:rPr lang="en-US" sz="1600" b="1" dirty="0" smtClean="0">
                          <a:solidFill>
                            <a:srgbClr val="FF0000"/>
                          </a:solidFill>
                        </a:rPr>
                        <a:t>: Load and Use Core </a:t>
                      </a:r>
                      <a:r>
                        <a:rPr lang="en-US" sz="1600" b="1" dirty="0" err="1" smtClean="0">
                          <a:solidFill>
                            <a:srgbClr val="FF0000"/>
                          </a:solidFill>
                        </a:rPr>
                        <a:t>fs</a:t>
                      </a:r>
                      <a:r>
                        <a:rPr lang="en-US" sz="1600" b="1" dirty="0" smtClean="0">
                          <a:solidFill>
                            <a:srgbClr val="FF0000"/>
                          </a:solidFill>
                        </a:rPr>
                        <a:t> Module</a:t>
                      </a:r>
                    </a:p>
                    <a:p>
                      <a:pPr>
                        <a:lnSpc>
                          <a:spcPct val="200000"/>
                        </a:lnSpc>
                      </a:pPr>
                      <a:r>
                        <a:rPr lang="en-IN" sz="1600" b="1" dirty="0" err="1" smtClean="0">
                          <a:solidFill>
                            <a:schemeClr val="tx1"/>
                          </a:solidFill>
                        </a:rPr>
                        <a:t>var</a:t>
                      </a:r>
                      <a:r>
                        <a:rPr lang="en-IN" sz="1600" b="1" dirty="0" smtClean="0">
                          <a:solidFill>
                            <a:schemeClr val="tx1"/>
                          </a:solidFill>
                        </a:rPr>
                        <a:t> </a:t>
                      </a:r>
                      <a:r>
                        <a:rPr lang="en-IN" sz="1600" b="1" dirty="0" err="1" smtClean="0">
                          <a:solidFill>
                            <a:schemeClr val="tx1"/>
                          </a:solidFill>
                        </a:rPr>
                        <a:t>fs</a:t>
                      </a:r>
                      <a:r>
                        <a:rPr lang="en-IN" sz="1600" b="1" dirty="0" smtClean="0">
                          <a:solidFill>
                            <a:schemeClr val="tx1"/>
                          </a:solidFill>
                        </a:rPr>
                        <a:t> = require(‘</a:t>
                      </a:r>
                      <a:r>
                        <a:rPr lang="en-IN" sz="1600" b="1" dirty="0" err="1" smtClean="0">
                          <a:solidFill>
                            <a:schemeClr val="tx1"/>
                          </a:solidFill>
                        </a:rPr>
                        <a:t>fs'</a:t>
                      </a:r>
                      <a:r>
                        <a:rPr lang="en-IN" sz="1600" b="1" dirty="0" smtClean="0">
                          <a:solidFill>
                            <a:schemeClr val="tx1"/>
                          </a:solidFill>
                        </a:rPr>
                        <a:t>);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err="1" smtClean="0">
                          <a:solidFill>
                            <a:schemeClr val="tx1"/>
                          </a:solidFill>
                        </a:rPr>
                        <a:t>fs.writeFileSync</a:t>
                      </a:r>
                      <a:r>
                        <a:rPr lang="en-IN" sz="1600" b="1" dirty="0" smtClean="0">
                          <a:solidFill>
                            <a:schemeClr val="tx1"/>
                          </a:solidFill>
                        </a:rPr>
                        <a:t>(‘file.txt’ , ‘ Welcome to Node.js’);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195586" name="Picture 2"/>
          <p:cNvPicPr>
            <a:picLocks noChangeAspect="1" noChangeArrowheads="1"/>
          </p:cNvPicPr>
          <p:nvPr/>
        </p:nvPicPr>
        <p:blipFill>
          <a:blip r:embed="rId2"/>
          <a:srcRect/>
          <a:stretch>
            <a:fillRect/>
          </a:stretch>
        </p:blipFill>
        <p:spPr bwMode="auto">
          <a:xfrm>
            <a:off x="7872006" y="3215670"/>
            <a:ext cx="3009615" cy="3050559"/>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150000"/>
              </a:lnSpc>
              <a:buNone/>
            </a:pPr>
            <a:r>
              <a:rPr lang="en-US" sz="1800" b="1" i="1" dirty="0" smtClean="0"/>
              <a:t>In the below example, </a:t>
            </a:r>
          </a:p>
          <a:p>
            <a:pPr>
              <a:lnSpc>
                <a:spcPct val="150000"/>
              </a:lnSpc>
            </a:pPr>
            <a:r>
              <a:rPr lang="en-US" sz="1800" b="0" dirty="0" smtClean="0"/>
              <a:t> </a:t>
            </a:r>
            <a:r>
              <a:rPr lang="en-US" sz="1700" dirty="0" smtClean="0"/>
              <a:t>require() </a:t>
            </a:r>
            <a:r>
              <a:rPr lang="en-US" sz="1700" b="0" dirty="0" smtClean="0"/>
              <a:t>function returns an </a:t>
            </a:r>
            <a:r>
              <a:rPr lang="en-US" sz="1700" dirty="0" smtClean="0"/>
              <a:t>object</a:t>
            </a:r>
            <a:r>
              <a:rPr lang="en-US" sz="1700" b="0" dirty="0" smtClean="0"/>
              <a:t> because </a:t>
            </a:r>
            <a:r>
              <a:rPr lang="en-US" sz="1700" dirty="0" smtClean="0"/>
              <a:t>http module </a:t>
            </a:r>
            <a:r>
              <a:rPr lang="en-US" sz="1700" b="0" dirty="0" smtClean="0"/>
              <a:t>returns its functionality as an </a:t>
            </a:r>
            <a:r>
              <a:rPr lang="en-US" sz="1700" dirty="0" smtClean="0"/>
              <a:t>object</a:t>
            </a:r>
            <a:r>
              <a:rPr lang="en-US" sz="1700" b="0" dirty="0" smtClean="0"/>
              <a:t>, </a:t>
            </a:r>
          </a:p>
          <a:p>
            <a:pPr>
              <a:lnSpc>
                <a:spcPct val="150000"/>
              </a:lnSpc>
            </a:pPr>
            <a:r>
              <a:rPr lang="en-US" sz="1700" b="0" dirty="0" smtClean="0"/>
              <a:t>The function </a:t>
            </a:r>
            <a:r>
              <a:rPr lang="en-US" sz="1700" dirty="0" err="1" smtClean="0"/>
              <a:t>http.createServer</a:t>
            </a:r>
            <a:r>
              <a:rPr lang="en-US" sz="1700" dirty="0" smtClean="0"/>
              <a:t>() </a:t>
            </a:r>
            <a:r>
              <a:rPr lang="en-US" sz="1700" b="0" dirty="0" smtClean="0"/>
              <a:t>method will be executed when someone tries to access the computer on port 3000. </a:t>
            </a:r>
          </a:p>
          <a:p>
            <a:pPr>
              <a:lnSpc>
                <a:spcPct val="150000"/>
              </a:lnSpc>
            </a:pPr>
            <a:r>
              <a:rPr lang="en-US" sz="1700" b="0" dirty="0" smtClean="0"/>
              <a:t>The </a:t>
            </a:r>
            <a:r>
              <a:rPr lang="en-US" sz="1700" dirty="0" err="1" smtClean="0"/>
              <a:t>res.writeHead</a:t>
            </a:r>
            <a:r>
              <a:rPr lang="en-US" sz="1700" dirty="0" smtClean="0"/>
              <a:t>() </a:t>
            </a:r>
            <a:r>
              <a:rPr lang="en-US" sz="1700" b="0" dirty="0" smtClean="0"/>
              <a:t>method is the status code where 200 means it is OK, while the second argument is an object containing the response headers.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Importing Node.js Core Modules</a:t>
            </a:r>
          </a:p>
        </p:txBody>
      </p:sp>
      <p:graphicFrame>
        <p:nvGraphicFramePr>
          <p:cNvPr id="6" name="Table 5"/>
          <p:cNvGraphicFramePr>
            <a:graphicFrameLocks noGrp="1"/>
          </p:cNvGraphicFramePr>
          <p:nvPr>
            <p:extLst>
              <p:ext uri="{D42A27DB-BD31-4B8C-83A1-F6EECF244321}">
                <p14:modId xmlns:p14="http://schemas.microsoft.com/office/powerpoint/2010/main" val="1095863994"/>
              </p:ext>
            </p:extLst>
          </p:nvPr>
        </p:nvGraphicFramePr>
        <p:xfrm>
          <a:off x="1339113" y="3937051"/>
          <a:ext cx="5488407" cy="2398020"/>
        </p:xfrm>
        <a:graphic>
          <a:graphicData uri="http://schemas.openxmlformats.org/drawingml/2006/table">
            <a:tbl>
              <a:tblPr firstRow="1" bandRow="1">
                <a:tableStyleId>{6E25E649-3F16-4E02-A733-19D2CDBF48F0}</a:tableStyleId>
              </a:tblPr>
              <a:tblGrid>
                <a:gridCol w="5488407">
                  <a:extLst>
                    <a:ext uri="{9D8B030D-6E8A-4147-A177-3AD203B41FA5}">
                      <a16:colId xmlns:a16="http://schemas.microsoft.com/office/drawing/2014/main" val="20000"/>
                    </a:ext>
                  </a:extLst>
                </a:gridCol>
              </a:tblGrid>
              <a:tr h="239802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0" dirty="0" smtClean="0">
                          <a:solidFill>
                            <a:srgbClr val="FF0000"/>
                          </a:solidFill>
                          <a:latin typeface="Verdana" panose="020B0604030504040204" pitchFamily="34" charset="0"/>
                          <a:ea typeface="Verdana" panose="020B0604030504040204" pitchFamily="34" charset="0"/>
                        </a:rPr>
                        <a:t>Example 2: Load and Use Core http Module</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rPr>
                        <a:t>var</a:t>
                      </a:r>
                      <a:r>
                        <a:rPr lang="en-IN" sz="1400" b="0" dirty="0" smtClean="0">
                          <a:solidFill>
                            <a:schemeClr val="tx1"/>
                          </a:solidFill>
                          <a:latin typeface="Verdana" panose="020B0604030504040204" pitchFamily="34" charset="0"/>
                          <a:ea typeface="Verdana" panose="020B0604030504040204" pitchFamily="34" charset="0"/>
                        </a:rPr>
                        <a:t> http = require('http'); </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rPr>
                        <a:t>var</a:t>
                      </a:r>
                      <a:r>
                        <a:rPr lang="en-IN" sz="1400" b="0" dirty="0" smtClean="0">
                          <a:solidFill>
                            <a:schemeClr val="tx1"/>
                          </a:solidFill>
                          <a:latin typeface="Verdana" panose="020B0604030504040204" pitchFamily="34" charset="0"/>
                          <a:ea typeface="Verdana" panose="020B0604030504040204" pitchFamily="34" charset="0"/>
                        </a:rPr>
                        <a:t> server = </a:t>
                      </a:r>
                      <a:r>
                        <a:rPr lang="en-IN" sz="1400" b="0" dirty="0" err="1" smtClean="0">
                          <a:solidFill>
                            <a:schemeClr val="tx1"/>
                          </a:solidFill>
                          <a:latin typeface="Verdana" panose="020B0604030504040204" pitchFamily="34" charset="0"/>
                          <a:ea typeface="Verdana" panose="020B0604030504040204" pitchFamily="34" charset="0"/>
                        </a:rPr>
                        <a:t>http.createServer</a:t>
                      </a:r>
                      <a:r>
                        <a:rPr lang="en-IN" sz="1400" b="0" dirty="0" smtClean="0">
                          <a:solidFill>
                            <a:schemeClr val="tx1"/>
                          </a:solidFill>
                          <a:latin typeface="Verdana" panose="020B0604030504040204" pitchFamily="34" charset="0"/>
                          <a:ea typeface="Verdana" panose="020B0604030504040204" pitchFamily="34" charset="0"/>
                        </a:rPr>
                        <a:t>(function(</a:t>
                      </a:r>
                      <a:r>
                        <a:rPr lang="en-IN" sz="1400" b="0" dirty="0" err="1" smtClean="0">
                          <a:solidFill>
                            <a:schemeClr val="tx1"/>
                          </a:solidFill>
                          <a:latin typeface="Verdana" panose="020B0604030504040204" pitchFamily="34" charset="0"/>
                          <a:ea typeface="Verdana" panose="020B0604030504040204" pitchFamily="34" charset="0"/>
                        </a:rPr>
                        <a:t>req</a:t>
                      </a:r>
                      <a:r>
                        <a:rPr lang="en-IN" sz="1400" b="0" dirty="0" smtClean="0">
                          <a:solidFill>
                            <a:schemeClr val="tx1"/>
                          </a:solidFill>
                          <a:latin typeface="Verdana" panose="020B0604030504040204" pitchFamily="34" charset="0"/>
                          <a:ea typeface="Verdana" panose="020B0604030504040204" pitchFamily="34" charset="0"/>
                        </a:rPr>
                        <a:t>, res){</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rPr>
                        <a:t>res.writeHead</a:t>
                      </a:r>
                      <a:r>
                        <a:rPr lang="en-IN" sz="1400" b="0" dirty="0" smtClean="0">
                          <a:solidFill>
                            <a:schemeClr val="tx1"/>
                          </a:solidFill>
                          <a:latin typeface="Verdana" panose="020B0604030504040204" pitchFamily="34" charset="0"/>
                          <a:ea typeface="Verdana" panose="020B0604030504040204" pitchFamily="34" charset="0"/>
                        </a:rPr>
                        <a:t>(200, {'Content-Type': 'text/html'});</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rPr>
                        <a:t>res.write</a:t>
                      </a:r>
                      <a:r>
                        <a:rPr lang="en-IN" sz="1400" b="0" dirty="0" smtClean="0">
                          <a:solidFill>
                            <a:schemeClr val="tx1"/>
                          </a:solidFill>
                          <a:latin typeface="Verdana" panose="020B0604030504040204" pitchFamily="34" charset="0"/>
                          <a:ea typeface="Verdana" panose="020B0604030504040204" pitchFamily="34" charset="0"/>
                        </a:rPr>
                        <a:t>('Welcome to this page!');</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rPr>
                        <a:t>res.end</a:t>
                      </a:r>
                      <a:r>
                        <a:rPr lang="en-IN" sz="1400" b="0" dirty="0" smtClean="0">
                          <a:solidFill>
                            <a:schemeClr val="tx1"/>
                          </a:solidFill>
                          <a:latin typeface="Verdana" panose="020B0604030504040204" pitchFamily="34" charset="0"/>
                          <a:ea typeface="Verdana" panose="020B0604030504040204" pitchFamily="34" charset="0"/>
                        </a:rPr>
                        <a:t>();</a:t>
                      </a:r>
                    </a:p>
                    <a:p>
                      <a:pPr>
                        <a:lnSpc>
                          <a:spcPct val="150000"/>
                        </a:lnSpc>
                      </a:pPr>
                      <a:r>
                        <a:rPr lang="en-IN" sz="1400" b="0" dirty="0" smtClean="0">
                          <a:solidFill>
                            <a:schemeClr val="tx1"/>
                          </a:solidFill>
                          <a:latin typeface="Verdana" panose="020B0604030504040204" pitchFamily="34" charset="0"/>
                          <a:ea typeface="Verdana" panose="020B0604030504040204" pitchFamily="34" charset="0"/>
                        </a:rPr>
                        <a:t>}).listen(3000);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1026" name="Picture 2"/>
          <p:cNvPicPr>
            <a:picLocks noChangeAspect="1" noChangeArrowheads="1"/>
          </p:cNvPicPr>
          <p:nvPr/>
        </p:nvPicPr>
        <p:blipFill>
          <a:blip r:embed="rId2"/>
          <a:srcRect/>
          <a:stretch>
            <a:fillRect/>
          </a:stretch>
        </p:blipFill>
        <p:spPr bwMode="auto">
          <a:xfrm>
            <a:off x="6975968" y="3937051"/>
            <a:ext cx="3876603" cy="162591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85763" lvl="1" indent="-341313">
              <a:lnSpc>
                <a:spcPct val="200000"/>
              </a:lnSpc>
              <a:buFont typeface="Arial" pitchFamily="34" charset="0"/>
              <a:buChar char="•"/>
            </a:pPr>
            <a:r>
              <a:rPr lang="en-US" b="0" dirty="0" smtClean="0"/>
              <a:t>Local modules are modules</a:t>
            </a:r>
            <a:r>
              <a:rPr lang="en-US" dirty="0" smtClean="0"/>
              <a:t> created locally </a:t>
            </a:r>
            <a:r>
              <a:rPr lang="en-US" b="0" dirty="0" smtClean="0"/>
              <a:t>in our Node.js application. </a:t>
            </a:r>
          </a:p>
          <a:p>
            <a:pPr marL="385763" lvl="1" indent="-341313">
              <a:lnSpc>
                <a:spcPct val="200000"/>
              </a:lnSpc>
              <a:buFont typeface="Arial" pitchFamily="34" charset="0"/>
              <a:buChar char="•"/>
            </a:pPr>
            <a:r>
              <a:rPr lang="en-US" b="0" dirty="0" smtClean="0"/>
              <a:t>These modules include different functionalities of our application in separate files and folders.</a:t>
            </a:r>
          </a:p>
          <a:p>
            <a:pPr marL="385763" lvl="1" indent="-341313">
              <a:lnSpc>
                <a:spcPct val="200000"/>
              </a:lnSpc>
              <a:buFont typeface="Arial" pitchFamily="34" charset="0"/>
              <a:buChar char="•"/>
            </a:pPr>
            <a:r>
              <a:rPr lang="en-US" b="0" dirty="0" smtClean="0"/>
              <a:t>To use local modules in our application, </a:t>
            </a:r>
          </a:p>
          <a:p>
            <a:pPr marL="877888" lvl="4" indent="-341313">
              <a:lnSpc>
                <a:spcPct val="200000"/>
              </a:lnSpc>
            </a:pPr>
            <a:r>
              <a:rPr lang="en-US" sz="1800" b="0" dirty="0" smtClean="0">
                <a:solidFill>
                  <a:schemeClr val="tx1"/>
                </a:solidFill>
              </a:rPr>
              <a:t>we need to load it using </a:t>
            </a:r>
            <a:r>
              <a:rPr lang="en-US" sz="1800" b="1" dirty="0" smtClean="0">
                <a:solidFill>
                  <a:schemeClr val="tx1"/>
                </a:solidFill>
              </a:rPr>
              <a:t>require() </a:t>
            </a:r>
            <a:r>
              <a:rPr lang="en-US" sz="1800" b="0" dirty="0" smtClean="0">
                <a:solidFill>
                  <a:schemeClr val="tx1"/>
                </a:solidFill>
              </a:rPr>
              <a:t>function in the same way as core module.</a:t>
            </a:r>
          </a:p>
          <a:p>
            <a:pPr marL="877888" lvl="4" indent="-341313">
              <a:lnSpc>
                <a:spcPct val="200000"/>
              </a:lnSpc>
            </a:pPr>
            <a:r>
              <a:rPr lang="en-US" sz="1800" b="1" dirty="0" smtClean="0">
                <a:solidFill>
                  <a:schemeClr val="tx1"/>
                </a:solidFill>
              </a:rPr>
              <a:t>require() </a:t>
            </a:r>
            <a:r>
              <a:rPr lang="en-US" sz="1800" b="0" dirty="0" smtClean="0">
                <a:solidFill>
                  <a:schemeClr val="tx1"/>
                </a:solidFill>
              </a:rPr>
              <a:t>is used to load in JavaScript files that we have created. </a:t>
            </a:r>
          </a:p>
          <a:p>
            <a:pPr marL="877888" lvl="4" indent="-341313">
              <a:lnSpc>
                <a:spcPct val="200000"/>
              </a:lnSpc>
            </a:pPr>
            <a:r>
              <a:rPr lang="en-US" sz="1800" b="0" dirty="0" smtClean="0">
                <a:solidFill>
                  <a:schemeClr val="tx1"/>
                </a:solidFill>
              </a:rPr>
              <a:t>We need to provide </a:t>
            </a:r>
            <a:r>
              <a:rPr lang="en-US" sz="1800" b="1" dirty="0" smtClean="0">
                <a:solidFill>
                  <a:schemeClr val="tx1"/>
                </a:solidFill>
              </a:rPr>
              <a:t>require() </a:t>
            </a:r>
            <a:r>
              <a:rPr lang="en-US" sz="1800" b="0" dirty="0" smtClean="0">
                <a:solidFill>
                  <a:schemeClr val="tx1"/>
                </a:solidFill>
              </a:rPr>
              <a:t>with </a:t>
            </a:r>
            <a:r>
              <a:rPr lang="en-US" sz="1800" dirty="0" smtClean="0">
                <a:solidFill>
                  <a:schemeClr val="tx1"/>
                </a:solidFill>
              </a:rPr>
              <a:t>a</a:t>
            </a:r>
            <a:r>
              <a:rPr lang="en-US" sz="1800" b="1" dirty="0" smtClean="0">
                <a:solidFill>
                  <a:schemeClr val="tx1"/>
                </a:solidFill>
              </a:rPr>
              <a:t> relative path</a:t>
            </a:r>
            <a:r>
              <a:rPr lang="en-US" sz="1800" dirty="0" smtClean="0">
                <a:solidFill>
                  <a:schemeClr val="tx1"/>
                </a:solidFill>
              </a:rPr>
              <a:t> </a:t>
            </a:r>
            <a:r>
              <a:rPr lang="en-US" sz="1800" b="0" dirty="0" smtClean="0">
                <a:solidFill>
                  <a:schemeClr val="tx1"/>
                </a:solidFill>
              </a:rPr>
              <a:t>to the script we want to load. </a:t>
            </a:r>
          </a:p>
          <a:p>
            <a:pPr marL="877888" lvl="4" indent="-341313">
              <a:lnSpc>
                <a:spcPct val="200000"/>
              </a:lnSpc>
            </a:pPr>
            <a:r>
              <a:rPr lang="en-US" sz="1800" b="0" dirty="0" smtClean="0">
                <a:solidFill>
                  <a:schemeClr val="tx1"/>
                </a:solidFill>
              </a:rPr>
              <a:t>This path should start with </a:t>
            </a:r>
            <a:r>
              <a:rPr lang="en-US" sz="1800" b="1" dirty="0" smtClean="0">
                <a:solidFill>
                  <a:schemeClr val="tx1"/>
                </a:solidFill>
              </a:rPr>
              <a:t>./</a:t>
            </a:r>
            <a:r>
              <a:rPr lang="en-US" sz="1800" b="0" dirty="0" smtClean="0">
                <a:solidFill>
                  <a:schemeClr val="tx1"/>
                </a:solidFill>
              </a:rPr>
              <a:t> and then link to the file that needs to be loaded in.</a:t>
            </a: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Modules</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0" indent="0">
              <a:lnSpc>
                <a:spcPct val="150000"/>
              </a:lnSpc>
              <a:buNone/>
            </a:pPr>
            <a:r>
              <a:rPr lang="en-US" sz="1800" b="1" dirty="0" smtClean="0"/>
              <a:t>For example,</a:t>
            </a:r>
            <a:endParaRPr lang="en-US" sz="1800" b="1" dirty="0"/>
          </a:p>
          <a:p>
            <a:pPr>
              <a:lnSpc>
                <a:spcPct val="150000"/>
              </a:lnSpc>
            </a:pPr>
            <a:r>
              <a:rPr lang="en-US" sz="1800" b="0" dirty="0" smtClean="0"/>
              <a:t>The code above uses require() to load in a file </a:t>
            </a:r>
            <a:r>
              <a:rPr lang="en-US" sz="1800" dirty="0" smtClean="0"/>
              <a:t>Message.js</a:t>
            </a:r>
            <a:r>
              <a:rPr lang="en-US" sz="1800" b="0" dirty="0" smtClean="0"/>
              <a:t> where it contains the message that need to be displayed.</a:t>
            </a:r>
          </a:p>
          <a:p>
            <a:pPr>
              <a:lnSpc>
                <a:spcPct val="150000"/>
              </a:lnSpc>
            </a:pPr>
            <a:r>
              <a:rPr lang="en-US" sz="1800" b="0" dirty="0" smtClean="0"/>
              <a:t>So, we have specified the path './Message.js' in the require() function. The '.' denotes a root folder.</a:t>
            </a:r>
          </a:p>
          <a:p>
            <a:pPr>
              <a:lnSpc>
                <a:spcPct val="150000"/>
              </a:lnSpc>
            </a:pPr>
            <a:r>
              <a:rPr lang="en-US" sz="1800" b="0" dirty="0" smtClean="0"/>
              <a:t>It stores the module contents in a variable </a:t>
            </a:r>
            <a:r>
              <a:rPr lang="en-US" sz="1800" dirty="0" err="1" smtClean="0"/>
              <a:t>msg</a:t>
            </a:r>
            <a:r>
              <a:rPr lang="en-US" sz="1800" b="0" dirty="0" smtClean="0"/>
              <a:t>, and then uses the contents in the script. </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Modules</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8190258"/>
              </p:ext>
            </p:extLst>
          </p:nvPr>
        </p:nvGraphicFramePr>
        <p:xfrm>
          <a:off x="2135422" y="3771549"/>
          <a:ext cx="6714697" cy="1429028"/>
        </p:xfrm>
        <a:graphic>
          <a:graphicData uri="http://schemas.openxmlformats.org/drawingml/2006/table">
            <a:tbl>
              <a:tblPr firstRow="1" bandRow="1">
                <a:tableStyleId>{6E25E649-3F16-4E02-A733-19D2CDBF48F0}</a:tableStyleId>
              </a:tblPr>
              <a:tblGrid>
                <a:gridCol w="6714697">
                  <a:extLst>
                    <a:ext uri="{9D8B030D-6E8A-4147-A177-3AD203B41FA5}">
                      <a16:colId xmlns:a16="http://schemas.microsoft.com/office/drawing/2014/main" val="20000"/>
                    </a:ext>
                  </a:extLst>
                </a:gridCol>
              </a:tblGrid>
              <a:tr h="1429028">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rPr>
                        <a:t>Filename: app.js</a:t>
                      </a:r>
                    </a:p>
                    <a:p>
                      <a:pPr>
                        <a:lnSpc>
                          <a:spcPct val="150000"/>
                        </a:lnSpc>
                      </a:pPr>
                      <a:r>
                        <a:rPr lang="en-IN" sz="1600" b="1" dirty="0" err="1" smtClean="0">
                          <a:solidFill>
                            <a:schemeClr val="tx1"/>
                          </a:solidFill>
                        </a:rPr>
                        <a:t>var</a:t>
                      </a:r>
                      <a:r>
                        <a:rPr lang="en-IN" sz="1600" b="1" dirty="0" smtClean="0">
                          <a:solidFill>
                            <a:schemeClr val="tx1"/>
                          </a:solidFill>
                        </a:rPr>
                        <a:t> </a:t>
                      </a:r>
                      <a:r>
                        <a:rPr lang="en-IN" sz="1600" b="1" dirty="0" err="1" smtClean="0">
                          <a:solidFill>
                            <a:schemeClr val="tx1"/>
                          </a:solidFill>
                        </a:rPr>
                        <a:t>msg</a:t>
                      </a:r>
                      <a:r>
                        <a:rPr lang="en-IN" sz="1600" b="1" dirty="0" smtClean="0">
                          <a:solidFill>
                            <a:schemeClr val="tx1"/>
                          </a:solidFill>
                        </a:rPr>
                        <a:t> = require('./Message.js'); </a:t>
                      </a:r>
                    </a:p>
                    <a:p>
                      <a:pPr>
                        <a:lnSpc>
                          <a:spcPct val="150000"/>
                        </a:lnSpc>
                      </a:pPr>
                      <a:r>
                        <a:rPr lang="en-IN" sz="1600" b="1" dirty="0" smtClean="0">
                          <a:solidFill>
                            <a:schemeClr val="tx1"/>
                          </a:solidFill>
                        </a:rPr>
                        <a:t>console.log(</a:t>
                      </a:r>
                      <a:r>
                        <a:rPr lang="en-IN" sz="1600" b="1" dirty="0" err="1" smtClean="0">
                          <a:solidFill>
                            <a:schemeClr val="tx1"/>
                          </a:solidFill>
                        </a:rPr>
                        <a:t>msg</a:t>
                      </a:r>
                      <a:r>
                        <a:rPr lang="en-IN" sz="1600"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200000"/>
              </a:lnSpc>
              <a:buNone/>
            </a:pPr>
            <a:r>
              <a:rPr lang="en-US" sz="1800" b="1" dirty="0" smtClean="0"/>
              <a:t>Exporting from files</a:t>
            </a:r>
          </a:p>
          <a:p>
            <a:pPr marL="341313" indent="-341313">
              <a:lnSpc>
                <a:spcPct val="200000"/>
              </a:lnSpc>
            </a:pPr>
            <a:r>
              <a:rPr lang="en-US" sz="1800" b="0" dirty="0" smtClean="0"/>
              <a:t>Node.js provides the required script with a place to store values that should be exported as part of the library. </a:t>
            </a:r>
            <a:r>
              <a:rPr lang="en-US" sz="1700" b="0" dirty="0" smtClean="0">
                <a:solidFill>
                  <a:schemeClr val="tx1"/>
                </a:solidFill>
              </a:rPr>
              <a:t>This is on </a:t>
            </a:r>
            <a:r>
              <a:rPr lang="en-US" sz="1700" b="1" i="1" dirty="0" err="1" smtClean="0">
                <a:solidFill>
                  <a:schemeClr val="tx1"/>
                </a:solidFill>
              </a:rPr>
              <a:t>module.exports</a:t>
            </a:r>
            <a:r>
              <a:rPr lang="en-US" sz="1700" b="1" i="1" dirty="0" smtClean="0">
                <a:solidFill>
                  <a:schemeClr val="tx1"/>
                </a:solidFill>
              </a:rPr>
              <a:t>. </a:t>
            </a:r>
          </a:p>
          <a:p>
            <a:pPr marL="341313" indent="-341313">
              <a:lnSpc>
                <a:spcPct val="200000"/>
              </a:lnSpc>
            </a:pPr>
            <a:r>
              <a:rPr lang="en-US" sz="1800" b="0" dirty="0" smtClean="0"/>
              <a:t>The </a:t>
            </a:r>
            <a:r>
              <a:rPr lang="en-US" sz="1800" i="1" dirty="0" err="1" smtClean="0"/>
              <a:t>module.exports</a:t>
            </a:r>
            <a:r>
              <a:rPr lang="en-US" sz="1800" b="0" dirty="0" smtClean="0"/>
              <a:t> is a special object which is included in every JS file in the Node.js application by default. </a:t>
            </a:r>
          </a:p>
          <a:p>
            <a:pPr marL="341313" indent="-341313">
              <a:lnSpc>
                <a:spcPct val="200000"/>
              </a:lnSpc>
            </a:pPr>
            <a:r>
              <a:rPr lang="en-US" sz="1800" b="0" dirty="0" smtClean="0"/>
              <a:t>Use </a:t>
            </a:r>
            <a:r>
              <a:rPr lang="en-US" sz="1800" dirty="0" err="1" smtClean="0"/>
              <a:t>module.exports</a:t>
            </a:r>
            <a:r>
              <a:rPr lang="en-US" sz="1800" b="0" dirty="0" smtClean="0"/>
              <a:t> or </a:t>
            </a:r>
            <a:r>
              <a:rPr lang="en-US" sz="1800" dirty="0" smtClean="0"/>
              <a:t>exports</a:t>
            </a:r>
            <a:r>
              <a:rPr lang="en-US" sz="1800" b="0" dirty="0" smtClean="0"/>
              <a:t> to expose a function, object or variable as a module in Node.js. </a:t>
            </a:r>
          </a:p>
          <a:p>
            <a:pPr marL="341313" indent="-341313">
              <a:lnSpc>
                <a:spcPct val="200000"/>
              </a:lnSpc>
            </a:pPr>
            <a:r>
              <a:rPr lang="en-US" sz="1800" b="0" dirty="0" smtClean="0"/>
              <a:t>The value stored on </a:t>
            </a:r>
            <a:r>
              <a:rPr lang="en-US" sz="1800" i="1" dirty="0" err="1" smtClean="0"/>
              <a:t>module.exports</a:t>
            </a:r>
            <a:r>
              <a:rPr lang="en-US" sz="1800" b="0" dirty="0" smtClean="0"/>
              <a:t> will be the return value for require when the script is imported.</a:t>
            </a:r>
          </a:p>
          <a:p>
            <a:pPr marL="341313" indent="-341313">
              <a:lnSpc>
                <a:spcPct val="200000"/>
              </a:lnSpc>
              <a:buFont typeface="Arial" pitchFamily="34" charset="0"/>
              <a:buChar char="•"/>
            </a:pPr>
            <a:endParaRPr lang="en-US" sz="1800" b="0" dirty="0" smtClean="0"/>
          </a:p>
          <a:p>
            <a:pPr marL="341313" indent="-341313">
              <a:lnSpc>
                <a:spcPct val="150000"/>
              </a:lnSpc>
              <a:buFont typeface="Arial" pitchFamily="34" charset="0"/>
              <a:buChar char="•"/>
            </a:pPr>
            <a:endParaRPr lang="en-US" sz="1800" b="0" dirty="0" smtClean="0"/>
          </a:p>
          <a:p>
            <a:pPr>
              <a:lnSpc>
                <a:spcPct val="150000"/>
              </a:lnSpc>
            </a:pPr>
            <a:endParaRPr lang="en-US" sz="1800" b="0" dirty="0" smtClean="0"/>
          </a:p>
          <a:p>
            <a:pPr>
              <a:lnSpc>
                <a:spcPct val="150000"/>
              </a:lnSpc>
            </a:pPr>
            <a:endParaRPr lang="en-US" sz="1800" b="0" dirty="0" smtClean="0"/>
          </a:p>
          <a:p>
            <a:pPr>
              <a:lnSpc>
                <a:spcPct val="150000"/>
              </a:lnSpc>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Export Module</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85763" lvl="1" indent="-341313">
              <a:lnSpc>
                <a:spcPct val="150000"/>
              </a:lnSpc>
              <a:buFont typeface="Arial" pitchFamily="34" charset="0"/>
              <a:buChar char="•"/>
            </a:pPr>
            <a:r>
              <a:rPr lang="en-US" b="0" dirty="0" smtClean="0"/>
              <a:t>The following example exposes simple string message as a module in Message.js.</a:t>
            </a:r>
          </a:p>
          <a:p>
            <a:pPr marL="341313" indent="-341313">
              <a:lnSpc>
                <a:spcPct val="150000"/>
              </a:lnSpc>
              <a:buFont typeface="Arial" pitchFamily="34" charset="0"/>
              <a:buChar char="•"/>
            </a:pPr>
            <a:endParaRPr lang="en-US" sz="1800" b="0" dirty="0" smtClean="0"/>
          </a:p>
          <a:p>
            <a:pPr marL="341313" indent="-341313">
              <a:lnSpc>
                <a:spcPct val="150000"/>
              </a:lnSpc>
              <a:buFont typeface="Arial" pitchFamily="34" charset="0"/>
              <a:buChar char="•"/>
            </a:pPr>
            <a:endParaRPr lang="en-US" sz="1800" b="0" dirty="0" smtClean="0"/>
          </a:p>
          <a:p>
            <a:pPr marL="341313" indent="-341313">
              <a:lnSpc>
                <a:spcPct val="150000"/>
              </a:lnSpc>
              <a:buFont typeface="Arial" pitchFamily="34" charset="0"/>
              <a:buChar char="•"/>
            </a:pPr>
            <a:endParaRPr lang="en-US" sz="1800" b="0" dirty="0" smtClean="0"/>
          </a:p>
          <a:p>
            <a:pPr marL="385763" lvl="1" indent="-341313">
              <a:lnSpc>
                <a:spcPct val="150000"/>
              </a:lnSpc>
              <a:buFont typeface="Arial" pitchFamily="34" charset="0"/>
              <a:buChar char="•"/>
            </a:pPr>
            <a:r>
              <a:rPr lang="en-US" b="0" dirty="0" smtClean="0"/>
              <a:t>If we run the </a:t>
            </a:r>
            <a:r>
              <a:rPr lang="en-US" dirty="0" smtClean="0"/>
              <a:t>app.js </a:t>
            </a:r>
            <a:r>
              <a:rPr lang="en-US" b="0" dirty="0" smtClean="0"/>
              <a:t>script, we will see the message “Hello World” is printed on console </a:t>
            </a:r>
          </a:p>
          <a:p>
            <a:pPr>
              <a:lnSpc>
                <a:spcPct val="150000"/>
              </a:lnSpc>
            </a:pPr>
            <a:endParaRPr lang="en-US" sz="1800" b="0" dirty="0" smtClean="0"/>
          </a:p>
          <a:p>
            <a:pPr>
              <a:lnSpc>
                <a:spcPct val="150000"/>
              </a:lnSpc>
            </a:pPr>
            <a:endParaRPr lang="en-US" sz="1800" b="0" dirty="0" smtClean="0"/>
          </a:p>
          <a:p>
            <a:pPr>
              <a:lnSpc>
                <a:spcPct val="150000"/>
              </a:lnSpc>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Export Module</a:t>
            </a:r>
            <a:endParaRPr lang="en-US" dirty="0"/>
          </a:p>
        </p:txBody>
      </p:sp>
      <p:graphicFrame>
        <p:nvGraphicFramePr>
          <p:cNvPr id="6" name="Table 5"/>
          <p:cNvGraphicFramePr>
            <a:graphicFrameLocks noGrp="1"/>
          </p:cNvGraphicFramePr>
          <p:nvPr/>
        </p:nvGraphicFramePr>
        <p:xfrm>
          <a:off x="2538486" y="2006222"/>
          <a:ext cx="6714697" cy="968991"/>
        </p:xfrm>
        <a:graphic>
          <a:graphicData uri="http://schemas.openxmlformats.org/drawingml/2006/table">
            <a:tbl>
              <a:tblPr firstRow="1" bandRow="1">
                <a:tableStyleId>{6E25E649-3F16-4E02-A733-19D2CDBF48F0}</a:tableStyleId>
              </a:tblPr>
              <a:tblGrid>
                <a:gridCol w="6714697">
                  <a:extLst>
                    <a:ext uri="{9D8B030D-6E8A-4147-A177-3AD203B41FA5}">
                      <a16:colId xmlns:a16="http://schemas.microsoft.com/office/drawing/2014/main" val="20000"/>
                    </a:ext>
                  </a:extLst>
                </a:gridCol>
              </a:tblGrid>
              <a:tr h="968991">
                <a:tc>
                  <a:txBody>
                    <a:bodyPr/>
                    <a:lstStyle/>
                    <a:p>
                      <a:pPr>
                        <a:lnSpc>
                          <a:spcPct val="150000"/>
                        </a:lnSpc>
                      </a:pPr>
                      <a:r>
                        <a:rPr lang="en-IN" sz="1600" b="1" dirty="0" smtClean="0">
                          <a:solidFill>
                            <a:srgbClr val="FF0000"/>
                          </a:solidFill>
                        </a:rPr>
                        <a:t>Filename:</a:t>
                      </a:r>
                      <a:r>
                        <a:rPr lang="en-IN" sz="1600" b="1" baseline="0" dirty="0" smtClean="0">
                          <a:solidFill>
                            <a:srgbClr val="FF0000"/>
                          </a:solidFill>
                        </a:rPr>
                        <a:t> </a:t>
                      </a:r>
                      <a:r>
                        <a:rPr lang="en-IN" sz="1600" b="1" dirty="0" smtClean="0">
                          <a:solidFill>
                            <a:srgbClr val="FF0000"/>
                          </a:solidFill>
                        </a:rPr>
                        <a:t>Message.js</a:t>
                      </a:r>
                    </a:p>
                    <a:p>
                      <a:pPr>
                        <a:lnSpc>
                          <a:spcPct val="150000"/>
                        </a:lnSpc>
                      </a:pPr>
                      <a:r>
                        <a:rPr lang="en-IN" sz="1600" b="1" dirty="0" err="1" smtClean="0">
                          <a:solidFill>
                            <a:schemeClr val="tx1"/>
                          </a:solidFill>
                        </a:rPr>
                        <a:t>module.exports</a:t>
                      </a:r>
                      <a:r>
                        <a:rPr lang="en-IN" sz="1600" b="1" dirty="0" smtClean="0">
                          <a:solidFill>
                            <a:schemeClr val="tx1"/>
                          </a:solidFill>
                        </a:rPr>
                        <a:t> = 'Hello world';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196611" name="Picture 3"/>
          <p:cNvPicPr>
            <a:picLocks noChangeAspect="1" noChangeArrowheads="1"/>
          </p:cNvPicPr>
          <p:nvPr/>
        </p:nvPicPr>
        <p:blipFill>
          <a:blip r:embed="rId2"/>
          <a:srcRect/>
          <a:stretch>
            <a:fillRect/>
          </a:stretch>
        </p:blipFill>
        <p:spPr bwMode="auto">
          <a:xfrm>
            <a:off x="3155049" y="4201378"/>
            <a:ext cx="5476319" cy="1626216"/>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a:lnSpc>
                <a:spcPct val="150000"/>
              </a:lnSpc>
            </a:pPr>
            <a:r>
              <a:rPr lang="en-US" sz="1800" b="0" dirty="0" smtClean="0"/>
              <a:t>For example, Create a calc.js file that has the following code</a:t>
            </a:r>
            <a:r>
              <a:rPr lang="en-US" sz="1800" dirty="0"/>
              <a:t>.</a:t>
            </a:r>
            <a:endParaRPr lang="en-US" sz="1800" b="0" dirty="0" smtClean="0"/>
          </a:p>
          <a:p>
            <a:pPr>
              <a:lnSpc>
                <a:spcPct val="150000"/>
              </a:lnSpc>
            </a:pPr>
            <a:endParaRPr lang="en-US" sz="1800" b="0" dirty="0" smtClean="0"/>
          </a:p>
          <a:p>
            <a:pPr>
              <a:lnSpc>
                <a:spcPct val="150000"/>
              </a:lnSpc>
            </a:pPr>
            <a:endParaRPr lang="en-US" sz="1800" b="0" dirty="0" smtClean="0"/>
          </a:p>
          <a:p>
            <a:pPr>
              <a:lnSpc>
                <a:spcPct val="150000"/>
              </a:lnSpc>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and Export Modules</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01482021"/>
              </p:ext>
            </p:extLst>
          </p:nvPr>
        </p:nvGraphicFramePr>
        <p:xfrm>
          <a:off x="1900290" y="2124718"/>
          <a:ext cx="6181264" cy="3370391"/>
        </p:xfrm>
        <a:graphic>
          <a:graphicData uri="http://schemas.openxmlformats.org/drawingml/2006/table">
            <a:tbl>
              <a:tblPr firstRow="1" bandRow="1">
                <a:tableStyleId>{6E25E649-3F16-4E02-A733-19D2CDBF48F0}</a:tableStyleId>
              </a:tblPr>
              <a:tblGrid>
                <a:gridCol w="6181264">
                  <a:extLst>
                    <a:ext uri="{9D8B030D-6E8A-4147-A177-3AD203B41FA5}">
                      <a16:colId xmlns:a16="http://schemas.microsoft.com/office/drawing/2014/main" val="20000"/>
                    </a:ext>
                  </a:extLst>
                </a:gridCol>
              </a:tblGrid>
              <a:tr h="3370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Filename: calc.js</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err="1" smtClean="0">
                          <a:solidFill>
                            <a:schemeClr val="tx1"/>
                          </a:solidFill>
                        </a:rPr>
                        <a:t>exports.add</a:t>
                      </a:r>
                      <a:r>
                        <a:rPr lang="en-IN" sz="1600" b="1" dirty="0" smtClean="0">
                          <a:solidFill>
                            <a:schemeClr val="tx1"/>
                          </a:solidFill>
                        </a:rPr>
                        <a:t> = function (x, y) {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return x + y;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exports.sub = function (x, y) {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return x - y;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err="1" smtClean="0">
                          <a:solidFill>
                            <a:schemeClr val="tx1"/>
                          </a:solidFill>
                        </a:rPr>
                        <a:t>exports.mult</a:t>
                      </a:r>
                      <a:r>
                        <a:rPr lang="en-IN" sz="1600" b="1" dirty="0" smtClean="0">
                          <a:solidFill>
                            <a:schemeClr val="tx1"/>
                          </a:solidFill>
                        </a:rPr>
                        <a:t> = function (x, y) {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return x * y;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exports.div = function (x, y) {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    return x / y;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a:lnSpc>
                <a:spcPct val="150000"/>
              </a:lnSpc>
            </a:pPr>
            <a:r>
              <a:rPr lang="en-US" sz="1800" b="0" dirty="0" smtClean="0"/>
              <a:t>calc.js file provides attributes to the outer world via exports, another file can use its exported functionality using the require() function. </a:t>
            </a:r>
          </a:p>
          <a:p>
            <a:pPr>
              <a:lnSpc>
                <a:spcPct val="150000"/>
              </a:lnSpc>
            </a:pPr>
            <a:endParaRPr lang="en-US" sz="1800" b="0" dirty="0" smtClean="0"/>
          </a:p>
          <a:p>
            <a:pPr>
              <a:lnSpc>
                <a:spcPct val="150000"/>
              </a:lnSpc>
            </a:pPr>
            <a:endParaRPr lang="en-US" sz="1800" b="0" dirty="0" smtClean="0"/>
          </a:p>
          <a:p>
            <a:pPr>
              <a:lnSpc>
                <a:spcPct val="150000"/>
              </a:lnSpc>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and Export Modules</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91798817"/>
              </p:ext>
            </p:extLst>
          </p:nvPr>
        </p:nvGraphicFramePr>
        <p:xfrm>
          <a:off x="1919432" y="2350718"/>
          <a:ext cx="6118580" cy="3505200"/>
        </p:xfrm>
        <a:graphic>
          <a:graphicData uri="http://schemas.openxmlformats.org/drawingml/2006/table">
            <a:tbl>
              <a:tblPr firstRow="1" bandRow="1">
                <a:tableStyleId>{6E25E649-3F16-4E02-A733-19D2CDBF48F0}</a:tableStyleId>
              </a:tblPr>
              <a:tblGrid>
                <a:gridCol w="6118580">
                  <a:extLst>
                    <a:ext uri="{9D8B030D-6E8A-4147-A177-3AD203B41FA5}">
                      <a16:colId xmlns:a16="http://schemas.microsoft.com/office/drawing/2014/main" val="20000"/>
                    </a:ext>
                  </a:extLst>
                </a:gridCol>
              </a:tblGrid>
              <a:tr h="1429028">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600" b="1" dirty="0" smtClean="0">
                          <a:solidFill>
                            <a:srgbClr val="FF0000"/>
                          </a:solidFill>
                        </a:rPr>
                        <a:t>Filename: index.js</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err="1" smtClean="0">
                          <a:solidFill>
                            <a:schemeClr val="tx1"/>
                          </a:solidFill>
                        </a:rPr>
                        <a:t>var</a:t>
                      </a:r>
                      <a:r>
                        <a:rPr lang="en-IN" sz="1600" b="1" dirty="0" smtClean="0">
                          <a:solidFill>
                            <a:schemeClr val="tx1"/>
                          </a:solidFill>
                        </a:rPr>
                        <a:t> calculator = require('./calc');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err="1" smtClean="0">
                          <a:solidFill>
                            <a:schemeClr val="tx1"/>
                          </a:solidFill>
                        </a:rPr>
                        <a:t>var</a:t>
                      </a:r>
                      <a:r>
                        <a:rPr lang="en-IN" sz="1600" b="1" dirty="0" smtClean="0">
                          <a:solidFill>
                            <a:schemeClr val="tx1"/>
                          </a:solidFill>
                        </a:rPr>
                        <a:t> x = 50, y = 10;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smtClean="0">
                          <a:solidFill>
                            <a:schemeClr val="tx1"/>
                          </a:solidFill>
                        </a:rPr>
                        <a:t>console.log("Addition of 50 and 10 is "+ </a:t>
                      </a:r>
                      <a:r>
                        <a:rPr lang="en-IN" sz="1600" b="1" dirty="0" err="1" smtClean="0">
                          <a:solidFill>
                            <a:schemeClr val="tx1"/>
                          </a:solidFill>
                        </a:rPr>
                        <a:t>calculator.add</a:t>
                      </a:r>
                      <a:r>
                        <a:rPr lang="en-IN" sz="1600" b="1" dirty="0" smtClean="0">
                          <a:solidFill>
                            <a:schemeClr val="tx1"/>
                          </a:solidFill>
                        </a:rPr>
                        <a:t>(x, y));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smtClean="0">
                          <a:solidFill>
                            <a:schemeClr val="tx1"/>
                          </a:solidFill>
                        </a:rPr>
                        <a:t>console.log("Subtraction of 50 and 10 is "</a:t>
                      </a:r>
                      <a:r>
                        <a:rPr lang="en-IN" sz="1600" b="1" baseline="0" dirty="0" smtClean="0">
                          <a:solidFill>
                            <a:schemeClr val="tx1"/>
                          </a:solidFill>
                        </a:rPr>
                        <a:t> </a:t>
                      </a:r>
                      <a:r>
                        <a:rPr lang="en-IN" sz="1600" b="1" dirty="0" smtClean="0">
                          <a:solidFill>
                            <a:schemeClr val="tx1"/>
                          </a:solidFill>
                        </a:rPr>
                        <a:t>+ calculator.sub(x, y));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smtClean="0">
                          <a:solidFill>
                            <a:schemeClr val="tx1"/>
                          </a:solidFill>
                        </a:rPr>
                        <a:t>console.log("Multiplication of 50 and 10 is "+ </a:t>
                      </a:r>
                      <a:r>
                        <a:rPr lang="en-IN" sz="1600" b="1" dirty="0" err="1" smtClean="0">
                          <a:solidFill>
                            <a:schemeClr val="tx1"/>
                          </a:solidFill>
                        </a:rPr>
                        <a:t>calculator.mult</a:t>
                      </a:r>
                      <a:r>
                        <a:rPr lang="en-IN" sz="1600" b="1" dirty="0" smtClean="0">
                          <a:solidFill>
                            <a:schemeClr val="tx1"/>
                          </a:solidFill>
                        </a:rPr>
                        <a:t>(x, y));     </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smtClean="0">
                          <a:solidFill>
                            <a:schemeClr val="tx1"/>
                          </a:solidFill>
                        </a:rPr>
                        <a:t>console.log("Division of 50 and 10 is "  + calculator.div(x,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fontAlgn="base">
              <a:lnSpc>
                <a:spcPct val="150000"/>
              </a:lnSpc>
            </a:pPr>
            <a:r>
              <a:rPr lang="en-US" sz="1800" b="0" dirty="0" smtClean="0"/>
              <a:t> Run </a:t>
            </a:r>
            <a:r>
              <a:rPr lang="en-US" sz="1800" dirty="0" smtClean="0"/>
              <a:t>index.js</a:t>
            </a:r>
            <a:r>
              <a:rPr lang="en-US" sz="1800" b="0" dirty="0" smtClean="0"/>
              <a:t> file using the following command:</a:t>
            </a:r>
          </a:p>
          <a:p>
            <a:pPr>
              <a:lnSpc>
                <a:spcPct val="150000"/>
              </a:lnSpc>
            </a:pPr>
            <a:r>
              <a:rPr lang="en-US" sz="1800" dirty="0" smtClean="0"/>
              <a:t>  node index.js</a:t>
            </a:r>
            <a:endParaRPr lang="en-US" sz="1800" b="0" dirty="0" smtClean="0"/>
          </a:p>
          <a:p>
            <a:pPr>
              <a:lnSpc>
                <a:spcPct val="150000"/>
              </a:lnSpc>
            </a:pPr>
            <a:endParaRPr lang="en-US" sz="1800" b="0" dirty="0" smtClean="0"/>
          </a:p>
          <a:p>
            <a:pPr>
              <a:lnSpc>
                <a:spcPct val="150000"/>
              </a:lnSpc>
            </a:pPr>
            <a:endParaRPr lang="en-US" sz="1800" b="0" dirty="0" smtClean="0"/>
          </a:p>
          <a:p>
            <a:pPr>
              <a:lnSpc>
                <a:spcPct val="150000"/>
              </a:lnSpc>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Local and Export Modules</a:t>
            </a:r>
            <a:br>
              <a:rPr lang="en-US" dirty="0" smtClean="0"/>
            </a:br>
            <a:endParaRPr lang="en-US" dirty="0"/>
          </a:p>
        </p:txBody>
      </p:sp>
      <p:pic>
        <p:nvPicPr>
          <p:cNvPr id="2050" name="Picture 2"/>
          <p:cNvPicPr>
            <a:picLocks noChangeAspect="1" noChangeArrowheads="1"/>
          </p:cNvPicPr>
          <p:nvPr/>
        </p:nvPicPr>
        <p:blipFill>
          <a:blip r:embed="rId2"/>
          <a:srcRect/>
          <a:stretch>
            <a:fillRect/>
          </a:stretch>
        </p:blipFill>
        <p:spPr bwMode="auto">
          <a:xfrm>
            <a:off x="2485070" y="2731773"/>
            <a:ext cx="6368249" cy="2874986"/>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r>
              <a:rPr lang="en-US" sz="1700" b="1" dirty="0" smtClean="0"/>
              <a:t>Traditional Web Server Model</a:t>
            </a:r>
          </a:p>
          <a:p>
            <a:r>
              <a:rPr lang="en-US" sz="1700" b="0" dirty="0" smtClean="0"/>
              <a:t>In the traditional web server model, </a:t>
            </a:r>
          </a:p>
          <a:p>
            <a:pPr marL="768350" lvl="4" indent="-231775">
              <a:lnSpc>
                <a:spcPct val="150000"/>
              </a:lnSpc>
            </a:pPr>
            <a:r>
              <a:rPr lang="en-US" sz="1700" dirty="0"/>
              <a:t>E</a:t>
            </a:r>
            <a:r>
              <a:rPr lang="en-US" sz="1700" b="0" dirty="0" smtClean="0"/>
              <a:t>ach request is handled by a </a:t>
            </a:r>
            <a:r>
              <a:rPr lang="en-US" sz="1700" b="1" dirty="0" smtClean="0"/>
              <a:t>dedicated thread </a:t>
            </a:r>
            <a:r>
              <a:rPr lang="en-US" sz="1700" b="0" dirty="0" smtClean="0"/>
              <a:t>from the </a:t>
            </a:r>
            <a:r>
              <a:rPr lang="en-US" sz="1700" b="1" dirty="0" smtClean="0"/>
              <a:t>thread pool.</a:t>
            </a:r>
            <a:r>
              <a:rPr lang="en-US" sz="1700" b="0" dirty="0" smtClean="0"/>
              <a:t> </a:t>
            </a:r>
            <a:endParaRPr lang="en-US" sz="1700" dirty="0" smtClean="0"/>
          </a:p>
          <a:p>
            <a:pPr marL="768350" lvl="4" indent="-231775">
              <a:lnSpc>
                <a:spcPct val="150000"/>
              </a:lnSpc>
            </a:pPr>
            <a:r>
              <a:rPr lang="en-US" sz="1700" b="0" dirty="0" smtClean="0"/>
              <a:t>If no thread is available in the thread pool at any point of time then the request </a:t>
            </a:r>
            <a:r>
              <a:rPr lang="en-US" sz="1700" b="1" dirty="0" smtClean="0"/>
              <a:t>waits till the next available thread. </a:t>
            </a:r>
          </a:p>
          <a:p>
            <a:pPr marL="768350" lvl="4" indent="-231775">
              <a:lnSpc>
                <a:spcPct val="150000"/>
              </a:lnSpc>
            </a:pPr>
            <a:r>
              <a:rPr lang="en-US" sz="1700" b="1" dirty="0" smtClean="0"/>
              <a:t>Dedicated thread </a:t>
            </a:r>
            <a:r>
              <a:rPr lang="en-US" sz="1700" b="0" dirty="0" smtClean="0"/>
              <a:t>executes a particular request and does not return to thread pool until it completes the execution and returns a response.</a:t>
            </a:r>
            <a:endParaRPr lang="en-US" sz="1700"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Execution Model</a:t>
            </a:r>
          </a:p>
        </p:txBody>
      </p:sp>
      <p:pic>
        <p:nvPicPr>
          <p:cNvPr id="167939" name="Picture 3"/>
          <p:cNvPicPr>
            <a:picLocks noChangeAspect="1" noChangeArrowheads="1"/>
          </p:cNvPicPr>
          <p:nvPr/>
        </p:nvPicPr>
        <p:blipFill>
          <a:blip r:embed="rId2"/>
          <a:srcRect/>
          <a:stretch>
            <a:fillRect/>
          </a:stretch>
        </p:blipFill>
        <p:spPr bwMode="auto">
          <a:xfrm>
            <a:off x="1592309" y="4787520"/>
            <a:ext cx="1533027" cy="1399273"/>
          </a:xfrm>
          <a:prstGeom prst="rect">
            <a:avLst/>
          </a:prstGeom>
          <a:noFill/>
          <a:ln w="9525">
            <a:noFill/>
            <a:miter lim="800000"/>
            <a:headEnd/>
            <a:tailEnd/>
          </a:ln>
          <a:effectLst/>
        </p:spPr>
      </p:pic>
      <p:pic>
        <p:nvPicPr>
          <p:cNvPr id="167940" name="Picture 4"/>
          <p:cNvPicPr>
            <a:picLocks noChangeAspect="1" noChangeArrowheads="1"/>
          </p:cNvPicPr>
          <p:nvPr/>
        </p:nvPicPr>
        <p:blipFill>
          <a:blip r:embed="rId3"/>
          <a:srcRect/>
          <a:stretch>
            <a:fillRect/>
          </a:stretch>
        </p:blipFill>
        <p:spPr bwMode="auto">
          <a:xfrm>
            <a:off x="3566829" y="5094239"/>
            <a:ext cx="1387308" cy="688192"/>
          </a:xfrm>
          <a:prstGeom prst="rect">
            <a:avLst/>
          </a:prstGeom>
          <a:noFill/>
          <a:ln w="9525">
            <a:noFill/>
            <a:miter lim="800000"/>
            <a:headEnd/>
            <a:tailEnd/>
          </a:ln>
          <a:effectLst/>
        </p:spPr>
      </p:pic>
      <p:pic>
        <p:nvPicPr>
          <p:cNvPr id="167941" name="Picture 5"/>
          <p:cNvPicPr>
            <a:picLocks noChangeAspect="1" noChangeArrowheads="1"/>
          </p:cNvPicPr>
          <p:nvPr/>
        </p:nvPicPr>
        <p:blipFill>
          <a:blip r:embed="rId4"/>
          <a:srcRect/>
          <a:stretch>
            <a:fillRect/>
          </a:stretch>
        </p:blipFill>
        <p:spPr bwMode="auto">
          <a:xfrm>
            <a:off x="5214369" y="4191996"/>
            <a:ext cx="1623159" cy="2216452"/>
          </a:xfrm>
          <a:prstGeom prst="rect">
            <a:avLst/>
          </a:prstGeom>
          <a:noFill/>
          <a:ln w="9525">
            <a:noFill/>
            <a:miter lim="800000"/>
            <a:headEnd/>
            <a:tailEnd/>
          </a:ln>
          <a:effectLst/>
        </p:spPr>
      </p:pic>
      <p:sp>
        <p:nvSpPr>
          <p:cNvPr id="11" name="Rectangle 10"/>
          <p:cNvSpPr/>
          <p:nvPr/>
        </p:nvSpPr>
        <p:spPr>
          <a:xfrm>
            <a:off x="5117911" y="5268036"/>
            <a:ext cx="163773" cy="1774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sp>
        <p:nvSpPr>
          <p:cNvPr id="12" name="Rectangle 11"/>
          <p:cNvSpPr/>
          <p:nvPr/>
        </p:nvSpPr>
        <p:spPr>
          <a:xfrm>
            <a:off x="3548419" y="5172501"/>
            <a:ext cx="45719" cy="57320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pic>
        <p:nvPicPr>
          <p:cNvPr id="167943" name="Picture 7"/>
          <p:cNvPicPr>
            <a:picLocks noChangeAspect="1" noChangeArrowheads="1"/>
          </p:cNvPicPr>
          <p:nvPr/>
        </p:nvPicPr>
        <p:blipFill>
          <a:blip r:embed="rId5"/>
          <a:srcRect/>
          <a:stretch>
            <a:fillRect/>
          </a:stretch>
        </p:blipFill>
        <p:spPr bwMode="auto">
          <a:xfrm>
            <a:off x="8161361" y="3749839"/>
            <a:ext cx="3480180" cy="3108161"/>
          </a:xfrm>
          <a:prstGeom prst="rect">
            <a:avLst/>
          </a:prstGeom>
          <a:noFill/>
          <a:ln w="9525">
            <a:noFill/>
            <a:miter lim="800000"/>
            <a:headEnd/>
            <a:tailEnd/>
          </a:ln>
          <a:effectLst/>
        </p:spPr>
      </p:pic>
      <p:sp>
        <p:nvSpPr>
          <p:cNvPr id="15" name="Rectangle 14"/>
          <p:cNvSpPr/>
          <p:nvPr/>
        </p:nvSpPr>
        <p:spPr>
          <a:xfrm>
            <a:off x="8065827" y="4995081"/>
            <a:ext cx="341194" cy="4913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pic>
        <p:nvPicPr>
          <p:cNvPr id="16" name="Picture 6"/>
          <p:cNvPicPr>
            <a:picLocks noChangeAspect="1" noChangeArrowheads="1"/>
          </p:cNvPicPr>
          <p:nvPr/>
        </p:nvPicPr>
        <p:blipFill>
          <a:blip r:embed="rId6"/>
          <a:srcRect/>
          <a:stretch>
            <a:fillRect/>
          </a:stretch>
        </p:blipFill>
        <p:spPr bwMode="auto">
          <a:xfrm>
            <a:off x="7192370" y="5022234"/>
            <a:ext cx="968991" cy="558732"/>
          </a:xfrm>
          <a:prstGeom prst="rect">
            <a:avLst/>
          </a:prstGeom>
          <a:noFill/>
          <a:ln w="9525">
            <a:noFill/>
            <a:miter lim="800000"/>
            <a:headEnd/>
            <a:tailEnd/>
          </a:ln>
          <a:effectLst/>
        </p:spPr>
      </p:pic>
      <p:pic>
        <p:nvPicPr>
          <p:cNvPr id="22" name="Picture 3"/>
          <p:cNvPicPr>
            <a:picLocks noChangeAspect="1" noChangeArrowheads="1"/>
          </p:cNvPicPr>
          <p:nvPr/>
        </p:nvPicPr>
        <p:blipFill>
          <a:blip r:embed="rId2"/>
          <a:srcRect/>
          <a:stretch>
            <a:fillRect/>
          </a:stretch>
        </p:blipFill>
        <p:spPr bwMode="auto">
          <a:xfrm>
            <a:off x="1594513" y="4794641"/>
            <a:ext cx="1533027" cy="1399273"/>
          </a:xfrm>
          <a:prstGeom prst="rect">
            <a:avLst/>
          </a:prstGeom>
          <a:noFill/>
          <a:ln w="9525">
            <a:noFill/>
            <a:miter lim="800000"/>
            <a:headEnd/>
            <a:tailEnd/>
          </a:ln>
          <a:effectLst/>
        </p:spPr>
      </p:pic>
      <p:pic>
        <p:nvPicPr>
          <p:cNvPr id="23" name="Picture 4"/>
          <p:cNvPicPr>
            <a:picLocks noChangeAspect="1" noChangeArrowheads="1"/>
          </p:cNvPicPr>
          <p:nvPr/>
        </p:nvPicPr>
        <p:blipFill>
          <a:blip r:embed="rId3"/>
          <a:srcRect/>
          <a:stretch>
            <a:fillRect/>
          </a:stretch>
        </p:blipFill>
        <p:spPr bwMode="auto">
          <a:xfrm>
            <a:off x="3569033" y="5101360"/>
            <a:ext cx="1387308" cy="688192"/>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76225" lvl="1" indent="-231775">
              <a:lnSpc>
                <a:spcPct val="200000"/>
              </a:lnSpc>
              <a:buFont typeface="Arial" pitchFamily="34" charset="0"/>
              <a:buChar char="•"/>
            </a:pPr>
            <a:r>
              <a:rPr lang="en-US" b="0" dirty="0" smtClean="0"/>
              <a:t>Third party modules are modules that are available online using the </a:t>
            </a:r>
            <a:r>
              <a:rPr lang="en-US" dirty="0" smtClean="0"/>
              <a:t>Node Package Manager(NPM). </a:t>
            </a:r>
          </a:p>
          <a:p>
            <a:pPr marL="276225" lvl="1" indent="-231775">
              <a:lnSpc>
                <a:spcPct val="200000"/>
              </a:lnSpc>
              <a:buFont typeface="Arial" pitchFamily="34" charset="0"/>
              <a:buChar char="•"/>
            </a:pPr>
            <a:r>
              <a:rPr lang="en-US" b="0" dirty="0" smtClean="0"/>
              <a:t>These modules can be installed in the project folder (locally) or globally.</a:t>
            </a:r>
          </a:p>
          <a:p>
            <a:pPr marL="276225" lvl="1" indent="-231775">
              <a:lnSpc>
                <a:spcPct val="200000"/>
              </a:lnSpc>
              <a:buFont typeface="Arial" pitchFamily="34" charset="0"/>
              <a:buChar char="•"/>
            </a:pPr>
            <a:r>
              <a:rPr lang="en-US" dirty="0" smtClean="0"/>
              <a:t>NPM (Node Package Manager)</a:t>
            </a:r>
            <a:r>
              <a:rPr lang="en-US" b="0" dirty="0" smtClean="0"/>
              <a:t> is the default package manager for Node.js and is written entirely in </a:t>
            </a:r>
            <a:r>
              <a:rPr lang="en-US" b="0" dirty="0" err="1" smtClean="0"/>
              <a:t>Javascript</a:t>
            </a:r>
            <a:r>
              <a:rPr lang="en-US" b="0" dirty="0" smtClean="0"/>
              <a:t>. </a:t>
            </a:r>
          </a:p>
          <a:p>
            <a:pPr marL="276225" lvl="1" indent="-231775">
              <a:lnSpc>
                <a:spcPct val="200000"/>
              </a:lnSpc>
              <a:buFont typeface="Arial" pitchFamily="34" charset="0"/>
              <a:buChar char="•"/>
            </a:pPr>
            <a:r>
              <a:rPr lang="en-US" b="0" dirty="0" smtClean="0"/>
              <a:t>It gets installed into the system with installation of Node.js. The required packages and modules in Node project are installed using NPM.</a:t>
            </a:r>
          </a:p>
          <a:p>
            <a:pPr marL="276225" lvl="1" indent="-231775">
              <a:lnSpc>
                <a:spcPct val="200000"/>
              </a:lnSpc>
              <a:buFont typeface="Arial" pitchFamily="34" charset="0"/>
              <a:buChar char="•"/>
            </a:pPr>
            <a:r>
              <a:rPr lang="en-US" b="0" dirty="0" smtClean="0"/>
              <a:t>It is a command line tool that installs, updates or uninstalls Node.js packages.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Third-party modules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31775" indent="-231775">
              <a:lnSpc>
                <a:spcPct val="150000"/>
              </a:lnSpc>
            </a:pPr>
            <a:r>
              <a:rPr lang="en-US" sz="1800" dirty="0" smtClean="0"/>
              <a:t>Installing NPM:</a:t>
            </a:r>
            <a:br>
              <a:rPr lang="en-US" sz="1800" dirty="0" smtClean="0"/>
            </a:br>
            <a:r>
              <a:rPr lang="en-US" sz="1800" b="0" dirty="0" smtClean="0"/>
              <a:t>To install NPM, it is required to install Node.js as NPM gets installed with Node.js automatically.</a:t>
            </a:r>
          </a:p>
          <a:p>
            <a:pPr marL="231775" indent="-231775">
              <a:lnSpc>
                <a:spcPct val="150000"/>
              </a:lnSpc>
            </a:pPr>
            <a:r>
              <a:rPr lang="en-US" sz="1800" dirty="0" smtClean="0"/>
              <a:t>Checking and updating </a:t>
            </a:r>
            <a:r>
              <a:rPr lang="en-US" sz="1800" dirty="0" err="1" smtClean="0"/>
              <a:t>npm</a:t>
            </a:r>
            <a:r>
              <a:rPr lang="en-US" sz="1800" dirty="0" smtClean="0"/>
              <a:t> version:</a:t>
            </a:r>
          </a:p>
          <a:p>
            <a:pPr marL="231775" indent="-231775">
              <a:lnSpc>
                <a:spcPct val="150000"/>
              </a:lnSpc>
            </a:pPr>
            <a:r>
              <a:rPr lang="en-US" b="0" dirty="0" smtClean="0"/>
              <a:t>Version of </a:t>
            </a:r>
            <a:r>
              <a:rPr lang="en-US" dirty="0" err="1" smtClean="0"/>
              <a:t>npm</a:t>
            </a:r>
            <a:r>
              <a:rPr lang="en-US" b="0" dirty="0" smtClean="0"/>
              <a:t> installed on system can be checked using the syntax   </a:t>
            </a:r>
          </a:p>
          <a:p>
            <a:pPr marL="44450" lvl="1">
              <a:lnSpc>
                <a:spcPct val="150000"/>
              </a:lnSpc>
            </a:pPr>
            <a:r>
              <a:rPr lang="en-US" b="0" dirty="0" smtClean="0"/>
              <a:t>          </a:t>
            </a:r>
          </a:p>
          <a:p>
            <a:pPr marL="276225" lvl="1" indent="-231775">
              <a:lnSpc>
                <a:spcPct val="150000"/>
              </a:lnSpc>
              <a:buFont typeface="Arial" pitchFamily="34" charset="0"/>
              <a:buChar char="•"/>
            </a:pPr>
            <a:r>
              <a:rPr lang="en-US" b="0" dirty="0" smtClean="0"/>
              <a:t>Older version of NPM can be updated to the latest version using the following command.</a:t>
            </a:r>
          </a:p>
          <a:p>
            <a:pPr marL="44450" lvl="1">
              <a:lnSpc>
                <a:spcPct val="150000"/>
              </a:lnSpc>
            </a:pPr>
            <a:endParaRPr lang="en-US" b="0" dirty="0" smtClean="0"/>
          </a:p>
          <a:p>
            <a:pPr marL="231775" indent="-231775">
              <a:lnSpc>
                <a:spcPct val="150000"/>
              </a:lnSpc>
            </a:pPr>
            <a:r>
              <a:rPr lang="en-US" sz="1800" b="0" dirty="0" smtClean="0"/>
              <a:t>As </a:t>
            </a:r>
            <a:r>
              <a:rPr lang="en-US" sz="1800" dirty="0" err="1" smtClean="0"/>
              <a:t>npm</a:t>
            </a:r>
            <a:r>
              <a:rPr lang="en-US" sz="1800" b="0" dirty="0" smtClean="0"/>
              <a:t> is a global package, </a:t>
            </a:r>
            <a:r>
              <a:rPr lang="en-US" sz="1800" dirty="0" smtClean="0"/>
              <a:t>-g</a:t>
            </a:r>
            <a:r>
              <a:rPr lang="en-US" sz="1800" b="0" dirty="0" smtClean="0"/>
              <a:t> flag is used to update it </a:t>
            </a:r>
            <a:r>
              <a:rPr lang="en-US" sz="1800" dirty="0" smtClean="0"/>
              <a:t>globally</a:t>
            </a:r>
            <a:r>
              <a:rPr lang="en-US" sz="1800" b="0" dirty="0" smtClean="0"/>
              <a:t>.</a:t>
            </a:r>
          </a:p>
          <a:p>
            <a:pPr marL="231775" indent="-231775">
              <a:lnSpc>
                <a:spcPct val="150000"/>
              </a:lnSpc>
            </a:pPr>
            <a:endParaRPr lang="en-US" sz="180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7" name="Rectangle 6"/>
          <p:cNvSpPr/>
          <p:nvPr/>
        </p:nvSpPr>
        <p:spPr>
          <a:xfrm>
            <a:off x="2837825" y="3415039"/>
            <a:ext cx="3794078" cy="402569"/>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–v</a:t>
            </a:r>
            <a:endParaRPr lang="en-US" sz="1600" dirty="0" smtClean="0"/>
          </a:p>
        </p:txBody>
      </p:sp>
      <p:sp>
        <p:nvSpPr>
          <p:cNvPr id="8" name="Rectangle 7"/>
          <p:cNvSpPr/>
          <p:nvPr/>
        </p:nvSpPr>
        <p:spPr>
          <a:xfrm>
            <a:off x="2837825" y="4418777"/>
            <a:ext cx="3794078" cy="41798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smtClean="0"/>
              <a:t> </a:t>
            </a:r>
            <a:r>
              <a:rPr lang="en-US" sz="1600" b="1" dirty="0" err="1" smtClean="0"/>
              <a:t>npm</a:t>
            </a:r>
            <a:r>
              <a:rPr lang="en-US" sz="1600" b="1" dirty="0" smtClean="0"/>
              <a:t> install </a:t>
            </a:r>
            <a:r>
              <a:rPr lang="en-US" sz="1600" b="1" dirty="0" err="1" smtClean="0"/>
              <a:t>npm@latest</a:t>
            </a:r>
            <a:r>
              <a:rPr lang="en-US" sz="1600" b="1" dirty="0" smtClean="0"/>
              <a:t> –g</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6018640" cy="4479187"/>
          </a:xfrm>
        </p:spPr>
        <p:txBody>
          <a:bodyPr/>
          <a:lstStyle/>
          <a:p>
            <a:pPr marL="0" indent="0">
              <a:lnSpc>
                <a:spcPct val="150000"/>
              </a:lnSpc>
              <a:buNone/>
            </a:pPr>
            <a:r>
              <a:rPr lang="en-US" sz="1800" b="1" dirty="0" smtClean="0"/>
              <a:t>Creating a Node Project:</a:t>
            </a:r>
          </a:p>
          <a:p>
            <a:pPr marL="276225" lvl="1" indent="-231775">
              <a:lnSpc>
                <a:spcPct val="150000"/>
              </a:lnSpc>
              <a:buFont typeface="Arial" pitchFamily="34" charset="0"/>
              <a:buChar char="•"/>
            </a:pPr>
            <a:r>
              <a:rPr lang="en-US" b="0" dirty="0" smtClean="0"/>
              <a:t>To create a Node project, </a:t>
            </a:r>
            <a:r>
              <a:rPr lang="en-US" dirty="0" err="1" smtClean="0"/>
              <a:t>npm</a:t>
            </a:r>
            <a:r>
              <a:rPr lang="en-US" dirty="0" smtClean="0"/>
              <a:t> init</a:t>
            </a:r>
            <a:r>
              <a:rPr lang="en-US" b="0" dirty="0" smtClean="0"/>
              <a:t> is used in the folder in which user want to create project. </a:t>
            </a:r>
          </a:p>
          <a:p>
            <a:pPr marL="276225" lvl="1" indent="-231775">
              <a:lnSpc>
                <a:spcPct val="150000"/>
              </a:lnSpc>
              <a:buFont typeface="Arial" pitchFamily="34" charset="0"/>
              <a:buChar char="•"/>
            </a:pPr>
            <a:r>
              <a:rPr lang="en-US" b="0" dirty="0" smtClean="0"/>
              <a:t>The </a:t>
            </a:r>
            <a:r>
              <a:rPr lang="en-US" b="0" dirty="0" err="1" smtClean="0"/>
              <a:t>npm</a:t>
            </a:r>
            <a:r>
              <a:rPr lang="en-US" b="0" dirty="0" smtClean="0"/>
              <a:t> command line will ask a number of questions like </a:t>
            </a:r>
            <a:r>
              <a:rPr lang="en-US" dirty="0" smtClean="0"/>
              <a:t>name, license, scripts, description, author, keywords, version, main file</a:t>
            </a:r>
            <a:r>
              <a:rPr lang="en-US" b="0" dirty="0" smtClean="0"/>
              <a:t> etc. </a:t>
            </a:r>
          </a:p>
          <a:p>
            <a:pPr marL="276225" lvl="1" indent="-231775">
              <a:lnSpc>
                <a:spcPct val="150000"/>
              </a:lnSpc>
              <a:buFont typeface="Arial" pitchFamily="34" charset="0"/>
              <a:buChar char="•"/>
            </a:pPr>
            <a:r>
              <a:rPr lang="en-US" b="0" dirty="0" smtClean="0"/>
              <a:t>After </a:t>
            </a:r>
            <a:r>
              <a:rPr lang="en-US" b="0" dirty="0" err="1" smtClean="0"/>
              <a:t>npm</a:t>
            </a:r>
            <a:r>
              <a:rPr lang="en-US" b="0" dirty="0" smtClean="0"/>
              <a:t> is done creating the project, a </a:t>
            </a:r>
            <a:r>
              <a:rPr lang="en-US" dirty="0" err="1" smtClean="0"/>
              <a:t>package.json</a:t>
            </a:r>
            <a:r>
              <a:rPr lang="en-US" b="0" dirty="0" smtClean="0"/>
              <a:t> file will be visible in project folder as a proof that the project has been initialized.</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467737"/>
              </p:ext>
            </p:extLst>
          </p:nvPr>
        </p:nvGraphicFramePr>
        <p:xfrm>
          <a:off x="7167675" y="1376731"/>
          <a:ext cx="4406017" cy="4785360"/>
        </p:xfrm>
        <a:graphic>
          <a:graphicData uri="http://schemas.openxmlformats.org/drawingml/2006/table">
            <a:tbl>
              <a:tblPr firstRow="1" bandRow="1">
                <a:tableStyleId>{6E25E649-3F16-4E02-A733-19D2CDBF48F0}</a:tableStyleId>
              </a:tblPr>
              <a:tblGrid>
                <a:gridCol w="4406017">
                  <a:extLst>
                    <a:ext uri="{9D8B030D-6E8A-4147-A177-3AD203B41FA5}">
                      <a16:colId xmlns:a16="http://schemas.microsoft.com/office/drawing/2014/main" val="20000"/>
                    </a:ext>
                  </a:extLst>
                </a:gridCol>
              </a:tblGrid>
              <a:tr h="4135795">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"name": "notes-app",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"version": "1.0.0",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"description": "",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"main": "app.js",</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 "scripts": {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        "test": "echo \"Error: no test specified\" &amp;&amp; exit 1"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 "author": "",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"license": "ISC", </a:t>
                      </a:r>
                    </a:p>
                    <a:p>
                      <a:pPr marL="0" marR="0" indent="0" algn="l" defTabSz="914400" rtl="0" eaLnBrk="1" fontAlgn="auto" latinLnBrk="0" hangingPunct="1">
                        <a:lnSpc>
                          <a:spcPct val="200000"/>
                        </a:lnSpc>
                        <a:spcBef>
                          <a:spcPts val="0"/>
                        </a:spcBef>
                        <a:spcAft>
                          <a:spcPts val="0"/>
                        </a:spcAft>
                        <a:buClrTx/>
                        <a:buSzTx/>
                        <a:buFontTx/>
                        <a:buNone/>
                        <a:tabLst/>
                        <a:defRPr/>
                      </a:pPr>
                      <a:r>
                        <a:rPr lang="en-IN" sz="1400"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150000"/>
              </a:lnSpc>
              <a:buNone/>
            </a:pPr>
            <a:r>
              <a:rPr lang="en-US" sz="1800" b="1" dirty="0" smtClean="0"/>
              <a:t>Installing Packages:</a:t>
            </a:r>
          </a:p>
          <a:p>
            <a:pPr marL="231775" indent="-231775">
              <a:lnSpc>
                <a:spcPct val="150000"/>
              </a:lnSpc>
            </a:pPr>
            <a:r>
              <a:rPr lang="en-US" sz="1800" b="0" dirty="0" smtClean="0"/>
              <a:t>After creating the project, next step is to incorporate the packages and modules to be used in the Node Project. </a:t>
            </a:r>
          </a:p>
          <a:p>
            <a:pPr marL="231775" indent="-231775">
              <a:lnSpc>
                <a:spcPct val="150000"/>
              </a:lnSpc>
            </a:pPr>
            <a:r>
              <a:rPr lang="en-US" sz="1800" b="0" dirty="0" smtClean="0"/>
              <a:t>To install packages and modules in the project (locally)  the following syntax:</a:t>
            </a:r>
            <a:endParaRPr lang="en-US" sz="1800" dirty="0"/>
          </a:p>
          <a:p>
            <a:pPr marL="0" indent="0">
              <a:lnSpc>
                <a:spcPct val="150000"/>
              </a:lnSpc>
              <a:buNone/>
            </a:pPr>
            <a:endParaRPr lang="en-US" sz="1800" b="0" dirty="0" smtClean="0"/>
          </a:p>
          <a:p>
            <a:pPr marL="231775" indent="-231775">
              <a:lnSpc>
                <a:spcPct val="150000"/>
              </a:lnSpc>
            </a:pPr>
            <a:r>
              <a:rPr lang="en-US" sz="1800" b="0" dirty="0" smtClean="0"/>
              <a:t>NPM can also install packages globally so that all the node.js application on that computer can import and use the installed packages. </a:t>
            </a:r>
          </a:p>
          <a:p>
            <a:pPr marL="231775" indent="-231775">
              <a:lnSpc>
                <a:spcPct val="150000"/>
              </a:lnSpc>
            </a:pPr>
            <a:r>
              <a:rPr lang="en-US" sz="1800" b="0" dirty="0" smtClean="0"/>
              <a:t>NPM installs global packages into </a:t>
            </a:r>
            <a:r>
              <a:rPr lang="en-US" sz="1800" i="1" dirty="0" smtClean="0"/>
              <a:t>/&lt;User&gt;/local/lib/</a:t>
            </a:r>
            <a:r>
              <a:rPr lang="en-US" sz="1800" i="1" dirty="0" err="1" smtClean="0"/>
              <a:t>node_modules</a:t>
            </a:r>
            <a:r>
              <a:rPr lang="en-US" sz="1800" dirty="0" smtClean="0"/>
              <a:t> </a:t>
            </a:r>
            <a:r>
              <a:rPr lang="en-US" sz="1800" b="0" dirty="0" smtClean="0"/>
              <a:t>folder.</a:t>
            </a:r>
          </a:p>
          <a:p>
            <a:pPr marL="231775" indent="-231775">
              <a:lnSpc>
                <a:spcPct val="150000"/>
              </a:lnSpc>
            </a:pPr>
            <a:r>
              <a:rPr lang="en-US" sz="1800" b="0" dirty="0" smtClean="0"/>
              <a:t>Apply -g in the install command to install package globally. The syntax is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8" name="Rectangle 7"/>
          <p:cNvSpPr/>
          <p:nvPr/>
        </p:nvSpPr>
        <p:spPr>
          <a:xfrm>
            <a:off x="3334603" y="2940891"/>
            <a:ext cx="3794078"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smtClean="0"/>
              <a:t> </a:t>
            </a:r>
            <a:r>
              <a:rPr lang="en-US" sz="1600" b="1" dirty="0" err="1" smtClean="0"/>
              <a:t>npm</a:t>
            </a:r>
            <a:r>
              <a:rPr lang="en-US" sz="1600" b="1" dirty="0" smtClean="0"/>
              <a:t> install &lt;</a:t>
            </a:r>
            <a:r>
              <a:rPr lang="en-US" sz="1600" b="1" dirty="0" err="1" smtClean="0"/>
              <a:t>package_name</a:t>
            </a:r>
            <a:r>
              <a:rPr lang="en-US" sz="1600" b="1" dirty="0" smtClean="0"/>
              <a:t>&gt;</a:t>
            </a:r>
            <a:endParaRPr lang="en-US" sz="1600" dirty="0" smtClean="0"/>
          </a:p>
        </p:txBody>
      </p:sp>
      <p:sp>
        <p:nvSpPr>
          <p:cNvPr id="9" name="Rectangle 8"/>
          <p:cNvSpPr/>
          <p:nvPr/>
        </p:nvSpPr>
        <p:spPr>
          <a:xfrm>
            <a:off x="3334603" y="5569315"/>
            <a:ext cx="3794078"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smtClean="0"/>
              <a:t> </a:t>
            </a:r>
            <a:r>
              <a:rPr lang="en-US" sz="1600" b="1" dirty="0" err="1" smtClean="0"/>
              <a:t>npm</a:t>
            </a:r>
            <a:r>
              <a:rPr lang="en-US" sz="1600" b="1" dirty="0" smtClean="0"/>
              <a:t> install -g &lt;</a:t>
            </a:r>
            <a:r>
              <a:rPr lang="en-US" sz="1600" b="1" dirty="0" err="1" smtClean="0"/>
              <a:t>package_name</a:t>
            </a:r>
            <a:r>
              <a:rPr lang="en-US" sz="1600" b="1" dirty="0" smtClean="0"/>
              <a:t>&gt;</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a:lnSpc>
                <a:spcPct val="150000"/>
              </a:lnSpc>
            </a:pPr>
            <a:r>
              <a:rPr lang="en-US" sz="1800" dirty="0" smtClean="0"/>
              <a:t>Example: </a:t>
            </a:r>
            <a:r>
              <a:rPr lang="en-US" sz="1800" b="0" dirty="0" smtClean="0"/>
              <a:t>To install </a:t>
            </a:r>
            <a:r>
              <a:rPr lang="en-US" sz="1800" dirty="0" err="1" smtClean="0"/>
              <a:t>validator</a:t>
            </a:r>
            <a:r>
              <a:rPr lang="en-US" sz="1800" b="0" dirty="0" smtClean="0"/>
              <a:t> package, the syntax is:</a:t>
            </a:r>
          </a:p>
          <a:p>
            <a:pPr>
              <a:lnSpc>
                <a:spcPct val="150000"/>
              </a:lnSpc>
            </a:pPr>
            <a:endParaRPr lang="en-US" sz="1800" b="0" dirty="0" smtClean="0"/>
          </a:p>
          <a:p>
            <a:pPr>
              <a:lnSpc>
                <a:spcPct val="150000"/>
              </a:lnSpc>
            </a:pPr>
            <a:r>
              <a:rPr lang="en-US" sz="1800" b="0" dirty="0" smtClean="0"/>
              <a:t>This syntax does three important things: </a:t>
            </a:r>
          </a:p>
          <a:p>
            <a:pPr marL="222250" lvl="1" indent="-177800">
              <a:lnSpc>
                <a:spcPct val="150000"/>
              </a:lnSpc>
              <a:buFont typeface="Arial" pitchFamily="34" charset="0"/>
              <a:buChar char="•"/>
            </a:pPr>
            <a:r>
              <a:rPr lang="en-US" b="0" dirty="0" smtClean="0"/>
              <a:t>First, it creates a </a:t>
            </a:r>
            <a:r>
              <a:rPr lang="en-US" dirty="0" err="1" smtClean="0"/>
              <a:t>node_modules</a:t>
            </a:r>
            <a:r>
              <a:rPr lang="en-US" b="0" dirty="0" smtClean="0"/>
              <a:t> directory. </a:t>
            </a:r>
          </a:p>
          <a:p>
            <a:pPr marL="714375" lvl="4">
              <a:lnSpc>
                <a:spcPct val="150000"/>
              </a:lnSpc>
            </a:pPr>
            <a:r>
              <a:rPr lang="en-US" sz="1800" b="0" dirty="0" err="1" smtClean="0">
                <a:solidFill>
                  <a:schemeClr val="tx1"/>
                </a:solidFill>
              </a:rPr>
              <a:t>npm</a:t>
            </a:r>
            <a:r>
              <a:rPr lang="en-US" sz="1800" b="0" dirty="0" smtClean="0">
                <a:solidFill>
                  <a:schemeClr val="tx1"/>
                </a:solidFill>
              </a:rPr>
              <a:t> uses this directory to store all the code for the </a:t>
            </a:r>
            <a:r>
              <a:rPr lang="en-US" sz="1800" b="0" dirty="0" err="1" smtClean="0">
                <a:solidFill>
                  <a:schemeClr val="tx1"/>
                </a:solidFill>
              </a:rPr>
              <a:t>npm</a:t>
            </a:r>
            <a:r>
              <a:rPr lang="en-US" sz="1800" b="0" dirty="0" smtClean="0">
                <a:solidFill>
                  <a:schemeClr val="tx1"/>
                </a:solidFill>
              </a:rPr>
              <a:t> modules that have installed. </a:t>
            </a:r>
          </a:p>
          <a:p>
            <a:pPr marL="222250" lvl="1" indent="-177800">
              <a:lnSpc>
                <a:spcPct val="150000"/>
              </a:lnSpc>
              <a:buFont typeface="Arial" pitchFamily="34" charset="0"/>
              <a:buChar char="•"/>
            </a:pPr>
            <a:r>
              <a:rPr lang="en-US" b="0" dirty="0" smtClean="0"/>
              <a:t>Second, </a:t>
            </a:r>
            <a:r>
              <a:rPr lang="en-US" b="0" dirty="0" err="1" smtClean="0"/>
              <a:t>npm</a:t>
            </a:r>
            <a:r>
              <a:rPr lang="en-US" b="0" dirty="0" smtClean="0"/>
              <a:t> adds the module as a dependency by listing it in the dependencies property in </a:t>
            </a:r>
            <a:r>
              <a:rPr lang="en-US" dirty="0" err="1" smtClean="0"/>
              <a:t>package.json</a:t>
            </a:r>
            <a:r>
              <a:rPr lang="en-US" dirty="0" smtClean="0"/>
              <a:t>. </a:t>
            </a:r>
          </a:p>
          <a:p>
            <a:pPr marL="714375" lvl="4">
              <a:lnSpc>
                <a:spcPct val="150000"/>
              </a:lnSpc>
            </a:pPr>
            <a:r>
              <a:rPr lang="en-US" sz="1800" b="0" dirty="0" smtClean="0">
                <a:solidFill>
                  <a:schemeClr val="tx1"/>
                </a:solidFill>
              </a:rPr>
              <a:t>This allows to track and manage the module that have installed. </a:t>
            </a:r>
          </a:p>
          <a:p>
            <a:pPr marL="222250" lvl="1" indent="-177800">
              <a:lnSpc>
                <a:spcPct val="150000"/>
              </a:lnSpc>
              <a:buFont typeface="Arial" pitchFamily="34" charset="0"/>
              <a:buChar char="•"/>
            </a:pPr>
            <a:r>
              <a:rPr lang="en-US" b="0" dirty="0" smtClean="0"/>
              <a:t>Third, </a:t>
            </a:r>
            <a:r>
              <a:rPr lang="en-US" b="0" dirty="0" err="1" smtClean="0"/>
              <a:t>npm</a:t>
            </a:r>
            <a:r>
              <a:rPr lang="en-US" b="0" dirty="0" smtClean="0"/>
              <a:t> creates a </a:t>
            </a:r>
            <a:r>
              <a:rPr lang="en-US" dirty="0" smtClean="0"/>
              <a:t>package-</a:t>
            </a:r>
            <a:r>
              <a:rPr lang="en-US" dirty="0" err="1" smtClean="0"/>
              <a:t>lock.json</a:t>
            </a:r>
            <a:r>
              <a:rPr lang="en-US" b="0" dirty="0" smtClean="0"/>
              <a:t> file. </a:t>
            </a:r>
          </a:p>
          <a:p>
            <a:pPr marL="714375" lvl="4">
              <a:lnSpc>
                <a:spcPct val="150000"/>
              </a:lnSpc>
            </a:pPr>
            <a:r>
              <a:rPr lang="en-US" sz="1800" b="0" dirty="0" smtClean="0">
                <a:solidFill>
                  <a:schemeClr val="tx1"/>
                </a:solidFill>
              </a:rPr>
              <a:t>This includes detailed information about the modules that have installed which helps keep things fast and secure</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8" name="Rectangle 7"/>
          <p:cNvSpPr/>
          <p:nvPr/>
        </p:nvSpPr>
        <p:spPr>
          <a:xfrm>
            <a:off x="2149167" y="1932002"/>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smtClean="0"/>
              <a:t> </a:t>
            </a:r>
            <a:r>
              <a:rPr lang="en-US" sz="1600" b="1" dirty="0" err="1" smtClean="0"/>
              <a:t>npm</a:t>
            </a:r>
            <a:r>
              <a:rPr lang="en-US" sz="1600" b="1" dirty="0" smtClean="0"/>
              <a:t> install </a:t>
            </a:r>
            <a:r>
              <a:rPr lang="en-US" sz="1600" b="1" dirty="0" err="1" smtClean="0"/>
              <a:t>validator</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87338" indent="-287338">
              <a:lnSpc>
                <a:spcPct val="200000"/>
              </a:lnSpc>
            </a:pPr>
            <a:r>
              <a:rPr lang="en-US" sz="1800" b="1" dirty="0" smtClean="0"/>
              <a:t>Controlling where the package gets installed:</a:t>
            </a:r>
          </a:p>
          <a:p>
            <a:pPr marL="331788" lvl="1" indent="-287338">
              <a:lnSpc>
                <a:spcPct val="200000"/>
              </a:lnSpc>
              <a:buFont typeface="Arial" pitchFamily="34" charset="0"/>
              <a:buChar char="•"/>
            </a:pPr>
            <a:r>
              <a:rPr lang="en-US" b="0" dirty="0" smtClean="0"/>
              <a:t>To install a package and simultaneously save it in </a:t>
            </a:r>
            <a:r>
              <a:rPr lang="en-US" b="0" dirty="0" err="1" smtClean="0"/>
              <a:t>package.json</a:t>
            </a:r>
            <a:r>
              <a:rPr lang="en-US" b="0" dirty="0" smtClean="0"/>
              <a:t> file (in case using Node.js), add –save flag. </a:t>
            </a:r>
          </a:p>
          <a:p>
            <a:pPr marL="331788" lvl="1" indent="-287338">
              <a:lnSpc>
                <a:spcPct val="200000"/>
              </a:lnSpc>
              <a:buFont typeface="Arial" pitchFamily="34" charset="0"/>
              <a:buChar char="•"/>
            </a:pPr>
            <a:r>
              <a:rPr lang="en-US" b="0" dirty="0" smtClean="0"/>
              <a:t>The –save flag is default in </a:t>
            </a:r>
            <a:r>
              <a:rPr lang="en-US" b="0" dirty="0" err="1" smtClean="0"/>
              <a:t>npm</a:t>
            </a:r>
            <a:r>
              <a:rPr lang="en-US" b="0" dirty="0" smtClean="0"/>
              <a:t> install command so it is equal to </a:t>
            </a:r>
            <a:r>
              <a:rPr lang="en-US" b="0" dirty="0" err="1" smtClean="0"/>
              <a:t>npm</a:t>
            </a:r>
            <a:r>
              <a:rPr lang="en-US" b="0" dirty="0" smtClean="0"/>
              <a:t> install </a:t>
            </a:r>
            <a:r>
              <a:rPr lang="en-US" b="0" dirty="0" err="1" smtClean="0"/>
              <a:t>package_name</a:t>
            </a:r>
            <a:r>
              <a:rPr lang="en-US" b="0" dirty="0" smtClean="0"/>
              <a:t> command.</a:t>
            </a:r>
            <a:r>
              <a:rPr lang="en-US" dirty="0" smtClean="0"/>
              <a:t/>
            </a:r>
            <a:br>
              <a:rPr lang="en-US" dirty="0" smtClean="0"/>
            </a:br>
            <a:endParaRPr lang="en-US" dirty="0" smtClean="0"/>
          </a:p>
          <a:p>
            <a:pPr marL="287338" indent="-287338">
              <a:lnSpc>
                <a:spcPct val="200000"/>
              </a:lnSpc>
            </a:pPr>
            <a:r>
              <a:rPr lang="en-US" sz="1800" b="1" dirty="0" smtClean="0"/>
              <a:t>Importing an </a:t>
            </a:r>
            <a:r>
              <a:rPr lang="en-US" sz="1800" b="1" dirty="0" err="1" smtClean="0"/>
              <a:t>npm</a:t>
            </a:r>
            <a:r>
              <a:rPr lang="en-US" sz="1800" b="1" dirty="0" smtClean="0"/>
              <a:t> Module: </a:t>
            </a:r>
          </a:p>
          <a:p>
            <a:pPr marL="331788" lvl="1" indent="-287338">
              <a:lnSpc>
                <a:spcPct val="200000"/>
              </a:lnSpc>
              <a:buFont typeface="Arial" pitchFamily="34" charset="0"/>
              <a:buChar char="•"/>
            </a:pPr>
            <a:r>
              <a:rPr lang="en-US" b="0" dirty="0" err="1" smtClean="0"/>
              <a:t>npm</a:t>
            </a:r>
            <a:r>
              <a:rPr lang="en-US" b="0" dirty="0" smtClean="0"/>
              <a:t> modules can be imported into your script using require() function. </a:t>
            </a:r>
          </a:p>
          <a:p>
            <a:pPr marL="331788" lvl="1" indent="-287338">
              <a:lnSpc>
                <a:spcPct val="200000"/>
              </a:lnSpc>
              <a:buFont typeface="Arial" pitchFamily="34" charset="0"/>
              <a:buChar char="•"/>
            </a:pPr>
            <a:r>
              <a:rPr lang="en-US" b="0" dirty="0" smtClean="0"/>
              <a:t>To load in an </a:t>
            </a:r>
            <a:r>
              <a:rPr lang="en-US" b="0" dirty="0" err="1" smtClean="0"/>
              <a:t>npm</a:t>
            </a:r>
            <a:r>
              <a:rPr lang="en-US" b="0" dirty="0" smtClean="0"/>
              <a:t> module, pass the </a:t>
            </a:r>
            <a:r>
              <a:rPr lang="en-US" b="0" dirty="0" err="1" smtClean="0"/>
              <a:t>npm</a:t>
            </a:r>
            <a:r>
              <a:rPr lang="en-US" b="0" dirty="0" smtClean="0"/>
              <a:t> module name to require. </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7" name="Rectangle 6"/>
          <p:cNvSpPr/>
          <p:nvPr/>
        </p:nvSpPr>
        <p:spPr>
          <a:xfrm>
            <a:off x="2869539" y="3329721"/>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install </a:t>
            </a:r>
            <a:r>
              <a:rPr lang="en-US" sz="1600" b="1" dirty="0" err="1" smtClean="0"/>
              <a:t>validator</a:t>
            </a:r>
            <a:r>
              <a:rPr lang="en-US" sz="1600" b="1" dirty="0" smtClean="0"/>
              <a:t> –save</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87338" indent="-287338">
              <a:lnSpc>
                <a:spcPct val="150000"/>
              </a:lnSpc>
            </a:pPr>
            <a:r>
              <a:rPr lang="en-US" sz="1800" b="0" dirty="0" smtClean="0"/>
              <a:t>The script above uses </a:t>
            </a:r>
            <a:r>
              <a:rPr lang="en-US" sz="1800" dirty="0" smtClean="0"/>
              <a:t>require() </a:t>
            </a:r>
            <a:r>
              <a:rPr lang="en-US" sz="1800" b="0" dirty="0" smtClean="0"/>
              <a:t>to load in validator. </a:t>
            </a:r>
          </a:p>
          <a:p>
            <a:pPr marL="287338" indent="-287338">
              <a:lnSpc>
                <a:spcPct val="150000"/>
              </a:lnSpc>
            </a:pPr>
            <a:r>
              <a:rPr lang="en-US" sz="1800" b="0" dirty="0" smtClean="0"/>
              <a:t>The script then uses the </a:t>
            </a:r>
            <a:r>
              <a:rPr lang="en-US" sz="1800" dirty="0" err="1" smtClean="0"/>
              <a:t>isURL</a:t>
            </a:r>
            <a:r>
              <a:rPr lang="en-US" sz="1800" dirty="0" smtClean="0"/>
              <a:t>() </a:t>
            </a:r>
            <a:r>
              <a:rPr lang="en-US" sz="1800" b="0" dirty="0" smtClean="0"/>
              <a:t>function provided by validator to check if a given string contains a valid URL.</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0842778"/>
              </p:ext>
            </p:extLst>
          </p:nvPr>
        </p:nvGraphicFramePr>
        <p:xfrm>
          <a:off x="1436641" y="2577041"/>
          <a:ext cx="7328845" cy="1554480"/>
        </p:xfrm>
        <a:graphic>
          <a:graphicData uri="http://schemas.openxmlformats.org/drawingml/2006/table">
            <a:tbl>
              <a:tblPr firstRow="1" bandRow="1">
                <a:tableStyleId>{6E25E649-3F16-4E02-A733-19D2CDBF48F0}</a:tableStyleId>
              </a:tblPr>
              <a:tblGrid>
                <a:gridCol w="7328845">
                  <a:extLst>
                    <a:ext uri="{9D8B030D-6E8A-4147-A177-3AD203B41FA5}">
                      <a16:colId xmlns:a16="http://schemas.microsoft.com/office/drawing/2014/main" val="20000"/>
                    </a:ext>
                  </a:extLst>
                </a:gridCol>
              </a:tblGrid>
              <a:tr h="1429028">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600" b="1" dirty="0" smtClean="0">
                          <a:solidFill>
                            <a:srgbClr val="FF0000"/>
                          </a:solidFill>
                        </a:rPr>
                        <a:t>Filename: validator.js</a:t>
                      </a:r>
                    </a:p>
                    <a:p>
                      <a:pPr marL="0" marR="0" indent="0" algn="l" defTabSz="914400" rtl="0" eaLnBrk="1" fontAlgn="auto" latinLnBrk="0" hangingPunct="1">
                        <a:lnSpc>
                          <a:spcPct val="200000"/>
                        </a:lnSpc>
                        <a:spcBef>
                          <a:spcPts val="0"/>
                        </a:spcBef>
                        <a:spcAft>
                          <a:spcPts val="0"/>
                        </a:spcAft>
                        <a:buClrTx/>
                        <a:buSzTx/>
                        <a:buFontTx/>
                        <a:buNone/>
                        <a:tabLst/>
                        <a:defRPr/>
                      </a:pPr>
                      <a:r>
                        <a:rPr lang="en-IN" sz="1600" b="1" dirty="0" smtClean="0">
                          <a:solidFill>
                            <a:schemeClr val="tx1"/>
                          </a:solidFill>
                        </a:rPr>
                        <a:t>const </a:t>
                      </a:r>
                      <a:r>
                        <a:rPr lang="en-IN" sz="1600" b="1" dirty="0" err="1" smtClean="0">
                          <a:solidFill>
                            <a:schemeClr val="tx1"/>
                          </a:solidFill>
                        </a:rPr>
                        <a:t>validator</a:t>
                      </a:r>
                      <a:r>
                        <a:rPr lang="en-IN" sz="1600" b="1" dirty="0" smtClean="0">
                          <a:solidFill>
                            <a:schemeClr val="tx1"/>
                          </a:solidFill>
                        </a:rPr>
                        <a:t> = require('</a:t>
                      </a:r>
                      <a:r>
                        <a:rPr lang="en-IN" sz="1600" b="1" dirty="0" err="1" smtClean="0">
                          <a:solidFill>
                            <a:schemeClr val="tx1"/>
                          </a:solidFill>
                        </a:rPr>
                        <a:t>validator</a:t>
                      </a:r>
                      <a:r>
                        <a:rPr lang="en-IN" sz="1600" b="1" dirty="0" smtClean="0">
                          <a:solidFill>
                            <a:schemeClr val="tx1"/>
                          </a:solidFill>
                        </a:rPr>
                        <a:t>') console.log(</a:t>
                      </a:r>
                      <a:r>
                        <a:rPr lang="en-IN" sz="1600" b="1" dirty="0" err="1" smtClean="0">
                          <a:solidFill>
                            <a:schemeClr val="tx1"/>
                          </a:solidFill>
                        </a:rPr>
                        <a:t>validator.isURL</a:t>
                      </a:r>
                      <a:r>
                        <a:rPr lang="en-IN" sz="1600" b="1" dirty="0" smtClean="0">
                          <a:solidFill>
                            <a:schemeClr val="tx1"/>
                          </a:solidFill>
                        </a:rPr>
                        <a:t>('https/mead.io')) // Print: true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srcRect/>
          <a:stretch>
            <a:fillRect/>
          </a:stretch>
        </p:blipFill>
        <p:spPr bwMode="auto">
          <a:xfrm>
            <a:off x="5101063" y="4289124"/>
            <a:ext cx="5414536" cy="2085413"/>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150000"/>
              </a:lnSpc>
              <a:buNone/>
            </a:pPr>
            <a:r>
              <a:rPr lang="en-US" sz="1800" b="1" dirty="0" smtClean="0"/>
              <a:t>Update Package:</a:t>
            </a:r>
          </a:p>
          <a:p>
            <a:pPr marL="287338" indent="-287338">
              <a:lnSpc>
                <a:spcPct val="150000"/>
              </a:lnSpc>
            </a:pPr>
            <a:r>
              <a:rPr lang="en-US" sz="1800" b="0" dirty="0" smtClean="0"/>
              <a:t>To update the package installed locally, follow the below syntax:</a:t>
            </a:r>
            <a:br>
              <a:rPr lang="en-US" sz="1800" b="0" dirty="0" smtClean="0"/>
            </a:br>
            <a:endParaRPr lang="en-US" sz="1800" dirty="0" smtClean="0"/>
          </a:p>
          <a:p>
            <a:pPr marL="0" indent="0">
              <a:lnSpc>
                <a:spcPct val="150000"/>
              </a:lnSpc>
              <a:buNone/>
            </a:pPr>
            <a:r>
              <a:rPr lang="en-US" sz="1800" b="1" dirty="0" smtClean="0"/>
              <a:t>Uninstalling Packages:</a:t>
            </a:r>
            <a:endParaRPr lang="en-US" sz="1800" b="1" dirty="0"/>
          </a:p>
          <a:p>
            <a:pPr marL="287338" indent="-287338">
              <a:lnSpc>
                <a:spcPct val="150000"/>
              </a:lnSpc>
            </a:pPr>
            <a:r>
              <a:rPr lang="en-US" sz="1800" b="0" dirty="0" smtClean="0"/>
              <a:t>To uninstall packages using </a:t>
            </a:r>
            <a:r>
              <a:rPr lang="en-US" sz="1800" b="0" dirty="0" err="1" smtClean="0"/>
              <a:t>npm</a:t>
            </a:r>
            <a:r>
              <a:rPr lang="en-US" sz="1800" b="0" dirty="0" smtClean="0"/>
              <a:t>, follow the below syntax:</a:t>
            </a:r>
            <a:endParaRPr lang="en-US" sz="1800" dirty="0"/>
          </a:p>
          <a:p>
            <a:pPr marL="287338" indent="-287338">
              <a:lnSpc>
                <a:spcPct val="150000"/>
              </a:lnSpc>
            </a:pPr>
            <a:endParaRPr lang="en-US" sz="1800" b="0" dirty="0" smtClean="0"/>
          </a:p>
          <a:p>
            <a:pPr marL="287338" indent="-287338">
              <a:lnSpc>
                <a:spcPct val="150000"/>
              </a:lnSpc>
            </a:pPr>
            <a:r>
              <a:rPr lang="en-US" sz="1800" b="0" dirty="0" smtClean="0"/>
              <a:t> To uninstall global packages, follow the below syntax: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8" name="Rectangle 7"/>
          <p:cNvSpPr/>
          <p:nvPr/>
        </p:nvSpPr>
        <p:spPr>
          <a:xfrm>
            <a:off x="2918411" y="2425886"/>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update &lt;package name&gt;</a:t>
            </a:r>
            <a:endParaRPr lang="en-US" sz="1600" dirty="0" smtClean="0"/>
          </a:p>
        </p:txBody>
      </p:sp>
      <p:sp>
        <p:nvSpPr>
          <p:cNvPr id="9" name="Rectangle 8"/>
          <p:cNvSpPr/>
          <p:nvPr/>
        </p:nvSpPr>
        <p:spPr>
          <a:xfrm>
            <a:off x="2918411" y="3872606"/>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uninstall &lt;</a:t>
            </a:r>
            <a:r>
              <a:rPr lang="en-US" sz="1600" b="1" dirty="0" err="1" smtClean="0"/>
              <a:t>package_name</a:t>
            </a:r>
            <a:r>
              <a:rPr lang="en-US" sz="1600" b="1" dirty="0" smtClean="0"/>
              <a:t>&gt;</a:t>
            </a:r>
            <a:endParaRPr lang="en-US" sz="1600" dirty="0" smtClean="0"/>
          </a:p>
        </p:txBody>
      </p:sp>
      <p:sp>
        <p:nvSpPr>
          <p:cNvPr id="10" name="Rectangle 9"/>
          <p:cNvSpPr/>
          <p:nvPr/>
        </p:nvSpPr>
        <p:spPr>
          <a:xfrm>
            <a:off x="2918411" y="4959341"/>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uninstall &lt;</a:t>
            </a:r>
            <a:r>
              <a:rPr lang="en-US" sz="1600" b="1" dirty="0" err="1" smtClean="0"/>
              <a:t>package_name</a:t>
            </a:r>
            <a:r>
              <a:rPr lang="en-US" sz="1600" b="1" dirty="0" smtClean="0"/>
              <a:t>&gt; -g</a:t>
            </a:r>
            <a:endParaRPr lang="en-US" sz="1600" dirty="0"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lnSpc>
                <a:spcPct val="200000"/>
              </a:lnSpc>
              <a:buNone/>
            </a:pPr>
            <a:r>
              <a:rPr lang="en-US" sz="1800" b="1" dirty="0" smtClean="0"/>
              <a:t>Global </a:t>
            </a:r>
            <a:r>
              <a:rPr lang="en-US" sz="1800" b="1" dirty="0" err="1" smtClean="0"/>
              <a:t>npm</a:t>
            </a:r>
            <a:r>
              <a:rPr lang="en-US" sz="1800" b="1" dirty="0" smtClean="0"/>
              <a:t> Modules and </a:t>
            </a:r>
            <a:r>
              <a:rPr lang="en-US" sz="1800" b="1" dirty="0" err="1" smtClean="0"/>
              <a:t>nodemon</a:t>
            </a:r>
            <a:endParaRPr lang="en-US" sz="1800" b="1" dirty="0" smtClean="0"/>
          </a:p>
          <a:p>
            <a:pPr marL="331788" lvl="1" indent="-287338">
              <a:lnSpc>
                <a:spcPct val="200000"/>
              </a:lnSpc>
              <a:buFont typeface="Arial" pitchFamily="34" charset="0"/>
              <a:buChar char="•"/>
            </a:pPr>
            <a:r>
              <a:rPr lang="en-US" dirty="0" err="1" smtClean="0"/>
              <a:t>nodemon</a:t>
            </a:r>
            <a:r>
              <a:rPr lang="en-US" b="0" dirty="0" smtClean="0"/>
              <a:t> is a tool that helps develop </a:t>
            </a:r>
            <a:r>
              <a:rPr lang="en-US" dirty="0" smtClean="0"/>
              <a:t>node.js</a:t>
            </a:r>
            <a:r>
              <a:rPr lang="en-US" b="0" dirty="0" smtClean="0"/>
              <a:t> based applications by automatically restarting the node application when file changes in the directory are detected.</a:t>
            </a:r>
          </a:p>
          <a:p>
            <a:pPr marL="331788" lvl="1" indent="-287338">
              <a:lnSpc>
                <a:spcPct val="200000"/>
              </a:lnSpc>
              <a:buFont typeface="Arial" pitchFamily="34" charset="0"/>
              <a:buChar char="•"/>
            </a:pPr>
            <a:r>
              <a:rPr lang="en-US" dirty="0" err="1" smtClean="0"/>
              <a:t>nodemon</a:t>
            </a:r>
            <a:r>
              <a:rPr lang="en-US" b="0" dirty="0" smtClean="0"/>
              <a:t> does not require any additional changes to the code or method of development. </a:t>
            </a:r>
          </a:p>
          <a:p>
            <a:pPr marL="331788" lvl="1" indent="-287338">
              <a:lnSpc>
                <a:spcPct val="200000"/>
              </a:lnSpc>
              <a:buFont typeface="Arial" pitchFamily="34" charset="0"/>
              <a:buChar char="•"/>
            </a:pPr>
            <a:r>
              <a:rPr lang="en-US" dirty="0" err="1" smtClean="0"/>
              <a:t>nodemon</a:t>
            </a:r>
            <a:r>
              <a:rPr lang="en-US" b="0" dirty="0" smtClean="0"/>
              <a:t> is a replacement wrapper for node. </a:t>
            </a:r>
          </a:p>
          <a:p>
            <a:pPr marL="331788" lvl="1" indent="-287338">
              <a:lnSpc>
                <a:spcPct val="200000"/>
              </a:lnSpc>
              <a:buFont typeface="Arial" pitchFamily="34" charset="0"/>
              <a:buChar char="•"/>
            </a:pPr>
            <a:r>
              <a:rPr lang="en-US" b="0" dirty="0" smtClean="0"/>
              <a:t>To use </a:t>
            </a:r>
            <a:r>
              <a:rPr lang="en-US" dirty="0" err="1" smtClean="0"/>
              <a:t>nodemon</a:t>
            </a:r>
            <a:r>
              <a:rPr lang="en-US" b="0" dirty="0" smtClean="0"/>
              <a:t>, replace the word node on the command line when executing the script</a:t>
            </a:r>
            <a:r>
              <a:rPr lang="en-US" dirty="0"/>
              <a:t>.</a:t>
            </a:r>
            <a:endParaRPr lang="en-US"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7508"/>
            <a:ext cx="10740766" cy="4479187"/>
          </a:xfrm>
        </p:spPr>
        <p:txBody>
          <a:bodyPr/>
          <a:lstStyle/>
          <a:p>
            <a:pPr marL="331788" lvl="1" indent="-287338">
              <a:lnSpc>
                <a:spcPct val="200000"/>
              </a:lnSpc>
              <a:buFont typeface="Arial" pitchFamily="34" charset="0"/>
              <a:buChar char="•"/>
            </a:pPr>
            <a:r>
              <a:rPr lang="en-US" dirty="0" smtClean="0"/>
              <a:t>Installation: </a:t>
            </a:r>
            <a:r>
              <a:rPr lang="en-US" b="0" dirty="0" err="1" smtClean="0"/>
              <a:t>nodemon</a:t>
            </a:r>
            <a:r>
              <a:rPr lang="en-US" b="0" dirty="0" smtClean="0"/>
              <a:t> will be installed globally to our system path using below syntax:</a:t>
            </a:r>
          </a:p>
          <a:p>
            <a:pPr marL="287338" indent="-287338">
              <a:lnSpc>
                <a:spcPct val="200000"/>
              </a:lnSpc>
            </a:pPr>
            <a:endParaRPr lang="en-US" sz="1800" b="0" dirty="0" smtClean="0"/>
          </a:p>
          <a:p>
            <a:pPr marL="331788" lvl="1" indent="-287338">
              <a:buFont typeface="Arial" pitchFamily="34" charset="0"/>
              <a:buChar char="•"/>
            </a:pPr>
            <a:r>
              <a:rPr lang="en-US" b="0" dirty="0" smtClean="0"/>
              <a:t>It can also install </a:t>
            </a:r>
            <a:r>
              <a:rPr lang="en-US" dirty="0" err="1" smtClean="0"/>
              <a:t>nodemon</a:t>
            </a:r>
            <a:r>
              <a:rPr lang="en-US" b="0" dirty="0" smtClean="0"/>
              <a:t> as a development dependency:</a:t>
            </a:r>
          </a:p>
          <a:p>
            <a:pPr marL="287338" indent="-287338">
              <a:buFont typeface="Arial" pitchFamily="34" charset="0"/>
              <a:buChar char="•"/>
            </a:pPr>
            <a:endParaRPr lang="en-US" sz="1800" b="0" dirty="0" smtClean="0"/>
          </a:p>
          <a:p>
            <a:pPr marL="287338" indent="-287338">
              <a:buFont typeface="Arial" pitchFamily="34" charset="0"/>
              <a:buChar char="•"/>
            </a:pPr>
            <a:endParaRPr lang="en-US" sz="1800" b="0" dirty="0" smtClean="0"/>
          </a:p>
          <a:p>
            <a:pPr marL="331788" lvl="1" indent="-287338">
              <a:lnSpc>
                <a:spcPct val="150000"/>
              </a:lnSpc>
              <a:buFont typeface="Arial" pitchFamily="34" charset="0"/>
              <a:buChar char="•"/>
            </a:pPr>
            <a:r>
              <a:rPr lang="en-US" dirty="0" smtClean="0"/>
              <a:t>Usage : </a:t>
            </a:r>
            <a:r>
              <a:rPr lang="en-US" dirty="0" err="1" smtClean="0"/>
              <a:t>nodemon</a:t>
            </a:r>
            <a:r>
              <a:rPr lang="en-US" b="0" dirty="0" smtClean="0"/>
              <a:t> wraps the application, so that we can pass all the arguments we would normally pass to our app:</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sp>
        <p:nvSpPr>
          <p:cNvPr id="7" name="Rectangle 6"/>
          <p:cNvSpPr/>
          <p:nvPr/>
        </p:nvSpPr>
        <p:spPr>
          <a:xfrm>
            <a:off x="3002518" y="1986064"/>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install -g </a:t>
            </a:r>
            <a:r>
              <a:rPr lang="en-US" sz="1600" b="1" dirty="0" err="1" smtClean="0"/>
              <a:t>nodemon</a:t>
            </a:r>
            <a:endParaRPr lang="en-US" sz="1600" dirty="0" smtClean="0"/>
          </a:p>
        </p:txBody>
      </p:sp>
      <p:sp>
        <p:nvSpPr>
          <p:cNvPr id="8" name="Rectangle 7"/>
          <p:cNvSpPr/>
          <p:nvPr/>
        </p:nvSpPr>
        <p:spPr>
          <a:xfrm>
            <a:off x="3002518" y="3151719"/>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npm</a:t>
            </a:r>
            <a:r>
              <a:rPr lang="en-US" sz="1600" b="1" dirty="0" smtClean="0"/>
              <a:t> install --save-dev </a:t>
            </a:r>
            <a:r>
              <a:rPr lang="en-US" sz="1600" b="1" dirty="0" err="1" smtClean="0"/>
              <a:t>nodemon</a:t>
            </a:r>
            <a:endParaRPr lang="en-US" sz="1600" b="1" dirty="0" smtClean="0"/>
          </a:p>
        </p:txBody>
      </p:sp>
      <p:sp>
        <p:nvSpPr>
          <p:cNvPr id="9" name="Rectangle 8"/>
          <p:cNvSpPr/>
          <p:nvPr/>
        </p:nvSpPr>
        <p:spPr>
          <a:xfrm>
            <a:off x="3002518" y="4603977"/>
            <a:ext cx="4294496" cy="573206"/>
          </a:xfrm>
          <a:prstGeom prst="rect">
            <a:avLst/>
          </a:prstGeom>
          <a:solidFill>
            <a:schemeClr val="accent4">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err="1" smtClean="0"/>
              <a:t>nodemon</a:t>
            </a:r>
            <a:r>
              <a:rPr lang="en-US" sz="1600" b="1" dirty="0" smtClean="0"/>
              <a:t> [your node app]</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276225" lvl="1" indent="-231775">
              <a:lnSpc>
                <a:spcPct val="150000"/>
              </a:lnSpc>
              <a:buFont typeface="Arial" pitchFamily="34" charset="0"/>
              <a:buChar char="•"/>
            </a:pPr>
            <a:r>
              <a:rPr lang="en-US" dirty="0" smtClean="0"/>
              <a:t>Node.js processes </a:t>
            </a:r>
            <a:r>
              <a:rPr lang="en-US" b="0" dirty="0" smtClean="0"/>
              <a:t>user requests differently when compared to a traditional web server model.</a:t>
            </a:r>
          </a:p>
          <a:p>
            <a:pPr marL="276225" lvl="1" indent="-231775">
              <a:lnSpc>
                <a:spcPct val="150000"/>
              </a:lnSpc>
              <a:buFont typeface="Arial" pitchFamily="34" charset="0"/>
              <a:buChar char="•"/>
            </a:pPr>
            <a:r>
              <a:rPr lang="en-US" b="0" dirty="0" smtClean="0"/>
              <a:t>Node.js runs in a </a:t>
            </a:r>
            <a:r>
              <a:rPr lang="en-US" dirty="0" smtClean="0"/>
              <a:t>single process </a:t>
            </a:r>
            <a:r>
              <a:rPr lang="en-US" b="0" dirty="0" smtClean="0"/>
              <a:t>and the application code runs in a </a:t>
            </a:r>
            <a:r>
              <a:rPr lang="en-US" dirty="0" smtClean="0"/>
              <a:t>single thread </a:t>
            </a:r>
          </a:p>
          <a:p>
            <a:pPr marL="768350" lvl="4" indent="-231775">
              <a:lnSpc>
                <a:spcPct val="150000"/>
              </a:lnSpc>
            </a:pPr>
            <a:r>
              <a:rPr lang="en-US" sz="1800" b="0" dirty="0" smtClean="0"/>
              <a:t>So it needs less resources than other platforms. </a:t>
            </a:r>
          </a:p>
          <a:p>
            <a:pPr marL="276225" lvl="1" indent="-231775">
              <a:lnSpc>
                <a:spcPct val="150000"/>
              </a:lnSpc>
              <a:buFont typeface="Arial" pitchFamily="34" charset="0"/>
              <a:buChar char="•"/>
            </a:pPr>
            <a:r>
              <a:rPr lang="en-US" b="0" dirty="0" smtClean="0"/>
              <a:t>All the user requests to web application will be </a:t>
            </a:r>
            <a:r>
              <a:rPr lang="en-US" dirty="0" smtClean="0"/>
              <a:t>handled by a single thread </a:t>
            </a:r>
            <a:r>
              <a:rPr lang="en-US" b="0" dirty="0" smtClean="0"/>
              <a:t>and all the I/O work or long running job is performed</a:t>
            </a:r>
            <a:r>
              <a:rPr lang="en-US" dirty="0" smtClean="0"/>
              <a:t> asynchronously</a:t>
            </a:r>
            <a:r>
              <a:rPr lang="en-US" b="0" dirty="0" smtClean="0"/>
              <a:t> for a particular request. </a:t>
            </a:r>
          </a:p>
          <a:p>
            <a:pPr marL="768350" lvl="4" indent="-231775">
              <a:lnSpc>
                <a:spcPct val="150000"/>
              </a:lnSpc>
            </a:pPr>
            <a:r>
              <a:rPr lang="en-US" sz="1800" b="0" dirty="0" smtClean="0"/>
              <a:t>So, this single thread doesn't have to wait for the request to complete and is free to handle the next request. </a:t>
            </a:r>
          </a:p>
          <a:p>
            <a:pPr marL="768350" lvl="4" indent="-231775">
              <a:lnSpc>
                <a:spcPct val="150000"/>
              </a:lnSpc>
            </a:pPr>
            <a:r>
              <a:rPr lang="en-US" sz="1800" b="0" dirty="0" smtClean="0"/>
              <a:t>When asynchronous I/O work completes then it processes the request further and sends the response.</a:t>
            </a:r>
          </a:p>
          <a:p>
            <a:pPr marL="276225" lvl="1" indent="-231775">
              <a:lnSpc>
                <a:spcPct val="150000"/>
              </a:lnSpc>
              <a:buFont typeface="Arial" pitchFamily="34" charset="0"/>
              <a:buChar char="•"/>
            </a:pPr>
            <a:r>
              <a:rPr lang="en-US" b="0" dirty="0" smtClean="0"/>
              <a:t>An </a:t>
            </a:r>
            <a:r>
              <a:rPr lang="en-US" dirty="0" smtClean="0"/>
              <a:t>event loop </a:t>
            </a:r>
            <a:r>
              <a:rPr lang="en-US" b="0" dirty="0" smtClean="0"/>
              <a:t>is constantly watching for the events to be raised for an asynchronous job and executing </a:t>
            </a:r>
            <a:r>
              <a:rPr lang="en-US" dirty="0" smtClean="0"/>
              <a:t>callback function </a:t>
            </a:r>
            <a:r>
              <a:rPr lang="en-US" b="0" dirty="0" smtClean="0"/>
              <a:t>when the job completes.</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Execution Model</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2"/>
          </p:nvPr>
        </p:nvSpPr>
        <p:spPr>
          <a:xfrm>
            <a:off x="989013" y="1388429"/>
            <a:ext cx="10922001" cy="4572000"/>
          </a:xfrm>
        </p:spPr>
        <p:txBody>
          <a:bodyPr/>
          <a:lstStyle/>
          <a:p>
            <a:pPr>
              <a:lnSpc>
                <a:spcPct val="150000"/>
              </a:lnSpc>
            </a:pPr>
            <a:r>
              <a:rPr lang="en-US" sz="1800" dirty="0" smtClean="0">
                <a:latin typeface="+mj-lt"/>
                <a:cs typeface="Arial" pitchFamily="34" charset="0"/>
              </a:rPr>
              <a:t>Lets </a:t>
            </a:r>
            <a:r>
              <a:rPr lang="en-US" sz="1800" dirty="0">
                <a:latin typeface="+mj-lt"/>
                <a:cs typeface="Arial" pitchFamily="34" charset="0"/>
              </a:rPr>
              <a:t>write an example  </a:t>
            </a:r>
            <a:r>
              <a:rPr lang="en-US" sz="1800" b="1" dirty="0">
                <a:latin typeface="+mj-lt"/>
                <a:cs typeface="Arial" pitchFamily="34" charset="0"/>
              </a:rPr>
              <a:t>index.js </a:t>
            </a:r>
            <a:r>
              <a:rPr lang="en-US" sz="1800" dirty="0">
                <a:latin typeface="+mj-lt"/>
                <a:cs typeface="Arial" pitchFamily="34" charset="0"/>
              </a:rPr>
              <a:t>file that outputs the message</a:t>
            </a:r>
            <a:r>
              <a:rPr lang="en-US" sz="1800" b="1" dirty="0">
                <a:latin typeface="+mj-lt"/>
                <a:cs typeface="Arial" pitchFamily="34" charset="0"/>
              </a:rPr>
              <a:t>: 'Welcome  to Node.js</a:t>
            </a:r>
            <a:r>
              <a:rPr lang="en-US" sz="1800" b="1" dirty="0" smtClean="0">
                <a:latin typeface="+mj-lt"/>
                <a:cs typeface="Arial" pitchFamily="34" charset="0"/>
              </a:rPr>
              <a:t>!‘</a:t>
            </a:r>
          </a:p>
          <a:p>
            <a:pPr>
              <a:lnSpc>
                <a:spcPct val="150000"/>
              </a:lnSpc>
            </a:pPr>
            <a:r>
              <a:rPr lang="en-US" sz="1800" dirty="0">
                <a:latin typeface="+mj-lt"/>
                <a:cs typeface="Arial" pitchFamily="34" charset="0"/>
              </a:rPr>
              <a:t>Run </a:t>
            </a:r>
            <a:r>
              <a:rPr lang="en-US" sz="1800" b="1" dirty="0">
                <a:latin typeface="+mj-lt"/>
                <a:cs typeface="Arial" pitchFamily="34" charset="0"/>
              </a:rPr>
              <a:t>index.js</a:t>
            </a:r>
            <a:r>
              <a:rPr lang="en-US" sz="1800" dirty="0">
                <a:latin typeface="+mj-lt"/>
                <a:cs typeface="Arial" pitchFamily="34" charset="0"/>
              </a:rPr>
              <a:t> file using the command: </a:t>
            </a:r>
            <a:r>
              <a:rPr lang="en-US" sz="1800" b="1" dirty="0" err="1">
                <a:latin typeface="+mj-lt"/>
                <a:cs typeface="Arial" pitchFamily="34" charset="0"/>
              </a:rPr>
              <a:t>nodemon</a:t>
            </a:r>
            <a:r>
              <a:rPr lang="en-US" sz="1800" b="1" dirty="0">
                <a:latin typeface="+mj-lt"/>
                <a:cs typeface="Arial" pitchFamily="34" charset="0"/>
              </a:rPr>
              <a:t> </a:t>
            </a:r>
            <a:r>
              <a:rPr lang="en-US" sz="1800" b="1" dirty="0" smtClean="0">
                <a:latin typeface="+mj-lt"/>
                <a:cs typeface="Arial" pitchFamily="34" charset="0"/>
              </a:rPr>
              <a:t>index.js</a:t>
            </a:r>
            <a:endParaRPr lang="en-US" sz="1800" b="1" dirty="0">
              <a:latin typeface="+mj-lt"/>
              <a:cs typeface="Arial" pitchFamily="34" charset="0"/>
            </a:endParaRP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6570050"/>
              </p:ext>
            </p:extLst>
          </p:nvPr>
        </p:nvGraphicFramePr>
        <p:xfrm>
          <a:off x="2128014" y="2551612"/>
          <a:ext cx="6373501" cy="3091542"/>
        </p:xfrm>
        <a:graphic>
          <a:graphicData uri="http://schemas.openxmlformats.org/drawingml/2006/table">
            <a:tbl>
              <a:tblPr firstRow="1" bandRow="1">
                <a:tableStyleId>{6E25E649-3F16-4E02-A733-19D2CDBF48F0}</a:tableStyleId>
              </a:tblPr>
              <a:tblGrid>
                <a:gridCol w="6373501">
                  <a:extLst>
                    <a:ext uri="{9D8B030D-6E8A-4147-A177-3AD203B41FA5}">
                      <a16:colId xmlns:a16="http://schemas.microsoft.com/office/drawing/2014/main" val="20000"/>
                    </a:ext>
                  </a:extLst>
                </a:gridCol>
              </a:tblGrid>
              <a:tr h="309154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rPr>
                        <a:t>Filename: index.js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const http = require("http");</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const server = </a:t>
                      </a:r>
                      <a:r>
                        <a:rPr lang="en-US" sz="1600" b="1" dirty="0" err="1" smtClean="0">
                          <a:solidFill>
                            <a:schemeClr val="tx1"/>
                          </a:solidFill>
                        </a:rPr>
                        <a:t>http.createServer</a:t>
                      </a:r>
                      <a:r>
                        <a:rPr lang="en-US" sz="1600" b="1" dirty="0" smtClean="0">
                          <a:solidFill>
                            <a:schemeClr val="tx1"/>
                          </a:solidFill>
                        </a:rPr>
                        <a:t>((</a:t>
                      </a:r>
                      <a:r>
                        <a:rPr lang="en-US" sz="1600" b="1" dirty="0" err="1" smtClean="0">
                          <a:solidFill>
                            <a:schemeClr val="tx1"/>
                          </a:solidFill>
                        </a:rPr>
                        <a:t>req,res</a:t>
                      </a:r>
                      <a:r>
                        <a:rPr lang="en-US" sz="1600" b="1" dirty="0" smtClean="0">
                          <a:solidFill>
                            <a:schemeClr val="tx1"/>
                          </a:solidFill>
                        </a:rPr>
                        <a:t>) =&gt;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    </a:t>
                      </a:r>
                      <a:r>
                        <a:rPr lang="en-US" sz="1600" b="1" dirty="0" err="1" smtClean="0">
                          <a:solidFill>
                            <a:schemeClr val="tx1"/>
                          </a:solidFill>
                        </a:rPr>
                        <a:t>res.writeHead</a:t>
                      </a:r>
                      <a:r>
                        <a:rPr lang="en-US" sz="1600" b="1" dirty="0" smtClean="0">
                          <a:solidFill>
                            <a:schemeClr val="tx1"/>
                          </a:solidFill>
                        </a:rPr>
                        <a:t>(200, {'Content-Type': 'text/html'});</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    </a:t>
                      </a:r>
                      <a:r>
                        <a:rPr lang="en-US" sz="1600" b="1" dirty="0" err="1" smtClean="0">
                          <a:solidFill>
                            <a:schemeClr val="tx1"/>
                          </a:solidFill>
                        </a:rPr>
                        <a:t>res.write</a:t>
                      </a:r>
                      <a:r>
                        <a:rPr lang="en-US" sz="1600" b="1" dirty="0" smtClean="0">
                          <a:solidFill>
                            <a:schemeClr val="tx1"/>
                          </a:solidFill>
                        </a:rPr>
                        <a:t>('Welcome to Node.js!');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    </a:t>
                      </a:r>
                      <a:r>
                        <a:rPr lang="en-US" sz="1600" b="1" dirty="0" err="1" smtClean="0">
                          <a:solidFill>
                            <a:schemeClr val="tx1"/>
                          </a:solidFill>
                        </a:rPr>
                        <a:t>res.end</a:t>
                      </a:r>
                      <a:r>
                        <a:rPr lang="en-US" sz="1600" b="1" dirty="0" smtClean="0">
                          <a:solidFill>
                            <a:schemeClr val="tx1"/>
                          </a:solidFill>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rPr>
                        <a:t>server.listen</a:t>
                      </a:r>
                      <a:r>
                        <a:rPr lang="en-US" sz="1600" b="1" dirty="0" smtClean="0">
                          <a:solidFill>
                            <a:schemeClr val="tx1"/>
                          </a:solidFill>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2"/>
          </p:nvPr>
        </p:nvSpPr>
        <p:spPr>
          <a:xfrm>
            <a:off x="989013" y="1463639"/>
            <a:ext cx="10922001" cy="4572000"/>
          </a:xfrm>
        </p:spPr>
        <p:txBody>
          <a:bodyPr/>
          <a:lstStyle/>
          <a:p>
            <a:pPr>
              <a:lnSpc>
                <a:spcPct val="150000"/>
              </a:lnSpc>
            </a:pPr>
            <a:r>
              <a:rPr lang="en-US" sz="1800" dirty="0">
                <a:latin typeface="+mj-lt"/>
                <a:cs typeface="Arial" pitchFamily="34" charset="0"/>
              </a:rPr>
              <a:t>The terminal output will </a:t>
            </a:r>
            <a:r>
              <a:rPr lang="en-US" sz="1800" dirty="0" smtClean="0">
                <a:latin typeface="+mj-lt"/>
                <a:cs typeface="Arial" pitchFamily="34" charset="0"/>
              </a:rPr>
              <a:t>display:</a:t>
            </a:r>
          </a:p>
          <a:p>
            <a:pPr>
              <a:lnSpc>
                <a:spcPct val="150000"/>
              </a:lnSpc>
            </a:pPr>
            <a:r>
              <a:rPr lang="en-US" sz="1800" dirty="0" smtClean="0">
                <a:latin typeface="+mj-lt"/>
                <a:cs typeface="Arial" pitchFamily="34" charset="0"/>
              </a:rPr>
              <a:t>While</a:t>
            </a:r>
            <a:r>
              <a:rPr lang="en-US" sz="1800" dirty="0">
                <a:latin typeface="+mj-lt"/>
                <a:cs typeface="Arial" pitchFamily="34" charset="0"/>
              </a:rPr>
              <a:t> </a:t>
            </a:r>
            <a:r>
              <a:rPr lang="en-US" sz="1800" b="1" dirty="0" err="1">
                <a:latin typeface="+mj-lt"/>
                <a:cs typeface="Arial" pitchFamily="34" charset="0"/>
              </a:rPr>
              <a:t>nodemon</a:t>
            </a:r>
            <a:r>
              <a:rPr lang="en-US" sz="1800" dirty="0">
                <a:latin typeface="+mj-lt"/>
                <a:cs typeface="Arial" pitchFamily="34" charset="0"/>
              </a:rPr>
              <a:t> is still running, let’s make a change to the index.js file. </a:t>
            </a:r>
          </a:p>
          <a:p>
            <a:pPr>
              <a:lnSpc>
                <a:spcPct val="150000"/>
              </a:lnSpc>
            </a:pPr>
            <a:r>
              <a:rPr lang="en-US" sz="1800" dirty="0">
                <a:latin typeface="+mj-lt"/>
                <a:cs typeface="Arial" pitchFamily="34" charset="0"/>
              </a:rPr>
              <a:t>Add a message: ‘Node.js is an open-source server side runtime environment.’.</a:t>
            </a:r>
          </a:p>
          <a:p>
            <a:pPr>
              <a:lnSpc>
                <a:spcPct val="150000"/>
              </a:lnSpc>
            </a:pPr>
            <a:endParaRPr lang="en-US" sz="1800" dirty="0">
              <a:latin typeface="+mj-lt"/>
            </a:endParaRPr>
          </a:p>
          <a:p>
            <a:pPr>
              <a:lnSpc>
                <a:spcPct val="150000"/>
              </a:lnSpc>
            </a:pPr>
            <a:endParaRPr lang="en-US" sz="1800" dirty="0">
              <a:latin typeface="+mj-lt"/>
              <a:cs typeface="Arial" pitchFamily="34" charset="0"/>
            </a:endParaRP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pic>
        <p:nvPicPr>
          <p:cNvPr id="88067" name="Picture 3"/>
          <p:cNvPicPr>
            <a:picLocks noChangeAspect="1" noChangeArrowheads="1"/>
          </p:cNvPicPr>
          <p:nvPr/>
        </p:nvPicPr>
        <p:blipFill>
          <a:blip r:embed="rId2"/>
          <a:srcRect l="42273" t="34282" r="23847" b="35494"/>
          <a:stretch>
            <a:fillRect/>
          </a:stretch>
        </p:blipFill>
        <p:spPr bwMode="auto">
          <a:xfrm>
            <a:off x="2561880" y="3524451"/>
            <a:ext cx="5006876" cy="2511188"/>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2"/>
          </p:nvPr>
        </p:nvSpPr>
        <p:spPr/>
        <p:txBody>
          <a:bodyPr/>
          <a:lstStyle/>
          <a:p>
            <a:r>
              <a:rPr lang="en-US" sz="1800" dirty="0">
                <a:latin typeface="+mj-lt"/>
                <a:cs typeface="Arial" pitchFamily="34" charset="0"/>
              </a:rPr>
              <a:t>The terminal output will display:</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25896050"/>
              </p:ext>
            </p:extLst>
          </p:nvPr>
        </p:nvGraphicFramePr>
        <p:xfrm>
          <a:off x="1328515" y="1949288"/>
          <a:ext cx="9689908" cy="3200400"/>
        </p:xfrm>
        <a:graphic>
          <a:graphicData uri="http://schemas.openxmlformats.org/drawingml/2006/table">
            <a:tbl>
              <a:tblPr firstRow="1" bandRow="1">
                <a:tableStyleId>{6E25E649-3F16-4E02-A733-19D2CDBF48F0}</a:tableStyleId>
              </a:tblPr>
              <a:tblGrid>
                <a:gridCol w="9689908">
                  <a:extLst>
                    <a:ext uri="{9D8B030D-6E8A-4147-A177-3AD203B41FA5}">
                      <a16:colId xmlns:a16="http://schemas.microsoft.com/office/drawing/2014/main" val="20000"/>
                    </a:ext>
                  </a:extLst>
                </a:gridCol>
              </a:tblGrid>
              <a:tr h="1429028">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rPr>
                        <a:t>Filename: index.js</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const http = require("http");</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const server = </a:t>
                      </a:r>
                      <a:r>
                        <a:rPr lang="en-US" sz="1500" b="1" dirty="0" err="1" smtClean="0">
                          <a:solidFill>
                            <a:schemeClr val="tx1"/>
                          </a:solidFill>
                        </a:rPr>
                        <a:t>http.createServer</a:t>
                      </a:r>
                      <a:r>
                        <a:rPr lang="en-US" sz="1500" b="1" dirty="0" smtClean="0">
                          <a:solidFill>
                            <a:schemeClr val="tx1"/>
                          </a:solidFill>
                        </a:rPr>
                        <a:t>((</a:t>
                      </a:r>
                      <a:r>
                        <a:rPr lang="en-US" sz="1500" b="1" dirty="0" err="1" smtClean="0">
                          <a:solidFill>
                            <a:schemeClr val="tx1"/>
                          </a:solidFill>
                        </a:rPr>
                        <a:t>req,res</a:t>
                      </a:r>
                      <a:r>
                        <a:rPr lang="en-US" sz="1500" b="1" dirty="0" smtClean="0">
                          <a:solidFill>
                            <a:schemeClr val="tx1"/>
                          </a:solidFill>
                        </a:rPr>
                        <a:t>) =&gt; {</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    </a:t>
                      </a:r>
                      <a:r>
                        <a:rPr lang="en-US" sz="1500" b="1" dirty="0" err="1" smtClean="0">
                          <a:solidFill>
                            <a:schemeClr val="tx1"/>
                          </a:solidFill>
                        </a:rPr>
                        <a:t>res.writeHead</a:t>
                      </a:r>
                      <a:r>
                        <a:rPr lang="en-US" sz="1500" b="1" dirty="0" smtClean="0">
                          <a:solidFill>
                            <a:schemeClr val="tx1"/>
                          </a:solidFill>
                        </a:rPr>
                        <a:t>(200, {'Content-Type': 'text/html'});</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    </a:t>
                      </a:r>
                      <a:r>
                        <a:rPr lang="en-US" sz="1500" b="1" dirty="0" err="1" smtClean="0">
                          <a:solidFill>
                            <a:schemeClr val="tx1"/>
                          </a:solidFill>
                        </a:rPr>
                        <a:t>res.write</a:t>
                      </a:r>
                      <a:r>
                        <a:rPr lang="en-US" sz="1500" b="1" dirty="0" smtClean="0">
                          <a:solidFill>
                            <a:schemeClr val="tx1"/>
                          </a:solidFill>
                        </a:rPr>
                        <a:t>('Welcome to Node.js!');</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    </a:t>
                      </a:r>
                      <a:r>
                        <a:rPr lang="en-US" sz="1500" b="1" dirty="0" err="1" smtClean="0">
                          <a:solidFill>
                            <a:schemeClr val="tx1"/>
                          </a:solidFill>
                        </a:rPr>
                        <a:t>res.write</a:t>
                      </a:r>
                      <a:r>
                        <a:rPr lang="en-US" sz="1500" b="1" dirty="0" smtClean="0">
                          <a:solidFill>
                            <a:schemeClr val="tx1"/>
                          </a:solidFill>
                        </a:rPr>
                        <a:t>(‘Node.js is an open-source server side runtime environment.’);</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    </a:t>
                      </a:r>
                      <a:r>
                        <a:rPr lang="en-US" sz="1500" b="1" dirty="0" err="1" smtClean="0">
                          <a:solidFill>
                            <a:schemeClr val="tx1"/>
                          </a:solidFill>
                        </a:rPr>
                        <a:t>res.end</a:t>
                      </a:r>
                      <a:r>
                        <a:rPr lang="en-US" sz="1500" b="1" dirty="0" smtClean="0">
                          <a:solidFill>
                            <a:schemeClr val="tx1"/>
                          </a:solidFill>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smtClean="0">
                          <a:solidFill>
                            <a:schemeClr val="tx1"/>
                          </a:solidFill>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500" b="1" dirty="0" err="1" smtClean="0">
                          <a:solidFill>
                            <a:schemeClr val="tx1"/>
                          </a:solidFill>
                        </a:rPr>
                        <a:t>server.listen</a:t>
                      </a:r>
                      <a:r>
                        <a:rPr lang="en-US" sz="1500" b="1" dirty="0" smtClean="0">
                          <a:solidFill>
                            <a:schemeClr val="tx1"/>
                          </a:solidFill>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89090" name="Picture 2"/>
          <p:cNvPicPr>
            <a:picLocks noChangeAspect="1" noChangeArrowheads="1"/>
          </p:cNvPicPr>
          <p:nvPr/>
        </p:nvPicPr>
        <p:blipFill>
          <a:blip r:embed="rId2"/>
          <a:srcRect l="42387" t="34515" r="24687" b="37044"/>
          <a:stretch>
            <a:fillRect/>
          </a:stretch>
        </p:blipFill>
        <p:spPr bwMode="auto">
          <a:xfrm>
            <a:off x="6520770" y="1011003"/>
            <a:ext cx="5227093" cy="2538485"/>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nSpc>
                <a:spcPct val="200000"/>
              </a:lnSpc>
              <a:buFont typeface="Arial" pitchFamily="34" charset="0"/>
              <a:buChar char="•"/>
            </a:pPr>
            <a:r>
              <a:rPr lang="en-US" b="0" dirty="0" smtClean="0"/>
              <a:t>The terminal output from the Node.js app is displaying the new changes.</a:t>
            </a:r>
          </a:p>
          <a:p>
            <a:pPr marL="331788" lvl="1" indent="-287338">
              <a:lnSpc>
                <a:spcPct val="200000"/>
              </a:lnSpc>
              <a:buFont typeface="Arial" pitchFamily="34" charset="0"/>
              <a:buChar char="•"/>
            </a:pPr>
            <a:r>
              <a:rPr lang="en-US" b="0" dirty="0" smtClean="0"/>
              <a:t>We can restart the process at any time by typing </a:t>
            </a:r>
            <a:r>
              <a:rPr lang="en-US" b="0" dirty="0" err="1" smtClean="0"/>
              <a:t>rs</a:t>
            </a:r>
            <a:r>
              <a:rPr lang="en-US" b="0" dirty="0" smtClean="0"/>
              <a:t> and hitting ENTER.</a:t>
            </a:r>
          </a:p>
          <a:p>
            <a:pPr marL="331788" lvl="1" indent="-287338">
              <a:lnSpc>
                <a:spcPct val="200000"/>
              </a:lnSpc>
              <a:buFont typeface="Arial" pitchFamily="34" charset="0"/>
              <a:buChar char="•"/>
            </a:pPr>
            <a:r>
              <a:rPr lang="en-US" b="0" dirty="0" smtClean="0"/>
              <a:t>Alternatively, </a:t>
            </a:r>
            <a:r>
              <a:rPr lang="en-US" b="0" dirty="0" err="1" smtClean="0"/>
              <a:t>nodemon</a:t>
            </a:r>
            <a:r>
              <a:rPr lang="en-US" b="0" dirty="0" smtClean="0"/>
              <a:t> will also look for a main file specified in our project’s </a:t>
            </a:r>
            <a:r>
              <a:rPr lang="en-US" dirty="0" err="1" smtClean="0"/>
              <a:t>package.json</a:t>
            </a:r>
            <a:r>
              <a:rPr lang="en-US" dirty="0" smtClean="0"/>
              <a:t> </a:t>
            </a:r>
            <a:r>
              <a:rPr lang="en-US" b="0" dirty="0" smtClean="0"/>
              <a:t>file: </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79389737"/>
              </p:ext>
            </p:extLst>
          </p:nvPr>
        </p:nvGraphicFramePr>
        <p:xfrm>
          <a:off x="3068407" y="3569918"/>
          <a:ext cx="3998794" cy="2286000"/>
        </p:xfrm>
        <a:graphic>
          <a:graphicData uri="http://schemas.openxmlformats.org/drawingml/2006/table">
            <a:tbl>
              <a:tblPr firstRow="1" bandRow="1">
                <a:tableStyleId>{6E25E649-3F16-4E02-A733-19D2CDBF48F0}</a:tableStyleId>
              </a:tblPr>
              <a:tblGrid>
                <a:gridCol w="3998794">
                  <a:extLst>
                    <a:ext uri="{9D8B030D-6E8A-4147-A177-3AD203B41FA5}">
                      <a16:colId xmlns:a16="http://schemas.microsoft.com/office/drawing/2014/main" val="20000"/>
                    </a:ext>
                  </a:extLst>
                </a:gridCol>
              </a:tblGrid>
              <a:tr h="178239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a:t>
                      </a:r>
                      <a:r>
                        <a:rPr lang="en-US" sz="1600" b="1" dirty="0" err="1" smtClean="0">
                          <a:solidFill>
                            <a:srgbClr val="FF0000"/>
                          </a:solidFill>
                          <a:latin typeface="Arial" pitchFamily="34" charset="0"/>
                          <a:cs typeface="Arial" pitchFamily="34" charset="0"/>
                        </a:rPr>
                        <a:t>package.json</a:t>
                      </a:r>
                      <a:endParaRPr lang="en-US" sz="16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"main": “index.js",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nSpc>
                <a:spcPct val="200000"/>
              </a:lnSpc>
              <a:buFont typeface="Arial" pitchFamily="34" charset="0"/>
              <a:buChar char="•"/>
            </a:pPr>
            <a:r>
              <a:rPr lang="en-US" b="0" dirty="0" smtClean="0"/>
              <a:t>If a </a:t>
            </a:r>
            <a:r>
              <a:rPr lang="en-US" dirty="0" smtClean="0"/>
              <a:t>main</a:t>
            </a:r>
            <a:r>
              <a:rPr lang="en-US" b="0" dirty="0" smtClean="0"/>
              <a:t> file is not specified, </a:t>
            </a:r>
            <a:r>
              <a:rPr lang="en-US" dirty="0" err="1" smtClean="0"/>
              <a:t>nodemon</a:t>
            </a:r>
            <a:r>
              <a:rPr lang="en-US" b="0" dirty="0" smtClean="0"/>
              <a:t> will search for a </a:t>
            </a:r>
            <a:r>
              <a:rPr lang="en-US" dirty="0" smtClean="0"/>
              <a:t>start</a:t>
            </a:r>
            <a:r>
              <a:rPr lang="en-US" b="0" dirty="0" smtClean="0"/>
              <a:t> script:</a:t>
            </a:r>
          </a:p>
          <a:p>
            <a:pPr marL="331788" lvl="1" indent="-287338">
              <a:lnSpc>
                <a:spcPct val="200000"/>
              </a:lnSpc>
              <a:buFont typeface="Arial" pitchFamily="34" charset="0"/>
              <a:buChar char="•"/>
            </a:pPr>
            <a:r>
              <a:rPr lang="en-US" b="0" dirty="0" smtClean="0"/>
              <a:t>Once we make the changes to </a:t>
            </a:r>
            <a:r>
              <a:rPr lang="en-US" dirty="0" err="1" smtClean="0"/>
              <a:t>package.json</a:t>
            </a:r>
            <a:r>
              <a:rPr lang="en-US" b="0" dirty="0" smtClean="0"/>
              <a:t>, we can then call </a:t>
            </a:r>
            <a:r>
              <a:rPr lang="en-US" dirty="0" err="1" smtClean="0"/>
              <a:t>nodemon</a:t>
            </a:r>
            <a:r>
              <a:rPr lang="en-US" b="0" dirty="0" smtClean="0"/>
              <a:t> to start the example app in watch mode without having to pass in </a:t>
            </a:r>
            <a:r>
              <a:rPr lang="en-US" dirty="0" smtClean="0"/>
              <a:t>index.js</a:t>
            </a:r>
            <a:r>
              <a:rPr lang="en-US" dirty="0"/>
              <a:t>.</a:t>
            </a:r>
            <a:endParaRPr lang="en-US"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Node.js Module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 Package Manager(NPM)</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11416248"/>
              </p:ext>
            </p:extLst>
          </p:nvPr>
        </p:nvGraphicFramePr>
        <p:xfrm>
          <a:off x="5008078" y="2703613"/>
          <a:ext cx="3998794" cy="3017520"/>
        </p:xfrm>
        <a:graphic>
          <a:graphicData uri="http://schemas.openxmlformats.org/drawingml/2006/table">
            <a:tbl>
              <a:tblPr firstRow="1" bandRow="1">
                <a:tableStyleId>{6E25E649-3F16-4E02-A733-19D2CDBF48F0}</a:tableStyleId>
              </a:tblPr>
              <a:tblGrid>
                <a:gridCol w="3998794">
                  <a:extLst>
                    <a:ext uri="{9D8B030D-6E8A-4147-A177-3AD203B41FA5}">
                      <a16:colId xmlns:a16="http://schemas.microsoft.com/office/drawing/2014/main" val="20000"/>
                    </a:ext>
                  </a:extLst>
                </a:gridCol>
              </a:tblGrid>
              <a:tr h="178239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a:t>
                      </a:r>
                      <a:r>
                        <a:rPr lang="en-US" sz="1600" b="1" dirty="0" err="1" smtClean="0">
                          <a:solidFill>
                            <a:srgbClr val="FF0000"/>
                          </a:solidFill>
                          <a:latin typeface="Arial" pitchFamily="34" charset="0"/>
                          <a:cs typeface="Arial" pitchFamily="34" charset="0"/>
                        </a:rPr>
                        <a:t>package.json</a:t>
                      </a:r>
                      <a:endParaRPr lang="en-US" sz="16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"scripts":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"start": "node index.js"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 Concepts and Events</a:t>
            </a:r>
          </a:p>
        </p:txBody>
      </p:sp>
    </p:spTree>
    <p:extLst>
      <p:ext uri="{BB962C8B-B14F-4D97-AF65-F5344CB8AC3E}">
        <p14:creationId xmlns:p14="http://schemas.microsoft.com/office/powerpoint/2010/main" val="3137746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150000"/>
              </a:lnSpc>
              <a:buFont typeface="Arial" pitchFamily="34" charset="0"/>
              <a:buChar char="•"/>
            </a:pPr>
            <a:r>
              <a:rPr lang="en-US" b="0" dirty="0" smtClean="0"/>
              <a:t>A </a:t>
            </a:r>
            <a:r>
              <a:rPr lang="en-US" dirty="0" smtClean="0"/>
              <a:t>Callback</a:t>
            </a:r>
            <a:r>
              <a:rPr lang="en-US" b="0" dirty="0" smtClean="0"/>
              <a:t> is a function that is called </a:t>
            </a:r>
            <a:r>
              <a:rPr lang="en-US" dirty="0" smtClean="0"/>
              <a:t>automatically </a:t>
            </a:r>
            <a:r>
              <a:rPr lang="en-US" b="0" dirty="0" smtClean="0"/>
              <a:t>when a particular task is completed. </a:t>
            </a:r>
          </a:p>
          <a:p>
            <a:pPr marL="331788" lvl="1" indent="-287338" algn="just">
              <a:lnSpc>
                <a:spcPct val="150000"/>
              </a:lnSpc>
              <a:buFont typeface="Arial" pitchFamily="34" charset="0"/>
              <a:buChar char="•"/>
            </a:pPr>
            <a:r>
              <a:rPr lang="en-US" b="0" dirty="0" smtClean="0"/>
              <a:t>The </a:t>
            </a:r>
            <a:r>
              <a:rPr lang="en-US" dirty="0" smtClean="0"/>
              <a:t>Callback function </a:t>
            </a:r>
            <a:r>
              <a:rPr lang="en-US" b="0" dirty="0" smtClean="0"/>
              <a:t>allows the program to run other code until a certain task is not completed. </a:t>
            </a:r>
          </a:p>
          <a:p>
            <a:pPr marL="331788" lvl="1" indent="-287338" algn="just">
              <a:lnSpc>
                <a:spcPct val="150000"/>
              </a:lnSpc>
              <a:buFont typeface="Arial" pitchFamily="34" charset="0"/>
              <a:buChar char="•"/>
            </a:pPr>
            <a:r>
              <a:rPr lang="en-US" dirty="0" smtClean="0"/>
              <a:t>Callback</a:t>
            </a:r>
            <a:r>
              <a:rPr lang="en-US" b="0" dirty="0" smtClean="0"/>
              <a:t> is called when task get completed and is </a:t>
            </a:r>
            <a:r>
              <a:rPr lang="en-US" dirty="0" smtClean="0"/>
              <a:t>asynchronous equivalent </a:t>
            </a:r>
            <a:r>
              <a:rPr lang="en-US" b="0" dirty="0" smtClean="0"/>
              <a:t>for a </a:t>
            </a:r>
            <a:r>
              <a:rPr lang="en-US" dirty="0" smtClean="0"/>
              <a:t>function. </a:t>
            </a:r>
          </a:p>
          <a:p>
            <a:pPr marL="331788" lvl="1" indent="-287338" algn="just">
              <a:lnSpc>
                <a:spcPct val="150000"/>
              </a:lnSpc>
              <a:buFont typeface="Arial" pitchFamily="34" charset="0"/>
              <a:buChar char="•"/>
            </a:pPr>
            <a:r>
              <a:rPr lang="en-US" b="0" dirty="0" smtClean="0"/>
              <a:t>Using </a:t>
            </a:r>
            <a:r>
              <a:rPr lang="en-US" dirty="0" smtClean="0"/>
              <a:t>Callback</a:t>
            </a:r>
            <a:r>
              <a:rPr lang="en-US" b="0" dirty="0" smtClean="0"/>
              <a:t> concept, </a:t>
            </a:r>
            <a:r>
              <a:rPr lang="en-US" dirty="0" smtClean="0"/>
              <a:t>Node.js</a:t>
            </a:r>
            <a:r>
              <a:rPr lang="en-US" b="0" dirty="0" smtClean="0"/>
              <a:t> can process a </a:t>
            </a:r>
            <a:r>
              <a:rPr lang="en-US" dirty="0" smtClean="0"/>
              <a:t>large number of requests </a:t>
            </a:r>
            <a:r>
              <a:rPr lang="en-US" b="0" dirty="0" smtClean="0"/>
              <a:t>without waiting for any function to return the result which makes </a:t>
            </a:r>
            <a:r>
              <a:rPr lang="en-US" dirty="0" smtClean="0"/>
              <a:t>Node.js highly scalable</a:t>
            </a:r>
            <a:r>
              <a:rPr lang="en-US" b="0" dirty="0" smtClean="0"/>
              <a:t>.</a:t>
            </a:r>
          </a:p>
          <a:p>
            <a:pPr marL="331788" lvl="1" indent="-287338">
              <a:lnSpc>
                <a:spcPct val="150000"/>
              </a:lnSpc>
              <a:buFont typeface="Arial" pitchFamily="34" charset="0"/>
              <a:buChar char="•"/>
            </a:pPr>
            <a:r>
              <a:rPr lang="en-US" b="0" dirty="0" smtClean="0"/>
              <a:t>For example,</a:t>
            </a:r>
          </a:p>
          <a:p>
            <a:pPr marL="823913" lvl="4" indent="-287338" algn="just">
              <a:lnSpc>
                <a:spcPct val="150000"/>
              </a:lnSpc>
            </a:pPr>
            <a:r>
              <a:rPr lang="en-US" sz="1800" b="0" dirty="0" smtClean="0">
                <a:solidFill>
                  <a:schemeClr val="tx1"/>
                </a:solidFill>
              </a:rPr>
              <a:t>In </a:t>
            </a:r>
            <a:r>
              <a:rPr lang="en-US" sz="1800" b="1" dirty="0" smtClean="0">
                <a:solidFill>
                  <a:schemeClr val="tx1"/>
                </a:solidFill>
              </a:rPr>
              <a:t>Node.js, </a:t>
            </a:r>
            <a:r>
              <a:rPr lang="en-US" sz="1800" b="0" dirty="0" smtClean="0">
                <a:solidFill>
                  <a:schemeClr val="tx1"/>
                </a:solidFill>
              </a:rPr>
              <a:t>when a function start reading file, it returns the control to execution environment immediately so that the next instruction can be executed. </a:t>
            </a:r>
          </a:p>
          <a:p>
            <a:pPr marL="823913" lvl="4" indent="-287338">
              <a:lnSpc>
                <a:spcPct val="150000"/>
              </a:lnSpc>
            </a:pPr>
            <a:r>
              <a:rPr lang="en-US" sz="1800" b="0" dirty="0" smtClean="0">
                <a:solidFill>
                  <a:schemeClr val="tx1"/>
                </a:solidFill>
              </a:rPr>
              <a:t>Once file I/O gets completed, callback function will get called to avoid blocking or wait for File I/O.</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200000"/>
              </a:lnSpc>
              <a:buFont typeface="Arial" pitchFamily="34" charset="0"/>
              <a:buChar char="•"/>
            </a:pPr>
            <a:r>
              <a:rPr lang="en-US" b="0" dirty="0" smtClean="0"/>
              <a:t>Lets write a example code for reading a file </a:t>
            </a:r>
            <a:r>
              <a:rPr lang="en-US" dirty="0" smtClean="0"/>
              <a:t>synchronously (blocking code) </a:t>
            </a:r>
            <a:r>
              <a:rPr lang="en-US" b="0" dirty="0" smtClean="0"/>
              <a:t>in Node.js. </a:t>
            </a:r>
          </a:p>
          <a:p>
            <a:pPr marL="331788" lvl="1" indent="-287338" algn="just">
              <a:lnSpc>
                <a:spcPct val="200000"/>
              </a:lnSpc>
              <a:buFont typeface="Arial" pitchFamily="34" charset="0"/>
              <a:buChar char="•"/>
            </a:pPr>
            <a:r>
              <a:rPr lang="en-US" b="0" dirty="0" smtClean="0"/>
              <a:t>Create a text file </a:t>
            </a:r>
            <a:r>
              <a:rPr lang="en-US" dirty="0" smtClean="0"/>
              <a:t>target.txt</a:t>
            </a:r>
            <a:r>
              <a:rPr lang="en-US" b="0" dirty="0" smtClean="0"/>
              <a:t> with the following content:</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Blocking Code (Synchronous)</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7413891"/>
              </p:ext>
            </p:extLst>
          </p:nvPr>
        </p:nvGraphicFramePr>
        <p:xfrm>
          <a:off x="1395322" y="2830286"/>
          <a:ext cx="8906918" cy="1920240"/>
        </p:xfrm>
        <a:graphic>
          <a:graphicData uri="http://schemas.openxmlformats.org/drawingml/2006/table">
            <a:tbl>
              <a:tblPr firstRow="1" bandRow="1">
                <a:tableStyleId>{6E25E649-3F16-4E02-A733-19D2CDBF48F0}</a:tableStyleId>
              </a:tblPr>
              <a:tblGrid>
                <a:gridCol w="8906918">
                  <a:extLst>
                    <a:ext uri="{9D8B030D-6E8A-4147-A177-3AD203B41FA5}">
                      <a16:colId xmlns:a16="http://schemas.microsoft.com/office/drawing/2014/main" val="20000"/>
                    </a:ext>
                  </a:extLst>
                </a:gridCol>
              </a:tblGrid>
              <a:tr h="169817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target.txt</a:t>
                      </a:r>
                    </a:p>
                    <a:p>
                      <a:pPr marL="0" marR="0" indent="0" algn="just" defTabSz="914400" rtl="0" eaLnBrk="1" fontAlgn="auto" latinLnBrk="0" hangingPunct="1">
                        <a:lnSpc>
                          <a:spcPct val="2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Node.js is an open-source, cross-platform, back-end JavaScript runtime environment that runs on the V8 engine and executes JavaScript code outside a web browser.</a:t>
                      </a:r>
                    </a:p>
                    <a:p>
                      <a:pPr marL="0" marR="0" indent="0" algn="just" defTabSz="914400" rtl="0" eaLnBrk="1" fontAlgn="auto" latinLnBrk="0" hangingPunct="1">
                        <a:lnSpc>
                          <a:spcPct val="15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150000"/>
              </a:lnSpc>
              <a:buFont typeface="Arial" pitchFamily="34" charset="0"/>
              <a:buChar char="•"/>
            </a:pPr>
            <a:r>
              <a:rPr lang="en-US" b="0" dirty="0" smtClean="0"/>
              <a:t>Create a </a:t>
            </a:r>
            <a:r>
              <a:rPr lang="en-US" dirty="0" smtClean="0"/>
              <a:t>sync.js </a:t>
            </a:r>
            <a:r>
              <a:rPr lang="en-US" b="0" dirty="0" smtClean="0"/>
              <a:t>file with the following code:</a:t>
            </a:r>
          </a:p>
          <a:p>
            <a:pPr marL="287338" indent="-287338" algn="just">
              <a:lnSpc>
                <a:spcPct val="150000"/>
              </a:lnSpc>
              <a:buFont typeface="Arial" pitchFamily="34" charset="0"/>
              <a:buChar char="•"/>
            </a:pPr>
            <a:endParaRPr lang="en-US" sz="1800" b="0" dirty="0" smtClean="0">
              <a:solidFill>
                <a:schemeClr val="tx1"/>
              </a:solidFill>
            </a:endParaRPr>
          </a:p>
          <a:p>
            <a:pPr marL="287338" indent="-287338" algn="just">
              <a:lnSpc>
                <a:spcPct val="150000"/>
              </a:lnSpc>
              <a:buFont typeface="Arial" pitchFamily="34" charset="0"/>
              <a:buChar char="•"/>
            </a:pPr>
            <a:endParaRPr lang="en-US" sz="1800" b="0" dirty="0" smtClean="0"/>
          </a:p>
          <a:p>
            <a:pPr marL="287338" indent="-287338" algn="just">
              <a:lnSpc>
                <a:spcPct val="150000"/>
              </a:lnSpc>
              <a:buFont typeface="Arial" pitchFamily="34" charset="0"/>
              <a:buChar char="•"/>
            </a:pPr>
            <a:endParaRPr lang="en-US" sz="1800" b="0" dirty="0" smtClean="0">
              <a:solidFill>
                <a:schemeClr val="tx1"/>
              </a:solidFill>
            </a:endParaRPr>
          </a:p>
          <a:p>
            <a:pPr marL="287338" indent="-287338" algn="just">
              <a:lnSpc>
                <a:spcPct val="150000"/>
              </a:lnSpc>
            </a:pPr>
            <a:endParaRPr lang="en-US" sz="1800" b="0" dirty="0" smtClean="0"/>
          </a:p>
          <a:p>
            <a:pPr marL="0" indent="0" algn="just">
              <a:lnSpc>
                <a:spcPct val="150000"/>
              </a:lnSpc>
              <a:buNone/>
            </a:pPr>
            <a:r>
              <a:rPr lang="en-US" sz="1800" b="0" dirty="0" smtClean="0"/>
              <a:t>In the above code,</a:t>
            </a:r>
          </a:p>
          <a:p>
            <a:pPr marL="331788" lvl="1" indent="-287338" algn="just">
              <a:lnSpc>
                <a:spcPct val="150000"/>
              </a:lnSpc>
              <a:buFont typeface="Arial" pitchFamily="34" charset="0"/>
              <a:buChar char="•"/>
            </a:pPr>
            <a:r>
              <a:rPr lang="en-US" dirty="0" err="1" smtClean="0"/>
              <a:t>fs</a:t>
            </a:r>
            <a:r>
              <a:rPr lang="en-US" b="0" dirty="0" smtClean="0"/>
              <a:t> library is loaded to handle file-system related operations. </a:t>
            </a:r>
          </a:p>
          <a:p>
            <a:pPr marL="331788" lvl="1" indent="-287338" algn="just">
              <a:lnSpc>
                <a:spcPct val="150000"/>
              </a:lnSpc>
              <a:buFont typeface="Arial" pitchFamily="34" charset="0"/>
              <a:buChar char="•"/>
            </a:pPr>
            <a:r>
              <a:rPr lang="en-US" b="0" dirty="0" smtClean="0"/>
              <a:t>The </a:t>
            </a:r>
            <a:r>
              <a:rPr lang="en-US" dirty="0" err="1" smtClean="0"/>
              <a:t>readFileSync</a:t>
            </a:r>
            <a:r>
              <a:rPr lang="en-US" dirty="0" smtClean="0"/>
              <a:t>() </a:t>
            </a:r>
            <a:r>
              <a:rPr lang="en-US" b="0" dirty="0" smtClean="0"/>
              <a:t>function is </a:t>
            </a:r>
            <a:r>
              <a:rPr lang="en-US" dirty="0" smtClean="0"/>
              <a:t>synchronous</a:t>
            </a:r>
            <a:r>
              <a:rPr lang="en-US" b="0" dirty="0" smtClean="0"/>
              <a:t> and blocks execution until finished. </a:t>
            </a:r>
          </a:p>
          <a:p>
            <a:pPr marL="331788" lvl="1" indent="-287338" algn="just">
              <a:lnSpc>
                <a:spcPct val="150000"/>
              </a:lnSpc>
              <a:buFont typeface="Arial" pitchFamily="34" charset="0"/>
              <a:buChar char="•"/>
            </a:pPr>
            <a:r>
              <a:rPr lang="en-US" b="0" dirty="0" smtClean="0"/>
              <a:t>The function blocks the program until it reads the file and then only it proceeds to end the program.    </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Blocking Code (Synchronous)</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63612031"/>
              </p:ext>
            </p:extLst>
          </p:nvPr>
        </p:nvGraphicFramePr>
        <p:xfrm>
          <a:off x="1423656" y="1858696"/>
          <a:ext cx="8190607" cy="1920240"/>
        </p:xfrm>
        <a:graphic>
          <a:graphicData uri="http://schemas.openxmlformats.org/drawingml/2006/table">
            <a:tbl>
              <a:tblPr firstRow="1" bandRow="1">
                <a:tableStyleId>{6E25E649-3F16-4E02-A733-19D2CDBF48F0}</a:tableStyleId>
              </a:tblPr>
              <a:tblGrid>
                <a:gridCol w="8190607">
                  <a:extLst>
                    <a:ext uri="{9D8B030D-6E8A-4147-A177-3AD203B41FA5}">
                      <a16:colId xmlns:a16="http://schemas.microsoft.com/office/drawing/2014/main" val="20000"/>
                    </a:ext>
                  </a:extLst>
                </a:gridCol>
              </a:tblGrid>
              <a:tr h="132383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sync.js</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fs = require("fs");</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filedata</a:t>
                      </a:r>
                      <a:r>
                        <a:rPr lang="en-US" sz="1600" b="1" dirty="0" smtClean="0">
                          <a:solidFill>
                            <a:schemeClr val="tx1"/>
                          </a:solidFill>
                          <a:latin typeface="Arial" pitchFamily="34" charset="0"/>
                          <a:cs typeface="Arial" pitchFamily="34" charset="0"/>
                        </a:rPr>
                        <a:t> = </a:t>
                      </a:r>
                      <a:r>
                        <a:rPr lang="en-US" sz="1600" b="1" dirty="0" err="1" smtClean="0">
                          <a:solidFill>
                            <a:schemeClr val="tx1"/>
                          </a:solidFill>
                          <a:latin typeface="Arial" pitchFamily="34" charset="0"/>
                          <a:cs typeface="Arial" pitchFamily="34" charset="0"/>
                        </a:rPr>
                        <a:t>fs.readFileSync</a:t>
                      </a:r>
                      <a:r>
                        <a:rPr lang="en-US" sz="1600" b="1" dirty="0" smtClean="0">
                          <a:solidFill>
                            <a:schemeClr val="tx1"/>
                          </a:solidFill>
                          <a:latin typeface="Arial" pitchFamily="34" charset="0"/>
                          <a:cs typeface="Arial" pitchFamily="34" charset="0"/>
                        </a:rPr>
                        <a:t>(‘target.txt');</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console.log(</a:t>
                      </a:r>
                      <a:r>
                        <a:rPr lang="en-US" sz="1600" b="1" dirty="0" err="1" smtClean="0">
                          <a:solidFill>
                            <a:schemeClr val="tx1"/>
                          </a:solidFill>
                          <a:latin typeface="Arial" pitchFamily="34" charset="0"/>
                          <a:cs typeface="Arial" pitchFamily="34" charset="0"/>
                        </a:rPr>
                        <a:t>filedata.toString</a:t>
                      </a:r>
                      <a:r>
                        <a:rPr lang="en-US" sz="1600" b="1" dirty="0" smtClean="0">
                          <a:solidFill>
                            <a:schemeClr val="tx1"/>
                          </a:solidFill>
                          <a:latin typeface="Arial" pitchFamily="34" charset="0"/>
                          <a:cs typeface="Arial" pitchFamily="34" charset="0"/>
                        </a:rPr>
                        <a:t>());</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console.log("End of Program execution");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200000"/>
              </a:lnSpc>
              <a:buFont typeface="Arial" pitchFamily="34" charset="0"/>
              <a:buChar char="•"/>
            </a:pPr>
            <a:r>
              <a:rPr lang="en-US" b="0" dirty="0" smtClean="0"/>
              <a:t>The terminal output will display</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Blocking Code (Synchronous)</a:t>
            </a:r>
            <a:br>
              <a:rPr lang="en-US" dirty="0" smtClean="0"/>
            </a:br>
            <a:endParaRPr lang="en-US" dirty="0"/>
          </a:p>
        </p:txBody>
      </p:sp>
      <p:pic>
        <p:nvPicPr>
          <p:cNvPr id="90114" name="Picture 2"/>
          <p:cNvPicPr>
            <a:picLocks noChangeAspect="1" noChangeArrowheads="1"/>
          </p:cNvPicPr>
          <p:nvPr/>
        </p:nvPicPr>
        <p:blipFill>
          <a:blip r:embed="rId2"/>
          <a:srcRect/>
          <a:stretch>
            <a:fillRect/>
          </a:stretch>
        </p:blipFill>
        <p:spPr bwMode="auto">
          <a:xfrm>
            <a:off x="1450435" y="2178445"/>
            <a:ext cx="9101601" cy="2478561"/>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2" y="1376731"/>
            <a:ext cx="10922001" cy="4572000"/>
          </a:xfrm>
        </p:spPr>
        <p:txBody>
          <a:bodyPr/>
          <a:lstStyle/>
          <a:p>
            <a:pPr marL="231775" indent="-231775">
              <a:lnSpc>
                <a:spcPct val="150000"/>
              </a:lnSpc>
            </a:pPr>
            <a:r>
              <a:rPr lang="en-US" sz="1800" dirty="0" smtClean="0"/>
              <a:t>Asynchronous web server model using Node.js</a:t>
            </a:r>
            <a:endParaRPr lang="en-US" sz="130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Execution Model</a:t>
            </a:r>
          </a:p>
        </p:txBody>
      </p:sp>
      <p:pic>
        <p:nvPicPr>
          <p:cNvPr id="168963" name="Picture 3"/>
          <p:cNvPicPr>
            <a:picLocks noChangeAspect="1" noChangeArrowheads="1"/>
          </p:cNvPicPr>
          <p:nvPr/>
        </p:nvPicPr>
        <p:blipFill>
          <a:blip r:embed="rId2"/>
          <a:srcRect/>
          <a:stretch>
            <a:fillRect/>
          </a:stretch>
        </p:blipFill>
        <p:spPr bwMode="auto">
          <a:xfrm>
            <a:off x="1988355" y="1983282"/>
            <a:ext cx="6816012" cy="3930926"/>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200000"/>
              </a:lnSpc>
              <a:buFont typeface="Arial" pitchFamily="34" charset="0"/>
              <a:buChar char="•"/>
            </a:pPr>
            <a:r>
              <a:rPr lang="en-US" b="0" dirty="0" smtClean="0"/>
              <a:t>Lets write a example code for reading a file </a:t>
            </a:r>
            <a:r>
              <a:rPr lang="en-US" dirty="0" smtClean="0"/>
              <a:t>asynchronously (non-blocking code) </a:t>
            </a:r>
            <a:r>
              <a:rPr lang="en-US" b="0" dirty="0" smtClean="0"/>
              <a:t>in Node.js. </a:t>
            </a:r>
          </a:p>
          <a:p>
            <a:pPr marL="331788" lvl="1" indent="-287338" algn="just">
              <a:lnSpc>
                <a:spcPct val="200000"/>
              </a:lnSpc>
              <a:buFont typeface="Arial" pitchFamily="34" charset="0"/>
              <a:buChar char="•"/>
            </a:pPr>
            <a:r>
              <a:rPr lang="en-US" b="0" dirty="0" smtClean="0"/>
              <a:t>Create a text file </a:t>
            </a:r>
            <a:r>
              <a:rPr lang="en-US" dirty="0" smtClean="0"/>
              <a:t>target.txt</a:t>
            </a:r>
            <a:r>
              <a:rPr lang="en-US" b="0" dirty="0" smtClean="0"/>
              <a:t> with the following content.</a:t>
            </a:r>
            <a:r>
              <a:rPr lang="en-US" sz="1800" b="0" dirty="0" smtClean="0"/>
              <a:t>   </a:t>
            </a: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Non - Blocking Code (Asynchronous)</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59008521"/>
              </p:ext>
            </p:extLst>
          </p:nvPr>
        </p:nvGraphicFramePr>
        <p:xfrm>
          <a:off x="1569493" y="2743201"/>
          <a:ext cx="8880794" cy="1920240"/>
        </p:xfrm>
        <a:graphic>
          <a:graphicData uri="http://schemas.openxmlformats.org/drawingml/2006/table">
            <a:tbl>
              <a:tblPr firstRow="1" bandRow="1">
                <a:tableStyleId>{6E25E649-3F16-4E02-A733-19D2CDBF48F0}</a:tableStyleId>
              </a:tblPr>
              <a:tblGrid>
                <a:gridCol w="8880794">
                  <a:extLst>
                    <a:ext uri="{9D8B030D-6E8A-4147-A177-3AD203B41FA5}">
                      <a16:colId xmlns:a16="http://schemas.microsoft.com/office/drawing/2014/main" val="20000"/>
                    </a:ext>
                  </a:extLst>
                </a:gridCol>
              </a:tblGrid>
              <a:tr h="1323834">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target.txt</a:t>
                      </a:r>
                    </a:p>
                    <a:p>
                      <a:pPr marL="0" marR="0" indent="0" algn="just" defTabSz="914400" rtl="0" eaLnBrk="1" fontAlgn="auto" latinLnBrk="0" hangingPunct="1">
                        <a:lnSpc>
                          <a:spcPct val="2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Node.js is an open-source, cross-platform, back-end JavaScript runtime environment that runs on the V8 engine and executes JavaScript code outside a web browser.</a:t>
                      </a:r>
                    </a:p>
                    <a:p>
                      <a:pPr marL="0" marR="0" indent="0" algn="just" defTabSz="914400" rtl="0" eaLnBrk="1" fontAlgn="auto" latinLnBrk="0" hangingPunct="1">
                        <a:lnSpc>
                          <a:spcPct val="15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200000"/>
              </a:lnSpc>
              <a:buFont typeface="Arial" pitchFamily="34" charset="0"/>
              <a:buChar char="•"/>
            </a:pPr>
            <a:r>
              <a:rPr lang="en-US" b="0" dirty="0" smtClean="0"/>
              <a:t>Create a </a:t>
            </a:r>
            <a:r>
              <a:rPr lang="en-US" dirty="0" smtClean="0"/>
              <a:t>async.js </a:t>
            </a:r>
            <a:r>
              <a:rPr lang="en-US" b="0" dirty="0" smtClean="0"/>
              <a:t>file with the following code:</a:t>
            </a:r>
            <a:endParaRPr lang="en-US" sz="16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Non - Blocking Code (Asynchronous)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95314880"/>
              </p:ext>
            </p:extLst>
          </p:nvPr>
        </p:nvGraphicFramePr>
        <p:xfrm>
          <a:off x="1282890" y="1978927"/>
          <a:ext cx="5418162" cy="3794760"/>
        </p:xfrm>
        <a:graphic>
          <a:graphicData uri="http://schemas.openxmlformats.org/drawingml/2006/table">
            <a:tbl>
              <a:tblPr firstRow="1" bandRow="1">
                <a:tableStyleId>{6E25E649-3F16-4E02-A733-19D2CDBF48F0}</a:tableStyleId>
              </a:tblPr>
              <a:tblGrid>
                <a:gridCol w="5418162">
                  <a:extLst>
                    <a:ext uri="{9D8B030D-6E8A-4147-A177-3AD203B41FA5}">
                      <a16:colId xmlns:a16="http://schemas.microsoft.com/office/drawing/2014/main" val="20000"/>
                    </a:ext>
                  </a:extLst>
                </a:gridCol>
              </a:tblGrid>
              <a:tr h="132383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async.js</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var fs = require("fs");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err="1" smtClean="0">
                          <a:solidFill>
                            <a:schemeClr val="tx1"/>
                          </a:solidFill>
                          <a:latin typeface="Arial" pitchFamily="34" charset="0"/>
                          <a:cs typeface="Arial" pitchFamily="34" charset="0"/>
                        </a:rPr>
                        <a:t>fs.readFile</a:t>
                      </a:r>
                      <a:r>
                        <a:rPr lang="en-US" sz="1800" b="1" dirty="0" smtClean="0">
                          <a:solidFill>
                            <a:schemeClr val="tx1"/>
                          </a:solidFill>
                          <a:latin typeface="Arial" pitchFamily="34" charset="0"/>
                          <a:cs typeface="Arial" pitchFamily="34" charset="0"/>
                        </a:rPr>
                        <a:t>('target.txt', function (err, </a:t>
                      </a:r>
                      <a:r>
                        <a:rPr lang="en-US" sz="1800" b="1" dirty="0" err="1" smtClean="0">
                          <a:solidFill>
                            <a:schemeClr val="tx1"/>
                          </a:solidFill>
                          <a:latin typeface="Arial" pitchFamily="34" charset="0"/>
                          <a:cs typeface="Arial" pitchFamily="34" charset="0"/>
                        </a:rPr>
                        <a:t>filedata</a:t>
                      </a:r>
                      <a:r>
                        <a:rPr lang="en-US" sz="1800" b="1" dirty="0" smtClean="0">
                          <a:solidFill>
                            <a:schemeClr val="tx1"/>
                          </a:solidFill>
                          <a:latin typeface="Arial" pitchFamily="34" charset="0"/>
                          <a:cs typeface="Arial" pitchFamily="34" charset="0"/>
                        </a:rPr>
                        <a:t>) {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    if (err)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 </a:t>
                      </a:r>
                      <a:r>
                        <a:rPr lang="en-US" sz="1800" b="1" baseline="0" dirty="0" smtClean="0">
                          <a:solidFill>
                            <a:schemeClr val="tx1"/>
                          </a:solidFill>
                          <a:latin typeface="Arial" pitchFamily="34" charset="0"/>
                          <a:cs typeface="Arial" pitchFamily="34" charset="0"/>
                        </a:rPr>
                        <a:t>        </a:t>
                      </a:r>
                      <a:r>
                        <a:rPr lang="en-US" sz="1800" b="1" dirty="0" smtClean="0">
                          <a:solidFill>
                            <a:schemeClr val="tx1"/>
                          </a:solidFill>
                          <a:latin typeface="Arial" pitchFamily="34" charset="0"/>
                          <a:cs typeface="Arial" pitchFamily="34" charset="0"/>
                        </a:rPr>
                        <a:t> console.log(err);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    }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    console.log(</a:t>
                      </a:r>
                      <a:r>
                        <a:rPr lang="en-US" sz="1800" b="1" dirty="0" err="1" smtClean="0">
                          <a:solidFill>
                            <a:schemeClr val="tx1"/>
                          </a:solidFill>
                          <a:latin typeface="Arial" pitchFamily="34" charset="0"/>
                          <a:cs typeface="Arial" pitchFamily="34" charset="0"/>
                        </a:rPr>
                        <a:t>filedata.toString</a:t>
                      </a:r>
                      <a:r>
                        <a:rPr lang="en-US" sz="1800" b="1" dirty="0" smtClean="0">
                          <a:solidFill>
                            <a:schemeClr val="tx1"/>
                          </a:solidFill>
                          <a:latin typeface="Arial" pitchFamily="34" charset="0"/>
                          <a:cs typeface="Arial" pitchFamily="34" charset="0"/>
                        </a:rPr>
                        <a:t>());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 </a:t>
                      </a: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console.log("End of Program execution");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6823882" y="1978927"/>
            <a:ext cx="4899547" cy="3785652"/>
          </a:xfrm>
          <a:prstGeom prst="rect">
            <a:avLst/>
          </a:prstGeom>
        </p:spPr>
        <p:txBody>
          <a:bodyPr wrap="square">
            <a:spAutoFit/>
          </a:bodyPr>
          <a:lstStyle/>
          <a:p>
            <a:pPr marL="231775" indent="-231775" algn="just">
              <a:lnSpc>
                <a:spcPct val="150000"/>
              </a:lnSpc>
              <a:buFont typeface="Arial" pitchFamily="34" charset="0"/>
              <a:buChar char="•"/>
              <a:tabLst>
                <a:tab pos="287338" algn="l"/>
              </a:tabLst>
            </a:pPr>
            <a:r>
              <a:rPr lang="en-US" sz="1600" b="1" i="1" dirty="0" err="1" smtClean="0">
                <a:latin typeface="Arial" pitchFamily="34" charset="0"/>
                <a:cs typeface="Arial" pitchFamily="34" charset="0"/>
              </a:rPr>
              <a:t>fs</a:t>
            </a:r>
            <a:r>
              <a:rPr lang="en-US" sz="1600" dirty="0" smtClean="0">
                <a:latin typeface="Arial" pitchFamily="34" charset="0"/>
                <a:cs typeface="Arial" pitchFamily="34" charset="0"/>
              </a:rPr>
              <a:t> library is loaded to handle file-system related operations. </a:t>
            </a:r>
          </a:p>
          <a:p>
            <a:pPr marL="231775" indent="-231775" algn="just">
              <a:lnSpc>
                <a:spcPct val="150000"/>
              </a:lnSpc>
              <a:buFont typeface="Arial" pitchFamily="34" charset="0"/>
              <a:buChar char="•"/>
              <a:tabLst>
                <a:tab pos="287338" algn="l"/>
              </a:tabLst>
            </a:pPr>
            <a:r>
              <a:rPr lang="en-US" sz="1600" dirty="0" smtClean="0">
                <a:latin typeface="Arial" pitchFamily="34" charset="0"/>
                <a:cs typeface="Arial" pitchFamily="34" charset="0"/>
              </a:rPr>
              <a:t>The </a:t>
            </a:r>
            <a:r>
              <a:rPr lang="en-US" sz="1600" b="1" dirty="0" err="1" smtClean="0">
                <a:latin typeface="Arial" pitchFamily="34" charset="0"/>
                <a:cs typeface="Arial" pitchFamily="34" charset="0"/>
              </a:rPr>
              <a:t>readFile</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function is </a:t>
            </a:r>
            <a:r>
              <a:rPr lang="en-US" sz="1600" b="1" dirty="0" smtClean="0">
                <a:latin typeface="Arial" pitchFamily="34" charset="0"/>
                <a:cs typeface="Arial" pitchFamily="34" charset="0"/>
              </a:rPr>
              <a:t>asynchronous </a:t>
            </a:r>
            <a:r>
              <a:rPr lang="en-US" sz="1600" dirty="0" smtClean="0">
                <a:latin typeface="Arial" pitchFamily="34" charset="0"/>
                <a:cs typeface="Arial" pitchFamily="34" charset="0"/>
              </a:rPr>
              <a:t>and control return immediately to the next instruction in the program while the function keep running in the background.</a:t>
            </a:r>
          </a:p>
          <a:p>
            <a:pPr marL="231775" indent="-231775" algn="just">
              <a:lnSpc>
                <a:spcPct val="150000"/>
              </a:lnSpc>
              <a:buFont typeface="Arial" pitchFamily="34" charset="0"/>
              <a:buChar char="•"/>
              <a:tabLst>
                <a:tab pos="287338" algn="l"/>
              </a:tabLst>
            </a:pPr>
            <a:r>
              <a:rPr lang="en-US" sz="1600" dirty="0" smtClean="0">
                <a:latin typeface="Arial" pitchFamily="34" charset="0"/>
                <a:cs typeface="Arial" pitchFamily="34" charset="0"/>
              </a:rPr>
              <a:t> The callback function that we have added receives two parameters, </a:t>
            </a:r>
            <a:r>
              <a:rPr lang="en-US" sz="1600" b="1" dirty="0" smtClean="0">
                <a:latin typeface="Arial" pitchFamily="34" charset="0"/>
                <a:cs typeface="Arial" pitchFamily="34" charset="0"/>
              </a:rPr>
              <a:t>error </a:t>
            </a:r>
            <a:r>
              <a:rPr lang="en-US" sz="1600" dirty="0" smtClean="0">
                <a:latin typeface="Arial" pitchFamily="34" charset="0"/>
                <a:cs typeface="Arial" pitchFamily="34" charset="0"/>
              </a:rPr>
              <a:t>and</a:t>
            </a:r>
            <a:r>
              <a:rPr lang="en-US" sz="1600" b="1" dirty="0" smtClean="0">
                <a:latin typeface="Arial" pitchFamily="34" charset="0"/>
                <a:cs typeface="Arial" pitchFamily="34" charset="0"/>
              </a:rPr>
              <a:t> data</a:t>
            </a:r>
            <a:r>
              <a:rPr lang="en-US" sz="1600" dirty="0" smtClean="0">
                <a:latin typeface="Arial" pitchFamily="34" charset="0"/>
                <a:cs typeface="Arial" pitchFamily="34" charset="0"/>
              </a:rPr>
              <a:t>. The error parameter becomes null when the file has been read successfully.</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3" y="1376731"/>
            <a:ext cx="10740766" cy="4479187"/>
          </a:xfrm>
        </p:spPr>
        <p:txBody>
          <a:bodyPr/>
          <a:lstStyle/>
          <a:p>
            <a:pPr marL="330200" lvl="1" indent="-285750" algn="just">
              <a:lnSpc>
                <a:spcPct val="150000"/>
              </a:lnSpc>
              <a:buFont typeface="Arial" panose="020B0604020202020204" pitchFamily="34" charset="0"/>
              <a:buChar char="•"/>
            </a:pPr>
            <a:r>
              <a:rPr lang="en-US" b="0" dirty="0" smtClean="0"/>
              <a:t>The terminal output will display</a:t>
            </a:r>
            <a:endParaRPr lang="en-US" dirty="0"/>
          </a:p>
          <a:p>
            <a:pPr marL="330200" lvl="1" indent="-285750" algn="just">
              <a:lnSpc>
                <a:spcPct val="150000"/>
              </a:lnSpc>
              <a:buFont typeface="Arial" panose="020B0604020202020204" pitchFamily="34" charset="0"/>
              <a:buChar char="•"/>
            </a:pPr>
            <a:r>
              <a:rPr lang="en-US" b="0" dirty="0" smtClean="0">
                <a:solidFill>
                  <a:srgbClr val="404040"/>
                </a:solidFill>
              </a:rPr>
              <a:t>Notice that the program, prints “End of Program execution” before printing the content of the file. </a:t>
            </a:r>
          </a:p>
          <a:p>
            <a:pPr marL="330200" lvl="1" indent="-285750" algn="just">
              <a:lnSpc>
                <a:spcPct val="150000"/>
              </a:lnSpc>
              <a:buFont typeface="Arial" panose="020B0604020202020204" pitchFamily="34" charset="0"/>
              <a:buChar char="•"/>
            </a:pPr>
            <a:r>
              <a:rPr lang="en-US" b="0" dirty="0" smtClean="0">
                <a:solidFill>
                  <a:srgbClr val="404040"/>
                </a:solidFill>
              </a:rPr>
              <a:t>This is because the asynchronous function takes some time to complete hence the next statement which prints the “End of Program execution” finishes executing first.</a:t>
            </a:r>
          </a:p>
          <a:p>
            <a:pPr marL="330200" lvl="1" indent="-285750" algn="just">
              <a:lnSpc>
                <a:spcPct val="150000"/>
              </a:lnSpc>
              <a:buFont typeface="Arial" panose="020B0604020202020204" pitchFamily="34" charset="0"/>
              <a:buChar char="•"/>
            </a:pPr>
            <a:r>
              <a:rPr lang="en-US" b="0" dirty="0" smtClean="0">
                <a:solidFill>
                  <a:srgbClr val="404040"/>
                </a:solidFill>
              </a:rPr>
              <a:t>As soon as the read file function finishes reading the file, the callback function is called and the necessary parameters are passed to it.</a:t>
            </a:r>
          </a:p>
          <a:p>
            <a:pPr marL="0" indent="0" algn="just">
              <a:lnSpc>
                <a:spcPct val="150000"/>
              </a:lnSpc>
              <a:buNone/>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Non - Blocking Code (Asynchronous)</a:t>
            </a:r>
            <a:endParaRPr lang="en-US" dirty="0"/>
          </a:p>
        </p:txBody>
      </p:sp>
      <p:pic>
        <p:nvPicPr>
          <p:cNvPr id="91138" name="Picture 2"/>
          <p:cNvPicPr>
            <a:picLocks noChangeAspect="1" noChangeArrowheads="1"/>
          </p:cNvPicPr>
          <p:nvPr/>
        </p:nvPicPr>
        <p:blipFill>
          <a:blip r:embed="rId2"/>
          <a:srcRect/>
          <a:stretch>
            <a:fillRect/>
          </a:stretch>
        </p:blipFill>
        <p:spPr bwMode="auto">
          <a:xfrm>
            <a:off x="3969579" y="3783196"/>
            <a:ext cx="7740605" cy="2103798"/>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200000"/>
              </a:lnSpc>
              <a:buFont typeface="Arial" pitchFamily="34" charset="0"/>
              <a:buChar char="•"/>
            </a:pPr>
            <a:r>
              <a:rPr lang="en-US" b="0" dirty="0" smtClean="0"/>
              <a:t>Lets write a example code for reading a file </a:t>
            </a:r>
            <a:r>
              <a:rPr lang="en-US" dirty="0" smtClean="0"/>
              <a:t>asynchronously (non-blocking code) </a:t>
            </a:r>
            <a:r>
              <a:rPr lang="en-US" b="0" dirty="0" smtClean="0"/>
              <a:t>in Node.js. </a:t>
            </a:r>
          </a:p>
          <a:p>
            <a:pPr marL="331788" lvl="1" indent="-287338" algn="just">
              <a:lnSpc>
                <a:spcPct val="200000"/>
              </a:lnSpc>
              <a:buFont typeface="Arial" pitchFamily="34" charset="0"/>
              <a:buChar char="•"/>
            </a:pPr>
            <a:r>
              <a:rPr lang="en-US" b="0" dirty="0" smtClean="0"/>
              <a:t>Create a text file </a:t>
            </a:r>
            <a:r>
              <a:rPr lang="en-US" dirty="0" smtClean="0"/>
              <a:t>target.txt</a:t>
            </a:r>
            <a:r>
              <a:rPr lang="en-US" b="0" dirty="0" smtClean="0"/>
              <a:t> with the following content.</a:t>
            </a:r>
          </a:p>
          <a:p>
            <a:pPr marL="0" indent="0">
              <a:lnSpc>
                <a:spcPct val="200000"/>
              </a:lnSpc>
              <a:buNone/>
            </a:pPr>
            <a:r>
              <a:rPr lang="en-US" sz="1800" b="0" dirty="0" smtClean="0"/>
              <a:t>     </a:t>
            </a:r>
            <a:endParaRPr lang="en-US" sz="18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Callback Concepts:  Non - Blocking Code (Asynchronous)</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52466338"/>
              </p:ext>
            </p:extLst>
          </p:nvPr>
        </p:nvGraphicFramePr>
        <p:xfrm>
          <a:off x="1369194" y="2934790"/>
          <a:ext cx="9580729" cy="2148840"/>
        </p:xfrm>
        <a:graphic>
          <a:graphicData uri="http://schemas.openxmlformats.org/drawingml/2006/table">
            <a:tbl>
              <a:tblPr firstRow="1" bandRow="1">
                <a:tableStyleId>{6E25E649-3F16-4E02-A733-19D2CDBF48F0}</a:tableStyleId>
              </a:tblPr>
              <a:tblGrid>
                <a:gridCol w="9580729">
                  <a:extLst>
                    <a:ext uri="{9D8B030D-6E8A-4147-A177-3AD203B41FA5}">
                      <a16:colId xmlns:a16="http://schemas.microsoft.com/office/drawing/2014/main" val="20000"/>
                    </a:ext>
                  </a:extLst>
                </a:gridCol>
              </a:tblGrid>
              <a:tr h="1323834">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target.txt</a:t>
                      </a:r>
                    </a:p>
                    <a:p>
                      <a:pPr marL="0" marR="0" indent="0" algn="just" defTabSz="914400" rtl="0" eaLnBrk="1" fontAlgn="auto" latinLnBrk="0" hangingPunct="1">
                        <a:lnSpc>
                          <a:spcPct val="200000"/>
                        </a:lnSpc>
                        <a:spcBef>
                          <a:spcPts val="0"/>
                        </a:spcBef>
                        <a:spcAft>
                          <a:spcPts val="0"/>
                        </a:spcAft>
                        <a:buClrTx/>
                        <a:buSzTx/>
                        <a:buFontTx/>
                        <a:buNone/>
                        <a:tabLst/>
                        <a:defRPr/>
                      </a:pPr>
                      <a:r>
                        <a:rPr lang="en-US" sz="1800" b="1" dirty="0" smtClean="0">
                          <a:solidFill>
                            <a:schemeClr val="tx1"/>
                          </a:solidFill>
                          <a:latin typeface="Arial" pitchFamily="34" charset="0"/>
                          <a:cs typeface="Arial" pitchFamily="34" charset="0"/>
                        </a:rPr>
                        <a:t>Node.js is an open-source, cross-platform, back-end JavaScript runtime environment that runs on the V8 engine and executes JavaScript code outside a web browser.</a:t>
                      </a:r>
                    </a:p>
                    <a:p>
                      <a:pPr marL="0" marR="0" indent="0" algn="just" defTabSz="914400" rtl="0" eaLnBrk="1" fontAlgn="auto" latinLnBrk="0" hangingPunct="1">
                        <a:lnSpc>
                          <a:spcPct val="150000"/>
                        </a:lnSpc>
                        <a:spcBef>
                          <a:spcPts val="0"/>
                        </a:spcBef>
                        <a:spcAft>
                          <a:spcPts val="0"/>
                        </a:spcAft>
                        <a:buClrTx/>
                        <a:buSzTx/>
                        <a:buFontTx/>
                        <a:buNone/>
                        <a:tabLst/>
                        <a:defRPr/>
                      </a:pPr>
                      <a:endParaRPr lang="en-US" sz="18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331788" lvl="1" indent="-287338" algn="just">
              <a:lnSpc>
                <a:spcPct val="200000"/>
              </a:lnSpc>
              <a:buFont typeface="Arial" pitchFamily="34" charset="0"/>
              <a:buChar char="•"/>
            </a:pPr>
            <a:r>
              <a:rPr lang="en-US" b="0" dirty="0" smtClean="0"/>
              <a:t>Each action on the computer is called an </a:t>
            </a:r>
            <a:r>
              <a:rPr lang="en-US" dirty="0" smtClean="0"/>
              <a:t>event.</a:t>
            </a:r>
            <a:r>
              <a:rPr lang="en-US" b="0" dirty="0" smtClean="0"/>
              <a:t> </a:t>
            </a:r>
          </a:p>
          <a:p>
            <a:pPr marL="331788" lvl="1" indent="-287338" algn="just">
              <a:lnSpc>
                <a:spcPct val="200000"/>
              </a:lnSpc>
              <a:buFont typeface="Arial" pitchFamily="34" charset="0"/>
              <a:buChar char="•"/>
            </a:pPr>
            <a:r>
              <a:rPr lang="en-US" b="0" dirty="0" smtClean="0"/>
              <a:t>In </a:t>
            </a:r>
            <a:r>
              <a:rPr lang="en-US" b="0" dirty="0" err="1" smtClean="0"/>
              <a:t>nodeJS</a:t>
            </a:r>
            <a:r>
              <a:rPr lang="en-US" b="0" dirty="0" smtClean="0"/>
              <a:t> </a:t>
            </a:r>
            <a:r>
              <a:rPr lang="en-US" dirty="0" smtClean="0"/>
              <a:t>objects can fire events</a:t>
            </a:r>
            <a:r>
              <a:rPr lang="en-US" b="0" dirty="0" smtClean="0"/>
              <a:t>. </a:t>
            </a:r>
          </a:p>
          <a:p>
            <a:pPr marL="331788" lvl="1" indent="-287338" algn="just">
              <a:lnSpc>
                <a:spcPct val="200000"/>
              </a:lnSpc>
              <a:buFont typeface="Arial" pitchFamily="34" charset="0"/>
              <a:buChar char="•"/>
            </a:pPr>
            <a:r>
              <a:rPr lang="en-US" b="0" dirty="0" smtClean="0"/>
              <a:t>Node.js has an ‘</a:t>
            </a:r>
            <a:r>
              <a:rPr lang="en-US" dirty="0" smtClean="0"/>
              <a:t>events’</a:t>
            </a:r>
            <a:r>
              <a:rPr lang="en-US" b="0" dirty="0" smtClean="0"/>
              <a:t> module that emits named </a:t>
            </a:r>
            <a:r>
              <a:rPr lang="en-US" dirty="0" smtClean="0"/>
              <a:t>events, </a:t>
            </a:r>
            <a:r>
              <a:rPr lang="en-US" b="0" dirty="0" smtClean="0"/>
              <a:t>that can cause corresponding functions or callbacks to be called. </a:t>
            </a:r>
          </a:p>
          <a:p>
            <a:pPr marL="331788" lvl="1" indent="-287338" algn="just">
              <a:lnSpc>
                <a:spcPct val="200000"/>
              </a:lnSpc>
              <a:buFont typeface="Arial" pitchFamily="34" charset="0"/>
              <a:buChar char="•"/>
            </a:pPr>
            <a:r>
              <a:rPr lang="en-US" dirty="0" smtClean="0"/>
              <a:t>Functions(Callbacks)</a:t>
            </a:r>
            <a:r>
              <a:rPr lang="en-US" b="0" dirty="0" smtClean="0"/>
              <a:t> listen or subscribe to a particular event to occur, when that event triggers, all the callbacks subscribed to that event are fired one by one in order to which they were registered.   </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331788" lvl="1" indent="-287338" algn="just">
              <a:lnSpc>
                <a:spcPct val="150000"/>
              </a:lnSpc>
              <a:buFont typeface="Arial" pitchFamily="34" charset="0"/>
              <a:buChar char="•"/>
            </a:pPr>
            <a:r>
              <a:rPr lang="en-US" b="0" dirty="0" smtClean="0"/>
              <a:t>Node.js is a single-threaded event-driven platform that is capable of running non-blocking, asynchronously programming. </a:t>
            </a:r>
          </a:p>
          <a:p>
            <a:pPr marL="823913" lvl="4" indent="-287338" algn="just">
              <a:lnSpc>
                <a:spcPct val="150000"/>
              </a:lnSpc>
            </a:pPr>
            <a:r>
              <a:rPr lang="en-US" sz="1800" dirty="0" smtClean="0"/>
              <a:t>M</a:t>
            </a:r>
            <a:r>
              <a:rPr lang="en-US" sz="1800" b="0" dirty="0" smtClean="0"/>
              <a:t>eans as soon as Node starts its server, it simply initiates its variables, declares functions and then simply waits for event to occur. </a:t>
            </a:r>
          </a:p>
          <a:p>
            <a:pPr marL="823913" lvl="4" indent="-287338" algn="just">
              <a:lnSpc>
                <a:spcPct val="150000"/>
              </a:lnSpc>
            </a:pPr>
            <a:r>
              <a:rPr lang="en-US" sz="1800" b="0" dirty="0" smtClean="0"/>
              <a:t>It is the one of the reason why Node.js is </a:t>
            </a:r>
            <a:r>
              <a:rPr lang="en-US" sz="1800" b="1" dirty="0" smtClean="0"/>
              <a:t>pretty fast.</a:t>
            </a:r>
          </a:p>
          <a:p>
            <a:pPr marL="823913" lvl="4" indent="-287338" algn="just">
              <a:lnSpc>
                <a:spcPct val="150000"/>
              </a:lnSpc>
            </a:pPr>
            <a:r>
              <a:rPr lang="en-US" sz="1800" dirty="0" smtClean="0"/>
              <a:t>These functionalities of Node.js make it memory efficient.</a:t>
            </a:r>
            <a:endParaRPr lang="en-US" sz="1800" b="0" dirty="0" smtClean="0"/>
          </a:p>
          <a:p>
            <a:pPr marL="331788" lvl="1" indent="-287338">
              <a:lnSpc>
                <a:spcPct val="150000"/>
              </a:lnSpc>
              <a:buFont typeface="Arial" pitchFamily="34" charset="0"/>
              <a:buChar char="•"/>
            </a:pPr>
            <a:r>
              <a:rPr lang="en-US" b="0" dirty="0" smtClean="0"/>
              <a:t>There is a main loop in the event driven application that listens for events, and then triggers a callback function when one of those events is detected.</a:t>
            </a:r>
          </a:p>
          <a:p>
            <a:pPr marL="287338" indent="-287338" algn="just">
              <a:lnSpc>
                <a:spcPct val="150000"/>
              </a:lnSpc>
              <a:buFont typeface="Arial" pitchFamily="34" charset="0"/>
              <a:buChar char="•"/>
            </a:pPr>
            <a:endParaRPr lang="en-US" sz="1800" b="0" dirty="0" smtClean="0"/>
          </a:p>
          <a:p>
            <a:pPr marL="287338" indent="-287338" algn="just">
              <a:lnSpc>
                <a:spcPct val="150000"/>
              </a:lnSpc>
              <a:buFont typeface="Arial" pitchFamily="34" charset="0"/>
              <a:buChar char="•"/>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Driven Architecture</a:t>
            </a:r>
            <a:endParaRPr lang="en-US" dirty="0"/>
          </a:p>
        </p:txBody>
      </p:sp>
      <p:pic>
        <p:nvPicPr>
          <p:cNvPr id="1027" name="Picture 3"/>
          <p:cNvPicPr>
            <a:picLocks noChangeAspect="1" noChangeArrowheads="1"/>
          </p:cNvPicPr>
          <p:nvPr/>
        </p:nvPicPr>
        <p:blipFill>
          <a:blip r:embed="rId2"/>
          <a:srcRect/>
          <a:stretch>
            <a:fillRect/>
          </a:stretch>
        </p:blipFill>
        <p:spPr bwMode="auto">
          <a:xfrm>
            <a:off x="5314774" y="4605110"/>
            <a:ext cx="4673957" cy="1881822"/>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150000"/>
              </a:lnSpc>
              <a:buFont typeface="Arial" pitchFamily="34" charset="0"/>
              <a:buChar char="•"/>
            </a:pPr>
            <a:r>
              <a:rPr lang="en-US" b="0" dirty="0" smtClean="0"/>
              <a:t>The </a:t>
            </a:r>
            <a:r>
              <a:rPr lang="en-US" dirty="0" smtClean="0"/>
              <a:t>event loop</a:t>
            </a:r>
            <a:r>
              <a:rPr lang="en-US" b="0" dirty="0" smtClean="0"/>
              <a:t> allows Node.js to perform non-blocking I/O operations despite the fact that JavaScript is single-threaded.</a:t>
            </a:r>
          </a:p>
          <a:p>
            <a:pPr marL="331788" lvl="1" indent="-287338" algn="just">
              <a:lnSpc>
                <a:spcPct val="150000"/>
              </a:lnSpc>
              <a:buFont typeface="Arial" pitchFamily="34" charset="0"/>
              <a:buChar char="•"/>
            </a:pPr>
            <a:r>
              <a:rPr lang="en-US" b="0" dirty="0" smtClean="0"/>
              <a:t> It is done by assigning operations to the operating system whenever and wherever possible.</a:t>
            </a:r>
          </a:p>
          <a:p>
            <a:pPr marL="0" indent="0" algn="just">
              <a:lnSpc>
                <a:spcPct val="150000"/>
              </a:lnSpc>
              <a:buNone/>
            </a:pPr>
            <a:r>
              <a:rPr lang="en-US" sz="1800" b="1" dirty="0" smtClean="0"/>
              <a:t>Features of Event Loop:</a:t>
            </a:r>
          </a:p>
          <a:p>
            <a:pPr marL="331788" lvl="1" indent="-287338" algn="just">
              <a:lnSpc>
                <a:spcPct val="150000"/>
              </a:lnSpc>
              <a:buFont typeface="Arial" pitchFamily="34" charset="0"/>
              <a:buChar char="•"/>
            </a:pPr>
            <a:r>
              <a:rPr lang="en-US" b="0" dirty="0" smtClean="0"/>
              <a:t>Event loop is an endless loop, which waits for tasks, executes them and then sleeps until it receives more tasks.</a:t>
            </a:r>
          </a:p>
          <a:p>
            <a:pPr marL="331788" lvl="1" indent="-287338" algn="just">
              <a:lnSpc>
                <a:spcPct val="150000"/>
              </a:lnSpc>
              <a:buFont typeface="Arial" pitchFamily="34" charset="0"/>
              <a:buChar char="•"/>
            </a:pPr>
            <a:r>
              <a:rPr lang="en-US" b="0" dirty="0" smtClean="0"/>
              <a:t>The event loop executes tasks from the event queue only when the call stack is empty i.e. there is no ongoing task.</a:t>
            </a:r>
          </a:p>
          <a:p>
            <a:pPr marL="331788" lvl="1" indent="-287338" algn="just">
              <a:lnSpc>
                <a:spcPct val="150000"/>
              </a:lnSpc>
              <a:buFont typeface="Arial" pitchFamily="34" charset="0"/>
              <a:buChar char="•"/>
            </a:pPr>
            <a:r>
              <a:rPr lang="en-US" b="0" dirty="0" smtClean="0"/>
              <a:t>The event loop allows to use callbacks.</a:t>
            </a:r>
          </a:p>
          <a:p>
            <a:pPr marL="331788" lvl="1" indent="-287338" algn="just">
              <a:lnSpc>
                <a:spcPct val="150000"/>
              </a:lnSpc>
              <a:buFont typeface="Arial" pitchFamily="34" charset="0"/>
              <a:buChar char="•"/>
            </a:pPr>
            <a:r>
              <a:rPr lang="en-US" b="0" dirty="0" smtClean="0"/>
              <a:t>The event loop executes the tasks starting from the oldest first.</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Loop</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331788" lvl="1" indent="-287338" algn="just">
              <a:lnSpc>
                <a:spcPct val="150000"/>
              </a:lnSpc>
              <a:buFont typeface="Arial" pitchFamily="34" charset="0"/>
              <a:buChar char="•"/>
            </a:pPr>
            <a:r>
              <a:rPr lang="en-US" b="0" dirty="0" smtClean="0"/>
              <a:t>Although, Events and Callbacks look similar but the differences lies in the fact that,</a:t>
            </a:r>
          </a:p>
          <a:p>
            <a:pPr marL="823913" lvl="4" indent="-287338" algn="just">
              <a:lnSpc>
                <a:spcPct val="150000"/>
              </a:lnSpc>
            </a:pPr>
            <a:r>
              <a:rPr lang="en-US" sz="1800" b="0" dirty="0" smtClean="0"/>
              <a:t> </a:t>
            </a:r>
            <a:r>
              <a:rPr lang="en-US" sz="1800" b="1" dirty="0" smtClean="0"/>
              <a:t>callback functions </a:t>
            </a:r>
            <a:r>
              <a:rPr lang="en-US" sz="1800" b="0" dirty="0" smtClean="0"/>
              <a:t>are called when an asynchronous function returns its result. </a:t>
            </a:r>
          </a:p>
          <a:p>
            <a:pPr marL="823913" lvl="4" indent="-287338" algn="just">
              <a:lnSpc>
                <a:spcPct val="150000"/>
              </a:lnSpc>
            </a:pPr>
            <a:r>
              <a:rPr lang="en-US" sz="1800" b="1" dirty="0" smtClean="0"/>
              <a:t>event </a:t>
            </a:r>
            <a:r>
              <a:rPr lang="en-US" sz="1800" b="0" dirty="0" smtClean="0"/>
              <a:t>handling works on the observer pattern. </a:t>
            </a:r>
          </a:p>
          <a:p>
            <a:pPr marL="331788" lvl="1" indent="-287338" algn="just">
              <a:lnSpc>
                <a:spcPct val="150000"/>
              </a:lnSpc>
              <a:buFont typeface="Arial" pitchFamily="34" charset="0"/>
              <a:buChar char="•"/>
            </a:pPr>
            <a:r>
              <a:rPr lang="en-US" b="0" dirty="0" smtClean="0"/>
              <a:t>Whenever an event gets fired, its listener function starts executing. </a:t>
            </a:r>
          </a:p>
          <a:p>
            <a:pPr marL="331788" lvl="1" indent="-287338" algn="just">
              <a:lnSpc>
                <a:spcPct val="150000"/>
              </a:lnSpc>
              <a:buFont typeface="Arial" pitchFamily="34" charset="0"/>
              <a:buChar char="•"/>
            </a:pPr>
            <a:r>
              <a:rPr lang="en-US" b="0" dirty="0" smtClean="0"/>
              <a:t>Node.js has multiple in-built events available through </a:t>
            </a:r>
            <a:r>
              <a:rPr lang="en-US" dirty="0" smtClean="0"/>
              <a:t>events module </a:t>
            </a:r>
            <a:r>
              <a:rPr lang="en-US" b="0" dirty="0" smtClean="0"/>
              <a:t>and </a:t>
            </a:r>
            <a:r>
              <a:rPr lang="en-US" dirty="0" err="1" smtClean="0"/>
              <a:t>EventEmitte</a:t>
            </a:r>
            <a:r>
              <a:rPr lang="en-US" b="0" dirty="0" err="1" smtClean="0"/>
              <a:t>r</a:t>
            </a:r>
            <a:r>
              <a:rPr lang="en-US" b="0" dirty="0" smtClean="0"/>
              <a:t> class which is used to bind </a:t>
            </a:r>
            <a:r>
              <a:rPr lang="en-US" dirty="0" smtClean="0"/>
              <a:t>events</a:t>
            </a:r>
            <a:r>
              <a:rPr lang="en-US" b="0" dirty="0" smtClean="0"/>
              <a:t> and </a:t>
            </a:r>
            <a:r>
              <a:rPr lang="en-US" dirty="0" smtClean="0"/>
              <a:t>event listeners.</a:t>
            </a:r>
          </a:p>
          <a:p>
            <a:pPr marL="331788" lvl="1" indent="-287338" algn="just">
              <a:lnSpc>
                <a:spcPct val="150000"/>
              </a:lnSpc>
              <a:buFont typeface="Arial" pitchFamily="34" charset="0"/>
              <a:buChar char="•"/>
            </a:pPr>
            <a:r>
              <a:rPr lang="en-US" dirty="0" smtClean="0"/>
              <a:t>The </a:t>
            </a:r>
            <a:r>
              <a:rPr lang="en-US" dirty="0" err="1" smtClean="0"/>
              <a:t>EventEmmitter</a:t>
            </a:r>
            <a:r>
              <a:rPr lang="en-US" dirty="0" smtClean="0"/>
              <a:t> class:</a:t>
            </a:r>
            <a:r>
              <a:rPr lang="en-US" b="0" dirty="0" smtClean="0"/>
              <a:t> All objects that emit events are instances of the </a:t>
            </a:r>
            <a:r>
              <a:rPr lang="en-US" b="0" dirty="0" err="1" smtClean="0"/>
              <a:t>EventEmitter</a:t>
            </a:r>
            <a:r>
              <a:rPr lang="en-US" b="0" dirty="0" smtClean="0"/>
              <a:t> class. </a:t>
            </a:r>
          </a:p>
          <a:p>
            <a:pPr marL="331788" lvl="1" indent="-287338" algn="just">
              <a:lnSpc>
                <a:spcPct val="150000"/>
              </a:lnSpc>
              <a:buFont typeface="Arial" pitchFamily="34" charset="0"/>
              <a:buChar char="•"/>
            </a:pPr>
            <a:r>
              <a:rPr lang="en-US" b="0" dirty="0" smtClean="0"/>
              <a:t>The event can be emitted or listened to an event with the help of </a:t>
            </a:r>
            <a:r>
              <a:rPr lang="en-US" b="0" dirty="0" err="1" smtClean="0"/>
              <a:t>EventEmitter</a:t>
            </a:r>
            <a:r>
              <a:rPr lang="en-US" b="0" dirty="0" smtClean="0"/>
              <a:t>.   </a:t>
            </a:r>
            <a:endParaRPr lang="en-US"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Events vs. Callbacks </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0" indent="0">
              <a:buNone/>
            </a:pPr>
            <a:r>
              <a:rPr lang="en-US" sz="1800" dirty="0" smtClean="0"/>
              <a:t>Syntax for generating and firing events.</a:t>
            </a:r>
          </a:p>
          <a:p>
            <a:pPr marL="222250" lvl="1" indent="-177800">
              <a:buFont typeface="Arial" pitchFamily="34" charset="0"/>
              <a:buChar char="•"/>
            </a:pPr>
            <a:r>
              <a:rPr lang="en-US" b="0" dirty="0" smtClean="0"/>
              <a:t>For creating a new event, </a:t>
            </a:r>
            <a:r>
              <a:rPr lang="en-US" b="0" dirty="0" err="1" smtClean="0"/>
              <a:t>EventEmitter</a:t>
            </a:r>
            <a:r>
              <a:rPr lang="en-US" b="0" dirty="0" smtClean="0"/>
              <a:t> class to bind event and event listener</a:t>
            </a:r>
          </a:p>
          <a:p>
            <a:pPr marL="177800" indent="-177800">
              <a:buFont typeface="Arial" pitchFamily="34" charset="0"/>
              <a:buChar char="•"/>
            </a:pPr>
            <a:endParaRPr lang="en-US" sz="1800" b="0" dirty="0" smtClean="0"/>
          </a:p>
          <a:p>
            <a:pPr marL="177800" indent="-177800">
              <a:buFont typeface="Arial" pitchFamily="34" charset="0"/>
              <a:buChar char="•"/>
            </a:pPr>
            <a:endParaRPr lang="en-US" sz="1800" b="0" dirty="0" smtClean="0"/>
          </a:p>
          <a:p>
            <a:pPr marL="177800" indent="-177800">
              <a:buFont typeface="Arial" pitchFamily="34" charset="0"/>
              <a:buChar char="•"/>
            </a:pPr>
            <a:endParaRPr lang="en-US" sz="1800" b="0" dirty="0" smtClean="0"/>
          </a:p>
          <a:p>
            <a:pPr marL="177800" indent="-177800">
              <a:buFont typeface="Arial" pitchFamily="34" charset="0"/>
              <a:buChar char="•"/>
            </a:pPr>
            <a:endParaRPr lang="en-US" sz="1800" b="0" dirty="0" smtClean="0"/>
          </a:p>
          <a:p>
            <a:pPr marL="222250" lvl="1" indent="-177800">
              <a:buFont typeface="Arial" pitchFamily="34" charset="0"/>
              <a:buChar char="•"/>
            </a:pPr>
            <a:r>
              <a:rPr lang="en-US" b="0" dirty="0" smtClean="0"/>
              <a:t>For assigning any function to events. So, when this event is fired, the function gets executed.</a:t>
            </a:r>
          </a:p>
          <a:p>
            <a:pPr marL="177800" indent="-177800">
              <a:buFont typeface="Arial" pitchFamily="34" charset="0"/>
              <a:buChar char="•"/>
            </a:pPr>
            <a:endParaRPr lang="en-US" sz="1800" b="0" dirty="0" smtClean="0"/>
          </a:p>
          <a:p>
            <a:pPr marL="177800" indent="-177800">
              <a:buFont typeface="Arial" pitchFamily="34" charset="0"/>
              <a:buChar char="•"/>
            </a:pPr>
            <a:endParaRPr lang="en-US" sz="1800" b="0" dirty="0" smtClean="0"/>
          </a:p>
          <a:p>
            <a:pPr marL="177800" indent="-177800">
              <a:buFont typeface="Arial" pitchFamily="34" charset="0"/>
              <a:buChar char="•"/>
            </a:pPr>
            <a:endParaRPr lang="en-US" sz="1800" b="0" dirty="0" smtClean="0"/>
          </a:p>
          <a:p>
            <a:pPr marL="222250" lvl="1" indent="-177800">
              <a:buFont typeface="Arial" pitchFamily="34" charset="0"/>
              <a:buChar char="•"/>
            </a:pPr>
            <a:r>
              <a:rPr lang="en-US" b="0" dirty="0" smtClean="0"/>
              <a:t>For firing the events.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Events - Syntax</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6205030"/>
              </p:ext>
            </p:extLst>
          </p:nvPr>
        </p:nvGraphicFramePr>
        <p:xfrm>
          <a:off x="3364886" y="2430863"/>
          <a:ext cx="5500047" cy="1371600"/>
        </p:xfrm>
        <a:graphic>
          <a:graphicData uri="http://schemas.openxmlformats.org/drawingml/2006/table">
            <a:tbl>
              <a:tblPr firstRow="1" bandRow="1">
                <a:tableStyleId>{6E25E649-3F16-4E02-A733-19D2CDBF48F0}</a:tableStyleId>
              </a:tblPr>
              <a:tblGrid>
                <a:gridCol w="5500047">
                  <a:extLst>
                    <a:ext uri="{9D8B030D-6E8A-4147-A177-3AD203B41FA5}">
                      <a16:colId xmlns:a16="http://schemas.microsoft.com/office/drawing/2014/main" val="20000"/>
                    </a:ext>
                  </a:extLst>
                </a:gridCol>
              </a:tblGrid>
              <a:tr h="95534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0" dirty="0" smtClean="0">
                          <a:solidFill>
                            <a:schemeClr val="tx1"/>
                          </a:solidFill>
                          <a:latin typeface="Arial" pitchFamily="34" charset="0"/>
                          <a:cs typeface="Arial" pitchFamily="34" charset="0"/>
                        </a:rPr>
                        <a:t>// Import events module  </a:t>
                      </a:r>
                    </a:p>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50000"/>
                        </a:lnSpc>
                        <a:spcBef>
                          <a:spcPts val="0"/>
                        </a:spcBef>
                        <a:spcAft>
                          <a:spcPts val="0"/>
                        </a:spcAft>
                        <a:buClrTx/>
                        <a:buSzTx/>
                        <a:buFontTx/>
                        <a:buNone/>
                        <a:tabLst/>
                        <a:defRPr/>
                      </a:pPr>
                      <a:r>
                        <a:rPr lang="en-US" sz="1400" b="0" dirty="0" smtClean="0">
                          <a:solidFill>
                            <a:schemeClr val="tx1"/>
                          </a:solidFill>
                          <a:latin typeface="Arial" pitchFamily="34" charset="0"/>
                          <a:cs typeface="Arial" pitchFamily="34" charset="0"/>
                        </a:rPr>
                        <a:t>// Create an </a:t>
                      </a:r>
                      <a:r>
                        <a:rPr lang="en-US" sz="1400" b="0" dirty="0" err="1" smtClean="0">
                          <a:solidFill>
                            <a:schemeClr val="tx1"/>
                          </a:solidFill>
                          <a:latin typeface="Arial" pitchFamily="34" charset="0"/>
                          <a:cs typeface="Arial" pitchFamily="34" charset="0"/>
                        </a:rPr>
                        <a:t>eventEmitter</a:t>
                      </a:r>
                      <a:r>
                        <a:rPr lang="en-US" sz="1400" b="0" dirty="0" smtClean="0">
                          <a:solidFill>
                            <a:schemeClr val="tx1"/>
                          </a:solidFill>
                          <a:latin typeface="Arial" pitchFamily="34" charset="0"/>
                          <a:cs typeface="Arial" pitchFamily="34" charset="0"/>
                        </a:rPr>
                        <a:t> object  </a:t>
                      </a:r>
                    </a:p>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smtClean="0">
                          <a:solidFill>
                            <a:schemeClr val="tx1"/>
                          </a:solidFill>
                          <a:latin typeface="Arial" pitchFamily="34" charset="0"/>
                          <a:cs typeface="Arial" pitchFamily="34" charset="0"/>
                        </a:rPr>
                        <a:t>var </a:t>
                      </a:r>
                      <a:r>
                        <a:rPr lang="en-US" sz="1400" b="1" dirty="0" err="1" smtClean="0">
                          <a:solidFill>
                            <a:schemeClr val="tx1"/>
                          </a:solidFill>
                          <a:latin typeface="Arial" pitchFamily="34" charset="0"/>
                          <a:cs typeface="Arial" pitchFamily="34" charset="0"/>
                        </a:rPr>
                        <a:t>eventEmitter</a:t>
                      </a:r>
                      <a:r>
                        <a:rPr lang="en-US" sz="1400" b="1" dirty="0" smtClean="0">
                          <a:solidFill>
                            <a:schemeClr val="tx1"/>
                          </a:solidFill>
                          <a:latin typeface="Arial" pitchFamily="34" charset="0"/>
                          <a:cs typeface="Arial" pitchFamily="34" charset="0"/>
                        </a:rPr>
                        <a:t> = new </a:t>
                      </a:r>
                      <a:r>
                        <a:rPr lang="en-US" sz="1400" b="1" dirty="0" err="1" smtClean="0">
                          <a:solidFill>
                            <a:schemeClr val="tx1"/>
                          </a:solidFill>
                          <a:latin typeface="Arial" pitchFamily="34" charset="0"/>
                          <a:cs typeface="Arial" pitchFamily="34" charset="0"/>
                        </a:rPr>
                        <a:t>event.EventEmitter</a:t>
                      </a:r>
                      <a:r>
                        <a:rPr lang="en-US" sz="14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56193125"/>
              </p:ext>
            </p:extLst>
          </p:nvPr>
        </p:nvGraphicFramePr>
        <p:xfrm>
          <a:off x="3364886" y="4277698"/>
          <a:ext cx="5500047" cy="958921"/>
        </p:xfrm>
        <a:graphic>
          <a:graphicData uri="http://schemas.openxmlformats.org/drawingml/2006/table">
            <a:tbl>
              <a:tblPr firstRow="1" bandRow="1">
                <a:tableStyleId>{6E25E649-3F16-4E02-A733-19D2CDBF48F0}</a:tableStyleId>
              </a:tblPr>
              <a:tblGrid>
                <a:gridCol w="5500047">
                  <a:extLst>
                    <a:ext uri="{9D8B030D-6E8A-4147-A177-3AD203B41FA5}">
                      <a16:colId xmlns:a16="http://schemas.microsoft.com/office/drawing/2014/main" val="20000"/>
                    </a:ext>
                  </a:extLst>
                </a:gridCol>
              </a:tblGrid>
              <a:tr h="958921">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0" dirty="0" smtClean="0">
                          <a:solidFill>
                            <a:schemeClr val="tx1"/>
                          </a:solidFill>
                          <a:latin typeface="Arial" pitchFamily="34" charset="0"/>
                          <a:cs typeface="Arial" pitchFamily="34" charset="0"/>
                        </a:rPr>
                        <a:t>// bind event handler with an event</a:t>
                      </a:r>
                    </a:p>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err="1" smtClean="0">
                          <a:solidFill>
                            <a:schemeClr val="tx1"/>
                          </a:solidFill>
                          <a:latin typeface="Arial" pitchFamily="34" charset="0"/>
                          <a:cs typeface="Arial" pitchFamily="34" charset="0"/>
                        </a:rPr>
                        <a:t>eventEmitter.on</a:t>
                      </a:r>
                      <a:r>
                        <a:rPr lang="en-US" sz="1400" b="1" dirty="0" smtClean="0">
                          <a:solidFill>
                            <a:schemeClr val="tx1"/>
                          </a:solidFill>
                          <a:latin typeface="Arial" pitchFamily="34" charset="0"/>
                          <a:cs typeface="Arial" pitchFamily="34" charset="0"/>
                        </a:rPr>
                        <a:t>(‘</a:t>
                      </a:r>
                      <a:r>
                        <a:rPr lang="en-US" sz="1400" b="1" dirty="0" err="1" smtClean="0">
                          <a:solidFill>
                            <a:schemeClr val="tx1"/>
                          </a:solidFill>
                          <a:latin typeface="Arial" pitchFamily="34" charset="0"/>
                          <a:cs typeface="Arial" pitchFamily="34" charset="0"/>
                        </a:rPr>
                        <a:t>eventName’,functionName</a:t>
                      </a:r>
                      <a:r>
                        <a:rPr lang="en-US" sz="14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76916960"/>
              </p:ext>
            </p:extLst>
          </p:nvPr>
        </p:nvGraphicFramePr>
        <p:xfrm>
          <a:off x="3364886" y="5605815"/>
          <a:ext cx="5500047" cy="955342"/>
        </p:xfrm>
        <a:graphic>
          <a:graphicData uri="http://schemas.openxmlformats.org/drawingml/2006/table">
            <a:tbl>
              <a:tblPr firstRow="1" bandRow="1">
                <a:tableStyleId>{6E25E649-3F16-4E02-A733-19D2CDBF48F0}</a:tableStyleId>
              </a:tblPr>
              <a:tblGrid>
                <a:gridCol w="5500047">
                  <a:extLst>
                    <a:ext uri="{9D8B030D-6E8A-4147-A177-3AD203B41FA5}">
                      <a16:colId xmlns:a16="http://schemas.microsoft.com/office/drawing/2014/main" val="20000"/>
                    </a:ext>
                  </a:extLst>
                </a:gridCol>
              </a:tblGrid>
              <a:tr h="95534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0" dirty="0" smtClean="0">
                          <a:solidFill>
                            <a:schemeClr val="tx1"/>
                          </a:solidFill>
                          <a:latin typeface="Arial" pitchFamily="34" charset="0"/>
                          <a:cs typeface="Arial" pitchFamily="34" charset="0"/>
                        </a:rPr>
                        <a:t>// Fire an event</a:t>
                      </a:r>
                    </a:p>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err="1" smtClean="0">
                          <a:solidFill>
                            <a:schemeClr val="tx1"/>
                          </a:solidFill>
                          <a:latin typeface="Arial" pitchFamily="34" charset="0"/>
                          <a:cs typeface="Arial" pitchFamily="34" charset="0"/>
                        </a:rPr>
                        <a:t>eventEmitter.emit</a:t>
                      </a:r>
                      <a:r>
                        <a:rPr lang="en-US" sz="1400" b="1" dirty="0" smtClean="0">
                          <a:solidFill>
                            <a:schemeClr val="tx1"/>
                          </a:solidFill>
                          <a:latin typeface="Arial" pitchFamily="34" charset="0"/>
                          <a:cs typeface="Arial" pitchFamily="34" charset="0"/>
                        </a:rPr>
                        <a:t>(‘</a:t>
                      </a:r>
                      <a:r>
                        <a:rPr lang="en-US" sz="1400" b="1" dirty="0" err="1" smtClean="0">
                          <a:solidFill>
                            <a:schemeClr val="tx1"/>
                          </a:solidFill>
                          <a:latin typeface="Arial" pitchFamily="34" charset="0"/>
                          <a:cs typeface="Arial" pitchFamily="34" charset="0"/>
                        </a:rPr>
                        <a:t>eventName</a:t>
                      </a:r>
                      <a:r>
                        <a:rPr lang="en-US" sz="14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err="1" smtClean="0"/>
              <a:t>EventEmitter</a:t>
            </a:r>
            <a:r>
              <a:rPr lang="en-US" dirty="0" smtClean="0"/>
              <a:t> class Methods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85837608"/>
              </p:ext>
            </p:extLst>
          </p:nvPr>
        </p:nvGraphicFramePr>
        <p:xfrm>
          <a:off x="982663" y="1556027"/>
          <a:ext cx="9949218" cy="4360682"/>
        </p:xfrm>
        <a:graphic>
          <a:graphicData uri="http://schemas.openxmlformats.org/drawingml/2006/table">
            <a:tbl>
              <a:tblPr firstRow="1" bandRow="1">
                <a:tableStyleId>{6E25E649-3F16-4E02-A733-19D2CDBF48F0}</a:tableStyleId>
              </a:tblPr>
              <a:tblGrid>
                <a:gridCol w="4974609">
                  <a:extLst>
                    <a:ext uri="{9D8B030D-6E8A-4147-A177-3AD203B41FA5}">
                      <a16:colId xmlns:a16="http://schemas.microsoft.com/office/drawing/2014/main" val="20000"/>
                    </a:ext>
                  </a:extLst>
                </a:gridCol>
                <a:gridCol w="4974609">
                  <a:extLst>
                    <a:ext uri="{9D8B030D-6E8A-4147-A177-3AD203B41FA5}">
                      <a16:colId xmlns:a16="http://schemas.microsoft.com/office/drawing/2014/main" val="20001"/>
                    </a:ext>
                  </a:extLst>
                </a:gridCol>
              </a:tblGrid>
              <a:tr h="607910">
                <a:tc>
                  <a:txBody>
                    <a:bodyPr/>
                    <a:lstStyle/>
                    <a:p>
                      <a:pPr algn="ctr" fontAlgn="b"/>
                      <a:r>
                        <a:rPr lang="en-US" sz="1600" b="1" dirty="0" err="1">
                          <a:solidFill>
                            <a:schemeClr val="bg1"/>
                          </a:solidFill>
                          <a:latin typeface="Verdana" panose="020B0604030504040204" pitchFamily="34" charset="0"/>
                          <a:ea typeface="Verdana" panose="020B0604030504040204" pitchFamily="34" charset="0"/>
                        </a:rPr>
                        <a:t>EventEmitter</a:t>
                      </a:r>
                      <a:r>
                        <a:rPr lang="en-US" sz="1600" b="1" dirty="0">
                          <a:solidFill>
                            <a:schemeClr val="bg1"/>
                          </a:solidFill>
                          <a:latin typeface="Verdana" panose="020B0604030504040204" pitchFamily="34" charset="0"/>
                          <a:ea typeface="Verdana" panose="020B0604030504040204" pitchFamily="34" charset="0"/>
                        </a:rPr>
                        <a:t> </a:t>
                      </a:r>
                      <a:r>
                        <a:rPr lang="en-US" sz="1600" b="1" dirty="0" smtClean="0">
                          <a:solidFill>
                            <a:schemeClr val="bg1"/>
                          </a:solidFill>
                          <a:latin typeface="Verdana" panose="020B0604030504040204" pitchFamily="34" charset="0"/>
                          <a:ea typeface="Verdana" panose="020B0604030504040204" pitchFamily="34" charset="0"/>
                        </a:rPr>
                        <a:t>Methods</a:t>
                      </a:r>
                    </a:p>
                    <a:p>
                      <a:pPr algn="ctr" fontAlgn="b"/>
                      <a:endParaRPr lang="en-US" sz="1600" b="1" dirty="0">
                        <a:solidFill>
                          <a:schemeClr val="bg1"/>
                        </a:solidFill>
                        <a:latin typeface="Verdana" panose="020B0604030504040204" pitchFamily="34" charset="0"/>
                        <a:ea typeface="Verdana" panose="020B0604030504040204" pitchFamily="34" charset="0"/>
                      </a:endParaRPr>
                    </a:p>
                  </a:txBody>
                  <a:tcPr anchor="b"/>
                </a:tc>
                <a:tc>
                  <a:txBody>
                    <a:bodyPr/>
                    <a:lstStyle/>
                    <a:p>
                      <a:pPr algn="ctr" fontAlgn="b"/>
                      <a:r>
                        <a:rPr lang="en-US" sz="1600" b="1" dirty="0" smtClean="0">
                          <a:solidFill>
                            <a:schemeClr val="bg1"/>
                          </a:solidFill>
                          <a:latin typeface="Verdana" panose="020B0604030504040204" pitchFamily="34" charset="0"/>
                          <a:ea typeface="Verdana" panose="020B0604030504040204" pitchFamily="34" charset="0"/>
                        </a:rPr>
                        <a:t>Description</a:t>
                      </a:r>
                    </a:p>
                    <a:p>
                      <a:pPr algn="ctr" fontAlgn="b"/>
                      <a:endParaRPr lang="en-US" sz="1600" b="1" dirty="0">
                        <a:solidFill>
                          <a:schemeClr val="bg1"/>
                        </a:solidFill>
                        <a:latin typeface="Verdana" panose="020B0604030504040204" pitchFamily="34" charset="0"/>
                        <a:ea typeface="Verdana" panose="020B0604030504040204" pitchFamily="34" charset="0"/>
                      </a:endParaRPr>
                    </a:p>
                  </a:txBody>
                  <a:tcPr anchor="b"/>
                </a:tc>
                <a:extLst>
                  <a:ext uri="{0D108BD9-81ED-4DB2-BD59-A6C34878D82A}">
                    <a16:rowId xmlns:a16="http://schemas.microsoft.com/office/drawing/2014/main" val="10000"/>
                  </a:ext>
                </a:extLst>
              </a:tr>
              <a:tr h="485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emitter.addListener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event,listener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Verdana" panose="020B0604030504040204" pitchFamily="34" charset="0"/>
                          <a:ea typeface="Verdana" panose="020B0604030504040204" pitchFamily="34" charset="0"/>
                          <a:cs typeface="Arial" pitchFamily="34" charset="0"/>
                        </a:rPr>
                        <a:t>Add any listener to any event.</a:t>
                      </a:r>
                    </a:p>
                  </a:txBody>
                  <a:tcPr/>
                </a:tc>
                <a:extLst>
                  <a:ext uri="{0D108BD9-81ED-4DB2-BD59-A6C34878D82A}">
                    <a16:rowId xmlns:a16="http://schemas.microsoft.com/office/drawing/2014/main" val="10001"/>
                  </a:ext>
                </a:extLst>
              </a:tr>
              <a:tr h="485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emitter.on</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event,listener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Verdana" panose="020B0604030504040204" pitchFamily="34" charset="0"/>
                          <a:ea typeface="Verdana" panose="020B0604030504040204" pitchFamily="34" charset="0"/>
                          <a:cs typeface="Arial" pitchFamily="34" charset="0"/>
                        </a:rPr>
                        <a:t>Alias of </a:t>
                      </a:r>
                      <a:r>
                        <a:rPr lang="en-US" sz="1600" dirty="0" err="1" smtClean="0">
                          <a:solidFill>
                            <a:schemeClr val="tx1"/>
                          </a:solidFill>
                          <a:latin typeface="Verdana" panose="020B0604030504040204" pitchFamily="34" charset="0"/>
                          <a:ea typeface="Verdana" panose="020B0604030504040204" pitchFamily="34" charset="0"/>
                          <a:cs typeface="Arial" pitchFamily="34" charset="0"/>
                        </a:rPr>
                        <a:t>emitter.addListener</a:t>
                      </a:r>
                      <a:r>
                        <a:rPr lang="en-US" sz="1600" dirty="0" smtClean="0">
                          <a:solidFill>
                            <a:schemeClr val="tx1"/>
                          </a:solidFill>
                          <a:latin typeface="Verdana" panose="020B0604030504040204" pitchFamily="34" charset="0"/>
                          <a:ea typeface="Verdana" panose="020B0604030504040204" pitchFamily="34" charset="0"/>
                          <a:cs typeface="Arial" pitchFamily="34" charset="0"/>
                        </a:rPr>
                        <a:t>()</a:t>
                      </a:r>
                    </a:p>
                  </a:txBody>
                  <a:tcPr/>
                </a:tc>
                <a:extLst>
                  <a:ext uri="{0D108BD9-81ED-4DB2-BD59-A6C34878D82A}">
                    <a16:rowId xmlns:a16="http://schemas.microsoft.com/office/drawing/2014/main" val="10002"/>
                  </a:ext>
                </a:extLst>
              </a:tr>
              <a:tr h="485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emitter.once</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event,listener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r>
                        <a:rPr lang="en-US" sz="1600" dirty="0" smtClean="0">
                          <a:solidFill>
                            <a:schemeClr val="tx1"/>
                          </a:solidFill>
                          <a:latin typeface="Verdana" panose="020B0604030504040204" pitchFamily="34" charset="0"/>
                          <a:ea typeface="Verdana" panose="020B0604030504040204" pitchFamily="34" charset="0"/>
                          <a:cs typeface="Arial" pitchFamily="34" charset="0"/>
                        </a:rPr>
                        <a:t>Add one time listener to any 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extLst>
                  <a:ext uri="{0D108BD9-81ED-4DB2-BD59-A6C34878D82A}">
                    <a16:rowId xmlns:a16="http://schemas.microsoft.com/office/drawing/2014/main" val="10003"/>
                  </a:ext>
                </a:extLst>
              </a:tr>
              <a:tr h="485731">
                <a:tc>
                  <a:txBody>
                    <a:bodyPr/>
                    <a:lstStyle/>
                    <a:p>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emitter.removeListener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(event, listener)</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r>
                        <a:rPr lang="en-US" sz="1600" dirty="0" smtClean="0">
                          <a:solidFill>
                            <a:schemeClr val="tx1"/>
                          </a:solidFill>
                          <a:latin typeface="Verdana" panose="020B0604030504040204" pitchFamily="34" charset="0"/>
                          <a:ea typeface="Verdana" panose="020B0604030504040204" pitchFamily="34" charset="0"/>
                          <a:cs typeface="Arial" pitchFamily="34" charset="0"/>
                        </a:rPr>
                        <a:t>Remove listener from any 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extLst>
                  <a:ext uri="{0D108BD9-81ED-4DB2-BD59-A6C34878D82A}">
                    <a16:rowId xmlns:a16="http://schemas.microsoft.com/office/drawing/2014/main" val="10004"/>
                  </a:ext>
                </a:extLst>
              </a:tr>
              <a:tr h="485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emitter.off</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event,listener</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Verdana" panose="020B0604030504040204" pitchFamily="34" charset="0"/>
                          <a:ea typeface="Verdana" panose="020B0604030504040204" pitchFamily="34" charset="0"/>
                          <a:cs typeface="Arial" pitchFamily="34" charset="0"/>
                        </a:rPr>
                        <a:t>Alias of </a:t>
                      </a:r>
                      <a:r>
                        <a:rPr lang="en-US" sz="1600" dirty="0" err="1" smtClean="0">
                          <a:solidFill>
                            <a:schemeClr val="tx1"/>
                          </a:solidFill>
                          <a:latin typeface="Verdana" panose="020B0604030504040204" pitchFamily="34" charset="0"/>
                          <a:ea typeface="Verdana" panose="020B0604030504040204" pitchFamily="34" charset="0"/>
                          <a:cs typeface="Arial" pitchFamily="34" charset="0"/>
                        </a:rPr>
                        <a:t>emitter.removeListener</a:t>
                      </a:r>
                      <a:r>
                        <a:rPr lang="en-US" sz="1600" dirty="0" smtClean="0">
                          <a:solidFill>
                            <a:schemeClr val="tx1"/>
                          </a:solidFill>
                          <a:latin typeface="Verdana" panose="020B0604030504040204" pitchFamily="34" charset="0"/>
                          <a:ea typeface="Verdana" panose="020B0604030504040204" pitchFamily="34" charset="0"/>
                          <a:cs typeface="Arial" pitchFamily="34" charset="0"/>
                        </a:rPr>
                        <a:t>()</a:t>
                      </a:r>
                    </a:p>
                  </a:txBody>
                  <a:tcPr/>
                </a:tc>
                <a:extLst>
                  <a:ext uri="{0D108BD9-81ED-4DB2-BD59-A6C34878D82A}">
                    <a16:rowId xmlns:a16="http://schemas.microsoft.com/office/drawing/2014/main" val="10005"/>
                  </a:ext>
                </a:extLst>
              </a:tr>
              <a:tr h="485731">
                <a:tc>
                  <a:txBody>
                    <a:bodyPr/>
                    <a:lstStyle/>
                    <a:p>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emitter.removeAllListeners</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r>
                        <a:rPr lang="en-US" sz="1600" dirty="0" smtClean="0">
                          <a:solidFill>
                            <a:schemeClr val="tx1"/>
                          </a:solidFill>
                          <a:latin typeface="Verdana" panose="020B0604030504040204" pitchFamily="34" charset="0"/>
                          <a:ea typeface="Verdana" panose="020B0604030504040204" pitchFamily="34" charset="0"/>
                          <a:cs typeface="Arial" pitchFamily="34" charset="0"/>
                        </a:rPr>
                        <a:t>Remove all listeners from any 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extLst>
                  <a:ext uri="{0D108BD9-81ED-4DB2-BD59-A6C34878D82A}">
                    <a16:rowId xmlns:a16="http://schemas.microsoft.com/office/drawing/2014/main" val="10006"/>
                  </a:ext>
                </a:extLst>
              </a:tr>
              <a:tr h="838386">
                <a:tc>
                  <a:txBody>
                    <a:bodyPr/>
                    <a:lstStyle/>
                    <a:p>
                      <a:r>
                        <a:rPr lang="en-US" sz="1600" i="1" dirty="0" smtClean="0">
                          <a:solidFill>
                            <a:schemeClr val="tx1"/>
                          </a:solidFill>
                          <a:latin typeface="Verdana" panose="020B0604030504040204" pitchFamily="34" charset="0"/>
                          <a:ea typeface="Verdana" panose="020B0604030504040204" pitchFamily="34" charset="0"/>
                          <a:cs typeface="Arial" pitchFamily="34" charset="0"/>
                        </a:rPr>
                        <a:t>listeners(event)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r>
                        <a:rPr lang="en-US" sz="1600" dirty="0" smtClean="0">
                          <a:solidFill>
                            <a:schemeClr val="tx1"/>
                          </a:solidFill>
                          <a:latin typeface="Verdana" panose="020B0604030504040204" pitchFamily="34" charset="0"/>
                          <a:ea typeface="Verdana" panose="020B0604030504040204" pitchFamily="34" charset="0"/>
                          <a:cs typeface="Arial" pitchFamily="34" charset="0"/>
                        </a:rPr>
                        <a:t>Get list of all the listeners of any event.</a:t>
                      </a:r>
                      <a:endParaRPr lang="en-US" sz="1600" dirty="0">
                        <a:solidFill>
                          <a:schemeClr val="tx1"/>
                        </a:solidFill>
                        <a:latin typeface="Verdana" panose="020B0604030504040204" pitchFamily="34" charset="0"/>
                        <a:ea typeface="Verdana" panose="020B0604030504040204"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9" name="Rectangle 8"/>
          <p:cNvSpPr/>
          <p:nvPr/>
        </p:nvSpPr>
        <p:spPr>
          <a:xfrm>
            <a:off x="9144000" y="671691"/>
            <a:ext cx="6096000" cy="4801314"/>
          </a:xfrm>
          <a:prstGeom prst="rect">
            <a:avLst/>
          </a:prstGeom>
        </p:spPr>
        <p:txBody>
          <a:bodyPr>
            <a:spAutoFit/>
          </a:bodyPr>
          <a:lstStyle/>
          <a:p>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200000"/>
              </a:lnSpc>
              <a:buFont typeface="Arial" panose="020B0604020202020204" pitchFamily="34" charset="0"/>
              <a:buChar char="•"/>
            </a:pPr>
            <a:r>
              <a:rPr lang="en-US" b="1" dirty="0" smtClean="0"/>
              <a:t>Asynchronous and Event Driven  </a:t>
            </a:r>
          </a:p>
          <a:p>
            <a:pPr marL="822325" lvl="4" indent="-285750" algn="just">
              <a:lnSpc>
                <a:spcPct val="200000"/>
              </a:lnSpc>
            </a:pPr>
            <a:r>
              <a:rPr lang="en-US" sz="1800" b="0" dirty="0" smtClean="0">
                <a:solidFill>
                  <a:schemeClr val="tx1"/>
                </a:solidFill>
              </a:rPr>
              <a:t>All APIs of Node.js library are asynchronous, that is,</a:t>
            </a:r>
            <a:r>
              <a:rPr lang="en-US" sz="1800" b="1" dirty="0" smtClean="0">
                <a:solidFill>
                  <a:schemeClr val="tx1"/>
                </a:solidFill>
              </a:rPr>
              <a:t> non-blocking</a:t>
            </a:r>
            <a:r>
              <a:rPr lang="en-US" sz="1800" b="0" dirty="0" smtClean="0">
                <a:solidFill>
                  <a:schemeClr val="tx1"/>
                </a:solidFill>
              </a:rPr>
              <a:t>. </a:t>
            </a:r>
          </a:p>
          <a:p>
            <a:pPr marL="822325" lvl="4" indent="-285750" algn="just">
              <a:lnSpc>
                <a:spcPct val="200000"/>
              </a:lnSpc>
            </a:pPr>
            <a:r>
              <a:rPr lang="en-US" sz="1800" b="0" dirty="0" smtClean="0">
                <a:solidFill>
                  <a:schemeClr val="tx1"/>
                </a:solidFill>
              </a:rPr>
              <a:t>It essentially means a Node.js based server </a:t>
            </a:r>
            <a:r>
              <a:rPr lang="en-US" sz="1800" b="1" dirty="0" smtClean="0">
                <a:solidFill>
                  <a:schemeClr val="tx1"/>
                </a:solidFill>
              </a:rPr>
              <a:t>never waits for an API to return data</a:t>
            </a:r>
            <a:r>
              <a:rPr lang="en-US" sz="1800" b="0" dirty="0" smtClean="0">
                <a:solidFill>
                  <a:schemeClr val="tx1"/>
                </a:solidFill>
              </a:rPr>
              <a:t>. The server moves to the next API after calling it. </a:t>
            </a:r>
          </a:p>
          <a:p>
            <a:pPr marL="822325" lvl="4" indent="-285750" algn="just">
              <a:lnSpc>
                <a:spcPct val="200000"/>
              </a:lnSpc>
            </a:pPr>
            <a:r>
              <a:rPr lang="en-US" sz="1800" b="0" dirty="0" smtClean="0">
                <a:solidFill>
                  <a:schemeClr val="tx1"/>
                </a:solidFill>
              </a:rPr>
              <a:t>A notification mechanism of Events of Node.js helps the server to get a response from the previous API call. </a:t>
            </a:r>
            <a:endParaRPr lang="en-US" sz="1800" dirty="0" smtClean="0">
              <a:solidFill>
                <a:schemeClr val="tx1"/>
              </a:solidFill>
            </a:endParaRPr>
          </a:p>
          <a:p>
            <a:pPr marL="330200" lvl="1" indent="-285750" algn="just">
              <a:lnSpc>
                <a:spcPct val="200000"/>
              </a:lnSpc>
              <a:buFont typeface="Arial" pitchFamily="34" charset="0"/>
              <a:buChar char="•"/>
            </a:pPr>
            <a:r>
              <a:rPr lang="en-US" b="1" dirty="0" smtClean="0"/>
              <a:t>Very Fast </a:t>
            </a:r>
          </a:p>
          <a:p>
            <a:pPr marL="465138" lvl="2" indent="-285750" algn="just">
              <a:lnSpc>
                <a:spcPct val="200000"/>
              </a:lnSpc>
              <a:buNone/>
            </a:pPr>
            <a:r>
              <a:rPr lang="en-US" sz="1800" dirty="0" smtClean="0">
                <a:solidFill>
                  <a:schemeClr val="tx1"/>
                </a:solidFill>
              </a:rPr>
              <a:t>	</a:t>
            </a:r>
            <a:r>
              <a:rPr lang="en-US" sz="1800" b="0" dirty="0" smtClean="0">
                <a:solidFill>
                  <a:schemeClr val="tx1"/>
                </a:solidFill>
              </a:rPr>
              <a:t>− Being built on Google Chrome's V8 JavaScript Engine, Node.js library is very fast in code execution.</a:t>
            </a:r>
            <a:endParaRPr lang="en-US" sz="1800" b="0" dirty="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Features of Node.js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err="1" smtClean="0"/>
              <a:t>EventEmitter</a:t>
            </a:r>
            <a:r>
              <a:rPr lang="en-US" dirty="0" smtClean="0"/>
              <a:t> class Methods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66816494"/>
              </p:ext>
            </p:extLst>
          </p:nvPr>
        </p:nvGraphicFramePr>
        <p:xfrm>
          <a:off x="989013" y="1566095"/>
          <a:ext cx="10136187" cy="4501218"/>
        </p:xfrm>
        <a:graphic>
          <a:graphicData uri="http://schemas.openxmlformats.org/drawingml/2006/table">
            <a:tbl>
              <a:tblPr firstRow="1" bandRow="1">
                <a:tableStyleId>{6E25E649-3F16-4E02-A733-19D2CDBF48F0}</a:tableStyleId>
              </a:tblPr>
              <a:tblGrid>
                <a:gridCol w="4398776">
                  <a:extLst>
                    <a:ext uri="{9D8B030D-6E8A-4147-A177-3AD203B41FA5}">
                      <a16:colId xmlns:a16="http://schemas.microsoft.com/office/drawing/2014/main" val="20000"/>
                    </a:ext>
                  </a:extLst>
                </a:gridCol>
                <a:gridCol w="5737411">
                  <a:extLst>
                    <a:ext uri="{9D8B030D-6E8A-4147-A177-3AD203B41FA5}">
                      <a16:colId xmlns:a16="http://schemas.microsoft.com/office/drawing/2014/main" val="20001"/>
                    </a:ext>
                  </a:extLst>
                </a:gridCol>
              </a:tblGrid>
              <a:tr h="477858">
                <a:tc>
                  <a:txBody>
                    <a:bodyPr/>
                    <a:lstStyle/>
                    <a:p>
                      <a:pPr algn="ctr" fontAlgn="b">
                        <a:lnSpc>
                          <a:spcPct val="150000"/>
                        </a:lnSpc>
                      </a:pPr>
                      <a:r>
                        <a:rPr lang="en-US" sz="1600" b="1" dirty="0" err="1">
                          <a:solidFill>
                            <a:schemeClr val="bg1"/>
                          </a:solidFill>
                          <a:latin typeface="Verdana" panose="020B0604030504040204" pitchFamily="34" charset="0"/>
                          <a:ea typeface="Verdana" panose="020B0604030504040204" pitchFamily="34" charset="0"/>
                        </a:rPr>
                        <a:t>EventEmitter</a:t>
                      </a:r>
                      <a:r>
                        <a:rPr lang="en-US" sz="1600" b="1" dirty="0">
                          <a:solidFill>
                            <a:schemeClr val="bg1"/>
                          </a:solidFill>
                          <a:latin typeface="Verdana" panose="020B0604030504040204" pitchFamily="34" charset="0"/>
                          <a:ea typeface="Verdana" panose="020B0604030504040204" pitchFamily="34" charset="0"/>
                        </a:rPr>
                        <a:t> </a:t>
                      </a:r>
                      <a:r>
                        <a:rPr lang="en-US" sz="1600" b="1" dirty="0" smtClean="0">
                          <a:solidFill>
                            <a:schemeClr val="bg1"/>
                          </a:solidFill>
                          <a:latin typeface="Verdana" panose="020B0604030504040204" pitchFamily="34" charset="0"/>
                          <a:ea typeface="Verdana" panose="020B0604030504040204" pitchFamily="34" charset="0"/>
                        </a:rPr>
                        <a:t>Methods</a:t>
                      </a:r>
                    </a:p>
                  </a:txBody>
                  <a:tcPr anchor="b"/>
                </a:tc>
                <a:tc>
                  <a:txBody>
                    <a:bodyPr/>
                    <a:lstStyle/>
                    <a:p>
                      <a:pPr algn="ctr" fontAlgn="b">
                        <a:lnSpc>
                          <a:spcPct val="150000"/>
                        </a:lnSpc>
                      </a:pPr>
                      <a:r>
                        <a:rPr lang="en-US" sz="1600" b="1" dirty="0" smtClean="0">
                          <a:solidFill>
                            <a:schemeClr val="bg1"/>
                          </a:solidFill>
                          <a:latin typeface="Verdana" panose="020B0604030504040204" pitchFamily="34" charset="0"/>
                          <a:ea typeface="Verdana" panose="020B0604030504040204" pitchFamily="34" charset="0"/>
                        </a:rPr>
                        <a:t>Description</a:t>
                      </a:r>
                    </a:p>
                  </a:txBody>
                  <a:tcPr anchor="b"/>
                </a:tc>
                <a:extLst>
                  <a:ext uri="{0D108BD9-81ED-4DB2-BD59-A6C34878D82A}">
                    <a16:rowId xmlns:a16="http://schemas.microsoft.com/office/drawing/2014/main" val="10000"/>
                  </a:ext>
                </a:extLst>
              </a:tr>
              <a:tr h="101875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emitter.setMaxListeners</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(n)</a:t>
                      </a: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0" i="0" kern="1200" dirty="0" smtClean="0">
                          <a:solidFill>
                            <a:schemeClr val="tx1"/>
                          </a:solidFill>
                          <a:latin typeface="Verdana" panose="020B0604030504040204" pitchFamily="34" charset="0"/>
                          <a:ea typeface="Verdana" panose="020B0604030504040204" pitchFamily="34" charset="0"/>
                          <a:cs typeface="Arial" pitchFamily="34" charset="0"/>
                        </a:rPr>
                        <a:t>Set maximum limit for listener on any event. Print a warning if more than 10 listeners are added for a particular event.</a:t>
                      </a:r>
                      <a:endParaRPr lang="en-US" sz="1600" dirty="0" smtClean="0">
                        <a:solidFill>
                          <a:schemeClr val="tx1"/>
                        </a:solidFill>
                        <a:latin typeface="Verdana" panose="020B0604030504040204" pitchFamily="34" charset="0"/>
                        <a:ea typeface="Verdana" panose="020B0604030504040204" pitchFamily="34" charset="0"/>
                        <a:cs typeface="Arial" pitchFamily="34" charset="0"/>
                      </a:endParaRPr>
                    </a:p>
                  </a:txBody>
                  <a:tcPr/>
                </a:tc>
                <a:extLst>
                  <a:ext uri="{0D108BD9-81ED-4DB2-BD59-A6C34878D82A}">
                    <a16:rowId xmlns:a16="http://schemas.microsoft.com/office/drawing/2014/main" val="10001"/>
                  </a:ext>
                </a:extLst>
              </a:tr>
              <a:tr h="101875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i="1" dirty="0" err="1" smtClean="0">
                          <a:solidFill>
                            <a:schemeClr val="tx1"/>
                          </a:solidFill>
                          <a:latin typeface="Verdana" panose="020B0604030504040204" pitchFamily="34" charset="0"/>
                          <a:ea typeface="Verdana" panose="020B0604030504040204" pitchFamily="34" charset="0"/>
                          <a:cs typeface="Arial" pitchFamily="34" charset="0"/>
                        </a:rPr>
                        <a:t>emitter.getMaxListeners</a:t>
                      </a:r>
                      <a:r>
                        <a:rPr lang="en-US" sz="1600" i="1" dirty="0" smtClean="0">
                          <a:solidFill>
                            <a:schemeClr val="tx1"/>
                          </a:solidFill>
                          <a:latin typeface="Verdana" panose="020B0604030504040204" pitchFamily="34" charset="0"/>
                          <a:ea typeface="Verdana" panose="020B0604030504040204"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600" i="1" dirty="0">
                        <a:solidFill>
                          <a:schemeClr val="tx1"/>
                        </a:solidFill>
                        <a:latin typeface="Verdana" panose="020B0604030504040204" pitchFamily="34" charset="0"/>
                        <a:ea typeface="Verdana" panose="020B0604030504040204" pitchFamily="34" charset="0"/>
                        <a:cs typeface="Arial" pitchFamily="34"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dirty="0" smtClean="0">
                          <a:solidFill>
                            <a:schemeClr val="tx1"/>
                          </a:solidFill>
                          <a:latin typeface="Verdana" panose="020B0604030504040204" pitchFamily="34" charset="0"/>
                          <a:ea typeface="Verdana" panose="020B0604030504040204" pitchFamily="34" charset="0"/>
                          <a:cs typeface="Arial" pitchFamily="34" charset="0"/>
                        </a:rPr>
                        <a:t>Returns the current maximum listener value for the emitter which is either set by </a:t>
                      </a:r>
                      <a:r>
                        <a:rPr lang="en-US" sz="1600" dirty="0" err="1" smtClean="0">
                          <a:solidFill>
                            <a:schemeClr val="tx1"/>
                          </a:solidFill>
                          <a:latin typeface="Verdana" panose="020B0604030504040204" pitchFamily="34" charset="0"/>
                          <a:ea typeface="Verdana" panose="020B0604030504040204" pitchFamily="34" charset="0"/>
                          <a:cs typeface="Arial" pitchFamily="34" charset="0"/>
                        </a:rPr>
                        <a:t>emitter.setMaxListeners</a:t>
                      </a:r>
                      <a:r>
                        <a:rPr lang="en-US" sz="1600" dirty="0" smtClean="0">
                          <a:solidFill>
                            <a:schemeClr val="tx1"/>
                          </a:solidFill>
                          <a:latin typeface="Verdana" panose="020B0604030504040204" pitchFamily="34" charset="0"/>
                          <a:ea typeface="Verdana" panose="020B0604030504040204" pitchFamily="34" charset="0"/>
                          <a:cs typeface="Arial" pitchFamily="34" charset="0"/>
                        </a:rPr>
                        <a:t>(n)</a:t>
                      </a:r>
                    </a:p>
                  </a:txBody>
                  <a:tcPr/>
                </a:tc>
                <a:extLst>
                  <a:ext uri="{0D108BD9-81ED-4DB2-BD59-A6C34878D82A}">
                    <a16:rowId xmlns:a16="http://schemas.microsoft.com/office/drawing/2014/main" val="10002"/>
                  </a:ext>
                </a:extLst>
              </a:tr>
              <a:tr h="705292">
                <a:tc>
                  <a:txBody>
                    <a:bodyPr/>
                    <a:lstStyle/>
                    <a:p>
                      <a:pPr fontAlgn="t">
                        <a:lnSpc>
                          <a:spcPct val="150000"/>
                        </a:lnSpc>
                      </a:pPr>
                      <a:r>
                        <a:rPr lang="en-US" sz="1600" i="1" u="none" dirty="0" err="1">
                          <a:solidFill>
                            <a:schemeClr val="tx1"/>
                          </a:solidFill>
                          <a:latin typeface="Verdana" panose="020B0604030504040204" pitchFamily="34" charset="0"/>
                          <a:ea typeface="Verdana" panose="020B0604030504040204" pitchFamily="34" charset="0"/>
                          <a:cs typeface="Arial" pitchFamily="34" charset="0"/>
                        </a:rPr>
                        <a:t>emitter.emit</a:t>
                      </a:r>
                      <a:r>
                        <a:rPr lang="en-US" sz="1600" i="1" u="none" dirty="0">
                          <a:solidFill>
                            <a:schemeClr val="tx1"/>
                          </a:solidFill>
                          <a:latin typeface="Verdana" panose="020B0604030504040204" pitchFamily="34" charset="0"/>
                          <a:ea typeface="Verdana" panose="020B0604030504040204" pitchFamily="34" charset="0"/>
                          <a:cs typeface="Arial" pitchFamily="34" charset="0"/>
                        </a:rPr>
                        <a:t>(event[, arg1][, arg2][, ...])</a:t>
                      </a:r>
                    </a:p>
                  </a:txBody>
                  <a:tcPr/>
                </a:tc>
                <a:tc>
                  <a:txBody>
                    <a:bodyPr/>
                    <a:lstStyle/>
                    <a:p>
                      <a:pPr fontAlgn="t">
                        <a:lnSpc>
                          <a:spcPct val="150000"/>
                        </a:lnSpc>
                      </a:pPr>
                      <a:r>
                        <a:rPr lang="en-US" sz="1600" dirty="0">
                          <a:solidFill>
                            <a:schemeClr val="tx1"/>
                          </a:solidFill>
                          <a:latin typeface="Verdana" panose="020B0604030504040204" pitchFamily="34" charset="0"/>
                          <a:ea typeface="Verdana" panose="020B0604030504040204" pitchFamily="34" charset="0"/>
                          <a:cs typeface="Arial" pitchFamily="34" charset="0"/>
                        </a:rPr>
                        <a:t>Raise the specified events with the supplied arguments.</a:t>
                      </a:r>
                    </a:p>
                  </a:txBody>
                  <a:tcPr/>
                </a:tc>
                <a:extLst>
                  <a:ext uri="{0D108BD9-81ED-4DB2-BD59-A6C34878D82A}">
                    <a16:rowId xmlns:a16="http://schemas.microsoft.com/office/drawing/2014/main" val="10003"/>
                  </a:ext>
                </a:extLst>
              </a:tr>
              <a:tr h="705292">
                <a:tc>
                  <a:txBody>
                    <a:bodyPr/>
                    <a:lstStyle/>
                    <a:p>
                      <a:pPr fontAlgn="t">
                        <a:lnSpc>
                          <a:spcPct val="150000"/>
                        </a:lnSpc>
                      </a:pPr>
                      <a:r>
                        <a:rPr lang="en-US" sz="1600" i="1" u="none" dirty="0" err="1">
                          <a:solidFill>
                            <a:schemeClr val="tx1"/>
                          </a:solidFill>
                          <a:latin typeface="Verdana" panose="020B0604030504040204" pitchFamily="34" charset="0"/>
                          <a:ea typeface="Verdana" panose="020B0604030504040204" pitchFamily="34" charset="0"/>
                          <a:cs typeface="Arial" pitchFamily="34" charset="0"/>
                        </a:rPr>
                        <a:t>emitter.listenerCount</a:t>
                      </a:r>
                      <a:r>
                        <a:rPr lang="en-US" sz="1600" i="1" u="none" dirty="0">
                          <a:solidFill>
                            <a:schemeClr val="tx1"/>
                          </a:solidFill>
                          <a:latin typeface="Verdana" panose="020B0604030504040204" pitchFamily="34" charset="0"/>
                          <a:ea typeface="Verdana" panose="020B0604030504040204" pitchFamily="34" charset="0"/>
                          <a:cs typeface="Arial" pitchFamily="34" charset="0"/>
                        </a:rPr>
                        <a:t>(type)</a:t>
                      </a:r>
                    </a:p>
                  </a:txBody>
                  <a:tcPr/>
                </a:tc>
                <a:tc>
                  <a:txBody>
                    <a:bodyPr/>
                    <a:lstStyle/>
                    <a:p>
                      <a:pPr fontAlgn="t">
                        <a:lnSpc>
                          <a:spcPct val="150000"/>
                        </a:lnSpc>
                      </a:pPr>
                      <a:r>
                        <a:rPr lang="en-US" sz="1600" dirty="0">
                          <a:solidFill>
                            <a:schemeClr val="tx1"/>
                          </a:solidFill>
                          <a:latin typeface="Verdana" panose="020B0604030504040204" pitchFamily="34" charset="0"/>
                          <a:ea typeface="Verdana" panose="020B0604030504040204" pitchFamily="34" charset="0"/>
                          <a:cs typeface="Arial" pitchFamily="34" charset="0"/>
                        </a:rPr>
                        <a:t>Returns the number of listeners listening to the type of event.</a:t>
                      </a:r>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9144000" y="671691"/>
            <a:ext cx="6096000" cy="4801314"/>
          </a:xfrm>
          <a:prstGeom prst="rect">
            <a:avLst/>
          </a:prstGeom>
        </p:spPr>
        <p:txBody>
          <a:bodyPr>
            <a:spAutoFit/>
          </a:bodyPr>
          <a:lstStyle/>
          <a:p>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45442565"/>
              </p:ext>
            </p:extLst>
          </p:nvPr>
        </p:nvGraphicFramePr>
        <p:xfrm>
          <a:off x="969014" y="1587360"/>
          <a:ext cx="6045959" cy="4236720"/>
        </p:xfrm>
        <a:graphic>
          <a:graphicData uri="http://schemas.openxmlformats.org/drawingml/2006/table">
            <a:tbl>
              <a:tblPr firstRow="1" bandRow="1">
                <a:tableStyleId>{6E25E649-3F16-4E02-A733-19D2CDBF48F0}</a:tableStyleId>
              </a:tblPr>
              <a:tblGrid>
                <a:gridCol w="6045959">
                  <a:extLst>
                    <a:ext uri="{9D8B030D-6E8A-4147-A177-3AD203B41FA5}">
                      <a16:colId xmlns:a16="http://schemas.microsoft.com/office/drawing/2014/main" val="20000"/>
                    </a:ext>
                  </a:extLst>
                </a:gridCol>
              </a:tblGrid>
              <a:tr h="3521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Event_Ex1.js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//load Event Module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event = require('events');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New Event Emitter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eventEmitter</a:t>
                      </a:r>
                      <a:r>
                        <a:rPr lang="en-US" sz="1600" b="1" dirty="0" smtClean="0">
                          <a:solidFill>
                            <a:schemeClr val="tx1"/>
                          </a:solidFill>
                          <a:latin typeface="Arial" pitchFamily="34" charset="0"/>
                          <a:cs typeface="Arial" pitchFamily="34" charset="0"/>
                        </a:rPr>
                        <a:t> = new </a:t>
                      </a:r>
                      <a:r>
                        <a:rPr lang="en-US" sz="1600" b="1" dirty="0" err="1" smtClean="0">
                          <a:solidFill>
                            <a:schemeClr val="tx1"/>
                          </a:solidFill>
                          <a:latin typeface="Arial" pitchFamily="34" charset="0"/>
                          <a:cs typeface="Arial" pitchFamily="34" charset="0"/>
                        </a:rPr>
                        <a:t>event.EventEmitter</a:t>
                      </a:r>
                      <a:r>
                        <a:rPr lang="en-US" sz="1600" b="1" dirty="0" smtClean="0">
                          <a:solidFill>
                            <a:schemeClr val="tx1"/>
                          </a:solidFill>
                          <a:latin typeface="Arial" pitchFamily="34" charset="0"/>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r>
                      <a:br>
                        <a:rPr lang="en-US" sz="1600" b="1" dirty="0" smtClean="0">
                          <a:solidFill>
                            <a:schemeClr val="tx1"/>
                          </a:solidFill>
                          <a:latin typeface="Arial" pitchFamily="34" charset="0"/>
                          <a:cs typeface="Arial" pitchFamily="34" charset="0"/>
                        </a:rPr>
                      </a:br>
                      <a:r>
                        <a:rPr lang="en-US" sz="1600" b="0" dirty="0" smtClean="0">
                          <a:solidFill>
                            <a:schemeClr val="tx1"/>
                          </a:solidFill>
                          <a:latin typeface="Arial" pitchFamily="34" charset="0"/>
                          <a:cs typeface="Arial" pitchFamily="34" charset="0"/>
                        </a:rPr>
                        <a:t>//Create a function</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 = function()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Event");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//Bind 'fun' function to Hello Event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Hello',fun</a:t>
                      </a:r>
                      <a:r>
                        <a:rPr lang="en-US" sz="1600" b="1" dirty="0" smtClean="0">
                          <a:solidFill>
                            <a:schemeClr val="tx1"/>
                          </a:solidFill>
                          <a:latin typeface="Arial" pitchFamily="34" charset="0"/>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//Emit Hello Event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eventEmitter.emit</a:t>
                      </a:r>
                      <a:r>
                        <a:rPr lang="en-US" sz="1600" b="1" dirty="0" smtClean="0">
                          <a:solidFill>
                            <a:schemeClr val="tx1"/>
                          </a:solidFill>
                          <a:latin typeface="Arial" pitchFamily="34" charset="0"/>
                          <a:cs typeface="Arial" pitchFamily="34" charset="0"/>
                        </a:rPr>
                        <a:t>('Hello');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7014973" y="1422968"/>
            <a:ext cx="4967761" cy="4253537"/>
          </a:xfrm>
          <a:prstGeom prst="rect">
            <a:avLst/>
          </a:prstGeom>
        </p:spPr>
        <p:txBody>
          <a:bodyPr wrap="square">
            <a:spAutoFit/>
          </a:bodyPr>
          <a:lstStyle/>
          <a:p>
            <a:pPr marL="231775" indent="-177800">
              <a:lnSpc>
                <a:spcPct val="150000"/>
              </a:lnSpc>
            </a:pPr>
            <a:r>
              <a:rPr lang="en-US" sz="1400" b="1" i="1" dirty="0" smtClean="0">
                <a:latin typeface="Arial" pitchFamily="34" charset="0"/>
                <a:cs typeface="Arial" pitchFamily="34" charset="0"/>
              </a:rPr>
              <a:t>In this example, </a:t>
            </a:r>
          </a:p>
          <a:p>
            <a:pPr marL="231775" indent="-177800">
              <a:lnSpc>
                <a:spcPct val="150000"/>
              </a:lnSpc>
              <a:buFont typeface="Arial" pitchFamily="34" charset="0"/>
              <a:buChar char="•"/>
            </a:pPr>
            <a:r>
              <a:rPr lang="en-US" sz="1400" dirty="0" smtClean="0">
                <a:latin typeface="Arial" pitchFamily="34" charset="0"/>
                <a:cs typeface="Arial" pitchFamily="34" charset="0"/>
              </a:rPr>
              <a:t>First we load the “</a:t>
            </a:r>
            <a:r>
              <a:rPr lang="en-US" sz="1400" b="1" dirty="0" smtClean="0">
                <a:latin typeface="Arial" pitchFamily="34" charset="0"/>
                <a:cs typeface="Arial" pitchFamily="34" charset="0"/>
              </a:rPr>
              <a:t>events</a:t>
            </a:r>
            <a:r>
              <a:rPr lang="en-US" sz="1400" dirty="0" smtClean="0">
                <a:latin typeface="Arial" pitchFamily="34" charset="0"/>
                <a:cs typeface="Arial" pitchFamily="34" charset="0"/>
              </a:rPr>
              <a:t>” module, using the </a:t>
            </a:r>
            <a:r>
              <a:rPr lang="en-US" sz="1400" b="1" dirty="0" smtClean="0">
                <a:latin typeface="Arial" pitchFamily="34" charset="0"/>
                <a:cs typeface="Arial" pitchFamily="34" charset="0"/>
              </a:rPr>
              <a:t>require</a:t>
            </a:r>
            <a:r>
              <a:rPr lang="en-US" sz="1400" dirty="0" smtClean="0">
                <a:latin typeface="Arial" pitchFamily="34" charset="0"/>
                <a:cs typeface="Arial" pitchFamily="34" charset="0"/>
              </a:rPr>
              <a:t> method. </a:t>
            </a:r>
          </a:p>
          <a:p>
            <a:pPr marL="231775" indent="-177800">
              <a:lnSpc>
                <a:spcPct val="150000"/>
              </a:lnSpc>
              <a:buFont typeface="Arial" pitchFamily="34" charset="0"/>
              <a:buChar char="•"/>
            </a:pPr>
            <a:r>
              <a:rPr lang="en-US" sz="1400" dirty="0" smtClean="0">
                <a:latin typeface="Arial" pitchFamily="34" charset="0"/>
                <a:cs typeface="Arial" pitchFamily="34" charset="0"/>
              </a:rPr>
              <a:t>In the next line, we generate an instance of </a:t>
            </a:r>
            <a:r>
              <a:rPr lang="en-US" sz="1400" b="1" dirty="0" err="1" smtClean="0">
                <a:latin typeface="Arial" pitchFamily="34" charset="0"/>
                <a:cs typeface="Arial" pitchFamily="34" charset="0"/>
              </a:rPr>
              <a:t>EventEmitter</a:t>
            </a:r>
            <a:r>
              <a:rPr lang="en-US" sz="1400" dirty="0" smtClean="0">
                <a:latin typeface="Arial" pitchFamily="34" charset="0"/>
                <a:cs typeface="Arial" pitchFamily="34" charset="0"/>
              </a:rPr>
              <a:t> class. </a:t>
            </a:r>
          </a:p>
          <a:p>
            <a:pPr marL="231775" indent="-177800">
              <a:lnSpc>
                <a:spcPct val="150000"/>
              </a:lnSpc>
              <a:buFont typeface="Arial" pitchFamily="34" charset="0"/>
              <a:buChar char="•"/>
            </a:pPr>
            <a:r>
              <a:rPr lang="en-US" sz="1400" dirty="0" smtClean="0">
                <a:latin typeface="Arial" pitchFamily="34" charset="0"/>
                <a:cs typeface="Arial" pitchFamily="34" charset="0"/>
              </a:rPr>
              <a:t>Further, we create a </a:t>
            </a:r>
            <a:r>
              <a:rPr lang="en-US" sz="1400" b="1" i="1" dirty="0" smtClean="0">
                <a:latin typeface="Arial" pitchFamily="34" charset="0"/>
                <a:cs typeface="Arial" pitchFamily="34" charset="0"/>
              </a:rPr>
              <a:t>fun</a:t>
            </a:r>
            <a:r>
              <a:rPr lang="en-US" sz="1400" dirty="0" smtClean="0">
                <a:latin typeface="Arial" pitchFamily="34" charset="0"/>
                <a:cs typeface="Arial" pitchFamily="34" charset="0"/>
              </a:rPr>
              <a:t> function and bind this function on the “</a:t>
            </a:r>
            <a:r>
              <a:rPr lang="en-US" sz="1400" b="1" dirty="0" smtClean="0">
                <a:latin typeface="Arial" pitchFamily="34" charset="0"/>
                <a:cs typeface="Arial" pitchFamily="34" charset="0"/>
              </a:rPr>
              <a:t>Hello” </a:t>
            </a:r>
            <a:r>
              <a:rPr lang="en-US" sz="1400" dirty="0" smtClean="0">
                <a:latin typeface="Arial" pitchFamily="34" charset="0"/>
                <a:cs typeface="Arial" pitchFamily="34" charset="0"/>
              </a:rPr>
              <a:t>event, using the </a:t>
            </a:r>
            <a:r>
              <a:rPr lang="en-US" sz="1400" b="1" dirty="0" smtClean="0">
                <a:latin typeface="Arial" pitchFamily="34" charset="0"/>
                <a:cs typeface="Arial" pitchFamily="34" charset="0"/>
              </a:rPr>
              <a:t>“on” </a:t>
            </a:r>
            <a:r>
              <a:rPr lang="en-US" sz="1400" dirty="0" smtClean="0">
                <a:latin typeface="Arial" pitchFamily="34" charset="0"/>
                <a:cs typeface="Arial" pitchFamily="34" charset="0"/>
              </a:rPr>
              <a:t>method of </a:t>
            </a:r>
            <a:r>
              <a:rPr lang="en-US" sz="1400" b="1" dirty="0" err="1" smtClean="0">
                <a:latin typeface="Arial" pitchFamily="34" charset="0"/>
                <a:cs typeface="Arial" pitchFamily="34" charset="0"/>
              </a:rPr>
              <a:t>EventEmitter</a:t>
            </a:r>
            <a:r>
              <a:rPr lang="en-US" sz="1400" dirty="0" smtClean="0">
                <a:latin typeface="Arial" pitchFamily="34" charset="0"/>
                <a:cs typeface="Arial" pitchFamily="34" charset="0"/>
              </a:rPr>
              <a:t> class. </a:t>
            </a:r>
          </a:p>
          <a:p>
            <a:pPr marL="231775" indent="-177800">
              <a:lnSpc>
                <a:spcPct val="150000"/>
              </a:lnSpc>
              <a:buFont typeface="Arial" pitchFamily="34" charset="0"/>
              <a:buChar char="•"/>
            </a:pPr>
            <a:r>
              <a:rPr lang="en-US" sz="1400" dirty="0" smtClean="0">
                <a:latin typeface="Arial" pitchFamily="34" charset="0"/>
                <a:cs typeface="Arial" pitchFamily="34" charset="0"/>
              </a:rPr>
              <a:t>It means, when </a:t>
            </a:r>
            <a:r>
              <a:rPr lang="en-US" sz="1400" b="1" dirty="0" smtClean="0">
                <a:latin typeface="Arial" pitchFamily="34" charset="0"/>
                <a:cs typeface="Arial" pitchFamily="34" charset="0"/>
              </a:rPr>
              <a:t>“Hello”</a:t>
            </a:r>
            <a:r>
              <a:rPr lang="en-US" sz="1400" dirty="0" smtClean="0">
                <a:latin typeface="Arial" pitchFamily="34" charset="0"/>
                <a:cs typeface="Arial" pitchFamily="34" charset="0"/>
              </a:rPr>
              <a:t> event will fire, </a:t>
            </a:r>
            <a:r>
              <a:rPr lang="en-US" sz="1400" b="1" dirty="0" smtClean="0">
                <a:latin typeface="Arial" pitchFamily="34" charset="0"/>
                <a:cs typeface="Arial" pitchFamily="34" charset="0"/>
              </a:rPr>
              <a:t>“</a:t>
            </a:r>
            <a:r>
              <a:rPr lang="en-US" sz="1400" b="1" i="1" dirty="0" smtClean="0">
                <a:latin typeface="Arial" pitchFamily="34" charset="0"/>
                <a:cs typeface="Arial" pitchFamily="34" charset="0"/>
              </a:rPr>
              <a:t>fun</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function will call. </a:t>
            </a:r>
          </a:p>
          <a:p>
            <a:pPr marL="231775" indent="-177800">
              <a:lnSpc>
                <a:spcPct val="150000"/>
              </a:lnSpc>
              <a:buFont typeface="Arial" pitchFamily="34" charset="0"/>
              <a:buChar char="•"/>
            </a:pPr>
            <a:r>
              <a:rPr lang="en-US" sz="1400" dirty="0" smtClean="0">
                <a:latin typeface="Arial" pitchFamily="34" charset="0"/>
                <a:cs typeface="Arial" pitchFamily="34" charset="0"/>
              </a:rPr>
              <a:t>In the last line, we </a:t>
            </a:r>
            <a:r>
              <a:rPr lang="en-US" sz="1400" b="1" dirty="0" smtClean="0">
                <a:latin typeface="Arial" pitchFamily="34" charset="0"/>
                <a:cs typeface="Arial" pitchFamily="34" charset="0"/>
              </a:rPr>
              <a:t>Emit</a:t>
            </a:r>
            <a:r>
              <a:rPr lang="en-US" sz="1400" dirty="0" smtClean="0">
                <a:latin typeface="Arial" pitchFamily="34" charset="0"/>
                <a:cs typeface="Arial" pitchFamily="34" charset="0"/>
              </a:rPr>
              <a:t> the </a:t>
            </a:r>
            <a:r>
              <a:rPr lang="en-US" sz="1400" b="1" dirty="0" smtClean="0">
                <a:latin typeface="Arial" pitchFamily="34" charset="0"/>
                <a:cs typeface="Arial" pitchFamily="34" charset="0"/>
              </a:rPr>
              <a:t>“Hello” </a:t>
            </a:r>
            <a:r>
              <a:rPr lang="en-US" sz="1400" dirty="0" smtClean="0">
                <a:latin typeface="Arial" pitchFamily="34" charset="0"/>
                <a:cs typeface="Arial" pitchFamily="34" charset="0"/>
              </a:rPr>
              <a:t>event and in the form of output, </a:t>
            </a:r>
            <a:r>
              <a:rPr lang="en-US" sz="1400" b="1" dirty="0" smtClean="0">
                <a:latin typeface="Arial" pitchFamily="34" charset="0"/>
                <a:cs typeface="Arial" pitchFamily="34" charset="0"/>
              </a:rPr>
              <a:t>“fun</a:t>
            </a:r>
            <a:r>
              <a:rPr lang="en-US" sz="1400" dirty="0" smtClean="0">
                <a:latin typeface="Arial" pitchFamily="34" charset="0"/>
                <a:cs typeface="Arial" pitchFamily="34" charset="0"/>
              </a:rPr>
              <a:t>” function is called and “</a:t>
            </a:r>
            <a:r>
              <a:rPr lang="en-US" sz="1400" b="1" dirty="0" smtClean="0">
                <a:latin typeface="Arial" pitchFamily="34" charset="0"/>
                <a:cs typeface="Arial" pitchFamily="34" charset="0"/>
              </a:rPr>
              <a:t>Hello! Event” </a:t>
            </a:r>
            <a:r>
              <a:rPr lang="en-US" sz="1400" dirty="0" smtClean="0">
                <a:latin typeface="Arial" pitchFamily="34" charset="0"/>
                <a:cs typeface="Arial" pitchFamily="34" charset="0"/>
              </a:rPr>
              <a:t>message is printed.</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508135"/>
            <a:ext cx="10740766" cy="4479187"/>
          </a:xfrm>
        </p:spPr>
        <p:txBody>
          <a:bodyPr/>
          <a:lstStyle/>
          <a:p>
            <a:pPr marL="276225" lvl="1" indent="-231775">
              <a:lnSpc>
                <a:spcPct val="150000"/>
              </a:lnSpc>
              <a:buFont typeface="Arial" pitchFamily="34" charset="0"/>
              <a:buChar char="•"/>
            </a:pPr>
            <a:r>
              <a:rPr lang="en-US" dirty="0">
                <a:latin typeface="+mj-lt"/>
                <a:cs typeface="Arial" pitchFamily="34" charset="0"/>
              </a:rPr>
              <a:t>Run the command node Event_Ex1.js in the terminal.</a:t>
            </a:r>
          </a:p>
          <a:p>
            <a:pPr marL="276225" lvl="1" indent="-231775">
              <a:lnSpc>
                <a:spcPct val="150000"/>
              </a:lnSpc>
              <a:buFont typeface="Arial" pitchFamily="34" charset="0"/>
              <a:buChar char="•"/>
            </a:pPr>
            <a:r>
              <a:rPr lang="en-US" dirty="0">
                <a:latin typeface="+mj-lt"/>
                <a:cs typeface="Arial" pitchFamily="34" charset="0"/>
              </a:rPr>
              <a:t>The terminal output will display the message “Hello!  Event”.</a:t>
            </a:r>
          </a:p>
          <a:p>
            <a:pPr marL="0" indent="0">
              <a:lnSpc>
                <a:spcPct val="200000"/>
              </a:lnSpc>
              <a:buNone/>
            </a:pPr>
            <a:r>
              <a:rPr lang="en-US" b="0" dirty="0" smtClean="0">
                <a:latin typeface="+mj-lt"/>
              </a:rPr>
              <a:t>     </a:t>
            </a:r>
            <a:endParaRPr lang="en-US" b="0" dirty="0" smtClean="0">
              <a:solidFill>
                <a:schemeClr val="tx1"/>
              </a:solidFill>
              <a:latin typeface="+mj-lt"/>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2078588" y="2601604"/>
            <a:ext cx="7330974" cy="2939387"/>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46928689"/>
              </p:ext>
            </p:extLst>
          </p:nvPr>
        </p:nvGraphicFramePr>
        <p:xfrm>
          <a:off x="1064524" y="1389797"/>
          <a:ext cx="5049673" cy="4724400"/>
        </p:xfrm>
        <a:graphic>
          <a:graphicData uri="http://schemas.openxmlformats.org/drawingml/2006/table">
            <a:tbl>
              <a:tblPr firstRow="1" bandRow="1">
                <a:tableStyleId>{6E25E649-3F16-4E02-A733-19D2CDBF48F0}</a:tableStyleId>
              </a:tblPr>
              <a:tblGrid>
                <a:gridCol w="5049673">
                  <a:extLst>
                    <a:ext uri="{9D8B030D-6E8A-4147-A177-3AD203B41FA5}">
                      <a16:colId xmlns:a16="http://schemas.microsoft.com/office/drawing/2014/main" val="20000"/>
                    </a:ext>
                  </a:extLst>
                </a:gridCol>
              </a:tblGrid>
              <a:tr h="4424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Event_Ex2.js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eventEmitter</a:t>
                      </a:r>
                      <a:r>
                        <a:rPr lang="en-US" sz="1600" b="1" dirty="0" smtClean="0">
                          <a:solidFill>
                            <a:schemeClr val="tx1"/>
                          </a:solidFill>
                          <a:latin typeface="Arial" pitchFamily="34" charset="0"/>
                          <a:cs typeface="Arial" pitchFamily="34" charset="0"/>
                        </a:rPr>
                        <a:t> = new </a:t>
                      </a:r>
                      <a:r>
                        <a:rPr lang="en-US" sz="1600" b="1" dirty="0" err="1" smtClean="0">
                          <a:solidFill>
                            <a:schemeClr val="tx1"/>
                          </a:solidFill>
                          <a:latin typeface="Arial" pitchFamily="34" charset="0"/>
                          <a:cs typeface="Arial" pitchFamily="34" charset="0"/>
                        </a:rPr>
                        <a:t>event.EventEmitter</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fun1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fun2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a:t>
                      </a:r>
                      <a:r>
                        <a:rPr lang="en-US" sz="1600" b="1" dirty="0" err="1" smtClean="0">
                          <a:solidFill>
                            <a:schemeClr val="tx1"/>
                          </a:solidFill>
                          <a:latin typeface="Arial" pitchFamily="34" charset="0"/>
                          <a:cs typeface="Arial" pitchFamily="34" charset="0"/>
                        </a:rPr>
                        <a:t>Nodejs</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fun3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JavaScript");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6339397" y="3625041"/>
            <a:ext cx="5263485" cy="1269578"/>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buFont typeface="Arial" pitchFamily="34" charset="0"/>
              <a:buChar char="•"/>
            </a:pPr>
            <a:r>
              <a:rPr lang="en-US" sz="1700" dirty="0" smtClean="0">
                <a:latin typeface="Arial" pitchFamily="34" charset="0"/>
                <a:cs typeface="Arial" pitchFamily="34" charset="0"/>
              </a:rPr>
              <a:t>We bind three functions for a single event, so all these functions will call synchronously.</a:t>
            </a:r>
          </a:p>
        </p:txBody>
      </p:sp>
      <p:graphicFrame>
        <p:nvGraphicFramePr>
          <p:cNvPr id="9" name="Table 8"/>
          <p:cNvGraphicFramePr>
            <a:graphicFrameLocks noGrp="1"/>
          </p:cNvGraphicFramePr>
          <p:nvPr>
            <p:extLst>
              <p:ext uri="{D42A27DB-BD31-4B8C-83A1-F6EECF244321}">
                <p14:modId xmlns:p14="http://schemas.microsoft.com/office/powerpoint/2010/main" val="2731360605"/>
              </p:ext>
            </p:extLst>
          </p:nvPr>
        </p:nvGraphicFramePr>
        <p:xfrm>
          <a:off x="6339397" y="1389797"/>
          <a:ext cx="5299881" cy="2134055"/>
        </p:xfrm>
        <a:graphic>
          <a:graphicData uri="http://schemas.openxmlformats.org/drawingml/2006/table">
            <a:tbl>
              <a:tblPr firstRow="1" bandRow="1">
                <a:tableStyleId>{6E25E649-3F16-4E02-A733-19D2CDBF48F0}</a:tableStyleId>
              </a:tblPr>
              <a:tblGrid>
                <a:gridCol w="5299881">
                  <a:extLst>
                    <a:ext uri="{9D8B030D-6E8A-4147-A177-3AD203B41FA5}">
                      <a16:colId xmlns:a16="http://schemas.microsoft.com/office/drawing/2014/main" val="20000"/>
                    </a:ext>
                  </a:extLst>
                </a:gridCol>
              </a:tblGrid>
              <a:tr h="2134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//Bind 'fun' function to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r>
                      <a:br>
                        <a:rPr lang="en-US" sz="1600" b="1" dirty="0" smtClean="0">
                          <a:solidFill>
                            <a:schemeClr val="tx1"/>
                          </a:solidFill>
                          <a:latin typeface="Arial" pitchFamily="34" charset="0"/>
                          <a:cs typeface="Arial" pitchFamily="34" charset="0"/>
                        </a:rPr>
                      </a:br>
                      <a:r>
                        <a:rPr lang="en-US" sz="1600" b="0" dirty="0" smtClean="0">
                          <a:solidFill>
                            <a:schemeClr val="tx1"/>
                          </a:solidFill>
                          <a:latin typeface="Arial" pitchFamily="34" charset="0"/>
                          <a:cs typeface="Arial" pitchFamily="34" charset="0"/>
                        </a:rPr>
                        <a:t>//Emit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eventEmitter.emit</a:t>
                      </a:r>
                      <a:r>
                        <a:rPr lang="en-US" sz="1600" b="1" dirty="0" smtClean="0">
                          <a:solidFill>
                            <a:schemeClr val="tx1"/>
                          </a:solidFill>
                          <a:latin typeface="Arial" pitchFamily="34" charset="0"/>
                          <a:cs typeface="Arial" pitchFamily="34" charset="0"/>
                        </a:rPr>
                        <a:t>('Hello');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sp>
        <p:nvSpPr>
          <p:cNvPr id="10" name="Rectangle 9"/>
          <p:cNvSpPr/>
          <p:nvPr/>
        </p:nvSpPr>
        <p:spPr>
          <a:xfrm>
            <a:off x="1032680" y="1301803"/>
            <a:ext cx="7770125" cy="87851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mj-lt"/>
                <a:cs typeface="Arial" pitchFamily="34" charset="0"/>
              </a:rPr>
              <a:t>Run the command node Event_Ex2.js in the terminal.</a:t>
            </a:r>
          </a:p>
          <a:p>
            <a:pPr marL="231775" indent="-231775">
              <a:lnSpc>
                <a:spcPct val="150000"/>
              </a:lnSpc>
              <a:buFont typeface="Arial" pitchFamily="34" charset="0"/>
              <a:buChar char="•"/>
            </a:pPr>
            <a:r>
              <a:rPr lang="en-US" dirty="0" smtClean="0">
                <a:latin typeface="+mj-lt"/>
                <a:cs typeface="Arial" pitchFamily="34" charset="0"/>
              </a:rPr>
              <a:t>The terminal output will display:</a:t>
            </a:r>
            <a:endParaRPr lang="en-US" dirty="0">
              <a:latin typeface="+mj-lt"/>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753077" y="2574695"/>
            <a:ext cx="6578221" cy="3281223"/>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46693445"/>
              </p:ext>
            </p:extLst>
          </p:nvPr>
        </p:nvGraphicFramePr>
        <p:xfrm>
          <a:off x="1064524" y="1241946"/>
          <a:ext cx="5049673" cy="5076967"/>
        </p:xfrm>
        <a:graphic>
          <a:graphicData uri="http://schemas.openxmlformats.org/drawingml/2006/table">
            <a:tbl>
              <a:tblPr firstRow="1" bandRow="1">
                <a:tableStyleId>{6E25E649-3F16-4E02-A733-19D2CDBF48F0}</a:tableStyleId>
              </a:tblPr>
              <a:tblGrid>
                <a:gridCol w="5049673">
                  <a:extLst>
                    <a:ext uri="{9D8B030D-6E8A-4147-A177-3AD203B41FA5}">
                      <a16:colId xmlns:a16="http://schemas.microsoft.com/office/drawing/2014/main" val="20000"/>
                    </a:ext>
                  </a:extLst>
                </a:gridCol>
              </a:tblGrid>
              <a:tr h="507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Event_Ex3.js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eventEmitter</a:t>
                      </a:r>
                      <a:r>
                        <a:rPr lang="en-US" sz="1600" b="1" dirty="0" smtClean="0">
                          <a:solidFill>
                            <a:schemeClr val="tx1"/>
                          </a:solidFill>
                          <a:latin typeface="Arial" pitchFamily="34" charset="0"/>
                          <a:cs typeface="Arial" pitchFamily="34" charset="0"/>
                        </a:rPr>
                        <a:t> = new </a:t>
                      </a:r>
                      <a:r>
                        <a:rPr lang="en-US" sz="1600" b="1" dirty="0" err="1" smtClean="0">
                          <a:solidFill>
                            <a:schemeClr val="tx1"/>
                          </a:solidFill>
                          <a:latin typeface="Arial" pitchFamily="34" charset="0"/>
                          <a:cs typeface="Arial" pitchFamily="34" charset="0"/>
                        </a:rPr>
                        <a:t>event.EventEmitter</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fun1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fun2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a:t>
                      </a:r>
                      <a:r>
                        <a:rPr lang="en-US" sz="1600" b="1" dirty="0" err="1" smtClean="0">
                          <a:solidFill>
                            <a:schemeClr val="tx1"/>
                          </a:solidFill>
                          <a:latin typeface="Arial" pitchFamily="34" charset="0"/>
                          <a:cs typeface="Arial" pitchFamily="34" charset="0"/>
                        </a:rPr>
                        <a:t>Nodejs</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function3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fun3 =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console.log("Hello! JavaScript");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6339397" y="3889546"/>
            <a:ext cx="5263485" cy="1661993"/>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buFont typeface="Arial" pitchFamily="34" charset="0"/>
              <a:buChar char="•"/>
            </a:pPr>
            <a:r>
              <a:rPr lang="en-US" sz="1700" dirty="0" smtClean="0">
                <a:latin typeface="Arial" pitchFamily="34" charset="0"/>
                <a:cs typeface="Arial" pitchFamily="34" charset="0"/>
              </a:rPr>
              <a:t>We create a set interval of 1000ms. </a:t>
            </a:r>
          </a:p>
          <a:p>
            <a:pPr marL="231775" indent="-177800">
              <a:lnSpc>
                <a:spcPct val="150000"/>
              </a:lnSpc>
              <a:buFont typeface="Arial" pitchFamily="34" charset="0"/>
              <a:buChar char="•"/>
            </a:pPr>
            <a:r>
              <a:rPr lang="en-US" sz="1700" dirty="0" smtClean="0">
                <a:latin typeface="Arial" pitchFamily="34" charset="0"/>
                <a:cs typeface="Arial" pitchFamily="34" charset="0"/>
              </a:rPr>
              <a:t>After each 1000ms, “hello” event will fire and all the functions attached to this event will execute.</a:t>
            </a:r>
          </a:p>
        </p:txBody>
      </p:sp>
      <p:graphicFrame>
        <p:nvGraphicFramePr>
          <p:cNvPr id="9" name="Table 8"/>
          <p:cNvGraphicFramePr>
            <a:graphicFrameLocks noGrp="1"/>
          </p:cNvGraphicFramePr>
          <p:nvPr>
            <p:extLst>
              <p:ext uri="{D42A27DB-BD31-4B8C-83A1-F6EECF244321}">
                <p14:modId xmlns:p14="http://schemas.microsoft.com/office/powerpoint/2010/main" val="4264613096"/>
              </p:ext>
            </p:extLst>
          </p:nvPr>
        </p:nvGraphicFramePr>
        <p:xfrm>
          <a:off x="6262048" y="1241946"/>
          <a:ext cx="5299881" cy="2286000"/>
        </p:xfrm>
        <a:graphic>
          <a:graphicData uri="http://schemas.openxmlformats.org/drawingml/2006/table">
            <a:tbl>
              <a:tblPr firstRow="1" bandRow="1">
                <a:tableStyleId>{6E25E649-3F16-4E02-A733-19D2CDBF48F0}</a:tableStyleId>
              </a:tblPr>
              <a:tblGrid>
                <a:gridCol w="5299881">
                  <a:extLst>
                    <a:ext uri="{9D8B030D-6E8A-4147-A177-3AD203B41FA5}">
                      <a16:colId xmlns:a16="http://schemas.microsoft.com/office/drawing/2014/main" val="20000"/>
                    </a:ext>
                  </a:extLst>
                </a:gridCol>
              </a:tblGrid>
              <a:tr h="2134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//Bind 'fun' function to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eventEmitter.on</a:t>
                      </a:r>
                      <a:r>
                        <a:rPr lang="en-US" sz="1600" b="1" dirty="0" smtClean="0">
                          <a:solidFill>
                            <a:schemeClr val="tx1"/>
                          </a:solidFill>
                          <a:latin typeface="Arial" pitchFamily="34" charset="0"/>
                          <a:cs typeface="Arial" pitchFamily="34" charset="0"/>
                        </a:rPr>
                        <a:t>('Hello',fun3);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r>
                      <a:br>
                        <a:rPr lang="en-US" sz="1600" b="1" dirty="0" smtClean="0">
                          <a:solidFill>
                            <a:schemeClr val="tx1"/>
                          </a:solidFill>
                          <a:latin typeface="Arial" pitchFamily="34" charset="0"/>
                          <a:cs typeface="Arial" pitchFamily="34" charset="0"/>
                        </a:rPr>
                      </a:br>
                      <a:r>
                        <a:rPr lang="en-US" sz="1600" b="0" dirty="0" smtClean="0">
                          <a:solidFill>
                            <a:schemeClr val="tx1"/>
                          </a:solidFill>
                          <a:latin typeface="Arial" pitchFamily="34" charset="0"/>
                          <a:cs typeface="Arial" pitchFamily="34" charset="0"/>
                        </a:rPr>
                        <a:t>//Emit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setInterval</a:t>
                      </a:r>
                      <a:r>
                        <a:rPr lang="en-US" sz="1600" b="1" dirty="0" smtClean="0">
                          <a:solidFill>
                            <a:schemeClr val="tx1"/>
                          </a:solidFill>
                          <a:latin typeface="Arial" pitchFamily="34" charset="0"/>
                          <a:cs typeface="Arial" pitchFamily="34" charset="0"/>
                        </a:rPr>
                        <a:t>(function()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eventEmitter.emit</a:t>
                      </a:r>
                      <a:r>
                        <a:rPr lang="en-US" sz="1600" b="1" dirty="0" smtClean="0">
                          <a:solidFill>
                            <a:schemeClr val="tx1"/>
                          </a:solidFill>
                          <a:latin typeface="Arial" pitchFamily="34" charset="0"/>
                          <a:cs typeface="Arial" pitchFamily="34" charset="0"/>
                        </a:rPr>
                        <a:t>('Hello');</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Example</a:t>
            </a:r>
            <a:endParaRPr lang="en-US" dirty="0"/>
          </a:p>
        </p:txBody>
      </p:sp>
      <p:sp>
        <p:nvSpPr>
          <p:cNvPr id="10" name="Rectangle 9"/>
          <p:cNvSpPr/>
          <p:nvPr/>
        </p:nvSpPr>
        <p:spPr>
          <a:xfrm>
            <a:off x="1019032" y="1165325"/>
            <a:ext cx="7770125" cy="92333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Event_Ex3.js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pic>
        <p:nvPicPr>
          <p:cNvPr id="4099" name="Picture 3"/>
          <p:cNvPicPr>
            <a:picLocks noChangeAspect="1" noChangeArrowheads="1"/>
          </p:cNvPicPr>
          <p:nvPr/>
        </p:nvPicPr>
        <p:blipFill>
          <a:blip r:embed="rId2"/>
          <a:srcRect l="7343" t="13246" r="42938" b="41791"/>
          <a:stretch>
            <a:fillRect/>
          </a:stretch>
        </p:blipFill>
        <p:spPr bwMode="auto">
          <a:xfrm>
            <a:off x="1583140" y="2224584"/>
            <a:ext cx="7601803" cy="3865051"/>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Passing Arguments to Listeners</a:t>
            </a:r>
            <a:endParaRPr lang="en-US" dirty="0"/>
          </a:p>
        </p:txBody>
      </p:sp>
      <p:graphicFrame>
        <p:nvGraphicFramePr>
          <p:cNvPr id="7" name="Table 6"/>
          <p:cNvGraphicFramePr>
            <a:graphicFrameLocks noGrp="1"/>
          </p:cNvGraphicFramePr>
          <p:nvPr/>
        </p:nvGraphicFramePr>
        <p:xfrm>
          <a:off x="832513" y="1037230"/>
          <a:ext cx="6837530" cy="5288280"/>
        </p:xfrm>
        <a:graphic>
          <a:graphicData uri="http://schemas.openxmlformats.org/drawingml/2006/table">
            <a:tbl>
              <a:tblPr firstRow="1" bandRow="1">
                <a:tableStyleId>{6E25E649-3F16-4E02-A733-19D2CDBF48F0}</a:tableStyleId>
              </a:tblPr>
              <a:tblGrid>
                <a:gridCol w="6837530">
                  <a:extLst>
                    <a:ext uri="{9D8B030D-6E8A-4147-A177-3AD203B41FA5}">
                      <a16:colId xmlns:a16="http://schemas.microsoft.com/office/drawing/2014/main" val="20000"/>
                    </a:ext>
                  </a:extLst>
                </a:gridCol>
              </a:tblGrid>
              <a:tr h="507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Event_Arg.js</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a:t>
                      </a:r>
                      <a:r>
                        <a:rPr lang="en-US" sz="1700" b="1" dirty="0" err="1" smtClean="0">
                          <a:solidFill>
                            <a:schemeClr val="tx1"/>
                          </a:solidFill>
                          <a:latin typeface="Arial" pitchFamily="34" charset="0"/>
                          <a:cs typeface="Arial" pitchFamily="34" charset="0"/>
                        </a:rPr>
                        <a:t>eventEmitter</a:t>
                      </a:r>
                      <a:r>
                        <a:rPr lang="en-US" sz="1700" b="1" dirty="0" smtClean="0">
                          <a:solidFill>
                            <a:schemeClr val="tx1"/>
                          </a:solidFill>
                          <a:latin typeface="Arial" pitchFamily="34" charset="0"/>
                          <a:cs typeface="Arial" pitchFamily="34" charset="0"/>
                        </a:rPr>
                        <a:t> = new </a:t>
                      </a:r>
                      <a:r>
                        <a:rPr lang="en-US" sz="1700" b="1" dirty="0" err="1" smtClean="0">
                          <a:solidFill>
                            <a:schemeClr val="tx1"/>
                          </a:solidFill>
                          <a:latin typeface="Arial" pitchFamily="34" charset="0"/>
                          <a:cs typeface="Arial" pitchFamily="34" charset="0"/>
                        </a:rPr>
                        <a:t>event.EventEmitter</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a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fun = function(</a:t>
                      </a:r>
                      <a:r>
                        <a:rPr lang="en-US" sz="1700" b="1" dirty="0" err="1" smtClean="0">
                          <a:solidFill>
                            <a:schemeClr val="tx1"/>
                          </a:solidFill>
                          <a:latin typeface="Arial" pitchFamily="34" charset="0"/>
                          <a:cs typeface="Arial" pitchFamily="34" charset="0"/>
                        </a:rPr>
                        <a:t>name,city</a:t>
                      </a:r>
                      <a:r>
                        <a:rPr lang="en-US" sz="17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console.log("Hello! My Name is "+ name +" and City is "+ city);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//Bind 'fun' function to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Info',fun</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//Emit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Info','John','Ottawa</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Info','Mark','Winnipeg</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Info','Glad','Edmonton</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Info','Smith','Montreal</a:t>
                      </a:r>
                      <a:r>
                        <a:rPr lang="en-US" sz="17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7824718" y="1097084"/>
            <a:ext cx="4130721" cy="3393237"/>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buFont typeface="Arial" pitchFamily="34" charset="0"/>
              <a:buChar char="•"/>
            </a:pPr>
            <a:r>
              <a:rPr lang="en-US" dirty="0" smtClean="0">
                <a:latin typeface="Arial" pitchFamily="34" charset="0"/>
                <a:cs typeface="Arial" pitchFamily="34" charset="0"/>
              </a:rPr>
              <a:t>We create a </a:t>
            </a:r>
            <a:r>
              <a:rPr lang="en-US" b="1" i="1" dirty="0" smtClean="0">
                <a:latin typeface="Arial" pitchFamily="34" charset="0"/>
                <a:cs typeface="Arial" pitchFamily="34" charset="0"/>
              </a:rPr>
              <a:t>fun</a:t>
            </a:r>
            <a:r>
              <a:rPr lang="en-US" dirty="0" smtClean="0">
                <a:latin typeface="Arial" pitchFamily="34" charset="0"/>
                <a:cs typeface="Arial" pitchFamily="34" charset="0"/>
              </a:rPr>
              <a:t> method, which takes two arguments and binds this function to </a:t>
            </a:r>
            <a:r>
              <a:rPr lang="en-US" b="1" dirty="0" smtClean="0">
                <a:latin typeface="Arial" pitchFamily="34" charset="0"/>
                <a:cs typeface="Arial" pitchFamily="34" charset="0"/>
              </a:rPr>
              <a:t>“info” </a:t>
            </a:r>
            <a:r>
              <a:rPr lang="en-US" dirty="0" smtClean="0">
                <a:latin typeface="Arial" pitchFamily="34" charset="0"/>
                <a:cs typeface="Arial" pitchFamily="34" charset="0"/>
              </a:rPr>
              <a:t>event of </a:t>
            </a:r>
            <a:r>
              <a:rPr lang="en-US" dirty="0" err="1" smtClean="0">
                <a:latin typeface="Arial" pitchFamily="34" charset="0"/>
                <a:cs typeface="Arial" pitchFamily="34" charset="0"/>
              </a:rPr>
              <a:t>eventEmitter</a:t>
            </a:r>
            <a:r>
              <a:rPr lang="en-US" dirty="0" smtClean="0">
                <a:latin typeface="Arial" pitchFamily="34" charset="0"/>
                <a:cs typeface="Arial" pitchFamily="34" charset="0"/>
              </a:rPr>
              <a:t>. </a:t>
            </a:r>
          </a:p>
          <a:p>
            <a:pPr marL="231775" indent="-177800">
              <a:lnSpc>
                <a:spcPct val="150000"/>
              </a:lnSpc>
              <a:buFont typeface="Arial" pitchFamily="34" charset="0"/>
              <a:buChar char="•"/>
            </a:pPr>
            <a:r>
              <a:rPr lang="en-US" dirty="0" smtClean="0">
                <a:latin typeface="Arial" pitchFamily="34" charset="0"/>
                <a:cs typeface="Arial" pitchFamily="34" charset="0"/>
              </a:rPr>
              <a:t>Thus, when we emit info event, we need to pass the two arguments; i.e., name and city.</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Passing Arguments to Listeners</a:t>
            </a:r>
            <a:endParaRPr lang="en-US" dirty="0"/>
          </a:p>
        </p:txBody>
      </p:sp>
      <p:sp>
        <p:nvSpPr>
          <p:cNvPr id="10" name="Rectangle 9"/>
          <p:cNvSpPr/>
          <p:nvPr/>
        </p:nvSpPr>
        <p:spPr>
          <a:xfrm>
            <a:off x="1019032" y="1165325"/>
            <a:ext cx="7770125" cy="92333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Event_Arg.js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2468468" y="2391700"/>
            <a:ext cx="6739003" cy="3640611"/>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Invoke Events Once</a:t>
            </a:r>
            <a:br>
              <a:rPr lang="en-US" dirty="0" smtClean="0"/>
            </a:br>
            <a:endParaRPr lang="en-US" dirty="0"/>
          </a:p>
        </p:txBody>
      </p:sp>
      <p:graphicFrame>
        <p:nvGraphicFramePr>
          <p:cNvPr id="7" name="Table 6"/>
          <p:cNvGraphicFramePr>
            <a:graphicFrameLocks noGrp="1"/>
          </p:cNvGraphicFramePr>
          <p:nvPr/>
        </p:nvGraphicFramePr>
        <p:xfrm>
          <a:off x="832513" y="1037230"/>
          <a:ext cx="6837530" cy="5288280"/>
        </p:xfrm>
        <a:graphic>
          <a:graphicData uri="http://schemas.openxmlformats.org/drawingml/2006/table">
            <a:tbl>
              <a:tblPr firstRow="1" bandRow="1">
                <a:tableStyleId>{6E25E649-3F16-4E02-A733-19D2CDBF48F0}</a:tableStyleId>
              </a:tblPr>
              <a:tblGrid>
                <a:gridCol w="6837530">
                  <a:extLst>
                    <a:ext uri="{9D8B030D-6E8A-4147-A177-3AD203B41FA5}">
                      <a16:colId xmlns:a16="http://schemas.microsoft.com/office/drawing/2014/main" val="20000"/>
                    </a:ext>
                  </a:extLst>
                </a:gridCol>
              </a:tblGrid>
              <a:tr h="507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Event_Arg.js</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a:t>
                      </a:r>
                      <a:r>
                        <a:rPr lang="en-US" sz="1700" b="1" dirty="0" err="1" smtClean="0">
                          <a:solidFill>
                            <a:schemeClr val="tx1"/>
                          </a:solidFill>
                          <a:latin typeface="Arial" pitchFamily="34" charset="0"/>
                          <a:cs typeface="Arial" pitchFamily="34" charset="0"/>
                        </a:rPr>
                        <a:t>eventEmitter</a:t>
                      </a:r>
                      <a:r>
                        <a:rPr lang="en-US" sz="1700" b="1" dirty="0" smtClean="0">
                          <a:solidFill>
                            <a:schemeClr val="tx1"/>
                          </a:solidFill>
                          <a:latin typeface="Arial" pitchFamily="34" charset="0"/>
                          <a:cs typeface="Arial" pitchFamily="34" charset="0"/>
                        </a:rPr>
                        <a:t> = new </a:t>
                      </a:r>
                      <a:r>
                        <a:rPr lang="en-US" sz="1700" b="1" dirty="0" err="1" smtClean="0">
                          <a:solidFill>
                            <a:schemeClr val="tx1"/>
                          </a:solidFill>
                          <a:latin typeface="Arial" pitchFamily="34" charset="0"/>
                          <a:cs typeface="Arial" pitchFamily="34" charset="0"/>
                        </a:rPr>
                        <a:t>event.EventEmitter</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a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fun = function(</a:t>
                      </a:r>
                      <a:r>
                        <a:rPr lang="en-US" sz="1700" b="1" dirty="0" err="1" smtClean="0">
                          <a:solidFill>
                            <a:schemeClr val="tx1"/>
                          </a:solidFill>
                          <a:latin typeface="Arial" pitchFamily="34" charset="0"/>
                          <a:cs typeface="Arial" pitchFamily="34" charset="0"/>
                        </a:rPr>
                        <a:t>name,city</a:t>
                      </a:r>
                      <a:r>
                        <a:rPr lang="en-US" sz="1700" b="1" dirty="0" smtClean="0">
                          <a:solidFill>
                            <a:schemeClr val="tx1"/>
                          </a:solidFill>
                          <a:latin typeface="Arial" pitchFamily="34" charset="0"/>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console.log("Hello! My Name is "+ name +" and City is "+ city);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//Bind 'fun' function to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eventEmitter.once</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Info',fun</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//Emit Hello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Info','John','Ottawa</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Info','Mark','Winnipeg</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Info','Glad','Edmonton</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Info','Smith','Montreal</a:t>
                      </a:r>
                      <a:r>
                        <a:rPr lang="en-US" sz="17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7824718" y="1097084"/>
            <a:ext cx="4130721" cy="3393237"/>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buFont typeface="Arial" pitchFamily="34" charset="0"/>
              <a:buChar char="•"/>
            </a:pPr>
            <a:r>
              <a:rPr lang="en-US" dirty="0" smtClean="0">
                <a:latin typeface="Arial" pitchFamily="34" charset="0"/>
                <a:cs typeface="Arial" pitchFamily="34" charset="0"/>
              </a:rPr>
              <a:t>Using “</a:t>
            </a:r>
            <a:r>
              <a:rPr lang="en-US" b="1" dirty="0" err="1" smtClean="0">
                <a:latin typeface="Arial" pitchFamily="34" charset="0"/>
                <a:cs typeface="Arial" pitchFamily="34" charset="0"/>
              </a:rPr>
              <a:t>eventEmitter.once</a:t>
            </a:r>
            <a:r>
              <a:rPr lang="en-US" b="1" dirty="0" smtClean="0">
                <a:latin typeface="Arial" pitchFamily="34" charset="0"/>
                <a:cs typeface="Arial" pitchFamily="34" charset="0"/>
              </a:rPr>
              <a:t>”</a:t>
            </a:r>
            <a:r>
              <a:rPr lang="en-US" dirty="0" smtClean="0">
                <a:latin typeface="Arial" pitchFamily="34" charset="0"/>
                <a:cs typeface="Arial" pitchFamily="34" charset="0"/>
              </a:rPr>
              <a:t> method, it is possible to register an event listener, which will be invoked only one time.</a:t>
            </a:r>
          </a:p>
          <a:p>
            <a:pPr marL="231775" indent="-177800">
              <a:lnSpc>
                <a:spcPct val="150000"/>
              </a:lnSpc>
              <a:buFont typeface="Arial" pitchFamily="34" charset="0"/>
              <a:buChar char="•"/>
            </a:pPr>
            <a:r>
              <a:rPr lang="en-US" dirty="0" smtClean="0">
                <a:latin typeface="Arial" pitchFamily="34" charset="0"/>
                <a:cs typeface="Arial" pitchFamily="34" charset="0"/>
              </a:rPr>
              <a:t>we invoked “info” event four times, but the event listener executed only once.</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200000"/>
              </a:lnSpc>
              <a:buFont typeface="Arial" panose="020B0604020202020204" pitchFamily="34" charset="0"/>
              <a:buChar char="•"/>
            </a:pPr>
            <a:r>
              <a:rPr lang="en-US" b="1" dirty="0" smtClean="0"/>
              <a:t>Single Threaded but Highly Scalable </a:t>
            </a:r>
          </a:p>
          <a:p>
            <a:pPr marL="822325" lvl="4" indent="-285750" algn="just">
              <a:lnSpc>
                <a:spcPct val="200000"/>
              </a:lnSpc>
            </a:pPr>
            <a:r>
              <a:rPr lang="en-US" sz="1800" dirty="0" smtClean="0">
                <a:solidFill>
                  <a:schemeClr val="tx1"/>
                </a:solidFill>
              </a:rPr>
              <a:t>Node.js uses a </a:t>
            </a:r>
            <a:r>
              <a:rPr lang="en-US" sz="1800" b="1" dirty="0" smtClean="0">
                <a:solidFill>
                  <a:schemeClr val="tx1"/>
                </a:solidFill>
              </a:rPr>
              <a:t>single threaded model </a:t>
            </a:r>
            <a:r>
              <a:rPr lang="en-US" sz="1800" dirty="0" smtClean="0">
                <a:solidFill>
                  <a:schemeClr val="tx1"/>
                </a:solidFill>
              </a:rPr>
              <a:t>with </a:t>
            </a:r>
            <a:r>
              <a:rPr lang="en-US" sz="1800" b="1" dirty="0" smtClean="0">
                <a:solidFill>
                  <a:schemeClr val="tx1"/>
                </a:solidFill>
              </a:rPr>
              <a:t>event looping</a:t>
            </a:r>
            <a:r>
              <a:rPr lang="en-US" sz="1800" dirty="0" smtClean="0">
                <a:solidFill>
                  <a:schemeClr val="tx1"/>
                </a:solidFill>
              </a:rPr>
              <a:t>. </a:t>
            </a:r>
          </a:p>
          <a:p>
            <a:pPr marL="822325" lvl="4" indent="-285750" algn="just">
              <a:lnSpc>
                <a:spcPct val="200000"/>
              </a:lnSpc>
            </a:pPr>
            <a:r>
              <a:rPr lang="en-US" sz="1800" dirty="0" smtClean="0">
                <a:solidFill>
                  <a:schemeClr val="tx1"/>
                </a:solidFill>
              </a:rPr>
              <a:t>Event mechanism helps the server to respond in a </a:t>
            </a:r>
            <a:r>
              <a:rPr lang="en-US" sz="1800" b="1" dirty="0" smtClean="0">
                <a:solidFill>
                  <a:schemeClr val="tx1"/>
                </a:solidFill>
              </a:rPr>
              <a:t>non-blocking way </a:t>
            </a:r>
            <a:r>
              <a:rPr lang="en-US" sz="1800" dirty="0" smtClean="0">
                <a:solidFill>
                  <a:schemeClr val="tx1"/>
                </a:solidFill>
              </a:rPr>
              <a:t>and makes the </a:t>
            </a:r>
            <a:r>
              <a:rPr lang="en-US" sz="1800" b="1" dirty="0" smtClean="0">
                <a:solidFill>
                  <a:schemeClr val="tx1"/>
                </a:solidFill>
              </a:rPr>
              <a:t>server highly scalable </a:t>
            </a:r>
            <a:r>
              <a:rPr lang="en-US" sz="1800" dirty="0" smtClean="0">
                <a:solidFill>
                  <a:schemeClr val="tx1"/>
                </a:solidFill>
              </a:rPr>
              <a:t>as opposed to traditional servers which create </a:t>
            </a:r>
            <a:r>
              <a:rPr lang="en-US" sz="1800" b="1" dirty="0" smtClean="0">
                <a:solidFill>
                  <a:schemeClr val="tx1"/>
                </a:solidFill>
              </a:rPr>
              <a:t>limited threads to handle requests. </a:t>
            </a:r>
          </a:p>
          <a:p>
            <a:pPr marL="822325" lvl="4" indent="-285750" algn="just">
              <a:lnSpc>
                <a:spcPct val="200000"/>
              </a:lnSpc>
            </a:pPr>
            <a:r>
              <a:rPr lang="en-US" sz="1800" dirty="0" smtClean="0">
                <a:solidFill>
                  <a:schemeClr val="tx1"/>
                </a:solidFill>
              </a:rPr>
              <a:t>Node.js uses a single threaded program and the same program can provide service to a much larger number of requests than traditional servers like Apache HTTP Server.</a:t>
            </a:r>
          </a:p>
          <a:p>
            <a:pPr marL="330200" lvl="1" indent="-285750" algn="just">
              <a:lnSpc>
                <a:spcPct val="200000"/>
              </a:lnSpc>
              <a:buFont typeface="Arial" pitchFamily="34" charset="0"/>
              <a:buChar char="•"/>
            </a:pPr>
            <a:r>
              <a:rPr lang="en-US" b="1" dirty="0" smtClean="0"/>
              <a:t>No Buffering </a:t>
            </a:r>
          </a:p>
          <a:p>
            <a:pPr marL="879475" lvl="4" indent="-285750" algn="just">
              <a:lnSpc>
                <a:spcPct val="200000"/>
              </a:lnSpc>
            </a:pPr>
            <a:r>
              <a:rPr lang="en-US" sz="1800" b="0" dirty="0" smtClean="0"/>
              <a:t>Node.js applications </a:t>
            </a:r>
            <a:r>
              <a:rPr lang="en-US" sz="1800" dirty="0" smtClean="0"/>
              <a:t>never buffer any data</a:t>
            </a:r>
            <a:r>
              <a:rPr lang="en-US" sz="1800" b="0" dirty="0" smtClean="0"/>
              <a:t>. These applications simply output the data in chunks.</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p>
          <a:p>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Features of Node.js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0" indent="0">
              <a:lnSpc>
                <a:spcPct val="200000"/>
              </a:lnSpc>
              <a:buNone/>
            </a:pPr>
            <a:endParaRPr lang="en-US" sz="1800" b="0" dirty="0" smtClean="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Invoke Events Once</a:t>
            </a:r>
            <a:br>
              <a:rPr lang="en-US" dirty="0" smtClean="0"/>
            </a:br>
            <a:endParaRPr lang="en-US" dirty="0"/>
          </a:p>
        </p:txBody>
      </p:sp>
      <p:sp>
        <p:nvSpPr>
          <p:cNvPr id="10" name="Rectangle 9"/>
          <p:cNvSpPr/>
          <p:nvPr/>
        </p:nvSpPr>
        <p:spPr>
          <a:xfrm>
            <a:off x="989013" y="1241946"/>
            <a:ext cx="7770125" cy="92333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Event_Arg.js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2841719" y="2314575"/>
            <a:ext cx="6261337" cy="3375928"/>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Maximum Listener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2331791"/>
              </p:ext>
            </p:extLst>
          </p:nvPr>
        </p:nvGraphicFramePr>
        <p:xfrm>
          <a:off x="989013" y="1460310"/>
          <a:ext cx="6428096" cy="3725839"/>
        </p:xfrm>
        <a:graphic>
          <a:graphicData uri="http://schemas.openxmlformats.org/drawingml/2006/table">
            <a:tbl>
              <a:tblPr firstRow="1" bandRow="1">
                <a:tableStyleId>{6E25E649-3F16-4E02-A733-19D2CDBF48F0}</a:tableStyleId>
              </a:tblPr>
              <a:tblGrid>
                <a:gridCol w="6428096">
                  <a:extLst>
                    <a:ext uri="{9D8B030D-6E8A-4147-A177-3AD203B41FA5}">
                      <a16:colId xmlns:a16="http://schemas.microsoft.com/office/drawing/2014/main" val="20000"/>
                    </a:ext>
                  </a:extLst>
                </a:gridCol>
              </a:tblGrid>
              <a:tr h="3725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Event_maxlistener.js</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a:t>
                      </a:r>
                      <a:r>
                        <a:rPr lang="en-US" sz="1700" b="1" dirty="0" err="1" smtClean="0">
                          <a:solidFill>
                            <a:schemeClr val="tx1"/>
                          </a:solidFill>
                          <a:latin typeface="Arial" pitchFamily="34" charset="0"/>
                          <a:cs typeface="Arial" pitchFamily="34" charset="0"/>
                        </a:rPr>
                        <a:t>eventEmitter</a:t>
                      </a:r>
                      <a:r>
                        <a:rPr lang="en-US" sz="1700" b="1" dirty="0" smtClean="0">
                          <a:solidFill>
                            <a:schemeClr val="tx1"/>
                          </a:solidFill>
                          <a:latin typeface="Arial" pitchFamily="34" charset="0"/>
                          <a:cs typeface="Arial" pitchFamily="34" charset="0"/>
                        </a:rPr>
                        <a:t> = new </a:t>
                      </a:r>
                      <a:r>
                        <a:rPr lang="en-US" sz="1700" b="1" dirty="0" err="1" smtClean="0">
                          <a:solidFill>
                            <a:schemeClr val="tx1"/>
                          </a:solidFill>
                          <a:latin typeface="Arial" pitchFamily="34" charset="0"/>
                          <a:cs typeface="Arial" pitchFamily="34" charset="0"/>
                        </a:rPr>
                        <a:t>event.EventEmitter</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console.log(</a:t>
                      </a:r>
                      <a:r>
                        <a:rPr lang="en-US" sz="1700" b="1" dirty="0" err="1" smtClean="0">
                          <a:solidFill>
                            <a:schemeClr val="tx1"/>
                          </a:solidFill>
                          <a:latin typeface="Arial" pitchFamily="34" charset="0"/>
                          <a:cs typeface="Arial" pitchFamily="34" charset="0"/>
                        </a:rPr>
                        <a:t>eventEmitter.getMaxListeners</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eventEmitter.setMaxListeners</a:t>
                      </a:r>
                      <a:r>
                        <a:rPr lang="en-US" sz="1700" b="1" dirty="0" smtClean="0">
                          <a:solidFill>
                            <a:schemeClr val="tx1"/>
                          </a:solidFill>
                          <a:latin typeface="Arial" pitchFamily="34" charset="0"/>
                          <a:cs typeface="Arial" pitchFamily="34" charset="0"/>
                        </a:rPr>
                        <a:t>(20);</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console.log("Maximum </a:t>
                      </a:r>
                      <a:r>
                        <a:rPr lang="en-US" sz="1700" b="1" dirty="0" err="1" smtClean="0">
                          <a:solidFill>
                            <a:schemeClr val="tx1"/>
                          </a:solidFill>
                          <a:latin typeface="Arial" pitchFamily="34" charset="0"/>
                          <a:cs typeface="Arial" pitchFamily="34" charset="0"/>
                        </a:rPr>
                        <a:t>eventListener</a:t>
                      </a:r>
                      <a:r>
                        <a:rPr lang="en-US" sz="1700" b="1" dirty="0" smtClean="0">
                          <a:solidFill>
                            <a:schemeClr val="tx1"/>
                          </a:solidFill>
                          <a:latin typeface="Arial" pitchFamily="34" charset="0"/>
                          <a:cs typeface="Arial" pitchFamily="34" charset="0"/>
                        </a:rPr>
                        <a:t> has changed");</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console.log(</a:t>
                      </a:r>
                      <a:r>
                        <a:rPr lang="en-US" sz="1700" b="1" dirty="0" err="1" smtClean="0">
                          <a:solidFill>
                            <a:schemeClr val="tx1"/>
                          </a:solidFill>
                          <a:latin typeface="Arial" pitchFamily="34" charset="0"/>
                          <a:cs typeface="Arial" pitchFamily="34" charset="0"/>
                        </a:rPr>
                        <a:t>eventEmitter.getMaxListeners</a:t>
                      </a:r>
                      <a:r>
                        <a:rPr lang="en-US" sz="17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7437108" y="1450530"/>
            <a:ext cx="4408225" cy="3254737"/>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pPr>
            <a:r>
              <a:rPr lang="en-US" dirty="0" smtClean="0">
                <a:latin typeface="Arial" pitchFamily="34" charset="0"/>
                <a:cs typeface="Arial" pitchFamily="34" charset="0"/>
              </a:rPr>
              <a:t>   </a:t>
            </a:r>
            <a:r>
              <a:rPr lang="en-US" sz="1700" dirty="0" smtClean="0">
                <a:latin typeface="Arial" pitchFamily="34" charset="0"/>
                <a:cs typeface="Arial" pitchFamily="34" charset="0"/>
              </a:rPr>
              <a:t>By default, 10 </a:t>
            </a:r>
            <a:r>
              <a:rPr lang="en-US" sz="1700" dirty="0" err="1" smtClean="0">
                <a:latin typeface="Arial" pitchFamily="34" charset="0"/>
                <a:cs typeface="Arial" pitchFamily="34" charset="0"/>
              </a:rPr>
              <a:t>eventListener</a:t>
            </a:r>
            <a:r>
              <a:rPr lang="en-US" sz="1700" dirty="0" smtClean="0">
                <a:latin typeface="Arial" pitchFamily="34" charset="0"/>
                <a:cs typeface="Arial" pitchFamily="34" charset="0"/>
              </a:rPr>
              <a:t> can be added for an event, but we can change this number, using the </a:t>
            </a:r>
            <a:r>
              <a:rPr lang="en-US" sz="1700" b="1" dirty="0" err="1" smtClean="0">
                <a:latin typeface="Arial" pitchFamily="34" charset="0"/>
                <a:cs typeface="Arial" pitchFamily="34" charset="0"/>
              </a:rPr>
              <a:t>setMaxListeners</a:t>
            </a:r>
            <a:r>
              <a:rPr lang="en-US" sz="1700" b="1" dirty="0" smtClean="0">
                <a:latin typeface="Arial" pitchFamily="34" charset="0"/>
                <a:cs typeface="Arial" pitchFamily="34" charset="0"/>
              </a:rPr>
              <a:t>(n) </a:t>
            </a:r>
            <a:r>
              <a:rPr lang="en-US" sz="1700" dirty="0" smtClean="0">
                <a:latin typeface="Arial" pitchFamily="34" charset="0"/>
                <a:cs typeface="Arial" pitchFamily="34" charset="0"/>
              </a:rPr>
              <a:t>method and </a:t>
            </a:r>
            <a:r>
              <a:rPr lang="en-US" sz="1700" b="1" dirty="0" err="1" smtClean="0">
                <a:latin typeface="Arial" pitchFamily="34" charset="0"/>
                <a:cs typeface="Arial" pitchFamily="34" charset="0"/>
              </a:rPr>
              <a:t>getMaxListeners</a:t>
            </a:r>
            <a:r>
              <a:rPr lang="en-US" sz="1700" b="1" dirty="0" smtClean="0">
                <a:latin typeface="Arial" pitchFamily="34" charset="0"/>
                <a:cs typeface="Arial" pitchFamily="34" charset="0"/>
              </a:rPr>
              <a:t>() </a:t>
            </a:r>
            <a:r>
              <a:rPr lang="en-US" sz="1700" dirty="0" smtClean="0">
                <a:latin typeface="Arial" pitchFamily="34" charset="0"/>
                <a:cs typeface="Arial" pitchFamily="34" charset="0"/>
              </a:rPr>
              <a:t>method can be used to get the numbers of the maximum listeners for an event.</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Maximum Listener</a:t>
            </a:r>
            <a:endParaRPr lang="en-US" dirty="0"/>
          </a:p>
        </p:txBody>
      </p:sp>
      <p:sp>
        <p:nvSpPr>
          <p:cNvPr id="10" name="Rectangle 9"/>
          <p:cNvSpPr/>
          <p:nvPr/>
        </p:nvSpPr>
        <p:spPr>
          <a:xfrm>
            <a:off x="989013" y="1376731"/>
            <a:ext cx="7770125" cy="92333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Event_maxlistener.js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pic>
        <p:nvPicPr>
          <p:cNvPr id="9" name="Picture 2"/>
          <p:cNvPicPr>
            <a:picLocks noChangeAspect="1" noChangeArrowheads="1"/>
          </p:cNvPicPr>
          <p:nvPr/>
        </p:nvPicPr>
        <p:blipFill>
          <a:blip r:embed="rId2"/>
          <a:srcRect/>
          <a:stretch>
            <a:fillRect/>
          </a:stretch>
        </p:blipFill>
        <p:spPr bwMode="auto">
          <a:xfrm>
            <a:off x="2692002" y="2649412"/>
            <a:ext cx="6334596" cy="3395572"/>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Listener Count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254701"/>
              </p:ext>
            </p:extLst>
          </p:nvPr>
        </p:nvGraphicFramePr>
        <p:xfrm>
          <a:off x="989013" y="1376731"/>
          <a:ext cx="5623137" cy="5158740"/>
        </p:xfrm>
        <a:graphic>
          <a:graphicData uri="http://schemas.openxmlformats.org/drawingml/2006/table">
            <a:tbl>
              <a:tblPr firstRow="1" bandRow="1">
                <a:tableStyleId>{6E25E649-3F16-4E02-A733-19D2CDBF48F0}</a:tableStyleId>
              </a:tblPr>
              <a:tblGrid>
                <a:gridCol w="5623137">
                  <a:extLst>
                    <a:ext uri="{9D8B030D-6E8A-4147-A177-3AD203B41FA5}">
                      <a16:colId xmlns:a16="http://schemas.microsoft.com/office/drawing/2014/main" val="20000"/>
                    </a:ext>
                  </a:extLst>
                </a:gridCol>
              </a:tblGrid>
              <a:tr h="3725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Arial" pitchFamily="34" charset="0"/>
                          <a:cs typeface="Arial" pitchFamily="34" charset="0"/>
                        </a:rPr>
                        <a:t>Filename: Event_ListenerCount.js</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a:t>
                      </a:r>
                      <a:r>
                        <a:rPr lang="en-US" sz="1700" b="1" dirty="0" err="1" smtClean="0">
                          <a:solidFill>
                            <a:schemeClr val="tx1"/>
                          </a:solidFill>
                          <a:latin typeface="Arial" pitchFamily="34" charset="0"/>
                          <a:cs typeface="Arial" pitchFamily="34" charset="0"/>
                        </a:rPr>
                        <a:t>eventEmitter</a:t>
                      </a:r>
                      <a:r>
                        <a:rPr lang="en-US" sz="1700" b="1" dirty="0" smtClean="0">
                          <a:solidFill>
                            <a:schemeClr val="tx1"/>
                          </a:solidFill>
                          <a:latin typeface="Arial" pitchFamily="34" charset="0"/>
                          <a:cs typeface="Arial" pitchFamily="34" charset="0"/>
                        </a:rPr>
                        <a:t> = new </a:t>
                      </a:r>
                      <a:r>
                        <a:rPr lang="en-US" sz="1700" b="1" dirty="0" err="1" smtClean="0">
                          <a:solidFill>
                            <a:schemeClr val="tx1"/>
                          </a:solidFill>
                          <a:latin typeface="Arial" pitchFamily="34" charset="0"/>
                          <a:cs typeface="Arial" pitchFamily="34" charset="0"/>
                        </a:rPr>
                        <a:t>event.EventEmitter</a:t>
                      </a: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7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a:t>
                      </a:r>
                      <a:r>
                        <a:rPr lang="en-US" sz="1700" b="1" dirty="0" smtClean="0">
                          <a:solidFill>
                            <a:schemeClr val="tx1"/>
                          </a:solidFill>
                          <a:latin typeface="Arial" pitchFamily="34" charset="0"/>
                          <a:cs typeface="Arial" pitchFamily="34" charset="0"/>
                        </a:rPr>
                        <a:t>('Call', function()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console.log("This is Call Event")</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a:t>
                      </a:r>
                      <a:r>
                        <a:rPr lang="en-US" sz="1700" b="1" dirty="0" smtClean="0">
                          <a:solidFill>
                            <a:schemeClr val="tx1"/>
                          </a:solidFill>
                          <a:latin typeface="Arial" pitchFamily="34" charset="0"/>
                          <a:cs typeface="Arial" pitchFamily="34" charset="0"/>
                        </a:rPr>
                        <a:t>('Call', function() {</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    console.log("This is Call Event2")</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('Call');</a:t>
                      </a: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console.log(</a:t>
                      </a:r>
                      <a:r>
                        <a:rPr lang="en-US" sz="1700" b="1" dirty="0" err="1" smtClean="0">
                          <a:solidFill>
                            <a:schemeClr val="tx1"/>
                          </a:solidFill>
                          <a:latin typeface="Arial" pitchFamily="34" charset="0"/>
                          <a:cs typeface="Arial" pitchFamily="34" charset="0"/>
                        </a:rPr>
                        <a:t>eventEmitter.listenerCount</a:t>
                      </a:r>
                      <a:r>
                        <a:rPr lang="en-US" sz="1700" b="1" dirty="0" smtClean="0">
                          <a:solidFill>
                            <a:schemeClr val="tx1"/>
                          </a:solidFill>
                          <a:latin typeface="Arial" pitchFamily="34" charset="0"/>
                          <a:cs typeface="Arial" pitchFamily="34" charset="0"/>
                        </a:rPr>
                        <a:t>('Call'));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6632149" y="1376731"/>
            <a:ext cx="4408225" cy="1685077"/>
          </a:xfrm>
          <a:prstGeom prst="rect">
            <a:avLst/>
          </a:prstGeom>
        </p:spPr>
        <p:txBody>
          <a:bodyPr wrap="square">
            <a:spAutoFit/>
          </a:bodyPr>
          <a:lstStyle/>
          <a:p>
            <a:pPr marL="231775" indent="-177800">
              <a:lnSpc>
                <a:spcPct val="150000"/>
              </a:lnSpc>
            </a:pPr>
            <a:r>
              <a:rPr lang="en-US" sz="1700" dirty="0" smtClean="0">
                <a:latin typeface="Arial" pitchFamily="34" charset="0"/>
                <a:cs typeface="Arial" pitchFamily="34" charset="0"/>
              </a:rPr>
              <a:t>In this example, </a:t>
            </a:r>
          </a:p>
          <a:p>
            <a:pPr marL="231775" indent="-177800">
              <a:lnSpc>
                <a:spcPct val="150000"/>
              </a:lnSpc>
            </a:pPr>
            <a:r>
              <a:rPr lang="en-US" dirty="0" smtClean="0">
                <a:latin typeface="Arial" pitchFamily="34" charset="0"/>
                <a:cs typeface="Arial" pitchFamily="34" charset="0"/>
              </a:rPr>
              <a:t>   </a:t>
            </a:r>
            <a:r>
              <a:rPr lang="en-US" sz="1700" dirty="0" smtClean="0">
                <a:latin typeface="Arial" pitchFamily="34" charset="0"/>
                <a:cs typeface="Arial" pitchFamily="34" charset="0"/>
              </a:rPr>
              <a:t>This method returns the numbers of the listeners added for a given event.</a:t>
            </a:r>
            <a:br>
              <a:rPr lang="en-US" sz="1700" dirty="0" smtClean="0">
                <a:latin typeface="Arial" pitchFamily="34" charset="0"/>
                <a:cs typeface="Arial" pitchFamily="34" charset="0"/>
              </a:rPr>
            </a:br>
            <a:endParaRPr lang="en-US" sz="1700" dirty="0" smtClean="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45347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Listener Count</a:t>
            </a:r>
            <a:endParaRPr lang="en-US" dirty="0"/>
          </a:p>
        </p:txBody>
      </p:sp>
      <p:sp>
        <p:nvSpPr>
          <p:cNvPr id="10" name="Rectangle 9"/>
          <p:cNvSpPr/>
          <p:nvPr/>
        </p:nvSpPr>
        <p:spPr>
          <a:xfrm>
            <a:off x="982663" y="1376731"/>
            <a:ext cx="7770125" cy="923330"/>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Run the command node Event_ListenerCount.js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117300" y="2782731"/>
            <a:ext cx="6008694" cy="3149932"/>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a:t>
            </a:r>
            <a:r>
              <a:rPr lang="en-US" dirty="0" err="1" smtClean="0"/>
              <a:t>addListener</a:t>
            </a:r>
            <a:r>
              <a:rPr lang="en-US" dirty="0" smtClean="0"/>
              <a:t>() and </a:t>
            </a:r>
            <a:r>
              <a:rPr lang="en-US" dirty="0" err="1" smtClean="0"/>
              <a:t>removeListener</a:t>
            </a:r>
            <a:r>
              <a:rPr lang="en-US" dirty="0" smtClean="0"/>
              <a: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24868421"/>
              </p:ext>
            </p:extLst>
          </p:nvPr>
        </p:nvGraphicFramePr>
        <p:xfrm>
          <a:off x="989013" y="1241946"/>
          <a:ext cx="5527344" cy="4968240"/>
        </p:xfrm>
        <a:graphic>
          <a:graphicData uri="http://schemas.openxmlformats.org/drawingml/2006/table">
            <a:tbl>
              <a:tblPr firstRow="1" bandRow="1">
                <a:tableStyleId>{6E25E649-3F16-4E02-A733-19D2CDBF48F0}</a:tableStyleId>
              </a:tblPr>
              <a:tblGrid>
                <a:gridCol w="5527344">
                  <a:extLst>
                    <a:ext uri="{9D8B030D-6E8A-4147-A177-3AD203B41FA5}">
                      <a16:colId xmlns:a16="http://schemas.microsoft.com/office/drawing/2014/main" val="20000"/>
                    </a:ext>
                  </a:extLst>
                </a:gridCol>
              </a:tblGrid>
              <a:tr h="4722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Events_Rem.js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eventEmitter</a:t>
                      </a:r>
                      <a:r>
                        <a:rPr lang="en-US" sz="1600" b="1" dirty="0" smtClean="0">
                          <a:solidFill>
                            <a:schemeClr val="tx1"/>
                          </a:solidFill>
                          <a:latin typeface="Arial" pitchFamily="34" charset="0"/>
                          <a:cs typeface="Arial" pitchFamily="34" charset="0"/>
                        </a:rPr>
                        <a:t> = new </a:t>
                      </a:r>
                      <a:r>
                        <a:rPr lang="en-US" sz="1600" b="1" dirty="0" err="1" smtClean="0">
                          <a:solidFill>
                            <a:schemeClr val="tx1"/>
                          </a:solidFill>
                          <a:latin typeface="Arial" pitchFamily="34" charset="0"/>
                          <a:cs typeface="Arial" pitchFamily="34" charset="0"/>
                        </a:rPr>
                        <a:t>event.EventEmitter</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 Declaring listener fun to </a:t>
                      </a:r>
                      <a:r>
                        <a:rPr lang="en-US" sz="1600" b="0" dirty="0" err="1" smtClean="0">
                          <a:solidFill>
                            <a:schemeClr val="tx1"/>
                          </a:solidFill>
                          <a:latin typeface="Arial" pitchFamily="34" charset="0"/>
                          <a:cs typeface="Arial" pitchFamily="34" charset="0"/>
                        </a:rPr>
                        <a:t>myEvent</a:t>
                      </a:r>
                      <a:endParaRPr lang="en-US" sz="1600" b="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 = function(</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console.log("Message from fun: " + </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//Add Listener</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eventEmitter.addListener</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myEvent</a:t>
                      </a:r>
                      <a:r>
                        <a:rPr lang="en-US" sz="1600" b="1" dirty="0" smtClean="0">
                          <a:solidFill>
                            <a:schemeClr val="tx1"/>
                          </a:solidFill>
                          <a:latin typeface="Arial" pitchFamily="34" charset="0"/>
                          <a:cs typeface="Arial" pitchFamily="34" charset="0"/>
                        </a:rPr>
                        <a:t>', fun);</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eventEmitter.emit</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myEvent</a:t>
                      </a:r>
                      <a:r>
                        <a:rPr lang="en-US" sz="1600" b="1" dirty="0" smtClean="0">
                          <a:solidFill>
                            <a:schemeClr val="tx1"/>
                          </a:solidFill>
                          <a:latin typeface="Arial" pitchFamily="34" charset="0"/>
                          <a:cs typeface="Arial" pitchFamily="34" charset="0"/>
                        </a:rPr>
                        <a:t>', 'Event occurred');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 Remove Listener</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eventEmitter.removeListener</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myEvent</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eventEmitter.emit</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myEvent</a:t>
                      </a:r>
                      <a:r>
                        <a:rPr lang="en-US" sz="1600" b="1" dirty="0" smtClean="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1" name="Rectangle 10"/>
          <p:cNvSpPr/>
          <p:nvPr/>
        </p:nvSpPr>
        <p:spPr>
          <a:xfrm>
            <a:off x="6450213" y="1241946"/>
            <a:ext cx="5522792" cy="3785652"/>
          </a:xfrm>
          <a:prstGeom prst="rect">
            <a:avLst/>
          </a:prstGeom>
        </p:spPr>
        <p:txBody>
          <a:bodyPr wrap="square">
            <a:spAutoFit/>
          </a:bodyPr>
          <a:lstStyle/>
          <a:p>
            <a:pPr marL="231775" indent="-177800">
              <a:lnSpc>
                <a:spcPct val="150000"/>
              </a:lnSpc>
            </a:pPr>
            <a:r>
              <a:rPr lang="en-US" sz="1600" b="1" dirty="0" err="1" smtClean="0">
                <a:latin typeface="Arial" pitchFamily="34" charset="0"/>
                <a:cs typeface="Arial" pitchFamily="34" charset="0"/>
              </a:rPr>
              <a:t>AddListener</a:t>
            </a:r>
            <a:r>
              <a:rPr lang="en-US" sz="1600" b="1" dirty="0" smtClean="0">
                <a:latin typeface="Arial" pitchFamily="34" charset="0"/>
                <a:cs typeface="Arial" pitchFamily="34" charset="0"/>
              </a:rPr>
              <a:t>(even, listener)</a:t>
            </a:r>
          </a:p>
          <a:p>
            <a:pPr marL="231775" indent="-177800">
              <a:lnSpc>
                <a:spcPct val="150000"/>
              </a:lnSpc>
              <a:buFont typeface="Arial" pitchFamily="34" charset="0"/>
              <a:buChar char="•"/>
            </a:pPr>
            <a:r>
              <a:rPr lang="en-US" sz="1600" dirty="0" smtClean="0">
                <a:latin typeface="Arial" pitchFamily="34" charset="0"/>
                <a:cs typeface="Arial" pitchFamily="34" charset="0"/>
              </a:rPr>
              <a:t>The </a:t>
            </a:r>
            <a:r>
              <a:rPr lang="en-US" sz="1600" dirty="0" err="1" smtClean="0">
                <a:latin typeface="Arial" pitchFamily="34" charset="0"/>
                <a:cs typeface="Arial" pitchFamily="34" charset="0"/>
              </a:rPr>
              <a:t>AddListener</a:t>
            </a:r>
            <a:r>
              <a:rPr lang="en-US" sz="1600" dirty="0" smtClean="0">
                <a:latin typeface="Arial" pitchFamily="34" charset="0"/>
                <a:cs typeface="Arial" pitchFamily="34" charset="0"/>
              </a:rPr>
              <a:t> method is the method I used to add a listener for an event.</a:t>
            </a:r>
          </a:p>
          <a:p>
            <a:pPr marL="231775" indent="-177800">
              <a:lnSpc>
                <a:spcPct val="150000"/>
              </a:lnSpc>
            </a:pPr>
            <a:r>
              <a:rPr lang="en-US" sz="1600" b="1" dirty="0" err="1" smtClean="0">
                <a:latin typeface="Arial" pitchFamily="34" charset="0"/>
                <a:cs typeface="Arial" pitchFamily="34" charset="0"/>
              </a:rPr>
              <a:t>removeListener</a:t>
            </a:r>
            <a:r>
              <a:rPr lang="en-US" sz="1600" b="1" dirty="0" smtClean="0">
                <a:latin typeface="Arial" pitchFamily="34" charset="0"/>
                <a:cs typeface="Arial" pitchFamily="34" charset="0"/>
              </a:rPr>
              <a:t>(event, listener) and </a:t>
            </a:r>
            <a:r>
              <a:rPr lang="en-US" sz="1600" b="1" dirty="0" err="1" smtClean="0">
                <a:latin typeface="Arial" pitchFamily="34" charset="0"/>
                <a:cs typeface="Arial" pitchFamily="34" charset="0"/>
              </a:rPr>
              <a:t>removeAllListeners</a:t>
            </a:r>
            <a:r>
              <a:rPr lang="en-US" sz="1600" b="1" dirty="0" smtClean="0">
                <a:latin typeface="Arial" pitchFamily="34" charset="0"/>
                <a:cs typeface="Arial" pitchFamily="34" charset="0"/>
              </a:rPr>
              <a:t>();</a:t>
            </a:r>
          </a:p>
          <a:p>
            <a:pPr marL="231775" indent="-177800">
              <a:lnSpc>
                <a:spcPct val="150000"/>
              </a:lnSpc>
              <a:buFont typeface="Arial" pitchFamily="34" charset="0"/>
              <a:buChar char="•"/>
            </a:pPr>
            <a:r>
              <a:rPr lang="en-US" sz="1600" dirty="0" err="1" smtClean="0">
                <a:latin typeface="Arial" pitchFamily="34" charset="0"/>
                <a:cs typeface="Arial" pitchFamily="34" charset="0"/>
              </a:rPr>
              <a:t>removeListener</a:t>
            </a:r>
            <a:r>
              <a:rPr lang="en-US" sz="1600" dirty="0" smtClean="0">
                <a:latin typeface="Arial" pitchFamily="34" charset="0"/>
                <a:cs typeface="Arial" pitchFamily="34" charset="0"/>
              </a:rPr>
              <a:t> method is used to remove a listener, attached with an event and </a:t>
            </a:r>
            <a:r>
              <a:rPr lang="en-US" sz="1600" dirty="0" err="1" smtClean="0">
                <a:latin typeface="Arial" pitchFamily="34" charset="0"/>
                <a:cs typeface="Arial" pitchFamily="34" charset="0"/>
              </a:rPr>
              <a:t>removeAllListener</a:t>
            </a:r>
            <a:r>
              <a:rPr lang="en-US" sz="1600" dirty="0" smtClean="0">
                <a:latin typeface="Arial" pitchFamily="34" charset="0"/>
                <a:cs typeface="Arial" pitchFamily="34" charset="0"/>
              </a:rPr>
              <a:t> is used to remove all the listeners attached with a event.</a:t>
            </a:r>
            <a:br>
              <a:rPr lang="en-US" sz="1600" dirty="0" smtClean="0">
                <a:latin typeface="Arial" pitchFamily="34" charset="0"/>
                <a:cs typeface="Arial" pitchFamily="34" charset="0"/>
              </a:rPr>
            </a:br>
            <a:r>
              <a:rPr lang="en-US" sz="1600" dirty="0" smtClean="0">
                <a:latin typeface="Arial" pitchFamily="34" charset="0"/>
                <a:cs typeface="Arial" pitchFamily="34" charset="0"/>
              </a:rPr>
              <a:t/>
            </a:r>
            <a:br>
              <a:rPr lang="en-US" sz="1600" dirty="0" smtClean="0">
                <a:latin typeface="Arial" pitchFamily="34" charset="0"/>
                <a:cs typeface="Arial" pitchFamily="34" charset="0"/>
              </a:rPr>
            </a:b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1019032" y="1376731"/>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a:t>
            </a:r>
            <a:r>
              <a:rPr lang="en-US" dirty="0" err="1" smtClean="0"/>
              <a:t>addListener</a:t>
            </a:r>
            <a:r>
              <a:rPr lang="en-US" dirty="0" smtClean="0"/>
              <a:t>() and </a:t>
            </a:r>
            <a:r>
              <a:rPr lang="en-US" dirty="0" err="1" smtClean="0"/>
              <a:t>removeListener</a:t>
            </a:r>
            <a:r>
              <a:rPr lang="en-US" dirty="0" smtClean="0"/>
              <a:t>()</a:t>
            </a:r>
            <a:endParaRPr lang="en-US" dirty="0"/>
          </a:p>
        </p:txBody>
      </p:sp>
      <p:sp>
        <p:nvSpPr>
          <p:cNvPr id="10" name="Rectangle 9"/>
          <p:cNvSpPr/>
          <p:nvPr/>
        </p:nvSpPr>
        <p:spPr>
          <a:xfrm>
            <a:off x="1019032" y="1376731"/>
            <a:ext cx="9735404" cy="1615827"/>
          </a:xfrm>
          <a:prstGeom prst="rect">
            <a:avLst/>
          </a:prstGeom>
        </p:spPr>
        <p:txBody>
          <a:bodyPr wrap="square">
            <a:spAutoFit/>
          </a:bodyPr>
          <a:lstStyle/>
          <a:p>
            <a:pPr marL="231775" indent="-231775">
              <a:lnSpc>
                <a:spcPct val="150000"/>
              </a:lnSpc>
              <a:buFont typeface="Arial" pitchFamily="34" charset="0"/>
              <a:buChar char="•"/>
            </a:pPr>
            <a:r>
              <a:rPr lang="en-US" sz="1600" dirty="0" smtClean="0">
                <a:latin typeface="Arial" pitchFamily="34" charset="0"/>
                <a:cs typeface="Arial" pitchFamily="34" charset="0"/>
              </a:rPr>
              <a:t>Run the command node Events_Listener.js in the terminal.</a:t>
            </a:r>
          </a:p>
          <a:p>
            <a:pPr marL="231775" indent="-231775">
              <a:lnSpc>
                <a:spcPct val="150000"/>
              </a:lnSpc>
              <a:buFont typeface="Arial" pitchFamily="34" charset="0"/>
              <a:buChar char="•"/>
            </a:pPr>
            <a:r>
              <a:rPr lang="en-US" sz="1600" dirty="0" smtClean="0">
                <a:latin typeface="Arial" pitchFamily="34" charset="0"/>
                <a:cs typeface="Arial" pitchFamily="34" charset="0"/>
              </a:rPr>
              <a:t>When we execute this program, we get the error because we remove the “</a:t>
            </a:r>
            <a:r>
              <a:rPr lang="en-US" sz="1600" dirty="0" err="1" smtClean="0">
                <a:latin typeface="Arial" pitchFamily="34" charset="0"/>
                <a:cs typeface="Arial" pitchFamily="34" charset="0"/>
              </a:rPr>
              <a:t>myEvent</a:t>
            </a:r>
            <a:r>
              <a:rPr lang="en-US" sz="1600" dirty="0" smtClean="0">
                <a:latin typeface="Arial" pitchFamily="34" charset="0"/>
                <a:cs typeface="Arial" pitchFamily="34" charset="0"/>
              </a:rPr>
              <a:t>” listener and afterwards, we are trying to emit an event.</a:t>
            </a:r>
          </a:p>
          <a:p>
            <a:pPr marL="231775" indent="-231775">
              <a:lnSpc>
                <a:spcPct val="150000"/>
              </a:lnSpc>
              <a:buFont typeface="Arial" pitchFamily="34" charset="0"/>
              <a:buChar char="•"/>
            </a:pPr>
            <a:r>
              <a:rPr lang="en-US" sz="1600" dirty="0" smtClean="0">
                <a:latin typeface="Arial" pitchFamily="34" charset="0"/>
                <a:cs typeface="Arial" pitchFamily="34" charset="0"/>
              </a:rPr>
              <a:t>The terminal output will display:</a:t>
            </a:r>
            <a:endParaRPr lang="en-US" sz="1600" dirty="0">
              <a:latin typeface="Arial" pitchFamily="34" charset="0"/>
              <a:cs typeface="Arial" pitchFamily="34" charset="0"/>
            </a:endParaRPr>
          </a:p>
        </p:txBody>
      </p:sp>
      <p:pic>
        <p:nvPicPr>
          <p:cNvPr id="6147" name="Picture 3"/>
          <p:cNvPicPr>
            <a:picLocks noChangeAspect="1" noChangeArrowheads="1"/>
          </p:cNvPicPr>
          <p:nvPr/>
        </p:nvPicPr>
        <p:blipFill>
          <a:blip r:embed="rId2"/>
          <a:srcRect/>
          <a:stretch>
            <a:fillRect/>
          </a:stretch>
        </p:blipFill>
        <p:spPr bwMode="auto">
          <a:xfrm>
            <a:off x="2610143" y="3131057"/>
            <a:ext cx="6740004" cy="3504389"/>
          </a:xfrm>
          <a:prstGeom prst="rect">
            <a:avLst/>
          </a:prstGeom>
          <a:noFill/>
          <a:ln w="12700">
            <a:solidFill>
              <a:schemeClr val="tx1"/>
            </a:solidFill>
            <a:miter lim="800000"/>
            <a:headEnd/>
            <a:tailEnd/>
          </a:ln>
          <a:effectLst/>
        </p:spPr>
      </p:pic>
      <p:sp>
        <p:nvSpPr>
          <p:cNvPr id="11" name="Rectangle 10"/>
          <p:cNvSpPr/>
          <p:nvPr/>
        </p:nvSpPr>
        <p:spPr>
          <a:xfrm>
            <a:off x="2253311" y="3500187"/>
            <a:ext cx="4899546" cy="3684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smtClean="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69014" y="1241946"/>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nSpc>
                <a:spcPct val="200000"/>
              </a:lnSpc>
              <a:buFont typeface="Arial" pitchFamily="34" charset="0"/>
              <a:buChar char="•"/>
            </a:pPr>
            <a:endParaRPr lang="en-US" sz="1800" b="0" dirty="0" smtClean="0"/>
          </a:p>
          <a:p>
            <a:pPr marL="287338" indent="-287338">
              <a:lnSpc>
                <a:spcPct val="200000"/>
              </a:lnSpc>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on() and off()</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28306728"/>
              </p:ext>
            </p:extLst>
          </p:nvPr>
        </p:nvGraphicFramePr>
        <p:xfrm>
          <a:off x="989013" y="1412342"/>
          <a:ext cx="4924107" cy="4722125"/>
        </p:xfrm>
        <a:graphic>
          <a:graphicData uri="http://schemas.openxmlformats.org/drawingml/2006/table">
            <a:tbl>
              <a:tblPr firstRow="1" bandRow="1">
                <a:tableStyleId>{6E25E649-3F16-4E02-A733-19D2CDBF48F0}</a:tableStyleId>
              </a:tblPr>
              <a:tblGrid>
                <a:gridCol w="4924107">
                  <a:extLst>
                    <a:ext uri="{9D8B030D-6E8A-4147-A177-3AD203B41FA5}">
                      <a16:colId xmlns:a16="http://schemas.microsoft.com/office/drawing/2014/main" val="20000"/>
                    </a:ext>
                  </a:extLst>
                </a:gridCol>
              </a:tblGrid>
              <a:tr h="4722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 Events_Rem.js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//load Event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event = require('events');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//Create New Event Emitter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a:t>
                      </a:r>
                      <a:r>
                        <a:rPr lang="en-US" sz="1600" b="1" dirty="0" err="1" smtClean="0">
                          <a:solidFill>
                            <a:schemeClr val="tx1"/>
                          </a:solidFill>
                          <a:latin typeface="Arial" pitchFamily="34" charset="0"/>
                          <a:cs typeface="Arial" pitchFamily="34" charset="0"/>
                        </a:rPr>
                        <a:t>eventEmitter</a:t>
                      </a:r>
                      <a:r>
                        <a:rPr lang="en-US" sz="1600" b="1" dirty="0" smtClean="0">
                          <a:solidFill>
                            <a:schemeClr val="tx1"/>
                          </a:solidFill>
                          <a:latin typeface="Arial" pitchFamily="34" charset="0"/>
                          <a:cs typeface="Arial" pitchFamily="34" charset="0"/>
                        </a:rPr>
                        <a:t> = new </a:t>
                      </a:r>
                      <a:r>
                        <a:rPr lang="en-US" sz="1600" b="1" dirty="0" err="1" smtClean="0">
                          <a:solidFill>
                            <a:schemeClr val="tx1"/>
                          </a:solidFill>
                          <a:latin typeface="Arial" pitchFamily="34" charset="0"/>
                          <a:cs typeface="Arial" pitchFamily="34" charset="0"/>
                        </a:rPr>
                        <a:t>event.EventEmitter</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 Declaring listener fun1 to myEvent1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fun1 = function(</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console.log("Message from fun1: " + </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
                      </a:r>
                      <a:br>
                        <a:rPr lang="en-US" sz="1600" b="0" dirty="0" smtClean="0">
                          <a:solidFill>
                            <a:schemeClr val="tx1"/>
                          </a:solidFill>
                          <a:latin typeface="Arial" pitchFamily="34" charset="0"/>
                          <a:cs typeface="Arial" pitchFamily="34" charset="0"/>
                        </a:rPr>
                      </a:br>
                      <a:r>
                        <a:rPr lang="en-US" sz="1600" b="0" dirty="0" smtClean="0">
                          <a:solidFill>
                            <a:schemeClr val="tx1"/>
                          </a:solidFill>
                          <a:latin typeface="Arial" pitchFamily="34" charset="0"/>
                          <a:cs typeface="Arial" pitchFamily="34" charset="0"/>
                        </a:rPr>
                        <a:t>// Declaring listener fun2 to myEvent2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fun2 = function(</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console.log("Message from fun2: " + </a:t>
                      </a:r>
                      <a:r>
                        <a:rPr lang="en-US" sz="1600" b="1" dirty="0" err="1" smtClean="0">
                          <a:solidFill>
                            <a:schemeClr val="tx1"/>
                          </a:solidFill>
                          <a:latin typeface="Arial" pitchFamily="34" charset="0"/>
                          <a:cs typeface="Arial" pitchFamily="34" charset="0"/>
                        </a:rPr>
                        <a:t>msg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47508175"/>
              </p:ext>
            </p:extLst>
          </p:nvPr>
        </p:nvGraphicFramePr>
        <p:xfrm>
          <a:off x="6062563" y="1412342"/>
          <a:ext cx="5023448" cy="2941320"/>
        </p:xfrm>
        <a:graphic>
          <a:graphicData uri="http://schemas.openxmlformats.org/drawingml/2006/table">
            <a:tbl>
              <a:tblPr firstRow="1" bandRow="1">
                <a:tableStyleId>{6E25E649-3F16-4E02-A733-19D2CDBF48F0}</a:tableStyleId>
              </a:tblPr>
              <a:tblGrid>
                <a:gridCol w="5023448">
                  <a:extLst>
                    <a:ext uri="{9D8B030D-6E8A-4147-A177-3AD203B41FA5}">
                      <a16:colId xmlns:a16="http://schemas.microsoft.com/office/drawing/2014/main" val="20000"/>
                    </a:ext>
                  </a:extLst>
                </a:gridCol>
              </a:tblGrid>
              <a:tr h="2934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
                      </a:r>
                      <a:br>
                        <a:rPr lang="en-US" sz="1700" b="0" dirty="0" smtClean="0">
                          <a:solidFill>
                            <a:schemeClr val="tx1"/>
                          </a:solidFill>
                          <a:latin typeface="Arial" pitchFamily="34" charset="0"/>
                          <a:cs typeface="Arial" pitchFamily="34" charset="0"/>
                        </a:rPr>
                      </a:br>
                      <a:r>
                        <a:rPr lang="en-US" sz="1700" b="0" dirty="0" smtClean="0">
                          <a:solidFill>
                            <a:schemeClr val="tx1"/>
                          </a:solidFill>
                          <a:latin typeface="Arial" pitchFamily="34" charset="0"/>
                          <a:cs typeface="Arial" pitchFamily="34" charset="0"/>
                        </a:rPr>
                        <a:t>// Listening to </a:t>
                      </a:r>
                      <a:r>
                        <a:rPr lang="en-US" sz="1700" b="0" dirty="0" err="1" smtClean="0">
                          <a:solidFill>
                            <a:schemeClr val="tx1"/>
                          </a:solidFill>
                          <a:latin typeface="Arial" pitchFamily="34" charset="0"/>
                          <a:cs typeface="Arial" pitchFamily="34" charset="0"/>
                        </a:rPr>
                        <a:t>myEvent</a:t>
                      </a:r>
                      <a:r>
                        <a:rPr lang="en-US" sz="1700" b="0" dirty="0" smtClean="0">
                          <a:solidFill>
                            <a:schemeClr val="tx1"/>
                          </a:solidFill>
                          <a:latin typeface="Arial" pitchFamily="34" charset="0"/>
                          <a:cs typeface="Arial" pitchFamily="34" charset="0"/>
                        </a:rPr>
                        <a:t> with fun1 and fun2</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myEvent</a:t>
                      </a:r>
                      <a:r>
                        <a:rPr lang="en-US" sz="1700" b="1" dirty="0" smtClean="0">
                          <a:solidFill>
                            <a:schemeClr val="tx1"/>
                          </a:solidFill>
                          <a:latin typeface="Arial" pitchFamily="34" charset="0"/>
                          <a:cs typeface="Arial" pitchFamily="34" charset="0"/>
                        </a:rPr>
                        <a:t>', fun1);</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eventEmitter.on</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myEvent</a:t>
                      </a:r>
                      <a:r>
                        <a:rPr lang="en-US" sz="1700" b="1" dirty="0" smtClean="0">
                          <a:solidFill>
                            <a:schemeClr val="tx1"/>
                          </a:solidFill>
                          <a:latin typeface="Arial" pitchFamily="34" charset="0"/>
                          <a:cs typeface="Arial" pitchFamily="34" charset="0"/>
                        </a:rPr>
                        <a:t>', fun2);</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
                      </a:r>
                      <a:br>
                        <a:rPr lang="en-US" sz="1700" b="0" dirty="0" smtClean="0">
                          <a:solidFill>
                            <a:schemeClr val="tx1"/>
                          </a:solidFill>
                          <a:latin typeface="Arial" pitchFamily="34" charset="0"/>
                          <a:cs typeface="Arial" pitchFamily="34" charset="0"/>
                        </a:rPr>
                      </a:br>
                      <a:r>
                        <a:rPr lang="en-US" sz="1700" b="0" dirty="0" smtClean="0">
                          <a:solidFill>
                            <a:schemeClr val="tx1"/>
                          </a:solidFill>
                          <a:latin typeface="Arial" pitchFamily="34" charset="0"/>
                          <a:cs typeface="Arial" pitchFamily="34" charset="0"/>
                        </a:rPr>
                        <a:t>// Removing listener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rgbClr val="FF0000"/>
                          </a:solidFill>
                          <a:latin typeface="Arial" pitchFamily="34" charset="0"/>
                          <a:cs typeface="Arial" pitchFamily="34" charset="0"/>
                        </a:rPr>
                        <a:t>eventEmitter.off</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myEvent</a:t>
                      </a:r>
                      <a:r>
                        <a:rPr lang="en-US" sz="1700" b="1" dirty="0" smtClean="0">
                          <a:solidFill>
                            <a:schemeClr val="tx1"/>
                          </a:solidFill>
                          <a:latin typeface="Arial" pitchFamily="34" charset="0"/>
                          <a:cs typeface="Arial" pitchFamily="34" charset="0"/>
                        </a:rPr>
                        <a:t>', fun1);</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b="0" dirty="0" smtClean="0">
                          <a:solidFill>
                            <a:schemeClr val="tx1"/>
                          </a:solidFill>
                          <a:latin typeface="Arial" pitchFamily="34" charset="0"/>
                          <a:cs typeface="Arial" pitchFamily="34" charset="0"/>
                        </a:rPr>
                        <a:t/>
                      </a:r>
                      <a:br>
                        <a:rPr lang="en-US" sz="1700" b="0" dirty="0" smtClean="0">
                          <a:solidFill>
                            <a:schemeClr val="tx1"/>
                          </a:solidFill>
                          <a:latin typeface="Arial" pitchFamily="34" charset="0"/>
                          <a:cs typeface="Arial" pitchFamily="34" charset="0"/>
                        </a:rPr>
                      </a:br>
                      <a:r>
                        <a:rPr lang="en-US" sz="1700" b="0" dirty="0" smtClean="0">
                          <a:solidFill>
                            <a:schemeClr val="tx1"/>
                          </a:solidFill>
                          <a:latin typeface="Arial" pitchFamily="34" charset="0"/>
                          <a:cs typeface="Arial" pitchFamily="34" charset="0"/>
                        </a:rPr>
                        <a:t>// Triggering </a:t>
                      </a:r>
                      <a:r>
                        <a:rPr lang="en-US" sz="1700" b="0" dirty="0" err="1" smtClean="0">
                          <a:solidFill>
                            <a:schemeClr val="tx1"/>
                          </a:solidFill>
                          <a:latin typeface="Arial" pitchFamily="34" charset="0"/>
                          <a:cs typeface="Arial" pitchFamily="34" charset="0"/>
                        </a:rPr>
                        <a:t>myEvent</a:t>
                      </a:r>
                      <a:endParaRPr lang="en-US" sz="1700" b="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eventEmitter.emit</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myEvent</a:t>
                      </a:r>
                      <a:r>
                        <a:rPr lang="en-US" sz="1700" b="1" dirty="0" smtClean="0">
                          <a:solidFill>
                            <a:schemeClr val="tx1"/>
                          </a:solidFill>
                          <a:latin typeface="Arial" pitchFamily="34" charset="0"/>
                          <a:cs typeface="Arial" pitchFamily="34" charset="0"/>
                        </a:rPr>
                        <a:t>', 'Event occurred');</a:t>
                      </a:r>
                      <a:r>
                        <a:rPr lang="en-US" sz="1700" b="0" dirty="0" smtClean="0">
                          <a:solidFill>
                            <a:schemeClr val="tx1"/>
                          </a:solidFill>
                          <a:latin typeface="Arial" pitchFamily="34" charset="0"/>
                          <a:cs typeface="Arial" pitchFamily="34" charset="0"/>
                        </a:rPr>
                        <a:t/>
                      </a:r>
                      <a:br>
                        <a:rPr lang="en-US" sz="1700" b="0" dirty="0" smtClean="0">
                          <a:solidFill>
                            <a:schemeClr val="tx1"/>
                          </a:solidFill>
                          <a:latin typeface="Arial" pitchFamily="34" charset="0"/>
                          <a:cs typeface="Arial" pitchFamily="34" charset="0"/>
                        </a:rPr>
                      </a:br>
                      <a:endParaRPr lang="en-US" sz="1700" b="0"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1" name="Rectangle 10"/>
          <p:cNvSpPr/>
          <p:nvPr/>
        </p:nvSpPr>
        <p:spPr>
          <a:xfrm>
            <a:off x="6062564" y="4524057"/>
            <a:ext cx="5023448" cy="1384995"/>
          </a:xfrm>
          <a:prstGeom prst="rect">
            <a:avLst/>
          </a:prstGeom>
        </p:spPr>
        <p:txBody>
          <a:bodyPr wrap="square">
            <a:spAutoFit/>
          </a:bodyPr>
          <a:lstStyle/>
          <a:p>
            <a:pPr marL="231775" indent="-177800">
              <a:lnSpc>
                <a:spcPct val="150000"/>
              </a:lnSpc>
            </a:pPr>
            <a:r>
              <a:rPr lang="en-US" sz="1400" dirty="0" smtClean="0">
                <a:latin typeface="Arial" pitchFamily="34" charset="0"/>
                <a:cs typeface="Arial" pitchFamily="34" charset="0"/>
              </a:rPr>
              <a:t>In this example, </a:t>
            </a:r>
          </a:p>
          <a:p>
            <a:pPr marL="231775" indent="-177800">
              <a:lnSpc>
                <a:spcPct val="150000"/>
              </a:lnSpc>
              <a:buFont typeface="Arial" pitchFamily="34" charset="0"/>
              <a:buChar char="•"/>
            </a:pPr>
            <a:r>
              <a:rPr lang="en-US" sz="1400" dirty="0" smtClean="0">
                <a:latin typeface="Arial" pitchFamily="34" charset="0"/>
                <a:cs typeface="Arial" pitchFamily="34" charset="0"/>
              </a:rPr>
              <a:t>We create two </a:t>
            </a:r>
            <a:r>
              <a:rPr lang="en-US" sz="1400" b="1" i="1" dirty="0" smtClean="0">
                <a:latin typeface="Arial" pitchFamily="34" charset="0"/>
                <a:cs typeface="Arial" pitchFamily="34" charset="0"/>
              </a:rPr>
              <a:t>fun</a:t>
            </a:r>
            <a:r>
              <a:rPr lang="en-US" sz="1400" dirty="0" smtClean="0">
                <a:latin typeface="Arial" pitchFamily="34" charset="0"/>
                <a:cs typeface="Arial" pitchFamily="34" charset="0"/>
              </a:rPr>
              <a:t> method, which takes one argument and binds this function to </a:t>
            </a:r>
            <a:r>
              <a:rPr lang="en-US" sz="1400" b="1" dirty="0" smtClean="0">
                <a:latin typeface="Arial" pitchFamily="34" charset="0"/>
                <a:cs typeface="Arial" pitchFamily="34" charset="0"/>
              </a:rPr>
              <a:t>“</a:t>
            </a:r>
            <a:r>
              <a:rPr lang="en-US" sz="1400" b="1" dirty="0" err="1" smtClean="0">
                <a:latin typeface="Arial" pitchFamily="34" charset="0"/>
                <a:cs typeface="Arial" pitchFamily="34" charset="0"/>
              </a:rPr>
              <a:t>myEvent</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event of </a:t>
            </a:r>
            <a:r>
              <a:rPr lang="en-US" sz="1400" dirty="0" err="1" smtClean="0">
                <a:latin typeface="Arial" pitchFamily="34" charset="0"/>
                <a:cs typeface="Arial" pitchFamily="34" charset="0"/>
              </a:rPr>
              <a:t>eventEmitter</a:t>
            </a:r>
            <a:r>
              <a:rPr lang="en-US" sz="1400" dirty="0" smtClean="0">
                <a:latin typeface="Arial" pitchFamily="34" charset="0"/>
                <a:cs typeface="Arial" pitchFamily="34" charset="0"/>
              </a:rPr>
              <a:t>. </a:t>
            </a:r>
          </a:p>
          <a:p>
            <a:pPr marL="231775" indent="-177800">
              <a:lnSpc>
                <a:spcPct val="150000"/>
              </a:lnSpc>
              <a:buFont typeface="Arial" pitchFamily="34" charset="0"/>
              <a:buChar char="•"/>
            </a:pPr>
            <a:r>
              <a:rPr lang="en-US" sz="1400" b="1" dirty="0" err="1" smtClean="0">
                <a:latin typeface="Arial" pitchFamily="34" charset="0"/>
                <a:cs typeface="Arial" pitchFamily="34" charset="0"/>
              </a:rPr>
              <a:t>eventEmitter.off</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method removes the listener</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31565"/>
            <a:ext cx="10740766" cy="4479187"/>
          </a:xfrm>
        </p:spPr>
        <p:txBody>
          <a:bodyPr/>
          <a:lstStyle/>
          <a:p>
            <a:pPr marL="276225" lvl="1" indent="-231775">
              <a:lnSpc>
                <a:spcPct val="150000"/>
              </a:lnSpc>
              <a:buFont typeface="Arial" pitchFamily="34" charset="0"/>
              <a:buChar char="•"/>
            </a:pPr>
            <a:r>
              <a:rPr lang="en-US" sz="1600" dirty="0">
                <a:latin typeface="Arial" pitchFamily="34" charset="0"/>
                <a:cs typeface="Arial" pitchFamily="34" charset="0"/>
              </a:rPr>
              <a:t>Run the command node Events_Rem.js in the terminal.</a:t>
            </a:r>
          </a:p>
          <a:p>
            <a:pPr marL="276225" lvl="1" indent="-231775">
              <a:lnSpc>
                <a:spcPct val="150000"/>
              </a:lnSpc>
              <a:buFont typeface="Arial" pitchFamily="34" charset="0"/>
              <a:buChar char="•"/>
            </a:pPr>
            <a:r>
              <a:rPr lang="en-US" sz="1600" dirty="0">
                <a:latin typeface="Arial" pitchFamily="34" charset="0"/>
                <a:cs typeface="Arial" pitchFamily="34" charset="0"/>
              </a:rPr>
              <a:t>The terminal output will display the message from fun2 and fun1 is removed. </a:t>
            </a:r>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Callback Concepts and Events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Event – on() and off()</a:t>
            </a:r>
            <a:endParaRPr lang="en-US" dirty="0"/>
          </a:p>
        </p:txBody>
      </p:sp>
      <p:pic>
        <p:nvPicPr>
          <p:cNvPr id="6146" name="Picture 2"/>
          <p:cNvPicPr>
            <a:picLocks noChangeAspect="1" noChangeArrowheads="1"/>
          </p:cNvPicPr>
          <p:nvPr/>
        </p:nvPicPr>
        <p:blipFill>
          <a:blip r:embed="rId2"/>
          <a:srcRect/>
          <a:stretch>
            <a:fillRect/>
          </a:stretch>
        </p:blipFill>
        <p:spPr bwMode="auto">
          <a:xfrm>
            <a:off x="2166126" y="2361710"/>
            <a:ext cx="6784075" cy="3753227"/>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File </a:t>
            </a:r>
            <a:r>
              <a:rPr lang="en-US" dirty="0"/>
              <a:t>System</a:t>
            </a:r>
          </a:p>
        </p:txBody>
      </p:sp>
    </p:spTree>
    <p:extLst>
      <p:ext uri="{BB962C8B-B14F-4D97-AF65-F5344CB8AC3E}">
        <p14:creationId xmlns:p14="http://schemas.microsoft.com/office/powerpoint/2010/main" val="16732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412" y="1376731"/>
            <a:ext cx="10922001" cy="4572000"/>
          </a:xfrm>
        </p:spPr>
        <p:txBody>
          <a:bodyPr/>
          <a:lstStyle/>
          <a:p>
            <a:pPr marL="330200" lvl="1" indent="-285750" algn="just">
              <a:lnSpc>
                <a:spcPct val="200000"/>
              </a:lnSpc>
              <a:buFont typeface="Arial" panose="020B0604020202020204" pitchFamily="34" charset="0"/>
              <a:buChar char="•"/>
            </a:pPr>
            <a:r>
              <a:rPr lang="en-US" b="0" dirty="0" smtClean="0"/>
              <a:t>Node.js is an </a:t>
            </a:r>
            <a:r>
              <a:rPr lang="en-US" dirty="0" smtClean="0"/>
              <a:t>open-source framework </a:t>
            </a:r>
            <a:r>
              <a:rPr lang="en-US" b="0" dirty="0" smtClean="0"/>
              <a:t>under MIT license. </a:t>
            </a:r>
            <a:r>
              <a:rPr lang="en-US" sz="1800" b="0" dirty="0" smtClean="0">
                <a:solidFill>
                  <a:schemeClr val="tx1"/>
                </a:solidFill>
              </a:rPr>
              <a:t>MIT license is a free software license originating at the Massachusetts Institute of Technology (MIT).</a:t>
            </a:r>
          </a:p>
          <a:p>
            <a:pPr marL="330200" lvl="1" indent="-285750" algn="just">
              <a:lnSpc>
                <a:spcPct val="200000"/>
              </a:lnSpc>
              <a:buFont typeface="Arial" panose="020B0604020202020204" pitchFamily="34" charset="0"/>
              <a:buChar char="•"/>
            </a:pPr>
            <a:r>
              <a:rPr lang="en-US" b="0" dirty="0" smtClean="0"/>
              <a:t>Uses </a:t>
            </a:r>
            <a:r>
              <a:rPr lang="en-US" dirty="0" smtClean="0"/>
              <a:t>JavaScript</a:t>
            </a:r>
            <a:r>
              <a:rPr lang="en-US" b="0" dirty="0" smtClean="0"/>
              <a:t> to build entire server side application.</a:t>
            </a:r>
          </a:p>
          <a:p>
            <a:pPr marL="330200" lvl="1" indent="-285750" algn="just">
              <a:lnSpc>
                <a:spcPct val="200000"/>
              </a:lnSpc>
              <a:buFont typeface="Arial" panose="020B0604020202020204" pitchFamily="34" charset="0"/>
              <a:buChar char="•"/>
            </a:pPr>
            <a:r>
              <a:rPr lang="en-US" dirty="0" smtClean="0"/>
              <a:t>Lightweight framework </a:t>
            </a:r>
            <a:r>
              <a:rPr lang="en-US" b="0" dirty="0" smtClean="0"/>
              <a:t>that includes bare minimum modules. Other modules can be included as per the need of an application.</a:t>
            </a:r>
          </a:p>
          <a:p>
            <a:pPr marL="330200" lvl="1" indent="-285750" algn="just">
              <a:lnSpc>
                <a:spcPct val="200000"/>
              </a:lnSpc>
              <a:buFont typeface="Arial" panose="020B0604020202020204" pitchFamily="34" charset="0"/>
              <a:buChar char="•"/>
            </a:pPr>
            <a:r>
              <a:rPr lang="en-US" dirty="0" smtClean="0"/>
              <a:t>Asynchronous</a:t>
            </a:r>
            <a:r>
              <a:rPr lang="en-US" b="0" dirty="0" smtClean="0"/>
              <a:t> by default. </a:t>
            </a:r>
            <a:r>
              <a:rPr lang="en-US" sz="1800" b="0" dirty="0" smtClean="0">
                <a:solidFill>
                  <a:schemeClr val="tx1"/>
                </a:solidFill>
              </a:rPr>
              <a:t>So it performs faster than other frameworks.</a:t>
            </a:r>
          </a:p>
          <a:p>
            <a:pPr marL="330200" lvl="1" indent="-285750" algn="just">
              <a:lnSpc>
                <a:spcPct val="200000"/>
              </a:lnSpc>
              <a:buFont typeface="Arial" panose="020B0604020202020204" pitchFamily="34" charset="0"/>
              <a:buChar char="•"/>
            </a:pPr>
            <a:r>
              <a:rPr lang="en-US" dirty="0" smtClean="0"/>
              <a:t>Cross-platform framework </a:t>
            </a:r>
            <a:r>
              <a:rPr lang="en-US" b="0" dirty="0" smtClean="0"/>
              <a:t>that runs on Windows, MAC or Linux</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smtClean="0"/>
              <a:t>Introduction to Node.js</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Advantages of Node.js</a:t>
            </a:r>
            <a:endParaRPr lang="en-US" dirty="0"/>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76225" lvl="1" indent="-231775">
              <a:lnSpc>
                <a:spcPct val="150000"/>
              </a:lnSpc>
              <a:buFont typeface="Arial" pitchFamily="34" charset="0"/>
              <a:buChar char="•"/>
            </a:pPr>
            <a:r>
              <a:rPr lang="en-US" b="0" dirty="0" smtClean="0"/>
              <a:t>To handle file operations like creating, reading, deleting, etc., Node.js provides an inbuilt module called </a:t>
            </a:r>
            <a:r>
              <a:rPr lang="en-US" dirty="0" err="1" smtClean="0"/>
              <a:t>fs</a:t>
            </a:r>
            <a:r>
              <a:rPr lang="en-US" b="0" dirty="0" smtClean="0"/>
              <a:t> (File System).</a:t>
            </a:r>
          </a:p>
          <a:p>
            <a:pPr marL="276225" lvl="1" indent="-231775">
              <a:lnSpc>
                <a:spcPct val="150000"/>
              </a:lnSpc>
              <a:buFont typeface="Arial" pitchFamily="34" charset="0"/>
              <a:buChar char="•"/>
            </a:pPr>
            <a:r>
              <a:rPr lang="en-US" b="0" dirty="0" smtClean="0"/>
              <a:t>Node.js includes </a:t>
            </a:r>
            <a:r>
              <a:rPr lang="en-US" dirty="0" err="1" smtClean="0"/>
              <a:t>fs</a:t>
            </a:r>
            <a:r>
              <a:rPr lang="en-US" b="0" dirty="0" smtClean="0"/>
              <a:t> module to access physical file system. </a:t>
            </a:r>
          </a:p>
          <a:p>
            <a:pPr marL="276225" lvl="1" indent="-231775">
              <a:lnSpc>
                <a:spcPct val="150000"/>
              </a:lnSpc>
              <a:buFont typeface="Arial" pitchFamily="34" charset="0"/>
              <a:buChar char="•"/>
            </a:pPr>
            <a:r>
              <a:rPr lang="en-US" b="0" dirty="0" smtClean="0"/>
              <a:t>The </a:t>
            </a:r>
            <a:r>
              <a:rPr lang="en-US" b="0" dirty="0" err="1" smtClean="0"/>
              <a:t>fs</a:t>
            </a:r>
            <a:r>
              <a:rPr lang="en-US" b="0" dirty="0" smtClean="0"/>
              <a:t> module is responsible for all the asynchronous or synchronous file I/O operations.</a:t>
            </a:r>
          </a:p>
          <a:p>
            <a:pPr marL="276225" lvl="1" indent="-231775">
              <a:lnSpc>
                <a:spcPct val="150000"/>
              </a:lnSpc>
              <a:buFont typeface="Arial" pitchFamily="34" charset="0"/>
              <a:buChar char="•"/>
            </a:pPr>
            <a:r>
              <a:rPr lang="en-US" b="0" dirty="0" smtClean="0"/>
              <a:t>To use this File System module, use the require() method.</a:t>
            </a:r>
          </a:p>
          <a:p>
            <a:pPr marL="276225" lvl="1" indent="-231775">
              <a:lnSpc>
                <a:spcPct val="150000"/>
              </a:lnSpc>
              <a:buFont typeface="Arial" pitchFamily="34" charset="0"/>
              <a:buChar char="•"/>
            </a:pPr>
            <a:r>
              <a:rPr lang="en-US" b="0" dirty="0" smtClean="0"/>
              <a:t>The Node File System (</a:t>
            </a:r>
            <a:r>
              <a:rPr lang="en-US" b="0" dirty="0" err="1" smtClean="0"/>
              <a:t>fs</a:t>
            </a:r>
            <a:r>
              <a:rPr lang="en-US" b="0" dirty="0" smtClean="0"/>
              <a:t>) module can be imported using the following syntax − </a:t>
            </a:r>
            <a:endParaRPr lang="en-US" sz="16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File System</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752078156"/>
              </p:ext>
            </p:extLst>
          </p:nvPr>
        </p:nvGraphicFramePr>
        <p:xfrm>
          <a:off x="3760413" y="4491999"/>
          <a:ext cx="4039737" cy="543635"/>
        </p:xfrm>
        <a:graphic>
          <a:graphicData uri="http://schemas.openxmlformats.org/drawingml/2006/table">
            <a:tbl>
              <a:tblPr firstRow="1" bandRow="1">
                <a:tableStyleId>{6E25E649-3F16-4E02-A733-19D2CDBF48F0}</a:tableStyleId>
              </a:tblPr>
              <a:tblGrid>
                <a:gridCol w="4039737">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var fs = require("fs")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File System Methods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01541248"/>
              </p:ext>
            </p:extLst>
          </p:nvPr>
        </p:nvGraphicFramePr>
        <p:xfrm>
          <a:off x="989013" y="1404004"/>
          <a:ext cx="10276768" cy="4944280"/>
        </p:xfrm>
        <a:graphic>
          <a:graphicData uri="http://schemas.openxmlformats.org/drawingml/2006/table">
            <a:tbl>
              <a:tblPr firstRow="1" bandRow="1">
                <a:tableStyleId>{6E25E649-3F16-4E02-A733-19D2CDBF48F0}</a:tableStyleId>
              </a:tblPr>
              <a:tblGrid>
                <a:gridCol w="4904196">
                  <a:extLst>
                    <a:ext uri="{9D8B030D-6E8A-4147-A177-3AD203B41FA5}">
                      <a16:colId xmlns:a16="http://schemas.microsoft.com/office/drawing/2014/main" val="20000"/>
                    </a:ext>
                  </a:extLst>
                </a:gridCol>
                <a:gridCol w="5372572">
                  <a:extLst>
                    <a:ext uri="{9D8B030D-6E8A-4147-A177-3AD203B41FA5}">
                      <a16:colId xmlns:a16="http://schemas.microsoft.com/office/drawing/2014/main" val="20001"/>
                    </a:ext>
                  </a:extLst>
                </a:gridCol>
              </a:tblGrid>
              <a:tr h="443569">
                <a:tc>
                  <a:txBody>
                    <a:bodyPr/>
                    <a:lstStyle/>
                    <a:p>
                      <a:pPr algn="ctr" fontAlgn="b"/>
                      <a:r>
                        <a:rPr lang="en-US" sz="1600" b="1" dirty="0">
                          <a:solidFill>
                            <a:schemeClr val="bg1"/>
                          </a:solidFill>
                          <a:latin typeface="Arial" pitchFamily="34" charset="0"/>
                          <a:cs typeface="Arial" pitchFamily="34" charset="0"/>
                        </a:rPr>
                        <a:t>Method</a:t>
                      </a:r>
                    </a:p>
                  </a:txBody>
                  <a:tcPr anchor="b"/>
                </a:tc>
                <a:tc>
                  <a:txBody>
                    <a:bodyPr/>
                    <a:lstStyle/>
                    <a:p>
                      <a:pPr algn="ctr" fontAlgn="b"/>
                      <a:r>
                        <a:rPr lang="en-US" sz="1600" b="1" dirty="0">
                          <a:solidFill>
                            <a:schemeClr val="bg1"/>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502681">
                <a:tc>
                  <a:txBody>
                    <a:bodyPr/>
                    <a:lstStyle/>
                    <a:p>
                      <a:pPr fontAlgn="t"/>
                      <a:r>
                        <a:rPr lang="en-US" sz="1600" b="0" i="1" dirty="0" err="1">
                          <a:solidFill>
                            <a:schemeClr val="tx1"/>
                          </a:solidFill>
                          <a:latin typeface="Arial" pitchFamily="34" charset="0"/>
                          <a:cs typeface="Arial" pitchFamily="34" charset="0"/>
                        </a:rPr>
                        <a:t>fs.readFile</a:t>
                      </a:r>
                      <a:r>
                        <a:rPr lang="en-US" sz="1600" b="0" i="1" dirty="0">
                          <a:solidFill>
                            <a:schemeClr val="tx1"/>
                          </a:solidFill>
                          <a:latin typeface="Arial" pitchFamily="34" charset="0"/>
                          <a:cs typeface="Arial" pitchFamily="34" charset="0"/>
                        </a:rPr>
                        <a:t>(</a:t>
                      </a:r>
                      <a:r>
                        <a:rPr lang="en-US" sz="1600" b="0" i="1" dirty="0" err="1">
                          <a:solidFill>
                            <a:schemeClr val="tx1"/>
                          </a:solidFill>
                          <a:latin typeface="Arial" pitchFamily="34" charset="0"/>
                          <a:cs typeface="Arial" pitchFamily="34" charset="0"/>
                        </a:rPr>
                        <a:t>fileName</a:t>
                      </a:r>
                      <a:r>
                        <a:rPr lang="en-US" sz="1600" b="0" i="1" dirty="0">
                          <a:solidFill>
                            <a:schemeClr val="tx1"/>
                          </a:solidFill>
                          <a:latin typeface="Arial" pitchFamily="34" charset="0"/>
                          <a:cs typeface="Arial" pitchFamily="34" charset="0"/>
                        </a:rPr>
                        <a:t> [,options], callback)</a:t>
                      </a:r>
                    </a:p>
                  </a:txBody>
                  <a:tcPr/>
                </a:tc>
                <a:tc>
                  <a:txBody>
                    <a:bodyPr/>
                    <a:lstStyle/>
                    <a:p>
                      <a:pPr fontAlgn="t"/>
                      <a:r>
                        <a:rPr lang="en-US" sz="1600" dirty="0">
                          <a:solidFill>
                            <a:schemeClr val="tx1"/>
                          </a:solidFill>
                          <a:latin typeface="Arial" pitchFamily="34" charset="0"/>
                          <a:cs typeface="Arial" pitchFamily="34" charset="0"/>
                        </a:rPr>
                        <a:t>Reads existing file.</a:t>
                      </a:r>
                    </a:p>
                  </a:txBody>
                  <a:tcPr/>
                </a:tc>
                <a:extLst>
                  <a:ext uri="{0D108BD9-81ED-4DB2-BD59-A6C34878D82A}">
                    <a16:rowId xmlns:a16="http://schemas.microsoft.com/office/drawing/2014/main" val="10001"/>
                  </a:ext>
                </a:extLst>
              </a:tr>
              <a:tr h="772215">
                <a:tc>
                  <a:txBody>
                    <a:bodyPr/>
                    <a:lstStyle/>
                    <a:p>
                      <a:pPr fontAlgn="t"/>
                      <a:r>
                        <a:rPr lang="en-US" sz="1600" b="0" i="1" dirty="0" err="1">
                          <a:solidFill>
                            <a:schemeClr val="tx1"/>
                          </a:solidFill>
                          <a:latin typeface="Arial" pitchFamily="34" charset="0"/>
                          <a:cs typeface="Arial" pitchFamily="34" charset="0"/>
                        </a:rPr>
                        <a:t>fs.writeFile</a:t>
                      </a:r>
                      <a:r>
                        <a:rPr lang="en-US" sz="1600" b="0" i="1" dirty="0">
                          <a:solidFill>
                            <a:schemeClr val="tx1"/>
                          </a:solidFill>
                          <a:latin typeface="Arial" pitchFamily="34" charset="0"/>
                          <a:cs typeface="Arial" pitchFamily="34" charset="0"/>
                        </a:rPr>
                        <a:t>(filename, data[, options], callback)</a:t>
                      </a:r>
                    </a:p>
                  </a:txBody>
                  <a:tcPr/>
                </a:tc>
                <a:tc>
                  <a:txBody>
                    <a:bodyPr/>
                    <a:lstStyle/>
                    <a:p>
                      <a:pPr fontAlgn="t"/>
                      <a:r>
                        <a:rPr lang="en-US" sz="1600" dirty="0">
                          <a:solidFill>
                            <a:schemeClr val="tx1"/>
                          </a:solidFill>
                          <a:latin typeface="Arial" pitchFamily="34" charset="0"/>
                          <a:cs typeface="Arial" pitchFamily="34" charset="0"/>
                        </a:rPr>
                        <a:t>Writes to the file. If file exists then overwrite the content otherwise creates new file.</a:t>
                      </a:r>
                    </a:p>
                  </a:txBody>
                  <a:tcPr/>
                </a:tc>
                <a:extLst>
                  <a:ext uri="{0D108BD9-81ED-4DB2-BD59-A6C34878D82A}">
                    <a16:rowId xmlns:a16="http://schemas.microsoft.com/office/drawing/2014/main" val="10002"/>
                  </a:ext>
                </a:extLst>
              </a:tr>
              <a:tr h="427898">
                <a:tc>
                  <a:txBody>
                    <a:bodyPr/>
                    <a:lstStyle/>
                    <a:p>
                      <a:pPr fontAlgn="t"/>
                      <a:r>
                        <a:rPr lang="en-US" sz="1600" b="0" i="1" dirty="0" err="1">
                          <a:solidFill>
                            <a:schemeClr val="tx1"/>
                          </a:solidFill>
                          <a:latin typeface="Arial" pitchFamily="34" charset="0"/>
                          <a:cs typeface="Arial" pitchFamily="34" charset="0"/>
                        </a:rPr>
                        <a:t>fs.appendFile</a:t>
                      </a:r>
                      <a:r>
                        <a:rPr lang="en-US" sz="1600" b="0" i="1" dirty="0">
                          <a:solidFill>
                            <a:schemeClr val="tx1"/>
                          </a:solidFill>
                          <a:latin typeface="Arial" pitchFamily="34" charset="0"/>
                          <a:cs typeface="Arial" pitchFamily="34" charset="0"/>
                        </a:rPr>
                        <a:t>(file, data[, options], callback)</a:t>
                      </a:r>
                    </a:p>
                  </a:txBody>
                  <a:tcPr/>
                </a:tc>
                <a:tc>
                  <a:txBody>
                    <a:bodyPr/>
                    <a:lstStyle/>
                    <a:p>
                      <a:pPr fontAlgn="t"/>
                      <a:r>
                        <a:rPr lang="en-US" sz="1600" dirty="0">
                          <a:solidFill>
                            <a:schemeClr val="tx1"/>
                          </a:solidFill>
                          <a:latin typeface="Arial" pitchFamily="34" charset="0"/>
                          <a:cs typeface="Arial" pitchFamily="34" charset="0"/>
                        </a:rPr>
                        <a:t>Appends new content to the existing file.</a:t>
                      </a:r>
                    </a:p>
                  </a:txBody>
                  <a:tcPr/>
                </a:tc>
                <a:extLst>
                  <a:ext uri="{0D108BD9-81ED-4DB2-BD59-A6C34878D82A}">
                    <a16:rowId xmlns:a16="http://schemas.microsoft.com/office/drawing/2014/main" val="10003"/>
                  </a:ext>
                </a:extLst>
              </a:tr>
              <a:tr h="443569">
                <a:tc>
                  <a:txBody>
                    <a:bodyPr/>
                    <a:lstStyle/>
                    <a:p>
                      <a:pPr fontAlgn="t"/>
                      <a:r>
                        <a:rPr lang="en-US" sz="1600" b="0" i="1" dirty="0" err="1">
                          <a:solidFill>
                            <a:schemeClr val="tx1"/>
                          </a:solidFill>
                          <a:latin typeface="Arial" pitchFamily="34" charset="0"/>
                          <a:cs typeface="Arial" pitchFamily="34" charset="0"/>
                        </a:rPr>
                        <a:t>fs.open</a:t>
                      </a:r>
                      <a:r>
                        <a:rPr lang="en-US" sz="1600" b="0" i="1" dirty="0">
                          <a:solidFill>
                            <a:schemeClr val="tx1"/>
                          </a:solidFill>
                          <a:latin typeface="Arial" pitchFamily="34" charset="0"/>
                          <a:cs typeface="Arial" pitchFamily="34" charset="0"/>
                        </a:rPr>
                        <a:t>(path, flags[, mode], callback)</a:t>
                      </a:r>
                    </a:p>
                  </a:txBody>
                  <a:tcPr/>
                </a:tc>
                <a:tc>
                  <a:txBody>
                    <a:bodyPr/>
                    <a:lstStyle/>
                    <a:p>
                      <a:pPr fontAlgn="t"/>
                      <a:r>
                        <a:rPr lang="en-US" sz="1600" dirty="0">
                          <a:solidFill>
                            <a:schemeClr val="tx1"/>
                          </a:solidFill>
                          <a:latin typeface="Arial" pitchFamily="34" charset="0"/>
                          <a:cs typeface="Arial" pitchFamily="34" charset="0"/>
                        </a:rPr>
                        <a:t>Opens file for reading or writing.</a:t>
                      </a:r>
                    </a:p>
                  </a:txBody>
                  <a:tcPr/>
                </a:tc>
                <a:extLst>
                  <a:ext uri="{0D108BD9-81ED-4DB2-BD59-A6C34878D82A}">
                    <a16:rowId xmlns:a16="http://schemas.microsoft.com/office/drawing/2014/main" val="10004"/>
                  </a:ext>
                </a:extLst>
              </a:tr>
              <a:tr h="513980">
                <a:tc>
                  <a:txBody>
                    <a:bodyPr/>
                    <a:lstStyle/>
                    <a:p>
                      <a:pPr fontAlgn="t"/>
                      <a:r>
                        <a:rPr lang="en-US" sz="1600" b="0" i="1" dirty="0" err="1">
                          <a:solidFill>
                            <a:schemeClr val="tx1"/>
                          </a:solidFill>
                          <a:latin typeface="Arial" pitchFamily="34" charset="0"/>
                          <a:cs typeface="Arial" pitchFamily="34" charset="0"/>
                        </a:rPr>
                        <a:t>fs.rename</a:t>
                      </a:r>
                      <a:r>
                        <a:rPr lang="en-US" sz="1600" b="0" i="1" dirty="0">
                          <a:solidFill>
                            <a:schemeClr val="tx1"/>
                          </a:solidFill>
                          <a:latin typeface="Arial" pitchFamily="34" charset="0"/>
                          <a:cs typeface="Arial" pitchFamily="34" charset="0"/>
                        </a:rPr>
                        <a:t>(</a:t>
                      </a:r>
                      <a:r>
                        <a:rPr lang="en-US" sz="1600" b="0" i="1" dirty="0" err="1">
                          <a:solidFill>
                            <a:schemeClr val="tx1"/>
                          </a:solidFill>
                          <a:latin typeface="Arial" pitchFamily="34" charset="0"/>
                          <a:cs typeface="Arial" pitchFamily="34" charset="0"/>
                        </a:rPr>
                        <a:t>oldPath</a:t>
                      </a:r>
                      <a:r>
                        <a:rPr lang="en-US" sz="1600" b="0" i="1" dirty="0">
                          <a:solidFill>
                            <a:schemeClr val="tx1"/>
                          </a:solidFill>
                          <a:latin typeface="Arial" pitchFamily="34" charset="0"/>
                          <a:cs typeface="Arial" pitchFamily="34" charset="0"/>
                        </a:rPr>
                        <a:t>, </a:t>
                      </a:r>
                      <a:r>
                        <a:rPr lang="en-US" sz="1600" b="0" i="1" dirty="0" err="1">
                          <a:solidFill>
                            <a:schemeClr val="tx1"/>
                          </a:solidFill>
                          <a:latin typeface="Arial" pitchFamily="34" charset="0"/>
                          <a:cs typeface="Arial" pitchFamily="34" charset="0"/>
                        </a:rPr>
                        <a:t>newPath</a:t>
                      </a:r>
                      <a:r>
                        <a:rPr lang="en-US" sz="1600" b="0" i="1" dirty="0">
                          <a:solidFill>
                            <a:schemeClr val="tx1"/>
                          </a:solidFill>
                          <a:latin typeface="Arial" pitchFamily="34" charset="0"/>
                          <a:cs typeface="Arial" pitchFamily="34" charset="0"/>
                        </a:rPr>
                        <a:t>, callback)</a:t>
                      </a:r>
                    </a:p>
                  </a:txBody>
                  <a:tcPr/>
                </a:tc>
                <a:tc>
                  <a:txBody>
                    <a:bodyPr/>
                    <a:lstStyle/>
                    <a:p>
                      <a:pPr fontAlgn="t"/>
                      <a:r>
                        <a:rPr lang="en-US" sz="1600" dirty="0">
                          <a:solidFill>
                            <a:schemeClr val="tx1"/>
                          </a:solidFill>
                          <a:latin typeface="Arial" pitchFamily="34" charset="0"/>
                          <a:cs typeface="Arial" pitchFamily="34" charset="0"/>
                        </a:rPr>
                        <a:t>Renames an existing file.</a:t>
                      </a:r>
                    </a:p>
                  </a:txBody>
                  <a:tcPr/>
                </a:tc>
                <a:extLst>
                  <a:ext uri="{0D108BD9-81ED-4DB2-BD59-A6C34878D82A}">
                    <a16:rowId xmlns:a16="http://schemas.microsoft.com/office/drawing/2014/main" val="10005"/>
                  </a:ext>
                </a:extLst>
              </a:tr>
              <a:tr h="509661">
                <a:tc>
                  <a:txBody>
                    <a:bodyPr/>
                    <a:lstStyle/>
                    <a:p>
                      <a:pPr fontAlgn="t"/>
                      <a:r>
                        <a:rPr lang="en-US" sz="1600" b="0" i="1" dirty="0" err="1">
                          <a:solidFill>
                            <a:schemeClr val="tx1"/>
                          </a:solidFill>
                          <a:latin typeface="Arial" pitchFamily="34" charset="0"/>
                          <a:cs typeface="Arial" pitchFamily="34" charset="0"/>
                        </a:rPr>
                        <a:t>fs.exists</a:t>
                      </a:r>
                      <a:r>
                        <a:rPr lang="en-US" sz="1600" b="0" i="1" dirty="0">
                          <a:solidFill>
                            <a:schemeClr val="tx1"/>
                          </a:solidFill>
                          <a:latin typeface="Arial" pitchFamily="34" charset="0"/>
                          <a:cs typeface="Arial" pitchFamily="34" charset="0"/>
                        </a:rPr>
                        <a:t>(path, callback)</a:t>
                      </a:r>
                    </a:p>
                  </a:txBody>
                  <a:tcPr/>
                </a:tc>
                <a:tc>
                  <a:txBody>
                    <a:bodyPr/>
                    <a:lstStyle/>
                    <a:p>
                      <a:pPr fontAlgn="t"/>
                      <a:r>
                        <a:rPr lang="en-US" sz="1600" dirty="0">
                          <a:solidFill>
                            <a:schemeClr val="tx1"/>
                          </a:solidFill>
                          <a:latin typeface="Arial" pitchFamily="34" charset="0"/>
                          <a:cs typeface="Arial" pitchFamily="34" charset="0"/>
                        </a:rPr>
                        <a:t>Determines whether the specified file exists or not.</a:t>
                      </a:r>
                    </a:p>
                  </a:txBody>
                  <a:tcPr/>
                </a:tc>
                <a:extLst>
                  <a:ext uri="{0D108BD9-81ED-4DB2-BD59-A6C34878D82A}">
                    <a16:rowId xmlns:a16="http://schemas.microsoft.com/office/drawing/2014/main" val="10006"/>
                  </a:ext>
                </a:extLst>
              </a:tr>
              <a:tr h="443569">
                <a:tc>
                  <a:txBody>
                    <a:bodyPr/>
                    <a:lstStyle/>
                    <a:p>
                      <a:pPr fontAlgn="t"/>
                      <a:r>
                        <a:rPr lang="en-US" sz="1600" i="1" dirty="0" err="1">
                          <a:solidFill>
                            <a:schemeClr val="tx1"/>
                          </a:solidFill>
                          <a:latin typeface="Arial" pitchFamily="34" charset="0"/>
                          <a:cs typeface="Arial" pitchFamily="34" charset="0"/>
                        </a:rPr>
                        <a:t>fs.mkdir</a:t>
                      </a:r>
                      <a:r>
                        <a:rPr lang="en-US" sz="1600" i="1" dirty="0">
                          <a:solidFill>
                            <a:schemeClr val="tx1"/>
                          </a:solidFill>
                          <a:latin typeface="Arial" pitchFamily="34" charset="0"/>
                          <a:cs typeface="Arial" pitchFamily="34" charset="0"/>
                        </a:rPr>
                        <a:t>(path[, mode], callback)</a:t>
                      </a:r>
                    </a:p>
                  </a:txBody>
                  <a:tcPr/>
                </a:tc>
                <a:tc>
                  <a:txBody>
                    <a:bodyPr/>
                    <a:lstStyle/>
                    <a:p>
                      <a:pPr fontAlgn="t"/>
                      <a:r>
                        <a:rPr lang="en-US" sz="1600" dirty="0">
                          <a:solidFill>
                            <a:schemeClr val="tx1"/>
                          </a:solidFill>
                          <a:latin typeface="Arial" pitchFamily="34" charset="0"/>
                          <a:cs typeface="Arial" pitchFamily="34" charset="0"/>
                        </a:rPr>
                        <a:t>Creates a new directory.</a:t>
                      </a:r>
                    </a:p>
                  </a:txBody>
                  <a:tcPr/>
                </a:tc>
                <a:extLst>
                  <a:ext uri="{0D108BD9-81ED-4DB2-BD59-A6C34878D82A}">
                    <a16:rowId xmlns:a16="http://schemas.microsoft.com/office/drawing/2014/main" val="10007"/>
                  </a:ext>
                </a:extLst>
              </a:tr>
              <a:tr h="443569">
                <a:tc>
                  <a:txBody>
                    <a:bodyPr/>
                    <a:lstStyle/>
                    <a:p>
                      <a:pPr fontAlgn="t"/>
                      <a:r>
                        <a:rPr lang="en-US" sz="1600" i="1" dirty="0" err="1">
                          <a:solidFill>
                            <a:schemeClr val="tx1"/>
                          </a:solidFill>
                          <a:latin typeface="Arial" pitchFamily="34" charset="0"/>
                          <a:cs typeface="Arial" pitchFamily="34" charset="0"/>
                        </a:rPr>
                        <a:t>fs.rmdir</a:t>
                      </a:r>
                      <a:r>
                        <a:rPr lang="en-US" sz="1600" i="1" dirty="0">
                          <a:solidFill>
                            <a:schemeClr val="tx1"/>
                          </a:solidFill>
                          <a:latin typeface="Arial" pitchFamily="34" charset="0"/>
                          <a:cs typeface="Arial" pitchFamily="34" charset="0"/>
                        </a:rPr>
                        <a:t>(path, callback)</a:t>
                      </a:r>
                    </a:p>
                  </a:txBody>
                  <a:tcPr/>
                </a:tc>
                <a:tc>
                  <a:txBody>
                    <a:bodyPr/>
                    <a:lstStyle/>
                    <a:p>
                      <a:pPr fontAlgn="t"/>
                      <a:r>
                        <a:rPr lang="en-US" sz="1600" dirty="0">
                          <a:solidFill>
                            <a:schemeClr val="tx1"/>
                          </a:solidFill>
                          <a:latin typeface="Arial" pitchFamily="34" charset="0"/>
                          <a:cs typeface="Arial" pitchFamily="34" charset="0"/>
                        </a:rPr>
                        <a:t>Renames an existing directory.</a:t>
                      </a:r>
                    </a:p>
                  </a:txBody>
                  <a:tcPr/>
                </a:tc>
                <a:extLst>
                  <a:ext uri="{0D108BD9-81ED-4DB2-BD59-A6C34878D82A}">
                    <a16:rowId xmlns:a16="http://schemas.microsoft.com/office/drawing/2014/main" val="10008"/>
                  </a:ext>
                </a:extLst>
              </a:tr>
              <a:tr h="443569">
                <a:tc>
                  <a:txBody>
                    <a:bodyPr/>
                    <a:lstStyle/>
                    <a:p>
                      <a:pPr fontAlgn="t"/>
                      <a:r>
                        <a:rPr lang="en-US" sz="1600" i="1" dirty="0" err="1">
                          <a:solidFill>
                            <a:schemeClr val="tx1"/>
                          </a:solidFill>
                          <a:latin typeface="Arial" pitchFamily="34" charset="0"/>
                          <a:cs typeface="Arial" pitchFamily="34" charset="0"/>
                        </a:rPr>
                        <a:t>fs.readdir</a:t>
                      </a:r>
                      <a:r>
                        <a:rPr lang="en-US" sz="1600" i="1" dirty="0">
                          <a:solidFill>
                            <a:schemeClr val="tx1"/>
                          </a:solidFill>
                          <a:latin typeface="Arial" pitchFamily="34" charset="0"/>
                          <a:cs typeface="Arial" pitchFamily="34" charset="0"/>
                        </a:rPr>
                        <a:t>(path, callback)</a:t>
                      </a:r>
                    </a:p>
                  </a:txBody>
                  <a:tcPr/>
                </a:tc>
                <a:tc>
                  <a:txBody>
                    <a:bodyPr/>
                    <a:lstStyle/>
                    <a:p>
                      <a:pPr fontAlgn="t"/>
                      <a:r>
                        <a:rPr lang="en-US" sz="1600" dirty="0">
                          <a:solidFill>
                            <a:schemeClr val="tx1"/>
                          </a:solidFill>
                          <a:latin typeface="Arial" pitchFamily="34" charset="0"/>
                          <a:cs typeface="Arial" pitchFamily="34" charset="0"/>
                        </a:rPr>
                        <a:t>Reads the content of the specified directory.</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File System Methods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1383448"/>
              </p:ext>
            </p:extLst>
          </p:nvPr>
        </p:nvGraphicFramePr>
        <p:xfrm>
          <a:off x="989013" y="1389837"/>
          <a:ext cx="10181233" cy="4509320"/>
        </p:xfrm>
        <a:graphic>
          <a:graphicData uri="http://schemas.openxmlformats.org/drawingml/2006/table">
            <a:tbl>
              <a:tblPr firstRow="1" bandRow="1">
                <a:tableStyleId>{6E25E649-3F16-4E02-A733-19D2CDBF48F0}</a:tableStyleId>
              </a:tblPr>
              <a:tblGrid>
                <a:gridCol w="4858606">
                  <a:extLst>
                    <a:ext uri="{9D8B030D-6E8A-4147-A177-3AD203B41FA5}">
                      <a16:colId xmlns:a16="http://schemas.microsoft.com/office/drawing/2014/main" val="20000"/>
                    </a:ext>
                  </a:extLst>
                </a:gridCol>
                <a:gridCol w="5322627">
                  <a:extLst>
                    <a:ext uri="{9D8B030D-6E8A-4147-A177-3AD203B41FA5}">
                      <a16:colId xmlns:a16="http://schemas.microsoft.com/office/drawing/2014/main" val="20001"/>
                    </a:ext>
                  </a:extLst>
                </a:gridCol>
              </a:tblGrid>
              <a:tr h="453009">
                <a:tc>
                  <a:txBody>
                    <a:bodyPr/>
                    <a:lstStyle/>
                    <a:p>
                      <a:pPr algn="ctr" fontAlgn="b"/>
                      <a:r>
                        <a:rPr lang="en-US" sz="1600" b="1" dirty="0">
                          <a:solidFill>
                            <a:srgbClr val="FFFFFF"/>
                          </a:solidFill>
                          <a:latin typeface="Arial" pitchFamily="34" charset="0"/>
                          <a:cs typeface="Arial" pitchFamily="34" charset="0"/>
                        </a:rPr>
                        <a:t>Method</a:t>
                      </a:r>
                    </a:p>
                  </a:txBody>
                  <a:tcPr anchor="b"/>
                </a:tc>
                <a:tc>
                  <a:txBody>
                    <a:bodyPr/>
                    <a:lstStyle/>
                    <a:p>
                      <a:pPr algn="ctr" fontAlgn="b"/>
                      <a:r>
                        <a:rPr lang="en-US" sz="1600" b="1" dirty="0">
                          <a:solidFill>
                            <a:srgbClr val="FFFFFF"/>
                          </a:solidFill>
                          <a:latin typeface="Arial" pitchFamily="34" charset="0"/>
                          <a:cs typeface="Arial" pitchFamily="34" charset="0"/>
                        </a:rPr>
                        <a:t>Description</a:t>
                      </a:r>
                    </a:p>
                  </a:txBody>
                  <a:tcPr anchor="b"/>
                </a:tc>
                <a:extLst>
                  <a:ext uri="{0D108BD9-81ED-4DB2-BD59-A6C34878D82A}">
                    <a16:rowId xmlns:a16="http://schemas.microsoft.com/office/drawing/2014/main" val="10000"/>
                  </a:ext>
                </a:extLst>
              </a:tr>
              <a:tr h="513378">
                <a:tc>
                  <a:txBody>
                    <a:bodyPr/>
                    <a:lstStyle/>
                    <a:p>
                      <a:pPr fontAlgn="t"/>
                      <a:r>
                        <a:rPr lang="en-US" sz="1600" i="1" dirty="0" err="1">
                          <a:solidFill>
                            <a:schemeClr val="tx1"/>
                          </a:solidFill>
                          <a:latin typeface="Arial" pitchFamily="34" charset="0"/>
                          <a:cs typeface="Arial" pitchFamily="34" charset="0"/>
                        </a:rPr>
                        <a:t>fs.access</a:t>
                      </a:r>
                      <a:r>
                        <a:rPr lang="en-US" sz="1600" i="1" dirty="0">
                          <a:solidFill>
                            <a:schemeClr val="tx1"/>
                          </a:solidFill>
                          <a:latin typeface="Arial" pitchFamily="34" charset="0"/>
                          <a:cs typeface="Arial" pitchFamily="34" charset="0"/>
                        </a:rPr>
                        <a:t>(path[, mode], callback)</a:t>
                      </a:r>
                    </a:p>
                  </a:txBody>
                  <a:tcPr/>
                </a:tc>
                <a:tc>
                  <a:txBody>
                    <a:bodyPr/>
                    <a:lstStyle/>
                    <a:p>
                      <a:pPr fontAlgn="t"/>
                      <a:r>
                        <a:rPr lang="en-US" sz="1600" dirty="0">
                          <a:solidFill>
                            <a:schemeClr val="tx1"/>
                          </a:solidFill>
                          <a:latin typeface="Arial" pitchFamily="34" charset="0"/>
                          <a:cs typeface="Arial" pitchFamily="34" charset="0"/>
                        </a:rPr>
                        <a:t>Tests a user's permissions for the specified file.</a:t>
                      </a:r>
                    </a:p>
                  </a:txBody>
                  <a:tcPr/>
                </a:tc>
                <a:extLst>
                  <a:ext uri="{0D108BD9-81ED-4DB2-BD59-A6C34878D82A}">
                    <a16:rowId xmlns:a16="http://schemas.microsoft.com/office/drawing/2014/main" val="10001"/>
                  </a:ext>
                </a:extLst>
              </a:tr>
              <a:tr h="788648">
                <a:tc>
                  <a:txBody>
                    <a:bodyPr/>
                    <a:lstStyle/>
                    <a:p>
                      <a:pPr fontAlgn="t"/>
                      <a:r>
                        <a:rPr lang="en-US" sz="1600" i="1" dirty="0" err="1">
                          <a:solidFill>
                            <a:schemeClr val="tx1"/>
                          </a:solidFill>
                          <a:latin typeface="Arial" pitchFamily="34" charset="0"/>
                          <a:cs typeface="Arial" pitchFamily="34" charset="0"/>
                        </a:rPr>
                        <a:t>fs.utimes</a:t>
                      </a:r>
                      <a:r>
                        <a:rPr lang="en-US" sz="1600" i="1" dirty="0">
                          <a:solidFill>
                            <a:schemeClr val="tx1"/>
                          </a:solidFill>
                          <a:latin typeface="Arial" pitchFamily="34" charset="0"/>
                          <a:cs typeface="Arial" pitchFamily="34" charset="0"/>
                        </a:rPr>
                        <a:t>(path, </a:t>
                      </a:r>
                      <a:r>
                        <a:rPr lang="en-US" sz="1600" i="1" dirty="0" err="1">
                          <a:solidFill>
                            <a:schemeClr val="tx1"/>
                          </a:solidFill>
                          <a:latin typeface="Arial" pitchFamily="34" charset="0"/>
                          <a:cs typeface="Arial" pitchFamily="34" charset="0"/>
                        </a:rPr>
                        <a:t>atime</a:t>
                      </a:r>
                      <a:r>
                        <a:rPr lang="en-US" sz="1600" i="1" dirty="0">
                          <a:solidFill>
                            <a:schemeClr val="tx1"/>
                          </a:solidFill>
                          <a:latin typeface="Arial" pitchFamily="34" charset="0"/>
                          <a:cs typeface="Arial" pitchFamily="34" charset="0"/>
                        </a:rPr>
                        <a:t>, </a:t>
                      </a:r>
                      <a:r>
                        <a:rPr lang="en-US" sz="1600" i="1" dirty="0" err="1">
                          <a:solidFill>
                            <a:schemeClr val="tx1"/>
                          </a:solidFill>
                          <a:latin typeface="Arial" pitchFamily="34" charset="0"/>
                          <a:cs typeface="Arial" pitchFamily="34" charset="0"/>
                        </a:rPr>
                        <a:t>mtime</a:t>
                      </a:r>
                      <a:r>
                        <a:rPr lang="en-US" sz="1600" i="1" dirty="0">
                          <a:solidFill>
                            <a:schemeClr val="tx1"/>
                          </a:solidFill>
                          <a:latin typeface="Arial" pitchFamily="34" charset="0"/>
                          <a:cs typeface="Arial" pitchFamily="34" charset="0"/>
                        </a:rPr>
                        <a:t>, callback)</a:t>
                      </a:r>
                    </a:p>
                  </a:txBody>
                  <a:tcPr/>
                </a:tc>
                <a:tc>
                  <a:txBody>
                    <a:bodyPr/>
                    <a:lstStyle/>
                    <a:p>
                      <a:pPr fontAlgn="t"/>
                      <a:r>
                        <a:rPr lang="en-US" sz="1600" dirty="0">
                          <a:solidFill>
                            <a:schemeClr val="tx1"/>
                          </a:solidFill>
                          <a:latin typeface="Arial" pitchFamily="34" charset="0"/>
                          <a:cs typeface="Arial" pitchFamily="34" charset="0"/>
                        </a:rPr>
                        <a:t>Changes the timestamp of the file.</a:t>
                      </a:r>
                    </a:p>
                  </a:txBody>
                  <a:tcPr/>
                </a:tc>
                <a:extLst>
                  <a:ext uri="{0D108BD9-81ED-4DB2-BD59-A6C34878D82A}">
                    <a16:rowId xmlns:a16="http://schemas.microsoft.com/office/drawing/2014/main" val="10002"/>
                  </a:ext>
                </a:extLst>
              </a:tr>
              <a:tr h="453009">
                <a:tc>
                  <a:txBody>
                    <a:bodyPr/>
                    <a:lstStyle/>
                    <a:p>
                      <a:pPr fontAlgn="t"/>
                      <a:r>
                        <a:rPr lang="en-US" sz="1600" i="1" dirty="0" err="1">
                          <a:solidFill>
                            <a:schemeClr val="tx1"/>
                          </a:solidFill>
                          <a:latin typeface="Arial" pitchFamily="34" charset="0"/>
                          <a:cs typeface="Arial" pitchFamily="34" charset="0"/>
                        </a:rPr>
                        <a:t>fs.chown</a:t>
                      </a:r>
                      <a:r>
                        <a:rPr lang="en-US" sz="1600" i="1" dirty="0">
                          <a:solidFill>
                            <a:schemeClr val="tx1"/>
                          </a:solidFill>
                          <a:latin typeface="Arial" pitchFamily="34" charset="0"/>
                          <a:cs typeface="Arial" pitchFamily="34" charset="0"/>
                        </a:rPr>
                        <a:t>(path, </a:t>
                      </a:r>
                      <a:r>
                        <a:rPr lang="en-US" sz="1600" i="1" dirty="0" err="1">
                          <a:solidFill>
                            <a:schemeClr val="tx1"/>
                          </a:solidFill>
                          <a:latin typeface="Arial" pitchFamily="34" charset="0"/>
                          <a:cs typeface="Arial" pitchFamily="34" charset="0"/>
                        </a:rPr>
                        <a:t>uid</a:t>
                      </a:r>
                      <a:r>
                        <a:rPr lang="en-US" sz="1600" i="1" dirty="0">
                          <a:solidFill>
                            <a:schemeClr val="tx1"/>
                          </a:solidFill>
                          <a:latin typeface="Arial" pitchFamily="34" charset="0"/>
                          <a:cs typeface="Arial" pitchFamily="34" charset="0"/>
                        </a:rPr>
                        <a:t>, </a:t>
                      </a:r>
                      <a:r>
                        <a:rPr lang="en-US" sz="1600" i="1" dirty="0" err="1">
                          <a:solidFill>
                            <a:schemeClr val="tx1"/>
                          </a:solidFill>
                          <a:latin typeface="Arial" pitchFamily="34" charset="0"/>
                          <a:cs typeface="Arial" pitchFamily="34" charset="0"/>
                        </a:rPr>
                        <a:t>gid</a:t>
                      </a:r>
                      <a:r>
                        <a:rPr lang="en-US" sz="1600" i="1" dirty="0">
                          <a:solidFill>
                            <a:schemeClr val="tx1"/>
                          </a:solidFill>
                          <a:latin typeface="Arial" pitchFamily="34" charset="0"/>
                          <a:cs typeface="Arial" pitchFamily="34" charset="0"/>
                        </a:rPr>
                        <a:t>, callback)</a:t>
                      </a:r>
                    </a:p>
                  </a:txBody>
                  <a:tcPr/>
                </a:tc>
                <a:tc>
                  <a:txBody>
                    <a:bodyPr/>
                    <a:lstStyle/>
                    <a:p>
                      <a:pPr fontAlgn="t"/>
                      <a:r>
                        <a:rPr lang="en-US" sz="1600" dirty="0">
                          <a:solidFill>
                            <a:schemeClr val="tx1"/>
                          </a:solidFill>
                          <a:latin typeface="Arial" pitchFamily="34" charset="0"/>
                          <a:cs typeface="Arial" pitchFamily="34" charset="0"/>
                        </a:rPr>
                        <a:t>Asynchronous </a:t>
                      </a:r>
                      <a:r>
                        <a:rPr lang="en-US" sz="1600" dirty="0" err="1">
                          <a:solidFill>
                            <a:schemeClr val="tx1"/>
                          </a:solidFill>
                          <a:latin typeface="Arial" pitchFamily="34" charset="0"/>
                          <a:cs typeface="Arial" pitchFamily="34" charset="0"/>
                        </a:rPr>
                        <a:t>chown</a:t>
                      </a:r>
                      <a:r>
                        <a:rPr lang="en-US" sz="1600" dirty="0">
                          <a:solidFill>
                            <a:schemeClr val="tx1"/>
                          </a:solidFill>
                          <a:latin typeface="Arial" pitchFamily="34" charset="0"/>
                          <a:cs typeface="Arial" pitchFamily="34" charset="0"/>
                        </a:rPr>
                        <a:t>.</a:t>
                      </a:r>
                    </a:p>
                  </a:txBody>
                  <a:tcPr/>
                </a:tc>
                <a:extLst>
                  <a:ext uri="{0D108BD9-81ED-4DB2-BD59-A6C34878D82A}">
                    <a16:rowId xmlns:a16="http://schemas.microsoft.com/office/drawing/2014/main" val="10003"/>
                  </a:ext>
                </a:extLst>
              </a:tr>
              <a:tr h="739752">
                <a:tc>
                  <a:txBody>
                    <a:bodyPr/>
                    <a:lstStyle/>
                    <a:p>
                      <a:pPr fontAlgn="t"/>
                      <a:r>
                        <a:rPr lang="en-US" sz="1600" i="1" dirty="0" err="1">
                          <a:solidFill>
                            <a:schemeClr val="tx1"/>
                          </a:solidFill>
                          <a:latin typeface="Arial" pitchFamily="34" charset="0"/>
                          <a:cs typeface="Arial" pitchFamily="34" charset="0"/>
                        </a:rPr>
                        <a:t>fs.stat</a:t>
                      </a:r>
                      <a:r>
                        <a:rPr lang="en-US" sz="1600" i="1" dirty="0">
                          <a:solidFill>
                            <a:schemeClr val="tx1"/>
                          </a:solidFill>
                          <a:latin typeface="Arial" pitchFamily="34" charset="0"/>
                          <a:cs typeface="Arial" pitchFamily="34" charset="0"/>
                        </a:rPr>
                        <a:t>(path, callback)</a:t>
                      </a:r>
                    </a:p>
                  </a:txBody>
                  <a:tcPr/>
                </a:tc>
                <a:tc>
                  <a:txBody>
                    <a:bodyPr/>
                    <a:lstStyle/>
                    <a:p>
                      <a:pPr fontAlgn="t"/>
                      <a:r>
                        <a:rPr lang="en-US" sz="1600" dirty="0">
                          <a:solidFill>
                            <a:schemeClr val="tx1"/>
                          </a:solidFill>
                          <a:latin typeface="Arial" pitchFamily="34" charset="0"/>
                          <a:cs typeface="Arial" pitchFamily="34" charset="0"/>
                        </a:rPr>
                        <a:t>Returns </a:t>
                      </a:r>
                      <a:r>
                        <a:rPr lang="en-US" sz="1600" dirty="0" err="1">
                          <a:solidFill>
                            <a:schemeClr val="tx1"/>
                          </a:solidFill>
                          <a:latin typeface="Arial" pitchFamily="34" charset="0"/>
                          <a:cs typeface="Arial" pitchFamily="34" charset="0"/>
                        </a:rPr>
                        <a:t>fs.stat</a:t>
                      </a:r>
                      <a:r>
                        <a:rPr lang="en-US" sz="1600" dirty="0">
                          <a:solidFill>
                            <a:schemeClr val="tx1"/>
                          </a:solidFill>
                          <a:latin typeface="Arial" pitchFamily="34" charset="0"/>
                          <a:cs typeface="Arial" pitchFamily="34" charset="0"/>
                        </a:rPr>
                        <a:t> object which includes important file statistics.</a:t>
                      </a:r>
                    </a:p>
                  </a:txBody>
                  <a:tcPr/>
                </a:tc>
                <a:extLst>
                  <a:ext uri="{0D108BD9-81ED-4DB2-BD59-A6C34878D82A}">
                    <a16:rowId xmlns:a16="http://schemas.microsoft.com/office/drawing/2014/main" val="10004"/>
                  </a:ext>
                </a:extLst>
              </a:tr>
              <a:tr h="520508">
                <a:tc>
                  <a:txBody>
                    <a:bodyPr/>
                    <a:lstStyle/>
                    <a:p>
                      <a:pPr fontAlgn="t"/>
                      <a:r>
                        <a:rPr lang="en-US" sz="1600" i="1" dirty="0" err="1">
                          <a:solidFill>
                            <a:schemeClr val="tx1"/>
                          </a:solidFill>
                          <a:latin typeface="Arial" pitchFamily="34" charset="0"/>
                          <a:cs typeface="Arial" pitchFamily="34" charset="0"/>
                        </a:rPr>
                        <a:t>fs.link</a:t>
                      </a:r>
                      <a:r>
                        <a:rPr lang="en-US" sz="1600" i="1" dirty="0">
                          <a:solidFill>
                            <a:schemeClr val="tx1"/>
                          </a:solidFill>
                          <a:latin typeface="Arial" pitchFamily="34" charset="0"/>
                          <a:cs typeface="Arial" pitchFamily="34" charset="0"/>
                        </a:rPr>
                        <a:t>(</a:t>
                      </a:r>
                      <a:r>
                        <a:rPr lang="en-US" sz="1600" i="1" dirty="0" err="1">
                          <a:solidFill>
                            <a:schemeClr val="tx1"/>
                          </a:solidFill>
                          <a:latin typeface="Arial" pitchFamily="34" charset="0"/>
                          <a:cs typeface="Arial" pitchFamily="34" charset="0"/>
                        </a:rPr>
                        <a:t>srcpath</a:t>
                      </a:r>
                      <a:r>
                        <a:rPr lang="en-US" sz="1600" i="1" dirty="0">
                          <a:solidFill>
                            <a:schemeClr val="tx1"/>
                          </a:solidFill>
                          <a:latin typeface="Arial" pitchFamily="34" charset="0"/>
                          <a:cs typeface="Arial" pitchFamily="34" charset="0"/>
                        </a:rPr>
                        <a:t>, </a:t>
                      </a:r>
                      <a:r>
                        <a:rPr lang="en-US" sz="1600" i="1" dirty="0" err="1">
                          <a:solidFill>
                            <a:schemeClr val="tx1"/>
                          </a:solidFill>
                          <a:latin typeface="Arial" pitchFamily="34" charset="0"/>
                          <a:cs typeface="Arial" pitchFamily="34" charset="0"/>
                        </a:rPr>
                        <a:t>dstpath</a:t>
                      </a:r>
                      <a:r>
                        <a:rPr lang="en-US" sz="1600" i="1" dirty="0">
                          <a:solidFill>
                            <a:schemeClr val="tx1"/>
                          </a:solidFill>
                          <a:latin typeface="Arial" pitchFamily="34" charset="0"/>
                          <a:cs typeface="Arial" pitchFamily="34" charset="0"/>
                        </a:rPr>
                        <a:t>, callback)</a:t>
                      </a:r>
                    </a:p>
                  </a:txBody>
                  <a:tcPr/>
                </a:tc>
                <a:tc>
                  <a:txBody>
                    <a:bodyPr/>
                    <a:lstStyle/>
                    <a:p>
                      <a:pPr fontAlgn="t"/>
                      <a:r>
                        <a:rPr lang="en-US" sz="1600" dirty="0">
                          <a:solidFill>
                            <a:schemeClr val="tx1"/>
                          </a:solidFill>
                          <a:latin typeface="Arial" pitchFamily="34" charset="0"/>
                          <a:cs typeface="Arial" pitchFamily="34" charset="0"/>
                        </a:rPr>
                        <a:t>Links file asynchronously.</a:t>
                      </a:r>
                    </a:p>
                  </a:txBody>
                  <a:tcPr/>
                </a:tc>
                <a:extLst>
                  <a:ext uri="{0D108BD9-81ED-4DB2-BD59-A6C34878D82A}">
                    <a16:rowId xmlns:a16="http://schemas.microsoft.com/office/drawing/2014/main" val="10005"/>
                  </a:ext>
                </a:extLst>
              </a:tr>
              <a:tr h="520508">
                <a:tc>
                  <a:txBody>
                    <a:bodyPr/>
                    <a:lstStyle/>
                    <a:p>
                      <a:pPr fontAlgn="t"/>
                      <a:r>
                        <a:rPr lang="en-US" sz="1600" i="1" dirty="0" err="1">
                          <a:solidFill>
                            <a:schemeClr val="tx1"/>
                          </a:solidFill>
                          <a:latin typeface="Arial" pitchFamily="34" charset="0"/>
                          <a:cs typeface="Arial" pitchFamily="34" charset="0"/>
                        </a:rPr>
                        <a:t>fs.symlink</a:t>
                      </a:r>
                      <a:r>
                        <a:rPr lang="en-US" sz="1600" i="1" dirty="0">
                          <a:solidFill>
                            <a:schemeClr val="tx1"/>
                          </a:solidFill>
                          <a:latin typeface="Arial" pitchFamily="34" charset="0"/>
                          <a:cs typeface="Arial" pitchFamily="34" charset="0"/>
                        </a:rPr>
                        <a:t>(destination, path[, type], callback)</a:t>
                      </a:r>
                    </a:p>
                  </a:txBody>
                  <a:tcPr/>
                </a:tc>
                <a:tc>
                  <a:txBody>
                    <a:bodyPr/>
                    <a:lstStyle/>
                    <a:p>
                      <a:pPr fontAlgn="t"/>
                      <a:r>
                        <a:rPr lang="en-US" sz="1600" dirty="0" err="1">
                          <a:solidFill>
                            <a:schemeClr val="tx1"/>
                          </a:solidFill>
                          <a:latin typeface="Arial" pitchFamily="34" charset="0"/>
                          <a:cs typeface="Arial" pitchFamily="34" charset="0"/>
                        </a:rPr>
                        <a:t>Symlink</a:t>
                      </a:r>
                      <a:r>
                        <a:rPr lang="en-US" sz="1600" dirty="0">
                          <a:solidFill>
                            <a:schemeClr val="tx1"/>
                          </a:solidFill>
                          <a:latin typeface="Arial" pitchFamily="34" charset="0"/>
                          <a:cs typeface="Arial" pitchFamily="34" charset="0"/>
                        </a:rPr>
                        <a:t> asynchronously.</a:t>
                      </a:r>
                    </a:p>
                  </a:txBody>
                  <a:tcPr/>
                </a:tc>
                <a:extLst>
                  <a:ext uri="{0D108BD9-81ED-4DB2-BD59-A6C34878D82A}">
                    <a16:rowId xmlns:a16="http://schemas.microsoft.com/office/drawing/2014/main" val="10006"/>
                  </a:ext>
                </a:extLst>
              </a:tr>
              <a:tr h="520508">
                <a:tc>
                  <a:txBody>
                    <a:bodyPr/>
                    <a:lstStyle/>
                    <a:p>
                      <a:pPr fontAlgn="t"/>
                      <a:r>
                        <a:rPr lang="en-US" sz="1400" i="1" dirty="0" err="1" smtClean="0">
                          <a:latin typeface="Arial" pitchFamily="34" charset="0"/>
                          <a:cs typeface="Arial" pitchFamily="34" charset="0"/>
                        </a:rPr>
                        <a:t>fs.unlink</a:t>
                      </a:r>
                      <a:r>
                        <a:rPr lang="en-US" sz="1400" i="1" dirty="0" smtClean="0">
                          <a:latin typeface="Arial" pitchFamily="34" charset="0"/>
                          <a:cs typeface="Arial" pitchFamily="34" charset="0"/>
                        </a:rPr>
                        <a:t>(path, callback)</a:t>
                      </a:r>
                      <a:endParaRPr lang="en-US" sz="1400" i="1" dirty="0">
                        <a:solidFill>
                          <a:schemeClr val="tx1"/>
                        </a:solidFill>
                        <a:latin typeface="Arial" pitchFamily="34" charset="0"/>
                        <a:cs typeface="Arial" pitchFamily="34" charset="0"/>
                      </a:endParaRPr>
                    </a:p>
                  </a:txBody>
                  <a:tcPr/>
                </a:tc>
                <a:tc>
                  <a:txBody>
                    <a:bodyPr/>
                    <a:lstStyle/>
                    <a:p>
                      <a:pPr fontAlgn="t"/>
                      <a:r>
                        <a:rPr lang="en-US" sz="1600" dirty="0" smtClean="0">
                          <a:solidFill>
                            <a:schemeClr val="tx1"/>
                          </a:solidFill>
                          <a:latin typeface="Arial" pitchFamily="34" charset="0"/>
                          <a:cs typeface="Arial" pitchFamily="34" charset="0"/>
                        </a:rPr>
                        <a:t>Delete a file.</a:t>
                      </a:r>
                      <a:endParaRPr lang="en-US"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564678"/>
            <a:ext cx="10740766" cy="4479187"/>
          </a:xfrm>
        </p:spPr>
        <p:txBody>
          <a:bodyPr/>
          <a:lstStyle/>
          <a:p>
            <a:pPr marL="109538" indent="0" fontAlgn="base">
              <a:lnSpc>
                <a:spcPct val="150000"/>
              </a:lnSpc>
              <a:buNone/>
            </a:pPr>
            <a:r>
              <a:rPr lang="en-US" sz="1800" b="1" dirty="0" smtClean="0"/>
              <a:t>Synchronous approach: </a:t>
            </a:r>
          </a:p>
          <a:p>
            <a:pPr marL="331788" lvl="1" indent="-177800">
              <a:lnSpc>
                <a:spcPct val="150000"/>
              </a:lnSpc>
              <a:buFont typeface="Arial" pitchFamily="34" charset="0"/>
              <a:buChar char="•"/>
            </a:pPr>
            <a:r>
              <a:rPr lang="en-US" b="0" dirty="0" smtClean="0"/>
              <a:t>They are called </a:t>
            </a:r>
            <a:r>
              <a:rPr lang="en-US" dirty="0" smtClean="0"/>
              <a:t>blocking functions</a:t>
            </a:r>
            <a:r>
              <a:rPr lang="en-US" b="0" dirty="0" smtClean="0"/>
              <a:t> 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marL="109538" indent="0" fontAlgn="base">
              <a:lnSpc>
                <a:spcPct val="150000"/>
              </a:lnSpc>
              <a:buNone/>
            </a:pPr>
            <a:r>
              <a:rPr lang="en-US" sz="1800" b="1" dirty="0" smtClean="0"/>
              <a:t>Asynchronous approach: </a:t>
            </a:r>
          </a:p>
          <a:p>
            <a:pPr marL="331788" lvl="1" indent="-177800">
              <a:lnSpc>
                <a:spcPct val="150000"/>
              </a:lnSpc>
              <a:buFont typeface="Arial" pitchFamily="34" charset="0"/>
              <a:buChar char="•"/>
            </a:pPr>
            <a:r>
              <a:rPr lang="en-US" b="0" dirty="0" smtClean="0"/>
              <a:t>They are called </a:t>
            </a:r>
            <a:r>
              <a:rPr lang="en-US" dirty="0" smtClean="0"/>
              <a:t>non-blocking functions</a:t>
            </a:r>
            <a:r>
              <a:rPr lang="en-US" b="0" dirty="0" smtClean="0"/>
              <a:t> as it never waits for each operation to complete, rather it executes all operations in the first go itself. </a:t>
            </a:r>
          </a:p>
          <a:p>
            <a:pPr marL="331788" lvl="1" indent="-177800">
              <a:lnSpc>
                <a:spcPct val="150000"/>
              </a:lnSpc>
              <a:buFont typeface="Arial" pitchFamily="34" charset="0"/>
              <a:buChar char="•"/>
            </a:pPr>
            <a:r>
              <a:rPr lang="en-US" b="0" dirty="0" smtClean="0"/>
              <a:t>The result of each operation will be handled once the result is available i.e. each command will be executed soon after the execution of the previous command. </a:t>
            </a:r>
          </a:p>
          <a:p>
            <a:pPr marL="331788" lvl="1" indent="-177800">
              <a:lnSpc>
                <a:spcPct val="150000"/>
              </a:lnSpc>
              <a:buFont typeface="Arial" pitchFamily="34" charset="0"/>
              <a:buChar char="•"/>
            </a:pPr>
            <a:r>
              <a:rPr lang="en-US" b="0" dirty="0" smtClean="0"/>
              <a:t>While the previous command runs in the background and loads the result once it is finished processing the data.</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Synchronous </a:t>
            </a:r>
            <a:r>
              <a:rPr lang="en-US" dirty="0" err="1" smtClean="0"/>
              <a:t>vs</a:t>
            </a:r>
            <a:r>
              <a:rPr lang="en-US" dirty="0" smtClean="0"/>
              <a:t> Asynchronous</a:t>
            </a: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buFont typeface="Arial" pitchFamily="34" charset="0"/>
              <a:buChar char="•"/>
            </a:pPr>
            <a:r>
              <a:rPr lang="en-US" b="0" dirty="0" smtClean="0"/>
              <a:t>Use </a:t>
            </a:r>
            <a:r>
              <a:rPr lang="en-US" b="0" dirty="0" err="1" smtClean="0"/>
              <a:t>fs.readFile</a:t>
            </a:r>
            <a:r>
              <a:rPr lang="en-US" b="0" dirty="0" smtClean="0"/>
              <a:t>() method to read the physical file asynchronously.</a:t>
            </a:r>
          </a:p>
          <a:p>
            <a:pPr marL="287338" indent="-287338">
              <a:buFont typeface="Arial" pitchFamily="34" charset="0"/>
              <a:buChar char="•"/>
            </a:pPr>
            <a:endParaRPr lang="en-US" b="0" dirty="0" smtClean="0"/>
          </a:p>
          <a:p>
            <a:pPr marL="0" indent="0">
              <a:buNone/>
            </a:pPr>
            <a:endParaRPr lang="en-US" b="0" dirty="0" smtClean="0"/>
          </a:p>
          <a:p>
            <a:pPr marL="0" indent="0">
              <a:lnSpc>
                <a:spcPct val="150000"/>
              </a:lnSpc>
              <a:buNone/>
            </a:pPr>
            <a:r>
              <a:rPr lang="en-US" b="1" dirty="0" smtClean="0"/>
              <a:t>Parameter Description:</a:t>
            </a:r>
          </a:p>
          <a:p>
            <a:pPr marL="222250" lvl="1" indent="-177800">
              <a:lnSpc>
                <a:spcPct val="150000"/>
              </a:lnSpc>
              <a:buFont typeface="Arial" pitchFamily="34" charset="0"/>
              <a:buChar char="•"/>
            </a:pPr>
            <a:r>
              <a:rPr lang="en-US" dirty="0" smtClean="0"/>
              <a:t>filename: </a:t>
            </a:r>
            <a:r>
              <a:rPr lang="en-US" b="0" dirty="0" smtClean="0"/>
              <a:t>Full path and name of the file as a string.</a:t>
            </a:r>
          </a:p>
          <a:p>
            <a:pPr marL="222250" lvl="1" indent="-177800">
              <a:lnSpc>
                <a:spcPct val="150000"/>
              </a:lnSpc>
              <a:buFont typeface="Arial" pitchFamily="34" charset="0"/>
              <a:buChar char="•"/>
            </a:pPr>
            <a:r>
              <a:rPr lang="en-US" dirty="0" smtClean="0"/>
              <a:t>options: </a:t>
            </a:r>
            <a:r>
              <a:rPr lang="en-US" b="0" dirty="0" smtClean="0"/>
              <a:t>The options parameter can be an object or string which can include encoding and flag. The default encoding is utf8 and default flag is "r".</a:t>
            </a:r>
          </a:p>
          <a:p>
            <a:pPr marL="222250" lvl="1" indent="-177800">
              <a:lnSpc>
                <a:spcPct val="150000"/>
              </a:lnSpc>
              <a:buFont typeface="Arial" pitchFamily="34" charset="0"/>
              <a:buChar char="•"/>
            </a:pPr>
            <a:r>
              <a:rPr lang="en-US" dirty="0" smtClean="0"/>
              <a:t>callback: </a:t>
            </a:r>
            <a:r>
              <a:rPr lang="en-US" b="0" dirty="0" smtClean="0"/>
              <a:t>A function with two parameters </a:t>
            </a:r>
            <a:r>
              <a:rPr lang="en-US" dirty="0" smtClean="0"/>
              <a:t>err</a:t>
            </a:r>
            <a:r>
              <a:rPr lang="en-US" b="0" dirty="0" smtClean="0"/>
              <a:t> and </a:t>
            </a:r>
            <a:r>
              <a:rPr lang="en-US" dirty="0" err="1" smtClean="0"/>
              <a:t>fd</a:t>
            </a:r>
            <a:r>
              <a:rPr lang="en-US" b="0" dirty="0" smtClean="0"/>
              <a:t>. This will get called when </a:t>
            </a:r>
            <a:r>
              <a:rPr lang="en-US" b="0" dirty="0" err="1" smtClean="0"/>
              <a:t>readFile</a:t>
            </a:r>
            <a:r>
              <a:rPr lang="en-US" b="0" dirty="0" smtClean="0"/>
              <a:t> operation completes.</a:t>
            </a:r>
          </a:p>
          <a:p>
            <a:pPr marL="0" indent="0">
              <a:buNone/>
            </a:pPr>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Reading File</a:t>
            </a:r>
          </a:p>
        </p:txBody>
      </p:sp>
      <p:graphicFrame>
        <p:nvGraphicFramePr>
          <p:cNvPr id="7" name="Table 6"/>
          <p:cNvGraphicFramePr>
            <a:graphicFrameLocks noGrp="1"/>
          </p:cNvGraphicFramePr>
          <p:nvPr>
            <p:extLst>
              <p:ext uri="{D42A27DB-BD31-4B8C-83A1-F6EECF244321}">
                <p14:modId xmlns:p14="http://schemas.microsoft.com/office/powerpoint/2010/main" val="252505387"/>
              </p:ext>
            </p:extLst>
          </p:nvPr>
        </p:nvGraphicFramePr>
        <p:xfrm>
          <a:off x="2273976" y="2015384"/>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fs.readFile</a:t>
                      </a:r>
                      <a:r>
                        <a:rPr lang="en-US" sz="1700" b="1" dirty="0" smtClean="0">
                          <a:solidFill>
                            <a:schemeClr val="tx1"/>
                          </a:solidFill>
                          <a:latin typeface="Arial" pitchFamily="34" charset="0"/>
                          <a:cs typeface="Arial" pitchFamily="34" charset="0"/>
                        </a:rPr>
                        <a:t>(</a:t>
                      </a:r>
                      <a:r>
                        <a:rPr lang="en-US" sz="1700" b="1" dirty="0" err="1" smtClean="0">
                          <a:solidFill>
                            <a:schemeClr val="tx1"/>
                          </a:solidFill>
                          <a:latin typeface="Arial" pitchFamily="34" charset="0"/>
                          <a:cs typeface="Arial" pitchFamily="34" charset="0"/>
                        </a:rPr>
                        <a:t>fileName</a:t>
                      </a:r>
                      <a:r>
                        <a:rPr lang="en-US" sz="1700" b="1" dirty="0" smtClean="0">
                          <a:solidFill>
                            <a:schemeClr val="tx1"/>
                          </a:solidFill>
                          <a:latin typeface="Arial" pitchFamily="34" charset="0"/>
                          <a:cs typeface="Arial" pitchFamily="34" charset="0"/>
                        </a:rPr>
                        <a:t> [,options],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buFont typeface="Arial" pitchFamily="34" charset="0"/>
              <a:buChar char="•"/>
            </a:pPr>
            <a:r>
              <a:rPr lang="en-US" b="0" dirty="0" smtClean="0"/>
              <a:t>Example that demonstrates reading existing TestFile.txt synchronously and asynchronously</a:t>
            </a: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Reading File</a:t>
            </a:r>
          </a:p>
        </p:txBody>
      </p:sp>
      <p:graphicFrame>
        <p:nvGraphicFramePr>
          <p:cNvPr id="7" name="Table 6"/>
          <p:cNvGraphicFramePr>
            <a:graphicFrameLocks noGrp="1"/>
          </p:cNvGraphicFramePr>
          <p:nvPr>
            <p:extLst>
              <p:ext uri="{D42A27DB-BD31-4B8C-83A1-F6EECF244321}">
                <p14:modId xmlns:p14="http://schemas.microsoft.com/office/powerpoint/2010/main" val="3349938140"/>
              </p:ext>
            </p:extLst>
          </p:nvPr>
        </p:nvGraphicFramePr>
        <p:xfrm>
          <a:off x="1268734" y="1825483"/>
          <a:ext cx="5705803" cy="4114800"/>
        </p:xfrm>
        <a:graphic>
          <a:graphicData uri="http://schemas.openxmlformats.org/drawingml/2006/table">
            <a:tbl>
              <a:tblPr firstRow="1" bandRow="1">
                <a:tableStyleId>{6E25E649-3F16-4E02-A733-19D2CDBF48F0}</a:tableStyleId>
              </a:tblPr>
              <a:tblGrid>
                <a:gridCol w="5705803">
                  <a:extLst>
                    <a:ext uri="{9D8B030D-6E8A-4147-A177-3AD203B41FA5}">
                      <a16:colId xmlns:a16="http://schemas.microsoft.com/office/drawing/2014/main" val="20000"/>
                    </a:ext>
                  </a:extLst>
                </a:gridCol>
              </a:tblGrid>
              <a:tr h="54363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Reading_File.js</a:t>
                      </a:r>
                      <a:endParaRPr lang="en-US" sz="16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fs = require("fs");</a:t>
                      </a:r>
                      <a:br>
                        <a:rPr lang="en-US" sz="1600" b="1" dirty="0" smtClean="0">
                          <a:solidFill>
                            <a:schemeClr val="tx1"/>
                          </a:solidFill>
                          <a:latin typeface="Arial" pitchFamily="34" charset="0"/>
                          <a:cs typeface="Arial" pitchFamily="34" charset="0"/>
                        </a:rPr>
                      </a:br>
                      <a:r>
                        <a:rPr lang="en-US" sz="1600" b="0" dirty="0" smtClean="0">
                          <a:solidFill>
                            <a:schemeClr val="tx1"/>
                          </a:solidFill>
                          <a:latin typeface="Arial" pitchFamily="34" charset="0"/>
                          <a:cs typeface="Arial" pitchFamily="34" charset="0"/>
                        </a:rPr>
                        <a:t>// Asynchronous read</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err="1" smtClean="0">
                          <a:solidFill>
                            <a:schemeClr val="tx1"/>
                          </a:solidFill>
                          <a:latin typeface="Arial" pitchFamily="34" charset="0"/>
                          <a:cs typeface="Arial" pitchFamily="34" charset="0"/>
                        </a:rPr>
                        <a:t>fs.readFile</a:t>
                      </a:r>
                      <a:r>
                        <a:rPr lang="en-US" sz="1600" b="1" dirty="0" smtClean="0">
                          <a:solidFill>
                            <a:schemeClr val="tx1"/>
                          </a:solidFill>
                          <a:latin typeface="Arial" pitchFamily="34" charset="0"/>
                          <a:cs typeface="Arial" pitchFamily="34" charset="0"/>
                        </a:rPr>
                        <a:t>('TestFile.txt', function (err, data)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if (err) throw err;</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console.log("Asynchronous read: " + </a:t>
                      </a:r>
                      <a:r>
                        <a:rPr lang="en-US" sz="1600" b="1" dirty="0" err="1" smtClean="0">
                          <a:solidFill>
                            <a:schemeClr val="tx1"/>
                          </a:solidFill>
                          <a:latin typeface="Arial" pitchFamily="34" charset="0"/>
                          <a:cs typeface="Arial" pitchFamily="34" charset="0"/>
                        </a:rPr>
                        <a:t>data.toString</a:t>
                      </a: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 Synchronous read</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data = </a:t>
                      </a:r>
                      <a:r>
                        <a:rPr lang="en-US" sz="1600" b="1" dirty="0" err="1" smtClean="0">
                          <a:solidFill>
                            <a:schemeClr val="tx1"/>
                          </a:solidFill>
                          <a:latin typeface="Arial" pitchFamily="34" charset="0"/>
                          <a:cs typeface="Arial" pitchFamily="34" charset="0"/>
                        </a:rPr>
                        <a:t>fs.readFileSync</a:t>
                      </a:r>
                      <a:r>
                        <a:rPr lang="en-US" sz="1600" b="1" dirty="0" smtClean="0">
                          <a:solidFill>
                            <a:schemeClr val="tx1"/>
                          </a:solidFill>
                          <a:latin typeface="Arial" pitchFamily="34" charset="0"/>
                          <a:cs typeface="Arial" pitchFamily="34" charset="0"/>
                        </a:rPr>
                        <a:t>('TestFile.txt');</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console.log("Synchronous read: " + </a:t>
                      </a:r>
                      <a:r>
                        <a:rPr lang="en-US" sz="1600" b="1" dirty="0" err="1" smtClean="0">
                          <a:solidFill>
                            <a:schemeClr val="tx1"/>
                          </a:solidFill>
                          <a:latin typeface="Arial" pitchFamily="34" charset="0"/>
                          <a:cs typeface="Arial" pitchFamily="34" charset="0"/>
                        </a:rPr>
                        <a:t>data.toString</a:t>
                      </a:r>
                      <a:r>
                        <a:rPr lang="en-US" sz="1600" b="1" dirty="0" smtClean="0">
                          <a:solidFill>
                            <a:schemeClr val="tx1"/>
                          </a:solidFill>
                          <a:latin typeface="Arial" pitchFamily="34" charset="0"/>
                          <a:cs typeface="Arial" pitchFamily="34" charset="0"/>
                        </a:rPr>
                        <a:t>());</a:t>
                      </a:r>
                      <a:br>
                        <a:rPr lang="en-US" sz="1600" b="1" dirty="0" smtClean="0">
                          <a:solidFill>
                            <a:schemeClr val="tx1"/>
                          </a:solidFill>
                          <a:latin typeface="Arial" pitchFamily="34" charset="0"/>
                          <a:cs typeface="Arial" pitchFamily="34" charset="0"/>
                        </a:rPr>
                      </a:br>
                      <a:r>
                        <a:rPr lang="en-US" sz="1600" b="1" dirty="0" smtClean="0">
                          <a:solidFill>
                            <a:schemeClr val="tx1"/>
                          </a:solidFill>
                          <a:latin typeface="Arial" pitchFamily="34" charset="0"/>
                          <a:cs typeface="Arial" pitchFamily="34" charset="0"/>
                        </a:rPr>
                        <a:t>console.log("Program Ended");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7041724" y="1832420"/>
            <a:ext cx="4476466" cy="4062651"/>
          </a:xfrm>
          <a:prstGeom prst="rect">
            <a:avLst/>
          </a:prstGeom>
        </p:spPr>
        <p:txBody>
          <a:bodyPr wrap="square">
            <a:spAutoFit/>
          </a:bodyPr>
          <a:lstStyle/>
          <a:p>
            <a:pPr marL="177800" indent="-177800" algn="just">
              <a:lnSpc>
                <a:spcPct val="150000"/>
              </a:lnSpc>
            </a:pPr>
            <a:r>
              <a:rPr lang="en-US" sz="1600" dirty="0" smtClean="0">
                <a:latin typeface="Arial" pitchFamily="34" charset="0"/>
                <a:cs typeface="Arial" pitchFamily="34" charset="0"/>
              </a:rPr>
              <a:t>In </a:t>
            </a:r>
            <a:r>
              <a:rPr lang="en-US" sz="1600" b="1" dirty="0" smtClean="0">
                <a:latin typeface="Arial" pitchFamily="34" charset="0"/>
                <a:cs typeface="Arial" pitchFamily="34" charset="0"/>
              </a:rPr>
              <a:t>Asynchronous read</a:t>
            </a:r>
            <a:r>
              <a:rPr lang="en-US" sz="1600" dirty="0" smtClean="0">
                <a:latin typeface="Arial" pitchFamily="34" charset="0"/>
                <a:cs typeface="Arial" pitchFamily="34" charset="0"/>
              </a:rPr>
              <a:t>, </a:t>
            </a:r>
          </a:p>
          <a:p>
            <a:pPr marL="177800" indent="-177800" algn="just">
              <a:lnSpc>
                <a:spcPct val="150000"/>
              </a:lnSpc>
              <a:buFont typeface="Arial" pitchFamily="34" charset="0"/>
              <a:buChar char="•"/>
            </a:pPr>
            <a:r>
              <a:rPr lang="en-US" sz="1400" dirty="0" smtClean="0">
                <a:latin typeface="Arial" pitchFamily="34" charset="0"/>
                <a:cs typeface="Arial" pitchFamily="34" charset="0"/>
              </a:rPr>
              <a:t>TestFile.txt  read asynchronously and executes callback function until read operation completes. </a:t>
            </a:r>
          </a:p>
          <a:p>
            <a:pPr marL="177800" indent="-177800" algn="just">
              <a:lnSpc>
                <a:spcPct val="150000"/>
              </a:lnSpc>
              <a:buFont typeface="Arial" pitchFamily="34" charset="0"/>
              <a:buChar char="•"/>
            </a:pPr>
            <a:r>
              <a:rPr lang="en-US" sz="1400" dirty="0" smtClean="0">
                <a:latin typeface="Arial" pitchFamily="34" charset="0"/>
                <a:cs typeface="Arial" pitchFamily="34" charset="0"/>
              </a:rPr>
              <a:t>This read operation either throws an error or completes successfully. </a:t>
            </a:r>
          </a:p>
          <a:p>
            <a:pPr marL="177800" indent="-177800" algn="just">
              <a:lnSpc>
                <a:spcPct val="150000"/>
              </a:lnSpc>
              <a:buFont typeface="Arial" pitchFamily="34" charset="0"/>
              <a:buChar char="•"/>
            </a:pPr>
            <a:r>
              <a:rPr lang="en-US" sz="1400" dirty="0" smtClean="0">
                <a:latin typeface="Arial" pitchFamily="34" charset="0"/>
                <a:cs typeface="Arial" pitchFamily="34" charset="0"/>
              </a:rPr>
              <a:t>The err parameter contains error information if any.</a:t>
            </a:r>
          </a:p>
          <a:p>
            <a:pPr marL="177800" indent="-177800" algn="just">
              <a:lnSpc>
                <a:spcPct val="150000"/>
              </a:lnSpc>
              <a:buFont typeface="Arial" pitchFamily="34" charset="0"/>
              <a:buChar char="•"/>
            </a:pPr>
            <a:r>
              <a:rPr lang="en-US" sz="1400" dirty="0" smtClean="0">
                <a:latin typeface="Arial" pitchFamily="34" charset="0"/>
                <a:cs typeface="Arial" pitchFamily="34" charset="0"/>
              </a:rPr>
              <a:t> The data parameter contains the content of the specified file.</a:t>
            </a:r>
          </a:p>
          <a:p>
            <a:pPr marL="177800" indent="-177800" algn="just">
              <a:lnSpc>
                <a:spcPct val="150000"/>
              </a:lnSpc>
            </a:pPr>
            <a:r>
              <a:rPr lang="en-US" sz="1600" dirty="0" smtClean="0">
                <a:latin typeface="Arial" pitchFamily="34" charset="0"/>
                <a:cs typeface="Arial" pitchFamily="34" charset="0"/>
              </a:rPr>
              <a:t>In </a:t>
            </a:r>
            <a:r>
              <a:rPr lang="en-US" sz="1600" b="1" dirty="0" smtClean="0">
                <a:latin typeface="Arial" pitchFamily="34" charset="0"/>
                <a:cs typeface="Arial" pitchFamily="34" charset="0"/>
              </a:rPr>
              <a:t>Synchronous read</a:t>
            </a:r>
            <a:r>
              <a:rPr lang="en-US" sz="1600" dirty="0" smtClean="0">
                <a:latin typeface="Arial" pitchFamily="34" charset="0"/>
                <a:cs typeface="Arial" pitchFamily="34" charset="0"/>
              </a:rPr>
              <a:t>, </a:t>
            </a:r>
          </a:p>
          <a:p>
            <a:pPr marL="177800" indent="-177800" algn="just">
              <a:lnSpc>
                <a:spcPct val="150000"/>
              </a:lnSpc>
              <a:buFont typeface="Arial" pitchFamily="34" charset="0"/>
              <a:buChar char="•"/>
            </a:pPr>
            <a:r>
              <a:rPr lang="en-US" sz="1400" dirty="0" smtClean="0">
                <a:latin typeface="Arial" pitchFamily="34" charset="0"/>
                <a:cs typeface="Arial" pitchFamily="34" charset="0"/>
              </a:rPr>
              <a:t>Use </a:t>
            </a:r>
            <a:r>
              <a:rPr lang="en-US" sz="1400" b="1" dirty="0" err="1" smtClean="0">
                <a:latin typeface="Arial" pitchFamily="34" charset="0"/>
                <a:cs typeface="Arial" pitchFamily="34" charset="0"/>
              </a:rPr>
              <a:t>fs.readFileSync</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method to read file synchronously.</a:t>
            </a:r>
          </a:p>
          <a:p>
            <a:pPr marL="177800" indent="-177800" algn="just">
              <a:lnSpc>
                <a:spcPct val="150000"/>
              </a:lnSpc>
              <a:buFont typeface="Arial" pitchFamily="34" charset="0"/>
              <a:buChar cha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2663" y="1376731"/>
            <a:ext cx="10740766" cy="4479187"/>
          </a:xfrm>
        </p:spPr>
        <p:txBody>
          <a:bodyPr/>
          <a:lstStyle/>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287338" indent="-287338" algn="just">
              <a:lnSpc>
                <a:spcPct val="150000"/>
              </a:lnSpc>
              <a:buFont typeface="Arial" pitchFamily="34" charset="0"/>
              <a:buChar char="•"/>
            </a:pPr>
            <a:endParaRPr lang="en-US" sz="1700" b="0" dirty="0" smtClean="0"/>
          </a:p>
          <a:p>
            <a:pPr marL="287338" indent="-287338" algn="just">
              <a:lnSpc>
                <a:spcPct val="150000"/>
              </a:lnSpc>
              <a:buFont typeface="Arial" pitchFamily="34" charset="0"/>
              <a:buChar char="•"/>
            </a:pPr>
            <a:endParaRPr lang="en-US" sz="1700" b="0" dirty="0" smtClean="0">
              <a:solidFill>
                <a:schemeClr val="tx1"/>
              </a:solidFill>
            </a:endParaRPr>
          </a:p>
          <a:p>
            <a:pPr marL="0" indent="0">
              <a:lnSpc>
                <a:spcPct val="200000"/>
              </a:lnSpc>
              <a:buNone/>
            </a:pPr>
            <a:r>
              <a:rPr lang="en-US" sz="1800" b="0" dirty="0" smtClean="0"/>
              <a:t>     </a:t>
            </a:r>
            <a:endParaRPr lang="en-US" sz="17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Reading File</a:t>
            </a:r>
            <a:endParaRPr lang="en-US" dirty="0"/>
          </a:p>
        </p:txBody>
      </p:sp>
      <p:sp>
        <p:nvSpPr>
          <p:cNvPr id="10" name="Rectangle 9"/>
          <p:cNvSpPr/>
          <p:nvPr/>
        </p:nvSpPr>
        <p:spPr>
          <a:xfrm>
            <a:off x="905820" y="1487542"/>
            <a:ext cx="9735404" cy="2585323"/>
          </a:xfrm>
          <a:prstGeom prst="rect">
            <a:avLst/>
          </a:prstGeom>
        </p:spPr>
        <p:txBody>
          <a:bodyPr wrap="square">
            <a:spAutoFit/>
          </a:bodyPr>
          <a:lstStyle/>
          <a:p>
            <a:pPr marL="231775" indent="-231775">
              <a:lnSpc>
                <a:spcPct val="150000"/>
              </a:lnSpc>
              <a:buFont typeface="Arial" pitchFamily="34" charset="0"/>
              <a:buChar char="•"/>
            </a:pPr>
            <a:r>
              <a:rPr lang="en-US" dirty="0" smtClean="0">
                <a:latin typeface="Arial" pitchFamily="34" charset="0"/>
                <a:cs typeface="Arial" pitchFamily="34" charset="0"/>
              </a:rPr>
              <a:t>The following is a sample TextFile.txt file.</a:t>
            </a: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endParaRPr lang="en-US" dirty="0" smtClean="0">
              <a:latin typeface="Arial" pitchFamily="34" charset="0"/>
              <a:cs typeface="Arial" pitchFamily="34" charset="0"/>
            </a:endParaRPr>
          </a:p>
          <a:p>
            <a:pPr marL="231775" indent="-231775">
              <a:lnSpc>
                <a:spcPct val="150000"/>
              </a:lnSpc>
              <a:buFont typeface="Arial" pitchFamily="34" charset="0"/>
              <a:buChar char="•"/>
            </a:pPr>
            <a:r>
              <a:rPr lang="en-US" dirty="0" smtClean="0">
                <a:latin typeface="Arial" pitchFamily="34" charset="0"/>
                <a:cs typeface="Arial" pitchFamily="34" charset="0"/>
              </a:rPr>
              <a:t>Run the command node Reading_File.js in the terminal.</a:t>
            </a:r>
          </a:p>
          <a:p>
            <a:pPr marL="231775" indent="-231775">
              <a:lnSpc>
                <a:spcPct val="150000"/>
              </a:lnSpc>
              <a:buFont typeface="Arial" pitchFamily="34" charset="0"/>
              <a:buChar char="•"/>
            </a:pPr>
            <a:r>
              <a:rPr lang="en-US" dirty="0" smtClean="0">
                <a:latin typeface="Arial" pitchFamily="34" charset="0"/>
                <a:cs typeface="Arial" pitchFamily="34" charset="0"/>
              </a:rPr>
              <a:t>The terminal output will display</a:t>
            </a:r>
            <a:endParaRPr lang="en-US"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24938713"/>
              </p:ext>
            </p:extLst>
          </p:nvPr>
        </p:nvGraphicFramePr>
        <p:xfrm>
          <a:off x="2756653" y="2135989"/>
          <a:ext cx="5566013" cy="923499"/>
        </p:xfrm>
        <a:graphic>
          <a:graphicData uri="http://schemas.openxmlformats.org/drawingml/2006/table">
            <a:tbl>
              <a:tblPr firstRow="1" bandRow="1">
                <a:tableStyleId>{6E25E649-3F16-4E02-A733-19D2CDBF48F0}</a:tableStyleId>
              </a:tblPr>
              <a:tblGrid>
                <a:gridCol w="5566013">
                  <a:extLst>
                    <a:ext uri="{9D8B030D-6E8A-4147-A177-3AD203B41FA5}">
                      <a16:colId xmlns:a16="http://schemas.microsoft.com/office/drawing/2014/main" val="20000"/>
                    </a:ext>
                  </a:extLst>
                </a:gridCol>
              </a:tblGrid>
              <a:tr h="92349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TestFile.txt</a:t>
                      </a:r>
                      <a:endParaRPr lang="en-US" sz="17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This is test file to test </a:t>
                      </a:r>
                      <a:r>
                        <a:rPr lang="en-US" sz="1700" b="1" dirty="0" err="1" smtClean="0">
                          <a:solidFill>
                            <a:schemeClr val="tx1"/>
                          </a:solidFill>
                          <a:latin typeface="Arial" pitchFamily="34" charset="0"/>
                          <a:cs typeface="Arial" pitchFamily="34" charset="0"/>
                        </a:rPr>
                        <a:t>fs</a:t>
                      </a:r>
                      <a:r>
                        <a:rPr lang="en-US" sz="1700" b="1" dirty="0" smtClean="0">
                          <a:solidFill>
                            <a:schemeClr val="tx1"/>
                          </a:solidFill>
                          <a:latin typeface="Arial" pitchFamily="34" charset="0"/>
                          <a:cs typeface="Arial" pitchFamily="34" charset="0"/>
                        </a:rPr>
                        <a:t> module of Node.js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1027" name="Picture 3"/>
          <p:cNvPicPr>
            <a:picLocks noChangeAspect="1" noChangeArrowheads="1"/>
          </p:cNvPicPr>
          <p:nvPr/>
        </p:nvPicPr>
        <p:blipFill>
          <a:blip r:embed="rId2"/>
          <a:srcRect/>
          <a:stretch>
            <a:fillRect/>
          </a:stretch>
        </p:blipFill>
        <p:spPr bwMode="auto">
          <a:xfrm>
            <a:off x="2371792" y="4134327"/>
            <a:ext cx="7623339" cy="2541113"/>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247169"/>
          </a:xfrm>
        </p:spPr>
        <p:txBody>
          <a:bodyPr/>
          <a:lstStyle/>
          <a:p>
            <a:pPr marL="331788" lvl="1" indent="-287338">
              <a:lnSpc>
                <a:spcPct val="150000"/>
              </a:lnSpc>
              <a:buFont typeface="Arial" pitchFamily="34" charset="0"/>
              <a:buChar char="•"/>
            </a:pPr>
            <a:r>
              <a:rPr lang="en-US" b="0" dirty="0" smtClean="0"/>
              <a:t>Use </a:t>
            </a:r>
            <a:r>
              <a:rPr lang="en-US" b="0" dirty="0" err="1" smtClean="0"/>
              <a:t>fs.writeFile</a:t>
            </a:r>
            <a:r>
              <a:rPr lang="en-US" b="0" dirty="0" smtClean="0"/>
              <a:t>() method to write data to a file. </a:t>
            </a:r>
          </a:p>
          <a:p>
            <a:pPr marL="331788" lvl="1" indent="-287338">
              <a:lnSpc>
                <a:spcPct val="150000"/>
              </a:lnSpc>
              <a:buFont typeface="Arial" pitchFamily="34" charset="0"/>
              <a:buChar char="•"/>
            </a:pPr>
            <a:r>
              <a:rPr lang="en-US" b="0" dirty="0" smtClean="0"/>
              <a:t>If file already exists then it overwrites the existing content otherwise it creates a new file and writes data into it.</a:t>
            </a:r>
          </a:p>
          <a:p>
            <a:pPr marL="331788" lvl="1" indent="-287338">
              <a:buFont typeface="Arial" pitchFamily="34" charset="0"/>
              <a:buChar char="•"/>
            </a:pPr>
            <a:endParaRPr lang="en-US" b="0" dirty="0" smtClean="0"/>
          </a:p>
          <a:p>
            <a:pPr marL="331788" lvl="1" indent="-287338">
              <a:buFont typeface="Arial" pitchFamily="34" charset="0"/>
              <a:buChar char="•"/>
            </a:pPr>
            <a:endParaRPr lang="en-US" b="0" dirty="0" smtClean="0"/>
          </a:p>
          <a:p>
            <a:pPr marL="222250" lvl="1" indent="-177800">
              <a:lnSpc>
                <a:spcPct val="150000"/>
              </a:lnSpc>
            </a:pPr>
            <a:r>
              <a:rPr lang="en-US" b="1" dirty="0" smtClean="0"/>
              <a:t>Parameter Description:</a:t>
            </a:r>
          </a:p>
          <a:p>
            <a:pPr marL="222250" lvl="1" indent="-177800">
              <a:lnSpc>
                <a:spcPct val="150000"/>
              </a:lnSpc>
              <a:buFont typeface="Arial" pitchFamily="34" charset="0"/>
              <a:buChar char="•"/>
            </a:pPr>
            <a:r>
              <a:rPr lang="en-US" dirty="0" smtClean="0"/>
              <a:t>filename: </a:t>
            </a:r>
            <a:r>
              <a:rPr lang="en-US" b="0" dirty="0" smtClean="0"/>
              <a:t>Full path and name of the file as a string.</a:t>
            </a:r>
          </a:p>
          <a:p>
            <a:pPr marL="222250" lvl="1" indent="-177800">
              <a:lnSpc>
                <a:spcPct val="150000"/>
              </a:lnSpc>
              <a:buFont typeface="Arial" pitchFamily="34" charset="0"/>
              <a:buChar char="•"/>
            </a:pPr>
            <a:r>
              <a:rPr lang="en-US" dirty="0" smtClean="0"/>
              <a:t>Data: </a:t>
            </a:r>
            <a:r>
              <a:rPr lang="en-US" b="0" dirty="0" smtClean="0"/>
              <a:t>The content to be written in a file.</a:t>
            </a:r>
          </a:p>
          <a:p>
            <a:pPr marL="222250" lvl="1" indent="-177800">
              <a:lnSpc>
                <a:spcPct val="150000"/>
              </a:lnSpc>
              <a:buFont typeface="Arial" pitchFamily="34" charset="0"/>
              <a:buChar char="•"/>
            </a:pPr>
            <a:r>
              <a:rPr lang="en-US" dirty="0" smtClean="0"/>
              <a:t>options: </a:t>
            </a:r>
            <a:r>
              <a:rPr lang="en-US" b="0" dirty="0" smtClean="0"/>
              <a:t>The options parameter can be an object or string which can include encoding, mode and flag. The default encoding is utf8 and default flag is "r".</a:t>
            </a:r>
          </a:p>
          <a:p>
            <a:pPr marL="222250" lvl="1" indent="-177800">
              <a:lnSpc>
                <a:spcPct val="150000"/>
              </a:lnSpc>
              <a:buFont typeface="Arial" pitchFamily="34" charset="0"/>
              <a:buChar char="•"/>
            </a:pPr>
            <a:r>
              <a:rPr lang="en-US" dirty="0" smtClean="0"/>
              <a:t>callback: </a:t>
            </a:r>
            <a:r>
              <a:rPr lang="en-US" b="0" dirty="0" smtClean="0"/>
              <a:t>This is the callback function which gets a single parameter err that returns an error in case of any writing error.</a:t>
            </a:r>
          </a:p>
          <a:p>
            <a:pPr marL="331788" lvl="1" indent="-287338">
              <a:buFont typeface="Arial" pitchFamily="34" charset="0"/>
              <a:buChar char="•"/>
            </a:pPr>
            <a:endParaRPr lang="en-US" b="0" dirty="0" smtClean="0"/>
          </a:p>
          <a:p>
            <a:pPr lvl="1"/>
            <a:r>
              <a:rPr lang="en-US" b="0" dirty="0" smtClean="0"/>
              <a:t/>
            </a:r>
            <a:br>
              <a:rPr lang="en-US" b="0" dirty="0" smtClean="0"/>
            </a:b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Writing File</a:t>
            </a:r>
          </a:p>
        </p:txBody>
      </p:sp>
      <p:graphicFrame>
        <p:nvGraphicFramePr>
          <p:cNvPr id="7" name="Table 6"/>
          <p:cNvGraphicFramePr>
            <a:graphicFrameLocks noGrp="1"/>
          </p:cNvGraphicFramePr>
          <p:nvPr>
            <p:extLst>
              <p:ext uri="{D42A27DB-BD31-4B8C-83A1-F6EECF244321}">
                <p14:modId xmlns:p14="http://schemas.microsoft.com/office/powerpoint/2010/main" val="3188513056"/>
              </p:ext>
            </p:extLst>
          </p:nvPr>
        </p:nvGraphicFramePr>
        <p:xfrm>
          <a:off x="2221465" y="2472260"/>
          <a:ext cx="5868538" cy="543635"/>
        </p:xfrm>
        <a:graphic>
          <a:graphicData uri="http://schemas.openxmlformats.org/drawingml/2006/table">
            <a:tbl>
              <a:tblPr firstRow="1" bandRow="1">
                <a:tableStyleId>{6E25E649-3F16-4E02-A733-19D2CDBF48F0}</a:tableStyleId>
              </a:tblPr>
              <a:tblGrid>
                <a:gridCol w="5868538">
                  <a:extLst>
                    <a:ext uri="{9D8B030D-6E8A-4147-A177-3AD203B41FA5}">
                      <a16:colId xmlns:a16="http://schemas.microsoft.com/office/drawing/2014/main" val="20000"/>
                    </a:ext>
                  </a:extLst>
                </a:gridCol>
              </a:tblGrid>
              <a:tr h="54363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700" b="1" dirty="0" err="1" smtClean="0">
                          <a:solidFill>
                            <a:schemeClr val="tx1"/>
                          </a:solidFill>
                          <a:latin typeface="Arial" pitchFamily="34" charset="0"/>
                          <a:cs typeface="Arial" pitchFamily="34" charset="0"/>
                        </a:rPr>
                        <a:t>fs.writeFile</a:t>
                      </a:r>
                      <a:r>
                        <a:rPr lang="en-US" sz="1700" b="1" dirty="0" smtClean="0">
                          <a:solidFill>
                            <a:schemeClr val="tx1"/>
                          </a:solidFill>
                          <a:latin typeface="Arial" pitchFamily="34" charset="0"/>
                          <a:cs typeface="Arial" pitchFamily="34" charset="0"/>
                        </a:rPr>
                        <a:t>(filename, data[, options], callback)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461090"/>
            <a:ext cx="10481459" cy="4329057"/>
          </a:xfrm>
        </p:spPr>
        <p:txBody>
          <a:bodyPr/>
          <a:lstStyle/>
          <a:p>
            <a:pPr marL="331788" lvl="1" indent="-287338" algn="just">
              <a:lnSpc>
                <a:spcPct val="150000"/>
              </a:lnSpc>
              <a:buFont typeface="Arial" pitchFamily="34" charset="0"/>
              <a:buChar char="•"/>
            </a:pPr>
            <a:r>
              <a:rPr lang="en-US" b="0" dirty="0" smtClean="0"/>
              <a:t>Lets write an example that creates a new file called test.txt and writes "Hello World" into it asynchronously.</a:t>
            </a:r>
            <a:endParaRPr lang="en-US" b="0" dirty="0"/>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Writing File</a:t>
            </a:r>
          </a:p>
        </p:txBody>
      </p:sp>
      <p:graphicFrame>
        <p:nvGraphicFramePr>
          <p:cNvPr id="7" name="Table 6"/>
          <p:cNvGraphicFramePr>
            <a:graphicFrameLocks noGrp="1"/>
          </p:cNvGraphicFramePr>
          <p:nvPr>
            <p:extLst>
              <p:ext uri="{D42A27DB-BD31-4B8C-83A1-F6EECF244321}">
                <p14:modId xmlns:p14="http://schemas.microsoft.com/office/powerpoint/2010/main" val="3614356287"/>
              </p:ext>
            </p:extLst>
          </p:nvPr>
        </p:nvGraphicFramePr>
        <p:xfrm>
          <a:off x="2434759" y="2286910"/>
          <a:ext cx="6728347" cy="3129821"/>
        </p:xfrm>
        <a:graphic>
          <a:graphicData uri="http://schemas.openxmlformats.org/drawingml/2006/table">
            <a:tbl>
              <a:tblPr firstRow="1" bandRow="1">
                <a:tableStyleId>{6E25E649-3F16-4E02-A733-19D2CDBF48F0}</a:tableStyleId>
              </a:tblPr>
              <a:tblGrid>
                <a:gridCol w="6728347">
                  <a:extLst>
                    <a:ext uri="{9D8B030D-6E8A-4147-A177-3AD203B41FA5}">
                      <a16:colId xmlns:a16="http://schemas.microsoft.com/office/drawing/2014/main" val="20000"/>
                    </a:ext>
                  </a:extLst>
                </a:gridCol>
              </a:tblGrid>
              <a:tr h="3129821">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rgbClr val="FF0000"/>
                          </a:solidFill>
                          <a:latin typeface="Arial" pitchFamily="34" charset="0"/>
                          <a:cs typeface="Arial" pitchFamily="34" charset="0"/>
                        </a:rPr>
                        <a:t>Filename:</a:t>
                      </a:r>
                      <a:r>
                        <a:rPr lang="en-US" sz="1600" b="1" baseline="0" dirty="0" smtClean="0">
                          <a:solidFill>
                            <a:srgbClr val="FF0000"/>
                          </a:solidFill>
                          <a:latin typeface="Arial" pitchFamily="34" charset="0"/>
                          <a:cs typeface="Arial" pitchFamily="34" charset="0"/>
                        </a:rPr>
                        <a:t> Writing_File.js</a:t>
                      </a:r>
                      <a:endParaRPr lang="en-US" sz="16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var fs = require('fs');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a:r>
                      <a:br>
                        <a:rPr lang="en-US" sz="1600" b="1" dirty="0" smtClean="0">
                          <a:solidFill>
                            <a:schemeClr val="tx1"/>
                          </a:solidFill>
                          <a:latin typeface="Arial" pitchFamily="34" charset="0"/>
                          <a:cs typeface="Arial" pitchFamily="34" charset="0"/>
                        </a:rPr>
                      </a:br>
                      <a:r>
                        <a:rPr lang="en-US" sz="1600" b="1" dirty="0" err="1" smtClean="0">
                          <a:solidFill>
                            <a:schemeClr val="tx1"/>
                          </a:solidFill>
                          <a:latin typeface="Arial" pitchFamily="34" charset="0"/>
                          <a:cs typeface="Arial" pitchFamily="34" charset="0"/>
                        </a:rPr>
                        <a:t>fs.writeFile</a:t>
                      </a:r>
                      <a:r>
                        <a:rPr lang="en-US" sz="1600" b="1" dirty="0" smtClean="0">
                          <a:solidFill>
                            <a:schemeClr val="tx1"/>
                          </a:solidFill>
                          <a:latin typeface="Arial" pitchFamily="34" charset="0"/>
                          <a:cs typeface="Arial" pitchFamily="34" charset="0"/>
                        </a:rPr>
                        <a:t>('test.txt', 'Hello World!', function (err) {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    if (err) throw err;                      </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console.log('Write operation complete.');</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b="1" dirty="0" smtClean="0">
                          <a:solidFill>
                            <a:schemeClr val="tx1"/>
                          </a:solidFill>
                          <a:latin typeface="Arial" pitchFamily="34" charset="0"/>
                          <a:cs typeface="Arial" pitchFamily="34" charset="0"/>
                        </a:rPr>
                        <a:t>});</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600" b="1" dirty="0" smtClean="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52C3B-E14A-44ED-9F95-822EC9463FD6}"/>
              </a:ext>
            </a:extLst>
          </p:cNvPr>
          <p:cNvSpPr>
            <a:spLocks noGrp="1"/>
          </p:cNvSpPr>
          <p:nvPr>
            <p:ph type="body" sz="quarter" idx="12"/>
          </p:nvPr>
        </p:nvSpPr>
        <p:spPr>
          <a:xfrm>
            <a:off x="989013" y="1376731"/>
            <a:ext cx="10740766" cy="4479187"/>
          </a:xfrm>
        </p:spPr>
        <p:txBody>
          <a:bodyPr/>
          <a:lstStyle/>
          <a:p>
            <a:pPr marL="276225" lvl="1" indent="-231775">
              <a:lnSpc>
                <a:spcPct val="150000"/>
              </a:lnSpc>
              <a:buFont typeface="Arial" pitchFamily="34" charset="0"/>
              <a:buChar char="•"/>
            </a:pPr>
            <a:r>
              <a:rPr lang="en-US" dirty="0">
                <a:latin typeface="Arial" pitchFamily="34" charset="0"/>
                <a:cs typeface="Arial" pitchFamily="34" charset="0"/>
              </a:rPr>
              <a:t>Run the command node Writing_File.js in the terminal.</a:t>
            </a:r>
          </a:p>
          <a:p>
            <a:pPr marL="276225" lvl="1" indent="-231775">
              <a:lnSpc>
                <a:spcPct val="150000"/>
              </a:lnSpc>
              <a:buFont typeface="Arial" pitchFamily="34" charset="0"/>
              <a:buChar char="•"/>
            </a:pPr>
            <a:r>
              <a:rPr lang="en-US" dirty="0">
                <a:latin typeface="Arial" pitchFamily="34" charset="0"/>
                <a:cs typeface="Arial" pitchFamily="34" charset="0"/>
              </a:rPr>
              <a:t>The terminal output will </a:t>
            </a:r>
            <a:r>
              <a:rPr lang="en-US" dirty="0" smtClean="0">
                <a:latin typeface="Arial" pitchFamily="34" charset="0"/>
                <a:cs typeface="Arial" pitchFamily="34" charset="0"/>
              </a:rPr>
              <a:t>display</a:t>
            </a:r>
            <a:endParaRPr lang="en-US" dirty="0">
              <a:latin typeface="Arial" pitchFamily="34" charset="0"/>
              <a:cs typeface="Arial" pitchFamily="34" charset="0"/>
            </a:endParaRPr>
          </a:p>
          <a:p>
            <a:pPr marL="276225" lvl="1" indent="-231775">
              <a:lnSpc>
                <a:spcPct val="150000"/>
              </a:lnSpc>
              <a:buFont typeface="Arial" pitchFamily="34" charset="0"/>
              <a:buChar char="•"/>
            </a:pPr>
            <a:r>
              <a:rPr lang="en-US" dirty="0">
                <a:solidFill>
                  <a:prstClr val="black"/>
                </a:solidFill>
                <a:latin typeface="Arial" panose="020B0604020202020204" pitchFamily="34" charset="0"/>
                <a:cs typeface="Arial" panose="020B0604020202020204" pitchFamily="34" charset="0"/>
              </a:rPr>
              <a:t>A new file called test.txt created and “HelloWorld!” is written in the file</a:t>
            </a:r>
            <a:endParaRPr lang="en-US" dirty="0">
              <a:latin typeface="Arial" pitchFamily="34" charset="0"/>
              <a:cs typeface="Arial" pitchFamily="34" charset="0"/>
            </a:endParaRPr>
          </a:p>
          <a:p>
            <a:pPr marL="276225" lvl="1" indent="-231775">
              <a:lnSpc>
                <a:spcPct val="150000"/>
              </a:lnSpc>
              <a:buFont typeface="Arial" pitchFamily="34" charset="0"/>
              <a:buChar char="•"/>
            </a:pPr>
            <a:endParaRPr lang="en-US" dirty="0">
              <a:latin typeface="Arial" pitchFamily="34" charset="0"/>
              <a:cs typeface="Arial" pitchFamily="34" charset="0"/>
            </a:endParaRPr>
          </a:p>
          <a:p>
            <a:pPr marL="44450" lvl="1">
              <a:lnSpc>
                <a:spcPct val="200000"/>
              </a:lnSpc>
            </a:pPr>
            <a:r>
              <a:rPr lang="en-US" b="0" dirty="0" smtClean="0"/>
              <a:t>     </a:t>
            </a:r>
            <a:endParaRPr lang="en-US" sz="1600" b="0" dirty="0" smtClean="0">
              <a:solidFill>
                <a:schemeClr val="tx1"/>
              </a:solidFill>
            </a:endParaRPr>
          </a:p>
        </p:txBody>
      </p:sp>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err="1" smtClean="0"/>
              <a:t>NodeJS</a:t>
            </a:r>
            <a:r>
              <a:rPr lang="en-US" dirty="0" smtClean="0"/>
              <a:t> File System</a:t>
            </a:r>
            <a:endParaRPr lang="en-US" dirty="0"/>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dirty="0" smtClean="0"/>
              <a:t>Node.js FS Writing File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58850286"/>
              </p:ext>
            </p:extLst>
          </p:nvPr>
        </p:nvGraphicFramePr>
        <p:xfrm>
          <a:off x="6754910" y="3951736"/>
          <a:ext cx="3973384" cy="923499"/>
        </p:xfrm>
        <a:graphic>
          <a:graphicData uri="http://schemas.openxmlformats.org/drawingml/2006/table">
            <a:tbl>
              <a:tblPr firstRow="1" bandRow="1">
                <a:tableStyleId>{6E25E649-3F16-4E02-A733-19D2CDBF48F0}</a:tableStyleId>
              </a:tblPr>
              <a:tblGrid>
                <a:gridCol w="3973384">
                  <a:extLst>
                    <a:ext uri="{9D8B030D-6E8A-4147-A177-3AD203B41FA5}">
                      <a16:colId xmlns:a16="http://schemas.microsoft.com/office/drawing/2014/main" val="20000"/>
                    </a:ext>
                  </a:extLst>
                </a:gridCol>
              </a:tblGrid>
              <a:tr h="92349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rgbClr val="FF0000"/>
                          </a:solidFill>
                          <a:latin typeface="Arial" pitchFamily="34" charset="0"/>
                          <a:cs typeface="Arial" pitchFamily="34" charset="0"/>
                        </a:rPr>
                        <a:t>Filename:</a:t>
                      </a:r>
                      <a:r>
                        <a:rPr lang="en-US" sz="1700" b="1" baseline="0" dirty="0" smtClean="0">
                          <a:solidFill>
                            <a:srgbClr val="FF0000"/>
                          </a:solidFill>
                          <a:latin typeface="Arial" pitchFamily="34" charset="0"/>
                          <a:cs typeface="Arial" pitchFamily="34" charset="0"/>
                        </a:rPr>
                        <a:t> test.txt</a:t>
                      </a:r>
                      <a:endParaRPr lang="en-US" sz="1700" b="1" dirty="0" smtClean="0">
                        <a:solidFill>
                          <a:srgbClr val="FF0000"/>
                        </a:solidFill>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700" b="1" dirty="0" smtClean="0">
                          <a:solidFill>
                            <a:schemeClr val="tx1"/>
                          </a:solidFill>
                          <a:latin typeface="Arial" pitchFamily="34" charset="0"/>
                          <a:cs typeface="Arial" pitchFamily="34" charset="0"/>
                        </a:rPr>
                        <a:t>Hello World!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srcRect/>
          <a:stretch>
            <a:fillRect/>
          </a:stretch>
        </p:blipFill>
        <p:spPr bwMode="auto">
          <a:xfrm>
            <a:off x="1426646" y="3021112"/>
            <a:ext cx="5172502" cy="2499214"/>
          </a:xfrm>
          <a:prstGeom prst="rect">
            <a:avLst/>
          </a:prstGeom>
          <a:noFill/>
          <a:ln w="9525">
            <a:noFill/>
            <a:miter lim="800000"/>
            <a:headEnd/>
            <a:tailEnd/>
          </a:ln>
          <a:effectLst/>
        </p:spPr>
      </p:pic>
    </p:spTree>
    <p:extLst>
      <p:ext uri="{BB962C8B-B14F-4D97-AF65-F5344CB8AC3E}">
        <p14:creationId xmlns:p14="http://schemas.microsoft.com/office/powerpoint/2010/main" val="17315869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83239754-94FB-489F-AF27-FBEA428EF0AB}" vid="{F5B6C971-4DC3-4B0D-B969-7823D53C632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Newco_Farben">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6846C6"/>
      </a:hlink>
      <a:folHlink>
        <a:srgbClr val="23B3D9"/>
      </a:folHlink>
    </a:clrScheme>
    <a:fontScheme name="Benutzerdefiniert 39">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866F6970D0494894EBDF34D6F444F4" ma:contentTypeVersion="15" ma:contentTypeDescription="Create a new document." ma:contentTypeScope="" ma:versionID="a27df6c28a3de93aa479a89eb269b8dd">
  <xsd:schema xmlns:xsd="http://www.w3.org/2001/XMLSchema" xmlns:xs="http://www.w3.org/2001/XMLSchema" xmlns:p="http://schemas.microsoft.com/office/2006/metadata/properties" xmlns:ns2="ffdbada3-dfd2-483a-b612-49c7a3457d17" targetNamespace="http://schemas.microsoft.com/office/2006/metadata/properties" ma:root="true" ma:fieldsID="abf902a511cc35adac181b94a37de348" ns2:_="">
    <xsd:import namespace="ffdbada3-dfd2-483a-b612-49c7a3457d17"/>
    <xsd:element name="properties">
      <xsd:complexType>
        <xsd:sequence>
          <xsd:element name="documentManagement">
            <xsd:complexType>
              <xsd:all>
                <xsd:element ref="ns2:Document_x0020_Type" minOccurs="0"/>
                <xsd:element ref="ns2:Purpose" minOccurs="0"/>
                <xsd:element ref="ns2:Language" minOccurs="0"/>
                <xsd:element ref="ns2:Industry" minOccurs="0"/>
                <xsd:element ref="ns2:Description0" minOccurs="0"/>
                <xsd:element ref="ns2:Author_x0020__x002f__x0020_Entity"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dbada3-dfd2-483a-b612-49c7a3457d17" elementFormDefault="qualified">
    <xsd:import namespace="http://schemas.microsoft.com/office/2006/documentManagement/types"/>
    <xsd:import namespace="http://schemas.microsoft.com/office/infopath/2007/PartnerControls"/>
    <xsd:element name="Document_x0020_Type" ma:index="8" nillable="true" ma:displayName="Document Type" ma:format="Dropdown" ma:internalName="Document_x0020_Type">
      <xsd:simpleType>
        <xsd:restriction base="dms:Choice">
          <xsd:enumeration value="Logo Package"/>
          <xsd:enumeration value="E-Mail Signature"/>
          <xsd:enumeration value="E-Mail Template"/>
          <xsd:enumeration value="E-Card"/>
          <xsd:enumeration value="Guideline"/>
          <xsd:enumeration value="Instruction"/>
          <xsd:enumeration value="Boilerplate"/>
          <xsd:enumeration value="PowerPoint Master"/>
          <xsd:enumeration value="PowerPoint Slide Deck"/>
          <xsd:enumeration value="Word Template"/>
          <xsd:enumeration value="Word Document"/>
          <xsd:enumeration value="Excel Template"/>
          <xsd:enumeration value="Letterhead"/>
          <xsd:enumeration value="Compliment Slip"/>
          <xsd:enumeration value="Brochure / Flyer"/>
          <xsd:enumeration value="Trend Report"/>
          <xsd:enumeration value="Poster"/>
          <xsd:enumeration value="Corporate Presentation"/>
          <xsd:enumeration value="Company Profile"/>
          <xsd:enumeration value="Client Case Study"/>
          <xsd:enumeration value="Client Case Study (anonymous)"/>
          <xsd:enumeration value="Desktop Wallpaper"/>
          <xsd:enumeration value="Social Profile Header"/>
          <xsd:enumeration value="Video/Animation"/>
          <xsd:enumeration value="Catalogue"/>
          <xsd:enumeration value="Order Form"/>
          <xsd:enumeration value="Background Picture"/>
          <xsd:enumeration value="Whitepaper"/>
        </xsd:restriction>
      </xsd:simpleType>
    </xsd:element>
    <xsd:element name="Purpose" ma:index="9" nillable="true" ma:displayName="Purpose" ma:format="Dropdown" ma:internalName="Purpose">
      <xsd:complexType>
        <xsd:complexContent>
          <xsd:extension base="dms:MultiChoice">
            <xsd:sequence>
              <xsd:element name="Value" maxOccurs="unbounded" minOccurs="0" nillable="true">
                <xsd:simpleType>
                  <xsd:restriction base="dms:Choice">
                    <xsd:enumeration value="Artwork"/>
                    <xsd:enumeration value="Template"/>
                    <xsd:enumeration value="Office Supplies"/>
                    <xsd:enumeration value="Give-aways"/>
                    <xsd:enumeration value="Background Knowledge"/>
                    <xsd:enumeration value="Internal-facing collateral"/>
                    <xsd:enumeration value="External-facing collateral"/>
                  </xsd:restriction>
                </xsd:simpleType>
              </xsd:element>
            </xsd:sequence>
          </xsd:extension>
        </xsd:complexContent>
      </xsd:complexType>
    </xsd:element>
    <xsd:element name="Language" ma:index="10" nillable="true" ma:displayName="Language" ma:format="Dropdown" ma:internalName="Language">
      <xsd:simpleType>
        <xsd:restriction base="dms:Choice">
          <xsd:enumeration value="Arabic (Saudi Arabia)"/>
          <xsd:enumeration value="Bulgarian (Bulgaria)"/>
          <xsd:enumeration value="Chinese (Hong Kong S.A.R.)"/>
          <xsd:enumeration value="Chinese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element name="Industry" ma:index="11" nillable="true" ma:displayName="Industry" ma:format="Dropdown" ma:internalName="Industry">
      <xsd:complexType>
        <xsd:complexContent>
          <xsd:extension base="dms:MultiChoice">
            <xsd:sequence>
              <xsd:element name="Value" maxOccurs="unbounded" minOccurs="0" nillable="true">
                <xsd:simpleType>
                  <xsd:restriction base="dms:Choice">
                    <xsd:enumeration value="Aerospace &amp; Defence"/>
                    <xsd:enumeration value="Automotive"/>
                    <xsd:enumeration value="Transportation"/>
                    <xsd:enumeration value="BFSI"/>
                    <xsd:enumeration value="Naval"/>
                    <xsd:enumeration value="Industrial"/>
                    <xsd:enumeration value="Healthcare"/>
                    <xsd:enumeration value="Energy &amp; Utilities"/>
                    <xsd:enumeration value="Public Sector"/>
                    <xsd:enumeration value="Retail &amp; Logistics"/>
                    <xsd:enumeration value="Telecom"/>
                    <xsd:enumeration value="Cross-Industries"/>
                  </xsd:restriction>
                </xsd:simpleType>
              </xsd:element>
            </xsd:sequence>
          </xsd:extension>
        </xsd:complexContent>
      </xsd:complexType>
    </xsd:element>
    <xsd:element name="Description0" ma:index="12" nillable="true" ma:displayName="Description" ma:internalName="Description0">
      <xsd:simpleType>
        <xsd:restriction base="dms:Note">
          <xsd:maxLength value="255"/>
        </xsd:restriction>
      </xsd:simpleType>
    </xsd:element>
    <xsd:element name="Author_x0020__x002f__x0020_Entity" ma:index="13" nillable="true" ma:displayName="Author / Entity" ma:internalName="Author_x0020__x002f__x0020_Entity">
      <xsd:simpleType>
        <xsd:restriction base="dms:Text">
          <xsd:maxLength value="255"/>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ffdbada3-dfd2-483a-b612-49c7a3457d17" xsi:nil="true"/>
    <Author_x0020__x002f__x0020_Entity xmlns="ffdbada3-dfd2-483a-b612-49c7a3457d17" xsi:nil="true"/>
    <Purpose xmlns="ffdbada3-dfd2-483a-b612-49c7a3457d17">
      <Value>Template</Value>
    </Purpose>
    <Industry xmlns="ffdbada3-dfd2-483a-b612-49c7a3457d17"/>
    <Language xmlns="ffdbada3-dfd2-483a-b612-49c7a3457d17" xsi:nil="true"/>
    <Document_x0020_Type xmlns="ffdbada3-dfd2-483a-b612-49c7a3457d17">PowerPoint Master</Docum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B77997-3B9C-4D25-997B-164046D29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dbada3-dfd2-483a-b612-49c7a3457d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B602E3-AF99-41CC-8DE6-DF6DE3C02002}">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terms/"/>
    <ds:schemaRef ds:uri="ffdbada3-dfd2-483a-b612-49c7a3457d17"/>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1BDE452E-FB48-464D-969A-606E9B145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MGSA Template</Template>
  <TotalTime>6419</TotalTime>
  <Words>8651</Words>
  <Application>Microsoft Office PowerPoint</Application>
  <PresentationFormat>Widescreen</PresentationFormat>
  <Paragraphs>1741</Paragraphs>
  <Slides>158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158</vt:i4>
      </vt:variant>
    </vt:vector>
  </HeadingPairs>
  <TitlesOfParts>
    <vt:vector size="163" baseType="lpstr">
      <vt:lpstr>Arial</vt:lpstr>
      <vt:lpstr>Calibri</vt:lpstr>
      <vt:lpstr>Goudy Old Style</vt:lpstr>
      <vt:lpstr>Verdana</vt:lpstr>
      <vt:lpstr>MarrakeshVTI</vt:lpstr>
      <vt:lpstr>Node.js</vt:lpstr>
      <vt:lpstr>Installing and Exploring Node.js</vt:lpstr>
      <vt:lpstr>Getting started with Node.js</vt:lpstr>
      <vt:lpstr>Node.js Execution Model</vt:lpstr>
      <vt:lpstr>Node.js Execution Model</vt:lpstr>
      <vt:lpstr>Node.js Execution Model</vt:lpstr>
      <vt:lpstr>Features of Node.js</vt:lpstr>
      <vt:lpstr>Features of Node.js</vt:lpstr>
      <vt:lpstr>Advantages of Node.js</vt:lpstr>
      <vt:lpstr>Applications of Node.js</vt:lpstr>
      <vt:lpstr>Environment Setup</vt:lpstr>
      <vt:lpstr>Node.js Console/REPL </vt:lpstr>
      <vt:lpstr>Node.js Console/REPL </vt:lpstr>
      <vt:lpstr>Node.js Console/REPL </vt:lpstr>
      <vt:lpstr>Node.js Console/REPL </vt:lpstr>
      <vt:lpstr>Node.js Console/REPL </vt:lpstr>
      <vt:lpstr>Node.js Console/REPL </vt:lpstr>
      <vt:lpstr>Node.js Console/REPL </vt:lpstr>
      <vt:lpstr>Node.js Fundamentals </vt:lpstr>
      <vt:lpstr>Node.js Fundamentals </vt:lpstr>
      <vt:lpstr>Node.js Fundamentals </vt:lpstr>
      <vt:lpstr>Node.js Fundamentals </vt:lpstr>
      <vt:lpstr>Node.js Fundamentals </vt:lpstr>
      <vt:lpstr>Node.js Local and Global Scope   </vt:lpstr>
      <vt:lpstr>Node.js Module system</vt:lpstr>
      <vt:lpstr>Node.js Module  </vt:lpstr>
      <vt:lpstr>Node.js Module Types</vt:lpstr>
      <vt:lpstr>Node.js Core Modules   </vt:lpstr>
      <vt:lpstr>Node.js Core Modules  </vt:lpstr>
      <vt:lpstr>Importing Node.js Core Modules</vt:lpstr>
      <vt:lpstr>Importing Node.js Core Modules</vt:lpstr>
      <vt:lpstr>Importing Node.js Core Modules</vt:lpstr>
      <vt:lpstr>Node.js Local Modules </vt:lpstr>
      <vt:lpstr>Node.js Local Modules </vt:lpstr>
      <vt:lpstr>Node.js Export Module </vt:lpstr>
      <vt:lpstr>Node.js Export Module</vt:lpstr>
      <vt:lpstr>Node.js Local and Export Modules </vt:lpstr>
      <vt:lpstr>Node.js Local and Export Modules </vt:lpstr>
      <vt:lpstr>Node.js Local and Export Modules </vt:lpstr>
      <vt:lpstr>Third-party modules</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Node Package Manager(NPM) </vt:lpstr>
      <vt:lpstr>Callback Concepts and Events</vt:lpstr>
      <vt:lpstr>Callback Concepts</vt:lpstr>
      <vt:lpstr>Callback Concepts: Blocking Code (Synchronous) </vt:lpstr>
      <vt:lpstr>Callback Concepts: Blocking Code (Synchronous) </vt:lpstr>
      <vt:lpstr>Callback Concepts: Blocking Code (Synchronous) </vt:lpstr>
      <vt:lpstr>Callback Concepts:  Non - Blocking Code (Asynchronous) </vt:lpstr>
      <vt:lpstr>Callback Concepts: Non - Blocking Code (Asynchronous)</vt:lpstr>
      <vt:lpstr>Callback Concepts: Non - Blocking Code (Asynchronous)</vt:lpstr>
      <vt:lpstr>Callback Concepts:  Non - Blocking Code (Asynchronous) </vt:lpstr>
      <vt:lpstr>Events</vt:lpstr>
      <vt:lpstr>Event Driven Architecture</vt:lpstr>
      <vt:lpstr>Event Loop</vt:lpstr>
      <vt:lpstr>Events vs. Callbacks </vt:lpstr>
      <vt:lpstr>Events - Syntax</vt:lpstr>
      <vt:lpstr>EventEmitter class Methods</vt:lpstr>
      <vt:lpstr>EventEmitter class Methods</vt:lpstr>
      <vt:lpstr>Event - Example</vt:lpstr>
      <vt:lpstr>Event - Example</vt:lpstr>
      <vt:lpstr>Event - Example</vt:lpstr>
      <vt:lpstr>Event - Example</vt:lpstr>
      <vt:lpstr>Event - Example</vt:lpstr>
      <vt:lpstr>Event - Example</vt:lpstr>
      <vt:lpstr>Event - Passing Arguments to Listeners</vt:lpstr>
      <vt:lpstr>Event - Passing Arguments to Listeners</vt:lpstr>
      <vt:lpstr>Event - Invoke Events Once </vt:lpstr>
      <vt:lpstr>Event - Invoke Events Once </vt:lpstr>
      <vt:lpstr>Event - Maximum Listener</vt:lpstr>
      <vt:lpstr>Event - Maximum Listener</vt:lpstr>
      <vt:lpstr>Event – Listener Count</vt:lpstr>
      <vt:lpstr>Event - Listener Count</vt:lpstr>
      <vt:lpstr>Event – addListener() and removeListener()</vt:lpstr>
      <vt:lpstr>Event – addListener() and removeListener()</vt:lpstr>
      <vt:lpstr>Event – on() and off()</vt:lpstr>
      <vt:lpstr>Event – on() and off()</vt:lpstr>
      <vt:lpstr>Node.js File System</vt:lpstr>
      <vt:lpstr>File System</vt:lpstr>
      <vt:lpstr>File System Methods</vt:lpstr>
      <vt:lpstr>File System Methods</vt:lpstr>
      <vt:lpstr>Synchronous vs Asynchronous</vt:lpstr>
      <vt:lpstr>Node.js FS Reading File</vt:lpstr>
      <vt:lpstr>Node.js FS Reading File</vt:lpstr>
      <vt:lpstr>Node.js FS Reading File</vt:lpstr>
      <vt:lpstr>Node.js FS Writing File</vt:lpstr>
      <vt:lpstr>Node.js FS Writing File</vt:lpstr>
      <vt:lpstr>Node.js FS Writing File</vt:lpstr>
      <vt:lpstr>Node.js FS Appending File Content</vt:lpstr>
      <vt:lpstr>Node.js FS Appending File Content</vt:lpstr>
      <vt:lpstr>Node.js FS Appending File Content</vt:lpstr>
      <vt:lpstr>Node.js FS Open File</vt:lpstr>
      <vt:lpstr>Node.js FS Open File - Flags</vt:lpstr>
      <vt:lpstr>Node.js FS Open File</vt:lpstr>
      <vt:lpstr>Node.js FS Open File</vt:lpstr>
      <vt:lpstr>Node.js FS Open File</vt:lpstr>
      <vt:lpstr>Node.js FS Open File</vt:lpstr>
      <vt:lpstr>Node.js FS Get File Information</vt:lpstr>
      <vt:lpstr>Node.js FS Get File Information</vt:lpstr>
      <vt:lpstr>Node.js FS Get File Information</vt:lpstr>
      <vt:lpstr>Node.js FS Get File Information</vt:lpstr>
      <vt:lpstr>Node.js FS Create a Directory</vt:lpstr>
      <vt:lpstr>Node.js FS Create a Directory</vt:lpstr>
      <vt:lpstr>Node.js FS Create a Directory</vt:lpstr>
      <vt:lpstr>Node.js FS Read a Directory</vt:lpstr>
      <vt:lpstr>Node.js FS Read a Directory </vt:lpstr>
      <vt:lpstr>Node.js FS Read a Directory </vt:lpstr>
      <vt:lpstr>Node.js FS Remove a Directory</vt:lpstr>
      <vt:lpstr>Node.js FS Remove a Directory</vt:lpstr>
      <vt:lpstr>Node.js FS Remove a Directory</vt:lpstr>
      <vt:lpstr>Node.js FS Rename File</vt:lpstr>
      <vt:lpstr>Node.js FS Rename File</vt:lpstr>
      <vt:lpstr>Node.js FS Rename File</vt:lpstr>
      <vt:lpstr>Node.js FS Delete File</vt:lpstr>
      <vt:lpstr>Node.js FS Delete File</vt:lpstr>
      <vt:lpstr>Node.js FS Delete File</vt:lpstr>
      <vt:lpstr> Node.js Web Server</vt:lpstr>
      <vt:lpstr>Node.js Web Server</vt:lpstr>
      <vt:lpstr>Node.js Web Server</vt:lpstr>
      <vt:lpstr>Create Node.js Web Server</vt:lpstr>
      <vt:lpstr>Create Node.js Web Server</vt:lpstr>
      <vt:lpstr>Create Node.js Web Server</vt:lpstr>
      <vt:lpstr>Handling HTTP Request</vt:lpstr>
      <vt:lpstr>Handling HTTP Request</vt:lpstr>
      <vt:lpstr>Handling HTTP Request</vt:lpstr>
      <vt:lpstr>Handling HTTP Request</vt:lpstr>
      <vt:lpstr>Handling HTTP Request</vt:lpstr>
      <vt:lpstr>Handling HTTP Request</vt:lpstr>
      <vt:lpstr>Sending JSON Response</vt:lpstr>
      <vt:lpstr>Sending JSON Response</vt:lpstr>
      <vt:lpstr> Frameworks for Node.js</vt:lpstr>
      <vt:lpstr>Node Framework</vt:lpstr>
      <vt:lpstr>Node Framework</vt:lpstr>
      <vt:lpstr> Frameworks for NodeJS</vt:lpstr>
      <vt:lpstr> Frameworks for NodeJS</vt:lpstr>
      <vt:lpstr> Frameworks for NodeJS</vt:lpstr>
      <vt:lpstr>Quiz</vt:lpstr>
      <vt:lpstr>Quiz</vt:lpstr>
      <vt:lpstr>Quiz</vt:lpstr>
      <vt:lpstr>Quiz</vt:lpstr>
      <vt:lpstr>Quiz</vt:lpstr>
      <vt:lpstr>Quiz</vt:lpstr>
      <vt:lpstr>Quiz</vt:lpstr>
      <vt:lpstr>Quiz</vt:lpstr>
      <vt:lpstr>Quiz</vt:lpstr>
      <vt:lpstr>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42pt, bold max. 3 lines</dc:title>
  <dc:creator>smartcliff@montbleu.com</dc:creator>
  <cp:lastModifiedBy>Lenovo</cp:lastModifiedBy>
  <cp:revision>313</cp:revision>
  <dcterms:created xsi:type="dcterms:W3CDTF">2021-06-04T07:21:01Z</dcterms:created>
  <dcterms:modified xsi:type="dcterms:W3CDTF">2024-03-30T04:37:38Z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0x0101009C866F6970D0494894EBDF34D6F444F4</vt:lpwstr>
  </property>
</Properties>
</file>