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13"/>
  </p:notesMasterIdLst>
  <p:sldIdLst>
    <p:sldId id="256" r:id="rId2"/>
    <p:sldId id="266" r:id="rId3"/>
    <p:sldId id="257" r:id="rId4"/>
    <p:sldId id="261" r:id="rId5"/>
    <p:sldId id="265" r:id="rId6"/>
    <p:sldId id="262" r:id="rId7"/>
    <p:sldId id="263" r:id="rId8"/>
    <p:sldId id="258" r:id="rId9"/>
    <p:sldId id="260" r:id="rId10"/>
    <p:sldId id="264"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E49B9C-B277-4B80-A26D-5D40397B9B97}"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1C2E2A-5B34-44E6-A9ED-6DFC2239D198}" type="slidenum">
              <a:rPr lang="en-US" smtClean="0"/>
              <a:t>‹#›</a:t>
            </a:fld>
            <a:endParaRPr lang="en-US"/>
          </a:p>
        </p:txBody>
      </p:sp>
    </p:spTree>
    <p:extLst>
      <p:ext uri="{BB962C8B-B14F-4D97-AF65-F5344CB8AC3E}">
        <p14:creationId xmlns:p14="http://schemas.microsoft.com/office/powerpoint/2010/main" val="210435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warm good afternoon to respected sir and my dear colleagues. </a:t>
            </a:r>
          </a:p>
          <a:p>
            <a:endParaRPr lang="en-US" dirty="0"/>
          </a:p>
          <a:p>
            <a:r>
              <a:rPr lang="en-US" dirty="0"/>
              <a:t>Today me(</a:t>
            </a:r>
            <a:r>
              <a:rPr lang="en-US" dirty="0" err="1"/>
              <a:t>santosh</a:t>
            </a:r>
            <a:r>
              <a:rPr lang="en-US" dirty="0"/>
              <a:t>) and my partner Ajut </a:t>
            </a:r>
            <a:r>
              <a:rPr lang="en-US" dirty="0" err="1"/>
              <a:t>dangol</a:t>
            </a:r>
            <a:r>
              <a:rPr lang="en-US"/>
              <a:t> am here </a:t>
            </a:r>
            <a:r>
              <a:rPr lang="en-US" dirty="0"/>
              <a:t>to present on the topic presentation on multimedia. </a:t>
            </a:r>
          </a:p>
          <a:p>
            <a:r>
              <a:rPr lang="en-US" dirty="0"/>
              <a:t>Here we are not going to study deeply rather than just a brief information about the topic on </a:t>
            </a:r>
            <a:r>
              <a:rPr lang="en-US" dirty="0" err="1"/>
              <a:t>multimedia.So</a:t>
            </a:r>
            <a:r>
              <a:rPr lang="en-US" dirty="0"/>
              <a:t> without further delay lets move to the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1C2E2A-5B34-44E6-A9ED-6DFC2239D198}" type="slidenum">
              <a:rPr lang="en-US" smtClean="0"/>
              <a:t>1</a:t>
            </a:fld>
            <a:endParaRPr lang="en-US"/>
          </a:p>
        </p:txBody>
      </p:sp>
    </p:spTree>
    <p:extLst>
      <p:ext uri="{BB962C8B-B14F-4D97-AF65-F5344CB8AC3E}">
        <p14:creationId xmlns:p14="http://schemas.microsoft.com/office/powerpoint/2010/main" val="27351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topic, the contents that we are going to point out in this presentation are :</a:t>
            </a:r>
          </a:p>
          <a:p>
            <a:r>
              <a:rPr lang="en-US" sz="1200" dirty="0"/>
              <a:t>Introduction</a:t>
            </a:r>
          </a:p>
          <a:p>
            <a:r>
              <a:rPr lang="en-US" sz="1200" dirty="0"/>
              <a:t>Features of Multimedia</a:t>
            </a:r>
          </a:p>
          <a:p>
            <a:r>
              <a:rPr lang="en-US" sz="1200" dirty="0"/>
              <a:t>Purpose of Multimedia</a:t>
            </a:r>
          </a:p>
          <a:p>
            <a:r>
              <a:rPr lang="en-US" sz="1200" dirty="0"/>
              <a:t>Components of Multimedia</a:t>
            </a:r>
          </a:p>
          <a:p>
            <a:r>
              <a:rPr lang="en-US" sz="1200" dirty="0"/>
              <a:t>Advantages and disadvantages of multimedia</a:t>
            </a:r>
          </a:p>
          <a:p>
            <a:endParaRPr lang="en-US" dirty="0"/>
          </a:p>
        </p:txBody>
      </p:sp>
      <p:sp>
        <p:nvSpPr>
          <p:cNvPr id="4" name="Slide Number Placeholder 3"/>
          <p:cNvSpPr>
            <a:spLocks noGrp="1"/>
          </p:cNvSpPr>
          <p:nvPr>
            <p:ph type="sldNum" sz="quarter" idx="5"/>
          </p:nvPr>
        </p:nvSpPr>
        <p:spPr/>
        <p:txBody>
          <a:bodyPr/>
          <a:lstStyle/>
          <a:p>
            <a:fld id="{991C2E2A-5B34-44E6-A9ED-6DFC2239D198}" type="slidenum">
              <a:rPr lang="en-US" smtClean="0"/>
              <a:t>2</a:t>
            </a:fld>
            <a:endParaRPr lang="en-US"/>
          </a:p>
        </p:txBody>
      </p:sp>
    </p:spTree>
    <p:extLst>
      <p:ext uri="{BB962C8B-B14F-4D97-AF65-F5344CB8AC3E}">
        <p14:creationId xmlns:p14="http://schemas.microsoft.com/office/powerpoint/2010/main" val="364969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talking about the topic what is multimedia. ……It is the combination of two words multi and  media meaning there is the use of multiple medias. Whereas medias can be of different types such as </a:t>
            </a:r>
            <a:r>
              <a:rPr lang="en-US" sz="1200" dirty="0">
                <a:solidFill>
                  <a:schemeClr val="tx1"/>
                </a:solidFill>
              </a:rPr>
              <a:t>text</a:t>
            </a:r>
            <a:r>
              <a:rPr lang="en-US" sz="1200" i="0" dirty="0">
                <a:solidFill>
                  <a:schemeClr val="tx1"/>
                </a:solidFill>
                <a:effectLst/>
              </a:rPr>
              <a:t>, </a:t>
            </a:r>
            <a:r>
              <a:rPr lang="en-US" sz="1200" dirty="0">
                <a:solidFill>
                  <a:schemeClr val="tx1"/>
                </a:solidFill>
              </a:rPr>
              <a:t>audio</a:t>
            </a:r>
            <a:r>
              <a:rPr lang="en-US" sz="1200" i="0" dirty="0">
                <a:solidFill>
                  <a:schemeClr val="tx1"/>
                </a:solidFill>
                <a:effectLst/>
              </a:rPr>
              <a:t>, </a:t>
            </a:r>
            <a:r>
              <a:rPr lang="en-US" sz="1200" dirty="0">
                <a:solidFill>
                  <a:schemeClr val="tx1"/>
                </a:solidFill>
              </a:rPr>
              <a:t>images</a:t>
            </a:r>
            <a:r>
              <a:rPr lang="en-US" sz="1200" i="0" dirty="0">
                <a:solidFill>
                  <a:schemeClr val="tx1"/>
                </a:solidFill>
                <a:effectLst/>
              </a:rPr>
              <a:t>, </a:t>
            </a:r>
            <a:r>
              <a:rPr lang="en-US" sz="1200" dirty="0">
                <a:solidFill>
                  <a:schemeClr val="tx1"/>
                </a:solidFill>
              </a:rPr>
              <a:t>animations</a:t>
            </a:r>
            <a:r>
              <a:rPr lang="en-US" sz="1200" i="0" dirty="0">
                <a:solidFill>
                  <a:schemeClr val="tx1"/>
                </a:solidFill>
                <a:effectLst/>
              </a:rPr>
              <a:t>, or </a:t>
            </a:r>
            <a:r>
              <a:rPr lang="en-US" sz="1200" dirty="0">
                <a:solidFill>
                  <a:schemeClr val="tx1"/>
                </a:solidFill>
              </a:rPr>
              <a:t>video</a:t>
            </a:r>
            <a:r>
              <a:rPr lang="en-US" sz="1200" i="0" dirty="0">
                <a:solidFill>
                  <a:schemeClr val="tx1"/>
                </a:solidFill>
                <a:effectLst/>
              </a:rPr>
              <a:t> </a:t>
            </a:r>
            <a:endParaRPr lang="en-US" dirty="0"/>
          </a:p>
          <a:p>
            <a:endParaRPr lang="en-US" dirty="0"/>
          </a:p>
          <a:p>
            <a:r>
              <a:rPr lang="en-US" dirty="0"/>
              <a:t>The live example of multimedia is this classroom where I am presenting my presentation using a projector and a laptop.</a:t>
            </a:r>
          </a:p>
        </p:txBody>
      </p:sp>
      <p:sp>
        <p:nvSpPr>
          <p:cNvPr id="4" name="Slide Number Placeholder 3"/>
          <p:cNvSpPr>
            <a:spLocks noGrp="1"/>
          </p:cNvSpPr>
          <p:nvPr>
            <p:ph type="sldNum" sz="quarter" idx="5"/>
          </p:nvPr>
        </p:nvSpPr>
        <p:spPr/>
        <p:txBody>
          <a:bodyPr/>
          <a:lstStyle/>
          <a:p>
            <a:fld id="{991C2E2A-5B34-44E6-A9ED-6DFC2239D198}" type="slidenum">
              <a:rPr lang="en-US" smtClean="0"/>
              <a:t>3</a:t>
            </a:fld>
            <a:endParaRPr lang="en-US"/>
          </a:p>
        </p:txBody>
      </p:sp>
    </p:spTree>
    <p:extLst>
      <p:ext uri="{BB962C8B-B14F-4D97-AF65-F5344CB8AC3E}">
        <p14:creationId xmlns:p14="http://schemas.microsoft.com/office/powerpoint/2010/main" val="133336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1C2E2A-5B34-44E6-A9ED-6DFC2239D198}" type="slidenum">
              <a:rPr lang="en-US" smtClean="0"/>
              <a:t>4</a:t>
            </a:fld>
            <a:endParaRPr lang="en-US"/>
          </a:p>
        </p:txBody>
      </p:sp>
    </p:spTree>
    <p:extLst>
      <p:ext uri="{BB962C8B-B14F-4D97-AF65-F5344CB8AC3E}">
        <p14:creationId xmlns:p14="http://schemas.microsoft.com/office/powerpoint/2010/main" val="2698282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8DDF2F4-5A3C-47F7-BADE-FD9C0485CFA3}" type="datetimeFigureOut">
              <a:rPr lang="en-US" smtClean="0"/>
              <a:t>6/19/2022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232576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DF2F4-5A3C-47F7-BADE-FD9C0485CFA3}"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1642195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DDF2F4-5A3C-47F7-BADE-FD9C0485CFA3}"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2344206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8DDF2F4-5A3C-47F7-BADE-FD9C0485CFA3}"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2666407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DF2F4-5A3C-47F7-BADE-FD9C0485CFA3}"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699819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DDF2F4-5A3C-47F7-BADE-FD9C0485CFA3}" type="datetimeFigureOut">
              <a:rPr lang="en-US" smtClean="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4017668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8DDF2F4-5A3C-47F7-BADE-FD9C0485CFA3}" type="datetimeFigureOut">
              <a:rPr lang="en-US" smtClean="0"/>
              <a:t>6/19/2022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3158514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8DDF2F4-5A3C-47F7-BADE-FD9C0485CFA3}"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1388637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8DDF2F4-5A3C-47F7-BADE-FD9C0485CFA3}"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31880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DDF2F4-5A3C-47F7-BADE-FD9C0485CFA3}"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2726144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DF2F4-5A3C-47F7-BADE-FD9C0485CFA3}" type="datetimeFigureOut">
              <a:rPr lang="en-US" smtClean="0"/>
              <a:t>6/19/2022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390105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DDF2F4-5A3C-47F7-BADE-FD9C0485CFA3}"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993863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DDF2F4-5A3C-47F7-BADE-FD9C0485CFA3}" type="datetimeFigureOut">
              <a:rPr lang="en-US" smtClean="0"/>
              <a:t>6/19/2022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190365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DDF2F4-5A3C-47F7-BADE-FD9C0485CFA3}" type="datetimeFigureOut">
              <a:rPr lang="en-US" smtClean="0"/>
              <a:t>6/19/2022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319886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DF2F4-5A3C-47F7-BADE-FD9C0485CFA3}" type="datetimeFigureOut">
              <a:rPr lang="en-US" smtClean="0"/>
              <a:t>6/19/2022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385013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DF2F4-5A3C-47F7-BADE-FD9C0485CFA3}"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931178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DF2F4-5A3C-47F7-BADE-FD9C0485CFA3}" type="datetimeFigureOut">
              <a:rPr lang="en-US" smtClean="0"/>
              <a:t>6/19/2022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37EE9-BB56-4CA0-8532-F05ECF1D7846}" type="slidenum">
              <a:rPr lang="en-US" smtClean="0"/>
              <a:t>‹#›</a:t>
            </a:fld>
            <a:endParaRPr lang="en-US"/>
          </a:p>
        </p:txBody>
      </p:sp>
    </p:spTree>
    <p:extLst>
      <p:ext uri="{BB962C8B-B14F-4D97-AF65-F5344CB8AC3E}">
        <p14:creationId xmlns:p14="http://schemas.microsoft.com/office/powerpoint/2010/main" val="428723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8DDF2F4-5A3C-47F7-BADE-FD9C0485CFA3}" type="datetimeFigureOut">
              <a:rPr lang="en-US" smtClean="0"/>
              <a:t>6/19/2022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137EE9-BB56-4CA0-8532-F05ECF1D7846}" type="slidenum">
              <a:rPr lang="en-US" smtClean="0"/>
              <a:t>‹#›</a:t>
            </a:fld>
            <a:endParaRPr lang="en-US"/>
          </a:p>
        </p:txBody>
      </p:sp>
    </p:spTree>
    <p:extLst>
      <p:ext uri="{BB962C8B-B14F-4D97-AF65-F5344CB8AC3E}">
        <p14:creationId xmlns:p14="http://schemas.microsoft.com/office/powerpoint/2010/main" val="2078553256"/>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80ED-C468-AB7A-8A0F-CE7FF008CA83}"/>
              </a:ext>
            </a:extLst>
          </p:cNvPr>
          <p:cNvSpPr>
            <a:spLocks noGrp="1"/>
          </p:cNvSpPr>
          <p:nvPr>
            <p:ph type="ctrTitle"/>
          </p:nvPr>
        </p:nvSpPr>
        <p:spPr>
          <a:xfrm>
            <a:off x="1069848" y="1349502"/>
            <a:ext cx="9966960" cy="3035808"/>
          </a:xfrm>
        </p:spPr>
        <p:txBody>
          <a:bodyPr/>
          <a:lstStyle/>
          <a:p>
            <a:r>
              <a:rPr lang="en-US" dirty="0"/>
              <a:t>Presentation on multimedia</a:t>
            </a:r>
          </a:p>
        </p:txBody>
      </p:sp>
      <p:sp>
        <p:nvSpPr>
          <p:cNvPr id="3" name="Subtitle 2">
            <a:extLst>
              <a:ext uri="{FF2B5EF4-FFF2-40B4-BE49-F238E27FC236}">
                <a16:creationId xmlns:a16="http://schemas.microsoft.com/office/drawing/2014/main" id="{9B390587-6716-C2C6-C802-83E51466EA47}"/>
              </a:ext>
            </a:extLst>
          </p:cNvPr>
          <p:cNvSpPr>
            <a:spLocks noGrp="1"/>
          </p:cNvSpPr>
          <p:nvPr>
            <p:ph type="subTitle" idx="1"/>
          </p:nvPr>
        </p:nvSpPr>
        <p:spPr/>
        <p:txBody>
          <a:bodyPr/>
          <a:lstStyle/>
          <a:p>
            <a:r>
              <a:rPr lang="en-US" dirty="0"/>
              <a:t>Presented by: Ajut Dangol, Santosh </a:t>
            </a:r>
            <a:r>
              <a:rPr lang="en-US" dirty="0" err="1"/>
              <a:t>Bohara</a:t>
            </a:r>
            <a:endParaRPr lang="en-US" dirty="0"/>
          </a:p>
        </p:txBody>
      </p:sp>
    </p:spTree>
    <p:extLst>
      <p:ext uri="{BB962C8B-B14F-4D97-AF65-F5344CB8AC3E}">
        <p14:creationId xmlns:p14="http://schemas.microsoft.com/office/powerpoint/2010/main" val="4141331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6C3D-DB90-2E30-0320-291ECD6A45C8}"/>
              </a:ext>
            </a:extLst>
          </p:cNvPr>
          <p:cNvSpPr>
            <a:spLocks noGrp="1"/>
          </p:cNvSpPr>
          <p:nvPr>
            <p:ph type="title"/>
          </p:nvPr>
        </p:nvSpPr>
        <p:spPr/>
        <p:txBody>
          <a:bodyPr>
            <a:normAutofit/>
          </a:bodyPr>
          <a:lstStyle/>
          <a:p>
            <a:r>
              <a:rPr lang="en-US" sz="4000" dirty="0"/>
              <a:t>Disadvantages of multimedia</a:t>
            </a:r>
          </a:p>
        </p:txBody>
      </p:sp>
      <p:sp>
        <p:nvSpPr>
          <p:cNvPr id="3" name="Content Placeholder 2">
            <a:extLst>
              <a:ext uri="{FF2B5EF4-FFF2-40B4-BE49-F238E27FC236}">
                <a16:creationId xmlns:a16="http://schemas.microsoft.com/office/drawing/2014/main" id="{79DD9CF8-4BDE-B42A-4FD8-36EF4EA353A6}"/>
              </a:ext>
            </a:extLst>
          </p:cNvPr>
          <p:cNvSpPr>
            <a:spLocks noGrp="1"/>
          </p:cNvSpPr>
          <p:nvPr>
            <p:ph idx="1"/>
          </p:nvPr>
        </p:nvSpPr>
        <p:spPr/>
        <p:txBody>
          <a:bodyPr/>
          <a:lstStyle/>
          <a:p>
            <a:pPr algn="just"/>
            <a:r>
              <a:rPr lang="en-US" sz="2000" i="0" dirty="0">
                <a:solidFill>
                  <a:srgbClr val="3B3B3B"/>
                </a:solidFill>
                <a:effectLst/>
              </a:rPr>
              <a:t>Misuse of multimedia  </a:t>
            </a:r>
            <a:r>
              <a:rPr lang="en-US" sz="2000" b="0" i="0" dirty="0">
                <a:solidFill>
                  <a:srgbClr val="3B3B3B"/>
                </a:solidFill>
                <a:effectLst/>
              </a:rPr>
              <a:t>can be seen in education sector as student don’t focus on their studies rather than play games or use social media in a class.</a:t>
            </a:r>
          </a:p>
          <a:p>
            <a:pPr algn="just"/>
            <a:r>
              <a:rPr lang="en-US" sz="2000" b="0" i="0" dirty="0">
                <a:solidFill>
                  <a:srgbClr val="3B3B3B"/>
                </a:solidFill>
                <a:effectLst/>
              </a:rPr>
              <a:t>People may waste their time on surfing unnecessary information on internet and may not focus on important issues.</a:t>
            </a:r>
          </a:p>
          <a:p>
            <a:pPr algn="just"/>
            <a:r>
              <a:rPr lang="en-US" sz="2000" b="0" i="0" dirty="0">
                <a:solidFill>
                  <a:srgbClr val="3B3B3B"/>
                </a:solidFill>
                <a:effectLst/>
              </a:rPr>
              <a:t>Lot of information is available on internet so it takes time find out the information which is needed.</a:t>
            </a:r>
          </a:p>
          <a:p>
            <a:pPr marL="0" indent="0">
              <a:buNone/>
            </a:pPr>
            <a:endParaRPr lang="en-US" dirty="0"/>
          </a:p>
        </p:txBody>
      </p:sp>
    </p:spTree>
    <p:extLst>
      <p:ext uri="{BB962C8B-B14F-4D97-AF65-F5344CB8AC3E}">
        <p14:creationId xmlns:p14="http://schemas.microsoft.com/office/powerpoint/2010/main" val="30027767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EDB6-6C40-A5C6-320F-6988B2953DD6}"/>
              </a:ext>
            </a:extLst>
          </p:cNvPr>
          <p:cNvSpPr>
            <a:spLocks noGrp="1"/>
          </p:cNvSpPr>
          <p:nvPr>
            <p:ph type="title"/>
          </p:nvPr>
        </p:nvSpPr>
        <p:spPr>
          <a:xfrm>
            <a:off x="774573" y="2503932"/>
            <a:ext cx="10058400" cy="1609344"/>
          </a:xfrm>
        </p:spPr>
        <p:txBody>
          <a:bodyPr/>
          <a:lstStyle/>
          <a:p>
            <a:pPr algn="ctr"/>
            <a:r>
              <a:rPr lang="en-US" sz="4400" b="1" dirty="0">
                <a:solidFill>
                  <a:schemeClr val="tx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1284773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9EEA-A7B8-8086-1052-2497B2E99152}"/>
              </a:ext>
            </a:extLst>
          </p:cNvPr>
          <p:cNvSpPr>
            <a:spLocks noGrp="1"/>
          </p:cNvSpPr>
          <p:nvPr>
            <p:ph type="title"/>
          </p:nvPr>
        </p:nvSpPr>
        <p:spPr/>
        <p:txBody>
          <a:bodyPr/>
          <a:lstStyle/>
          <a:p>
            <a:r>
              <a:rPr lang="en-US" sz="4000" dirty="0"/>
              <a:t>Contents:</a:t>
            </a:r>
          </a:p>
        </p:txBody>
      </p:sp>
      <p:sp>
        <p:nvSpPr>
          <p:cNvPr id="3" name="Content Placeholder 2">
            <a:extLst>
              <a:ext uri="{FF2B5EF4-FFF2-40B4-BE49-F238E27FC236}">
                <a16:creationId xmlns:a16="http://schemas.microsoft.com/office/drawing/2014/main" id="{3491DB6B-B750-43D2-A50D-A0ED5BB120B4}"/>
              </a:ext>
            </a:extLst>
          </p:cNvPr>
          <p:cNvSpPr>
            <a:spLocks noGrp="1"/>
          </p:cNvSpPr>
          <p:nvPr>
            <p:ph idx="1"/>
          </p:nvPr>
        </p:nvSpPr>
        <p:spPr/>
        <p:txBody>
          <a:bodyPr>
            <a:normAutofit/>
          </a:bodyPr>
          <a:lstStyle/>
          <a:p>
            <a:r>
              <a:rPr lang="en-US" sz="2400" dirty="0">
                <a:solidFill>
                  <a:schemeClr val="tx1">
                    <a:lumMod val="95000"/>
                    <a:lumOff val="5000"/>
                  </a:schemeClr>
                </a:solidFill>
              </a:rPr>
              <a:t>Introduction</a:t>
            </a:r>
          </a:p>
          <a:p>
            <a:r>
              <a:rPr lang="en-US" sz="2400" dirty="0">
                <a:solidFill>
                  <a:schemeClr val="tx1">
                    <a:lumMod val="95000"/>
                    <a:lumOff val="5000"/>
                  </a:schemeClr>
                </a:solidFill>
              </a:rPr>
              <a:t>Features of Multimedia</a:t>
            </a:r>
          </a:p>
          <a:p>
            <a:r>
              <a:rPr lang="en-US" sz="2400" dirty="0">
                <a:solidFill>
                  <a:schemeClr val="tx1">
                    <a:lumMod val="95000"/>
                    <a:lumOff val="5000"/>
                  </a:schemeClr>
                </a:solidFill>
              </a:rPr>
              <a:t>Purpose of Multimedia</a:t>
            </a:r>
          </a:p>
          <a:p>
            <a:r>
              <a:rPr lang="en-US" sz="2400" dirty="0">
                <a:solidFill>
                  <a:schemeClr val="tx1">
                    <a:lumMod val="95000"/>
                    <a:lumOff val="5000"/>
                  </a:schemeClr>
                </a:solidFill>
              </a:rPr>
              <a:t>Components of Multimedia</a:t>
            </a:r>
          </a:p>
          <a:p>
            <a:r>
              <a:rPr lang="en-US" sz="2400" dirty="0">
                <a:solidFill>
                  <a:schemeClr val="tx1">
                    <a:lumMod val="95000"/>
                    <a:lumOff val="5000"/>
                  </a:schemeClr>
                </a:solidFill>
              </a:rPr>
              <a:t>Advantages and disadvantages of multimedia</a:t>
            </a:r>
          </a:p>
          <a:p>
            <a:endParaRPr lang="en-US" sz="2400" dirty="0">
              <a:solidFill>
                <a:schemeClr val="tx1">
                  <a:lumMod val="95000"/>
                  <a:lumOff val="5000"/>
                </a:schemeClr>
              </a:solidFill>
            </a:endParaRPr>
          </a:p>
          <a:p>
            <a:pPr marL="0" indent="0">
              <a:buNone/>
            </a:pPr>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p:txBody>
      </p:sp>
    </p:spTree>
    <p:extLst>
      <p:ext uri="{BB962C8B-B14F-4D97-AF65-F5344CB8AC3E}">
        <p14:creationId xmlns:p14="http://schemas.microsoft.com/office/powerpoint/2010/main" val="228390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60157-6370-A595-9F46-D4D0240CEAAA}"/>
              </a:ext>
            </a:extLst>
          </p:cNvPr>
          <p:cNvSpPr>
            <a:spLocks noGrp="1"/>
          </p:cNvSpPr>
          <p:nvPr>
            <p:ph type="title"/>
          </p:nvPr>
        </p:nvSpPr>
        <p:spPr>
          <a:xfrm>
            <a:off x="1066800" y="512064"/>
            <a:ext cx="10058400" cy="1609344"/>
          </a:xfrm>
        </p:spPr>
        <p:txBody>
          <a:bodyPr/>
          <a:lstStyle/>
          <a:p>
            <a:r>
              <a:rPr lang="en-US" sz="4400" dirty="0"/>
              <a:t>Introduction</a:t>
            </a:r>
          </a:p>
        </p:txBody>
      </p:sp>
      <p:sp>
        <p:nvSpPr>
          <p:cNvPr id="5" name="Content Placeholder 4">
            <a:extLst>
              <a:ext uri="{FF2B5EF4-FFF2-40B4-BE49-F238E27FC236}">
                <a16:creationId xmlns:a16="http://schemas.microsoft.com/office/drawing/2014/main" id="{00C04D16-F6B3-A39B-72E5-17B7A4CFB9A9}"/>
              </a:ext>
            </a:extLst>
          </p:cNvPr>
          <p:cNvSpPr>
            <a:spLocks noGrp="1"/>
          </p:cNvSpPr>
          <p:nvPr>
            <p:ph idx="1"/>
          </p:nvPr>
        </p:nvSpPr>
        <p:spPr/>
        <p:txBody>
          <a:bodyPr>
            <a:normAutofit/>
          </a:bodyPr>
          <a:lstStyle/>
          <a:p>
            <a:r>
              <a:rPr lang="en-US" sz="2000" i="0" dirty="0">
                <a:solidFill>
                  <a:schemeClr val="tx1"/>
                </a:solidFill>
                <a:effectLst/>
              </a:rPr>
              <a:t>Multimedia is a form of communication that combines different </a:t>
            </a:r>
            <a:r>
              <a:rPr lang="en-US" sz="2000" dirty="0">
                <a:solidFill>
                  <a:schemeClr val="tx1"/>
                </a:solidFill>
              </a:rPr>
              <a:t> content form</a:t>
            </a:r>
            <a:r>
              <a:rPr lang="en-US" sz="2000" i="0" dirty="0">
                <a:solidFill>
                  <a:schemeClr val="tx1"/>
                </a:solidFill>
                <a:effectLst/>
              </a:rPr>
              <a:t> such as </a:t>
            </a:r>
            <a:r>
              <a:rPr lang="en-US" sz="2000" dirty="0">
                <a:solidFill>
                  <a:schemeClr val="tx1"/>
                </a:solidFill>
              </a:rPr>
              <a:t>text</a:t>
            </a:r>
            <a:r>
              <a:rPr lang="en-US" sz="2000" i="0" dirty="0">
                <a:solidFill>
                  <a:schemeClr val="tx1"/>
                </a:solidFill>
                <a:effectLst/>
              </a:rPr>
              <a:t>, </a:t>
            </a:r>
            <a:r>
              <a:rPr lang="en-US" sz="2000" dirty="0">
                <a:solidFill>
                  <a:schemeClr val="tx1"/>
                </a:solidFill>
              </a:rPr>
              <a:t>audio</a:t>
            </a:r>
            <a:r>
              <a:rPr lang="en-US" sz="2000" i="0" dirty="0">
                <a:solidFill>
                  <a:schemeClr val="tx1"/>
                </a:solidFill>
                <a:effectLst/>
              </a:rPr>
              <a:t>, </a:t>
            </a:r>
            <a:r>
              <a:rPr lang="en-US" sz="2000" dirty="0">
                <a:solidFill>
                  <a:schemeClr val="tx1"/>
                </a:solidFill>
              </a:rPr>
              <a:t>images</a:t>
            </a:r>
            <a:r>
              <a:rPr lang="en-US" sz="2000" i="0" dirty="0">
                <a:solidFill>
                  <a:schemeClr val="tx1"/>
                </a:solidFill>
                <a:effectLst/>
              </a:rPr>
              <a:t>, </a:t>
            </a:r>
            <a:r>
              <a:rPr lang="en-US" sz="2000" dirty="0">
                <a:solidFill>
                  <a:schemeClr val="tx1"/>
                </a:solidFill>
              </a:rPr>
              <a:t>animations</a:t>
            </a:r>
            <a:r>
              <a:rPr lang="en-US" sz="2000" i="0" dirty="0">
                <a:solidFill>
                  <a:schemeClr val="tx1"/>
                </a:solidFill>
                <a:effectLst/>
              </a:rPr>
              <a:t>, or </a:t>
            </a:r>
            <a:r>
              <a:rPr lang="en-US" sz="2000" dirty="0">
                <a:solidFill>
                  <a:schemeClr val="tx1"/>
                </a:solidFill>
              </a:rPr>
              <a:t>video</a:t>
            </a:r>
            <a:r>
              <a:rPr lang="en-US" sz="2000" i="0" dirty="0">
                <a:solidFill>
                  <a:schemeClr val="tx1"/>
                </a:solidFill>
                <a:effectLst/>
              </a:rPr>
              <a:t> into a single interactive presentation, in contrast to traditional mass media which features little to no interaction from users, such as printed material or audio recordings</a:t>
            </a:r>
          </a:p>
          <a:p>
            <a:r>
              <a:rPr lang="en-US" sz="2000" b="0" i="0" dirty="0">
                <a:solidFill>
                  <a:srgbClr val="202122"/>
                </a:solidFill>
                <a:effectLst/>
              </a:rPr>
              <a:t>Popular examples of multimedia include video podcasts, audio slideshows and animated videos.</a:t>
            </a:r>
            <a:endParaRPr lang="en-US" sz="2000" dirty="0">
              <a:solidFill>
                <a:schemeClr val="tx1"/>
              </a:solidFill>
            </a:endParaRPr>
          </a:p>
        </p:txBody>
      </p:sp>
    </p:spTree>
    <p:extLst>
      <p:ext uri="{BB962C8B-B14F-4D97-AF65-F5344CB8AC3E}">
        <p14:creationId xmlns:p14="http://schemas.microsoft.com/office/powerpoint/2010/main" val="69080751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D0FD-480F-6AB9-8279-614B29CA58D3}"/>
              </a:ext>
            </a:extLst>
          </p:cNvPr>
          <p:cNvSpPr>
            <a:spLocks noGrp="1"/>
          </p:cNvSpPr>
          <p:nvPr>
            <p:ph type="title"/>
          </p:nvPr>
        </p:nvSpPr>
        <p:spPr/>
        <p:txBody>
          <a:bodyPr>
            <a:normAutofit fontScale="90000"/>
          </a:bodyPr>
          <a:lstStyle/>
          <a:p>
            <a:r>
              <a:rPr lang="en-US" sz="4000" dirty="0"/>
              <a:t>Desirable Features for a Multimedia System</a:t>
            </a:r>
          </a:p>
        </p:txBody>
      </p:sp>
      <p:sp>
        <p:nvSpPr>
          <p:cNvPr id="3" name="Content Placeholder 2">
            <a:extLst>
              <a:ext uri="{FF2B5EF4-FFF2-40B4-BE49-F238E27FC236}">
                <a16:creationId xmlns:a16="http://schemas.microsoft.com/office/drawing/2014/main" id="{2F6A57C9-0B59-64F9-3219-5E97C7652F47}"/>
              </a:ext>
            </a:extLst>
          </p:cNvPr>
          <p:cNvSpPr>
            <a:spLocks noGrp="1"/>
          </p:cNvSpPr>
          <p:nvPr>
            <p:ph idx="1"/>
          </p:nvPr>
        </p:nvSpPr>
        <p:spPr/>
        <p:txBody>
          <a:bodyPr>
            <a:normAutofit/>
          </a:bodyPr>
          <a:lstStyle/>
          <a:p>
            <a:r>
              <a:rPr lang="en-US" sz="2400" dirty="0"/>
              <a:t>Very High Processing Power </a:t>
            </a:r>
          </a:p>
          <a:p>
            <a:r>
              <a:rPr lang="en-US" sz="2400" dirty="0"/>
              <a:t> Multimedia Capable File System </a:t>
            </a:r>
          </a:p>
          <a:p>
            <a:r>
              <a:rPr lang="en-US" sz="2400" dirty="0"/>
              <a:t> Data Representations/File Formats that support multimedia </a:t>
            </a:r>
          </a:p>
          <a:p>
            <a:r>
              <a:rPr lang="en-US" sz="2400" dirty="0"/>
              <a:t> Storage and Memory </a:t>
            </a:r>
          </a:p>
          <a:p>
            <a:r>
              <a:rPr lang="en-US" sz="2400" dirty="0"/>
              <a:t>Network Support </a:t>
            </a:r>
          </a:p>
          <a:p>
            <a:r>
              <a:rPr lang="en-US" sz="2400" dirty="0"/>
              <a:t> Software Tools</a:t>
            </a:r>
          </a:p>
        </p:txBody>
      </p:sp>
    </p:spTree>
    <p:extLst>
      <p:ext uri="{BB962C8B-B14F-4D97-AF65-F5344CB8AC3E}">
        <p14:creationId xmlns:p14="http://schemas.microsoft.com/office/powerpoint/2010/main" val="20575889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A64A-40F3-F1E1-B794-B00E325CB662}"/>
              </a:ext>
            </a:extLst>
          </p:cNvPr>
          <p:cNvSpPr>
            <a:spLocks noGrp="1"/>
          </p:cNvSpPr>
          <p:nvPr>
            <p:ph type="title"/>
          </p:nvPr>
        </p:nvSpPr>
        <p:spPr>
          <a:xfrm>
            <a:off x="1063752" y="685800"/>
            <a:ext cx="10058400" cy="1609344"/>
          </a:xfrm>
        </p:spPr>
        <p:txBody>
          <a:bodyPr>
            <a:normAutofit/>
          </a:bodyPr>
          <a:lstStyle/>
          <a:p>
            <a:r>
              <a:rPr lang="en-US" sz="4000" i="0" dirty="0">
                <a:solidFill>
                  <a:schemeClr val="bg1"/>
                </a:solidFill>
                <a:effectLst/>
              </a:rPr>
              <a:t>Purpose of Multimedia </a:t>
            </a:r>
            <a:br>
              <a:rPr lang="en-US" sz="4000" b="1" i="0" dirty="0">
                <a:solidFill>
                  <a:srgbClr val="3B3B3B"/>
                </a:solidFill>
                <a:effectLst/>
                <a:latin typeface="Georgia" panose="02040502050405020303" pitchFamily="18" charset="0"/>
              </a:rPr>
            </a:br>
            <a:endParaRPr lang="en-US" sz="4000" dirty="0"/>
          </a:p>
        </p:txBody>
      </p:sp>
      <p:sp>
        <p:nvSpPr>
          <p:cNvPr id="3" name="Content Placeholder 2">
            <a:extLst>
              <a:ext uri="{FF2B5EF4-FFF2-40B4-BE49-F238E27FC236}">
                <a16:creationId xmlns:a16="http://schemas.microsoft.com/office/drawing/2014/main" id="{058E362E-2428-C5ED-F177-FDC516B8457A}"/>
              </a:ext>
            </a:extLst>
          </p:cNvPr>
          <p:cNvSpPr>
            <a:spLocks noGrp="1"/>
          </p:cNvSpPr>
          <p:nvPr>
            <p:ph idx="1"/>
          </p:nvPr>
        </p:nvSpPr>
        <p:spPr>
          <a:xfrm>
            <a:off x="1154954" y="2603499"/>
            <a:ext cx="8825659" cy="3863975"/>
          </a:xfrm>
        </p:spPr>
        <p:txBody>
          <a:bodyPr>
            <a:normAutofit/>
          </a:bodyPr>
          <a:lstStyle/>
          <a:p>
            <a:r>
              <a:rPr lang="en-US" sz="2000" b="0" i="0" dirty="0">
                <a:solidFill>
                  <a:srgbClr val="3B3B3B"/>
                </a:solidFill>
                <a:effectLst/>
              </a:rPr>
              <a:t>Multimedia is used to represent information more attractively.</a:t>
            </a:r>
          </a:p>
          <a:p>
            <a:r>
              <a:rPr lang="en-US" sz="2000" b="0" i="0" dirty="0">
                <a:solidFill>
                  <a:srgbClr val="3B3B3B"/>
                </a:solidFill>
                <a:effectLst/>
              </a:rPr>
              <a:t>To illustrate concepts and ideas through pictures, audio or video,</a:t>
            </a:r>
          </a:p>
          <a:p>
            <a:r>
              <a:rPr lang="en-US" sz="2000" b="0" i="0" dirty="0">
                <a:solidFill>
                  <a:srgbClr val="3B3B3B"/>
                </a:solidFill>
                <a:effectLst/>
              </a:rPr>
              <a:t>Multimedia is used to present animations, visualization of concepts .</a:t>
            </a:r>
          </a:p>
          <a:p>
            <a:r>
              <a:rPr lang="en-US" sz="2000" b="0" i="0" dirty="0">
                <a:solidFill>
                  <a:srgbClr val="3B3B3B"/>
                </a:solidFill>
                <a:effectLst/>
              </a:rPr>
              <a:t>To require interactive participation of learner.</a:t>
            </a:r>
          </a:p>
          <a:p>
            <a:r>
              <a:rPr lang="en-US" sz="2000" b="0" i="0" dirty="0">
                <a:solidFill>
                  <a:srgbClr val="3B3B3B"/>
                </a:solidFill>
                <a:effectLst/>
              </a:rPr>
              <a:t>Multimedia increases learning effectiveness and also improves personal communication.</a:t>
            </a:r>
          </a:p>
          <a:p>
            <a:r>
              <a:rPr lang="en-US" sz="2000" b="0" i="0" dirty="0">
                <a:solidFill>
                  <a:srgbClr val="3B3B3B"/>
                </a:solidFill>
                <a:effectLst/>
              </a:rPr>
              <a:t>Multimedia gives information to individual and also provides high quality of presentation.</a:t>
            </a:r>
          </a:p>
          <a:p>
            <a:pPr marL="0" indent="0">
              <a:buNone/>
            </a:pPr>
            <a:endParaRPr lang="en-US" sz="2000" dirty="0"/>
          </a:p>
        </p:txBody>
      </p:sp>
    </p:spTree>
    <p:extLst>
      <p:ext uri="{BB962C8B-B14F-4D97-AF65-F5344CB8AC3E}">
        <p14:creationId xmlns:p14="http://schemas.microsoft.com/office/powerpoint/2010/main" val="33608186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ECC5-C311-2AF4-E46F-1FC0562F79B9}"/>
              </a:ext>
            </a:extLst>
          </p:cNvPr>
          <p:cNvSpPr>
            <a:spLocks noGrp="1"/>
          </p:cNvSpPr>
          <p:nvPr>
            <p:ph type="title"/>
          </p:nvPr>
        </p:nvSpPr>
        <p:spPr/>
        <p:txBody>
          <a:bodyPr>
            <a:normAutofit fontScale="90000"/>
          </a:bodyPr>
          <a:lstStyle/>
          <a:p>
            <a:r>
              <a:rPr lang="en-US" sz="4000" dirty="0"/>
              <a:t>Components of a Multimedia System </a:t>
            </a:r>
          </a:p>
        </p:txBody>
      </p:sp>
      <p:sp>
        <p:nvSpPr>
          <p:cNvPr id="4" name="Text Placeholder 3">
            <a:extLst>
              <a:ext uri="{FF2B5EF4-FFF2-40B4-BE49-F238E27FC236}">
                <a16:creationId xmlns:a16="http://schemas.microsoft.com/office/drawing/2014/main" id="{A5829B40-1BCA-E03C-DB0F-FAFE7BAD46DE}"/>
              </a:ext>
            </a:extLst>
          </p:cNvPr>
          <p:cNvSpPr>
            <a:spLocks noGrp="1"/>
          </p:cNvSpPr>
          <p:nvPr>
            <p:ph type="body" idx="1"/>
          </p:nvPr>
        </p:nvSpPr>
        <p:spPr/>
        <p:txBody>
          <a:bodyPr/>
          <a:lstStyle/>
          <a:p>
            <a:r>
              <a:rPr lang="en-US" dirty="0"/>
              <a:t>Capture Devices </a:t>
            </a:r>
          </a:p>
        </p:txBody>
      </p:sp>
      <p:sp>
        <p:nvSpPr>
          <p:cNvPr id="5" name="Content Placeholder 4">
            <a:extLst>
              <a:ext uri="{FF2B5EF4-FFF2-40B4-BE49-F238E27FC236}">
                <a16:creationId xmlns:a16="http://schemas.microsoft.com/office/drawing/2014/main" id="{637219B8-8843-A6B4-33E6-291B3B99C382}"/>
              </a:ext>
            </a:extLst>
          </p:cNvPr>
          <p:cNvSpPr>
            <a:spLocks noGrp="1"/>
          </p:cNvSpPr>
          <p:nvPr>
            <p:ph sz="half" idx="2"/>
          </p:nvPr>
        </p:nvSpPr>
        <p:spPr/>
        <p:txBody>
          <a:bodyPr>
            <a:normAutofit/>
          </a:bodyPr>
          <a:lstStyle/>
          <a:p>
            <a:r>
              <a:rPr lang="pt-BR" sz="2400" dirty="0"/>
              <a:t>Video Camera</a:t>
            </a:r>
          </a:p>
          <a:p>
            <a:r>
              <a:rPr lang="pt-BR" sz="2400" dirty="0"/>
              <a:t> Video Recorder </a:t>
            </a:r>
          </a:p>
          <a:p>
            <a:r>
              <a:rPr lang="pt-BR" sz="2400" dirty="0"/>
              <a:t>Audio Microphone</a:t>
            </a:r>
          </a:p>
          <a:p>
            <a:r>
              <a:rPr lang="en-US" sz="2400" dirty="0"/>
              <a:t>VR devices </a:t>
            </a:r>
          </a:p>
        </p:txBody>
      </p:sp>
      <p:sp>
        <p:nvSpPr>
          <p:cNvPr id="6" name="Text Placeholder 5">
            <a:extLst>
              <a:ext uri="{FF2B5EF4-FFF2-40B4-BE49-F238E27FC236}">
                <a16:creationId xmlns:a16="http://schemas.microsoft.com/office/drawing/2014/main" id="{90A677CD-C21A-FFE8-2129-3671EA467683}"/>
              </a:ext>
            </a:extLst>
          </p:cNvPr>
          <p:cNvSpPr>
            <a:spLocks noGrp="1"/>
          </p:cNvSpPr>
          <p:nvPr>
            <p:ph type="body" sz="quarter" idx="3"/>
          </p:nvPr>
        </p:nvSpPr>
        <p:spPr/>
        <p:txBody>
          <a:bodyPr/>
          <a:lstStyle/>
          <a:p>
            <a:r>
              <a:rPr lang="en-US" dirty="0"/>
              <a:t>Storage Devices</a:t>
            </a:r>
          </a:p>
        </p:txBody>
      </p:sp>
      <p:sp>
        <p:nvSpPr>
          <p:cNvPr id="7" name="Content Placeholder 6">
            <a:extLst>
              <a:ext uri="{FF2B5EF4-FFF2-40B4-BE49-F238E27FC236}">
                <a16:creationId xmlns:a16="http://schemas.microsoft.com/office/drawing/2014/main" id="{3457B124-6087-CAF2-6099-F072F9856EFF}"/>
              </a:ext>
            </a:extLst>
          </p:cNvPr>
          <p:cNvSpPr>
            <a:spLocks noGrp="1"/>
          </p:cNvSpPr>
          <p:nvPr>
            <p:ph sz="quarter" idx="4"/>
          </p:nvPr>
        </p:nvSpPr>
        <p:spPr/>
        <p:txBody>
          <a:bodyPr>
            <a:normAutofit/>
          </a:bodyPr>
          <a:lstStyle/>
          <a:p>
            <a:r>
              <a:rPr lang="en-US" sz="2400" dirty="0"/>
              <a:t> Hard disk drive </a:t>
            </a:r>
          </a:p>
          <a:p>
            <a:r>
              <a:rPr lang="en-US" sz="2400" dirty="0"/>
              <a:t> Zip drive </a:t>
            </a:r>
          </a:p>
          <a:p>
            <a:r>
              <a:rPr lang="en-US" sz="2400" dirty="0"/>
              <a:t> Compact Disc</a:t>
            </a:r>
          </a:p>
          <a:p>
            <a:r>
              <a:rPr lang="en-US" sz="2400" dirty="0"/>
              <a:t>Digital Versatile Disc</a:t>
            </a:r>
          </a:p>
        </p:txBody>
      </p:sp>
    </p:spTree>
    <p:extLst>
      <p:ext uri="{BB962C8B-B14F-4D97-AF65-F5344CB8AC3E}">
        <p14:creationId xmlns:p14="http://schemas.microsoft.com/office/powerpoint/2010/main" val="730573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6A71-FD62-965B-3F39-0CC5128CD20B}"/>
              </a:ext>
            </a:extLst>
          </p:cNvPr>
          <p:cNvSpPr>
            <a:spLocks noGrp="1"/>
          </p:cNvSpPr>
          <p:nvPr>
            <p:ph type="title"/>
          </p:nvPr>
        </p:nvSpPr>
        <p:spPr/>
        <p:txBody>
          <a:bodyPr>
            <a:normAutofit fontScale="90000"/>
          </a:bodyPr>
          <a:lstStyle/>
          <a:p>
            <a:r>
              <a:rPr lang="en-US" sz="4000" dirty="0"/>
              <a:t>Components of a Multimedia System </a:t>
            </a:r>
          </a:p>
        </p:txBody>
      </p:sp>
      <p:sp>
        <p:nvSpPr>
          <p:cNvPr id="3" name="Text Placeholder 2">
            <a:extLst>
              <a:ext uri="{FF2B5EF4-FFF2-40B4-BE49-F238E27FC236}">
                <a16:creationId xmlns:a16="http://schemas.microsoft.com/office/drawing/2014/main" id="{7A4C2551-2686-ABD1-F57B-47D01B288310}"/>
              </a:ext>
            </a:extLst>
          </p:cNvPr>
          <p:cNvSpPr>
            <a:spLocks noGrp="1"/>
          </p:cNvSpPr>
          <p:nvPr>
            <p:ph type="body" idx="1"/>
          </p:nvPr>
        </p:nvSpPr>
        <p:spPr/>
        <p:txBody>
          <a:bodyPr/>
          <a:lstStyle/>
          <a:p>
            <a:r>
              <a:rPr lang="en-US" dirty="0"/>
              <a:t>Computer Systems</a:t>
            </a:r>
          </a:p>
        </p:txBody>
      </p:sp>
      <p:sp>
        <p:nvSpPr>
          <p:cNvPr id="4" name="Content Placeholder 3">
            <a:extLst>
              <a:ext uri="{FF2B5EF4-FFF2-40B4-BE49-F238E27FC236}">
                <a16:creationId xmlns:a16="http://schemas.microsoft.com/office/drawing/2014/main" id="{F869B785-5BBF-C246-7A31-0048E6538D61}"/>
              </a:ext>
            </a:extLst>
          </p:cNvPr>
          <p:cNvSpPr>
            <a:spLocks noGrp="1"/>
          </p:cNvSpPr>
          <p:nvPr>
            <p:ph sz="half" idx="2"/>
          </p:nvPr>
        </p:nvSpPr>
        <p:spPr/>
        <p:txBody>
          <a:bodyPr>
            <a:normAutofit/>
          </a:bodyPr>
          <a:lstStyle/>
          <a:p>
            <a:r>
              <a:rPr lang="en-US" sz="2400" dirty="0"/>
              <a:t>Desktop computer </a:t>
            </a:r>
          </a:p>
          <a:p>
            <a:r>
              <a:rPr lang="en-US" sz="2400" dirty="0"/>
              <a:t> Processor </a:t>
            </a:r>
          </a:p>
          <a:p>
            <a:r>
              <a:rPr lang="en-US" sz="2400" dirty="0"/>
              <a:t>RAM </a:t>
            </a:r>
          </a:p>
          <a:p>
            <a:r>
              <a:rPr lang="en-US" sz="2400" dirty="0"/>
              <a:t>Display card</a:t>
            </a:r>
          </a:p>
          <a:p>
            <a:r>
              <a:rPr lang="en-US" sz="2400" dirty="0"/>
              <a:t>Sound card</a:t>
            </a:r>
          </a:p>
        </p:txBody>
      </p:sp>
      <p:sp>
        <p:nvSpPr>
          <p:cNvPr id="5" name="Text Placeholder 4">
            <a:extLst>
              <a:ext uri="{FF2B5EF4-FFF2-40B4-BE49-F238E27FC236}">
                <a16:creationId xmlns:a16="http://schemas.microsoft.com/office/drawing/2014/main" id="{58BDFCC4-68F0-02EF-EA6A-87EECA9F46D9}"/>
              </a:ext>
            </a:extLst>
          </p:cNvPr>
          <p:cNvSpPr>
            <a:spLocks noGrp="1"/>
          </p:cNvSpPr>
          <p:nvPr>
            <p:ph type="body" sz="quarter" idx="3"/>
          </p:nvPr>
        </p:nvSpPr>
        <p:spPr/>
        <p:txBody>
          <a:bodyPr/>
          <a:lstStyle/>
          <a:p>
            <a:r>
              <a:rPr lang="en-US" dirty="0"/>
              <a:t>Display Devices </a:t>
            </a:r>
          </a:p>
        </p:txBody>
      </p:sp>
      <p:sp>
        <p:nvSpPr>
          <p:cNvPr id="6" name="Content Placeholder 5">
            <a:extLst>
              <a:ext uri="{FF2B5EF4-FFF2-40B4-BE49-F238E27FC236}">
                <a16:creationId xmlns:a16="http://schemas.microsoft.com/office/drawing/2014/main" id="{D4654A79-DACD-D2DD-7F9D-6452889348E2}"/>
              </a:ext>
            </a:extLst>
          </p:cNvPr>
          <p:cNvSpPr>
            <a:spLocks noGrp="1"/>
          </p:cNvSpPr>
          <p:nvPr>
            <p:ph sz="quarter" idx="4"/>
          </p:nvPr>
        </p:nvSpPr>
        <p:spPr/>
        <p:txBody>
          <a:bodyPr>
            <a:normAutofit/>
          </a:bodyPr>
          <a:lstStyle/>
          <a:p>
            <a:r>
              <a:rPr lang="en-US" sz="2400" dirty="0"/>
              <a:t>High resolution monitor </a:t>
            </a:r>
          </a:p>
          <a:p>
            <a:r>
              <a:rPr lang="en-US" sz="2400" dirty="0"/>
              <a:t> High quality speakers</a:t>
            </a:r>
          </a:p>
          <a:p>
            <a:r>
              <a:rPr lang="en-US" sz="2400" dirty="0"/>
              <a:t>Color printer </a:t>
            </a:r>
          </a:p>
          <a:p>
            <a:r>
              <a:rPr lang="en-US" sz="2400" dirty="0"/>
              <a:t> Projector</a:t>
            </a:r>
          </a:p>
        </p:txBody>
      </p:sp>
    </p:spTree>
    <p:extLst>
      <p:ext uri="{BB962C8B-B14F-4D97-AF65-F5344CB8AC3E}">
        <p14:creationId xmlns:p14="http://schemas.microsoft.com/office/powerpoint/2010/main" val="2965402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EDD7-0E04-C222-D713-8B39252DC391}"/>
              </a:ext>
            </a:extLst>
          </p:cNvPr>
          <p:cNvSpPr>
            <a:spLocks noGrp="1"/>
          </p:cNvSpPr>
          <p:nvPr>
            <p:ph type="title"/>
          </p:nvPr>
        </p:nvSpPr>
        <p:spPr/>
        <p:txBody>
          <a:bodyPr>
            <a:normAutofit/>
          </a:bodyPr>
          <a:lstStyle/>
          <a:p>
            <a:r>
              <a:rPr lang="en-US" sz="4000" dirty="0"/>
              <a:t>Application area of multimedia</a:t>
            </a:r>
          </a:p>
        </p:txBody>
      </p:sp>
      <p:sp>
        <p:nvSpPr>
          <p:cNvPr id="3" name="Content Placeholder 2">
            <a:extLst>
              <a:ext uri="{FF2B5EF4-FFF2-40B4-BE49-F238E27FC236}">
                <a16:creationId xmlns:a16="http://schemas.microsoft.com/office/drawing/2014/main" id="{95AA72A6-3955-241B-DD1F-A2B04B9342D2}"/>
              </a:ext>
            </a:extLst>
          </p:cNvPr>
          <p:cNvSpPr>
            <a:spLocks noGrp="1"/>
          </p:cNvSpPr>
          <p:nvPr>
            <p:ph idx="1"/>
          </p:nvPr>
        </p:nvSpPr>
        <p:spPr/>
        <p:txBody>
          <a:bodyPr>
            <a:normAutofit/>
          </a:bodyPr>
          <a:lstStyle/>
          <a:p>
            <a:r>
              <a:rPr lang="en-US" sz="2400" dirty="0"/>
              <a:t>Video games</a:t>
            </a:r>
          </a:p>
          <a:p>
            <a:r>
              <a:rPr lang="en-US" sz="2400" dirty="0"/>
              <a:t>Virtual reality</a:t>
            </a:r>
          </a:p>
          <a:p>
            <a:r>
              <a:rPr lang="en-US" sz="2400" dirty="0"/>
              <a:t>Software media</a:t>
            </a:r>
          </a:p>
          <a:p>
            <a:r>
              <a:rPr lang="en-US" sz="2400" b="0" i="0" dirty="0">
                <a:solidFill>
                  <a:srgbClr val="000000"/>
                </a:solidFill>
                <a:effectLst/>
              </a:rPr>
              <a:t>Records Management</a:t>
            </a:r>
          </a:p>
          <a:p>
            <a:r>
              <a:rPr lang="en-US" sz="2400" dirty="0"/>
              <a:t>Edutainment</a:t>
            </a:r>
          </a:p>
        </p:txBody>
      </p:sp>
    </p:spTree>
    <p:extLst>
      <p:ext uri="{BB962C8B-B14F-4D97-AF65-F5344CB8AC3E}">
        <p14:creationId xmlns:p14="http://schemas.microsoft.com/office/powerpoint/2010/main" val="5662758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34A2-3847-1185-D54D-22E8C0B067B5}"/>
              </a:ext>
            </a:extLst>
          </p:cNvPr>
          <p:cNvSpPr>
            <a:spLocks noGrp="1"/>
          </p:cNvSpPr>
          <p:nvPr>
            <p:ph type="title"/>
          </p:nvPr>
        </p:nvSpPr>
        <p:spPr>
          <a:xfrm>
            <a:off x="1069848" y="437007"/>
            <a:ext cx="10058400" cy="1609344"/>
          </a:xfrm>
        </p:spPr>
        <p:txBody>
          <a:bodyPr/>
          <a:lstStyle/>
          <a:p>
            <a:r>
              <a:rPr lang="en-US" sz="4000" dirty="0"/>
              <a:t>Advantages of multimedia</a:t>
            </a:r>
          </a:p>
        </p:txBody>
      </p:sp>
      <p:sp>
        <p:nvSpPr>
          <p:cNvPr id="3" name="Content Placeholder 2">
            <a:extLst>
              <a:ext uri="{FF2B5EF4-FFF2-40B4-BE49-F238E27FC236}">
                <a16:creationId xmlns:a16="http://schemas.microsoft.com/office/drawing/2014/main" id="{E856B301-7C2A-8ED3-2889-C16D98291C35}"/>
              </a:ext>
            </a:extLst>
          </p:cNvPr>
          <p:cNvSpPr>
            <a:spLocks noGrp="1"/>
          </p:cNvSpPr>
          <p:nvPr>
            <p:ph idx="1"/>
          </p:nvPr>
        </p:nvSpPr>
        <p:spPr/>
        <p:txBody>
          <a:bodyPr>
            <a:normAutofit lnSpcReduction="10000"/>
          </a:bodyPr>
          <a:lstStyle/>
          <a:p>
            <a:r>
              <a:rPr lang="en-US" sz="2000" dirty="0"/>
              <a:t>It makes teaching learning easier in the classroom</a:t>
            </a:r>
          </a:p>
          <a:p>
            <a:r>
              <a:rPr lang="en-US" sz="2000" dirty="0"/>
              <a:t>It makes sharing of views, ideas and thoughts among various people around the world easy.</a:t>
            </a:r>
          </a:p>
          <a:p>
            <a:r>
              <a:rPr lang="en-US" sz="2000" dirty="0"/>
              <a:t>It can store the data and information for long time.</a:t>
            </a:r>
          </a:p>
          <a:p>
            <a:r>
              <a:rPr lang="en-US" sz="2000" dirty="0"/>
              <a:t>It is very easy to use, handle, carry, copy and store.</a:t>
            </a:r>
          </a:p>
          <a:p>
            <a:r>
              <a:rPr lang="en-US" sz="2000" dirty="0"/>
              <a:t>It allows adding audio, video, text and graphics the subject to make matter interactive and attractive.</a:t>
            </a:r>
          </a:p>
          <a:p>
            <a:r>
              <a:rPr lang="en-US" sz="2000" dirty="0"/>
              <a:t>It has a wide use in interactive webpages, video conferencing, distance education and seminars.</a:t>
            </a:r>
          </a:p>
        </p:txBody>
      </p:sp>
    </p:spTree>
    <p:extLst>
      <p:ext uri="{BB962C8B-B14F-4D97-AF65-F5344CB8AC3E}">
        <p14:creationId xmlns:p14="http://schemas.microsoft.com/office/powerpoint/2010/main" val="173123514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569</TotalTime>
  <Words>598</Words>
  <Application>Microsoft Office PowerPoint</Application>
  <PresentationFormat>Widescreen</PresentationFormat>
  <Paragraphs>86</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Georgia</vt:lpstr>
      <vt:lpstr>Wingdings 3</vt:lpstr>
      <vt:lpstr>Ion Boardroom</vt:lpstr>
      <vt:lpstr>Presentation on multimedia</vt:lpstr>
      <vt:lpstr>Contents:</vt:lpstr>
      <vt:lpstr>Introduction</vt:lpstr>
      <vt:lpstr>Desirable Features for a Multimedia System</vt:lpstr>
      <vt:lpstr>Purpose of Multimedia  </vt:lpstr>
      <vt:lpstr>Components of a Multimedia System </vt:lpstr>
      <vt:lpstr>Components of a Multimedia System </vt:lpstr>
      <vt:lpstr>Application area of multimedia</vt:lpstr>
      <vt:lpstr>Advantages of multimedia</vt:lpstr>
      <vt:lpstr>Disadvantages of multimedia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multimedia</dc:title>
  <dc:creator>ajud10gol@gmail.com</dc:creator>
  <cp:lastModifiedBy>ajud10gol@gmail.com</cp:lastModifiedBy>
  <cp:revision>11</cp:revision>
  <dcterms:created xsi:type="dcterms:W3CDTF">2022-06-17T11:16:44Z</dcterms:created>
  <dcterms:modified xsi:type="dcterms:W3CDTF">2022-06-19T10:00:12Z</dcterms:modified>
</cp:coreProperties>
</file>