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 id="2147483690" r:id="rId4"/>
  </p:sldMasterIdLst>
  <p:notesMasterIdLst>
    <p:notesMasterId r:id="rId42"/>
  </p:notesMasterIdLst>
  <p:sldIdLst>
    <p:sldId id="363" r:id="rId5"/>
    <p:sldId id="362" r:id="rId6"/>
    <p:sldId id="364" r:id="rId7"/>
    <p:sldId id="365" r:id="rId8"/>
    <p:sldId id="367" r:id="rId9"/>
    <p:sldId id="368" r:id="rId10"/>
    <p:sldId id="369" r:id="rId11"/>
    <p:sldId id="371" r:id="rId12"/>
    <p:sldId id="372" r:id="rId13"/>
    <p:sldId id="374" r:id="rId14"/>
    <p:sldId id="375" r:id="rId15"/>
    <p:sldId id="377" r:id="rId16"/>
    <p:sldId id="378" r:id="rId17"/>
    <p:sldId id="380" r:id="rId18"/>
    <p:sldId id="384" r:id="rId19"/>
    <p:sldId id="385" r:id="rId20"/>
    <p:sldId id="386" r:id="rId21"/>
    <p:sldId id="388" r:id="rId22"/>
    <p:sldId id="389" r:id="rId23"/>
    <p:sldId id="391" r:id="rId24"/>
    <p:sldId id="392" r:id="rId25"/>
    <p:sldId id="393" r:id="rId26"/>
    <p:sldId id="394" r:id="rId27"/>
    <p:sldId id="395" r:id="rId28"/>
    <p:sldId id="396" r:id="rId29"/>
    <p:sldId id="397" r:id="rId30"/>
    <p:sldId id="398" r:id="rId31"/>
    <p:sldId id="399" r:id="rId32"/>
    <p:sldId id="400" r:id="rId33"/>
    <p:sldId id="402" r:id="rId34"/>
    <p:sldId id="403" r:id="rId35"/>
    <p:sldId id="405" r:id="rId36"/>
    <p:sldId id="406" r:id="rId37"/>
    <p:sldId id="407" r:id="rId38"/>
    <p:sldId id="409" r:id="rId39"/>
    <p:sldId id="410" r:id="rId40"/>
    <p:sldId id="41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FF66CC"/>
    <a:srgbClr val="640C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3" d="100"/>
          <a:sy n="63" d="100"/>
        </p:scale>
        <p:origin x="78"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8/3/2024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25CB9F-9D04-4987-A06C-B207FB488FF0}"/>
              </a:ext>
            </a:extLst>
          </p:cNvPr>
          <p:cNvSpPr/>
          <p:nvPr userDrawn="1"/>
        </p:nvSpPr>
        <p:spPr>
          <a:xfrm>
            <a:off x="502468" y="884977"/>
            <a:ext cx="11187065" cy="508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그림 개체 틀 2">
            <a:extLst>
              <a:ext uri="{FF2B5EF4-FFF2-40B4-BE49-F238E27FC236}">
                <a16:creationId xmlns:a16="http://schemas.microsoft.com/office/drawing/2014/main" id="{844A9CA0-8EF5-4E63-971D-67BD5E666891}"/>
              </a:ext>
            </a:extLst>
          </p:cNvPr>
          <p:cNvSpPr>
            <a:spLocks noGrp="1"/>
          </p:cNvSpPr>
          <p:nvPr>
            <p:ph type="pic" sz="quarter" idx="14" hasCustomPrompt="1"/>
          </p:nvPr>
        </p:nvSpPr>
        <p:spPr>
          <a:xfrm>
            <a:off x="1791108" y="1155269"/>
            <a:ext cx="3188298" cy="4547463"/>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3AD96B-0F22-4DC5-A759-3DA84AB77CAE}"/>
              </a:ext>
            </a:extLst>
          </p:cNvPr>
          <p:cNvSpPr/>
          <p:nvPr userDrawn="1"/>
        </p:nvSpPr>
        <p:spPr>
          <a:xfrm>
            <a:off x="6318915" y="593002"/>
            <a:ext cx="5113965" cy="5671996"/>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Picture Placeholder 2">
            <a:extLst>
              <a:ext uri="{FF2B5EF4-FFF2-40B4-BE49-F238E27FC236}">
                <a16:creationId xmlns:a16="http://schemas.microsoft.com/office/drawing/2014/main" id="{8B918ED6-7A7A-4169-B434-B2A23E078107}"/>
              </a:ext>
            </a:extLst>
          </p:cNvPr>
          <p:cNvSpPr>
            <a:spLocks noGrp="1"/>
          </p:cNvSpPr>
          <p:nvPr>
            <p:ph type="pic" idx="1" hasCustomPrompt="1"/>
          </p:nvPr>
        </p:nvSpPr>
        <p:spPr>
          <a:xfrm>
            <a:off x="6800167" y="0"/>
            <a:ext cx="4151461" cy="6858000"/>
          </a:xfrm>
          <a:prstGeom prst="rect">
            <a:avLst/>
          </a:prstGeom>
          <a:solidFill>
            <a:schemeClr val="bg1">
              <a:lumMod val="95000"/>
            </a:schemeClr>
          </a:solidFill>
        </p:spPr>
        <p:txBody>
          <a:bodyPr anchor="ctr"/>
          <a:lstStyle>
            <a:lvl1pPr marL="0" indent="0" algn="ctr">
              <a:buNone/>
              <a:defRPr sz="1200" baseline="0">
                <a:solidFill>
                  <a:schemeClr val="tx1">
                    <a:lumMod val="85000"/>
                    <a:lumOff val="1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685AD898-D163-41FF-84AD-3135F3F50737}"/>
              </a:ext>
            </a:extLst>
          </p:cNvPr>
          <p:cNvSpPr>
            <a:spLocks noGrp="1"/>
          </p:cNvSpPr>
          <p:nvPr>
            <p:ph type="pic" idx="14" hasCustomPrompt="1"/>
          </p:nvPr>
        </p:nvSpPr>
        <p:spPr>
          <a:xfrm>
            <a:off x="6936000" y="0"/>
            <a:ext cx="5256000"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3" name="Picture Placeholder 2">
            <a:extLst>
              <a:ext uri="{FF2B5EF4-FFF2-40B4-BE49-F238E27FC236}">
                <a16:creationId xmlns:a16="http://schemas.microsoft.com/office/drawing/2014/main" id="{E2213BE3-A42E-4320-977C-64A797499182}"/>
              </a:ext>
            </a:extLst>
          </p:cNvPr>
          <p:cNvSpPr>
            <a:spLocks noGrp="1"/>
          </p:cNvSpPr>
          <p:nvPr>
            <p:ph type="pic" idx="15" hasCustomPrompt="1"/>
          </p:nvPr>
        </p:nvSpPr>
        <p:spPr>
          <a:xfrm>
            <a:off x="-1" y="2043000"/>
            <a:ext cx="5255999" cy="277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Freeform: Shape 5">
            <a:extLst>
              <a:ext uri="{FF2B5EF4-FFF2-40B4-BE49-F238E27FC236}">
                <a16:creationId xmlns:a16="http://schemas.microsoft.com/office/drawing/2014/main" id="{737C3E69-3E65-44AE-9C12-906E62D27C3D}"/>
              </a:ext>
            </a:extLst>
          </p:cNvPr>
          <p:cNvSpPr>
            <a:spLocks noGrp="1"/>
          </p:cNvSpPr>
          <p:nvPr>
            <p:ph type="pic" sz="quarter" idx="41" hasCustomPrompt="1"/>
          </p:nvPr>
        </p:nvSpPr>
        <p:spPr>
          <a:xfrm>
            <a:off x="0" y="0"/>
            <a:ext cx="6951916" cy="6858000"/>
          </a:xfrm>
          <a:custGeom>
            <a:avLst/>
            <a:gdLst>
              <a:gd name="connsiteX0" fmla="*/ 1771848 w 6951916"/>
              <a:gd name="connsiteY0" fmla="*/ 5235683 h 6858000"/>
              <a:gd name="connsiteX1" fmla="*/ 3436690 w 6951916"/>
              <a:gd name="connsiteY1" fmla="*/ 6858000 h 6858000"/>
              <a:gd name="connsiteX2" fmla="*/ 190969 w 6951916"/>
              <a:gd name="connsiteY2" fmla="*/ 6858000 h 6858000"/>
              <a:gd name="connsiteX3" fmla="*/ 3520070 w 6951916"/>
              <a:gd name="connsiteY3" fmla="*/ 3441637 h 6858000"/>
              <a:gd name="connsiteX4" fmla="*/ 5206823 w 6951916"/>
              <a:gd name="connsiteY4" fmla="*/ 5085306 h 6858000"/>
              <a:gd name="connsiteX5" fmla="*/ 3479408 w 6951916"/>
              <a:gd name="connsiteY5" fmla="*/ 6858000 h 6858000"/>
              <a:gd name="connsiteX6" fmla="*/ 3470395 w 6951916"/>
              <a:gd name="connsiteY6" fmla="*/ 6858000 h 6858000"/>
              <a:gd name="connsiteX7" fmla="*/ 3534069 w 6951916"/>
              <a:gd name="connsiteY7" fmla="*/ 6792657 h 6858000"/>
              <a:gd name="connsiteX8" fmla="*/ 1851939 w 6951916"/>
              <a:gd name="connsiteY8" fmla="*/ 5153493 h 6858000"/>
              <a:gd name="connsiteX9" fmla="*/ 5265163 w 6951916"/>
              <a:gd name="connsiteY9" fmla="*/ 1650801 h 6858000"/>
              <a:gd name="connsiteX10" fmla="*/ 6951916 w 6951916"/>
              <a:gd name="connsiteY10" fmla="*/ 3294471 h 6858000"/>
              <a:gd name="connsiteX11" fmla="*/ 5286913 w 6951916"/>
              <a:gd name="connsiteY11" fmla="*/ 5003116 h 6858000"/>
              <a:gd name="connsiteX12" fmla="*/ 3600160 w 6951916"/>
              <a:gd name="connsiteY12" fmla="*/ 3359447 h 6858000"/>
              <a:gd name="connsiteX13" fmla="*/ 0 w 6951916"/>
              <a:gd name="connsiteY13" fmla="*/ 11479 h 6858000"/>
              <a:gd name="connsiteX14" fmla="*/ 3437881 w 6951916"/>
              <a:gd name="connsiteY14" fmla="*/ 3361547 h 6858000"/>
              <a:gd name="connsiteX15" fmla="*/ 30736 w 6951916"/>
              <a:gd name="connsiteY15" fmla="*/ 6858000 h 6858000"/>
              <a:gd name="connsiteX16" fmla="*/ 11830 w 6951916"/>
              <a:gd name="connsiteY16" fmla="*/ 6858000 h 6858000"/>
              <a:gd name="connsiteX17" fmla="*/ 0 w 6951916"/>
              <a:gd name="connsiteY17" fmla="*/ 6846473 h 6858000"/>
              <a:gd name="connsiteX18" fmla="*/ 152655 w 6951916"/>
              <a:gd name="connsiteY18" fmla="*/ 0 h 6858000"/>
              <a:gd name="connsiteX19" fmla="*/ 3571090 w 6951916"/>
              <a:gd name="connsiteY19" fmla="*/ 0 h 6858000"/>
              <a:gd name="connsiteX20" fmla="*/ 5182974 w 6951916"/>
              <a:gd name="connsiteY20" fmla="*/ 1570712 h 6858000"/>
              <a:gd name="connsiteX21" fmla="*/ 3517971 w 6951916"/>
              <a:gd name="connsiteY21" fmla="*/ 32793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51916" h="6858000">
                <a:moveTo>
                  <a:pt x="1771848" y="5235683"/>
                </a:moveTo>
                <a:lnTo>
                  <a:pt x="3436690" y="6858000"/>
                </a:lnTo>
                <a:lnTo>
                  <a:pt x="190969" y="6858000"/>
                </a:lnTo>
                <a:close/>
                <a:moveTo>
                  <a:pt x="3520070" y="3441637"/>
                </a:moveTo>
                <a:lnTo>
                  <a:pt x="5206823" y="5085306"/>
                </a:lnTo>
                <a:lnTo>
                  <a:pt x="3479408" y="6858000"/>
                </a:lnTo>
                <a:lnTo>
                  <a:pt x="3470395" y="6858000"/>
                </a:lnTo>
                <a:lnTo>
                  <a:pt x="3534069" y="6792657"/>
                </a:lnTo>
                <a:lnTo>
                  <a:pt x="1851939" y="5153493"/>
                </a:lnTo>
                <a:close/>
                <a:moveTo>
                  <a:pt x="5265163" y="1650801"/>
                </a:moveTo>
                <a:lnTo>
                  <a:pt x="6951916" y="3294471"/>
                </a:lnTo>
                <a:lnTo>
                  <a:pt x="5286913" y="5003116"/>
                </a:lnTo>
                <a:lnTo>
                  <a:pt x="3600160" y="3359447"/>
                </a:lnTo>
                <a:close/>
                <a:moveTo>
                  <a:pt x="0" y="11479"/>
                </a:moveTo>
                <a:lnTo>
                  <a:pt x="3437881" y="3361547"/>
                </a:lnTo>
                <a:lnTo>
                  <a:pt x="30736" y="6858000"/>
                </a:lnTo>
                <a:lnTo>
                  <a:pt x="11830" y="6858000"/>
                </a:lnTo>
                <a:lnTo>
                  <a:pt x="0" y="6846473"/>
                </a:lnTo>
                <a:close/>
                <a:moveTo>
                  <a:pt x="152655" y="0"/>
                </a:moveTo>
                <a:lnTo>
                  <a:pt x="3571090" y="0"/>
                </a:lnTo>
                <a:lnTo>
                  <a:pt x="5182974" y="1570712"/>
                </a:lnTo>
                <a:lnTo>
                  <a:pt x="3517971" y="3279358"/>
                </a:ln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8/3/2024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73424668"/>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65374279"/>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8/3/2024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94394851"/>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78997357"/>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74831076"/>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89041659"/>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14658154"/>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3176026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16683580"/>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46388604"/>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8/3/2024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29424216"/>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8/3/2024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56100153"/>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8/3/2024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06297779"/>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18912595"/>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21294704"/>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09853699"/>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8/3/2024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91101315"/>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4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7546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Agenda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1078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Our Team LAYOUT</a:t>
            </a:r>
          </a:p>
        </p:txBody>
      </p:sp>
      <p:sp>
        <p:nvSpPr>
          <p:cNvPr id="4" name="Rectangle: Rounded Corners 3">
            <a:extLst>
              <a:ext uri="{FF2B5EF4-FFF2-40B4-BE49-F238E27FC236}">
                <a16:creationId xmlns:a16="http://schemas.microsoft.com/office/drawing/2014/main" id="{7DDEEB86-F665-4A44-88D3-9B820FCBBBFF}"/>
              </a:ext>
            </a:extLst>
          </p:cNvPr>
          <p:cNvSpPr/>
          <p:nvPr userDrawn="1"/>
        </p:nvSpPr>
        <p:spPr>
          <a:xfrm>
            <a:off x="0" y="2048608"/>
            <a:ext cx="12192000" cy="4321362"/>
          </a:xfrm>
          <a:prstGeom prst="round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그림 개체 틀 2">
            <a:extLst>
              <a:ext uri="{FF2B5EF4-FFF2-40B4-BE49-F238E27FC236}">
                <a16:creationId xmlns:a16="http://schemas.microsoft.com/office/drawing/2014/main" id="{97222C76-4AE5-4B27-9ECE-64D6D7736FED}"/>
              </a:ext>
            </a:extLst>
          </p:cNvPr>
          <p:cNvSpPr>
            <a:spLocks noGrp="1"/>
          </p:cNvSpPr>
          <p:nvPr>
            <p:ph type="pic" sz="quarter" idx="14" hasCustomPrompt="1"/>
          </p:nvPr>
        </p:nvSpPr>
        <p:spPr>
          <a:xfrm>
            <a:off x="7677769" y="1424353"/>
            <a:ext cx="3919283" cy="5161083"/>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26AD0FE3-F437-4D87-BB05-7970A59D8F2E}"/>
              </a:ext>
            </a:extLst>
          </p:cNvPr>
          <p:cNvSpPr>
            <a:spLocks noGrp="1"/>
          </p:cNvSpPr>
          <p:nvPr>
            <p:ph type="pic" sz="quarter" idx="10" hasCustomPrompt="1"/>
          </p:nvPr>
        </p:nvSpPr>
        <p:spPr>
          <a:xfrm>
            <a:off x="-5738" y="0"/>
            <a:ext cx="3168000" cy="4572000"/>
          </a:xfrm>
          <a:prstGeom prst="rect">
            <a:avLst/>
          </a:prstGeom>
          <a:solidFill>
            <a:schemeClr val="bg1">
              <a:lumMod val="95000"/>
            </a:schemeClr>
          </a:solidFill>
          <a:ln w="25400">
            <a:noFill/>
          </a:ln>
          <a:effectLst/>
        </p:spPr>
        <p:txBody>
          <a:bodyPr anchor="ctr"/>
          <a:lstStyle>
            <a:lvl1pPr marL="0" indent="0" algn="ctr">
              <a:buNone/>
              <a:defRPr lang="ko-KR" altLang="en-US" sz="1200" dirty="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5" name="Picture Placeholder 9">
            <a:extLst>
              <a:ext uri="{FF2B5EF4-FFF2-40B4-BE49-F238E27FC236}">
                <a16:creationId xmlns:a16="http://schemas.microsoft.com/office/drawing/2014/main" id="{F39478B4-F04D-4F70-9184-294912927831}"/>
              </a:ext>
            </a:extLst>
          </p:cNvPr>
          <p:cNvSpPr>
            <a:spLocks noGrp="1"/>
          </p:cNvSpPr>
          <p:nvPr>
            <p:ph type="pic" sz="quarter" idx="11" hasCustomPrompt="1"/>
          </p:nvPr>
        </p:nvSpPr>
        <p:spPr>
          <a:xfrm>
            <a:off x="3290053" y="2286000"/>
            <a:ext cx="3168000" cy="4572000"/>
          </a:xfrm>
          <a:prstGeom prst="rect">
            <a:avLst/>
          </a:prstGeom>
          <a:solidFill>
            <a:schemeClr val="bg1">
              <a:lumMod val="95000"/>
            </a:schemeClr>
          </a:solidFill>
          <a:ln w="25400">
            <a:noFill/>
          </a:ln>
          <a:effectLst/>
        </p:spPr>
        <p:txBody>
          <a:bodyPr anchor="ctr"/>
          <a:lstStyle>
            <a:lvl1pPr marL="0" indent="0" algn="ctr">
              <a:buNone/>
              <a:defRPr lang="ko-KR" altLang="en-US" sz="1200" dirty="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5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2" name="Rectangle: Rounded Corners 3">
            <a:extLst>
              <a:ext uri="{FF2B5EF4-FFF2-40B4-BE49-F238E27FC236}">
                <a16:creationId xmlns:a16="http://schemas.microsoft.com/office/drawing/2014/main" id="{A0C5EFCB-9B62-4577-9E20-65FD41CDC64D}"/>
              </a:ext>
            </a:extLst>
          </p:cNvPr>
          <p:cNvSpPr/>
          <p:nvPr userDrawn="1"/>
        </p:nvSpPr>
        <p:spPr>
          <a:xfrm>
            <a:off x="0" y="3433316"/>
            <a:ext cx="12192000" cy="2781381"/>
          </a:xfrm>
          <a:prstGeom prst="round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9">
            <a:extLst>
              <a:ext uri="{FF2B5EF4-FFF2-40B4-BE49-F238E27FC236}">
                <a16:creationId xmlns:a16="http://schemas.microsoft.com/office/drawing/2014/main" id="{30075155-57AE-475E-8D51-05273FFDE071}"/>
              </a:ext>
            </a:extLst>
          </p:cNvPr>
          <p:cNvSpPr>
            <a:spLocks noGrp="1"/>
          </p:cNvSpPr>
          <p:nvPr>
            <p:ph type="pic" sz="quarter" idx="11" hasCustomPrompt="1"/>
          </p:nvPr>
        </p:nvSpPr>
        <p:spPr>
          <a:xfrm>
            <a:off x="2967487" y="3433316"/>
            <a:ext cx="4244196" cy="2781381"/>
          </a:xfrm>
          <a:prstGeom prst="rect">
            <a:avLst/>
          </a:prstGeom>
          <a:solidFill>
            <a:schemeClr val="bg1">
              <a:lumMod val="95000"/>
            </a:schemeClr>
          </a:solidFill>
          <a:ln w="25400">
            <a:noFill/>
          </a:ln>
          <a:effectLst/>
        </p:spPr>
        <p:txBody>
          <a:bodyPr anchor="ctr"/>
          <a:lstStyle>
            <a:lvl1pPr marL="0" indent="0" algn="ctr">
              <a:buNone/>
              <a:defRPr lang="ko-KR" altLang="en-US" sz="1200" dirty="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image" Target="../media/image1.jpg"/><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image" Target="../media/image1.jpg"/><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theme" Target="../theme/theme4.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75" r:id="rId2"/>
    <p:sldLayoutId id="2147483676" r:id="rId3"/>
    <p:sldLayoutId id="2147483677" r:id="rId4"/>
    <p:sldLayoutId id="2147483679" r:id="rId5"/>
    <p:sldLayoutId id="2147483678" r:id="rId6"/>
    <p:sldLayoutId id="2147483680" r:id="rId7"/>
    <p:sldLayoutId id="2147483681" r:id="rId8"/>
    <p:sldLayoutId id="2147483682" r:id="rId9"/>
    <p:sldLayoutId id="2147483683" r:id="rId10"/>
    <p:sldLayoutId id="2147483684" r:id="rId11"/>
    <p:sldLayoutId id="2147483685" r:id="rId12"/>
    <p:sldLayoutId id="2147483686" r:id="rId13"/>
    <p:sldLayoutId id="2147483689" r:id="rId14"/>
    <p:sldLayoutId id="2147483688" r:id="rId15"/>
    <p:sldLayoutId id="2147483687"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8/3/2024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81662409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9.xml"/></Relationships>
</file>

<file path=ppt/slides/_rels/slide3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9.xml"/></Relationships>
</file>

<file path=ppt/slides/_rels/slide3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9.xml"/></Relationships>
</file>

<file path=ppt/slides/_rels/slide3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9.xml"/></Relationships>
</file>

<file path=ppt/slides/_rels/slide37.xml.rels><?xml version="1.0" encoding="UTF-8" standalone="yes"?>
<Relationships xmlns="http://schemas.openxmlformats.org/package/2006/relationships"><Relationship Id="rId2" Type="http://schemas.openxmlformats.org/officeDocument/2006/relationships/hyperlink" Target="http://www.linkedin.com/in/ajay-wadile-994bb7255" TargetMode="Externa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hlinkClick r:id="rId2"/>
            <a:extLst>
              <a:ext uri="{FF2B5EF4-FFF2-40B4-BE49-F238E27FC236}">
                <a16:creationId xmlns:a16="http://schemas.microsoft.com/office/drawing/2014/main" id="{CB4CEA17-24F7-42AD-B486-64D095A2BCD6}"/>
              </a:ext>
            </a:extLst>
          </p:cNvPr>
          <p:cNvSpPr txBox="1"/>
          <p:nvPr/>
        </p:nvSpPr>
        <p:spPr>
          <a:xfrm>
            <a:off x="6470337" y="5949262"/>
            <a:ext cx="5286101" cy="246221"/>
          </a:xfrm>
          <a:prstGeom prst="rect">
            <a:avLst/>
          </a:prstGeom>
          <a:noFill/>
        </p:spPr>
        <p:txBody>
          <a:bodyPr wrap="square" rtlCol="0" anchor="ctr">
            <a:spAutoFit/>
          </a:bodyPr>
          <a:lstStyle/>
          <a:p>
            <a:pPr algn="r"/>
            <a:endParaRPr lang="ko-KR" altLang="en-US" sz="1000" dirty="0">
              <a:solidFill>
                <a:schemeClr val="tx1">
                  <a:lumMod val="75000"/>
                  <a:lumOff val="25000"/>
                </a:schemeClr>
              </a:solidFill>
              <a:cs typeface="Arial" pitchFamily="34" charset="0"/>
            </a:endParaRPr>
          </a:p>
        </p:txBody>
      </p:sp>
      <p:sp>
        <p:nvSpPr>
          <p:cNvPr id="2" name="TextBox 1">
            <a:extLst>
              <a:ext uri="{FF2B5EF4-FFF2-40B4-BE49-F238E27FC236}">
                <a16:creationId xmlns:a16="http://schemas.microsoft.com/office/drawing/2014/main" id="{15E61E53-532F-AE4B-6832-CCB98316DEA1}"/>
              </a:ext>
            </a:extLst>
          </p:cNvPr>
          <p:cNvSpPr txBox="1"/>
          <p:nvPr/>
        </p:nvSpPr>
        <p:spPr>
          <a:xfrm>
            <a:off x="-1807665" y="580318"/>
            <a:ext cx="7644720" cy="3247043"/>
          </a:xfrm>
          <a:prstGeom prst="rect">
            <a:avLst/>
          </a:prstGeom>
          <a:noFill/>
        </p:spPr>
        <p:txBody>
          <a:bodyPr wrap="square" rtlCol="0">
            <a:spAutoFit/>
          </a:bodyPr>
          <a:lstStyle/>
          <a:p>
            <a:pPr marL="1814830" marR="1682750" algn="ctr">
              <a:spcBef>
                <a:spcPts val="1755"/>
              </a:spcBef>
              <a:spcAft>
                <a:spcPts val="0"/>
              </a:spcAft>
            </a:pPr>
            <a:r>
              <a:rPr lang="en-US" sz="4000" b="1" dirty="0">
                <a:solidFill>
                  <a:schemeClr val="accent1">
                    <a:lumMod val="75000"/>
                  </a:schemeClr>
                </a:solidFill>
                <a:latin typeface="Times New Roman" panose="02020603050405020304" pitchFamily="18" charset="0"/>
                <a:cs typeface="Times New Roman" panose="02020603050405020304" pitchFamily="18" charset="0"/>
              </a:rPr>
              <a:t>Medical</a:t>
            </a:r>
          </a:p>
          <a:p>
            <a:pPr marL="1814830" marR="1682750" algn="ctr">
              <a:spcBef>
                <a:spcPts val="1755"/>
              </a:spcBef>
              <a:spcAft>
                <a:spcPts val="0"/>
              </a:spcAft>
            </a:pPr>
            <a:r>
              <a:rPr lang="en-US" sz="4000" b="1" dirty="0">
                <a:solidFill>
                  <a:schemeClr val="accent1">
                    <a:lumMod val="75000"/>
                  </a:schemeClr>
                </a:solidFill>
                <a:latin typeface="Times New Roman" panose="02020603050405020304" pitchFamily="18" charset="0"/>
                <a:cs typeface="Times New Roman" panose="02020603050405020304" pitchFamily="18" charset="0"/>
              </a:rPr>
              <a:t> Data </a:t>
            </a:r>
          </a:p>
          <a:p>
            <a:pPr marL="1814830" marR="1682750" algn="ctr">
              <a:spcBef>
                <a:spcPts val="1755"/>
              </a:spcBef>
              <a:spcAft>
                <a:spcPts val="0"/>
              </a:spcAft>
            </a:pPr>
            <a:r>
              <a:rPr lang="en-US" sz="4000" b="1" dirty="0">
                <a:solidFill>
                  <a:schemeClr val="accent1">
                    <a:lumMod val="75000"/>
                  </a:schemeClr>
                </a:solidFill>
                <a:latin typeface="Times New Roman" panose="02020603050405020304" pitchFamily="18" charset="0"/>
                <a:cs typeface="Times New Roman" panose="02020603050405020304" pitchFamily="18" charset="0"/>
              </a:rPr>
              <a:t>History </a:t>
            </a:r>
          </a:p>
          <a:p>
            <a:pPr marL="1814830" marR="1682750" algn="ctr">
              <a:spcBef>
                <a:spcPts val="1755"/>
              </a:spcBef>
              <a:spcAft>
                <a:spcPts val="0"/>
              </a:spcAft>
            </a:pPr>
            <a:r>
              <a:rPr lang="en-US" sz="4000" b="1" dirty="0">
                <a:solidFill>
                  <a:schemeClr val="accent1">
                    <a:lumMod val="75000"/>
                  </a:schemeClr>
                </a:solidFill>
                <a:latin typeface="Times New Roman" panose="02020603050405020304" pitchFamily="18" charset="0"/>
                <a:cs typeface="Times New Roman" panose="02020603050405020304" pitchFamily="18" charset="0"/>
              </a:rPr>
              <a:t>Analysis</a:t>
            </a:r>
          </a:p>
        </p:txBody>
      </p:sp>
      <p:sp>
        <p:nvSpPr>
          <p:cNvPr id="3" name="TextBox 2">
            <a:extLst>
              <a:ext uri="{FF2B5EF4-FFF2-40B4-BE49-F238E27FC236}">
                <a16:creationId xmlns:a16="http://schemas.microsoft.com/office/drawing/2014/main" id="{51D610C2-94C1-7BA4-AF6C-FE6AA3AB450D}"/>
              </a:ext>
            </a:extLst>
          </p:cNvPr>
          <p:cNvSpPr txBox="1"/>
          <p:nvPr/>
        </p:nvSpPr>
        <p:spPr>
          <a:xfrm>
            <a:off x="491878" y="4475039"/>
            <a:ext cx="5286101" cy="861774"/>
          </a:xfrm>
          <a:prstGeom prst="rect">
            <a:avLst/>
          </a:prstGeom>
          <a:noFill/>
        </p:spPr>
        <p:txBody>
          <a:bodyPr wrap="square" rtlCol="0">
            <a:spAutoFit/>
          </a:bodyPr>
          <a:lstStyle/>
          <a:p>
            <a:r>
              <a:rPr lang="en-US" sz="3200" b="1" dirty="0">
                <a:effectLst/>
                <a:latin typeface="Trebuchet MS" panose="020B0603020202020204" pitchFamily="34" charset="0"/>
                <a:ea typeface="Trebuchet MS" panose="020B0603020202020204" pitchFamily="34" charset="0"/>
                <a:cs typeface="Trebuchet MS" panose="020B0603020202020204" pitchFamily="34" charset="0"/>
              </a:rPr>
              <a:t>M</a:t>
            </a:r>
            <a:r>
              <a:rPr lang="en-US" sz="3200" b="1" spc="-85" dirty="0">
                <a:effectLst/>
                <a:latin typeface="Trebuchet MS" panose="020B0603020202020204" pitchFamily="34" charset="0"/>
                <a:ea typeface="Trebuchet MS" panose="020B0603020202020204" pitchFamily="34" charset="0"/>
                <a:cs typeface="Trebuchet MS" panose="020B0603020202020204" pitchFamily="34" charset="0"/>
              </a:rPr>
              <a:t> </a:t>
            </a:r>
            <a:r>
              <a:rPr lang="en-US" sz="3200" b="1" dirty="0">
                <a:effectLst/>
                <a:latin typeface="Trebuchet MS" panose="020B0603020202020204" pitchFamily="34" charset="0"/>
                <a:ea typeface="Trebuchet MS" panose="020B0603020202020204" pitchFamily="34" charset="0"/>
                <a:cs typeface="Trebuchet MS" panose="020B0603020202020204" pitchFamily="34" charset="0"/>
              </a:rPr>
              <a:t>Y</a:t>
            </a:r>
            <a:r>
              <a:rPr lang="en-US" sz="3200" b="1" spc="-80" dirty="0">
                <a:effectLst/>
                <a:latin typeface="Trebuchet MS" panose="020B0603020202020204" pitchFamily="34" charset="0"/>
                <a:ea typeface="Trebuchet MS" panose="020B0603020202020204" pitchFamily="34" charset="0"/>
                <a:cs typeface="Trebuchet MS" panose="020B0603020202020204" pitchFamily="34" charset="0"/>
              </a:rPr>
              <a:t> </a:t>
            </a:r>
            <a:r>
              <a:rPr lang="en-US" sz="3200" b="1" dirty="0">
                <a:effectLst/>
                <a:latin typeface="Trebuchet MS" panose="020B0603020202020204" pitchFamily="34" charset="0"/>
                <a:ea typeface="Trebuchet MS" panose="020B0603020202020204" pitchFamily="34" charset="0"/>
                <a:cs typeface="Trebuchet MS" panose="020B0603020202020204" pitchFamily="34" charset="0"/>
              </a:rPr>
              <a:t>S</a:t>
            </a:r>
            <a:r>
              <a:rPr lang="en-US" sz="3200" b="1" spc="-80" dirty="0">
                <a:effectLst/>
                <a:latin typeface="Trebuchet MS" panose="020B0603020202020204" pitchFamily="34" charset="0"/>
                <a:ea typeface="Trebuchet MS" panose="020B0603020202020204" pitchFamily="34" charset="0"/>
                <a:cs typeface="Trebuchet MS" panose="020B0603020202020204" pitchFamily="34" charset="0"/>
              </a:rPr>
              <a:t> </a:t>
            </a:r>
            <a:r>
              <a:rPr lang="en-US" sz="3200" b="1" dirty="0">
                <a:effectLst/>
                <a:latin typeface="Trebuchet MS" panose="020B0603020202020204" pitchFamily="34" charset="0"/>
                <a:ea typeface="Trebuchet MS" panose="020B0603020202020204" pitchFamily="34" charset="0"/>
                <a:cs typeface="Trebuchet MS" panose="020B0603020202020204" pitchFamily="34" charset="0"/>
              </a:rPr>
              <a:t>Q</a:t>
            </a:r>
            <a:r>
              <a:rPr lang="en-US" sz="3200" b="1" spc="-70" dirty="0">
                <a:effectLst/>
                <a:latin typeface="Trebuchet MS" panose="020B0603020202020204" pitchFamily="34" charset="0"/>
                <a:ea typeface="Trebuchet MS" panose="020B0603020202020204" pitchFamily="34" charset="0"/>
                <a:cs typeface="Trebuchet MS" panose="020B0603020202020204" pitchFamily="34" charset="0"/>
              </a:rPr>
              <a:t> </a:t>
            </a:r>
            <a:r>
              <a:rPr lang="en-US" sz="3200" b="1" dirty="0">
                <a:effectLst/>
                <a:latin typeface="Trebuchet MS" panose="020B0603020202020204" pitchFamily="34" charset="0"/>
                <a:ea typeface="Trebuchet MS" panose="020B0603020202020204" pitchFamily="34" charset="0"/>
                <a:cs typeface="Trebuchet MS" panose="020B0603020202020204" pitchFamily="34" charset="0"/>
              </a:rPr>
              <a:t>L</a:t>
            </a:r>
            <a:r>
              <a:rPr lang="en-US" sz="3200" b="1" spc="45" dirty="0">
                <a:effectLst/>
                <a:latin typeface="Trebuchet MS" panose="020B0603020202020204" pitchFamily="34" charset="0"/>
                <a:ea typeface="Trebuchet MS" panose="020B0603020202020204" pitchFamily="34" charset="0"/>
                <a:cs typeface="Trebuchet MS" panose="020B0603020202020204" pitchFamily="34" charset="0"/>
              </a:rPr>
              <a:t> </a:t>
            </a:r>
            <a:r>
              <a:rPr lang="en-US" sz="3200" b="1" dirty="0">
                <a:effectLst/>
                <a:latin typeface="Trebuchet MS" panose="020B0603020202020204" pitchFamily="34" charset="0"/>
                <a:ea typeface="Trebuchet MS" panose="020B0603020202020204" pitchFamily="34" charset="0"/>
                <a:cs typeface="Trebuchet MS" panose="020B0603020202020204" pitchFamily="34" charset="0"/>
              </a:rPr>
              <a:t>P</a:t>
            </a:r>
            <a:r>
              <a:rPr lang="en-US" sz="3200" b="1" spc="-75" dirty="0">
                <a:effectLst/>
                <a:latin typeface="Trebuchet MS" panose="020B0603020202020204" pitchFamily="34" charset="0"/>
                <a:ea typeface="Trebuchet MS" panose="020B0603020202020204" pitchFamily="34" charset="0"/>
                <a:cs typeface="Trebuchet MS" panose="020B0603020202020204" pitchFamily="34" charset="0"/>
              </a:rPr>
              <a:t> </a:t>
            </a:r>
            <a:r>
              <a:rPr lang="en-US" sz="3200" b="1" dirty="0">
                <a:effectLst/>
                <a:latin typeface="Trebuchet MS" panose="020B0603020202020204" pitchFamily="34" charset="0"/>
                <a:ea typeface="Trebuchet MS" panose="020B0603020202020204" pitchFamily="34" charset="0"/>
                <a:cs typeface="Trebuchet MS" panose="020B0603020202020204" pitchFamily="34" charset="0"/>
              </a:rPr>
              <a:t>R</a:t>
            </a:r>
            <a:r>
              <a:rPr lang="en-US" sz="3200" b="1" spc="-85" dirty="0">
                <a:effectLst/>
                <a:latin typeface="Trebuchet MS" panose="020B0603020202020204" pitchFamily="34" charset="0"/>
                <a:ea typeface="Trebuchet MS" panose="020B0603020202020204" pitchFamily="34" charset="0"/>
                <a:cs typeface="Trebuchet MS" panose="020B0603020202020204" pitchFamily="34" charset="0"/>
              </a:rPr>
              <a:t> </a:t>
            </a:r>
            <a:r>
              <a:rPr lang="en-US" sz="3200" b="1" dirty="0">
                <a:effectLst/>
                <a:latin typeface="Trebuchet MS" panose="020B0603020202020204" pitchFamily="34" charset="0"/>
                <a:ea typeface="Trebuchet MS" panose="020B0603020202020204" pitchFamily="34" charset="0"/>
                <a:cs typeface="Trebuchet MS" panose="020B0603020202020204" pitchFamily="34" charset="0"/>
              </a:rPr>
              <a:t>O</a:t>
            </a:r>
            <a:r>
              <a:rPr lang="en-US" sz="3200" b="1" spc="-65" dirty="0">
                <a:effectLst/>
                <a:latin typeface="Trebuchet MS" panose="020B0603020202020204" pitchFamily="34" charset="0"/>
                <a:ea typeface="Trebuchet MS" panose="020B0603020202020204" pitchFamily="34" charset="0"/>
                <a:cs typeface="Trebuchet MS" panose="020B0603020202020204" pitchFamily="34" charset="0"/>
              </a:rPr>
              <a:t> </a:t>
            </a:r>
            <a:r>
              <a:rPr lang="en-US" sz="3200" b="1" dirty="0">
                <a:effectLst/>
                <a:latin typeface="Trebuchet MS" panose="020B0603020202020204" pitchFamily="34" charset="0"/>
                <a:ea typeface="Trebuchet MS" panose="020B0603020202020204" pitchFamily="34" charset="0"/>
                <a:cs typeface="Trebuchet MS" panose="020B0603020202020204" pitchFamily="34" charset="0"/>
              </a:rPr>
              <a:t>J</a:t>
            </a:r>
            <a:r>
              <a:rPr lang="en-US" sz="3200" b="1" spc="-80" dirty="0">
                <a:effectLst/>
                <a:latin typeface="Trebuchet MS" panose="020B0603020202020204" pitchFamily="34" charset="0"/>
                <a:ea typeface="Trebuchet MS" panose="020B0603020202020204" pitchFamily="34" charset="0"/>
                <a:cs typeface="Trebuchet MS" panose="020B0603020202020204" pitchFamily="34" charset="0"/>
              </a:rPr>
              <a:t> </a:t>
            </a:r>
            <a:r>
              <a:rPr lang="en-US" sz="3200" b="1" dirty="0">
                <a:effectLst/>
                <a:latin typeface="Trebuchet MS" panose="020B0603020202020204" pitchFamily="34" charset="0"/>
                <a:ea typeface="Trebuchet MS" panose="020B0603020202020204" pitchFamily="34" charset="0"/>
                <a:cs typeface="Trebuchet MS" panose="020B0603020202020204" pitchFamily="34" charset="0"/>
              </a:rPr>
              <a:t>E</a:t>
            </a:r>
            <a:r>
              <a:rPr lang="en-US" sz="3200" b="1" spc="-85" dirty="0">
                <a:effectLst/>
                <a:latin typeface="Trebuchet MS" panose="020B0603020202020204" pitchFamily="34" charset="0"/>
                <a:ea typeface="Trebuchet MS" panose="020B0603020202020204" pitchFamily="34" charset="0"/>
                <a:cs typeface="Trebuchet MS" panose="020B0603020202020204" pitchFamily="34" charset="0"/>
              </a:rPr>
              <a:t> </a:t>
            </a:r>
            <a:r>
              <a:rPr lang="en-US" sz="3200" b="1" dirty="0">
                <a:effectLst/>
                <a:latin typeface="Trebuchet MS" panose="020B0603020202020204" pitchFamily="34" charset="0"/>
                <a:ea typeface="Trebuchet MS" panose="020B0603020202020204" pitchFamily="34" charset="0"/>
                <a:cs typeface="Trebuchet MS" panose="020B0603020202020204" pitchFamily="34" charset="0"/>
              </a:rPr>
              <a:t>C</a:t>
            </a:r>
            <a:r>
              <a:rPr lang="en-US" sz="3200" b="1" spc="-70" dirty="0">
                <a:effectLst/>
                <a:latin typeface="Trebuchet MS" panose="020B0603020202020204" pitchFamily="34" charset="0"/>
                <a:ea typeface="Trebuchet MS" panose="020B0603020202020204" pitchFamily="34" charset="0"/>
                <a:cs typeface="Trebuchet MS" panose="020B0603020202020204" pitchFamily="34" charset="0"/>
              </a:rPr>
              <a:t> </a:t>
            </a:r>
            <a:r>
              <a:rPr lang="en-US" sz="3200" b="1" dirty="0">
                <a:effectLst/>
                <a:latin typeface="Trebuchet MS" panose="020B0603020202020204" pitchFamily="34" charset="0"/>
                <a:ea typeface="Trebuchet MS" panose="020B0603020202020204" pitchFamily="34" charset="0"/>
                <a:cs typeface="Trebuchet MS" panose="020B0603020202020204" pitchFamily="34" charset="0"/>
              </a:rPr>
              <a:t>T</a:t>
            </a:r>
            <a:endParaRPr lang="en-US" sz="3200" dirty="0">
              <a:effectLst/>
              <a:latin typeface="Trebuchet MS" panose="020B0603020202020204" pitchFamily="34" charset="0"/>
              <a:ea typeface="Trebuchet MS" panose="020B0603020202020204" pitchFamily="34" charset="0"/>
              <a:cs typeface="Trebuchet MS" panose="020B0603020202020204" pitchFamily="34" charset="0"/>
            </a:endParaRPr>
          </a:p>
          <a:p>
            <a:endParaRPr lang="en-US" dirty="0"/>
          </a:p>
        </p:txBody>
      </p:sp>
    </p:spTree>
    <p:extLst>
      <p:ext uri="{BB962C8B-B14F-4D97-AF65-F5344CB8AC3E}">
        <p14:creationId xmlns:p14="http://schemas.microsoft.com/office/powerpoint/2010/main" val="356223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
                                            <p:txEl>
                                              <p:pRg st="0" end="0"/>
                                            </p:txEl>
                                          </p:spTgt>
                                        </p:tgtEl>
                                      </p:cBhvr>
                                      <p:by x="150000" y="150000"/>
                                    </p:animScale>
                                  </p:childTnLst>
                                </p:cTn>
                              </p:par>
                              <p:par>
                                <p:cTn id="7" presetID="6" presetClass="emph" presetSubtype="0" fill="hold" nodeType="withEffect">
                                  <p:stCondLst>
                                    <p:cond delay="0"/>
                                  </p:stCondLst>
                                  <p:childTnLst>
                                    <p:animScale>
                                      <p:cBhvr>
                                        <p:cTn id="8" dur="2000" fill="hold"/>
                                        <p:tgtEl>
                                          <p:spTgt spid="2">
                                            <p:txEl>
                                              <p:pRg st="1" end="1"/>
                                            </p:txEl>
                                          </p:spTgt>
                                        </p:tgtEl>
                                      </p:cBhvr>
                                      <p:by x="150000" y="150000"/>
                                    </p:animScale>
                                  </p:childTnLst>
                                </p:cTn>
                              </p:par>
                              <p:par>
                                <p:cTn id="9" presetID="6" presetClass="emph" presetSubtype="0" fill="hold" nodeType="withEffect">
                                  <p:stCondLst>
                                    <p:cond delay="0"/>
                                  </p:stCondLst>
                                  <p:childTnLst>
                                    <p:animScale>
                                      <p:cBhvr>
                                        <p:cTn id="10" dur="2000" fill="hold"/>
                                        <p:tgtEl>
                                          <p:spTgt spid="2">
                                            <p:txEl>
                                              <p:pRg st="2" end="2"/>
                                            </p:txEl>
                                          </p:spTgt>
                                        </p:tgtEl>
                                      </p:cBhvr>
                                      <p:by x="150000" y="150000"/>
                                    </p:animScale>
                                  </p:childTnLst>
                                </p:cTn>
                              </p:par>
                              <p:par>
                                <p:cTn id="11" presetID="6" presetClass="emph" presetSubtype="0" fill="hold" nodeType="withEffect">
                                  <p:stCondLst>
                                    <p:cond delay="0"/>
                                  </p:stCondLst>
                                  <p:childTnLst>
                                    <p:animScale>
                                      <p:cBhvr>
                                        <p:cTn id="12" dur="2000" fill="hold"/>
                                        <p:tgtEl>
                                          <p:spTgt spid="2">
                                            <p:txEl>
                                              <p:pRg st="3" end="3"/>
                                            </p:txEl>
                                          </p:spTgt>
                                        </p:tgtEl>
                                      </p:cBhvr>
                                      <p:by x="150000" y="150000"/>
                                    </p:animScale>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0"/>
                                  </p:stCondLst>
                                  <p:childTnLst>
                                    <p:animClr clrSpc="rgb" dir="cw">
                                      <p:cBhvr override="childStyle">
                                        <p:cTn id="16" dur="500" fill="hold"/>
                                        <p:tgtEl>
                                          <p:spTgt spid="3">
                                            <p:txEl>
                                              <p:pRg st="0" end="0"/>
                                            </p:txEl>
                                          </p:spTgt>
                                        </p:tgtEl>
                                        <p:attrNameLst>
                                          <p:attrName>style.color</p:attrName>
                                        </p:attrNameLst>
                                      </p:cBhvr>
                                      <p:to>
                                        <a:schemeClr val="accent2"/>
                                      </p:to>
                                    </p:animClr>
                                    <p:animClr clrSpc="rgb" dir="cw">
                                      <p:cBhvr>
                                        <p:cTn id="17" dur="500" fill="hold"/>
                                        <p:tgtEl>
                                          <p:spTgt spid="3">
                                            <p:txEl>
                                              <p:pRg st="0" end="0"/>
                                            </p:txEl>
                                          </p:spTgt>
                                        </p:tgtEl>
                                        <p:attrNameLst>
                                          <p:attrName>fillcolor</p:attrName>
                                        </p:attrNameLst>
                                      </p:cBhvr>
                                      <p:to>
                                        <a:schemeClr val="accent2"/>
                                      </p:to>
                                    </p:animClr>
                                    <p:set>
                                      <p:cBhvr>
                                        <p:cTn id="18" dur="500" fill="hold"/>
                                        <p:tgtEl>
                                          <p:spTgt spid="3">
                                            <p:txEl>
                                              <p:pRg st="0" end="0"/>
                                            </p:txEl>
                                          </p:spTgt>
                                        </p:tgtEl>
                                        <p:attrNameLst>
                                          <p:attrName>fill.type</p:attrName>
                                        </p:attrNameLst>
                                      </p:cBhvr>
                                      <p:to>
                                        <p:strVal val="solid"/>
                                      </p:to>
                                    </p:set>
                                    <p:set>
                                      <p:cBhvr>
                                        <p:cTn id="1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486137" y="439838"/>
            <a:ext cx="11019098" cy="400110"/>
          </a:xfrm>
          <a:prstGeom prst="rect">
            <a:avLst/>
          </a:prstGeom>
          <a:noFill/>
        </p:spPr>
        <p:txBody>
          <a:bodyPr wrap="square" rtlCol="0">
            <a:spAutoFit/>
          </a:bodyPr>
          <a:lstStyle/>
          <a:p>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Q7  Show how many patients have a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birth_date</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with 2010 as the birth year</a:t>
            </a:r>
            <a:endParaRPr lang="en-US" sz="2000" dirty="0">
              <a:solidFill>
                <a:schemeClr val="accent5">
                  <a:lumMod val="60000"/>
                  <a:lumOff val="40000"/>
                </a:schemeClr>
              </a:solidFill>
              <a:highlight>
                <a:srgbClr val="000000"/>
              </a:highligh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086169"/>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590308" y="1678330"/>
            <a:ext cx="7789763" cy="1289536"/>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select count(*) as </a:t>
            </a:r>
            <a:r>
              <a:rPr lang="en-US" dirty="0" err="1">
                <a:solidFill>
                  <a:schemeClr val="bg1"/>
                </a:solidFill>
                <a:latin typeface="Times New Roman" panose="02020603050405020304" pitchFamily="18" charset="0"/>
                <a:cs typeface="Times New Roman" panose="02020603050405020304" pitchFamily="18" charset="0"/>
              </a:rPr>
              <a:t>total_patients</a:t>
            </a:r>
            <a:r>
              <a:rPr lang="en-US" dirty="0">
                <a:solidFill>
                  <a:schemeClr val="bg1"/>
                </a:solidFill>
                <a:latin typeface="Times New Roman" panose="02020603050405020304" pitchFamily="18" charset="0"/>
                <a:cs typeface="Times New Roman" panose="02020603050405020304" pitchFamily="18" charset="0"/>
              </a:rPr>
              <a:t> from patients</a:t>
            </a:r>
          </a:p>
          <a:p>
            <a:r>
              <a:rPr lang="en-US" dirty="0">
                <a:solidFill>
                  <a:schemeClr val="bg1"/>
                </a:solidFill>
                <a:latin typeface="Times New Roman" panose="02020603050405020304" pitchFamily="18" charset="0"/>
                <a:cs typeface="Times New Roman" panose="02020603050405020304" pitchFamily="18" charset="0"/>
              </a:rPr>
              <a:t>where year(</a:t>
            </a:r>
            <a:r>
              <a:rPr lang="en-US" dirty="0" err="1">
                <a:solidFill>
                  <a:schemeClr val="bg1"/>
                </a:solidFill>
                <a:latin typeface="Times New Roman" panose="02020603050405020304" pitchFamily="18" charset="0"/>
                <a:cs typeface="Times New Roman" panose="02020603050405020304" pitchFamily="18" charset="0"/>
              </a:rPr>
              <a:t>birth_date</a:t>
            </a:r>
            <a:r>
              <a:rPr lang="en-US" dirty="0">
                <a:solidFill>
                  <a:schemeClr val="bg1"/>
                </a:solidFill>
                <a:latin typeface="Times New Roman" panose="02020603050405020304" pitchFamily="18" charset="0"/>
                <a:cs typeface="Times New Roman" panose="02020603050405020304" pitchFamily="18" charset="0"/>
              </a:rPr>
              <a:t>) = '2010';</a:t>
            </a:r>
          </a:p>
          <a:p>
            <a:pPr algn="ctr"/>
            <a:endParaRPr lang="en-US" dirty="0">
              <a:solidFill>
                <a:schemeClr val="bg1"/>
              </a:solidFill>
            </a:endParaRP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228945"/>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4" name="image83.jpeg">
            <a:extLst>
              <a:ext uri="{FF2B5EF4-FFF2-40B4-BE49-F238E27FC236}">
                <a16:creationId xmlns:a16="http://schemas.microsoft.com/office/drawing/2014/main" id="{E7A05C56-FCEB-A268-87CE-C73C39E25A48}"/>
              </a:ext>
            </a:extLst>
          </p:cNvPr>
          <p:cNvPicPr>
            <a:picLocks noChangeAspect="1"/>
          </p:cNvPicPr>
          <p:nvPr/>
        </p:nvPicPr>
        <p:blipFill>
          <a:blip r:embed="rId2" cstate="print"/>
          <a:stretch>
            <a:fillRect/>
          </a:stretch>
        </p:blipFill>
        <p:spPr>
          <a:xfrm>
            <a:off x="590307" y="4178461"/>
            <a:ext cx="2812649" cy="1593370"/>
          </a:xfrm>
          <a:prstGeom prst="rect">
            <a:avLst/>
          </a:prstGeom>
        </p:spPr>
      </p:pic>
      <p:sp>
        <p:nvSpPr>
          <p:cNvPr id="6" name="TextBox 5">
            <a:extLst>
              <a:ext uri="{FF2B5EF4-FFF2-40B4-BE49-F238E27FC236}">
                <a16:creationId xmlns:a16="http://schemas.microsoft.com/office/drawing/2014/main" id="{773DAB47-E66F-426A-D2BE-1B813EE0C9C1}"/>
              </a:ext>
            </a:extLst>
          </p:cNvPr>
          <p:cNvSpPr txBox="1"/>
          <p:nvPr/>
        </p:nvSpPr>
        <p:spPr>
          <a:xfrm>
            <a:off x="6562845" y="3890135"/>
            <a:ext cx="5455534" cy="1631216"/>
          </a:xfrm>
          <a:prstGeom prst="rect">
            <a:avLst/>
          </a:prstGeom>
          <a:solidFill>
            <a:schemeClr val="accent2">
              <a:lumMod val="40000"/>
              <a:lumOff val="60000"/>
            </a:schemeClr>
          </a:solid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2010 patient data can aid in age-specific health programs, resource allocation, vaccination management, community health programs, tracking health trends, and resource allocation, thereby improving planning and management of resources.</a:t>
            </a:r>
          </a:p>
        </p:txBody>
      </p:sp>
      <p:sp>
        <p:nvSpPr>
          <p:cNvPr id="7" name="TextBox 6">
            <a:extLst>
              <a:ext uri="{FF2B5EF4-FFF2-40B4-BE49-F238E27FC236}">
                <a16:creationId xmlns:a16="http://schemas.microsoft.com/office/drawing/2014/main" id="{477738B0-8FB6-237A-3D9B-C62A2783630F}"/>
              </a:ext>
            </a:extLst>
          </p:cNvPr>
          <p:cNvSpPr txBox="1"/>
          <p:nvPr/>
        </p:nvSpPr>
        <p:spPr>
          <a:xfrm>
            <a:off x="6562845" y="3429000"/>
            <a:ext cx="1088020" cy="369332"/>
          </a:xfrm>
          <a:prstGeom prst="rect">
            <a:avLst/>
          </a:prstGeom>
          <a:solidFill>
            <a:srgbClr val="92D050"/>
          </a:solidFill>
        </p:spPr>
        <p:txBody>
          <a:bodyPr wrap="square">
            <a:spAutoFit/>
          </a:bodyPr>
          <a:lstStyle/>
          <a:p>
            <a:r>
              <a:rPr lang="en-US" dirty="0"/>
              <a:t>Insight</a:t>
            </a:r>
          </a:p>
        </p:txBody>
      </p:sp>
    </p:spTree>
    <p:extLst>
      <p:ext uri="{BB962C8B-B14F-4D97-AF65-F5344CB8AC3E}">
        <p14:creationId xmlns:p14="http://schemas.microsoft.com/office/powerpoint/2010/main" val="262323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486137" y="439838"/>
            <a:ext cx="11019098" cy="400110"/>
          </a:xfrm>
          <a:prstGeom prst="rect">
            <a:avLst/>
          </a:prstGeom>
          <a:noFill/>
        </p:spPr>
        <p:txBody>
          <a:bodyPr wrap="square" rtlCol="0">
            <a:spAutoFit/>
          </a:bodyPr>
          <a:lstStyle/>
          <a:p>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Q8 Show the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first_name</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last_name</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and height of the patient with the greatest height.</a:t>
            </a:r>
            <a:endParaRPr lang="en-US" sz="2000" dirty="0">
              <a:solidFill>
                <a:schemeClr val="accent5">
                  <a:lumMod val="60000"/>
                  <a:lumOff val="40000"/>
                </a:schemeClr>
              </a:solidFill>
              <a:highlight>
                <a:srgbClr val="000000"/>
              </a:highligh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086169"/>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590308" y="1678330"/>
            <a:ext cx="7789763" cy="1289536"/>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select </a:t>
            </a:r>
            <a:r>
              <a:rPr lang="en-US" dirty="0" err="1">
                <a:solidFill>
                  <a:schemeClr val="bg1"/>
                </a:solidFill>
                <a:latin typeface="Times New Roman" panose="02020603050405020304" pitchFamily="18" charset="0"/>
                <a:cs typeface="Times New Roman" panose="02020603050405020304" pitchFamily="18" charset="0"/>
              </a:rPr>
              <a:t>first_name,last_name,height</a:t>
            </a:r>
            <a:r>
              <a:rPr lang="en-US" dirty="0">
                <a:solidFill>
                  <a:schemeClr val="bg1"/>
                </a:solidFill>
                <a:latin typeface="Times New Roman" panose="02020603050405020304" pitchFamily="18" charset="0"/>
                <a:cs typeface="Times New Roman" panose="02020603050405020304" pitchFamily="18" charset="0"/>
              </a:rPr>
              <a:t> from patients</a:t>
            </a:r>
          </a:p>
          <a:p>
            <a:r>
              <a:rPr lang="en-US" dirty="0">
                <a:solidFill>
                  <a:schemeClr val="bg1"/>
                </a:solidFill>
                <a:latin typeface="Times New Roman" panose="02020603050405020304" pitchFamily="18" charset="0"/>
                <a:cs typeface="Times New Roman" panose="02020603050405020304" pitchFamily="18" charset="0"/>
              </a:rPr>
              <a:t>where height = (select max(height) from patients);</a:t>
            </a:r>
          </a:p>
          <a:p>
            <a:pPr algn="ctr"/>
            <a:endParaRPr lang="en-US" dirty="0">
              <a:solidFill>
                <a:schemeClr val="bg1"/>
              </a:solidFill>
            </a:endParaRP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228945"/>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5" name="image89.jpeg">
            <a:extLst>
              <a:ext uri="{FF2B5EF4-FFF2-40B4-BE49-F238E27FC236}">
                <a16:creationId xmlns:a16="http://schemas.microsoft.com/office/drawing/2014/main" id="{669BD0B3-979A-0E45-A9AF-A4E99E0E17C6}"/>
              </a:ext>
            </a:extLst>
          </p:cNvPr>
          <p:cNvPicPr>
            <a:picLocks noChangeAspect="1"/>
          </p:cNvPicPr>
          <p:nvPr/>
        </p:nvPicPr>
        <p:blipFill>
          <a:blip r:embed="rId2" cstate="print"/>
          <a:stretch>
            <a:fillRect/>
          </a:stretch>
        </p:blipFill>
        <p:spPr>
          <a:xfrm>
            <a:off x="590308" y="4201610"/>
            <a:ext cx="3634451" cy="1038827"/>
          </a:xfrm>
          <a:prstGeom prst="rect">
            <a:avLst/>
          </a:prstGeom>
        </p:spPr>
      </p:pic>
      <p:sp>
        <p:nvSpPr>
          <p:cNvPr id="6" name="TextBox 5">
            <a:extLst>
              <a:ext uri="{FF2B5EF4-FFF2-40B4-BE49-F238E27FC236}">
                <a16:creationId xmlns:a16="http://schemas.microsoft.com/office/drawing/2014/main" id="{3854122B-6522-60C4-0CAA-91EE6C97EDDB}"/>
              </a:ext>
            </a:extLst>
          </p:cNvPr>
          <p:cNvSpPr txBox="1"/>
          <p:nvPr/>
        </p:nvSpPr>
        <p:spPr>
          <a:xfrm>
            <a:off x="6562845" y="3890135"/>
            <a:ext cx="5455534" cy="1323439"/>
          </a:xfrm>
          <a:prstGeom prst="rect">
            <a:avLst/>
          </a:prstGeom>
          <a:solidFill>
            <a:schemeClr val="accent2">
              <a:lumMod val="40000"/>
              <a:lumOff val="60000"/>
            </a:schemeClr>
          </a:solid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The tallest patient's data can aid in understanding factors contributing to height, developing personalized care, and guiding training and injury prevention programs.</a:t>
            </a:r>
          </a:p>
        </p:txBody>
      </p:sp>
      <p:sp>
        <p:nvSpPr>
          <p:cNvPr id="7" name="TextBox 6">
            <a:extLst>
              <a:ext uri="{FF2B5EF4-FFF2-40B4-BE49-F238E27FC236}">
                <a16:creationId xmlns:a16="http://schemas.microsoft.com/office/drawing/2014/main" id="{506519BF-C6B7-8E7A-8A33-0FC9C19EEB56}"/>
              </a:ext>
            </a:extLst>
          </p:cNvPr>
          <p:cNvSpPr txBox="1"/>
          <p:nvPr/>
        </p:nvSpPr>
        <p:spPr>
          <a:xfrm>
            <a:off x="6562845" y="3429000"/>
            <a:ext cx="1088020" cy="369332"/>
          </a:xfrm>
          <a:prstGeom prst="rect">
            <a:avLst/>
          </a:prstGeom>
          <a:solidFill>
            <a:srgbClr val="92D050"/>
          </a:solidFill>
        </p:spPr>
        <p:txBody>
          <a:bodyPr wrap="square">
            <a:spAutoFit/>
          </a:bodyPr>
          <a:lstStyle/>
          <a:p>
            <a:r>
              <a:rPr lang="en-US" dirty="0">
                <a:latin typeface="Comic Sans MS" panose="030F0702030302020204" pitchFamily="66" charset="0"/>
              </a:rPr>
              <a:t>Insight</a:t>
            </a:r>
          </a:p>
        </p:txBody>
      </p:sp>
    </p:spTree>
    <p:extLst>
      <p:ext uri="{BB962C8B-B14F-4D97-AF65-F5344CB8AC3E}">
        <p14:creationId xmlns:p14="http://schemas.microsoft.com/office/powerpoint/2010/main" val="1786686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486137" y="439838"/>
            <a:ext cx="11019098" cy="400110"/>
          </a:xfrm>
          <a:prstGeom prst="rect">
            <a:avLst/>
          </a:prstGeom>
          <a:noFill/>
        </p:spPr>
        <p:txBody>
          <a:bodyPr wrap="square" rtlCol="0">
            <a:spAutoFit/>
          </a:bodyPr>
          <a:lstStyle/>
          <a:p>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Q9 Show all columns for patients who have one of the following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patient_ids</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1,45,534,879,1000ti</a:t>
            </a:r>
            <a:endParaRPr lang="en-US" sz="2000" dirty="0">
              <a:solidFill>
                <a:schemeClr val="accent5">
                  <a:lumMod val="60000"/>
                  <a:lumOff val="40000"/>
                </a:schemeClr>
              </a:solidFill>
              <a:highlight>
                <a:srgbClr val="000000"/>
              </a:highligh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086169"/>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486137" y="1763278"/>
            <a:ext cx="5509549" cy="1289536"/>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select * from patients</a:t>
            </a:r>
          </a:p>
          <a:p>
            <a:r>
              <a:rPr lang="en-US" dirty="0">
                <a:solidFill>
                  <a:schemeClr val="bg1"/>
                </a:solidFill>
                <a:latin typeface="Times New Roman" panose="02020603050405020304" pitchFamily="18" charset="0"/>
                <a:cs typeface="Times New Roman" panose="02020603050405020304" pitchFamily="18" charset="0"/>
              </a:rPr>
              <a:t>where </a:t>
            </a:r>
            <a:r>
              <a:rPr lang="en-US" dirty="0" err="1">
                <a:solidFill>
                  <a:schemeClr val="bg1"/>
                </a:solidFill>
                <a:latin typeface="Times New Roman" panose="02020603050405020304" pitchFamily="18" charset="0"/>
                <a:cs typeface="Times New Roman" panose="02020603050405020304" pitchFamily="18" charset="0"/>
              </a:rPr>
              <a:t>patient_id</a:t>
            </a:r>
            <a:r>
              <a:rPr lang="en-US" dirty="0">
                <a:solidFill>
                  <a:schemeClr val="bg1"/>
                </a:solidFill>
                <a:latin typeface="Times New Roman" panose="02020603050405020304" pitchFamily="18" charset="0"/>
                <a:cs typeface="Times New Roman" panose="02020603050405020304" pitchFamily="18" charset="0"/>
              </a:rPr>
              <a:t> in (1,45,534,879,1000);</a:t>
            </a:r>
          </a:p>
          <a:p>
            <a:endParaRPr lang="en-US" dirty="0">
              <a:solidFill>
                <a:schemeClr val="bg1"/>
              </a:solidFill>
              <a:latin typeface="Times New Roman" panose="02020603050405020304" pitchFamily="18" charset="0"/>
              <a:cs typeface="Times New Roman" panose="02020603050405020304" pitchFamily="18" charset="0"/>
            </a:endParaRPr>
          </a:p>
          <a:p>
            <a:pPr algn="ctr"/>
            <a:endParaRPr lang="en-US" dirty="0">
              <a:solidFill>
                <a:schemeClr val="bg1"/>
              </a:solidFill>
            </a:endParaRP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228945"/>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4" name="image95.jpeg">
            <a:extLst>
              <a:ext uri="{FF2B5EF4-FFF2-40B4-BE49-F238E27FC236}">
                <a16:creationId xmlns:a16="http://schemas.microsoft.com/office/drawing/2014/main" id="{99057D71-0DF4-C789-9FDD-F75D4F72A7A6}"/>
              </a:ext>
            </a:extLst>
          </p:cNvPr>
          <p:cNvPicPr>
            <a:picLocks noChangeAspect="1"/>
          </p:cNvPicPr>
          <p:nvPr/>
        </p:nvPicPr>
        <p:blipFill>
          <a:blip r:embed="rId2" cstate="print"/>
          <a:stretch>
            <a:fillRect/>
          </a:stretch>
        </p:blipFill>
        <p:spPr>
          <a:xfrm>
            <a:off x="590308" y="3906055"/>
            <a:ext cx="5822067" cy="2610492"/>
          </a:xfrm>
          <a:prstGeom prst="rect">
            <a:avLst/>
          </a:prstGeom>
        </p:spPr>
      </p:pic>
      <p:sp>
        <p:nvSpPr>
          <p:cNvPr id="6" name="TextBox 5">
            <a:extLst>
              <a:ext uri="{FF2B5EF4-FFF2-40B4-BE49-F238E27FC236}">
                <a16:creationId xmlns:a16="http://schemas.microsoft.com/office/drawing/2014/main" id="{AE2E115C-B951-5CDD-64A9-535401D9CCEC}"/>
              </a:ext>
            </a:extLst>
          </p:cNvPr>
          <p:cNvSpPr txBox="1"/>
          <p:nvPr/>
        </p:nvSpPr>
        <p:spPr>
          <a:xfrm>
            <a:off x="6562845" y="3890135"/>
            <a:ext cx="5455534" cy="1323439"/>
          </a:xfrm>
          <a:prstGeom prst="rect">
            <a:avLst/>
          </a:prstGeom>
          <a:solidFill>
            <a:schemeClr val="accent2">
              <a:lumMod val="40000"/>
              <a:lumOff val="60000"/>
            </a:schemeClr>
          </a:solidFill>
        </p:spPr>
        <p:txBody>
          <a:bodyPr wrap="square" rtlCol="0">
            <a:spAutoFit/>
          </a:bodyPr>
          <a:lstStyle/>
          <a:p>
            <a:r>
              <a:rPr lang="en-US" sz="2000" dirty="0">
                <a:solidFill>
                  <a:schemeClr val="bg1">
                    <a:lumMod val="95000"/>
                    <a:lumOff val="5000"/>
                  </a:schemeClr>
                </a:solidFill>
                <a:latin typeface="Times New Roman" panose="02020603050405020304" pitchFamily="18" charset="0"/>
                <a:cs typeface="Times New Roman" panose="02020603050405020304" pitchFamily="18" charset="0"/>
              </a:rPr>
              <a:t>Healthcare organizations can design targeted campaigns and outreach programs based on the full province name, ensuring more effective and relevant healthcare interventions.</a:t>
            </a:r>
          </a:p>
        </p:txBody>
      </p:sp>
      <p:sp>
        <p:nvSpPr>
          <p:cNvPr id="7" name="TextBox 6">
            <a:extLst>
              <a:ext uri="{FF2B5EF4-FFF2-40B4-BE49-F238E27FC236}">
                <a16:creationId xmlns:a16="http://schemas.microsoft.com/office/drawing/2014/main" id="{1AD12233-151D-A699-7CEB-C44D568093BF}"/>
              </a:ext>
            </a:extLst>
          </p:cNvPr>
          <p:cNvSpPr txBox="1"/>
          <p:nvPr/>
        </p:nvSpPr>
        <p:spPr>
          <a:xfrm>
            <a:off x="6562845" y="3429000"/>
            <a:ext cx="1088020" cy="369332"/>
          </a:xfrm>
          <a:prstGeom prst="rect">
            <a:avLst/>
          </a:prstGeom>
          <a:solidFill>
            <a:srgbClr val="92D050"/>
          </a:solidFill>
        </p:spPr>
        <p:txBody>
          <a:bodyPr wrap="square">
            <a:spAutoFit/>
          </a:bodyPr>
          <a:lstStyle/>
          <a:p>
            <a:r>
              <a:rPr lang="en-US" dirty="0">
                <a:latin typeface="Comic Sans MS" panose="030F0702030302020204" pitchFamily="66" charset="0"/>
              </a:rPr>
              <a:t>Insight</a:t>
            </a:r>
          </a:p>
        </p:txBody>
      </p:sp>
    </p:spTree>
    <p:extLst>
      <p:ext uri="{BB962C8B-B14F-4D97-AF65-F5344CB8AC3E}">
        <p14:creationId xmlns:p14="http://schemas.microsoft.com/office/powerpoint/2010/main" val="1594171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493821" y="439838"/>
            <a:ext cx="11019098" cy="400110"/>
          </a:xfrm>
          <a:prstGeom prst="rect">
            <a:avLst/>
          </a:prstGeom>
          <a:noFill/>
        </p:spPr>
        <p:txBody>
          <a:bodyPr wrap="square" rtlCol="0">
            <a:spAutoFit/>
          </a:bodyPr>
          <a:lstStyle/>
          <a:p>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Q10 :- Show the total number of admissions.</a:t>
            </a:r>
            <a:endParaRPr lang="en-US" sz="2000" dirty="0">
              <a:solidFill>
                <a:schemeClr val="accent5">
                  <a:lumMod val="60000"/>
                  <a:lumOff val="40000"/>
                </a:schemeClr>
              </a:solidFill>
              <a:highlight>
                <a:srgbClr val="000000"/>
              </a:highligh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086169"/>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590308" y="1712844"/>
            <a:ext cx="7789763" cy="1289536"/>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select count(*) as </a:t>
            </a:r>
            <a:r>
              <a:rPr lang="en-US" dirty="0" err="1">
                <a:solidFill>
                  <a:schemeClr val="bg1"/>
                </a:solidFill>
                <a:latin typeface="Times New Roman" panose="02020603050405020304" pitchFamily="18" charset="0"/>
                <a:cs typeface="Times New Roman" panose="02020603050405020304" pitchFamily="18" charset="0"/>
              </a:rPr>
              <a:t>total_admissions</a:t>
            </a:r>
            <a:r>
              <a:rPr lang="en-US" dirty="0">
                <a:solidFill>
                  <a:schemeClr val="bg1"/>
                </a:solidFill>
                <a:latin typeface="Times New Roman" panose="02020603050405020304" pitchFamily="18" charset="0"/>
                <a:cs typeface="Times New Roman" panose="02020603050405020304" pitchFamily="18" charset="0"/>
              </a:rPr>
              <a:t> from admissions;</a:t>
            </a:r>
          </a:p>
          <a:p>
            <a:pPr algn="ctr"/>
            <a:endParaRPr lang="en-US" dirty="0">
              <a:solidFill>
                <a:schemeClr val="bg1"/>
              </a:solidFill>
            </a:endParaRP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228945"/>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5" name="image101.jpeg">
            <a:extLst>
              <a:ext uri="{FF2B5EF4-FFF2-40B4-BE49-F238E27FC236}">
                <a16:creationId xmlns:a16="http://schemas.microsoft.com/office/drawing/2014/main" id="{807F9882-B553-8953-A995-5476C9E4B3D8}"/>
              </a:ext>
            </a:extLst>
          </p:cNvPr>
          <p:cNvPicPr>
            <a:picLocks noChangeAspect="1"/>
          </p:cNvPicPr>
          <p:nvPr/>
        </p:nvPicPr>
        <p:blipFill>
          <a:blip r:embed="rId2" cstate="print"/>
          <a:stretch>
            <a:fillRect/>
          </a:stretch>
        </p:blipFill>
        <p:spPr>
          <a:xfrm>
            <a:off x="590308" y="4229020"/>
            <a:ext cx="2662178" cy="1049036"/>
          </a:xfrm>
          <a:prstGeom prst="rect">
            <a:avLst/>
          </a:prstGeom>
        </p:spPr>
      </p:pic>
      <p:sp>
        <p:nvSpPr>
          <p:cNvPr id="6" name="TextBox 5">
            <a:extLst>
              <a:ext uri="{FF2B5EF4-FFF2-40B4-BE49-F238E27FC236}">
                <a16:creationId xmlns:a16="http://schemas.microsoft.com/office/drawing/2014/main" id="{47DD8EE1-E502-B749-CB8E-BE35ED539F85}"/>
              </a:ext>
            </a:extLst>
          </p:cNvPr>
          <p:cNvSpPr txBox="1"/>
          <p:nvPr/>
        </p:nvSpPr>
        <p:spPr>
          <a:xfrm>
            <a:off x="6562845" y="3890135"/>
            <a:ext cx="5455534" cy="1015663"/>
          </a:xfrm>
          <a:prstGeom prst="rect">
            <a:avLst/>
          </a:prstGeom>
          <a:solidFill>
            <a:schemeClr val="accent2">
              <a:lumMod val="40000"/>
              <a:lumOff val="60000"/>
            </a:schemeClr>
          </a:solid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This data is essential for healthcare utilization analysis, resource planning, financial management, and policy development.</a:t>
            </a:r>
          </a:p>
        </p:txBody>
      </p:sp>
      <p:sp>
        <p:nvSpPr>
          <p:cNvPr id="7" name="TextBox 6">
            <a:extLst>
              <a:ext uri="{FF2B5EF4-FFF2-40B4-BE49-F238E27FC236}">
                <a16:creationId xmlns:a16="http://schemas.microsoft.com/office/drawing/2014/main" id="{8060C253-148F-1A87-6DCC-80B1B0481089}"/>
              </a:ext>
            </a:extLst>
          </p:cNvPr>
          <p:cNvSpPr txBox="1"/>
          <p:nvPr/>
        </p:nvSpPr>
        <p:spPr>
          <a:xfrm>
            <a:off x="6562845" y="3429000"/>
            <a:ext cx="1088020" cy="369332"/>
          </a:xfrm>
          <a:prstGeom prst="rect">
            <a:avLst/>
          </a:prstGeom>
          <a:solidFill>
            <a:srgbClr val="92D050"/>
          </a:solidFill>
        </p:spPr>
        <p:txBody>
          <a:bodyPr wrap="square">
            <a:spAutoFit/>
          </a:bodyPr>
          <a:lstStyle/>
          <a:p>
            <a:r>
              <a:rPr lang="en-US" dirty="0">
                <a:latin typeface="Comic Sans MS" panose="030F0702030302020204" pitchFamily="66" charset="0"/>
              </a:rPr>
              <a:t>Insight</a:t>
            </a:r>
          </a:p>
        </p:txBody>
      </p:sp>
    </p:spTree>
    <p:extLst>
      <p:ext uri="{BB962C8B-B14F-4D97-AF65-F5344CB8AC3E}">
        <p14:creationId xmlns:p14="http://schemas.microsoft.com/office/powerpoint/2010/main" val="3996152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590308" y="283355"/>
            <a:ext cx="11181145" cy="707886"/>
          </a:xfrm>
          <a:prstGeom prst="rect">
            <a:avLst/>
          </a:prstGeom>
          <a:noFill/>
        </p:spPr>
        <p:txBody>
          <a:bodyPr wrap="square" rtlCol="0">
            <a:spAutoFit/>
          </a:bodyPr>
          <a:lstStyle/>
          <a:p>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Q11:- Show all the columns from admissions where the patient was admitted and discharged on the             same day.</a:t>
            </a:r>
            <a:endParaRPr lang="en-US" sz="2000" dirty="0">
              <a:solidFill>
                <a:schemeClr val="accent5">
                  <a:lumMod val="60000"/>
                  <a:lumOff val="40000"/>
                </a:schemeClr>
              </a:solidFill>
              <a:highlight>
                <a:srgbClr val="000000"/>
              </a:highligh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086169"/>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590308" y="1712844"/>
            <a:ext cx="7789763" cy="1289536"/>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select * from admissions</a:t>
            </a:r>
          </a:p>
          <a:p>
            <a:r>
              <a:rPr lang="en-US" dirty="0">
                <a:solidFill>
                  <a:schemeClr val="bg1"/>
                </a:solidFill>
                <a:latin typeface="Times New Roman" panose="02020603050405020304" pitchFamily="18" charset="0"/>
                <a:cs typeface="Times New Roman" panose="02020603050405020304" pitchFamily="18" charset="0"/>
              </a:rPr>
              <a:t>where </a:t>
            </a:r>
            <a:r>
              <a:rPr lang="en-US" dirty="0" err="1">
                <a:solidFill>
                  <a:schemeClr val="bg1"/>
                </a:solidFill>
                <a:latin typeface="Times New Roman" panose="02020603050405020304" pitchFamily="18" charset="0"/>
                <a:cs typeface="Times New Roman" panose="02020603050405020304" pitchFamily="18" charset="0"/>
              </a:rPr>
              <a:t>admission_date</a:t>
            </a:r>
            <a:r>
              <a:rPr lang="en-US" dirty="0">
                <a:solidFill>
                  <a:schemeClr val="bg1"/>
                </a:solidFill>
                <a:latin typeface="Times New Roman" panose="02020603050405020304" pitchFamily="18" charset="0"/>
                <a:cs typeface="Times New Roman" panose="02020603050405020304" pitchFamily="18" charset="0"/>
              </a:rPr>
              <a:t> = </a:t>
            </a:r>
            <a:r>
              <a:rPr lang="en-US" dirty="0" err="1">
                <a:solidFill>
                  <a:schemeClr val="bg1"/>
                </a:solidFill>
                <a:latin typeface="Times New Roman" panose="02020603050405020304" pitchFamily="18" charset="0"/>
                <a:cs typeface="Times New Roman" panose="02020603050405020304" pitchFamily="18" charset="0"/>
              </a:rPr>
              <a:t>discharge_date</a:t>
            </a:r>
            <a:r>
              <a:rPr lang="en-US" dirty="0">
                <a:solidFill>
                  <a:schemeClr val="bg1"/>
                </a:solidFill>
                <a:latin typeface="Times New Roman" panose="02020603050405020304" pitchFamily="18" charset="0"/>
                <a:cs typeface="Times New Roman" panose="02020603050405020304" pitchFamily="18" charset="0"/>
              </a:rPr>
              <a:t>;</a:t>
            </a:r>
          </a:p>
          <a:p>
            <a:pPr algn="ctr"/>
            <a:endParaRPr lang="en-US" dirty="0">
              <a:solidFill>
                <a:schemeClr val="bg1"/>
              </a:solidFill>
            </a:endParaRP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228945"/>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4" name="image108.jpeg">
            <a:extLst>
              <a:ext uri="{FF2B5EF4-FFF2-40B4-BE49-F238E27FC236}">
                <a16:creationId xmlns:a16="http://schemas.microsoft.com/office/drawing/2014/main" id="{926C4F23-62B9-1975-4FA2-A23698DA0042}"/>
              </a:ext>
            </a:extLst>
          </p:cNvPr>
          <p:cNvPicPr>
            <a:picLocks noChangeAspect="1"/>
          </p:cNvPicPr>
          <p:nvPr/>
        </p:nvPicPr>
        <p:blipFill>
          <a:blip r:embed="rId2" cstate="print"/>
          <a:stretch>
            <a:fillRect/>
          </a:stretch>
        </p:blipFill>
        <p:spPr>
          <a:xfrm>
            <a:off x="644323" y="3946967"/>
            <a:ext cx="5756477" cy="2627677"/>
          </a:xfrm>
          <a:prstGeom prst="rect">
            <a:avLst/>
          </a:prstGeom>
        </p:spPr>
      </p:pic>
      <p:sp>
        <p:nvSpPr>
          <p:cNvPr id="6" name="TextBox 5">
            <a:extLst>
              <a:ext uri="{FF2B5EF4-FFF2-40B4-BE49-F238E27FC236}">
                <a16:creationId xmlns:a16="http://schemas.microsoft.com/office/drawing/2014/main" id="{8FED7C46-B1BE-DE2A-67D8-6CFFC40E1981}"/>
              </a:ext>
            </a:extLst>
          </p:cNvPr>
          <p:cNvSpPr txBox="1"/>
          <p:nvPr/>
        </p:nvSpPr>
        <p:spPr>
          <a:xfrm>
            <a:off x="6562845" y="3890135"/>
            <a:ext cx="5455534" cy="1323439"/>
          </a:xfrm>
          <a:prstGeom prst="rect">
            <a:avLst/>
          </a:prstGeom>
          <a:solidFill>
            <a:schemeClr val="accent2">
              <a:lumMod val="40000"/>
              <a:lumOff val="60000"/>
            </a:schemeClr>
          </a:solid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9.5% of patients are admitted and discharged on the same day, indicating short-term care efficiency and resource utilization. Comparative analysis and benchmarking can identify areas for improvement.</a:t>
            </a:r>
          </a:p>
        </p:txBody>
      </p:sp>
      <p:sp>
        <p:nvSpPr>
          <p:cNvPr id="7" name="TextBox 6">
            <a:extLst>
              <a:ext uri="{FF2B5EF4-FFF2-40B4-BE49-F238E27FC236}">
                <a16:creationId xmlns:a16="http://schemas.microsoft.com/office/drawing/2014/main" id="{C2ED66F3-E230-DA4D-646D-C4D2DA81E6D6}"/>
              </a:ext>
            </a:extLst>
          </p:cNvPr>
          <p:cNvSpPr txBox="1"/>
          <p:nvPr/>
        </p:nvSpPr>
        <p:spPr>
          <a:xfrm>
            <a:off x="6562845" y="3429000"/>
            <a:ext cx="1088020" cy="369332"/>
          </a:xfrm>
          <a:prstGeom prst="rect">
            <a:avLst/>
          </a:prstGeom>
          <a:solidFill>
            <a:srgbClr val="92D050"/>
          </a:solidFill>
        </p:spPr>
        <p:txBody>
          <a:bodyPr wrap="square">
            <a:spAutoFit/>
          </a:bodyPr>
          <a:lstStyle/>
          <a:p>
            <a:r>
              <a:rPr lang="en-US" dirty="0">
                <a:latin typeface="Comic Sans MS" panose="030F0702030302020204" pitchFamily="66" charset="0"/>
              </a:rPr>
              <a:t>Insight</a:t>
            </a:r>
          </a:p>
        </p:txBody>
      </p:sp>
    </p:spTree>
    <p:extLst>
      <p:ext uri="{BB962C8B-B14F-4D97-AF65-F5344CB8AC3E}">
        <p14:creationId xmlns:p14="http://schemas.microsoft.com/office/powerpoint/2010/main" val="1282776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590308" y="283355"/>
            <a:ext cx="11181145" cy="400110"/>
          </a:xfrm>
          <a:prstGeom prst="rect">
            <a:avLst/>
          </a:prstGeom>
          <a:noFill/>
        </p:spPr>
        <p:txBody>
          <a:bodyPr wrap="square" rtlCol="0">
            <a:spAutoFit/>
          </a:bodyPr>
          <a:lstStyle/>
          <a:p>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Q12:-  Show the total number of admissions for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patient_id</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579.</a:t>
            </a:r>
            <a:endParaRPr lang="en-US" sz="2000" dirty="0">
              <a:solidFill>
                <a:schemeClr val="accent5">
                  <a:lumMod val="60000"/>
                  <a:lumOff val="40000"/>
                </a:schemeClr>
              </a:solidFill>
              <a:highlight>
                <a:srgbClr val="000000"/>
              </a:highligh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086169"/>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590308" y="1712844"/>
            <a:ext cx="7789763" cy="1289536"/>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select </a:t>
            </a:r>
            <a:r>
              <a:rPr lang="en-US" dirty="0" err="1">
                <a:solidFill>
                  <a:schemeClr val="bg1"/>
                </a:solidFill>
                <a:latin typeface="Times New Roman" panose="02020603050405020304" pitchFamily="18" charset="0"/>
                <a:cs typeface="Times New Roman" panose="02020603050405020304" pitchFamily="18" charset="0"/>
              </a:rPr>
              <a:t>patient_id,count</a:t>
            </a:r>
            <a:r>
              <a:rPr lang="en-US" dirty="0">
                <a:solidFill>
                  <a:schemeClr val="bg1"/>
                </a:solidFill>
                <a:latin typeface="Times New Roman" panose="02020603050405020304" pitchFamily="18" charset="0"/>
                <a:cs typeface="Times New Roman" panose="02020603050405020304" pitchFamily="18" charset="0"/>
              </a:rPr>
              <a:t>(</a:t>
            </a:r>
            <a:r>
              <a:rPr lang="en-US" dirty="0" err="1">
                <a:solidFill>
                  <a:schemeClr val="bg1"/>
                </a:solidFill>
                <a:latin typeface="Times New Roman" panose="02020603050405020304" pitchFamily="18" charset="0"/>
                <a:cs typeface="Times New Roman" panose="02020603050405020304" pitchFamily="18" charset="0"/>
              </a:rPr>
              <a:t>patient_id</a:t>
            </a:r>
            <a:r>
              <a:rPr lang="en-US" dirty="0">
                <a:solidFill>
                  <a:schemeClr val="bg1"/>
                </a:solidFill>
                <a:latin typeface="Times New Roman" panose="02020603050405020304" pitchFamily="18" charset="0"/>
                <a:cs typeface="Times New Roman" panose="02020603050405020304" pitchFamily="18" charset="0"/>
              </a:rPr>
              <a:t>) as </a:t>
            </a:r>
            <a:r>
              <a:rPr lang="en-US" dirty="0" err="1">
                <a:solidFill>
                  <a:schemeClr val="bg1"/>
                </a:solidFill>
                <a:latin typeface="Times New Roman" panose="02020603050405020304" pitchFamily="18" charset="0"/>
                <a:cs typeface="Times New Roman" panose="02020603050405020304" pitchFamily="18" charset="0"/>
              </a:rPr>
              <a:t>total_admissions</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from admissions</a:t>
            </a:r>
          </a:p>
          <a:p>
            <a:r>
              <a:rPr lang="en-US" dirty="0">
                <a:solidFill>
                  <a:schemeClr val="bg1"/>
                </a:solidFill>
                <a:latin typeface="Times New Roman" panose="02020603050405020304" pitchFamily="18" charset="0"/>
                <a:cs typeface="Times New Roman" panose="02020603050405020304" pitchFamily="18" charset="0"/>
              </a:rPr>
              <a:t>where </a:t>
            </a:r>
            <a:r>
              <a:rPr lang="en-US" dirty="0" err="1">
                <a:solidFill>
                  <a:schemeClr val="bg1"/>
                </a:solidFill>
                <a:latin typeface="Times New Roman" panose="02020603050405020304" pitchFamily="18" charset="0"/>
                <a:cs typeface="Times New Roman" panose="02020603050405020304" pitchFamily="18" charset="0"/>
              </a:rPr>
              <a:t>patient_id</a:t>
            </a:r>
            <a:r>
              <a:rPr lang="en-US" dirty="0">
                <a:solidFill>
                  <a:schemeClr val="bg1"/>
                </a:solidFill>
                <a:latin typeface="Times New Roman" panose="02020603050405020304" pitchFamily="18" charset="0"/>
                <a:cs typeface="Times New Roman" panose="02020603050405020304" pitchFamily="18" charset="0"/>
              </a:rPr>
              <a:t> = 579;</a:t>
            </a:r>
          </a:p>
          <a:p>
            <a:pPr algn="ctr"/>
            <a:endParaRPr lang="en-US" dirty="0">
              <a:solidFill>
                <a:schemeClr val="bg1"/>
              </a:solidFill>
            </a:endParaRP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228945"/>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5" name="image114.jpeg">
            <a:extLst>
              <a:ext uri="{FF2B5EF4-FFF2-40B4-BE49-F238E27FC236}">
                <a16:creationId xmlns:a16="http://schemas.microsoft.com/office/drawing/2014/main" id="{C4F42EB4-30C3-FE12-EC91-5A5634EF3D43}"/>
              </a:ext>
            </a:extLst>
          </p:cNvPr>
          <p:cNvPicPr>
            <a:picLocks noChangeAspect="1"/>
          </p:cNvPicPr>
          <p:nvPr/>
        </p:nvPicPr>
        <p:blipFill>
          <a:blip r:embed="rId2" cstate="print"/>
          <a:stretch>
            <a:fillRect/>
          </a:stretch>
        </p:blipFill>
        <p:spPr>
          <a:xfrm>
            <a:off x="590308" y="4217707"/>
            <a:ext cx="4273792" cy="927449"/>
          </a:xfrm>
          <a:prstGeom prst="rect">
            <a:avLst/>
          </a:prstGeom>
        </p:spPr>
      </p:pic>
      <p:sp>
        <p:nvSpPr>
          <p:cNvPr id="6" name="TextBox 5">
            <a:extLst>
              <a:ext uri="{FF2B5EF4-FFF2-40B4-BE49-F238E27FC236}">
                <a16:creationId xmlns:a16="http://schemas.microsoft.com/office/drawing/2014/main" id="{AD998F55-CC74-9200-9190-A3C239B99F0D}"/>
              </a:ext>
            </a:extLst>
          </p:cNvPr>
          <p:cNvSpPr txBox="1"/>
          <p:nvPr/>
        </p:nvSpPr>
        <p:spPr>
          <a:xfrm>
            <a:off x="6562845" y="3890135"/>
            <a:ext cx="5455534" cy="1938992"/>
          </a:xfrm>
          <a:prstGeom prst="rect">
            <a:avLst/>
          </a:prstGeom>
          <a:solidFill>
            <a:schemeClr val="accent2">
              <a:lumMod val="40000"/>
              <a:lumOff val="60000"/>
            </a:schemeClr>
          </a:solid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Frequent patient admissions can reveal chronic conditions, need for better care coordination, resource allocation, historical trends, comparative analysis, and outcome analysis, enhancing patient care and management by assessing quality and patient outcomes</a:t>
            </a:r>
          </a:p>
        </p:txBody>
      </p:sp>
      <p:sp>
        <p:nvSpPr>
          <p:cNvPr id="7" name="TextBox 6">
            <a:extLst>
              <a:ext uri="{FF2B5EF4-FFF2-40B4-BE49-F238E27FC236}">
                <a16:creationId xmlns:a16="http://schemas.microsoft.com/office/drawing/2014/main" id="{655DB6A8-A8B7-FDBF-9473-FF37051D44BB}"/>
              </a:ext>
            </a:extLst>
          </p:cNvPr>
          <p:cNvSpPr txBox="1"/>
          <p:nvPr/>
        </p:nvSpPr>
        <p:spPr>
          <a:xfrm>
            <a:off x="6562845" y="3429000"/>
            <a:ext cx="1088020" cy="369332"/>
          </a:xfrm>
          <a:prstGeom prst="rect">
            <a:avLst/>
          </a:prstGeom>
          <a:solidFill>
            <a:srgbClr val="92D050"/>
          </a:solidFill>
        </p:spPr>
        <p:txBody>
          <a:bodyPr wrap="square">
            <a:spAutoFit/>
          </a:bodyPr>
          <a:lstStyle/>
          <a:p>
            <a:r>
              <a:rPr lang="en-US" dirty="0">
                <a:latin typeface="Comic Sans MS" panose="030F0702030302020204" pitchFamily="66" charset="0"/>
              </a:rPr>
              <a:t>Insight</a:t>
            </a:r>
          </a:p>
        </p:txBody>
      </p:sp>
    </p:spTree>
    <p:extLst>
      <p:ext uri="{BB962C8B-B14F-4D97-AF65-F5344CB8AC3E}">
        <p14:creationId xmlns:p14="http://schemas.microsoft.com/office/powerpoint/2010/main" val="2924570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590308" y="283355"/>
            <a:ext cx="11181145" cy="400110"/>
          </a:xfrm>
          <a:prstGeom prst="rect">
            <a:avLst/>
          </a:prstGeom>
          <a:noFill/>
        </p:spPr>
        <p:txBody>
          <a:bodyPr wrap="square" rtlCol="0">
            <a:spAutoFit/>
          </a:bodyPr>
          <a:lstStyle/>
          <a:p>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Q13 Based on the cities that our patients live in, show unique cities that are in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province_id</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'NS'?</a:t>
            </a:r>
            <a:endParaRPr lang="en-US" sz="2000" dirty="0">
              <a:solidFill>
                <a:schemeClr val="accent5">
                  <a:lumMod val="60000"/>
                  <a:lumOff val="40000"/>
                </a:schemeClr>
              </a:solidFill>
              <a:highlight>
                <a:srgbClr val="000000"/>
              </a:highligh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086169"/>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590308" y="1720101"/>
            <a:ext cx="6149857" cy="1020929"/>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select distinct city from patients where </a:t>
            </a:r>
            <a:r>
              <a:rPr lang="en-US" dirty="0" err="1">
                <a:solidFill>
                  <a:schemeClr val="bg1"/>
                </a:solidFill>
                <a:latin typeface="Times New Roman" panose="02020603050405020304" pitchFamily="18" charset="0"/>
                <a:cs typeface="Times New Roman" panose="02020603050405020304" pitchFamily="18" charset="0"/>
              </a:rPr>
              <a:t>province_id</a:t>
            </a:r>
            <a:r>
              <a:rPr lang="en-US" dirty="0">
                <a:solidFill>
                  <a:schemeClr val="bg1"/>
                </a:solidFill>
                <a:latin typeface="Times New Roman" panose="02020603050405020304" pitchFamily="18" charset="0"/>
                <a:cs typeface="Times New Roman" panose="02020603050405020304" pitchFamily="18" charset="0"/>
              </a:rPr>
              <a:t> = 'NS';</a:t>
            </a:r>
            <a:endParaRPr lang="en-US" dirty="0">
              <a:solidFill>
                <a:schemeClr val="bg1"/>
              </a:solidFill>
            </a:endParaRP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228945"/>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4" name="image121.jpeg">
            <a:extLst>
              <a:ext uri="{FF2B5EF4-FFF2-40B4-BE49-F238E27FC236}">
                <a16:creationId xmlns:a16="http://schemas.microsoft.com/office/drawing/2014/main" id="{229A2FF8-3869-4181-08EA-4BDD95CED242}"/>
              </a:ext>
            </a:extLst>
          </p:cNvPr>
          <p:cNvPicPr>
            <a:picLocks noChangeAspect="1"/>
          </p:cNvPicPr>
          <p:nvPr/>
        </p:nvPicPr>
        <p:blipFill>
          <a:blip r:embed="rId2" cstate="print"/>
          <a:stretch>
            <a:fillRect/>
          </a:stretch>
        </p:blipFill>
        <p:spPr>
          <a:xfrm>
            <a:off x="590308" y="4204355"/>
            <a:ext cx="3208694" cy="1441859"/>
          </a:xfrm>
          <a:prstGeom prst="rect">
            <a:avLst/>
          </a:prstGeom>
        </p:spPr>
      </p:pic>
      <p:sp>
        <p:nvSpPr>
          <p:cNvPr id="6" name="TextBox 5">
            <a:extLst>
              <a:ext uri="{FF2B5EF4-FFF2-40B4-BE49-F238E27FC236}">
                <a16:creationId xmlns:a16="http://schemas.microsoft.com/office/drawing/2014/main" id="{BCF61367-0482-44A6-F0E6-F0A50F1D0A00}"/>
              </a:ext>
            </a:extLst>
          </p:cNvPr>
          <p:cNvSpPr txBox="1"/>
          <p:nvPr/>
        </p:nvSpPr>
        <p:spPr>
          <a:xfrm>
            <a:off x="6562845" y="3890135"/>
            <a:ext cx="5455534" cy="1938992"/>
          </a:xfrm>
          <a:prstGeom prst="rect">
            <a:avLst/>
          </a:prstGeom>
          <a:solidFill>
            <a:schemeClr val="accent2">
              <a:lumMod val="40000"/>
              <a:lumOff val="60000"/>
            </a:schemeClr>
          </a:solid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Understanding patient population distribution is crucial for service planning, resource allocation, facility location, marketing, and community engagement. Cross-referencing cities maintains data quality, analyzing trends for expansion and location decisions</a:t>
            </a:r>
          </a:p>
        </p:txBody>
      </p:sp>
      <p:sp>
        <p:nvSpPr>
          <p:cNvPr id="7" name="TextBox 6">
            <a:extLst>
              <a:ext uri="{FF2B5EF4-FFF2-40B4-BE49-F238E27FC236}">
                <a16:creationId xmlns:a16="http://schemas.microsoft.com/office/drawing/2014/main" id="{7A97541D-243E-A0EC-CCF1-4D4AE1014169}"/>
              </a:ext>
            </a:extLst>
          </p:cNvPr>
          <p:cNvSpPr txBox="1"/>
          <p:nvPr/>
        </p:nvSpPr>
        <p:spPr>
          <a:xfrm>
            <a:off x="6562845" y="3429000"/>
            <a:ext cx="1088020" cy="369332"/>
          </a:xfrm>
          <a:prstGeom prst="rect">
            <a:avLst/>
          </a:prstGeom>
          <a:solidFill>
            <a:srgbClr val="92D050"/>
          </a:solidFill>
        </p:spPr>
        <p:txBody>
          <a:bodyPr wrap="square">
            <a:spAutoFit/>
          </a:bodyPr>
          <a:lstStyle/>
          <a:p>
            <a:r>
              <a:rPr lang="en-US" dirty="0">
                <a:latin typeface="Comic Sans MS" panose="030F0702030302020204" pitchFamily="66" charset="0"/>
              </a:rPr>
              <a:t>Insight</a:t>
            </a:r>
          </a:p>
        </p:txBody>
      </p:sp>
    </p:spTree>
    <p:extLst>
      <p:ext uri="{BB962C8B-B14F-4D97-AF65-F5344CB8AC3E}">
        <p14:creationId xmlns:p14="http://schemas.microsoft.com/office/powerpoint/2010/main" val="267528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590308" y="283355"/>
            <a:ext cx="11516811" cy="1015663"/>
          </a:xfrm>
          <a:prstGeom prst="rect">
            <a:avLst/>
          </a:prstGeom>
          <a:noFill/>
        </p:spPr>
        <p:txBody>
          <a:bodyPr wrap="square" rtlCol="0">
            <a:spAutoFit/>
          </a:bodyPr>
          <a:lstStyle/>
          <a:p>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Q14:-</a:t>
            </a:r>
            <a:r>
              <a:rPr lang="en-US" sz="2000" b="1" dirty="0">
                <a:solidFill>
                  <a:schemeClr val="accent5">
                    <a:lumMod val="60000"/>
                    <a:lumOff val="40000"/>
                  </a:schemeClr>
                </a:solidFill>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Write a query to find the </a:t>
            </a:r>
            <a:r>
              <a:rPr lang="en-US" sz="2000" b="1" dirty="0" err="1">
                <a:solidFill>
                  <a:schemeClr val="accent5">
                    <a:lumMod val="60000"/>
                    <a:lumOff val="40000"/>
                  </a:schemeClr>
                </a:solidFill>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first_name</a:t>
            </a:r>
            <a:r>
              <a:rPr lang="en-US" sz="2000" b="1" dirty="0">
                <a:solidFill>
                  <a:schemeClr val="accent5">
                    <a:lumMod val="60000"/>
                    <a:lumOff val="40000"/>
                  </a:schemeClr>
                </a:solidFill>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last name and birth date of patients who have height more</a:t>
            </a:r>
          </a:p>
          <a:p>
            <a:r>
              <a:rPr lang="en-US" sz="2000" b="1" dirty="0">
                <a:solidFill>
                  <a:schemeClr val="accent5">
                    <a:lumMod val="60000"/>
                    <a:lumOff val="40000"/>
                  </a:schemeClr>
                </a:solidFill>
                <a:highlight>
                  <a:srgbClr val="000000"/>
                </a:highlight>
                <a:latin typeface="Times New Roman" panose="02020603050405020304" pitchFamily="18" charset="0"/>
                <a:cs typeface="Times New Roman" panose="02020603050405020304" pitchFamily="18" charset="0"/>
              </a:rPr>
              <a:t>        </a:t>
            </a:r>
            <a:r>
              <a:rPr lang="en-US" sz="2000" b="1" dirty="0">
                <a:solidFill>
                  <a:schemeClr val="accent5">
                    <a:lumMod val="60000"/>
                    <a:lumOff val="40000"/>
                  </a:schemeClr>
                </a:solidFill>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than 160 and weight more than 70.</a:t>
            </a:r>
            <a:endParaRPr lang="en-US" sz="2000" dirty="0">
              <a:solidFill>
                <a:schemeClr val="accent5">
                  <a:lumMod val="60000"/>
                  <a:lumOff val="40000"/>
                </a:schemeClr>
              </a:solidFill>
              <a:highlight>
                <a:srgbClr val="000000"/>
              </a:highlight>
              <a:latin typeface="Times New Roman" panose="02020603050405020304" pitchFamily="18" charset="0"/>
              <a:cs typeface="Times New Roman" panose="02020603050405020304" pitchFamily="18" charset="0"/>
            </a:endParaRPr>
          </a:p>
          <a:p>
            <a:endParaRPr lang="en-US" sz="2000" dirty="0">
              <a:solidFill>
                <a:schemeClr val="accent5">
                  <a:lumMod val="60000"/>
                  <a:lumOff val="40000"/>
                </a:schemeClr>
              </a:solidFill>
              <a:highlight>
                <a:srgbClr val="000000"/>
              </a:highligh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086169"/>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590308" y="1712844"/>
            <a:ext cx="6149857" cy="1020929"/>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select </a:t>
            </a:r>
            <a:r>
              <a:rPr lang="en-US" dirty="0" err="1">
                <a:solidFill>
                  <a:schemeClr val="bg1"/>
                </a:solidFill>
                <a:latin typeface="Times New Roman" panose="02020603050405020304" pitchFamily="18" charset="0"/>
                <a:cs typeface="Times New Roman" panose="02020603050405020304" pitchFamily="18" charset="0"/>
              </a:rPr>
              <a:t>first_name,last_name,birth_date,height,weight</a:t>
            </a:r>
            <a:r>
              <a:rPr lang="en-US" dirty="0">
                <a:solidFill>
                  <a:schemeClr val="bg1"/>
                </a:solidFill>
                <a:latin typeface="Times New Roman" panose="02020603050405020304" pitchFamily="18" charset="0"/>
                <a:cs typeface="Times New Roman" panose="02020603050405020304" pitchFamily="18" charset="0"/>
              </a:rPr>
              <a:t> from patients</a:t>
            </a:r>
          </a:p>
          <a:p>
            <a:r>
              <a:rPr lang="en-US" dirty="0">
                <a:solidFill>
                  <a:schemeClr val="bg1"/>
                </a:solidFill>
                <a:latin typeface="Times New Roman" panose="02020603050405020304" pitchFamily="18" charset="0"/>
                <a:cs typeface="Times New Roman" panose="02020603050405020304" pitchFamily="18" charset="0"/>
              </a:rPr>
              <a:t>where height &gt; 160 and weight &gt; 70;</a:t>
            </a: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228945"/>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7" name="image128.jpeg">
            <a:extLst>
              <a:ext uri="{FF2B5EF4-FFF2-40B4-BE49-F238E27FC236}">
                <a16:creationId xmlns:a16="http://schemas.microsoft.com/office/drawing/2014/main" id="{316F825D-4D19-133B-CF89-B5773D88CB5F}"/>
              </a:ext>
            </a:extLst>
          </p:cNvPr>
          <p:cNvPicPr>
            <a:picLocks noChangeAspect="1"/>
          </p:cNvPicPr>
          <p:nvPr/>
        </p:nvPicPr>
        <p:blipFill>
          <a:blip r:embed="rId2" cstate="print"/>
          <a:stretch>
            <a:fillRect/>
          </a:stretch>
        </p:blipFill>
        <p:spPr>
          <a:xfrm>
            <a:off x="781046" y="3993267"/>
            <a:ext cx="5422984" cy="2291786"/>
          </a:xfrm>
          <a:prstGeom prst="rect">
            <a:avLst/>
          </a:prstGeom>
        </p:spPr>
      </p:pic>
      <p:sp>
        <p:nvSpPr>
          <p:cNvPr id="10" name="TextBox 9">
            <a:extLst>
              <a:ext uri="{FF2B5EF4-FFF2-40B4-BE49-F238E27FC236}">
                <a16:creationId xmlns:a16="http://schemas.microsoft.com/office/drawing/2014/main" id="{18FBE437-F814-7FEF-D854-B544C8A0E649}"/>
              </a:ext>
            </a:extLst>
          </p:cNvPr>
          <p:cNvSpPr txBox="1"/>
          <p:nvPr/>
        </p:nvSpPr>
        <p:spPr>
          <a:xfrm>
            <a:off x="6562845" y="3568250"/>
            <a:ext cx="5455534" cy="2246769"/>
          </a:xfrm>
          <a:prstGeom prst="rect">
            <a:avLst/>
          </a:prstGeom>
          <a:solidFill>
            <a:schemeClr val="accent2">
              <a:lumMod val="40000"/>
              <a:lumOff val="60000"/>
            </a:schemeClr>
          </a:solid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46.15 % overweight individuals face health risks like hypertension, diabetes, heart disease, and cancer. Lifestyle changes, regular screenings, intervention programs, and personalized health plans can address these issues. Comprehensive health assessments help gauge intervention effectiveness.</a:t>
            </a:r>
          </a:p>
        </p:txBody>
      </p:sp>
      <p:sp>
        <p:nvSpPr>
          <p:cNvPr id="11" name="TextBox 10">
            <a:extLst>
              <a:ext uri="{FF2B5EF4-FFF2-40B4-BE49-F238E27FC236}">
                <a16:creationId xmlns:a16="http://schemas.microsoft.com/office/drawing/2014/main" id="{FB62A7E0-98D1-0A47-18FE-DE734AA767D8}"/>
              </a:ext>
            </a:extLst>
          </p:cNvPr>
          <p:cNvSpPr txBox="1"/>
          <p:nvPr/>
        </p:nvSpPr>
        <p:spPr>
          <a:xfrm>
            <a:off x="6562845" y="3044279"/>
            <a:ext cx="1088020" cy="369332"/>
          </a:xfrm>
          <a:prstGeom prst="rect">
            <a:avLst/>
          </a:prstGeom>
          <a:solidFill>
            <a:srgbClr val="92D050"/>
          </a:solidFill>
        </p:spPr>
        <p:txBody>
          <a:bodyPr wrap="square">
            <a:spAutoFit/>
          </a:bodyPr>
          <a:lstStyle/>
          <a:p>
            <a:r>
              <a:rPr lang="en-US" dirty="0">
                <a:latin typeface="Comic Sans MS" panose="030F0702030302020204" pitchFamily="66" charset="0"/>
              </a:rPr>
              <a:t>Insight</a:t>
            </a:r>
          </a:p>
        </p:txBody>
      </p:sp>
    </p:spTree>
    <p:extLst>
      <p:ext uri="{BB962C8B-B14F-4D97-AF65-F5344CB8AC3E}">
        <p14:creationId xmlns:p14="http://schemas.microsoft.com/office/powerpoint/2010/main" val="1038188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590308" y="283355"/>
            <a:ext cx="9826907" cy="400110"/>
          </a:xfrm>
          <a:prstGeom prst="rect">
            <a:avLst/>
          </a:prstGeom>
          <a:noFill/>
        </p:spPr>
        <p:txBody>
          <a:bodyPr wrap="square" rtlCol="0">
            <a:spAutoFit/>
          </a:bodyPr>
          <a:lstStyle/>
          <a:p>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Q15</a:t>
            </a:r>
            <a:r>
              <a:rPr lang="en-US" sz="2000" b="1" dirty="0">
                <a:solidFill>
                  <a:schemeClr val="accent5">
                    <a:lumMod val="60000"/>
                    <a:lumOff val="40000"/>
                  </a:schemeClr>
                </a:solidFill>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Show unique birth years from patients and order them by ascending.</a:t>
            </a:r>
            <a:endParaRPr lang="en-US" sz="2000" dirty="0">
              <a:solidFill>
                <a:schemeClr val="accent5">
                  <a:lumMod val="60000"/>
                  <a:lumOff val="40000"/>
                </a:schemeClr>
              </a:solidFill>
              <a:highlight>
                <a:srgbClr val="000000"/>
              </a:highligh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086169"/>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590308" y="1712844"/>
            <a:ext cx="6149857" cy="1020929"/>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select distinct year(</a:t>
            </a:r>
            <a:r>
              <a:rPr lang="en-US" dirty="0" err="1">
                <a:solidFill>
                  <a:schemeClr val="bg1"/>
                </a:solidFill>
                <a:latin typeface="Times New Roman" panose="02020603050405020304" pitchFamily="18" charset="0"/>
                <a:cs typeface="Times New Roman" panose="02020603050405020304" pitchFamily="18" charset="0"/>
              </a:rPr>
              <a:t>birth_date</a:t>
            </a:r>
            <a:r>
              <a:rPr lang="en-US" dirty="0">
                <a:solidFill>
                  <a:schemeClr val="bg1"/>
                </a:solidFill>
                <a:latin typeface="Times New Roman" panose="02020603050405020304" pitchFamily="18" charset="0"/>
                <a:cs typeface="Times New Roman" panose="02020603050405020304" pitchFamily="18" charset="0"/>
              </a:rPr>
              <a:t>) as </a:t>
            </a:r>
            <a:r>
              <a:rPr lang="en-US" dirty="0" err="1">
                <a:solidFill>
                  <a:schemeClr val="bg1"/>
                </a:solidFill>
                <a:latin typeface="Times New Roman" panose="02020603050405020304" pitchFamily="18" charset="0"/>
                <a:cs typeface="Times New Roman" panose="02020603050405020304" pitchFamily="18" charset="0"/>
              </a:rPr>
              <a:t>birth_year</a:t>
            </a:r>
            <a:r>
              <a:rPr lang="en-US" dirty="0">
                <a:solidFill>
                  <a:schemeClr val="bg1"/>
                </a:solidFill>
                <a:latin typeface="Times New Roman" panose="02020603050405020304" pitchFamily="18" charset="0"/>
                <a:cs typeface="Times New Roman" panose="02020603050405020304" pitchFamily="18" charset="0"/>
              </a:rPr>
              <a:t> from patients</a:t>
            </a:r>
          </a:p>
          <a:p>
            <a:r>
              <a:rPr lang="en-US" dirty="0">
                <a:solidFill>
                  <a:schemeClr val="bg1"/>
                </a:solidFill>
                <a:latin typeface="Times New Roman" panose="02020603050405020304" pitchFamily="18" charset="0"/>
                <a:cs typeface="Times New Roman" panose="02020603050405020304" pitchFamily="18" charset="0"/>
              </a:rPr>
              <a:t>order by </a:t>
            </a:r>
            <a:r>
              <a:rPr lang="en-US" dirty="0" err="1">
                <a:solidFill>
                  <a:schemeClr val="bg1"/>
                </a:solidFill>
                <a:latin typeface="Times New Roman" panose="02020603050405020304" pitchFamily="18" charset="0"/>
                <a:cs typeface="Times New Roman" panose="02020603050405020304" pitchFamily="18" charset="0"/>
              </a:rPr>
              <a:t>birth_year</a:t>
            </a:r>
            <a:r>
              <a:rPr lang="en-US" dirty="0">
                <a:solidFill>
                  <a:schemeClr val="bg1"/>
                </a:solidFill>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228945"/>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4" name="image134.jpeg">
            <a:extLst>
              <a:ext uri="{FF2B5EF4-FFF2-40B4-BE49-F238E27FC236}">
                <a16:creationId xmlns:a16="http://schemas.microsoft.com/office/drawing/2014/main" id="{CCCA7E7C-04F8-3CCE-3765-7DD3118B088C}"/>
              </a:ext>
            </a:extLst>
          </p:cNvPr>
          <p:cNvPicPr>
            <a:picLocks noChangeAspect="1"/>
          </p:cNvPicPr>
          <p:nvPr/>
        </p:nvPicPr>
        <p:blipFill>
          <a:blip r:embed="rId2" cstate="print"/>
          <a:stretch>
            <a:fillRect/>
          </a:stretch>
        </p:blipFill>
        <p:spPr>
          <a:xfrm>
            <a:off x="590308" y="3970116"/>
            <a:ext cx="2291788" cy="2226970"/>
          </a:xfrm>
          <a:prstGeom prst="rect">
            <a:avLst/>
          </a:prstGeom>
        </p:spPr>
      </p:pic>
      <p:sp>
        <p:nvSpPr>
          <p:cNvPr id="5" name="TextBox 4">
            <a:extLst>
              <a:ext uri="{FF2B5EF4-FFF2-40B4-BE49-F238E27FC236}">
                <a16:creationId xmlns:a16="http://schemas.microsoft.com/office/drawing/2014/main" id="{9052CC1F-4198-5EAB-36B1-7A9F20FC026A}"/>
              </a:ext>
            </a:extLst>
          </p:cNvPr>
          <p:cNvSpPr txBox="1"/>
          <p:nvPr/>
        </p:nvSpPr>
        <p:spPr>
          <a:xfrm>
            <a:off x="6562845" y="3568250"/>
            <a:ext cx="5455534" cy="2246769"/>
          </a:xfrm>
          <a:prstGeom prst="rect">
            <a:avLst/>
          </a:prstGeom>
          <a:solidFill>
            <a:schemeClr val="accent2">
              <a:lumMod val="40000"/>
              <a:lumOff val="60000"/>
            </a:schemeClr>
          </a:solid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Understanding unique birth years aids in tailoring healthcare services to different age groups, identifying predominant generations, and understanding generational health trends. This information is crucial for planning, resource allocation, and predictive modeling, enabling the development of health interventions.</a:t>
            </a:r>
          </a:p>
        </p:txBody>
      </p:sp>
      <p:sp>
        <p:nvSpPr>
          <p:cNvPr id="6" name="TextBox 5">
            <a:extLst>
              <a:ext uri="{FF2B5EF4-FFF2-40B4-BE49-F238E27FC236}">
                <a16:creationId xmlns:a16="http://schemas.microsoft.com/office/drawing/2014/main" id="{D5C784FC-D8A7-B8BD-D293-DD76F97FC9FA}"/>
              </a:ext>
            </a:extLst>
          </p:cNvPr>
          <p:cNvSpPr txBox="1"/>
          <p:nvPr/>
        </p:nvSpPr>
        <p:spPr>
          <a:xfrm>
            <a:off x="6562845" y="3044279"/>
            <a:ext cx="1088020" cy="369332"/>
          </a:xfrm>
          <a:prstGeom prst="rect">
            <a:avLst/>
          </a:prstGeom>
          <a:solidFill>
            <a:srgbClr val="92D050"/>
          </a:solidFill>
        </p:spPr>
        <p:txBody>
          <a:bodyPr wrap="square">
            <a:spAutoFit/>
          </a:bodyPr>
          <a:lstStyle/>
          <a:p>
            <a:r>
              <a:rPr lang="en-US" dirty="0">
                <a:latin typeface="Comic Sans MS" panose="030F0702030302020204" pitchFamily="66" charset="0"/>
              </a:rPr>
              <a:t>Insight</a:t>
            </a:r>
          </a:p>
        </p:txBody>
      </p:sp>
    </p:spTree>
    <p:extLst>
      <p:ext uri="{BB962C8B-B14F-4D97-AF65-F5344CB8AC3E}">
        <p14:creationId xmlns:p14="http://schemas.microsoft.com/office/powerpoint/2010/main" val="1519297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590308" y="283355"/>
            <a:ext cx="9826907" cy="400110"/>
          </a:xfrm>
          <a:prstGeom prst="rect">
            <a:avLst/>
          </a:prstGeom>
          <a:noFill/>
        </p:spPr>
        <p:txBody>
          <a:bodyPr wrap="square" rtlCol="0">
            <a:spAutoFit/>
          </a:bodyPr>
          <a:lstStyle/>
          <a:p>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Q16 Show unique first names from the patients table which only occurs once in the list.</a:t>
            </a:r>
            <a:endParaRPr lang="en-US" sz="2000" dirty="0">
              <a:solidFill>
                <a:schemeClr val="accent5">
                  <a:lumMod val="60000"/>
                  <a:lumOff val="40000"/>
                </a:schemeClr>
              </a:solidFill>
              <a:highlight>
                <a:srgbClr val="000000"/>
              </a:highligh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086169"/>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590308" y="1712844"/>
            <a:ext cx="6149857" cy="1020929"/>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select </a:t>
            </a:r>
            <a:r>
              <a:rPr lang="en-US" dirty="0" err="1">
                <a:solidFill>
                  <a:schemeClr val="bg1"/>
                </a:solidFill>
                <a:latin typeface="Times New Roman" panose="02020603050405020304" pitchFamily="18" charset="0"/>
                <a:cs typeface="Times New Roman" panose="02020603050405020304" pitchFamily="18" charset="0"/>
              </a:rPr>
              <a:t>first_name</a:t>
            </a:r>
            <a:r>
              <a:rPr lang="en-US" dirty="0">
                <a:solidFill>
                  <a:schemeClr val="bg1"/>
                </a:solidFill>
                <a:latin typeface="Times New Roman" panose="02020603050405020304" pitchFamily="18" charset="0"/>
                <a:cs typeface="Times New Roman" panose="02020603050405020304" pitchFamily="18" charset="0"/>
              </a:rPr>
              <a:t> from patients </a:t>
            </a:r>
          </a:p>
          <a:p>
            <a:r>
              <a:rPr lang="en-US" dirty="0">
                <a:solidFill>
                  <a:schemeClr val="bg1"/>
                </a:solidFill>
                <a:latin typeface="Times New Roman" panose="02020603050405020304" pitchFamily="18" charset="0"/>
                <a:cs typeface="Times New Roman" panose="02020603050405020304" pitchFamily="18" charset="0"/>
              </a:rPr>
              <a:t>group by </a:t>
            </a:r>
            <a:r>
              <a:rPr lang="en-US" dirty="0" err="1">
                <a:solidFill>
                  <a:schemeClr val="bg1"/>
                </a:solidFill>
                <a:latin typeface="Times New Roman" panose="02020603050405020304" pitchFamily="18" charset="0"/>
                <a:cs typeface="Times New Roman" panose="02020603050405020304" pitchFamily="18" charset="0"/>
              </a:rPr>
              <a:t>first_name</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having COUNT(</a:t>
            </a:r>
            <a:r>
              <a:rPr lang="en-US" dirty="0" err="1">
                <a:solidFill>
                  <a:schemeClr val="bg1"/>
                </a:solidFill>
                <a:latin typeface="Times New Roman" panose="02020603050405020304" pitchFamily="18" charset="0"/>
                <a:cs typeface="Times New Roman" panose="02020603050405020304" pitchFamily="18" charset="0"/>
              </a:rPr>
              <a:t>first_name</a:t>
            </a:r>
            <a:r>
              <a:rPr lang="en-US" dirty="0">
                <a:solidFill>
                  <a:schemeClr val="bg1"/>
                </a:solidFill>
                <a:latin typeface="Times New Roman" panose="02020603050405020304" pitchFamily="18" charset="0"/>
                <a:cs typeface="Times New Roman" panose="02020603050405020304" pitchFamily="18" charset="0"/>
              </a:rPr>
              <a:t>) = 1;</a:t>
            </a: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228945"/>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5" name="image140.jpeg">
            <a:extLst>
              <a:ext uri="{FF2B5EF4-FFF2-40B4-BE49-F238E27FC236}">
                <a16:creationId xmlns:a16="http://schemas.microsoft.com/office/drawing/2014/main" id="{AE4DE31D-B9A8-9269-F5D4-0363A215EAC3}"/>
              </a:ext>
            </a:extLst>
          </p:cNvPr>
          <p:cNvPicPr>
            <a:picLocks noChangeAspect="1"/>
          </p:cNvPicPr>
          <p:nvPr/>
        </p:nvPicPr>
        <p:blipFill>
          <a:blip r:embed="rId2" cstate="print"/>
          <a:stretch>
            <a:fillRect/>
          </a:stretch>
        </p:blipFill>
        <p:spPr>
          <a:xfrm>
            <a:off x="590308" y="4124228"/>
            <a:ext cx="2453834" cy="2577514"/>
          </a:xfrm>
          <a:prstGeom prst="rect">
            <a:avLst/>
          </a:prstGeom>
        </p:spPr>
      </p:pic>
      <p:sp>
        <p:nvSpPr>
          <p:cNvPr id="6" name="TextBox 5">
            <a:extLst>
              <a:ext uri="{FF2B5EF4-FFF2-40B4-BE49-F238E27FC236}">
                <a16:creationId xmlns:a16="http://schemas.microsoft.com/office/drawing/2014/main" id="{2CD24905-657B-1CD7-87AE-CD9442133E4A}"/>
              </a:ext>
            </a:extLst>
          </p:cNvPr>
          <p:cNvSpPr txBox="1"/>
          <p:nvPr/>
        </p:nvSpPr>
        <p:spPr>
          <a:xfrm>
            <a:off x="6562845" y="3568250"/>
            <a:ext cx="5455534" cy="1631216"/>
          </a:xfrm>
          <a:prstGeom prst="rect">
            <a:avLst/>
          </a:prstGeom>
          <a:solidFill>
            <a:schemeClr val="accent2">
              <a:lumMod val="40000"/>
              <a:lumOff val="60000"/>
            </a:schemeClr>
          </a:solid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Analyzing unique first names in patient records enhances data quality, identifies unique cases, aligns with privacy, provides insights into naming trends, personalizes communication, manages large datasets, and identifies outliers.</a:t>
            </a:r>
          </a:p>
        </p:txBody>
      </p:sp>
      <p:sp>
        <p:nvSpPr>
          <p:cNvPr id="7" name="TextBox 6">
            <a:extLst>
              <a:ext uri="{FF2B5EF4-FFF2-40B4-BE49-F238E27FC236}">
                <a16:creationId xmlns:a16="http://schemas.microsoft.com/office/drawing/2014/main" id="{4E0C19F6-0638-B9D1-0384-9D49F7EE3FCB}"/>
              </a:ext>
            </a:extLst>
          </p:cNvPr>
          <p:cNvSpPr txBox="1"/>
          <p:nvPr/>
        </p:nvSpPr>
        <p:spPr>
          <a:xfrm>
            <a:off x="6562845" y="3044279"/>
            <a:ext cx="1088020" cy="369332"/>
          </a:xfrm>
          <a:prstGeom prst="rect">
            <a:avLst/>
          </a:prstGeom>
          <a:solidFill>
            <a:srgbClr val="92D050"/>
          </a:solidFill>
        </p:spPr>
        <p:txBody>
          <a:bodyPr wrap="square">
            <a:spAutoFit/>
          </a:bodyPr>
          <a:lstStyle/>
          <a:p>
            <a:r>
              <a:rPr lang="en-US" dirty="0">
                <a:latin typeface="Comic Sans MS" panose="030F0702030302020204" pitchFamily="66" charset="0"/>
              </a:rPr>
              <a:t>Insight</a:t>
            </a:r>
          </a:p>
        </p:txBody>
      </p:sp>
    </p:spTree>
    <p:extLst>
      <p:ext uri="{BB962C8B-B14F-4D97-AF65-F5344CB8AC3E}">
        <p14:creationId xmlns:p14="http://schemas.microsoft.com/office/powerpoint/2010/main" val="2102275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E2E8406-E476-4FCC-87EB-2286510252EB}"/>
              </a:ext>
            </a:extLst>
          </p:cNvPr>
          <p:cNvSpPr txBox="1"/>
          <p:nvPr/>
        </p:nvSpPr>
        <p:spPr>
          <a:xfrm>
            <a:off x="113287" y="953128"/>
            <a:ext cx="3754706" cy="92333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r"/>
            <a:r>
              <a:rPr lang="en-US" altLang="ko-KR" sz="5400" b="1" dirty="0">
                <a:solidFill>
                  <a:schemeClr val="accent1">
                    <a:lumMod val="60000"/>
                    <a:lumOff val="40000"/>
                  </a:schemeClr>
                </a:solidFill>
                <a:highlight>
                  <a:srgbClr val="000000"/>
                </a:highlight>
                <a:latin typeface="Times New Roman" panose="02020603050405020304" pitchFamily="18" charset="0"/>
                <a:cs typeface="Times New Roman" panose="02020603050405020304" pitchFamily="18" charset="0"/>
              </a:rPr>
              <a:t>Objective</a:t>
            </a:r>
            <a:endParaRPr lang="ko-KR" altLang="en-US" sz="5400" b="1" dirty="0">
              <a:solidFill>
                <a:schemeClr val="accent1">
                  <a:lumMod val="60000"/>
                  <a:lumOff val="40000"/>
                </a:schemeClr>
              </a:solidFill>
              <a:highlight>
                <a:srgbClr val="000000"/>
              </a:highligh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40CF954-3157-E6FE-C64E-B1C2D6669208}"/>
              </a:ext>
            </a:extLst>
          </p:cNvPr>
          <p:cNvSpPr txBox="1"/>
          <p:nvPr/>
        </p:nvSpPr>
        <p:spPr>
          <a:xfrm>
            <a:off x="192684" y="2091516"/>
            <a:ext cx="5833641"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a:latin typeface="Times New Roman" panose="02020603050405020304" pitchFamily="18" charset="0"/>
                <a:cs typeface="Times New Roman" panose="02020603050405020304" pitchFamily="18" charset="0"/>
              </a:rPr>
              <a:t>The Medical Data History Analysis project aims to improve healthcare delivery and operational efficiency by analyzing patient data using SQL, improving personalized care, optimizing resource allocation, supporting informed decision- making, and contributing to public health research, business growth by answering simple questions.</a:t>
            </a:r>
          </a:p>
        </p:txBody>
      </p:sp>
    </p:spTree>
    <p:extLst>
      <p:ext uri="{BB962C8B-B14F-4D97-AF65-F5344CB8AC3E}">
        <p14:creationId xmlns:p14="http://schemas.microsoft.com/office/powerpoint/2010/main" val="3876896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590308" y="283355"/>
            <a:ext cx="10961226" cy="707886"/>
          </a:xfrm>
          <a:prstGeom prst="rect">
            <a:avLst/>
          </a:prstGeom>
          <a:noFill/>
        </p:spPr>
        <p:txBody>
          <a:bodyPr wrap="square" rtlCol="0">
            <a:spAutoFit/>
          </a:bodyPr>
          <a:lstStyle/>
          <a:p>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Q17 Show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patient_id</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and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first_name</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from patients where their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first_name</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start and ends with ‘s’</a:t>
            </a:r>
          </a:p>
          <a:p>
            <a:r>
              <a:rPr lang="en-US" sz="2000" b="1" dirty="0">
                <a:solidFill>
                  <a:schemeClr val="accent5">
                    <a:lumMod val="60000"/>
                    <a:lumOff val="40000"/>
                  </a:schemeClr>
                </a:solidFill>
                <a:highlight>
                  <a:srgbClr val="000000"/>
                </a:highlight>
                <a:latin typeface="Times New Roman" panose="02020603050405020304" pitchFamily="18" charset="0"/>
                <a:cs typeface="Times New Roman" panose="02020603050405020304" pitchFamily="18" charset="0"/>
              </a:rPr>
              <a:t>       and is at least 6 characters long.</a:t>
            </a:r>
            <a:endParaRPr lang="en-US" sz="2000" dirty="0">
              <a:solidFill>
                <a:schemeClr val="accent5">
                  <a:lumMod val="60000"/>
                  <a:lumOff val="40000"/>
                </a:schemeClr>
              </a:solidFill>
              <a:highlight>
                <a:srgbClr val="000000"/>
              </a:highligh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086169"/>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590308" y="1712844"/>
            <a:ext cx="6149857" cy="1020929"/>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select </a:t>
            </a:r>
            <a:r>
              <a:rPr lang="en-US" dirty="0" err="1">
                <a:solidFill>
                  <a:schemeClr val="bg1"/>
                </a:solidFill>
                <a:latin typeface="Times New Roman" panose="02020603050405020304" pitchFamily="18" charset="0"/>
                <a:cs typeface="Times New Roman" panose="02020603050405020304" pitchFamily="18" charset="0"/>
              </a:rPr>
              <a:t>patient_id</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first_name</a:t>
            </a:r>
            <a:r>
              <a:rPr lang="en-US" dirty="0">
                <a:solidFill>
                  <a:schemeClr val="bg1"/>
                </a:solidFill>
                <a:latin typeface="Times New Roman" panose="02020603050405020304" pitchFamily="18" charset="0"/>
                <a:cs typeface="Times New Roman" panose="02020603050405020304" pitchFamily="18" charset="0"/>
              </a:rPr>
              <a:t> from patients</a:t>
            </a:r>
          </a:p>
          <a:p>
            <a:r>
              <a:rPr lang="en-US" dirty="0">
                <a:solidFill>
                  <a:schemeClr val="bg1"/>
                </a:solidFill>
                <a:latin typeface="Times New Roman" panose="02020603050405020304" pitchFamily="18" charset="0"/>
                <a:cs typeface="Times New Roman" panose="02020603050405020304" pitchFamily="18" charset="0"/>
              </a:rPr>
              <a:t>where </a:t>
            </a:r>
            <a:r>
              <a:rPr lang="en-US" dirty="0" err="1">
                <a:solidFill>
                  <a:schemeClr val="bg1"/>
                </a:solidFill>
                <a:latin typeface="Times New Roman" panose="02020603050405020304" pitchFamily="18" charset="0"/>
                <a:cs typeface="Times New Roman" panose="02020603050405020304" pitchFamily="18" charset="0"/>
              </a:rPr>
              <a:t>first_name</a:t>
            </a:r>
            <a:r>
              <a:rPr lang="en-US" dirty="0">
                <a:solidFill>
                  <a:schemeClr val="bg1"/>
                </a:solidFill>
                <a:latin typeface="Times New Roman" panose="02020603050405020304" pitchFamily="18" charset="0"/>
                <a:cs typeface="Times New Roman" panose="02020603050405020304" pitchFamily="18" charset="0"/>
              </a:rPr>
              <a:t> like ‘</a:t>
            </a:r>
            <a:r>
              <a:rPr lang="en-US" dirty="0" err="1">
                <a:solidFill>
                  <a:schemeClr val="bg1"/>
                </a:solidFill>
                <a:latin typeface="Times New Roman" panose="02020603050405020304" pitchFamily="18" charset="0"/>
                <a:cs typeface="Times New Roman" panose="02020603050405020304" pitchFamily="18" charset="0"/>
              </a:rPr>
              <a:t>s____%s</a:t>
            </a:r>
            <a:r>
              <a:rPr lang="en-US" dirty="0">
                <a:solidFill>
                  <a:schemeClr val="bg1"/>
                </a:solidFill>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228945"/>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1026" name="Picture 2">
            <a:extLst>
              <a:ext uri="{FF2B5EF4-FFF2-40B4-BE49-F238E27FC236}">
                <a16:creationId xmlns:a16="http://schemas.microsoft.com/office/drawing/2014/main" id="{DE90AE15-A7AD-3D35-EE52-1C2CE3A2F5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308" y="4124227"/>
            <a:ext cx="3217763" cy="231129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E557068-EE02-99DA-BE1C-95EF657BCE40}"/>
              </a:ext>
            </a:extLst>
          </p:cNvPr>
          <p:cNvSpPr txBox="1"/>
          <p:nvPr/>
        </p:nvSpPr>
        <p:spPr>
          <a:xfrm>
            <a:off x="6562845" y="3568250"/>
            <a:ext cx="5455534" cy="1631216"/>
          </a:xfrm>
          <a:prstGeom prst="rect">
            <a:avLst/>
          </a:prstGeom>
          <a:solidFill>
            <a:schemeClr val="accent2">
              <a:lumMod val="40000"/>
              <a:lumOff val="60000"/>
            </a:schemeClr>
          </a:solid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Name patterns reveal unique trends, cultural influences, and demographic insights, aiding in data quality, patient engagement, and communication strategies, while ensuring consistency in data management.</a:t>
            </a:r>
          </a:p>
        </p:txBody>
      </p:sp>
      <p:sp>
        <p:nvSpPr>
          <p:cNvPr id="10" name="TextBox 9">
            <a:extLst>
              <a:ext uri="{FF2B5EF4-FFF2-40B4-BE49-F238E27FC236}">
                <a16:creationId xmlns:a16="http://schemas.microsoft.com/office/drawing/2014/main" id="{5D179C98-4BB8-39CA-7840-8A25AFF66701}"/>
              </a:ext>
            </a:extLst>
          </p:cNvPr>
          <p:cNvSpPr txBox="1"/>
          <p:nvPr/>
        </p:nvSpPr>
        <p:spPr>
          <a:xfrm>
            <a:off x="6562845" y="3044279"/>
            <a:ext cx="1088020" cy="369332"/>
          </a:xfrm>
          <a:prstGeom prst="rect">
            <a:avLst/>
          </a:prstGeom>
          <a:solidFill>
            <a:srgbClr val="92D050"/>
          </a:solidFill>
        </p:spPr>
        <p:txBody>
          <a:bodyPr wrap="square">
            <a:spAutoFit/>
          </a:bodyPr>
          <a:lstStyle/>
          <a:p>
            <a:r>
              <a:rPr lang="en-US" dirty="0">
                <a:latin typeface="Comic Sans MS" panose="030F0702030302020204" pitchFamily="66" charset="0"/>
              </a:rPr>
              <a:t>Insight</a:t>
            </a:r>
          </a:p>
        </p:txBody>
      </p:sp>
    </p:spTree>
    <p:extLst>
      <p:ext uri="{BB962C8B-B14F-4D97-AF65-F5344CB8AC3E}">
        <p14:creationId xmlns:p14="http://schemas.microsoft.com/office/powerpoint/2010/main" val="1179085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474561" y="192252"/>
            <a:ext cx="10961226" cy="707886"/>
          </a:xfrm>
          <a:prstGeom prst="rect">
            <a:avLst/>
          </a:prstGeom>
          <a:noFill/>
        </p:spPr>
        <p:txBody>
          <a:bodyPr wrap="square" rtlCol="0">
            <a:spAutoFit/>
          </a:bodyPr>
          <a:lstStyle/>
          <a:p>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Q18 Show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patient_id</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first_name</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last_name</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from patients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whos</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diagnosis is 'Dementia'. Primary diagnosis is stored in the admissions table.</a:t>
            </a:r>
            <a:endParaRPr lang="en-US" sz="2000" dirty="0">
              <a:solidFill>
                <a:schemeClr val="accent5">
                  <a:lumMod val="60000"/>
                  <a:lumOff val="40000"/>
                </a:schemeClr>
              </a:solidFill>
              <a:highlight>
                <a:srgbClr val="000000"/>
              </a:highligh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086169"/>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590308" y="1712844"/>
            <a:ext cx="6149857" cy="1146103"/>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select </a:t>
            </a:r>
            <a:r>
              <a:rPr lang="en-US" dirty="0" err="1">
                <a:solidFill>
                  <a:schemeClr val="bg1"/>
                </a:solidFill>
                <a:latin typeface="Times New Roman" panose="02020603050405020304" pitchFamily="18" charset="0"/>
                <a:cs typeface="Times New Roman" panose="02020603050405020304" pitchFamily="18" charset="0"/>
              </a:rPr>
              <a:t>p.patient_id</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p.first_name</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p.last_name</a:t>
            </a:r>
            <a:r>
              <a:rPr lang="en-US" dirty="0">
                <a:solidFill>
                  <a:schemeClr val="bg1"/>
                </a:solidFill>
                <a:latin typeface="Times New Roman" panose="02020603050405020304" pitchFamily="18" charset="0"/>
                <a:cs typeface="Times New Roman" panose="02020603050405020304" pitchFamily="18" charset="0"/>
              </a:rPr>
              <a:t> from patients p</a:t>
            </a:r>
          </a:p>
          <a:p>
            <a:r>
              <a:rPr lang="en-US" dirty="0">
                <a:solidFill>
                  <a:schemeClr val="bg1"/>
                </a:solidFill>
                <a:latin typeface="Times New Roman" panose="02020603050405020304" pitchFamily="18" charset="0"/>
                <a:cs typeface="Times New Roman" panose="02020603050405020304" pitchFamily="18" charset="0"/>
              </a:rPr>
              <a:t>join admissions a on </a:t>
            </a:r>
            <a:r>
              <a:rPr lang="en-US" dirty="0" err="1">
                <a:solidFill>
                  <a:schemeClr val="bg1"/>
                </a:solidFill>
                <a:latin typeface="Times New Roman" panose="02020603050405020304" pitchFamily="18" charset="0"/>
                <a:cs typeface="Times New Roman" panose="02020603050405020304" pitchFamily="18" charset="0"/>
              </a:rPr>
              <a:t>p.patient_id</a:t>
            </a:r>
            <a:r>
              <a:rPr lang="en-US" dirty="0">
                <a:solidFill>
                  <a:schemeClr val="bg1"/>
                </a:solidFill>
                <a:latin typeface="Times New Roman" panose="02020603050405020304" pitchFamily="18" charset="0"/>
                <a:cs typeface="Times New Roman" panose="02020603050405020304" pitchFamily="18" charset="0"/>
              </a:rPr>
              <a:t> = </a:t>
            </a:r>
            <a:r>
              <a:rPr lang="en-US" dirty="0" err="1">
                <a:solidFill>
                  <a:schemeClr val="bg1"/>
                </a:solidFill>
                <a:latin typeface="Times New Roman" panose="02020603050405020304" pitchFamily="18" charset="0"/>
                <a:cs typeface="Times New Roman" panose="02020603050405020304" pitchFamily="18" charset="0"/>
              </a:rPr>
              <a:t>a.patient_id</a:t>
            </a:r>
            <a:r>
              <a:rPr lang="en-US" dirty="0">
                <a:solidFill>
                  <a:schemeClr val="bg1"/>
                </a:solidFill>
                <a:latin typeface="Times New Roman" panose="02020603050405020304" pitchFamily="18" charset="0"/>
                <a:cs typeface="Times New Roman" panose="02020603050405020304" pitchFamily="18" charset="0"/>
              </a:rPr>
              <a:t> where diagnosis = 'Dementia';</a:t>
            </a: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228945"/>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4" name="image154.jpeg">
            <a:extLst>
              <a:ext uri="{FF2B5EF4-FFF2-40B4-BE49-F238E27FC236}">
                <a16:creationId xmlns:a16="http://schemas.microsoft.com/office/drawing/2014/main" id="{39F31704-AE77-4AD4-762D-7CBE5F70A08B}"/>
              </a:ext>
            </a:extLst>
          </p:cNvPr>
          <p:cNvPicPr>
            <a:picLocks noChangeAspect="1"/>
          </p:cNvPicPr>
          <p:nvPr/>
        </p:nvPicPr>
        <p:blipFill>
          <a:blip r:embed="rId2" cstate="print"/>
          <a:stretch>
            <a:fillRect/>
          </a:stretch>
        </p:blipFill>
        <p:spPr>
          <a:xfrm>
            <a:off x="584372" y="4292281"/>
            <a:ext cx="3281572" cy="2027496"/>
          </a:xfrm>
          <a:prstGeom prst="rect">
            <a:avLst/>
          </a:prstGeom>
        </p:spPr>
      </p:pic>
      <p:sp>
        <p:nvSpPr>
          <p:cNvPr id="5" name="TextBox 4">
            <a:extLst>
              <a:ext uri="{FF2B5EF4-FFF2-40B4-BE49-F238E27FC236}">
                <a16:creationId xmlns:a16="http://schemas.microsoft.com/office/drawing/2014/main" id="{FC1CC45F-C22A-A681-7BCD-1B7CB89F88C7}"/>
              </a:ext>
            </a:extLst>
          </p:cNvPr>
          <p:cNvSpPr txBox="1"/>
          <p:nvPr/>
        </p:nvSpPr>
        <p:spPr>
          <a:xfrm>
            <a:off x="6562845" y="3568250"/>
            <a:ext cx="5455534" cy="1938992"/>
          </a:xfrm>
          <a:prstGeom prst="rect">
            <a:avLst/>
          </a:prstGeom>
          <a:solidFill>
            <a:schemeClr val="accent2">
              <a:lumMod val="40000"/>
              <a:lumOff val="60000"/>
            </a:schemeClr>
          </a:solid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Understanding dementia prevalence helps plan care services, allocate resources, and forecast future healthcare needs. Demographic factors, age distribution, and gender can be analyzed for personalized care plans, guiding clinical focus, improving care quality, and ensuring data quality.</a:t>
            </a:r>
          </a:p>
        </p:txBody>
      </p:sp>
      <p:sp>
        <p:nvSpPr>
          <p:cNvPr id="6" name="TextBox 5">
            <a:extLst>
              <a:ext uri="{FF2B5EF4-FFF2-40B4-BE49-F238E27FC236}">
                <a16:creationId xmlns:a16="http://schemas.microsoft.com/office/drawing/2014/main" id="{08F5605E-76B1-2359-334F-DB2574EB0EBB}"/>
              </a:ext>
            </a:extLst>
          </p:cNvPr>
          <p:cNvSpPr txBox="1"/>
          <p:nvPr/>
        </p:nvSpPr>
        <p:spPr>
          <a:xfrm>
            <a:off x="6562845" y="3044279"/>
            <a:ext cx="1088020" cy="369332"/>
          </a:xfrm>
          <a:prstGeom prst="rect">
            <a:avLst/>
          </a:prstGeom>
          <a:solidFill>
            <a:srgbClr val="92D050"/>
          </a:solidFill>
        </p:spPr>
        <p:txBody>
          <a:bodyPr wrap="square">
            <a:spAutoFit/>
          </a:bodyPr>
          <a:lstStyle/>
          <a:p>
            <a:r>
              <a:rPr lang="en-US" dirty="0">
                <a:latin typeface="Comic Sans MS" panose="030F0702030302020204" pitchFamily="66" charset="0"/>
              </a:rPr>
              <a:t>Insight</a:t>
            </a:r>
          </a:p>
        </p:txBody>
      </p:sp>
    </p:spTree>
    <p:extLst>
      <p:ext uri="{BB962C8B-B14F-4D97-AF65-F5344CB8AC3E}">
        <p14:creationId xmlns:p14="http://schemas.microsoft.com/office/powerpoint/2010/main" val="3949947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474561" y="192252"/>
            <a:ext cx="10961226" cy="707886"/>
          </a:xfrm>
          <a:prstGeom prst="rect">
            <a:avLst/>
          </a:prstGeom>
          <a:noFill/>
        </p:spPr>
        <p:txBody>
          <a:bodyPr wrap="square" rtlCol="0">
            <a:spAutoFit/>
          </a:bodyPr>
          <a:lstStyle/>
          <a:p>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Q19 Display every patient's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first_name</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Order the list by the length of each name and then by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alphbetically</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a:t>
            </a:r>
            <a:endParaRPr lang="en-US" sz="2000" dirty="0">
              <a:solidFill>
                <a:schemeClr val="accent5">
                  <a:lumMod val="60000"/>
                  <a:lumOff val="40000"/>
                </a:schemeClr>
              </a:solidFill>
              <a:highlight>
                <a:srgbClr val="000000"/>
              </a:highligh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086169"/>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590308" y="1712844"/>
            <a:ext cx="6149857" cy="1146103"/>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select </a:t>
            </a:r>
            <a:r>
              <a:rPr lang="en-US" dirty="0" err="1">
                <a:solidFill>
                  <a:schemeClr val="bg1"/>
                </a:solidFill>
                <a:latin typeface="Times New Roman" panose="02020603050405020304" pitchFamily="18" charset="0"/>
                <a:cs typeface="Times New Roman" panose="02020603050405020304" pitchFamily="18" charset="0"/>
              </a:rPr>
              <a:t>first_name</a:t>
            </a:r>
            <a:r>
              <a:rPr lang="en-US" dirty="0">
                <a:solidFill>
                  <a:schemeClr val="bg1"/>
                </a:solidFill>
                <a:latin typeface="Times New Roman" panose="02020603050405020304" pitchFamily="18" charset="0"/>
                <a:cs typeface="Times New Roman" panose="02020603050405020304" pitchFamily="18" charset="0"/>
              </a:rPr>
              <a:t> from patients</a:t>
            </a:r>
          </a:p>
          <a:p>
            <a:r>
              <a:rPr lang="en-US" dirty="0">
                <a:solidFill>
                  <a:schemeClr val="bg1"/>
                </a:solidFill>
                <a:latin typeface="Times New Roman" panose="02020603050405020304" pitchFamily="18" charset="0"/>
                <a:cs typeface="Times New Roman" panose="02020603050405020304" pitchFamily="18" charset="0"/>
              </a:rPr>
              <a:t>order by length(</a:t>
            </a:r>
            <a:r>
              <a:rPr lang="en-US" dirty="0" err="1">
                <a:solidFill>
                  <a:schemeClr val="bg1"/>
                </a:solidFill>
                <a:latin typeface="Times New Roman" panose="02020603050405020304" pitchFamily="18" charset="0"/>
                <a:cs typeface="Times New Roman" panose="02020603050405020304" pitchFamily="18" charset="0"/>
              </a:rPr>
              <a:t>first_name</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first_name</a:t>
            </a:r>
            <a:r>
              <a:rPr lang="en-US" dirty="0">
                <a:solidFill>
                  <a:schemeClr val="bg1"/>
                </a:solidFill>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228945"/>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5" name="image159.jpeg">
            <a:extLst>
              <a:ext uri="{FF2B5EF4-FFF2-40B4-BE49-F238E27FC236}">
                <a16:creationId xmlns:a16="http://schemas.microsoft.com/office/drawing/2014/main" id="{C92E31DF-5774-46AB-ACD7-17E1F6029B6D}"/>
              </a:ext>
            </a:extLst>
          </p:cNvPr>
          <p:cNvPicPr>
            <a:picLocks noChangeAspect="1"/>
          </p:cNvPicPr>
          <p:nvPr/>
        </p:nvPicPr>
        <p:blipFill>
          <a:blip r:embed="rId2" cstate="print"/>
          <a:stretch>
            <a:fillRect/>
          </a:stretch>
        </p:blipFill>
        <p:spPr>
          <a:xfrm>
            <a:off x="563300" y="4328276"/>
            <a:ext cx="2110452" cy="2337472"/>
          </a:xfrm>
          <a:prstGeom prst="rect">
            <a:avLst/>
          </a:prstGeom>
        </p:spPr>
      </p:pic>
      <p:sp>
        <p:nvSpPr>
          <p:cNvPr id="6" name="TextBox 5">
            <a:extLst>
              <a:ext uri="{FF2B5EF4-FFF2-40B4-BE49-F238E27FC236}">
                <a16:creationId xmlns:a16="http://schemas.microsoft.com/office/drawing/2014/main" id="{88C4697E-F49C-59CE-A30F-43665E064534}"/>
              </a:ext>
            </a:extLst>
          </p:cNvPr>
          <p:cNvSpPr txBox="1"/>
          <p:nvPr/>
        </p:nvSpPr>
        <p:spPr>
          <a:xfrm>
            <a:off x="6562845" y="3568250"/>
            <a:ext cx="5455534" cy="1631216"/>
          </a:xfrm>
          <a:prstGeom prst="rect">
            <a:avLst/>
          </a:prstGeom>
          <a:solidFill>
            <a:schemeClr val="accent2">
              <a:lumMod val="40000"/>
              <a:lumOff val="60000"/>
            </a:schemeClr>
          </a:solid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Sorting names by length offers valuable insights into naming conventions, data quality, cultural trends, operational efficiency, personalized communication, and database management, identifying anomalies and optimizing queries..</a:t>
            </a:r>
          </a:p>
        </p:txBody>
      </p:sp>
      <p:sp>
        <p:nvSpPr>
          <p:cNvPr id="7" name="TextBox 6">
            <a:extLst>
              <a:ext uri="{FF2B5EF4-FFF2-40B4-BE49-F238E27FC236}">
                <a16:creationId xmlns:a16="http://schemas.microsoft.com/office/drawing/2014/main" id="{08B283CA-5E1E-5370-0902-132147B19D96}"/>
              </a:ext>
            </a:extLst>
          </p:cNvPr>
          <p:cNvSpPr txBox="1"/>
          <p:nvPr/>
        </p:nvSpPr>
        <p:spPr>
          <a:xfrm>
            <a:off x="6562845" y="3044279"/>
            <a:ext cx="1088020" cy="369332"/>
          </a:xfrm>
          <a:prstGeom prst="rect">
            <a:avLst/>
          </a:prstGeom>
          <a:solidFill>
            <a:srgbClr val="92D050"/>
          </a:solidFill>
        </p:spPr>
        <p:txBody>
          <a:bodyPr wrap="square">
            <a:spAutoFit/>
          </a:bodyPr>
          <a:lstStyle/>
          <a:p>
            <a:r>
              <a:rPr lang="en-US" dirty="0">
                <a:latin typeface="Comic Sans MS" panose="030F0702030302020204" pitchFamily="66" charset="0"/>
              </a:rPr>
              <a:t>Insight</a:t>
            </a:r>
          </a:p>
        </p:txBody>
      </p:sp>
    </p:spTree>
    <p:extLst>
      <p:ext uri="{BB962C8B-B14F-4D97-AF65-F5344CB8AC3E}">
        <p14:creationId xmlns:p14="http://schemas.microsoft.com/office/powerpoint/2010/main" val="2520398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474561" y="192252"/>
            <a:ext cx="10961226" cy="707886"/>
          </a:xfrm>
          <a:prstGeom prst="rect">
            <a:avLst/>
          </a:prstGeom>
          <a:noFill/>
        </p:spPr>
        <p:txBody>
          <a:bodyPr wrap="square" rtlCol="0">
            <a:spAutoFit/>
          </a:bodyPr>
          <a:lstStyle/>
          <a:p>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Q20 Show the total amount of male patients and the total amount of female patients in the patients table. Display the two results in the same row.</a:t>
            </a:r>
            <a:endParaRPr lang="en-US" sz="2000" dirty="0">
              <a:solidFill>
                <a:schemeClr val="accent5">
                  <a:lumMod val="60000"/>
                  <a:lumOff val="40000"/>
                </a:schemeClr>
              </a:solidFill>
              <a:highlight>
                <a:srgbClr val="000000"/>
              </a:highligh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086169"/>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590308" y="1712844"/>
            <a:ext cx="8299049" cy="1146103"/>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select sum(gender = 'M') as </a:t>
            </a:r>
            <a:r>
              <a:rPr lang="en-US" dirty="0" err="1">
                <a:solidFill>
                  <a:schemeClr val="bg1"/>
                </a:solidFill>
                <a:latin typeface="Times New Roman" panose="02020603050405020304" pitchFamily="18" charset="0"/>
                <a:cs typeface="Times New Roman" panose="02020603050405020304" pitchFamily="18" charset="0"/>
              </a:rPr>
              <a:t>male_count</a:t>
            </a:r>
            <a:r>
              <a:rPr lang="en-US" dirty="0">
                <a:solidFill>
                  <a:schemeClr val="bg1"/>
                </a:solidFill>
                <a:latin typeface="Times New Roman" panose="02020603050405020304" pitchFamily="18" charset="0"/>
                <a:cs typeface="Times New Roman" panose="02020603050405020304" pitchFamily="18" charset="0"/>
              </a:rPr>
              <a:t>, sum(gender = 'F') as </a:t>
            </a:r>
            <a:r>
              <a:rPr lang="en-US" dirty="0" err="1">
                <a:solidFill>
                  <a:schemeClr val="bg1"/>
                </a:solidFill>
                <a:latin typeface="Times New Roman" panose="02020603050405020304" pitchFamily="18" charset="0"/>
                <a:cs typeface="Times New Roman" panose="02020603050405020304" pitchFamily="18" charset="0"/>
              </a:rPr>
              <a:t>female_count</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from patients;</a:t>
            </a:r>
          </a:p>
          <a:p>
            <a:endParaRPr lang="en-US"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228945"/>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4" name="image165.png">
            <a:extLst>
              <a:ext uri="{FF2B5EF4-FFF2-40B4-BE49-F238E27FC236}">
                <a16:creationId xmlns:a16="http://schemas.microsoft.com/office/drawing/2014/main" id="{8E0EBF1F-AC30-8354-016F-04DC2FBC7E96}"/>
              </a:ext>
            </a:extLst>
          </p:cNvPr>
          <p:cNvPicPr>
            <a:picLocks noChangeAspect="1"/>
          </p:cNvPicPr>
          <p:nvPr/>
        </p:nvPicPr>
        <p:blipFill>
          <a:blip r:embed="rId2" cstate="print"/>
          <a:stretch>
            <a:fillRect/>
          </a:stretch>
        </p:blipFill>
        <p:spPr>
          <a:xfrm>
            <a:off x="590307" y="4004225"/>
            <a:ext cx="3923819" cy="1597921"/>
          </a:xfrm>
          <a:prstGeom prst="rect">
            <a:avLst/>
          </a:prstGeom>
        </p:spPr>
      </p:pic>
      <p:sp>
        <p:nvSpPr>
          <p:cNvPr id="6" name="TextBox 5">
            <a:extLst>
              <a:ext uri="{FF2B5EF4-FFF2-40B4-BE49-F238E27FC236}">
                <a16:creationId xmlns:a16="http://schemas.microsoft.com/office/drawing/2014/main" id="{AD67E76C-D6EC-3673-92C8-8A1DD1C50B81}"/>
              </a:ext>
            </a:extLst>
          </p:cNvPr>
          <p:cNvSpPr txBox="1"/>
          <p:nvPr/>
        </p:nvSpPr>
        <p:spPr>
          <a:xfrm>
            <a:off x="6562845" y="3568250"/>
            <a:ext cx="5455534" cy="1631216"/>
          </a:xfrm>
          <a:prstGeom prst="rect">
            <a:avLst/>
          </a:prstGeom>
          <a:solidFill>
            <a:schemeClr val="accent2">
              <a:lumMod val="40000"/>
              <a:lumOff val="60000"/>
            </a:schemeClr>
          </a:solid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The data shows that male patients constitute approximately 54.5% of the total patient population, while female patients make up about 45.5%. This indicates a slightly higher prevalence of male patients in the dataset.</a:t>
            </a:r>
          </a:p>
        </p:txBody>
      </p:sp>
      <p:sp>
        <p:nvSpPr>
          <p:cNvPr id="7" name="TextBox 6">
            <a:extLst>
              <a:ext uri="{FF2B5EF4-FFF2-40B4-BE49-F238E27FC236}">
                <a16:creationId xmlns:a16="http://schemas.microsoft.com/office/drawing/2014/main" id="{AAAEEA96-0C72-D3C7-FB5E-6DD4765031B7}"/>
              </a:ext>
            </a:extLst>
          </p:cNvPr>
          <p:cNvSpPr txBox="1"/>
          <p:nvPr/>
        </p:nvSpPr>
        <p:spPr>
          <a:xfrm>
            <a:off x="6562845" y="3044279"/>
            <a:ext cx="1088020" cy="369332"/>
          </a:xfrm>
          <a:prstGeom prst="rect">
            <a:avLst/>
          </a:prstGeom>
          <a:solidFill>
            <a:srgbClr val="92D050"/>
          </a:solidFill>
        </p:spPr>
        <p:txBody>
          <a:bodyPr wrap="square">
            <a:spAutoFit/>
          </a:bodyPr>
          <a:lstStyle/>
          <a:p>
            <a:r>
              <a:rPr lang="en-US" dirty="0">
                <a:latin typeface="Comic Sans MS" panose="030F0702030302020204" pitchFamily="66" charset="0"/>
              </a:rPr>
              <a:t>Insight</a:t>
            </a:r>
          </a:p>
        </p:txBody>
      </p:sp>
    </p:spTree>
    <p:extLst>
      <p:ext uri="{BB962C8B-B14F-4D97-AF65-F5344CB8AC3E}">
        <p14:creationId xmlns:p14="http://schemas.microsoft.com/office/powerpoint/2010/main" val="2383778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474561" y="192252"/>
            <a:ext cx="10961226" cy="707886"/>
          </a:xfrm>
          <a:prstGeom prst="rect">
            <a:avLst/>
          </a:prstGeom>
          <a:noFill/>
        </p:spPr>
        <p:txBody>
          <a:bodyPr wrap="square" rtlCol="0">
            <a:spAutoFit/>
          </a:bodyPr>
          <a:lstStyle/>
          <a:p>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Q21 Show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patient_id</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diagnosis from admissions. Find patients admitted multiple times for the same diagnosis.</a:t>
            </a:r>
            <a:endParaRPr lang="en-US" sz="2000" dirty="0">
              <a:solidFill>
                <a:schemeClr val="accent5">
                  <a:lumMod val="60000"/>
                  <a:lumOff val="40000"/>
                </a:schemeClr>
              </a:solidFill>
              <a:highlight>
                <a:srgbClr val="000000"/>
              </a:highligh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086169"/>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590308" y="1712844"/>
            <a:ext cx="8299049" cy="1146103"/>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select </a:t>
            </a:r>
            <a:r>
              <a:rPr lang="en-US" dirty="0" err="1">
                <a:solidFill>
                  <a:schemeClr val="bg1"/>
                </a:solidFill>
                <a:latin typeface="Times New Roman" panose="02020603050405020304" pitchFamily="18" charset="0"/>
                <a:cs typeface="Times New Roman" panose="02020603050405020304" pitchFamily="18" charset="0"/>
              </a:rPr>
              <a:t>patient_id</a:t>
            </a:r>
            <a:r>
              <a:rPr lang="en-US" dirty="0">
                <a:solidFill>
                  <a:schemeClr val="bg1"/>
                </a:solidFill>
                <a:latin typeface="Times New Roman" panose="02020603050405020304" pitchFamily="18" charset="0"/>
                <a:cs typeface="Times New Roman" panose="02020603050405020304" pitchFamily="18" charset="0"/>
              </a:rPr>
              <a:t>, diagnosis from admissions</a:t>
            </a:r>
          </a:p>
          <a:p>
            <a:r>
              <a:rPr lang="en-US" dirty="0">
                <a:solidFill>
                  <a:schemeClr val="bg1"/>
                </a:solidFill>
                <a:latin typeface="Times New Roman" panose="02020603050405020304" pitchFamily="18" charset="0"/>
                <a:cs typeface="Times New Roman" panose="02020603050405020304" pitchFamily="18" charset="0"/>
              </a:rPr>
              <a:t>group by </a:t>
            </a:r>
            <a:r>
              <a:rPr lang="en-US" dirty="0" err="1">
                <a:solidFill>
                  <a:schemeClr val="bg1"/>
                </a:solidFill>
                <a:latin typeface="Times New Roman" panose="02020603050405020304" pitchFamily="18" charset="0"/>
                <a:cs typeface="Times New Roman" panose="02020603050405020304" pitchFamily="18" charset="0"/>
              </a:rPr>
              <a:t>patient_id</a:t>
            </a:r>
            <a:r>
              <a:rPr lang="en-US" dirty="0">
                <a:solidFill>
                  <a:schemeClr val="bg1"/>
                </a:solidFill>
                <a:latin typeface="Times New Roman" panose="02020603050405020304" pitchFamily="18" charset="0"/>
                <a:cs typeface="Times New Roman" panose="02020603050405020304" pitchFamily="18" charset="0"/>
              </a:rPr>
              <a:t>, diagnosis</a:t>
            </a:r>
          </a:p>
          <a:p>
            <a:r>
              <a:rPr lang="en-US" dirty="0">
                <a:solidFill>
                  <a:schemeClr val="bg1"/>
                </a:solidFill>
                <a:latin typeface="Times New Roman" panose="02020603050405020304" pitchFamily="18" charset="0"/>
                <a:cs typeface="Times New Roman" panose="02020603050405020304" pitchFamily="18" charset="0"/>
              </a:rPr>
              <a:t>having COUNT(diagnosis) &gt; 1;</a:t>
            </a:r>
          </a:p>
          <a:p>
            <a:endParaRPr lang="en-US"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228945"/>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5" name="image173.jpeg">
            <a:extLst>
              <a:ext uri="{FF2B5EF4-FFF2-40B4-BE49-F238E27FC236}">
                <a16:creationId xmlns:a16="http://schemas.microsoft.com/office/drawing/2014/main" id="{DD70169F-8B45-DB49-4A3E-497C3C426D4D}"/>
              </a:ext>
            </a:extLst>
          </p:cNvPr>
          <p:cNvPicPr>
            <a:picLocks noChangeAspect="1"/>
          </p:cNvPicPr>
          <p:nvPr/>
        </p:nvPicPr>
        <p:blipFill>
          <a:blip r:embed="rId2" cstate="print"/>
          <a:stretch>
            <a:fillRect/>
          </a:stretch>
        </p:blipFill>
        <p:spPr>
          <a:xfrm>
            <a:off x="590308" y="4238058"/>
            <a:ext cx="4259484" cy="2427690"/>
          </a:xfrm>
          <a:prstGeom prst="rect">
            <a:avLst/>
          </a:prstGeom>
        </p:spPr>
      </p:pic>
      <p:sp>
        <p:nvSpPr>
          <p:cNvPr id="4" name="TextBox 3">
            <a:extLst>
              <a:ext uri="{FF2B5EF4-FFF2-40B4-BE49-F238E27FC236}">
                <a16:creationId xmlns:a16="http://schemas.microsoft.com/office/drawing/2014/main" id="{F46270EB-1240-4C23-1B65-511DD33FCEE8}"/>
              </a:ext>
            </a:extLst>
          </p:cNvPr>
          <p:cNvSpPr txBox="1"/>
          <p:nvPr/>
        </p:nvSpPr>
        <p:spPr>
          <a:xfrm>
            <a:off x="5810491" y="3568250"/>
            <a:ext cx="6207888" cy="2246769"/>
          </a:xfrm>
          <a:prstGeom prst="rect">
            <a:avLst/>
          </a:prstGeom>
          <a:solidFill>
            <a:schemeClr val="accent2">
              <a:lumMod val="40000"/>
              <a:lumOff val="60000"/>
            </a:schemeClr>
          </a:solid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Chronic conditions like diabetes, heart disease, and COPD require frequent hospitalizations, indicating challenges in effective management. Improved follow-up care, patient support, and resource utilization can manage costs and improve care quality. Data-driven decisions can inform policy making, focusing on chronic disease management programs and resource allocation.</a:t>
            </a:r>
          </a:p>
        </p:txBody>
      </p:sp>
      <p:sp>
        <p:nvSpPr>
          <p:cNvPr id="6" name="TextBox 5">
            <a:extLst>
              <a:ext uri="{FF2B5EF4-FFF2-40B4-BE49-F238E27FC236}">
                <a16:creationId xmlns:a16="http://schemas.microsoft.com/office/drawing/2014/main" id="{7B912D10-B7CE-1045-C9E7-515E2A1BBB27}"/>
              </a:ext>
            </a:extLst>
          </p:cNvPr>
          <p:cNvSpPr txBox="1"/>
          <p:nvPr/>
        </p:nvSpPr>
        <p:spPr>
          <a:xfrm>
            <a:off x="6562845" y="3044279"/>
            <a:ext cx="1088020" cy="369332"/>
          </a:xfrm>
          <a:prstGeom prst="rect">
            <a:avLst/>
          </a:prstGeom>
          <a:solidFill>
            <a:srgbClr val="92D050"/>
          </a:solidFill>
        </p:spPr>
        <p:txBody>
          <a:bodyPr wrap="square">
            <a:spAutoFit/>
          </a:bodyPr>
          <a:lstStyle/>
          <a:p>
            <a:r>
              <a:rPr lang="en-US" dirty="0">
                <a:latin typeface="Comic Sans MS" panose="030F0702030302020204" pitchFamily="66" charset="0"/>
              </a:rPr>
              <a:t>Insight</a:t>
            </a:r>
          </a:p>
        </p:txBody>
      </p:sp>
    </p:spTree>
    <p:extLst>
      <p:ext uri="{BB962C8B-B14F-4D97-AF65-F5344CB8AC3E}">
        <p14:creationId xmlns:p14="http://schemas.microsoft.com/office/powerpoint/2010/main" val="3275998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474561" y="192252"/>
            <a:ext cx="10961226" cy="707886"/>
          </a:xfrm>
          <a:prstGeom prst="rect">
            <a:avLst/>
          </a:prstGeom>
          <a:noFill/>
        </p:spPr>
        <p:txBody>
          <a:bodyPr wrap="square" rtlCol="0">
            <a:spAutoFit/>
          </a:bodyPr>
          <a:lstStyle/>
          <a:p>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Q22 Show the city and the total number of patients in the city. Order from most to least patients and then by city name ascending.</a:t>
            </a:r>
            <a:endParaRPr lang="en-US" sz="2000" dirty="0">
              <a:solidFill>
                <a:schemeClr val="accent5">
                  <a:lumMod val="60000"/>
                  <a:lumOff val="40000"/>
                </a:schemeClr>
              </a:solidFill>
              <a:highlight>
                <a:srgbClr val="000000"/>
              </a:highligh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086169"/>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590308" y="1712844"/>
            <a:ext cx="8299049" cy="1146103"/>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select city, COUNT(*) as </a:t>
            </a:r>
            <a:r>
              <a:rPr lang="en-US" dirty="0" err="1">
                <a:solidFill>
                  <a:schemeClr val="bg1"/>
                </a:solidFill>
                <a:latin typeface="Times New Roman" panose="02020603050405020304" pitchFamily="18" charset="0"/>
                <a:cs typeface="Times New Roman" panose="02020603050405020304" pitchFamily="18" charset="0"/>
              </a:rPr>
              <a:t>number_of_patients</a:t>
            </a:r>
            <a:r>
              <a:rPr lang="en-US" dirty="0">
                <a:solidFill>
                  <a:schemeClr val="bg1"/>
                </a:solidFill>
                <a:latin typeface="Times New Roman" panose="02020603050405020304" pitchFamily="18" charset="0"/>
                <a:cs typeface="Times New Roman" panose="02020603050405020304" pitchFamily="18" charset="0"/>
              </a:rPr>
              <a:t> from patients</a:t>
            </a:r>
          </a:p>
          <a:p>
            <a:r>
              <a:rPr lang="en-US" dirty="0">
                <a:solidFill>
                  <a:schemeClr val="bg1"/>
                </a:solidFill>
                <a:latin typeface="Times New Roman" panose="02020603050405020304" pitchFamily="18" charset="0"/>
                <a:cs typeface="Times New Roman" panose="02020603050405020304" pitchFamily="18" charset="0"/>
              </a:rPr>
              <a:t>group by city</a:t>
            </a:r>
          </a:p>
          <a:p>
            <a:r>
              <a:rPr lang="en-US" dirty="0">
                <a:solidFill>
                  <a:schemeClr val="bg1"/>
                </a:solidFill>
                <a:latin typeface="Times New Roman" panose="02020603050405020304" pitchFamily="18" charset="0"/>
                <a:cs typeface="Times New Roman" panose="02020603050405020304" pitchFamily="18" charset="0"/>
              </a:rPr>
              <a:t>order by </a:t>
            </a:r>
            <a:r>
              <a:rPr lang="en-US" dirty="0" err="1">
                <a:solidFill>
                  <a:schemeClr val="bg1"/>
                </a:solidFill>
                <a:latin typeface="Times New Roman" panose="02020603050405020304" pitchFamily="18" charset="0"/>
                <a:cs typeface="Times New Roman" panose="02020603050405020304" pitchFamily="18" charset="0"/>
              </a:rPr>
              <a:t>number_of_patients</a:t>
            </a:r>
            <a:r>
              <a:rPr lang="en-US" dirty="0">
                <a:solidFill>
                  <a:schemeClr val="bg1"/>
                </a:solidFill>
                <a:latin typeface="Times New Roman" panose="02020603050405020304" pitchFamily="18" charset="0"/>
                <a:cs typeface="Times New Roman" panose="02020603050405020304" pitchFamily="18" charset="0"/>
              </a:rPr>
              <a:t> desc, city </a:t>
            </a:r>
            <a:r>
              <a:rPr lang="en-US" dirty="0" err="1">
                <a:solidFill>
                  <a:schemeClr val="bg1"/>
                </a:solidFill>
                <a:latin typeface="Times New Roman" panose="02020603050405020304" pitchFamily="18" charset="0"/>
                <a:cs typeface="Times New Roman" panose="02020603050405020304" pitchFamily="18" charset="0"/>
              </a:rPr>
              <a:t>asc</a:t>
            </a:r>
            <a:r>
              <a:rPr lang="en-US" dirty="0">
                <a:solidFill>
                  <a:schemeClr val="bg1"/>
                </a:solidFill>
                <a:latin typeface="Times New Roman" panose="02020603050405020304" pitchFamily="18" charset="0"/>
                <a:cs typeface="Times New Roman" panose="02020603050405020304" pitchFamily="18" charset="0"/>
              </a:rPr>
              <a:t>;</a:t>
            </a:r>
          </a:p>
          <a:p>
            <a:endParaRPr lang="en-US"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228945"/>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4" name="image181.jpeg">
            <a:extLst>
              <a:ext uri="{FF2B5EF4-FFF2-40B4-BE49-F238E27FC236}">
                <a16:creationId xmlns:a16="http://schemas.microsoft.com/office/drawing/2014/main" id="{2888CC32-0750-AE8A-2DFD-E7DCDDD11127}"/>
              </a:ext>
            </a:extLst>
          </p:cNvPr>
          <p:cNvPicPr>
            <a:picLocks noChangeAspect="1"/>
          </p:cNvPicPr>
          <p:nvPr/>
        </p:nvPicPr>
        <p:blipFill>
          <a:blip r:embed="rId2" cstate="print"/>
          <a:stretch>
            <a:fillRect/>
          </a:stretch>
        </p:blipFill>
        <p:spPr>
          <a:xfrm>
            <a:off x="590308" y="4143737"/>
            <a:ext cx="3877520" cy="2129741"/>
          </a:xfrm>
          <a:prstGeom prst="rect">
            <a:avLst/>
          </a:prstGeom>
        </p:spPr>
      </p:pic>
      <p:sp>
        <p:nvSpPr>
          <p:cNvPr id="5" name="TextBox 4">
            <a:extLst>
              <a:ext uri="{FF2B5EF4-FFF2-40B4-BE49-F238E27FC236}">
                <a16:creationId xmlns:a16="http://schemas.microsoft.com/office/drawing/2014/main" id="{2B21AA07-442F-D3B4-D0C3-933BD46BBC2B}"/>
              </a:ext>
            </a:extLst>
          </p:cNvPr>
          <p:cNvSpPr txBox="1"/>
          <p:nvPr/>
        </p:nvSpPr>
        <p:spPr>
          <a:xfrm>
            <a:off x="5810491" y="3568250"/>
            <a:ext cx="6207888" cy="1323439"/>
          </a:xfrm>
          <a:prstGeom prst="rect">
            <a:avLst/>
          </a:prstGeom>
          <a:solidFill>
            <a:schemeClr val="accent2">
              <a:lumMod val="40000"/>
              <a:lumOff val="60000"/>
            </a:schemeClr>
          </a:solid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Hamilton has the highest percentage of patients, making up 42.78% of the total patient population. It requires significant healthcare resources and infrastructure; other cities have less than 7% of the patient population.</a:t>
            </a:r>
          </a:p>
        </p:txBody>
      </p:sp>
      <p:sp>
        <p:nvSpPr>
          <p:cNvPr id="6" name="TextBox 5">
            <a:extLst>
              <a:ext uri="{FF2B5EF4-FFF2-40B4-BE49-F238E27FC236}">
                <a16:creationId xmlns:a16="http://schemas.microsoft.com/office/drawing/2014/main" id="{97E62A87-E54E-351A-0B4C-8EFC49D1E750}"/>
              </a:ext>
            </a:extLst>
          </p:cNvPr>
          <p:cNvSpPr txBox="1"/>
          <p:nvPr/>
        </p:nvSpPr>
        <p:spPr>
          <a:xfrm>
            <a:off x="6562845" y="3044279"/>
            <a:ext cx="1088020" cy="369332"/>
          </a:xfrm>
          <a:prstGeom prst="rect">
            <a:avLst/>
          </a:prstGeom>
          <a:solidFill>
            <a:srgbClr val="92D050"/>
          </a:solidFill>
        </p:spPr>
        <p:txBody>
          <a:bodyPr wrap="square">
            <a:spAutoFit/>
          </a:bodyPr>
          <a:lstStyle/>
          <a:p>
            <a:r>
              <a:rPr lang="en-US" dirty="0">
                <a:latin typeface="Comic Sans MS" panose="030F0702030302020204" pitchFamily="66" charset="0"/>
              </a:rPr>
              <a:t>Insight</a:t>
            </a:r>
          </a:p>
        </p:txBody>
      </p:sp>
    </p:spTree>
    <p:extLst>
      <p:ext uri="{BB962C8B-B14F-4D97-AF65-F5344CB8AC3E}">
        <p14:creationId xmlns:p14="http://schemas.microsoft.com/office/powerpoint/2010/main" val="43754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474561" y="192252"/>
            <a:ext cx="10961226" cy="1323439"/>
          </a:xfrm>
          <a:prstGeom prst="rect">
            <a:avLst/>
          </a:prstGeom>
          <a:noFill/>
        </p:spPr>
        <p:txBody>
          <a:bodyPr wrap="square" rtlCol="0">
            <a:spAutoFit/>
          </a:bodyPr>
          <a:lstStyle/>
          <a:p>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Q23 Show first name, last name and role of every person that is either patient or doctor. The roles are either "Patient" or "Doctor".</a:t>
            </a:r>
          </a:p>
          <a:p>
            <a:endPar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endParaRPr>
          </a:p>
          <a:p>
            <a:endParaRPr lang="en-US" sz="2000" dirty="0">
              <a:solidFill>
                <a:schemeClr val="accent5">
                  <a:lumMod val="60000"/>
                  <a:lumOff val="40000"/>
                </a:schemeClr>
              </a:solidFill>
              <a:highlight>
                <a:srgbClr val="000000"/>
              </a:highligh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086169"/>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590308" y="1712844"/>
            <a:ext cx="8299049" cy="1146103"/>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select </a:t>
            </a:r>
            <a:r>
              <a:rPr lang="en-US" dirty="0" err="1">
                <a:solidFill>
                  <a:schemeClr val="bg1"/>
                </a:solidFill>
                <a:latin typeface="Times New Roman" panose="02020603050405020304" pitchFamily="18" charset="0"/>
                <a:cs typeface="Times New Roman" panose="02020603050405020304" pitchFamily="18" charset="0"/>
              </a:rPr>
              <a:t>first_name</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last_name</a:t>
            </a:r>
            <a:r>
              <a:rPr lang="en-US" dirty="0">
                <a:solidFill>
                  <a:schemeClr val="bg1"/>
                </a:solidFill>
                <a:latin typeface="Times New Roman" panose="02020603050405020304" pitchFamily="18" charset="0"/>
                <a:cs typeface="Times New Roman" panose="02020603050405020304" pitchFamily="18" charset="0"/>
              </a:rPr>
              <a:t>, 'Patient' as role from patients</a:t>
            </a:r>
          </a:p>
          <a:p>
            <a:r>
              <a:rPr lang="en-US" dirty="0">
                <a:solidFill>
                  <a:schemeClr val="bg1"/>
                </a:solidFill>
                <a:latin typeface="Times New Roman" panose="02020603050405020304" pitchFamily="18" charset="0"/>
                <a:cs typeface="Times New Roman" panose="02020603050405020304" pitchFamily="18" charset="0"/>
              </a:rPr>
              <a:t>union all</a:t>
            </a:r>
          </a:p>
          <a:p>
            <a:r>
              <a:rPr lang="en-US" dirty="0">
                <a:solidFill>
                  <a:schemeClr val="bg1"/>
                </a:solidFill>
                <a:latin typeface="Times New Roman" panose="02020603050405020304" pitchFamily="18" charset="0"/>
                <a:cs typeface="Times New Roman" panose="02020603050405020304" pitchFamily="18" charset="0"/>
              </a:rPr>
              <a:t>select </a:t>
            </a:r>
            <a:r>
              <a:rPr lang="en-US" dirty="0" err="1">
                <a:solidFill>
                  <a:schemeClr val="bg1"/>
                </a:solidFill>
                <a:latin typeface="Times New Roman" panose="02020603050405020304" pitchFamily="18" charset="0"/>
                <a:cs typeface="Times New Roman" panose="02020603050405020304" pitchFamily="18" charset="0"/>
              </a:rPr>
              <a:t>first_name</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last_name</a:t>
            </a:r>
            <a:r>
              <a:rPr lang="en-US" dirty="0">
                <a:solidFill>
                  <a:schemeClr val="bg1"/>
                </a:solidFill>
                <a:latin typeface="Times New Roman" panose="02020603050405020304" pitchFamily="18" charset="0"/>
                <a:cs typeface="Times New Roman" panose="02020603050405020304" pitchFamily="18" charset="0"/>
              </a:rPr>
              <a:t>, 'Doctor' as role from doctors;</a:t>
            </a:r>
          </a:p>
          <a:p>
            <a:endParaRPr lang="en-US"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228945"/>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11" name="image189.jpeg">
            <a:extLst>
              <a:ext uri="{FF2B5EF4-FFF2-40B4-BE49-F238E27FC236}">
                <a16:creationId xmlns:a16="http://schemas.microsoft.com/office/drawing/2014/main" id="{81783BD3-506B-9EDE-B4B7-C7DF18A4CDAD}"/>
              </a:ext>
            </a:extLst>
          </p:cNvPr>
          <p:cNvPicPr>
            <a:picLocks noChangeAspect="1"/>
          </p:cNvPicPr>
          <p:nvPr/>
        </p:nvPicPr>
        <p:blipFill>
          <a:blip r:embed="rId2" cstate="print"/>
          <a:stretch>
            <a:fillRect/>
          </a:stretch>
        </p:blipFill>
        <p:spPr>
          <a:xfrm>
            <a:off x="590308" y="4282633"/>
            <a:ext cx="2997844" cy="1898248"/>
          </a:xfrm>
          <a:prstGeom prst="rect">
            <a:avLst/>
          </a:prstGeom>
        </p:spPr>
      </p:pic>
      <p:sp>
        <p:nvSpPr>
          <p:cNvPr id="4" name="TextBox 3">
            <a:extLst>
              <a:ext uri="{FF2B5EF4-FFF2-40B4-BE49-F238E27FC236}">
                <a16:creationId xmlns:a16="http://schemas.microsoft.com/office/drawing/2014/main" id="{5F0ED98B-9C56-A53D-F26C-A403B8C1C207}"/>
              </a:ext>
            </a:extLst>
          </p:cNvPr>
          <p:cNvSpPr txBox="1"/>
          <p:nvPr/>
        </p:nvSpPr>
        <p:spPr>
          <a:xfrm>
            <a:off x="6713317" y="4282633"/>
            <a:ext cx="4143737" cy="1015663"/>
          </a:xfrm>
          <a:prstGeom prst="rect">
            <a:avLst/>
          </a:prstGeom>
          <a:solidFill>
            <a:schemeClr val="accent2">
              <a:lumMod val="40000"/>
              <a:lumOff val="60000"/>
            </a:schemeClr>
          </a:solid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This query will display the first name, last name, and role of every person who is either a patient or a doctor.</a:t>
            </a:r>
          </a:p>
        </p:txBody>
      </p:sp>
      <p:sp>
        <p:nvSpPr>
          <p:cNvPr id="5" name="TextBox 4">
            <a:extLst>
              <a:ext uri="{FF2B5EF4-FFF2-40B4-BE49-F238E27FC236}">
                <a16:creationId xmlns:a16="http://schemas.microsoft.com/office/drawing/2014/main" id="{745BBDE2-1046-0823-C557-54D17A05C1A6}"/>
              </a:ext>
            </a:extLst>
          </p:cNvPr>
          <p:cNvSpPr txBox="1"/>
          <p:nvPr/>
        </p:nvSpPr>
        <p:spPr>
          <a:xfrm>
            <a:off x="6724892" y="3525549"/>
            <a:ext cx="1088020" cy="369332"/>
          </a:xfrm>
          <a:prstGeom prst="rect">
            <a:avLst/>
          </a:prstGeom>
          <a:solidFill>
            <a:srgbClr val="92D050"/>
          </a:solidFill>
        </p:spPr>
        <p:txBody>
          <a:bodyPr wrap="square">
            <a:spAutoFit/>
          </a:bodyPr>
          <a:lstStyle/>
          <a:p>
            <a:r>
              <a:rPr lang="en-US" dirty="0">
                <a:latin typeface="Comic Sans MS" panose="030F0702030302020204" pitchFamily="66" charset="0"/>
              </a:rPr>
              <a:t>Insight</a:t>
            </a:r>
          </a:p>
        </p:txBody>
      </p:sp>
    </p:spTree>
    <p:extLst>
      <p:ext uri="{BB962C8B-B14F-4D97-AF65-F5344CB8AC3E}">
        <p14:creationId xmlns:p14="http://schemas.microsoft.com/office/powerpoint/2010/main" val="1763632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474561" y="192252"/>
            <a:ext cx="10961226" cy="707886"/>
          </a:xfrm>
          <a:prstGeom prst="rect">
            <a:avLst/>
          </a:prstGeom>
          <a:noFill/>
        </p:spPr>
        <p:txBody>
          <a:bodyPr wrap="square" rtlCol="0">
            <a:spAutoFit/>
          </a:bodyPr>
          <a:lstStyle/>
          <a:p>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Q24 Show all allergies ordered by popularity. Remove NULL values from query.</a:t>
            </a:r>
          </a:p>
          <a:p>
            <a:endParaRPr lang="en-US" sz="2000" dirty="0">
              <a:solidFill>
                <a:schemeClr val="accent5">
                  <a:lumMod val="60000"/>
                  <a:lumOff val="40000"/>
                </a:schemeClr>
              </a:solidFill>
              <a:highlight>
                <a:srgbClr val="000000"/>
              </a:highligh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086169"/>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590308" y="1712844"/>
            <a:ext cx="8299049" cy="1331298"/>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select allergies, count(*) as </a:t>
            </a:r>
            <a:r>
              <a:rPr lang="en-US" dirty="0" err="1">
                <a:solidFill>
                  <a:schemeClr val="bg1"/>
                </a:solidFill>
                <a:latin typeface="Times New Roman" panose="02020603050405020304" pitchFamily="18" charset="0"/>
                <a:cs typeface="Times New Roman" panose="02020603050405020304" pitchFamily="18" charset="0"/>
              </a:rPr>
              <a:t>total_diagnosis</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from patients</a:t>
            </a:r>
          </a:p>
          <a:p>
            <a:r>
              <a:rPr lang="en-US" dirty="0">
                <a:solidFill>
                  <a:schemeClr val="bg1"/>
                </a:solidFill>
                <a:latin typeface="Times New Roman" panose="02020603050405020304" pitchFamily="18" charset="0"/>
                <a:cs typeface="Times New Roman" panose="02020603050405020304" pitchFamily="18" charset="0"/>
              </a:rPr>
              <a:t>where allergies is not null group by allergies</a:t>
            </a:r>
          </a:p>
          <a:p>
            <a:r>
              <a:rPr lang="en-US" dirty="0">
                <a:solidFill>
                  <a:schemeClr val="bg1"/>
                </a:solidFill>
                <a:latin typeface="Times New Roman" panose="02020603050405020304" pitchFamily="18" charset="0"/>
                <a:cs typeface="Times New Roman" panose="02020603050405020304" pitchFamily="18" charset="0"/>
              </a:rPr>
              <a:t>order by </a:t>
            </a:r>
            <a:r>
              <a:rPr lang="en-US" dirty="0" err="1">
                <a:solidFill>
                  <a:schemeClr val="bg1"/>
                </a:solidFill>
                <a:latin typeface="Times New Roman" panose="02020603050405020304" pitchFamily="18" charset="0"/>
                <a:cs typeface="Times New Roman" panose="02020603050405020304" pitchFamily="18" charset="0"/>
              </a:rPr>
              <a:t>total_diagnosis</a:t>
            </a:r>
            <a:r>
              <a:rPr lang="en-US" dirty="0">
                <a:solidFill>
                  <a:schemeClr val="bg1"/>
                </a:solidFill>
                <a:latin typeface="Times New Roman" panose="02020603050405020304" pitchFamily="18" charset="0"/>
                <a:cs typeface="Times New Roman" panose="02020603050405020304" pitchFamily="18" charset="0"/>
              </a:rPr>
              <a:t> desc;</a:t>
            </a:r>
          </a:p>
          <a:p>
            <a:endParaRPr lang="en-US"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343049"/>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4" name="image198.jpeg">
            <a:extLst>
              <a:ext uri="{FF2B5EF4-FFF2-40B4-BE49-F238E27FC236}">
                <a16:creationId xmlns:a16="http://schemas.microsoft.com/office/drawing/2014/main" id="{7B9A38E8-FA7E-BD55-9A77-D6E301B164A3}"/>
              </a:ext>
            </a:extLst>
          </p:cNvPr>
          <p:cNvPicPr>
            <a:picLocks noChangeAspect="1"/>
          </p:cNvPicPr>
          <p:nvPr/>
        </p:nvPicPr>
        <p:blipFill>
          <a:blip r:embed="rId2" cstate="print"/>
          <a:stretch>
            <a:fillRect/>
          </a:stretch>
        </p:blipFill>
        <p:spPr>
          <a:xfrm>
            <a:off x="590307" y="4269808"/>
            <a:ext cx="3356659" cy="2200440"/>
          </a:xfrm>
          <a:prstGeom prst="rect">
            <a:avLst/>
          </a:prstGeom>
        </p:spPr>
      </p:pic>
      <p:sp>
        <p:nvSpPr>
          <p:cNvPr id="5" name="TextBox 4">
            <a:extLst>
              <a:ext uri="{FF2B5EF4-FFF2-40B4-BE49-F238E27FC236}">
                <a16:creationId xmlns:a16="http://schemas.microsoft.com/office/drawing/2014/main" id="{F6F87718-35AC-7CBD-AE64-7F1CB1C8625A}"/>
              </a:ext>
            </a:extLst>
          </p:cNvPr>
          <p:cNvSpPr txBox="1"/>
          <p:nvPr/>
        </p:nvSpPr>
        <p:spPr>
          <a:xfrm>
            <a:off x="7095281" y="3946642"/>
            <a:ext cx="3634452" cy="1015663"/>
          </a:xfrm>
          <a:prstGeom prst="rect">
            <a:avLst/>
          </a:prstGeom>
          <a:solidFill>
            <a:schemeClr val="accent2">
              <a:lumMod val="40000"/>
              <a:lumOff val="60000"/>
            </a:schemeClr>
          </a:solid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Penicillin allergies are most prevalent among the 43.78 % population.</a:t>
            </a:r>
          </a:p>
        </p:txBody>
      </p:sp>
      <p:sp>
        <p:nvSpPr>
          <p:cNvPr id="6" name="TextBox 5">
            <a:extLst>
              <a:ext uri="{FF2B5EF4-FFF2-40B4-BE49-F238E27FC236}">
                <a16:creationId xmlns:a16="http://schemas.microsoft.com/office/drawing/2014/main" id="{8694E4FF-DFB4-3B35-7262-4524FBCD8DEF}"/>
              </a:ext>
            </a:extLst>
          </p:cNvPr>
          <p:cNvSpPr txBox="1"/>
          <p:nvPr/>
        </p:nvSpPr>
        <p:spPr>
          <a:xfrm>
            <a:off x="7095281" y="3429000"/>
            <a:ext cx="1088020" cy="369332"/>
          </a:xfrm>
          <a:prstGeom prst="rect">
            <a:avLst/>
          </a:prstGeom>
          <a:solidFill>
            <a:srgbClr val="92D050"/>
          </a:solidFill>
        </p:spPr>
        <p:txBody>
          <a:bodyPr wrap="square">
            <a:spAutoFit/>
          </a:bodyPr>
          <a:lstStyle/>
          <a:p>
            <a:r>
              <a:rPr lang="en-US" dirty="0">
                <a:latin typeface="Comic Sans MS" panose="030F0702030302020204" pitchFamily="66" charset="0"/>
              </a:rPr>
              <a:t>Insight</a:t>
            </a:r>
          </a:p>
        </p:txBody>
      </p:sp>
    </p:spTree>
    <p:extLst>
      <p:ext uri="{BB962C8B-B14F-4D97-AF65-F5344CB8AC3E}">
        <p14:creationId xmlns:p14="http://schemas.microsoft.com/office/powerpoint/2010/main" val="2926767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474561" y="192252"/>
            <a:ext cx="10961226" cy="707886"/>
          </a:xfrm>
          <a:prstGeom prst="rect">
            <a:avLst/>
          </a:prstGeom>
          <a:noFill/>
        </p:spPr>
        <p:txBody>
          <a:bodyPr wrap="square" rtlCol="0">
            <a:spAutoFit/>
          </a:bodyPr>
          <a:lstStyle/>
          <a:p>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Q25 Show all patient's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first_name</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last_name</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and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birth_date</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who were born in the 1970s decade. Sort the list starting from the earliest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birth_date</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a:t>
            </a:r>
            <a:endParaRPr lang="en-US" sz="2000" dirty="0">
              <a:solidFill>
                <a:schemeClr val="accent5">
                  <a:lumMod val="60000"/>
                  <a:lumOff val="40000"/>
                </a:schemeClr>
              </a:solidFill>
              <a:highlight>
                <a:srgbClr val="000000"/>
              </a:highligh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086169"/>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590308" y="1712844"/>
            <a:ext cx="8299049" cy="1331298"/>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select </a:t>
            </a:r>
            <a:r>
              <a:rPr lang="en-US" dirty="0" err="1">
                <a:solidFill>
                  <a:schemeClr val="bg1"/>
                </a:solidFill>
                <a:latin typeface="Times New Roman" panose="02020603050405020304" pitchFamily="18" charset="0"/>
                <a:cs typeface="Times New Roman" panose="02020603050405020304" pitchFamily="18" charset="0"/>
              </a:rPr>
              <a:t>first_name,last_name,birth_date</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from patients</a:t>
            </a:r>
          </a:p>
          <a:p>
            <a:r>
              <a:rPr lang="en-US" dirty="0">
                <a:solidFill>
                  <a:schemeClr val="bg1"/>
                </a:solidFill>
                <a:latin typeface="Times New Roman" panose="02020603050405020304" pitchFamily="18" charset="0"/>
                <a:cs typeface="Times New Roman" panose="02020603050405020304" pitchFamily="18" charset="0"/>
              </a:rPr>
              <a:t>where year(</a:t>
            </a:r>
            <a:r>
              <a:rPr lang="en-US" dirty="0" err="1">
                <a:solidFill>
                  <a:schemeClr val="bg1"/>
                </a:solidFill>
                <a:latin typeface="Times New Roman" panose="02020603050405020304" pitchFamily="18" charset="0"/>
                <a:cs typeface="Times New Roman" panose="02020603050405020304" pitchFamily="18" charset="0"/>
              </a:rPr>
              <a:t>birth_date</a:t>
            </a:r>
            <a:r>
              <a:rPr lang="en-US" dirty="0">
                <a:solidFill>
                  <a:schemeClr val="bg1"/>
                </a:solidFill>
                <a:latin typeface="Times New Roman" panose="02020603050405020304" pitchFamily="18" charset="0"/>
                <a:cs typeface="Times New Roman" panose="02020603050405020304" pitchFamily="18" charset="0"/>
              </a:rPr>
              <a:t>) between 1970 and 1979 order by </a:t>
            </a:r>
            <a:r>
              <a:rPr lang="en-US" dirty="0" err="1">
                <a:solidFill>
                  <a:schemeClr val="bg1"/>
                </a:solidFill>
                <a:latin typeface="Times New Roman" panose="02020603050405020304" pitchFamily="18" charset="0"/>
                <a:cs typeface="Times New Roman" panose="02020603050405020304" pitchFamily="18" charset="0"/>
              </a:rPr>
              <a:t>birth_date</a:t>
            </a:r>
            <a:r>
              <a:rPr lang="en-US" dirty="0">
                <a:solidFill>
                  <a:schemeClr val="bg1"/>
                </a:solidFill>
                <a:latin typeface="Times New Roman" panose="02020603050405020304" pitchFamily="18" charset="0"/>
                <a:cs typeface="Times New Roman" panose="02020603050405020304" pitchFamily="18" charset="0"/>
              </a:rPr>
              <a:t> ;</a:t>
            </a:r>
          </a:p>
          <a:p>
            <a:endParaRPr lang="en-US"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343049"/>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5" name="image206.jpeg">
            <a:extLst>
              <a:ext uri="{FF2B5EF4-FFF2-40B4-BE49-F238E27FC236}">
                <a16:creationId xmlns:a16="http://schemas.microsoft.com/office/drawing/2014/main" id="{C4808BD3-871E-91E9-C6B2-AC19450A11C0}"/>
              </a:ext>
            </a:extLst>
          </p:cNvPr>
          <p:cNvPicPr>
            <a:picLocks noChangeAspect="1"/>
          </p:cNvPicPr>
          <p:nvPr/>
        </p:nvPicPr>
        <p:blipFill>
          <a:blip r:embed="rId2" cstate="print"/>
          <a:stretch>
            <a:fillRect/>
          </a:stretch>
        </p:blipFill>
        <p:spPr>
          <a:xfrm>
            <a:off x="590307" y="4340747"/>
            <a:ext cx="4502553" cy="2106352"/>
          </a:xfrm>
          <a:prstGeom prst="rect">
            <a:avLst/>
          </a:prstGeom>
        </p:spPr>
      </p:pic>
      <p:sp>
        <p:nvSpPr>
          <p:cNvPr id="4" name="TextBox 3">
            <a:extLst>
              <a:ext uri="{FF2B5EF4-FFF2-40B4-BE49-F238E27FC236}">
                <a16:creationId xmlns:a16="http://schemas.microsoft.com/office/drawing/2014/main" id="{E80235AC-DD3B-A78A-7466-C0DD604DE4B9}"/>
              </a:ext>
            </a:extLst>
          </p:cNvPr>
          <p:cNvSpPr txBox="1"/>
          <p:nvPr/>
        </p:nvSpPr>
        <p:spPr>
          <a:xfrm>
            <a:off x="6773120" y="4211069"/>
            <a:ext cx="4232473" cy="707886"/>
          </a:xfrm>
          <a:prstGeom prst="rect">
            <a:avLst/>
          </a:prstGeom>
          <a:solidFill>
            <a:schemeClr val="accent2">
              <a:lumMod val="40000"/>
              <a:lumOff val="60000"/>
            </a:schemeClr>
          </a:solid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Congestive Heart Failure is present in 5.18 percent of persons age 44 to 53.</a:t>
            </a:r>
          </a:p>
        </p:txBody>
      </p:sp>
      <p:sp>
        <p:nvSpPr>
          <p:cNvPr id="6" name="TextBox 5">
            <a:extLst>
              <a:ext uri="{FF2B5EF4-FFF2-40B4-BE49-F238E27FC236}">
                <a16:creationId xmlns:a16="http://schemas.microsoft.com/office/drawing/2014/main" id="{51772067-C1FF-B65D-C026-9E9B1082E8A2}"/>
              </a:ext>
            </a:extLst>
          </p:cNvPr>
          <p:cNvSpPr txBox="1"/>
          <p:nvPr/>
        </p:nvSpPr>
        <p:spPr>
          <a:xfrm>
            <a:off x="6773120" y="3471019"/>
            <a:ext cx="1088020" cy="369332"/>
          </a:xfrm>
          <a:prstGeom prst="rect">
            <a:avLst/>
          </a:prstGeom>
          <a:solidFill>
            <a:srgbClr val="92D050"/>
          </a:solidFill>
        </p:spPr>
        <p:txBody>
          <a:bodyPr wrap="square">
            <a:spAutoFit/>
          </a:bodyPr>
          <a:lstStyle/>
          <a:p>
            <a:r>
              <a:rPr lang="en-US" dirty="0">
                <a:latin typeface="Comic Sans MS" panose="030F0702030302020204" pitchFamily="66" charset="0"/>
              </a:rPr>
              <a:t>Insight</a:t>
            </a:r>
          </a:p>
        </p:txBody>
      </p:sp>
    </p:spTree>
    <p:extLst>
      <p:ext uri="{BB962C8B-B14F-4D97-AF65-F5344CB8AC3E}">
        <p14:creationId xmlns:p14="http://schemas.microsoft.com/office/powerpoint/2010/main" val="2634181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474561" y="192252"/>
            <a:ext cx="10961226" cy="1015663"/>
          </a:xfrm>
          <a:prstGeom prst="rect">
            <a:avLst/>
          </a:prstGeom>
          <a:noFill/>
        </p:spPr>
        <p:txBody>
          <a:bodyPr wrap="square" rtlCol="0">
            <a:spAutoFit/>
          </a:bodyPr>
          <a:lstStyle/>
          <a:p>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Q26  We want to display each patient's full name in a single column. Their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last_name</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in all upper letters must appear first, then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first_name</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in all lower case letters. Separate the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last_name</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and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first_name</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with a comma. Order the list by the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first_name</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in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decending</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order.</a:t>
            </a:r>
            <a:endParaRPr lang="en-US" sz="2000" dirty="0">
              <a:solidFill>
                <a:schemeClr val="accent5">
                  <a:lumMod val="60000"/>
                  <a:lumOff val="40000"/>
                </a:schemeClr>
              </a:solidFill>
              <a:highlight>
                <a:srgbClr val="000000"/>
              </a:highligh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419624"/>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590308" y="2009498"/>
            <a:ext cx="8299049" cy="1532355"/>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select </a:t>
            </a:r>
            <a:r>
              <a:rPr lang="en-US" dirty="0" err="1">
                <a:solidFill>
                  <a:schemeClr val="bg1"/>
                </a:solidFill>
                <a:latin typeface="Times New Roman" panose="02020603050405020304" pitchFamily="18" charset="0"/>
                <a:cs typeface="Times New Roman" panose="02020603050405020304" pitchFamily="18" charset="0"/>
              </a:rPr>
              <a:t>concat</a:t>
            </a:r>
            <a:r>
              <a:rPr lang="en-US" dirty="0">
                <a:solidFill>
                  <a:schemeClr val="bg1"/>
                </a:solidFill>
                <a:latin typeface="Times New Roman" panose="02020603050405020304" pitchFamily="18" charset="0"/>
                <a:cs typeface="Times New Roman" panose="02020603050405020304" pitchFamily="18" charset="0"/>
              </a:rPr>
              <a:t>(upper(</a:t>
            </a:r>
            <a:r>
              <a:rPr lang="en-US" dirty="0" err="1">
                <a:solidFill>
                  <a:schemeClr val="bg1"/>
                </a:solidFill>
                <a:latin typeface="Times New Roman" panose="02020603050405020304" pitchFamily="18" charset="0"/>
                <a:cs typeface="Times New Roman" panose="02020603050405020304" pitchFamily="18" charset="0"/>
              </a:rPr>
              <a:t>last_name</a:t>
            </a:r>
            <a:r>
              <a:rPr lang="en-US" dirty="0">
                <a:solidFill>
                  <a:schemeClr val="bg1"/>
                </a:solidFill>
                <a:latin typeface="Times New Roman" panose="02020603050405020304" pitchFamily="18" charset="0"/>
                <a:cs typeface="Times New Roman" panose="02020603050405020304" pitchFamily="18" charset="0"/>
              </a:rPr>
              <a:t>), ',', lower(</a:t>
            </a:r>
            <a:r>
              <a:rPr lang="en-US" dirty="0" err="1">
                <a:solidFill>
                  <a:schemeClr val="bg1"/>
                </a:solidFill>
                <a:latin typeface="Times New Roman" panose="02020603050405020304" pitchFamily="18" charset="0"/>
                <a:cs typeface="Times New Roman" panose="02020603050405020304" pitchFamily="18" charset="0"/>
              </a:rPr>
              <a:t>first_name</a:t>
            </a:r>
            <a:r>
              <a:rPr lang="en-US" dirty="0">
                <a:solidFill>
                  <a:schemeClr val="bg1"/>
                </a:solidFill>
                <a:latin typeface="Times New Roman" panose="02020603050405020304" pitchFamily="18" charset="0"/>
                <a:cs typeface="Times New Roman" panose="02020603050405020304" pitchFamily="18" charset="0"/>
              </a:rPr>
              <a:t>)) as </a:t>
            </a:r>
            <a:r>
              <a:rPr lang="en-US" dirty="0" err="1">
                <a:solidFill>
                  <a:schemeClr val="bg1"/>
                </a:solidFill>
                <a:latin typeface="Times New Roman" panose="02020603050405020304" pitchFamily="18" charset="0"/>
                <a:cs typeface="Times New Roman" panose="02020603050405020304" pitchFamily="18" charset="0"/>
              </a:rPr>
              <a:t>new_name_format</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from patients</a:t>
            </a:r>
          </a:p>
          <a:p>
            <a:r>
              <a:rPr lang="en-US" dirty="0">
                <a:solidFill>
                  <a:schemeClr val="bg1"/>
                </a:solidFill>
                <a:latin typeface="Times New Roman" panose="02020603050405020304" pitchFamily="18" charset="0"/>
                <a:cs typeface="Times New Roman" panose="02020603050405020304" pitchFamily="18" charset="0"/>
              </a:rPr>
              <a:t>order by </a:t>
            </a:r>
            <a:r>
              <a:rPr lang="en-US" dirty="0" err="1">
                <a:solidFill>
                  <a:schemeClr val="bg1"/>
                </a:solidFill>
                <a:latin typeface="Times New Roman" panose="02020603050405020304" pitchFamily="18" charset="0"/>
                <a:cs typeface="Times New Roman" panose="02020603050405020304" pitchFamily="18" charset="0"/>
              </a:rPr>
              <a:t>first_name</a:t>
            </a:r>
            <a:r>
              <a:rPr lang="en-US" dirty="0">
                <a:solidFill>
                  <a:schemeClr val="bg1"/>
                </a:solidFill>
                <a:latin typeface="Times New Roman" panose="02020603050405020304" pitchFamily="18" charset="0"/>
                <a:cs typeface="Times New Roman" panose="02020603050405020304" pitchFamily="18" charset="0"/>
              </a:rPr>
              <a:t> desc;</a:t>
            </a:r>
          </a:p>
          <a:p>
            <a:endParaRPr lang="en-US"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854284"/>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4" name="image213.jpeg">
            <a:extLst>
              <a:ext uri="{FF2B5EF4-FFF2-40B4-BE49-F238E27FC236}">
                <a16:creationId xmlns:a16="http://schemas.microsoft.com/office/drawing/2014/main" id="{A5B36227-3BE6-CAB6-CE57-05F16509EA90}"/>
              </a:ext>
            </a:extLst>
          </p:cNvPr>
          <p:cNvPicPr>
            <a:picLocks noChangeAspect="1"/>
          </p:cNvPicPr>
          <p:nvPr/>
        </p:nvPicPr>
        <p:blipFill>
          <a:blip r:embed="rId2" cstate="print"/>
          <a:stretch>
            <a:fillRect/>
          </a:stretch>
        </p:blipFill>
        <p:spPr>
          <a:xfrm>
            <a:off x="572945" y="4566825"/>
            <a:ext cx="3431896" cy="2098923"/>
          </a:xfrm>
          <a:prstGeom prst="rect">
            <a:avLst/>
          </a:prstGeom>
        </p:spPr>
      </p:pic>
      <p:sp>
        <p:nvSpPr>
          <p:cNvPr id="5" name="TextBox 4">
            <a:extLst>
              <a:ext uri="{FF2B5EF4-FFF2-40B4-BE49-F238E27FC236}">
                <a16:creationId xmlns:a16="http://schemas.microsoft.com/office/drawing/2014/main" id="{EA284D24-81AD-E66D-F01C-B55A1D74F2FE}"/>
              </a:ext>
            </a:extLst>
          </p:cNvPr>
          <p:cNvSpPr txBox="1"/>
          <p:nvPr/>
        </p:nvSpPr>
        <p:spPr>
          <a:xfrm>
            <a:off x="6771190" y="4402704"/>
            <a:ext cx="4930814" cy="707886"/>
          </a:xfrm>
          <a:prstGeom prst="rect">
            <a:avLst/>
          </a:prstGeom>
          <a:solidFill>
            <a:schemeClr val="accent2">
              <a:lumMod val="40000"/>
              <a:lumOff val="60000"/>
            </a:schemeClr>
          </a:solid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This approach ensures that the names are displayed in the specified format and order.</a:t>
            </a:r>
          </a:p>
        </p:txBody>
      </p:sp>
      <p:sp>
        <p:nvSpPr>
          <p:cNvPr id="6" name="TextBox 5">
            <a:extLst>
              <a:ext uri="{FF2B5EF4-FFF2-40B4-BE49-F238E27FC236}">
                <a16:creationId xmlns:a16="http://schemas.microsoft.com/office/drawing/2014/main" id="{07CDB528-62E7-144A-F8EA-21B5155A1F08}"/>
              </a:ext>
            </a:extLst>
          </p:cNvPr>
          <p:cNvSpPr txBox="1"/>
          <p:nvPr/>
        </p:nvSpPr>
        <p:spPr>
          <a:xfrm>
            <a:off x="6771190" y="3885062"/>
            <a:ext cx="977368" cy="369332"/>
          </a:xfrm>
          <a:prstGeom prst="rect">
            <a:avLst/>
          </a:prstGeom>
          <a:solidFill>
            <a:srgbClr val="92D050"/>
          </a:solidFill>
        </p:spPr>
        <p:txBody>
          <a:bodyPr wrap="square">
            <a:spAutoFit/>
          </a:bodyPr>
          <a:lstStyle/>
          <a:p>
            <a:r>
              <a:rPr lang="en-US" dirty="0">
                <a:latin typeface="Comic Sans MS" panose="030F0702030302020204" pitchFamily="66" charset="0"/>
              </a:rPr>
              <a:t>Insight</a:t>
            </a:r>
          </a:p>
        </p:txBody>
      </p:sp>
    </p:spTree>
    <p:extLst>
      <p:ext uri="{BB962C8B-B14F-4D97-AF65-F5344CB8AC3E}">
        <p14:creationId xmlns:p14="http://schemas.microsoft.com/office/powerpoint/2010/main" val="1956668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3.jpeg">
            <a:extLst>
              <a:ext uri="{FF2B5EF4-FFF2-40B4-BE49-F238E27FC236}">
                <a16:creationId xmlns:a16="http://schemas.microsoft.com/office/drawing/2014/main" id="{8073D1C6-9FD6-BE57-0C32-58F885BF5AE8}"/>
              </a:ext>
            </a:extLst>
          </p:cNvPr>
          <p:cNvPicPr>
            <a:picLocks noChangeAspect="1"/>
          </p:cNvPicPr>
          <p:nvPr/>
        </p:nvPicPr>
        <p:blipFill>
          <a:blip r:embed="rId2" cstate="print"/>
          <a:stretch>
            <a:fillRect/>
          </a:stretch>
        </p:blipFill>
        <p:spPr>
          <a:xfrm>
            <a:off x="4833258" y="1667435"/>
            <a:ext cx="7182010" cy="4965544"/>
          </a:xfrm>
          <a:prstGeom prst="rect">
            <a:avLst/>
          </a:prstGeom>
          <a:solidFill>
            <a:schemeClr val="accent1">
              <a:lumMod val="40000"/>
              <a:lumOff val="60000"/>
            </a:schemeClr>
          </a:solidFill>
          <a:ln w="76200">
            <a:solidFill>
              <a:schemeClr val="bg1"/>
            </a:solidFill>
          </a:ln>
          <a:effectLst>
            <a:outerShdw blurRad="50800" dist="12700" dir="5400000" algn="ctr" rotWithShape="0">
              <a:schemeClr val="bg1"/>
            </a:outerShdw>
            <a:reflection endPos="0" dist="50800" dir="5400000" sy="-100000" algn="bl" rotWithShape="0"/>
          </a:effectLst>
        </p:spPr>
      </p:pic>
      <p:sp>
        <p:nvSpPr>
          <p:cNvPr id="3" name="TextBox 2">
            <a:extLst>
              <a:ext uri="{FF2B5EF4-FFF2-40B4-BE49-F238E27FC236}">
                <a16:creationId xmlns:a16="http://schemas.microsoft.com/office/drawing/2014/main" id="{F47D785B-A204-FB95-3347-5C115B65D574}"/>
              </a:ext>
            </a:extLst>
          </p:cNvPr>
          <p:cNvSpPr txBox="1"/>
          <p:nvPr/>
        </p:nvSpPr>
        <p:spPr>
          <a:xfrm>
            <a:off x="372696" y="1374939"/>
            <a:ext cx="3280208" cy="3021596"/>
          </a:xfrm>
          <a:prstGeom prst="rect">
            <a:avLst/>
          </a:prstGeom>
          <a:noFill/>
        </p:spPr>
        <p:txBody>
          <a:bodyPr wrap="square" rtlCol="0">
            <a:spAutoFit/>
          </a:bodyPr>
          <a:lstStyle/>
          <a:p>
            <a:pPr>
              <a:lnSpc>
                <a:spcPct val="150000"/>
              </a:lnSpc>
            </a:pPr>
            <a:r>
              <a:rPr lang="en-US" sz="4400" b="1" i="1" dirty="0">
                <a:solidFill>
                  <a:schemeClr val="bg1">
                    <a:lumMod val="95000"/>
                    <a:lumOff val="5000"/>
                  </a:schemeClr>
                </a:solidFill>
                <a:latin typeface="Algerian" panose="04020705040A02060702" pitchFamily="82" charset="0"/>
              </a:rPr>
              <a:t>Database Schema Diagram</a:t>
            </a:r>
          </a:p>
        </p:txBody>
      </p:sp>
    </p:spTree>
    <p:extLst>
      <p:ext uri="{BB962C8B-B14F-4D97-AF65-F5344CB8AC3E}">
        <p14:creationId xmlns:p14="http://schemas.microsoft.com/office/powerpoint/2010/main" val="1059045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590308" y="296683"/>
            <a:ext cx="10914927" cy="1015663"/>
          </a:xfrm>
          <a:prstGeom prst="rect">
            <a:avLst/>
          </a:prstGeom>
          <a:noFill/>
        </p:spPr>
        <p:txBody>
          <a:bodyPr wrap="square" rtlCol="0">
            <a:spAutoFit/>
          </a:bodyPr>
          <a:lstStyle/>
          <a:p>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Q27 Show the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province_id</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(s), sum of height; where the total sum of its patient's height is greater than or equal to 7,000.</a:t>
            </a:r>
          </a:p>
          <a:p>
            <a:endPar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419624"/>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590308" y="2009498"/>
            <a:ext cx="8299049" cy="1532355"/>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select </a:t>
            </a:r>
            <a:r>
              <a:rPr lang="en-US" dirty="0" err="1">
                <a:solidFill>
                  <a:schemeClr val="bg1"/>
                </a:solidFill>
                <a:latin typeface="Times New Roman" panose="02020603050405020304" pitchFamily="18" charset="0"/>
                <a:cs typeface="Times New Roman" panose="02020603050405020304" pitchFamily="18" charset="0"/>
              </a:rPr>
              <a:t>pr.province_id</a:t>
            </a:r>
            <a:r>
              <a:rPr lang="en-US" dirty="0">
                <a:solidFill>
                  <a:schemeClr val="bg1"/>
                </a:solidFill>
                <a:latin typeface="Times New Roman" panose="02020603050405020304" pitchFamily="18" charset="0"/>
                <a:cs typeface="Times New Roman" panose="02020603050405020304" pitchFamily="18" charset="0"/>
              </a:rPr>
              <a:t>, sum(</a:t>
            </a:r>
            <a:r>
              <a:rPr lang="en-US" dirty="0" err="1">
                <a:solidFill>
                  <a:schemeClr val="bg1"/>
                </a:solidFill>
                <a:latin typeface="Times New Roman" panose="02020603050405020304" pitchFamily="18" charset="0"/>
                <a:cs typeface="Times New Roman" panose="02020603050405020304" pitchFamily="18" charset="0"/>
              </a:rPr>
              <a:t>pa.height</a:t>
            </a:r>
            <a:r>
              <a:rPr lang="en-US" dirty="0">
                <a:solidFill>
                  <a:schemeClr val="bg1"/>
                </a:solidFill>
                <a:latin typeface="Times New Roman" panose="02020603050405020304" pitchFamily="18" charset="0"/>
                <a:cs typeface="Times New Roman" panose="02020603050405020304" pitchFamily="18" charset="0"/>
              </a:rPr>
              <a:t>) as </a:t>
            </a:r>
            <a:r>
              <a:rPr lang="en-US" dirty="0" err="1">
                <a:solidFill>
                  <a:schemeClr val="bg1"/>
                </a:solidFill>
                <a:latin typeface="Times New Roman" panose="02020603050405020304" pitchFamily="18" charset="0"/>
                <a:cs typeface="Times New Roman" panose="02020603050405020304" pitchFamily="18" charset="0"/>
              </a:rPr>
              <a:t>sum_height</a:t>
            </a:r>
            <a:r>
              <a:rPr lang="en-US" dirty="0">
                <a:solidFill>
                  <a:schemeClr val="bg1"/>
                </a:solidFill>
                <a:latin typeface="Times New Roman" panose="02020603050405020304" pitchFamily="18" charset="0"/>
                <a:cs typeface="Times New Roman" panose="02020603050405020304" pitchFamily="18" charset="0"/>
              </a:rPr>
              <a:t> from </a:t>
            </a:r>
            <a:r>
              <a:rPr lang="en-US" dirty="0" err="1">
                <a:solidFill>
                  <a:schemeClr val="bg1"/>
                </a:solidFill>
                <a:latin typeface="Times New Roman" panose="02020603050405020304" pitchFamily="18" charset="0"/>
                <a:cs typeface="Times New Roman" panose="02020603050405020304" pitchFamily="18" charset="0"/>
              </a:rPr>
              <a:t>province_names</a:t>
            </a:r>
            <a:r>
              <a:rPr lang="en-US" dirty="0">
                <a:solidFill>
                  <a:schemeClr val="bg1"/>
                </a:solidFill>
                <a:latin typeface="Times New Roman" panose="02020603050405020304" pitchFamily="18" charset="0"/>
                <a:cs typeface="Times New Roman" panose="02020603050405020304" pitchFamily="18" charset="0"/>
              </a:rPr>
              <a:t> pr</a:t>
            </a:r>
          </a:p>
          <a:p>
            <a:r>
              <a:rPr lang="en-US" dirty="0">
                <a:solidFill>
                  <a:schemeClr val="bg1"/>
                </a:solidFill>
                <a:latin typeface="Times New Roman" panose="02020603050405020304" pitchFamily="18" charset="0"/>
                <a:cs typeface="Times New Roman" panose="02020603050405020304" pitchFamily="18" charset="0"/>
              </a:rPr>
              <a:t>join patients pa on </a:t>
            </a:r>
            <a:r>
              <a:rPr lang="en-US" dirty="0" err="1">
                <a:solidFill>
                  <a:schemeClr val="bg1"/>
                </a:solidFill>
                <a:latin typeface="Times New Roman" panose="02020603050405020304" pitchFamily="18" charset="0"/>
                <a:cs typeface="Times New Roman" panose="02020603050405020304" pitchFamily="18" charset="0"/>
              </a:rPr>
              <a:t>pr.province_id</a:t>
            </a:r>
            <a:r>
              <a:rPr lang="en-US" dirty="0">
                <a:solidFill>
                  <a:schemeClr val="bg1"/>
                </a:solidFill>
                <a:latin typeface="Times New Roman" panose="02020603050405020304" pitchFamily="18" charset="0"/>
                <a:cs typeface="Times New Roman" panose="02020603050405020304" pitchFamily="18" charset="0"/>
              </a:rPr>
              <a:t> = </a:t>
            </a:r>
            <a:r>
              <a:rPr lang="en-US" dirty="0" err="1">
                <a:solidFill>
                  <a:schemeClr val="bg1"/>
                </a:solidFill>
                <a:latin typeface="Times New Roman" panose="02020603050405020304" pitchFamily="18" charset="0"/>
                <a:cs typeface="Times New Roman" panose="02020603050405020304" pitchFamily="18" charset="0"/>
              </a:rPr>
              <a:t>pa.province_id</a:t>
            </a:r>
            <a:r>
              <a:rPr lang="en-US" dirty="0">
                <a:solidFill>
                  <a:schemeClr val="bg1"/>
                </a:solidFill>
                <a:latin typeface="Times New Roman" panose="02020603050405020304" pitchFamily="18" charset="0"/>
                <a:cs typeface="Times New Roman" panose="02020603050405020304" pitchFamily="18" charset="0"/>
              </a:rPr>
              <a:t> group by </a:t>
            </a:r>
            <a:r>
              <a:rPr lang="en-US" dirty="0" err="1">
                <a:solidFill>
                  <a:schemeClr val="bg1"/>
                </a:solidFill>
                <a:latin typeface="Times New Roman" panose="02020603050405020304" pitchFamily="18" charset="0"/>
                <a:cs typeface="Times New Roman" panose="02020603050405020304" pitchFamily="18" charset="0"/>
              </a:rPr>
              <a:t>pr.province_id</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having sum(</a:t>
            </a:r>
            <a:r>
              <a:rPr lang="en-US" dirty="0" err="1">
                <a:solidFill>
                  <a:schemeClr val="bg1"/>
                </a:solidFill>
                <a:latin typeface="Times New Roman" panose="02020603050405020304" pitchFamily="18" charset="0"/>
                <a:cs typeface="Times New Roman" panose="02020603050405020304" pitchFamily="18" charset="0"/>
              </a:rPr>
              <a:t>pa.height</a:t>
            </a:r>
            <a:r>
              <a:rPr lang="en-US" dirty="0">
                <a:solidFill>
                  <a:schemeClr val="bg1"/>
                </a:solidFill>
                <a:latin typeface="Times New Roman" panose="02020603050405020304" pitchFamily="18" charset="0"/>
                <a:cs typeface="Times New Roman" panose="02020603050405020304" pitchFamily="18" charset="0"/>
              </a:rPr>
              <a:t>) &gt;= 7000;</a:t>
            </a:r>
          </a:p>
          <a:p>
            <a:endParaRPr lang="en-US"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854284"/>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5" name="image222.jpeg">
            <a:extLst>
              <a:ext uri="{FF2B5EF4-FFF2-40B4-BE49-F238E27FC236}">
                <a16:creationId xmlns:a16="http://schemas.microsoft.com/office/drawing/2014/main" id="{79F2BFDE-4B77-2221-E812-8A0123E23CAA}"/>
              </a:ext>
            </a:extLst>
          </p:cNvPr>
          <p:cNvPicPr>
            <a:picLocks noChangeAspect="1"/>
          </p:cNvPicPr>
          <p:nvPr/>
        </p:nvPicPr>
        <p:blipFill>
          <a:blip r:embed="rId2" cstate="print"/>
          <a:stretch>
            <a:fillRect/>
          </a:stretch>
        </p:blipFill>
        <p:spPr>
          <a:xfrm>
            <a:off x="590405" y="4802105"/>
            <a:ext cx="2685230" cy="1621844"/>
          </a:xfrm>
          <a:prstGeom prst="rect">
            <a:avLst/>
          </a:prstGeom>
        </p:spPr>
      </p:pic>
      <p:sp>
        <p:nvSpPr>
          <p:cNvPr id="4" name="TextBox 3">
            <a:extLst>
              <a:ext uri="{FF2B5EF4-FFF2-40B4-BE49-F238E27FC236}">
                <a16:creationId xmlns:a16="http://schemas.microsoft.com/office/drawing/2014/main" id="{FCBC54F1-2FA2-927C-9E28-91E2B7171CEF}"/>
              </a:ext>
            </a:extLst>
          </p:cNvPr>
          <p:cNvSpPr txBox="1"/>
          <p:nvPr/>
        </p:nvSpPr>
        <p:spPr>
          <a:xfrm>
            <a:off x="6377652" y="4331338"/>
            <a:ext cx="5578996" cy="1323439"/>
          </a:xfrm>
          <a:prstGeom prst="rect">
            <a:avLst/>
          </a:prstGeom>
          <a:solidFill>
            <a:schemeClr val="accent2">
              <a:lumMod val="40000"/>
              <a:lumOff val="60000"/>
            </a:schemeClr>
          </a:solid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Provinces: Ontario, Nova Scotia, British Columbia whose patient's height as a whole is greater than or equal to 7,000. This suggests that the average height of provinces in that area is higher.</a:t>
            </a:r>
          </a:p>
        </p:txBody>
      </p:sp>
      <p:sp>
        <p:nvSpPr>
          <p:cNvPr id="6" name="TextBox 5">
            <a:extLst>
              <a:ext uri="{FF2B5EF4-FFF2-40B4-BE49-F238E27FC236}">
                <a16:creationId xmlns:a16="http://schemas.microsoft.com/office/drawing/2014/main" id="{E1D674A6-6A01-0622-B36F-049128D8047B}"/>
              </a:ext>
            </a:extLst>
          </p:cNvPr>
          <p:cNvSpPr txBox="1"/>
          <p:nvPr/>
        </p:nvSpPr>
        <p:spPr>
          <a:xfrm>
            <a:off x="6377652" y="3827103"/>
            <a:ext cx="1412113" cy="369332"/>
          </a:xfrm>
          <a:prstGeom prst="rect">
            <a:avLst/>
          </a:prstGeom>
          <a:solidFill>
            <a:srgbClr val="92D050"/>
          </a:solidFill>
        </p:spPr>
        <p:txBody>
          <a:bodyPr wrap="square">
            <a:spAutoFit/>
          </a:bodyPr>
          <a:lstStyle/>
          <a:p>
            <a:r>
              <a:rPr lang="en-US" dirty="0">
                <a:latin typeface="Comic Sans MS" panose="030F0702030302020204" pitchFamily="66" charset="0"/>
              </a:rPr>
              <a:t>Insight</a:t>
            </a:r>
          </a:p>
        </p:txBody>
      </p:sp>
    </p:spTree>
    <p:extLst>
      <p:ext uri="{BB962C8B-B14F-4D97-AF65-F5344CB8AC3E}">
        <p14:creationId xmlns:p14="http://schemas.microsoft.com/office/powerpoint/2010/main" val="1145243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590308" y="296683"/>
            <a:ext cx="10914927" cy="707886"/>
          </a:xfrm>
          <a:prstGeom prst="rect">
            <a:avLst/>
          </a:prstGeom>
          <a:noFill/>
        </p:spPr>
        <p:txBody>
          <a:bodyPr wrap="square" rtlCol="0">
            <a:spAutoFit/>
          </a:bodyPr>
          <a:lstStyle/>
          <a:p>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Q28 Show the difference between the largest weight and smallest weight for patients with the last name 'Maroni'.</a:t>
            </a: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419624"/>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590308" y="2055895"/>
            <a:ext cx="8299049" cy="1373106"/>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select (max(weight) - min(weight)) as </a:t>
            </a:r>
            <a:r>
              <a:rPr lang="en-US" dirty="0" err="1">
                <a:solidFill>
                  <a:schemeClr val="bg1"/>
                </a:solidFill>
                <a:latin typeface="Times New Roman" panose="02020603050405020304" pitchFamily="18" charset="0"/>
                <a:cs typeface="Times New Roman" panose="02020603050405020304" pitchFamily="18" charset="0"/>
              </a:rPr>
              <a:t>weight_diff</a:t>
            </a:r>
            <a:r>
              <a:rPr lang="en-US" dirty="0">
                <a:solidFill>
                  <a:schemeClr val="bg1"/>
                </a:solidFill>
                <a:latin typeface="Times New Roman" panose="02020603050405020304" pitchFamily="18" charset="0"/>
                <a:cs typeface="Times New Roman" panose="02020603050405020304" pitchFamily="18" charset="0"/>
              </a:rPr>
              <a:t> from patients</a:t>
            </a:r>
          </a:p>
          <a:p>
            <a:r>
              <a:rPr lang="en-US" dirty="0">
                <a:solidFill>
                  <a:schemeClr val="bg1"/>
                </a:solidFill>
                <a:latin typeface="Times New Roman" panose="02020603050405020304" pitchFamily="18" charset="0"/>
                <a:cs typeface="Times New Roman" panose="02020603050405020304" pitchFamily="18" charset="0"/>
              </a:rPr>
              <a:t>where </a:t>
            </a:r>
            <a:r>
              <a:rPr lang="en-US" dirty="0" err="1">
                <a:solidFill>
                  <a:schemeClr val="bg1"/>
                </a:solidFill>
                <a:latin typeface="Times New Roman" panose="02020603050405020304" pitchFamily="18" charset="0"/>
                <a:cs typeface="Times New Roman" panose="02020603050405020304" pitchFamily="18" charset="0"/>
              </a:rPr>
              <a:t>last_name</a:t>
            </a:r>
            <a:r>
              <a:rPr lang="en-US" dirty="0">
                <a:solidFill>
                  <a:schemeClr val="bg1"/>
                </a:solidFill>
                <a:latin typeface="Times New Roman" panose="02020603050405020304" pitchFamily="18" charset="0"/>
                <a:cs typeface="Times New Roman" panose="02020603050405020304" pitchFamily="18" charset="0"/>
              </a:rPr>
              <a:t> = 'Maroni';</a:t>
            </a:r>
          </a:p>
          <a:p>
            <a:endParaRPr lang="en-US"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854284"/>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4" name="image228.jpeg">
            <a:extLst>
              <a:ext uri="{FF2B5EF4-FFF2-40B4-BE49-F238E27FC236}">
                <a16:creationId xmlns:a16="http://schemas.microsoft.com/office/drawing/2014/main" id="{36BB879C-2165-3563-6E2E-3D878866C478}"/>
              </a:ext>
            </a:extLst>
          </p:cNvPr>
          <p:cNvPicPr>
            <a:picLocks noChangeAspect="1"/>
          </p:cNvPicPr>
          <p:nvPr/>
        </p:nvPicPr>
        <p:blipFill>
          <a:blip r:embed="rId2" cstate="print"/>
          <a:stretch>
            <a:fillRect/>
          </a:stretch>
        </p:blipFill>
        <p:spPr>
          <a:xfrm>
            <a:off x="590308" y="4679677"/>
            <a:ext cx="2743201" cy="1040321"/>
          </a:xfrm>
          <a:prstGeom prst="rect">
            <a:avLst/>
          </a:prstGeom>
        </p:spPr>
      </p:pic>
      <p:sp>
        <p:nvSpPr>
          <p:cNvPr id="5" name="TextBox 4">
            <a:extLst>
              <a:ext uri="{FF2B5EF4-FFF2-40B4-BE49-F238E27FC236}">
                <a16:creationId xmlns:a16="http://schemas.microsoft.com/office/drawing/2014/main" id="{46FD6BFD-8785-691D-4AAF-513FCD85C4AE}"/>
              </a:ext>
            </a:extLst>
          </p:cNvPr>
          <p:cNvSpPr txBox="1"/>
          <p:nvPr/>
        </p:nvSpPr>
        <p:spPr>
          <a:xfrm>
            <a:off x="6771190" y="4402704"/>
            <a:ext cx="4930814" cy="1323439"/>
          </a:xfrm>
          <a:prstGeom prst="rect">
            <a:avLst/>
          </a:prstGeom>
          <a:solidFill>
            <a:schemeClr val="accent2">
              <a:lumMod val="40000"/>
              <a:lumOff val="60000"/>
            </a:schemeClr>
          </a:solid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The calculated difference between the largest and smallest weights for patients with the last name 'Maroni' indicates the range of weights within this group.</a:t>
            </a:r>
          </a:p>
        </p:txBody>
      </p:sp>
      <p:sp>
        <p:nvSpPr>
          <p:cNvPr id="6" name="TextBox 5">
            <a:extLst>
              <a:ext uri="{FF2B5EF4-FFF2-40B4-BE49-F238E27FC236}">
                <a16:creationId xmlns:a16="http://schemas.microsoft.com/office/drawing/2014/main" id="{7BFAE6C9-47B4-9C7F-BEA8-CEEA583624B6}"/>
              </a:ext>
            </a:extLst>
          </p:cNvPr>
          <p:cNvSpPr txBox="1"/>
          <p:nvPr/>
        </p:nvSpPr>
        <p:spPr>
          <a:xfrm>
            <a:off x="7111407" y="3885062"/>
            <a:ext cx="977368" cy="369332"/>
          </a:xfrm>
          <a:prstGeom prst="rect">
            <a:avLst/>
          </a:prstGeom>
          <a:solidFill>
            <a:srgbClr val="92D050"/>
          </a:solidFill>
        </p:spPr>
        <p:txBody>
          <a:bodyPr wrap="square">
            <a:spAutoFit/>
          </a:bodyPr>
          <a:lstStyle/>
          <a:p>
            <a:r>
              <a:rPr lang="en-US" dirty="0">
                <a:latin typeface="Comic Sans MS" panose="030F0702030302020204" pitchFamily="66" charset="0"/>
              </a:rPr>
              <a:t>Insight</a:t>
            </a:r>
          </a:p>
        </p:txBody>
      </p:sp>
    </p:spTree>
    <p:extLst>
      <p:ext uri="{BB962C8B-B14F-4D97-AF65-F5344CB8AC3E}">
        <p14:creationId xmlns:p14="http://schemas.microsoft.com/office/powerpoint/2010/main" val="2639140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590308" y="296683"/>
            <a:ext cx="10914927" cy="707886"/>
          </a:xfrm>
          <a:prstGeom prst="rect">
            <a:avLst/>
          </a:prstGeom>
          <a:noFill/>
        </p:spPr>
        <p:txBody>
          <a:bodyPr wrap="square" rtlCol="0">
            <a:spAutoFit/>
          </a:bodyPr>
          <a:lstStyle/>
          <a:p>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Q29 Show all of the days of the month (1-31) and how many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admission_dates</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occurred on that day. Sort by the day with most admissions to least admissions.</a:t>
            </a: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419624"/>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590308" y="2055895"/>
            <a:ext cx="8299049" cy="1373106"/>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select day(</a:t>
            </a:r>
            <a:r>
              <a:rPr lang="en-US" dirty="0" err="1">
                <a:solidFill>
                  <a:schemeClr val="bg1"/>
                </a:solidFill>
                <a:latin typeface="Times New Roman" panose="02020603050405020304" pitchFamily="18" charset="0"/>
                <a:cs typeface="Times New Roman" panose="02020603050405020304" pitchFamily="18" charset="0"/>
              </a:rPr>
              <a:t>admission_date</a:t>
            </a:r>
            <a:r>
              <a:rPr lang="en-US" dirty="0">
                <a:solidFill>
                  <a:schemeClr val="bg1"/>
                </a:solidFill>
                <a:latin typeface="Times New Roman" panose="02020603050405020304" pitchFamily="18" charset="0"/>
                <a:cs typeface="Times New Roman" panose="02020603050405020304" pitchFamily="18" charset="0"/>
              </a:rPr>
              <a:t>) as </a:t>
            </a:r>
            <a:r>
              <a:rPr lang="en-US" dirty="0" err="1">
                <a:solidFill>
                  <a:schemeClr val="bg1"/>
                </a:solidFill>
                <a:latin typeface="Times New Roman" panose="02020603050405020304" pitchFamily="18" charset="0"/>
                <a:cs typeface="Times New Roman" panose="02020603050405020304" pitchFamily="18" charset="0"/>
              </a:rPr>
              <a:t>day_no</a:t>
            </a:r>
            <a:r>
              <a:rPr lang="en-US" dirty="0">
                <a:solidFill>
                  <a:schemeClr val="bg1"/>
                </a:solidFill>
                <a:latin typeface="Times New Roman" panose="02020603050405020304" pitchFamily="18" charset="0"/>
                <a:cs typeface="Times New Roman" panose="02020603050405020304" pitchFamily="18" charset="0"/>
              </a:rPr>
              <a:t>, count(</a:t>
            </a:r>
            <a:r>
              <a:rPr lang="en-US" dirty="0" err="1">
                <a:solidFill>
                  <a:schemeClr val="bg1"/>
                </a:solidFill>
                <a:latin typeface="Times New Roman" panose="02020603050405020304" pitchFamily="18" charset="0"/>
                <a:cs typeface="Times New Roman" panose="02020603050405020304" pitchFamily="18" charset="0"/>
              </a:rPr>
              <a:t>patient_id</a:t>
            </a:r>
            <a:r>
              <a:rPr lang="en-US" dirty="0">
                <a:solidFill>
                  <a:schemeClr val="bg1"/>
                </a:solidFill>
                <a:latin typeface="Times New Roman" panose="02020603050405020304" pitchFamily="18" charset="0"/>
                <a:cs typeface="Times New Roman" panose="02020603050405020304" pitchFamily="18" charset="0"/>
              </a:rPr>
              <a:t>) as </a:t>
            </a:r>
            <a:r>
              <a:rPr lang="en-US" dirty="0" err="1">
                <a:solidFill>
                  <a:schemeClr val="bg1"/>
                </a:solidFill>
                <a:latin typeface="Times New Roman" panose="02020603050405020304" pitchFamily="18" charset="0"/>
                <a:cs typeface="Times New Roman" panose="02020603050405020304" pitchFamily="18" charset="0"/>
              </a:rPr>
              <a:t>no_of_admissions</a:t>
            </a:r>
            <a:r>
              <a:rPr lang="en-US" dirty="0">
                <a:solidFill>
                  <a:schemeClr val="bg1"/>
                </a:solidFill>
                <a:latin typeface="Times New Roman" panose="02020603050405020304" pitchFamily="18" charset="0"/>
                <a:cs typeface="Times New Roman" panose="02020603050405020304" pitchFamily="18" charset="0"/>
              </a:rPr>
              <a:t> from admissions</a:t>
            </a:r>
          </a:p>
          <a:p>
            <a:r>
              <a:rPr lang="en-US" dirty="0">
                <a:solidFill>
                  <a:schemeClr val="bg1"/>
                </a:solidFill>
                <a:latin typeface="Times New Roman" panose="02020603050405020304" pitchFamily="18" charset="0"/>
                <a:cs typeface="Times New Roman" panose="02020603050405020304" pitchFamily="18" charset="0"/>
              </a:rPr>
              <a:t>group by </a:t>
            </a:r>
            <a:r>
              <a:rPr lang="en-US" dirty="0" err="1">
                <a:solidFill>
                  <a:schemeClr val="bg1"/>
                </a:solidFill>
                <a:latin typeface="Times New Roman" panose="02020603050405020304" pitchFamily="18" charset="0"/>
                <a:cs typeface="Times New Roman" panose="02020603050405020304" pitchFamily="18" charset="0"/>
              </a:rPr>
              <a:t>day_no</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order by </a:t>
            </a:r>
            <a:r>
              <a:rPr lang="en-US" dirty="0" err="1">
                <a:solidFill>
                  <a:schemeClr val="bg1"/>
                </a:solidFill>
                <a:latin typeface="Times New Roman" panose="02020603050405020304" pitchFamily="18" charset="0"/>
                <a:cs typeface="Times New Roman" panose="02020603050405020304" pitchFamily="18" charset="0"/>
              </a:rPr>
              <a:t>no_of_admissions</a:t>
            </a:r>
            <a:r>
              <a:rPr lang="en-US" dirty="0">
                <a:solidFill>
                  <a:schemeClr val="bg1"/>
                </a:solidFill>
                <a:latin typeface="Times New Roman" panose="02020603050405020304" pitchFamily="18" charset="0"/>
                <a:cs typeface="Times New Roman" panose="02020603050405020304" pitchFamily="18" charset="0"/>
              </a:rPr>
              <a:t> desc;</a:t>
            </a:r>
          </a:p>
          <a:p>
            <a:endParaRPr lang="en-US"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854284"/>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5" name="image238.jpeg">
            <a:extLst>
              <a:ext uri="{FF2B5EF4-FFF2-40B4-BE49-F238E27FC236}">
                <a16:creationId xmlns:a16="http://schemas.microsoft.com/office/drawing/2014/main" id="{657DA842-B86E-DD8A-FC8B-34F19BF7D37D}"/>
              </a:ext>
            </a:extLst>
          </p:cNvPr>
          <p:cNvPicPr>
            <a:picLocks noChangeAspect="1"/>
          </p:cNvPicPr>
          <p:nvPr/>
        </p:nvPicPr>
        <p:blipFill>
          <a:blip r:embed="rId2" cstate="print"/>
          <a:stretch>
            <a:fillRect/>
          </a:stretch>
        </p:blipFill>
        <p:spPr>
          <a:xfrm>
            <a:off x="590308" y="4808227"/>
            <a:ext cx="3541854" cy="1764665"/>
          </a:xfrm>
          <a:prstGeom prst="rect">
            <a:avLst/>
          </a:prstGeom>
        </p:spPr>
      </p:pic>
      <p:sp>
        <p:nvSpPr>
          <p:cNvPr id="4" name="TextBox 3">
            <a:extLst>
              <a:ext uri="{FF2B5EF4-FFF2-40B4-BE49-F238E27FC236}">
                <a16:creationId xmlns:a16="http://schemas.microsoft.com/office/drawing/2014/main" id="{9E05D065-2D29-08BA-1B29-8CE390AAF949}"/>
              </a:ext>
            </a:extLst>
          </p:cNvPr>
          <p:cNvSpPr txBox="1"/>
          <p:nvPr/>
        </p:nvSpPr>
        <p:spPr>
          <a:xfrm>
            <a:off x="6771190" y="4402704"/>
            <a:ext cx="4930814" cy="1015663"/>
          </a:xfrm>
          <a:prstGeom prst="rect">
            <a:avLst/>
          </a:prstGeom>
          <a:solidFill>
            <a:schemeClr val="accent2">
              <a:lumMod val="40000"/>
              <a:lumOff val="60000"/>
            </a:schemeClr>
          </a:solid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The highest number of admissions recorded in a single day is 184. On average, there are 164 admissions per day.</a:t>
            </a:r>
          </a:p>
        </p:txBody>
      </p:sp>
      <p:sp>
        <p:nvSpPr>
          <p:cNvPr id="6" name="TextBox 5">
            <a:extLst>
              <a:ext uri="{FF2B5EF4-FFF2-40B4-BE49-F238E27FC236}">
                <a16:creationId xmlns:a16="http://schemas.microsoft.com/office/drawing/2014/main" id="{74D9EEC9-8ACE-8887-0000-7FEEB73B1073}"/>
              </a:ext>
            </a:extLst>
          </p:cNvPr>
          <p:cNvSpPr txBox="1"/>
          <p:nvPr/>
        </p:nvSpPr>
        <p:spPr>
          <a:xfrm>
            <a:off x="6771190" y="3854284"/>
            <a:ext cx="1317585" cy="369332"/>
          </a:xfrm>
          <a:prstGeom prst="rect">
            <a:avLst/>
          </a:prstGeom>
          <a:solidFill>
            <a:srgbClr val="92D050"/>
          </a:solidFill>
        </p:spPr>
        <p:txBody>
          <a:bodyPr wrap="square">
            <a:spAutoFit/>
          </a:bodyPr>
          <a:lstStyle/>
          <a:p>
            <a:r>
              <a:rPr lang="en-US" dirty="0">
                <a:latin typeface="Comic Sans MS" panose="030F0702030302020204" pitchFamily="66" charset="0"/>
              </a:rPr>
              <a:t>Insight</a:t>
            </a:r>
          </a:p>
        </p:txBody>
      </p:sp>
    </p:spTree>
    <p:extLst>
      <p:ext uri="{BB962C8B-B14F-4D97-AF65-F5344CB8AC3E}">
        <p14:creationId xmlns:p14="http://schemas.microsoft.com/office/powerpoint/2010/main" val="3801398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590308" y="296683"/>
            <a:ext cx="10914927" cy="1015663"/>
          </a:xfrm>
          <a:prstGeom prst="rect">
            <a:avLst/>
          </a:prstGeom>
          <a:noFill/>
        </p:spPr>
        <p:txBody>
          <a:bodyPr wrap="square" rtlCol="0">
            <a:spAutoFit/>
          </a:bodyPr>
          <a:lstStyle/>
          <a:p>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Q30 Show all of the patients grouped into weight groups. Show the total amount of patients in each weight group. Order the list by the weight group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decending</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e.g. if they weight 100 to 109 they are placed in the 100 weight group, 110-119 = 110 weight group, etc.</a:t>
            </a: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419624"/>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590308" y="2055895"/>
            <a:ext cx="8299049" cy="1373106"/>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select floor(weight / 10) * 10 as </a:t>
            </a:r>
            <a:r>
              <a:rPr lang="en-US" dirty="0" err="1">
                <a:solidFill>
                  <a:schemeClr val="bg1"/>
                </a:solidFill>
                <a:latin typeface="Times New Roman" panose="02020603050405020304" pitchFamily="18" charset="0"/>
                <a:cs typeface="Times New Roman" panose="02020603050405020304" pitchFamily="18" charset="0"/>
              </a:rPr>
              <a:t>weight_group</a:t>
            </a:r>
            <a:r>
              <a:rPr lang="en-US" dirty="0">
                <a:solidFill>
                  <a:schemeClr val="bg1"/>
                </a:solidFill>
                <a:latin typeface="Times New Roman" panose="02020603050405020304" pitchFamily="18" charset="0"/>
                <a:cs typeface="Times New Roman" panose="02020603050405020304" pitchFamily="18" charset="0"/>
              </a:rPr>
              <a:t>, count(*) as </a:t>
            </a:r>
            <a:r>
              <a:rPr lang="en-US" dirty="0" err="1">
                <a:solidFill>
                  <a:schemeClr val="bg1"/>
                </a:solidFill>
                <a:latin typeface="Times New Roman" panose="02020603050405020304" pitchFamily="18" charset="0"/>
                <a:cs typeface="Times New Roman" panose="02020603050405020304" pitchFamily="18" charset="0"/>
              </a:rPr>
              <a:t>total_patients</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from patients</a:t>
            </a:r>
          </a:p>
          <a:p>
            <a:r>
              <a:rPr lang="en-US" dirty="0">
                <a:solidFill>
                  <a:schemeClr val="bg1"/>
                </a:solidFill>
                <a:latin typeface="Times New Roman" panose="02020603050405020304" pitchFamily="18" charset="0"/>
                <a:cs typeface="Times New Roman" panose="02020603050405020304" pitchFamily="18" charset="0"/>
              </a:rPr>
              <a:t>group by </a:t>
            </a:r>
            <a:r>
              <a:rPr lang="en-US" dirty="0" err="1">
                <a:solidFill>
                  <a:schemeClr val="bg1"/>
                </a:solidFill>
                <a:latin typeface="Times New Roman" panose="02020603050405020304" pitchFamily="18" charset="0"/>
                <a:cs typeface="Times New Roman" panose="02020603050405020304" pitchFamily="18" charset="0"/>
              </a:rPr>
              <a:t>weight_group</a:t>
            </a:r>
            <a:r>
              <a:rPr lang="en-US" dirty="0">
                <a:solidFill>
                  <a:schemeClr val="bg1"/>
                </a:solidFill>
                <a:latin typeface="Times New Roman" panose="02020603050405020304" pitchFamily="18" charset="0"/>
                <a:cs typeface="Times New Roman" panose="02020603050405020304" pitchFamily="18" charset="0"/>
              </a:rPr>
              <a:t> order by </a:t>
            </a:r>
            <a:r>
              <a:rPr lang="en-US" dirty="0" err="1">
                <a:solidFill>
                  <a:schemeClr val="bg1"/>
                </a:solidFill>
                <a:latin typeface="Times New Roman" panose="02020603050405020304" pitchFamily="18" charset="0"/>
                <a:cs typeface="Times New Roman" panose="02020603050405020304" pitchFamily="18" charset="0"/>
              </a:rPr>
              <a:t>weight_group</a:t>
            </a:r>
            <a:r>
              <a:rPr lang="en-US" dirty="0">
                <a:solidFill>
                  <a:schemeClr val="bg1"/>
                </a:solidFill>
                <a:latin typeface="Times New Roman" panose="02020603050405020304" pitchFamily="18" charset="0"/>
                <a:cs typeface="Times New Roman" panose="02020603050405020304" pitchFamily="18" charset="0"/>
              </a:rPr>
              <a:t> desc;</a:t>
            </a:r>
          </a:p>
          <a:p>
            <a:endParaRPr lang="en-US"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854284"/>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5" name="image248.jpeg">
            <a:extLst>
              <a:ext uri="{FF2B5EF4-FFF2-40B4-BE49-F238E27FC236}">
                <a16:creationId xmlns:a16="http://schemas.microsoft.com/office/drawing/2014/main" id="{ABD22C28-D721-A307-29FE-D62E2D62F539}"/>
              </a:ext>
            </a:extLst>
          </p:cNvPr>
          <p:cNvPicPr>
            <a:picLocks noChangeAspect="1"/>
          </p:cNvPicPr>
          <p:nvPr/>
        </p:nvPicPr>
        <p:blipFill>
          <a:blip r:embed="rId2" cstate="print"/>
          <a:stretch>
            <a:fillRect/>
          </a:stretch>
        </p:blipFill>
        <p:spPr>
          <a:xfrm>
            <a:off x="590308" y="4679676"/>
            <a:ext cx="3669176" cy="2022065"/>
          </a:xfrm>
          <a:prstGeom prst="rect">
            <a:avLst/>
          </a:prstGeom>
        </p:spPr>
      </p:pic>
      <p:sp>
        <p:nvSpPr>
          <p:cNvPr id="4" name="TextBox 3">
            <a:extLst>
              <a:ext uri="{FF2B5EF4-FFF2-40B4-BE49-F238E27FC236}">
                <a16:creationId xmlns:a16="http://schemas.microsoft.com/office/drawing/2014/main" id="{988F5EC2-99F4-E9FB-B4E9-B47EA225643B}"/>
              </a:ext>
            </a:extLst>
          </p:cNvPr>
          <p:cNvSpPr txBox="1"/>
          <p:nvPr/>
        </p:nvSpPr>
        <p:spPr>
          <a:xfrm>
            <a:off x="6771190" y="4402704"/>
            <a:ext cx="4930814" cy="1323439"/>
          </a:xfrm>
          <a:prstGeom prst="rect">
            <a:avLst/>
          </a:prstGeom>
          <a:solidFill>
            <a:schemeClr val="accent2">
              <a:lumMod val="40000"/>
              <a:lumOff val="60000"/>
            </a:schemeClr>
          </a:solid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The weight group 60 has the highest concentration of patients, indicating a significant portion of the patient population falls within this weight range.</a:t>
            </a:r>
          </a:p>
        </p:txBody>
      </p:sp>
      <p:sp>
        <p:nvSpPr>
          <p:cNvPr id="6" name="TextBox 5">
            <a:extLst>
              <a:ext uri="{FF2B5EF4-FFF2-40B4-BE49-F238E27FC236}">
                <a16:creationId xmlns:a16="http://schemas.microsoft.com/office/drawing/2014/main" id="{1F4E7FA7-EEF8-A7E3-87A0-9854911D84A9}"/>
              </a:ext>
            </a:extLst>
          </p:cNvPr>
          <p:cNvSpPr txBox="1"/>
          <p:nvPr/>
        </p:nvSpPr>
        <p:spPr>
          <a:xfrm>
            <a:off x="6771190" y="3854284"/>
            <a:ext cx="1317585" cy="369332"/>
          </a:xfrm>
          <a:prstGeom prst="rect">
            <a:avLst/>
          </a:prstGeom>
          <a:solidFill>
            <a:srgbClr val="92D050"/>
          </a:solidFill>
        </p:spPr>
        <p:txBody>
          <a:bodyPr wrap="square">
            <a:spAutoFit/>
          </a:bodyPr>
          <a:lstStyle/>
          <a:p>
            <a:r>
              <a:rPr lang="en-US" dirty="0">
                <a:latin typeface="Comic Sans MS" panose="030F0702030302020204" pitchFamily="66" charset="0"/>
              </a:rPr>
              <a:t>Insight</a:t>
            </a:r>
          </a:p>
        </p:txBody>
      </p:sp>
    </p:spTree>
    <p:extLst>
      <p:ext uri="{BB962C8B-B14F-4D97-AF65-F5344CB8AC3E}">
        <p14:creationId xmlns:p14="http://schemas.microsoft.com/office/powerpoint/2010/main" val="3298493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590308" y="296683"/>
            <a:ext cx="10914927" cy="707886"/>
          </a:xfrm>
          <a:prstGeom prst="rect">
            <a:avLst/>
          </a:prstGeom>
          <a:noFill/>
        </p:spPr>
        <p:txBody>
          <a:bodyPr wrap="square" rtlCol="0">
            <a:spAutoFit/>
          </a:bodyPr>
          <a:lstStyle/>
          <a:p>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Q31 Show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patient_id</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weight, height,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isObese</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from the patients table. Display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isObese</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as a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boolean</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0 or 1. Obese is defined as weight(kg)/(height(m). Weight is in units kg. Height is in units cm.</a:t>
            </a: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419624"/>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590308" y="1944548"/>
            <a:ext cx="8299049" cy="1678328"/>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select </a:t>
            </a:r>
            <a:r>
              <a:rPr lang="en-US" dirty="0" err="1">
                <a:solidFill>
                  <a:schemeClr val="bg1"/>
                </a:solidFill>
                <a:latin typeface="Times New Roman" panose="02020603050405020304" pitchFamily="18" charset="0"/>
                <a:cs typeface="Times New Roman" panose="02020603050405020304" pitchFamily="18" charset="0"/>
              </a:rPr>
              <a:t>patient_id,weight,height</a:t>
            </a:r>
            <a:r>
              <a:rPr lang="en-US" dirty="0">
                <a:solidFill>
                  <a:schemeClr val="bg1"/>
                </a:solidFill>
                <a:latin typeface="Times New Roman" panose="02020603050405020304" pitchFamily="18" charset="0"/>
                <a:cs typeface="Times New Roman" panose="02020603050405020304" pitchFamily="18" charset="0"/>
              </a:rPr>
              <a:t>, case</a:t>
            </a:r>
          </a:p>
          <a:p>
            <a:r>
              <a:rPr lang="en-US" dirty="0">
                <a:solidFill>
                  <a:schemeClr val="bg1"/>
                </a:solidFill>
                <a:latin typeface="Times New Roman" panose="02020603050405020304" pitchFamily="18" charset="0"/>
                <a:cs typeface="Times New Roman" panose="02020603050405020304" pitchFamily="18" charset="0"/>
              </a:rPr>
              <a:t>when weight / power(height / 100.00, 2) &gt;= 30</a:t>
            </a:r>
          </a:p>
          <a:p>
            <a:r>
              <a:rPr lang="en-US" dirty="0">
                <a:solidFill>
                  <a:schemeClr val="bg1"/>
                </a:solidFill>
                <a:latin typeface="Times New Roman" panose="02020603050405020304" pitchFamily="18" charset="0"/>
                <a:cs typeface="Times New Roman" panose="02020603050405020304" pitchFamily="18" charset="0"/>
              </a:rPr>
              <a:t>then 1</a:t>
            </a:r>
          </a:p>
          <a:p>
            <a:r>
              <a:rPr lang="en-US" dirty="0">
                <a:solidFill>
                  <a:schemeClr val="bg1"/>
                </a:solidFill>
                <a:latin typeface="Times New Roman" panose="02020603050405020304" pitchFamily="18" charset="0"/>
                <a:cs typeface="Times New Roman" panose="02020603050405020304" pitchFamily="18" charset="0"/>
              </a:rPr>
              <a:t>else 0</a:t>
            </a:r>
          </a:p>
          <a:p>
            <a:r>
              <a:rPr lang="en-US" dirty="0">
                <a:solidFill>
                  <a:schemeClr val="bg1"/>
                </a:solidFill>
                <a:latin typeface="Times New Roman" panose="02020603050405020304" pitchFamily="18" charset="0"/>
                <a:cs typeface="Times New Roman" panose="02020603050405020304" pitchFamily="18" charset="0"/>
              </a:rPr>
              <a:t>end as </a:t>
            </a:r>
            <a:r>
              <a:rPr lang="en-US" dirty="0" err="1">
                <a:solidFill>
                  <a:schemeClr val="bg1"/>
                </a:solidFill>
                <a:latin typeface="Times New Roman" panose="02020603050405020304" pitchFamily="18" charset="0"/>
                <a:cs typeface="Times New Roman" panose="02020603050405020304" pitchFamily="18" charset="0"/>
              </a:rPr>
              <a:t>isobese</a:t>
            </a:r>
            <a:r>
              <a:rPr lang="en-US" dirty="0">
                <a:solidFill>
                  <a:schemeClr val="bg1"/>
                </a:solidFill>
                <a:latin typeface="Times New Roman" panose="02020603050405020304" pitchFamily="18" charset="0"/>
                <a:cs typeface="Times New Roman" panose="02020603050405020304" pitchFamily="18" charset="0"/>
              </a:rPr>
              <a:t> from patients;</a:t>
            </a:r>
          </a:p>
          <a:p>
            <a:endParaRPr lang="en-US"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854284"/>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4" name="image260.jpeg">
            <a:extLst>
              <a:ext uri="{FF2B5EF4-FFF2-40B4-BE49-F238E27FC236}">
                <a16:creationId xmlns:a16="http://schemas.microsoft.com/office/drawing/2014/main" id="{E7126DC5-65EF-7217-E6A1-F9D306B989B0}"/>
              </a:ext>
            </a:extLst>
          </p:cNvPr>
          <p:cNvPicPr>
            <a:picLocks noChangeAspect="1"/>
          </p:cNvPicPr>
          <p:nvPr/>
        </p:nvPicPr>
        <p:blipFill>
          <a:blip r:embed="rId2" cstate="print"/>
          <a:stretch>
            <a:fillRect/>
          </a:stretch>
        </p:blipFill>
        <p:spPr>
          <a:xfrm>
            <a:off x="590308" y="4624410"/>
            <a:ext cx="3457575" cy="2047875"/>
          </a:xfrm>
          <a:prstGeom prst="rect">
            <a:avLst/>
          </a:prstGeom>
        </p:spPr>
      </p:pic>
      <p:sp>
        <p:nvSpPr>
          <p:cNvPr id="5" name="TextBox 4">
            <a:extLst>
              <a:ext uri="{FF2B5EF4-FFF2-40B4-BE49-F238E27FC236}">
                <a16:creationId xmlns:a16="http://schemas.microsoft.com/office/drawing/2014/main" id="{9A2509C3-AB89-3E08-13DC-982A09663100}"/>
              </a:ext>
            </a:extLst>
          </p:cNvPr>
          <p:cNvSpPr txBox="1"/>
          <p:nvPr/>
        </p:nvSpPr>
        <p:spPr>
          <a:xfrm>
            <a:off x="6771190" y="4402704"/>
            <a:ext cx="4294207" cy="707886"/>
          </a:xfrm>
          <a:prstGeom prst="rect">
            <a:avLst/>
          </a:prstGeom>
          <a:solidFill>
            <a:schemeClr val="accent2">
              <a:lumMod val="40000"/>
              <a:lumOff val="60000"/>
            </a:schemeClr>
          </a:solid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49.05% of the patients are classified as obese</a:t>
            </a:r>
          </a:p>
        </p:txBody>
      </p:sp>
      <p:sp>
        <p:nvSpPr>
          <p:cNvPr id="6" name="TextBox 5">
            <a:extLst>
              <a:ext uri="{FF2B5EF4-FFF2-40B4-BE49-F238E27FC236}">
                <a16:creationId xmlns:a16="http://schemas.microsoft.com/office/drawing/2014/main" id="{A0E57E4E-E610-CF37-C67F-D4D538B198B7}"/>
              </a:ext>
            </a:extLst>
          </p:cNvPr>
          <p:cNvSpPr txBox="1"/>
          <p:nvPr/>
        </p:nvSpPr>
        <p:spPr>
          <a:xfrm>
            <a:off x="6771190" y="3854284"/>
            <a:ext cx="1317585" cy="369332"/>
          </a:xfrm>
          <a:prstGeom prst="rect">
            <a:avLst/>
          </a:prstGeom>
          <a:solidFill>
            <a:srgbClr val="92D050"/>
          </a:solidFill>
        </p:spPr>
        <p:txBody>
          <a:bodyPr wrap="square">
            <a:spAutoFit/>
          </a:bodyPr>
          <a:lstStyle/>
          <a:p>
            <a:r>
              <a:rPr lang="en-US" dirty="0">
                <a:latin typeface="Comic Sans MS" panose="030F0702030302020204" pitchFamily="66" charset="0"/>
              </a:rPr>
              <a:t>Insight</a:t>
            </a:r>
          </a:p>
        </p:txBody>
      </p:sp>
    </p:spTree>
    <p:extLst>
      <p:ext uri="{BB962C8B-B14F-4D97-AF65-F5344CB8AC3E}">
        <p14:creationId xmlns:p14="http://schemas.microsoft.com/office/powerpoint/2010/main" val="3886292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590308" y="296683"/>
            <a:ext cx="10914927" cy="1015663"/>
          </a:xfrm>
          <a:prstGeom prst="rect">
            <a:avLst/>
          </a:prstGeom>
          <a:noFill/>
        </p:spPr>
        <p:txBody>
          <a:bodyPr wrap="square" rtlCol="0">
            <a:spAutoFit/>
          </a:bodyPr>
          <a:lstStyle/>
          <a:p>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Q3</a:t>
            </a:r>
            <a:r>
              <a:rPr lang="en-US" sz="2000" b="1" dirty="0">
                <a:solidFill>
                  <a:schemeClr val="accent5">
                    <a:lumMod val="60000"/>
                    <a:lumOff val="40000"/>
                  </a:schemeClr>
                </a:solidFill>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2</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Show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patient_id</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first_name</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last_name</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and attending doctor's specialty. Show only the patients who has a diagnosis as 'Epilepsy' and the doctor's first name is 'Lisa'. Check patients, admissions, and doctors tables for required information.</a:t>
            </a: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419624"/>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590308" y="1944548"/>
            <a:ext cx="8299049" cy="1678328"/>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select </a:t>
            </a:r>
            <a:r>
              <a:rPr lang="en-US" dirty="0" err="1">
                <a:solidFill>
                  <a:schemeClr val="bg1"/>
                </a:solidFill>
                <a:latin typeface="Times New Roman" panose="02020603050405020304" pitchFamily="18" charset="0"/>
                <a:cs typeface="Times New Roman" panose="02020603050405020304" pitchFamily="18" charset="0"/>
              </a:rPr>
              <a:t>p.patient_id</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p.first_name</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p.last_name,d.specialty</a:t>
            </a:r>
            <a:r>
              <a:rPr lang="en-US" dirty="0">
                <a:solidFill>
                  <a:schemeClr val="bg1"/>
                </a:solidFill>
                <a:latin typeface="Times New Roman" panose="02020603050405020304" pitchFamily="18" charset="0"/>
                <a:cs typeface="Times New Roman" panose="02020603050405020304" pitchFamily="18" charset="0"/>
              </a:rPr>
              <a:t> from patients p</a:t>
            </a:r>
          </a:p>
          <a:p>
            <a:r>
              <a:rPr lang="en-US" dirty="0">
                <a:solidFill>
                  <a:schemeClr val="bg1"/>
                </a:solidFill>
                <a:latin typeface="Times New Roman" panose="02020603050405020304" pitchFamily="18" charset="0"/>
                <a:cs typeface="Times New Roman" panose="02020603050405020304" pitchFamily="18" charset="0"/>
              </a:rPr>
              <a:t>inner join admissions a on </a:t>
            </a:r>
            <a:r>
              <a:rPr lang="en-US" dirty="0" err="1">
                <a:solidFill>
                  <a:schemeClr val="bg1"/>
                </a:solidFill>
                <a:latin typeface="Times New Roman" panose="02020603050405020304" pitchFamily="18" charset="0"/>
                <a:cs typeface="Times New Roman" panose="02020603050405020304" pitchFamily="18" charset="0"/>
              </a:rPr>
              <a:t>p.patient_id</a:t>
            </a:r>
            <a:r>
              <a:rPr lang="en-US" dirty="0">
                <a:solidFill>
                  <a:schemeClr val="bg1"/>
                </a:solidFill>
                <a:latin typeface="Times New Roman" panose="02020603050405020304" pitchFamily="18" charset="0"/>
                <a:cs typeface="Times New Roman" panose="02020603050405020304" pitchFamily="18" charset="0"/>
              </a:rPr>
              <a:t> = </a:t>
            </a:r>
            <a:r>
              <a:rPr lang="en-US" dirty="0" err="1">
                <a:solidFill>
                  <a:schemeClr val="bg1"/>
                </a:solidFill>
                <a:latin typeface="Times New Roman" panose="02020603050405020304" pitchFamily="18" charset="0"/>
                <a:cs typeface="Times New Roman" panose="02020603050405020304" pitchFamily="18" charset="0"/>
              </a:rPr>
              <a:t>a.patient_id</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inner join doctors d on </a:t>
            </a:r>
            <a:r>
              <a:rPr lang="en-US" dirty="0" err="1">
                <a:solidFill>
                  <a:schemeClr val="bg1"/>
                </a:solidFill>
                <a:latin typeface="Times New Roman" panose="02020603050405020304" pitchFamily="18" charset="0"/>
                <a:cs typeface="Times New Roman" panose="02020603050405020304" pitchFamily="18" charset="0"/>
              </a:rPr>
              <a:t>a.attending_doctor_id</a:t>
            </a:r>
            <a:r>
              <a:rPr lang="en-US" dirty="0">
                <a:solidFill>
                  <a:schemeClr val="bg1"/>
                </a:solidFill>
                <a:latin typeface="Times New Roman" panose="02020603050405020304" pitchFamily="18" charset="0"/>
                <a:cs typeface="Times New Roman" panose="02020603050405020304" pitchFamily="18" charset="0"/>
              </a:rPr>
              <a:t> = </a:t>
            </a:r>
            <a:r>
              <a:rPr lang="en-US" dirty="0" err="1">
                <a:solidFill>
                  <a:schemeClr val="bg1"/>
                </a:solidFill>
                <a:latin typeface="Times New Roman" panose="02020603050405020304" pitchFamily="18" charset="0"/>
                <a:cs typeface="Times New Roman" panose="02020603050405020304" pitchFamily="18" charset="0"/>
              </a:rPr>
              <a:t>d.doctor_id</a:t>
            </a:r>
            <a:r>
              <a:rPr lang="en-US" dirty="0">
                <a:solidFill>
                  <a:schemeClr val="bg1"/>
                </a:solidFill>
                <a:latin typeface="Times New Roman" panose="02020603050405020304" pitchFamily="18" charset="0"/>
                <a:cs typeface="Times New Roman" panose="02020603050405020304" pitchFamily="18" charset="0"/>
              </a:rPr>
              <a:t> where </a:t>
            </a:r>
            <a:r>
              <a:rPr lang="en-US" dirty="0" err="1">
                <a:solidFill>
                  <a:schemeClr val="bg1"/>
                </a:solidFill>
                <a:latin typeface="Times New Roman" panose="02020603050405020304" pitchFamily="18" charset="0"/>
                <a:cs typeface="Times New Roman" panose="02020603050405020304" pitchFamily="18" charset="0"/>
              </a:rPr>
              <a:t>a.diagnosis</a:t>
            </a:r>
            <a:r>
              <a:rPr lang="en-US" dirty="0">
                <a:solidFill>
                  <a:schemeClr val="bg1"/>
                </a:solidFill>
                <a:latin typeface="Times New Roman" panose="02020603050405020304" pitchFamily="18" charset="0"/>
                <a:cs typeface="Times New Roman" panose="02020603050405020304" pitchFamily="18" charset="0"/>
              </a:rPr>
              <a:t> = '</a:t>
            </a:r>
            <a:r>
              <a:rPr lang="en-US" dirty="0" err="1">
                <a:solidFill>
                  <a:schemeClr val="bg1"/>
                </a:solidFill>
                <a:latin typeface="Times New Roman" panose="02020603050405020304" pitchFamily="18" charset="0"/>
                <a:cs typeface="Times New Roman" panose="02020603050405020304" pitchFamily="18" charset="0"/>
              </a:rPr>
              <a:t>Epilepsy'and</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d.first_name</a:t>
            </a:r>
            <a:r>
              <a:rPr lang="en-US" dirty="0">
                <a:solidFill>
                  <a:schemeClr val="bg1"/>
                </a:solidFill>
                <a:latin typeface="Times New Roman" panose="02020603050405020304" pitchFamily="18" charset="0"/>
                <a:cs typeface="Times New Roman" panose="02020603050405020304" pitchFamily="18" charset="0"/>
              </a:rPr>
              <a:t> = 'Lisa';</a:t>
            </a:r>
          </a:p>
          <a:p>
            <a:endParaRPr lang="en-US"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854284"/>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5" name="image268.jpeg">
            <a:extLst>
              <a:ext uri="{FF2B5EF4-FFF2-40B4-BE49-F238E27FC236}">
                <a16:creationId xmlns:a16="http://schemas.microsoft.com/office/drawing/2014/main" id="{B2798AEA-CE65-EDE9-9849-C5D794FB2068}"/>
              </a:ext>
            </a:extLst>
          </p:cNvPr>
          <p:cNvPicPr>
            <a:picLocks noChangeAspect="1"/>
          </p:cNvPicPr>
          <p:nvPr/>
        </p:nvPicPr>
        <p:blipFill>
          <a:blip r:embed="rId2" cstate="print"/>
          <a:stretch>
            <a:fillRect/>
          </a:stretch>
        </p:blipFill>
        <p:spPr>
          <a:xfrm>
            <a:off x="590308" y="4485802"/>
            <a:ext cx="4548851" cy="1356566"/>
          </a:xfrm>
          <a:prstGeom prst="rect">
            <a:avLst/>
          </a:prstGeom>
        </p:spPr>
      </p:pic>
      <p:sp>
        <p:nvSpPr>
          <p:cNvPr id="4" name="TextBox 3">
            <a:extLst>
              <a:ext uri="{FF2B5EF4-FFF2-40B4-BE49-F238E27FC236}">
                <a16:creationId xmlns:a16="http://schemas.microsoft.com/office/drawing/2014/main" id="{8B6821E9-0037-0BAE-94F0-01DE5F1B0596}"/>
              </a:ext>
            </a:extLst>
          </p:cNvPr>
          <p:cNvSpPr txBox="1"/>
          <p:nvPr/>
        </p:nvSpPr>
        <p:spPr>
          <a:xfrm>
            <a:off x="5416952" y="4223616"/>
            <a:ext cx="6620719" cy="1631216"/>
          </a:xfrm>
          <a:prstGeom prst="rect">
            <a:avLst/>
          </a:prstGeom>
          <a:solidFill>
            <a:schemeClr val="accent2">
              <a:lumMod val="40000"/>
              <a:lumOff val="60000"/>
            </a:schemeClr>
          </a:solid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The insight from this query would provide a list of patients who have been diagnosed with epilepsy and are under the care of a doctor named Lisa. It can be used for performance reviews and to understand which doctors are handling specific conditions most frequently.</a:t>
            </a:r>
          </a:p>
        </p:txBody>
      </p:sp>
      <p:sp>
        <p:nvSpPr>
          <p:cNvPr id="6" name="TextBox 5">
            <a:extLst>
              <a:ext uri="{FF2B5EF4-FFF2-40B4-BE49-F238E27FC236}">
                <a16:creationId xmlns:a16="http://schemas.microsoft.com/office/drawing/2014/main" id="{E5ACB38E-6A9F-0422-7B6A-B8247398419C}"/>
              </a:ext>
            </a:extLst>
          </p:cNvPr>
          <p:cNvSpPr txBox="1"/>
          <p:nvPr/>
        </p:nvSpPr>
        <p:spPr>
          <a:xfrm>
            <a:off x="5437207" y="3854284"/>
            <a:ext cx="1317585" cy="369332"/>
          </a:xfrm>
          <a:prstGeom prst="rect">
            <a:avLst/>
          </a:prstGeom>
          <a:solidFill>
            <a:srgbClr val="92D050"/>
          </a:solidFill>
        </p:spPr>
        <p:txBody>
          <a:bodyPr wrap="square">
            <a:spAutoFit/>
          </a:bodyPr>
          <a:lstStyle/>
          <a:p>
            <a:r>
              <a:rPr lang="en-US" dirty="0">
                <a:latin typeface="Comic Sans MS" panose="030F0702030302020204" pitchFamily="66" charset="0"/>
              </a:rPr>
              <a:t>Insight</a:t>
            </a:r>
          </a:p>
        </p:txBody>
      </p:sp>
    </p:spTree>
    <p:extLst>
      <p:ext uri="{BB962C8B-B14F-4D97-AF65-F5344CB8AC3E}">
        <p14:creationId xmlns:p14="http://schemas.microsoft.com/office/powerpoint/2010/main" val="937739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590308" y="296683"/>
            <a:ext cx="10914927" cy="1015663"/>
          </a:xfrm>
          <a:prstGeom prst="rect">
            <a:avLst/>
          </a:prstGeom>
          <a:noFill/>
        </p:spPr>
        <p:txBody>
          <a:bodyPr wrap="square" rtlCol="0">
            <a:spAutoFit/>
          </a:bodyPr>
          <a:lstStyle/>
          <a:p>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Q33 All patients who have gone through admissions, can see their medical documents on our site. Those patients are given a temporary password after their first admission. Show the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patient_id</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and </a:t>
            </a:r>
            <a:r>
              <a:rPr lang="en-US" sz="2000" b="1" dirty="0" err="1">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temp_password</a:t>
            </a:r>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a:t>
            </a: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419624"/>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590308" y="1944548"/>
            <a:ext cx="8299049" cy="1678328"/>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select distinct </a:t>
            </a:r>
            <a:r>
              <a:rPr lang="en-US" dirty="0" err="1">
                <a:solidFill>
                  <a:schemeClr val="bg1"/>
                </a:solidFill>
                <a:latin typeface="Times New Roman" panose="02020603050405020304" pitchFamily="18" charset="0"/>
                <a:cs typeface="Times New Roman" panose="02020603050405020304" pitchFamily="18" charset="0"/>
              </a:rPr>
              <a:t>p.patient_id</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concat</a:t>
            </a:r>
            <a:r>
              <a:rPr lang="en-US" dirty="0">
                <a:solidFill>
                  <a:schemeClr val="bg1"/>
                </a:solidFill>
                <a:latin typeface="Times New Roman" panose="02020603050405020304" pitchFamily="18" charset="0"/>
                <a:cs typeface="Times New Roman" panose="02020603050405020304" pitchFamily="18" charset="0"/>
              </a:rPr>
              <a:t>(</a:t>
            </a:r>
            <a:r>
              <a:rPr lang="en-US" dirty="0" err="1">
                <a:solidFill>
                  <a:schemeClr val="bg1"/>
                </a:solidFill>
                <a:latin typeface="Times New Roman" panose="02020603050405020304" pitchFamily="18" charset="0"/>
                <a:cs typeface="Times New Roman" panose="02020603050405020304" pitchFamily="18" charset="0"/>
              </a:rPr>
              <a:t>a.patient_id</a:t>
            </a:r>
            <a:r>
              <a:rPr lang="en-US" dirty="0">
                <a:solidFill>
                  <a:schemeClr val="bg1"/>
                </a:solidFill>
                <a:latin typeface="Times New Roman" panose="02020603050405020304" pitchFamily="18" charset="0"/>
                <a:cs typeface="Times New Roman" panose="02020603050405020304" pitchFamily="18" charset="0"/>
              </a:rPr>
              <a:t>, length(</a:t>
            </a:r>
            <a:r>
              <a:rPr lang="en-US" dirty="0" err="1">
                <a:solidFill>
                  <a:schemeClr val="bg1"/>
                </a:solidFill>
                <a:latin typeface="Times New Roman" panose="02020603050405020304" pitchFamily="18" charset="0"/>
                <a:cs typeface="Times New Roman" panose="02020603050405020304" pitchFamily="18" charset="0"/>
              </a:rPr>
              <a:t>p.last_name</a:t>
            </a:r>
            <a:r>
              <a:rPr lang="en-US" dirty="0">
                <a:solidFill>
                  <a:schemeClr val="bg1"/>
                </a:solidFill>
                <a:latin typeface="Times New Roman" panose="02020603050405020304" pitchFamily="18" charset="0"/>
                <a:cs typeface="Times New Roman" panose="02020603050405020304" pitchFamily="18" charset="0"/>
              </a:rPr>
              <a:t>), year(</a:t>
            </a:r>
            <a:r>
              <a:rPr lang="en-US" dirty="0" err="1">
                <a:solidFill>
                  <a:schemeClr val="bg1"/>
                </a:solidFill>
                <a:latin typeface="Times New Roman" panose="02020603050405020304" pitchFamily="18" charset="0"/>
                <a:cs typeface="Times New Roman" panose="02020603050405020304" pitchFamily="18" charset="0"/>
              </a:rPr>
              <a:t>p.birth_date</a:t>
            </a:r>
            <a:r>
              <a:rPr lang="en-US" dirty="0">
                <a:solidFill>
                  <a:schemeClr val="bg1"/>
                </a:solidFill>
                <a:latin typeface="Times New Roman" panose="02020603050405020304" pitchFamily="18" charset="0"/>
                <a:cs typeface="Times New Roman" panose="02020603050405020304" pitchFamily="18" charset="0"/>
              </a:rPr>
              <a:t>)) as </a:t>
            </a:r>
            <a:r>
              <a:rPr lang="en-US" dirty="0" err="1">
                <a:solidFill>
                  <a:schemeClr val="bg1"/>
                </a:solidFill>
                <a:latin typeface="Times New Roman" panose="02020603050405020304" pitchFamily="18" charset="0"/>
                <a:cs typeface="Times New Roman" panose="02020603050405020304" pitchFamily="18" charset="0"/>
              </a:rPr>
              <a:t>temp_password</a:t>
            </a:r>
            <a:r>
              <a:rPr lang="en-US" dirty="0">
                <a:solidFill>
                  <a:schemeClr val="bg1"/>
                </a:solidFill>
                <a:latin typeface="Times New Roman" panose="02020603050405020304" pitchFamily="18" charset="0"/>
                <a:cs typeface="Times New Roman" panose="02020603050405020304" pitchFamily="18" charset="0"/>
              </a:rPr>
              <a:t> from patients p</a:t>
            </a:r>
          </a:p>
          <a:p>
            <a:r>
              <a:rPr lang="en-US" dirty="0">
                <a:solidFill>
                  <a:schemeClr val="bg1"/>
                </a:solidFill>
                <a:latin typeface="Times New Roman" panose="02020603050405020304" pitchFamily="18" charset="0"/>
                <a:cs typeface="Times New Roman" panose="02020603050405020304" pitchFamily="18" charset="0"/>
              </a:rPr>
              <a:t>inner join admissions a on </a:t>
            </a:r>
            <a:r>
              <a:rPr lang="en-US" dirty="0" err="1">
                <a:solidFill>
                  <a:schemeClr val="bg1"/>
                </a:solidFill>
                <a:latin typeface="Times New Roman" panose="02020603050405020304" pitchFamily="18" charset="0"/>
                <a:cs typeface="Times New Roman" panose="02020603050405020304" pitchFamily="18" charset="0"/>
              </a:rPr>
              <a:t>p.patient_id</a:t>
            </a:r>
            <a:r>
              <a:rPr lang="en-US" dirty="0">
                <a:solidFill>
                  <a:schemeClr val="bg1"/>
                </a:solidFill>
                <a:latin typeface="Times New Roman" panose="02020603050405020304" pitchFamily="18" charset="0"/>
                <a:cs typeface="Times New Roman" panose="02020603050405020304" pitchFamily="18" charset="0"/>
              </a:rPr>
              <a:t> = </a:t>
            </a:r>
            <a:r>
              <a:rPr lang="en-US" dirty="0" err="1">
                <a:solidFill>
                  <a:schemeClr val="bg1"/>
                </a:solidFill>
                <a:latin typeface="Times New Roman" panose="02020603050405020304" pitchFamily="18" charset="0"/>
                <a:cs typeface="Times New Roman" panose="02020603050405020304" pitchFamily="18" charset="0"/>
              </a:rPr>
              <a:t>a.patient_id</a:t>
            </a:r>
            <a:r>
              <a:rPr lang="en-US" dirty="0">
                <a:solidFill>
                  <a:schemeClr val="bg1"/>
                </a:solidFill>
                <a:latin typeface="Times New Roman" panose="02020603050405020304" pitchFamily="18" charset="0"/>
                <a:cs typeface="Times New Roman" panose="02020603050405020304" pitchFamily="18" charset="0"/>
              </a:rPr>
              <a:t>;</a:t>
            </a:r>
          </a:p>
          <a:p>
            <a:endParaRPr lang="en-US"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854284"/>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4" name="image275.jpeg">
            <a:extLst>
              <a:ext uri="{FF2B5EF4-FFF2-40B4-BE49-F238E27FC236}">
                <a16:creationId xmlns:a16="http://schemas.microsoft.com/office/drawing/2014/main" id="{77580663-C2CE-E56F-CD4C-9CD45C6E7EDA}"/>
              </a:ext>
            </a:extLst>
          </p:cNvPr>
          <p:cNvPicPr>
            <a:picLocks noChangeAspect="1"/>
          </p:cNvPicPr>
          <p:nvPr/>
        </p:nvPicPr>
        <p:blipFill>
          <a:blip r:embed="rId2" cstate="print"/>
          <a:stretch>
            <a:fillRect/>
          </a:stretch>
        </p:blipFill>
        <p:spPr>
          <a:xfrm>
            <a:off x="590307" y="4485802"/>
            <a:ext cx="3900669" cy="2102485"/>
          </a:xfrm>
          <a:prstGeom prst="rect">
            <a:avLst/>
          </a:prstGeom>
        </p:spPr>
      </p:pic>
      <p:sp>
        <p:nvSpPr>
          <p:cNvPr id="5" name="TextBox 4">
            <a:extLst>
              <a:ext uri="{FF2B5EF4-FFF2-40B4-BE49-F238E27FC236}">
                <a16:creationId xmlns:a16="http://schemas.microsoft.com/office/drawing/2014/main" id="{8668C77D-D987-A9F9-A20D-413D20479842}"/>
              </a:ext>
            </a:extLst>
          </p:cNvPr>
          <p:cNvSpPr txBox="1"/>
          <p:nvPr/>
        </p:nvSpPr>
        <p:spPr>
          <a:xfrm>
            <a:off x="4977115" y="4410389"/>
            <a:ext cx="6817488" cy="1323439"/>
          </a:xfrm>
          <a:prstGeom prst="rect">
            <a:avLst/>
          </a:prstGeom>
          <a:solidFill>
            <a:schemeClr val="accent2">
              <a:lumMod val="40000"/>
              <a:lumOff val="60000"/>
            </a:schemeClr>
          </a:solid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Generating temporary passwords based on patient-specific information ensures secure and personalized access to medical records. This approach enhances patient data security and ease of access to their medical history.</a:t>
            </a:r>
          </a:p>
        </p:txBody>
      </p:sp>
      <p:sp>
        <p:nvSpPr>
          <p:cNvPr id="6" name="TextBox 5">
            <a:extLst>
              <a:ext uri="{FF2B5EF4-FFF2-40B4-BE49-F238E27FC236}">
                <a16:creationId xmlns:a16="http://schemas.microsoft.com/office/drawing/2014/main" id="{66B710C0-5716-0BA2-B890-5AEE16005E5C}"/>
              </a:ext>
            </a:extLst>
          </p:cNvPr>
          <p:cNvSpPr txBox="1"/>
          <p:nvPr/>
        </p:nvSpPr>
        <p:spPr>
          <a:xfrm>
            <a:off x="5648447" y="3869673"/>
            <a:ext cx="1317585" cy="369332"/>
          </a:xfrm>
          <a:prstGeom prst="rect">
            <a:avLst/>
          </a:prstGeom>
          <a:solidFill>
            <a:srgbClr val="92D050"/>
          </a:solidFill>
        </p:spPr>
        <p:txBody>
          <a:bodyPr wrap="square">
            <a:spAutoFit/>
          </a:bodyPr>
          <a:lstStyle/>
          <a:p>
            <a:r>
              <a:rPr lang="en-US" dirty="0">
                <a:latin typeface="Comic Sans MS" panose="030F0702030302020204" pitchFamily="66" charset="0"/>
              </a:rPr>
              <a:t>Insight</a:t>
            </a:r>
          </a:p>
        </p:txBody>
      </p:sp>
    </p:spTree>
    <p:extLst>
      <p:ext uri="{BB962C8B-B14F-4D97-AF65-F5344CB8AC3E}">
        <p14:creationId xmlns:p14="http://schemas.microsoft.com/office/powerpoint/2010/main" val="8226221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90E841-51B1-E2C7-288D-2BCF2911D202}"/>
              </a:ext>
            </a:extLst>
          </p:cNvPr>
          <p:cNvSpPr txBox="1"/>
          <p:nvPr/>
        </p:nvSpPr>
        <p:spPr>
          <a:xfrm>
            <a:off x="304799" y="272143"/>
            <a:ext cx="11244303" cy="2246769"/>
          </a:xfrm>
          <a:prstGeom prst="rect">
            <a:avLst/>
          </a:prstGeom>
          <a:solidFill>
            <a:schemeClr val="accent1">
              <a:lumMod val="60000"/>
              <a:lumOff val="40000"/>
            </a:schemeClr>
          </a:solidFill>
        </p:spPr>
        <p:txBody>
          <a:bodyPr wrap="square">
            <a:spAutoFit/>
          </a:bodyPr>
          <a:lstStyle/>
          <a:p>
            <a:r>
              <a:rPr lang="nn-NO" sz="2800" b="1" dirty="0">
                <a:solidFill>
                  <a:schemeClr val="bg1"/>
                </a:solidFill>
                <a:latin typeface="Times New Roman" panose="02020603050405020304" pitchFamily="18" charset="0"/>
                <a:cs typeface="Times New Roman" panose="02020603050405020304" pitchFamily="18" charset="0"/>
              </a:rPr>
              <a:t>Profile Links :-</a:t>
            </a:r>
          </a:p>
          <a:p>
            <a:r>
              <a:rPr lang="nn-NO" sz="2800" b="1" dirty="0">
                <a:latin typeface="Times New Roman" panose="02020603050405020304" pitchFamily="18" charset="0"/>
                <a:cs typeface="Times New Roman" panose="02020603050405020304" pitchFamily="18" charset="0"/>
              </a:rPr>
              <a:t>LinkedIn Profile :</a:t>
            </a:r>
            <a:r>
              <a:rPr lang="nn-NO" sz="2800" b="1" dirty="0">
                <a:solidFill>
                  <a:schemeClr val="bg1"/>
                </a:solidFill>
                <a:latin typeface="Times New Roman" panose="02020603050405020304" pitchFamily="18" charset="0"/>
                <a:cs typeface="Times New Roman" panose="02020603050405020304" pitchFamily="18" charset="0"/>
              </a:rPr>
              <a:t> </a:t>
            </a:r>
            <a:r>
              <a:rPr lang="en-IN" sz="2800" b="0" i="0" dirty="0">
                <a:solidFill>
                  <a:schemeClr val="bg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www.linkedin.com/in/ajay-wadile-994bb7255</a:t>
            </a:r>
            <a:endParaRPr lang="en-IN" sz="2800" b="0" i="0" dirty="0">
              <a:solidFill>
                <a:schemeClr val="bg1"/>
              </a:solidFill>
              <a:effectLst/>
              <a:latin typeface="Times New Roman" panose="02020603050405020304" pitchFamily="18" charset="0"/>
              <a:cs typeface="Times New Roman" panose="02020603050405020304" pitchFamily="18" charset="0"/>
            </a:endParaRPr>
          </a:p>
          <a:p>
            <a:r>
              <a:rPr lang="nn-NO" sz="2800" b="1" dirty="0">
                <a:latin typeface="Times New Roman" panose="02020603050405020304" pitchFamily="18" charset="0"/>
                <a:cs typeface="Times New Roman" panose="02020603050405020304" pitchFamily="18" charset="0"/>
              </a:rPr>
              <a:t>GitHub Profile :    </a:t>
            </a:r>
            <a:r>
              <a:rPr lang="nn-NO" sz="2800" dirty="0">
                <a:solidFill>
                  <a:schemeClr val="bg1"/>
                </a:solidFill>
                <a:latin typeface="Times New Roman" panose="02020603050405020304" pitchFamily="18" charset="0"/>
                <a:cs typeface="Times New Roman" panose="02020603050405020304" pitchFamily="18" charset="0"/>
              </a:rPr>
              <a:t>https://github.com/ajwadile</a:t>
            </a:r>
          </a:p>
          <a:p>
            <a:r>
              <a:rPr lang="nn-NO" sz="2800" b="1" dirty="0">
                <a:latin typeface="Times New Roman" panose="02020603050405020304" pitchFamily="18" charset="0"/>
                <a:cs typeface="Times New Roman" panose="02020603050405020304" pitchFamily="18" charset="0"/>
              </a:rPr>
              <a:t>Mail Id :  		 </a:t>
            </a:r>
            <a:r>
              <a:rPr lang="nn-NO" sz="2400" spc="300" dirty="0">
                <a:solidFill>
                  <a:schemeClr val="bg1"/>
                </a:solidFill>
                <a:latin typeface="Times New Roman" panose="02020603050405020304" pitchFamily="18" charset="0"/>
                <a:cs typeface="Times New Roman" panose="02020603050405020304" pitchFamily="18" charset="0"/>
              </a:rPr>
              <a:t>ajaywadile1406@gmail.com</a:t>
            </a:r>
          </a:p>
          <a:p>
            <a:r>
              <a:rPr lang="nn-NO" sz="2800" b="1" dirty="0">
                <a:latin typeface="Times New Roman" panose="02020603050405020304" pitchFamily="18" charset="0"/>
                <a:cs typeface="Times New Roman" panose="02020603050405020304" pitchFamily="18" charset="0"/>
              </a:rPr>
              <a:t>Mobile No. : 	 </a:t>
            </a:r>
            <a:r>
              <a:rPr lang="nn-NO" sz="2800" spc="300" dirty="0">
                <a:solidFill>
                  <a:schemeClr val="bg1"/>
                </a:solidFill>
                <a:latin typeface="Times New Roman" panose="02020603050405020304" pitchFamily="18" charset="0"/>
                <a:cs typeface="Times New Roman" panose="02020603050405020304" pitchFamily="18" charset="0"/>
              </a:rPr>
              <a:t>7767085863</a:t>
            </a:r>
            <a:endParaRPr lang="en-US" sz="2800" spc="3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0B53858-9EE6-9D9F-F807-3C0C2A22E952}"/>
              </a:ext>
            </a:extLst>
          </p:cNvPr>
          <p:cNvSpPr txBox="1"/>
          <p:nvPr/>
        </p:nvSpPr>
        <p:spPr>
          <a:xfrm>
            <a:off x="4336999" y="4957232"/>
            <a:ext cx="3485348" cy="769441"/>
          </a:xfrm>
          <a:prstGeom prst="rect">
            <a:avLst/>
          </a:prstGeom>
          <a:noFill/>
        </p:spPr>
        <p:txBody>
          <a:bodyPr wrap="square">
            <a:spAutoFit/>
          </a:bodyPr>
          <a:lstStyle/>
          <a:p>
            <a:pPr algn="ctr"/>
            <a:r>
              <a:rPr lang="en-US" sz="4400" dirty="0">
                <a:solidFill>
                  <a:srgbClr val="FF66CC"/>
                </a:solidFill>
                <a:highlight>
                  <a:srgbClr val="000000"/>
                </a:highligh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315788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355508" y="439838"/>
            <a:ext cx="11009178" cy="461665"/>
          </a:xfrm>
          <a:prstGeom prst="rect">
            <a:avLst/>
          </a:prstGeom>
          <a:noFill/>
        </p:spPr>
        <p:txBody>
          <a:bodyPr wrap="square" rtlCol="0">
            <a:spAutoFit/>
          </a:bodyPr>
          <a:lstStyle/>
          <a:p>
            <a:r>
              <a:rPr lang="en-US" sz="24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Q1</a:t>
            </a:r>
            <a:r>
              <a:rPr lang="en-US" sz="2400" b="1" spc="-90"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a:t>
            </a:r>
            <a:r>
              <a:rPr lang="en-US" sz="24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Show</a:t>
            </a:r>
            <a:r>
              <a:rPr lang="en-US" sz="2400" b="1" spc="-20"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a:t>
            </a:r>
            <a:r>
              <a:rPr lang="en-US" sz="24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first</a:t>
            </a:r>
            <a:r>
              <a:rPr lang="en-US" sz="2400" b="1" spc="-20"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a:t>
            </a:r>
            <a:r>
              <a:rPr lang="en-US" sz="24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name,</a:t>
            </a:r>
            <a:r>
              <a:rPr lang="en-US" sz="2400" b="1" spc="-25"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a:t>
            </a:r>
            <a:r>
              <a:rPr lang="en-US" sz="24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last</a:t>
            </a:r>
            <a:r>
              <a:rPr lang="en-US" sz="2400" b="1" spc="-20"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a:t>
            </a:r>
            <a:r>
              <a:rPr lang="en-US" sz="24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name,</a:t>
            </a:r>
            <a:r>
              <a:rPr lang="en-US" sz="2400" b="1" spc="-20"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a:t>
            </a:r>
            <a:r>
              <a:rPr lang="en-US" sz="24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and</a:t>
            </a:r>
            <a:r>
              <a:rPr lang="en-US" sz="2400" b="1" spc="-20"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a:t>
            </a:r>
            <a:r>
              <a:rPr lang="en-US" sz="24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gender</a:t>
            </a:r>
            <a:r>
              <a:rPr lang="en-US" sz="2400" b="1" spc="-30"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a:t>
            </a:r>
            <a:r>
              <a:rPr lang="en-US" sz="24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of</a:t>
            </a:r>
            <a:r>
              <a:rPr lang="en-US" sz="2400" b="1" spc="-15"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a:t>
            </a:r>
            <a:r>
              <a:rPr lang="en-US" sz="24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patients</a:t>
            </a:r>
            <a:r>
              <a:rPr lang="en-US" sz="2400" b="1" spc="-20"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a:t>
            </a:r>
            <a:r>
              <a:rPr lang="en-US" sz="24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who's</a:t>
            </a:r>
            <a:r>
              <a:rPr lang="en-US" sz="2400" b="1" spc="-20"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a:t>
            </a:r>
            <a:r>
              <a:rPr lang="en-US" sz="24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gender</a:t>
            </a:r>
            <a:r>
              <a:rPr lang="en-US" sz="2400" b="1" spc="-25"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a:t>
            </a:r>
            <a:r>
              <a:rPr lang="en-US" sz="24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is</a:t>
            </a:r>
            <a:r>
              <a:rPr lang="en-US" sz="2400" b="1" spc="-20"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 </a:t>
            </a:r>
            <a:r>
              <a:rPr lang="en-US" sz="24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'M'.</a:t>
            </a: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455437"/>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508605" y="2040213"/>
            <a:ext cx="7129324" cy="1160066"/>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bg1"/>
                </a:solidFill>
                <a:latin typeface="Times New Roman" panose="02020603050405020304" pitchFamily="18" charset="0"/>
                <a:cs typeface="Times New Roman" panose="02020603050405020304" pitchFamily="18" charset="0"/>
              </a:rPr>
              <a:t>select </a:t>
            </a:r>
            <a:r>
              <a:rPr lang="en-US" sz="2000" dirty="0" err="1">
                <a:solidFill>
                  <a:schemeClr val="bg1"/>
                </a:solidFill>
                <a:latin typeface="Times New Roman" panose="02020603050405020304" pitchFamily="18" charset="0"/>
                <a:cs typeface="Times New Roman" panose="02020603050405020304" pitchFamily="18" charset="0"/>
              </a:rPr>
              <a:t>first_name,last_name,gender</a:t>
            </a:r>
            <a:r>
              <a:rPr lang="en-US" sz="2000" dirty="0">
                <a:solidFill>
                  <a:schemeClr val="bg1"/>
                </a:solidFill>
                <a:latin typeface="Times New Roman" panose="02020603050405020304" pitchFamily="18" charset="0"/>
                <a:cs typeface="Times New Roman" panose="02020603050405020304" pitchFamily="18" charset="0"/>
              </a:rPr>
              <a:t> </a:t>
            </a:r>
          </a:p>
          <a:p>
            <a:r>
              <a:rPr lang="en-US" sz="2000" dirty="0">
                <a:solidFill>
                  <a:schemeClr val="bg1"/>
                </a:solidFill>
                <a:latin typeface="Times New Roman" panose="02020603050405020304" pitchFamily="18" charset="0"/>
                <a:cs typeface="Times New Roman" panose="02020603050405020304" pitchFamily="18" charset="0"/>
              </a:rPr>
              <a:t>from patients </a:t>
            </a:r>
          </a:p>
          <a:p>
            <a:r>
              <a:rPr lang="en-US" sz="2000" dirty="0">
                <a:solidFill>
                  <a:schemeClr val="bg1"/>
                </a:solidFill>
                <a:latin typeface="Times New Roman" panose="02020603050405020304" pitchFamily="18" charset="0"/>
                <a:cs typeface="Times New Roman" panose="02020603050405020304" pitchFamily="18" charset="0"/>
              </a:rPr>
              <a:t>where gender= 'M';</a:t>
            </a:r>
          </a:p>
          <a:p>
            <a:pPr algn="ctr"/>
            <a:endParaRPr lang="en-US" dirty="0">
              <a:solidFill>
                <a:schemeClr val="bg1"/>
              </a:solidFill>
            </a:endParaRP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321961"/>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10" name="image14.jpeg">
            <a:extLst>
              <a:ext uri="{FF2B5EF4-FFF2-40B4-BE49-F238E27FC236}">
                <a16:creationId xmlns:a16="http://schemas.microsoft.com/office/drawing/2014/main" id="{66E7094B-32BD-2EA9-967F-58C2DB4F301C}"/>
              </a:ext>
            </a:extLst>
          </p:cNvPr>
          <p:cNvPicPr>
            <a:picLocks noChangeAspect="1"/>
          </p:cNvPicPr>
          <p:nvPr/>
        </p:nvPicPr>
        <p:blipFill>
          <a:blip r:embed="rId2" cstate="print"/>
          <a:stretch>
            <a:fillRect/>
          </a:stretch>
        </p:blipFill>
        <p:spPr>
          <a:xfrm>
            <a:off x="590308" y="3906737"/>
            <a:ext cx="4317358" cy="2725557"/>
          </a:xfrm>
          <a:prstGeom prst="rect">
            <a:avLst/>
          </a:prstGeom>
          <a:effectLst>
            <a:glow rad="393700">
              <a:schemeClr val="accent1">
                <a:alpha val="43000"/>
              </a:schemeClr>
            </a:glow>
          </a:effectLst>
        </p:spPr>
      </p:pic>
      <p:sp>
        <p:nvSpPr>
          <p:cNvPr id="16" name="TextBox 15">
            <a:extLst>
              <a:ext uri="{FF2B5EF4-FFF2-40B4-BE49-F238E27FC236}">
                <a16:creationId xmlns:a16="http://schemas.microsoft.com/office/drawing/2014/main" id="{9AE887F4-1434-1744-AE13-B938A8F6E58E}"/>
              </a:ext>
            </a:extLst>
          </p:cNvPr>
          <p:cNvSpPr txBox="1"/>
          <p:nvPr/>
        </p:nvSpPr>
        <p:spPr>
          <a:xfrm>
            <a:off x="6609697" y="4043787"/>
            <a:ext cx="5243331" cy="1200329"/>
          </a:xfrm>
          <a:prstGeom prst="rect">
            <a:avLst/>
          </a:prstGeom>
          <a:solidFill>
            <a:schemeClr val="accent2">
              <a:lumMod val="40000"/>
              <a:lumOff val="60000"/>
            </a:schemeClr>
          </a:solidFill>
          <a:ln>
            <a:solidFill>
              <a:schemeClr val="bg1">
                <a:lumMod val="95000"/>
                <a:lumOff val="5000"/>
              </a:schemeClr>
            </a:solidFill>
          </a:ln>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The 54.49 % of male patients aids in resource allocation, including assigning healthcare practitioners, optimizing bed allocation in male wards, and ensuring the availability of necessary medical supplies.</a:t>
            </a:r>
          </a:p>
        </p:txBody>
      </p:sp>
      <p:sp>
        <p:nvSpPr>
          <p:cNvPr id="19" name="TextBox 18">
            <a:extLst>
              <a:ext uri="{FF2B5EF4-FFF2-40B4-BE49-F238E27FC236}">
                <a16:creationId xmlns:a16="http://schemas.microsoft.com/office/drawing/2014/main" id="{FE911E22-99C7-8784-0D1C-ACB669252334}"/>
              </a:ext>
            </a:extLst>
          </p:cNvPr>
          <p:cNvSpPr txBox="1"/>
          <p:nvPr/>
        </p:nvSpPr>
        <p:spPr>
          <a:xfrm>
            <a:off x="6985333" y="3537405"/>
            <a:ext cx="1121361" cy="369332"/>
          </a:xfrm>
          <a:prstGeom prst="rect">
            <a:avLst/>
          </a:prstGeom>
          <a:solidFill>
            <a:srgbClr val="92D050"/>
          </a:solidFill>
          <a:ln>
            <a:solidFill>
              <a:schemeClr val="bg1"/>
            </a:solidFill>
          </a:ln>
        </p:spPr>
        <p:txBody>
          <a:bodyPr wrap="square">
            <a:spAutoFit/>
          </a:bodyPr>
          <a:lstStyle/>
          <a:p>
            <a:r>
              <a:rPr lang="en-US" dirty="0"/>
              <a:t>Insight</a:t>
            </a:r>
          </a:p>
        </p:txBody>
      </p:sp>
    </p:spTree>
    <p:extLst>
      <p:ext uri="{BB962C8B-B14F-4D97-AF65-F5344CB8AC3E}">
        <p14:creationId xmlns:p14="http://schemas.microsoft.com/office/powerpoint/2010/main" val="198120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486137" y="439838"/>
            <a:ext cx="10394066" cy="461665"/>
          </a:xfrm>
          <a:prstGeom prst="rect">
            <a:avLst/>
          </a:prstGeom>
          <a:noFill/>
        </p:spPr>
        <p:txBody>
          <a:bodyPr wrap="square" rtlCol="0">
            <a:spAutoFit/>
          </a:bodyPr>
          <a:lstStyle/>
          <a:p>
            <a:r>
              <a:rPr lang="en-US" sz="24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Q2 Show first name and last name of patients who does not have allergies.</a:t>
            </a:r>
            <a:endParaRPr lang="en-US" sz="2400" dirty="0">
              <a:solidFill>
                <a:schemeClr val="accent5">
                  <a:lumMod val="60000"/>
                  <a:lumOff val="40000"/>
                </a:schemeClr>
              </a:solidFill>
              <a:highlight>
                <a:srgbClr val="000000"/>
              </a:highligh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086169"/>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590308" y="1763278"/>
            <a:ext cx="7789763" cy="1064874"/>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imes New Roman" panose="02020603050405020304" pitchFamily="18" charset="0"/>
                <a:cs typeface="Times New Roman" panose="02020603050405020304" pitchFamily="18" charset="0"/>
              </a:rPr>
              <a:t>select </a:t>
            </a:r>
            <a:r>
              <a:rPr lang="en-US" dirty="0" err="1">
                <a:solidFill>
                  <a:schemeClr val="bg1"/>
                </a:solidFill>
                <a:latin typeface="Times New Roman" panose="02020603050405020304" pitchFamily="18" charset="0"/>
                <a:cs typeface="Times New Roman" panose="02020603050405020304" pitchFamily="18" charset="0"/>
              </a:rPr>
              <a:t>first_name,last_name,allergies</a:t>
            </a:r>
            <a:r>
              <a:rPr lang="en-US" dirty="0">
                <a:solidFill>
                  <a:schemeClr val="bg1"/>
                </a:solidFill>
                <a:latin typeface="Times New Roman" panose="02020603050405020304" pitchFamily="18" charset="0"/>
                <a:cs typeface="Times New Roman" panose="02020603050405020304" pitchFamily="18" charset="0"/>
              </a:rPr>
              <a:t> </a:t>
            </a:r>
          </a:p>
          <a:p>
            <a:r>
              <a:rPr lang="en-US" dirty="0">
                <a:solidFill>
                  <a:schemeClr val="bg1"/>
                </a:solidFill>
                <a:latin typeface="Times New Roman" panose="02020603050405020304" pitchFamily="18" charset="0"/>
                <a:cs typeface="Times New Roman" panose="02020603050405020304" pitchFamily="18" charset="0"/>
              </a:rPr>
              <a:t>from patients </a:t>
            </a:r>
          </a:p>
          <a:p>
            <a:r>
              <a:rPr lang="en-US" dirty="0">
                <a:solidFill>
                  <a:schemeClr val="bg1"/>
                </a:solidFill>
                <a:latin typeface="Times New Roman" panose="02020603050405020304" pitchFamily="18" charset="0"/>
                <a:cs typeface="Times New Roman" panose="02020603050405020304" pitchFamily="18" charset="0"/>
              </a:rPr>
              <a:t>where allergies is </a:t>
            </a:r>
            <a:r>
              <a:rPr lang="en-US" dirty="0" err="1">
                <a:solidFill>
                  <a:schemeClr val="bg1"/>
                </a:solidFill>
                <a:latin typeface="Times New Roman" panose="02020603050405020304" pitchFamily="18" charset="0"/>
                <a:cs typeface="Times New Roman" panose="02020603050405020304" pitchFamily="18" charset="0"/>
              </a:rPr>
              <a:t>null;'M</a:t>
            </a:r>
            <a:r>
              <a:rPr lang="en-US" dirty="0">
                <a:solidFill>
                  <a:schemeClr val="bg1"/>
                </a:solidFill>
                <a:latin typeface="Times New Roman" panose="02020603050405020304" pitchFamily="18" charset="0"/>
                <a:cs typeface="Times New Roman" panose="02020603050405020304" pitchFamily="18" charset="0"/>
              </a:rPr>
              <a:t>';</a:t>
            </a:r>
          </a:p>
          <a:p>
            <a:pPr algn="ctr"/>
            <a:endParaRPr lang="en-US" dirty="0">
              <a:solidFill>
                <a:schemeClr val="bg1"/>
              </a:solidFill>
            </a:endParaRP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198167"/>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4" name="image23.jpeg">
            <a:extLst>
              <a:ext uri="{FF2B5EF4-FFF2-40B4-BE49-F238E27FC236}">
                <a16:creationId xmlns:a16="http://schemas.microsoft.com/office/drawing/2014/main" id="{2755EB2A-0E18-006F-01DA-1A5EF40D9E1D}"/>
              </a:ext>
            </a:extLst>
          </p:cNvPr>
          <p:cNvPicPr>
            <a:picLocks noChangeAspect="1"/>
          </p:cNvPicPr>
          <p:nvPr/>
        </p:nvPicPr>
        <p:blipFill>
          <a:blip r:embed="rId2" cstate="print"/>
          <a:stretch>
            <a:fillRect/>
          </a:stretch>
        </p:blipFill>
        <p:spPr>
          <a:xfrm>
            <a:off x="601883" y="3782260"/>
            <a:ext cx="5126148" cy="2780586"/>
          </a:xfrm>
          <a:prstGeom prst="rect">
            <a:avLst/>
          </a:prstGeom>
        </p:spPr>
      </p:pic>
      <p:sp>
        <p:nvSpPr>
          <p:cNvPr id="11" name="TextBox 10">
            <a:extLst>
              <a:ext uri="{FF2B5EF4-FFF2-40B4-BE49-F238E27FC236}">
                <a16:creationId xmlns:a16="http://schemas.microsoft.com/office/drawing/2014/main" id="{75FF976B-776F-331C-3E9B-7013DB1ABBB1}"/>
              </a:ext>
            </a:extLst>
          </p:cNvPr>
          <p:cNvSpPr txBox="1"/>
          <p:nvPr/>
        </p:nvSpPr>
        <p:spPr>
          <a:xfrm>
            <a:off x="6680028" y="3811206"/>
            <a:ext cx="4910089" cy="1938992"/>
          </a:xfrm>
          <a:prstGeom prst="rect">
            <a:avLst/>
          </a:prstGeom>
          <a:solidFill>
            <a:schemeClr val="accent2">
              <a:lumMod val="40000"/>
              <a:lumOff val="60000"/>
            </a:schemeClr>
          </a:solidFill>
        </p:spPr>
        <p:txBody>
          <a:bodyPr wrap="square" rtlCol="0">
            <a:spAutoFit/>
          </a:bodyPr>
          <a:lstStyle/>
          <a:p>
            <a:r>
              <a:rPr lang="en-US" sz="2000" dirty="0">
                <a:solidFill>
                  <a:schemeClr val="bg1">
                    <a:lumMod val="95000"/>
                    <a:lumOff val="5000"/>
                  </a:schemeClr>
                </a:solidFill>
                <a:latin typeface="Times New Roman" panose="02020603050405020304" pitchFamily="18" charset="0"/>
                <a:cs typeface="Times New Roman" panose="02020603050405020304" pitchFamily="18" charset="0"/>
              </a:rPr>
              <a:t>There are 45.46% of patient without allergies helps in simplifying their medication plans, reducing the risk of adverse reactions, and focusing on other health conditions. This can improve patient care and streamline pharmacy operations.</a:t>
            </a:r>
          </a:p>
        </p:txBody>
      </p:sp>
      <p:sp>
        <p:nvSpPr>
          <p:cNvPr id="12" name="TextBox 11">
            <a:extLst>
              <a:ext uri="{FF2B5EF4-FFF2-40B4-BE49-F238E27FC236}">
                <a16:creationId xmlns:a16="http://schemas.microsoft.com/office/drawing/2014/main" id="{DF4DE1EF-9B2D-9F7B-AF9F-8B5F10CA5C6F}"/>
              </a:ext>
            </a:extLst>
          </p:cNvPr>
          <p:cNvSpPr txBox="1"/>
          <p:nvPr/>
        </p:nvSpPr>
        <p:spPr>
          <a:xfrm>
            <a:off x="6680028" y="3228945"/>
            <a:ext cx="1088020" cy="369332"/>
          </a:xfrm>
          <a:prstGeom prst="rect">
            <a:avLst/>
          </a:prstGeom>
          <a:solidFill>
            <a:srgbClr val="92D050"/>
          </a:solidFill>
        </p:spPr>
        <p:txBody>
          <a:bodyPr wrap="square">
            <a:spAutoFit/>
          </a:bodyPr>
          <a:lstStyle/>
          <a:p>
            <a:r>
              <a:rPr lang="en-US" dirty="0"/>
              <a:t>Insight</a:t>
            </a:r>
          </a:p>
        </p:txBody>
      </p:sp>
    </p:spTree>
    <p:extLst>
      <p:ext uri="{BB962C8B-B14F-4D97-AF65-F5344CB8AC3E}">
        <p14:creationId xmlns:p14="http://schemas.microsoft.com/office/powerpoint/2010/main" val="1843612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486137" y="439838"/>
            <a:ext cx="10394066" cy="461665"/>
          </a:xfrm>
          <a:prstGeom prst="rect">
            <a:avLst/>
          </a:prstGeom>
          <a:noFill/>
        </p:spPr>
        <p:txBody>
          <a:bodyPr wrap="square" rtlCol="0">
            <a:spAutoFit/>
          </a:bodyPr>
          <a:lstStyle/>
          <a:p>
            <a:r>
              <a:rPr lang="en-US" sz="24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Q3 Show first name of patients that start with the letter 'C</a:t>
            </a:r>
            <a:endParaRPr lang="en-US" sz="2400" dirty="0">
              <a:solidFill>
                <a:schemeClr val="accent5">
                  <a:lumMod val="60000"/>
                  <a:lumOff val="40000"/>
                </a:schemeClr>
              </a:solidFill>
              <a:highlight>
                <a:srgbClr val="000000"/>
              </a:highligh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086169"/>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601883" y="1620456"/>
            <a:ext cx="7789763" cy="1289536"/>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select </a:t>
            </a:r>
            <a:r>
              <a:rPr lang="en-US" dirty="0" err="1">
                <a:solidFill>
                  <a:schemeClr val="bg1"/>
                </a:solidFill>
                <a:latin typeface="Times New Roman" panose="02020603050405020304" pitchFamily="18" charset="0"/>
                <a:cs typeface="Times New Roman" panose="02020603050405020304" pitchFamily="18" charset="0"/>
              </a:rPr>
              <a:t>first_name</a:t>
            </a:r>
            <a:r>
              <a:rPr lang="en-US" dirty="0">
                <a:solidFill>
                  <a:schemeClr val="bg1"/>
                </a:solidFill>
                <a:latin typeface="Times New Roman" panose="02020603050405020304" pitchFamily="18" charset="0"/>
                <a:cs typeface="Times New Roman" panose="02020603050405020304" pitchFamily="18" charset="0"/>
              </a:rPr>
              <a:t> </a:t>
            </a:r>
          </a:p>
          <a:p>
            <a:r>
              <a:rPr lang="en-US" dirty="0">
                <a:solidFill>
                  <a:schemeClr val="bg1"/>
                </a:solidFill>
                <a:latin typeface="Times New Roman" panose="02020603050405020304" pitchFamily="18" charset="0"/>
                <a:cs typeface="Times New Roman" panose="02020603050405020304" pitchFamily="18" charset="0"/>
              </a:rPr>
              <a:t>from patients</a:t>
            </a:r>
          </a:p>
          <a:p>
            <a:r>
              <a:rPr lang="en-US" dirty="0">
                <a:solidFill>
                  <a:schemeClr val="bg1"/>
                </a:solidFill>
                <a:latin typeface="Times New Roman" panose="02020603050405020304" pitchFamily="18" charset="0"/>
                <a:cs typeface="Times New Roman" panose="02020603050405020304" pitchFamily="18" charset="0"/>
              </a:rPr>
              <a:t>where </a:t>
            </a:r>
            <a:r>
              <a:rPr lang="en-US" dirty="0" err="1">
                <a:solidFill>
                  <a:schemeClr val="bg1"/>
                </a:solidFill>
                <a:latin typeface="Times New Roman" panose="02020603050405020304" pitchFamily="18" charset="0"/>
                <a:cs typeface="Times New Roman" panose="02020603050405020304" pitchFamily="18" charset="0"/>
              </a:rPr>
              <a:t>first_name</a:t>
            </a:r>
            <a:r>
              <a:rPr lang="en-US" dirty="0">
                <a:solidFill>
                  <a:schemeClr val="bg1"/>
                </a:solidFill>
                <a:latin typeface="Times New Roman" panose="02020603050405020304" pitchFamily="18" charset="0"/>
                <a:cs typeface="Times New Roman" panose="02020603050405020304" pitchFamily="18" charset="0"/>
              </a:rPr>
              <a:t> like "C%";</a:t>
            </a:r>
          </a:p>
          <a:p>
            <a:r>
              <a:rPr lang="en-US" dirty="0">
                <a:solidFill>
                  <a:schemeClr val="bg1"/>
                </a:solidFill>
                <a:latin typeface="Times New Roman" panose="02020603050405020304" pitchFamily="18" charset="0"/>
                <a:cs typeface="Times New Roman" panose="02020603050405020304" pitchFamily="18" charset="0"/>
              </a:rPr>
              <a:t>';</a:t>
            </a:r>
          </a:p>
          <a:p>
            <a:pPr algn="ctr"/>
            <a:endParaRPr lang="en-US" dirty="0">
              <a:solidFill>
                <a:schemeClr val="bg1"/>
              </a:solidFill>
            </a:endParaRP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028890"/>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5" name="image33.jpeg">
            <a:extLst>
              <a:ext uri="{FF2B5EF4-FFF2-40B4-BE49-F238E27FC236}">
                <a16:creationId xmlns:a16="http://schemas.microsoft.com/office/drawing/2014/main" id="{51A90232-EF61-0347-C26A-BEEC7D423D4C}"/>
              </a:ext>
            </a:extLst>
          </p:cNvPr>
          <p:cNvPicPr>
            <a:picLocks noChangeAspect="1"/>
          </p:cNvPicPr>
          <p:nvPr/>
        </p:nvPicPr>
        <p:blipFill>
          <a:blip r:embed="rId2" cstate="print"/>
          <a:stretch>
            <a:fillRect/>
          </a:stretch>
        </p:blipFill>
        <p:spPr>
          <a:xfrm>
            <a:off x="590308" y="3808070"/>
            <a:ext cx="2696902" cy="2610091"/>
          </a:xfrm>
          <a:prstGeom prst="rect">
            <a:avLst/>
          </a:prstGeom>
        </p:spPr>
      </p:pic>
      <p:sp>
        <p:nvSpPr>
          <p:cNvPr id="6" name="TextBox 5">
            <a:extLst>
              <a:ext uri="{FF2B5EF4-FFF2-40B4-BE49-F238E27FC236}">
                <a16:creationId xmlns:a16="http://schemas.microsoft.com/office/drawing/2014/main" id="{04AAA6C2-29C2-1F32-99B6-BEE4FBC4F5D1}"/>
              </a:ext>
            </a:extLst>
          </p:cNvPr>
          <p:cNvSpPr txBox="1"/>
          <p:nvPr/>
        </p:nvSpPr>
        <p:spPr>
          <a:xfrm>
            <a:off x="6736467" y="4135055"/>
            <a:ext cx="4977114" cy="1323439"/>
          </a:xfrm>
          <a:prstGeom prst="rect">
            <a:avLst/>
          </a:prstGeom>
          <a:solidFill>
            <a:schemeClr val="accent2">
              <a:lumMod val="40000"/>
              <a:lumOff val="60000"/>
            </a:schemeClr>
          </a:solid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Identifying patients whose first names start with 'C' can provide insights into naming trends and demographic patterns within the patient population.</a:t>
            </a:r>
          </a:p>
        </p:txBody>
      </p:sp>
      <p:sp>
        <p:nvSpPr>
          <p:cNvPr id="7" name="TextBox 6">
            <a:extLst>
              <a:ext uri="{FF2B5EF4-FFF2-40B4-BE49-F238E27FC236}">
                <a16:creationId xmlns:a16="http://schemas.microsoft.com/office/drawing/2014/main" id="{739B0F15-A229-2467-4984-1C47288B5037}"/>
              </a:ext>
            </a:extLst>
          </p:cNvPr>
          <p:cNvSpPr txBox="1"/>
          <p:nvPr/>
        </p:nvSpPr>
        <p:spPr>
          <a:xfrm>
            <a:off x="6736466" y="3429000"/>
            <a:ext cx="1088020" cy="369332"/>
          </a:xfrm>
          <a:prstGeom prst="rect">
            <a:avLst/>
          </a:prstGeom>
          <a:solidFill>
            <a:srgbClr val="92D050"/>
          </a:solidFill>
        </p:spPr>
        <p:txBody>
          <a:bodyPr wrap="square">
            <a:spAutoFit/>
          </a:bodyPr>
          <a:lstStyle/>
          <a:p>
            <a:r>
              <a:rPr lang="en-US" dirty="0"/>
              <a:t>Insight</a:t>
            </a:r>
          </a:p>
        </p:txBody>
      </p:sp>
    </p:spTree>
    <p:extLst>
      <p:ext uri="{BB962C8B-B14F-4D97-AF65-F5344CB8AC3E}">
        <p14:creationId xmlns:p14="http://schemas.microsoft.com/office/powerpoint/2010/main" val="1664426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486137" y="439838"/>
            <a:ext cx="11078334" cy="400110"/>
          </a:xfrm>
          <a:prstGeom prst="rect">
            <a:avLst/>
          </a:prstGeom>
          <a:noFill/>
        </p:spPr>
        <p:txBody>
          <a:bodyPr wrap="square" rtlCol="0">
            <a:spAutoFit/>
          </a:bodyPr>
          <a:lstStyle/>
          <a:p>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Q4 Show first name and last name of patients that weight within the range of 100 to 120 (inclusive)</a:t>
            </a:r>
            <a:endParaRPr lang="en-US" sz="2000" dirty="0">
              <a:solidFill>
                <a:schemeClr val="accent5">
                  <a:lumMod val="60000"/>
                  <a:lumOff val="40000"/>
                </a:schemeClr>
              </a:solidFill>
              <a:highlight>
                <a:srgbClr val="000000"/>
              </a:highligh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086169"/>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590309" y="1678330"/>
            <a:ext cx="4395348" cy="1289536"/>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select </a:t>
            </a:r>
            <a:r>
              <a:rPr lang="en-US" dirty="0" err="1">
                <a:solidFill>
                  <a:schemeClr val="bg1">
                    <a:lumMod val="95000"/>
                    <a:lumOff val="5000"/>
                  </a:schemeClr>
                </a:solidFill>
                <a:latin typeface="Times New Roman" panose="02020603050405020304" pitchFamily="18" charset="0"/>
                <a:cs typeface="Times New Roman" panose="02020603050405020304" pitchFamily="18" charset="0"/>
              </a:rPr>
              <a:t>first_name,last_name,weight</a:t>
            </a: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from patients</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where weight between '100' and '120';</a:t>
            </a:r>
          </a:p>
          <a:p>
            <a:r>
              <a:rPr lang="en-US" dirty="0">
                <a:solidFill>
                  <a:schemeClr val="bg1">
                    <a:lumMod val="95000"/>
                    <a:lumOff val="5000"/>
                  </a:schemeClr>
                </a:solidFill>
                <a:latin typeface="Times New Roman" panose="02020603050405020304" pitchFamily="18" charset="0"/>
                <a:cs typeface="Times New Roman" panose="02020603050405020304" pitchFamily="18" charset="0"/>
              </a:rPr>
              <a:t>';</a:t>
            </a:r>
          </a:p>
          <a:p>
            <a:pPr algn="ctr"/>
            <a:endParaRPr lang="en-US" dirty="0">
              <a:solidFill>
                <a:schemeClr val="bg1">
                  <a:lumMod val="95000"/>
                  <a:lumOff val="5000"/>
                </a:schemeClr>
              </a:solidFill>
            </a:endParaRP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228945"/>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4" name="image42.jpeg">
            <a:extLst>
              <a:ext uri="{FF2B5EF4-FFF2-40B4-BE49-F238E27FC236}">
                <a16:creationId xmlns:a16="http://schemas.microsoft.com/office/drawing/2014/main" id="{183CEAD5-CE06-0B2A-AD67-682560A07138}"/>
              </a:ext>
            </a:extLst>
          </p:cNvPr>
          <p:cNvPicPr>
            <a:picLocks noChangeAspect="1"/>
          </p:cNvPicPr>
          <p:nvPr/>
        </p:nvPicPr>
        <p:blipFill>
          <a:blip r:embed="rId2" cstate="print"/>
          <a:stretch>
            <a:fillRect/>
          </a:stretch>
        </p:blipFill>
        <p:spPr>
          <a:xfrm>
            <a:off x="590308" y="4019842"/>
            <a:ext cx="3437682" cy="2398320"/>
          </a:xfrm>
          <a:prstGeom prst="rect">
            <a:avLst/>
          </a:prstGeom>
        </p:spPr>
      </p:pic>
      <p:sp>
        <p:nvSpPr>
          <p:cNvPr id="6" name="TextBox 5">
            <a:extLst>
              <a:ext uri="{FF2B5EF4-FFF2-40B4-BE49-F238E27FC236}">
                <a16:creationId xmlns:a16="http://schemas.microsoft.com/office/drawing/2014/main" id="{6C579CC4-54F4-5F5E-B45E-565C4F1945F8}"/>
              </a:ext>
            </a:extLst>
          </p:cNvPr>
          <p:cNvSpPr txBox="1"/>
          <p:nvPr/>
        </p:nvSpPr>
        <p:spPr>
          <a:xfrm>
            <a:off x="5234788" y="4396148"/>
            <a:ext cx="5520298" cy="1631216"/>
          </a:xfrm>
          <a:prstGeom prst="rect">
            <a:avLst/>
          </a:prstGeom>
          <a:solidFill>
            <a:schemeClr val="accent2">
              <a:lumMod val="40000"/>
              <a:lumOff val="60000"/>
            </a:schemeClr>
          </a:solid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21.02 % patients within a 100-120 kg weight range can help identify potential risk factors for weight-related conditions like diabetes, hypertension, or cardiovascular diseases, leading to proactive management and improved health outcomes.</a:t>
            </a:r>
          </a:p>
        </p:txBody>
      </p:sp>
      <p:sp>
        <p:nvSpPr>
          <p:cNvPr id="7" name="TextBox 6">
            <a:extLst>
              <a:ext uri="{FF2B5EF4-FFF2-40B4-BE49-F238E27FC236}">
                <a16:creationId xmlns:a16="http://schemas.microsoft.com/office/drawing/2014/main" id="{04DBD272-A261-CC56-F203-08555D218A87}"/>
              </a:ext>
            </a:extLst>
          </p:cNvPr>
          <p:cNvSpPr txBox="1"/>
          <p:nvPr/>
        </p:nvSpPr>
        <p:spPr>
          <a:xfrm>
            <a:off x="5416216" y="3920123"/>
            <a:ext cx="1088020" cy="369332"/>
          </a:xfrm>
          <a:prstGeom prst="rect">
            <a:avLst/>
          </a:prstGeom>
          <a:solidFill>
            <a:srgbClr val="92D050"/>
          </a:solidFill>
        </p:spPr>
        <p:txBody>
          <a:bodyPr wrap="square">
            <a:spAutoFit/>
          </a:bodyPr>
          <a:lstStyle/>
          <a:p>
            <a:r>
              <a:rPr lang="en-US" dirty="0"/>
              <a:t>Insight</a:t>
            </a:r>
          </a:p>
        </p:txBody>
      </p:sp>
    </p:spTree>
    <p:extLst>
      <p:ext uri="{BB962C8B-B14F-4D97-AF65-F5344CB8AC3E}">
        <p14:creationId xmlns:p14="http://schemas.microsoft.com/office/powerpoint/2010/main" val="2319792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486137" y="439838"/>
            <a:ext cx="11019098" cy="400110"/>
          </a:xfrm>
          <a:prstGeom prst="rect">
            <a:avLst/>
          </a:prstGeom>
          <a:noFill/>
        </p:spPr>
        <p:txBody>
          <a:bodyPr wrap="square" rtlCol="0">
            <a:spAutoFit/>
          </a:bodyPr>
          <a:lstStyle/>
          <a:p>
            <a:r>
              <a:rPr lang="en-US" sz="20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Q5. - Show first name and last name concatenated into one column to show their full name.</a:t>
            </a:r>
            <a:endParaRPr lang="en-US" sz="2000" dirty="0">
              <a:solidFill>
                <a:schemeClr val="accent5">
                  <a:lumMod val="60000"/>
                  <a:lumOff val="40000"/>
                </a:schemeClr>
              </a:solidFill>
              <a:highlight>
                <a:srgbClr val="000000"/>
              </a:highligh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086169"/>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590308" y="1678330"/>
            <a:ext cx="7789763" cy="1289536"/>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select </a:t>
            </a:r>
            <a:r>
              <a:rPr lang="en-US" dirty="0" err="1">
                <a:solidFill>
                  <a:schemeClr val="bg1"/>
                </a:solidFill>
                <a:latin typeface="Times New Roman" panose="02020603050405020304" pitchFamily="18" charset="0"/>
                <a:cs typeface="Times New Roman" panose="02020603050405020304" pitchFamily="18" charset="0"/>
              </a:rPr>
              <a:t>concat</a:t>
            </a:r>
            <a:r>
              <a:rPr lang="en-US" dirty="0">
                <a:solidFill>
                  <a:schemeClr val="bg1"/>
                </a:solidFill>
                <a:latin typeface="Times New Roman" panose="02020603050405020304" pitchFamily="18" charset="0"/>
                <a:cs typeface="Times New Roman" panose="02020603050405020304" pitchFamily="18" charset="0"/>
              </a:rPr>
              <a:t>(</a:t>
            </a:r>
            <a:r>
              <a:rPr lang="en-US" dirty="0" err="1">
                <a:solidFill>
                  <a:schemeClr val="bg1"/>
                </a:solidFill>
                <a:latin typeface="Times New Roman" panose="02020603050405020304" pitchFamily="18" charset="0"/>
                <a:cs typeface="Times New Roman" panose="02020603050405020304" pitchFamily="18" charset="0"/>
              </a:rPr>
              <a:t>first_name</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last_name</a:t>
            </a:r>
            <a:r>
              <a:rPr lang="en-US" dirty="0">
                <a:solidFill>
                  <a:schemeClr val="bg1"/>
                </a:solidFill>
                <a:latin typeface="Times New Roman" panose="02020603050405020304" pitchFamily="18" charset="0"/>
                <a:cs typeface="Times New Roman" panose="02020603050405020304" pitchFamily="18" charset="0"/>
              </a:rPr>
              <a:t>) as </a:t>
            </a:r>
            <a:r>
              <a:rPr lang="en-US" dirty="0" err="1">
                <a:solidFill>
                  <a:schemeClr val="bg1"/>
                </a:solidFill>
                <a:latin typeface="Times New Roman" panose="02020603050405020304" pitchFamily="18" charset="0"/>
                <a:cs typeface="Times New Roman" panose="02020603050405020304" pitchFamily="18" charset="0"/>
              </a:rPr>
              <a:t>full_name</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from patients;</a:t>
            </a:r>
          </a:p>
          <a:p>
            <a:r>
              <a:rPr lang="en-US" dirty="0">
                <a:solidFill>
                  <a:schemeClr val="bg1"/>
                </a:solidFill>
                <a:latin typeface="Times New Roman" panose="02020603050405020304" pitchFamily="18" charset="0"/>
                <a:cs typeface="Times New Roman" panose="02020603050405020304" pitchFamily="18" charset="0"/>
              </a:rPr>
              <a:t>';</a:t>
            </a:r>
          </a:p>
          <a:p>
            <a:pPr algn="ctr"/>
            <a:endParaRPr lang="en-US" dirty="0">
              <a:solidFill>
                <a:schemeClr val="bg1"/>
              </a:solidFill>
            </a:endParaRP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228945"/>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5" name="image55.jpeg">
            <a:extLst>
              <a:ext uri="{FF2B5EF4-FFF2-40B4-BE49-F238E27FC236}">
                <a16:creationId xmlns:a16="http://schemas.microsoft.com/office/drawing/2014/main" id="{511F9A79-BA2B-73B1-D550-36124C73C281}"/>
              </a:ext>
            </a:extLst>
          </p:cNvPr>
          <p:cNvPicPr>
            <a:picLocks noChangeAspect="1"/>
          </p:cNvPicPr>
          <p:nvPr/>
        </p:nvPicPr>
        <p:blipFill>
          <a:blip r:embed="rId2" cstate="print"/>
          <a:stretch>
            <a:fillRect/>
          </a:stretch>
        </p:blipFill>
        <p:spPr>
          <a:xfrm>
            <a:off x="590308" y="4033910"/>
            <a:ext cx="3020993" cy="2624090"/>
          </a:xfrm>
          <a:prstGeom prst="rect">
            <a:avLst/>
          </a:prstGeom>
        </p:spPr>
      </p:pic>
      <p:sp>
        <p:nvSpPr>
          <p:cNvPr id="6" name="TextBox 5">
            <a:extLst>
              <a:ext uri="{FF2B5EF4-FFF2-40B4-BE49-F238E27FC236}">
                <a16:creationId xmlns:a16="http://schemas.microsoft.com/office/drawing/2014/main" id="{EB870B5B-763F-AA99-E103-9F09E6B0F224}"/>
              </a:ext>
            </a:extLst>
          </p:cNvPr>
          <p:cNvSpPr txBox="1"/>
          <p:nvPr/>
        </p:nvSpPr>
        <p:spPr>
          <a:xfrm>
            <a:off x="5064458" y="3854366"/>
            <a:ext cx="5455534" cy="1015663"/>
          </a:xfrm>
          <a:prstGeom prst="rect">
            <a:avLst/>
          </a:prstGeom>
          <a:solidFill>
            <a:schemeClr val="accent2">
              <a:lumMod val="40000"/>
              <a:lumOff val="60000"/>
            </a:schemeClr>
          </a:solidFill>
        </p:spPr>
        <p:txBody>
          <a:bodyPr wrap="square" rtlCol="0">
            <a:spAutoFit/>
          </a:bodyPr>
          <a:lstStyle/>
          <a:p>
            <a:r>
              <a:rPr lang="en-US" sz="2000" dirty="0">
                <a:solidFill>
                  <a:schemeClr val="bg1">
                    <a:lumMod val="95000"/>
                    <a:lumOff val="5000"/>
                  </a:schemeClr>
                </a:solidFill>
                <a:latin typeface="Times New Roman" panose="02020603050405020304" pitchFamily="18" charset="0"/>
                <a:cs typeface="Times New Roman" panose="02020603050405020304" pitchFamily="18" charset="0"/>
              </a:rPr>
              <a:t>Concatenated names streamline data handling tasks like sorting, filtering, and report generation, reducing complexity and improving efficiency.</a:t>
            </a:r>
          </a:p>
        </p:txBody>
      </p:sp>
      <p:sp>
        <p:nvSpPr>
          <p:cNvPr id="7" name="TextBox 6">
            <a:extLst>
              <a:ext uri="{FF2B5EF4-FFF2-40B4-BE49-F238E27FC236}">
                <a16:creationId xmlns:a16="http://schemas.microsoft.com/office/drawing/2014/main" id="{8DCD31DA-FEC8-99FD-D2D8-AF4364522D87}"/>
              </a:ext>
            </a:extLst>
          </p:cNvPr>
          <p:cNvSpPr txBox="1"/>
          <p:nvPr/>
        </p:nvSpPr>
        <p:spPr>
          <a:xfrm>
            <a:off x="5164351" y="3259723"/>
            <a:ext cx="1088020" cy="369332"/>
          </a:xfrm>
          <a:prstGeom prst="rect">
            <a:avLst/>
          </a:prstGeom>
          <a:solidFill>
            <a:srgbClr val="92D050"/>
          </a:solidFill>
        </p:spPr>
        <p:txBody>
          <a:bodyPr wrap="square">
            <a:spAutoFit/>
          </a:bodyPr>
          <a:lstStyle/>
          <a:p>
            <a:r>
              <a:rPr lang="en-US" dirty="0"/>
              <a:t>Insight</a:t>
            </a:r>
          </a:p>
        </p:txBody>
      </p:sp>
    </p:spTree>
    <p:extLst>
      <p:ext uri="{BB962C8B-B14F-4D97-AF65-F5344CB8AC3E}">
        <p14:creationId xmlns:p14="http://schemas.microsoft.com/office/powerpoint/2010/main" val="3454162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3E34-E2B2-5593-5DC0-245071C40208}"/>
              </a:ext>
            </a:extLst>
          </p:cNvPr>
          <p:cNvSpPr txBox="1"/>
          <p:nvPr/>
        </p:nvSpPr>
        <p:spPr>
          <a:xfrm>
            <a:off x="486137" y="439838"/>
            <a:ext cx="11019098" cy="369332"/>
          </a:xfrm>
          <a:prstGeom prst="rect">
            <a:avLst/>
          </a:prstGeom>
          <a:noFill/>
        </p:spPr>
        <p:txBody>
          <a:bodyPr wrap="square" rtlCol="0">
            <a:spAutoFit/>
          </a:bodyPr>
          <a:lstStyle/>
          <a:p>
            <a:r>
              <a:rPr lang="en-US" sz="1800" b="1" dirty="0">
                <a:solidFill>
                  <a:schemeClr val="accent5">
                    <a:lumMod val="60000"/>
                    <a:lumOff val="40000"/>
                  </a:schemeClr>
                </a:solidFill>
                <a:effectLst/>
                <a:highlight>
                  <a:srgbClr val="000000"/>
                </a:highlight>
                <a:latin typeface="Times New Roman" panose="02020603050405020304" pitchFamily="18" charset="0"/>
                <a:ea typeface="Trebuchet MS" panose="020B0603020202020204" pitchFamily="34" charset="0"/>
                <a:cs typeface="Times New Roman" panose="02020603050405020304" pitchFamily="18" charset="0"/>
              </a:rPr>
              <a:t>Q6 Show first name, last name, and the full province name of each patient..</a:t>
            </a:r>
            <a:endParaRPr lang="en-US" dirty="0">
              <a:solidFill>
                <a:schemeClr val="accent5">
                  <a:lumMod val="60000"/>
                  <a:lumOff val="40000"/>
                </a:schemeClr>
              </a:solidFill>
              <a:highlight>
                <a:srgbClr val="000000"/>
              </a:highligh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EF0B19-5442-A87F-9DCA-883E7997F9E7}"/>
              </a:ext>
            </a:extLst>
          </p:cNvPr>
          <p:cNvSpPr txBox="1"/>
          <p:nvPr/>
        </p:nvSpPr>
        <p:spPr>
          <a:xfrm>
            <a:off x="590308" y="1086169"/>
            <a:ext cx="1226917"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000" dirty="0">
                <a:latin typeface="Arial Black" panose="020B0A04020102020204" pitchFamily="34" charset="0"/>
              </a:rPr>
              <a:t>INPUT</a:t>
            </a:r>
          </a:p>
        </p:txBody>
      </p:sp>
      <p:sp>
        <p:nvSpPr>
          <p:cNvPr id="8" name="Rectangle: Rounded Corners 7">
            <a:extLst>
              <a:ext uri="{FF2B5EF4-FFF2-40B4-BE49-F238E27FC236}">
                <a16:creationId xmlns:a16="http://schemas.microsoft.com/office/drawing/2014/main" id="{F2136DFA-3BC3-3715-E457-7325209A1A7A}"/>
              </a:ext>
            </a:extLst>
          </p:cNvPr>
          <p:cNvSpPr/>
          <p:nvPr/>
        </p:nvSpPr>
        <p:spPr>
          <a:xfrm>
            <a:off x="590308" y="1574157"/>
            <a:ext cx="7789763" cy="1393709"/>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select </a:t>
            </a:r>
            <a:r>
              <a:rPr lang="en-US" dirty="0" err="1">
                <a:solidFill>
                  <a:schemeClr val="bg1"/>
                </a:solidFill>
                <a:latin typeface="Times New Roman" panose="02020603050405020304" pitchFamily="18" charset="0"/>
                <a:cs typeface="Times New Roman" panose="02020603050405020304" pitchFamily="18" charset="0"/>
              </a:rPr>
              <a:t>first_name,last_name,province_name</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from patients</a:t>
            </a:r>
          </a:p>
          <a:p>
            <a:r>
              <a:rPr lang="en-US" dirty="0">
                <a:solidFill>
                  <a:schemeClr val="bg1"/>
                </a:solidFill>
                <a:latin typeface="Times New Roman" panose="02020603050405020304" pitchFamily="18" charset="0"/>
                <a:cs typeface="Times New Roman" panose="02020603050405020304" pitchFamily="18" charset="0"/>
              </a:rPr>
              <a:t>join </a:t>
            </a:r>
            <a:r>
              <a:rPr lang="en-US" dirty="0" err="1">
                <a:solidFill>
                  <a:schemeClr val="bg1"/>
                </a:solidFill>
                <a:latin typeface="Times New Roman" panose="02020603050405020304" pitchFamily="18" charset="0"/>
                <a:cs typeface="Times New Roman" panose="02020603050405020304" pitchFamily="18" charset="0"/>
              </a:rPr>
              <a:t>province_names</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on </a:t>
            </a:r>
            <a:r>
              <a:rPr lang="en-US" dirty="0" err="1">
                <a:solidFill>
                  <a:schemeClr val="bg1"/>
                </a:solidFill>
                <a:latin typeface="Times New Roman" panose="02020603050405020304" pitchFamily="18" charset="0"/>
                <a:cs typeface="Times New Roman" panose="02020603050405020304" pitchFamily="18" charset="0"/>
              </a:rPr>
              <a:t>patients.province_id</a:t>
            </a:r>
            <a:r>
              <a:rPr lang="en-US" dirty="0">
                <a:solidFill>
                  <a:schemeClr val="bg1"/>
                </a:solidFill>
                <a:latin typeface="Times New Roman" panose="02020603050405020304" pitchFamily="18" charset="0"/>
                <a:cs typeface="Times New Roman" panose="02020603050405020304" pitchFamily="18" charset="0"/>
              </a:rPr>
              <a:t> = </a:t>
            </a:r>
            <a:r>
              <a:rPr lang="en-US" dirty="0" err="1">
                <a:solidFill>
                  <a:schemeClr val="bg1"/>
                </a:solidFill>
                <a:latin typeface="Times New Roman" panose="02020603050405020304" pitchFamily="18" charset="0"/>
                <a:cs typeface="Times New Roman" panose="02020603050405020304" pitchFamily="18" charset="0"/>
              </a:rPr>
              <a:t>province_names.province_id</a:t>
            </a:r>
            <a:r>
              <a:rPr lang="en-US" dirty="0">
                <a:solidFill>
                  <a:schemeClr val="bg1"/>
                </a:solidFill>
                <a:latin typeface="Times New Roman" panose="02020603050405020304" pitchFamily="18" charset="0"/>
                <a:cs typeface="Times New Roman" panose="02020603050405020304" pitchFamily="18" charset="0"/>
              </a:rPr>
              <a:t>;</a:t>
            </a:r>
          </a:p>
          <a:p>
            <a:r>
              <a:rPr lang="en-US" dirty="0">
                <a:solidFill>
                  <a:schemeClr val="bg1"/>
                </a:solidFill>
                <a:latin typeface="Times New Roman" panose="02020603050405020304" pitchFamily="18" charset="0"/>
                <a:cs typeface="Times New Roman" panose="02020603050405020304" pitchFamily="18" charset="0"/>
              </a:rPr>
              <a:t>';</a:t>
            </a:r>
          </a:p>
          <a:p>
            <a:pPr algn="ctr"/>
            <a:endParaRPr lang="en-US" dirty="0">
              <a:solidFill>
                <a:schemeClr val="bg1"/>
              </a:solidFill>
            </a:endParaRPr>
          </a:p>
        </p:txBody>
      </p:sp>
      <p:sp>
        <p:nvSpPr>
          <p:cNvPr id="9" name="TextBox 8">
            <a:extLst>
              <a:ext uri="{FF2B5EF4-FFF2-40B4-BE49-F238E27FC236}">
                <a16:creationId xmlns:a16="http://schemas.microsoft.com/office/drawing/2014/main" id="{F77C1385-7FF4-9152-E87E-E0B122A40029}"/>
              </a:ext>
            </a:extLst>
          </p:cNvPr>
          <p:cNvSpPr txBox="1"/>
          <p:nvPr/>
        </p:nvSpPr>
        <p:spPr>
          <a:xfrm>
            <a:off x="590308" y="3228945"/>
            <a:ext cx="1643606" cy="400110"/>
          </a:xfrm>
          <a:prstGeom prst="rect">
            <a:avLst/>
          </a:prstGeom>
          <a:solidFill>
            <a:schemeClr val="accent1"/>
          </a:solidFill>
          <a:ln>
            <a:solidFill>
              <a:schemeClr val="accent1">
                <a:lumMod val="50000"/>
              </a:schemeClr>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Arial Black" panose="020B0A04020102020204" pitchFamily="34" charset="0"/>
              </a:defRPr>
            </a:lvl1pPr>
          </a:lstStyle>
          <a:p>
            <a:r>
              <a:rPr lang="en-US" dirty="0"/>
              <a:t>OUTPUT</a:t>
            </a:r>
          </a:p>
        </p:txBody>
      </p:sp>
      <p:pic>
        <p:nvPicPr>
          <p:cNvPr id="4" name="image64.jpeg">
            <a:extLst>
              <a:ext uri="{FF2B5EF4-FFF2-40B4-BE49-F238E27FC236}">
                <a16:creationId xmlns:a16="http://schemas.microsoft.com/office/drawing/2014/main" id="{EFC179ED-A554-E934-B5E7-FFEE67D83E41}"/>
              </a:ext>
            </a:extLst>
          </p:cNvPr>
          <p:cNvPicPr>
            <a:picLocks noChangeAspect="1"/>
          </p:cNvPicPr>
          <p:nvPr/>
        </p:nvPicPr>
        <p:blipFill>
          <a:blip r:embed="rId2" cstate="print"/>
          <a:stretch>
            <a:fillRect/>
          </a:stretch>
        </p:blipFill>
        <p:spPr>
          <a:xfrm>
            <a:off x="590308" y="4109013"/>
            <a:ext cx="3946968" cy="2430683"/>
          </a:xfrm>
          <a:prstGeom prst="rect">
            <a:avLst/>
          </a:prstGeom>
        </p:spPr>
      </p:pic>
      <p:sp>
        <p:nvSpPr>
          <p:cNvPr id="6" name="TextBox 5">
            <a:extLst>
              <a:ext uri="{FF2B5EF4-FFF2-40B4-BE49-F238E27FC236}">
                <a16:creationId xmlns:a16="http://schemas.microsoft.com/office/drawing/2014/main" id="{BFB891E1-6FB6-13B8-A874-500271CD3925}"/>
              </a:ext>
            </a:extLst>
          </p:cNvPr>
          <p:cNvSpPr txBox="1"/>
          <p:nvPr/>
        </p:nvSpPr>
        <p:spPr>
          <a:xfrm>
            <a:off x="5861168" y="4116697"/>
            <a:ext cx="5740524" cy="1323439"/>
          </a:xfrm>
          <a:prstGeom prst="rect">
            <a:avLst/>
          </a:prstGeom>
          <a:solidFill>
            <a:schemeClr val="accent2">
              <a:lumMod val="40000"/>
              <a:lumOff val="60000"/>
            </a:schemeClr>
          </a:solid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Healthcare organizations can design targeted campaigns and outreach programs based on the full province name, ensuring more effective and relevant healthcare interventions.</a:t>
            </a:r>
          </a:p>
        </p:txBody>
      </p:sp>
      <p:sp>
        <p:nvSpPr>
          <p:cNvPr id="7" name="TextBox 6">
            <a:extLst>
              <a:ext uri="{FF2B5EF4-FFF2-40B4-BE49-F238E27FC236}">
                <a16:creationId xmlns:a16="http://schemas.microsoft.com/office/drawing/2014/main" id="{C0611848-CBEF-717C-0AC9-F41F82FB3025}"/>
              </a:ext>
            </a:extLst>
          </p:cNvPr>
          <p:cNvSpPr txBox="1"/>
          <p:nvPr/>
        </p:nvSpPr>
        <p:spPr>
          <a:xfrm>
            <a:off x="6562845" y="3429000"/>
            <a:ext cx="1088020" cy="369332"/>
          </a:xfrm>
          <a:prstGeom prst="rect">
            <a:avLst/>
          </a:prstGeom>
          <a:solidFill>
            <a:srgbClr val="92D050"/>
          </a:solidFill>
        </p:spPr>
        <p:txBody>
          <a:bodyPr wrap="square">
            <a:spAutoFit/>
          </a:bodyPr>
          <a:lstStyle/>
          <a:p>
            <a:r>
              <a:rPr lang="en-US" dirty="0"/>
              <a:t>Insight</a:t>
            </a:r>
          </a:p>
        </p:txBody>
      </p:sp>
    </p:spTree>
    <p:extLst>
      <p:ext uri="{BB962C8B-B14F-4D97-AF65-F5344CB8AC3E}">
        <p14:creationId xmlns:p14="http://schemas.microsoft.com/office/powerpoint/2010/main" val="2159723887"/>
      </p:ext>
    </p:extLst>
  </p:cSld>
  <p:clrMapOvr>
    <a:masterClrMapping/>
  </p:clrMapOvr>
</p:sld>
</file>

<file path=ppt/theme/theme1.xml><?xml version="1.0" encoding="utf-8"?>
<a:theme xmlns:a="http://schemas.openxmlformats.org/drawingml/2006/main" name="Cover and End Slide Master">
  <a:themeElements>
    <a:clrScheme name="ALLPPT-102">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E70DE"/>
      </a:accent5>
      <a:accent6>
        <a:srgbClr val="7143D9"/>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102">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E70DE"/>
      </a:accent5>
      <a:accent6>
        <a:srgbClr val="7143D9"/>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102">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E70DE"/>
      </a:accent5>
      <a:accent6>
        <a:srgbClr val="7143D9"/>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23352</TotalTime>
  <Words>2984</Words>
  <Application>Microsoft Office PowerPoint</Application>
  <PresentationFormat>Widescreen</PresentationFormat>
  <Paragraphs>294</Paragraphs>
  <Slides>37</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37</vt:i4>
      </vt:variant>
    </vt:vector>
  </HeadingPairs>
  <TitlesOfParts>
    <vt:vector size="49" baseType="lpstr">
      <vt:lpstr>Algerian</vt:lpstr>
      <vt:lpstr>Arial</vt:lpstr>
      <vt:lpstr>Arial Black</vt:lpstr>
      <vt:lpstr>Calibri</vt:lpstr>
      <vt:lpstr>Century Gothic</vt:lpstr>
      <vt:lpstr>Comic Sans MS</vt:lpstr>
      <vt:lpstr>Times New Roman</vt:lpstr>
      <vt:lpstr>Trebuchet MS</vt:lpstr>
      <vt:lpstr>Cover and End Slide Master</vt:lpstr>
      <vt:lpstr>Contents Slide Master</vt:lpstr>
      <vt:lpstr>Section Break Slide Master</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Admin</cp:lastModifiedBy>
  <cp:revision>112</cp:revision>
  <dcterms:created xsi:type="dcterms:W3CDTF">2020-01-20T05:08:25Z</dcterms:created>
  <dcterms:modified xsi:type="dcterms:W3CDTF">2024-08-03T08:43:03Z</dcterms:modified>
</cp:coreProperties>
</file>