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6"/>
  </p:notesMasterIdLst>
  <p:sldIdLst>
    <p:sldId id="256" r:id="rId2"/>
    <p:sldId id="257" r:id="rId3"/>
    <p:sldId id="266" r:id="rId4"/>
    <p:sldId id="259" r:id="rId5"/>
    <p:sldId id="273" r:id="rId6"/>
    <p:sldId id="275" r:id="rId7"/>
    <p:sldId id="284" r:id="rId8"/>
    <p:sldId id="267" r:id="rId9"/>
    <p:sldId id="263" r:id="rId10"/>
    <p:sldId id="258" r:id="rId11"/>
    <p:sldId id="287" r:id="rId12"/>
    <p:sldId id="276" r:id="rId13"/>
    <p:sldId id="300" r:id="rId14"/>
    <p:sldId id="309" r:id="rId15"/>
    <p:sldId id="349" r:id="rId16"/>
    <p:sldId id="283" r:id="rId17"/>
    <p:sldId id="350" r:id="rId18"/>
    <p:sldId id="351" r:id="rId19"/>
    <p:sldId id="352" r:id="rId20"/>
    <p:sldId id="353" r:id="rId21"/>
    <p:sldId id="354" r:id="rId22"/>
    <p:sldId id="355" r:id="rId23"/>
    <p:sldId id="291" r:id="rId24"/>
    <p:sldId id="311" r:id="rId25"/>
  </p:sldIdLst>
  <p:sldSz cx="9144000" cy="5143500" type="screen16x9"/>
  <p:notesSz cx="6858000" cy="9144000"/>
  <p:embeddedFontLst>
    <p:embeddedFont>
      <p:font typeface="Josefin Sans" pitchFamily="2" charset="0"/>
      <p:regular r:id="rId27"/>
      <p:bold r:id="rId28"/>
      <p:italic r:id="rId29"/>
      <p:boldItalic r:id="rId30"/>
    </p:embeddedFont>
    <p:embeddedFont>
      <p:font typeface="Josefin Sans Medium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ato Light" panose="020F0502020204030203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Work Sans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E8E4B8-E4A7-4AE2-BC08-82474C88C10A}">
  <a:tblStyle styleId="{FFE8E4B8-E4A7-4AE2-BC08-82474C88C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06"/>
    <p:restoredTop sz="94636"/>
  </p:normalViewPr>
  <p:slideViewPr>
    <p:cSldViewPr snapToGrid="0" snapToObjects="1">
      <p:cViewPr varScale="1">
        <p:scale>
          <a:sx n="112" d="100"/>
          <a:sy n="112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bae437e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bae437e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b7af70e745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b7af70e745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b8ae7e6e2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b8ae7e6e2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b7af70e745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b7af70e745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8edff06b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8edff06ba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45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605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0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d1a54f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d1a54f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78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3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b7af70e7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b7af70e7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04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7cb982f3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7cb982f3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b8ae7e6e2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b8ae7e6e2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b7cb982f3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b7cb982f3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7cb982f3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7cb982f3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b7cb982f39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b7cb982f39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b7cb982f39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b7cb982f39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7af70e7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7af70e7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7cb982f3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7cb982f3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b7cb982f3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b7cb982f3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 rot="1828969">
            <a:off x="938629" y="-22211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 rot="1828969">
            <a:off x="-1021971" y="-27474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20000" y="551250"/>
            <a:ext cx="29715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86070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720000" y="2268788"/>
            <a:ext cx="3852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2858589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4720440" y="3647542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6718349" y="3647542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4578101" y="2278470"/>
            <a:ext cx="3852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7" hasCustomPrompt="1"/>
          </p:nvPr>
        </p:nvSpPr>
        <p:spPr>
          <a:xfrm>
            <a:off x="1186075" y="2837376"/>
            <a:ext cx="916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8" hasCustomPrompt="1"/>
          </p:nvPr>
        </p:nvSpPr>
        <p:spPr>
          <a:xfrm>
            <a:off x="3195084" y="2837376"/>
            <a:ext cx="9144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9"/>
          <p:cNvSpPr/>
          <p:nvPr/>
        </p:nvSpPr>
        <p:spPr>
          <a:xfrm rot="10326918" flipH="1">
            <a:off x="4508692" y="-665835"/>
            <a:ext cx="5011441" cy="304623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 rot="9924234" flipH="1">
            <a:off x="5227228" y="-918671"/>
            <a:ext cx="5011807" cy="304608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831295" y="3041568"/>
            <a:ext cx="1581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2829275" y="3041568"/>
            <a:ext cx="15813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831295" y="2710293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2829275" y="2707953"/>
            <a:ext cx="15813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2782325" y="589350"/>
            <a:ext cx="35793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 rot="-5712136">
            <a:off x="2080785" y="-1488004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 rot="-5712136">
            <a:off x="2494775" y="-384606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3200" y="3154593"/>
            <a:ext cx="3998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713200" y="1692350"/>
            <a:ext cx="39984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 Medium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8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 rot="5712136" flipH="1">
            <a:off x="-169825" y="-1526104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5712136" flipH="1">
            <a:off x="-583815" y="-422706"/>
            <a:ext cx="7271387" cy="7428138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hasCustomPrompt="1"/>
          </p:nvPr>
        </p:nvSpPr>
        <p:spPr>
          <a:xfrm>
            <a:off x="3901350" y="1174050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 idx="2"/>
          </p:nvPr>
        </p:nvSpPr>
        <p:spPr>
          <a:xfrm>
            <a:off x="2809650" y="3018725"/>
            <a:ext cx="52818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2809650" y="3472640"/>
            <a:ext cx="52818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8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 rot="1828969">
            <a:off x="938629" y="-25259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/>
          <p:nvPr/>
        </p:nvSpPr>
        <p:spPr>
          <a:xfrm rot="1828969">
            <a:off x="-1021971" y="-30304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/>
          <p:nvPr/>
        </p:nvSpPr>
        <p:spPr>
          <a:xfrm rot="1828969">
            <a:off x="1029004" y="-298157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2782325" y="589350"/>
            <a:ext cx="3579300" cy="15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1"/>
          </p:nvPr>
        </p:nvSpPr>
        <p:spPr>
          <a:xfrm>
            <a:off x="1844939" y="3532275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2"/>
          </p:nvPr>
        </p:nvSpPr>
        <p:spPr>
          <a:xfrm>
            <a:off x="5081896" y="3532278"/>
            <a:ext cx="22128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3"/>
          </p:nvPr>
        </p:nvSpPr>
        <p:spPr>
          <a:xfrm>
            <a:off x="1854200" y="3224821"/>
            <a:ext cx="2194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4"/>
          </p:nvPr>
        </p:nvSpPr>
        <p:spPr>
          <a:xfrm>
            <a:off x="5077559" y="3214082"/>
            <a:ext cx="2221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9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"/>
          </p:nvPr>
        </p:nvSpPr>
        <p:spPr>
          <a:xfrm>
            <a:off x="717186" y="2971851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2"/>
          </p:nvPr>
        </p:nvSpPr>
        <p:spPr>
          <a:xfrm>
            <a:off x="717636" y="2463093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3"/>
          </p:nvPr>
        </p:nvSpPr>
        <p:spPr>
          <a:xfrm>
            <a:off x="6827510" y="3648203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4"/>
          </p:nvPr>
        </p:nvSpPr>
        <p:spPr>
          <a:xfrm>
            <a:off x="6827960" y="3135283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5"/>
          </p:nvPr>
        </p:nvSpPr>
        <p:spPr>
          <a:xfrm>
            <a:off x="6827550" y="1721095"/>
            <a:ext cx="15813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6"/>
          </p:nvPr>
        </p:nvSpPr>
        <p:spPr>
          <a:xfrm>
            <a:off x="6827960" y="11937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1422038" y="-15680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109538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3202427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1"/>
          </p:nvPr>
        </p:nvSpPr>
        <p:spPr>
          <a:xfrm>
            <a:off x="1745276" y="296416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2"/>
          </p:nvPr>
        </p:nvSpPr>
        <p:spPr>
          <a:xfrm>
            <a:off x="1822676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3"/>
          </p:nvPr>
        </p:nvSpPr>
        <p:spPr>
          <a:xfrm>
            <a:off x="3781873" y="2964166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4"/>
          </p:nvPr>
        </p:nvSpPr>
        <p:spPr>
          <a:xfrm>
            <a:off x="3859273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subTitle" idx="5"/>
          </p:nvPr>
        </p:nvSpPr>
        <p:spPr>
          <a:xfrm>
            <a:off x="5662325" y="2964175"/>
            <a:ext cx="17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7"/>
          <p:cNvSpPr txBox="1">
            <a:spLocks noGrp="1"/>
          </p:cNvSpPr>
          <p:nvPr>
            <p:ph type="subTitle" idx="6"/>
          </p:nvPr>
        </p:nvSpPr>
        <p:spPr>
          <a:xfrm>
            <a:off x="5740328" y="2630875"/>
            <a:ext cx="1580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7"/>
          <p:cNvSpPr txBox="1">
            <a:spLocks noGrp="1"/>
          </p:cNvSpPr>
          <p:nvPr>
            <p:ph type="title" idx="7" hasCustomPrompt="1"/>
          </p:nvPr>
        </p:nvSpPr>
        <p:spPr>
          <a:xfrm>
            <a:off x="1745276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 idx="8" hasCustomPrompt="1"/>
          </p:nvPr>
        </p:nvSpPr>
        <p:spPr>
          <a:xfrm>
            <a:off x="3781873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37"/>
          <p:cNvSpPr txBox="1">
            <a:spLocks noGrp="1"/>
          </p:cNvSpPr>
          <p:nvPr>
            <p:ph type="title" idx="9" hasCustomPrompt="1"/>
          </p:nvPr>
        </p:nvSpPr>
        <p:spPr>
          <a:xfrm>
            <a:off x="5662928" y="2103516"/>
            <a:ext cx="17352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3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9715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6">
  <p:cSld name="CUSTOM_4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title" hasCustomPrompt="1"/>
          </p:nvPr>
        </p:nvSpPr>
        <p:spPr>
          <a:xfrm>
            <a:off x="1897038" y="1143888"/>
            <a:ext cx="534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0" name="Google Shape;490;p56"/>
          <p:cNvSpPr txBox="1">
            <a:spLocks noGrp="1"/>
          </p:cNvSpPr>
          <p:nvPr>
            <p:ph type="title" idx="2"/>
          </p:nvPr>
        </p:nvSpPr>
        <p:spPr>
          <a:xfrm>
            <a:off x="1897038" y="2988563"/>
            <a:ext cx="53499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91" name="Google Shape;491;p56"/>
          <p:cNvSpPr/>
          <p:nvPr/>
        </p:nvSpPr>
        <p:spPr>
          <a:xfrm rot="-1015016">
            <a:off x="3909986" y="-1134486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6"/>
          <p:cNvSpPr/>
          <p:nvPr/>
        </p:nvSpPr>
        <p:spPr>
          <a:xfrm rot="-1015016">
            <a:off x="2913655" y="-505041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6"/>
          <p:cNvSpPr/>
          <p:nvPr/>
        </p:nvSpPr>
        <p:spPr>
          <a:xfrm rot="9784984">
            <a:off x="-2440170" y="-720504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6"/>
          <p:cNvSpPr/>
          <p:nvPr/>
        </p:nvSpPr>
        <p:spPr>
          <a:xfrm rot="9784984">
            <a:off x="-1443839" y="-1349949"/>
            <a:ext cx="7271774" cy="742830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950" y="1103354"/>
            <a:ext cx="77040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25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50"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rot="-220157">
            <a:off x="4140515" y="-2378374"/>
            <a:ext cx="12883966" cy="2642905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72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801600" y="-1511840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828969">
            <a:off x="-2189620" y="-23992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828969">
            <a:off x="-229020" y="-2177787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553086"/>
            <a:ext cx="239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157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76113" y="-1210912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1762600" y="-1487311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 rot="-10501244">
            <a:off x="5729755" y="3876207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 rot="-10501244">
            <a:off x="6260568" y="3935718"/>
            <a:ext cx="7627109" cy="1699821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1828969">
            <a:off x="-2265421" y="-2900596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552528"/>
            <a:ext cx="3774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41775" y="1615003"/>
            <a:ext cx="14121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41775" y="2228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3" hasCustomPrompt="1"/>
          </p:nvPr>
        </p:nvSpPr>
        <p:spPr>
          <a:xfrm>
            <a:off x="337133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3371338" y="2228604"/>
            <a:ext cx="2220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5957688" y="161500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5957688" y="2228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741775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41775" y="3573285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 hasCustomPrompt="1"/>
          </p:nvPr>
        </p:nvSpPr>
        <p:spPr>
          <a:xfrm>
            <a:off x="337133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337133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5957688" y="2964073"/>
            <a:ext cx="14112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5957688" y="3573285"/>
            <a:ext cx="2395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006013" y="-14201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4244013" y="-1259525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6"/>
          </p:nvPr>
        </p:nvSpPr>
        <p:spPr>
          <a:xfrm>
            <a:off x="741775" y="253962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7"/>
          </p:nvPr>
        </p:nvSpPr>
        <p:spPr>
          <a:xfrm>
            <a:off x="3371338" y="2539626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8"/>
          </p:nvPr>
        </p:nvSpPr>
        <p:spPr>
          <a:xfrm>
            <a:off x="5957688" y="253962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9"/>
          </p:nvPr>
        </p:nvSpPr>
        <p:spPr>
          <a:xfrm>
            <a:off x="741775" y="3893946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0"/>
          </p:nvPr>
        </p:nvSpPr>
        <p:spPr>
          <a:xfrm>
            <a:off x="337133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1"/>
          </p:nvPr>
        </p:nvSpPr>
        <p:spPr>
          <a:xfrm>
            <a:off x="5957688" y="3893946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rot="681460" flipH="1">
            <a:off x="-2056195" y="2877808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681460" flipH="1">
            <a:off x="-2876711" y="2526183"/>
            <a:ext cx="5011380" cy="3046220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998000" y="552525"/>
            <a:ext cx="51480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" hasCustomPrompt="1"/>
          </p:nvPr>
        </p:nvSpPr>
        <p:spPr>
          <a:xfrm>
            <a:off x="741775" y="1996000"/>
            <a:ext cx="22179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741775" y="2609604"/>
            <a:ext cx="22254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3" hasCustomPrompt="1"/>
          </p:nvPr>
        </p:nvSpPr>
        <p:spPr>
          <a:xfrm>
            <a:off x="3371357" y="1996000"/>
            <a:ext cx="22254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4"/>
          </p:nvPr>
        </p:nvSpPr>
        <p:spPr>
          <a:xfrm>
            <a:off x="3371338" y="2609604"/>
            <a:ext cx="2220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5" hasCustomPrompt="1"/>
          </p:nvPr>
        </p:nvSpPr>
        <p:spPr>
          <a:xfrm>
            <a:off x="5957709" y="1996000"/>
            <a:ext cx="2398800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6"/>
          </p:nvPr>
        </p:nvSpPr>
        <p:spPr>
          <a:xfrm>
            <a:off x="5957688" y="2609604"/>
            <a:ext cx="23988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7"/>
          </p:nvPr>
        </p:nvSpPr>
        <p:spPr>
          <a:xfrm>
            <a:off x="741775" y="2935034"/>
            <a:ext cx="22254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8"/>
          </p:nvPr>
        </p:nvSpPr>
        <p:spPr>
          <a:xfrm>
            <a:off x="3371338" y="2935034"/>
            <a:ext cx="22179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9"/>
          </p:nvPr>
        </p:nvSpPr>
        <p:spPr>
          <a:xfrm>
            <a:off x="5957688" y="2935034"/>
            <a:ext cx="23958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3018600" y="553075"/>
            <a:ext cx="31068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3018600" y="2834950"/>
            <a:ext cx="3106800" cy="1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/>
          <p:nvPr/>
        </p:nvSpPr>
        <p:spPr>
          <a:xfrm rot="10643912" flipH="1">
            <a:off x="1643120" y="-812891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rot="10380898" flipH="1">
            <a:off x="2550050" y="-688654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rot="-156088" flipH="1">
            <a:off x="-557930" y="1966665"/>
            <a:ext cx="9759623" cy="355259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 rot="-419102" flipH="1">
            <a:off x="-405340" y="1960546"/>
            <a:ext cx="8700102" cy="3434477"/>
          </a:xfrm>
          <a:custGeom>
            <a:avLst/>
            <a:gdLst/>
            <a:ahLst/>
            <a:cxnLst/>
            <a:rect l="l" t="t" r="r" b="b"/>
            <a:pathLst>
              <a:path w="221112" h="72454" extrusionOk="0">
                <a:moveTo>
                  <a:pt x="221112" y="442"/>
                </a:moveTo>
                <a:cubicBezTo>
                  <a:pt x="218816" y="178"/>
                  <a:pt x="216520" y="1"/>
                  <a:pt x="214268" y="1"/>
                </a:cubicBezTo>
                <a:cubicBezTo>
                  <a:pt x="155193" y="1"/>
                  <a:pt x="135237" y="72454"/>
                  <a:pt x="0" y="72454"/>
                </a:cubicBezTo>
                <a:lnTo>
                  <a:pt x="221112" y="72454"/>
                </a:lnTo>
                <a:close/>
              </a:path>
            </a:pathLst>
          </a:custGeom>
          <a:solidFill>
            <a:schemeClr val="dk2">
              <a:alpha val="6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5" r:id="rId11"/>
    <p:sldLayoutId id="2147483671" r:id="rId12"/>
    <p:sldLayoutId id="2147483673" r:id="rId13"/>
    <p:sldLayoutId id="2147483674" r:id="rId14"/>
    <p:sldLayoutId id="2147483679" r:id="rId15"/>
    <p:sldLayoutId id="2147483680" r:id="rId16"/>
    <p:sldLayoutId id="2147483683" r:id="rId17"/>
    <p:sldLayoutId id="2147483694" r:id="rId18"/>
    <p:sldLayoutId id="214748370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66"/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6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66"/>
          <p:cNvGrpSpPr/>
          <p:nvPr/>
        </p:nvGrpSpPr>
        <p:grpSpPr>
          <a:xfrm rot="384094" flipH="1">
            <a:off x="706256" y="-703371"/>
            <a:ext cx="8731983" cy="6154719"/>
            <a:chOff x="269813" y="-541588"/>
            <a:chExt cx="8731675" cy="6154502"/>
          </a:xfrm>
        </p:grpSpPr>
        <p:sp>
          <p:nvSpPr>
            <p:cNvPr id="541" name="Google Shape;541;p66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6"/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66"/>
          <p:cNvSpPr txBox="1">
            <a:spLocks noGrp="1"/>
          </p:cNvSpPr>
          <p:nvPr>
            <p:ph type="subTitle" idx="1"/>
          </p:nvPr>
        </p:nvSpPr>
        <p:spPr>
          <a:xfrm>
            <a:off x="6225800" y="4181201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b="1" dirty="0"/>
              <a:t>  Presented by:</a:t>
            </a:r>
          </a:p>
          <a:p>
            <a:pPr marL="0" indent="0"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Rehab AL Zaidi</a:t>
            </a:r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Ajwad</a:t>
            </a:r>
            <a:r>
              <a:rPr lang="en-US" dirty="0"/>
              <a:t> </a:t>
            </a:r>
            <a:r>
              <a:rPr lang="en-US" dirty="0" err="1"/>
              <a:t>Almajnuni</a:t>
            </a:r>
            <a:endParaRPr lang="en-US" dirty="0"/>
          </a:p>
          <a:p>
            <a:pPr marL="285750" indent="-285750" algn="l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/>
              <a:t>Reem Alghamdi</a:t>
            </a:r>
            <a:endParaRPr lang="en-US" dirty="0">
              <a:effectLst/>
            </a:endParaRPr>
          </a:p>
        </p:txBody>
      </p:sp>
      <p:sp>
        <p:nvSpPr>
          <p:cNvPr id="544" name="Google Shape;544;p66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HOTEL</a:t>
            </a:r>
            <a:br>
              <a:rPr lang="en" sz="4200" dirty="0"/>
            </a:br>
            <a:r>
              <a:rPr lang="en" sz="3400" b="0" dirty="0">
                <a:latin typeface="Josefin Sans Medium"/>
                <a:sym typeface="Josefin Sans Medium"/>
              </a:rPr>
              <a:t>BOOKING</a:t>
            </a:r>
            <a:r>
              <a:rPr lang="en" sz="3000" b="0" dirty="0">
                <a:latin typeface="Josefin Sans Medium"/>
                <a:ea typeface="Josefin Sans Medium"/>
                <a:cs typeface="Josefin Sans Medium"/>
                <a:sym typeface="Josefin Sans Medium"/>
              </a:rPr>
              <a:t> 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" grpId="0" build="p"/>
      <p:bldP spid="5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5A596294-2CDA-AA42-BA2C-FA3CC3BA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83898"/>
            <a:ext cx="8275320" cy="624762"/>
          </a:xfrm>
        </p:spPr>
        <p:txBody>
          <a:bodyPr/>
          <a:lstStyle/>
          <a:p>
            <a:pPr algn="ctr"/>
            <a:r>
              <a:rPr lang="en-US" sz="2400" dirty="0"/>
              <a:t>Cancellation Rate By Months</a:t>
            </a:r>
            <a:endParaRPr lang="ar-SA" sz="2400" dirty="0"/>
          </a:p>
        </p:txBody>
      </p:sp>
      <p:pic>
        <p:nvPicPr>
          <p:cNvPr id="41" name="صورة 40">
            <a:extLst>
              <a:ext uri="{FF2B5EF4-FFF2-40B4-BE49-F238E27FC236}">
                <a16:creationId xmlns:a16="http://schemas.microsoft.com/office/drawing/2014/main" id="{7E440CF8-A0BA-8549-8964-95C06EF9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85" y="688800"/>
            <a:ext cx="6183630" cy="437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97"/>
          <p:cNvSpPr txBox="1">
            <a:spLocks noGrp="1"/>
          </p:cNvSpPr>
          <p:nvPr>
            <p:ph type="title"/>
          </p:nvPr>
        </p:nvSpPr>
        <p:spPr>
          <a:xfrm>
            <a:off x="194310" y="354330"/>
            <a:ext cx="8755380" cy="52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Is the number of changes of the reservation affected by (market segment)?</a:t>
            </a:r>
            <a:endParaRPr sz="1800" dirty="0"/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74E95F11-DDB7-F845-A7B8-AB9F575E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10" y="880110"/>
            <a:ext cx="7002780" cy="3787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6"/>
          <p:cNvSpPr txBox="1">
            <a:spLocks noGrp="1"/>
          </p:cNvSpPr>
          <p:nvPr>
            <p:ph type="title"/>
          </p:nvPr>
        </p:nvSpPr>
        <p:spPr>
          <a:xfrm>
            <a:off x="-682080" y="181513"/>
            <a:ext cx="419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dirty="0"/>
              <a:t>The Most reservation</a:t>
            </a:r>
            <a:br>
              <a:rPr lang="en-US" sz="4000" dirty="0"/>
            </a:br>
            <a:r>
              <a:rPr lang="en-US" sz="4000" dirty="0"/>
              <a:t>  year</a:t>
            </a:r>
            <a:endParaRPr sz="40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486A8BAE-238D-DC4E-803C-C50FCB1E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40" y="1270000"/>
            <a:ext cx="5461000" cy="387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10"/>
          <p:cNvSpPr txBox="1">
            <a:spLocks noGrp="1"/>
          </p:cNvSpPr>
          <p:nvPr>
            <p:ph type="title"/>
          </p:nvPr>
        </p:nvSpPr>
        <p:spPr>
          <a:xfrm>
            <a:off x="3086250" y="-86286"/>
            <a:ext cx="2971500" cy="81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4400" dirty="0"/>
              <a:t> Models</a:t>
            </a:r>
            <a:br>
              <a:rPr lang="en-US" sz="4400" dirty="0"/>
            </a:br>
            <a:endParaRPr lang="en-US" sz="4400" dirty="0"/>
          </a:p>
        </p:txBody>
      </p:sp>
      <p:graphicFrame>
        <p:nvGraphicFramePr>
          <p:cNvPr id="1406" name="Google Shape;1406;p110"/>
          <p:cNvGraphicFramePr/>
          <p:nvPr>
            <p:extLst>
              <p:ext uri="{D42A27DB-BD31-4B8C-83A1-F6EECF244321}">
                <p14:modId xmlns:p14="http://schemas.microsoft.com/office/powerpoint/2010/main" val="2453706249"/>
              </p:ext>
            </p:extLst>
          </p:nvPr>
        </p:nvGraphicFramePr>
        <p:xfrm>
          <a:off x="1135434" y="726339"/>
          <a:ext cx="6873132" cy="4108339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71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85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Models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sz="1800" b="1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35021"/>
                  </a:ext>
                </a:extLst>
              </a:tr>
              <a:tr h="48185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KNN</a:t>
                      </a:r>
                      <a:endParaRPr dirty="0">
                        <a:solidFill>
                          <a:schemeClr val="lt1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0.86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ar-SA" dirty="0"/>
                        <a:t>0.57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ar-SA" dirty="0"/>
                        <a:t>0.55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Logistic Regression</a:t>
                      </a:r>
                      <a:endParaRPr dirty="0">
                        <a:solidFill>
                          <a:srgbClr val="4C6C88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ar-SA" dirty="0"/>
                        <a:t>0.95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dirty="0"/>
                        <a:t>0.91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ar-SA" dirty="0"/>
                        <a:t>0.90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Random Forest</a:t>
                      </a:r>
                      <a:endParaRPr dirty="0">
                        <a:solidFill>
                          <a:schemeClr val="bg1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lang="ar-SA"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lang="ar-SA"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17016"/>
                  </a:ext>
                </a:extLst>
              </a:tr>
              <a:tr h="7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Decision Tree</a:t>
                      </a:r>
                      <a:endParaRPr dirty="0">
                        <a:solidFill>
                          <a:schemeClr val="bg1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8744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19"/>
          <p:cNvSpPr txBox="1">
            <a:spLocks noGrp="1"/>
          </p:cNvSpPr>
          <p:nvPr>
            <p:ph type="title"/>
          </p:nvPr>
        </p:nvSpPr>
        <p:spPr>
          <a:xfrm>
            <a:off x="1462995" y="546290"/>
            <a:ext cx="6218010" cy="733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Decision Tree</a:t>
            </a:r>
            <a:endParaRPr sz="4400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DE7A161-7829-7741-8306-E08DA6C5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1" y="920750"/>
            <a:ext cx="5701553" cy="3963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10"/>
          <p:cNvSpPr txBox="1">
            <a:spLocks noGrp="1"/>
          </p:cNvSpPr>
          <p:nvPr>
            <p:ph type="title"/>
          </p:nvPr>
        </p:nvSpPr>
        <p:spPr>
          <a:xfrm>
            <a:off x="3086250" y="-10758"/>
            <a:ext cx="2971500" cy="677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4400" dirty="0"/>
              <a:t> Models</a:t>
            </a:r>
            <a:br>
              <a:rPr lang="en-US" sz="4400" dirty="0"/>
            </a:br>
            <a:endParaRPr lang="en-US" sz="4400" dirty="0"/>
          </a:p>
        </p:txBody>
      </p:sp>
      <p:graphicFrame>
        <p:nvGraphicFramePr>
          <p:cNvPr id="1406" name="Google Shape;1406;p110"/>
          <p:cNvGraphicFramePr/>
          <p:nvPr>
            <p:extLst>
              <p:ext uri="{D42A27DB-BD31-4B8C-83A1-F6EECF244321}">
                <p14:modId xmlns:p14="http://schemas.microsoft.com/office/powerpoint/2010/main" val="3980034348"/>
              </p:ext>
            </p:extLst>
          </p:nvPr>
        </p:nvGraphicFramePr>
        <p:xfrm>
          <a:off x="1135434" y="755724"/>
          <a:ext cx="6873132" cy="4108339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71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85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Models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809715"/>
                  </a:ext>
                </a:extLst>
              </a:tr>
              <a:tr h="48185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Voting</a:t>
                      </a:r>
                      <a:endParaRPr dirty="0">
                        <a:solidFill>
                          <a:schemeClr val="lt1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Stacking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 Classifier </a:t>
                      </a:r>
                      <a:endParaRPr dirty="0">
                        <a:solidFill>
                          <a:srgbClr val="4C6C88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AdaBoost</a:t>
                      </a:r>
                      <a:endParaRPr dirty="0">
                        <a:solidFill>
                          <a:schemeClr val="bg1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517016"/>
                  </a:ext>
                </a:extLst>
              </a:tr>
              <a:tr h="78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Gradiant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Josefin Sans Medium"/>
                          <a:ea typeface="Josefin Sans Medium"/>
                          <a:cs typeface="Josefin Sans Medium"/>
                          <a:sym typeface="Josefin Sans Medium"/>
                        </a:rPr>
                        <a:t> Boosting</a:t>
                      </a:r>
                      <a:endParaRPr dirty="0">
                        <a:solidFill>
                          <a:schemeClr val="bg1"/>
                        </a:solidFill>
                        <a:latin typeface="Josefin Sans Medium"/>
                        <a:ea typeface="Josefin Sans Medium"/>
                        <a:cs typeface="Josefin Sans Medium"/>
                        <a:sym typeface="Josefin Sans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8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638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KNN Evaluation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700967"/>
              </p:ext>
            </p:extLst>
          </p:nvPr>
        </p:nvGraphicFramePr>
        <p:xfrm>
          <a:off x="5819886" y="1775013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769070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صورة 6">
            <a:extLst>
              <a:ext uri="{FF2B5EF4-FFF2-40B4-BE49-F238E27FC236}">
                <a16:creationId xmlns:a16="http://schemas.microsoft.com/office/drawing/2014/main" id="{DE56BD58-BBED-1E41-A685-018ECE5C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4" y="852099"/>
            <a:ext cx="4148437" cy="34393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Logstic</a:t>
            </a:r>
            <a:r>
              <a:rPr lang="en-US" dirty="0"/>
              <a:t> Evaluation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219747"/>
              </p:ext>
            </p:extLst>
          </p:nvPr>
        </p:nvGraphicFramePr>
        <p:xfrm>
          <a:off x="5550945" y="1742740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0.90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0.91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607705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صورة 4">
            <a:extLst>
              <a:ext uri="{FF2B5EF4-FFF2-40B4-BE49-F238E27FC236}">
                <a16:creationId xmlns:a16="http://schemas.microsoft.com/office/drawing/2014/main" id="{0A436E18-FDBC-5143-9544-A6EAD1A5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66" y="857478"/>
            <a:ext cx="4217934" cy="3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935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Random Forest Evaluation</a:t>
            </a:r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803633"/>
              </p:ext>
            </p:extLst>
          </p:nvPr>
        </p:nvGraphicFramePr>
        <p:xfrm>
          <a:off x="5550945" y="1742740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607705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صورة 4">
            <a:extLst>
              <a:ext uri="{FF2B5EF4-FFF2-40B4-BE49-F238E27FC236}">
                <a16:creationId xmlns:a16="http://schemas.microsoft.com/office/drawing/2014/main" id="{8BD4DBDB-F2F5-B94E-955B-E35AB78B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8" y="782170"/>
            <a:ext cx="4403227" cy="35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47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Voting Evaluation</a:t>
            </a:r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339277"/>
              </p:ext>
            </p:extLst>
          </p:nvPr>
        </p:nvGraphicFramePr>
        <p:xfrm>
          <a:off x="5550945" y="1742740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607705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صورة 4">
            <a:extLst>
              <a:ext uri="{FF2B5EF4-FFF2-40B4-BE49-F238E27FC236}">
                <a16:creationId xmlns:a16="http://schemas.microsoft.com/office/drawing/2014/main" id="{C5327C98-22BF-7643-B9DE-07B6C81E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0" y="782171"/>
            <a:ext cx="4403225" cy="35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89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7"/>
          <p:cNvSpPr txBox="1">
            <a:spLocks noGrp="1"/>
          </p:cNvSpPr>
          <p:nvPr>
            <p:ph type="title"/>
          </p:nvPr>
        </p:nvSpPr>
        <p:spPr>
          <a:xfrm>
            <a:off x="719950" y="211454"/>
            <a:ext cx="77040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Introduction </a:t>
            </a:r>
            <a:endParaRPr lang="en-US" dirty="0">
              <a:effectLst/>
            </a:endParaRPr>
          </a:p>
        </p:txBody>
      </p:sp>
      <p:sp>
        <p:nvSpPr>
          <p:cNvPr id="550" name="Google Shape;550;p67"/>
          <p:cNvSpPr txBox="1">
            <a:spLocks noGrp="1"/>
          </p:cNvSpPr>
          <p:nvPr>
            <p:ph type="body" idx="1"/>
          </p:nvPr>
        </p:nvSpPr>
        <p:spPr>
          <a:xfrm>
            <a:off x="719950" y="790246"/>
            <a:ext cx="77040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>
              <a:spcBef>
                <a:spcPts val="1600"/>
              </a:spcBef>
              <a:buSzPts val="1100"/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The purpose of this project is to predict </a:t>
            </a:r>
            <a:r>
              <a:rPr lang="ar-SA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if someone canceled the reservation or not by using Classification algorithms.</a:t>
            </a:r>
            <a:r>
              <a:rPr lang="ar-SA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We worked with data</a:t>
            </a:r>
            <a:r>
              <a:rPr lang="ar-SA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" sz="1800" dirty="0"/>
              <a:t>HOTEL </a:t>
            </a:r>
            <a:r>
              <a:rPr lang="en" sz="1800" dirty="0">
                <a:latin typeface="Josefin Sans Medium"/>
                <a:sym typeface="Josefin Sans Medium"/>
              </a:rPr>
              <a:t>BOOKING</a:t>
            </a:r>
            <a:r>
              <a:rPr lang="en" sz="1800" dirty="0">
                <a:latin typeface="Josefin Sans Medium"/>
                <a:ea typeface="Josefin Sans Medium"/>
                <a:cs typeface="Josefin Sans Medium"/>
                <a:sym typeface="Josefin Sans Medium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) </a:t>
            </a:r>
            <a:r>
              <a:rPr lang="en-US" sz="1800" dirty="0">
                <a:solidFill>
                  <a:schemeClr val="dk2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.</a:t>
            </a:r>
          </a:p>
          <a:p>
            <a:pPr marL="0" marR="50800" indent="0">
              <a:spcBef>
                <a:spcPts val="1600"/>
              </a:spcBef>
              <a:buSzPts val="1100"/>
              <a:buNone/>
            </a:pPr>
            <a:r>
              <a:rPr lang="en-US" sz="1800" b="1" dirty="0"/>
              <a:t>About Data:</a:t>
            </a:r>
            <a:br>
              <a:rPr lang="en-US" sz="1800" b="1" dirty="0"/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This dataset contains observations for a City Hotel and a Resort Hotel. Each observation represents a hotel booking between the 1st of July 2015 and 31st of August 2017, including booking that effectively arrived.</a:t>
            </a:r>
          </a:p>
          <a:p>
            <a:pPr marL="114300" indent="0">
              <a:buNone/>
            </a:pP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It’s contained: </a:t>
            </a:r>
            <a:endParaRPr lang="en-US" sz="1800" dirty="0"/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32 Features . 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119390  Observations . 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Josefin Sans Medium"/>
              <a:sym typeface="Josefin Sans Medium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" grpId="0"/>
      <p:bldP spid="55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Stacking Evaluation</a:t>
            </a:r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200793"/>
              </p:ext>
            </p:extLst>
          </p:nvPr>
        </p:nvGraphicFramePr>
        <p:xfrm>
          <a:off x="5550945" y="1742740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607705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صورة 4">
            <a:extLst>
              <a:ext uri="{FF2B5EF4-FFF2-40B4-BE49-F238E27FC236}">
                <a16:creationId xmlns:a16="http://schemas.microsoft.com/office/drawing/2014/main" id="{04E43314-AE99-6D4C-A8B8-C3A0577A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9" y="786507"/>
            <a:ext cx="4392556" cy="35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52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AdaBoost Evaluation</a:t>
            </a:r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203387"/>
              </p:ext>
            </p:extLst>
          </p:nvPr>
        </p:nvGraphicFramePr>
        <p:xfrm>
          <a:off x="5550945" y="1742740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607705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صورة 4">
            <a:extLst>
              <a:ext uri="{FF2B5EF4-FFF2-40B4-BE49-F238E27FC236}">
                <a16:creationId xmlns:a16="http://schemas.microsoft.com/office/drawing/2014/main" id="{058B692D-E68D-8148-AC90-D16A907E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" y="792928"/>
            <a:ext cx="4376756" cy="35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49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3"/>
          <p:cNvSpPr txBox="1">
            <a:spLocks noGrp="1"/>
          </p:cNvSpPr>
          <p:nvPr>
            <p:ph type="title"/>
          </p:nvPr>
        </p:nvSpPr>
        <p:spPr>
          <a:xfrm>
            <a:off x="1108710" y="0"/>
            <a:ext cx="635508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Gradiant</a:t>
            </a:r>
            <a:r>
              <a:rPr lang="en-US" dirty="0"/>
              <a:t> Boosting Evaluation</a:t>
            </a:r>
          </a:p>
        </p:txBody>
      </p:sp>
      <p:graphicFrame>
        <p:nvGraphicFramePr>
          <p:cNvPr id="3" name="Google Shape;1406;p110">
            <a:extLst>
              <a:ext uri="{FF2B5EF4-FFF2-40B4-BE49-F238E27FC236}">
                <a16:creationId xmlns:a16="http://schemas.microsoft.com/office/drawing/2014/main" id="{B8230F30-0603-C04F-BF86-BA2E4B5F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135312"/>
              </p:ext>
            </p:extLst>
          </p:nvPr>
        </p:nvGraphicFramePr>
        <p:xfrm>
          <a:off x="5550945" y="1742740"/>
          <a:ext cx="2217776" cy="1194936"/>
        </p:xfrm>
        <a:graphic>
          <a:graphicData uri="http://schemas.openxmlformats.org/drawingml/2006/table">
            <a:tbl>
              <a:tblPr>
                <a:noFill/>
                <a:tableStyleId>{FFE8E4B8-E4A7-4AE2-BC08-82474C88C10A}</a:tableStyleId>
              </a:tblPr>
              <a:tblGrid>
                <a:gridCol w="110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dirty="0"/>
                        <a:t>1.0</a:t>
                      </a:r>
                      <a:endParaRPr dirty="0">
                        <a:solidFill>
                          <a:srgbClr val="4C6C8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Google Shape;682;p74">
            <a:extLst>
              <a:ext uri="{FF2B5EF4-FFF2-40B4-BE49-F238E27FC236}">
                <a16:creationId xmlns:a16="http://schemas.microsoft.com/office/drawing/2014/main" id="{9BC4C858-831A-E249-995C-A1903A45941D}"/>
              </a:ext>
            </a:extLst>
          </p:cNvPr>
          <p:cNvCxnSpPr>
            <a:cxnSpLocks/>
          </p:cNvCxnSpPr>
          <p:nvPr/>
        </p:nvCxnSpPr>
        <p:spPr>
          <a:xfrm>
            <a:off x="4607705" y="1264696"/>
            <a:ext cx="0" cy="2614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صورة 4">
            <a:extLst>
              <a:ext uri="{FF2B5EF4-FFF2-40B4-BE49-F238E27FC236}">
                <a16:creationId xmlns:a16="http://schemas.microsoft.com/office/drawing/2014/main" id="{52D88020-5E9C-444C-88CA-ECE1943D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5" y="766034"/>
            <a:ext cx="4442930" cy="36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32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01"/>
          <p:cNvSpPr txBox="1">
            <a:spLocks noGrp="1"/>
          </p:cNvSpPr>
          <p:nvPr>
            <p:ph type="title"/>
          </p:nvPr>
        </p:nvSpPr>
        <p:spPr>
          <a:xfrm>
            <a:off x="1433700" y="90387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  <a:r>
              <a:rPr lang="en-US" b="1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5768432-5E13-9346-85F0-A44CF1D466B1}"/>
              </a:ext>
            </a:extLst>
          </p:cNvPr>
          <p:cNvSpPr txBox="1"/>
          <p:nvPr/>
        </p:nvSpPr>
        <p:spPr>
          <a:xfrm>
            <a:off x="1268730" y="1907910"/>
            <a:ext cx="68808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 attempts to predict the best model if a person cancels the reservation or not, we made several models to determine the best model.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best result is </a:t>
            </a:r>
            <a:r>
              <a:rPr lang="en-US" sz="1600" b="1" dirty="0"/>
              <a:t>Random Forest 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Train : </a:t>
            </a:r>
            <a:r>
              <a:rPr lang="ar-SA" sz="1600" b="1" dirty="0"/>
              <a:t>1.0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Validation : </a:t>
            </a:r>
            <a:r>
              <a:rPr lang="ar-SA" sz="1600" b="1" dirty="0"/>
              <a:t>1.0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ato"/>
                <a:sym typeface="Lato"/>
              </a:rPr>
              <a:t>Test </a:t>
            </a:r>
            <a:r>
              <a:rPr lang="en-US" sz="1600" dirty="0">
                <a:solidFill>
                  <a:schemeClr val="dk2"/>
                </a:solidFill>
                <a:latin typeface="Lato"/>
                <a:sym typeface="Lato"/>
              </a:rPr>
              <a:t>:</a:t>
            </a:r>
            <a:r>
              <a:rPr lang="ar-SA" sz="1600" dirty="0">
                <a:solidFill>
                  <a:schemeClr val="dk2"/>
                </a:solidFill>
                <a:latin typeface="Lato"/>
                <a:sym typeface="Lato"/>
              </a:rPr>
              <a:t>  </a:t>
            </a:r>
            <a:r>
              <a:rPr lang="ar-SA" sz="1600" b="1" dirty="0"/>
              <a:t>1.0</a:t>
            </a:r>
            <a:endParaRPr lang="ar-SA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21"/>
          <p:cNvSpPr txBox="1">
            <a:spLocks noGrp="1"/>
          </p:cNvSpPr>
          <p:nvPr>
            <p:ph type="title"/>
          </p:nvPr>
        </p:nvSpPr>
        <p:spPr>
          <a:xfrm>
            <a:off x="1897050" y="2746778"/>
            <a:ext cx="53499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6"/>
          <p:cNvSpPr txBox="1">
            <a:spLocks noGrp="1"/>
          </p:cNvSpPr>
          <p:nvPr>
            <p:ph type="title"/>
          </p:nvPr>
        </p:nvSpPr>
        <p:spPr>
          <a:xfrm>
            <a:off x="720000" y="550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Preprocessing </a:t>
            </a:r>
            <a:endParaRPr lang="en-US" dirty="0">
              <a:effectLst/>
            </a:endParaRPr>
          </a:p>
        </p:txBody>
      </p:sp>
      <p:cxnSp>
        <p:nvCxnSpPr>
          <p:cNvPr id="714" name="Google Shape;714;p76"/>
          <p:cNvCxnSpPr>
            <a:stCxn id="715" idx="2"/>
            <a:endCxn id="716" idx="6"/>
          </p:cNvCxnSpPr>
          <p:nvPr/>
        </p:nvCxnSpPr>
        <p:spPr>
          <a:xfrm>
            <a:off x="1423525" y="2301475"/>
            <a:ext cx="62727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76"/>
          <p:cNvSpPr/>
          <p:nvPr/>
        </p:nvSpPr>
        <p:spPr>
          <a:xfrm>
            <a:off x="1423525" y="2019175"/>
            <a:ext cx="564600" cy="5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1</a:t>
            </a:r>
            <a:endParaRPr sz="2000">
              <a:solidFill>
                <a:schemeClr val="lt1"/>
              </a:solidFill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  <p:sp>
        <p:nvSpPr>
          <p:cNvPr id="717" name="Google Shape;717;p76"/>
          <p:cNvSpPr txBox="1"/>
          <p:nvPr/>
        </p:nvSpPr>
        <p:spPr>
          <a:xfrm>
            <a:off x="720000" y="2632906"/>
            <a:ext cx="2023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Check null values, Duplicates,</a:t>
            </a:r>
          </a:p>
          <a:p>
            <a:pPr algn="ctr"/>
            <a:r>
              <a:rPr lang="en-US" b="1" dirty="0"/>
              <a:t> Change Type</a:t>
            </a:r>
            <a:endParaRPr lang="en-US" b="1" dirty="0">
              <a:effectLst/>
            </a:endParaRPr>
          </a:p>
        </p:txBody>
      </p:sp>
      <p:sp>
        <p:nvSpPr>
          <p:cNvPr id="719" name="Google Shape;719;p76"/>
          <p:cNvSpPr txBox="1"/>
          <p:nvPr/>
        </p:nvSpPr>
        <p:spPr>
          <a:xfrm>
            <a:off x="3695250" y="2770222"/>
            <a:ext cx="1711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Get Dummies </a:t>
            </a:r>
            <a:endParaRPr lang="en-US" b="1" dirty="0">
              <a:effectLst/>
            </a:endParaRPr>
          </a:p>
        </p:txBody>
      </p:sp>
      <p:sp>
        <p:nvSpPr>
          <p:cNvPr id="721" name="Google Shape;721;p76"/>
          <p:cNvSpPr txBox="1"/>
          <p:nvPr/>
        </p:nvSpPr>
        <p:spPr>
          <a:xfrm>
            <a:off x="6516000" y="2769638"/>
            <a:ext cx="1795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visualization </a:t>
            </a:r>
            <a:endParaRPr lang="en-US" b="1" dirty="0">
              <a:effectLst/>
            </a:endParaRPr>
          </a:p>
        </p:txBody>
      </p:sp>
      <p:sp>
        <p:nvSpPr>
          <p:cNvPr id="723" name="Google Shape;723;p76"/>
          <p:cNvSpPr/>
          <p:nvPr/>
        </p:nvSpPr>
        <p:spPr>
          <a:xfrm>
            <a:off x="4289700" y="2022621"/>
            <a:ext cx="564600" cy="5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2</a:t>
            </a:r>
            <a:endParaRPr sz="2000">
              <a:solidFill>
                <a:schemeClr val="lt1"/>
              </a:solidFill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  <p:sp>
        <p:nvSpPr>
          <p:cNvPr id="716" name="Google Shape;716;p76"/>
          <p:cNvSpPr/>
          <p:nvPr/>
        </p:nvSpPr>
        <p:spPr>
          <a:xfrm>
            <a:off x="7131600" y="2032900"/>
            <a:ext cx="564600" cy="5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3</a:t>
            </a:r>
            <a:endParaRPr sz="2000">
              <a:solidFill>
                <a:schemeClr val="lt1"/>
              </a:solidFill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/>
      <p:bldP spid="717" grpId="0"/>
      <p:bldP spid="7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>
            <a:spLocks noGrp="1"/>
          </p:cNvSpPr>
          <p:nvPr>
            <p:ph type="title"/>
          </p:nvPr>
        </p:nvSpPr>
        <p:spPr>
          <a:xfrm>
            <a:off x="1998000" y="0"/>
            <a:ext cx="5148000" cy="544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Visualize data </a:t>
            </a:r>
            <a:endParaRPr lang="en-US" dirty="0">
              <a:effectLst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C375578-5AC4-A441-B49F-F2520A20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1" y="700709"/>
            <a:ext cx="6967331" cy="4147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"/>
          <p:cNvSpPr txBox="1">
            <a:spLocks noGrp="1"/>
          </p:cNvSpPr>
          <p:nvPr>
            <p:ph type="title"/>
          </p:nvPr>
        </p:nvSpPr>
        <p:spPr>
          <a:xfrm>
            <a:off x="1657350" y="114300"/>
            <a:ext cx="5829300" cy="583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ClASSES</a:t>
            </a:r>
            <a:endParaRPr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9A7FBC03-DEBF-BD42-8CF0-ADE1A6B2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823650"/>
            <a:ext cx="4800600" cy="4205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5"/>
          <p:cNvSpPr txBox="1">
            <a:spLocks noGrp="1"/>
          </p:cNvSpPr>
          <p:nvPr>
            <p:ph type="title"/>
          </p:nvPr>
        </p:nvSpPr>
        <p:spPr>
          <a:xfrm>
            <a:off x="5637430" y="605703"/>
            <a:ext cx="39984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/>
              <a:t>Cancellation Rate</a:t>
            </a:r>
            <a:endParaRPr sz="3600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7100EE6-82FE-EB4A-B451-76CEF2CB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417319"/>
            <a:ext cx="6080760" cy="3491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4"/>
          <p:cNvSpPr txBox="1">
            <a:spLocks noGrp="1"/>
          </p:cNvSpPr>
          <p:nvPr>
            <p:ph type="title"/>
          </p:nvPr>
        </p:nvSpPr>
        <p:spPr>
          <a:xfrm>
            <a:off x="1028654" y="171460"/>
            <a:ext cx="7086691" cy="62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/>
              <a:t>Repeated Guest and Cancellation</a:t>
            </a:r>
            <a:endParaRPr dirty="0"/>
          </a:p>
        </p:txBody>
      </p:sp>
      <p:pic>
        <p:nvPicPr>
          <p:cNvPr id="32" name="صورة 31">
            <a:extLst>
              <a:ext uri="{FF2B5EF4-FFF2-40B4-BE49-F238E27FC236}">
                <a16:creationId xmlns:a16="http://schemas.microsoft.com/office/drawing/2014/main" id="{470E123A-5D2A-C344-B25C-D2D2F020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800100"/>
            <a:ext cx="5154930" cy="3874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7"/>
          <p:cNvSpPr txBox="1">
            <a:spLocks noGrp="1"/>
          </p:cNvSpPr>
          <p:nvPr>
            <p:ph type="title"/>
          </p:nvPr>
        </p:nvSpPr>
        <p:spPr>
          <a:xfrm>
            <a:off x="645033" y="225315"/>
            <a:ext cx="6928901" cy="557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/>
              <a:t>Cancellation Rate by Customer Type</a:t>
            </a:r>
            <a:endParaRPr dirty="0"/>
          </a:p>
        </p:txBody>
      </p:sp>
      <p:sp>
        <p:nvSpPr>
          <p:cNvPr id="745" name="Google Shape;745;p77"/>
          <p:cNvSpPr/>
          <p:nvPr/>
        </p:nvSpPr>
        <p:spPr>
          <a:xfrm>
            <a:off x="5195620" y="2836540"/>
            <a:ext cx="630957" cy="629737"/>
          </a:xfrm>
          <a:custGeom>
            <a:avLst/>
            <a:gdLst/>
            <a:ahLst/>
            <a:cxnLst/>
            <a:rect l="l" t="t" r="r" b="b"/>
            <a:pathLst>
              <a:path w="53279" h="53176" extrusionOk="0">
                <a:moveTo>
                  <a:pt x="38028" y="7497"/>
                </a:moveTo>
                <a:lnTo>
                  <a:pt x="29165" y="16352"/>
                </a:lnTo>
                <a:cubicBezTo>
                  <a:pt x="28583" y="16751"/>
                  <a:pt x="28035" y="17191"/>
                  <a:pt x="27536" y="17681"/>
                </a:cubicBezTo>
                <a:cubicBezTo>
                  <a:pt x="27628" y="15173"/>
                  <a:pt x="28666" y="12805"/>
                  <a:pt x="30444" y="11036"/>
                </a:cubicBezTo>
                <a:lnTo>
                  <a:pt x="31050" y="10421"/>
                </a:lnTo>
                <a:cubicBezTo>
                  <a:pt x="32903" y="8560"/>
                  <a:pt x="35403" y="7514"/>
                  <a:pt x="38028" y="7497"/>
                </a:cubicBezTo>
                <a:close/>
                <a:moveTo>
                  <a:pt x="25668" y="3236"/>
                </a:moveTo>
                <a:lnTo>
                  <a:pt x="25668" y="15779"/>
                </a:lnTo>
                <a:cubicBezTo>
                  <a:pt x="25526" y="16468"/>
                  <a:pt x="25460" y="17158"/>
                  <a:pt x="25443" y="17856"/>
                </a:cubicBezTo>
                <a:cubicBezTo>
                  <a:pt x="23740" y="16020"/>
                  <a:pt x="22802" y="13603"/>
                  <a:pt x="22802" y="11094"/>
                </a:cubicBezTo>
                <a:lnTo>
                  <a:pt x="22802" y="10222"/>
                </a:lnTo>
                <a:cubicBezTo>
                  <a:pt x="22802" y="7605"/>
                  <a:pt x="23832" y="5097"/>
                  <a:pt x="25668" y="3236"/>
                </a:cubicBezTo>
                <a:close/>
                <a:moveTo>
                  <a:pt x="17552" y="16385"/>
                </a:moveTo>
                <a:cubicBezTo>
                  <a:pt x="19413" y="16385"/>
                  <a:pt x="21240" y="16909"/>
                  <a:pt x="22818" y="17897"/>
                </a:cubicBezTo>
                <a:cubicBezTo>
                  <a:pt x="23142" y="18371"/>
                  <a:pt x="23508" y="18819"/>
                  <a:pt x="23898" y="19251"/>
                </a:cubicBezTo>
                <a:lnTo>
                  <a:pt x="9686" y="19251"/>
                </a:lnTo>
                <a:cubicBezTo>
                  <a:pt x="11546" y="17407"/>
                  <a:pt x="14063" y="16385"/>
                  <a:pt x="16680" y="16385"/>
                </a:cubicBezTo>
                <a:close/>
                <a:moveTo>
                  <a:pt x="36757" y="16385"/>
                </a:moveTo>
                <a:cubicBezTo>
                  <a:pt x="39373" y="16385"/>
                  <a:pt x="41890" y="17407"/>
                  <a:pt x="43751" y="19251"/>
                </a:cubicBezTo>
                <a:lnTo>
                  <a:pt x="28890" y="19251"/>
                </a:lnTo>
                <a:cubicBezTo>
                  <a:pt x="30759" y="17407"/>
                  <a:pt x="33268" y="16385"/>
                  <a:pt x="35893" y="16385"/>
                </a:cubicBezTo>
                <a:close/>
                <a:moveTo>
                  <a:pt x="24197" y="21319"/>
                </a:moveTo>
                <a:lnTo>
                  <a:pt x="13914" y="31603"/>
                </a:lnTo>
                <a:cubicBezTo>
                  <a:pt x="13930" y="28986"/>
                  <a:pt x="14985" y="26478"/>
                  <a:pt x="16838" y="24634"/>
                </a:cubicBezTo>
                <a:lnTo>
                  <a:pt x="17452" y="24019"/>
                </a:lnTo>
                <a:cubicBezTo>
                  <a:pt x="18806" y="22665"/>
                  <a:pt x="20526" y="21726"/>
                  <a:pt x="22403" y="21319"/>
                </a:cubicBezTo>
                <a:close/>
                <a:moveTo>
                  <a:pt x="27744" y="22474"/>
                </a:moveTo>
                <a:cubicBezTo>
                  <a:pt x="29580" y="24343"/>
                  <a:pt x="30602" y="26852"/>
                  <a:pt x="30602" y="29476"/>
                </a:cubicBezTo>
                <a:lnTo>
                  <a:pt x="30602" y="30349"/>
                </a:lnTo>
                <a:cubicBezTo>
                  <a:pt x="30602" y="32965"/>
                  <a:pt x="29580" y="35474"/>
                  <a:pt x="27744" y="37343"/>
                </a:cubicBezTo>
                <a:lnTo>
                  <a:pt x="27744" y="22474"/>
                </a:lnTo>
                <a:close/>
                <a:moveTo>
                  <a:pt x="26697" y="1"/>
                </a:moveTo>
                <a:cubicBezTo>
                  <a:pt x="26507" y="1"/>
                  <a:pt x="26312" y="54"/>
                  <a:pt x="26133" y="171"/>
                </a:cubicBezTo>
                <a:cubicBezTo>
                  <a:pt x="22752" y="2405"/>
                  <a:pt x="20717" y="6185"/>
                  <a:pt x="20725" y="10230"/>
                </a:cubicBezTo>
                <a:lnTo>
                  <a:pt x="20725" y="11094"/>
                </a:lnTo>
                <a:cubicBezTo>
                  <a:pt x="20725" y="12398"/>
                  <a:pt x="20933" y="13686"/>
                  <a:pt x="21348" y="14923"/>
                </a:cubicBezTo>
                <a:cubicBezTo>
                  <a:pt x="20127" y="14516"/>
                  <a:pt x="18840" y="14309"/>
                  <a:pt x="17552" y="14309"/>
                </a:cubicBezTo>
                <a:lnTo>
                  <a:pt x="16680" y="14309"/>
                </a:lnTo>
                <a:cubicBezTo>
                  <a:pt x="16672" y="14309"/>
                  <a:pt x="16663" y="14309"/>
                  <a:pt x="16655" y="14309"/>
                </a:cubicBezTo>
                <a:cubicBezTo>
                  <a:pt x="12619" y="14309"/>
                  <a:pt x="8851" y="16334"/>
                  <a:pt x="6629" y="19708"/>
                </a:cubicBezTo>
                <a:cubicBezTo>
                  <a:pt x="6172" y="20397"/>
                  <a:pt x="6670" y="21319"/>
                  <a:pt x="7493" y="21319"/>
                </a:cubicBezTo>
                <a:lnTo>
                  <a:pt x="17419" y="21319"/>
                </a:lnTo>
                <a:cubicBezTo>
                  <a:pt x="16912" y="21693"/>
                  <a:pt x="16422" y="22109"/>
                  <a:pt x="15982" y="22557"/>
                </a:cubicBezTo>
                <a:lnTo>
                  <a:pt x="15367" y="23172"/>
                </a:lnTo>
                <a:cubicBezTo>
                  <a:pt x="12502" y="26029"/>
                  <a:pt x="11264" y="30141"/>
                  <a:pt x="12078" y="34103"/>
                </a:cubicBezTo>
                <a:cubicBezTo>
                  <a:pt x="12153" y="34477"/>
                  <a:pt x="12427" y="34776"/>
                  <a:pt x="12792" y="34892"/>
                </a:cubicBezTo>
                <a:cubicBezTo>
                  <a:pt x="12892" y="34917"/>
                  <a:pt x="12992" y="34934"/>
                  <a:pt x="13091" y="34934"/>
                </a:cubicBezTo>
                <a:cubicBezTo>
                  <a:pt x="13374" y="34934"/>
                  <a:pt x="13631" y="34826"/>
                  <a:pt x="13831" y="34627"/>
                </a:cubicBezTo>
                <a:lnTo>
                  <a:pt x="25668" y="22790"/>
                </a:lnTo>
                <a:lnTo>
                  <a:pt x="25668" y="39536"/>
                </a:lnTo>
                <a:cubicBezTo>
                  <a:pt x="25668" y="40148"/>
                  <a:pt x="26168" y="40575"/>
                  <a:pt x="26707" y="40575"/>
                </a:cubicBezTo>
                <a:cubicBezTo>
                  <a:pt x="26900" y="40575"/>
                  <a:pt x="27097" y="40520"/>
                  <a:pt x="27279" y="40400"/>
                </a:cubicBezTo>
                <a:cubicBezTo>
                  <a:pt x="30651" y="38173"/>
                  <a:pt x="32687" y="34394"/>
                  <a:pt x="32678" y="30349"/>
                </a:cubicBezTo>
                <a:lnTo>
                  <a:pt x="32678" y="29476"/>
                </a:lnTo>
                <a:cubicBezTo>
                  <a:pt x="32678" y="28820"/>
                  <a:pt x="32620" y="28156"/>
                  <a:pt x="32512" y="27508"/>
                </a:cubicBezTo>
                <a:lnTo>
                  <a:pt x="32512" y="27508"/>
                </a:lnTo>
                <a:cubicBezTo>
                  <a:pt x="36682" y="30955"/>
                  <a:pt x="40079" y="35250"/>
                  <a:pt x="42480" y="40101"/>
                </a:cubicBezTo>
                <a:cubicBezTo>
                  <a:pt x="40362" y="41820"/>
                  <a:pt x="38725" y="44079"/>
                  <a:pt x="37754" y="46638"/>
                </a:cubicBezTo>
                <a:cubicBezTo>
                  <a:pt x="37072" y="46389"/>
                  <a:pt x="36458" y="45990"/>
                  <a:pt x="35951" y="45483"/>
                </a:cubicBezTo>
                <a:cubicBezTo>
                  <a:pt x="35748" y="45280"/>
                  <a:pt x="35482" y="45178"/>
                  <a:pt x="35216" y="45178"/>
                </a:cubicBezTo>
                <a:cubicBezTo>
                  <a:pt x="34950" y="45178"/>
                  <a:pt x="34684" y="45280"/>
                  <a:pt x="34481" y="45483"/>
                </a:cubicBezTo>
                <a:cubicBezTo>
                  <a:pt x="33509" y="46455"/>
                  <a:pt x="32234" y="46941"/>
                  <a:pt x="30959" y="46941"/>
                </a:cubicBezTo>
                <a:cubicBezTo>
                  <a:pt x="29684" y="46941"/>
                  <a:pt x="28409" y="46455"/>
                  <a:pt x="27437" y="45483"/>
                </a:cubicBezTo>
                <a:cubicBezTo>
                  <a:pt x="27233" y="45280"/>
                  <a:pt x="26968" y="45178"/>
                  <a:pt x="26702" y="45178"/>
                </a:cubicBezTo>
                <a:cubicBezTo>
                  <a:pt x="26436" y="45178"/>
                  <a:pt x="26170" y="45280"/>
                  <a:pt x="25967" y="45483"/>
                </a:cubicBezTo>
                <a:cubicBezTo>
                  <a:pt x="24995" y="46455"/>
                  <a:pt x="23720" y="46941"/>
                  <a:pt x="22445" y="46941"/>
                </a:cubicBezTo>
                <a:cubicBezTo>
                  <a:pt x="21170" y="46941"/>
                  <a:pt x="19894" y="46455"/>
                  <a:pt x="18923" y="45483"/>
                </a:cubicBezTo>
                <a:cubicBezTo>
                  <a:pt x="18719" y="45280"/>
                  <a:pt x="18453" y="45178"/>
                  <a:pt x="18187" y="45178"/>
                </a:cubicBezTo>
                <a:cubicBezTo>
                  <a:pt x="17922" y="45178"/>
                  <a:pt x="17656" y="45280"/>
                  <a:pt x="17452" y="45483"/>
                </a:cubicBezTo>
                <a:cubicBezTo>
                  <a:pt x="16480" y="46455"/>
                  <a:pt x="15205" y="46941"/>
                  <a:pt x="13930" y="46941"/>
                </a:cubicBezTo>
                <a:cubicBezTo>
                  <a:pt x="12655" y="46941"/>
                  <a:pt x="11380" y="46455"/>
                  <a:pt x="10408" y="45483"/>
                </a:cubicBezTo>
                <a:cubicBezTo>
                  <a:pt x="10205" y="45280"/>
                  <a:pt x="9939" y="45178"/>
                  <a:pt x="9673" y="45178"/>
                </a:cubicBezTo>
                <a:cubicBezTo>
                  <a:pt x="9407" y="45178"/>
                  <a:pt x="9142" y="45280"/>
                  <a:pt x="8938" y="45483"/>
                </a:cubicBezTo>
                <a:cubicBezTo>
                  <a:pt x="7966" y="46455"/>
                  <a:pt x="6691" y="46941"/>
                  <a:pt x="5416" y="46941"/>
                </a:cubicBezTo>
                <a:cubicBezTo>
                  <a:pt x="4141" y="46941"/>
                  <a:pt x="2866" y="46455"/>
                  <a:pt x="1894" y="45483"/>
                </a:cubicBezTo>
                <a:cubicBezTo>
                  <a:pt x="1689" y="45269"/>
                  <a:pt x="1417" y="45163"/>
                  <a:pt x="1147" y="45163"/>
                </a:cubicBezTo>
                <a:cubicBezTo>
                  <a:pt x="882" y="45163"/>
                  <a:pt x="617" y="45265"/>
                  <a:pt x="416" y="45467"/>
                </a:cubicBezTo>
                <a:cubicBezTo>
                  <a:pt x="0" y="45882"/>
                  <a:pt x="9" y="46546"/>
                  <a:pt x="424" y="46953"/>
                </a:cubicBezTo>
                <a:cubicBezTo>
                  <a:pt x="1793" y="48318"/>
                  <a:pt x="3602" y="49016"/>
                  <a:pt x="5419" y="49016"/>
                </a:cubicBezTo>
                <a:cubicBezTo>
                  <a:pt x="6909" y="49016"/>
                  <a:pt x="8404" y="48547"/>
                  <a:pt x="9669" y="47593"/>
                </a:cubicBezTo>
                <a:cubicBezTo>
                  <a:pt x="10932" y="48544"/>
                  <a:pt x="12431" y="49020"/>
                  <a:pt x="13929" y="49020"/>
                </a:cubicBezTo>
                <a:cubicBezTo>
                  <a:pt x="15428" y="49020"/>
                  <a:pt x="16925" y="48544"/>
                  <a:pt x="18183" y="47593"/>
                </a:cubicBezTo>
                <a:cubicBezTo>
                  <a:pt x="19446" y="48544"/>
                  <a:pt x="20945" y="49020"/>
                  <a:pt x="22444" y="49020"/>
                </a:cubicBezTo>
                <a:cubicBezTo>
                  <a:pt x="23942" y="49020"/>
                  <a:pt x="25439" y="48544"/>
                  <a:pt x="26698" y="47593"/>
                </a:cubicBezTo>
                <a:cubicBezTo>
                  <a:pt x="27960" y="48544"/>
                  <a:pt x="29459" y="49020"/>
                  <a:pt x="30958" y="49020"/>
                </a:cubicBezTo>
                <a:cubicBezTo>
                  <a:pt x="32456" y="49020"/>
                  <a:pt x="33953" y="48544"/>
                  <a:pt x="35212" y="47593"/>
                </a:cubicBezTo>
                <a:cubicBezTo>
                  <a:pt x="35802" y="48033"/>
                  <a:pt x="36449" y="48382"/>
                  <a:pt x="37139" y="48631"/>
                </a:cubicBezTo>
                <a:cubicBezTo>
                  <a:pt x="36873" y="49778"/>
                  <a:pt x="36740" y="50957"/>
                  <a:pt x="36740" y="52137"/>
                </a:cubicBezTo>
                <a:cubicBezTo>
                  <a:pt x="36740" y="52710"/>
                  <a:pt x="37205" y="53175"/>
                  <a:pt x="37778" y="53175"/>
                </a:cubicBezTo>
                <a:cubicBezTo>
                  <a:pt x="38352" y="53175"/>
                  <a:pt x="38817" y="52710"/>
                  <a:pt x="38817" y="52137"/>
                </a:cubicBezTo>
                <a:cubicBezTo>
                  <a:pt x="38825" y="44727"/>
                  <a:pt x="44831" y="38713"/>
                  <a:pt x="52248" y="38705"/>
                </a:cubicBezTo>
                <a:cubicBezTo>
                  <a:pt x="52822" y="38705"/>
                  <a:pt x="53279" y="38240"/>
                  <a:pt x="53279" y="37667"/>
                </a:cubicBezTo>
                <a:cubicBezTo>
                  <a:pt x="53279" y="37094"/>
                  <a:pt x="52822" y="36628"/>
                  <a:pt x="52248" y="36628"/>
                </a:cubicBezTo>
                <a:cubicBezTo>
                  <a:pt x="51742" y="36628"/>
                  <a:pt x="51252" y="36653"/>
                  <a:pt x="50762" y="36695"/>
                </a:cubicBezTo>
                <a:cubicBezTo>
                  <a:pt x="49599" y="34527"/>
                  <a:pt x="48253" y="32467"/>
                  <a:pt x="46750" y="30523"/>
                </a:cubicBezTo>
                <a:cubicBezTo>
                  <a:pt x="46543" y="30258"/>
                  <a:pt x="46238" y="30122"/>
                  <a:pt x="45929" y="30122"/>
                </a:cubicBezTo>
                <a:cubicBezTo>
                  <a:pt x="45706" y="30122"/>
                  <a:pt x="45480" y="30194"/>
                  <a:pt x="45288" y="30340"/>
                </a:cubicBezTo>
                <a:cubicBezTo>
                  <a:pt x="44839" y="30689"/>
                  <a:pt x="44756" y="31345"/>
                  <a:pt x="45105" y="31802"/>
                </a:cubicBezTo>
                <a:cubicBezTo>
                  <a:pt x="46401" y="33464"/>
                  <a:pt x="47564" y="35225"/>
                  <a:pt x="48594" y="37060"/>
                </a:cubicBezTo>
                <a:cubicBezTo>
                  <a:pt x="47040" y="37442"/>
                  <a:pt x="45562" y="38057"/>
                  <a:pt x="44199" y="38888"/>
                </a:cubicBezTo>
                <a:cubicBezTo>
                  <a:pt x="41201" y="32957"/>
                  <a:pt x="36798" y="27848"/>
                  <a:pt x="31374" y="24011"/>
                </a:cubicBezTo>
                <a:cubicBezTo>
                  <a:pt x="30876" y="23039"/>
                  <a:pt x="30253" y="22133"/>
                  <a:pt x="29513" y="21328"/>
                </a:cubicBezTo>
                <a:lnTo>
                  <a:pt x="33143" y="21328"/>
                </a:lnTo>
                <a:cubicBezTo>
                  <a:pt x="35120" y="22482"/>
                  <a:pt x="36998" y="23795"/>
                  <a:pt x="38767" y="25248"/>
                </a:cubicBezTo>
                <a:cubicBezTo>
                  <a:pt x="38962" y="25414"/>
                  <a:pt x="39198" y="25494"/>
                  <a:pt x="39434" y="25494"/>
                </a:cubicBezTo>
                <a:cubicBezTo>
                  <a:pt x="39731" y="25494"/>
                  <a:pt x="40025" y="25366"/>
                  <a:pt x="40229" y="25115"/>
                </a:cubicBezTo>
                <a:cubicBezTo>
                  <a:pt x="40594" y="24675"/>
                  <a:pt x="40536" y="24019"/>
                  <a:pt x="40096" y="23654"/>
                </a:cubicBezTo>
                <a:cubicBezTo>
                  <a:pt x="39108" y="22831"/>
                  <a:pt x="38086" y="22059"/>
                  <a:pt x="37023" y="21328"/>
                </a:cubicBezTo>
                <a:lnTo>
                  <a:pt x="45952" y="21328"/>
                </a:lnTo>
                <a:cubicBezTo>
                  <a:pt x="46774" y="21328"/>
                  <a:pt x="47273" y="20406"/>
                  <a:pt x="46816" y="19716"/>
                </a:cubicBezTo>
                <a:cubicBezTo>
                  <a:pt x="44594" y="16342"/>
                  <a:pt x="40826" y="14317"/>
                  <a:pt x="36790" y="14317"/>
                </a:cubicBezTo>
                <a:cubicBezTo>
                  <a:pt x="36782" y="14317"/>
                  <a:pt x="36773" y="14317"/>
                  <a:pt x="36765" y="14317"/>
                </a:cubicBezTo>
                <a:lnTo>
                  <a:pt x="35893" y="14317"/>
                </a:lnTo>
                <a:cubicBezTo>
                  <a:pt x="35848" y="14316"/>
                  <a:pt x="35802" y="14316"/>
                  <a:pt x="35757" y="14316"/>
                </a:cubicBezTo>
                <a:cubicBezTo>
                  <a:pt x="35171" y="14316"/>
                  <a:pt x="34585" y="14366"/>
                  <a:pt x="33999" y="14458"/>
                </a:cubicBezTo>
                <a:lnTo>
                  <a:pt x="41043" y="7414"/>
                </a:lnTo>
                <a:cubicBezTo>
                  <a:pt x="41633" y="6833"/>
                  <a:pt x="41325" y="5828"/>
                  <a:pt x="40520" y="5661"/>
                </a:cubicBezTo>
                <a:cubicBezTo>
                  <a:pt x="39717" y="5497"/>
                  <a:pt x="38908" y="5416"/>
                  <a:pt x="38104" y="5416"/>
                </a:cubicBezTo>
                <a:cubicBezTo>
                  <a:pt x="34943" y="5416"/>
                  <a:pt x="31867" y="6666"/>
                  <a:pt x="29588" y="8951"/>
                </a:cubicBezTo>
                <a:lnTo>
                  <a:pt x="28974" y="9566"/>
                </a:lnTo>
                <a:cubicBezTo>
                  <a:pt x="28525" y="10014"/>
                  <a:pt x="28110" y="10496"/>
                  <a:pt x="27744" y="11011"/>
                </a:cubicBezTo>
                <a:lnTo>
                  <a:pt x="27744" y="1043"/>
                </a:lnTo>
                <a:cubicBezTo>
                  <a:pt x="27738" y="429"/>
                  <a:pt x="27237" y="1"/>
                  <a:pt x="266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7"/>
          <p:cNvSpPr txBox="1">
            <a:spLocks noGrp="1"/>
          </p:cNvSpPr>
          <p:nvPr>
            <p:ph type="title" idx="4294967295"/>
          </p:nvPr>
        </p:nvSpPr>
        <p:spPr>
          <a:xfrm>
            <a:off x="3195084" y="2837376"/>
            <a:ext cx="9144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60%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8D58D368-8B39-274A-AEDF-413DDA04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44" y="782775"/>
            <a:ext cx="6780311" cy="4223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3"/>
          <p:cNvSpPr txBox="1">
            <a:spLocks noGrp="1"/>
          </p:cNvSpPr>
          <p:nvPr>
            <p:ph type="title"/>
          </p:nvPr>
        </p:nvSpPr>
        <p:spPr>
          <a:xfrm>
            <a:off x="560070" y="128456"/>
            <a:ext cx="8023860" cy="590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What is the cancellation rate for each hotel?</a:t>
            </a:r>
            <a:endParaRPr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2071D677-661C-8240-9070-3D24DA5B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24" y="719447"/>
            <a:ext cx="4869152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" grpId="0"/>
    </p:bldLst>
  </p:timing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312</Words>
  <Application>Microsoft Macintosh PowerPoint</Application>
  <PresentationFormat>عرض على الشاشة (16:9)</PresentationFormat>
  <Paragraphs>122</Paragraphs>
  <Slides>24</Slides>
  <Notes>24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24</vt:i4>
      </vt:variant>
    </vt:vector>
  </HeadingPairs>
  <TitlesOfParts>
    <vt:vector size="34" baseType="lpstr">
      <vt:lpstr>Josefin Sans</vt:lpstr>
      <vt:lpstr>Roboto Light</vt:lpstr>
      <vt:lpstr>Lato</vt:lpstr>
      <vt:lpstr>Work Sans</vt:lpstr>
      <vt:lpstr>Poppins</vt:lpstr>
      <vt:lpstr>Arial</vt:lpstr>
      <vt:lpstr>Lato Light</vt:lpstr>
      <vt:lpstr>Josefin Sans Medium</vt:lpstr>
      <vt:lpstr>Roboto</vt:lpstr>
      <vt:lpstr>XL Hotel Marketing by Slidesgo</vt:lpstr>
      <vt:lpstr>HOTEL BOOKING </vt:lpstr>
      <vt:lpstr>Introduction </vt:lpstr>
      <vt:lpstr>Preprocessing </vt:lpstr>
      <vt:lpstr>Visualize data </vt:lpstr>
      <vt:lpstr>ClASSES</vt:lpstr>
      <vt:lpstr>Cancellation Rate</vt:lpstr>
      <vt:lpstr>Repeated Guest and Cancellation</vt:lpstr>
      <vt:lpstr>Cancellation Rate by Customer Type</vt:lpstr>
      <vt:lpstr>What is the cancellation rate for each hotel?</vt:lpstr>
      <vt:lpstr>Cancellation Rate By Months</vt:lpstr>
      <vt:lpstr>Is the number of changes of the reservation affected by (market segment)?</vt:lpstr>
      <vt:lpstr>The Most reservation   year</vt:lpstr>
      <vt:lpstr> Models </vt:lpstr>
      <vt:lpstr>Decision Tree</vt:lpstr>
      <vt:lpstr> Models </vt:lpstr>
      <vt:lpstr>KNN Evaluation </vt:lpstr>
      <vt:lpstr>Logstic Evaluation </vt:lpstr>
      <vt:lpstr>Random Forest Evaluation</vt:lpstr>
      <vt:lpstr>Voting Evaluation</vt:lpstr>
      <vt:lpstr>Stacking Evaluation</vt:lpstr>
      <vt:lpstr>AdaBoost Evaluation</vt:lpstr>
      <vt:lpstr>Gradiant Boosting Evaluation</vt:lpstr>
      <vt:lpstr>Conclusion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</dc:title>
  <cp:lastModifiedBy>بدر صالح  عطية الله المجنوني</cp:lastModifiedBy>
  <cp:revision>21</cp:revision>
  <dcterms:modified xsi:type="dcterms:W3CDTF">2021-12-15T22:16:05Z</dcterms:modified>
</cp:coreProperties>
</file>