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88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444"/>
  </p:normalViewPr>
  <p:slideViewPr>
    <p:cSldViewPr snapToGrid="0" snapToObjects="1">
      <p:cViewPr varScale="1">
        <p:scale>
          <a:sx n="83" d="100"/>
          <a:sy n="83" d="100"/>
        </p:scale>
        <p:origin x="2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a:xfrm>
            <a:off x="3962399" y="5870575"/>
            <a:ext cx="4893958" cy="377825"/>
          </a:xfrm>
        </p:spPr>
        <p:txBody>
          <a:bodyPr/>
          <a:lstStyle/>
          <a:p>
            <a:endParaRPr lang="ar-SA"/>
          </a:p>
        </p:txBody>
      </p:sp>
      <p:sp>
        <p:nvSpPr>
          <p:cNvPr id="6" name="Slide Number Placeholder 5"/>
          <p:cNvSpPr>
            <a:spLocks noGrp="1"/>
          </p:cNvSpPr>
          <p:nvPr>
            <p:ph type="sldNum" sz="quarter" idx="12"/>
          </p:nvPr>
        </p:nvSpPr>
        <p:spPr>
          <a:xfrm>
            <a:off x="10608958" y="5870575"/>
            <a:ext cx="551167" cy="377825"/>
          </a:xfrm>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26720407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r">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169667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3299901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3370991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330628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35381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3314519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
        <p:nvSpPr>
          <p:cNvPr id="8" name="Title 1"/>
          <p:cNvSpPr>
            <a:spLocks noGrp="1"/>
          </p:cNvSpPr>
          <p:nvPr>
            <p:ph type="title"/>
          </p:nvPr>
        </p:nvSpPr>
        <p:spPr>
          <a:xfrm>
            <a:off x="685801" y="609600"/>
            <a:ext cx="10131425" cy="1456267"/>
          </a:xfrm>
        </p:spPr>
        <p:txBody>
          <a:bodyPr/>
          <a:lstStyle/>
          <a:p>
            <a:r>
              <a:rPr lang="ar-SA"/>
              <a:t>انقر لتحرير نمط عنوان الشكل الرئيسي</a:t>
            </a:r>
            <a:endParaRPr lang="en-US" dirty="0"/>
          </a:p>
        </p:txBody>
      </p:sp>
    </p:spTree>
    <p:extLst>
      <p:ext uri="{BB962C8B-B14F-4D97-AF65-F5344CB8AC3E}">
        <p14:creationId xmlns:p14="http://schemas.microsoft.com/office/powerpoint/2010/main" val="2048880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2038388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398122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r">
              <a:defRPr sz="4000" b="0" cap="all"/>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r">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17461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180233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3685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414077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302306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202382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r">
              <a:defRPr sz="2800" b="0"/>
            </a:lvl1pPr>
          </a:lstStyle>
          <a:p>
            <a:r>
              <a:rPr lang="ar-SA"/>
              <a:t>انقر لتحرير نمط عنوان الشكل الرئيسي</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A4570A2-E0BF-754B-BB5D-D27BD79E58E6}" type="datetimeFigureOut">
              <a:rPr lang="ar-SA" smtClean="0"/>
              <a:t>16 ربيع الثاني، 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89026D1A-FC65-0343-81B7-1A0BC1958363}" type="slidenum">
              <a:rPr lang="ar-SA" smtClean="0"/>
              <a:t>‹#›</a:t>
            </a:fld>
            <a:endParaRPr lang="ar-SA"/>
          </a:p>
        </p:txBody>
      </p:sp>
    </p:spTree>
    <p:extLst>
      <p:ext uri="{BB962C8B-B14F-4D97-AF65-F5344CB8AC3E}">
        <p14:creationId xmlns:p14="http://schemas.microsoft.com/office/powerpoint/2010/main" val="170583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4570A2-E0BF-754B-BB5D-D27BD79E58E6}" type="datetimeFigureOut">
              <a:rPr lang="ar-SA" smtClean="0"/>
              <a:t>16 ربيع الثاني، 1443</a:t>
            </a:fld>
            <a:endParaRPr lang="ar-S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ar-S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026D1A-FC65-0343-81B7-1A0BC1958363}" type="slidenum">
              <a:rPr lang="ar-SA" smtClean="0"/>
              <a:t>‹#›</a:t>
            </a:fld>
            <a:endParaRPr lang="ar-SA"/>
          </a:p>
        </p:txBody>
      </p:sp>
    </p:spTree>
    <p:extLst>
      <p:ext uri="{BB962C8B-B14F-4D97-AF65-F5344CB8AC3E}">
        <p14:creationId xmlns:p14="http://schemas.microsoft.com/office/powerpoint/2010/main" val="20892040"/>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r"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C1173C8-33E3-304E-A715-7D37A22E9E00}"/>
              </a:ext>
            </a:extLst>
          </p:cNvPr>
          <p:cNvSpPr>
            <a:spLocks noGrp="1"/>
          </p:cNvSpPr>
          <p:nvPr>
            <p:ph type="ctrTitle"/>
          </p:nvPr>
        </p:nvSpPr>
        <p:spPr/>
        <p:txBody>
          <a:bodyPr>
            <a:noAutofit/>
          </a:bodyPr>
          <a:lstStyle/>
          <a:p>
            <a:pPr algn="ctr" rtl="0"/>
            <a:r>
              <a:rPr lang="en-US" sz="5400" b="1" dirty="0">
                <a:latin typeface="Calibri" panose="020F0502020204030204" pitchFamily="34" charset="0"/>
                <a:cs typeface="Calibri" panose="020F0502020204030204" pitchFamily="34" charset="0"/>
              </a:rPr>
              <a:t>Air Traffic </a:t>
            </a:r>
            <a:br>
              <a:rPr lang="en-US" sz="5400" b="1" dirty="0">
                <a:latin typeface="Calibri" panose="020F0502020204030204" pitchFamily="34" charset="0"/>
                <a:cs typeface="Calibri" panose="020F0502020204030204" pitchFamily="34" charset="0"/>
              </a:rPr>
            </a:br>
            <a:r>
              <a:rPr lang="en-US" sz="5400" b="1" dirty="0">
                <a:latin typeface="Calibri" panose="020F0502020204030204" pitchFamily="34" charset="0"/>
                <a:cs typeface="Calibri" panose="020F0502020204030204" pitchFamily="34" charset="0"/>
              </a:rPr>
              <a:t>Passenger Statistics</a:t>
            </a:r>
            <a:endParaRPr lang="ar-SA" sz="5400" dirty="0">
              <a:latin typeface="Calibri" panose="020F0502020204030204" pitchFamily="34" charset="0"/>
              <a:cs typeface="Calibri" panose="020F0502020204030204" pitchFamily="34" charset="0"/>
            </a:endParaRPr>
          </a:p>
        </p:txBody>
      </p:sp>
      <p:sp>
        <p:nvSpPr>
          <p:cNvPr id="3" name="عنوان فرعي 2">
            <a:extLst>
              <a:ext uri="{FF2B5EF4-FFF2-40B4-BE49-F238E27FC236}">
                <a16:creationId xmlns:a16="http://schemas.microsoft.com/office/drawing/2014/main" id="{E50DF04A-CC22-9B4F-98E9-24859FF74AC0}"/>
              </a:ext>
            </a:extLst>
          </p:cNvPr>
          <p:cNvSpPr>
            <a:spLocks noGrp="1"/>
          </p:cNvSpPr>
          <p:nvPr>
            <p:ph type="subTitle" idx="1"/>
          </p:nvPr>
        </p:nvSpPr>
        <p:spPr>
          <a:xfrm>
            <a:off x="6235926" y="5568044"/>
            <a:ext cx="2650672" cy="631370"/>
          </a:xfrm>
        </p:spPr>
        <p:txBody>
          <a:bodyPr/>
          <a:lstStyle/>
          <a:p>
            <a:r>
              <a:rPr lang="en-US" b="1" dirty="0"/>
              <a:t>By :</a:t>
            </a:r>
            <a:r>
              <a:rPr lang="en-US" b="1" dirty="0" err="1"/>
              <a:t>Ajwad</a:t>
            </a:r>
            <a:r>
              <a:rPr lang="en-US" b="1" dirty="0"/>
              <a:t> </a:t>
            </a:r>
            <a:r>
              <a:rPr lang="en-US" b="1" dirty="0" err="1"/>
              <a:t>Almajnuni</a:t>
            </a:r>
            <a:endParaRPr lang="en-US" b="1" dirty="0"/>
          </a:p>
          <a:p>
            <a:endParaRPr lang="ar-SA" dirty="0"/>
          </a:p>
        </p:txBody>
      </p:sp>
    </p:spTree>
    <p:extLst>
      <p:ext uri="{BB962C8B-B14F-4D97-AF65-F5344CB8AC3E}">
        <p14:creationId xmlns:p14="http://schemas.microsoft.com/office/powerpoint/2010/main" val="117162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79815BC-C762-404F-A0BB-13AA9E8B46EE}"/>
              </a:ext>
            </a:extLst>
          </p:cNvPr>
          <p:cNvSpPr>
            <a:spLocks noGrp="1"/>
          </p:cNvSpPr>
          <p:nvPr>
            <p:ph type="ctrTitle"/>
          </p:nvPr>
        </p:nvSpPr>
        <p:spPr>
          <a:xfrm>
            <a:off x="3853911" y="1964267"/>
            <a:ext cx="7197726" cy="2421464"/>
          </a:xfrm>
        </p:spPr>
        <p:txBody>
          <a:bodyPr>
            <a:normAutofit/>
          </a:bodyPr>
          <a:lstStyle/>
          <a:p>
            <a:pPr algn="ctr" defTabSz="457200" rtl="0" eaLnBrk="1" latinLnBrk="0" hangingPunct="1">
              <a:spcBef>
                <a:spcPct val="0"/>
              </a:spcBef>
              <a:buNone/>
            </a:pPr>
            <a:r>
              <a:rPr lang="en-US" sz="7200" b="1" dirty="0">
                <a:latin typeface="Calibri" panose="020F0502020204030204" pitchFamily="34" charset="0"/>
                <a:cs typeface="Calibri" panose="020F0502020204030204" pitchFamily="34" charset="0"/>
              </a:rPr>
              <a:t>THANK YOU </a:t>
            </a:r>
            <a:endParaRPr lang="ar-SA" sz="7200" b="1" dirty="0">
              <a:latin typeface="Calibri" panose="020F0502020204030204" pitchFamily="34" charset="0"/>
              <a:cs typeface="Calibri" panose="020F0502020204030204" pitchFamily="34" charset="0"/>
            </a:endParaRPr>
          </a:p>
        </p:txBody>
      </p:sp>
      <p:pic>
        <p:nvPicPr>
          <p:cNvPr id="5" name="رسم 4" descr="قلب">
            <a:extLst>
              <a:ext uri="{FF2B5EF4-FFF2-40B4-BE49-F238E27FC236}">
                <a16:creationId xmlns:a16="http://schemas.microsoft.com/office/drawing/2014/main" id="{FE801B23-E708-5F47-AC9E-E02B94B052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0833" y="3305014"/>
            <a:ext cx="914400" cy="914400"/>
          </a:xfrm>
          <a:prstGeom prst="rect">
            <a:avLst/>
          </a:prstGeom>
        </p:spPr>
      </p:pic>
    </p:spTree>
    <p:extLst>
      <p:ext uri="{BB962C8B-B14F-4D97-AF65-F5344CB8AC3E}">
        <p14:creationId xmlns:p14="http://schemas.microsoft.com/office/powerpoint/2010/main" val="6519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226417C-8600-AD41-9C44-4363379D4787}"/>
              </a:ext>
            </a:extLst>
          </p:cNvPr>
          <p:cNvSpPr>
            <a:spLocks noGrp="1"/>
          </p:cNvSpPr>
          <p:nvPr>
            <p:ph type="title"/>
          </p:nvPr>
        </p:nvSpPr>
        <p:spPr>
          <a:xfrm>
            <a:off x="1030286" y="680260"/>
            <a:ext cx="10131427" cy="932410"/>
          </a:xfrm>
        </p:spPr>
        <p:txBody>
          <a:bodyPr>
            <a:normAutofit/>
          </a:bodyPr>
          <a:lstStyle/>
          <a:p>
            <a:pPr algn="ctr"/>
            <a:r>
              <a:rPr lang="en-US" sz="5400" b="1" dirty="0">
                <a:latin typeface="Calibri" panose="020F0502020204030204" pitchFamily="34" charset="0"/>
                <a:cs typeface="Calibri" panose="020F0502020204030204" pitchFamily="34" charset="0"/>
              </a:rPr>
              <a:t>Data description</a:t>
            </a:r>
            <a:endParaRPr lang="ar-SA" sz="5400" b="1" dirty="0">
              <a:latin typeface="Calibri" panose="020F0502020204030204" pitchFamily="34" charset="0"/>
              <a:cs typeface="Calibri" panose="020F0502020204030204" pitchFamily="34" charset="0"/>
            </a:endParaRPr>
          </a:p>
        </p:txBody>
      </p:sp>
      <p:sp>
        <p:nvSpPr>
          <p:cNvPr id="3" name="عنصر نائب للنص 2">
            <a:extLst>
              <a:ext uri="{FF2B5EF4-FFF2-40B4-BE49-F238E27FC236}">
                <a16:creationId xmlns:a16="http://schemas.microsoft.com/office/drawing/2014/main" id="{3B115823-1B49-6947-875A-F33E6335061C}"/>
              </a:ext>
            </a:extLst>
          </p:cNvPr>
          <p:cNvSpPr>
            <a:spLocks noGrp="1"/>
          </p:cNvSpPr>
          <p:nvPr>
            <p:ph type="body" idx="1"/>
          </p:nvPr>
        </p:nvSpPr>
        <p:spPr>
          <a:xfrm>
            <a:off x="702427" y="3113117"/>
            <a:ext cx="10131428" cy="1447800"/>
          </a:xfrm>
        </p:spPr>
        <p:txBody>
          <a:bodyPr>
            <a:noAutofit/>
          </a:bodyPr>
          <a:lstStyle/>
          <a:p>
            <a:pPr algn="ctr"/>
            <a:r>
              <a:rPr lang="en-US" sz="2800" dirty="0"/>
              <a:t>This dataset about  San Francisco International Airport Report on Monthly Passenger Traffic Statistics . San Francisco International Airport is the largest airport in the San Francisco Bay Area and the second busiest airport in California after Los Angeles Airport. In 2017, it was the seventh busiest airport in the United States and 24th busiest airport in the world by passenger numbers. The data contains 46670 rows and 12 columns .</a:t>
            </a:r>
            <a:endParaRPr lang="ar-SA" sz="2800" dirty="0"/>
          </a:p>
        </p:txBody>
      </p:sp>
    </p:spTree>
    <p:extLst>
      <p:ext uri="{BB962C8B-B14F-4D97-AF65-F5344CB8AC3E}">
        <p14:creationId xmlns:p14="http://schemas.microsoft.com/office/powerpoint/2010/main" val="379656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B1A76516-5A7F-F64E-B34B-7ADCD253019E}"/>
              </a:ext>
            </a:extLst>
          </p:cNvPr>
          <p:cNvSpPr txBox="1"/>
          <p:nvPr/>
        </p:nvSpPr>
        <p:spPr>
          <a:xfrm>
            <a:off x="1030286" y="1945178"/>
            <a:ext cx="10131427" cy="3416320"/>
          </a:xfrm>
          <a:prstGeom prst="rect">
            <a:avLst/>
          </a:prstGeom>
          <a:noFill/>
        </p:spPr>
        <p:txBody>
          <a:bodyPr wrap="square" rtlCol="1">
            <a:spAutoFit/>
          </a:bodyPr>
          <a:lstStyle/>
          <a:p>
            <a:pPr lvl="0" algn="ctr"/>
            <a:r>
              <a:rPr lang="en-US" sz="3600" dirty="0"/>
              <a:t>The goal of analyzing Air Traffic Passenger Statistics data is because there is a company that wants to present an advertising campaign for a specific product inside the airport, so the data will be analyzed according to the number of passengers to attract the largest possible number for this product.</a:t>
            </a:r>
          </a:p>
        </p:txBody>
      </p:sp>
      <p:sp>
        <p:nvSpPr>
          <p:cNvPr id="5" name="مربع نص 4">
            <a:extLst>
              <a:ext uri="{FF2B5EF4-FFF2-40B4-BE49-F238E27FC236}">
                <a16:creationId xmlns:a16="http://schemas.microsoft.com/office/drawing/2014/main" id="{CA3F112C-0C62-4C4E-8684-27A35CCACD5B}"/>
              </a:ext>
            </a:extLst>
          </p:cNvPr>
          <p:cNvSpPr txBox="1"/>
          <p:nvPr/>
        </p:nvSpPr>
        <p:spPr>
          <a:xfrm>
            <a:off x="3377738" y="473281"/>
            <a:ext cx="5436524" cy="1015663"/>
          </a:xfrm>
          <a:prstGeom prst="rect">
            <a:avLst/>
          </a:prstGeom>
          <a:noFill/>
        </p:spPr>
        <p:txBody>
          <a:bodyPr wrap="square" rtlCol="1">
            <a:spAutoFit/>
          </a:bodyPr>
          <a:lstStyle/>
          <a:p>
            <a:pPr algn="ctr"/>
            <a:r>
              <a:rPr lang="en-GB" sz="6000" b="1" dirty="0">
                <a:latin typeface="Calibri" panose="020F0502020204030204" pitchFamily="34" charset="0"/>
                <a:cs typeface="Calibri" panose="020F0502020204030204" pitchFamily="34" charset="0"/>
              </a:rPr>
              <a:t>Goals</a:t>
            </a:r>
            <a:endParaRPr lang="ar-SA" sz="6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591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39870E4C-A992-944F-8A50-2597B2878451}"/>
              </a:ext>
            </a:extLst>
          </p:cNvPr>
          <p:cNvSpPr txBox="1"/>
          <p:nvPr/>
        </p:nvSpPr>
        <p:spPr>
          <a:xfrm>
            <a:off x="2130829" y="512333"/>
            <a:ext cx="7930342" cy="707886"/>
          </a:xfrm>
          <a:prstGeom prst="rect">
            <a:avLst/>
          </a:prstGeom>
          <a:noFill/>
        </p:spPr>
        <p:txBody>
          <a:bodyPr wrap="square" rtlCol="1">
            <a:spAutoFit/>
          </a:bodyPr>
          <a:lstStyle/>
          <a:p>
            <a:pPr algn="ctr"/>
            <a:r>
              <a:rPr lang="en-US" sz="4000" b="1" dirty="0">
                <a:latin typeface="Calibri" panose="020F0502020204030204" pitchFamily="34" charset="0"/>
                <a:cs typeface="Calibri" panose="020F0502020204030204" pitchFamily="34" charset="0"/>
              </a:rPr>
              <a:t>The tools used for this project</a:t>
            </a:r>
            <a:endParaRPr lang="ar-SA" sz="4000" b="1" dirty="0">
              <a:latin typeface="Calibri" panose="020F0502020204030204" pitchFamily="34" charset="0"/>
              <a:cs typeface="Calibri" panose="020F0502020204030204" pitchFamily="34" charset="0"/>
            </a:endParaRPr>
          </a:p>
        </p:txBody>
      </p:sp>
      <p:sp>
        <p:nvSpPr>
          <p:cNvPr id="10" name="مربع نص 9">
            <a:extLst>
              <a:ext uri="{FF2B5EF4-FFF2-40B4-BE49-F238E27FC236}">
                <a16:creationId xmlns:a16="http://schemas.microsoft.com/office/drawing/2014/main" id="{FE8FA2BD-A78F-2E4F-8ED4-38051EDB814B}"/>
              </a:ext>
            </a:extLst>
          </p:cNvPr>
          <p:cNvSpPr txBox="1"/>
          <p:nvPr/>
        </p:nvSpPr>
        <p:spPr>
          <a:xfrm>
            <a:off x="685799" y="2383247"/>
            <a:ext cx="3570317" cy="1231106"/>
          </a:xfrm>
          <a:prstGeom prst="rect">
            <a:avLst/>
          </a:prstGeom>
          <a:noFill/>
        </p:spPr>
        <p:txBody>
          <a:bodyPr wrap="square" rtlCol="1">
            <a:spAutoFit/>
          </a:bodyPr>
          <a:lstStyle/>
          <a:p>
            <a:pPr algn="ctr"/>
            <a:r>
              <a:rPr lang="en-US" sz="2800" b="1" dirty="0">
                <a:latin typeface="Calibri" panose="020F0502020204030204" pitchFamily="34" charset="0"/>
                <a:cs typeface="Calibri" panose="020F0502020204030204" pitchFamily="34" charset="0"/>
              </a:rPr>
              <a:t>1- Python and </a:t>
            </a:r>
            <a:r>
              <a:rPr lang="en-US" sz="2800" b="1" dirty="0" err="1">
                <a:latin typeface="Calibri" panose="020F0502020204030204" pitchFamily="34" charset="0"/>
                <a:cs typeface="Calibri" panose="020F0502020204030204" pitchFamily="34" charset="0"/>
              </a:rPr>
              <a:t>Jupyter</a:t>
            </a:r>
            <a:r>
              <a:rPr lang="en-US" sz="2800" b="1" dirty="0">
                <a:latin typeface="Calibri" panose="020F0502020204030204" pitchFamily="34" charset="0"/>
                <a:cs typeface="Calibri" panose="020F0502020204030204" pitchFamily="34" charset="0"/>
              </a:rPr>
              <a:t> Notebook</a:t>
            </a:r>
          </a:p>
          <a:p>
            <a:endParaRPr lang="ar-SA" dirty="0"/>
          </a:p>
        </p:txBody>
      </p:sp>
      <p:sp>
        <p:nvSpPr>
          <p:cNvPr id="11" name="مربع نص 10">
            <a:extLst>
              <a:ext uri="{FF2B5EF4-FFF2-40B4-BE49-F238E27FC236}">
                <a16:creationId xmlns:a16="http://schemas.microsoft.com/office/drawing/2014/main" id="{D5A269AB-B418-2A45-8994-B5A88CB3564B}"/>
              </a:ext>
            </a:extLst>
          </p:cNvPr>
          <p:cNvSpPr txBox="1"/>
          <p:nvPr/>
        </p:nvSpPr>
        <p:spPr>
          <a:xfrm>
            <a:off x="4662054" y="2421123"/>
            <a:ext cx="3570317" cy="523220"/>
          </a:xfrm>
          <a:prstGeom prst="rect">
            <a:avLst/>
          </a:prstGeom>
          <a:noFill/>
        </p:spPr>
        <p:txBody>
          <a:bodyPr wrap="square" rtlCol="1">
            <a:spAutoFit/>
          </a:bodyPr>
          <a:lstStyle/>
          <a:p>
            <a:pPr algn="ctr"/>
            <a:r>
              <a:rPr lang="en-US" sz="2800" b="1" dirty="0">
                <a:latin typeface="Calibri" panose="020F0502020204030204" pitchFamily="34" charset="0"/>
                <a:cs typeface="Calibri" panose="020F0502020204030204" pitchFamily="34" charset="0"/>
              </a:rPr>
              <a:t>2- Pandas</a:t>
            </a:r>
            <a:endParaRPr lang="ar-SA" b="1" dirty="0">
              <a:latin typeface="Calibri" panose="020F0502020204030204" pitchFamily="34" charset="0"/>
              <a:cs typeface="Calibri" panose="020F0502020204030204" pitchFamily="34" charset="0"/>
            </a:endParaRPr>
          </a:p>
        </p:txBody>
      </p:sp>
      <p:sp>
        <p:nvSpPr>
          <p:cNvPr id="12" name="مربع نص 11">
            <a:extLst>
              <a:ext uri="{FF2B5EF4-FFF2-40B4-BE49-F238E27FC236}">
                <a16:creationId xmlns:a16="http://schemas.microsoft.com/office/drawing/2014/main" id="{216B4D40-EE3B-DE47-928C-44A3C037232F}"/>
              </a:ext>
            </a:extLst>
          </p:cNvPr>
          <p:cNvSpPr txBox="1"/>
          <p:nvPr/>
        </p:nvSpPr>
        <p:spPr>
          <a:xfrm>
            <a:off x="8232371" y="2383247"/>
            <a:ext cx="3570317" cy="1231106"/>
          </a:xfrm>
          <a:prstGeom prst="rect">
            <a:avLst/>
          </a:prstGeom>
          <a:noFill/>
        </p:spPr>
        <p:txBody>
          <a:bodyPr wrap="square" rtlCol="1">
            <a:spAutoFit/>
          </a:bodyPr>
          <a:lstStyle/>
          <a:p>
            <a:pPr lvl="0" algn="ctr"/>
            <a:r>
              <a:rPr lang="en-US" sz="2800" b="1" dirty="0">
                <a:latin typeface="Calibri" panose="020F0502020204030204" pitchFamily="34" charset="0"/>
                <a:cs typeface="Calibri" panose="020F0502020204030204" pitchFamily="34" charset="0"/>
              </a:rPr>
              <a:t>3- Matplotlib and Seaborn </a:t>
            </a:r>
          </a:p>
          <a:p>
            <a:endParaRPr lang="ar-SA" dirty="0"/>
          </a:p>
        </p:txBody>
      </p:sp>
      <p:sp>
        <p:nvSpPr>
          <p:cNvPr id="15" name="مربع نص 14">
            <a:extLst>
              <a:ext uri="{FF2B5EF4-FFF2-40B4-BE49-F238E27FC236}">
                <a16:creationId xmlns:a16="http://schemas.microsoft.com/office/drawing/2014/main" id="{FE5E49D8-F97F-5A4D-825C-337E115327E0}"/>
              </a:ext>
            </a:extLst>
          </p:cNvPr>
          <p:cNvSpPr txBox="1"/>
          <p:nvPr/>
        </p:nvSpPr>
        <p:spPr>
          <a:xfrm>
            <a:off x="401783" y="3915843"/>
            <a:ext cx="3557847" cy="523220"/>
          </a:xfrm>
          <a:prstGeom prst="rect">
            <a:avLst/>
          </a:prstGeom>
          <a:noFill/>
        </p:spPr>
        <p:txBody>
          <a:bodyPr wrap="square" rtlCol="1">
            <a:spAutoFit/>
          </a:bodyPr>
          <a:lstStyle/>
          <a:p>
            <a:pPr lvl="0" algn="ctr"/>
            <a:r>
              <a:rPr lang="en-US" sz="2800" dirty="0"/>
              <a:t>To write the code</a:t>
            </a:r>
          </a:p>
        </p:txBody>
      </p:sp>
      <p:sp>
        <p:nvSpPr>
          <p:cNvPr id="16" name="مربع نص 15">
            <a:extLst>
              <a:ext uri="{FF2B5EF4-FFF2-40B4-BE49-F238E27FC236}">
                <a16:creationId xmlns:a16="http://schemas.microsoft.com/office/drawing/2014/main" id="{65E061EB-00B5-6142-95CD-A768379273EF}"/>
              </a:ext>
            </a:extLst>
          </p:cNvPr>
          <p:cNvSpPr txBox="1"/>
          <p:nvPr/>
        </p:nvSpPr>
        <p:spPr>
          <a:xfrm>
            <a:off x="4674524" y="3883637"/>
            <a:ext cx="3557847" cy="523220"/>
          </a:xfrm>
          <a:prstGeom prst="rect">
            <a:avLst/>
          </a:prstGeom>
          <a:noFill/>
        </p:spPr>
        <p:txBody>
          <a:bodyPr wrap="square" rtlCol="1">
            <a:spAutoFit/>
          </a:bodyPr>
          <a:lstStyle/>
          <a:p>
            <a:pPr lvl="0" algn="ctr"/>
            <a:r>
              <a:rPr lang="en-US" sz="2800" dirty="0"/>
              <a:t>for data manipulation </a:t>
            </a:r>
          </a:p>
        </p:txBody>
      </p:sp>
      <p:sp>
        <p:nvSpPr>
          <p:cNvPr id="17" name="مربع نص 16">
            <a:extLst>
              <a:ext uri="{FF2B5EF4-FFF2-40B4-BE49-F238E27FC236}">
                <a16:creationId xmlns:a16="http://schemas.microsoft.com/office/drawing/2014/main" id="{F6E94BEB-E226-7949-B720-2E52916825DC}"/>
              </a:ext>
            </a:extLst>
          </p:cNvPr>
          <p:cNvSpPr txBox="1"/>
          <p:nvPr/>
        </p:nvSpPr>
        <p:spPr>
          <a:xfrm>
            <a:off x="8244841" y="3883637"/>
            <a:ext cx="3557847" cy="954107"/>
          </a:xfrm>
          <a:prstGeom prst="rect">
            <a:avLst/>
          </a:prstGeom>
          <a:noFill/>
        </p:spPr>
        <p:txBody>
          <a:bodyPr wrap="square" rtlCol="1">
            <a:spAutoFit/>
          </a:bodyPr>
          <a:lstStyle/>
          <a:p>
            <a:pPr lvl="0" algn="ctr"/>
            <a:r>
              <a:rPr lang="en-US" sz="2800" dirty="0"/>
              <a:t>for plotting </a:t>
            </a:r>
            <a:r>
              <a:rPr lang="en-US" sz="2800" dirty="0" err="1"/>
              <a:t>visuialization</a:t>
            </a:r>
            <a:r>
              <a:rPr lang="en-US" sz="2800" dirty="0"/>
              <a:t> </a:t>
            </a:r>
          </a:p>
        </p:txBody>
      </p:sp>
    </p:spTree>
    <p:extLst>
      <p:ext uri="{BB962C8B-B14F-4D97-AF65-F5344CB8AC3E}">
        <p14:creationId xmlns:p14="http://schemas.microsoft.com/office/powerpoint/2010/main" val="122379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7" name="Rectangle 9">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98" name="Picture 11">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useBgFill="1">
        <p:nvSpPr>
          <p:cNvPr id="99"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 name="صورة 2">
            <a:extLst>
              <a:ext uri="{FF2B5EF4-FFF2-40B4-BE49-F238E27FC236}">
                <a16:creationId xmlns:a16="http://schemas.microsoft.com/office/drawing/2014/main" id="{BC2CD5AE-53F0-3045-899F-238A43B6882F}"/>
              </a:ext>
            </a:extLst>
          </p:cNvPr>
          <p:cNvPicPr>
            <a:picLocks noChangeAspect="1"/>
          </p:cNvPicPr>
          <p:nvPr/>
        </p:nvPicPr>
        <p:blipFill>
          <a:blip r:embed="rId3"/>
          <a:stretch/>
        </p:blipFill>
        <p:spPr>
          <a:xfrm>
            <a:off x="6509314" y="1595435"/>
            <a:ext cx="5185627" cy="5086690"/>
          </a:xfrm>
          <a:prstGeom prst="rect">
            <a:avLst/>
          </a:prstGeom>
          <a:ln>
            <a:noFill/>
          </a:ln>
          <a:effectLst>
            <a:outerShdw blurRad="190500" algn="tl" rotWithShape="0">
              <a:srgbClr val="000000">
                <a:alpha val="70000"/>
              </a:srgbClr>
            </a:outerShdw>
          </a:effectLst>
        </p:spPr>
      </p:pic>
      <p:sp>
        <p:nvSpPr>
          <p:cNvPr id="4" name="مربع نص 3">
            <a:extLst>
              <a:ext uri="{FF2B5EF4-FFF2-40B4-BE49-F238E27FC236}">
                <a16:creationId xmlns:a16="http://schemas.microsoft.com/office/drawing/2014/main" id="{9A58603A-7DBE-B345-87FE-C00B00753795}"/>
              </a:ext>
            </a:extLst>
          </p:cNvPr>
          <p:cNvSpPr txBox="1"/>
          <p:nvPr/>
        </p:nvSpPr>
        <p:spPr>
          <a:xfrm>
            <a:off x="203338" y="2357021"/>
            <a:ext cx="5053177" cy="2336024"/>
          </a:xfrm>
          <a:prstGeom prst="rect">
            <a:avLst/>
          </a:prstGeom>
          <a:noFill/>
        </p:spPr>
        <p:txBody>
          <a:bodyPr wrap="square" rtlCol="1">
            <a:spAutoFit/>
          </a:bodyPr>
          <a:lstStyle/>
          <a:p>
            <a:pPr algn="ctr">
              <a:lnSpc>
                <a:spcPct val="90000"/>
              </a:lnSpc>
              <a:spcBef>
                <a:spcPct val="0"/>
              </a:spcBef>
              <a:spcAft>
                <a:spcPts val="600"/>
              </a:spcAft>
            </a:pPr>
            <a:r>
              <a:rPr lang="en-US" sz="5400" b="1" dirty="0">
                <a:solidFill>
                  <a:schemeClr val="bg1"/>
                </a:solidFill>
                <a:latin typeface="Calibri" panose="020F0502020204030204" pitchFamily="34" charset="0"/>
                <a:cs typeface="Calibri" panose="020F0502020204030204" pitchFamily="34" charset="0"/>
              </a:rPr>
              <a:t>The five most visited countries in 2020</a:t>
            </a:r>
            <a:endParaRPr lang="en-US" sz="5400" b="1" cap="all" dirty="0">
              <a:ln w="3175" cmpd="sng">
                <a:noFill/>
              </a:ln>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20590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pic>
        <p:nvPicPr>
          <p:cNvPr id="3" name="صورة 2">
            <a:extLst>
              <a:ext uri="{FF2B5EF4-FFF2-40B4-BE49-F238E27FC236}">
                <a16:creationId xmlns:a16="http://schemas.microsoft.com/office/drawing/2014/main" id="{F480B1F5-48D0-7045-944F-025E1359F93F}"/>
              </a:ext>
            </a:extLst>
          </p:cNvPr>
          <p:cNvPicPr>
            <a:picLocks noChangeAspect="1"/>
          </p:cNvPicPr>
          <p:nvPr/>
        </p:nvPicPr>
        <p:blipFill>
          <a:blip r:embed="rId3"/>
          <a:stretch/>
        </p:blipFill>
        <p:spPr>
          <a:xfrm>
            <a:off x="6193800" y="798022"/>
            <a:ext cx="5209083" cy="5237018"/>
          </a:xfrm>
          <a:prstGeom prst="rect">
            <a:avLst/>
          </a:prstGeom>
          <a:ln>
            <a:noFill/>
          </a:ln>
          <a:effectLst>
            <a:outerShdw blurRad="190500" algn="tl" rotWithShape="0">
              <a:srgbClr val="000000">
                <a:alpha val="70000"/>
              </a:srgbClr>
            </a:outerShdw>
          </a:effectLst>
        </p:spPr>
      </p:pic>
      <p:sp>
        <p:nvSpPr>
          <p:cNvPr id="4" name="مربع نص 3">
            <a:extLst>
              <a:ext uri="{FF2B5EF4-FFF2-40B4-BE49-F238E27FC236}">
                <a16:creationId xmlns:a16="http://schemas.microsoft.com/office/drawing/2014/main" id="{456E6A11-F223-F94C-A684-07751B068F95}"/>
              </a:ext>
            </a:extLst>
          </p:cNvPr>
          <p:cNvSpPr txBox="1"/>
          <p:nvPr/>
        </p:nvSpPr>
        <p:spPr>
          <a:xfrm>
            <a:off x="986259" y="2059778"/>
            <a:ext cx="4089861" cy="2308324"/>
          </a:xfrm>
          <a:prstGeom prst="rect">
            <a:avLst/>
          </a:prstGeom>
          <a:noFill/>
        </p:spPr>
        <p:txBody>
          <a:bodyPr wrap="square" rtlCol="1">
            <a:spAutoFit/>
          </a:bodyPr>
          <a:lstStyle/>
          <a:p>
            <a:pPr algn="ctr"/>
            <a:r>
              <a:rPr lang="en-US" sz="4800" b="1" dirty="0">
                <a:solidFill>
                  <a:schemeClr val="bg1"/>
                </a:solidFill>
                <a:latin typeface="Calibri" panose="020F0502020204030204" pitchFamily="34" charset="0"/>
                <a:cs typeface="Calibri" panose="020F0502020204030204" pitchFamily="34" charset="0"/>
              </a:rPr>
              <a:t>Most crowded Terminal in 2020</a:t>
            </a:r>
            <a:endParaRPr lang="ar-SA" sz="48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40014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sp>
        <p:nvSpPr>
          <p:cNvPr id="4" name="مربع نص 3">
            <a:extLst>
              <a:ext uri="{FF2B5EF4-FFF2-40B4-BE49-F238E27FC236}">
                <a16:creationId xmlns:a16="http://schemas.microsoft.com/office/drawing/2014/main" id="{456E6A11-F223-F94C-A684-07751B068F95}"/>
              </a:ext>
            </a:extLst>
          </p:cNvPr>
          <p:cNvSpPr txBox="1"/>
          <p:nvPr/>
        </p:nvSpPr>
        <p:spPr>
          <a:xfrm>
            <a:off x="303846" y="1893037"/>
            <a:ext cx="5104014" cy="3046988"/>
          </a:xfrm>
          <a:prstGeom prst="rect">
            <a:avLst/>
          </a:prstGeom>
          <a:noFill/>
        </p:spPr>
        <p:txBody>
          <a:bodyPr wrap="square" rtlCol="1">
            <a:spAutoFit/>
          </a:bodyPr>
          <a:lstStyle/>
          <a:p>
            <a:pPr algn="ctr"/>
            <a:r>
              <a:rPr lang="en-US" sz="4800" b="1" dirty="0">
                <a:solidFill>
                  <a:schemeClr val="bg1"/>
                </a:solidFill>
                <a:latin typeface="Calibri" panose="020F0502020204030204" pitchFamily="34" charset="0"/>
                <a:cs typeface="Calibri" panose="020F0502020204030204" pitchFamily="34" charset="0"/>
              </a:rPr>
              <a:t>The maximum number of travelers by months in 2020</a:t>
            </a:r>
            <a:endParaRPr lang="ar-SA" sz="4800" b="1" dirty="0">
              <a:solidFill>
                <a:schemeClr val="bg1"/>
              </a:solidFill>
              <a:latin typeface="Calibri" panose="020F0502020204030204" pitchFamily="34" charset="0"/>
              <a:cs typeface="Calibri" panose="020F0502020204030204" pitchFamily="34" charset="0"/>
            </a:endParaRPr>
          </a:p>
        </p:txBody>
      </p:sp>
      <p:pic>
        <p:nvPicPr>
          <p:cNvPr id="9" name="صورة 8">
            <a:extLst>
              <a:ext uri="{FF2B5EF4-FFF2-40B4-BE49-F238E27FC236}">
                <a16:creationId xmlns:a16="http://schemas.microsoft.com/office/drawing/2014/main" id="{DBD1FB7B-0014-DD44-9F66-FE32529DCD4C}"/>
              </a:ext>
            </a:extLst>
          </p:cNvPr>
          <p:cNvPicPr>
            <a:picLocks noChangeAspect="1"/>
          </p:cNvPicPr>
          <p:nvPr/>
        </p:nvPicPr>
        <p:blipFill>
          <a:blip r:embed="rId3"/>
          <a:srcRect/>
          <a:stretch/>
        </p:blipFill>
        <p:spPr>
          <a:xfrm>
            <a:off x="6094412" y="782289"/>
            <a:ext cx="5252318" cy="54331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1818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7" name="Rectangle 9">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98" name="Picture 11">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useBgFill="1">
        <p:nvSpPr>
          <p:cNvPr id="99"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4" name="مربع نص 3">
            <a:extLst>
              <a:ext uri="{FF2B5EF4-FFF2-40B4-BE49-F238E27FC236}">
                <a16:creationId xmlns:a16="http://schemas.microsoft.com/office/drawing/2014/main" id="{9A58603A-7DBE-B345-87FE-C00B00753795}"/>
              </a:ext>
            </a:extLst>
          </p:cNvPr>
          <p:cNvSpPr txBox="1"/>
          <p:nvPr/>
        </p:nvSpPr>
        <p:spPr>
          <a:xfrm>
            <a:off x="221501" y="1738231"/>
            <a:ext cx="5145096" cy="3831818"/>
          </a:xfrm>
          <a:prstGeom prst="rect">
            <a:avLst/>
          </a:prstGeom>
          <a:noFill/>
        </p:spPr>
        <p:txBody>
          <a:bodyPr wrap="square" rtlCol="1">
            <a:spAutoFit/>
          </a:bodyPr>
          <a:lstStyle/>
          <a:p>
            <a:pPr algn="ctr">
              <a:lnSpc>
                <a:spcPct val="90000"/>
              </a:lnSpc>
              <a:spcBef>
                <a:spcPct val="0"/>
              </a:spcBef>
              <a:spcAft>
                <a:spcPts val="600"/>
              </a:spcAft>
            </a:pPr>
            <a:r>
              <a:rPr lang="ar-SA" sz="5400" b="1" dirty="0">
                <a:solidFill>
                  <a:schemeClr val="bg1"/>
                </a:solidFill>
                <a:latin typeface="Calibri" panose="020F0502020204030204" pitchFamily="34" charset="0"/>
                <a:cs typeface="Calibri" panose="020F0502020204030204" pitchFamily="34" charset="0"/>
              </a:rPr>
              <a:t>ِِ</a:t>
            </a:r>
            <a:r>
              <a:rPr lang="en-US" sz="5400" b="1" dirty="0">
                <a:solidFill>
                  <a:schemeClr val="bg1"/>
                </a:solidFill>
                <a:latin typeface="Calibri" panose="020F0502020204030204" pitchFamily="34" charset="0"/>
                <a:cs typeface="Calibri" panose="020F0502020204030204" pitchFamily="34" charset="0"/>
              </a:rPr>
              <a:t>Expected increase in the number of passengers by years </a:t>
            </a:r>
            <a:endParaRPr lang="en-US" sz="5400" b="1" cap="all" dirty="0">
              <a:ln w="3175" cmpd="sng">
                <a:noFill/>
              </a:ln>
              <a:solidFill>
                <a:schemeClr val="bg1"/>
              </a:solidFill>
              <a:latin typeface="Calibri" panose="020F0502020204030204" pitchFamily="34" charset="0"/>
              <a:cs typeface="Calibri" panose="020F0502020204030204" pitchFamily="34" charset="0"/>
            </a:endParaRPr>
          </a:p>
        </p:txBody>
      </p:sp>
      <p:pic>
        <p:nvPicPr>
          <p:cNvPr id="100" name="صورة 99">
            <a:extLst>
              <a:ext uri="{FF2B5EF4-FFF2-40B4-BE49-F238E27FC236}">
                <a16:creationId xmlns:a16="http://schemas.microsoft.com/office/drawing/2014/main" id="{F43546C4-E360-4A4D-9F3D-FF63FBC53F24}"/>
              </a:ext>
            </a:extLst>
          </p:cNvPr>
          <p:cNvPicPr>
            <a:picLocks noChangeAspect="1"/>
          </p:cNvPicPr>
          <p:nvPr/>
        </p:nvPicPr>
        <p:blipFill>
          <a:blip r:embed="rId3"/>
          <a:stretch>
            <a:fillRect/>
          </a:stretch>
        </p:blipFill>
        <p:spPr>
          <a:xfrm>
            <a:off x="6392856" y="1695971"/>
            <a:ext cx="5396545" cy="48504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095263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ppt_x"/>
                                          </p:val>
                                        </p:tav>
                                        <p:tav tm="100000">
                                          <p:val>
                                            <p:strVal val="#ppt_x"/>
                                          </p:val>
                                        </p:tav>
                                      </p:tavLst>
                                    </p:anim>
                                    <p:anim calcmode="lin" valueType="num">
                                      <p:cBhvr additive="base">
                                        <p:cTn id="1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0FCBFBB7-754D-E940-88B4-06AE85D00BFE}"/>
              </a:ext>
            </a:extLst>
          </p:cNvPr>
          <p:cNvSpPr txBox="1"/>
          <p:nvPr/>
        </p:nvSpPr>
        <p:spPr>
          <a:xfrm>
            <a:off x="1307024" y="2138766"/>
            <a:ext cx="9577952" cy="4031873"/>
          </a:xfrm>
          <a:prstGeom prst="rect">
            <a:avLst/>
          </a:prstGeom>
          <a:noFill/>
        </p:spPr>
        <p:txBody>
          <a:bodyPr wrap="square" rtlCol="1">
            <a:spAutoFit/>
          </a:bodyPr>
          <a:lstStyle/>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The advertisement will be in English only.</a:t>
            </a:r>
            <a:endParaRPr lang="ar-SA" sz="3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ar-SA" sz="3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It is better that the announcement be on terminal 3 and it will be during the month of January and February. </a:t>
            </a:r>
          </a:p>
          <a:p>
            <a:pPr rtl="1"/>
            <a:endParaRPr lang="en-US" sz="3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it would be better to postpone the announcement until next year.</a:t>
            </a:r>
            <a:endParaRPr lang="ar-SA" sz="3200" dirty="0">
              <a:latin typeface="Calibri" panose="020F0502020204030204" pitchFamily="34" charset="0"/>
              <a:cs typeface="Calibri" panose="020F0502020204030204" pitchFamily="34" charset="0"/>
            </a:endParaRPr>
          </a:p>
        </p:txBody>
      </p:sp>
      <p:sp>
        <p:nvSpPr>
          <p:cNvPr id="3" name="مربع نص 2">
            <a:extLst>
              <a:ext uri="{FF2B5EF4-FFF2-40B4-BE49-F238E27FC236}">
                <a16:creationId xmlns:a16="http://schemas.microsoft.com/office/drawing/2014/main" id="{84265BA6-662C-1C4B-A1EF-FA1118FEB205}"/>
              </a:ext>
            </a:extLst>
          </p:cNvPr>
          <p:cNvSpPr txBox="1"/>
          <p:nvPr/>
        </p:nvSpPr>
        <p:spPr>
          <a:xfrm>
            <a:off x="3445790" y="557938"/>
            <a:ext cx="5300420" cy="1107996"/>
          </a:xfrm>
          <a:prstGeom prst="rect">
            <a:avLst/>
          </a:prstGeom>
          <a:noFill/>
        </p:spPr>
        <p:txBody>
          <a:bodyPr wrap="square" rtlCol="1">
            <a:spAutoFit/>
          </a:bodyPr>
          <a:lstStyle/>
          <a:p>
            <a:pPr algn="ctr"/>
            <a:r>
              <a:rPr lang="en-US" sz="6600" b="1" dirty="0">
                <a:latin typeface="Calibri" panose="020F0502020204030204" pitchFamily="34" charset="0"/>
                <a:cs typeface="Calibri" panose="020F0502020204030204" pitchFamily="34" charset="0"/>
              </a:rPr>
              <a:t>Conclusion </a:t>
            </a:r>
            <a:endParaRPr lang="ar-SA" sz="6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سماوي">
  <a:themeElements>
    <a:clrScheme name="سماوي">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سماو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سماوي">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38</TotalTime>
  <Words>240</Words>
  <Application>Microsoft Macintosh PowerPoint</Application>
  <PresentationFormat>شاشة عريضة</PresentationFormat>
  <Paragraphs>24</Paragraphs>
  <Slides>10</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10</vt:i4>
      </vt:variant>
    </vt:vector>
  </HeadingPairs>
  <TitlesOfParts>
    <vt:vector size="14" baseType="lpstr">
      <vt:lpstr>Arial</vt:lpstr>
      <vt:lpstr>Calibri</vt:lpstr>
      <vt:lpstr>Calibri Light</vt:lpstr>
      <vt:lpstr>سماوي</vt:lpstr>
      <vt:lpstr>Air Traffic  Passenger Statistics</vt:lpstr>
      <vt:lpstr>Data description</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Passenger Statistics</dc:title>
  <dc:creator>بدر صالح  عطية الله المجنوني</dc:creator>
  <cp:lastModifiedBy>بدر صالح  عطية الله المجنوني</cp:lastModifiedBy>
  <cp:revision>5</cp:revision>
  <dcterms:created xsi:type="dcterms:W3CDTF">2021-11-21T06:55:51Z</dcterms:created>
  <dcterms:modified xsi:type="dcterms:W3CDTF">2021-11-21T10:27:51Z</dcterms:modified>
</cp:coreProperties>
</file>