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1" r:id="rId1"/>
  </p:sldMasterIdLst>
  <p:sldIdLst>
    <p:sldId id="308" r:id="rId2"/>
    <p:sldId id="379" r:id="rId3"/>
    <p:sldId id="357" r:id="rId4"/>
    <p:sldId id="532" r:id="rId5"/>
    <p:sldId id="396" r:id="rId6"/>
    <p:sldId id="385" r:id="rId7"/>
    <p:sldId id="446" r:id="rId8"/>
    <p:sldId id="447" r:id="rId9"/>
    <p:sldId id="448" r:id="rId10"/>
    <p:sldId id="449" r:id="rId11"/>
    <p:sldId id="450" r:id="rId12"/>
    <p:sldId id="452" r:id="rId13"/>
    <p:sldId id="453" r:id="rId14"/>
    <p:sldId id="451" r:id="rId15"/>
    <p:sldId id="454" r:id="rId16"/>
    <p:sldId id="456" r:id="rId17"/>
    <p:sldId id="457" r:id="rId18"/>
    <p:sldId id="460" r:id="rId19"/>
    <p:sldId id="462" r:id="rId20"/>
    <p:sldId id="463" r:id="rId21"/>
    <p:sldId id="464" r:id="rId22"/>
    <p:sldId id="465" r:id="rId23"/>
    <p:sldId id="466" r:id="rId24"/>
    <p:sldId id="467" r:id="rId25"/>
    <p:sldId id="468" r:id="rId26"/>
    <p:sldId id="469" r:id="rId27"/>
    <p:sldId id="471" r:id="rId28"/>
    <p:sldId id="472" r:id="rId29"/>
    <p:sldId id="473" r:id="rId30"/>
    <p:sldId id="474" r:id="rId31"/>
    <p:sldId id="475" r:id="rId32"/>
    <p:sldId id="476" r:id="rId33"/>
    <p:sldId id="478" r:id="rId34"/>
    <p:sldId id="479" r:id="rId35"/>
    <p:sldId id="480" r:id="rId36"/>
    <p:sldId id="481" r:id="rId37"/>
    <p:sldId id="482" r:id="rId38"/>
    <p:sldId id="484" r:id="rId39"/>
    <p:sldId id="485" r:id="rId40"/>
    <p:sldId id="483" r:id="rId41"/>
    <p:sldId id="486" r:id="rId42"/>
    <p:sldId id="487" r:id="rId43"/>
    <p:sldId id="489" r:id="rId44"/>
    <p:sldId id="490" r:id="rId45"/>
    <p:sldId id="491" r:id="rId46"/>
    <p:sldId id="492" r:id="rId47"/>
    <p:sldId id="493" r:id="rId48"/>
    <p:sldId id="494" r:id="rId49"/>
    <p:sldId id="495" r:id="rId50"/>
    <p:sldId id="497" r:id="rId51"/>
    <p:sldId id="498" r:id="rId52"/>
    <p:sldId id="499" r:id="rId53"/>
    <p:sldId id="500" r:id="rId54"/>
    <p:sldId id="501" r:id="rId55"/>
    <p:sldId id="502" r:id="rId56"/>
    <p:sldId id="503" r:id="rId57"/>
    <p:sldId id="504" r:id="rId58"/>
    <p:sldId id="505" r:id="rId59"/>
    <p:sldId id="506" r:id="rId60"/>
    <p:sldId id="507" r:id="rId61"/>
    <p:sldId id="508" r:id="rId62"/>
    <p:sldId id="509" r:id="rId63"/>
    <p:sldId id="510" r:id="rId64"/>
    <p:sldId id="511" r:id="rId65"/>
    <p:sldId id="512" r:id="rId66"/>
    <p:sldId id="515" r:id="rId67"/>
    <p:sldId id="514" r:id="rId68"/>
    <p:sldId id="516" r:id="rId69"/>
    <p:sldId id="517" r:id="rId70"/>
    <p:sldId id="518" r:id="rId71"/>
    <p:sldId id="519" r:id="rId72"/>
    <p:sldId id="520" r:id="rId73"/>
    <p:sldId id="521" r:id="rId74"/>
    <p:sldId id="522" r:id="rId75"/>
    <p:sldId id="523" r:id="rId76"/>
    <p:sldId id="524" r:id="rId77"/>
    <p:sldId id="458" r:id="rId78"/>
    <p:sldId id="459" r:id="rId79"/>
    <p:sldId id="525" r:id="rId80"/>
    <p:sldId id="527" r:id="rId81"/>
    <p:sldId id="528" r:id="rId82"/>
    <p:sldId id="529" r:id="rId83"/>
    <p:sldId id="534" r:id="rId84"/>
    <p:sldId id="530" r:id="rId85"/>
    <p:sldId id="366" r:id="rId86"/>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6713" autoAdjust="0"/>
  </p:normalViewPr>
  <p:slideViewPr>
    <p:cSldViewPr>
      <p:cViewPr varScale="1">
        <p:scale>
          <a:sx n="122" d="100"/>
          <a:sy n="122" d="100"/>
        </p:scale>
        <p:origin x="72" y="96"/>
      </p:cViewPr>
      <p:guideLst>
        <p:guide orient="horz" pos="288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B8173AEC-4278-402F-8F83-0DEA279F226A}"/>
              </a:ext>
            </a:extLst>
          </p:cNvPr>
          <p:cNvPicPr>
            <a:picLocks noChangeAspect="1"/>
          </p:cNvPicPr>
          <p:nvPr/>
        </p:nvPicPr>
        <p:blipFill rotWithShape="1">
          <a:blip r:embed="rId2"/>
          <a:srcRect l="35311" r="30747"/>
          <a:stretch/>
        </p:blipFill>
        <p:spPr>
          <a:xfrm>
            <a:off x="406400" y="0"/>
            <a:ext cx="2301456" cy="6858000"/>
          </a:xfrm>
          <a:prstGeom prst="rect">
            <a:avLst/>
          </a:prstGeom>
        </p:spPr>
      </p:pic>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12/16/2020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pic>
        <p:nvPicPr>
          <p:cNvPr id="9" name="תמונה 8" descr="תמונה שמכילה וילון, אישה, מקלחת, ישיבה&#10;&#10;התיאור נוצר באופן אוטומטי">
            <a:extLst>
              <a:ext uri="{FF2B5EF4-FFF2-40B4-BE49-F238E27FC236}">
                <a16:creationId xmlns:a16="http://schemas.microsoft.com/office/drawing/2014/main" id="{BACA9B03-89ED-47AF-B6E9-DDF61CD53574}"/>
              </a:ext>
            </a:extLst>
          </p:cNvPr>
          <p:cNvPicPr>
            <a:picLocks noChangeAspect="1"/>
          </p:cNvPicPr>
          <p:nvPr/>
        </p:nvPicPr>
        <p:blipFill rotWithShape="1">
          <a:blip r:embed="rId2"/>
          <a:srcRect l="35311" r="30747"/>
          <a:stretch/>
        </p:blipFill>
        <p:spPr>
          <a:xfrm>
            <a:off x="406400" y="0"/>
            <a:ext cx="2301456" cy="6858000"/>
          </a:xfrm>
          <a:prstGeom prst="rect">
            <a:avLst/>
          </a:prstGeom>
        </p:spPr>
      </p:pic>
    </p:spTree>
    <p:extLst>
      <p:ext uri="{BB962C8B-B14F-4D97-AF65-F5344CB8AC3E}">
        <p14:creationId xmlns:p14="http://schemas.microsoft.com/office/powerpoint/2010/main" val="45905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22701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6310" y="629158"/>
            <a:ext cx="10679379"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836652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72279" y="457200"/>
            <a:ext cx="10018713" cy="1752599"/>
          </a:xfrm>
          <a:prstGeom prst="rect">
            <a:avLst/>
          </a:prstGeom>
          <a:effectLst/>
        </p:spPr>
        <p:txBody>
          <a:bodyPr vert="horz" lIns="91440" tIns="45720" rIns="91440" bIns="45720" rtlCol="0" anchor="ctr">
            <a:normAutofit/>
          </a:bodyPr>
          <a:lstStyle/>
          <a:p>
            <a:r>
              <a:rPr lang="he-IL" dirty="0"/>
              <a:t>לחץ כדי לערוך סגנון כותרת של תבנית בסיס</a:t>
            </a:r>
            <a:endParaRPr lang="en-US" dirty="0"/>
          </a:p>
        </p:txBody>
      </p:sp>
      <p:sp>
        <p:nvSpPr>
          <p:cNvPr id="3" name="Text Placeholder 2"/>
          <p:cNvSpPr>
            <a:spLocks noGrp="1"/>
          </p:cNvSpPr>
          <p:nvPr>
            <p:ph type="body" idx="1"/>
          </p:nvPr>
        </p:nvSpPr>
        <p:spPr>
          <a:xfrm>
            <a:off x="2173287" y="2634341"/>
            <a:ext cx="10018713" cy="3124201"/>
          </a:xfrm>
          <a:prstGeom prst="rect">
            <a:avLst/>
          </a:prstGeom>
        </p:spPr>
        <p:txBody>
          <a:bodyPr vert="horz" lIns="91440" tIns="45720" rIns="91440" bIns="45720" rtlCol="0" anchor="ctr">
            <a:normAutofit/>
          </a:bodyPr>
          <a:lstStyle/>
          <a:p>
            <a:pPr lvl="0"/>
            <a:r>
              <a:rPr lang="he-IL" dirty="0"/>
              <a:t>לחץ כדי לערוך סגנונות טקסט של תבנית בסיס</a:t>
            </a:r>
          </a:p>
          <a:p>
            <a:pPr lvl="1"/>
            <a:r>
              <a:rPr lang="he-IL" dirty="0"/>
              <a:t>רמה שנייה</a:t>
            </a:r>
          </a:p>
          <a:p>
            <a:pPr lvl="2"/>
            <a:r>
              <a:rPr lang="he-IL" dirty="0"/>
              <a:t>רמה שלישית</a:t>
            </a:r>
          </a:p>
          <a:p>
            <a:pPr lvl="3"/>
            <a:r>
              <a:rPr lang="he-IL" dirty="0"/>
              <a:t>רמה רביעית</a:t>
            </a:r>
          </a:p>
          <a:p>
            <a:pPr lvl="4"/>
            <a:r>
              <a:rPr lang="he-IL" dirty="0"/>
              <a:t>רמה חמישית</a:t>
            </a:r>
            <a:endParaRPr lang="en-US" dirty="0"/>
          </a:p>
        </p:txBody>
      </p:sp>
      <p:sp>
        <p:nvSpPr>
          <p:cNvPr id="4" name="Date Placeholder 3"/>
          <p:cNvSpPr>
            <a:spLocks noGrp="1"/>
          </p:cNvSpPr>
          <p:nvPr>
            <p:ph type="dt" sz="half" idx="2"/>
          </p:nvPr>
        </p:nvSpPr>
        <p:spPr>
          <a:xfrm>
            <a:off x="10244779" y="6218237"/>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12/16/2020</a:t>
            </a:fld>
            <a:endParaRPr lang="en-US"/>
          </a:p>
        </p:txBody>
      </p:sp>
      <p:sp>
        <p:nvSpPr>
          <p:cNvPr id="5" name="Footer Placeholder 4"/>
          <p:cNvSpPr>
            <a:spLocks noGrp="1"/>
          </p:cNvSpPr>
          <p:nvPr>
            <p:ph type="ftr" sz="quarter" idx="3"/>
          </p:nvPr>
        </p:nvSpPr>
        <p:spPr>
          <a:xfrm>
            <a:off x="3219979" y="6218237"/>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1387779" y="6218236"/>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t>‹#›</a:t>
            </a:fld>
            <a:endParaRPr lang="en-US"/>
          </a:p>
        </p:txBody>
      </p:sp>
      <p:pic>
        <p:nvPicPr>
          <p:cNvPr id="15" name="תמונה 14" descr="תמונה שמכילה וילון, אישה, מקלחת, ישיבה&#10;&#10;התיאור נוצר באופן אוטומטי">
            <a:extLst>
              <a:ext uri="{FF2B5EF4-FFF2-40B4-BE49-F238E27FC236}">
                <a16:creationId xmlns:a16="http://schemas.microsoft.com/office/drawing/2014/main" id="{C1044C74-2C59-4807-9ADF-AF6BA4F81D0A}"/>
              </a:ext>
            </a:extLst>
          </p:cNvPr>
          <p:cNvPicPr>
            <a:picLocks noChangeAspect="1"/>
          </p:cNvPicPr>
          <p:nvPr/>
        </p:nvPicPr>
        <p:blipFill rotWithShape="1">
          <a:blip r:embed="rId5"/>
          <a:srcRect l="35311" r="30747"/>
          <a:stretch/>
        </p:blipFill>
        <p:spPr>
          <a:xfrm>
            <a:off x="406400" y="0"/>
            <a:ext cx="2301456" cy="6858000"/>
          </a:xfrm>
          <a:prstGeom prst="rect">
            <a:avLst/>
          </a:prstGeom>
        </p:spPr>
      </p:pic>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1A9DDC69-83BE-4A62-9025-4700BD3454D9}"/>
              </a:ext>
            </a:extLst>
          </p:cNvPr>
          <p:cNvPicPr>
            <a:picLocks noChangeAspect="1"/>
          </p:cNvPicPr>
          <p:nvPr/>
        </p:nvPicPr>
        <p:blipFill rotWithShape="1">
          <a:blip r:embed="rId5"/>
          <a:srcRect l="35311" r="30747"/>
          <a:stretch/>
        </p:blipFill>
        <p:spPr>
          <a:xfrm>
            <a:off x="406400" y="0"/>
            <a:ext cx="2301456" cy="6858000"/>
          </a:xfrm>
          <a:prstGeom prst="rect">
            <a:avLst/>
          </a:prstGeom>
        </p:spPr>
      </p:pic>
    </p:spTree>
    <p:extLst>
      <p:ext uri="{BB962C8B-B14F-4D97-AF65-F5344CB8AC3E}">
        <p14:creationId xmlns:p14="http://schemas.microsoft.com/office/powerpoint/2010/main" val="2971941547"/>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5" r:id="rId3"/>
  </p:sldLayoutIdLst>
  <p:txStyles>
    <p:titleStyle>
      <a:lvl1pPr algn="ctr" defTabSz="457200" rtl="1" eaLnBrk="1" latinLnBrk="0" hangingPunct="1">
        <a:spcBef>
          <a:spcPct val="0"/>
        </a:spcBef>
        <a:buNone/>
        <a:defRPr sz="4000" kern="1200" cap="none">
          <a:ln w="3175" cmpd="sng">
            <a:noFill/>
          </a:ln>
          <a:solidFill>
            <a:schemeClr val="accent1">
              <a:lumMod val="7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1">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1">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1">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1">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1">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7" Type="http://schemas.microsoft.com/office/2007/relationships/hdphoto" Target="../media/hdphoto3.wdp"/><Relationship Id="rId2" Type="http://schemas.openxmlformats.org/officeDocument/2006/relationships/image" Target="../media/image25.png"/><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 Id="rId5" Type="http://schemas.openxmlformats.org/officeDocument/2006/relationships/image" Target="../media/image52.png"/><Relationship Id="rId4" Type="http://schemas.openxmlformats.org/officeDocument/2006/relationships/image" Target="../media/image51.png"/></Relationships>
</file>

<file path=ppt/slides/_rels/slide3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3.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3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3.xml"/><Relationship Id="rId5" Type="http://schemas.openxmlformats.org/officeDocument/2006/relationships/image" Target="../media/image67.png"/><Relationship Id="rId4" Type="http://schemas.openxmlformats.org/officeDocument/2006/relationships/image" Target="../media/image66.png"/></Relationships>
</file>

<file path=ppt/slides/_rels/slide3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3.xml"/><Relationship Id="rId5" Type="http://schemas.openxmlformats.org/officeDocument/2006/relationships/image" Target="../media/image80.png"/><Relationship Id="rId4" Type="http://schemas.openxmlformats.org/officeDocument/2006/relationships/image" Target="../media/image79.png"/></Relationships>
</file>

<file path=ppt/slides/_rels/slide4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3.xml"/><Relationship Id="rId4" Type="http://schemas.openxmlformats.org/officeDocument/2006/relationships/image" Target="../media/image83.png"/></Relationships>
</file>

<file path=ppt/slides/_rels/slide4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3.xml"/><Relationship Id="rId4" Type="http://schemas.openxmlformats.org/officeDocument/2006/relationships/image" Target="../media/image83.png"/></Relationships>
</file>

<file path=ppt/slides/_rels/slide4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3.xml"/><Relationship Id="rId4" Type="http://schemas.openxmlformats.org/officeDocument/2006/relationships/image" Target="../media/image86.png"/></Relationships>
</file>

<file path=ppt/slides/_rels/slide4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3.xml"/><Relationship Id="rId4" Type="http://schemas.openxmlformats.org/officeDocument/2006/relationships/image" Target="../media/image92.png"/></Relationships>
</file>

<file path=ppt/slides/_rels/slide5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3.xml"/><Relationship Id="rId4" Type="http://schemas.openxmlformats.org/officeDocument/2006/relationships/image" Target="../media/image95.png"/></Relationships>
</file>

<file path=ppt/slides/_rels/slide52.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3.xml"/><Relationship Id="rId5" Type="http://schemas.openxmlformats.org/officeDocument/2006/relationships/image" Target="../media/image99.png"/><Relationship Id="rId4" Type="http://schemas.openxmlformats.org/officeDocument/2006/relationships/image" Target="../media/image98.png"/></Relationships>
</file>

<file path=ppt/slides/_rels/slide5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3.xml"/><Relationship Id="rId5" Type="http://schemas.openxmlformats.org/officeDocument/2006/relationships/image" Target="../media/image106.png"/><Relationship Id="rId4" Type="http://schemas.openxmlformats.org/officeDocument/2006/relationships/image" Target="../media/image105.png"/></Relationships>
</file>

<file path=ppt/slides/_rels/slide57.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3.xml"/><Relationship Id="rId6" Type="http://schemas.openxmlformats.org/officeDocument/2006/relationships/image" Target="../media/image107.png"/><Relationship Id="rId5" Type="http://schemas.openxmlformats.org/officeDocument/2006/relationships/image" Target="../media/image106.png"/><Relationship Id="rId4" Type="http://schemas.openxmlformats.org/officeDocument/2006/relationships/image" Target="../media/image105.png"/></Relationships>
</file>

<file path=ppt/slides/_rels/slide58.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3.xml"/><Relationship Id="rId4" Type="http://schemas.openxmlformats.org/officeDocument/2006/relationships/image" Target="../media/image113.png"/></Relationships>
</file>

<file path=ppt/slides/_rels/slide61.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3.xml"/><Relationship Id="rId4" Type="http://schemas.openxmlformats.org/officeDocument/2006/relationships/image" Target="../media/image116.png"/></Relationships>
</file>

<file path=ppt/slides/_rels/slide62.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3.xml"/><Relationship Id="rId4" Type="http://schemas.openxmlformats.org/officeDocument/2006/relationships/image" Target="../media/image123.png"/></Relationships>
</file>

<file path=ppt/slides/_rels/slide65.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3.xml"/><Relationship Id="rId4" Type="http://schemas.openxmlformats.org/officeDocument/2006/relationships/image" Target="../media/image128.png"/></Relationships>
</file>

<file path=ppt/slides/_rels/slide6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3.xml"/><Relationship Id="rId6" Type="http://schemas.openxmlformats.org/officeDocument/2006/relationships/image" Target="../media/image133.png"/><Relationship Id="rId5" Type="http://schemas.openxmlformats.org/officeDocument/2006/relationships/image" Target="../media/image132.png"/><Relationship Id="rId4" Type="http://schemas.openxmlformats.org/officeDocument/2006/relationships/image" Target="../media/image131.png"/></Relationships>
</file>

<file path=ppt/slides/_rels/slide68.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3.xml"/><Relationship Id="rId5" Type="http://schemas.openxmlformats.org/officeDocument/2006/relationships/image" Target="../media/image137.png"/><Relationship Id="rId4" Type="http://schemas.openxmlformats.org/officeDocument/2006/relationships/image" Target="../media/image136.png"/></Relationships>
</file>

<file path=ppt/slides/_rels/slide69.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8" Type="http://schemas.openxmlformats.org/officeDocument/2006/relationships/image" Target="../media/image146.png"/><Relationship Id="rId3" Type="http://schemas.openxmlformats.org/officeDocument/2006/relationships/image" Target="../media/image141.png"/><Relationship Id="rId7" Type="http://schemas.openxmlformats.org/officeDocument/2006/relationships/image" Target="../media/image145.png"/><Relationship Id="rId2" Type="http://schemas.openxmlformats.org/officeDocument/2006/relationships/image" Target="../media/image140.png"/><Relationship Id="rId1" Type="http://schemas.openxmlformats.org/officeDocument/2006/relationships/slideLayout" Target="../slideLayouts/slideLayout3.xml"/><Relationship Id="rId6" Type="http://schemas.openxmlformats.org/officeDocument/2006/relationships/image" Target="../media/image144.png"/><Relationship Id="rId5" Type="http://schemas.openxmlformats.org/officeDocument/2006/relationships/image" Target="../media/image143.png"/><Relationship Id="rId4" Type="http://schemas.openxmlformats.org/officeDocument/2006/relationships/image" Target="../media/image142.png"/></Relationships>
</file>

<file path=ppt/slides/_rels/slide71.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3.xml"/><Relationship Id="rId4" Type="http://schemas.openxmlformats.org/officeDocument/2006/relationships/image" Target="../media/image151.png"/></Relationships>
</file>

<file path=ppt/slides/_rels/slide73.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3.xml"/><Relationship Id="rId4" Type="http://schemas.openxmlformats.org/officeDocument/2006/relationships/image" Target="../media/image151.png"/></Relationships>
</file>

<file path=ppt/slides/_rels/slide74.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image" Target="../media/image152.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image" Target="../media/image154.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5.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image" Target="../media/image157.png"/><Relationship Id="rId1" Type="http://schemas.openxmlformats.org/officeDocument/2006/relationships/slideLayout" Target="../slideLayouts/slideLayout3.xml"/><Relationship Id="rId4" Type="http://schemas.openxmlformats.org/officeDocument/2006/relationships/image" Target="../media/image159.png"/></Relationships>
</file>

<file path=ppt/slides/_rels/slide78.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60.png"/><Relationship Id="rId1" Type="http://schemas.openxmlformats.org/officeDocument/2006/relationships/slideLayout" Target="../slideLayouts/slideLayout3.xml"/><Relationship Id="rId5" Type="http://schemas.openxmlformats.org/officeDocument/2006/relationships/image" Target="../media/image163.png"/><Relationship Id="rId4" Type="http://schemas.openxmlformats.org/officeDocument/2006/relationships/image" Target="../media/image162.png"/></Relationships>
</file>

<file path=ppt/slides/_rels/slide79.xml.rels><?xml version="1.0" encoding="UTF-8" standalone="yes"?>
<Relationships xmlns="http://schemas.openxmlformats.org/package/2006/relationships"><Relationship Id="rId3" Type="http://schemas.openxmlformats.org/officeDocument/2006/relationships/image" Target="../media/image165.png"/><Relationship Id="rId7" Type="http://schemas.openxmlformats.org/officeDocument/2006/relationships/image" Target="../media/image169.png"/><Relationship Id="rId2" Type="http://schemas.openxmlformats.org/officeDocument/2006/relationships/image" Target="../media/image164.png"/><Relationship Id="rId1" Type="http://schemas.openxmlformats.org/officeDocument/2006/relationships/slideLayout" Target="../slideLayouts/slideLayout3.xml"/><Relationship Id="rId6" Type="http://schemas.openxmlformats.org/officeDocument/2006/relationships/image" Target="../media/image168.png"/><Relationship Id="rId5" Type="http://schemas.openxmlformats.org/officeDocument/2006/relationships/image" Target="../media/image167.png"/><Relationship Id="rId4" Type="http://schemas.openxmlformats.org/officeDocument/2006/relationships/image" Target="../media/image16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image" Target="../media/image170.png"/><Relationship Id="rId1" Type="http://schemas.openxmlformats.org/officeDocument/2006/relationships/slideLayout" Target="../slideLayouts/slideLayout3.xml"/><Relationship Id="rId4" Type="http://schemas.openxmlformats.org/officeDocument/2006/relationships/image" Target="../media/image172.png"/></Relationships>
</file>

<file path=ppt/slides/_rels/slide81.xml.rels><?xml version="1.0" encoding="UTF-8" standalone="yes"?>
<Relationships xmlns="http://schemas.openxmlformats.org/package/2006/relationships"><Relationship Id="rId3" Type="http://schemas.openxmlformats.org/officeDocument/2006/relationships/image" Target="../media/image174.png"/><Relationship Id="rId2" Type="http://schemas.openxmlformats.org/officeDocument/2006/relationships/image" Target="../media/image173.png"/><Relationship Id="rId1" Type="http://schemas.openxmlformats.org/officeDocument/2006/relationships/slideLayout" Target="../slideLayouts/slideLayout3.xml"/><Relationship Id="rId4" Type="http://schemas.openxmlformats.org/officeDocument/2006/relationships/image" Target="../media/image175.png"/></Relationships>
</file>

<file path=ppt/slides/_rels/slide82.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6.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179.png"/><Relationship Id="rId2" Type="http://schemas.openxmlformats.org/officeDocument/2006/relationships/image" Target="../media/image178.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hyperlink" Target="https://www.journaldev.com/1377/java-singleton-design-pattern-best-practices-examples" TargetMode="External"/><Relationship Id="rId2" Type="http://schemas.openxmlformats.org/officeDocument/2006/relationships/hyperlink" Target="https://www2.slideshare.net/LiliaSfaxi/software-engineering-chp4-design-patterns"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D88D9C-0F44-46A0-B7FD-564B02C1E737}"/>
              </a:ext>
            </a:extLst>
          </p:cNvPr>
          <p:cNvSpPr>
            <a:spLocks noGrp="1"/>
          </p:cNvSpPr>
          <p:nvPr>
            <p:ph type="ctrTitle"/>
          </p:nvPr>
        </p:nvSpPr>
        <p:spPr/>
        <p:txBody>
          <a:bodyPr>
            <a:normAutofit fontScale="90000"/>
          </a:bodyPr>
          <a:lstStyle/>
          <a:p>
            <a:br>
              <a:rPr lang="he-IL" dirty="0"/>
            </a:br>
            <a:br>
              <a:rPr lang="he-IL" dirty="0"/>
            </a:br>
            <a:r>
              <a:rPr lang="he-IL" dirty="0"/>
              <a:t>תכנות מונחה עצמים </a:t>
            </a:r>
            <a:br>
              <a:rPr lang="he-IL" dirty="0"/>
            </a:br>
            <a:r>
              <a:rPr lang="he-IL" dirty="0"/>
              <a:t>תרגול</a:t>
            </a:r>
            <a:r>
              <a:rPr lang="en-US" dirty="0"/>
              <a:t>     9 </a:t>
            </a:r>
            <a:endParaRPr lang="he-IL" dirty="0"/>
          </a:p>
        </p:txBody>
      </p:sp>
      <p:sp>
        <p:nvSpPr>
          <p:cNvPr id="3" name="כותרת משנה 2">
            <a:extLst>
              <a:ext uri="{FF2B5EF4-FFF2-40B4-BE49-F238E27FC236}">
                <a16:creationId xmlns:a16="http://schemas.microsoft.com/office/drawing/2014/main" id="{CC7CA8BA-84E6-42AB-8CC6-84EFE3069B8F}"/>
              </a:ext>
            </a:extLst>
          </p:cNvPr>
          <p:cNvSpPr>
            <a:spLocks noGrp="1"/>
          </p:cNvSpPr>
          <p:nvPr>
            <p:ph type="subTitle" idx="1"/>
          </p:nvPr>
        </p:nvSpPr>
        <p:spPr/>
        <p:txBody>
          <a:bodyPr>
            <a:normAutofit/>
          </a:bodyPr>
          <a:lstStyle/>
          <a:p>
            <a:endParaRPr lang="he-IL" dirty="0"/>
          </a:p>
          <a:p>
            <a:r>
              <a:rPr lang="he-IL" dirty="0"/>
              <a:t>מייל :</a:t>
            </a:r>
            <a:r>
              <a:rPr lang="en-US" dirty="0"/>
              <a:t> simon.pikalov@msmail.ariel.ac.il</a:t>
            </a:r>
            <a:endParaRPr lang="he-IL" dirty="0"/>
          </a:p>
          <a:p>
            <a:r>
              <a:rPr lang="he-IL" dirty="0"/>
              <a:t> נכתב ע"י :</a:t>
            </a:r>
            <a:r>
              <a:rPr lang="en-US" dirty="0"/>
              <a:t> </a:t>
            </a:r>
            <a:r>
              <a:rPr lang="he-IL" dirty="0"/>
              <a:t>סמיון </a:t>
            </a:r>
            <a:r>
              <a:rPr lang="he-IL" dirty="0" err="1"/>
              <a:t>פיקלוב</a:t>
            </a:r>
            <a:r>
              <a:rPr lang="he-IL" dirty="0"/>
              <a:t> </a:t>
            </a:r>
          </a:p>
        </p:txBody>
      </p:sp>
    </p:spTree>
    <p:extLst>
      <p:ext uri="{BB962C8B-B14F-4D97-AF65-F5344CB8AC3E}">
        <p14:creationId xmlns:p14="http://schemas.microsoft.com/office/powerpoint/2010/main" val="53782812"/>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Multi Line Comments</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443711"/>
          </a:xfrm>
          <a:prstGeom prst="rect">
            <a:avLst/>
          </a:prstGeom>
        </p:spPr>
        <p:txBody>
          <a:bodyPr vert="horz" wrap="square" lIns="0" tIns="12700" rIns="0" bIns="0" rtlCol="0">
            <a:spAutoFit/>
          </a:bodyPr>
          <a:lstStyle/>
          <a:p>
            <a:pPr algn="l" fontAlgn="base"/>
            <a:r>
              <a:rPr lang="en-US" sz="1400" b="1" dirty="0">
                <a:latin typeface="var(--font-din)"/>
              </a:rPr>
              <a:t>First way for a Multi Line Comments</a:t>
            </a:r>
          </a:p>
          <a:p>
            <a:pPr algn="l" fontAlgn="base"/>
            <a:r>
              <a:rPr lang="en-US" sz="1400" b="1" dirty="0">
                <a:latin typeface="var(--font-din)"/>
              </a:rPr>
              <a:t>  </a:t>
            </a:r>
            <a:endParaRPr lang="en-US" sz="1400" b="1" i="0" dirty="0">
              <a:effectLst/>
              <a:latin typeface="var(--font-din)"/>
            </a:endParaRPr>
          </a:p>
        </p:txBody>
      </p:sp>
      <p:pic>
        <p:nvPicPr>
          <p:cNvPr id="5" name="תמונה 4">
            <a:extLst>
              <a:ext uri="{FF2B5EF4-FFF2-40B4-BE49-F238E27FC236}">
                <a16:creationId xmlns:a16="http://schemas.microsoft.com/office/drawing/2014/main" id="{58C554F4-9E62-4034-82D2-BBAC60694931}"/>
              </a:ext>
            </a:extLst>
          </p:cNvPr>
          <p:cNvPicPr>
            <a:picLocks noChangeAspect="1"/>
          </p:cNvPicPr>
          <p:nvPr/>
        </p:nvPicPr>
        <p:blipFill>
          <a:blip r:embed="rId2"/>
          <a:stretch>
            <a:fillRect/>
          </a:stretch>
        </p:blipFill>
        <p:spPr>
          <a:xfrm>
            <a:off x="2819400" y="891053"/>
            <a:ext cx="5753100" cy="1628775"/>
          </a:xfrm>
          <a:prstGeom prst="rect">
            <a:avLst/>
          </a:prstGeom>
        </p:spPr>
      </p:pic>
      <p:sp>
        <p:nvSpPr>
          <p:cNvPr id="9" name="object 3">
            <a:extLst>
              <a:ext uri="{FF2B5EF4-FFF2-40B4-BE49-F238E27FC236}">
                <a16:creationId xmlns:a16="http://schemas.microsoft.com/office/drawing/2014/main" id="{9BDFDC07-FE15-49BF-A6E3-E46F6F2C1153}"/>
              </a:ext>
            </a:extLst>
          </p:cNvPr>
          <p:cNvSpPr txBox="1"/>
          <p:nvPr/>
        </p:nvSpPr>
        <p:spPr>
          <a:xfrm>
            <a:off x="2819400" y="3038583"/>
            <a:ext cx="8561705" cy="443711"/>
          </a:xfrm>
          <a:prstGeom prst="rect">
            <a:avLst/>
          </a:prstGeom>
        </p:spPr>
        <p:txBody>
          <a:bodyPr vert="horz" wrap="square" lIns="0" tIns="12700" rIns="0" bIns="0" rtlCol="0">
            <a:spAutoFit/>
          </a:bodyPr>
          <a:lstStyle/>
          <a:p>
            <a:pPr algn="l" fontAlgn="base"/>
            <a:r>
              <a:rPr lang="en-US" sz="1400" b="1" dirty="0">
                <a:latin typeface="var(--font-din)"/>
              </a:rPr>
              <a:t>Second way for a Multi Line Comments</a:t>
            </a:r>
          </a:p>
          <a:p>
            <a:pPr algn="l" fontAlgn="base"/>
            <a:r>
              <a:rPr lang="en-US" sz="1400" b="1" dirty="0">
                <a:latin typeface="var(--font-din)"/>
              </a:rPr>
              <a:t>  </a:t>
            </a:r>
            <a:endParaRPr lang="en-US" sz="1400" b="1" i="0" dirty="0">
              <a:effectLst/>
              <a:latin typeface="var(--font-din)"/>
            </a:endParaRPr>
          </a:p>
        </p:txBody>
      </p:sp>
      <p:pic>
        <p:nvPicPr>
          <p:cNvPr id="10" name="תמונה 9">
            <a:extLst>
              <a:ext uri="{FF2B5EF4-FFF2-40B4-BE49-F238E27FC236}">
                <a16:creationId xmlns:a16="http://schemas.microsoft.com/office/drawing/2014/main" id="{6786D8A8-CE5E-4FB1-81BA-5D29B9E28001}"/>
              </a:ext>
            </a:extLst>
          </p:cNvPr>
          <p:cNvPicPr>
            <a:picLocks noChangeAspect="1"/>
          </p:cNvPicPr>
          <p:nvPr/>
        </p:nvPicPr>
        <p:blipFill>
          <a:blip r:embed="rId3"/>
          <a:stretch>
            <a:fillRect/>
          </a:stretch>
        </p:blipFill>
        <p:spPr>
          <a:xfrm>
            <a:off x="2743200" y="3570278"/>
            <a:ext cx="7381875" cy="1790700"/>
          </a:xfrm>
          <a:prstGeom prst="rect">
            <a:avLst/>
          </a:prstGeom>
        </p:spPr>
      </p:pic>
    </p:spTree>
    <p:extLst>
      <p:ext uri="{BB962C8B-B14F-4D97-AF65-F5344CB8AC3E}">
        <p14:creationId xmlns:p14="http://schemas.microsoft.com/office/powerpoint/2010/main" val="3093181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Variables</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874598"/>
          </a:xfrm>
          <a:prstGeom prst="rect">
            <a:avLst/>
          </a:prstGeom>
        </p:spPr>
        <p:txBody>
          <a:bodyPr vert="horz" wrap="square" lIns="0" tIns="12700" rIns="0" bIns="0" rtlCol="0">
            <a:spAutoFit/>
          </a:bodyPr>
          <a:lstStyle/>
          <a:p>
            <a:pPr algn="l" fontAlgn="base"/>
            <a:r>
              <a:rPr lang="en-US" sz="1400" b="1" dirty="0">
                <a:latin typeface="var(--font-din)"/>
              </a:rPr>
              <a:t>Creating Variables</a:t>
            </a:r>
          </a:p>
          <a:p>
            <a:pPr algn="l" fontAlgn="base"/>
            <a:r>
              <a:rPr lang="en-US" sz="1400" b="1" dirty="0">
                <a:latin typeface="var(--font-din)"/>
              </a:rPr>
              <a:t>Python has no command for declaring a variable.</a:t>
            </a:r>
          </a:p>
          <a:p>
            <a:pPr algn="l" fontAlgn="base"/>
            <a:endParaRPr lang="en-US" sz="1400" b="1" dirty="0">
              <a:latin typeface="var(--font-din)"/>
            </a:endParaRPr>
          </a:p>
          <a:p>
            <a:pPr algn="l" fontAlgn="base"/>
            <a:r>
              <a:rPr lang="en-US" sz="1400" b="1" dirty="0">
                <a:latin typeface="var(--font-din)"/>
              </a:rPr>
              <a:t>A variable is created the moment you first assign a value to it.</a:t>
            </a:r>
            <a:endParaRPr lang="en-US" sz="1400" b="1" i="0" dirty="0">
              <a:effectLst/>
              <a:latin typeface="var(--font-din)"/>
            </a:endParaRPr>
          </a:p>
        </p:txBody>
      </p:sp>
      <p:pic>
        <p:nvPicPr>
          <p:cNvPr id="4" name="תמונה 3">
            <a:extLst>
              <a:ext uri="{FF2B5EF4-FFF2-40B4-BE49-F238E27FC236}">
                <a16:creationId xmlns:a16="http://schemas.microsoft.com/office/drawing/2014/main" id="{57AEDE3A-4C96-45D3-B373-A233FC99CE8F}"/>
              </a:ext>
            </a:extLst>
          </p:cNvPr>
          <p:cNvPicPr>
            <a:picLocks noChangeAspect="1"/>
          </p:cNvPicPr>
          <p:nvPr/>
        </p:nvPicPr>
        <p:blipFill>
          <a:blip r:embed="rId2"/>
          <a:stretch>
            <a:fillRect/>
          </a:stretch>
        </p:blipFill>
        <p:spPr>
          <a:xfrm>
            <a:off x="2894162" y="1600200"/>
            <a:ext cx="5667375" cy="1571625"/>
          </a:xfrm>
          <a:prstGeom prst="rect">
            <a:avLst/>
          </a:prstGeom>
        </p:spPr>
      </p:pic>
      <p:pic>
        <p:nvPicPr>
          <p:cNvPr id="8" name="תמונה 7">
            <a:extLst>
              <a:ext uri="{FF2B5EF4-FFF2-40B4-BE49-F238E27FC236}">
                <a16:creationId xmlns:a16="http://schemas.microsoft.com/office/drawing/2014/main" id="{80CA72CD-9F18-4281-840D-F13CBBEE77C5}"/>
              </a:ext>
            </a:extLst>
          </p:cNvPr>
          <p:cNvPicPr>
            <a:picLocks noChangeAspect="1"/>
          </p:cNvPicPr>
          <p:nvPr/>
        </p:nvPicPr>
        <p:blipFill>
          <a:blip r:embed="rId3"/>
          <a:stretch>
            <a:fillRect/>
          </a:stretch>
        </p:blipFill>
        <p:spPr>
          <a:xfrm>
            <a:off x="2927396" y="3287827"/>
            <a:ext cx="2638425" cy="533400"/>
          </a:xfrm>
          <a:prstGeom prst="rect">
            <a:avLst/>
          </a:prstGeom>
        </p:spPr>
      </p:pic>
      <p:sp>
        <p:nvSpPr>
          <p:cNvPr id="11" name="object 3">
            <a:extLst>
              <a:ext uri="{FF2B5EF4-FFF2-40B4-BE49-F238E27FC236}">
                <a16:creationId xmlns:a16="http://schemas.microsoft.com/office/drawing/2014/main" id="{0A6296CF-A4C8-4C04-BDAF-2BCED6FADBD7}"/>
              </a:ext>
            </a:extLst>
          </p:cNvPr>
          <p:cNvSpPr txBox="1"/>
          <p:nvPr/>
        </p:nvSpPr>
        <p:spPr>
          <a:xfrm>
            <a:off x="2927396" y="3937229"/>
            <a:ext cx="8561705" cy="228268"/>
          </a:xfrm>
          <a:prstGeom prst="rect">
            <a:avLst/>
          </a:prstGeom>
        </p:spPr>
        <p:txBody>
          <a:bodyPr vert="horz" wrap="square" lIns="0" tIns="12700" rIns="0" bIns="0" rtlCol="0">
            <a:spAutoFit/>
          </a:bodyPr>
          <a:lstStyle/>
          <a:p>
            <a:pPr algn="l" fontAlgn="base"/>
            <a:r>
              <a:rPr lang="en-US" sz="1400" b="1" dirty="0">
                <a:latin typeface="var(--font-din)"/>
              </a:rPr>
              <a:t>Variables do not need to be declared with any particular type, and can even change type after they have been set.</a:t>
            </a:r>
            <a:endParaRPr lang="en-US" sz="1400" b="1" i="0" dirty="0">
              <a:effectLst/>
              <a:latin typeface="var(--font-din)"/>
            </a:endParaRPr>
          </a:p>
        </p:txBody>
      </p:sp>
      <p:pic>
        <p:nvPicPr>
          <p:cNvPr id="13" name="תמונה 12">
            <a:extLst>
              <a:ext uri="{FF2B5EF4-FFF2-40B4-BE49-F238E27FC236}">
                <a16:creationId xmlns:a16="http://schemas.microsoft.com/office/drawing/2014/main" id="{8960320B-1092-445D-A5EF-53A097B26B76}"/>
              </a:ext>
            </a:extLst>
          </p:cNvPr>
          <p:cNvPicPr>
            <a:picLocks noChangeAspect="1"/>
          </p:cNvPicPr>
          <p:nvPr/>
        </p:nvPicPr>
        <p:blipFill>
          <a:blip r:embed="rId4"/>
          <a:stretch>
            <a:fillRect/>
          </a:stretch>
        </p:blipFill>
        <p:spPr>
          <a:xfrm>
            <a:off x="2959199" y="4477807"/>
            <a:ext cx="4257675" cy="1190625"/>
          </a:xfrm>
          <a:prstGeom prst="rect">
            <a:avLst/>
          </a:prstGeom>
        </p:spPr>
      </p:pic>
    </p:spTree>
    <p:extLst>
      <p:ext uri="{BB962C8B-B14F-4D97-AF65-F5344CB8AC3E}">
        <p14:creationId xmlns:p14="http://schemas.microsoft.com/office/powerpoint/2010/main" val="1512434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Variables</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r>
              <a:rPr lang="en-US" sz="1400" b="1" dirty="0">
                <a:latin typeface="var(--font-din)"/>
              </a:rPr>
              <a:t>If you want to specify the data type of a variable, this can be done with casting.</a:t>
            </a:r>
            <a:endParaRPr lang="en-US" sz="1400" b="1" i="0" dirty="0">
              <a:effectLst/>
              <a:latin typeface="var(--font-din)"/>
            </a:endParaRPr>
          </a:p>
        </p:txBody>
      </p:sp>
      <p:pic>
        <p:nvPicPr>
          <p:cNvPr id="9" name="תמונה 8">
            <a:extLst>
              <a:ext uri="{FF2B5EF4-FFF2-40B4-BE49-F238E27FC236}">
                <a16:creationId xmlns:a16="http://schemas.microsoft.com/office/drawing/2014/main" id="{2C2B6AC1-5FD2-47E4-80AB-1EE1FF111449}"/>
              </a:ext>
            </a:extLst>
          </p:cNvPr>
          <p:cNvPicPr>
            <a:picLocks noChangeAspect="1"/>
          </p:cNvPicPr>
          <p:nvPr/>
        </p:nvPicPr>
        <p:blipFill>
          <a:blip r:embed="rId2"/>
          <a:stretch>
            <a:fillRect/>
          </a:stretch>
        </p:blipFill>
        <p:spPr>
          <a:xfrm>
            <a:off x="2895600" y="1143000"/>
            <a:ext cx="3495675" cy="1362075"/>
          </a:xfrm>
          <a:prstGeom prst="rect">
            <a:avLst/>
          </a:prstGeom>
        </p:spPr>
      </p:pic>
      <p:sp>
        <p:nvSpPr>
          <p:cNvPr id="12" name="object 3">
            <a:extLst>
              <a:ext uri="{FF2B5EF4-FFF2-40B4-BE49-F238E27FC236}">
                <a16:creationId xmlns:a16="http://schemas.microsoft.com/office/drawing/2014/main" id="{256B48B3-42B0-4920-B99B-EF5284E744F7}"/>
              </a:ext>
            </a:extLst>
          </p:cNvPr>
          <p:cNvSpPr txBox="1"/>
          <p:nvPr/>
        </p:nvSpPr>
        <p:spPr>
          <a:xfrm>
            <a:off x="2895599" y="3048000"/>
            <a:ext cx="8561705" cy="443711"/>
          </a:xfrm>
          <a:prstGeom prst="rect">
            <a:avLst/>
          </a:prstGeom>
        </p:spPr>
        <p:txBody>
          <a:bodyPr vert="horz" wrap="square" lIns="0" tIns="12700" rIns="0" bIns="0" rtlCol="0">
            <a:spAutoFit/>
          </a:bodyPr>
          <a:lstStyle/>
          <a:p>
            <a:pPr algn="l" fontAlgn="base"/>
            <a:r>
              <a:rPr lang="en-US" sz="1400" b="1" dirty="0">
                <a:latin typeface="var(--font-din)"/>
              </a:rPr>
              <a:t>Get the Type</a:t>
            </a:r>
          </a:p>
          <a:p>
            <a:pPr algn="l" fontAlgn="base"/>
            <a:r>
              <a:rPr lang="en-US" sz="1400" b="1" dirty="0">
                <a:latin typeface="var(--font-din)"/>
              </a:rPr>
              <a:t>You can get the data type of a variable with the type() function.</a:t>
            </a:r>
            <a:endParaRPr lang="en-US" sz="1400" b="1" i="0" dirty="0">
              <a:effectLst/>
              <a:latin typeface="var(--font-din)"/>
            </a:endParaRPr>
          </a:p>
        </p:txBody>
      </p:sp>
      <p:pic>
        <p:nvPicPr>
          <p:cNvPr id="14" name="תמונה 13">
            <a:extLst>
              <a:ext uri="{FF2B5EF4-FFF2-40B4-BE49-F238E27FC236}">
                <a16:creationId xmlns:a16="http://schemas.microsoft.com/office/drawing/2014/main" id="{9F82F3E7-5380-4C2A-A26B-6CEAF4A0E546}"/>
              </a:ext>
            </a:extLst>
          </p:cNvPr>
          <p:cNvPicPr>
            <a:picLocks noChangeAspect="1"/>
          </p:cNvPicPr>
          <p:nvPr/>
        </p:nvPicPr>
        <p:blipFill>
          <a:blip r:embed="rId3"/>
          <a:stretch>
            <a:fillRect/>
          </a:stretch>
        </p:blipFill>
        <p:spPr>
          <a:xfrm>
            <a:off x="2885535" y="3810000"/>
            <a:ext cx="3257550" cy="1371600"/>
          </a:xfrm>
          <a:prstGeom prst="rect">
            <a:avLst/>
          </a:prstGeom>
        </p:spPr>
      </p:pic>
    </p:spTree>
    <p:extLst>
      <p:ext uri="{BB962C8B-B14F-4D97-AF65-F5344CB8AC3E}">
        <p14:creationId xmlns:p14="http://schemas.microsoft.com/office/powerpoint/2010/main" val="2539040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Variables</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443711"/>
          </a:xfrm>
          <a:prstGeom prst="rect">
            <a:avLst/>
          </a:prstGeom>
        </p:spPr>
        <p:txBody>
          <a:bodyPr vert="horz" wrap="square" lIns="0" tIns="12700" rIns="0" bIns="0" rtlCol="0">
            <a:spAutoFit/>
          </a:bodyPr>
          <a:lstStyle/>
          <a:p>
            <a:pPr algn="l" fontAlgn="base"/>
            <a:r>
              <a:rPr lang="en-US" sz="1400" b="1" dirty="0">
                <a:latin typeface="var(--font-din)"/>
              </a:rPr>
              <a:t>Single or Double Quotes? (Same as java)</a:t>
            </a:r>
          </a:p>
          <a:p>
            <a:pPr algn="l" fontAlgn="base"/>
            <a:r>
              <a:rPr lang="en-US" sz="1400" b="1" dirty="0">
                <a:latin typeface="var(--font-din)"/>
              </a:rPr>
              <a:t>String variables can be declared either by using single or double quotes:</a:t>
            </a:r>
            <a:endParaRPr lang="en-US" sz="1400" b="1" i="0" dirty="0">
              <a:effectLst/>
              <a:latin typeface="var(--font-din)"/>
            </a:endParaRPr>
          </a:p>
        </p:txBody>
      </p:sp>
      <p:sp>
        <p:nvSpPr>
          <p:cNvPr id="12" name="object 3">
            <a:extLst>
              <a:ext uri="{FF2B5EF4-FFF2-40B4-BE49-F238E27FC236}">
                <a16:creationId xmlns:a16="http://schemas.microsoft.com/office/drawing/2014/main" id="{256B48B3-42B0-4920-B99B-EF5284E744F7}"/>
              </a:ext>
            </a:extLst>
          </p:cNvPr>
          <p:cNvSpPr txBox="1"/>
          <p:nvPr/>
        </p:nvSpPr>
        <p:spPr>
          <a:xfrm>
            <a:off x="2895599" y="3048000"/>
            <a:ext cx="8561705" cy="443711"/>
          </a:xfrm>
          <a:prstGeom prst="rect">
            <a:avLst/>
          </a:prstGeom>
        </p:spPr>
        <p:txBody>
          <a:bodyPr vert="horz" wrap="square" lIns="0" tIns="12700" rIns="0" bIns="0" rtlCol="0">
            <a:spAutoFit/>
          </a:bodyPr>
          <a:lstStyle/>
          <a:p>
            <a:pPr algn="l" fontAlgn="base"/>
            <a:r>
              <a:rPr lang="en-US" sz="1400" b="1" dirty="0">
                <a:latin typeface="var(--font-din)"/>
              </a:rPr>
              <a:t>Case-Sensitive (Same as java)</a:t>
            </a:r>
          </a:p>
          <a:p>
            <a:pPr algn="l" fontAlgn="base"/>
            <a:r>
              <a:rPr lang="en-US" sz="1400" b="1" dirty="0">
                <a:latin typeface="var(--font-din)"/>
              </a:rPr>
              <a:t>Variable names are case-sensitive.</a:t>
            </a:r>
            <a:endParaRPr lang="en-US" sz="1400" b="1" i="0" dirty="0">
              <a:effectLst/>
              <a:latin typeface="var(--font-din)"/>
            </a:endParaRPr>
          </a:p>
        </p:txBody>
      </p:sp>
      <p:pic>
        <p:nvPicPr>
          <p:cNvPr id="4" name="תמונה 3">
            <a:extLst>
              <a:ext uri="{FF2B5EF4-FFF2-40B4-BE49-F238E27FC236}">
                <a16:creationId xmlns:a16="http://schemas.microsoft.com/office/drawing/2014/main" id="{FABE1AC6-7E4D-43CA-8ACE-C51D851D38F3}"/>
              </a:ext>
            </a:extLst>
          </p:cNvPr>
          <p:cNvPicPr>
            <a:picLocks noChangeAspect="1"/>
          </p:cNvPicPr>
          <p:nvPr/>
        </p:nvPicPr>
        <p:blipFill>
          <a:blip r:embed="rId2"/>
          <a:stretch>
            <a:fillRect/>
          </a:stretch>
        </p:blipFill>
        <p:spPr>
          <a:xfrm>
            <a:off x="2859656" y="1405295"/>
            <a:ext cx="5381625" cy="1123950"/>
          </a:xfrm>
          <a:prstGeom prst="rect">
            <a:avLst/>
          </a:prstGeom>
        </p:spPr>
      </p:pic>
      <p:pic>
        <p:nvPicPr>
          <p:cNvPr id="7" name="תמונה 6">
            <a:extLst>
              <a:ext uri="{FF2B5EF4-FFF2-40B4-BE49-F238E27FC236}">
                <a16:creationId xmlns:a16="http://schemas.microsoft.com/office/drawing/2014/main" id="{0D9595C9-F343-407C-98F0-0BA3749DC12E}"/>
              </a:ext>
            </a:extLst>
          </p:cNvPr>
          <p:cNvPicPr>
            <a:picLocks noChangeAspect="1"/>
          </p:cNvPicPr>
          <p:nvPr/>
        </p:nvPicPr>
        <p:blipFill>
          <a:blip r:embed="rId3"/>
          <a:stretch>
            <a:fillRect/>
          </a:stretch>
        </p:blipFill>
        <p:spPr>
          <a:xfrm>
            <a:off x="2904392" y="3657600"/>
            <a:ext cx="3305175" cy="1495425"/>
          </a:xfrm>
          <a:prstGeom prst="rect">
            <a:avLst/>
          </a:prstGeom>
        </p:spPr>
      </p:pic>
    </p:spTree>
    <p:extLst>
      <p:ext uri="{BB962C8B-B14F-4D97-AF65-F5344CB8AC3E}">
        <p14:creationId xmlns:p14="http://schemas.microsoft.com/office/powerpoint/2010/main" val="3620930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Variables</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874598"/>
          </a:xfrm>
          <a:prstGeom prst="rect">
            <a:avLst/>
          </a:prstGeom>
        </p:spPr>
        <p:txBody>
          <a:bodyPr vert="horz" wrap="square" lIns="0" tIns="12700" rIns="0" bIns="0" rtlCol="0">
            <a:spAutoFit/>
          </a:bodyPr>
          <a:lstStyle/>
          <a:p>
            <a:pPr algn="l" fontAlgn="base"/>
            <a:r>
              <a:rPr lang="en-US" sz="1400" b="1" dirty="0">
                <a:latin typeface="var(--font-din)"/>
              </a:rPr>
              <a:t>Creating Variables</a:t>
            </a:r>
          </a:p>
          <a:p>
            <a:pPr algn="l" fontAlgn="base"/>
            <a:r>
              <a:rPr lang="en-US" sz="1400" b="1" dirty="0">
                <a:latin typeface="var(--font-din)"/>
              </a:rPr>
              <a:t>Python has no command for declaring a variable.</a:t>
            </a:r>
          </a:p>
          <a:p>
            <a:pPr algn="l" fontAlgn="base"/>
            <a:endParaRPr lang="en-US" sz="1400" b="1" dirty="0">
              <a:latin typeface="var(--font-din)"/>
            </a:endParaRPr>
          </a:p>
          <a:p>
            <a:pPr algn="l" fontAlgn="base"/>
            <a:r>
              <a:rPr lang="en-US" sz="1400" b="1" dirty="0">
                <a:latin typeface="var(--font-din)"/>
              </a:rPr>
              <a:t>A variable is created the moment you first assign a value to it.</a:t>
            </a:r>
            <a:endParaRPr lang="en-US" sz="1400" b="1" i="0" dirty="0">
              <a:effectLst/>
              <a:latin typeface="var(--font-din)"/>
            </a:endParaRPr>
          </a:p>
        </p:txBody>
      </p:sp>
      <p:pic>
        <p:nvPicPr>
          <p:cNvPr id="4" name="תמונה 3">
            <a:extLst>
              <a:ext uri="{FF2B5EF4-FFF2-40B4-BE49-F238E27FC236}">
                <a16:creationId xmlns:a16="http://schemas.microsoft.com/office/drawing/2014/main" id="{57AEDE3A-4C96-45D3-B373-A233FC99CE8F}"/>
              </a:ext>
            </a:extLst>
          </p:cNvPr>
          <p:cNvPicPr>
            <a:picLocks noChangeAspect="1"/>
          </p:cNvPicPr>
          <p:nvPr/>
        </p:nvPicPr>
        <p:blipFill>
          <a:blip r:embed="rId2"/>
          <a:stretch>
            <a:fillRect/>
          </a:stretch>
        </p:blipFill>
        <p:spPr>
          <a:xfrm>
            <a:off x="2894162" y="1600200"/>
            <a:ext cx="5667375" cy="1571625"/>
          </a:xfrm>
          <a:prstGeom prst="rect">
            <a:avLst/>
          </a:prstGeom>
        </p:spPr>
      </p:pic>
      <p:pic>
        <p:nvPicPr>
          <p:cNvPr id="8" name="תמונה 7">
            <a:extLst>
              <a:ext uri="{FF2B5EF4-FFF2-40B4-BE49-F238E27FC236}">
                <a16:creationId xmlns:a16="http://schemas.microsoft.com/office/drawing/2014/main" id="{80CA72CD-9F18-4281-840D-F13CBBEE77C5}"/>
              </a:ext>
            </a:extLst>
          </p:cNvPr>
          <p:cNvPicPr>
            <a:picLocks noChangeAspect="1"/>
          </p:cNvPicPr>
          <p:nvPr/>
        </p:nvPicPr>
        <p:blipFill>
          <a:blip r:embed="rId3"/>
          <a:stretch>
            <a:fillRect/>
          </a:stretch>
        </p:blipFill>
        <p:spPr>
          <a:xfrm>
            <a:off x="2927396" y="3287827"/>
            <a:ext cx="2638425" cy="533400"/>
          </a:xfrm>
          <a:prstGeom prst="rect">
            <a:avLst/>
          </a:prstGeom>
        </p:spPr>
      </p:pic>
      <p:sp>
        <p:nvSpPr>
          <p:cNvPr id="11" name="object 3">
            <a:extLst>
              <a:ext uri="{FF2B5EF4-FFF2-40B4-BE49-F238E27FC236}">
                <a16:creationId xmlns:a16="http://schemas.microsoft.com/office/drawing/2014/main" id="{0A6296CF-A4C8-4C04-BDAF-2BCED6FADBD7}"/>
              </a:ext>
            </a:extLst>
          </p:cNvPr>
          <p:cNvSpPr txBox="1"/>
          <p:nvPr/>
        </p:nvSpPr>
        <p:spPr>
          <a:xfrm>
            <a:off x="2927396" y="3937229"/>
            <a:ext cx="8561705" cy="228268"/>
          </a:xfrm>
          <a:prstGeom prst="rect">
            <a:avLst/>
          </a:prstGeom>
        </p:spPr>
        <p:txBody>
          <a:bodyPr vert="horz" wrap="square" lIns="0" tIns="12700" rIns="0" bIns="0" rtlCol="0">
            <a:spAutoFit/>
          </a:bodyPr>
          <a:lstStyle/>
          <a:p>
            <a:pPr algn="l" fontAlgn="base"/>
            <a:r>
              <a:rPr lang="en-US" sz="1400" b="1" dirty="0">
                <a:latin typeface="var(--font-din)"/>
              </a:rPr>
              <a:t>Variables do not need to be declared with any particular type, and can even change type after they have been set.</a:t>
            </a:r>
            <a:endParaRPr lang="en-US" sz="1400" b="1" i="0" dirty="0">
              <a:effectLst/>
              <a:latin typeface="var(--font-din)"/>
            </a:endParaRPr>
          </a:p>
        </p:txBody>
      </p:sp>
      <p:pic>
        <p:nvPicPr>
          <p:cNvPr id="13" name="תמונה 12">
            <a:extLst>
              <a:ext uri="{FF2B5EF4-FFF2-40B4-BE49-F238E27FC236}">
                <a16:creationId xmlns:a16="http://schemas.microsoft.com/office/drawing/2014/main" id="{8960320B-1092-445D-A5EF-53A097B26B76}"/>
              </a:ext>
            </a:extLst>
          </p:cNvPr>
          <p:cNvPicPr>
            <a:picLocks noChangeAspect="1"/>
          </p:cNvPicPr>
          <p:nvPr/>
        </p:nvPicPr>
        <p:blipFill rotWithShape="1">
          <a:blip r:embed="rId4"/>
          <a:srcRect b="21689"/>
          <a:stretch/>
        </p:blipFill>
        <p:spPr>
          <a:xfrm>
            <a:off x="2959199" y="4477807"/>
            <a:ext cx="4257675" cy="932393"/>
          </a:xfrm>
          <a:prstGeom prst="rect">
            <a:avLst/>
          </a:prstGeom>
        </p:spPr>
      </p:pic>
    </p:spTree>
    <p:extLst>
      <p:ext uri="{BB962C8B-B14F-4D97-AF65-F5344CB8AC3E}">
        <p14:creationId xmlns:p14="http://schemas.microsoft.com/office/powerpoint/2010/main" val="4116987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 Variable Names</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1305486"/>
          </a:xfrm>
          <a:prstGeom prst="rect">
            <a:avLst/>
          </a:prstGeom>
        </p:spPr>
        <p:txBody>
          <a:bodyPr vert="horz" wrap="square" lIns="0" tIns="12700" rIns="0" bIns="0" rtlCol="0">
            <a:spAutoFit/>
          </a:bodyPr>
          <a:lstStyle/>
          <a:p>
            <a:pPr algn="l" fontAlgn="base"/>
            <a:r>
              <a:rPr lang="en-US" sz="1400" b="1" dirty="0">
                <a:latin typeface="var(--font-din)"/>
              </a:rPr>
              <a:t>A variable can have a short name (like x and y) or a more descriptive name (age, </a:t>
            </a:r>
            <a:r>
              <a:rPr lang="en-US" sz="1400" b="1" dirty="0" err="1">
                <a:latin typeface="var(--font-din)"/>
              </a:rPr>
              <a:t>carname</a:t>
            </a:r>
            <a:r>
              <a:rPr lang="en-US" sz="1400" b="1" dirty="0">
                <a:latin typeface="var(--font-din)"/>
              </a:rPr>
              <a:t>, </a:t>
            </a:r>
            <a:r>
              <a:rPr lang="en-US" sz="1400" b="1" dirty="0" err="1">
                <a:latin typeface="var(--font-din)"/>
              </a:rPr>
              <a:t>total_volume</a:t>
            </a:r>
            <a:r>
              <a:rPr lang="en-US" sz="1400" b="1" dirty="0">
                <a:latin typeface="var(--font-din)"/>
              </a:rPr>
              <a:t>). Rules for Python variables:</a:t>
            </a:r>
          </a:p>
          <a:p>
            <a:pPr algn="l" fontAlgn="base"/>
            <a:r>
              <a:rPr lang="en-US" sz="1400" b="1" dirty="0">
                <a:latin typeface="var(--font-din)"/>
              </a:rPr>
              <a:t>A variable name must start with a letter or the underscore character</a:t>
            </a:r>
          </a:p>
          <a:p>
            <a:pPr algn="l" fontAlgn="base"/>
            <a:r>
              <a:rPr lang="en-US" sz="1400" b="1" dirty="0">
                <a:latin typeface="var(--font-din)"/>
              </a:rPr>
              <a:t>A variable name cannot start with a number</a:t>
            </a:r>
          </a:p>
          <a:p>
            <a:pPr algn="l" fontAlgn="base"/>
            <a:r>
              <a:rPr lang="en-US" sz="1400" b="1" dirty="0">
                <a:latin typeface="var(--font-din)"/>
              </a:rPr>
              <a:t>A variable name can only contain alpha-numeric characters and underscores (A-z, 0-9, and _ )</a:t>
            </a:r>
          </a:p>
          <a:p>
            <a:pPr algn="l" fontAlgn="base"/>
            <a:r>
              <a:rPr lang="en-US" sz="1400" b="1" dirty="0">
                <a:latin typeface="var(--font-din)"/>
              </a:rPr>
              <a:t>Variable names are case-sensitive (age, Age and AGE are three different variables)</a:t>
            </a:r>
            <a:endParaRPr lang="en-US" sz="1400" b="1" i="0" dirty="0">
              <a:effectLst/>
              <a:latin typeface="var(--font-din)"/>
            </a:endParaRPr>
          </a:p>
        </p:txBody>
      </p:sp>
      <p:pic>
        <p:nvPicPr>
          <p:cNvPr id="5" name="תמונה 4">
            <a:extLst>
              <a:ext uri="{FF2B5EF4-FFF2-40B4-BE49-F238E27FC236}">
                <a16:creationId xmlns:a16="http://schemas.microsoft.com/office/drawing/2014/main" id="{1502D7FD-19C8-407E-8C19-721D6A81C5D5}"/>
              </a:ext>
            </a:extLst>
          </p:cNvPr>
          <p:cNvPicPr>
            <a:picLocks noChangeAspect="1"/>
          </p:cNvPicPr>
          <p:nvPr/>
        </p:nvPicPr>
        <p:blipFill>
          <a:blip r:embed="rId2"/>
          <a:stretch>
            <a:fillRect/>
          </a:stretch>
        </p:blipFill>
        <p:spPr>
          <a:xfrm>
            <a:off x="2819400" y="1990130"/>
            <a:ext cx="6858000" cy="4600575"/>
          </a:xfrm>
          <a:prstGeom prst="rect">
            <a:avLst/>
          </a:prstGeom>
        </p:spPr>
      </p:pic>
    </p:spTree>
    <p:extLst>
      <p:ext uri="{BB962C8B-B14F-4D97-AF65-F5344CB8AC3E}">
        <p14:creationId xmlns:p14="http://schemas.microsoft.com/office/powerpoint/2010/main" val="1705053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Variables - </a:t>
            </a:r>
            <a:r>
              <a:rPr lang="fr-FR" sz="2400" dirty="0" err="1">
                <a:solidFill>
                  <a:schemeClr val="accent1">
                    <a:lumMod val="75000"/>
                  </a:schemeClr>
                </a:solidFill>
                <a:latin typeface="Trebuchet MS"/>
                <a:cs typeface="Trebuchet MS"/>
              </a:rPr>
              <a:t>Assign</a:t>
            </a:r>
            <a:r>
              <a:rPr lang="fr-FR" sz="2400" dirty="0">
                <a:solidFill>
                  <a:schemeClr val="accent1">
                    <a:lumMod val="75000"/>
                  </a:schemeClr>
                </a:solidFill>
                <a:latin typeface="Trebuchet MS"/>
                <a:cs typeface="Trebuchet MS"/>
              </a:rPr>
              <a:t> Multiple Values</a:t>
            </a:r>
            <a:endParaRPr lang="en-US"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443711"/>
          </a:xfrm>
          <a:prstGeom prst="rect">
            <a:avLst/>
          </a:prstGeom>
        </p:spPr>
        <p:txBody>
          <a:bodyPr vert="horz" wrap="square" lIns="0" tIns="12700" rIns="0" bIns="0" rtlCol="0">
            <a:spAutoFit/>
          </a:bodyPr>
          <a:lstStyle/>
          <a:p>
            <a:pPr algn="l" fontAlgn="base"/>
            <a:r>
              <a:rPr lang="en-US" sz="1400" b="1" dirty="0">
                <a:latin typeface="var(--font-din)"/>
              </a:rPr>
              <a:t>Many Values to Multiple Variables</a:t>
            </a:r>
          </a:p>
          <a:p>
            <a:pPr algn="l" fontAlgn="base"/>
            <a:r>
              <a:rPr lang="en-US" sz="1400" b="1" dirty="0">
                <a:latin typeface="var(--font-din)"/>
              </a:rPr>
              <a:t>Python allows you to assign values to multiple variables in one line:</a:t>
            </a:r>
            <a:endParaRPr lang="en-US" sz="1400" b="1" i="0" dirty="0">
              <a:effectLst/>
              <a:latin typeface="var(--font-din)"/>
            </a:endParaRPr>
          </a:p>
        </p:txBody>
      </p:sp>
      <p:sp>
        <p:nvSpPr>
          <p:cNvPr id="7" name="object 3">
            <a:extLst>
              <a:ext uri="{FF2B5EF4-FFF2-40B4-BE49-F238E27FC236}">
                <a16:creationId xmlns:a16="http://schemas.microsoft.com/office/drawing/2014/main" id="{334405EB-ED1B-4B81-8CB4-CBBC6E8D925D}"/>
              </a:ext>
            </a:extLst>
          </p:cNvPr>
          <p:cNvSpPr txBox="1"/>
          <p:nvPr/>
        </p:nvSpPr>
        <p:spPr>
          <a:xfrm>
            <a:off x="2751826" y="2783001"/>
            <a:ext cx="8561705" cy="443711"/>
          </a:xfrm>
          <a:prstGeom prst="rect">
            <a:avLst/>
          </a:prstGeom>
        </p:spPr>
        <p:txBody>
          <a:bodyPr vert="horz" wrap="square" lIns="0" tIns="12700" rIns="0" bIns="0" rtlCol="0">
            <a:spAutoFit/>
          </a:bodyPr>
          <a:lstStyle/>
          <a:p>
            <a:pPr algn="l" fontAlgn="base"/>
            <a:r>
              <a:rPr lang="en-US" sz="1400" b="1" dirty="0">
                <a:latin typeface="var(--font-din)"/>
              </a:rPr>
              <a:t>One Value to Multiple Variables</a:t>
            </a:r>
          </a:p>
          <a:p>
            <a:pPr algn="l" fontAlgn="base"/>
            <a:r>
              <a:rPr lang="en-US" sz="1400" b="1" dirty="0">
                <a:latin typeface="var(--font-din)"/>
              </a:rPr>
              <a:t>And you can assign the same value to multiple variables in one line:</a:t>
            </a:r>
            <a:endParaRPr lang="en-US" sz="1400" b="1" i="0" dirty="0">
              <a:effectLst/>
              <a:latin typeface="var(--font-din)"/>
            </a:endParaRPr>
          </a:p>
        </p:txBody>
      </p:sp>
      <p:sp>
        <p:nvSpPr>
          <p:cNvPr id="8" name="object 3">
            <a:extLst>
              <a:ext uri="{FF2B5EF4-FFF2-40B4-BE49-F238E27FC236}">
                <a16:creationId xmlns:a16="http://schemas.microsoft.com/office/drawing/2014/main" id="{BAB998D1-0355-4374-BE6C-58AB9395D3F0}"/>
              </a:ext>
            </a:extLst>
          </p:cNvPr>
          <p:cNvSpPr txBox="1"/>
          <p:nvPr/>
        </p:nvSpPr>
        <p:spPr>
          <a:xfrm>
            <a:off x="2754702" y="4496124"/>
            <a:ext cx="8561705" cy="659155"/>
          </a:xfrm>
          <a:prstGeom prst="rect">
            <a:avLst/>
          </a:prstGeom>
        </p:spPr>
        <p:txBody>
          <a:bodyPr vert="horz" wrap="square" lIns="0" tIns="12700" rIns="0" bIns="0" rtlCol="0">
            <a:spAutoFit/>
          </a:bodyPr>
          <a:lstStyle/>
          <a:p>
            <a:pPr algn="l" fontAlgn="base"/>
            <a:r>
              <a:rPr lang="en-US" sz="1400" b="1" dirty="0">
                <a:latin typeface="var(--font-din)"/>
              </a:rPr>
              <a:t>Unpack a Collection</a:t>
            </a:r>
          </a:p>
          <a:p>
            <a:pPr algn="l" fontAlgn="base"/>
            <a:r>
              <a:rPr lang="en-US" sz="1400" b="1" dirty="0">
                <a:latin typeface="var(--font-din)"/>
              </a:rPr>
              <a:t>If you have a collection of values in a list, tuple etc. Python allows you extract the values into variables. This is called unpacking.</a:t>
            </a:r>
            <a:endParaRPr lang="en-US" sz="1400" b="1" i="0" dirty="0">
              <a:effectLst/>
              <a:latin typeface="var(--font-din)"/>
            </a:endParaRPr>
          </a:p>
        </p:txBody>
      </p:sp>
      <p:pic>
        <p:nvPicPr>
          <p:cNvPr id="4" name="תמונה 3">
            <a:extLst>
              <a:ext uri="{FF2B5EF4-FFF2-40B4-BE49-F238E27FC236}">
                <a16:creationId xmlns:a16="http://schemas.microsoft.com/office/drawing/2014/main" id="{4BCE7B6E-07DE-47F4-B6BC-8E5625338D6E}"/>
              </a:ext>
            </a:extLst>
          </p:cNvPr>
          <p:cNvPicPr>
            <a:picLocks noChangeAspect="1"/>
          </p:cNvPicPr>
          <p:nvPr/>
        </p:nvPicPr>
        <p:blipFill rotWithShape="1">
          <a:blip r:embed="rId2"/>
          <a:srcRect b="50006"/>
          <a:stretch/>
        </p:blipFill>
        <p:spPr>
          <a:xfrm>
            <a:off x="2709952" y="1468853"/>
            <a:ext cx="3781425" cy="690488"/>
          </a:xfrm>
          <a:prstGeom prst="rect">
            <a:avLst/>
          </a:prstGeom>
        </p:spPr>
      </p:pic>
      <p:pic>
        <p:nvPicPr>
          <p:cNvPr id="10" name="תמונה 9">
            <a:extLst>
              <a:ext uri="{FF2B5EF4-FFF2-40B4-BE49-F238E27FC236}">
                <a16:creationId xmlns:a16="http://schemas.microsoft.com/office/drawing/2014/main" id="{E392D451-5E10-4932-880F-1D24DDCC0A04}"/>
              </a:ext>
            </a:extLst>
          </p:cNvPr>
          <p:cNvPicPr>
            <a:picLocks noChangeAspect="1"/>
          </p:cNvPicPr>
          <p:nvPr/>
        </p:nvPicPr>
        <p:blipFill rotWithShape="1">
          <a:blip r:embed="rId3"/>
          <a:srcRect b="53241"/>
          <a:stretch/>
        </p:blipFill>
        <p:spPr>
          <a:xfrm>
            <a:off x="2709952" y="3520794"/>
            <a:ext cx="5629275" cy="659155"/>
          </a:xfrm>
          <a:prstGeom prst="rect">
            <a:avLst/>
          </a:prstGeom>
        </p:spPr>
      </p:pic>
      <p:pic>
        <p:nvPicPr>
          <p:cNvPr id="12" name="תמונה 11">
            <a:extLst>
              <a:ext uri="{FF2B5EF4-FFF2-40B4-BE49-F238E27FC236}">
                <a16:creationId xmlns:a16="http://schemas.microsoft.com/office/drawing/2014/main" id="{D8F5F94C-5992-426F-9ED3-5705A2824A95}"/>
              </a:ext>
            </a:extLst>
          </p:cNvPr>
          <p:cNvPicPr>
            <a:picLocks noChangeAspect="1"/>
          </p:cNvPicPr>
          <p:nvPr/>
        </p:nvPicPr>
        <p:blipFill rotWithShape="1">
          <a:blip r:embed="rId4"/>
          <a:srcRect b="34756"/>
          <a:stretch/>
        </p:blipFill>
        <p:spPr>
          <a:xfrm>
            <a:off x="2751826" y="5334000"/>
            <a:ext cx="3733800" cy="1211821"/>
          </a:xfrm>
          <a:prstGeom prst="rect">
            <a:avLst/>
          </a:prstGeom>
        </p:spPr>
      </p:pic>
    </p:spTree>
    <p:extLst>
      <p:ext uri="{BB962C8B-B14F-4D97-AF65-F5344CB8AC3E}">
        <p14:creationId xmlns:p14="http://schemas.microsoft.com/office/powerpoint/2010/main" val="4022373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Output Variables</a:t>
            </a:r>
            <a:endParaRPr lang="en-US"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443711"/>
          </a:xfrm>
          <a:prstGeom prst="rect">
            <a:avLst/>
          </a:prstGeom>
        </p:spPr>
        <p:txBody>
          <a:bodyPr vert="horz" wrap="square" lIns="0" tIns="12700" rIns="0" bIns="0" rtlCol="0">
            <a:spAutoFit/>
          </a:bodyPr>
          <a:lstStyle/>
          <a:p>
            <a:pPr algn="l" fontAlgn="base"/>
            <a:r>
              <a:rPr lang="en-US" sz="1400" b="1" dirty="0">
                <a:latin typeface="var(--font-din)"/>
              </a:rPr>
              <a:t>The Python print statement is often used to output variables.</a:t>
            </a:r>
          </a:p>
          <a:p>
            <a:pPr algn="l" fontAlgn="base"/>
            <a:r>
              <a:rPr lang="en-US" sz="1400" b="1" dirty="0">
                <a:latin typeface="var(--font-din)"/>
              </a:rPr>
              <a:t>To combine both text and a variable, Python uses the + character:</a:t>
            </a:r>
            <a:endParaRPr lang="en-US" sz="1400" b="1" i="0" dirty="0">
              <a:effectLst/>
              <a:latin typeface="var(--font-din)"/>
            </a:endParaRPr>
          </a:p>
        </p:txBody>
      </p:sp>
      <p:sp>
        <p:nvSpPr>
          <p:cNvPr id="7" name="object 3">
            <a:extLst>
              <a:ext uri="{FF2B5EF4-FFF2-40B4-BE49-F238E27FC236}">
                <a16:creationId xmlns:a16="http://schemas.microsoft.com/office/drawing/2014/main" id="{334405EB-ED1B-4B81-8CB4-CBBC6E8D925D}"/>
              </a:ext>
            </a:extLst>
          </p:cNvPr>
          <p:cNvSpPr txBox="1"/>
          <p:nvPr/>
        </p:nvSpPr>
        <p:spPr>
          <a:xfrm>
            <a:off x="2751826" y="2783001"/>
            <a:ext cx="8561705" cy="228268"/>
          </a:xfrm>
          <a:prstGeom prst="rect">
            <a:avLst/>
          </a:prstGeom>
        </p:spPr>
        <p:txBody>
          <a:bodyPr vert="horz" wrap="square" lIns="0" tIns="12700" rIns="0" bIns="0" rtlCol="0">
            <a:spAutoFit/>
          </a:bodyPr>
          <a:lstStyle/>
          <a:p>
            <a:pPr algn="l" fontAlgn="base"/>
            <a:r>
              <a:rPr lang="en-US" sz="1400" b="1" dirty="0">
                <a:latin typeface="var(--font-din)"/>
              </a:rPr>
              <a:t>You can also use the + character to add a variable to another variable:</a:t>
            </a:r>
            <a:endParaRPr lang="en-US" sz="1400" b="1" i="0" dirty="0">
              <a:effectLst/>
              <a:latin typeface="var(--font-din)"/>
            </a:endParaRPr>
          </a:p>
        </p:txBody>
      </p:sp>
      <p:sp>
        <p:nvSpPr>
          <p:cNvPr id="8" name="object 3">
            <a:extLst>
              <a:ext uri="{FF2B5EF4-FFF2-40B4-BE49-F238E27FC236}">
                <a16:creationId xmlns:a16="http://schemas.microsoft.com/office/drawing/2014/main" id="{BAB998D1-0355-4374-BE6C-58AB9395D3F0}"/>
              </a:ext>
            </a:extLst>
          </p:cNvPr>
          <p:cNvSpPr txBox="1"/>
          <p:nvPr/>
        </p:nvSpPr>
        <p:spPr>
          <a:xfrm>
            <a:off x="2754702" y="4496124"/>
            <a:ext cx="8561705" cy="228268"/>
          </a:xfrm>
          <a:prstGeom prst="rect">
            <a:avLst/>
          </a:prstGeom>
        </p:spPr>
        <p:txBody>
          <a:bodyPr vert="horz" wrap="square" lIns="0" tIns="12700" rIns="0" bIns="0" rtlCol="0">
            <a:spAutoFit/>
          </a:bodyPr>
          <a:lstStyle/>
          <a:p>
            <a:pPr algn="l" fontAlgn="base"/>
            <a:r>
              <a:rPr lang="en-US" sz="1400" b="1" dirty="0">
                <a:latin typeface="var(--font-din)"/>
              </a:rPr>
              <a:t>If you try to combine a string and a number, Python will give you an error:</a:t>
            </a:r>
            <a:endParaRPr lang="en-US" sz="1400" b="1" i="0" dirty="0">
              <a:effectLst/>
              <a:latin typeface="var(--font-din)"/>
            </a:endParaRPr>
          </a:p>
        </p:txBody>
      </p:sp>
      <p:pic>
        <p:nvPicPr>
          <p:cNvPr id="5" name="תמונה 4">
            <a:extLst>
              <a:ext uri="{FF2B5EF4-FFF2-40B4-BE49-F238E27FC236}">
                <a16:creationId xmlns:a16="http://schemas.microsoft.com/office/drawing/2014/main" id="{CEB51AB6-1284-4861-AFC8-D83C0C86BE7E}"/>
              </a:ext>
            </a:extLst>
          </p:cNvPr>
          <p:cNvPicPr>
            <a:picLocks noChangeAspect="1"/>
          </p:cNvPicPr>
          <p:nvPr/>
        </p:nvPicPr>
        <p:blipFill>
          <a:blip r:embed="rId2"/>
          <a:stretch>
            <a:fillRect/>
          </a:stretch>
        </p:blipFill>
        <p:spPr>
          <a:xfrm>
            <a:off x="2875472" y="1303462"/>
            <a:ext cx="2828925" cy="952500"/>
          </a:xfrm>
          <a:prstGeom prst="rect">
            <a:avLst/>
          </a:prstGeom>
        </p:spPr>
      </p:pic>
      <p:pic>
        <p:nvPicPr>
          <p:cNvPr id="11" name="תמונה 10">
            <a:extLst>
              <a:ext uri="{FF2B5EF4-FFF2-40B4-BE49-F238E27FC236}">
                <a16:creationId xmlns:a16="http://schemas.microsoft.com/office/drawing/2014/main" id="{5423BD03-086A-46DC-84AE-BAB4DC130E61}"/>
              </a:ext>
            </a:extLst>
          </p:cNvPr>
          <p:cNvPicPr>
            <a:picLocks noChangeAspect="1"/>
          </p:cNvPicPr>
          <p:nvPr/>
        </p:nvPicPr>
        <p:blipFill>
          <a:blip r:embed="rId3"/>
          <a:stretch>
            <a:fillRect/>
          </a:stretch>
        </p:blipFill>
        <p:spPr>
          <a:xfrm>
            <a:off x="5943600" y="1468942"/>
            <a:ext cx="1943100" cy="438150"/>
          </a:xfrm>
          <a:prstGeom prst="rect">
            <a:avLst/>
          </a:prstGeom>
        </p:spPr>
      </p:pic>
      <p:pic>
        <p:nvPicPr>
          <p:cNvPr id="14" name="תמונה 13">
            <a:extLst>
              <a:ext uri="{FF2B5EF4-FFF2-40B4-BE49-F238E27FC236}">
                <a16:creationId xmlns:a16="http://schemas.microsoft.com/office/drawing/2014/main" id="{EC2C160D-34E6-4E7A-AEB7-0A2B12C2B1D4}"/>
              </a:ext>
            </a:extLst>
          </p:cNvPr>
          <p:cNvPicPr>
            <a:picLocks noChangeAspect="1"/>
          </p:cNvPicPr>
          <p:nvPr/>
        </p:nvPicPr>
        <p:blipFill>
          <a:blip r:embed="rId4"/>
          <a:stretch>
            <a:fillRect/>
          </a:stretch>
        </p:blipFill>
        <p:spPr>
          <a:xfrm>
            <a:off x="2820838" y="3105474"/>
            <a:ext cx="3438525" cy="1390650"/>
          </a:xfrm>
          <a:prstGeom prst="rect">
            <a:avLst/>
          </a:prstGeom>
        </p:spPr>
      </p:pic>
      <p:pic>
        <p:nvPicPr>
          <p:cNvPr id="16" name="תמונה 15">
            <a:extLst>
              <a:ext uri="{FF2B5EF4-FFF2-40B4-BE49-F238E27FC236}">
                <a16:creationId xmlns:a16="http://schemas.microsoft.com/office/drawing/2014/main" id="{007152D3-1F5E-4D02-B589-84966CBC223A}"/>
              </a:ext>
            </a:extLst>
          </p:cNvPr>
          <p:cNvPicPr>
            <a:picLocks noChangeAspect="1"/>
          </p:cNvPicPr>
          <p:nvPr/>
        </p:nvPicPr>
        <p:blipFill>
          <a:blip r:embed="rId5"/>
          <a:stretch>
            <a:fillRect/>
          </a:stretch>
        </p:blipFill>
        <p:spPr>
          <a:xfrm>
            <a:off x="6353715" y="3281967"/>
            <a:ext cx="1828800" cy="790575"/>
          </a:xfrm>
          <a:prstGeom prst="rect">
            <a:avLst/>
          </a:prstGeom>
        </p:spPr>
      </p:pic>
      <p:pic>
        <p:nvPicPr>
          <p:cNvPr id="20" name="תמונה 19">
            <a:extLst>
              <a:ext uri="{FF2B5EF4-FFF2-40B4-BE49-F238E27FC236}">
                <a16:creationId xmlns:a16="http://schemas.microsoft.com/office/drawing/2014/main" id="{CE8EC510-130E-4038-890C-E431B81A5F9E}"/>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contrast="-55000"/>
                    </a14:imgEffect>
                  </a14:imgLayer>
                </a14:imgProps>
              </a:ext>
            </a:extLst>
          </a:blip>
          <a:stretch>
            <a:fillRect/>
          </a:stretch>
        </p:blipFill>
        <p:spPr>
          <a:xfrm>
            <a:off x="2741665" y="4964604"/>
            <a:ext cx="8582025" cy="1371600"/>
          </a:xfrm>
          <a:prstGeom prst="rect">
            <a:avLst/>
          </a:prstGeom>
        </p:spPr>
      </p:pic>
    </p:spTree>
    <p:extLst>
      <p:ext uri="{BB962C8B-B14F-4D97-AF65-F5344CB8AC3E}">
        <p14:creationId xmlns:p14="http://schemas.microsoft.com/office/powerpoint/2010/main" val="1079885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Data Types</a:t>
            </a:r>
            <a:endParaRPr lang="en-US"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1305486"/>
          </a:xfrm>
          <a:prstGeom prst="rect">
            <a:avLst/>
          </a:prstGeom>
        </p:spPr>
        <p:txBody>
          <a:bodyPr vert="horz" wrap="square" lIns="0" tIns="12700" rIns="0" bIns="0" rtlCol="0">
            <a:spAutoFit/>
          </a:bodyPr>
          <a:lstStyle/>
          <a:p>
            <a:pPr algn="l" fontAlgn="base"/>
            <a:r>
              <a:rPr lang="en-US" sz="1400" b="1" dirty="0">
                <a:latin typeface="var(--font-din)"/>
              </a:rPr>
              <a:t>Built-in Data Types</a:t>
            </a:r>
          </a:p>
          <a:p>
            <a:pPr algn="l" fontAlgn="base"/>
            <a:r>
              <a:rPr lang="en-US" sz="1400" b="1" dirty="0">
                <a:latin typeface="var(--font-din)"/>
              </a:rPr>
              <a:t>In programming, data type is an important concept.</a:t>
            </a:r>
          </a:p>
          <a:p>
            <a:pPr algn="l" fontAlgn="base"/>
            <a:endParaRPr lang="en-US" sz="1400" b="1" dirty="0">
              <a:latin typeface="var(--font-din)"/>
            </a:endParaRPr>
          </a:p>
          <a:p>
            <a:pPr algn="l" fontAlgn="base"/>
            <a:r>
              <a:rPr lang="en-US" sz="1400" b="1" dirty="0">
                <a:latin typeface="var(--font-din)"/>
              </a:rPr>
              <a:t>Variables can store data of different types, and different types can do different things.</a:t>
            </a:r>
          </a:p>
          <a:p>
            <a:pPr algn="l" fontAlgn="base"/>
            <a:endParaRPr lang="en-US" sz="1400" b="1" dirty="0">
              <a:latin typeface="var(--font-din)"/>
            </a:endParaRPr>
          </a:p>
          <a:p>
            <a:pPr algn="l" fontAlgn="base"/>
            <a:r>
              <a:rPr lang="en-US" sz="1400" b="1" dirty="0">
                <a:latin typeface="var(--font-din)"/>
              </a:rPr>
              <a:t>Python has the following data types built-in by default, in these categories:</a:t>
            </a:r>
            <a:endParaRPr lang="en-US" sz="1400" b="1" i="0" dirty="0">
              <a:effectLst/>
              <a:latin typeface="var(--font-din)"/>
            </a:endParaRPr>
          </a:p>
        </p:txBody>
      </p:sp>
      <p:pic>
        <p:nvPicPr>
          <p:cNvPr id="4" name="תמונה 3">
            <a:extLst>
              <a:ext uri="{FF2B5EF4-FFF2-40B4-BE49-F238E27FC236}">
                <a16:creationId xmlns:a16="http://schemas.microsoft.com/office/drawing/2014/main" id="{A60C25D6-0ECA-4534-B9D4-8E132C7645C6}"/>
              </a:ext>
            </a:extLst>
          </p:cNvPr>
          <p:cNvPicPr>
            <a:picLocks noChangeAspect="1"/>
          </p:cNvPicPr>
          <p:nvPr/>
        </p:nvPicPr>
        <p:blipFill>
          <a:blip r:embed="rId2"/>
          <a:stretch>
            <a:fillRect/>
          </a:stretch>
        </p:blipFill>
        <p:spPr>
          <a:xfrm>
            <a:off x="2862532" y="2138362"/>
            <a:ext cx="5457825" cy="2581275"/>
          </a:xfrm>
          <a:prstGeom prst="rect">
            <a:avLst/>
          </a:prstGeom>
        </p:spPr>
      </p:pic>
    </p:spTree>
    <p:extLst>
      <p:ext uri="{BB962C8B-B14F-4D97-AF65-F5344CB8AC3E}">
        <p14:creationId xmlns:p14="http://schemas.microsoft.com/office/powerpoint/2010/main" val="3985086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Data Types </a:t>
            </a:r>
            <a:r>
              <a:rPr lang="fr-FR" sz="2400" dirty="0" err="1">
                <a:solidFill>
                  <a:schemeClr val="accent1">
                    <a:lumMod val="75000"/>
                  </a:schemeClr>
                </a:solidFill>
                <a:latin typeface="Trebuchet MS"/>
                <a:cs typeface="Trebuchet MS"/>
              </a:rPr>
              <a:t>Cont</a:t>
            </a:r>
            <a:r>
              <a:rPr lang="fr-FR" sz="2400" dirty="0">
                <a:solidFill>
                  <a:schemeClr val="accent1">
                    <a:lumMod val="75000"/>
                  </a:schemeClr>
                </a:solidFill>
                <a:latin typeface="Trebuchet MS"/>
                <a:cs typeface="Trebuchet MS"/>
              </a:rPr>
              <a:t>.</a:t>
            </a:r>
            <a:endParaRPr lang="en-US"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r>
              <a:rPr lang="en-US" sz="1400" b="1" dirty="0">
                <a:latin typeface="var(--font-din)"/>
              </a:rPr>
              <a:t>In Python, the data type is set when you assign a value to a variable:</a:t>
            </a:r>
            <a:endParaRPr lang="en-US" sz="1400" b="1" i="0" dirty="0">
              <a:effectLst/>
              <a:latin typeface="var(--font-din)"/>
            </a:endParaRPr>
          </a:p>
        </p:txBody>
      </p:sp>
      <p:pic>
        <p:nvPicPr>
          <p:cNvPr id="5" name="תמונה 4">
            <a:extLst>
              <a:ext uri="{FF2B5EF4-FFF2-40B4-BE49-F238E27FC236}">
                <a16:creationId xmlns:a16="http://schemas.microsoft.com/office/drawing/2014/main" id="{A5446708-29D8-4AF9-81BC-B9AFC2EA3D3F}"/>
              </a:ext>
            </a:extLst>
          </p:cNvPr>
          <p:cNvPicPr>
            <a:picLocks noChangeAspect="1"/>
          </p:cNvPicPr>
          <p:nvPr/>
        </p:nvPicPr>
        <p:blipFill>
          <a:blip r:embed="rId2"/>
          <a:stretch>
            <a:fillRect/>
          </a:stretch>
        </p:blipFill>
        <p:spPr>
          <a:xfrm>
            <a:off x="2891286" y="1414696"/>
            <a:ext cx="8561706" cy="4028608"/>
          </a:xfrm>
          <a:prstGeom prst="rect">
            <a:avLst/>
          </a:prstGeom>
        </p:spPr>
      </p:pic>
    </p:spTree>
    <p:extLst>
      <p:ext uri="{BB962C8B-B14F-4D97-AF65-F5344CB8AC3E}">
        <p14:creationId xmlns:p14="http://schemas.microsoft.com/office/powerpoint/2010/main" val="2566564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E2CD88-F8D6-4AE2-8AD4-D38DC2C9A850}"/>
              </a:ext>
            </a:extLst>
          </p:cNvPr>
          <p:cNvSpPr>
            <a:spLocks noGrp="1"/>
          </p:cNvSpPr>
          <p:nvPr>
            <p:ph type="title"/>
          </p:nvPr>
        </p:nvSpPr>
        <p:spPr/>
        <p:txBody>
          <a:bodyPr/>
          <a:lstStyle/>
          <a:p>
            <a:r>
              <a:rPr lang="he-IL" dirty="0"/>
              <a:t>נושאים להיום</a:t>
            </a:r>
          </a:p>
        </p:txBody>
      </p:sp>
      <p:sp>
        <p:nvSpPr>
          <p:cNvPr id="3" name="מציין מיקום תוכן 2">
            <a:extLst>
              <a:ext uri="{FF2B5EF4-FFF2-40B4-BE49-F238E27FC236}">
                <a16:creationId xmlns:a16="http://schemas.microsoft.com/office/drawing/2014/main" id="{E666A8E8-BED2-4876-A795-DA9976C5FEF7}"/>
              </a:ext>
            </a:extLst>
          </p:cNvPr>
          <p:cNvSpPr>
            <a:spLocks noGrp="1"/>
          </p:cNvSpPr>
          <p:nvPr>
            <p:ph idx="1"/>
          </p:nvPr>
        </p:nvSpPr>
        <p:spPr>
          <a:xfrm>
            <a:off x="2912589" y="2329541"/>
            <a:ext cx="10018713" cy="3124201"/>
          </a:xfrm>
        </p:spPr>
        <p:txBody>
          <a:bodyPr>
            <a:normAutofit/>
          </a:bodyPr>
          <a:lstStyle/>
          <a:p>
            <a:pPr algn="l" rtl="0"/>
            <a:r>
              <a:rPr lang="en-US" sz="2400" b="0" spc="75" dirty="0">
                <a:solidFill>
                  <a:srgbClr val="0F638D"/>
                </a:solidFill>
                <a:latin typeface="Yanone Kaffeesatz Light"/>
                <a:cs typeface="Yanone Kaffeesatz Light"/>
              </a:rPr>
              <a:t>Python</a:t>
            </a:r>
          </a:p>
          <a:p>
            <a:pPr algn="l" rtl="0"/>
            <a:endParaRPr lang="en-US" sz="2400" b="0" spc="30" dirty="0">
              <a:solidFill>
                <a:srgbClr val="0F638D"/>
              </a:solidFill>
              <a:latin typeface="Yanone Kaffeesatz Light"/>
              <a:cs typeface="Yanone Kaffeesatz Light"/>
            </a:endParaRPr>
          </a:p>
          <a:p>
            <a:pPr algn="l" rtl="0"/>
            <a:endParaRPr lang="en-US" sz="2400" b="0" spc="30" dirty="0">
              <a:solidFill>
                <a:srgbClr val="0F638D"/>
              </a:solidFill>
              <a:latin typeface="Yanone Kaffeesatz Light"/>
              <a:cs typeface="Yanone Kaffeesatz Light"/>
            </a:endParaRPr>
          </a:p>
        </p:txBody>
      </p:sp>
    </p:spTree>
    <p:extLst>
      <p:ext uri="{BB962C8B-B14F-4D97-AF65-F5344CB8AC3E}">
        <p14:creationId xmlns:p14="http://schemas.microsoft.com/office/powerpoint/2010/main" val="1559454252"/>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Random </a:t>
            </a:r>
            <a:r>
              <a:rPr lang="fr-FR" sz="2400" dirty="0" err="1">
                <a:solidFill>
                  <a:schemeClr val="accent1">
                    <a:lumMod val="75000"/>
                  </a:schemeClr>
                </a:solidFill>
                <a:latin typeface="Trebuchet MS"/>
                <a:cs typeface="Trebuchet MS"/>
              </a:rPr>
              <a:t>Number</a:t>
            </a:r>
            <a:endParaRPr lang="en-US"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1305486"/>
          </a:xfrm>
          <a:prstGeom prst="rect">
            <a:avLst/>
          </a:prstGeom>
        </p:spPr>
        <p:txBody>
          <a:bodyPr vert="horz" wrap="square" lIns="0" tIns="12700" rIns="0" bIns="0" rtlCol="0">
            <a:spAutoFit/>
          </a:bodyPr>
          <a:lstStyle/>
          <a:p>
            <a:pPr algn="l" fontAlgn="base"/>
            <a:r>
              <a:rPr lang="en-US" sz="1400" b="1" dirty="0">
                <a:latin typeface="var(--font-din)"/>
              </a:rPr>
              <a:t>Random Number</a:t>
            </a:r>
          </a:p>
          <a:p>
            <a:pPr algn="l" fontAlgn="base"/>
            <a:r>
              <a:rPr lang="en-US" sz="1400" b="1" dirty="0">
                <a:latin typeface="var(--font-din)"/>
              </a:rPr>
              <a:t>Python does not have a random() function to make a random number, but Python has a built-in module called random that can be used to make random numbers:</a:t>
            </a:r>
          </a:p>
          <a:p>
            <a:pPr algn="l" fontAlgn="base"/>
            <a:endParaRPr lang="en-US" sz="1400" b="1" dirty="0">
              <a:latin typeface="var(--font-din)"/>
            </a:endParaRPr>
          </a:p>
          <a:p>
            <a:pPr algn="l" fontAlgn="base"/>
            <a:r>
              <a:rPr lang="en-US" sz="1400" b="1" dirty="0">
                <a:latin typeface="var(--font-din)"/>
              </a:rPr>
              <a:t>Example</a:t>
            </a:r>
          </a:p>
          <a:p>
            <a:pPr algn="l" fontAlgn="base"/>
            <a:r>
              <a:rPr lang="en-US" sz="1400" b="1" dirty="0">
                <a:latin typeface="var(--font-din)"/>
              </a:rPr>
              <a:t>Import the random module, and display a random number between 1 and 9:</a:t>
            </a:r>
            <a:endParaRPr lang="en-US" sz="1400" b="1" i="0" dirty="0">
              <a:effectLst/>
              <a:latin typeface="var(--font-din)"/>
            </a:endParaRPr>
          </a:p>
        </p:txBody>
      </p:sp>
      <p:pic>
        <p:nvPicPr>
          <p:cNvPr id="4" name="תמונה 3">
            <a:extLst>
              <a:ext uri="{FF2B5EF4-FFF2-40B4-BE49-F238E27FC236}">
                <a16:creationId xmlns:a16="http://schemas.microsoft.com/office/drawing/2014/main" id="{21188AC0-4178-4A78-96ED-F467EE5BDD10}"/>
              </a:ext>
            </a:extLst>
          </p:cNvPr>
          <p:cNvPicPr>
            <a:picLocks noChangeAspect="1"/>
          </p:cNvPicPr>
          <p:nvPr/>
        </p:nvPicPr>
        <p:blipFill>
          <a:blip r:embed="rId2"/>
          <a:stretch>
            <a:fillRect/>
          </a:stretch>
        </p:blipFill>
        <p:spPr>
          <a:xfrm>
            <a:off x="2869721" y="2209800"/>
            <a:ext cx="6143625" cy="847725"/>
          </a:xfrm>
          <a:prstGeom prst="rect">
            <a:avLst/>
          </a:prstGeom>
        </p:spPr>
      </p:pic>
    </p:spTree>
    <p:extLst>
      <p:ext uri="{BB962C8B-B14F-4D97-AF65-F5344CB8AC3E}">
        <p14:creationId xmlns:p14="http://schemas.microsoft.com/office/powerpoint/2010/main" val="3669039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Multiline Strings</a:t>
            </a:r>
            <a:endParaRPr lang="en-US"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r>
              <a:rPr lang="en-US" sz="1400" b="1" i="0">
                <a:effectLst/>
                <a:latin typeface="var(--font-din)"/>
              </a:rPr>
              <a:t>You can assign a multiline string to a variable by using three quotes:</a:t>
            </a:r>
            <a:endParaRPr lang="en-US" sz="1400" b="1" i="0" dirty="0">
              <a:effectLst/>
              <a:latin typeface="var(--font-din)"/>
            </a:endParaRPr>
          </a:p>
        </p:txBody>
      </p:sp>
      <p:pic>
        <p:nvPicPr>
          <p:cNvPr id="5" name="תמונה 4">
            <a:extLst>
              <a:ext uri="{FF2B5EF4-FFF2-40B4-BE49-F238E27FC236}">
                <a16:creationId xmlns:a16="http://schemas.microsoft.com/office/drawing/2014/main" id="{BE13FE40-8F0C-4C9B-B5E6-9ADBCA67C3BE}"/>
              </a:ext>
            </a:extLst>
          </p:cNvPr>
          <p:cNvPicPr>
            <a:picLocks noChangeAspect="1"/>
          </p:cNvPicPr>
          <p:nvPr/>
        </p:nvPicPr>
        <p:blipFill>
          <a:blip r:embed="rId2"/>
          <a:stretch>
            <a:fillRect/>
          </a:stretch>
        </p:blipFill>
        <p:spPr>
          <a:xfrm>
            <a:off x="2895600" y="928727"/>
            <a:ext cx="4200525" cy="1628775"/>
          </a:xfrm>
          <a:prstGeom prst="rect">
            <a:avLst/>
          </a:prstGeom>
        </p:spPr>
      </p:pic>
      <p:pic>
        <p:nvPicPr>
          <p:cNvPr id="8" name="תמונה 7">
            <a:extLst>
              <a:ext uri="{FF2B5EF4-FFF2-40B4-BE49-F238E27FC236}">
                <a16:creationId xmlns:a16="http://schemas.microsoft.com/office/drawing/2014/main" id="{82122D81-624B-47D2-AF26-4F729DD97DF0}"/>
              </a:ext>
            </a:extLst>
          </p:cNvPr>
          <p:cNvPicPr>
            <a:picLocks noChangeAspect="1"/>
          </p:cNvPicPr>
          <p:nvPr/>
        </p:nvPicPr>
        <p:blipFill rotWithShape="1">
          <a:blip r:embed="rId3"/>
          <a:srcRect r="7158"/>
          <a:stretch/>
        </p:blipFill>
        <p:spPr>
          <a:xfrm>
            <a:off x="2904392" y="2819400"/>
            <a:ext cx="4200525" cy="2190750"/>
          </a:xfrm>
          <a:prstGeom prst="rect">
            <a:avLst/>
          </a:prstGeom>
        </p:spPr>
      </p:pic>
    </p:spTree>
    <p:extLst>
      <p:ext uri="{BB962C8B-B14F-4D97-AF65-F5344CB8AC3E}">
        <p14:creationId xmlns:p14="http://schemas.microsoft.com/office/powerpoint/2010/main" val="4092674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Strings are </a:t>
            </a:r>
            <a:r>
              <a:rPr lang="fr-FR" sz="2400" dirty="0" err="1">
                <a:solidFill>
                  <a:schemeClr val="accent1">
                    <a:lumMod val="75000"/>
                  </a:schemeClr>
                </a:solidFill>
                <a:latin typeface="Trebuchet MS"/>
                <a:cs typeface="Trebuchet MS"/>
              </a:rPr>
              <a:t>Arrays</a:t>
            </a:r>
            <a:endParaRPr lang="en-US"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1305486"/>
          </a:xfrm>
          <a:prstGeom prst="rect">
            <a:avLst/>
          </a:prstGeom>
        </p:spPr>
        <p:txBody>
          <a:bodyPr vert="horz" wrap="square" lIns="0" tIns="12700" rIns="0" bIns="0" rtlCol="0">
            <a:spAutoFit/>
          </a:bodyPr>
          <a:lstStyle/>
          <a:p>
            <a:pPr algn="l" fontAlgn="base"/>
            <a:r>
              <a:rPr lang="en-US" sz="1400" b="1" i="0" dirty="0">
                <a:effectLst/>
                <a:latin typeface="var(--font-din)"/>
              </a:rPr>
              <a:t>Like many other popular programming languages, strings in Python are arrays of bytes representing </a:t>
            </a:r>
            <a:r>
              <a:rPr lang="en-US" sz="1400" b="1" i="0" dirty="0" err="1">
                <a:effectLst/>
                <a:latin typeface="var(--font-din)"/>
              </a:rPr>
              <a:t>unicode</a:t>
            </a:r>
            <a:r>
              <a:rPr lang="en-US" sz="1400" b="1" i="0" dirty="0">
                <a:effectLst/>
                <a:latin typeface="var(--font-din)"/>
              </a:rPr>
              <a:t> characters.</a:t>
            </a:r>
          </a:p>
          <a:p>
            <a:pPr algn="l" fontAlgn="base"/>
            <a:endParaRPr lang="en-US" sz="1400" b="1" i="0" dirty="0">
              <a:effectLst/>
              <a:latin typeface="var(--font-din)"/>
            </a:endParaRPr>
          </a:p>
          <a:p>
            <a:pPr algn="l" fontAlgn="base"/>
            <a:r>
              <a:rPr lang="en-US" sz="1400" b="1" i="0" dirty="0">
                <a:effectLst/>
                <a:latin typeface="var(--font-din)"/>
              </a:rPr>
              <a:t>However, Python does not have a character data type, a single character is simply a string with a length of 1.</a:t>
            </a:r>
          </a:p>
          <a:p>
            <a:pPr algn="l" fontAlgn="base"/>
            <a:endParaRPr lang="en-US" sz="1400" b="1" i="0" dirty="0">
              <a:effectLst/>
              <a:latin typeface="var(--font-din)"/>
            </a:endParaRPr>
          </a:p>
          <a:p>
            <a:pPr algn="l" fontAlgn="base"/>
            <a:r>
              <a:rPr lang="en-US" sz="1400" b="1" i="0" dirty="0">
                <a:effectLst/>
                <a:latin typeface="var(--font-din)"/>
              </a:rPr>
              <a:t>Square brackets can be used to access elements of the string.</a:t>
            </a:r>
          </a:p>
        </p:txBody>
      </p:sp>
      <p:pic>
        <p:nvPicPr>
          <p:cNvPr id="4" name="תמונה 3">
            <a:extLst>
              <a:ext uri="{FF2B5EF4-FFF2-40B4-BE49-F238E27FC236}">
                <a16:creationId xmlns:a16="http://schemas.microsoft.com/office/drawing/2014/main" id="{75B500B3-1D2E-4CE4-9CA7-1598DBC66A0F}"/>
              </a:ext>
            </a:extLst>
          </p:cNvPr>
          <p:cNvPicPr>
            <a:picLocks noChangeAspect="1"/>
          </p:cNvPicPr>
          <p:nvPr/>
        </p:nvPicPr>
        <p:blipFill>
          <a:blip r:embed="rId2"/>
          <a:stretch>
            <a:fillRect/>
          </a:stretch>
        </p:blipFill>
        <p:spPr>
          <a:xfrm>
            <a:off x="2825690" y="1903584"/>
            <a:ext cx="6486525" cy="1314450"/>
          </a:xfrm>
          <a:prstGeom prst="rect">
            <a:avLst/>
          </a:prstGeom>
        </p:spPr>
      </p:pic>
      <p:sp>
        <p:nvSpPr>
          <p:cNvPr id="9" name="object 3">
            <a:extLst>
              <a:ext uri="{FF2B5EF4-FFF2-40B4-BE49-F238E27FC236}">
                <a16:creationId xmlns:a16="http://schemas.microsoft.com/office/drawing/2014/main" id="{F5C3D585-7BD8-4051-BEBD-72C19B1A630D}"/>
              </a:ext>
            </a:extLst>
          </p:cNvPr>
          <p:cNvSpPr txBox="1"/>
          <p:nvPr/>
        </p:nvSpPr>
        <p:spPr>
          <a:xfrm>
            <a:off x="2904392" y="3269412"/>
            <a:ext cx="8561705" cy="443711"/>
          </a:xfrm>
          <a:prstGeom prst="rect">
            <a:avLst/>
          </a:prstGeom>
        </p:spPr>
        <p:txBody>
          <a:bodyPr vert="horz" wrap="square" lIns="0" tIns="12700" rIns="0" bIns="0" rtlCol="0">
            <a:spAutoFit/>
          </a:bodyPr>
          <a:lstStyle/>
          <a:p>
            <a:pPr algn="l" fontAlgn="base"/>
            <a:r>
              <a:rPr lang="en-US" sz="1400" b="1" i="0" dirty="0">
                <a:effectLst/>
                <a:latin typeface="var(--font-din)"/>
              </a:rPr>
              <a:t>Looping Through a String</a:t>
            </a:r>
          </a:p>
          <a:p>
            <a:pPr algn="l" fontAlgn="base"/>
            <a:r>
              <a:rPr lang="en-US" sz="1400" b="1" i="0" dirty="0">
                <a:effectLst/>
                <a:latin typeface="var(--font-din)"/>
              </a:rPr>
              <a:t>Since strings are arrays, we can loop through the characters in a string, with a for loop.</a:t>
            </a:r>
          </a:p>
        </p:txBody>
      </p:sp>
      <p:pic>
        <p:nvPicPr>
          <p:cNvPr id="10" name="תמונה 9">
            <a:extLst>
              <a:ext uri="{FF2B5EF4-FFF2-40B4-BE49-F238E27FC236}">
                <a16:creationId xmlns:a16="http://schemas.microsoft.com/office/drawing/2014/main" id="{583FF1FD-9A34-44F3-8C9F-82F058EB2BE0}"/>
              </a:ext>
            </a:extLst>
          </p:cNvPr>
          <p:cNvPicPr>
            <a:picLocks noChangeAspect="1"/>
          </p:cNvPicPr>
          <p:nvPr/>
        </p:nvPicPr>
        <p:blipFill>
          <a:blip r:embed="rId3"/>
          <a:stretch>
            <a:fillRect/>
          </a:stretch>
        </p:blipFill>
        <p:spPr>
          <a:xfrm>
            <a:off x="2871324" y="3764501"/>
            <a:ext cx="3943350" cy="981075"/>
          </a:xfrm>
          <a:prstGeom prst="rect">
            <a:avLst/>
          </a:prstGeom>
        </p:spPr>
      </p:pic>
      <p:pic>
        <p:nvPicPr>
          <p:cNvPr id="12" name="תמונה 11">
            <a:extLst>
              <a:ext uri="{FF2B5EF4-FFF2-40B4-BE49-F238E27FC236}">
                <a16:creationId xmlns:a16="http://schemas.microsoft.com/office/drawing/2014/main" id="{E099260C-0FC3-4AFC-BB70-A0E3F1C8677B}"/>
              </a:ext>
            </a:extLst>
          </p:cNvPr>
          <p:cNvPicPr>
            <a:picLocks noChangeAspect="1"/>
          </p:cNvPicPr>
          <p:nvPr/>
        </p:nvPicPr>
        <p:blipFill>
          <a:blip r:embed="rId4"/>
          <a:stretch>
            <a:fillRect/>
          </a:stretch>
        </p:blipFill>
        <p:spPr>
          <a:xfrm>
            <a:off x="9753600" y="3420374"/>
            <a:ext cx="695325" cy="1419225"/>
          </a:xfrm>
          <a:prstGeom prst="rect">
            <a:avLst/>
          </a:prstGeom>
        </p:spPr>
      </p:pic>
    </p:spTree>
    <p:extLst>
      <p:ext uri="{BB962C8B-B14F-4D97-AF65-F5344CB8AC3E}">
        <p14:creationId xmlns:p14="http://schemas.microsoft.com/office/powerpoint/2010/main" val="692715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Strings are </a:t>
            </a:r>
            <a:r>
              <a:rPr lang="fr-FR" sz="2400" dirty="0" err="1">
                <a:solidFill>
                  <a:schemeClr val="accent1">
                    <a:lumMod val="75000"/>
                  </a:schemeClr>
                </a:solidFill>
                <a:latin typeface="Trebuchet MS"/>
                <a:cs typeface="Trebuchet MS"/>
              </a:rPr>
              <a:t>Arrays</a:t>
            </a:r>
            <a:endParaRPr lang="en-US"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443711"/>
          </a:xfrm>
          <a:prstGeom prst="rect">
            <a:avLst/>
          </a:prstGeom>
        </p:spPr>
        <p:txBody>
          <a:bodyPr vert="horz" wrap="square" lIns="0" tIns="12700" rIns="0" bIns="0" rtlCol="0">
            <a:spAutoFit/>
          </a:bodyPr>
          <a:lstStyle/>
          <a:p>
            <a:pPr algn="l" fontAlgn="base"/>
            <a:r>
              <a:rPr lang="en-US" sz="1400" b="1" i="0" dirty="0">
                <a:effectLst/>
                <a:latin typeface="var(--font-din)"/>
              </a:rPr>
              <a:t>String Length</a:t>
            </a:r>
          </a:p>
          <a:p>
            <a:pPr algn="l" fontAlgn="base"/>
            <a:r>
              <a:rPr lang="en-US" sz="1400" b="1" i="0" dirty="0">
                <a:effectLst/>
                <a:latin typeface="var(--font-din)"/>
              </a:rPr>
              <a:t>To get the length of a string, use the </a:t>
            </a:r>
            <a:r>
              <a:rPr lang="en-US" sz="1400" b="1" i="0" dirty="0" err="1">
                <a:effectLst/>
                <a:latin typeface="var(--font-din)"/>
              </a:rPr>
              <a:t>len</a:t>
            </a:r>
            <a:r>
              <a:rPr lang="en-US" sz="1400" b="1" i="0" dirty="0">
                <a:effectLst/>
                <a:latin typeface="var(--font-din)"/>
              </a:rPr>
              <a:t>() function.</a:t>
            </a:r>
          </a:p>
        </p:txBody>
      </p:sp>
      <p:sp>
        <p:nvSpPr>
          <p:cNvPr id="9" name="object 3">
            <a:extLst>
              <a:ext uri="{FF2B5EF4-FFF2-40B4-BE49-F238E27FC236}">
                <a16:creationId xmlns:a16="http://schemas.microsoft.com/office/drawing/2014/main" id="{F5C3D585-7BD8-4051-BEBD-72C19B1A630D}"/>
              </a:ext>
            </a:extLst>
          </p:cNvPr>
          <p:cNvSpPr txBox="1"/>
          <p:nvPr/>
        </p:nvSpPr>
        <p:spPr>
          <a:xfrm>
            <a:off x="2851638" y="2635277"/>
            <a:ext cx="8561705" cy="443711"/>
          </a:xfrm>
          <a:prstGeom prst="rect">
            <a:avLst/>
          </a:prstGeom>
        </p:spPr>
        <p:txBody>
          <a:bodyPr vert="horz" wrap="square" lIns="0" tIns="12700" rIns="0" bIns="0" rtlCol="0">
            <a:spAutoFit/>
          </a:bodyPr>
          <a:lstStyle/>
          <a:p>
            <a:pPr algn="l" fontAlgn="base"/>
            <a:r>
              <a:rPr lang="en-US" sz="1400" b="1" i="0" dirty="0">
                <a:effectLst/>
                <a:latin typeface="var(--font-din)"/>
              </a:rPr>
              <a:t>Check String</a:t>
            </a:r>
          </a:p>
          <a:p>
            <a:pPr algn="l" fontAlgn="base"/>
            <a:r>
              <a:rPr lang="en-US" sz="1400" b="1" i="0" dirty="0">
                <a:effectLst/>
                <a:latin typeface="var(--font-din)"/>
              </a:rPr>
              <a:t>To check if a certain phrase or character is present in a string, we can use the keyword in.</a:t>
            </a:r>
          </a:p>
        </p:txBody>
      </p:sp>
      <p:pic>
        <p:nvPicPr>
          <p:cNvPr id="5" name="תמונה 4">
            <a:extLst>
              <a:ext uri="{FF2B5EF4-FFF2-40B4-BE49-F238E27FC236}">
                <a16:creationId xmlns:a16="http://schemas.microsoft.com/office/drawing/2014/main" id="{31027F4B-26CF-4EC2-914F-E8FAC51F8A1B}"/>
              </a:ext>
            </a:extLst>
          </p:cNvPr>
          <p:cNvPicPr>
            <a:picLocks noChangeAspect="1"/>
          </p:cNvPicPr>
          <p:nvPr/>
        </p:nvPicPr>
        <p:blipFill>
          <a:blip r:embed="rId2"/>
          <a:stretch>
            <a:fillRect/>
          </a:stretch>
        </p:blipFill>
        <p:spPr>
          <a:xfrm>
            <a:off x="2866292" y="1237542"/>
            <a:ext cx="5143500" cy="1352550"/>
          </a:xfrm>
          <a:prstGeom prst="rect">
            <a:avLst/>
          </a:prstGeom>
        </p:spPr>
      </p:pic>
      <p:pic>
        <p:nvPicPr>
          <p:cNvPr id="8" name="תמונה 7">
            <a:extLst>
              <a:ext uri="{FF2B5EF4-FFF2-40B4-BE49-F238E27FC236}">
                <a16:creationId xmlns:a16="http://schemas.microsoft.com/office/drawing/2014/main" id="{CC7090C9-C025-49B2-B122-9F2089F1A5E5}"/>
              </a:ext>
            </a:extLst>
          </p:cNvPr>
          <p:cNvPicPr>
            <a:picLocks noChangeAspect="1"/>
          </p:cNvPicPr>
          <p:nvPr/>
        </p:nvPicPr>
        <p:blipFill rotWithShape="1">
          <a:blip r:embed="rId3"/>
          <a:srcRect b="10943"/>
          <a:stretch/>
        </p:blipFill>
        <p:spPr>
          <a:xfrm>
            <a:off x="2851638" y="3200400"/>
            <a:ext cx="6359954" cy="3444576"/>
          </a:xfrm>
          <a:prstGeom prst="rect">
            <a:avLst/>
          </a:prstGeom>
        </p:spPr>
      </p:pic>
      <p:pic>
        <p:nvPicPr>
          <p:cNvPr id="13" name="תמונה 12">
            <a:extLst>
              <a:ext uri="{FF2B5EF4-FFF2-40B4-BE49-F238E27FC236}">
                <a16:creationId xmlns:a16="http://schemas.microsoft.com/office/drawing/2014/main" id="{4F9797D7-05F5-44E8-ABE4-5F58621429D7}"/>
              </a:ext>
            </a:extLst>
          </p:cNvPr>
          <p:cNvPicPr>
            <a:picLocks noChangeAspect="1"/>
          </p:cNvPicPr>
          <p:nvPr/>
        </p:nvPicPr>
        <p:blipFill>
          <a:blip r:embed="rId4"/>
          <a:stretch>
            <a:fillRect/>
          </a:stretch>
        </p:blipFill>
        <p:spPr>
          <a:xfrm>
            <a:off x="8047370" y="3446875"/>
            <a:ext cx="2000250" cy="685800"/>
          </a:xfrm>
          <a:prstGeom prst="rect">
            <a:avLst/>
          </a:prstGeom>
        </p:spPr>
      </p:pic>
      <p:pic>
        <p:nvPicPr>
          <p:cNvPr id="15" name="תמונה 14">
            <a:extLst>
              <a:ext uri="{FF2B5EF4-FFF2-40B4-BE49-F238E27FC236}">
                <a16:creationId xmlns:a16="http://schemas.microsoft.com/office/drawing/2014/main" id="{25259CB9-E05A-4486-9BE4-D654055F322D}"/>
              </a:ext>
            </a:extLst>
          </p:cNvPr>
          <p:cNvPicPr>
            <a:picLocks noChangeAspect="1"/>
          </p:cNvPicPr>
          <p:nvPr/>
        </p:nvPicPr>
        <p:blipFill>
          <a:blip r:embed="rId5"/>
          <a:stretch>
            <a:fillRect/>
          </a:stretch>
        </p:blipFill>
        <p:spPr>
          <a:xfrm>
            <a:off x="7798508" y="5872162"/>
            <a:ext cx="2686050" cy="752475"/>
          </a:xfrm>
          <a:prstGeom prst="rect">
            <a:avLst/>
          </a:prstGeom>
        </p:spPr>
      </p:pic>
    </p:spTree>
    <p:extLst>
      <p:ext uri="{BB962C8B-B14F-4D97-AF65-F5344CB8AC3E}">
        <p14:creationId xmlns:p14="http://schemas.microsoft.com/office/powerpoint/2010/main" val="1691989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Strings are </a:t>
            </a:r>
            <a:r>
              <a:rPr lang="fr-FR" sz="2400" dirty="0" err="1">
                <a:solidFill>
                  <a:schemeClr val="accent1">
                    <a:lumMod val="75000"/>
                  </a:schemeClr>
                </a:solidFill>
                <a:latin typeface="Trebuchet MS"/>
                <a:cs typeface="Trebuchet MS"/>
              </a:rPr>
              <a:t>Arrays</a:t>
            </a:r>
            <a:endParaRPr lang="en-US"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443711"/>
          </a:xfrm>
          <a:prstGeom prst="rect">
            <a:avLst/>
          </a:prstGeom>
        </p:spPr>
        <p:txBody>
          <a:bodyPr vert="horz" wrap="square" lIns="0" tIns="12700" rIns="0" bIns="0" rtlCol="0">
            <a:spAutoFit/>
          </a:bodyPr>
          <a:lstStyle/>
          <a:p>
            <a:pPr algn="l" fontAlgn="base"/>
            <a:r>
              <a:rPr lang="en-US" sz="1400" b="1" i="0" dirty="0">
                <a:effectLst/>
                <a:latin typeface="var(--font-din)"/>
              </a:rPr>
              <a:t>Check if NOT</a:t>
            </a:r>
          </a:p>
          <a:p>
            <a:pPr algn="l" fontAlgn="base"/>
            <a:r>
              <a:rPr lang="en-US" sz="1400" b="1" i="0" dirty="0">
                <a:effectLst/>
                <a:latin typeface="var(--font-din)"/>
              </a:rPr>
              <a:t>To check if a certain phrase or character is NOT present in a string, we can use the keyword not in.</a:t>
            </a:r>
          </a:p>
        </p:txBody>
      </p:sp>
      <p:pic>
        <p:nvPicPr>
          <p:cNvPr id="4" name="תמונה 3">
            <a:extLst>
              <a:ext uri="{FF2B5EF4-FFF2-40B4-BE49-F238E27FC236}">
                <a16:creationId xmlns:a16="http://schemas.microsoft.com/office/drawing/2014/main" id="{36B9088A-ADC4-47CC-A674-83166C6E9F34}"/>
              </a:ext>
            </a:extLst>
          </p:cNvPr>
          <p:cNvPicPr>
            <a:picLocks noChangeAspect="1"/>
          </p:cNvPicPr>
          <p:nvPr/>
        </p:nvPicPr>
        <p:blipFill>
          <a:blip r:embed="rId2"/>
          <a:stretch>
            <a:fillRect/>
          </a:stretch>
        </p:blipFill>
        <p:spPr>
          <a:xfrm>
            <a:off x="2743200" y="1188098"/>
            <a:ext cx="6457950" cy="1409700"/>
          </a:xfrm>
          <a:prstGeom prst="rect">
            <a:avLst/>
          </a:prstGeom>
        </p:spPr>
      </p:pic>
      <p:pic>
        <p:nvPicPr>
          <p:cNvPr id="10" name="תמונה 9">
            <a:extLst>
              <a:ext uri="{FF2B5EF4-FFF2-40B4-BE49-F238E27FC236}">
                <a16:creationId xmlns:a16="http://schemas.microsoft.com/office/drawing/2014/main" id="{FBC61EF5-5339-4909-9589-61A81296E5D6}"/>
              </a:ext>
            </a:extLst>
          </p:cNvPr>
          <p:cNvPicPr>
            <a:picLocks noChangeAspect="1"/>
          </p:cNvPicPr>
          <p:nvPr/>
        </p:nvPicPr>
        <p:blipFill>
          <a:blip r:embed="rId3"/>
          <a:stretch>
            <a:fillRect/>
          </a:stretch>
        </p:blipFill>
        <p:spPr>
          <a:xfrm>
            <a:off x="2757577" y="2971800"/>
            <a:ext cx="5962650" cy="1552575"/>
          </a:xfrm>
          <a:prstGeom prst="rect">
            <a:avLst/>
          </a:prstGeom>
        </p:spPr>
      </p:pic>
    </p:spTree>
    <p:extLst>
      <p:ext uri="{BB962C8B-B14F-4D97-AF65-F5344CB8AC3E}">
        <p14:creationId xmlns:p14="http://schemas.microsoft.com/office/powerpoint/2010/main" val="3690802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Strings</a:t>
            </a:r>
            <a:endParaRPr lang="en-US" sz="2400" dirty="0">
              <a:solidFill>
                <a:schemeClr val="accent1">
                  <a:lumMod val="75000"/>
                </a:schemeClr>
              </a:solidFill>
              <a:latin typeface="Trebuchet MS"/>
              <a:cs typeface="Trebuchet MS"/>
            </a:endParaRPr>
          </a:p>
        </p:txBody>
      </p:sp>
      <p:pic>
        <p:nvPicPr>
          <p:cNvPr id="5" name="תמונה 4">
            <a:extLst>
              <a:ext uri="{FF2B5EF4-FFF2-40B4-BE49-F238E27FC236}">
                <a16:creationId xmlns:a16="http://schemas.microsoft.com/office/drawing/2014/main" id="{4B83BBE7-E808-42BC-B62E-6169E0F1FB63}"/>
              </a:ext>
            </a:extLst>
          </p:cNvPr>
          <p:cNvPicPr>
            <a:picLocks noChangeAspect="1"/>
          </p:cNvPicPr>
          <p:nvPr/>
        </p:nvPicPr>
        <p:blipFill>
          <a:blip r:embed="rId2"/>
          <a:stretch>
            <a:fillRect/>
          </a:stretch>
        </p:blipFill>
        <p:spPr>
          <a:xfrm>
            <a:off x="2743200" y="1066800"/>
            <a:ext cx="9115425" cy="4562475"/>
          </a:xfrm>
          <a:prstGeom prst="rect">
            <a:avLst/>
          </a:prstGeom>
        </p:spPr>
      </p:pic>
    </p:spTree>
    <p:extLst>
      <p:ext uri="{BB962C8B-B14F-4D97-AF65-F5344CB8AC3E}">
        <p14:creationId xmlns:p14="http://schemas.microsoft.com/office/powerpoint/2010/main" val="2094922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Strings</a:t>
            </a:r>
            <a:endParaRPr lang="en-US" sz="2400" dirty="0">
              <a:solidFill>
                <a:schemeClr val="accent1">
                  <a:lumMod val="75000"/>
                </a:schemeClr>
              </a:solidFill>
              <a:latin typeface="Trebuchet MS"/>
              <a:cs typeface="Trebuchet MS"/>
            </a:endParaRPr>
          </a:p>
        </p:txBody>
      </p:sp>
      <p:pic>
        <p:nvPicPr>
          <p:cNvPr id="4" name="תמונה 3">
            <a:extLst>
              <a:ext uri="{FF2B5EF4-FFF2-40B4-BE49-F238E27FC236}">
                <a16:creationId xmlns:a16="http://schemas.microsoft.com/office/drawing/2014/main" id="{53BB4B48-58F6-4B21-881B-DB6A0A4CF3A7}"/>
              </a:ext>
            </a:extLst>
          </p:cNvPr>
          <p:cNvPicPr>
            <a:picLocks noChangeAspect="1"/>
          </p:cNvPicPr>
          <p:nvPr/>
        </p:nvPicPr>
        <p:blipFill>
          <a:blip r:embed="rId2"/>
          <a:stretch>
            <a:fillRect/>
          </a:stretch>
        </p:blipFill>
        <p:spPr>
          <a:xfrm>
            <a:off x="2743200" y="838200"/>
            <a:ext cx="9258300" cy="4800600"/>
          </a:xfrm>
          <a:prstGeom prst="rect">
            <a:avLst/>
          </a:prstGeom>
        </p:spPr>
      </p:pic>
    </p:spTree>
    <p:extLst>
      <p:ext uri="{BB962C8B-B14F-4D97-AF65-F5344CB8AC3E}">
        <p14:creationId xmlns:p14="http://schemas.microsoft.com/office/powerpoint/2010/main" val="898256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Strings</a:t>
            </a:r>
            <a:endParaRPr lang="en-US" sz="2400" dirty="0">
              <a:solidFill>
                <a:schemeClr val="accent1">
                  <a:lumMod val="75000"/>
                </a:schemeClr>
              </a:solidFill>
              <a:latin typeface="Trebuchet MS"/>
              <a:cs typeface="Trebuchet MS"/>
            </a:endParaRPr>
          </a:p>
        </p:txBody>
      </p:sp>
      <p:pic>
        <p:nvPicPr>
          <p:cNvPr id="5" name="תמונה 4">
            <a:extLst>
              <a:ext uri="{FF2B5EF4-FFF2-40B4-BE49-F238E27FC236}">
                <a16:creationId xmlns:a16="http://schemas.microsoft.com/office/drawing/2014/main" id="{BBC00084-1578-4B20-A6E0-90AB55EA8A49}"/>
              </a:ext>
            </a:extLst>
          </p:cNvPr>
          <p:cNvPicPr>
            <a:picLocks noChangeAspect="1"/>
          </p:cNvPicPr>
          <p:nvPr/>
        </p:nvPicPr>
        <p:blipFill>
          <a:blip r:embed="rId2"/>
          <a:stretch>
            <a:fillRect/>
          </a:stretch>
        </p:blipFill>
        <p:spPr>
          <a:xfrm>
            <a:off x="2882826" y="534556"/>
            <a:ext cx="7747212" cy="6323444"/>
          </a:xfrm>
          <a:prstGeom prst="rect">
            <a:avLst/>
          </a:prstGeom>
        </p:spPr>
      </p:pic>
    </p:spTree>
    <p:extLst>
      <p:ext uri="{BB962C8B-B14F-4D97-AF65-F5344CB8AC3E}">
        <p14:creationId xmlns:p14="http://schemas.microsoft.com/office/powerpoint/2010/main" val="3903123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Strings</a:t>
            </a:r>
            <a:endParaRPr lang="en-US" sz="2400" dirty="0">
              <a:solidFill>
                <a:schemeClr val="accent1">
                  <a:lumMod val="75000"/>
                </a:schemeClr>
              </a:solidFill>
              <a:latin typeface="Trebuchet MS"/>
              <a:cs typeface="Trebuchet MS"/>
            </a:endParaRPr>
          </a:p>
        </p:txBody>
      </p:sp>
      <p:pic>
        <p:nvPicPr>
          <p:cNvPr id="5" name="תמונה 4">
            <a:extLst>
              <a:ext uri="{FF2B5EF4-FFF2-40B4-BE49-F238E27FC236}">
                <a16:creationId xmlns:a16="http://schemas.microsoft.com/office/drawing/2014/main" id="{BBC00084-1578-4B20-A6E0-90AB55EA8A49}"/>
              </a:ext>
            </a:extLst>
          </p:cNvPr>
          <p:cNvPicPr>
            <a:picLocks noChangeAspect="1"/>
          </p:cNvPicPr>
          <p:nvPr/>
        </p:nvPicPr>
        <p:blipFill>
          <a:blip r:embed="rId2"/>
          <a:stretch>
            <a:fillRect/>
          </a:stretch>
        </p:blipFill>
        <p:spPr>
          <a:xfrm>
            <a:off x="2882826" y="534556"/>
            <a:ext cx="7747212" cy="6323444"/>
          </a:xfrm>
          <a:prstGeom prst="rect">
            <a:avLst/>
          </a:prstGeom>
        </p:spPr>
      </p:pic>
    </p:spTree>
    <p:extLst>
      <p:ext uri="{BB962C8B-B14F-4D97-AF65-F5344CB8AC3E}">
        <p14:creationId xmlns:p14="http://schemas.microsoft.com/office/powerpoint/2010/main" val="28853582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Strings</a:t>
            </a:r>
            <a:endParaRPr lang="en-US" sz="2400" dirty="0">
              <a:solidFill>
                <a:schemeClr val="accent1">
                  <a:lumMod val="75000"/>
                </a:schemeClr>
              </a:solidFill>
              <a:latin typeface="Trebuchet MS"/>
              <a:cs typeface="Trebuchet MS"/>
            </a:endParaRPr>
          </a:p>
        </p:txBody>
      </p:sp>
      <p:pic>
        <p:nvPicPr>
          <p:cNvPr id="7" name="תמונה 6">
            <a:extLst>
              <a:ext uri="{FF2B5EF4-FFF2-40B4-BE49-F238E27FC236}">
                <a16:creationId xmlns:a16="http://schemas.microsoft.com/office/drawing/2014/main" id="{68370AFE-2E84-48A2-89BC-A156334BED93}"/>
              </a:ext>
            </a:extLst>
          </p:cNvPr>
          <p:cNvPicPr>
            <a:picLocks noChangeAspect="1"/>
          </p:cNvPicPr>
          <p:nvPr/>
        </p:nvPicPr>
        <p:blipFill>
          <a:blip r:embed="rId2"/>
          <a:stretch>
            <a:fillRect/>
          </a:stretch>
        </p:blipFill>
        <p:spPr>
          <a:xfrm>
            <a:off x="2819400" y="609600"/>
            <a:ext cx="8763000" cy="6162192"/>
          </a:xfrm>
          <a:prstGeom prst="rect">
            <a:avLst/>
          </a:prstGeom>
        </p:spPr>
      </p:pic>
    </p:spTree>
    <p:extLst>
      <p:ext uri="{BB962C8B-B14F-4D97-AF65-F5344CB8AC3E}">
        <p14:creationId xmlns:p14="http://schemas.microsoft.com/office/powerpoint/2010/main" val="1601845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E9A31-7BC0-48EA-958B-3CF5C3CF846B}"/>
              </a:ext>
            </a:extLst>
          </p:cNvPr>
          <p:cNvSpPr>
            <a:spLocks noGrp="1"/>
          </p:cNvSpPr>
          <p:nvPr>
            <p:ph type="ctrTitle"/>
          </p:nvPr>
        </p:nvSpPr>
        <p:spPr>
          <a:xfrm>
            <a:off x="914400" y="533400"/>
            <a:ext cx="10679379" cy="615553"/>
          </a:xfrm>
        </p:spPr>
        <p:txBody>
          <a:bodyPr/>
          <a:lstStyle/>
          <a:p>
            <a:r>
              <a:rPr lang="en-US" sz="4000" dirty="0">
                <a:solidFill>
                  <a:schemeClr val="accent1">
                    <a:lumMod val="75000"/>
                  </a:schemeClr>
                </a:solidFill>
                <a:latin typeface="Trebuchet MS"/>
                <a:cs typeface="Trebuchet MS"/>
              </a:rPr>
              <a:t>python</a:t>
            </a:r>
            <a:endParaRPr lang="en-US" dirty="0"/>
          </a:p>
        </p:txBody>
      </p:sp>
      <p:pic>
        <p:nvPicPr>
          <p:cNvPr id="1032" name="Picture 8" descr="python-logo-3.6 – The Development Café">
            <a:extLst>
              <a:ext uri="{FF2B5EF4-FFF2-40B4-BE49-F238E27FC236}">
                <a16:creationId xmlns:a16="http://schemas.microsoft.com/office/drawing/2014/main" id="{1BC8C70C-9545-4D12-A9E6-B245FA011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295400"/>
            <a:ext cx="863600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596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Do I Need to remember all of them  ???</a:t>
            </a:r>
            <a:endParaRPr lang="en-US" sz="2400" dirty="0">
              <a:solidFill>
                <a:schemeClr val="accent1">
                  <a:lumMod val="75000"/>
                </a:schemeClr>
              </a:solidFill>
              <a:latin typeface="Trebuchet MS"/>
              <a:cs typeface="Trebuchet MS"/>
            </a:endParaRPr>
          </a:p>
        </p:txBody>
      </p:sp>
      <p:pic>
        <p:nvPicPr>
          <p:cNvPr id="4" name="תמונה 3">
            <a:extLst>
              <a:ext uri="{FF2B5EF4-FFF2-40B4-BE49-F238E27FC236}">
                <a16:creationId xmlns:a16="http://schemas.microsoft.com/office/drawing/2014/main" id="{F52C51F8-E890-4662-8A44-41E003F56455}"/>
              </a:ext>
            </a:extLst>
          </p:cNvPr>
          <p:cNvPicPr>
            <a:picLocks noChangeAspect="1"/>
          </p:cNvPicPr>
          <p:nvPr/>
        </p:nvPicPr>
        <p:blipFill>
          <a:blip r:embed="rId2"/>
          <a:stretch>
            <a:fillRect/>
          </a:stretch>
        </p:blipFill>
        <p:spPr>
          <a:xfrm>
            <a:off x="2895600" y="585740"/>
            <a:ext cx="8090140" cy="6186052"/>
          </a:xfrm>
          <a:prstGeom prst="rect">
            <a:avLst/>
          </a:prstGeom>
        </p:spPr>
      </p:pic>
    </p:spTree>
    <p:extLst>
      <p:ext uri="{BB962C8B-B14F-4D97-AF65-F5344CB8AC3E}">
        <p14:creationId xmlns:p14="http://schemas.microsoft.com/office/powerpoint/2010/main" val="2254775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a:t>
            </a:r>
            <a:r>
              <a:rPr lang="fr-FR" sz="2400" dirty="0" err="1">
                <a:solidFill>
                  <a:schemeClr val="accent1">
                    <a:lumMod val="75000"/>
                  </a:schemeClr>
                </a:solidFill>
                <a:latin typeface="Trebuchet MS"/>
                <a:cs typeface="Trebuchet MS"/>
              </a:rPr>
              <a:t>Booleans</a:t>
            </a:r>
            <a:endParaRPr lang="fr-FR" sz="2400" dirty="0">
              <a:solidFill>
                <a:schemeClr val="accent1">
                  <a:lumMod val="75000"/>
                </a:schemeClr>
              </a:solidFill>
              <a:latin typeface="Trebuchet MS"/>
              <a:cs typeface="Trebuchet MS"/>
            </a:endParaRPr>
          </a:p>
        </p:txBody>
      </p:sp>
      <p:sp>
        <p:nvSpPr>
          <p:cNvPr id="5" name="object 3">
            <a:extLst>
              <a:ext uri="{FF2B5EF4-FFF2-40B4-BE49-F238E27FC236}">
                <a16:creationId xmlns:a16="http://schemas.microsoft.com/office/drawing/2014/main" id="{4F4DD636-564F-4D0C-A86C-B31E81DB0186}"/>
              </a:ext>
            </a:extLst>
          </p:cNvPr>
          <p:cNvSpPr txBox="1"/>
          <p:nvPr/>
        </p:nvSpPr>
        <p:spPr>
          <a:xfrm>
            <a:off x="2895600" y="609600"/>
            <a:ext cx="8561705" cy="1090042"/>
          </a:xfrm>
          <a:prstGeom prst="rect">
            <a:avLst/>
          </a:prstGeom>
        </p:spPr>
        <p:txBody>
          <a:bodyPr vert="horz" wrap="square" lIns="0" tIns="12700" rIns="0" bIns="0" rtlCol="0">
            <a:spAutoFit/>
          </a:bodyPr>
          <a:lstStyle/>
          <a:p>
            <a:pPr algn="l" fontAlgn="base"/>
            <a:r>
              <a:rPr lang="en-US" sz="1400" b="1" i="0" dirty="0">
                <a:effectLst/>
                <a:latin typeface="var(--font-din)"/>
              </a:rPr>
              <a:t>Booleans represent one of two values: True or False.</a:t>
            </a:r>
          </a:p>
          <a:p>
            <a:pPr algn="l" fontAlgn="base"/>
            <a:r>
              <a:rPr lang="en-US" sz="1400" b="1" i="0" dirty="0">
                <a:effectLst/>
                <a:latin typeface="var(--font-din)"/>
              </a:rPr>
              <a:t>Boolean Values</a:t>
            </a:r>
          </a:p>
          <a:p>
            <a:pPr algn="l" fontAlgn="base"/>
            <a:r>
              <a:rPr lang="en-US" sz="1400" b="1" i="0" dirty="0">
                <a:effectLst/>
                <a:latin typeface="var(--font-din)"/>
              </a:rPr>
              <a:t>In programming you often need to know if an expression is True or False.</a:t>
            </a:r>
          </a:p>
          <a:p>
            <a:pPr algn="l" fontAlgn="base"/>
            <a:r>
              <a:rPr lang="en-US" sz="1400" b="1" i="0" dirty="0">
                <a:effectLst/>
                <a:latin typeface="var(--font-din)"/>
              </a:rPr>
              <a:t>You can evaluate any expression in Python, and get one of two answers, True or False.</a:t>
            </a:r>
          </a:p>
          <a:p>
            <a:pPr algn="l" fontAlgn="base"/>
            <a:r>
              <a:rPr lang="en-US" sz="1400" b="1" i="0" dirty="0">
                <a:effectLst/>
                <a:latin typeface="var(--font-din)"/>
              </a:rPr>
              <a:t>When you compare two values, the expression is evaluated and Python returns the Boolean answer:</a:t>
            </a:r>
          </a:p>
        </p:txBody>
      </p:sp>
      <p:pic>
        <p:nvPicPr>
          <p:cNvPr id="8" name="תמונה 7">
            <a:extLst>
              <a:ext uri="{FF2B5EF4-FFF2-40B4-BE49-F238E27FC236}">
                <a16:creationId xmlns:a16="http://schemas.microsoft.com/office/drawing/2014/main" id="{A2A713BB-53F0-4002-824B-C4B5A8F0DBBD}"/>
              </a:ext>
            </a:extLst>
          </p:cNvPr>
          <p:cNvPicPr>
            <a:picLocks noChangeAspect="1"/>
          </p:cNvPicPr>
          <p:nvPr/>
        </p:nvPicPr>
        <p:blipFill>
          <a:blip r:embed="rId2"/>
          <a:stretch>
            <a:fillRect/>
          </a:stretch>
        </p:blipFill>
        <p:spPr>
          <a:xfrm>
            <a:off x="2895600" y="1840878"/>
            <a:ext cx="1438275" cy="1047750"/>
          </a:xfrm>
          <a:prstGeom prst="rect">
            <a:avLst/>
          </a:prstGeom>
        </p:spPr>
      </p:pic>
      <p:pic>
        <p:nvPicPr>
          <p:cNvPr id="10" name="תמונה 9">
            <a:extLst>
              <a:ext uri="{FF2B5EF4-FFF2-40B4-BE49-F238E27FC236}">
                <a16:creationId xmlns:a16="http://schemas.microsoft.com/office/drawing/2014/main" id="{F0F0D3C1-A0F1-43B0-95BB-39622BBD9DA3}"/>
              </a:ext>
            </a:extLst>
          </p:cNvPr>
          <p:cNvPicPr>
            <a:picLocks noChangeAspect="1"/>
          </p:cNvPicPr>
          <p:nvPr/>
        </p:nvPicPr>
        <p:blipFill>
          <a:blip r:embed="rId3"/>
          <a:stretch>
            <a:fillRect/>
          </a:stretch>
        </p:blipFill>
        <p:spPr>
          <a:xfrm>
            <a:off x="4572000" y="1859569"/>
            <a:ext cx="800100" cy="714375"/>
          </a:xfrm>
          <a:prstGeom prst="rect">
            <a:avLst/>
          </a:prstGeom>
        </p:spPr>
      </p:pic>
      <p:sp>
        <p:nvSpPr>
          <p:cNvPr id="11" name="object 3">
            <a:extLst>
              <a:ext uri="{FF2B5EF4-FFF2-40B4-BE49-F238E27FC236}">
                <a16:creationId xmlns:a16="http://schemas.microsoft.com/office/drawing/2014/main" id="{AA423F3E-0BA6-4F25-9488-C7AD6D426827}"/>
              </a:ext>
            </a:extLst>
          </p:cNvPr>
          <p:cNvSpPr txBox="1"/>
          <p:nvPr/>
        </p:nvSpPr>
        <p:spPr>
          <a:xfrm>
            <a:off x="2895599" y="3068683"/>
            <a:ext cx="8561705" cy="443711"/>
          </a:xfrm>
          <a:prstGeom prst="rect">
            <a:avLst/>
          </a:prstGeom>
        </p:spPr>
        <p:txBody>
          <a:bodyPr vert="horz" wrap="square" lIns="0" tIns="12700" rIns="0" bIns="0" rtlCol="0">
            <a:spAutoFit/>
          </a:bodyPr>
          <a:lstStyle/>
          <a:p>
            <a:pPr algn="l" fontAlgn="base"/>
            <a:r>
              <a:rPr lang="en-US" sz="1400" b="1" i="0" dirty="0">
                <a:effectLst/>
                <a:latin typeface="var(--font-din)"/>
              </a:rPr>
              <a:t>Evaluate Values and Variables</a:t>
            </a:r>
          </a:p>
          <a:p>
            <a:pPr algn="l" fontAlgn="base"/>
            <a:r>
              <a:rPr lang="en-US" sz="1400" b="1" i="0" dirty="0">
                <a:effectLst/>
                <a:latin typeface="var(--font-din)"/>
              </a:rPr>
              <a:t>The bool() function allows you to evaluate any value, and give you True or False in return,</a:t>
            </a:r>
          </a:p>
        </p:txBody>
      </p:sp>
      <p:pic>
        <p:nvPicPr>
          <p:cNvPr id="13" name="תמונה 12">
            <a:extLst>
              <a:ext uri="{FF2B5EF4-FFF2-40B4-BE49-F238E27FC236}">
                <a16:creationId xmlns:a16="http://schemas.microsoft.com/office/drawing/2014/main" id="{01B5386D-3929-4B9F-88A7-E1C9E49FA883}"/>
              </a:ext>
            </a:extLst>
          </p:cNvPr>
          <p:cNvPicPr>
            <a:picLocks noChangeAspect="1"/>
          </p:cNvPicPr>
          <p:nvPr/>
        </p:nvPicPr>
        <p:blipFill>
          <a:blip r:embed="rId4"/>
          <a:stretch>
            <a:fillRect/>
          </a:stretch>
        </p:blipFill>
        <p:spPr>
          <a:xfrm>
            <a:off x="2928937" y="3692449"/>
            <a:ext cx="3286125" cy="1457325"/>
          </a:xfrm>
          <a:prstGeom prst="rect">
            <a:avLst/>
          </a:prstGeom>
        </p:spPr>
      </p:pic>
      <p:pic>
        <p:nvPicPr>
          <p:cNvPr id="15" name="תמונה 14">
            <a:extLst>
              <a:ext uri="{FF2B5EF4-FFF2-40B4-BE49-F238E27FC236}">
                <a16:creationId xmlns:a16="http://schemas.microsoft.com/office/drawing/2014/main" id="{097D9A62-2FDC-4EBD-A54A-59FC98297994}"/>
              </a:ext>
            </a:extLst>
          </p:cNvPr>
          <p:cNvPicPr>
            <a:picLocks noChangeAspect="1"/>
          </p:cNvPicPr>
          <p:nvPr/>
        </p:nvPicPr>
        <p:blipFill>
          <a:blip r:embed="rId5"/>
          <a:stretch>
            <a:fillRect/>
          </a:stretch>
        </p:blipFill>
        <p:spPr>
          <a:xfrm>
            <a:off x="6466838" y="3692449"/>
            <a:ext cx="1419225" cy="895350"/>
          </a:xfrm>
          <a:prstGeom prst="rect">
            <a:avLst/>
          </a:prstGeom>
        </p:spPr>
      </p:pic>
    </p:spTree>
    <p:extLst>
      <p:ext uri="{BB962C8B-B14F-4D97-AF65-F5344CB8AC3E}">
        <p14:creationId xmlns:p14="http://schemas.microsoft.com/office/powerpoint/2010/main" val="19793495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a:t>
            </a:r>
            <a:r>
              <a:rPr lang="fr-FR" sz="2400" dirty="0" err="1">
                <a:solidFill>
                  <a:schemeClr val="accent1">
                    <a:lumMod val="75000"/>
                  </a:schemeClr>
                </a:solidFill>
                <a:latin typeface="Trebuchet MS"/>
                <a:cs typeface="Trebuchet MS"/>
              </a:rPr>
              <a:t>Operators</a:t>
            </a:r>
            <a:endParaRPr lang="fr-FR" sz="2400" dirty="0">
              <a:solidFill>
                <a:schemeClr val="accent1">
                  <a:lumMod val="75000"/>
                </a:schemeClr>
              </a:solidFill>
              <a:latin typeface="Trebuchet MS"/>
              <a:cs typeface="Trebuchet MS"/>
            </a:endParaRPr>
          </a:p>
        </p:txBody>
      </p:sp>
      <p:sp>
        <p:nvSpPr>
          <p:cNvPr id="5" name="object 3">
            <a:extLst>
              <a:ext uri="{FF2B5EF4-FFF2-40B4-BE49-F238E27FC236}">
                <a16:creationId xmlns:a16="http://schemas.microsoft.com/office/drawing/2014/main" id="{4F4DD636-564F-4D0C-A86C-B31E81DB0186}"/>
              </a:ext>
            </a:extLst>
          </p:cNvPr>
          <p:cNvSpPr txBox="1"/>
          <p:nvPr/>
        </p:nvSpPr>
        <p:spPr>
          <a:xfrm>
            <a:off x="2895600" y="609600"/>
            <a:ext cx="8561705" cy="874598"/>
          </a:xfrm>
          <a:prstGeom prst="rect">
            <a:avLst/>
          </a:prstGeom>
        </p:spPr>
        <p:txBody>
          <a:bodyPr vert="horz" wrap="square" lIns="0" tIns="12700" rIns="0" bIns="0" rtlCol="0">
            <a:spAutoFit/>
          </a:bodyPr>
          <a:lstStyle/>
          <a:p>
            <a:pPr algn="l" fontAlgn="base"/>
            <a:r>
              <a:rPr lang="en-US" sz="1400" b="1" i="0" dirty="0">
                <a:effectLst/>
                <a:latin typeface="var(--font-din)"/>
              </a:rPr>
              <a:t>Python Operators</a:t>
            </a:r>
          </a:p>
          <a:p>
            <a:pPr algn="l" fontAlgn="base"/>
            <a:r>
              <a:rPr lang="en-US" sz="1400" b="1" i="0" dirty="0">
                <a:effectLst/>
                <a:latin typeface="var(--font-din)"/>
              </a:rPr>
              <a:t>Operators are used to perform operations on variables and values.</a:t>
            </a:r>
          </a:p>
          <a:p>
            <a:pPr algn="l" fontAlgn="base"/>
            <a:endParaRPr lang="en-US" sz="1400" b="1" i="0" dirty="0">
              <a:effectLst/>
              <a:latin typeface="var(--font-din)"/>
            </a:endParaRPr>
          </a:p>
          <a:p>
            <a:pPr algn="l" fontAlgn="base"/>
            <a:r>
              <a:rPr lang="en-US" sz="1400" b="1" i="0" dirty="0">
                <a:effectLst/>
                <a:latin typeface="var(--font-din)"/>
              </a:rPr>
              <a:t>In the example below, we use the + operator to add together two values:</a:t>
            </a:r>
          </a:p>
        </p:txBody>
      </p:sp>
      <p:pic>
        <p:nvPicPr>
          <p:cNvPr id="4" name="תמונה 3">
            <a:extLst>
              <a:ext uri="{FF2B5EF4-FFF2-40B4-BE49-F238E27FC236}">
                <a16:creationId xmlns:a16="http://schemas.microsoft.com/office/drawing/2014/main" id="{4BBF72DB-EC98-4B73-81FA-E88B160FE3A2}"/>
              </a:ext>
            </a:extLst>
          </p:cNvPr>
          <p:cNvPicPr>
            <a:picLocks noChangeAspect="1"/>
          </p:cNvPicPr>
          <p:nvPr/>
        </p:nvPicPr>
        <p:blipFill rotWithShape="1">
          <a:blip r:embed="rId2"/>
          <a:srcRect r="13901"/>
          <a:stretch/>
        </p:blipFill>
        <p:spPr>
          <a:xfrm>
            <a:off x="2806460" y="2057400"/>
            <a:ext cx="8561705" cy="3133725"/>
          </a:xfrm>
          <a:prstGeom prst="rect">
            <a:avLst/>
          </a:prstGeom>
        </p:spPr>
      </p:pic>
    </p:spTree>
    <p:extLst>
      <p:ext uri="{BB962C8B-B14F-4D97-AF65-F5344CB8AC3E}">
        <p14:creationId xmlns:p14="http://schemas.microsoft.com/office/powerpoint/2010/main" val="20383154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a:t>
            </a:r>
            <a:r>
              <a:rPr lang="fr-FR" sz="2400" dirty="0" err="1">
                <a:solidFill>
                  <a:schemeClr val="accent1">
                    <a:lumMod val="75000"/>
                  </a:schemeClr>
                </a:solidFill>
                <a:latin typeface="Trebuchet MS"/>
                <a:cs typeface="Trebuchet MS"/>
              </a:rPr>
              <a:t>Operators</a:t>
            </a:r>
            <a:endParaRPr lang="fr-FR" sz="2400" dirty="0">
              <a:solidFill>
                <a:schemeClr val="accent1">
                  <a:lumMod val="75000"/>
                </a:schemeClr>
              </a:solidFill>
              <a:latin typeface="Trebuchet MS"/>
              <a:cs typeface="Trebuchet MS"/>
            </a:endParaRPr>
          </a:p>
        </p:txBody>
      </p:sp>
      <p:pic>
        <p:nvPicPr>
          <p:cNvPr id="6" name="תמונה 5">
            <a:extLst>
              <a:ext uri="{FF2B5EF4-FFF2-40B4-BE49-F238E27FC236}">
                <a16:creationId xmlns:a16="http://schemas.microsoft.com/office/drawing/2014/main" id="{5BD25240-0805-4142-BC75-161039F6B409}"/>
              </a:ext>
            </a:extLst>
          </p:cNvPr>
          <p:cNvPicPr>
            <a:picLocks noChangeAspect="1"/>
          </p:cNvPicPr>
          <p:nvPr/>
        </p:nvPicPr>
        <p:blipFill rotWithShape="1">
          <a:blip r:embed="rId2"/>
          <a:srcRect r="10878"/>
          <a:stretch/>
        </p:blipFill>
        <p:spPr>
          <a:xfrm>
            <a:off x="2813649" y="1143000"/>
            <a:ext cx="8964283" cy="4667250"/>
          </a:xfrm>
          <a:prstGeom prst="rect">
            <a:avLst/>
          </a:prstGeom>
        </p:spPr>
      </p:pic>
    </p:spTree>
    <p:extLst>
      <p:ext uri="{BB962C8B-B14F-4D97-AF65-F5344CB8AC3E}">
        <p14:creationId xmlns:p14="http://schemas.microsoft.com/office/powerpoint/2010/main" val="1628360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a:t>
            </a:r>
            <a:r>
              <a:rPr lang="fr-FR" sz="2400" dirty="0" err="1">
                <a:solidFill>
                  <a:schemeClr val="accent1">
                    <a:lumMod val="75000"/>
                  </a:schemeClr>
                </a:solidFill>
                <a:latin typeface="Trebuchet MS"/>
                <a:cs typeface="Trebuchet MS"/>
              </a:rPr>
              <a:t>Operators</a:t>
            </a:r>
            <a:endParaRPr lang="fr-FR" sz="2400" dirty="0">
              <a:solidFill>
                <a:schemeClr val="accent1">
                  <a:lumMod val="75000"/>
                </a:schemeClr>
              </a:solidFill>
              <a:latin typeface="Trebuchet MS"/>
              <a:cs typeface="Trebuchet MS"/>
            </a:endParaRPr>
          </a:p>
        </p:txBody>
      </p:sp>
      <p:pic>
        <p:nvPicPr>
          <p:cNvPr id="4" name="תמונה 3">
            <a:extLst>
              <a:ext uri="{FF2B5EF4-FFF2-40B4-BE49-F238E27FC236}">
                <a16:creationId xmlns:a16="http://schemas.microsoft.com/office/drawing/2014/main" id="{DC959CA1-89E0-4449-A00E-B7D1553195CE}"/>
              </a:ext>
            </a:extLst>
          </p:cNvPr>
          <p:cNvPicPr>
            <a:picLocks noChangeAspect="1"/>
          </p:cNvPicPr>
          <p:nvPr/>
        </p:nvPicPr>
        <p:blipFill>
          <a:blip r:embed="rId2"/>
          <a:stretch>
            <a:fillRect/>
          </a:stretch>
        </p:blipFill>
        <p:spPr>
          <a:xfrm>
            <a:off x="2971800" y="1067956"/>
            <a:ext cx="8122615" cy="4114800"/>
          </a:xfrm>
          <a:prstGeom prst="rect">
            <a:avLst/>
          </a:prstGeom>
        </p:spPr>
      </p:pic>
    </p:spTree>
    <p:extLst>
      <p:ext uri="{BB962C8B-B14F-4D97-AF65-F5344CB8AC3E}">
        <p14:creationId xmlns:p14="http://schemas.microsoft.com/office/powerpoint/2010/main" val="42243934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a:t>
            </a:r>
            <a:r>
              <a:rPr lang="fr-FR" sz="2400" dirty="0" err="1">
                <a:solidFill>
                  <a:schemeClr val="accent1">
                    <a:lumMod val="75000"/>
                  </a:schemeClr>
                </a:solidFill>
                <a:latin typeface="Trebuchet MS"/>
                <a:cs typeface="Trebuchet MS"/>
              </a:rPr>
              <a:t>Operators</a:t>
            </a:r>
            <a:endParaRPr lang="fr-FR" sz="2400" dirty="0">
              <a:solidFill>
                <a:schemeClr val="accent1">
                  <a:lumMod val="75000"/>
                </a:schemeClr>
              </a:solidFill>
              <a:latin typeface="Trebuchet MS"/>
              <a:cs typeface="Trebuchet MS"/>
            </a:endParaRPr>
          </a:p>
        </p:txBody>
      </p:sp>
      <p:pic>
        <p:nvPicPr>
          <p:cNvPr id="5" name="תמונה 4">
            <a:extLst>
              <a:ext uri="{FF2B5EF4-FFF2-40B4-BE49-F238E27FC236}">
                <a16:creationId xmlns:a16="http://schemas.microsoft.com/office/drawing/2014/main" id="{8A913634-BE15-46B6-A124-04FE6E304CCC}"/>
              </a:ext>
            </a:extLst>
          </p:cNvPr>
          <p:cNvPicPr>
            <a:picLocks noChangeAspect="1"/>
          </p:cNvPicPr>
          <p:nvPr/>
        </p:nvPicPr>
        <p:blipFill>
          <a:blip r:embed="rId2"/>
          <a:stretch>
            <a:fillRect/>
          </a:stretch>
        </p:blipFill>
        <p:spPr>
          <a:xfrm>
            <a:off x="2806460" y="685800"/>
            <a:ext cx="9258300" cy="2171700"/>
          </a:xfrm>
          <a:prstGeom prst="rect">
            <a:avLst/>
          </a:prstGeom>
        </p:spPr>
      </p:pic>
      <p:pic>
        <p:nvPicPr>
          <p:cNvPr id="7" name="תמונה 6">
            <a:extLst>
              <a:ext uri="{FF2B5EF4-FFF2-40B4-BE49-F238E27FC236}">
                <a16:creationId xmlns:a16="http://schemas.microsoft.com/office/drawing/2014/main" id="{32CB25C0-F629-46A2-8D6F-C69A901C63C9}"/>
              </a:ext>
            </a:extLst>
          </p:cNvPr>
          <p:cNvPicPr>
            <a:picLocks noChangeAspect="1"/>
          </p:cNvPicPr>
          <p:nvPr/>
        </p:nvPicPr>
        <p:blipFill rotWithShape="1">
          <a:blip r:embed="rId3"/>
          <a:srcRect b="11505"/>
          <a:stretch/>
        </p:blipFill>
        <p:spPr>
          <a:xfrm>
            <a:off x="2771775" y="3064872"/>
            <a:ext cx="9420225" cy="1888128"/>
          </a:xfrm>
          <a:prstGeom prst="rect">
            <a:avLst/>
          </a:prstGeom>
        </p:spPr>
      </p:pic>
    </p:spTree>
    <p:extLst>
      <p:ext uri="{BB962C8B-B14F-4D97-AF65-F5344CB8AC3E}">
        <p14:creationId xmlns:p14="http://schemas.microsoft.com/office/powerpoint/2010/main" val="35302667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If ... </a:t>
            </a:r>
            <a:r>
              <a:rPr lang="fr-FR" sz="2400" dirty="0" err="1">
                <a:solidFill>
                  <a:schemeClr val="accent1">
                    <a:lumMod val="75000"/>
                  </a:schemeClr>
                </a:solidFill>
                <a:latin typeface="Trebuchet MS"/>
                <a:cs typeface="Trebuchet MS"/>
              </a:rPr>
              <a:t>Else</a:t>
            </a:r>
            <a:endParaRPr lang="fr-FR" sz="2400" dirty="0">
              <a:solidFill>
                <a:schemeClr val="accent1">
                  <a:lumMod val="75000"/>
                </a:schemeClr>
              </a:solidFill>
              <a:latin typeface="Trebuchet MS"/>
              <a:cs typeface="Trebuchet MS"/>
            </a:endParaRPr>
          </a:p>
        </p:txBody>
      </p:sp>
      <p:pic>
        <p:nvPicPr>
          <p:cNvPr id="4" name="תמונה 3">
            <a:extLst>
              <a:ext uri="{FF2B5EF4-FFF2-40B4-BE49-F238E27FC236}">
                <a16:creationId xmlns:a16="http://schemas.microsoft.com/office/drawing/2014/main" id="{882B281F-5CD4-4437-A0C5-71B07D857594}"/>
              </a:ext>
            </a:extLst>
          </p:cNvPr>
          <p:cNvPicPr>
            <a:picLocks noChangeAspect="1"/>
          </p:cNvPicPr>
          <p:nvPr/>
        </p:nvPicPr>
        <p:blipFill>
          <a:blip r:embed="rId2"/>
          <a:stretch>
            <a:fillRect/>
          </a:stretch>
        </p:blipFill>
        <p:spPr>
          <a:xfrm>
            <a:off x="2791537" y="976146"/>
            <a:ext cx="4295775" cy="1400175"/>
          </a:xfrm>
          <a:prstGeom prst="rect">
            <a:avLst/>
          </a:prstGeom>
        </p:spPr>
      </p:pic>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r>
              <a:rPr lang="en-US" sz="1400" b="1" i="0" dirty="0">
                <a:effectLst/>
                <a:latin typeface="var(--font-din)"/>
              </a:rPr>
              <a:t>If statement:</a:t>
            </a:r>
          </a:p>
        </p:txBody>
      </p:sp>
      <p:sp>
        <p:nvSpPr>
          <p:cNvPr id="9" name="object 3">
            <a:extLst>
              <a:ext uri="{FF2B5EF4-FFF2-40B4-BE49-F238E27FC236}">
                <a16:creationId xmlns:a16="http://schemas.microsoft.com/office/drawing/2014/main" id="{60250AB3-2179-48BA-AFA6-0ED31707D012}"/>
              </a:ext>
            </a:extLst>
          </p:cNvPr>
          <p:cNvSpPr txBox="1"/>
          <p:nvPr/>
        </p:nvSpPr>
        <p:spPr>
          <a:xfrm>
            <a:off x="2806460" y="2514600"/>
            <a:ext cx="8561705" cy="443711"/>
          </a:xfrm>
          <a:prstGeom prst="rect">
            <a:avLst/>
          </a:prstGeom>
        </p:spPr>
        <p:txBody>
          <a:bodyPr vert="horz" wrap="square" lIns="0" tIns="12700" rIns="0" bIns="0" rtlCol="0">
            <a:spAutoFit/>
          </a:bodyPr>
          <a:lstStyle/>
          <a:p>
            <a:pPr algn="l" fontAlgn="base"/>
            <a:r>
              <a:rPr lang="en-US" sz="1400" b="1" i="0" dirty="0">
                <a:effectLst/>
                <a:latin typeface="var(--font-din)"/>
              </a:rPr>
              <a:t>Python relies on indentation (whitespace at the beginning of a line) to define scope in the code. Java programming language use curly-brackets for this purpose.</a:t>
            </a:r>
          </a:p>
        </p:txBody>
      </p:sp>
      <p:pic>
        <p:nvPicPr>
          <p:cNvPr id="10" name="תמונה 9">
            <a:extLst>
              <a:ext uri="{FF2B5EF4-FFF2-40B4-BE49-F238E27FC236}">
                <a16:creationId xmlns:a16="http://schemas.microsoft.com/office/drawing/2014/main" id="{9E658C6A-6B8F-492E-83E4-180EDF2BCD8E}"/>
              </a:ext>
            </a:extLst>
          </p:cNvPr>
          <p:cNvPicPr>
            <a:picLocks noChangeAspect="1"/>
          </p:cNvPicPr>
          <p:nvPr/>
        </p:nvPicPr>
        <p:blipFill>
          <a:blip r:embed="rId3"/>
          <a:stretch>
            <a:fillRect/>
          </a:stretch>
        </p:blipFill>
        <p:spPr>
          <a:xfrm>
            <a:off x="2772846" y="3123907"/>
            <a:ext cx="6353175" cy="2238375"/>
          </a:xfrm>
          <a:prstGeom prst="rect">
            <a:avLst/>
          </a:prstGeom>
        </p:spPr>
      </p:pic>
    </p:spTree>
    <p:extLst>
      <p:ext uri="{BB962C8B-B14F-4D97-AF65-F5344CB8AC3E}">
        <p14:creationId xmlns:p14="http://schemas.microsoft.com/office/powerpoint/2010/main" val="20800011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If ... </a:t>
            </a:r>
            <a:r>
              <a:rPr lang="fr-FR" sz="2400" dirty="0" err="1">
                <a:solidFill>
                  <a:schemeClr val="accent1">
                    <a:lumMod val="75000"/>
                  </a:schemeClr>
                </a:solidFill>
                <a:latin typeface="Trebuchet MS"/>
                <a:cs typeface="Trebuchet MS"/>
              </a:rPr>
              <a:t>Else</a:t>
            </a:r>
            <a:endParaRPr lang="fr-FR" sz="2400" dirty="0">
              <a:solidFill>
                <a:schemeClr val="accent1">
                  <a:lumMod val="75000"/>
                </a:schemeClr>
              </a:solidFill>
              <a:latin typeface="Trebuchet MS"/>
              <a:cs typeface="Trebuchet MS"/>
            </a:endParaRPr>
          </a:p>
        </p:txBody>
      </p:sp>
      <p:pic>
        <p:nvPicPr>
          <p:cNvPr id="4" name="תמונה 3">
            <a:extLst>
              <a:ext uri="{FF2B5EF4-FFF2-40B4-BE49-F238E27FC236}">
                <a16:creationId xmlns:a16="http://schemas.microsoft.com/office/drawing/2014/main" id="{882B281F-5CD4-4437-A0C5-71B07D857594}"/>
              </a:ext>
            </a:extLst>
          </p:cNvPr>
          <p:cNvPicPr>
            <a:picLocks noChangeAspect="1"/>
          </p:cNvPicPr>
          <p:nvPr/>
        </p:nvPicPr>
        <p:blipFill>
          <a:blip r:embed="rId2"/>
          <a:stretch>
            <a:fillRect/>
          </a:stretch>
        </p:blipFill>
        <p:spPr>
          <a:xfrm>
            <a:off x="2791537" y="976146"/>
            <a:ext cx="4295775" cy="1400175"/>
          </a:xfrm>
          <a:prstGeom prst="rect">
            <a:avLst/>
          </a:prstGeom>
        </p:spPr>
      </p:pic>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r>
              <a:rPr lang="en-US" sz="1400" b="1" i="0" dirty="0">
                <a:effectLst/>
                <a:latin typeface="var(--font-din)"/>
              </a:rPr>
              <a:t>If statement:</a:t>
            </a:r>
          </a:p>
        </p:txBody>
      </p:sp>
      <p:sp>
        <p:nvSpPr>
          <p:cNvPr id="9" name="object 3">
            <a:extLst>
              <a:ext uri="{FF2B5EF4-FFF2-40B4-BE49-F238E27FC236}">
                <a16:creationId xmlns:a16="http://schemas.microsoft.com/office/drawing/2014/main" id="{60250AB3-2179-48BA-AFA6-0ED31707D012}"/>
              </a:ext>
            </a:extLst>
          </p:cNvPr>
          <p:cNvSpPr txBox="1"/>
          <p:nvPr/>
        </p:nvSpPr>
        <p:spPr>
          <a:xfrm>
            <a:off x="2806460" y="2514600"/>
            <a:ext cx="8561705" cy="443711"/>
          </a:xfrm>
          <a:prstGeom prst="rect">
            <a:avLst/>
          </a:prstGeom>
        </p:spPr>
        <p:txBody>
          <a:bodyPr vert="horz" wrap="square" lIns="0" tIns="12700" rIns="0" bIns="0" rtlCol="0">
            <a:spAutoFit/>
          </a:bodyPr>
          <a:lstStyle/>
          <a:p>
            <a:pPr algn="l" fontAlgn="base"/>
            <a:r>
              <a:rPr lang="en-US" sz="1400" b="1" i="0" dirty="0">
                <a:effectLst/>
                <a:latin typeface="var(--font-din)"/>
              </a:rPr>
              <a:t>Python relies on indentation (whitespace at the beginning of a line) to define scope in the code. Java programming language use curly-brackets for this purpose.</a:t>
            </a:r>
          </a:p>
        </p:txBody>
      </p:sp>
      <p:pic>
        <p:nvPicPr>
          <p:cNvPr id="10" name="תמונה 9">
            <a:extLst>
              <a:ext uri="{FF2B5EF4-FFF2-40B4-BE49-F238E27FC236}">
                <a16:creationId xmlns:a16="http://schemas.microsoft.com/office/drawing/2014/main" id="{9E658C6A-6B8F-492E-83E4-180EDF2BCD8E}"/>
              </a:ext>
            </a:extLst>
          </p:cNvPr>
          <p:cNvPicPr>
            <a:picLocks noChangeAspect="1"/>
          </p:cNvPicPr>
          <p:nvPr/>
        </p:nvPicPr>
        <p:blipFill rotWithShape="1">
          <a:blip r:embed="rId3"/>
          <a:srcRect b="65342"/>
          <a:stretch/>
        </p:blipFill>
        <p:spPr>
          <a:xfrm>
            <a:off x="2772846" y="3123907"/>
            <a:ext cx="6353175" cy="775783"/>
          </a:xfrm>
          <a:prstGeom prst="rect">
            <a:avLst/>
          </a:prstGeom>
        </p:spPr>
      </p:pic>
      <p:pic>
        <p:nvPicPr>
          <p:cNvPr id="5" name="תמונה 4">
            <a:extLst>
              <a:ext uri="{FF2B5EF4-FFF2-40B4-BE49-F238E27FC236}">
                <a16:creationId xmlns:a16="http://schemas.microsoft.com/office/drawing/2014/main" id="{C43125D5-8E77-4013-B80B-2A52D51DEA33}"/>
              </a:ext>
            </a:extLst>
          </p:cNvPr>
          <p:cNvPicPr>
            <a:picLocks noChangeAspect="1"/>
          </p:cNvPicPr>
          <p:nvPr/>
        </p:nvPicPr>
        <p:blipFill>
          <a:blip r:embed="rId4"/>
          <a:stretch>
            <a:fillRect/>
          </a:stretch>
        </p:blipFill>
        <p:spPr>
          <a:xfrm>
            <a:off x="2772846" y="3943504"/>
            <a:ext cx="4861601" cy="628496"/>
          </a:xfrm>
          <a:prstGeom prst="rect">
            <a:avLst/>
          </a:prstGeom>
        </p:spPr>
      </p:pic>
      <p:pic>
        <p:nvPicPr>
          <p:cNvPr id="7" name="תמונה 6">
            <a:extLst>
              <a:ext uri="{FF2B5EF4-FFF2-40B4-BE49-F238E27FC236}">
                <a16:creationId xmlns:a16="http://schemas.microsoft.com/office/drawing/2014/main" id="{3D3A0F2D-8EF6-470C-995D-D02A7AE29250}"/>
              </a:ext>
            </a:extLst>
          </p:cNvPr>
          <p:cNvPicPr>
            <a:picLocks noChangeAspect="1"/>
          </p:cNvPicPr>
          <p:nvPr/>
        </p:nvPicPr>
        <p:blipFill>
          <a:blip r:embed="rId5"/>
          <a:stretch>
            <a:fillRect/>
          </a:stretch>
        </p:blipFill>
        <p:spPr>
          <a:xfrm>
            <a:off x="2772846" y="4719852"/>
            <a:ext cx="3000375" cy="1562100"/>
          </a:xfrm>
          <a:prstGeom prst="rect">
            <a:avLst/>
          </a:prstGeom>
        </p:spPr>
      </p:pic>
      <p:pic>
        <p:nvPicPr>
          <p:cNvPr id="12" name="תמונה 11">
            <a:extLst>
              <a:ext uri="{FF2B5EF4-FFF2-40B4-BE49-F238E27FC236}">
                <a16:creationId xmlns:a16="http://schemas.microsoft.com/office/drawing/2014/main" id="{3BACF130-5A0C-4B6E-85A5-CD6E992D691B}"/>
              </a:ext>
            </a:extLst>
          </p:cNvPr>
          <p:cNvPicPr>
            <a:picLocks noChangeAspect="1"/>
          </p:cNvPicPr>
          <p:nvPr/>
        </p:nvPicPr>
        <p:blipFill>
          <a:blip r:embed="rId6"/>
          <a:stretch>
            <a:fillRect/>
          </a:stretch>
        </p:blipFill>
        <p:spPr>
          <a:xfrm>
            <a:off x="5917803" y="4719852"/>
            <a:ext cx="2114550" cy="542925"/>
          </a:xfrm>
          <a:prstGeom prst="rect">
            <a:avLst/>
          </a:prstGeom>
        </p:spPr>
      </p:pic>
      <p:pic>
        <p:nvPicPr>
          <p:cNvPr id="14" name="תמונה 13">
            <a:extLst>
              <a:ext uri="{FF2B5EF4-FFF2-40B4-BE49-F238E27FC236}">
                <a16:creationId xmlns:a16="http://schemas.microsoft.com/office/drawing/2014/main" id="{F86E1CB8-0A2B-4CA2-9FC0-20D8A958A67B}"/>
              </a:ext>
            </a:extLst>
          </p:cNvPr>
          <p:cNvPicPr>
            <a:picLocks noChangeAspect="1"/>
          </p:cNvPicPr>
          <p:nvPr/>
        </p:nvPicPr>
        <p:blipFill>
          <a:blip r:embed="rId7"/>
          <a:stretch>
            <a:fillRect/>
          </a:stretch>
        </p:blipFill>
        <p:spPr>
          <a:xfrm>
            <a:off x="7176452" y="968592"/>
            <a:ext cx="1743075" cy="676275"/>
          </a:xfrm>
          <a:prstGeom prst="rect">
            <a:avLst/>
          </a:prstGeom>
        </p:spPr>
      </p:pic>
    </p:spTree>
    <p:extLst>
      <p:ext uri="{BB962C8B-B14F-4D97-AF65-F5344CB8AC3E}">
        <p14:creationId xmlns:p14="http://schemas.microsoft.com/office/powerpoint/2010/main" val="14586485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If ... </a:t>
            </a:r>
            <a:r>
              <a:rPr lang="fr-FR" sz="2400" dirty="0" err="1">
                <a:solidFill>
                  <a:schemeClr val="accent1">
                    <a:lumMod val="75000"/>
                  </a:schemeClr>
                </a:solidFill>
                <a:latin typeface="Trebuchet MS"/>
                <a:cs typeface="Trebuchet MS"/>
              </a:rPr>
              <a:t>Else</a:t>
            </a:r>
            <a:endParaRPr lang="fr-FR" sz="2400" dirty="0">
              <a:solidFill>
                <a:schemeClr val="accent1">
                  <a:lumMod val="75000"/>
                </a:schemeClr>
              </a:solidFill>
              <a:latin typeface="Trebuchet MS"/>
              <a:cs typeface="Trebuchet MS"/>
            </a:endParaRP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443711"/>
          </a:xfrm>
          <a:prstGeom prst="rect">
            <a:avLst/>
          </a:prstGeom>
        </p:spPr>
        <p:txBody>
          <a:bodyPr vert="horz" wrap="square" lIns="0" tIns="12700" rIns="0" bIns="0" rtlCol="0">
            <a:spAutoFit/>
          </a:bodyPr>
          <a:lstStyle/>
          <a:p>
            <a:pPr algn="l" fontAlgn="base"/>
            <a:r>
              <a:rPr lang="en-US" sz="1400" b="1" i="0" dirty="0">
                <a:effectLst/>
                <a:latin typeface="var(--font-din)"/>
              </a:rPr>
              <a:t>And</a:t>
            </a:r>
          </a:p>
          <a:p>
            <a:pPr algn="l" fontAlgn="base"/>
            <a:r>
              <a:rPr lang="en-US" sz="1400" b="1" i="0" dirty="0">
                <a:effectLst/>
                <a:latin typeface="var(--font-din)"/>
              </a:rPr>
              <a:t>The and keyword is a logical operator, and is used to combine conditional statements:</a:t>
            </a:r>
          </a:p>
        </p:txBody>
      </p:sp>
      <p:sp>
        <p:nvSpPr>
          <p:cNvPr id="9" name="object 3">
            <a:extLst>
              <a:ext uri="{FF2B5EF4-FFF2-40B4-BE49-F238E27FC236}">
                <a16:creationId xmlns:a16="http://schemas.microsoft.com/office/drawing/2014/main" id="{60250AB3-2179-48BA-AFA6-0ED31707D012}"/>
              </a:ext>
            </a:extLst>
          </p:cNvPr>
          <p:cNvSpPr txBox="1"/>
          <p:nvPr/>
        </p:nvSpPr>
        <p:spPr>
          <a:xfrm>
            <a:off x="2772846" y="2328936"/>
            <a:ext cx="8561705" cy="443711"/>
          </a:xfrm>
          <a:prstGeom prst="rect">
            <a:avLst/>
          </a:prstGeom>
        </p:spPr>
        <p:txBody>
          <a:bodyPr vert="horz" wrap="square" lIns="0" tIns="12700" rIns="0" bIns="0" rtlCol="0">
            <a:spAutoFit/>
          </a:bodyPr>
          <a:lstStyle/>
          <a:p>
            <a:pPr algn="l" fontAlgn="base"/>
            <a:r>
              <a:rPr lang="en-US" sz="1400" b="1" i="0" dirty="0">
                <a:effectLst/>
                <a:latin typeface="var(--font-din)"/>
              </a:rPr>
              <a:t>Or</a:t>
            </a:r>
          </a:p>
          <a:p>
            <a:pPr algn="l" fontAlgn="base"/>
            <a:r>
              <a:rPr lang="en-US" sz="1400" b="1" i="0" dirty="0">
                <a:effectLst/>
                <a:latin typeface="var(--font-din)"/>
              </a:rPr>
              <a:t>The or keyword is a logical operator, and is used to combine conditional statements:</a:t>
            </a:r>
          </a:p>
        </p:txBody>
      </p:sp>
      <p:pic>
        <p:nvPicPr>
          <p:cNvPr id="6" name="תמונה 5">
            <a:extLst>
              <a:ext uri="{FF2B5EF4-FFF2-40B4-BE49-F238E27FC236}">
                <a16:creationId xmlns:a16="http://schemas.microsoft.com/office/drawing/2014/main" id="{0F2CF857-6F1D-4537-8392-C444994EF594}"/>
              </a:ext>
            </a:extLst>
          </p:cNvPr>
          <p:cNvPicPr>
            <a:picLocks noChangeAspect="1"/>
          </p:cNvPicPr>
          <p:nvPr/>
        </p:nvPicPr>
        <p:blipFill rotWithShape="1">
          <a:blip r:embed="rId2"/>
          <a:srcRect t="39207"/>
          <a:stretch/>
        </p:blipFill>
        <p:spPr>
          <a:xfrm>
            <a:off x="2804476" y="1175954"/>
            <a:ext cx="3495675" cy="938068"/>
          </a:xfrm>
          <a:prstGeom prst="rect">
            <a:avLst/>
          </a:prstGeom>
        </p:spPr>
      </p:pic>
      <p:pic>
        <p:nvPicPr>
          <p:cNvPr id="13" name="תמונה 12">
            <a:extLst>
              <a:ext uri="{FF2B5EF4-FFF2-40B4-BE49-F238E27FC236}">
                <a16:creationId xmlns:a16="http://schemas.microsoft.com/office/drawing/2014/main" id="{CE0FF114-DC6B-4E65-9B31-CB8BB09154EA}"/>
              </a:ext>
            </a:extLst>
          </p:cNvPr>
          <p:cNvPicPr>
            <a:picLocks noChangeAspect="1"/>
          </p:cNvPicPr>
          <p:nvPr/>
        </p:nvPicPr>
        <p:blipFill>
          <a:blip r:embed="rId3"/>
          <a:stretch>
            <a:fillRect/>
          </a:stretch>
        </p:blipFill>
        <p:spPr>
          <a:xfrm>
            <a:off x="6400800" y="1177900"/>
            <a:ext cx="2409825" cy="390525"/>
          </a:xfrm>
          <a:prstGeom prst="rect">
            <a:avLst/>
          </a:prstGeom>
        </p:spPr>
      </p:pic>
      <p:pic>
        <p:nvPicPr>
          <p:cNvPr id="16" name="תמונה 15">
            <a:extLst>
              <a:ext uri="{FF2B5EF4-FFF2-40B4-BE49-F238E27FC236}">
                <a16:creationId xmlns:a16="http://schemas.microsoft.com/office/drawing/2014/main" id="{7CEB0039-D756-4EE9-B1FC-A6DEED0756CF}"/>
              </a:ext>
            </a:extLst>
          </p:cNvPr>
          <p:cNvPicPr>
            <a:picLocks noChangeAspect="1"/>
          </p:cNvPicPr>
          <p:nvPr/>
        </p:nvPicPr>
        <p:blipFill>
          <a:blip r:embed="rId4"/>
          <a:stretch>
            <a:fillRect/>
          </a:stretch>
        </p:blipFill>
        <p:spPr>
          <a:xfrm>
            <a:off x="2772846" y="2957625"/>
            <a:ext cx="3981450" cy="1571625"/>
          </a:xfrm>
          <a:prstGeom prst="rect">
            <a:avLst/>
          </a:prstGeom>
        </p:spPr>
      </p:pic>
      <p:pic>
        <p:nvPicPr>
          <p:cNvPr id="18" name="תמונה 17">
            <a:extLst>
              <a:ext uri="{FF2B5EF4-FFF2-40B4-BE49-F238E27FC236}">
                <a16:creationId xmlns:a16="http://schemas.microsoft.com/office/drawing/2014/main" id="{3AD7C8EB-D632-4015-B2E6-A837ED501FFF}"/>
              </a:ext>
            </a:extLst>
          </p:cNvPr>
          <p:cNvPicPr>
            <a:picLocks noChangeAspect="1"/>
          </p:cNvPicPr>
          <p:nvPr/>
        </p:nvPicPr>
        <p:blipFill>
          <a:blip r:embed="rId5"/>
          <a:stretch>
            <a:fillRect/>
          </a:stretch>
        </p:blipFill>
        <p:spPr>
          <a:xfrm>
            <a:off x="6858000" y="2983504"/>
            <a:ext cx="3305175" cy="371475"/>
          </a:xfrm>
          <a:prstGeom prst="rect">
            <a:avLst/>
          </a:prstGeom>
        </p:spPr>
      </p:pic>
    </p:spTree>
    <p:extLst>
      <p:ext uri="{BB962C8B-B14F-4D97-AF65-F5344CB8AC3E}">
        <p14:creationId xmlns:p14="http://schemas.microsoft.com/office/powerpoint/2010/main" val="20320323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If ... </a:t>
            </a:r>
            <a:r>
              <a:rPr lang="fr-FR" sz="2400" dirty="0" err="1">
                <a:solidFill>
                  <a:schemeClr val="accent1">
                    <a:lumMod val="75000"/>
                  </a:schemeClr>
                </a:solidFill>
                <a:latin typeface="Trebuchet MS"/>
                <a:cs typeface="Trebuchet MS"/>
              </a:rPr>
              <a:t>Else</a:t>
            </a:r>
            <a:endParaRPr lang="fr-FR" sz="2400" dirty="0">
              <a:solidFill>
                <a:schemeClr val="accent1">
                  <a:lumMod val="75000"/>
                </a:schemeClr>
              </a:solidFill>
              <a:latin typeface="Trebuchet MS"/>
              <a:cs typeface="Trebuchet MS"/>
            </a:endParaRP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443711"/>
          </a:xfrm>
          <a:prstGeom prst="rect">
            <a:avLst/>
          </a:prstGeom>
        </p:spPr>
        <p:txBody>
          <a:bodyPr vert="horz" wrap="square" lIns="0" tIns="12700" rIns="0" bIns="0" rtlCol="0">
            <a:spAutoFit/>
          </a:bodyPr>
          <a:lstStyle/>
          <a:p>
            <a:pPr algn="l" fontAlgn="base"/>
            <a:r>
              <a:rPr lang="en-US" sz="1400" b="1" i="0" dirty="0">
                <a:effectLst/>
                <a:latin typeface="var(--font-din)"/>
              </a:rPr>
              <a:t>Nested If</a:t>
            </a:r>
          </a:p>
          <a:p>
            <a:pPr algn="l" fontAlgn="base"/>
            <a:r>
              <a:rPr lang="en-US" sz="1400" b="1" i="0" dirty="0">
                <a:effectLst/>
                <a:latin typeface="var(--font-din)"/>
              </a:rPr>
              <a:t>You can have if statements inside if statements, this is called nested if statements.</a:t>
            </a:r>
          </a:p>
        </p:txBody>
      </p:sp>
      <p:pic>
        <p:nvPicPr>
          <p:cNvPr id="4" name="תמונה 3">
            <a:extLst>
              <a:ext uri="{FF2B5EF4-FFF2-40B4-BE49-F238E27FC236}">
                <a16:creationId xmlns:a16="http://schemas.microsoft.com/office/drawing/2014/main" id="{A96CFAFE-3EE8-4E2C-BAC6-A26A0754C8F7}"/>
              </a:ext>
            </a:extLst>
          </p:cNvPr>
          <p:cNvPicPr>
            <a:picLocks noChangeAspect="1"/>
          </p:cNvPicPr>
          <p:nvPr/>
        </p:nvPicPr>
        <p:blipFill>
          <a:blip r:embed="rId2"/>
          <a:stretch>
            <a:fillRect/>
          </a:stretch>
        </p:blipFill>
        <p:spPr>
          <a:xfrm>
            <a:off x="2806460" y="1143000"/>
            <a:ext cx="3486150" cy="1781175"/>
          </a:xfrm>
          <a:prstGeom prst="rect">
            <a:avLst/>
          </a:prstGeom>
        </p:spPr>
      </p:pic>
      <p:sp>
        <p:nvSpPr>
          <p:cNvPr id="11" name="object 3">
            <a:extLst>
              <a:ext uri="{FF2B5EF4-FFF2-40B4-BE49-F238E27FC236}">
                <a16:creationId xmlns:a16="http://schemas.microsoft.com/office/drawing/2014/main" id="{53DA802F-B12D-4046-BE0F-A57F8CC70209}"/>
              </a:ext>
            </a:extLst>
          </p:cNvPr>
          <p:cNvSpPr txBox="1"/>
          <p:nvPr/>
        </p:nvSpPr>
        <p:spPr>
          <a:xfrm>
            <a:off x="2830902" y="3013864"/>
            <a:ext cx="8561705" cy="659155"/>
          </a:xfrm>
          <a:prstGeom prst="rect">
            <a:avLst/>
          </a:prstGeom>
        </p:spPr>
        <p:txBody>
          <a:bodyPr vert="horz" wrap="square" lIns="0" tIns="12700" rIns="0" bIns="0" rtlCol="0">
            <a:spAutoFit/>
          </a:bodyPr>
          <a:lstStyle/>
          <a:p>
            <a:pPr algn="l" fontAlgn="base"/>
            <a:r>
              <a:rPr lang="en-US" sz="1400" b="1" i="0" dirty="0">
                <a:effectLst/>
                <a:latin typeface="var(--font-din)"/>
              </a:rPr>
              <a:t>The pass Statement</a:t>
            </a:r>
          </a:p>
          <a:p>
            <a:pPr algn="l" fontAlgn="base"/>
            <a:r>
              <a:rPr lang="en-US" sz="1400" b="1" i="0" dirty="0">
                <a:effectLst/>
                <a:latin typeface="var(--font-din)"/>
              </a:rPr>
              <a:t>if statements cannot be empty, but if you for some reason have an if statement with no content, put in the pass statement to avoid getting an error.</a:t>
            </a:r>
          </a:p>
        </p:txBody>
      </p:sp>
      <p:pic>
        <p:nvPicPr>
          <p:cNvPr id="7" name="תמונה 6">
            <a:extLst>
              <a:ext uri="{FF2B5EF4-FFF2-40B4-BE49-F238E27FC236}">
                <a16:creationId xmlns:a16="http://schemas.microsoft.com/office/drawing/2014/main" id="{284FAB60-7DE4-4BE1-B55A-B9104BD8D16C}"/>
              </a:ext>
            </a:extLst>
          </p:cNvPr>
          <p:cNvPicPr>
            <a:picLocks noChangeAspect="1"/>
          </p:cNvPicPr>
          <p:nvPr/>
        </p:nvPicPr>
        <p:blipFill>
          <a:blip r:embed="rId3"/>
          <a:stretch>
            <a:fillRect/>
          </a:stretch>
        </p:blipFill>
        <p:spPr>
          <a:xfrm>
            <a:off x="2832339" y="3886200"/>
            <a:ext cx="2209800" cy="1600200"/>
          </a:xfrm>
          <a:prstGeom prst="rect">
            <a:avLst/>
          </a:prstGeom>
        </p:spPr>
      </p:pic>
    </p:spTree>
    <p:extLst>
      <p:ext uri="{BB962C8B-B14F-4D97-AF65-F5344CB8AC3E}">
        <p14:creationId xmlns:p14="http://schemas.microsoft.com/office/powerpoint/2010/main" val="3609983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Interpreted language</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6045245"/>
          </a:xfrm>
          <a:prstGeom prst="rect">
            <a:avLst/>
          </a:prstGeom>
        </p:spPr>
        <p:txBody>
          <a:bodyPr vert="horz" wrap="square" lIns="0" tIns="12700" rIns="0" bIns="0" rtlCol="0">
            <a:spAutoFit/>
          </a:bodyPr>
          <a:lstStyle/>
          <a:p>
            <a:pPr marL="285750" indent="-285750" algn="l" fontAlgn="base">
              <a:buFont typeface="Arial" panose="020B0604020202020204" pitchFamily="34" charset="0"/>
              <a:buChar char="•"/>
            </a:pPr>
            <a:r>
              <a:rPr lang="en-US" sz="1400" b="1" i="0" dirty="0">
                <a:effectLst/>
                <a:latin typeface="var(--font-din)"/>
              </a:rPr>
              <a:t>An interpreted language is a type of programming language for which most of its implementations execute instructions directly and freely, without previously compiling a program into machine-language instructions. The interpreter executes the program directly, translating each statement into a sequence of one or more subroutines, and then into another language (often machine code).</a:t>
            </a:r>
          </a:p>
          <a:p>
            <a:pPr marL="285750" indent="-285750" algn="l" fontAlgn="base">
              <a:buFont typeface="Arial" panose="020B0604020202020204" pitchFamily="34" charset="0"/>
              <a:buChar char="•"/>
            </a:pPr>
            <a:endParaRPr lang="en-US" sz="1400" b="1" dirty="0">
              <a:latin typeface="var(--font-din)"/>
            </a:endParaRPr>
          </a:p>
          <a:p>
            <a:pPr marL="285750" indent="-285750" algn="l" fontAlgn="base">
              <a:buFont typeface="Arial" panose="020B0604020202020204" pitchFamily="34" charset="0"/>
              <a:buChar char="•"/>
            </a:pPr>
            <a:r>
              <a:rPr lang="en-US" sz="1400" b="1" i="0" dirty="0">
                <a:solidFill>
                  <a:schemeClr val="accent2">
                    <a:lumMod val="50000"/>
                  </a:schemeClr>
                </a:solidFill>
                <a:effectLst/>
                <a:latin typeface="var(--font-din)"/>
              </a:rPr>
              <a:t>Advantages</a:t>
            </a:r>
          </a:p>
          <a:p>
            <a:pPr marL="285750" indent="-285750" algn="l" fontAlgn="base">
              <a:buFont typeface="Arial" panose="020B0604020202020204" pitchFamily="34" charset="0"/>
              <a:buChar char="•"/>
            </a:pPr>
            <a:r>
              <a:rPr lang="en-US" sz="1400" b="1" i="0" dirty="0">
                <a:effectLst/>
                <a:latin typeface="var(--font-din)"/>
              </a:rPr>
              <a:t>Interpreting a language gives implementations some additional flexibility over compiled implementations. Features that are often easier to implement in interpreters than in compilers include:</a:t>
            </a:r>
          </a:p>
          <a:p>
            <a:pPr marL="285750" indent="-285750" algn="l" fontAlgn="base">
              <a:buFont typeface="Arial" panose="020B0604020202020204" pitchFamily="34" charset="0"/>
              <a:buChar char="•"/>
            </a:pPr>
            <a:endParaRPr lang="en-US" sz="1400" b="1" i="0" dirty="0">
              <a:effectLst/>
              <a:latin typeface="var(--font-din)"/>
            </a:endParaRPr>
          </a:p>
          <a:p>
            <a:pPr marL="285750" indent="-285750" algn="l" fontAlgn="base">
              <a:buFont typeface="Arial" panose="020B0604020202020204" pitchFamily="34" charset="0"/>
              <a:buChar char="•"/>
            </a:pPr>
            <a:r>
              <a:rPr lang="en-US" sz="1400" b="1" i="0" dirty="0">
                <a:effectLst/>
                <a:latin typeface="var(--font-din)"/>
              </a:rPr>
              <a:t>platform independence (Java's byte code, for example)</a:t>
            </a:r>
          </a:p>
          <a:p>
            <a:pPr marL="285750" indent="-285750" algn="l" fontAlgn="base">
              <a:buFont typeface="Arial" panose="020B0604020202020204" pitchFamily="34" charset="0"/>
              <a:buChar char="•"/>
            </a:pPr>
            <a:r>
              <a:rPr lang="en-US" sz="1400" b="1" i="0" dirty="0">
                <a:effectLst/>
                <a:latin typeface="var(--font-din)"/>
              </a:rPr>
              <a:t>reflection and reflective use of the evaluator (e.g. a first-order eval function)</a:t>
            </a:r>
          </a:p>
          <a:p>
            <a:pPr marL="285750" indent="-285750" algn="l" fontAlgn="base">
              <a:buFont typeface="Arial" panose="020B0604020202020204" pitchFamily="34" charset="0"/>
              <a:buChar char="•"/>
            </a:pPr>
            <a:r>
              <a:rPr lang="en-US" sz="1400" b="1" i="0" dirty="0">
                <a:effectLst/>
                <a:latin typeface="var(--font-din)"/>
              </a:rPr>
              <a:t>dynamic typing</a:t>
            </a:r>
          </a:p>
          <a:p>
            <a:pPr marL="285750" indent="-285750" algn="l" fontAlgn="base">
              <a:buFont typeface="Arial" panose="020B0604020202020204" pitchFamily="34" charset="0"/>
              <a:buChar char="•"/>
            </a:pPr>
            <a:r>
              <a:rPr lang="en-US" sz="1400" b="1" i="0" dirty="0">
                <a:effectLst/>
                <a:latin typeface="var(--font-din)"/>
              </a:rPr>
              <a:t>smaller executable program size (since implementations have flexibility to choose the instruction code)</a:t>
            </a:r>
          </a:p>
          <a:p>
            <a:pPr marL="285750" indent="-285750" algn="l" fontAlgn="base">
              <a:buFont typeface="Arial" panose="020B0604020202020204" pitchFamily="34" charset="0"/>
              <a:buChar char="•"/>
            </a:pPr>
            <a:r>
              <a:rPr lang="en-US" sz="1400" b="1" i="0" dirty="0">
                <a:effectLst/>
                <a:latin typeface="var(--font-din)"/>
              </a:rPr>
              <a:t>dynamic scoping</a:t>
            </a:r>
          </a:p>
          <a:p>
            <a:pPr marL="285750" indent="-285750" algn="l" fontAlgn="base">
              <a:buFont typeface="Arial" panose="020B0604020202020204" pitchFamily="34" charset="0"/>
              <a:buChar char="•"/>
            </a:pPr>
            <a:r>
              <a:rPr lang="en-US" sz="1400" b="1" i="0" dirty="0">
                <a:effectLst/>
                <a:latin typeface="var(--font-din)"/>
              </a:rPr>
              <a:t>Furthermore, source code can be read and copied, giving users more freedom.</a:t>
            </a:r>
          </a:p>
          <a:p>
            <a:pPr marL="285750" indent="-285750" algn="l" fontAlgn="base">
              <a:buFont typeface="Arial" panose="020B0604020202020204" pitchFamily="34" charset="0"/>
              <a:buChar char="•"/>
            </a:pPr>
            <a:endParaRPr lang="en-US" sz="1400" b="1" dirty="0">
              <a:latin typeface="var(--font-din)"/>
            </a:endParaRPr>
          </a:p>
          <a:p>
            <a:pPr marL="285750" indent="-285750" algn="l" fontAlgn="base">
              <a:buFont typeface="Arial" panose="020B0604020202020204" pitchFamily="34" charset="0"/>
              <a:buChar char="•"/>
            </a:pPr>
            <a:r>
              <a:rPr lang="en-US" sz="1400" b="1" i="0" dirty="0">
                <a:solidFill>
                  <a:schemeClr val="accent4">
                    <a:lumMod val="75000"/>
                  </a:schemeClr>
                </a:solidFill>
                <a:effectLst/>
                <a:latin typeface="var(--font-din)"/>
              </a:rPr>
              <a:t>Disadvantages</a:t>
            </a:r>
            <a:r>
              <a:rPr lang="en-US" sz="1400" b="1" i="0" dirty="0">
                <a:effectLst/>
                <a:latin typeface="var(--font-din)"/>
              </a:rPr>
              <a:t> of interpreted languages are:</a:t>
            </a:r>
          </a:p>
          <a:p>
            <a:pPr marL="285750" indent="-285750" algn="l" fontAlgn="base">
              <a:buFont typeface="Arial" panose="020B0604020202020204" pitchFamily="34" charset="0"/>
              <a:buChar char="•"/>
            </a:pPr>
            <a:endParaRPr lang="en-US" sz="1400" b="1" i="0" dirty="0">
              <a:effectLst/>
              <a:latin typeface="var(--font-din)"/>
            </a:endParaRPr>
          </a:p>
          <a:p>
            <a:pPr marL="285750" indent="-285750" algn="l" fontAlgn="base">
              <a:buFont typeface="Arial" panose="020B0604020202020204" pitchFamily="34" charset="0"/>
              <a:buChar char="•"/>
            </a:pPr>
            <a:r>
              <a:rPr lang="en-US" sz="1400" b="1" i="0" dirty="0">
                <a:effectLst/>
                <a:latin typeface="var(--font-din)"/>
              </a:rPr>
              <a:t>Without static type-checking, which is usually performed by a compiler, programs can be less reliable,[citation needed] because type checking eliminates a class of programming errors (though type-checking of the code can be done by using additional stand-alone tools. See TypeScript for instance)</a:t>
            </a:r>
          </a:p>
          <a:p>
            <a:pPr marL="285750" indent="-285750" algn="l" fontAlgn="base">
              <a:buFont typeface="Arial" panose="020B0604020202020204" pitchFamily="34" charset="0"/>
              <a:buChar char="•"/>
            </a:pPr>
            <a:r>
              <a:rPr lang="en-US" sz="1400" b="1" i="0" dirty="0">
                <a:effectLst/>
                <a:latin typeface="var(--font-din)"/>
              </a:rPr>
              <a:t>Interpreters can be susceptible to Code injection attacks.</a:t>
            </a:r>
          </a:p>
          <a:p>
            <a:pPr marL="285750" indent="-285750" algn="l" fontAlgn="base">
              <a:buFont typeface="Arial" panose="020B0604020202020204" pitchFamily="34" charset="0"/>
              <a:buChar char="•"/>
            </a:pPr>
            <a:r>
              <a:rPr lang="en-US" sz="1400" b="1" i="0" dirty="0">
                <a:effectLst/>
                <a:latin typeface="var(--font-din)"/>
              </a:rPr>
              <a:t>Slower execution compared to direct native machine code execution on the host CPU. A technique used to improve performance is just-in-time compilation which converts frequently executed sequences of interpreted instruction to host machine code. JIT is most often combined with compilation to byte-code as in Java.</a:t>
            </a:r>
          </a:p>
          <a:p>
            <a:pPr marL="285750" indent="-285750" algn="l" fontAlgn="base">
              <a:buFont typeface="Arial" panose="020B0604020202020204" pitchFamily="34" charset="0"/>
              <a:buChar char="•"/>
            </a:pPr>
            <a:r>
              <a:rPr lang="en-US" sz="1400" b="1" i="0" dirty="0">
                <a:effectLst/>
                <a:latin typeface="var(--font-din)"/>
              </a:rPr>
              <a:t>Source code can be read and copied (e.g. JavaScript in web pages), or more easily reverse engineered through reflection in applications where intellectual property has a commercial advantage. In some cases, obfuscation is used as a partial defense against this.</a:t>
            </a:r>
          </a:p>
        </p:txBody>
      </p:sp>
    </p:spTree>
    <p:extLst>
      <p:ext uri="{BB962C8B-B14F-4D97-AF65-F5344CB8AC3E}">
        <p14:creationId xmlns:p14="http://schemas.microsoft.com/office/powerpoint/2010/main" val="10381160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Short Hand If</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r>
              <a:rPr lang="en-US" sz="1400" b="1" i="0" dirty="0">
                <a:effectLst/>
                <a:latin typeface="var(--font-din)"/>
              </a:rPr>
              <a:t>If you have only one statement to execute, you can put it on the same line as the if statement.</a:t>
            </a:r>
          </a:p>
        </p:txBody>
      </p:sp>
      <p:sp>
        <p:nvSpPr>
          <p:cNvPr id="9" name="object 3">
            <a:extLst>
              <a:ext uri="{FF2B5EF4-FFF2-40B4-BE49-F238E27FC236}">
                <a16:creationId xmlns:a16="http://schemas.microsoft.com/office/drawing/2014/main" id="{60250AB3-2179-48BA-AFA6-0ED31707D012}"/>
              </a:ext>
            </a:extLst>
          </p:cNvPr>
          <p:cNvSpPr txBox="1"/>
          <p:nvPr/>
        </p:nvSpPr>
        <p:spPr>
          <a:xfrm>
            <a:off x="2806460" y="2918602"/>
            <a:ext cx="8561705" cy="443711"/>
          </a:xfrm>
          <a:prstGeom prst="rect">
            <a:avLst/>
          </a:prstGeom>
        </p:spPr>
        <p:txBody>
          <a:bodyPr vert="horz" wrap="square" lIns="0" tIns="12700" rIns="0" bIns="0" rtlCol="0">
            <a:spAutoFit/>
          </a:bodyPr>
          <a:lstStyle/>
          <a:p>
            <a:pPr algn="l" fontAlgn="base"/>
            <a:r>
              <a:rPr lang="en-US" sz="1400" b="1" i="0" dirty="0">
                <a:effectLst/>
                <a:latin typeface="var(--font-din)"/>
              </a:rPr>
              <a:t>Short Hand If ... Else</a:t>
            </a:r>
          </a:p>
          <a:p>
            <a:pPr algn="l" fontAlgn="base"/>
            <a:r>
              <a:rPr lang="en-US" sz="1400" b="1" i="0" dirty="0">
                <a:effectLst/>
                <a:latin typeface="var(--font-din)"/>
              </a:rPr>
              <a:t>If you have only one statement to execute, one for if, and one for else, you can put it all on the same line:</a:t>
            </a:r>
          </a:p>
        </p:txBody>
      </p:sp>
      <p:pic>
        <p:nvPicPr>
          <p:cNvPr id="6" name="תמונה 5">
            <a:extLst>
              <a:ext uri="{FF2B5EF4-FFF2-40B4-BE49-F238E27FC236}">
                <a16:creationId xmlns:a16="http://schemas.microsoft.com/office/drawing/2014/main" id="{32F07B02-C226-4426-AEE9-30D5A381C17E}"/>
              </a:ext>
            </a:extLst>
          </p:cNvPr>
          <p:cNvPicPr>
            <a:picLocks noChangeAspect="1"/>
          </p:cNvPicPr>
          <p:nvPr/>
        </p:nvPicPr>
        <p:blipFill>
          <a:blip r:embed="rId2"/>
          <a:stretch>
            <a:fillRect/>
          </a:stretch>
        </p:blipFill>
        <p:spPr>
          <a:xfrm>
            <a:off x="2806460" y="927953"/>
            <a:ext cx="5743575" cy="1885950"/>
          </a:xfrm>
          <a:prstGeom prst="rect">
            <a:avLst/>
          </a:prstGeom>
        </p:spPr>
      </p:pic>
      <p:pic>
        <p:nvPicPr>
          <p:cNvPr id="13" name="תמונה 12">
            <a:extLst>
              <a:ext uri="{FF2B5EF4-FFF2-40B4-BE49-F238E27FC236}">
                <a16:creationId xmlns:a16="http://schemas.microsoft.com/office/drawing/2014/main" id="{24105DF2-8396-4A17-BB4E-0DC5B024F171}"/>
              </a:ext>
            </a:extLst>
          </p:cNvPr>
          <p:cNvPicPr>
            <a:picLocks noChangeAspect="1"/>
          </p:cNvPicPr>
          <p:nvPr/>
        </p:nvPicPr>
        <p:blipFill>
          <a:blip r:embed="rId3"/>
          <a:stretch>
            <a:fillRect/>
          </a:stretch>
        </p:blipFill>
        <p:spPr>
          <a:xfrm>
            <a:off x="2806460" y="3482708"/>
            <a:ext cx="2676525" cy="1266825"/>
          </a:xfrm>
          <a:prstGeom prst="rect">
            <a:avLst/>
          </a:prstGeom>
        </p:spPr>
      </p:pic>
    </p:spTree>
    <p:extLst>
      <p:ext uri="{BB962C8B-B14F-4D97-AF65-F5344CB8AC3E}">
        <p14:creationId xmlns:p14="http://schemas.microsoft.com/office/powerpoint/2010/main" val="2588872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a:t>
            </a:r>
            <a:r>
              <a:rPr lang="fr-FR" sz="2400" dirty="0" err="1">
                <a:solidFill>
                  <a:schemeClr val="accent1">
                    <a:lumMod val="75000"/>
                  </a:schemeClr>
                </a:solidFill>
                <a:latin typeface="Trebuchet MS"/>
                <a:cs typeface="Trebuchet MS"/>
              </a:rPr>
              <a:t>While</a:t>
            </a:r>
            <a:r>
              <a:rPr lang="fr-FR" sz="2400" dirty="0">
                <a:solidFill>
                  <a:schemeClr val="accent1">
                    <a:lumMod val="75000"/>
                  </a:schemeClr>
                </a:solidFill>
                <a:latin typeface="Trebuchet MS"/>
                <a:cs typeface="Trebuchet MS"/>
              </a:rPr>
              <a:t> </a:t>
            </a:r>
            <a:r>
              <a:rPr lang="fr-FR" sz="2400" dirty="0" err="1">
                <a:solidFill>
                  <a:schemeClr val="accent1">
                    <a:lumMod val="75000"/>
                  </a:schemeClr>
                </a:solidFill>
                <a:latin typeface="Trebuchet MS"/>
                <a:cs typeface="Trebuchet MS"/>
              </a:rPr>
              <a:t>Loops</a:t>
            </a:r>
            <a:endParaRPr lang="fr-FR" sz="2400" dirty="0">
              <a:solidFill>
                <a:schemeClr val="accent1">
                  <a:lumMod val="75000"/>
                </a:schemeClr>
              </a:solidFill>
              <a:latin typeface="Trebuchet MS"/>
              <a:cs typeface="Trebuchet MS"/>
            </a:endParaRP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806460" y="588759"/>
            <a:ext cx="6508630" cy="923330"/>
          </a:xfrm>
          <a:prstGeom prst="rect">
            <a:avLst/>
          </a:prstGeom>
          <a:noFill/>
        </p:spPr>
        <p:txBody>
          <a:bodyPr wrap="square">
            <a:spAutoFit/>
          </a:bodyPr>
          <a:lstStyle/>
          <a:p>
            <a:r>
              <a:rPr lang="en-US" dirty="0"/>
              <a:t>The while Loop</a:t>
            </a:r>
          </a:p>
          <a:p>
            <a:r>
              <a:rPr lang="en-US" dirty="0"/>
              <a:t>With the while loop we can execute a set of statements as long as a condition is true.</a:t>
            </a:r>
          </a:p>
        </p:txBody>
      </p:sp>
      <p:pic>
        <p:nvPicPr>
          <p:cNvPr id="5" name="תמונה 4">
            <a:extLst>
              <a:ext uri="{FF2B5EF4-FFF2-40B4-BE49-F238E27FC236}">
                <a16:creationId xmlns:a16="http://schemas.microsoft.com/office/drawing/2014/main" id="{FF34EC55-E673-4CF4-B72C-813765293732}"/>
              </a:ext>
            </a:extLst>
          </p:cNvPr>
          <p:cNvPicPr>
            <a:picLocks noChangeAspect="1"/>
          </p:cNvPicPr>
          <p:nvPr/>
        </p:nvPicPr>
        <p:blipFill>
          <a:blip r:embed="rId2"/>
          <a:stretch>
            <a:fillRect/>
          </a:stretch>
        </p:blipFill>
        <p:spPr>
          <a:xfrm>
            <a:off x="2895600" y="1632484"/>
            <a:ext cx="3057525" cy="1371600"/>
          </a:xfrm>
          <a:prstGeom prst="rect">
            <a:avLst/>
          </a:prstGeom>
        </p:spPr>
      </p:pic>
      <p:sp>
        <p:nvSpPr>
          <p:cNvPr id="11" name="תיבת טקסט 10">
            <a:extLst>
              <a:ext uri="{FF2B5EF4-FFF2-40B4-BE49-F238E27FC236}">
                <a16:creationId xmlns:a16="http://schemas.microsoft.com/office/drawing/2014/main" id="{53D188A2-991A-447B-9710-382C93075E1B}"/>
              </a:ext>
            </a:extLst>
          </p:cNvPr>
          <p:cNvSpPr txBox="1"/>
          <p:nvPr/>
        </p:nvSpPr>
        <p:spPr>
          <a:xfrm>
            <a:off x="2895600" y="3071836"/>
            <a:ext cx="6508630" cy="923330"/>
          </a:xfrm>
          <a:prstGeom prst="rect">
            <a:avLst/>
          </a:prstGeom>
          <a:noFill/>
        </p:spPr>
        <p:txBody>
          <a:bodyPr wrap="square">
            <a:spAutoFit/>
          </a:bodyPr>
          <a:lstStyle/>
          <a:p>
            <a:r>
              <a:rPr lang="en-US" dirty="0"/>
              <a:t>The while Loop</a:t>
            </a:r>
          </a:p>
          <a:p>
            <a:r>
              <a:rPr lang="en-US" dirty="0"/>
              <a:t>With the while loop we can execute a set of statements as long as a condition is true.</a:t>
            </a:r>
          </a:p>
        </p:txBody>
      </p:sp>
      <p:pic>
        <p:nvPicPr>
          <p:cNvPr id="14" name="תמונה 13">
            <a:extLst>
              <a:ext uri="{FF2B5EF4-FFF2-40B4-BE49-F238E27FC236}">
                <a16:creationId xmlns:a16="http://schemas.microsoft.com/office/drawing/2014/main" id="{2484D5BA-7710-469D-9BB7-B0DC821C07C2}"/>
              </a:ext>
            </a:extLst>
          </p:cNvPr>
          <p:cNvPicPr>
            <a:picLocks noChangeAspect="1"/>
          </p:cNvPicPr>
          <p:nvPr/>
        </p:nvPicPr>
        <p:blipFill>
          <a:blip r:embed="rId3"/>
          <a:stretch>
            <a:fillRect/>
          </a:stretch>
        </p:blipFill>
        <p:spPr>
          <a:xfrm>
            <a:off x="2895600" y="4050962"/>
            <a:ext cx="2457450" cy="1609725"/>
          </a:xfrm>
          <a:prstGeom prst="rect">
            <a:avLst/>
          </a:prstGeom>
        </p:spPr>
      </p:pic>
    </p:spTree>
    <p:extLst>
      <p:ext uri="{BB962C8B-B14F-4D97-AF65-F5344CB8AC3E}">
        <p14:creationId xmlns:p14="http://schemas.microsoft.com/office/powerpoint/2010/main" val="35597143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a:t>
            </a:r>
            <a:r>
              <a:rPr lang="fr-FR" sz="2400" dirty="0" err="1">
                <a:solidFill>
                  <a:schemeClr val="accent1">
                    <a:lumMod val="75000"/>
                  </a:schemeClr>
                </a:solidFill>
                <a:latin typeface="Trebuchet MS"/>
                <a:cs typeface="Trebuchet MS"/>
              </a:rPr>
              <a:t>While</a:t>
            </a:r>
            <a:r>
              <a:rPr lang="fr-FR" sz="2400" dirty="0">
                <a:solidFill>
                  <a:schemeClr val="accent1">
                    <a:lumMod val="75000"/>
                  </a:schemeClr>
                </a:solidFill>
                <a:latin typeface="Trebuchet MS"/>
                <a:cs typeface="Trebuchet MS"/>
              </a:rPr>
              <a:t> </a:t>
            </a:r>
            <a:r>
              <a:rPr lang="fr-FR" sz="2400" dirty="0" err="1">
                <a:solidFill>
                  <a:schemeClr val="accent1">
                    <a:lumMod val="75000"/>
                  </a:schemeClr>
                </a:solidFill>
                <a:latin typeface="Trebuchet MS"/>
                <a:cs typeface="Trebuchet MS"/>
              </a:rPr>
              <a:t>Loops</a:t>
            </a:r>
            <a:endParaRPr lang="fr-FR" sz="2400" dirty="0">
              <a:solidFill>
                <a:schemeClr val="accent1">
                  <a:lumMod val="75000"/>
                </a:schemeClr>
              </a:solidFill>
              <a:latin typeface="Trebuchet MS"/>
              <a:cs typeface="Trebuchet MS"/>
            </a:endParaRP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806460" y="588759"/>
            <a:ext cx="6508630" cy="923330"/>
          </a:xfrm>
          <a:prstGeom prst="rect">
            <a:avLst/>
          </a:prstGeom>
          <a:noFill/>
        </p:spPr>
        <p:txBody>
          <a:bodyPr wrap="square">
            <a:spAutoFit/>
          </a:bodyPr>
          <a:lstStyle/>
          <a:p>
            <a:r>
              <a:rPr lang="en-US" dirty="0"/>
              <a:t>The continue Statement</a:t>
            </a:r>
          </a:p>
          <a:p>
            <a:r>
              <a:rPr lang="en-US" dirty="0"/>
              <a:t>With the continue statement we can stop the current iteration, and continue with the next:</a:t>
            </a:r>
          </a:p>
        </p:txBody>
      </p:sp>
      <p:pic>
        <p:nvPicPr>
          <p:cNvPr id="4" name="תמונה 3">
            <a:extLst>
              <a:ext uri="{FF2B5EF4-FFF2-40B4-BE49-F238E27FC236}">
                <a16:creationId xmlns:a16="http://schemas.microsoft.com/office/drawing/2014/main" id="{07B86991-4F01-4B55-A1C6-EF77F07CBCC8}"/>
              </a:ext>
            </a:extLst>
          </p:cNvPr>
          <p:cNvPicPr>
            <a:picLocks noChangeAspect="1"/>
          </p:cNvPicPr>
          <p:nvPr/>
        </p:nvPicPr>
        <p:blipFill>
          <a:blip r:embed="rId2"/>
          <a:stretch>
            <a:fillRect/>
          </a:stretch>
        </p:blipFill>
        <p:spPr>
          <a:xfrm>
            <a:off x="2895600" y="1632484"/>
            <a:ext cx="3657600" cy="1752600"/>
          </a:xfrm>
          <a:prstGeom prst="rect">
            <a:avLst/>
          </a:prstGeom>
        </p:spPr>
      </p:pic>
      <p:pic>
        <p:nvPicPr>
          <p:cNvPr id="7" name="תמונה 6">
            <a:extLst>
              <a:ext uri="{FF2B5EF4-FFF2-40B4-BE49-F238E27FC236}">
                <a16:creationId xmlns:a16="http://schemas.microsoft.com/office/drawing/2014/main" id="{CB1AA0CB-115A-4C0F-8350-D7915807826A}"/>
              </a:ext>
            </a:extLst>
          </p:cNvPr>
          <p:cNvPicPr>
            <a:picLocks noChangeAspect="1"/>
          </p:cNvPicPr>
          <p:nvPr/>
        </p:nvPicPr>
        <p:blipFill>
          <a:blip r:embed="rId3"/>
          <a:stretch>
            <a:fillRect/>
          </a:stretch>
        </p:blipFill>
        <p:spPr>
          <a:xfrm>
            <a:off x="2822275" y="4420195"/>
            <a:ext cx="4572000" cy="1962150"/>
          </a:xfrm>
          <a:prstGeom prst="rect">
            <a:avLst/>
          </a:prstGeom>
        </p:spPr>
      </p:pic>
      <p:sp>
        <p:nvSpPr>
          <p:cNvPr id="12" name="תיבת טקסט 11">
            <a:extLst>
              <a:ext uri="{FF2B5EF4-FFF2-40B4-BE49-F238E27FC236}">
                <a16:creationId xmlns:a16="http://schemas.microsoft.com/office/drawing/2014/main" id="{ACEE95E6-A7AF-4A48-8FB6-0C8AB295704B}"/>
              </a:ext>
            </a:extLst>
          </p:cNvPr>
          <p:cNvSpPr txBox="1"/>
          <p:nvPr/>
        </p:nvSpPr>
        <p:spPr>
          <a:xfrm>
            <a:off x="2806460" y="3528275"/>
            <a:ext cx="6508630" cy="646331"/>
          </a:xfrm>
          <a:prstGeom prst="rect">
            <a:avLst/>
          </a:prstGeom>
          <a:noFill/>
        </p:spPr>
        <p:txBody>
          <a:bodyPr wrap="square">
            <a:spAutoFit/>
          </a:bodyPr>
          <a:lstStyle/>
          <a:p>
            <a:r>
              <a:rPr lang="en-US" dirty="0"/>
              <a:t> while-loop-else-clause, which is unique to Python. The else-block is only executed if the while-loop is exhausted.</a:t>
            </a:r>
          </a:p>
        </p:txBody>
      </p:sp>
    </p:spTree>
    <p:extLst>
      <p:ext uri="{BB962C8B-B14F-4D97-AF65-F5344CB8AC3E}">
        <p14:creationId xmlns:p14="http://schemas.microsoft.com/office/powerpoint/2010/main" val="7381701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a:t>
            </a:r>
            <a:r>
              <a:rPr lang="fr-FR" sz="2400" dirty="0" err="1">
                <a:solidFill>
                  <a:schemeClr val="accent1">
                    <a:lumMod val="75000"/>
                  </a:schemeClr>
                </a:solidFill>
                <a:latin typeface="Trebuchet MS"/>
                <a:cs typeface="Trebuchet MS"/>
              </a:rPr>
              <a:t>Lists</a:t>
            </a:r>
            <a:endParaRPr lang="fr-FR" sz="2400" dirty="0">
              <a:solidFill>
                <a:schemeClr val="accent1">
                  <a:lumMod val="75000"/>
                </a:schemeClr>
              </a:solidFill>
              <a:latin typeface="Trebuchet MS"/>
              <a:cs typeface="Trebuchet MS"/>
            </a:endParaRP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806460" y="588759"/>
            <a:ext cx="6508630" cy="1169551"/>
          </a:xfrm>
          <a:prstGeom prst="rect">
            <a:avLst/>
          </a:prstGeom>
          <a:noFill/>
        </p:spPr>
        <p:txBody>
          <a:bodyPr wrap="square">
            <a:spAutoFit/>
          </a:bodyPr>
          <a:lstStyle/>
          <a:p>
            <a:r>
              <a:rPr lang="en-US" sz="1400" dirty="0"/>
              <a:t>List</a:t>
            </a:r>
          </a:p>
          <a:p>
            <a:r>
              <a:rPr lang="en-US" sz="1400" dirty="0"/>
              <a:t>Lists are used to store multiple items in a single variable.</a:t>
            </a:r>
          </a:p>
          <a:p>
            <a:r>
              <a:rPr lang="en-US" sz="1400" dirty="0"/>
              <a:t>Lists are one of 4 built-in data types in Python used to store collections of data, the other 3 are Tuple, Set, and Dictionary, all with different qualities and usage.</a:t>
            </a:r>
          </a:p>
          <a:p>
            <a:r>
              <a:rPr lang="en-US" sz="1400" dirty="0"/>
              <a:t>Lists are created using square brackets:</a:t>
            </a:r>
          </a:p>
        </p:txBody>
      </p:sp>
      <p:pic>
        <p:nvPicPr>
          <p:cNvPr id="5" name="תמונה 4">
            <a:extLst>
              <a:ext uri="{FF2B5EF4-FFF2-40B4-BE49-F238E27FC236}">
                <a16:creationId xmlns:a16="http://schemas.microsoft.com/office/drawing/2014/main" id="{14F4EC4F-45CF-4254-AF0A-96E52512FCEB}"/>
              </a:ext>
            </a:extLst>
          </p:cNvPr>
          <p:cNvPicPr>
            <a:picLocks noChangeAspect="1"/>
          </p:cNvPicPr>
          <p:nvPr/>
        </p:nvPicPr>
        <p:blipFill>
          <a:blip r:embed="rId2"/>
          <a:stretch>
            <a:fillRect/>
          </a:stretch>
        </p:blipFill>
        <p:spPr>
          <a:xfrm>
            <a:off x="2846938" y="1878705"/>
            <a:ext cx="3971925" cy="1114425"/>
          </a:xfrm>
          <a:prstGeom prst="rect">
            <a:avLst/>
          </a:prstGeom>
        </p:spPr>
      </p:pic>
      <p:sp>
        <p:nvSpPr>
          <p:cNvPr id="11" name="תיבת טקסט 10">
            <a:extLst>
              <a:ext uri="{FF2B5EF4-FFF2-40B4-BE49-F238E27FC236}">
                <a16:creationId xmlns:a16="http://schemas.microsoft.com/office/drawing/2014/main" id="{A9904761-BE5A-441F-98F6-16E7B0927DDB}"/>
              </a:ext>
            </a:extLst>
          </p:cNvPr>
          <p:cNvSpPr txBox="1"/>
          <p:nvPr/>
        </p:nvSpPr>
        <p:spPr>
          <a:xfrm>
            <a:off x="2846938" y="3222254"/>
            <a:ext cx="9192662" cy="3323987"/>
          </a:xfrm>
          <a:prstGeom prst="rect">
            <a:avLst/>
          </a:prstGeom>
          <a:noFill/>
        </p:spPr>
        <p:txBody>
          <a:bodyPr wrap="square">
            <a:spAutoFit/>
          </a:bodyPr>
          <a:lstStyle/>
          <a:p>
            <a:r>
              <a:rPr lang="en-US" sz="1400" dirty="0"/>
              <a:t>List items are ordered, changeable, and allow duplicate values.</a:t>
            </a:r>
          </a:p>
          <a:p>
            <a:r>
              <a:rPr lang="en-US" sz="1400" dirty="0"/>
              <a:t>List items are indexed, the first item has index [0], the second item has index [1] etc.\</a:t>
            </a:r>
          </a:p>
          <a:p>
            <a:endParaRPr lang="en-US" sz="1400" dirty="0"/>
          </a:p>
          <a:p>
            <a:r>
              <a:rPr lang="en-US" sz="1400" dirty="0">
                <a:solidFill>
                  <a:schemeClr val="accent2"/>
                </a:solidFill>
              </a:rPr>
              <a:t>Ordered</a:t>
            </a:r>
          </a:p>
          <a:p>
            <a:r>
              <a:rPr lang="en-US" sz="1400" dirty="0"/>
              <a:t>When we say that lists are ordered, it means that the items have a defined order, and that order will not change.</a:t>
            </a:r>
          </a:p>
          <a:p>
            <a:endParaRPr lang="en-US" sz="1400" dirty="0"/>
          </a:p>
          <a:p>
            <a:r>
              <a:rPr lang="en-US" sz="1400" dirty="0"/>
              <a:t>If you add new items to a list, the new items will be placed at the end of the list.</a:t>
            </a:r>
          </a:p>
          <a:p>
            <a:endParaRPr lang="en-US" sz="1400" dirty="0"/>
          </a:p>
          <a:p>
            <a:r>
              <a:rPr lang="en-US" sz="1400" dirty="0"/>
              <a:t>Note: There are some list methods that will change the order, but in general: the order of the items will not change.</a:t>
            </a:r>
          </a:p>
          <a:p>
            <a:endParaRPr lang="en-US" sz="1400" dirty="0"/>
          </a:p>
          <a:p>
            <a:r>
              <a:rPr lang="en-US" sz="1400" dirty="0">
                <a:solidFill>
                  <a:schemeClr val="accent2"/>
                </a:solidFill>
              </a:rPr>
              <a:t>Changeable</a:t>
            </a:r>
          </a:p>
          <a:p>
            <a:r>
              <a:rPr lang="en-US" sz="1400" dirty="0"/>
              <a:t>The list is changeable, meaning that we can change, add, and remove items in a list after it has been created.</a:t>
            </a:r>
          </a:p>
          <a:p>
            <a:endParaRPr lang="en-US" sz="1400" dirty="0"/>
          </a:p>
          <a:p>
            <a:r>
              <a:rPr lang="en-US" sz="1400" dirty="0">
                <a:solidFill>
                  <a:schemeClr val="accent2"/>
                </a:solidFill>
              </a:rPr>
              <a:t>Allow Duplicates</a:t>
            </a:r>
          </a:p>
          <a:p>
            <a:r>
              <a:rPr lang="en-US" sz="1400" dirty="0"/>
              <a:t>Since lists are indexed, lists can have items with the same value.</a:t>
            </a:r>
          </a:p>
        </p:txBody>
      </p:sp>
    </p:spTree>
    <p:extLst>
      <p:ext uri="{BB962C8B-B14F-4D97-AF65-F5344CB8AC3E}">
        <p14:creationId xmlns:p14="http://schemas.microsoft.com/office/powerpoint/2010/main" val="35173474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a:t>
            </a:r>
            <a:r>
              <a:rPr lang="fr-FR" sz="2400" dirty="0" err="1">
                <a:solidFill>
                  <a:schemeClr val="accent1">
                    <a:lumMod val="75000"/>
                  </a:schemeClr>
                </a:solidFill>
                <a:latin typeface="Trebuchet MS"/>
                <a:cs typeface="Trebuchet MS"/>
              </a:rPr>
              <a:t>Lists</a:t>
            </a:r>
            <a:endParaRPr lang="fr-FR" sz="2400" dirty="0">
              <a:solidFill>
                <a:schemeClr val="accent1">
                  <a:lumMod val="75000"/>
                </a:schemeClr>
              </a:solidFill>
              <a:latin typeface="Trebuchet MS"/>
              <a:cs typeface="Trebuchet MS"/>
            </a:endParaRP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806460" y="588759"/>
            <a:ext cx="6508630" cy="523220"/>
          </a:xfrm>
          <a:prstGeom prst="rect">
            <a:avLst/>
          </a:prstGeom>
          <a:noFill/>
        </p:spPr>
        <p:txBody>
          <a:bodyPr wrap="square">
            <a:spAutoFit/>
          </a:bodyPr>
          <a:lstStyle/>
          <a:p>
            <a:r>
              <a:rPr lang="en-US" sz="1400" dirty="0"/>
              <a:t>The list() Constructor</a:t>
            </a:r>
          </a:p>
          <a:p>
            <a:r>
              <a:rPr lang="en-US" sz="1400" dirty="0"/>
              <a:t>It is also possible to use the list() constructor when creating a new list.</a:t>
            </a:r>
          </a:p>
        </p:txBody>
      </p:sp>
      <p:pic>
        <p:nvPicPr>
          <p:cNvPr id="6" name="תמונה 5">
            <a:extLst>
              <a:ext uri="{FF2B5EF4-FFF2-40B4-BE49-F238E27FC236}">
                <a16:creationId xmlns:a16="http://schemas.microsoft.com/office/drawing/2014/main" id="{A0D5630F-5DF5-457B-A997-BE171DF541F8}"/>
              </a:ext>
            </a:extLst>
          </p:cNvPr>
          <p:cNvPicPr>
            <a:picLocks noChangeAspect="1"/>
          </p:cNvPicPr>
          <p:nvPr/>
        </p:nvPicPr>
        <p:blipFill>
          <a:blip r:embed="rId2"/>
          <a:stretch>
            <a:fillRect/>
          </a:stretch>
        </p:blipFill>
        <p:spPr>
          <a:xfrm>
            <a:off x="2806460" y="1447800"/>
            <a:ext cx="5295900" cy="781050"/>
          </a:xfrm>
          <a:prstGeom prst="rect">
            <a:avLst/>
          </a:prstGeom>
        </p:spPr>
      </p:pic>
      <p:pic>
        <p:nvPicPr>
          <p:cNvPr id="13" name="תמונה 12">
            <a:extLst>
              <a:ext uri="{FF2B5EF4-FFF2-40B4-BE49-F238E27FC236}">
                <a16:creationId xmlns:a16="http://schemas.microsoft.com/office/drawing/2014/main" id="{78CCDD80-6CCF-4717-B7AC-2632997DCCA9}"/>
              </a:ext>
            </a:extLst>
          </p:cNvPr>
          <p:cNvPicPr>
            <a:picLocks noChangeAspect="1"/>
          </p:cNvPicPr>
          <p:nvPr/>
        </p:nvPicPr>
        <p:blipFill rotWithShape="1">
          <a:blip r:embed="rId3"/>
          <a:srcRect t="12385"/>
          <a:stretch/>
        </p:blipFill>
        <p:spPr>
          <a:xfrm>
            <a:off x="2895600" y="3825814"/>
            <a:ext cx="2638425" cy="650936"/>
          </a:xfrm>
          <a:prstGeom prst="rect">
            <a:avLst/>
          </a:prstGeom>
        </p:spPr>
      </p:pic>
      <p:pic>
        <p:nvPicPr>
          <p:cNvPr id="15" name="תמונה 14">
            <a:extLst>
              <a:ext uri="{FF2B5EF4-FFF2-40B4-BE49-F238E27FC236}">
                <a16:creationId xmlns:a16="http://schemas.microsoft.com/office/drawing/2014/main" id="{4C161E50-3EEF-44EF-A701-BD0D05BAC67A}"/>
              </a:ext>
            </a:extLst>
          </p:cNvPr>
          <p:cNvPicPr>
            <a:picLocks noChangeAspect="1"/>
          </p:cNvPicPr>
          <p:nvPr/>
        </p:nvPicPr>
        <p:blipFill>
          <a:blip r:embed="rId4"/>
          <a:stretch>
            <a:fillRect/>
          </a:stretch>
        </p:blipFill>
        <p:spPr>
          <a:xfrm>
            <a:off x="2895600" y="2918963"/>
            <a:ext cx="2924175" cy="514350"/>
          </a:xfrm>
          <a:prstGeom prst="rect">
            <a:avLst/>
          </a:prstGeom>
        </p:spPr>
      </p:pic>
      <p:pic>
        <p:nvPicPr>
          <p:cNvPr id="4" name="Picture 3">
            <a:extLst>
              <a:ext uri="{FF2B5EF4-FFF2-40B4-BE49-F238E27FC236}">
                <a16:creationId xmlns:a16="http://schemas.microsoft.com/office/drawing/2014/main" id="{E88E13DA-1211-4F32-8C2B-75F8053C8E34}"/>
              </a:ext>
            </a:extLst>
          </p:cNvPr>
          <p:cNvPicPr>
            <a:picLocks noChangeAspect="1"/>
          </p:cNvPicPr>
          <p:nvPr/>
        </p:nvPicPr>
        <p:blipFill rotWithShape="1">
          <a:blip r:embed="rId5"/>
          <a:srcRect b="25731"/>
          <a:stretch/>
        </p:blipFill>
        <p:spPr>
          <a:xfrm>
            <a:off x="8305800" y="1462415"/>
            <a:ext cx="3269263" cy="781050"/>
          </a:xfrm>
          <a:prstGeom prst="rect">
            <a:avLst/>
          </a:prstGeom>
        </p:spPr>
      </p:pic>
    </p:spTree>
    <p:extLst>
      <p:ext uri="{BB962C8B-B14F-4D97-AF65-F5344CB8AC3E}">
        <p14:creationId xmlns:p14="http://schemas.microsoft.com/office/powerpoint/2010/main" val="11045808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 Access List Items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806460" y="588759"/>
            <a:ext cx="6508630" cy="523220"/>
          </a:xfrm>
          <a:prstGeom prst="rect">
            <a:avLst/>
          </a:prstGeom>
          <a:noFill/>
        </p:spPr>
        <p:txBody>
          <a:bodyPr wrap="square">
            <a:spAutoFit/>
          </a:bodyPr>
          <a:lstStyle/>
          <a:p>
            <a:r>
              <a:rPr lang="en-US" sz="1400" dirty="0"/>
              <a:t>Access Items</a:t>
            </a:r>
          </a:p>
          <a:p>
            <a:r>
              <a:rPr lang="en-US" sz="1400" dirty="0"/>
              <a:t>List items are indexed and you can access them by referring to the index number:</a:t>
            </a:r>
          </a:p>
        </p:txBody>
      </p:sp>
      <p:pic>
        <p:nvPicPr>
          <p:cNvPr id="4" name="תמונה 3">
            <a:extLst>
              <a:ext uri="{FF2B5EF4-FFF2-40B4-BE49-F238E27FC236}">
                <a16:creationId xmlns:a16="http://schemas.microsoft.com/office/drawing/2014/main" id="{707292B5-20A0-4030-A8B7-0B4799B0053C}"/>
              </a:ext>
            </a:extLst>
          </p:cNvPr>
          <p:cNvPicPr>
            <a:picLocks noChangeAspect="1"/>
          </p:cNvPicPr>
          <p:nvPr/>
        </p:nvPicPr>
        <p:blipFill>
          <a:blip r:embed="rId2"/>
          <a:stretch>
            <a:fillRect/>
          </a:stretch>
        </p:blipFill>
        <p:spPr>
          <a:xfrm>
            <a:off x="2806460" y="1447800"/>
            <a:ext cx="4171950" cy="1047750"/>
          </a:xfrm>
          <a:prstGeom prst="rect">
            <a:avLst/>
          </a:prstGeom>
        </p:spPr>
      </p:pic>
      <p:sp>
        <p:nvSpPr>
          <p:cNvPr id="11" name="תיבת טקסט 10">
            <a:extLst>
              <a:ext uri="{FF2B5EF4-FFF2-40B4-BE49-F238E27FC236}">
                <a16:creationId xmlns:a16="http://schemas.microsoft.com/office/drawing/2014/main" id="{732A6662-4C9F-4827-8456-50C2382B7303}"/>
              </a:ext>
            </a:extLst>
          </p:cNvPr>
          <p:cNvSpPr txBox="1"/>
          <p:nvPr/>
        </p:nvSpPr>
        <p:spPr>
          <a:xfrm>
            <a:off x="2806460" y="2489989"/>
            <a:ext cx="6508630" cy="954107"/>
          </a:xfrm>
          <a:prstGeom prst="rect">
            <a:avLst/>
          </a:prstGeom>
          <a:noFill/>
        </p:spPr>
        <p:txBody>
          <a:bodyPr wrap="square">
            <a:spAutoFit/>
          </a:bodyPr>
          <a:lstStyle/>
          <a:p>
            <a:r>
              <a:rPr lang="en-US" sz="1400" dirty="0"/>
              <a:t>Negative Indexing</a:t>
            </a:r>
          </a:p>
          <a:p>
            <a:r>
              <a:rPr lang="en-US" sz="1400" dirty="0"/>
              <a:t>Negative indexing means start from the end</a:t>
            </a:r>
          </a:p>
          <a:p>
            <a:endParaRPr lang="en-US" sz="1400" dirty="0"/>
          </a:p>
          <a:p>
            <a:r>
              <a:rPr lang="en-US" sz="1400" dirty="0"/>
              <a:t>-1 refers to the last item, -2 refers to the second last item etc.</a:t>
            </a:r>
          </a:p>
        </p:txBody>
      </p:sp>
      <p:pic>
        <p:nvPicPr>
          <p:cNvPr id="7" name="תמונה 6">
            <a:extLst>
              <a:ext uri="{FF2B5EF4-FFF2-40B4-BE49-F238E27FC236}">
                <a16:creationId xmlns:a16="http://schemas.microsoft.com/office/drawing/2014/main" id="{61C7AE88-520C-483E-8BB5-DB50DA058BF4}"/>
              </a:ext>
            </a:extLst>
          </p:cNvPr>
          <p:cNvPicPr>
            <a:picLocks noChangeAspect="1"/>
          </p:cNvPicPr>
          <p:nvPr/>
        </p:nvPicPr>
        <p:blipFill>
          <a:blip r:embed="rId3"/>
          <a:stretch>
            <a:fillRect/>
          </a:stretch>
        </p:blipFill>
        <p:spPr>
          <a:xfrm>
            <a:off x="2895600" y="3429000"/>
            <a:ext cx="4191000" cy="1000125"/>
          </a:xfrm>
          <a:prstGeom prst="rect">
            <a:avLst/>
          </a:prstGeom>
        </p:spPr>
      </p:pic>
      <p:sp>
        <p:nvSpPr>
          <p:cNvPr id="14" name="תיבת טקסט 13">
            <a:extLst>
              <a:ext uri="{FF2B5EF4-FFF2-40B4-BE49-F238E27FC236}">
                <a16:creationId xmlns:a16="http://schemas.microsoft.com/office/drawing/2014/main" id="{00102ADE-FF6E-471D-9577-350833D88C35}"/>
              </a:ext>
            </a:extLst>
          </p:cNvPr>
          <p:cNvSpPr txBox="1"/>
          <p:nvPr/>
        </p:nvSpPr>
        <p:spPr>
          <a:xfrm>
            <a:off x="2895600" y="4456442"/>
            <a:ext cx="6508630" cy="954107"/>
          </a:xfrm>
          <a:prstGeom prst="rect">
            <a:avLst/>
          </a:prstGeom>
          <a:noFill/>
        </p:spPr>
        <p:txBody>
          <a:bodyPr wrap="square">
            <a:spAutoFit/>
          </a:bodyPr>
          <a:lstStyle/>
          <a:p>
            <a:r>
              <a:rPr lang="en-US" sz="1400" dirty="0"/>
              <a:t>Negative Indexing</a:t>
            </a:r>
          </a:p>
          <a:p>
            <a:r>
              <a:rPr lang="en-US" sz="1400" dirty="0"/>
              <a:t>Negative indexing means start from the end</a:t>
            </a:r>
          </a:p>
          <a:p>
            <a:endParaRPr lang="en-US" sz="1400" dirty="0"/>
          </a:p>
          <a:p>
            <a:r>
              <a:rPr lang="en-US" sz="1400" dirty="0"/>
              <a:t>-1 refers to the last item, -2 refers to the second last item etc.</a:t>
            </a:r>
          </a:p>
        </p:txBody>
      </p:sp>
      <p:pic>
        <p:nvPicPr>
          <p:cNvPr id="12" name="תמונה 11">
            <a:extLst>
              <a:ext uri="{FF2B5EF4-FFF2-40B4-BE49-F238E27FC236}">
                <a16:creationId xmlns:a16="http://schemas.microsoft.com/office/drawing/2014/main" id="{6B92B017-3C6F-43E5-B5F0-4189B2DE2843}"/>
              </a:ext>
            </a:extLst>
          </p:cNvPr>
          <p:cNvPicPr>
            <a:picLocks noChangeAspect="1"/>
          </p:cNvPicPr>
          <p:nvPr/>
        </p:nvPicPr>
        <p:blipFill>
          <a:blip r:embed="rId4"/>
          <a:stretch>
            <a:fillRect/>
          </a:stretch>
        </p:blipFill>
        <p:spPr>
          <a:xfrm>
            <a:off x="2895600" y="5590249"/>
            <a:ext cx="5153025" cy="1047750"/>
          </a:xfrm>
          <a:prstGeom prst="rect">
            <a:avLst/>
          </a:prstGeom>
        </p:spPr>
      </p:pic>
    </p:spTree>
    <p:extLst>
      <p:ext uri="{BB962C8B-B14F-4D97-AF65-F5344CB8AC3E}">
        <p14:creationId xmlns:p14="http://schemas.microsoft.com/office/powerpoint/2010/main" val="17119788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 Access List Items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806460" y="588759"/>
            <a:ext cx="6508630" cy="523220"/>
          </a:xfrm>
          <a:prstGeom prst="rect">
            <a:avLst/>
          </a:prstGeom>
          <a:noFill/>
        </p:spPr>
        <p:txBody>
          <a:bodyPr wrap="square">
            <a:spAutoFit/>
          </a:bodyPr>
          <a:lstStyle/>
          <a:p>
            <a:r>
              <a:rPr lang="en-US" sz="1400" dirty="0"/>
              <a:t>Access Items</a:t>
            </a:r>
          </a:p>
          <a:p>
            <a:r>
              <a:rPr lang="en-US" sz="1400" dirty="0"/>
              <a:t>List items are indexed and you can access them by referring to the index number:</a:t>
            </a:r>
          </a:p>
        </p:txBody>
      </p:sp>
      <p:pic>
        <p:nvPicPr>
          <p:cNvPr id="4" name="תמונה 3">
            <a:extLst>
              <a:ext uri="{FF2B5EF4-FFF2-40B4-BE49-F238E27FC236}">
                <a16:creationId xmlns:a16="http://schemas.microsoft.com/office/drawing/2014/main" id="{707292B5-20A0-4030-A8B7-0B4799B0053C}"/>
              </a:ext>
            </a:extLst>
          </p:cNvPr>
          <p:cNvPicPr>
            <a:picLocks noChangeAspect="1"/>
          </p:cNvPicPr>
          <p:nvPr/>
        </p:nvPicPr>
        <p:blipFill>
          <a:blip r:embed="rId2"/>
          <a:stretch>
            <a:fillRect/>
          </a:stretch>
        </p:blipFill>
        <p:spPr>
          <a:xfrm>
            <a:off x="2806460" y="1447800"/>
            <a:ext cx="4171950" cy="1047750"/>
          </a:xfrm>
          <a:prstGeom prst="rect">
            <a:avLst/>
          </a:prstGeom>
        </p:spPr>
      </p:pic>
      <p:sp>
        <p:nvSpPr>
          <p:cNvPr id="11" name="תיבת טקסט 10">
            <a:extLst>
              <a:ext uri="{FF2B5EF4-FFF2-40B4-BE49-F238E27FC236}">
                <a16:creationId xmlns:a16="http://schemas.microsoft.com/office/drawing/2014/main" id="{732A6662-4C9F-4827-8456-50C2382B7303}"/>
              </a:ext>
            </a:extLst>
          </p:cNvPr>
          <p:cNvSpPr txBox="1"/>
          <p:nvPr/>
        </p:nvSpPr>
        <p:spPr>
          <a:xfrm>
            <a:off x="2806460" y="2489989"/>
            <a:ext cx="6508630" cy="954107"/>
          </a:xfrm>
          <a:prstGeom prst="rect">
            <a:avLst/>
          </a:prstGeom>
          <a:noFill/>
        </p:spPr>
        <p:txBody>
          <a:bodyPr wrap="square">
            <a:spAutoFit/>
          </a:bodyPr>
          <a:lstStyle/>
          <a:p>
            <a:r>
              <a:rPr lang="en-US" sz="1400" dirty="0"/>
              <a:t>Negative Indexing</a:t>
            </a:r>
          </a:p>
          <a:p>
            <a:r>
              <a:rPr lang="en-US" sz="1400" dirty="0"/>
              <a:t>Negative indexing means start from the end</a:t>
            </a:r>
          </a:p>
          <a:p>
            <a:endParaRPr lang="en-US" sz="1400" dirty="0"/>
          </a:p>
          <a:p>
            <a:r>
              <a:rPr lang="en-US" sz="1400" dirty="0"/>
              <a:t>-1 refers to the last item, -2 refers to the second last item etc.</a:t>
            </a:r>
          </a:p>
        </p:txBody>
      </p:sp>
      <p:pic>
        <p:nvPicPr>
          <p:cNvPr id="7" name="תמונה 6">
            <a:extLst>
              <a:ext uri="{FF2B5EF4-FFF2-40B4-BE49-F238E27FC236}">
                <a16:creationId xmlns:a16="http://schemas.microsoft.com/office/drawing/2014/main" id="{61C7AE88-520C-483E-8BB5-DB50DA058BF4}"/>
              </a:ext>
            </a:extLst>
          </p:cNvPr>
          <p:cNvPicPr>
            <a:picLocks noChangeAspect="1"/>
          </p:cNvPicPr>
          <p:nvPr/>
        </p:nvPicPr>
        <p:blipFill>
          <a:blip r:embed="rId3"/>
          <a:stretch>
            <a:fillRect/>
          </a:stretch>
        </p:blipFill>
        <p:spPr>
          <a:xfrm>
            <a:off x="2895600" y="3429000"/>
            <a:ext cx="4191000" cy="1000125"/>
          </a:xfrm>
          <a:prstGeom prst="rect">
            <a:avLst/>
          </a:prstGeom>
        </p:spPr>
      </p:pic>
      <p:sp>
        <p:nvSpPr>
          <p:cNvPr id="14" name="תיבת טקסט 13">
            <a:extLst>
              <a:ext uri="{FF2B5EF4-FFF2-40B4-BE49-F238E27FC236}">
                <a16:creationId xmlns:a16="http://schemas.microsoft.com/office/drawing/2014/main" id="{00102ADE-FF6E-471D-9577-350833D88C35}"/>
              </a:ext>
            </a:extLst>
          </p:cNvPr>
          <p:cNvSpPr txBox="1"/>
          <p:nvPr/>
        </p:nvSpPr>
        <p:spPr>
          <a:xfrm>
            <a:off x="2895600" y="4456442"/>
            <a:ext cx="6508630" cy="954107"/>
          </a:xfrm>
          <a:prstGeom prst="rect">
            <a:avLst/>
          </a:prstGeom>
          <a:noFill/>
        </p:spPr>
        <p:txBody>
          <a:bodyPr wrap="square">
            <a:spAutoFit/>
          </a:bodyPr>
          <a:lstStyle/>
          <a:p>
            <a:r>
              <a:rPr lang="en-US" sz="1400" dirty="0"/>
              <a:t>Negative Indexing</a:t>
            </a:r>
          </a:p>
          <a:p>
            <a:r>
              <a:rPr lang="en-US" sz="1400" dirty="0"/>
              <a:t>Negative indexing means start from the end</a:t>
            </a:r>
          </a:p>
          <a:p>
            <a:endParaRPr lang="en-US" sz="1400" dirty="0"/>
          </a:p>
          <a:p>
            <a:r>
              <a:rPr lang="en-US" sz="1400" dirty="0"/>
              <a:t>-1 refers to the last item, -2 refers to the second last item etc.</a:t>
            </a:r>
          </a:p>
        </p:txBody>
      </p:sp>
      <p:pic>
        <p:nvPicPr>
          <p:cNvPr id="12" name="תמונה 11">
            <a:extLst>
              <a:ext uri="{FF2B5EF4-FFF2-40B4-BE49-F238E27FC236}">
                <a16:creationId xmlns:a16="http://schemas.microsoft.com/office/drawing/2014/main" id="{6B92B017-3C6F-43E5-B5F0-4189B2DE2843}"/>
              </a:ext>
            </a:extLst>
          </p:cNvPr>
          <p:cNvPicPr>
            <a:picLocks noChangeAspect="1"/>
          </p:cNvPicPr>
          <p:nvPr/>
        </p:nvPicPr>
        <p:blipFill>
          <a:blip r:embed="rId4"/>
          <a:stretch>
            <a:fillRect/>
          </a:stretch>
        </p:blipFill>
        <p:spPr>
          <a:xfrm>
            <a:off x="2895600" y="5424207"/>
            <a:ext cx="5153025" cy="1047750"/>
          </a:xfrm>
          <a:prstGeom prst="rect">
            <a:avLst/>
          </a:prstGeom>
        </p:spPr>
      </p:pic>
      <p:sp>
        <p:nvSpPr>
          <p:cNvPr id="13" name="תיבת טקסט 12">
            <a:extLst>
              <a:ext uri="{FF2B5EF4-FFF2-40B4-BE49-F238E27FC236}">
                <a16:creationId xmlns:a16="http://schemas.microsoft.com/office/drawing/2014/main" id="{E810A4E0-5D48-42E4-A9AC-83AE3B03118B}"/>
              </a:ext>
            </a:extLst>
          </p:cNvPr>
          <p:cNvSpPr txBox="1"/>
          <p:nvPr/>
        </p:nvSpPr>
        <p:spPr>
          <a:xfrm>
            <a:off x="2895600" y="6461881"/>
            <a:ext cx="6508630" cy="307777"/>
          </a:xfrm>
          <a:prstGeom prst="rect">
            <a:avLst/>
          </a:prstGeom>
          <a:noFill/>
        </p:spPr>
        <p:txBody>
          <a:bodyPr wrap="square">
            <a:spAutoFit/>
          </a:bodyPr>
          <a:lstStyle/>
          <a:p>
            <a:r>
              <a:rPr lang="en-US" sz="1400" dirty="0"/>
              <a:t>Note: The search will start at index 2 (included) and end at index 5 (not included).</a:t>
            </a:r>
          </a:p>
        </p:txBody>
      </p:sp>
    </p:spTree>
    <p:extLst>
      <p:ext uri="{BB962C8B-B14F-4D97-AF65-F5344CB8AC3E}">
        <p14:creationId xmlns:p14="http://schemas.microsoft.com/office/powerpoint/2010/main" val="42199952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 Access List Items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806460" y="588759"/>
            <a:ext cx="6508630" cy="523220"/>
          </a:xfrm>
          <a:prstGeom prst="rect">
            <a:avLst/>
          </a:prstGeom>
          <a:noFill/>
        </p:spPr>
        <p:txBody>
          <a:bodyPr wrap="square">
            <a:spAutoFit/>
          </a:bodyPr>
          <a:lstStyle/>
          <a:p>
            <a:r>
              <a:rPr lang="en-US" sz="1400" dirty="0"/>
              <a:t>Example</a:t>
            </a:r>
          </a:p>
          <a:p>
            <a:r>
              <a:rPr lang="en-US" sz="1400" dirty="0"/>
              <a:t>This example returns the items from the beginning to, but NOT included, "kiwi":</a:t>
            </a:r>
          </a:p>
        </p:txBody>
      </p:sp>
      <p:sp>
        <p:nvSpPr>
          <p:cNvPr id="14" name="תיבת טקסט 13">
            <a:extLst>
              <a:ext uri="{FF2B5EF4-FFF2-40B4-BE49-F238E27FC236}">
                <a16:creationId xmlns:a16="http://schemas.microsoft.com/office/drawing/2014/main" id="{00102ADE-FF6E-471D-9577-350833D88C35}"/>
              </a:ext>
            </a:extLst>
          </p:cNvPr>
          <p:cNvSpPr txBox="1"/>
          <p:nvPr/>
        </p:nvSpPr>
        <p:spPr>
          <a:xfrm>
            <a:off x="2826588" y="3299256"/>
            <a:ext cx="6508630" cy="523220"/>
          </a:xfrm>
          <a:prstGeom prst="rect">
            <a:avLst/>
          </a:prstGeom>
          <a:noFill/>
        </p:spPr>
        <p:txBody>
          <a:bodyPr wrap="square">
            <a:spAutoFit/>
          </a:bodyPr>
          <a:lstStyle/>
          <a:p>
            <a:r>
              <a:rPr lang="en-US" sz="1400" dirty="0"/>
              <a:t>Check if Item Exists</a:t>
            </a:r>
          </a:p>
          <a:p>
            <a:r>
              <a:rPr lang="en-US" sz="1400" dirty="0"/>
              <a:t>To determine if a specified item is present in a list use the in keyword:</a:t>
            </a:r>
          </a:p>
        </p:txBody>
      </p:sp>
      <p:pic>
        <p:nvPicPr>
          <p:cNvPr id="9" name="תמונה 8">
            <a:extLst>
              <a:ext uri="{FF2B5EF4-FFF2-40B4-BE49-F238E27FC236}">
                <a16:creationId xmlns:a16="http://schemas.microsoft.com/office/drawing/2014/main" id="{5F34139D-E5D2-4F5B-A6AE-0CFB516FF1F4}"/>
              </a:ext>
            </a:extLst>
          </p:cNvPr>
          <p:cNvPicPr>
            <a:picLocks noChangeAspect="1"/>
          </p:cNvPicPr>
          <p:nvPr/>
        </p:nvPicPr>
        <p:blipFill>
          <a:blip r:embed="rId2"/>
          <a:stretch>
            <a:fillRect/>
          </a:stretch>
        </p:blipFill>
        <p:spPr>
          <a:xfrm>
            <a:off x="2832339" y="1201605"/>
            <a:ext cx="5219700" cy="581025"/>
          </a:xfrm>
          <a:prstGeom prst="rect">
            <a:avLst/>
          </a:prstGeom>
        </p:spPr>
      </p:pic>
      <p:pic>
        <p:nvPicPr>
          <p:cNvPr id="16" name="תמונה 15">
            <a:extLst>
              <a:ext uri="{FF2B5EF4-FFF2-40B4-BE49-F238E27FC236}">
                <a16:creationId xmlns:a16="http://schemas.microsoft.com/office/drawing/2014/main" id="{6D60D901-EAEA-454F-BE71-87E3404CD901}"/>
              </a:ext>
            </a:extLst>
          </p:cNvPr>
          <p:cNvPicPr>
            <a:picLocks noChangeAspect="1"/>
          </p:cNvPicPr>
          <p:nvPr/>
        </p:nvPicPr>
        <p:blipFill>
          <a:blip r:embed="rId3"/>
          <a:stretch>
            <a:fillRect/>
          </a:stretch>
        </p:blipFill>
        <p:spPr>
          <a:xfrm>
            <a:off x="2832339" y="2044114"/>
            <a:ext cx="6515100" cy="1171575"/>
          </a:xfrm>
          <a:prstGeom prst="rect">
            <a:avLst/>
          </a:prstGeom>
        </p:spPr>
      </p:pic>
      <p:pic>
        <p:nvPicPr>
          <p:cNvPr id="19" name="תמונה 18">
            <a:extLst>
              <a:ext uri="{FF2B5EF4-FFF2-40B4-BE49-F238E27FC236}">
                <a16:creationId xmlns:a16="http://schemas.microsoft.com/office/drawing/2014/main" id="{7CC5280A-1D02-443F-A116-21C7965B5E6F}"/>
              </a:ext>
            </a:extLst>
          </p:cNvPr>
          <p:cNvPicPr>
            <a:picLocks noChangeAspect="1"/>
          </p:cNvPicPr>
          <p:nvPr/>
        </p:nvPicPr>
        <p:blipFill>
          <a:blip r:embed="rId4"/>
          <a:stretch>
            <a:fillRect/>
          </a:stretch>
        </p:blipFill>
        <p:spPr>
          <a:xfrm>
            <a:off x="2895600" y="3997708"/>
            <a:ext cx="3571875" cy="1304925"/>
          </a:xfrm>
          <a:prstGeom prst="rect">
            <a:avLst/>
          </a:prstGeom>
        </p:spPr>
      </p:pic>
    </p:spTree>
    <p:extLst>
      <p:ext uri="{BB962C8B-B14F-4D97-AF65-F5344CB8AC3E}">
        <p14:creationId xmlns:p14="http://schemas.microsoft.com/office/powerpoint/2010/main" val="23967979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Modifying elements in a list</a:t>
            </a:r>
            <a:endParaRPr lang="fr-FR" sz="2400" dirty="0">
              <a:solidFill>
                <a:schemeClr val="accent1">
                  <a:lumMod val="75000"/>
                </a:schemeClr>
              </a:solidFill>
              <a:latin typeface="Trebuchet MS"/>
              <a:cs typeface="Trebuchet MS"/>
            </a:endParaRP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806460" y="588759"/>
            <a:ext cx="6508630" cy="523220"/>
          </a:xfrm>
          <a:prstGeom prst="rect">
            <a:avLst/>
          </a:prstGeom>
          <a:noFill/>
        </p:spPr>
        <p:txBody>
          <a:bodyPr wrap="square">
            <a:spAutoFit/>
          </a:bodyPr>
          <a:lstStyle/>
          <a:p>
            <a:r>
              <a:rPr lang="en-US" sz="1400" dirty="0"/>
              <a:t>Example</a:t>
            </a:r>
          </a:p>
          <a:p>
            <a:r>
              <a:rPr lang="en-US" sz="1400" dirty="0"/>
              <a:t>This example returns the items from the beginning to, but NOT included, "kiwi":</a:t>
            </a:r>
          </a:p>
        </p:txBody>
      </p:sp>
      <p:pic>
        <p:nvPicPr>
          <p:cNvPr id="4" name="תמונה 3">
            <a:extLst>
              <a:ext uri="{FF2B5EF4-FFF2-40B4-BE49-F238E27FC236}">
                <a16:creationId xmlns:a16="http://schemas.microsoft.com/office/drawing/2014/main" id="{01B6BD50-4390-42ED-98FB-AD82BE29356E}"/>
              </a:ext>
            </a:extLst>
          </p:cNvPr>
          <p:cNvPicPr>
            <a:picLocks noChangeAspect="1"/>
          </p:cNvPicPr>
          <p:nvPr/>
        </p:nvPicPr>
        <p:blipFill>
          <a:blip r:embed="rId2"/>
          <a:stretch>
            <a:fillRect/>
          </a:stretch>
        </p:blipFill>
        <p:spPr>
          <a:xfrm>
            <a:off x="2806460" y="1086515"/>
            <a:ext cx="4905375" cy="2495550"/>
          </a:xfrm>
          <a:prstGeom prst="rect">
            <a:avLst/>
          </a:prstGeom>
        </p:spPr>
      </p:pic>
      <p:pic>
        <p:nvPicPr>
          <p:cNvPr id="6" name="תמונה 5">
            <a:extLst>
              <a:ext uri="{FF2B5EF4-FFF2-40B4-BE49-F238E27FC236}">
                <a16:creationId xmlns:a16="http://schemas.microsoft.com/office/drawing/2014/main" id="{856CE6D1-F612-4ED4-873C-ACB11379F0D2}"/>
              </a:ext>
            </a:extLst>
          </p:cNvPr>
          <p:cNvPicPr>
            <a:picLocks noChangeAspect="1"/>
          </p:cNvPicPr>
          <p:nvPr/>
        </p:nvPicPr>
        <p:blipFill rotWithShape="1">
          <a:blip r:embed="rId3"/>
          <a:srcRect t="9827"/>
          <a:stretch/>
        </p:blipFill>
        <p:spPr>
          <a:xfrm>
            <a:off x="2815086" y="3657600"/>
            <a:ext cx="5019675" cy="2971800"/>
          </a:xfrm>
          <a:prstGeom prst="rect">
            <a:avLst/>
          </a:prstGeom>
        </p:spPr>
      </p:pic>
    </p:spTree>
    <p:extLst>
      <p:ext uri="{BB962C8B-B14F-4D97-AF65-F5344CB8AC3E}">
        <p14:creationId xmlns:p14="http://schemas.microsoft.com/office/powerpoint/2010/main" val="34916252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Modifying elements in a list</a:t>
            </a:r>
            <a:endParaRPr lang="fr-FR" sz="2400" dirty="0">
              <a:solidFill>
                <a:schemeClr val="accent1">
                  <a:lumMod val="75000"/>
                </a:schemeClr>
              </a:solidFill>
              <a:latin typeface="Trebuchet MS"/>
              <a:cs typeface="Trebuchet MS"/>
            </a:endParaRP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6508630" cy="523220"/>
          </a:xfrm>
          <a:prstGeom prst="rect">
            <a:avLst/>
          </a:prstGeom>
          <a:noFill/>
        </p:spPr>
        <p:txBody>
          <a:bodyPr wrap="square">
            <a:spAutoFit/>
          </a:bodyPr>
          <a:lstStyle/>
          <a:p>
            <a:r>
              <a:rPr lang="en-US" sz="1400" dirty="0"/>
              <a:t>Example</a:t>
            </a:r>
          </a:p>
          <a:p>
            <a:r>
              <a:rPr lang="en-US" sz="1400" dirty="0"/>
              <a:t>This example returns the items from the beginning to, but NOT included, "kiwi":</a:t>
            </a:r>
          </a:p>
        </p:txBody>
      </p:sp>
      <p:pic>
        <p:nvPicPr>
          <p:cNvPr id="5" name="תמונה 4">
            <a:extLst>
              <a:ext uri="{FF2B5EF4-FFF2-40B4-BE49-F238E27FC236}">
                <a16:creationId xmlns:a16="http://schemas.microsoft.com/office/drawing/2014/main" id="{286E2686-CD10-4A08-871B-D81C527C55A9}"/>
              </a:ext>
            </a:extLst>
          </p:cNvPr>
          <p:cNvPicPr>
            <a:picLocks noChangeAspect="1"/>
          </p:cNvPicPr>
          <p:nvPr/>
        </p:nvPicPr>
        <p:blipFill>
          <a:blip r:embed="rId2"/>
          <a:stretch>
            <a:fillRect/>
          </a:stretch>
        </p:blipFill>
        <p:spPr>
          <a:xfrm>
            <a:off x="2815086" y="933284"/>
            <a:ext cx="7048500" cy="3238500"/>
          </a:xfrm>
          <a:prstGeom prst="rect">
            <a:avLst/>
          </a:prstGeom>
        </p:spPr>
      </p:pic>
    </p:spTree>
    <p:extLst>
      <p:ext uri="{BB962C8B-B14F-4D97-AF65-F5344CB8AC3E}">
        <p14:creationId xmlns:p14="http://schemas.microsoft.com/office/powerpoint/2010/main" val="3869068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Why Python?</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1520929"/>
          </a:xfrm>
          <a:prstGeom prst="rect">
            <a:avLst/>
          </a:prstGeom>
        </p:spPr>
        <p:txBody>
          <a:bodyPr vert="horz" wrap="square" lIns="0" tIns="12700" rIns="0" bIns="0" rtlCol="0">
            <a:spAutoFit/>
          </a:bodyPr>
          <a:lstStyle/>
          <a:p>
            <a:pPr marL="285750" indent="-285750" algn="l" fontAlgn="base">
              <a:buFont typeface="Arial" panose="020B0604020202020204" pitchFamily="34" charset="0"/>
              <a:buChar char="•"/>
            </a:pPr>
            <a:r>
              <a:rPr lang="en-US" sz="1400" b="1" i="0" dirty="0">
                <a:effectLst/>
                <a:latin typeface="var(--font-din)"/>
              </a:rPr>
              <a:t>Python works on different platforms (Windows, Mac, Linux, Raspberry Pi, </a:t>
            </a:r>
            <a:r>
              <a:rPr lang="en-US" sz="1400" b="1" i="0" dirty="0" err="1">
                <a:effectLst/>
                <a:latin typeface="var(--font-din)"/>
              </a:rPr>
              <a:t>etc</a:t>
            </a:r>
            <a:r>
              <a:rPr lang="en-US" sz="1400" b="1" i="0" dirty="0">
                <a:effectLst/>
                <a:latin typeface="var(--font-din)"/>
              </a:rPr>
              <a:t>).</a:t>
            </a:r>
          </a:p>
          <a:p>
            <a:pPr marL="285750" indent="-285750" algn="l" fontAlgn="base">
              <a:buFont typeface="Arial" panose="020B0604020202020204" pitchFamily="34" charset="0"/>
              <a:buChar char="•"/>
            </a:pPr>
            <a:r>
              <a:rPr lang="en-US" sz="1400" b="1" i="0" dirty="0">
                <a:effectLst/>
                <a:latin typeface="var(--font-din)"/>
              </a:rPr>
              <a:t>Python has a simple syntax similar to the English language.</a:t>
            </a:r>
          </a:p>
          <a:p>
            <a:pPr marL="285750" indent="-285750" algn="l" fontAlgn="base">
              <a:buFont typeface="Arial" panose="020B0604020202020204" pitchFamily="34" charset="0"/>
              <a:buChar char="•"/>
            </a:pPr>
            <a:r>
              <a:rPr lang="en-US" sz="1400" b="1" i="0" dirty="0">
                <a:effectLst/>
                <a:latin typeface="var(--font-din)"/>
              </a:rPr>
              <a:t>Python has syntax that allows developers to write programs with fewer lines than some other programming languages.</a:t>
            </a:r>
          </a:p>
          <a:p>
            <a:pPr marL="285750" indent="-285750" algn="l" fontAlgn="base">
              <a:buFont typeface="Arial" panose="020B0604020202020204" pitchFamily="34" charset="0"/>
              <a:buChar char="•"/>
            </a:pPr>
            <a:r>
              <a:rPr lang="en-US" sz="1400" b="1" i="0" dirty="0">
                <a:effectLst/>
                <a:latin typeface="var(--font-din)"/>
              </a:rPr>
              <a:t>Python runs on an interpreter system, meaning that code can be executed as soon as it is written. This means that prototyping can be very quick.</a:t>
            </a:r>
          </a:p>
          <a:p>
            <a:pPr marL="285750" indent="-285750" algn="l" fontAlgn="base">
              <a:buFont typeface="Arial" panose="020B0604020202020204" pitchFamily="34" charset="0"/>
              <a:buChar char="•"/>
            </a:pPr>
            <a:r>
              <a:rPr lang="en-US" sz="1400" b="1" i="0" dirty="0">
                <a:effectLst/>
                <a:latin typeface="var(--font-din)"/>
              </a:rPr>
              <a:t>Python can be treated in a procedural way, an object-oriented way or a functional way.</a:t>
            </a:r>
          </a:p>
        </p:txBody>
      </p:sp>
      <p:pic>
        <p:nvPicPr>
          <p:cNvPr id="4" name="תמונה 3">
            <a:extLst>
              <a:ext uri="{FF2B5EF4-FFF2-40B4-BE49-F238E27FC236}">
                <a16:creationId xmlns:a16="http://schemas.microsoft.com/office/drawing/2014/main" id="{CF3937AC-637E-4EC9-AB6D-9005CBB25844}"/>
              </a:ext>
            </a:extLst>
          </p:cNvPr>
          <p:cNvPicPr>
            <a:picLocks noChangeAspect="1"/>
          </p:cNvPicPr>
          <p:nvPr/>
        </p:nvPicPr>
        <p:blipFill rotWithShape="1">
          <a:blip r:embed="rId2"/>
          <a:srcRect l="931" t="4345" r="-931" b="-512"/>
          <a:stretch/>
        </p:blipFill>
        <p:spPr>
          <a:xfrm>
            <a:off x="3124200" y="2231385"/>
            <a:ext cx="8409305" cy="4441949"/>
          </a:xfrm>
          <a:prstGeom prst="rect">
            <a:avLst/>
          </a:prstGeom>
        </p:spPr>
      </p:pic>
    </p:spTree>
    <p:extLst>
      <p:ext uri="{BB962C8B-B14F-4D97-AF65-F5344CB8AC3E}">
        <p14:creationId xmlns:p14="http://schemas.microsoft.com/office/powerpoint/2010/main" val="27258321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Removing elements from a list</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6508630" cy="307777"/>
          </a:xfrm>
          <a:prstGeom prst="rect">
            <a:avLst/>
          </a:prstGeom>
          <a:noFill/>
        </p:spPr>
        <p:txBody>
          <a:bodyPr wrap="square">
            <a:spAutoFit/>
          </a:bodyPr>
          <a:lstStyle/>
          <a:p>
            <a:r>
              <a:rPr lang="en-US" sz="1400" dirty="0"/>
              <a:t>The remove() method removes the specified item.</a:t>
            </a:r>
          </a:p>
        </p:txBody>
      </p:sp>
      <p:pic>
        <p:nvPicPr>
          <p:cNvPr id="5" name="Picture 4">
            <a:extLst>
              <a:ext uri="{FF2B5EF4-FFF2-40B4-BE49-F238E27FC236}">
                <a16:creationId xmlns:a16="http://schemas.microsoft.com/office/drawing/2014/main" id="{1E95A7DF-CF57-422D-AE9C-F46AD0783E86}"/>
              </a:ext>
            </a:extLst>
          </p:cNvPr>
          <p:cNvPicPr>
            <a:picLocks noChangeAspect="1"/>
          </p:cNvPicPr>
          <p:nvPr/>
        </p:nvPicPr>
        <p:blipFill rotWithShape="1">
          <a:blip r:embed="rId2"/>
          <a:srcRect b="17226"/>
          <a:stretch/>
        </p:blipFill>
        <p:spPr>
          <a:xfrm>
            <a:off x="2806460" y="848306"/>
            <a:ext cx="5654530" cy="1513894"/>
          </a:xfrm>
          <a:prstGeom prst="rect">
            <a:avLst/>
          </a:prstGeom>
        </p:spPr>
      </p:pic>
      <p:pic>
        <p:nvPicPr>
          <p:cNvPr id="7" name="Picture 6">
            <a:extLst>
              <a:ext uri="{FF2B5EF4-FFF2-40B4-BE49-F238E27FC236}">
                <a16:creationId xmlns:a16="http://schemas.microsoft.com/office/drawing/2014/main" id="{E8ADD6C2-3318-4978-A7DA-9C558BFBBA23}"/>
              </a:ext>
            </a:extLst>
          </p:cNvPr>
          <p:cNvPicPr>
            <a:picLocks noChangeAspect="1"/>
          </p:cNvPicPr>
          <p:nvPr/>
        </p:nvPicPr>
        <p:blipFill>
          <a:blip r:embed="rId3"/>
          <a:stretch>
            <a:fillRect/>
          </a:stretch>
        </p:blipFill>
        <p:spPr>
          <a:xfrm>
            <a:off x="2809592" y="2824181"/>
            <a:ext cx="4976291" cy="2911092"/>
          </a:xfrm>
          <a:prstGeom prst="rect">
            <a:avLst/>
          </a:prstGeom>
        </p:spPr>
      </p:pic>
      <p:sp>
        <p:nvSpPr>
          <p:cNvPr id="11" name="תיבת טקסט 9">
            <a:extLst>
              <a:ext uri="{FF2B5EF4-FFF2-40B4-BE49-F238E27FC236}">
                <a16:creationId xmlns:a16="http://schemas.microsoft.com/office/drawing/2014/main" id="{4D15C983-117F-4206-BFE4-0862B068108E}"/>
              </a:ext>
            </a:extLst>
          </p:cNvPr>
          <p:cNvSpPr txBox="1"/>
          <p:nvPr/>
        </p:nvSpPr>
        <p:spPr>
          <a:xfrm>
            <a:off x="2806460" y="2508053"/>
            <a:ext cx="6508630" cy="307777"/>
          </a:xfrm>
          <a:prstGeom prst="rect">
            <a:avLst/>
          </a:prstGeom>
          <a:noFill/>
        </p:spPr>
        <p:txBody>
          <a:bodyPr wrap="square">
            <a:spAutoFit/>
          </a:bodyPr>
          <a:lstStyle/>
          <a:p>
            <a:r>
              <a:rPr lang="en-US" sz="1400" dirty="0"/>
              <a:t>The remove() method removes the specified item.</a:t>
            </a:r>
          </a:p>
        </p:txBody>
      </p:sp>
      <p:pic>
        <p:nvPicPr>
          <p:cNvPr id="12" name="Picture 11">
            <a:extLst>
              <a:ext uri="{FF2B5EF4-FFF2-40B4-BE49-F238E27FC236}">
                <a16:creationId xmlns:a16="http://schemas.microsoft.com/office/drawing/2014/main" id="{3D73137D-8CA4-4EA2-A9A3-42DCA70D8886}"/>
              </a:ext>
            </a:extLst>
          </p:cNvPr>
          <p:cNvPicPr>
            <a:picLocks noChangeAspect="1"/>
          </p:cNvPicPr>
          <p:nvPr/>
        </p:nvPicPr>
        <p:blipFill>
          <a:blip r:embed="rId4"/>
          <a:stretch>
            <a:fillRect/>
          </a:stretch>
        </p:blipFill>
        <p:spPr>
          <a:xfrm>
            <a:off x="8001000" y="5105400"/>
            <a:ext cx="1935648" cy="525826"/>
          </a:xfrm>
          <a:prstGeom prst="rect">
            <a:avLst/>
          </a:prstGeom>
        </p:spPr>
      </p:pic>
    </p:spTree>
    <p:extLst>
      <p:ext uri="{BB962C8B-B14F-4D97-AF65-F5344CB8AC3E}">
        <p14:creationId xmlns:p14="http://schemas.microsoft.com/office/powerpoint/2010/main" val="26639166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Removing elements from a list</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6508630" cy="307777"/>
          </a:xfrm>
          <a:prstGeom prst="rect">
            <a:avLst/>
          </a:prstGeom>
          <a:noFill/>
        </p:spPr>
        <p:txBody>
          <a:bodyPr wrap="square">
            <a:spAutoFit/>
          </a:bodyPr>
          <a:lstStyle/>
          <a:p>
            <a:r>
              <a:rPr lang="en-US" sz="1400" dirty="0"/>
              <a:t>If you do not specify the index, the pop() method removes the last item.</a:t>
            </a:r>
          </a:p>
        </p:txBody>
      </p:sp>
      <p:sp>
        <p:nvSpPr>
          <p:cNvPr id="11" name="תיבת טקסט 9">
            <a:extLst>
              <a:ext uri="{FF2B5EF4-FFF2-40B4-BE49-F238E27FC236}">
                <a16:creationId xmlns:a16="http://schemas.microsoft.com/office/drawing/2014/main" id="{4D15C983-117F-4206-BFE4-0862B068108E}"/>
              </a:ext>
            </a:extLst>
          </p:cNvPr>
          <p:cNvSpPr txBox="1"/>
          <p:nvPr/>
        </p:nvSpPr>
        <p:spPr>
          <a:xfrm>
            <a:off x="2841685" y="2218319"/>
            <a:ext cx="6508630" cy="307777"/>
          </a:xfrm>
          <a:prstGeom prst="rect">
            <a:avLst/>
          </a:prstGeom>
          <a:noFill/>
        </p:spPr>
        <p:txBody>
          <a:bodyPr wrap="square">
            <a:spAutoFit/>
          </a:bodyPr>
          <a:lstStyle/>
          <a:p>
            <a:r>
              <a:rPr lang="en-US" sz="1400" dirty="0"/>
              <a:t>Remove the first item</a:t>
            </a:r>
          </a:p>
        </p:txBody>
      </p:sp>
      <p:pic>
        <p:nvPicPr>
          <p:cNvPr id="4" name="Picture 3">
            <a:extLst>
              <a:ext uri="{FF2B5EF4-FFF2-40B4-BE49-F238E27FC236}">
                <a16:creationId xmlns:a16="http://schemas.microsoft.com/office/drawing/2014/main" id="{D3071C63-B023-4590-BCA6-6F9E7C9F1F52}"/>
              </a:ext>
            </a:extLst>
          </p:cNvPr>
          <p:cNvPicPr>
            <a:picLocks noChangeAspect="1"/>
          </p:cNvPicPr>
          <p:nvPr/>
        </p:nvPicPr>
        <p:blipFill rotWithShape="1">
          <a:blip r:embed="rId2"/>
          <a:srcRect t="24017"/>
          <a:stretch/>
        </p:blipFill>
        <p:spPr>
          <a:xfrm>
            <a:off x="2806460" y="837868"/>
            <a:ext cx="4176122" cy="1262311"/>
          </a:xfrm>
          <a:prstGeom prst="rect">
            <a:avLst/>
          </a:prstGeom>
        </p:spPr>
      </p:pic>
      <p:pic>
        <p:nvPicPr>
          <p:cNvPr id="9" name="Picture 8">
            <a:extLst>
              <a:ext uri="{FF2B5EF4-FFF2-40B4-BE49-F238E27FC236}">
                <a16:creationId xmlns:a16="http://schemas.microsoft.com/office/drawing/2014/main" id="{1711886F-5D98-48AE-ADCC-BC927351FDC5}"/>
              </a:ext>
            </a:extLst>
          </p:cNvPr>
          <p:cNvPicPr>
            <a:picLocks noChangeAspect="1"/>
          </p:cNvPicPr>
          <p:nvPr/>
        </p:nvPicPr>
        <p:blipFill>
          <a:blip r:embed="rId3"/>
          <a:stretch>
            <a:fillRect/>
          </a:stretch>
        </p:blipFill>
        <p:spPr>
          <a:xfrm>
            <a:off x="2820030" y="2644236"/>
            <a:ext cx="4450466" cy="1280271"/>
          </a:xfrm>
          <a:prstGeom prst="rect">
            <a:avLst/>
          </a:prstGeom>
        </p:spPr>
      </p:pic>
      <p:sp>
        <p:nvSpPr>
          <p:cNvPr id="13" name="תיבת טקסט 9">
            <a:extLst>
              <a:ext uri="{FF2B5EF4-FFF2-40B4-BE49-F238E27FC236}">
                <a16:creationId xmlns:a16="http://schemas.microsoft.com/office/drawing/2014/main" id="{6D37F146-272C-46BC-882E-720135F714A3}"/>
              </a:ext>
            </a:extLst>
          </p:cNvPr>
          <p:cNvSpPr txBox="1"/>
          <p:nvPr/>
        </p:nvSpPr>
        <p:spPr>
          <a:xfrm>
            <a:off x="2835688" y="4042647"/>
            <a:ext cx="6508630" cy="738664"/>
          </a:xfrm>
          <a:prstGeom prst="rect">
            <a:avLst/>
          </a:prstGeom>
          <a:noFill/>
        </p:spPr>
        <p:txBody>
          <a:bodyPr wrap="square">
            <a:spAutoFit/>
          </a:bodyPr>
          <a:lstStyle/>
          <a:p>
            <a:r>
              <a:rPr lang="en-US" sz="1400" dirty="0"/>
              <a:t>The clear() method empties the list.</a:t>
            </a:r>
          </a:p>
          <a:p>
            <a:endParaRPr lang="en-US" sz="1400" dirty="0"/>
          </a:p>
          <a:p>
            <a:r>
              <a:rPr lang="en-US" sz="1400" dirty="0"/>
              <a:t>The list still remains, but it has no content.</a:t>
            </a:r>
          </a:p>
        </p:txBody>
      </p:sp>
      <p:pic>
        <p:nvPicPr>
          <p:cNvPr id="15" name="Picture 14">
            <a:extLst>
              <a:ext uri="{FF2B5EF4-FFF2-40B4-BE49-F238E27FC236}">
                <a16:creationId xmlns:a16="http://schemas.microsoft.com/office/drawing/2014/main" id="{FA33B8AE-5AB0-44E2-9B5E-AB6142DD1EFF}"/>
              </a:ext>
            </a:extLst>
          </p:cNvPr>
          <p:cNvPicPr>
            <a:picLocks noChangeAspect="1"/>
          </p:cNvPicPr>
          <p:nvPr/>
        </p:nvPicPr>
        <p:blipFill>
          <a:blip r:embed="rId4"/>
          <a:stretch>
            <a:fillRect/>
          </a:stretch>
        </p:blipFill>
        <p:spPr>
          <a:xfrm>
            <a:off x="2895600" y="5021787"/>
            <a:ext cx="3955123" cy="1219306"/>
          </a:xfrm>
          <a:prstGeom prst="rect">
            <a:avLst/>
          </a:prstGeom>
        </p:spPr>
      </p:pic>
    </p:spTree>
    <p:extLst>
      <p:ext uri="{BB962C8B-B14F-4D97-AF65-F5344CB8AC3E}">
        <p14:creationId xmlns:p14="http://schemas.microsoft.com/office/powerpoint/2010/main" val="34615868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Join Two Lists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6508630" cy="738664"/>
          </a:xfrm>
          <a:prstGeom prst="rect">
            <a:avLst/>
          </a:prstGeom>
          <a:noFill/>
        </p:spPr>
        <p:txBody>
          <a:bodyPr wrap="square">
            <a:spAutoFit/>
          </a:bodyPr>
          <a:lstStyle/>
          <a:p>
            <a:r>
              <a:rPr lang="en-US" sz="1400" dirty="0"/>
              <a:t>There are several ways to join, or concatenate, two or more lists in Python.</a:t>
            </a:r>
          </a:p>
          <a:p>
            <a:endParaRPr lang="en-US" sz="1400" dirty="0"/>
          </a:p>
          <a:p>
            <a:r>
              <a:rPr lang="en-US" sz="1400" dirty="0"/>
              <a:t>One of the easiest ways are by using the + operator.</a:t>
            </a:r>
          </a:p>
        </p:txBody>
      </p:sp>
      <p:sp>
        <p:nvSpPr>
          <p:cNvPr id="11" name="תיבת טקסט 9">
            <a:extLst>
              <a:ext uri="{FF2B5EF4-FFF2-40B4-BE49-F238E27FC236}">
                <a16:creationId xmlns:a16="http://schemas.microsoft.com/office/drawing/2014/main" id="{4D15C983-117F-4206-BFE4-0862B068108E}"/>
              </a:ext>
            </a:extLst>
          </p:cNvPr>
          <p:cNvSpPr txBox="1"/>
          <p:nvPr/>
        </p:nvSpPr>
        <p:spPr>
          <a:xfrm>
            <a:off x="2787770" y="3193269"/>
            <a:ext cx="6508630" cy="307777"/>
          </a:xfrm>
          <a:prstGeom prst="rect">
            <a:avLst/>
          </a:prstGeom>
          <a:noFill/>
        </p:spPr>
        <p:txBody>
          <a:bodyPr wrap="square">
            <a:spAutoFit/>
          </a:bodyPr>
          <a:lstStyle/>
          <a:p>
            <a:r>
              <a:rPr lang="en-US" sz="1400" dirty="0"/>
              <a:t>Use the extend() method to add list2 at the end of list1:</a:t>
            </a:r>
          </a:p>
        </p:txBody>
      </p:sp>
      <p:pic>
        <p:nvPicPr>
          <p:cNvPr id="5" name="Picture 4">
            <a:extLst>
              <a:ext uri="{FF2B5EF4-FFF2-40B4-BE49-F238E27FC236}">
                <a16:creationId xmlns:a16="http://schemas.microsoft.com/office/drawing/2014/main" id="{9113E910-0515-468C-9F34-0953FEF56A67}"/>
              </a:ext>
            </a:extLst>
          </p:cNvPr>
          <p:cNvPicPr>
            <a:picLocks noChangeAspect="1"/>
          </p:cNvPicPr>
          <p:nvPr/>
        </p:nvPicPr>
        <p:blipFill>
          <a:blip r:embed="rId2"/>
          <a:stretch>
            <a:fillRect/>
          </a:stretch>
        </p:blipFill>
        <p:spPr>
          <a:xfrm>
            <a:off x="2895600" y="1274394"/>
            <a:ext cx="2385267" cy="1592718"/>
          </a:xfrm>
          <a:prstGeom prst="rect">
            <a:avLst/>
          </a:prstGeom>
        </p:spPr>
      </p:pic>
      <p:pic>
        <p:nvPicPr>
          <p:cNvPr id="7" name="Picture 6">
            <a:extLst>
              <a:ext uri="{FF2B5EF4-FFF2-40B4-BE49-F238E27FC236}">
                <a16:creationId xmlns:a16="http://schemas.microsoft.com/office/drawing/2014/main" id="{FD944D2B-2635-493C-ABBC-8EB46AB096D8}"/>
              </a:ext>
            </a:extLst>
          </p:cNvPr>
          <p:cNvPicPr>
            <a:picLocks noChangeAspect="1"/>
          </p:cNvPicPr>
          <p:nvPr/>
        </p:nvPicPr>
        <p:blipFill>
          <a:blip r:embed="rId3"/>
          <a:stretch>
            <a:fillRect/>
          </a:stretch>
        </p:blipFill>
        <p:spPr>
          <a:xfrm>
            <a:off x="5486400" y="1306851"/>
            <a:ext cx="2583404" cy="1082134"/>
          </a:xfrm>
          <a:prstGeom prst="rect">
            <a:avLst/>
          </a:prstGeom>
        </p:spPr>
      </p:pic>
      <p:pic>
        <p:nvPicPr>
          <p:cNvPr id="14" name="Picture 13">
            <a:extLst>
              <a:ext uri="{FF2B5EF4-FFF2-40B4-BE49-F238E27FC236}">
                <a16:creationId xmlns:a16="http://schemas.microsoft.com/office/drawing/2014/main" id="{532A002A-3C51-498D-925C-FC6E8F9D85F5}"/>
              </a:ext>
            </a:extLst>
          </p:cNvPr>
          <p:cNvPicPr>
            <a:picLocks noChangeAspect="1"/>
          </p:cNvPicPr>
          <p:nvPr/>
        </p:nvPicPr>
        <p:blipFill>
          <a:blip r:embed="rId4"/>
          <a:stretch>
            <a:fillRect/>
          </a:stretch>
        </p:blipFill>
        <p:spPr>
          <a:xfrm>
            <a:off x="2895600" y="3671397"/>
            <a:ext cx="5231458" cy="1434004"/>
          </a:xfrm>
          <a:prstGeom prst="rect">
            <a:avLst/>
          </a:prstGeom>
        </p:spPr>
      </p:pic>
      <p:pic>
        <p:nvPicPr>
          <p:cNvPr id="17" name="Picture 16">
            <a:extLst>
              <a:ext uri="{FF2B5EF4-FFF2-40B4-BE49-F238E27FC236}">
                <a16:creationId xmlns:a16="http://schemas.microsoft.com/office/drawing/2014/main" id="{A65931EB-780E-40C8-86B5-BFA9E6FB45CF}"/>
              </a:ext>
            </a:extLst>
          </p:cNvPr>
          <p:cNvPicPr>
            <a:picLocks noChangeAspect="1"/>
          </p:cNvPicPr>
          <p:nvPr/>
        </p:nvPicPr>
        <p:blipFill rotWithShape="1">
          <a:blip r:embed="rId5"/>
          <a:srcRect r="890"/>
          <a:stretch/>
        </p:blipFill>
        <p:spPr>
          <a:xfrm>
            <a:off x="8229600" y="3733800"/>
            <a:ext cx="3814175" cy="868755"/>
          </a:xfrm>
          <a:prstGeom prst="rect">
            <a:avLst/>
          </a:prstGeom>
        </p:spPr>
      </p:pic>
    </p:spTree>
    <p:extLst>
      <p:ext uri="{BB962C8B-B14F-4D97-AF65-F5344CB8AC3E}">
        <p14:creationId xmlns:p14="http://schemas.microsoft.com/office/powerpoint/2010/main" val="34522906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List Methods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6508630" cy="307777"/>
          </a:xfrm>
          <a:prstGeom prst="rect">
            <a:avLst/>
          </a:prstGeom>
          <a:noFill/>
        </p:spPr>
        <p:txBody>
          <a:bodyPr wrap="square">
            <a:spAutoFit/>
          </a:bodyPr>
          <a:lstStyle/>
          <a:p>
            <a:r>
              <a:rPr lang="en-US" sz="1400" dirty="0"/>
              <a:t>Python has a set of built-in methods that you can use on lists.</a:t>
            </a:r>
          </a:p>
        </p:txBody>
      </p:sp>
      <p:pic>
        <p:nvPicPr>
          <p:cNvPr id="4" name="Picture 3">
            <a:extLst>
              <a:ext uri="{FF2B5EF4-FFF2-40B4-BE49-F238E27FC236}">
                <a16:creationId xmlns:a16="http://schemas.microsoft.com/office/drawing/2014/main" id="{997B1551-D1C8-4F15-92B9-6F8E116570E2}"/>
              </a:ext>
            </a:extLst>
          </p:cNvPr>
          <p:cNvPicPr>
            <a:picLocks noChangeAspect="1"/>
          </p:cNvPicPr>
          <p:nvPr/>
        </p:nvPicPr>
        <p:blipFill>
          <a:blip r:embed="rId2"/>
          <a:stretch>
            <a:fillRect/>
          </a:stretch>
        </p:blipFill>
        <p:spPr>
          <a:xfrm>
            <a:off x="2893512" y="979104"/>
            <a:ext cx="8169348" cy="4717189"/>
          </a:xfrm>
          <a:prstGeom prst="rect">
            <a:avLst/>
          </a:prstGeom>
        </p:spPr>
      </p:pic>
    </p:spTree>
    <p:extLst>
      <p:ext uri="{BB962C8B-B14F-4D97-AF65-F5344CB8AC3E}">
        <p14:creationId xmlns:p14="http://schemas.microsoft.com/office/powerpoint/2010/main" val="26600007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List Methods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6508630" cy="307777"/>
          </a:xfrm>
          <a:prstGeom prst="rect">
            <a:avLst/>
          </a:prstGeom>
          <a:noFill/>
        </p:spPr>
        <p:txBody>
          <a:bodyPr wrap="square">
            <a:spAutoFit/>
          </a:bodyPr>
          <a:lstStyle/>
          <a:p>
            <a:r>
              <a:rPr lang="en-US" sz="1400" dirty="0"/>
              <a:t>Python has a set of built-in methods that you can use on lists.</a:t>
            </a:r>
          </a:p>
        </p:txBody>
      </p:sp>
      <p:pic>
        <p:nvPicPr>
          <p:cNvPr id="4" name="Picture 3">
            <a:extLst>
              <a:ext uri="{FF2B5EF4-FFF2-40B4-BE49-F238E27FC236}">
                <a16:creationId xmlns:a16="http://schemas.microsoft.com/office/drawing/2014/main" id="{997B1551-D1C8-4F15-92B9-6F8E116570E2}"/>
              </a:ext>
            </a:extLst>
          </p:cNvPr>
          <p:cNvPicPr>
            <a:picLocks noChangeAspect="1"/>
          </p:cNvPicPr>
          <p:nvPr/>
        </p:nvPicPr>
        <p:blipFill>
          <a:blip r:embed="rId2"/>
          <a:stretch>
            <a:fillRect/>
          </a:stretch>
        </p:blipFill>
        <p:spPr>
          <a:xfrm>
            <a:off x="2893512" y="979104"/>
            <a:ext cx="8169348" cy="4717189"/>
          </a:xfrm>
          <a:prstGeom prst="rect">
            <a:avLst/>
          </a:prstGeom>
        </p:spPr>
      </p:pic>
    </p:spTree>
    <p:extLst>
      <p:ext uri="{BB962C8B-B14F-4D97-AF65-F5344CB8AC3E}">
        <p14:creationId xmlns:p14="http://schemas.microsoft.com/office/powerpoint/2010/main" val="14845734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Tuples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6508630" cy="1169551"/>
          </a:xfrm>
          <a:prstGeom prst="rect">
            <a:avLst/>
          </a:prstGeom>
          <a:noFill/>
        </p:spPr>
        <p:txBody>
          <a:bodyPr wrap="square">
            <a:spAutoFit/>
          </a:bodyPr>
          <a:lstStyle/>
          <a:p>
            <a:r>
              <a:rPr lang="en-US" sz="1400" dirty="0"/>
              <a:t>Tuples are used to store multiple items in a single variable.</a:t>
            </a:r>
          </a:p>
          <a:p>
            <a:endParaRPr lang="en-US" sz="1400" dirty="0"/>
          </a:p>
          <a:p>
            <a:r>
              <a:rPr lang="en-US" sz="1400" dirty="0"/>
              <a:t>A tuple is a collection which is ordered and unchangeable.</a:t>
            </a:r>
          </a:p>
          <a:p>
            <a:endParaRPr lang="en-US" sz="1400" dirty="0"/>
          </a:p>
          <a:p>
            <a:r>
              <a:rPr lang="en-US" sz="1400" dirty="0"/>
              <a:t>Tuples are written with round brackets.</a:t>
            </a:r>
          </a:p>
        </p:txBody>
      </p:sp>
      <p:pic>
        <p:nvPicPr>
          <p:cNvPr id="5" name="Picture 4">
            <a:extLst>
              <a:ext uri="{FF2B5EF4-FFF2-40B4-BE49-F238E27FC236}">
                <a16:creationId xmlns:a16="http://schemas.microsoft.com/office/drawing/2014/main" id="{A9BC4A56-8B61-4E09-AE8D-AE988EC4F431}"/>
              </a:ext>
            </a:extLst>
          </p:cNvPr>
          <p:cNvPicPr>
            <a:picLocks noChangeAspect="1"/>
          </p:cNvPicPr>
          <p:nvPr/>
        </p:nvPicPr>
        <p:blipFill>
          <a:blip r:embed="rId2"/>
          <a:stretch>
            <a:fillRect/>
          </a:stretch>
        </p:blipFill>
        <p:spPr>
          <a:xfrm>
            <a:off x="2806460" y="1828800"/>
            <a:ext cx="4595258" cy="1051651"/>
          </a:xfrm>
          <a:prstGeom prst="rect">
            <a:avLst/>
          </a:prstGeom>
        </p:spPr>
      </p:pic>
      <p:pic>
        <p:nvPicPr>
          <p:cNvPr id="7" name="Picture 6">
            <a:extLst>
              <a:ext uri="{FF2B5EF4-FFF2-40B4-BE49-F238E27FC236}">
                <a16:creationId xmlns:a16="http://schemas.microsoft.com/office/drawing/2014/main" id="{3CC8B7E2-3A44-469A-9A5C-851F4FE562D5}"/>
              </a:ext>
            </a:extLst>
          </p:cNvPr>
          <p:cNvPicPr>
            <a:picLocks noChangeAspect="1"/>
          </p:cNvPicPr>
          <p:nvPr/>
        </p:nvPicPr>
        <p:blipFill>
          <a:blip r:embed="rId3"/>
          <a:stretch>
            <a:fillRect/>
          </a:stretch>
        </p:blipFill>
        <p:spPr>
          <a:xfrm>
            <a:off x="7620000" y="1828800"/>
            <a:ext cx="2941575" cy="823031"/>
          </a:xfrm>
          <a:prstGeom prst="rect">
            <a:avLst/>
          </a:prstGeom>
        </p:spPr>
      </p:pic>
      <p:sp>
        <p:nvSpPr>
          <p:cNvPr id="11" name="תיבת טקסט 9">
            <a:extLst>
              <a:ext uri="{FF2B5EF4-FFF2-40B4-BE49-F238E27FC236}">
                <a16:creationId xmlns:a16="http://schemas.microsoft.com/office/drawing/2014/main" id="{09764D7C-9E13-4179-B9E7-F73EF9782A57}"/>
              </a:ext>
            </a:extLst>
          </p:cNvPr>
          <p:cNvSpPr txBox="1"/>
          <p:nvPr/>
        </p:nvSpPr>
        <p:spPr>
          <a:xfrm>
            <a:off x="2757578" y="3086653"/>
            <a:ext cx="6508630" cy="3108543"/>
          </a:xfrm>
          <a:prstGeom prst="rect">
            <a:avLst/>
          </a:prstGeom>
          <a:noFill/>
        </p:spPr>
        <p:txBody>
          <a:bodyPr wrap="square">
            <a:spAutoFit/>
          </a:bodyPr>
          <a:lstStyle/>
          <a:p>
            <a:r>
              <a:rPr lang="en-US" sz="1400" dirty="0"/>
              <a:t>Tuple items are ordered, unchangeable, and allow duplicate values.</a:t>
            </a:r>
          </a:p>
          <a:p>
            <a:endParaRPr lang="en-US" sz="1400" dirty="0"/>
          </a:p>
          <a:p>
            <a:r>
              <a:rPr lang="en-US" sz="1400" dirty="0"/>
              <a:t>Tuple items are indexed, the first item has index [0], the second item has index [1] etc.</a:t>
            </a:r>
          </a:p>
          <a:p>
            <a:endParaRPr lang="en-US" sz="1400" dirty="0"/>
          </a:p>
          <a:p>
            <a:r>
              <a:rPr lang="en-US" sz="1400" dirty="0">
                <a:solidFill>
                  <a:schemeClr val="accent2"/>
                </a:solidFill>
              </a:rPr>
              <a:t>Ordered</a:t>
            </a:r>
          </a:p>
          <a:p>
            <a:r>
              <a:rPr lang="en-US" sz="1400" dirty="0"/>
              <a:t>When we say that tuples are ordered, it means that the items have a defined order, and that order will not change.</a:t>
            </a:r>
          </a:p>
          <a:p>
            <a:endParaRPr lang="en-US" sz="1400" dirty="0"/>
          </a:p>
          <a:p>
            <a:r>
              <a:rPr lang="en-US" sz="1400" dirty="0">
                <a:solidFill>
                  <a:schemeClr val="accent4"/>
                </a:solidFill>
              </a:rPr>
              <a:t>Unchangeable</a:t>
            </a:r>
          </a:p>
          <a:p>
            <a:r>
              <a:rPr lang="en-US" sz="1400" dirty="0"/>
              <a:t>Tuples are unchangeable, meaning that we cannot change, add or remove items after the tuple has been created.</a:t>
            </a:r>
          </a:p>
          <a:p>
            <a:endParaRPr lang="en-US" sz="1400" dirty="0"/>
          </a:p>
          <a:p>
            <a:r>
              <a:rPr lang="en-US" sz="1400" dirty="0">
                <a:solidFill>
                  <a:schemeClr val="accent2"/>
                </a:solidFill>
              </a:rPr>
              <a:t>Allow Duplicates</a:t>
            </a:r>
          </a:p>
          <a:p>
            <a:r>
              <a:rPr lang="en-US" sz="1400" dirty="0"/>
              <a:t>Since tuple are indexed, tuples can have items with the same value:</a:t>
            </a:r>
          </a:p>
        </p:txBody>
      </p:sp>
    </p:spTree>
    <p:extLst>
      <p:ext uri="{BB962C8B-B14F-4D97-AF65-F5344CB8AC3E}">
        <p14:creationId xmlns:p14="http://schemas.microsoft.com/office/powerpoint/2010/main" val="14075594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Tuples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6508630" cy="307777"/>
          </a:xfrm>
          <a:prstGeom prst="rect">
            <a:avLst/>
          </a:prstGeom>
          <a:noFill/>
        </p:spPr>
        <p:txBody>
          <a:bodyPr wrap="square">
            <a:spAutoFit/>
          </a:bodyPr>
          <a:lstStyle/>
          <a:p>
            <a:r>
              <a:rPr lang="en-US" sz="1400" dirty="0"/>
              <a:t>To determine how many items a tuple has, use the </a:t>
            </a:r>
            <a:r>
              <a:rPr lang="en-US" sz="1400" dirty="0" err="1"/>
              <a:t>len</a:t>
            </a:r>
            <a:r>
              <a:rPr lang="en-US" sz="1400" dirty="0"/>
              <a:t>() function:</a:t>
            </a:r>
          </a:p>
        </p:txBody>
      </p:sp>
      <p:sp>
        <p:nvSpPr>
          <p:cNvPr id="11" name="תיבת טקסט 9">
            <a:extLst>
              <a:ext uri="{FF2B5EF4-FFF2-40B4-BE49-F238E27FC236}">
                <a16:creationId xmlns:a16="http://schemas.microsoft.com/office/drawing/2014/main" id="{09764D7C-9E13-4179-B9E7-F73EF9782A57}"/>
              </a:ext>
            </a:extLst>
          </p:cNvPr>
          <p:cNvSpPr txBox="1"/>
          <p:nvPr/>
        </p:nvSpPr>
        <p:spPr>
          <a:xfrm>
            <a:off x="2792025" y="2305892"/>
            <a:ext cx="6508630" cy="523220"/>
          </a:xfrm>
          <a:prstGeom prst="rect">
            <a:avLst/>
          </a:prstGeom>
          <a:noFill/>
        </p:spPr>
        <p:txBody>
          <a:bodyPr wrap="square">
            <a:spAutoFit/>
          </a:bodyPr>
          <a:lstStyle/>
          <a:p>
            <a:r>
              <a:rPr lang="en-US" sz="1400" dirty="0"/>
              <a:t>Access Tuple Items</a:t>
            </a:r>
          </a:p>
          <a:p>
            <a:r>
              <a:rPr lang="en-US" sz="1400" dirty="0"/>
              <a:t>You can access tuple items by referring to the index number, inside square brackets:</a:t>
            </a:r>
          </a:p>
        </p:txBody>
      </p:sp>
      <p:pic>
        <p:nvPicPr>
          <p:cNvPr id="4" name="Picture 3">
            <a:extLst>
              <a:ext uri="{FF2B5EF4-FFF2-40B4-BE49-F238E27FC236}">
                <a16:creationId xmlns:a16="http://schemas.microsoft.com/office/drawing/2014/main" id="{EC9EAF3E-A08C-4563-9541-EBFC42433BC8}"/>
              </a:ext>
            </a:extLst>
          </p:cNvPr>
          <p:cNvPicPr>
            <a:picLocks noChangeAspect="1"/>
          </p:cNvPicPr>
          <p:nvPr/>
        </p:nvPicPr>
        <p:blipFill>
          <a:blip r:embed="rId2"/>
          <a:stretch>
            <a:fillRect/>
          </a:stretch>
        </p:blipFill>
        <p:spPr>
          <a:xfrm>
            <a:off x="2809814" y="1067924"/>
            <a:ext cx="4366638" cy="1028789"/>
          </a:xfrm>
          <a:prstGeom prst="rect">
            <a:avLst/>
          </a:prstGeom>
        </p:spPr>
      </p:pic>
      <p:pic>
        <p:nvPicPr>
          <p:cNvPr id="9" name="Picture 8">
            <a:extLst>
              <a:ext uri="{FF2B5EF4-FFF2-40B4-BE49-F238E27FC236}">
                <a16:creationId xmlns:a16="http://schemas.microsoft.com/office/drawing/2014/main" id="{3F4825AF-B172-477B-B8D2-C45A84CB4E4F}"/>
              </a:ext>
            </a:extLst>
          </p:cNvPr>
          <p:cNvPicPr>
            <a:picLocks noChangeAspect="1"/>
          </p:cNvPicPr>
          <p:nvPr/>
        </p:nvPicPr>
        <p:blipFill>
          <a:blip r:embed="rId3"/>
          <a:stretch>
            <a:fillRect/>
          </a:stretch>
        </p:blipFill>
        <p:spPr>
          <a:xfrm>
            <a:off x="7306017" y="1067924"/>
            <a:ext cx="1211685" cy="815411"/>
          </a:xfrm>
          <a:prstGeom prst="rect">
            <a:avLst/>
          </a:prstGeom>
        </p:spPr>
      </p:pic>
      <p:pic>
        <p:nvPicPr>
          <p:cNvPr id="13" name="Picture 12">
            <a:extLst>
              <a:ext uri="{FF2B5EF4-FFF2-40B4-BE49-F238E27FC236}">
                <a16:creationId xmlns:a16="http://schemas.microsoft.com/office/drawing/2014/main" id="{1E0A553D-AA07-4311-9407-CDFDC9C07265}"/>
              </a:ext>
            </a:extLst>
          </p:cNvPr>
          <p:cNvPicPr>
            <a:picLocks noChangeAspect="1"/>
          </p:cNvPicPr>
          <p:nvPr/>
        </p:nvPicPr>
        <p:blipFill>
          <a:blip r:embed="rId4"/>
          <a:stretch>
            <a:fillRect/>
          </a:stretch>
        </p:blipFill>
        <p:spPr>
          <a:xfrm>
            <a:off x="2814811" y="3105619"/>
            <a:ext cx="4122777" cy="1097375"/>
          </a:xfrm>
          <a:prstGeom prst="rect">
            <a:avLst/>
          </a:prstGeom>
        </p:spPr>
      </p:pic>
      <p:pic>
        <p:nvPicPr>
          <p:cNvPr id="15" name="Picture 14">
            <a:extLst>
              <a:ext uri="{FF2B5EF4-FFF2-40B4-BE49-F238E27FC236}">
                <a16:creationId xmlns:a16="http://schemas.microsoft.com/office/drawing/2014/main" id="{2DFB9B13-D865-4D25-A701-307B73434CAD}"/>
              </a:ext>
            </a:extLst>
          </p:cNvPr>
          <p:cNvPicPr>
            <a:picLocks noChangeAspect="1"/>
          </p:cNvPicPr>
          <p:nvPr/>
        </p:nvPicPr>
        <p:blipFill>
          <a:blip r:embed="rId5"/>
          <a:stretch>
            <a:fillRect/>
          </a:stretch>
        </p:blipFill>
        <p:spPr>
          <a:xfrm>
            <a:off x="2814811" y="4483676"/>
            <a:ext cx="7262489" cy="1135478"/>
          </a:xfrm>
          <a:prstGeom prst="rect">
            <a:avLst/>
          </a:prstGeom>
        </p:spPr>
      </p:pic>
    </p:spTree>
    <p:extLst>
      <p:ext uri="{BB962C8B-B14F-4D97-AF65-F5344CB8AC3E}">
        <p14:creationId xmlns:p14="http://schemas.microsoft.com/office/powerpoint/2010/main" val="17015722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Tuples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6508630" cy="307777"/>
          </a:xfrm>
          <a:prstGeom prst="rect">
            <a:avLst/>
          </a:prstGeom>
          <a:noFill/>
        </p:spPr>
        <p:txBody>
          <a:bodyPr wrap="square">
            <a:spAutoFit/>
          </a:bodyPr>
          <a:lstStyle/>
          <a:p>
            <a:r>
              <a:rPr lang="en-US" sz="1400" dirty="0"/>
              <a:t>To determine how many items a tuple has, use the </a:t>
            </a:r>
            <a:r>
              <a:rPr lang="en-US" sz="1400" dirty="0" err="1"/>
              <a:t>len</a:t>
            </a:r>
            <a:r>
              <a:rPr lang="en-US" sz="1400" dirty="0"/>
              <a:t>() function:</a:t>
            </a:r>
          </a:p>
        </p:txBody>
      </p:sp>
      <p:sp>
        <p:nvSpPr>
          <p:cNvPr id="11" name="תיבת טקסט 9">
            <a:extLst>
              <a:ext uri="{FF2B5EF4-FFF2-40B4-BE49-F238E27FC236}">
                <a16:creationId xmlns:a16="http://schemas.microsoft.com/office/drawing/2014/main" id="{09764D7C-9E13-4179-B9E7-F73EF9782A57}"/>
              </a:ext>
            </a:extLst>
          </p:cNvPr>
          <p:cNvSpPr txBox="1"/>
          <p:nvPr/>
        </p:nvSpPr>
        <p:spPr>
          <a:xfrm>
            <a:off x="2792025" y="2305892"/>
            <a:ext cx="6508630" cy="523220"/>
          </a:xfrm>
          <a:prstGeom prst="rect">
            <a:avLst/>
          </a:prstGeom>
          <a:noFill/>
        </p:spPr>
        <p:txBody>
          <a:bodyPr wrap="square">
            <a:spAutoFit/>
          </a:bodyPr>
          <a:lstStyle/>
          <a:p>
            <a:r>
              <a:rPr lang="en-US" sz="1400" dirty="0"/>
              <a:t>Access Tuple Items</a:t>
            </a:r>
          </a:p>
          <a:p>
            <a:r>
              <a:rPr lang="en-US" sz="1400" dirty="0"/>
              <a:t>You can access tuple items by referring to the index number, inside square brackets:</a:t>
            </a:r>
          </a:p>
        </p:txBody>
      </p:sp>
      <p:pic>
        <p:nvPicPr>
          <p:cNvPr id="4" name="Picture 3">
            <a:extLst>
              <a:ext uri="{FF2B5EF4-FFF2-40B4-BE49-F238E27FC236}">
                <a16:creationId xmlns:a16="http://schemas.microsoft.com/office/drawing/2014/main" id="{EC9EAF3E-A08C-4563-9541-EBFC42433BC8}"/>
              </a:ext>
            </a:extLst>
          </p:cNvPr>
          <p:cNvPicPr>
            <a:picLocks noChangeAspect="1"/>
          </p:cNvPicPr>
          <p:nvPr/>
        </p:nvPicPr>
        <p:blipFill>
          <a:blip r:embed="rId2"/>
          <a:stretch>
            <a:fillRect/>
          </a:stretch>
        </p:blipFill>
        <p:spPr>
          <a:xfrm>
            <a:off x="2809814" y="1067924"/>
            <a:ext cx="4366638" cy="1028789"/>
          </a:xfrm>
          <a:prstGeom prst="rect">
            <a:avLst/>
          </a:prstGeom>
        </p:spPr>
      </p:pic>
      <p:pic>
        <p:nvPicPr>
          <p:cNvPr id="9" name="Picture 8">
            <a:extLst>
              <a:ext uri="{FF2B5EF4-FFF2-40B4-BE49-F238E27FC236}">
                <a16:creationId xmlns:a16="http://schemas.microsoft.com/office/drawing/2014/main" id="{3F4825AF-B172-477B-B8D2-C45A84CB4E4F}"/>
              </a:ext>
            </a:extLst>
          </p:cNvPr>
          <p:cNvPicPr>
            <a:picLocks noChangeAspect="1"/>
          </p:cNvPicPr>
          <p:nvPr/>
        </p:nvPicPr>
        <p:blipFill>
          <a:blip r:embed="rId3"/>
          <a:stretch>
            <a:fillRect/>
          </a:stretch>
        </p:blipFill>
        <p:spPr>
          <a:xfrm>
            <a:off x="7306017" y="1067924"/>
            <a:ext cx="1211685" cy="815411"/>
          </a:xfrm>
          <a:prstGeom prst="rect">
            <a:avLst/>
          </a:prstGeom>
        </p:spPr>
      </p:pic>
      <p:pic>
        <p:nvPicPr>
          <p:cNvPr id="13" name="Picture 12">
            <a:extLst>
              <a:ext uri="{FF2B5EF4-FFF2-40B4-BE49-F238E27FC236}">
                <a16:creationId xmlns:a16="http://schemas.microsoft.com/office/drawing/2014/main" id="{1E0A553D-AA07-4311-9407-CDFDC9C07265}"/>
              </a:ext>
            </a:extLst>
          </p:cNvPr>
          <p:cNvPicPr>
            <a:picLocks noChangeAspect="1"/>
          </p:cNvPicPr>
          <p:nvPr/>
        </p:nvPicPr>
        <p:blipFill>
          <a:blip r:embed="rId4"/>
          <a:stretch>
            <a:fillRect/>
          </a:stretch>
        </p:blipFill>
        <p:spPr>
          <a:xfrm>
            <a:off x="2806460" y="2829112"/>
            <a:ext cx="4122777" cy="1097375"/>
          </a:xfrm>
          <a:prstGeom prst="rect">
            <a:avLst/>
          </a:prstGeom>
        </p:spPr>
      </p:pic>
      <p:pic>
        <p:nvPicPr>
          <p:cNvPr id="15" name="Picture 14">
            <a:extLst>
              <a:ext uri="{FF2B5EF4-FFF2-40B4-BE49-F238E27FC236}">
                <a16:creationId xmlns:a16="http://schemas.microsoft.com/office/drawing/2014/main" id="{2DFB9B13-D865-4D25-A701-307B73434CAD}"/>
              </a:ext>
            </a:extLst>
          </p:cNvPr>
          <p:cNvPicPr>
            <a:picLocks noChangeAspect="1"/>
          </p:cNvPicPr>
          <p:nvPr/>
        </p:nvPicPr>
        <p:blipFill>
          <a:blip r:embed="rId5"/>
          <a:stretch>
            <a:fillRect/>
          </a:stretch>
        </p:blipFill>
        <p:spPr>
          <a:xfrm>
            <a:off x="2755490" y="4020538"/>
            <a:ext cx="7262489" cy="1135478"/>
          </a:xfrm>
          <a:prstGeom prst="rect">
            <a:avLst/>
          </a:prstGeom>
        </p:spPr>
      </p:pic>
      <p:pic>
        <p:nvPicPr>
          <p:cNvPr id="5" name="Picture 4">
            <a:extLst>
              <a:ext uri="{FF2B5EF4-FFF2-40B4-BE49-F238E27FC236}">
                <a16:creationId xmlns:a16="http://schemas.microsoft.com/office/drawing/2014/main" id="{9A614EDA-BA3D-4E95-A261-7A4F3D341EA3}"/>
              </a:ext>
            </a:extLst>
          </p:cNvPr>
          <p:cNvPicPr>
            <a:picLocks noChangeAspect="1"/>
          </p:cNvPicPr>
          <p:nvPr/>
        </p:nvPicPr>
        <p:blipFill>
          <a:blip r:embed="rId6"/>
          <a:stretch>
            <a:fillRect/>
          </a:stretch>
        </p:blipFill>
        <p:spPr>
          <a:xfrm>
            <a:off x="2792025" y="5368953"/>
            <a:ext cx="6104149" cy="1272650"/>
          </a:xfrm>
          <a:prstGeom prst="rect">
            <a:avLst/>
          </a:prstGeom>
        </p:spPr>
      </p:pic>
    </p:spTree>
    <p:extLst>
      <p:ext uri="{BB962C8B-B14F-4D97-AF65-F5344CB8AC3E}">
        <p14:creationId xmlns:p14="http://schemas.microsoft.com/office/powerpoint/2010/main" val="37693932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Change Tuple Values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6508630" cy="523220"/>
          </a:xfrm>
          <a:prstGeom prst="rect">
            <a:avLst/>
          </a:prstGeom>
          <a:noFill/>
        </p:spPr>
        <p:txBody>
          <a:bodyPr wrap="square">
            <a:spAutoFit/>
          </a:bodyPr>
          <a:lstStyle/>
          <a:p>
            <a:r>
              <a:rPr lang="en-US" sz="1400" dirty="0"/>
              <a:t>Once a tuple is created, you cannot change its values. Tuples are unchangeable, or immutable as it also is called.</a:t>
            </a:r>
          </a:p>
        </p:txBody>
      </p:sp>
      <p:sp>
        <p:nvSpPr>
          <p:cNvPr id="11" name="תיבת טקסט 9">
            <a:extLst>
              <a:ext uri="{FF2B5EF4-FFF2-40B4-BE49-F238E27FC236}">
                <a16:creationId xmlns:a16="http://schemas.microsoft.com/office/drawing/2014/main" id="{09764D7C-9E13-4179-B9E7-F73EF9782A57}"/>
              </a:ext>
            </a:extLst>
          </p:cNvPr>
          <p:cNvSpPr txBox="1"/>
          <p:nvPr/>
        </p:nvSpPr>
        <p:spPr>
          <a:xfrm>
            <a:off x="2841685" y="2981756"/>
            <a:ext cx="6508630" cy="307777"/>
          </a:xfrm>
          <a:prstGeom prst="rect">
            <a:avLst/>
          </a:prstGeom>
          <a:noFill/>
        </p:spPr>
        <p:txBody>
          <a:bodyPr wrap="square">
            <a:spAutoFit/>
          </a:bodyPr>
          <a:lstStyle/>
          <a:p>
            <a:r>
              <a:rPr lang="en-US" sz="1400" dirty="0"/>
              <a:t>Tuples are unchangeable, so you cannot remove items from it</a:t>
            </a:r>
          </a:p>
        </p:txBody>
      </p:sp>
      <p:pic>
        <p:nvPicPr>
          <p:cNvPr id="6" name="Picture 5">
            <a:extLst>
              <a:ext uri="{FF2B5EF4-FFF2-40B4-BE49-F238E27FC236}">
                <a16:creationId xmlns:a16="http://schemas.microsoft.com/office/drawing/2014/main" id="{9AB6BABF-2A2E-4D98-BF64-38089D06F0CD}"/>
              </a:ext>
            </a:extLst>
          </p:cNvPr>
          <p:cNvPicPr>
            <a:picLocks noChangeAspect="1"/>
          </p:cNvPicPr>
          <p:nvPr/>
        </p:nvPicPr>
        <p:blipFill rotWithShape="1">
          <a:blip r:embed="rId2"/>
          <a:srcRect l="-488" t="13671" r="488" b="-2271"/>
          <a:stretch/>
        </p:blipFill>
        <p:spPr>
          <a:xfrm>
            <a:off x="2757578" y="963741"/>
            <a:ext cx="6203218" cy="1830415"/>
          </a:xfrm>
          <a:prstGeom prst="rect">
            <a:avLst/>
          </a:prstGeom>
        </p:spPr>
      </p:pic>
    </p:spTree>
    <p:extLst>
      <p:ext uri="{BB962C8B-B14F-4D97-AF65-F5344CB8AC3E}">
        <p14:creationId xmlns:p14="http://schemas.microsoft.com/office/powerpoint/2010/main" val="36799464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 Unpack Tuples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6508630" cy="738664"/>
          </a:xfrm>
          <a:prstGeom prst="rect">
            <a:avLst/>
          </a:prstGeom>
          <a:noFill/>
        </p:spPr>
        <p:txBody>
          <a:bodyPr wrap="square">
            <a:spAutoFit/>
          </a:bodyPr>
          <a:lstStyle/>
          <a:p>
            <a:r>
              <a:rPr lang="en-US" sz="1400" dirty="0"/>
              <a:t>Unpacking a Tuple</a:t>
            </a:r>
          </a:p>
          <a:p>
            <a:r>
              <a:rPr lang="en-US" sz="1400" dirty="0"/>
              <a:t>When we create a tuple, we normally assign values to it. This is called "packing" a tuple:</a:t>
            </a:r>
          </a:p>
        </p:txBody>
      </p:sp>
      <p:pic>
        <p:nvPicPr>
          <p:cNvPr id="4" name="Picture 3">
            <a:extLst>
              <a:ext uri="{FF2B5EF4-FFF2-40B4-BE49-F238E27FC236}">
                <a16:creationId xmlns:a16="http://schemas.microsoft.com/office/drawing/2014/main" id="{691ADF9F-9B86-468F-80F2-6AE9FD655C5D}"/>
              </a:ext>
            </a:extLst>
          </p:cNvPr>
          <p:cNvPicPr>
            <a:picLocks noChangeAspect="1"/>
          </p:cNvPicPr>
          <p:nvPr/>
        </p:nvPicPr>
        <p:blipFill>
          <a:blip r:embed="rId2"/>
          <a:stretch>
            <a:fillRect/>
          </a:stretch>
        </p:blipFill>
        <p:spPr>
          <a:xfrm>
            <a:off x="2841685" y="1348835"/>
            <a:ext cx="3726503" cy="922100"/>
          </a:xfrm>
          <a:prstGeom prst="rect">
            <a:avLst/>
          </a:prstGeom>
        </p:spPr>
      </p:pic>
      <p:sp>
        <p:nvSpPr>
          <p:cNvPr id="9" name="תיבת טקסט 9">
            <a:extLst>
              <a:ext uri="{FF2B5EF4-FFF2-40B4-BE49-F238E27FC236}">
                <a16:creationId xmlns:a16="http://schemas.microsoft.com/office/drawing/2014/main" id="{170F62E4-C937-49ED-9403-EBBCB9B6C876}"/>
              </a:ext>
            </a:extLst>
          </p:cNvPr>
          <p:cNvSpPr txBox="1"/>
          <p:nvPr/>
        </p:nvSpPr>
        <p:spPr>
          <a:xfrm>
            <a:off x="2806460" y="2362200"/>
            <a:ext cx="6508630" cy="738664"/>
          </a:xfrm>
          <a:prstGeom prst="rect">
            <a:avLst/>
          </a:prstGeom>
          <a:noFill/>
        </p:spPr>
        <p:txBody>
          <a:bodyPr wrap="square">
            <a:spAutoFit/>
          </a:bodyPr>
          <a:lstStyle/>
          <a:p>
            <a:r>
              <a:rPr lang="en-US" sz="1400" dirty="0"/>
              <a:t>Unpacking a Tuple</a:t>
            </a:r>
          </a:p>
          <a:p>
            <a:r>
              <a:rPr lang="en-US" sz="1400" dirty="0"/>
              <a:t>When we create a tuple, we normally assign values to it. This is called "packing" a tuple:</a:t>
            </a:r>
          </a:p>
        </p:txBody>
      </p:sp>
      <p:pic>
        <p:nvPicPr>
          <p:cNvPr id="7" name="Picture 6">
            <a:extLst>
              <a:ext uri="{FF2B5EF4-FFF2-40B4-BE49-F238E27FC236}">
                <a16:creationId xmlns:a16="http://schemas.microsoft.com/office/drawing/2014/main" id="{FF57C9C0-5E8C-4C5E-B7C0-FCB5C705C234}"/>
              </a:ext>
            </a:extLst>
          </p:cNvPr>
          <p:cNvPicPr>
            <a:picLocks noChangeAspect="1"/>
          </p:cNvPicPr>
          <p:nvPr/>
        </p:nvPicPr>
        <p:blipFill>
          <a:blip r:embed="rId3"/>
          <a:stretch>
            <a:fillRect/>
          </a:stretch>
        </p:blipFill>
        <p:spPr>
          <a:xfrm>
            <a:off x="2895600" y="3222400"/>
            <a:ext cx="4267570" cy="2217612"/>
          </a:xfrm>
          <a:prstGeom prst="rect">
            <a:avLst/>
          </a:prstGeom>
        </p:spPr>
      </p:pic>
    </p:spTree>
    <p:extLst>
      <p:ext uri="{BB962C8B-B14F-4D97-AF65-F5344CB8AC3E}">
        <p14:creationId xmlns:p14="http://schemas.microsoft.com/office/powerpoint/2010/main" val="1394424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Indentation</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1305486"/>
          </a:xfrm>
          <a:prstGeom prst="rect">
            <a:avLst/>
          </a:prstGeom>
        </p:spPr>
        <p:txBody>
          <a:bodyPr vert="horz" wrap="square" lIns="0" tIns="12700" rIns="0" bIns="0" rtlCol="0">
            <a:spAutoFit/>
          </a:bodyPr>
          <a:lstStyle/>
          <a:p>
            <a:pPr algn="l" fontAlgn="base"/>
            <a:r>
              <a:rPr lang="en-US" sz="1400" b="1" i="0" dirty="0">
                <a:effectLst/>
                <a:latin typeface="var(--font-din)"/>
              </a:rPr>
              <a:t>Indentation refers to the spaces at the beginning of a code line.</a:t>
            </a:r>
          </a:p>
          <a:p>
            <a:pPr algn="l" fontAlgn="base"/>
            <a:endParaRPr lang="en-US" sz="1400" b="1" i="0" dirty="0">
              <a:effectLst/>
              <a:latin typeface="var(--font-din)"/>
            </a:endParaRPr>
          </a:p>
          <a:p>
            <a:pPr algn="l" fontAlgn="base"/>
            <a:r>
              <a:rPr lang="en-US" sz="1400" b="1" i="0" dirty="0">
                <a:effectLst/>
                <a:latin typeface="var(--font-din)"/>
              </a:rPr>
              <a:t>Where in other programming languages the indentation in code is for readability only, the indentation in Python is very important.</a:t>
            </a:r>
          </a:p>
          <a:p>
            <a:pPr algn="l" fontAlgn="base"/>
            <a:endParaRPr lang="en-US" sz="1400" b="1" i="0" dirty="0">
              <a:effectLst/>
              <a:latin typeface="var(--font-din)"/>
            </a:endParaRPr>
          </a:p>
          <a:p>
            <a:pPr algn="l" fontAlgn="base"/>
            <a:r>
              <a:rPr lang="en-US" sz="1400" b="1" i="0" dirty="0">
                <a:effectLst/>
                <a:latin typeface="var(--font-din)"/>
              </a:rPr>
              <a:t>Python uses indentation to indicate a block of code.</a:t>
            </a:r>
          </a:p>
        </p:txBody>
      </p:sp>
      <p:pic>
        <p:nvPicPr>
          <p:cNvPr id="11" name="תמונה 10">
            <a:extLst>
              <a:ext uri="{FF2B5EF4-FFF2-40B4-BE49-F238E27FC236}">
                <a16:creationId xmlns:a16="http://schemas.microsoft.com/office/drawing/2014/main" id="{F3EB8379-DD48-419D-920F-C0B9BF500187}"/>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42000"/>
                    </a14:imgEffect>
                  </a14:imgLayer>
                </a14:imgProps>
              </a:ext>
            </a:extLst>
          </a:blip>
          <a:stretch>
            <a:fillRect/>
          </a:stretch>
        </p:blipFill>
        <p:spPr>
          <a:xfrm>
            <a:off x="3048000" y="1990130"/>
            <a:ext cx="8077200" cy="4513729"/>
          </a:xfrm>
          <a:prstGeom prst="rect">
            <a:avLst/>
          </a:prstGeom>
        </p:spPr>
      </p:pic>
    </p:spTree>
    <p:extLst>
      <p:ext uri="{BB962C8B-B14F-4D97-AF65-F5344CB8AC3E}">
        <p14:creationId xmlns:p14="http://schemas.microsoft.com/office/powerpoint/2010/main" val="20180742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Tuples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6508630" cy="307777"/>
          </a:xfrm>
          <a:prstGeom prst="rect">
            <a:avLst/>
          </a:prstGeom>
          <a:noFill/>
        </p:spPr>
        <p:txBody>
          <a:bodyPr wrap="square">
            <a:spAutoFit/>
          </a:bodyPr>
          <a:lstStyle/>
          <a:p>
            <a:r>
              <a:rPr lang="en-US" sz="1400" dirty="0"/>
              <a:t>To join two or more tuples you can use the + operator</a:t>
            </a:r>
          </a:p>
        </p:txBody>
      </p:sp>
      <p:sp>
        <p:nvSpPr>
          <p:cNvPr id="9" name="תיבת טקסט 9">
            <a:extLst>
              <a:ext uri="{FF2B5EF4-FFF2-40B4-BE49-F238E27FC236}">
                <a16:creationId xmlns:a16="http://schemas.microsoft.com/office/drawing/2014/main" id="{170F62E4-C937-49ED-9403-EBBCB9B6C876}"/>
              </a:ext>
            </a:extLst>
          </p:cNvPr>
          <p:cNvSpPr txBox="1"/>
          <p:nvPr/>
        </p:nvSpPr>
        <p:spPr>
          <a:xfrm>
            <a:off x="2806460" y="2500898"/>
            <a:ext cx="8928340" cy="307777"/>
          </a:xfrm>
          <a:prstGeom prst="rect">
            <a:avLst/>
          </a:prstGeom>
          <a:noFill/>
        </p:spPr>
        <p:txBody>
          <a:bodyPr wrap="square">
            <a:spAutoFit/>
          </a:bodyPr>
          <a:lstStyle/>
          <a:p>
            <a:r>
              <a:rPr lang="en-US" sz="1400" dirty="0"/>
              <a:t>If you want to multiply the content of a tuple a given number of times, you can use the * operator:</a:t>
            </a:r>
          </a:p>
        </p:txBody>
      </p:sp>
      <p:pic>
        <p:nvPicPr>
          <p:cNvPr id="5" name="Picture 4">
            <a:extLst>
              <a:ext uri="{FF2B5EF4-FFF2-40B4-BE49-F238E27FC236}">
                <a16:creationId xmlns:a16="http://schemas.microsoft.com/office/drawing/2014/main" id="{F1AF7C9B-8931-4042-8CEF-742D14FB0259}"/>
              </a:ext>
            </a:extLst>
          </p:cNvPr>
          <p:cNvPicPr>
            <a:picLocks noChangeAspect="1"/>
          </p:cNvPicPr>
          <p:nvPr/>
        </p:nvPicPr>
        <p:blipFill>
          <a:blip r:embed="rId2"/>
          <a:stretch>
            <a:fillRect/>
          </a:stretch>
        </p:blipFill>
        <p:spPr>
          <a:xfrm>
            <a:off x="2809592" y="701735"/>
            <a:ext cx="3398815" cy="1707028"/>
          </a:xfrm>
          <a:prstGeom prst="rect">
            <a:avLst/>
          </a:prstGeom>
        </p:spPr>
      </p:pic>
      <p:pic>
        <p:nvPicPr>
          <p:cNvPr id="11" name="Picture 10">
            <a:extLst>
              <a:ext uri="{FF2B5EF4-FFF2-40B4-BE49-F238E27FC236}">
                <a16:creationId xmlns:a16="http://schemas.microsoft.com/office/drawing/2014/main" id="{FA38FE40-8243-4512-84B9-45C34C46D4AA}"/>
              </a:ext>
            </a:extLst>
          </p:cNvPr>
          <p:cNvPicPr>
            <a:picLocks noChangeAspect="1"/>
          </p:cNvPicPr>
          <p:nvPr/>
        </p:nvPicPr>
        <p:blipFill>
          <a:blip r:embed="rId3"/>
          <a:stretch>
            <a:fillRect/>
          </a:stretch>
        </p:blipFill>
        <p:spPr>
          <a:xfrm>
            <a:off x="2858022" y="2956014"/>
            <a:ext cx="4198984" cy="1516511"/>
          </a:xfrm>
          <a:prstGeom prst="rect">
            <a:avLst/>
          </a:prstGeom>
        </p:spPr>
      </p:pic>
      <p:pic>
        <p:nvPicPr>
          <p:cNvPr id="13" name="Picture 12">
            <a:extLst>
              <a:ext uri="{FF2B5EF4-FFF2-40B4-BE49-F238E27FC236}">
                <a16:creationId xmlns:a16="http://schemas.microsoft.com/office/drawing/2014/main" id="{941A9AA6-A30F-4210-9399-0462D479177C}"/>
              </a:ext>
            </a:extLst>
          </p:cNvPr>
          <p:cNvPicPr>
            <a:picLocks noChangeAspect="1"/>
          </p:cNvPicPr>
          <p:nvPr/>
        </p:nvPicPr>
        <p:blipFill>
          <a:blip r:embed="rId4"/>
          <a:stretch>
            <a:fillRect/>
          </a:stretch>
        </p:blipFill>
        <p:spPr>
          <a:xfrm>
            <a:off x="2858022" y="4724400"/>
            <a:ext cx="8229600" cy="1783453"/>
          </a:xfrm>
          <a:prstGeom prst="rect">
            <a:avLst/>
          </a:prstGeom>
        </p:spPr>
      </p:pic>
    </p:spTree>
    <p:extLst>
      <p:ext uri="{BB962C8B-B14F-4D97-AF65-F5344CB8AC3E}">
        <p14:creationId xmlns:p14="http://schemas.microsoft.com/office/powerpoint/2010/main" val="6981812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Dictionaries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9129622" cy="1169551"/>
          </a:xfrm>
          <a:prstGeom prst="rect">
            <a:avLst/>
          </a:prstGeom>
          <a:noFill/>
        </p:spPr>
        <p:txBody>
          <a:bodyPr wrap="square">
            <a:spAutoFit/>
          </a:bodyPr>
          <a:lstStyle/>
          <a:p>
            <a:r>
              <a:rPr lang="en-US" sz="1400" dirty="0"/>
              <a:t>Dictionaries are used to store data values in </a:t>
            </a:r>
            <a:r>
              <a:rPr lang="en-US" sz="1400" dirty="0" err="1"/>
              <a:t>key:value</a:t>
            </a:r>
            <a:r>
              <a:rPr lang="en-US" sz="1400" dirty="0"/>
              <a:t> pairs.</a:t>
            </a:r>
          </a:p>
          <a:p>
            <a:endParaRPr lang="en-US" sz="1400" dirty="0"/>
          </a:p>
          <a:p>
            <a:r>
              <a:rPr lang="en-US" sz="1400" dirty="0"/>
              <a:t>A dictionary is a collection which is unordered, changeable and does not allow duplicates.</a:t>
            </a:r>
          </a:p>
          <a:p>
            <a:endParaRPr lang="en-US" sz="1400" dirty="0"/>
          </a:p>
          <a:p>
            <a:r>
              <a:rPr lang="en-US" sz="1400" dirty="0"/>
              <a:t>Dictionaries are written with curly brackets, and have keys and values:</a:t>
            </a:r>
          </a:p>
        </p:txBody>
      </p:sp>
      <p:pic>
        <p:nvPicPr>
          <p:cNvPr id="4" name="Picture 3">
            <a:extLst>
              <a:ext uri="{FF2B5EF4-FFF2-40B4-BE49-F238E27FC236}">
                <a16:creationId xmlns:a16="http://schemas.microsoft.com/office/drawing/2014/main" id="{D9AEF32A-5469-4387-A5D1-7843C0B471CC}"/>
              </a:ext>
            </a:extLst>
          </p:cNvPr>
          <p:cNvPicPr>
            <a:picLocks noChangeAspect="1"/>
          </p:cNvPicPr>
          <p:nvPr/>
        </p:nvPicPr>
        <p:blipFill>
          <a:blip r:embed="rId2"/>
          <a:stretch>
            <a:fillRect/>
          </a:stretch>
        </p:blipFill>
        <p:spPr>
          <a:xfrm>
            <a:off x="2818986" y="1741698"/>
            <a:ext cx="3749365" cy="1912786"/>
          </a:xfrm>
          <a:prstGeom prst="rect">
            <a:avLst/>
          </a:prstGeom>
        </p:spPr>
      </p:pic>
      <p:pic>
        <p:nvPicPr>
          <p:cNvPr id="7" name="Picture 6">
            <a:extLst>
              <a:ext uri="{FF2B5EF4-FFF2-40B4-BE49-F238E27FC236}">
                <a16:creationId xmlns:a16="http://schemas.microsoft.com/office/drawing/2014/main" id="{9B3C0FB6-7DEF-4EB7-8BF4-93ED6B074969}"/>
              </a:ext>
            </a:extLst>
          </p:cNvPr>
          <p:cNvPicPr>
            <a:picLocks noChangeAspect="1"/>
          </p:cNvPicPr>
          <p:nvPr/>
        </p:nvPicPr>
        <p:blipFill>
          <a:blip r:embed="rId3"/>
          <a:stretch>
            <a:fillRect/>
          </a:stretch>
        </p:blipFill>
        <p:spPr>
          <a:xfrm>
            <a:off x="6705600" y="1741698"/>
            <a:ext cx="3962400" cy="1078768"/>
          </a:xfrm>
          <a:prstGeom prst="rect">
            <a:avLst/>
          </a:prstGeom>
        </p:spPr>
      </p:pic>
      <p:sp>
        <p:nvSpPr>
          <p:cNvPr id="14" name="תיבת טקסט 9">
            <a:extLst>
              <a:ext uri="{FF2B5EF4-FFF2-40B4-BE49-F238E27FC236}">
                <a16:creationId xmlns:a16="http://schemas.microsoft.com/office/drawing/2014/main" id="{D385D61B-E72C-4D09-B5E9-FE75712C00EE}"/>
              </a:ext>
            </a:extLst>
          </p:cNvPr>
          <p:cNvSpPr txBox="1"/>
          <p:nvPr/>
        </p:nvSpPr>
        <p:spPr>
          <a:xfrm>
            <a:off x="2910411" y="3886200"/>
            <a:ext cx="9129622" cy="954107"/>
          </a:xfrm>
          <a:prstGeom prst="rect">
            <a:avLst/>
          </a:prstGeom>
          <a:noFill/>
        </p:spPr>
        <p:txBody>
          <a:bodyPr wrap="square">
            <a:spAutoFit/>
          </a:bodyPr>
          <a:lstStyle/>
          <a:p>
            <a:r>
              <a:rPr lang="en-US" sz="1400" dirty="0"/>
              <a:t>Dictionary Items</a:t>
            </a:r>
          </a:p>
          <a:p>
            <a:r>
              <a:rPr lang="en-US" sz="1400" dirty="0"/>
              <a:t>Dictionary items are unordered, changeable, and does not allow duplicates.</a:t>
            </a:r>
          </a:p>
          <a:p>
            <a:endParaRPr lang="en-US" sz="1400" dirty="0"/>
          </a:p>
          <a:p>
            <a:r>
              <a:rPr lang="en-US" sz="1400" dirty="0"/>
              <a:t>Dictionary items are presented in </a:t>
            </a:r>
            <a:r>
              <a:rPr lang="en-US" sz="1400" dirty="0" err="1"/>
              <a:t>key:value</a:t>
            </a:r>
            <a:r>
              <a:rPr lang="en-US" sz="1400" dirty="0"/>
              <a:t> pairs, and can be referred to by using the key name.</a:t>
            </a:r>
          </a:p>
        </p:txBody>
      </p:sp>
      <p:pic>
        <p:nvPicPr>
          <p:cNvPr id="15" name="Picture 14">
            <a:extLst>
              <a:ext uri="{FF2B5EF4-FFF2-40B4-BE49-F238E27FC236}">
                <a16:creationId xmlns:a16="http://schemas.microsoft.com/office/drawing/2014/main" id="{B8DB99AC-D766-4160-BBDD-C9E611617540}"/>
              </a:ext>
            </a:extLst>
          </p:cNvPr>
          <p:cNvPicPr>
            <a:picLocks noChangeAspect="1"/>
          </p:cNvPicPr>
          <p:nvPr/>
        </p:nvPicPr>
        <p:blipFill>
          <a:blip r:embed="rId4"/>
          <a:stretch>
            <a:fillRect/>
          </a:stretch>
        </p:blipFill>
        <p:spPr>
          <a:xfrm>
            <a:off x="2910411" y="4889489"/>
            <a:ext cx="3863675" cy="1882303"/>
          </a:xfrm>
          <a:prstGeom prst="rect">
            <a:avLst/>
          </a:prstGeom>
        </p:spPr>
      </p:pic>
    </p:spTree>
    <p:extLst>
      <p:ext uri="{BB962C8B-B14F-4D97-AF65-F5344CB8AC3E}">
        <p14:creationId xmlns:p14="http://schemas.microsoft.com/office/powerpoint/2010/main" val="258317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Dictionaries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9129622" cy="2031325"/>
          </a:xfrm>
          <a:prstGeom prst="rect">
            <a:avLst/>
          </a:prstGeom>
          <a:noFill/>
        </p:spPr>
        <p:txBody>
          <a:bodyPr wrap="square">
            <a:spAutoFit/>
          </a:bodyPr>
          <a:lstStyle/>
          <a:p>
            <a:r>
              <a:rPr lang="en-US" sz="1400" dirty="0">
                <a:solidFill>
                  <a:schemeClr val="accent2"/>
                </a:solidFill>
              </a:rPr>
              <a:t>Unordered</a:t>
            </a:r>
          </a:p>
          <a:p>
            <a:r>
              <a:rPr lang="en-US" sz="1400" dirty="0"/>
              <a:t>When we say that dictionaries are unordered, it means that the items does not have a defined order, you cannot refer to an item by using an index.</a:t>
            </a:r>
          </a:p>
          <a:p>
            <a:endParaRPr lang="en-US" sz="1400" dirty="0"/>
          </a:p>
          <a:p>
            <a:r>
              <a:rPr lang="en-US" sz="1400" dirty="0">
                <a:solidFill>
                  <a:schemeClr val="accent2"/>
                </a:solidFill>
              </a:rPr>
              <a:t>Changeable</a:t>
            </a:r>
          </a:p>
          <a:p>
            <a:r>
              <a:rPr lang="en-US" sz="1400" dirty="0"/>
              <a:t>Dictionaries are changeable, meaning that we can change, add or remove items after the dictionary has been created.</a:t>
            </a:r>
          </a:p>
          <a:p>
            <a:endParaRPr lang="en-US" sz="1400" dirty="0"/>
          </a:p>
          <a:p>
            <a:r>
              <a:rPr lang="en-US" sz="1400" dirty="0">
                <a:solidFill>
                  <a:schemeClr val="accent4"/>
                </a:solidFill>
              </a:rPr>
              <a:t>Duplicates Not Allowed</a:t>
            </a:r>
          </a:p>
          <a:p>
            <a:r>
              <a:rPr lang="en-US" sz="1400" dirty="0"/>
              <a:t>Dictionaries cannot have two items with the same key:</a:t>
            </a:r>
          </a:p>
        </p:txBody>
      </p:sp>
      <p:pic>
        <p:nvPicPr>
          <p:cNvPr id="5" name="Picture 4">
            <a:extLst>
              <a:ext uri="{FF2B5EF4-FFF2-40B4-BE49-F238E27FC236}">
                <a16:creationId xmlns:a16="http://schemas.microsoft.com/office/drawing/2014/main" id="{2A417EA8-ED52-4CA9-9CFD-F9F06A5B697F}"/>
              </a:ext>
            </a:extLst>
          </p:cNvPr>
          <p:cNvPicPr>
            <a:picLocks noChangeAspect="1"/>
          </p:cNvPicPr>
          <p:nvPr/>
        </p:nvPicPr>
        <p:blipFill>
          <a:blip r:embed="rId2"/>
          <a:stretch>
            <a:fillRect/>
          </a:stretch>
        </p:blipFill>
        <p:spPr>
          <a:xfrm>
            <a:off x="2875767" y="2613082"/>
            <a:ext cx="4618120" cy="2133785"/>
          </a:xfrm>
          <a:prstGeom prst="rect">
            <a:avLst/>
          </a:prstGeom>
        </p:spPr>
      </p:pic>
      <p:pic>
        <p:nvPicPr>
          <p:cNvPr id="9" name="Picture 8">
            <a:extLst>
              <a:ext uri="{FF2B5EF4-FFF2-40B4-BE49-F238E27FC236}">
                <a16:creationId xmlns:a16="http://schemas.microsoft.com/office/drawing/2014/main" id="{74260453-F4D0-42FC-8766-D859E9712957}"/>
              </a:ext>
            </a:extLst>
          </p:cNvPr>
          <p:cNvPicPr>
            <a:picLocks noChangeAspect="1"/>
          </p:cNvPicPr>
          <p:nvPr/>
        </p:nvPicPr>
        <p:blipFill>
          <a:blip r:embed="rId3"/>
          <a:stretch>
            <a:fillRect/>
          </a:stretch>
        </p:blipFill>
        <p:spPr>
          <a:xfrm>
            <a:off x="2890381" y="5265337"/>
            <a:ext cx="5128704" cy="1120237"/>
          </a:xfrm>
          <a:prstGeom prst="rect">
            <a:avLst/>
          </a:prstGeom>
        </p:spPr>
      </p:pic>
    </p:spTree>
    <p:extLst>
      <p:ext uri="{BB962C8B-B14F-4D97-AF65-F5344CB8AC3E}">
        <p14:creationId xmlns:p14="http://schemas.microsoft.com/office/powerpoint/2010/main" val="25405216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Dictionaries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9129622" cy="523220"/>
          </a:xfrm>
          <a:prstGeom prst="rect">
            <a:avLst/>
          </a:prstGeom>
          <a:noFill/>
        </p:spPr>
        <p:txBody>
          <a:bodyPr wrap="square">
            <a:spAutoFit/>
          </a:bodyPr>
          <a:lstStyle/>
          <a:p>
            <a:r>
              <a:rPr lang="en-US" sz="1400" dirty="0"/>
              <a:t>Dictionary Length</a:t>
            </a:r>
          </a:p>
          <a:p>
            <a:r>
              <a:rPr lang="en-US" sz="1400" dirty="0"/>
              <a:t>To determine how many items a dictionary has, use the </a:t>
            </a:r>
            <a:r>
              <a:rPr lang="en-US" sz="1400" dirty="0" err="1"/>
              <a:t>len</a:t>
            </a:r>
            <a:r>
              <a:rPr lang="en-US" sz="1400" dirty="0"/>
              <a:t>() function:</a:t>
            </a:r>
          </a:p>
        </p:txBody>
      </p:sp>
      <p:pic>
        <p:nvPicPr>
          <p:cNvPr id="4" name="Picture 3">
            <a:extLst>
              <a:ext uri="{FF2B5EF4-FFF2-40B4-BE49-F238E27FC236}">
                <a16:creationId xmlns:a16="http://schemas.microsoft.com/office/drawing/2014/main" id="{48B1E815-368C-4D1F-A833-D11E775C2720}"/>
              </a:ext>
            </a:extLst>
          </p:cNvPr>
          <p:cNvPicPr>
            <a:picLocks noChangeAspect="1"/>
          </p:cNvPicPr>
          <p:nvPr/>
        </p:nvPicPr>
        <p:blipFill>
          <a:blip r:embed="rId2"/>
          <a:stretch>
            <a:fillRect/>
          </a:stretch>
        </p:blipFill>
        <p:spPr>
          <a:xfrm>
            <a:off x="2890381" y="1102889"/>
            <a:ext cx="3985605" cy="899238"/>
          </a:xfrm>
          <a:prstGeom prst="rect">
            <a:avLst/>
          </a:prstGeom>
        </p:spPr>
      </p:pic>
      <p:sp>
        <p:nvSpPr>
          <p:cNvPr id="11" name="תיבת טקסט 9">
            <a:extLst>
              <a:ext uri="{FF2B5EF4-FFF2-40B4-BE49-F238E27FC236}">
                <a16:creationId xmlns:a16="http://schemas.microsoft.com/office/drawing/2014/main" id="{7F0FE8DB-1689-4E87-AA94-2B3933C22975}"/>
              </a:ext>
            </a:extLst>
          </p:cNvPr>
          <p:cNvSpPr txBox="1"/>
          <p:nvPr/>
        </p:nvSpPr>
        <p:spPr>
          <a:xfrm>
            <a:off x="2862197" y="2147538"/>
            <a:ext cx="9129622" cy="523220"/>
          </a:xfrm>
          <a:prstGeom prst="rect">
            <a:avLst/>
          </a:prstGeom>
          <a:noFill/>
        </p:spPr>
        <p:txBody>
          <a:bodyPr wrap="square">
            <a:spAutoFit/>
          </a:bodyPr>
          <a:lstStyle/>
          <a:p>
            <a:r>
              <a:rPr lang="en-US" sz="1400" dirty="0"/>
              <a:t>Dictionary Length</a:t>
            </a:r>
          </a:p>
          <a:p>
            <a:r>
              <a:rPr lang="en-US" sz="1400" dirty="0"/>
              <a:t>To determine how many items a dictionary has, use the </a:t>
            </a:r>
            <a:r>
              <a:rPr lang="en-US" sz="1400" dirty="0" err="1"/>
              <a:t>len</a:t>
            </a:r>
            <a:r>
              <a:rPr lang="en-US" sz="1400" dirty="0"/>
              <a:t>() function:</a:t>
            </a:r>
          </a:p>
        </p:txBody>
      </p:sp>
      <p:pic>
        <p:nvPicPr>
          <p:cNvPr id="7" name="Picture 6">
            <a:extLst>
              <a:ext uri="{FF2B5EF4-FFF2-40B4-BE49-F238E27FC236}">
                <a16:creationId xmlns:a16="http://schemas.microsoft.com/office/drawing/2014/main" id="{E90FE115-B382-4F90-B177-BEA3CCC9188D}"/>
              </a:ext>
            </a:extLst>
          </p:cNvPr>
          <p:cNvPicPr>
            <a:picLocks noChangeAspect="1"/>
          </p:cNvPicPr>
          <p:nvPr/>
        </p:nvPicPr>
        <p:blipFill>
          <a:blip r:embed="rId3"/>
          <a:stretch>
            <a:fillRect/>
          </a:stretch>
        </p:blipFill>
        <p:spPr>
          <a:xfrm>
            <a:off x="2890381" y="2816169"/>
            <a:ext cx="4922947" cy="2019475"/>
          </a:xfrm>
          <a:prstGeom prst="rect">
            <a:avLst/>
          </a:prstGeom>
        </p:spPr>
      </p:pic>
    </p:spTree>
    <p:extLst>
      <p:ext uri="{BB962C8B-B14F-4D97-AF65-F5344CB8AC3E}">
        <p14:creationId xmlns:p14="http://schemas.microsoft.com/office/powerpoint/2010/main" val="15285528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Access Dictionary Items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9129622" cy="307777"/>
          </a:xfrm>
          <a:prstGeom prst="rect">
            <a:avLst/>
          </a:prstGeom>
          <a:noFill/>
        </p:spPr>
        <p:txBody>
          <a:bodyPr wrap="square">
            <a:spAutoFit/>
          </a:bodyPr>
          <a:lstStyle/>
          <a:p>
            <a:r>
              <a:rPr lang="en-US" sz="1400" dirty="0"/>
              <a:t>You can access the items of a dictionary by referring to its key name, inside square brackets:</a:t>
            </a:r>
          </a:p>
        </p:txBody>
      </p:sp>
      <p:pic>
        <p:nvPicPr>
          <p:cNvPr id="5" name="Picture 4">
            <a:extLst>
              <a:ext uri="{FF2B5EF4-FFF2-40B4-BE49-F238E27FC236}">
                <a16:creationId xmlns:a16="http://schemas.microsoft.com/office/drawing/2014/main" id="{1CA6E16B-01E5-4FDB-A7DC-C5EFF35B9536}"/>
              </a:ext>
            </a:extLst>
          </p:cNvPr>
          <p:cNvPicPr>
            <a:picLocks noChangeAspect="1"/>
          </p:cNvPicPr>
          <p:nvPr/>
        </p:nvPicPr>
        <p:blipFill>
          <a:blip r:embed="rId2"/>
          <a:stretch>
            <a:fillRect/>
          </a:stretch>
        </p:blipFill>
        <p:spPr>
          <a:xfrm>
            <a:off x="2855538" y="889534"/>
            <a:ext cx="4320914" cy="1912786"/>
          </a:xfrm>
          <a:prstGeom prst="rect">
            <a:avLst/>
          </a:prstGeom>
        </p:spPr>
      </p:pic>
      <p:sp>
        <p:nvSpPr>
          <p:cNvPr id="12" name="תיבת טקסט 9">
            <a:extLst>
              <a:ext uri="{FF2B5EF4-FFF2-40B4-BE49-F238E27FC236}">
                <a16:creationId xmlns:a16="http://schemas.microsoft.com/office/drawing/2014/main" id="{4ED4CE4F-9BCB-4BED-83A7-6D13A2656115}"/>
              </a:ext>
            </a:extLst>
          </p:cNvPr>
          <p:cNvSpPr txBox="1"/>
          <p:nvPr/>
        </p:nvSpPr>
        <p:spPr>
          <a:xfrm>
            <a:off x="2858022" y="2899901"/>
            <a:ext cx="9129622" cy="307777"/>
          </a:xfrm>
          <a:prstGeom prst="rect">
            <a:avLst/>
          </a:prstGeom>
          <a:noFill/>
        </p:spPr>
        <p:txBody>
          <a:bodyPr wrap="square">
            <a:spAutoFit/>
          </a:bodyPr>
          <a:lstStyle/>
          <a:p>
            <a:r>
              <a:rPr lang="en-US" sz="1400" dirty="0"/>
              <a:t>You can access the items of a dictionary by referring to its key name, inside square brackets:</a:t>
            </a:r>
          </a:p>
        </p:txBody>
      </p:sp>
      <p:pic>
        <p:nvPicPr>
          <p:cNvPr id="9" name="Picture 8">
            <a:extLst>
              <a:ext uri="{FF2B5EF4-FFF2-40B4-BE49-F238E27FC236}">
                <a16:creationId xmlns:a16="http://schemas.microsoft.com/office/drawing/2014/main" id="{1A35D912-C69C-492B-A874-549FDC4B26C7}"/>
              </a:ext>
            </a:extLst>
          </p:cNvPr>
          <p:cNvPicPr>
            <a:picLocks noChangeAspect="1"/>
          </p:cNvPicPr>
          <p:nvPr/>
        </p:nvPicPr>
        <p:blipFill>
          <a:blip r:embed="rId3"/>
          <a:stretch>
            <a:fillRect/>
          </a:stretch>
        </p:blipFill>
        <p:spPr>
          <a:xfrm>
            <a:off x="2895600" y="3305259"/>
            <a:ext cx="3612193" cy="861135"/>
          </a:xfrm>
          <a:prstGeom prst="rect">
            <a:avLst/>
          </a:prstGeom>
        </p:spPr>
      </p:pic>
      <p:sp>
        <p:nvSpPr>
          <p:cNvPr id="17" name="תיבת טקסט 9">
            <a:extLst>
              <a:ext uri="{FF2B5EF4-FFF2-40B4-BE49-F238E27FC236}">
                <a16:creationId xmlns:a16="http://schemas.microsoft.com/office/drawing/2014/main" id="{E817096B-CE07-4229-B5C8-974147DA4B0B}"/>
              </a:ext>
            </a:extLst>
          </p:cNvPr>
          <p:cNvSpPr txBox="1"/>
          <p:nvPr/>
        </p:nvSpPr>
        <p:spPr>
          <a:xfrm>
            <a:off x="3048000" y="4800034"/>
            <a:ext cx="9129622" cy="307777"/>
          </a:xfrm>
          <a:prstGeom prst="rect">
            <a:avLst/>
          </a:prstGeom>
          <a:noFill/>
        </p:spPr>
        <p:txBody>
          <a:bodyPr wrap="square">
            <a:spAutoFit/>
          </a:bodyPr>
          <a:lstStyle/>
          <a:p>
            <a:r>
              <a:rPr lang="en-US" sz="1400" dirty="0"/>
              <a:t>The keys() method will return a list of all the keys in the dictionary.</a:t>
            </a:r>
          </a:p>
        </p:txBody>
      </p:sp>
      <p:pic>
        <p:nvPicPr>
          <p:cNvPr id="19" name="Picture 18">
            <a:extLst>
              <a:ext uri="{FF2B5EF4-FFF2-40B4-BE49-F238E27FC236}">
                <a16:creationId xmlns:a16="http://schemas.microsoft.com/office/drawing/2014/main" id="{314C4175-5C0F-4F91-AA88-622F8EAFB90C}"/>
              </a:ext>
            </a:extLst>
          </p:cNvPr>
          <p:cNvPicPr>
            <a:picLocks noChangeAspect="1"/>
          </p:cNvPicPr>
          <p:nvPr/>
        </p:nvPicPr>
        <p:blipFill>
          <a:blip r:embed="rId4"/>
          <a:stretch>
            <a:fillRect/>
          </a:stretch>
        </p:blipFill>
        <p:spPr>
          <a:xfrm>
            <a:off x="3048000" y="5549329"/>
            <a:ext cx="2766300" cy="838273"/>
          </a:xfrm>
          <a:prstGeom prst="rect">
            <a:avLst/>
          </a:prstGeom>
        </p:spPr>
      </p:pic>
    </p:spTree>
    <p:extLst>
      <p:ext uri="{BB962C8B-B14F-4D97-AF65-F5344CB8AC3E}">
        <p14:creationId xmlns:p14="http://schemas.microsoft.com/office/powerpoint/2010/main" val="5296762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Access Dictionary Items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9129622" cy="523220"/>
          </a:xfrm>
          <a:prstGeom prst="rect">
            <a:avLst/>
          </a:prstGeom>
          <a:noFill/>
        </p:spPr>
        <p:txBody>
          <a:bodyPr wrap="square">
            <a:spAutoFit/>
          </a:bodyPr>
          <a:lstStyle/>
          <a:p>
            <a:r>
              <a:rPr lang="en-US" sz="1400" dirty="0"/>
              <a:t>The list of the keys is a view of the dictionary, meaning that any changes done to the dictionary will be reflected in the keys list.</a:t>
            </a:r>
          </a:p>
        </p:txBody>
      </p:sp>
      <p:pic>
        <p:nvPicPr>
          <p:cNvPr id="4" name="Picture 3">
            <a:extLst>
              <a:ext uri="{FF2B5EF4-FFF2-40B4-BE49-F238E27FC236}">
                <a16:creationId xmlns:a16="http://schemas.microsoft.com/office/drawing/2014/main" id="{9F3D3FC5-50F6-4825-A05E-5BD0A01F5686}"/>
              </a:ext>
            </a:extLst>
          </p:cNvPr>
          <p:cNvPicPr>
            <a:picLocks noChangeAspect="1"/>
          </p:cNvPicPr>
          <p:nvPr/>
        </p:nvPicPr>
        <p:blipFill rotWithShape="1">
          <a:blip r:embed="rId2"/>
          <a:srcRect l="-1257" t="13244" r="1257" b="-3383"/>
          <a:stretch/>
        </p:blipFill>
        <p:spPr>
          <a:xfrm>
            <a:off x="2728351" y="961653"/>
            <a:ext cx="8325237" cy="2529977"/>
          </a:xfrm>
          <a:prstGeom prst="rect">
            <a:avLst/>
          </a:prstGeom>
        </p:spPr>
      </p:pic>
      <p:pic>
        <p:nvPicPr>
          <p:cNvPr id="7" name="Picture 6">
            <a:extLst>
              <a:ext uri="{FF2B5EF4-FFF2-40B4-BE49-F238E27FC236}">
                <a16:creationId xmlns:a16="http://schemas.microsoft.com/office/drawing/2014/main" id="{3748252B-9583-457E-9431-3507E871FBB4}"/>
              </a:ext>
            </a:extLst>
          </p:cNvPr>
          <p:cNvPicPr>
            <a:picLocks noChangeAspect="1"/>
          </p:cNvPicPr>
          <p:nvPr/>
        </p:nvPicPr>
        <p:blipFill>
          <a:blip r:embed="rId3"/>
          <a:stretch>
            <a:fillRect/>
          </a:stretch>
        </p:blipFill>
        <p:spPr>
          <a:xfrm>
            <a:off x="2910214" y="3810000"/>
            <a:ext cx="5151566" cy="960203"/>
          </a:xfrm>
          <a:prstGeom prst="rect">
            <a:avLst/>
          </a:prstGeom>
        </p:spPr>
      </p:pic>
    </p:spTree>
    <p:extLst>
      <p:ext uri="{BB962C8B-B14F-4D97-AF65-F5344CB8AC3E}">
        <p14:creationId xmlns:p14="http://schemas.microsoft.com/office/powerpoint/2010/main" val="39685941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Access Dictionary Items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9129622" cy="523220"/>
          </a:xfrm>
          <a:prstGeom prst="rect">
            <a:avLst/>
          </a:prstGeom>
          <a:noFill/>
        </p:spPr>
        <p:txBody>
          <a:bodyPr wrap="square">
            <a:spAutoFit/>
          </a:bodyPr>
          <a:lstStyle/>
          <a:p>
            <a:r>
              <a:rPr lang="en-US" sz="1400" dirty="0"/>
              <a:t>Get Values</a:t>
            </a:r>
          </a:p>
          <a:p>
            <a:r>
              <a:rPr lang="en-US" sz="1400" dirty="0"/>
              <a:t>The values() method will return a list of all the values in the dictionary.</a:t>
            </a:r>
          </a:p>
        </p:txBody>
      </p:sp>
      <p:pic>
        <p:nvPicPr>
          <p:cNvPr id="5" name="Picture 4">
            <a:extLst>
              <a:ext uri="{FF2B5EF4-FFF2-40B4-BE49-F238E27FC236}">
                <a16:creationId xmlns:a16="http://schemas.microsoft.com/office/drawing/2014/main" id="{CC1D053B-B03E-4143-AC0C-0078EA4719B3}"/>
              </a:ext>
            </a:extLst>
          </p:cNvPr>
          <p:cNvPicPr>
            <a:picLocks noChangeAspect="1"/>
          </p:cNvPicPr>
          <p:nvPr/>
        </p:nvPicPr>
        <p:blipFill>
          <a:blip r:embed="rId2"/>
          <a:stretch>
            <a:fillRect/>
          </a:stretch>
        </p:blipFill>
        <p:spPr>
          <a:xfrm>
            <a:off x="2895600" y="1143000"/>
            <a:ext cx="2629128" cy="769687"/>
          </a:xfrm>
          <a:prstGeom prst="rect">
            <a:avLst/>
          </a:prstGeom>
        </p:spPr>
      </p:pic>
      <p:sp>
        <p:nvSpPr>
          <p:cNvPr id="9" name="תיבת טקסט 9">
            <a:extLst>
              <a:ext uri="{FF2B5EF4-FFF2-40B4-BE49-F238E27FC236}">
                <a16:creationId xmlns:a16="http://schemas.microsoft.com/office/drawing/2014/main" id="{960CDE70-18B7-409A-8D63-8CCC05E8983D}"/>
              </a:ext>
            </a:extLst>
          </p:cNvPr>
          <p:cNvSpPr txBox="1"/>
          <p:nvPr/>
        </p:nvSpPr>
        <p:spPr>
          <a:xfrm>
            <a:off x="2779320" y="2091946"/>
            <a:ext cx="9129622" cy="307777"/>
          </a:xfrm>
          <a:prstGeom prst="rect">
            <a:avLst/>
          </a:prstGeom>
          <a:noFill/>
        </p:spPr>
        <p:txBody>
          <a:bodyPr wrap="square">
            <a:spAutoFit/>
          </a:bodyPr>
          <a:lstStyle/>
          <a:p>
            <a:r>
              <a:rPr lang="en-US" sz="1400" dirty="0"/>
              <a:t>The items() method will return each item in a dictionary, as tuples in a list.</a:t>
            </a:r>
          </a:p>
        </p:txBody>
      </p:sp>
      <p:pic>
        <p:nvPicPr>
          <p:cNvPr id="12" name="Picture 11">
            <a:extLst>
              <a:ext uri="{FF2B5EF4-FFF2-40B4-BE49-F238E27FC236}">
                <a16:creationId xmlns:a16="http://schemas.microsoft.com/office/drawing/2014/main" id="{B5964C34-E10E-45D3-A7B7-C6F0B8A24040}"/>
              </a:ext>
            </a:extLst>
          </p:cNvPr>
          <p:cNvPicPr>
            <a:picLocks noChangeAspect="1"/>
          </p:cNvPicPr>
          <p:nvPr/>
        </p:nvPicPr>
        <p:blipFill>
          <a:blip r:embed="rId3"/>
          <a:stretch>
            <a:fillRect/>
          </a:stretch>
        </p:blipFill>
        <p:spPr>
          <a:xfrm>
            <a:off x="2906038" y="2428950"/>
            <a:ext cx="2667231" cy="624894"/>
          </a:xfrm>
          <a:prstGeom prst="rect">
            <a:avLst/>
          </a:prstGeom>
        </p:spPr>
      </p:pic>
      <p:pic>
        <p:nvPicPr>
          <p:cNvPr id="16" name="Picture 15">
            <a:extLst>
              <a:ext uri="{FF2B5EF4-FFF2-40B4-BE49-F238E27FC236}">
                <a16:creationId xmlns:a16="http://schemas.microsoft.com/office/drawing/2014/main" id="{52122A25-D724-4A0E-AF77-203EDF4AC0E8}"/>
              </a:ext>
            </a:extLst>
          </p:cNvPr>
          <p:cNvPicPr>
            <a:picLocks noChangeAspect="1"/>
          </p:cNvPicPr>
          <p:nvPr/>
        </p:nvPicPr>
        <p:blipFill>
          <a:blip r:embed="rId4"/>
          <a:stretch>
            <a:fillRect/>
          </a:stretch>
        </p:blipFill>
        <p:spPr>
          <a:xfrm>
            <a:off x="2889337" y="3177727"/>
            <a:ext cx="7323455" cy="754445"/>
          </a:xfrm>
          <a:prstGeom prst="rect">
            <a:avLst/>
          </a:prstGeom>
        </p:spPr>
      </p:pic>
    </p:spTree>
    <p:extLst>
      <p:ext uri="{BB962C8B-B14F-4D97-AF65-F5344CB8AC3E}">
        <p14:creationId xmlns:p14="http://schemas.microsoft.com/office/powerpoint/2010/main" val="19640775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Loop Through a Dictionary</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9129622" cy="954107"/>
          </a:xfrm>
          <a:prstGeom prst="rect">
            <a:avLst/>
          </a:prstGeom>
          <a:noFill/>
        </p:spPr>
        <p:txBody>
          <a:bodyPr wrap="square">
            <a:spAutoFit/>
          </a:bodyPr>
          <a:lstStyle/>
          <a:p>
            <a:r>
              <a:rPr lang="en-US" sz="1400" dirty="0"/>
              <a:t>You can loop through a dictionary by using a for loop.</a:t>
            </a:r>
          </a:p>
          <a:p>
            <a:endParaRPr lang="en-US" sz="1400" dirty="0"/>
          </a:p>
          <a:p>
            <a:r>
              <a:rPr lang="en-US" sz="1400" dirty="0"/>
              <a:t>When looping through a dictionary, the return value are the keys of the dictionary, but there are methods to return the values as well.</a:t>
            </a:r>
          </a:p>
        </p:txBody>
      </p:sp>
      <p:pic>
        <p:nvPicPr>
          <p:cNvPr id="18" name="Picture 17">
            <a:extLst>
              <a:ext uri="{FF2B5EF4-FFF2-40B4-BE49-F238E27FC236}">
                <a16:creationId xmlns:a16="http://schemas.microsoft.com/office/drawing/2014/main" id="{D8BA1B89-0E48-4236-A363-BB4AD29D9599}"/>
              </a:ext>
            </a:extLst>
          </p:cNvPr>
          <p:cNvPicPr>
            <a:picLocks noChangeAspect="1"/>
          </p:cNvPicPr>
          <p:nvPr/>
        </p:nvPicPr>
        <p:blipFill>
          <a:blip r:embed="rId2"/>
          <a:stretch>
            <a:fillRect/>
          </a:stretch>
        </p:blipFill>
        <p:spPr>
          <a:xfrm>
            <a:off x="2924827" y="1535864"/>
            <a:ext cx="4221846" cy="1066892"/>
          </a:xfrm>
          <a:prstGeom prst="rect">
            <a:avLst/>
          </a:prstGeom>
        </p:spPr>
      </p:pic>
      <p:pic>
        <p:nvPicPr>
          <p:cNvPr id="20" name="Picture 19">
            <a:extLst>
              <a:ext uri="{FF2B5EF4-FFF2-40B4-BE49-F238E27FC236}">
                <a16:creationId xmlns:a16="http://schemas.microsoft.com/office/drawing/2014/main" id="{82BF0386-FFB0-4381-B017-8A1164188FE7}"/>
              </a:ext>
            </a:extLst>
          </p:cNvPr>
          <p:cNvPicPr>
            <a:picLocks noChangeAspect="1"/>
          </p:cNvPicPr>
          <p:nvPr/>
        </p:nvPicPr>
        <p:blipFill>
          <a:blip r:embed="rId3"/>
          <a:stretch>
            <a:fillRect/>
          </a:stretch>
        </p:blipFill>
        <p:spPr>
          <a:xfrm>
            <a:off x="7575386" y="1535864"/>
            <a:ext cx="1691787" cy="1356478"/>
          </a:xfrm>
          <a:prstGeom prst="rect">
            <a:avLst/>
          </a:prstGeom>
        </p:spPr>
      </p:pic>
      <p:pic>
        <p:nvPicPr>
          <p:cNvPr id="22" name="Picture 21">
            <a:extLst>
              <a:ext uri="{FF2B5EF4-FFF2-40B4-BE49-F238E27FC236}">
                <a16:creationId xmlns:a16="http://schemas.microsoft.com/office/drawing/2014/main" id="{7FD36437-BFF8-437E-A3AF-7F9D527D5BDB}"/>
              </a:ext>
            </a:extLst>
          </p:cNvPr>
          <p:cNvPicPr>
            <a:picLocks noChangeAspect="1"/>
          </p:cNvPicPr>
          <p:nvPr/>
        </p:nvPicPr>
        <p:blipFill>
          <a:blip r:embed="rId4"/>
          <a:stretch>
            <a:fillRect/>
          </a:stretch>
        </p:blipFill>
        <p:spPr>
          <a:xfrm>
            <a:off x="2924827" y="2933052"/>
            <a:ext cx="4381880" cy="1051651"/>
          </a:xfrm>
          <a:prstGeom prst="rect">
            <a:avLst/>
          </a:prstGeom>
        </p:spPr>
      </p:pic>
      <p:pic>
        <p:nvPicPr>
          <p:cNvPr id="24" name="Picture 23">
            <a:extLst>
              <a:ext uri="{FF2B5EF4-FFF2-40B4-BE49-F238E27FC236}">
                <a16:creationId xmlns:a16="http://schemas.microsoft.com/office/drawing/2014/main" id="{AFA20433-115A-4A97-A4B9-033B9D8893F1}"/>
              </a:ext>
            </a:extLst>
          </p:cNvPr>
          <p:cNvPicPr>
            <a:picLocks noChangeAspect="1"/>
          </p:cNvPicPr>
          <p:nvPr/>
        </p:nvPicPr>
        <p:blipFill>
          <a:blip r:embed="rId5"/>
          <a:stretch>
            <a:fillRect/>
          </a:stretch>
        </p:blipFill>
        <p:spPr>
          <a:xfrm>
            <a:off x="2895600" y="4255245"/>
            <a:ext cx="6774767" cy="1150720"/>
          </a:xfrm>
          <a:prstGeom prst="rect">
            <a:avLst/>
          </a:prstGeom>
        </p:spPr>
      </p:pic>
      <p:pic>
        <p:nvPicPr>
          <p:cNvPr id="26" name="Picture 25">
            <a:extLst>
              <a:ext uri="{FF2B5EF4-FFF2-40B4-BE49-F238E27FC236}">
                <a16:creationId xmlns:a16="http://schemas.microsoft.com/office/drawing/2014/main" id="{60D6FF9E-38BE-4D3E-87F0-FF1A9F77B1F7}"/>
              </a:ext>
            </a:extLst>
          </p:cNvPr>
          <p:cNvPicPr>
            <a:picLocks noChangeAspect="1"/>
          </p:cNvPicPr>
          <p:nvPr/>
        </p:nvPicPr>
        <p:blipFill>
          <a:blip r:embed="rId6"/>
          <a:stretch>
            <a:fillRect/>
          </a:stretch>
        </p:blipFill>
        <p:spPr>
          <a:xfrm>
            <a:off x="2895600" y="5637192"/>
            <a:ext cx="5951736" cy="1104996"/>
          </a:xfrm>
          <a:prstGeom prst="rect">
            <a:avLst/>
          </a:prstGeom>
        </p:spPr>
      </p:pic>
    </p:spTree>
    <p:extLst>
      <p:ext uri="{BB962C8B-B14F-4D97-AF65-F5344CB8AC3E}">
        <p14:creationId xmlns:p14="http://schemas.microsoft.com/office/powerpoint/2010/main" val="4501566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For Loops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9129622" cy="1384995"/>
          </a:xfrm>
          <a:prstGeom prst="rect">
            <a:avLst/>
          </a:prstGeom>
          <a:noFill/>
        </p:spPr>
        <p:txBody>
          <a:bodyPr wrap="square">
            <a:spAutoFit/>
          </a:bodyPr>
          <a:lstStyle/>
          <a:p>
            <a:r>
              <a:rPr lang="en-US" sz="1400" dirty="0"/>
              <a:t>A for loop is used for iterating over a sequence (that is either a list, a tuple, a dictionary, a set, or a string).</a:t>
            </a:r>
          </a:p>
          <a:p>
            <a:endParaRPr lang="en-US" sz="1400" dirty="0"/>
          </a:p>
          <a:p>
            <a:r>
              <a:rPr lang="en-US" sz="1400" dirty="0"/>
              <a:t>This is less like the for keyword in other programming languages, and works more like an iterator method as found in other object-orientated programming languages.</a:t>
            </a:r>
          </a:p>
          <a:p>
            <a:endParaRPr lang="en-US" sz="1400" dirty="0"/>
          </a:p>
          <a:p>
            <a:r>
              <a:rPr lang="en-US" sz="1400" dirty="0"/>
              <a:t>With the for loop we can execute a set of statements, once for each item in a list, tuple, set etc.</a:t>
            </a:r>
          </a:p>
        </p:txBody>
      </p:sp>
      <p:pic>
        <p:nvPicPr>
          <p:cNvPr id="4" name="Picture 3">
            <a:extLst>
              <a:ext uri="{FF2B5EF4-FFF2-40B4-BE49-F238E27FC236}">
                <a16:creationId xmlns:a16="http://schemas.microsoft.com/office/drawing/2014/main" id="{9249DC55-0EBF-43D5-9F1A-BB4CEAB79180}"/>
              </a:ext>
            </a:extLst>
          </p:cNvPr>
          <p:cNvPicPr>
            <a:picLocks noChangeAspect="1"/>
          </p:cNvPicPr>
          <p:nvPr/>
        </p:nvPicPr>
        <p:blipFill>
          <a:blip r:embed="rId2"/>
          <a:stretch>
            <a:fillRect/>
          </a:stretch>
        </p:blipFill>
        <p:spPr>
          <a:xfrm>
            <a:off x="2859066" y="1971971"/>
            <a:ext cx="5464013" cy="1165961"/>
          </a:xfrm>
          <a:prstGeom prst="rect">
            <a:avLst/>
          </a:prstGeom>
        </p:spPr>
      </p:pic>
      <p:pic>
        <p:nvPicPr>
          <p:cNvPr id="6" name="Picture 5">
            <a:extLst>
              <a:ext uri="{FF2B5EF4-FFF2-40B4-BE49-F238E27FC236}">
                <a16:creationId xmlns:a16="http://schemas.microsoft.com/office/drawing/2014/main" id="{7EF8BF95-3554-48CA-A94C-8604BB1738B9}"/>
              </a:ext>
            </a:extLst>
          </p:cNvPr>
          <p:cNvPicPr>
            <a:picLocks noChangeAspect="1"/>
          </p:cNvPicPr>
          <p:nvPr/>
        </p:nvPicPr>
        <p:blipFill>
          <a:blip r:embed="rId3"/>
          <a:stretch>
            <a:fillRect/>
          </a:stretch>
        </p:blipFill>
        <p:spPr>
          <a:xfrm>
            <a:off x="9220200" y="2057400"/>
            <a:ext cx="2065199" cy="1684166"/>
          </a:xfrm>
          <a:prstGeom prst="rect">
            <a:avLst/>
          </a:prstGeom>
        </p:spPr>
      </p:pic>
      <p:pic>
        <p:nvPicPr>
          <p:cNvPr id="9" name="Picture 8">
            <a:extLst>
              <a:ext uri="{FF2B5EF4-FFF2-40B4-BE49-F238E27FC236}">
                <a16:creationId xmlns:a16="http://schemas.microsoft.com/office/drawing/2014/main" id="{D51CA056-D449-4E5B-AB2B-3CEAE3F57A72}"/>
              </a:ext>
            </a:extLst>
          </p:cNvPr>
          <p:cNvPicPr>
            <a:picLocks noChangeAspect="1"/>
          </p:cNvPicPr>
          <p:nvPr/>
        </p:nvPicPr>
        <p:blipFill>
          <a:blip r:embed="rId4"/>
          <a:stretch>
            <a:fillRect/>
          </a:stretch>
        </p:blipFill>
        <p:spPr>
          <a:xfrm>
            <a:off x="2895600" y="3505200"/>
            <a:ext cx="4762913" cy="1021168"/>
          </a:xfrm>
          <a:prstGeom prst="rect">
            <a:avLst/>
          </a:prstGeom>
        </p:spPr>
      </p:pic>
      <p:pic>
        <p:nvPicPr>
          <p:cNvPr id="12" name="Picture 11">
            <a:extLst>
              <a:ext uri="{FF2B5EF4-FFF2-40B4-BE49-F238E27FC236}">
                <a16:creationId xmlns:a16="http://schemas.microsoft.com/office/drawing/2014/main" id="{45A4AD0A-E363-46BB-B8BC-961871C4559D}"/>
              </a:ext>
            </a:extLst>
          </p:cNvPr>
          <p:cNvPicPr>
            <a:picLocks noChangeAspect="1"/>
          </p:cNvPicPr>
          <p:nvPr/>
        </p:nvPicPr>
        <p:blipFill>
          <a:blip r:embed="rId5"/>
          <a:stretch>
            <a:fillRect/>
          </a:stretch>
        </p:blipFill>
        <p:spPr>
          <a:xfrm>
            <a:off x="9278655" y="4027266"/>
            <a:ext cx="1120237" cy="1707028"/>
          </a:xfrm>
          <a:prstGeom prst="rect">
            <a:avLst/>
          </a:prstGeom>
        </p:spPr>
      </p:pic>
    </p:spTree>
    <p:extLst>
      <p:ext uri="{BB962C8B-B14F-4D97-AF65-F5344CB8AC3E}">
        <p14:creationId xmlns:p14="http://schemas.microsoft.com/office/powerpoint/2010/main" val="26828848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For Loops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9129622" cy="307777"/>
          </a:xfrm>
          <a:prstGeom prst="rect">
            <a:avLst/>
          </a:prstGeom>
          <a:noFill/>
        </p:spPr>
        <p:txBody>
          <a:bodyPr wrap="square">
            <a:spAutoFit/>
          </a:bodyPr>
          <a:lstStyle/>
          <a:p>
            <a:r>
              <a:rPr lang="en-US" sz="1400" dirty="0"/>
              <a:t>With the break statement we can stop the loop before it has looped through all the items:</a:t>
            </a:r>
          </a:p>
        </p:txBody>
      </p:sp>
      <p:pic>
        <p:nvPicPr>
          <p:cNvPr id="5" name="Picture 4">
            <a:extLst>
              <a:ext uri="{FF2B5EF4-FFF2-40B4-BE49-F238E27FC236}">
                <a16:creationId xmlns:a16="http://schemas.microsoft.com/office/drawing/2014/main" id="{9A67C01D-3D12-4DEA-A675-74DEBC4BDAB3}"/>
              </a:ext>
            </a:extLst>
          </p:cNvPr>
          <p:cNvPicPr>
            <a:picLocks noChangeAspect="1"/>
          </p:cNvPicPr>
          <p:nvPr/>
        </p:nvPicPr>
        <p:blipFill>
          <a:blip r:embed="rId2"/>
          <a:stretch>
            <a:fillRect/>
          </a:stretch>
        </p:blipFill>
        <p:spPr>
          <a:xfrm>
            <a:off x="2868460" y="913542"/>
            <a:ext cx="4778154" cy="1714649"/>
          </a:xfrm>
          <a:prstGeom prst="rect">
            <a:avLst/>
          </a:prstGeom>
        </p:spPr>
      </p:pic>
      <p:sp>
        <p:nvSpPr>
          <p:cNvPr id="11" name="תיבת טקסט 9">
            <a:extLst>
              <a:ext uri="{FF2B5EF4-FFF2-40B4-BE49-F238E27FC236}">
                <a16:creationId xmlns:a16="http://schemas.microsoft.com/office/drawing/2014/main" id="{815CF92B-D074-4585-A7C1-21D2B164D289}"/>
              </a:ext>
            </a:extLst>
          </p:cNvPr>
          <p:cNvSpPr txBox="1"/>
          <p:nvPr/>
        </p:nvSpPr>
        <p:spPr>
          <a:xfrm>
            <a:off x="2868460" y="2779533"/>
            <a:ext cx="9129622" cy="307777"/>
          </a:xfrm>
          <a:prstGeom prst="rect">
            <a:avLst/>
          </a:prstGeom>
          <a:noFill/>
        </p:spPr>
        <p:txBody>
          <a:bodyPr wrap="square">
            <a:spAutoFit/>
          </a:bodyPr>
          <a:lstStyle/>
          <a:p>
            <a:r>
              <a:rPr lang="en-US" sz="1400" dirty="0"/>
              <a:t>With the continue statement we can stop the current iteration of the loop, and continue with the next:</a:t>
            </a:r>
          </a:p>
        </p:txBody>
      </p:sp>
      <p:pic>
        <p:nvPicPr>
          <p:cNvPr id="13" name="Picture 12">
            <a:extLst>
              <a:ext uri="{FF2B5EF4-FFF2-40B4-BE49-F238E27FC236}">
                <a16:creationId xmlns:a16="http://schemas.microsoft.com/office/drawing/2014/main" id="{9AC75138-4709-4921-B484-861FFB22AB69}"/>
              </a:ext>
            </a:extLst>
          </p:cNvPr>
          <p:cNvPicPr>
            <a:picLocks noChangeAspect="1"/>
          </p:cNvPicPr>
          <p:nvPr/>
        </p:nvPicPr>
        <p:blipFill>
          <a:blip r:embed="rId3"/>
          <a:stretch>
            <a:fillRect/>
          </a:stretch>
        </p:blipFill>
        <p:spPr>
          <a:xfrm>
            <a:off x="2872270" y="3170958"/>
            <a:ext cx="4770533" cy="1623201"/>
          </a:xfrm>
          <a:prstGeom prst="rect">
            <a:avLst/>
          </a:prstGeom>
        </p:spPr>
      </p:pic>
    </p:spTree>
    <p:extLst>
      <p:ext uri="{BB962C8B-B14F-4D97-AF65-F5344CB8AC3E}">
        <p14:creationId xmlns:p14="http://schemas.microsoft.com/office/powerpoint/2010/main" val="3287473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Indentation </a:t>
            </a:r>
            <a:r>
              <a:rPr lang="en-US" sz="2400" dirty="0" err="1">
                <a:solidFill>
                  <a:schemeClr val="accent1">
                    <a:lumMod val="75000"/>
                  </a:schemeClr>
                </a:solidFill>
                <a:latin typeface="Trebuchet MS"/>
                <a:cs typeface="Trebuchet MS"/>
              </a:rPr>
              <a:t>cont</a:t>
            </a:r>
            <a:endParaRPr lang="en-US"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1305486"/>
          </a:xfrm>
          <a:prstGeom prst="rect">
            <a:avLst/>
          </a:prstGeom>
        </p:spPr>
        <p:txBody>
          <a:bodyPr vert="horz" wrap="square" lIns="0" tIns="12700" rIns="0" bIns="0" rtlCol="0">
            <a:spAutoFit/>
          </a:bodyPr>
          <a:lstStyle/>
          <a:p>
            <a:pPr algn="l" fontAlgn="base"/>
            <a:r>
              <a:rPr lang="en-US" sz="1400" b="1" i="0" dirty="0">
                <a:effectLst/>
                <a:latin typeface="var(--font-din)"/>
              </a:rPr>
              <a:t>Indentation refers to the spaces at the beginning of a code line.</a:t>
            </a:r>
          </a:p>
          <a:p>
            <a:pPr algn="l" fontAlgn="base"/>
            <a:endParaRPr lang="en-US" sz="1400" b="1" i="0" dirty="0">
              <a:effectLst/>
              <a:latin typeface="var(--font-din)"/>
            </a:endParaRPr>
          </a:p>
          <a:p>
            <a:pPr algn="l" fontAlgn="base"/>
            <a:r>
              <a:rPr lang="en-US" sz="1400" b="1" i="0" dirty="0">
                <a:effectLst/>
                <a:latin typeface="var(--font-din)"/>
              </a:rPr>
              <a:t>Where in other programming languages the indentation in code is for readability only, the indentation in Python is very important.</a:t>
            </a:r>
          </a:p>
          <a:p>
            <a:pPr algn="l" fontAlgn="base"/>
            <a:endParaRPr lang="en-US" sz="1400" b="1" i="0" dirty="0">
              <a:effectLst/>
              <a:latin typeface="var(--font-din)"/>
            </a:endParaRPr>
          </a:p>
          <a:p>
            <a:pPr algn="l" fontAlgn="base"/>
            <a:r>
              <a:rPr lang="en-US" sz="1400" b="1" i="0" dirty="0">
                <a:effectLst/>
                <a:latin typeface="var(--font-din)"/>
              </a:rPr>
              <a:t>Python uses indentation to indicate a block of code.</a:t>
            </a:r>
          </a:p>
        </p:txBody>
      </p:sp>
      <p:pic>
        <p:nvPicPr>
          <p:cNvPr id="4" name="תמונה 3">
            <a:extLst>
              <a:ext uri="{FF2B5EF4-FFF2-40B4-BE49-F238E27FC236}">
                <a16:creationId xmlns:a16="http://schemas.microsoft.com/office/drawing/2014/main" id="{B1FEFFFD-3B65-46AE-9BDF-3E1C6E8D3F59}"/>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50000"/>
                    </a14:imgEffect>
                  </a14:imgLayer>
                </a14:imgProps>
              </a:ext>
            </a:extLst>
          </a:blip>
          <a:stretch>
            <a:fillRect/>
          </a:stretch>
        </p:blipFill>
        <p:spPr>
          <a:xfrm>
            <a:off x="2886075" y="1943661"/>
            <a:ext cx="8278495" cy="4881015"/>
          </a:xfrm>
          <a:prstGeom prst="rect">
            <a:avLst/>
          </a:prstGeom>
        </p:spPr>
      </p:pic>
    </p:spTree>
    <p:extLst>
      <p:ext uri="{BB962C8B-B14F-4D97-AF65-F5344CB8AC3E}">
        <p14:creationId xmlns:p14="http://schemas.microsoft.com/office/powerpoint/2010/main" val="6440232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For Loops  The range() Function</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9129622" cy="738664"/>
          </a:xfrm>
          <a:prstGeom prst="rect">
            <a:avLst/>
          </a:prstGeom>
          <a:noFill/>
        </p:spPr>
        <p:txBody>
          <a:bodyPr wrap="square">
            <a:spAutoFit/>
          </a:bodyPr>
          <a:lstStyle/>
          <a:p>
            <a:r>
              <a:rPr lang="en-US" sz="1400" dirty="0"/>
              <a:t>To loop through a set of code a specified number of times, we can use the range() function,</a:t>
            </a:r>
          </a:p>
          <a:p>
            <a:r>
              <a:rPr lang="en-US" sz="1400" dirty="0"/>
              <a:t>The range() function returns a sequence of numbers, starting from 0 by default, and increments by 1 (by default), and ends at a specified number.</a:t>
            </a:r>
          </a:p>
        </p:txBody>
      </p:sp>
      <p:pic>
        <p:nvPicPr>
          <p:cNvPr id="6" name="Picture 5">
            <a:extLst>
              <a:ext uri="{FF2B5EF4-FFF2-40B4-BE49-F238E27FC236}">
                <a16:creationId xmlns:a16="http://schemas.microsoft.com/office/drawing/2014/main" id="{0C05D00E-490C-4067-99E5-023B1C5BEF86}"/>
              </a:ext>
            </a:extLst>
          </p:cNvPr>
          <p:cNvPicPr>
            <a:picLocks noChangeAspect="1"/>
          </p:cNvPicPr>
          <p:nvPr/>
        </p:nvPicPr>
        <p:blipFill>
          <a:blip r:embed="rId2"/>
          <a:stretch>
            <a:fillRect/>
          </a:stretch>
        </p:blipFill>
        <p:spPr>
          <a:xfrm>
            <a:off x="2971800" y="1307539"/>
            <a:ext cx="2651990" cy="975445"/>
          </a:xfrm>
          <a:prstGeom prst="rect">
            <a:avLst/>
          </a:prstGeom>
        </p:spPr>
      </p:pic>
      <p:pic>
        <p:nvPicPr>
          <p:cNvPr id="12" name="Picture 11">
            <a:extLst>
              <a:ext uri="{FF2B5EF4-FFF2-40B4-BE49-F238E27FC236}">
                <a16:creationId xmlns:a16="http://schemas.microsoft.com/office/drawing/2014/main" id="{357F6136-761C-49D1-975B-8052024EDA0D}"/>
              </a:ext>
            </a:extLst>
          </p:cNvPr>
          <p:cNvPicPr>
            <a:picLocks noChangeAspect="1"/>
          </p:cNvPicPr>
          <p:nvPr/>
        </p:nvPicPr>
        <p:blipFill>
          <a:blip r:embed="rId3"/>
          <a:stretch>
            <a:fillRect/>
          </a:stretch>
        </p:blipFill>
        <p:spPr>
          <a:xfrm>
            <a:off x="10591800" y="1066800"/>
            <a:ext cx="1051651" cy="1630821"/>
          </a:xfrm>
          <a:prstGeom prst="rect">
            <a:avLst/>
          </a:prstGeom>
        </p:spPr>
      </p:pic>
      <p:pic>
        <p:nvPicPr>
          <p:cNvPr id="15" name="Picture 14">
            <a:extLst>
              <a:ext uri="{FF2B5EF4-FFF2-40B4-BE49-F238E27FC236}">
                <a16:creationId xmlns:a16="http://schemas.microsoft.com/office/drawing/2014/main" id="{2F0E7824-325B-4D11-96DA-98CDB1CF7EF5}"/>
              </a:ext>
            </a:extLst>
          </p:cNvPr>
          <p:cNvPicPr>
            <a:picLocks noChangeAspect="1"/>
          </p:cNvPicPr>
          <p:nvPr/>
        </p:nvPicPr>
        <p:blipFill>
          <a:blip r:embed="rId4"/>
          <a:stretch>
            <a:fillRect/>
          </a:stretch>
        </p:blipFill>
        <p:spPr>
          <a:xfrm>
            <a:off x="2899090" y="2362853"/>
            <a:ext cx="6736664" cy="571550"/>
          </a:xfrm>
          <a:prstGeom prst="rect">
            <a:avLst/>
          </a:prstGeom>
        </p:spPr>
      </p:pic>
      <p:sp>
        <p:nvSpPr>
          <p:cNvPr id="16" name="תיבת טקסט 9">
            <a:extLst>
              <a:ext uri="{FF2B5EF4-FFF2-40B4-BE49-F238E27FC236}">
                <a16:creationId xmlns:a16="http://schemas.microsoft.com/office/drawing/2014/main" id="{45BE2277-1138-4135-A583-B02ED45A4F9C}"/>
              </a:ext>
            </a:extLst>
          </p:cNvPr>
          <p:cNvSpPr txBox="1"/>
          <p:nvPr/>
        </p:nvSpPr>
        <p:spPr>
          <a:xfrm>
            <a:off x="2816898" y="2908040"/>
            <a:ext cx="9129622" cy="738664"/>
          </a:xfrm>
          <a:prstGeom prst="rect">
            <a:avLst/>
          </a:prstGeom>
          <a:noFill/>
        </p:spPr>
        <p:txBody>
          <a:bodyPr wrap="square">
            <a:spAutoFit/>
          </a:bodyPr>
          <a:lstStyle/>
          <a:p>
            <a:r>
              <a:rPr lang="en-US" sz="1400" dirty="0"/>
              <a:t>To loop through a set of code a specified number of times, we can use the range() function,</a:t>
            </a:r>
          </a:p>
          <a:p>
            <a:r>
              <a:rPr lang="en-US" sz="1400" dirty="0"/>
              <a:t>The range() function returns a sequence of numbers, starting from 0 by default, and increments by 1 (by default), and ends at a specified number.</a:t>
            </a:r>
          </a:p>
        </p:txBody>
      </p:sp>
      <p:pic>
        <p:nvPicPr>
          <p:cNvPr id="18" name="Picture 17">
            <a:extLst>
              <a:ext uri="{FF2B5EF4-FFF2-40B4-BE49-F238E27FC236}">
                <a16:creationId xmlns:a16="http://schemas.microsoft.com/office/drawing/2014/main" id="{56C83166-0E2B-4B6B-9037-DDF7245CA2C3}"/>
              </a:ext>
            </a:extLst>
          </p:cNvPr>
          <p:cNvPicPr>
            <a:picLocks noChangeAspect="1"/>
          </p:cNvPicPr>
          <p:nvPr/>
        </p:nvPicPr>
        <p:blipFill>
          <a:blip r:embed="rId5"/>
          <a:stretch>
            <a:fillRect/>
          </a:stretch>
        </p:blipFill>
        <p:spPr>
          <a:xfrm>
            <a:off x="2842994" y="3692737"/>
            <a:ext cx="2812024" cy="998307"/>
          </a:xfrm>
          <a:prstGeom prst="rect">
            <a:avLst/>
          </a:prstGeom>
        </p:spPr>
      </p:pic>
      <p:pic>
        <p:nvPicPr>
          <p:cNvPr id="20" name="Picture 19">
            <a:extLst>
              <a:ext uri="{FF2B5EF4-FFF2-40B4-BE49-F238E27FC236}">
                <a16:creationId xmlns:a16="http://schemas.microsoft.com/office/drawing/2014/main" id="{91E41B25-814E-46DE-AABF-D45D1E60827F}"/>
              </a:ext>
            </a:extLst>
          </p:cNvPr>
          <p:cNvPicPr>
            <a:picLocks noChangeAspect="1"/>
          </p:cNvPicPr>
          <p:nvPr/>
        </p:nvPicPr>
        <p:blipFill rotWithShape="1">
          <a:blip r:embed="rId6"/>
          <a:srcRect b="17645"/>
          <a:stretch/>
        </p:blipFill>
        <p:spPr>
          <a:xfrm>
            <a:off x="6019800" y="3479590"/>
            <a:ext cx="662997" cy="1186165"/>
          </a:xfrm>
          <a:prstGeom prst="rect">
            <a:avLst/>
          </a:prstGeom>
        </p:spPr>
      </p:pic>
      <p:sp>
        <p:nvSpPr>
          <p:cNvPr id="21" name="תיבת טקסט 9">
            <a:extLst>
              <a:ext uri="{FF2B5EF4-FFF2-40B4-BE49-F238E27FC236}">
                <a16:creationId xmlns:a16="http://schemas.microsoft.com/office/drawing/2014/main" id="{BAD89D2E-ABCC-4BEE-B8D2-D17BB3ED9057}"/>
              </a:ext>
            </a:extLst>
          </p:cNvPr>
          <p:cNvSpPr txBox="1"/>
          <p:nvPr/>
        </p:nvSpPr>
        <p:spPr>
          <a:xfrm>
            <a:off x="2836731" y="4741252"/>
            <a:ext cx="9129622" cy="523220"/>
          </a:xfrm>
          <a:prstGeom prst="rect">
            <a:avLst/>
          </a:prstGeom>
          <a:noFill/>
        </p:spPr>
        <p:txBody>
          <a:bodyPr wrap="square">
            <a:spAutoFit/>
          </a:bodyPr>
          <a:lstStyle/>
          <a:p>
            <a:r>
              <a:rPr lang="en-US" sz="1400" dirty="0"/>
              <a:t>The range() function defaults to increment the sequence by 1, however it is possible to specify </a:t>
            </a:r>
            <a:endParaRPr lang="he-IL" sz="1400" dirty="0"/>
          </a:p>
          <a:p>
            <a:r>
              <a:rPr lang="en-US" sz="1400" dirty="0"/>
              <a:t>the increment value by adding a third parameter: range(2, 30, 3):</a:t>
            </a:r>
          </a:p>
        </p:txBody>
      </p:sp>
      <p:pic>
        <p:nvPicPr>
          <p:cNvPr id="23" name="Picture 22">
            <a:extLst>
              <a:ext uri="{FF2B5EF4-FFF2-40B4-BE49-F238E27FC236}">
                <a16:creationId xmlns:a16="http://schemas.microsoft.com/office/drawing/2014/main" id="{BEA51F07-D0C5-4F3A-A649-1FC40EC4DB78}"/>
              </a:ext>
            </a:extLst>
          </p:cNvPr>
          <p:cNvPicPr>
            <a:picLocks noChangeAspect="1"/>
          </p:cNvPicPr>
          <p:nvPr/>
        </p:nvPicPr>
        <p:blipFill>
          <a:blip r:embed="rId7"/>
          <a:stretch>
            <a:fillRect/>
          </a:stretch>
        </p:blipFill>
        <p:spPr>
          <a:xfrm>
            <a:off x="2899775" y="5377797"/>
            <a:ext cx="4610500" cy="952583"/>
          </a:xfrm>
          <a:prstGeom prst="rect">
            <a:avLst/>
          </a:prstGeom>
        </p:spPr>
      </p:pic>
      <p:pic>
        <p:nvPicPr>
          <p:cNvPr id="25" name="Picture 24">
            <a:extLst>
              <a:ext uri="{FF2B5EF4-FFF2-40B4-BE49-F238E27FC236}">
                <a16:creationId xmlns:a16="http://schemas.microsoft.com/office/drawing/2014/main" id="{B67F5FD1-2692-41FF-843F-44409DF6EE2C}"/>
              </a:ext>
            </a:extLst>
          </p:cNvPr>
          <p:cNvPicPr>
            <a:picLocks noChangeAspect="1"/>
          </p:cNvPicPr>
          <p:nvPr/>
        </p:nvPicPr>
        <p:blipFill>
          <a:blip r:embed="rId8"/>
          <a:stretch>
            <a:fillRect/>
          </a:stretch>
        </p:blipFill>
        <p:spPr>
          <a:xfrm>
            <a:off x="10470962" y="4691044"/>
            <a:ext cx="962335" cy="2124887"/>
          </a:xfrm>
          <a:prstGeom prst="rect">
            <a:avLst/>
          </a:prstGeom>
        </p:spPr>
      </p:pic>
    </p:spTree>
    <p:extLst>
      <p:ext uri="{BB962C8B-B14F-4D97-AF65-F5344CB8AC3E}">
        <p14:creationId xmlns:p14="http://schemas.microsoft.com/office/powerpoint/2010/main" val="25541051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For Loops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4088" y="392475"/>
            <a:ext cx="9129622" cy="738664"/>
          </a:xfrm>
          <a:prstGeom prst="rect">
            <a:avLst/>
          </a:prstGeom>
          <a:noFill/>
        </p:spPr>
        <p:txBody>
          <a:bodyPr wrap="square">
            <a:spAutoFit/>
          </a:bodyPr>
          <a:lstStyle/>
          <a:p>
            <a:r>
              <a:rPr lang="en-US" sz="1400" dirty="0"/>
              <a:t>A nested loop is a loop inside a loop.</a:t>
            </a:r>
          </a:p>
          <a:p>
            <a:endParaRPr lang="en-US" sz="1400" dirty="0"/>
          </a:p>
          <a:p>
            <a:r>
              <a:rPr lang="en-US" sz="1400" dirty="0"/>
              <a:t>The "inner loop" will be executed one time for each iteration of the "outer loop":</a:t>
            </a:r>
          </a:p>
        </p:txBody>
      </p:sp>
      <p:sp>
        <p:nvSpPr>
          <p:cNvPr id="16" name="תיבת טקסט 9">
            <a:extLst>
              <a:ext uri="{FF2B5EF4-FFF2-40B4-BE49-F238E27FC236}">
                <a16:creationId xmlns:a16="http://schemas.microsoft.com/office/drawing/2014/main" id="{45BE2277-1138-4135-A583-B02ED45A4F9C}"/>
              </a:ext>
            </a:extLst>
          </p:cNvPr>
          <p:cNvSpPr txBox="1"/>
          <p:nvPr/>
        </p:nvSpPr>
        <p:spPr>
          <a:xfrm>
            <a:off x="2816898" y="2908040"/>
            <a:ext cx="9129622" cy="738664"/>
          </a:xfrm>
          <a:prstGeom prst="rect">
            <a:avLst/>
          </a:prstGeom>
          <a:noFill/>
        </p:spPr>
        <p:txBody>
          <a:bodyPr wrap="square">
            <a:spAutoFit/>
          </a:bodyPr>
          <a:lstStyle/>
          <a:p>
            <a:r>
              <a:rPr lang="en-US" sz="1400" dirty="0"/>
              <a:t>The pass Statement</a:t>
            </a:r>
            <a:endParaRPr lang="he-IL" sz="1400" dirty="0"/>
          </a:p>
          <a:p>
            <a:r>
              <a:rPr lang="en-US" sz="1400" dirty="0"/>
              <a:t>for loops cannot be empty, but if you for some reason have a for loop with no content, put in the pass statement to avoid getting an error.</a:t>
            </a:r>
          </a:p>
        </p:txBody>
      </p:sp>
      <p:pic>
        <p:nvPicPr>
          <p:cNvPr id="4" name="Picture 3">
            <a:extLst>
              <a:ext uri="{FF2B5EF4-FFF2-40B4-BE49-F238E27FC236}">
                <a16:creationId xmlns:a16="http://schemas.microsoft.com/office/drawing/2014/main" id="{A0F70BE2-C6B8-4E08-80A7-B3E06292FA84}"/>
              </a:ext>
            </a:extLst>
          </p:cNvPr>
          <p:cNvPicPr>
            <a:picLocks noChangeAspect="1"/>
          </p:cNvPicPr>
          <p:nvPr/>
        </p:nvPicPr>
        <p:blipFill>
          <a:blip r:embed="rId2"/>
          <a:stretch>
            <a:fillRect/>
          </a:stretch>
        </p:blipFill>
        <p:spPr>
          <a:xfrm>
            <a:off x="2912384" y="1244464"/>
            <a:ext cx="4267200" cy="1666875"/>
          </a:xfrm>
          <a:prstGeom prst="rect">
            <a:avLst/>
          </a:prstGeom>
        </p:spPr>
      </p:pic>
      <p:pic>
        <p:nvPicPr>
          <p:cNvPr id="9" name="Picture 8">
            <a:extLst>
              <a:ext uri="{FF2B5EF4-FFF2-40B4-BE49-F238E27FC236}">
                <a16:creationId xmlns:a16="http://schemas.microsoft.com/office/drawing/2014/main" id="{A962F4E7-7DAE-47C7-8A97-AC222BA8B175}"/>
              </a:ext>
            </a:extLst>
          </p:cNvPr>
          <p:cNvPicPr>
            <a:picLocks noChangeAspect="1"/>
          </p:cNvPicPr>
          <p:nvPr/>
        </p:nvPicPr>
        <p:blipFill>
          <a:blip r:embed="rId3"/>
          <a:stretch>
            <a:fillRect/>
          </a:stretch>
        </p:blipFill>
        <p:spPr>
          <a:xfrm>
            <a:off x="2895600" y="3733800"/>
            <a:ext cx="2415749" cy="701101"/>
          </a:xfrm>
          <a:prstGeom prst="rect">
            <a:avLst/>
          </a:prstGeom>
        </p:spPr>
      </p:pic>
    </p:spTree>
    <p:extLst>
      <p:ext uri="{BB962C8B-B14F-4D97-AF65-F5344CB8AC3E}">
        <p14:creationId xmlns:p14="http://schemas.microsoft.com/office/powerpoint/2010/main" val="36247345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Functions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4088" y="392475"/>
            <a:ext cx="9129622" cy="307777"/>
          </a:xfrm>
          <a:prstGeom prst="rect">
            <a:avLst/>
          </a:prstGeom>
          <a:noFill/>
        </p:spPr>
        <p:txBody>
          <a:bodyPr wrap="square">
            <a:spAutoFit/>
          </a:bodyPr>
          <a:lstStyle/>
          <a:p>
            <a:r>
              <a:rPr lang="en-US" sz="1400" dirty="0"/>
              <a:t>n Python a function is defined using the def keyword:</a:t>
            </a:r>
          </a:p>
        </p:txBody>
      </p:sp>
      <p:sp>
        <p:nvSpPr>
          <p:cNvPr id="16" name="תיבת טקסט 9">
            <a:extLst>
              <a:ext uri="{FF2B5EF4-FFF2-40B4-BE49-F238E27FC236}">
                <a16:creationId xmlns:a16="http://schemas.microsoft.com/office/drawing/2014/main" id="{45BE2277-1138-4135-A583-B02ED45A4F9C}"/>
              </a:ext>
            </a:extLst>
          </p:cNvPr>
          <p:cNvSpPr txBox="1"/>
          <p:nvPr/>
        </p:nvSpPr>
        <p:spPr>
          <a:xfrm>
            <a:off x="2711124" y="2103342"/>
            <a:ext cx="9129622" cy="307777"/>
          </a:xfrm>
          <a:prstGeom prst="rect">
            <a:avLst/>
          </a:prstGeom>
          <a:noFill/>
        </p:spPr>
        <p:txBody>
          <a:bodyPr wrap="square">
            <a:spAutoFit/>
          </a:bodyPr>
          <a:lstStyle/>
          <a:p>
            <a:r>
              <a:rPr lang="en-US" sz="1400" dirty="0"/>
              <a:t>To call a function, use the function name followed by parenthesis:</a:t>
            </a:r>
          </a:p>
        </p:txBody>
      </p:sp>
      <p:pic>
        <p:nvPicPr>
          <p:cNvPr id="5" name="Picture 4">
            <a:extLst>
              <a:ext uri="{FF2B5EF4-FFF2-40B4-BE49-F238E27FC236}">
                <a16:creationId xmlns:a16="http://schemas.microsoft.com/office/drawing/2014/main" id="{D1AF3751-08C8-45ED-B30B-3CF0617411CB}"/>
              </a:ext>
            </a:extLst>
          </p:cNvPr>
          <p:cNvPicPr>
            <a:picLocks noChangeAspect="1"/>
          </p:cNvPicPr>
          <p:nvPr/>
        </p:nvPicPr>
        <p:blipFill>
          <a:blip r:embed="rId2"/>
          <a:stretch>
            <a:fillRect/>
          </a:stretch>
        </p:blipFill>
        <p:spPr>
          <a:xfrm>
            <a:off x="2806460" y="837868"/>
            <a:ext cx="3307367" cy="1127858"/>
          </a:xfrm>
          <a:prstGeom prst="rect">
            <a:avLst/>
          </a:prstGeom>
        </p:spPr>
      </p:pic>
      <p:pic>
        <p:nvPicPr>
          <p:cNvPr id="7" name="Picture 6">
            <a:extLst>
              <a:ext uri="{FF2B5EF4-FFF2-40B4-BE49-F238E27FC236}">
                <a16:creationId xmlns:a16="http://schemas.microsoft.com/office/drawing/2014/main" id="{5B78D863-E5E7-4103-A775-5FC400CAEEA4}"/>
              </a:ext>
            </a:extLst>
          </p:cNvPr>
          <p:cNvPicPr>
            <a:picLocks noChangeAspect="1"/>
          </p:cNvPicPr>
          <p:nvPr/>
        </p:nvPicPr>
        <p:blipFill>
          <a:blip r:embed="rId3"/>
          <a:stretch>
            <a:fillRect/>
          </a:stretch>
        </p:blipFill>
        <p:spPr>
          <a:xfrm>
            <a:off x="7772400" y="2085765"/>
            <a:ext cx="1569856" cy="342930"/>
          </a:xfrm>
          <a:prstGeom prst="rect">
            <a:avLst/>
          </a:prstGeom>
        </p:spPr>
      </p:pic>
      <p:sp>
        <p:nvSpPr>
          <p:cNvPr id="12" name="תיבת טקסט 9">
            <a:extLst>
              <a:ext uri="{FF2B5EF4-FFF2-40B4-BE49-F238E27FC236}">
                <a16:creationId xmlns:a16="http://schemas.microsoft.com/office/drawing/2014/main" id="{ACF18D42-302A-4EB9-8418-6DCA13AB7F00}"/>
              </a:ext>
            </a:extLst>
          </p:cNvPr>
          <p:cNvSpPr txBox="1"/>
          <p:nvPr/>
        </p:nvSpPr>
        <p:spPr>
          <a:xfrm>
            <a:off x="2754088" y="2548735"/>
            <a:ext cx="9129622" cy="1600438"/>
          </a:xfrm>
          <a:prstGeom prst="rect">
            <a:avLst/>
          </a:prstGeom>
          <a:noFill/>
        </p:spPr>
        <p:txBody>
          <a:bodyPr wrap="square">
            <a:spAutoFit/>
          </a:bodyPr>
          <a:lstStyle/>
          <a:p>
            <a:r>
              <a:rPr lang="en-US" sz="1400" dirty="0"/>
              <a:t>Information can be passed into functions as arguments.</a:t>
            </a:r>
          </a:p>
          <a:p>
            <a:endParaRPr lang="en-US" sz="1400" dirty="0"/>
          </a:p>
          <a:p>
            <a:r>
              <a:rPr lang="en-US" sz="1400" dirty="0"/>
              <a:t>Arguments are specified after the function name, inside the parentheses. You can add as many arguments as you want, just separate them with a comma.</a:t>
            </a:r>
          </a:p>
          <a:p>
            <a:endParaRPr lang="en-US" sz="1400" dirty="0"/>
          </a:p>
          <a:p>
            <a:r>
              <a:rPr lang="en-US" sz="1400" dirty="0"/>
              <a:t>The following example has a function with one argument (</a:t>
            </a:r>
            <a:r>
              <a:rPr lang="en-US" sz="1400" dirty="0" err="1"/>
              <a:t>fname</a:t>
            </a:r>
            <a:r>
              <a:rPr lang="en-US" sz="1400" dirty="0"/>
              <a:t>). When the function is called, we pass along a first name, which is used inside the function to print the full name:</a:t>
            </a:r>
          </a:p>
        </p:txBody>
      </p:sp>
      <p:pic>
        <p:nvPicPr>
          <p:cNvPr id="13" name="Picture 12">
            <a:extLst>
              <a:ext uri="{FF2B5EF4-FFF2-40B4-BE49-F238E27FC236}">
                <a16:creationId xmlns:a16="http://schemas.microsoft.com/office/drawing/2014/main" id="{F36A3273-D5B1-4822-895A-26B79A28DE24}"/>
              </a:ext>
            </a:extLst>
          </p:cNvPr>
          <p:cNvPicPr>
            <a:picLocks noChangeAspect="1"/>
          </p:cNvPicPr>
          <p:nvPr/>
        </p:nvPicPr>
        <p:blipFill>
          <a:blip r:embed="rId4"/>
          <a:stretch>
            <a:fillRect/>
          </a:stretch>
        </p:blipFill>
        <p:spPr>
          <a:xfrm>
            <a:off x="2806460" y="4299349"/>
            <a:ext cx="2933954" cy="1341236"/>
          </a:xfrm>
          <a:prstGeom prst="rect">
            <a:avLst/>
          </a:prstGeom>
        </p:spPr>
      </p:pic>
    </p:spTree>
    <p:extLst>
      <p:ext uri="{BB962C8B-B14F-4D97-AF65-F5344CB8AC3E}">
        <p14:creationId xmlns:p14="http://schemas.microsoft.com/office/powerpoint/2010/main" val="13830928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Functions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4088" y="392475"/>
            <a:ext cx="9129622" cy="307777"/>
          </a:xfrm>
          <a:prstGeom prst="rect">
            <a:avLst/>
          </a:prstGeom>
          <a:noFill/>
        </p:spPr>
        <p:txBody>
          <a:bodyPr wrap="square">
            <a:spAutoFit/>
          </a:bodyPr>
          <a:lstStyle/>
          <a:p>
            <a:r>
              <a:rPr lang="en-US" sz="1400" dirty="0"/>
              <a:t>n Python a function is defined using the def keyword:</a:t>
            </a:r>
          </a:p>
        </p:txBody>
      </p:sp>
      <p:sp>
        <p:nvSpPr>
          <p:cNvPr id="16" name="תיבת טקסט 9">
            <a:extLst>
              <a:ext uri="{FF2B5EF4-FFF2-40B4-BE49-F238E27FC236}">
                <a16:creationId xmlns:a16="http://schemas.microsoft.com/office/drawing/2014/main" id="{45BE2277-1138-4135-A583-B02ED45A4F9C}"/>
              </a:ext>
            </a:extLst>
          </p:cNvPr>
          <p:cNvSpPr txBox="1"/>
          <p:nvPr/>
        </p:nvSpPr>
        <p:spPr>
          <a:xfrm>
            <a:off x="2711124" y="2103342"/>
            <a:ext cx="9129622" cy="307777"/>
          </a:xfrm>
          <a:prstGeom prst="rect">
            <a:avLst/>
          </a:prstGeom>
          <a:noFill/>
        </p:spPr>
        <p:txBody>
          <a:bodyPr wrap="square">
            <a:spAutoFit/>
          </a:bodyPr>
          <a:lstStyle/>
          <a:p>
            <a:r>
              <a:rPr lang="en-US" sz="1400" dirty="0"/>
              <a:t>To call a function, use the function name followed by parenthesis:</a:t>
            </a:r>
          </a:p>
        </p:txBody>
      </p:sp>
      <p:pic>
        <p:nvPicPr>
          <p:cNvPr id="5" name="Picture 4">
            <a:extLst>
              <a:ext uri="{FF2B5EF4-FFF2-40B4-BE49-F238E27FC236}">
                <a16:creationId xmlns:a16="http://schemas.microsoft.com/office/drawing/2014/main" id="{D1AF3751-08C8-45ED-B30B-3CF0617411CB}"/>
              </a:ext>
            </a:extLst>
          </p:cNvPr>
          <p:cNvPicPr>
            <a:picLocks noChangeAspect="1"/>
          </p:cNvPicPr>
          <p:nvPr/>
        </p:nvPicPr>
        <p:blipFill>
          <a:blip r:embed="rId2"/>
          <a:stretch>
            <a:fillRect/>
          </a:stretch>
        </p:blipFill>
        <p:spPr>
          <a:xfrm>
            <a:off x="2806460" y="837868"/>
            <a:ext cx="3307367" cy="1127858"/>
          </a:xfrm>
          <a:prstGeom prst="rect">
            <a:avLst/>
          </a:prstGeom>
        </p:spPr>
      </p:pic>
      <p:pic>
        <p:nvPicPr>
          <p:cNvPr id="7" name="Picture 6">
            <a:extLst>
              <a:ext uri="{FF2B5EF4-FFF2-40B4-BE49-F238E27FC236}">
                <a16:creationId xmlns:a16="http://schemas.microsoft.com/office/drawing/2014/main" id="{5B78D863-E5E7-4103-A775-5FC400CAEEA4}"/>
              </a:ext>
            </a:extLst>
          </p:cNvPr>
          <p:cNvPicPr>
            <a:picLocks noChangeAspect="1"/>
          </p:cNvPicPr>
          <p:nvPr/>
        </p:nvPicPr>
        <p:blipFill>
          <a:blip r:embed="rId3"/>
          <a:stretch>
            <a:fillRect/>
          </a:stretch>
        </p:blipFill>
        <p:spPr>
          <a:xfrm>
            <a:off x="7772400" y="2085765"/>
            <a:ext cx="1569856" cy="342930"/>
          </a:xfrm>
          <a:prstGeom prst="rect">
            <a:avLst/>
          </a:prstGeom>
        </p:spPr>
      </p:pic>
      <p:sp>
        <p:nvSpPr>
          <p:cNvPr id="12" name="תיבת טקסט 9">
            <a:extLst>
              <a:ext uri="{FF2B5EF4-FFF2-40B4-BE49-F238E27FC236}">
                <a16:creationId xmlns:a16="http://schemas.microsoft.com/office/drawing/2014/main" id="{ACF18D42-302A-4EB9-8418-6DCA13AB7F00}"/>
              </a:ext>
            </a:extLst>
          </p:cNvPr>
          <p:cNvSpPr txBox="1"/>
          <p:nvPr/>
        </p:nvSpPr>
        <p:spPr>
          <a:xfrm>
            <a:off x="2754088" y="2548735"/>
            <a:ext cx="9129622" cy="1600438"/>
          </a:xfrm>
          <a:prstGeom prst="rect">
            <a:avLst/>
          </a:prstGeom>
          <a:noFill/>
        </p:spPr>
        <p:txBody>
          <a:bodyPr wrap="square">
            <a:spAutoFit/>
          </a:bodyPr>
          <a:lstStyle/>
          <a:p>
            <a:r>
              <a:rPr lang="en-US" sz="1400" dirty="0"/>
              <a:t>Information can be passed into functions as arguments.</a:t>
            </a:r>
          </a:p>
          <a:p>
            <a:endParaRPr lang="en-US" sz="1400" dirty="0"/>
          </a:p>
          <a:p>
            <a:r>
              <a:rPr lang="en-US" sz="1400" dirty="0"/>
              <a:t>Arguments are specified after the function name, inside the parentheses. You can add as many arguments as you want, just separate them with a comma.</a:t>
            </a:r>
          </a:p>
          <a:p>
            <a:endParaRPr lang="en-US" sz="1400" dirty="0"/>
          </a:p>
          <a:p>
            <a:r>
              <a:rPr lang="en-US" sz="1400" dirty="0"/>
              <a:t>The following example has a function with one argument (</a:t>
            </a:r>
            <a:r>
              <a:rPr lang="en-US" sz="1400" dirty="0" err="1"/>
              <a:t>fname</a:t>
            </a:r>
            <a:r>
              <a:rPr lang="en-US" sz="1400" dirty="0"/>
              <a:t>). When the function is called, we pass along a first name, which is used inside the function to print the full name:</a:t>
            </a:r>
          </a:p>
        </p:txBody>
      </p:sp>
      <p:pic>
        <p:nvPicPr>
          <p:cNvPr id="13" name="Picture 12">
            <a:extLst>
              <a:ext uri="{FF2B5EF4-FFF2-40B4-BE49-F238E27FC236}">
                <a16:creationId xmlns:a16="http://schemas.microsoft.com/office/drawing/2014/main" id="{F36A3273-D5B1-4822-895A-26B79A28DE24}"/>
              </a:ext>
            </a:extLst>
          </p:cNvPr>
          <p:cNvPicPr>
            <a:picLocks noChangeAspect="1"/>
          </p:cNvPicPr>
          <p:nvPr/>
        </p:nvPicPr>
        <p:blipFill>
          <a:blip r:embed="rId4"/>
          <a:stretch>
            <a:fillRect/>
          </a:stretch>
        </p:blipFill>
        <p:spPr>
          <a:xfrm>
            <a:off x="2806460" y="4299349"/>
            <a:ext cx="2933954" cy="1341236"/>
          </a:xfrm>
          <a:prstGeom prst="rect">
            <a:avLst/>
          </a:prstGeom>
        </p:spPr>
      </p:pic>
    </p:spTree>
    <p:extLst>
      <p:ext uri="{BB962C8B-B14F-4D97-AF65-F5344CB8AC3E}">
        <p14:creationId xmlns:p14="http://schemas.microsoft.com/office/powerpoint/2010/main" val="31591002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Functions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4088" y="392475"/>
            <a:ext cx="9129622" cy="523220"/>
          </a:xfrm>
          <a:prstGeom prst="rect">
            <a:avLst/>
          </a:prstGeom>
          <a:noFill/>
        </p:spPr>
        <p:txBody>
          <a:bodyPr wrap="square">
            <a:spAutoFit/>
          </a:bodyPr>
          <a:lstStyle/>
          <a:p>
            <a:r>
              <a:rPr lang="en-US" sz="1400" dirty="0"/>
              <a:t>By default, a function must be called with the correct number of arguments. Meaning that if your function expects 2 arguments, you have to call the function with 2 arguments, not more, and not less.</a:t>
            </a:r>
          </a:p>
        </p:txBody>
      </p:sp>
      <p:pic>
        <p:nvPicPr>
          <p:cNvPr id="4" name="Picture 3">
            <a:extLst>
              <a:ext uri="{FF2B5EF4-FFF2-40B4-BE49-F238E27FC236}">
                <a16:creationId xmlns:a16="http://schemas.microsoft.com/office/drawing/2014/main" id="{1B833606-2C29-4A42-8356-382437B36D58}"/>
              </a:ext>
            </a:extLst>
          </p:cNvPr>
          <p:cNvPicPr>
            <a:picLocks noChangeAspect="1"/>
          </p:cNvPicPr>
          <p:nvPr/>
        </p:nvPicPr>
        <p:blipFill>
          <a:blip r:embed="rId2"/>
          <a:stretch>
            <a:fillRect/>
          </a:stretch>
        </p:blipFill>
        <p:spPr>
          <a:xfrm>
            <a:off x="2785583" y="966189"/>
            <a:ext cx="5845047" cy="1425063"/>
          </a:xfrm>
          <a:prstGeom prst="rect">
            <a:avLst/>
          </a:prstGeom>
        </p:spPr>
      </p:pic>
      <p:sp>
        <p:nvSpPr>
          <p:cNvPr id="14" name="תיבת טקסט 9">
            <a:extLst>
              <a:ext uri="{FF2B5EF4-FFF2-40B4-BE49-F238E27FC236}">
                <a16:creationId xmlns:a16="http://schemas.microsoft.com/office/drawing/2014/main" id="{71E74AD8-3B44-4664-AC71-7DA9CCD03477}"/>
              </a:ext>
            </a:extLst>
          </p:cNvPr>
          <p:cNvSpPr txBox="1"/>
          <p:nvPr/>
        </p:nvSpPr>
        <p:spPr>
          <a:xfrm>
            <a:off x="2770969" y="2590800"/>
            <a:ext cx="9129622" cy="954107"/>
          </a:xfrm>
          <a:prstGeom prst="rect">
            <a:avLst/>
          </a:prstGeom>
          <a:noFill/>
        </p:spPr>
        <p:txBody>
          <a:bodyPr wrap="square">
            <a:spAutoFit/>
          </a:bodyPr>
          <a:lstStyle/>
          <a:p>
            <a:r>
              <a:rPr lang="en-US" sz="1400" dirty="0"/>
              <a:t>Keyword Arguments</a:t>
            </a:r>
          </a:p>
          <a:p>
            <a:r>
              <a:rPr lang="en-US" sz="1400" dirty="0"/>
              <a:t>You can also send arguments with the key = value syntax.</a:t>
            </a:r>
          </a:p>
          <a:p>
            <a:endParaRPr lang="en-US" sz="1400" dirty="0"/>
          </a:p>
          <a:p>
            <a:r>
              <a:rPr lang="en-US" sz="1400" dirty="0"/>
              <a:t>This way the order of the arguments does not matter.</a:t>
            </a:r>
          </a:p>
        </p:txBody>
      </p:sp>
      <p:pic>
        <p:nvPicPr>
          <p:cNvPr id="9" name="Picture 8">
            <a:extLst>
              <a:ext uri="{FF2B5EF4-FFF2-40B4-BE49-F238E27FC236}">
                <a16:creationId xmlns:a16="http://schemas.microsoft.com/office/drawing/2014/main" id="{A5BEF5E2-31BC-4CB7-8B41-72D8DDD4DB98}"/>
              </a:ext>
            </a:extLst>
          </p:cNvPr>
          <p:cNvPicPr>
            <a:picLocks noChangeAspect="1"/>
          </p:cNvPicPr>
          <p:nvPr/>
        </p:nvPicPr>
        <p:blipFill>
          <a:blip r:embed="rId3"/>
          <a:stretch>
            <a:fillRect/>
          </a:stretch>
        </p:blipFill>
        <p:spPr>
          <a:xfrm>
            <a:off x="2895600" y="3706050"/>
            <a:ext cx="5730737" cy="1386960"/>
          </a:xfrm>
          <a:prstGeom prst="rect">
            <a:avLst/>
          </a:prstGeom>
        </p:spPr>
      </p:pic>
    </p:spTree>
    <p:extLst>
      <p:ext uri="{BB962C8B-B14F-4D97-AF65-F5344CB8AC3E}">
        <p14:creationId xmlns:p14="http://schemas.microsoft.com/office/powerpoint/2010/main" val="13376559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Functions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4088" y="392475"/>
            <a:ext cx="9129622" cy="954107"/>
          </a:xfrm>
          <a:prstGeom prst="rect">
            <a:avLst/>
          </a:prstGeom>
          <a:noFill/>
        </p:spPr>
        <p:txBody>
          <a:bodyPr wrap="square">
            <a:spAutoFit/>
          </a:bodyPr>
          <a:lstStyle/>
          <a:p>
            <a:r>
              <a:rPr lang="en-US" sz="1400" dirty="0"/>
              <a:t>Default Parameter Value</a:t>
            </a:r>
          </a:p>
          <a:p>
            <a:r>
              <a:rPr lang="en-US" sz="1400" dirty="0"/>
              <a:t>The following example shows how to use a default parameter value.</a:t>
            </a:r>
          </a:p>
          <a:p>
            <a:endParaRPr lang="en-US" sz="1400" dirty="0"/>
          </a:p>
          <a:p>
            <a:r>
              <a:rPr lang="en-US" sz="1400" dirty="0"/>
              <a:t>If we call the function without argument, it uses the default value:</a:t>
            </a:r>
          </a:p>
        </p:txBody>
      </p:sp>
      <p:sp>
        <p:nvSpPr>
          <p:cNvPr id="14" name="תיבת טקסט 9">
            <a:extLst>
              <a:ext uri="{FF2B5EF4-FFF2-40B4-BE49-F238E27FC236}">
                <a16:creationId xmlns:a16="http://schemas.microsoft.com/office/drawing/2014/main" id="{71E74AD8-3B44-4664-AC71-7DA9CCD03477}"/>
              </a:ext>
            </a:extLst>
          </p:cNvPr>
          <p:cNvSpPr txBox="1"/>
          <p:nvPr/>
        </p:nvSpPr>
        <p:spPr>
          <a:xfrm>
            <a:off x="2757365" y="3611095"/>
            <a:ext cx="9129622" cy="738664"/>
          </a:xfrm>
          <a:prstGeom prst="rect">
            <a:avLst/>
          </a:prstGeom>
          <a:noFill/>
        </p:spPr>
        <p:txBody>
          <a:bodyPr wrap="square">
            <a:spAutoFit/>
          </a:bodyPr>
          <a:lstStyle/>
          <a:p>
            <a:r>
              <a:rPr lang="en-US" sz="1400" dirty="0"/>
              <a:t>You can send any data types of argument to a function (string, number, list, dictionary etc.), and it will be treated as the same data type inside the function.</a:t>
            </a:r>
          </a:p>
          <a:p>
            <a:r>
              <a:rPr lang="en-US" sz="1400" dirty="0"/>
              <a:t>E.g. if you send a List as an argument, it will still be a List when it reaches the function:</a:t>
            </a:r>
          </a:p>
        </p:txBody>
      </p:sp>
      <p:pic>
        <p:nvPicPr>
          <p:cNvPr id="5" name="Picture 4">
            <a:extLst>
              <a:ext uri="{FF2B5EF4-FFF2-40B4-BE49-F238E27FC236}">
                <a16:creationId xmlns:a16="http://schemas.microsoft.com/office/drawing/2014/main" id="{6B2C293D-7BA2-4A88-AD2D-B3C6AED5AC27}"/>
              </a:ext>
            </a:extLst>
          </p:cNvPr>
          <p:cNvPicPr>
            <a:picLocks noChangeAspect="1"/>
          </p:cNvPicPr>
          <p:nvPr/>
        </p:nvPicPr>
        <p:blipFill>
          <a:blip r:embed="rId2"/>
          <a:stretch>
            <a:fillRect/>
          </a:stretch>
        </p:blipFill>
        <p:spPr>
          <a:xfrm>
            <a:off x="2754088" y="1346582"/>
            <a:ext cx="3718882" cy="2232853"/>
          </a:xfrm>
          <a:prstGeom prst="rect">
            <a:avLst/>
          </a:prstGeom>
        </p:spPr>
      </p:pic>
      <p:pic>
        <p:nvPicPr>
          <p:cNvPr id="7" name="Picture 6">
            <a:extLst>
              <a:ext uri="{FF2B5EF4-FFF2-40B4-BE49-F238E27FC236}">
                <a16:creationId xmlns:a16="http://schemas.microsoft.com/office/drawing/2014/main" id="{11104D5D-9269-4F15-B285-F2DBFC83C895}"/>
              </a:ext>
            </a:extLst>
          </p:cNvPr>
          <p:cNvPicPr>
            <a:picLocks noChangeAspect="1"/>
          </p:cNvPicPr>
          <p:nvPr/>
        </p:nvPicPr>
        <p:blipFill>
          <a:blip r:embed="rId3"/>
          <a:stretch>
            <a:fillRect/>
          </a:stretch>
        </p:blipFill>
        <p:spPr>
          <a:xfrm>
            <a:off x="2861973" y="4505358"/>
            <a:ext cx="4351397" cy="1828958"/>
          </a:xfrm>
          <a:prstGeom prst="rect">
            <a:avLst/>
          </a:prstGeom>
        </p:spPr>
      </p:pic>
    </p:spTree>
    <p:extLst>
      <p:ext uri="{BB962C8B-B14F-4D97-AF65-F5344CB8AC3E}">
        <p14:creationId xmlns:p14="http://schemas.microsoft.com/office/powerpoint/2010/main" val="17796750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Functions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4088" y="392475"/>
            <a:ext cx="9129622" cy="523220"/>
          </a:xfrm>
          <a:prstGeom prst="rect">
            <a:avLst/>
          </a:prstGeom>
          <a:noFill/>
        </p:spPr>
        <p:txBody>
          <a:bodyPr wrap="square">
            <a:spAutoFit/>
          </a:bodyPr>
          <a:lstStyle/>
          <a:p>
            <a:r>
              <a:rPr lang="en-US" sz="1400" dirty="0"/>
              <a:t>Return Values</a:t>
            </a:r>
          </a:p>
          <a:p>
            <a:r>
              <a:rPr lang="en-US" sz="1400" dirty="0"/>
              <a:t>To let a function return a value, use the return statement:</a:t>
            </a:r>
          </a:p>
        </p:txBody>
      </p:sp>
      <p:sp>
        <p:nvSpPr>
          <p:cNvPr id="14" name="תיבת טקסט 9">
            <a:extLst>
              <a:ext uri="{FF2B5EF4-FFF2-40B4-BE49-F238E27FC236}">
                <a16:creationId xmlns:a16="http://schemas.microsoft.com/office/drawing/2014/main" id="{71E74AD8-3B44-4664-AC71-7DA9CCD03477}"/>
              </a:ext>
            </a:extLst>
          </p:cNvPr>
          <p:cNvSpPr txBox="1"/>
          <p:nvPr/>
        </p:nvSpPr>
        <p:spPr>
          <a:xfrm>
            <a:off x="2806460" y="2785196"/>
            <a:ext cx="9129622" cy="738664"/>
          </a:xfrm>
          <a:prstGeom prst="rect">
            <a:avLst/>
          </a:prstGeom>
          <a:noFill/>
        </p:spPr>
        <p:txBody>
          <a:bodyPr wrap="square">
            <a:spAutoFit/>
          </a:bodyPr>
          <a:lstStyle/>
          <a:p>
            <a:r>
              <a:rPr lang="en-US" sz="1400" dirty="0"/>
              <a:t>The pass Statement</a:t>
            </a:r>
          </a:p>
          <a:p>
            <a:r>
              <a:rPr lang="en-US" sz="1400" dirty="0"/>
              <a:t>function definitions cannot be empty, but if you for some reason have a function definition with no content, put in the pass statement to avoid getting an error.</a:t>
            </a:r>
          </a:p>
        </p:txBody>
      </p:sp>
      <p:pic>
        <p:nvPicPr>
          <p:cNvPr id="7" name="Picture 6">
            <a:extLst>
              <a:ext uri="{FF2B5EF4-FFF2-40B4-BE49-F238E27FC236}">
                <a16:creationId xmlns:a16="http://schemas.microsoft.com/office/drawing/2014/main" id="{11104D5D-9269-4F15-B285-F2DBFC83C895}"/>
              </a:ext>
            </a:extLst>
          </p:cNvPr>
          <p:cNvPicPr>
            <a:picLocks noChangeAspect="1"/>
          </p:cNvPicPr>
          <p:nvPr/>
        </p:nvPicPr>
        <p:blipFill>
          <a:blip r:embed="rId2"/>
          <a:stretch>
            <a:fillRect/>
          </a:stretch>
        </p:blipFill>
        <p:spPr>
          <a:xfrm>
            <a:off x="2870324" y="3590879"/>
            <a:ext cx="4351397" cy="1828958"/>
          </a:xfrm>
          <a:prstGeom prst="rect">
            <a:avLst/>
          </a:prstGeom>
        </p:spPr>
      </p:pic>
      <p:pic>
        <p:nvPicPr>
          <p:cNvPr id="4" name="Picture 3">
            <a:extLst>
              <a:ext uri="{FF2B5EF4-FFF2-40B4-BE49-F238E27FC236}">
                <a16:creationId xmlns:a16="http://schemas.microsoft.com/office/drawing/2014/main" id="{80215806-4C97-442F-89EB-A2E13CD2DDCF}"/>
              </a:ext>
            </a:extLst>
          </p:cNvPr>
          <p:cNvPicPr>
            <a:picLocks noChangeAspect="1"/>
          </p:cNvPicPr>
          <p:nvPr/>
        </p:nvPicPr>
        <p:blipFill>
          <a:blip r:embed="rId3"/>
          <a:stretch>
            <a:fillRect/>
          </a:stretch>
        </p:blipFill>
        <p:spPr>
          <a:xfrm>
            <a:off x="2861973" y="1203173"/>
            <a:ext cx="2888230" cy="1432684"/>
          </a:xfrm>
          <a:prstGeom prst="rect">
            <a:avLst/>
          </a:prstGeom>
        </p:spPr>
      </p:pic>
    </p:spTree>
    <p:extLst>
      <p:ext uri="{BB962C8B-B14F-4D97-AF65-F5344CB8AC3E}">
        <p14:creationId xmlns:p14="http://schemas.microsoft.com/office/powerpoint/2010/main" val="7129827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 Global Variables</a:t>
            </a:r>
            <a:endParaRPr lang="en-US"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659155"/>
          </a:xfrm>
          <a:prstGeom prst="rect">
            <a:avLst/>
          </a:prstGeom>
        </p:spPr>
        <p:txBody>
          <a:bodyPr vert="horz" wrap="square" lIns="0" tIns="12700" rIns="0" bIns="0" rtlCol="0">
            <a:spAutoFit/>
          </a:bodyPr>
          <a:lstStyle/>
          <a:p>
            <a:pPr algn="l" fontAlgn="base"/>
            <a:r>
              <a:rPr lang="en-US" sz="1400" b="1" dirty="0">
                <a:latin typeface="var(--font-din)"/>
              </a:rPr>
              <a:t>Global Variables</a:t>
            </a:r>
          </a:p>
          <a:p>
            <a:pPr algn="l" fontAlgn="base"/>
            <a:r>
              <a:rPr lang="en-US" sz="1400" b="1" dirty="0">
                <a:latin typeface="var(--font-din)"/>
              </a:rPr>
              <a:t>Variables that are created outside of a function (as in all of the examples above) are known as global variables.</a:t>
            </a:r>
          </a:p>
          <a:p>
            <a:pPr algn="l" fontAlgn="base"/>
            <a:r>
              <a:rPr lang="en-US" sz="1400" b="1" dirty="0">
                <a:latin typeface="var(--font-din)"/>
              </a:rPr>
              <a:t>Global variables can be used by everyone, both inside of functions and outside.</a:t>
            </a:r>
            <a:endParaRPr lang="en-US" sz="1400" b="1" i="0" dirty="0">
              <a:effectLst/>
              <a:latin typeface="var(--font-din)"/>
            </a:endParaRPr>
          </a:p>
        </p:txBody>
      </p:sp>
      <p:sp>
        <p:nvSpPr>
          <p:cNvPr id="8" name="object 3">
            <a:extLst>
              <a:ext uri="{FF2B5EF4-FFF2-40B4-BE49-F238E27FC236}">
                <a16:creationId xmlns:a16="http://schemas.microsoft.com/office/drawing/2014/main" id="{BAB998D1-0355-4374-BE6C-58AB9395D3F0}"/>
              </a:ext>
            </a:extLst>
          </p:cNvPr>
          <p:cNvSpPr txBox="1"/>
          <p:nvPr/>
        </p:nvSpPr>
        <p:spPr>
          <a:xfrm>
            <a:off x="2895599" y="3509434"/>
            <a:ext cx="8561705" cy="443711"/>
          </a:xfrm>
          <a:prstGeom prst="rect">
            <a:avLst/>
          </a:prstGeom>
        </p:spPr>
        <p:txBody>
          <a:bodyPr vert="horz" wrap="square" lIns="0" tIns="12700" rIns="0" bIns="0" rtlCol="0">
            <a:spAutoFit/>
          </a:bodyPr>
          <a:lstStyle/>
          <a:p>
            <a:pPr algn="l" fontAlgn="base"/>
            <a:r>
              <a:rPr lang="en-US" sz="1400" b="1" dirty="0">
                <a:latin typeface="var(--font-din)"/>
              </a:rPr>
              <a:t>If you create a variable with the same name inside a function, this variable will be local, and can only be used inside the function. The global variable with the same name will remain as it was, global and with the original value.</a:t>
            </a:r>
            <a:endParaRPr lang="en-US" sz="1400" b="1" i="0" dirty="0">
              <a:effectLst/>
              <a:latin typeface="var(--font-din)"/>
            </a:endParaRPr>
          </a:p>
        </p:txBody>
      </p:sp>
      <p:pic>
        <p:nvPicPr>
          <p:cNvPr id="4" name="תמונה 3">
            <a:extLst>
              <a:ext uri="{FF2B5EF4-FFF2-40B4-BE49-F238E27FC236}">
                <a16:creationId xmlns:a16="http://schemas.microsoft.com/office/drawing/2014/main" id="{14E13A8A-9ECA-452F-AB46-D6C5E0023418}"/>
              </a:ext>
            </a:extLst>
          </p:cNvPr>
          <p:cNvPicPr>
            <a:picLocks noChangeAspect="1"/>
          </p:cNvPicPr>
          <p:nvPr/>
        </p:nvPicPr>
        <p:blipFill>
          <a:blip r:embed="rId2"/>
          <a:stretch>
            <a:fillRect/>
          </a:stretch>
        </p:blipFill>
        <p:spPr>
          <a:xfrm>
            <a:off x="2759015" y="1279956"/>
            <a:ext cx="6905625" cy="2105025"/>
          </a:xfrm>
          <a:prstGeom prst="rect">
            <a:avLst/>
          </a:prstGeom>
        </p:spPr>
      </p:pic>
      <p:pic>
        <p:nvPicPr>
          <p:cNvPr id="10" name="תמונה 9">
            <a:extLst>
              <a:ext uri="{FF2B5EF4-FFF2-40B4-BE49-F238E27FC236}">
                <a16:creationId xmlns:a16="http://schemas.microsoft.com/office/drawing/2014/main" id="{522C7B4E-5F6A-43E5-BE31-41B8A451DDA7}"/>
              </a:ext>
            </a:extLst>
          </p:cNvPr>
          <p:cNvPicPr>
            <a:picLocks noChangeAspect="1"/>
          </p:cNvPicPr>
          <p:nvPr/>
        </p:nvPicPr>
        <p:blipFill>
          <a:blip r:embed="rId3"/>
          <a:stretch>
            <a:fillRect/>
          </a:stretch>
        </p:blipFill>
        <p:spPr>
          <a:xfrm>
            <a:off x="7480360" y="2738719"/>
            <a:ext cx="1952625" cy="504825"/>
          </a:xfrm>
          <a:prstGeom prst="rect">
            <a:avLst/>
          </a:prstGeom>
        </p:spPr>
      </p:pic>
      <p:pic>
        <p:nvPicPr>
          <p:cNvPr id="13" name="תמונה 12">
            <a:extLst>
              <a:ext uri="{FF2B5EF4-FFF2-40B4-BE49-F238E27FC236}">
                <a16:creationId xmlns:a16="http://schemas.microsoft.com/office/drawing/2014/main" id="{33E37D12-F845-4AF5-866F-7703746D4D40}"/>
              </a:ext>
            </a:extLst>
          </p:cNvPr>
          <p:cNvPicPr>
            <a:picLocks noChangeAspect="1"/>
          </p:cNvPicPr>
          <p:nvPr/>
        </p:nvPicPr>
        <p:blipFill>
          <a:blip r:embed="rId4"/>
          <a:stretch>
            <a:fillRect/>
          </a:stretch>
        </p:blipFill>
        <p:spPr>
          <a:xfrm>
            <a:off x="2819400" y="4057470"/>
            <a:ext cx="8181975" cy="2619375"/>
          </a:xfrm>
          <a:prstGeom prst="rect">
            <a:avLst/>
          </a:prstGeom>
        </p:spPr>
      </p:pic>
    </p:spTree>
    <p:extLst>
      <p:ext uri="{BB962C8B-B14F-4D97-AF65-F5344CB8AC3E}">
        <p14:creationId xmlns:p14="http://schemas.microsoft.com/office/powerpoint/2010/main" val="16628374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 Global Variables </a:t>
            </a:r>
            <a:r>
              <a:rPr lang="fr-FR" sz="2400" dirty="0" err="1">
                <a:solidFill>
                  <a:schemeClr val="accent1">
                    <a:lumMod val="75000"/>
                  </a:schemeClr>
                </a:solidFill>
                <a:latin typeface="Trebuchet MS"/>
                <a:cs typeface="Trebuchet MS"/>
              </a:rPr>
              <a:t>Cont</a:t>
            </a:r>
            <a:r>
              <a:rPr lang="fr-FR" sz="2400" dirty="0">
                <a:solidFill>
                  <a:schemeClr val="accent1">
                    <a:lumMod val="75000"/>
                  </a:schemeClr>
                </a:solidFill>
                <a:latin typeface="Trebuchet MS"/>
                <a:cs typeface="Trebuchet MS"/>
              </a:rPr>
              <a:t>.</a:t>
            </a:r>
            <a:endParaRPr lang="en-US"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1090042"/>
          </a:xfrm>
          <a:prstGeom prst="rect">
            <a:avLst/>
          </a:prstGeom>
        </p:spPr>
        <p:txBody>
          <a:bodyPr vert="horz" wrap="square" lIns="0" tIns="12700" rIns="0" bIns="0" rtlCol="0">
            <a:spAutoFit/>
          </a:bodyPr>
          <a:lstStyle/>
          <a:p>
            <a:pPr algn="l" fontAlgn="base"/>
            <a:r>
              <a:rPr lang="en-US" sz="1400" b="1" dirty="0">
                <a:latin typeface="var(--font-din)"/>
              </a:rPr>
              <a:t>The global Keyword</a:t>
            </a:r>
          </a:p>
          <a:p>
            <a:pPr algn="l" fontAlgn="base"/>
            <a:r>
              <a:rPr lang="en-US" sz="1400" b="1" dirty="0">
                <a:latin typeface="var(--font-din)"/>
              </a:rPr>
              <a:t>Normally, when you create a variable inside a function, that variable is local, and can only be used inside that function.</a:t>
            </a:r>
          </a:p>
          <a:p>
            <a:pPr algn="l" fontAlgn="base"/>
            <a:endParaRPr lang="en-US" sz="1400" b="1" dirty="0">
              <a:latin typeface="var(--font-din)"/>
            </a:endParaRPr>
          </a:p>
          <a:p>
            <a:pPr algn="l" fontAlgn="base"/>
            <a:r>
              <a:rPr lang="en-US" sz="1400" b="1" dirty="0">
                <a:latin typeface="var(--font-din)"/>
              </a:rPr>
              <a:t>To create a global variable inside a function, you can use the global keyword.</a:t>
            </a:r>
            <a:endParaRPr lang="en-US" sz="1400" b="1" i="0" dirty="0">
              <a:effectLst/>
              <a:latin typeface="var(--font-din)"/>
            </a:endParaRPr>
          </a:p>
        </p:txBody>
      </p:sp>
      <p:sp>
        <p:nvSpPr>
          <p:cNvPr id="8" name="object 3">
            <a:extLst>
              <a:ext uri="{FF2B5EF4-FFF2-40B4-BE49-F238E27FC236}">
                <a16:creationId xmlns:a16="http://schemas.microsoft.com/office/drawing/2014/main" id="{BAB998D1-0355-4374-BE6C-58AB9395D3F0}"/>
              </a:ext>
            </a:extLst>
          </p:cNvPr>
          <p:cNvSpPr txBox="1"/>
          <p:nvPr/>
        </p:nvSpPr>
        <p:spPr>
          <a:xfrm>
            <a:off x="2769854" y="4191000"/>
            <a:ext cx="8561705" cy="228268"/>
          </a:xfrm>
          <a:prstGeom prst="rect">
            <a:avLst/>
          </a:prstGeom>
        </p:spPr>
        <p:txBody>
          <a:bodyPr vert="horz" wrap="square" lIns="0" tIns="12700" rIns="0" bIns="0" rtlCol="0">
            <a:spAutoFit/>
          </a:bodyPr>
          <a:lstStyle/>
          <a:p>
            <a:pPr algn="l" fontAlgn="base"/>
            <a:r>
              <a:rPr lang="en-US" sz="1400" b="1" dirty="0">
                <a:latin typeface="var(--font-din)"/>
              </a:rPr>
              <a:t>Also, use the global keyword if you want to change a global variable inside a function.</a:t>
            </a:r>
            <a:endParaRPr lang="en-US" sz="1400" b="1" i="0" dirty="0">
              <a:effectLst/>
              <a:latin typeface="var(--font-din)"/>
            </a:endParaRPr>
          </a:p>
        </p:txBody>
      </p:sp>
      <p:pic>
        <p:nvPicPr>
          <p:cNvPr id="5" name="תמונה 4">
            <a:extLst>
              <a:ext uri="{FF2B5EF4-FFF2-40B4-BE49-F238E27FC236}">
                <a16:creationId xmlns:a16="http://schemas.microsoft.com/office/drawing/2014/main" id="{B905B2AD-FE29-45FF-AB42-18788046F82F}"/>
              </a:ext>
            </a:extLst>
          </p:cNvPr>
          <p:cNvPicPr>
            <a:picLocks noChangeAspect="1"/>
          </p:cNvPicPr>
          <p:nvPr/>
        </p:nvPicPr>
        <p:blipFill>
          <a:blip r:embed="rId2"/>
          <a:stretch>
            <a:fillRect/>
          </a:stretch>
        </p:blipFill>
        <p:spPr>
          <a:xfrm>
            <a:off x="2805023" y="1725402"/>
            <a:ext cx="6943725" cy="2257425"/>
          </a:xfrm>
          <a:prstGeom prst="rect">
            <a:avLst/>
          </a:prstGeom>
        </p:spPr>
      </p:pic>
      <p:pic>
        <p:nvPicPr>
          <p:cNvPr id="9" name="תמונה 8">
            <a:extLst>
              <a:ext uri="{FF2B5EF4-FFF2-40B4-BE49-F238E27FC236}">
                <a16:creationId xmlns:a16="http://schemas.microsoft.com/office/drawing/2014/main" id="{C0E77BA9-05B1-4B15-99B3-C6EA9A3F5937}"/>
              </a:ext>
            </a:extLst>
          </p:cNvPr>
          <p:cNvPicPr>
            <a:picLocks noChangeAspect="1"/>
          </p:cNvPicPr>
          <p:nvPr/>
        </p:nvPicPr>
        <p:blipFill>
          <a:blip r:embed="rId3"/>
          <a:stretch>
            <a:fillRect/>
          </a:stretch>
        </p:blipFill>
        <p:spPr>
          <a:xfrm>
            <a:off x="7176452" y="3333179"/>
            <a:ext cx="2257425" cy="523875"/>
          </a:xfrm>
          <a:prstGeom prst="rect">
            <a:avLst/>
          </a:prstGeom>
        </p:spPr>
      </p:pic>
      <p:pic>
        <p:nvPicPr>
          <p:cNvPr id="12" name="תמונה 11">
            <a:extLst>
              <a:ext uri="{FF2B5EF4-FFF2-40B4-BE49-F238E27FC236}">
                <a16:creationId xmlns:a16="http://schemas.microsoft.com/office/drawing/2014/main" id="{91F6131C-9399-4038-9217-741CC839F4D8}"/>
              </a:ext>
            </a:extLst>
          </p:cNvPr>
          <p:cNvPicPr>
            <a:picLocks noChangeAspect="1"/>
          </p:cNvPicPr>
          <p:nvPr/>
        </p:nvPicPr>
        <p:blipFill>
          <a:blip r:embed="rId4"/>
          <a:stretch>
            <a:fillRect/>
          </a:stretch>
        </p:blipFill>
        <p:spPr>
          <a:xfrm>
            <a:off x="2769854" y="4481104"/>
            <a:ext cx="7954011" cy="2224496"/>
          </a:xfrm>
          <a:prstGeom prst="rect">
            <a:avLst/>
          </a:prstGeom>
        </p:spPr>
      </p:pic>
      <p:pic>
        <p:nvPicPr>
          <p:cNvPr id="15" name="תמונה 14">
            <a:extLst>
              <a:ext uri="{FF2B5EF4-FFF2-40B4-BE49-F238E27FC236}">
                <a16:creationId xmlns:a16="http://schemas.microsoft.com/office/drawing/2014/main" id="{F52C9571-3675-40DD-83C7-146A50178EDA}"/>
              </a:ext>
            </a:extLst>
          </p:cNvPr>
          <p:cNvPicPr>
            <a:picLocks noChangeAspect="1"/>
          </p:cNvPicPr>
          <p:nvPr/>
        </p:nvPicPr>
        <p:blipFill>
          <a:blip r:embed="rId5"/>
          <a:stretch>
            <a:fillRect/>
          </a:stretch>
        </p:blipFill>
        <p:spPr>
          <a:xfrm>
            <a:off x="8610600" y="6110287"/>
            <a:ext cx="1962150" cy="476250"/>
          </a:xfrm>
          <a:prstGeom prst="rect">
            <a:avLst/>
          </a:prstGeom>
        </p:spPr>
      </p:pic>
    </p:spTree>
    <p:extLst>
      <p:ext uri="{BB962C8B-B14F-4D97-AF65-F5344CB8AC3E}">
        <p14:creationId xmlns:p14="http://schemas.microsoft.com/office/powerpoint/2010/main" val="27045225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String Formatting</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441950"/>
            <a:ext cx="9129622" cy="954107"/>
          </a:xfrm>
          <a:prstGeom prst="rect">
            <a:avLst/>
          </a:prstGeom>
          <a:noFill/>
        </p:spPr>
        <p:txBody>
          <a:bodyPr wrap="square">
            <a:spAutoFit/>
          </a:bodyPr>
          <a:lstStyle/>
          <a:p>
            <a:r>
              <a:rPr lang="en-US" sz="1400" dirty="0"/>
              <a:t>To make sure a string will display as expected, we can format the result with the format() method.</a:t>
            </a:r>
            <a:endParaRPr lang="he-IL" sz="1400" dirty="0"/>
          </a:p>
          <a:p>
            <a:r>
              <a:rPr lang="en-US" sz="1400" dirty="0"/>
              <a:t>The format() method allows you to format selected parts of a string.</a:t>
            </a:r>
          </a:p>
          <a:p>
            <a:r>
              <a:rPr lang="en-US" sz="1400" dirty="0"/>
              <a:t>Sometimes there are parts of a text that you do not control, maybe they come from a database, or user input?</a:t>
            </a:r>
          </a:p>
          <a:p>
            <a:r>
              <a:rPr lang="en-US" sz="1400" dirty="0"/>
              <a:t>To control such values, add placeholders (curly brackets {}) in the text, and run the values through the format() method:</a:t>
            </a:r>
          </a:p>
        </p:txBody>
      </p:sp>
      <p:sp>
        <p:nvSpPr>
          <p:cNvPr id="14" name="תיבת טקסט 9">
            <a:extLst>
              <a:ext uri="{FF2B5EF4-FFF2-40B4-BE49-F238E27FC236}">
                <a16:creationId xmlns:a16="http://schemas.microsoft.com/office/drawing/2014/main" id="{71E74AD8-3B44-4664-AC71-7DA9CCD03477}"/>
              </a:ext>
            </a:extLst>
          </p:cNvPr>
          <p:cNvSpPr txBox="1"/>
          <p:nvPr/>
        </p:nvSpPr>
        <p:spPr>
          <a:xfrm>
            <a:off x="2806460" y="2785196"/>
            <a:ext cx="9129622" cy="307777"/>
          </a:xfrm>
          <a:prstGeom prst="rect">
            <a:avLst/>
          </a:prstGeom>
          <a:noFill/>
        </p:spPr>
        <p:txBody>
          <a:bodyPr wrap="square">
            <a:spAutoFit/>
          </a:bodyPr>
          <a:lstStyle/>
          <a:p>
            <a:r>
              <a:rPr lang="en-US" sz="1400" dirty="0"/>
              <a:t>You can add parameters inside the curly brackets to specify how to convert the value:</a:t>
            </a:r>
          </a:p>
        </p:txBody>
      </p:sp>
      <p:pic>
        <p:nvPicPr>
          <p:cNvPr id="6" name="Picture 5">
            <a:extLst>
              <a:ext uri="{FF2B5EF4-FFF2-40B4-BE49-F238E27FC236}">
                <a16:creationId xmlns:a16="http://schemas.microsoft.com/office/drawing/2014/main" id="{A07F2DB0-D34E-43A1-A6EA-F96CF1455CAB}"/>
              </a:ext>
            </a:extLst>
          </p:cNvPr>
          <p:cNvPicPr>
            <a:picLocks noChangeAspect="1"/>
          </p:cNvPicPr>
          <p:nvPr/>
        </p:nvPicPr>
        <p:blipFill>
          <a:blip r:embed="rId2"/>
          <a:stretch>
            <a:fillRect/>
          </a:stretch>
        </p:blipFill>
        <p:spPr>
          <a:xfrm>
            <a:off x="2920805" y="1428832"/>
            <a:ext cx="4450466" cy="1242168"/>
          </a:xfrm>
          <a:prstGeom prst="rect">
            <a:avLst/>
          </a:prstGeom>
        </p:spPr>
      </p:pic>
      <p:pic>
        <p:nvPicPr>
          <p:cNvPr id="11" name="Picture 10">
            <a:extLst>
              <a:ext uri="{FF2B5EF4-FFF2-40B4-BE49-F238E27FC236}">
                <a16:creationId xmlns:a16="http://schemas.microsoft.com/office/drawing/2014/main" id="{551129B4-2881-46F4-956E-A9DE4AAFE1C2}"/>
              </a:ext>
            </a:extLst>
          </p:cNvPr>
          <p:cNvPicPr>
            <a:picLocks noChangeAspect="1"/>
          </p:cNvPicPr>
          <p:nvPr/>
        </p:nvPicPr>
        <p:blipFill>
          <a:blip r:embed="rId3"/>
          <a:stretch>
            <a:fillRect/>
          </a:stretch>
        </p:blipFill>
        <p:spPr>
          <a:xfrm>
            <a:off x="7620000" y="1511456"/>
            <a:ext cx="2987299" cy="579170"/>
          </a:xfrm>
          <a:prstGeom prst="rect">
            <a:avLst/>
          </a:prstGeom>
        </p:spPr>
      </p:pic>
      <p:pic>
        <p:nvPicPr>
          <p:cNvPr id="13" name="Picture 12">
            <a:extLst>
              <a:ext uri="{FF2B5EF4-FFF2-40B4-BE49-F238E27FC236}">
                <a16:creationId xmlns:a16="http://schemas.microsoft.com/office/drawing/2014/main" id="{0BBB2557-9BFF-462D-BB46-687C38813DEE}"/>
              </a:ext>
            </a:extLst>
          </p:cNvPr>
          <p:cNvPicPr>
            <a:picLocks noChangeAspect="1"/>
          </p:cNvPicPr>
          <p:nvPr/>
        </p:nvPicPr>
        <p:blipFill>
          <a:blip r:embed="rId4"/>
          <a:stretch>
            <a:fillRect/>
          </a:stretch>
        </p:blipFill>
        <p:spPr>
          <a:xfrm>
            <a:off x="2895600" y="3270890"/>
            <a:ext cx="5776461" cy="883997"/>
          </a:xfrm>
          <a:prstGeom prst="rect">
            <a:avLst/>
          </a:prstGeom>
        </p:spPr>
      </p:pic>
      <p:pic>
        <p:nvPicPr>
          <p:cNvPr id="16" name="Picture 15">
            <a:extLst>
              <a:ext uri="{FF2B5EF4-FFF2-40B4-BE49-F238E27FC236}">
                <a16:creationId xmlns:a16="http://schemas.microsoft.com/office/drawing/2014/main" id="{935BDEA3-8284-4D81-B20B-5C906D6CF77F}"/>
              </a:ext>
            </a:extLst>
          </p:cNvPr>
          <p:cNvPicPr>
            <a:picLocks noChangeAspect="1"/>
          </p:cNvPicPr>
          <p:nvPr/>
        </p:nvPicPr>
        <p:blipFill>
          <a:blip r:embed="rId5"/>
          <a:stretch>
            <a:fillRect/>
          </a:stretch>
        </p:blipFill>
        <p:spPr>
          <a:xfrm>
            <a:off x="8763000" y="3270890"/>
            <a:ext cx="3314987" cy="472481"/>
          </a:xfrm>
          <a:prstGeom prst="rect">
            <a:avLst/>
          </a:prstGeom>
        </p:spPr>
      </p:pic>
      <p:sp>
        <p:nvSpPr>
          <p:cNvPr id="17" name="תיבת טקסט 9">
            <a:extLst>
              <a:ext uri="{FF2B5EF4-FFF2-40B4-BE49-F238E27FC236}">
                <a16:creationId xmlns:a16="http://schemas.microsoft.com/office/drawing/2014/main" id="{C3A75BA8-310C-40DF-91F8-97B70A4682B7}"/>
              </a:ext>
            </a:extLst>
          </p:cNvPr>
          <p:cNvSpPr txBox="1"/>
          <p:nvPr/>
        </p:nvSpPr>
        <p:spPr>
          <a:xfrm>
            <a:off x="2895600" y="4314521"/>
            <a:ext cx="9129622" cy="307777"/>
          </a:xfrm>
          <a:prstGeom prst="rect">
            <a:avLst/>
          </a:prstGeom>
          <a:noFill/>
        </p:spPr>
        <p:txBody>
          <a:bodyPr wrap="square">
            <a:spAutoFit/>
          </a:bodyPr>
          <a:lstStyle/>
          <a:p>
            <a:r>
              <a:rPr lang="en-US" sz="1400" dirty="0"/>
              <a:t>If you want to use more values, just add more values to the format() method:</a:t>
            </a:r>
          </a:p>
        </p:txBody>
      </p:sp>
      <p:pic>
        <p:nvPicPr>
          <p:cNvPr id="21" name="Picture 20">
            <a:extLst>
              <a:ext uri="{FF2B5EF4-FFF2-40B4-BE49-F238E27FC236}">
                <a16:creationId xmlns:a16="http://schemas.microsoft.com/office/drawing/2014/main" id="{CCEA8213-D3FA-4F9A-9307-55FA9B64D593}"/>
              </a:ext>
            </a:extLst>
          </p:cNvPr>
          <p:cNvPicPr>
            <a:picLocks noChangeAspect="1"/>
          </p:cNvPicPr>
          <p:nvPr/>
        </p:nvPicPr>
        <p:blipFill>
          <a:blip r:embed="rId6"/>
          <a:stretch>
            <a:fillRect/>
          </a:stretch>
        </p:blipFill>
        <p:spPr>
          <a:xfrm>
            <a:off x="2895600" y="4706408"/>
            <a:ext cx="6934801" cy="1280271"/>
          </a:xfrm>
          <a:prstGeom prst="rect">
            <a:avLst/>
          </a:prstGeom>
        </p:spPr>
      </p:pic>
      <p:pic>
        <p:nvPicPr>
          <p:cNvPr id="23" name="Picture 22">
            <a:extLst>
              <a:ext uri="{FF2B5EF4-FFF2-40B4-BE49-F238E27FC236}">
                <a16:creationId xmlns:a16="http://schemas.microsoft.com/office/drawing/2014/main" id="{FC607B10-B6DA-44FB-B7D0-E5B4516C0128}"/>
              </a:ext>
            </a:extLst>
          </p:cNvPr>
          <p:cNvPicPr>
            <a:picLocks noChangeAspect="1"/>
          </p:cNvPicPr>
          <p:nvPr/>
        </p:nvPicPr>
        <p:blipFill>
          <a:blip r:embed="rId7"/>
          <a:stretch>
            <a:fillRect/>
          </a:stretch>
        </p:blipFill>
        <p:spPr>
          <a:xfrm>
            <a:off x="2911258" y="6070789"/>
            <a:ext cx="4762913" cy="602032"/>
          </a:xfrm>
          <a:prstGeom prst="rect">
            <a:avLst/>
          </a:prstGeom>
        </p:spPr>
      </p:pic>
    </p:spTree>
    <p:extLst>
      <p:ext uri="{BB962C8B-B14F-4D97-AF65-F5344CB8AC3E}">
        <p14:creationId xmlns:p14="http://schemas.microsoft.com/office/powerpoint/2010/main" val="3100385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syntax basics</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r>
              <a:rPr lang="en-US" sz="1400" b="1" i="0" dirty="0">
                <a:effectLst/>
                <a:latin typeface="var(--font-din)"/>
              </a:rPr>
              <a:t>In Python, variables are created when you assign a value to it</a:t>
            </a:r>
          </a:p>
        </p:txBody>
      </p:sp>
      <p:pic>
        <p:nvPicPr>
          <p:cNvPr id="8" name="תמונה 7">
            <a:extLst>
              <a:ext uri="{FF2B5EF4-FFF2-40B4-BE49-F238E27FC236}">
                <a16:creationId xmlns:a16="http://schemas.microsoft.com/office/drawing/2014/main" id="{A0CBFE90-C625-49B6-B54E-8CE0A8CE123F}"/>
              </a:ext>
            </a:extLst>
          </p:cNvPr>
          <p:cNvPicPr>
            <a:picLocks noChangeAspect="1"/>
          </p:cNvPicPr>
          <p:nvPr/>
        </p:nvPicPr>
        <p:blipFill>
          <a:blip r:embed="rId2"/>
          <a:stretch>
            <a:fillRect/>
          </a:stretch>
        </p:blipFill>
        <p:spPr>
          <a:xfrm>
            <a:off x="2863970" y="1066800"/>
            <a:ext cx="4876800" cy="2124075"/>
          </a:xfrm>
          <a:prstGeom prst="rect">
            <a:avLst/>
          </a:prstGeom>
        </p:spPr>
      </p:pic>
      <p:pic>
        <p:nvPicPr>
          <p:cNvPr id="10" name="תמונה 9">
            <a:extLst>
              <a:ext uri="{FF2B5EF4-FFF2-40B4-BE49-F238E27FC236}">
                <a16:creationId xmlns:a16="http://schemas.microsoft.com/office/drawing/2014/main" id="{96CE9685-1872-4AC2-A347-F97DFC0CEFDA}"/>
              </a:ext>
            </a:extLst>
          </p:cNvPr>
          <p:cNvPicPr>
            <a:picLocks noChangeAspect="1"/>
          </p:cNvPicPr>
          <p:nvPr/>
        </p:nvPicPr>
        <p:blipFill>
          <a:blip r:embed="rId3"/>
          <a:stretch>
            <a:fillRect/>
          </a:stretch>
        </p:blipFill>
        <p:spPr>
          <a:xfrm>
            <a:off x="2863970" y="3561631"/>
            <a:ext cx="6076950" cy="2724150"/>
          </a:xfrm>
          <a:prstGeom prst="rect">
            <a:avLst/>
          </a:prstGeom>
        </p:spPr>
      </p:pic>
    </p:spTree>
    <p:extLst>
      <p:ext uri="{BB962C8B-B14F-4D97-AF65-F5344CB8AC3E}">
        <p14:creationId xmlns:p14="http://schemas.microsoft.com/office/powerpoint/2010/main" val="166448609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Try Except</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441950"/>
            <a:ext cx="9129622" cy="1169551"/>
          </a:xfrm>
          <a:prstGeom prst="rect">
            <a:avLst/>
          </a:prstGeom>
          <a:noFill/>
        </p:spPr>
        <p:txBody>
          <a:bodyPr wrap="square">
            <a:spAutoFit/>
          </a:bodyPr>
          <a:lstStyle/>
          <a:p>
            <a:r>
              <a:rPr lang="en-US" sz="1400" dirty="0"/>
              <a:t>The try block lets you test a block of code for errors.</a:t>
            </a:r>
          </a:p>
          <a:p>
            <a:endParaRPr lang="en-US" sz="1400" dirty="0"/>
          </a:p>
          <a:p>
            <a:r>
              <a:rPr lang="en-US" sz="1400" dirty="0"/>
              <a:t>The except block lets you handle the error.</a:t>
            </a:r>
          </a:p>
          <a:p>
            <a:endParaRPr lang="en-US" sz="1400" dirty="0"/>
          </a:p>
          <a:p>
            <a:r>
              <a:rPr lang="en-US" sz="1400" dirty="0"/>
              <a:t>The finally block lets you execute code, regardless of the result of the try- and except blocks.</a:t>
            </a:r>
          </a:p>
        </p:txBody>
      </p:sp>
      <p:sp>
        <p:nvSpPr>
          <p:cNvPr id="14" name="תיבת טקסט 9">
            <a:extLst>
              <a:ext uri="{FF2B5EF4-FFF2-40B4-BE49-F238E27FC236}">
                <a16:creationId xmlns:a16="http://schemas.microsoft.com/office/drawing/2014/main" id="{71E74AD8-3B44-4664-AC71-7DA9CCD03477}"/>
              </a:ext>
            </a:extLst>
          </p:cNvPr>
          <p:cNvSpPr txBox="1"/>
          <p:nvPr/>
        </p:nvSpPr>
        <p:spPr>
          <a:xfrm>
            <a:off x="2806460" y="3259679"/>
            <a:ext cx="9129622" cy="523220"/>
          </a:xfrm>
          <a:prstGeom prst="rect">
            <a:avLst/>
          </a:prstGeom>
          <a:noFill/>
        </p:spPr>
        <p:txBody>
          <a:bodyPr wrap="square">
            <a:spAutoFit/>
          </a:bodyPr>
          <a:lstStyle/>
          <a:p>
            <a:r>
              <a:rPr lang="en-US" sz="1400" dirty="0"/>
              <a:t>You can define as many exception blocks as you want, e.g. if you want to execute a special block of code for a special kind of error:</a:t>
            </a:r>
          </a:p>
        </p:txBody>
      </p:sp>
      <p:pic>
        <p:nvPicPr>
          <p:cNvPr id="4" name="Picture 3">
            <a:extLst>
              <a:ext uri="{FF2B5EF4-FFF2-40B4-BE49-F238E27FC236}">
                <a16:creationId xmlns:a16="http://schemas.microsoft.com/office/drawing/2014/main" id="{CD4DE299-E583-4B20-8268-CFF2615817F4}"/>
              </a:ext>
            </a:extLst>
          </p:cNvPr>
          <p:cNvPicPr>
            <a:picLocks noChangeAspect="1"/>
          </p:cNvPicPr>
          <p:nvPr/>
        </p:nvPicPr>
        <p:blipFill>
          <a:blip r:embed="rId2"/>
          <a:stretch>
            <a:fillRect/>
          </a:stretch>
        </p:blipFill>
        <p:spPr>
          <a:xfrm>
            <a:off x="2806460" y="1674254"/>
            <a:ext cx="5913632" cy="1539373"/>
          </a:xfrm>
          <a:prstGeom prst="rect">
            <a:avLst/>
          </a:prstGeom>
        </p:spPr>
      </p:pic>
      <p:pic>
        <p:nvPicPr>
          <p:cNvPr id="7" name="Picture 6">
            <a:extLst>
              <a:ext uri="{FF2B5EF4-FFF2-40B4-BE49-F238E27FC236}">
                <a16:creationId xmlns:a16="http://schemas.microsoft.com/office/drawing/2014/main" id="{B638EC79-A196-4F2E-B0E9-829864B31C59}"/>
              </a:ext>
            </a:extLst>
          </p:cNvPr>
          <p:cNvPicPr>
            <a:picLocks noChangeAspect="1"/>
          </p:cNvPicPr>
          <p:nvPr/>
        </p:nvPicPr>
        <p:blipFill rotWithShape="1">
          <a:blip r:embed="rId3"/>
          <a:srcRect l="13153" r="11114"/>
          <a:stretch/>
        </p:blipFill>
        <p:spPr>
          <a:xfrm>
            <a:off x="8991600" y="1674254"/>
            <a:ext cx="2077648" cy="662997"/>
          </a:xfrm>
          <a:prstGeom prst="rect">
            <a:avLst/>
          </a:prstGeom>
        </p:spPr>
      </p:pic>
      <p:pic>
        <p:nvPicPr>
          <p:cNvPr id="12" name="Picture 11">
            <a:extLst>
              <a:ext uri="{FF2B5EF4-FFF2-40B4-BE49-F238E27FC236}">
                <a16:creationId xmlns:a16="http://schemas.microsoft.com/office/drawing/2014/main" id="{A8CD6388-60C5-4BCF-9CC6-8AD28E909897}"/>
              </a:ext>
            </a:extLst>
          </p:cNvPr>
          <p:cNvPicPr>
            <a:picLocks noChangeAspect="1"/>
          </p:cNvPicPr>
          <p:nvPr/>
        </p:nvPicPr>
        <p:blipFill>
          <a:blip r:embed="rId4"/>
          <a:stretch>
            <a:fillRect/>
          </a:stretch>
        </p:blipFill>
        <p:spPr>
          <a:xfrm>
            <a:off x="2806460" y="3743691"/>
            <a:ext cx="5052498" cy="1630821"/>
          </a:xfrm>
          <a:prstGeom prst="rect">
            <a:avLst/>
          </a:prstGeom>
        </p:spPr>
      </p:pic>
    </p:spTree>
    <p:extLst>
      <p:ext uri="{BB962C8B-B14F-4D97-AF65-F5344CB8AC3E}">
        <p14:creationId xmlns:p14="http://schemas.microsoft.com/office/powerpoint/2010/main" val="34618683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Try Except</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441950"/>
            <a:ext cx="9129622" cy="307777"/>
          </a:xfrm>
          <a:prstGeom prst="rect">
            <a:avLst/>
          </a:prstGeom>
          <a:noFill/>
        </p:spPr>
        <p:txBody>
          <a:bodyPr wrap="square">
            <a:spAutoFit/>
          </a:bodyPr>
          <a:lstStyle/>
          <a:p>
            <a:r>
              <a:rPr lang="en-US" sz="1400" dirty="0"/>
              <a:t>The finally block, if specified, will be executed regardless if the try block raises an error or not.</a:t>
            </a:r>
          </a:p>
        </p:txBody>
      </p:sp>
      <p:sp>
        <p:nvSpPr>
          <p:cNvPr id="14" name="תיבת טקסט 9">
            <a:extLst>
              <a:ext uri="{FF2B5EF4-FFF2-40B4-BE49-F238E27FC236}">
                <a16:creationId xmlns:a16="http://schemas.microsoft.com/office/drawing/2014/main" id="{71E74AD8-3B44-4664-AC71-7DA9CCD03477}"/>
              </a:ext>
            </a:extLst>
          </p:cNvPr>
          <p:cNvSpPr txBox="1"/>
          <p:nvPr/>
        </p:nvSpPr>
        <p:spPr>
          <a:xfrm>
            <a:off x="2887166" y="2293852"/>
            <a:ext cx="9129622" cy="307777"/>
          </a:xfrm>
          <a:prstGeom prst="rect">
            <a:avLst/>
          </a:prstGeom>
          <a:noFill/>
        </p:spPr>
        <p:txBody>
          <a:bodyPr wrap="square">
            <a:spAutoFit/>
          </a:bodyPr>
          <a:lstStyle/>
          <a:p>
            <a:r>
              <a:rPr lang="en-US" sz="1400" dirty="0"/>
              <a:t>This can be useful to close objects and clean up resources:</a:t>
            </a:r>
          </a:p>
        </p:txBody>
      </p:sp>
      <p:pic>
        <p:nvPicPr>
          <p:cNvPr id="5" name="Picture 4">
            <a:extLst>
              <a:ext uri="{FF2B5EF4-FFF2-40B4-BE49-F238E27FC236}">
                <a16:creationId xmlns:a16="http://schemas.microsoft.com/office/drawing/2014/main" id="{7FEEA4C7-1608-43AF-8E13-C76A78ADFD12}"/>
              </a:ext>
            </a:extLst>
          </p:cNvPr>
          <p:cNvPicPr>
            <a:picLocks noChangeAspect="1"/>
          </p:cNvPicPr>
          <p:nvPr/>
        </p:nvPicPr>
        <p:blipFill>
          <a:blip r:embed="rId2"/>
          <a:stretch>
            <a:fillRect/>
          </a:stretch>
        </p:blipFill>
        <p:spPr>
          <a:xfrm>
            <a:off x="2887166" y="865950"/>
            <a:ext cx="4313294" cy="1333616"/>
          </a:xfrm>
          <a:prstGeom prst="rect">
            <a:avLst/>
          </a:prstGeom>
        </p:spPr>
      </p:pic>
      <p:pic>
        <p:nvPicPr>
          <p:cNvPr id="9" name="Picture 8">
            <a:extLst>
              <a:ext uri="{FF2B5EF4-FFF2-40B4-BE49-F238E27FC236}">
                <a16:creationId xmlns:a16="http://schemas.microsoft.com/office/drawing/2014/main" id="{251FBC09-0370-440B-9DE3-1657F8A77AD1}"/>
              </a:ext>
            </a:extLst>
          </p:cNvPr>
          <p:cNvPicPr>
            <a:picLocks noChangeAspect="1"/>
          </p:cNvPicPr>
          <p:nvPr/>
        </p:nvPicPr>
        <p:blipFill rotWithShape="1">
          <a:blip r:embed="rId3"/>
          <a:srcRect l="122" t="-7469" r="19665" b="7469"/>
          <a:stretch/>
        </p:blipFill>
        <p:spPr>
          <a:xfrm>
            <a:off x="7308011" y="833471"/>
            <a:ext cx="3740989" cy="769687"/>
          </a:xfrm>
          <a:prstGeom prst="rect">
            <a:avLst/>
          </a:prstGeom>
        </p:spPr>
      </p:pic>
      <p:pic>
        <p:nvPicPr>
          <p:cNvPr id="13" name="Picture 12">
            <a:extLst>
              <a:ext uri="{FF2B5EF4-FFF2-40B4-BE49-F238E27FC236}">
                <a16:creationId xmlns:a16="http://schemas.microsoft.com/office/drawing/2014/main" id="{1916B2C9-5CCB-42AC-8411-AF71E147DA70}"/>
              </a:ext>
            </a:extLst>
          </p:cNvPr>
          <p:cNvPicPr>
            <a:picLocks noChangeAspect="1"/>
          </p:cNvPicPr>
          <p:nvPr/>
        </p:nvPicPr>
        <p:blipFill>
          <a:blip r:embed="rId4"/>
          <a:stretch>
            <a:fillRect/>
          </a:stretch>
        </p:blipFill>
        <p:spPr>
          <a:xfrm>
            <a:off x="2971800" y="2695915"/>
            <a:ext cx="5113463" cy="1676545"/>
          </a:xfrm>
          <a:prstGeom prst="rect">
            <a:avLst/>
          </a:prstGeom>
        </p:spPr>
      </p:pic>
    </p:spTree>
    <p:extLst>
      <p:ext uri="{BB962C8B-B14F-4D97-AF65-F5344CB8AC3E}">
        <p14:creationId xmlns:p14="http://schemas.microsoft.com/office/powerpoint/2010/main" val="55361272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Raise an exception</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441950"/>
            <a:ext cx="9129622" cy="738664"/>
          </a:xfrm>
          <a:prstGeom prst="rect">
            <a:avLst/>
          </a:prstGeom>
          <a:noFill/>
        </p:spPr>
        <p:txBody>
          <a:bodyPr wrap="square">
            <a:spAutoFit/>
          </a:bodyPr>
          <a:lstStyle/>
          <a:p>
            <a:r>
              <a:rPr lang="en-US" sz="1400" dirty="0"/>
              <a:t>As a Python developer you can choose to throw an exception if a condition occurs.</a:t>
            </a:r>
          </a:p>
          <a:p>
            <a:endParaRPr lang="en-US" sz="1400" dirty="0"/>
          </a:p>
          <a:p>
            <a:r>
              <a:rPr lang="en-US" sz="1400" dirty="0"/>
              <a:t>To throw (or raise) an exception, use the raise keyword</a:t>
            </a:r>
          </a:p>
        </p:txBody>
      </p:sp>
      <p:sp>
        <p:nvSpPr>
          <p:cNvPr id="14" name="תיבת טקסט 9">
            <a:extLst>
              <a:ext uri="{FF2B5EF4-FFF2-40B4-BE49-F238E27FC236}">
                <a16:creationId xmlns:a16="http://schemas.microsoft.com/office/drawing/2014/main" id="{71E74AD8-3B44-4664-AC71-7DA9CCD03477}"/>
              </a:ext>
            </a:extLst>
          </p:cNvPr>
          <p:cNvSpPr txBox="1"/>
          <p:nvPr/>
        </p:nvSpPr>
        <p:spPr>
          <a:xfrm>
            <a:off x="2776603" y="2956735"/>
            <a:ext cx="9129622" cy="738664"/>
          </a:xfrm>
          <a:prstGeom prst="rect">
            <a:avLst/>
          </a:prstGeom>
          <a:noFill/>
        </p:spPr>
        <p:txBody>
          <a:bodyPr wrap="square">
            <a:spAutoFit/>
          </a:bodyPr>
          <a:lstStyle/>
          <a:p>
            <a:r>
              <a:rPr lang="en-US" sz="1400" dirty="0"/>
              <a:t>The raise keyword is used to raise an exception.</a:t>
            </a:r>
          </a:p>
          <a:p>
            <a:endParaRPr lang="en-US" sz="1400" dirty="0"/>
          </a:p>
          <a:p>
            <a:r>
              <a:rPr lang="en-US" sz="1400" dirty="0"/>
              <a:t>You can define what kind of error to raise, and the text to print to the user.</a:t>
            </a:r>
          </a:p>
        </p:txBody>
      </p:sp>
      <p:pic>
        <p:nvPicPr>
          <p:cNvPr id="4" name="Picture 3">
            <a:extLst>
              <a:ext uri="{FF2B5EF4-FFF2-40B4-BE49-F238E27FC236}">
                <a16:creationId xmlns:a16="http://schemas.microsoft.com/office/drawing/2014/main" id="{2867C4A7-3BFE-48CE-B9FA-0FA6480E9134}"/>
              </a:ext>
            </a:extLst>
          </p:cNvPr>
          <p:cNvPicPr>
            <a:picLocks noChangeAspect="1"/>
          </p:cNvPicPr>
          <p:nvPr/>
        </p:nvPicPr>
        <p:blipFill>
          <a:blip r:embed="rId2"/>
          <a:stretch>
            <a:fillRect/>
          </a:stretch>
        </p:blipFill>
        <p:spPr>
          <a:xfrm>
            <a:off x="2826293" y="1321850"/>
            <a:ext cx="5311600" cy="1493649"/>
          </a:xfrm>
          <a:prstGeom prst="rect">
            <a:avLst/>
          </a:prstGeom>
        </p:spPr>
      </p:pic>
      <p:pic>
        <p:nvPicPr>
          <p:cNvPr id="7" name="Picture 6">
            <a:extLst>
              <a:ext uri="{FF2B5EF4-FFF2-40B4-BE49-F238E27FC236}">
                <a16:creationId xmlns:a16="http://schemas.microsoft.com/office/drawing/2014/main" id="{CE0705AF-AF76-4173-9744-2BB49CA52176}"/>
              </a:ext>
            </a:extLst>
          </p:cNvPr>
          <p:cNvPicPr>
            <a:picLocks noChangeAspect="1"/>
          </p:cNvPicPr>
          <p:nvPr/>
        </p:nvPicPr>
        <p:blipFill>
          <a:blip r:embed="rId3"/>
          <a:stretch>
            <a:fillRect/>
          </a:stretch>
        </p:blipFill>
        <p:spPr>
          <a:xfrm>
            <a:off x="2867416" y="3962400"/>
            <a:ext cx="5098222" cy="1432684"/>
          </a:xfrm>
          <a:prstGeom prst="rect">
            <a:avLst/>
          </a:prstGeom>
        </p:spPr>
      </p:pic>
    </p:spTree>
    <p:extLst>
      <p:ext uri="{BB962C8B-B14F-4D97-AF65-F5344CB8AC3E}">
        <p14:creationId xmlns:p14="http://schemas.microsoft.com/office/powerpoint/2010/main" val="279335399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catch all exceptions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pic>
        <p:nvPicPr>
          <p:cNvPr id="5" name="Picture 4">
            <a:extLst>
              <a:ext uri="{FF2B5EF4-FFF2-40B4-BE49-F238E27FC236}">
                <a16:creationId xmlns:a16="http://schemas.microsoft.com/office/drawing/2014/main" id="{C3CD6730-24C3-4BDC-9AA6-345E64C20B5F}"/>
              </a:ext>
            </a:extLst>
          </p:cNvPr>
          <p:cNvPicPr>
            <a:picLocks noChangeAspect="1"/>
          </p:cNvPicPr>
          <p:nvPr/>
        </p:nvPicPr>
        <p:blipFill>
          <a:blip r:embed="rId2"/>
          <a:stretch>
            <a:fillRect/>
          </a:stretch>
        </p:blipFill>
        <p:spPr>
          <a:xfrm>
            <a:off x="2806460" y="607454"/>
            <a:ext cx="3505200" cy="2162175"/>
          </a:xfrm>
          <a:prstGeom prst="rect">
            <a:avLst/>
          </a:prstGeom>
        </p:spPr>
      </p:pic>
      <p:pic>
        <p:nvPicPr>
          <p:cNvPr id="9" name="Picture 8">
            <a:extLst>
              <a:ext uri="{FF2B5EF4-FFF2-40B4-BE49-F238E27FC236}">
                <a16:creationId xmlns:a16="http://schemas.microsoft.com/office/drawing/2014/main" id="{6095ED9D-25ED-4DEB-A407-3FBB0AFCA08D}"/>
              </a:ext>
            </a:extLst>
          </p:cNvPr>
          <p:cNvPicPr>
            <a:picLocks noChangeAspect="1"/>
          </p:cNvPicPr>
          <p:nvPr/>
        </p:nvPicPr>
        <p:blipFill>
          <a:blip r:embed="rId3"/>
          <a:stretch>
            <a:fillRect/>
          </a:stretch>
        </p:blipFill>
        <p:spPr>
          <a:xfrm>
            <a:off x="2895600" y="3030144"/>
            <a:ext cx="5974598" cy="1059272"/>
          </a:xfrm>
          <a:prstGeom prst="rect">
            <a:avLst/>
          </a:prstGeom>
        </p:spPr>
      </p:pic>
      <p:sp>
        <p:nvSpPr>
          <p:cNvPr id="12" name="תיבת טקסט 9">
            <a:extLst>
              <a:ext uri="{FF2B5EF4-FFF2-40B4-BE49-F238E27FC236}">
                <a16:creationId xmlns:a16="http://schemas.microsoft.com/office/drawing/2014/main" id="{65597DAF-B71D-475D-B03A-44A00CB7BA00}"/>
              </a:ext>
            </a:extLst>
          </p:cNvPr>
          <p:cNvSpPr txBox="1"/>
          <p:nvPr/>
        </p:nvSpPr>
        <p:spPr>
          <a:xfrm>
            <a:off x="2803328" y="4196042"/>
            <a:ext cx="9129622" cy="307777"/>
          </a:xfrm>
          <a:prstGeom prst="rect">
            <a:avLst/>
          </a:prstGeom>
          <a:noFill/>
        </p:spPr>
        <p:txBody>
          <a:bodyPr wrap="square">
            <a:spAutoFit/>
          </a:bodyPr>
          <a:lstStyle/>
          <a:p>
            <a:r>
              <a:rPr lang="en-US" sz="1400" dirty="0"/>
              <a:t>Notice the normal from here.</a:t>
            </a:r>
          </a:p>
        </p:txBody>
      </p:sp>
    </p:spTree>
    <p:extLst>
      <p:ext uri="{BB962C8B-B14F-4D97-AF65-F5344CB8AC3E}">
        <p14:creationId xmlns:p14="http://schemas.microsoft.com/office/powerpoint/2010/main" val="12704493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User Input</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43200" y="441950"/>
            <a:ext cx="9129622" cy="307777"/>
          </a:xfrm>
          <a:prstGeom prst="rect">
            <a:avLst/>
          </a:prstGeom>
          <a:noFill/>
        </p:spPr>
        <p:txBody>
          <a:bodyPr wrap="square">
            <a:spAutoFit/>
          </a:bodyPr>
          <a:lstStyle/>
          <a:p>
            <a:r>
              <a:rPr lang="en-US" sz="1400" dirty="0"/>
              <a:t>Python 3.6 uses the input() method.</a:t>
            </a:r>
          </a:p>
        </p:txBody>
      </p:sp>
      <p:pic>
        <p:nvPicPr>
          <p:cNvPr id="5" name="Picture 4">
            <a:extLst>
              <a:ext uri="{FF2B5EF4-FFF2-40B4-BE49-F238E27FC236}">
                <a16:creationId xmlns:a16="http://schemas.microsoft.com/office/drawing/2014/main" id="{E422D69B-2C9A-4A07-B83A-B74DC75B9231}"/>
              </a:ext>
            </a:extLst>
          </p:cNvPr>
          <p:cNvPicPr>
            <a:picLocks noChangeAspect="1"/>
          </p:cNvPicPr>
          <p:nvPr/>
        </p:nvPicPr>
        <p:blipFill>
          <a:blip r:embed="rId2"/>
          <a:stretch>
            <a:fillRect/>
          </a:stretch>
        </p:blipFill>
        <p:spPr>
          <a:xfrm>
            <a:off x="2799153" y="1019069"/>
            <a:ext cx="3185436" cy="693480"/>
          </a:xfrm>
          <a:prstGeom prst="rect">
            <a:avLst/>
          </a:prstGeom>
        </p:spPr>
      </p:pic>
    </p:spTree>
    <p:extLst>
      <p:ext uri="{BB962C8B-B14F-4D97-AF65-F5344CB8AC3E}">
        <p14:creationId xmlns:p14="http://schemas.microsoft.com/office/powerpoint/2010/main" val="281447289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gn="ctr">
              <a:lnSpc>
                <a:spcPct val="100000"/>
              </a:lnSpc>
              <a:spcBef>
                <a:spcPts val="100"/>
              </a:spcBef>
            </a:pPr>
            <a:r>
              <a:rPr lang="en-US" sz="2400" dirty="0">
                <a:solidFill>
                  <a:schemeClr val="accent1">
                    <a:lumMod val="75000"/>
                  </a:schemeClr>
                </a:solidFill>
                <a:latin typeface="Trebuchet MS"/>
                <a:cs typeface="Trebuchet MS"/>
              </a:rPr>
              <a:t>Sources </a:t>
            </a:r>
            <a:endParaRPr sz="2400" dirty="0">
              <a:solidFill>
                <a:schemeClr val="accent1">
                  <a:lumMod val="75000"/>
                </a:schemeClr>
              </a:solidFill>
              <a:latin typeface="Trebuchet MS"/>
              <a:cs typeface="Trebuchet MS"/>
            </a:endParaRPr>
          </a:p>
        </p:txBody>
      </p:sp>
      <p:sp>
        <p:nvSpPr>
          <p:cNvPr id="5" name="object 3">
            <a:extLst>
              <a:ext uri="{FF2B5EF4-FFF2-40B4-BE49-F238E27FC236}">
                <a16:creationId xmlns:a16="http://schemas.microsoft.com/office/drawing/2014/main" id="{2357900F-F768-44CD-AD98-5F5A243C9030}"/>
              </a:ext>
            </a:extLst>
          </p:cNvPr>
          <p:cNvSpPr txBox="1"/>
          <p:nvPr/>
        </p:nvSpPr>
        <p:spPr>
          <a:xfrm>
            <a:off x="3048000" y="990600"/>
            <a:ext cx="8561705" cy="3554819"/>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hlinkClick r:id="rId2"/>
              </a:rPr>
              <a:t>https://www2.slideshare.net/LiliaSfaxi/software-engineering-chp4-design-patterns</a:t>
            </a: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hlinkClick r:id="rId3"/>
              </a:rPr>
              <a:t>https://www.journaldev.com/1377/java-singleton-design-pattern-best-practices-examples</a:t>
            </a: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p:txBody>
      </p:sp>
    </p:spTree>
    <p:extLst>
      <p:ext uri="{BB962C8B-B14F-4D97-AF65-F5344CB8AC3E}">
        <p14:creationId xmlns:p14="http://schemas.microsoft.com/office/powerpoint/2010/main" val="682994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Comments</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659155"/>
          </a:xfrm>
          <a:prstGeom prst="rect">
            <a:avLst/>
          </a:prstGeom>
        </p:spPr>
        <p:txBody>
          <a:bodyPr vert="horz" wrap="square" lIns="0" tIns="12700" rIns="0" bIns="0" rtlCol="0">
            <a:spAutoFit/>
          </a:bodyPr>
          <a:lstStyle/>
          <a:p>
            <a:pPr algn="l" fontAlgn="base"/>
            <a:r>
              <a:rPr lang="en-US" sz="1400" b="1" i="0" dirty="0">
                <a:effectLst/>
                <a:latin typeface="var(--font-din)"/>
              </a:rPr>
              <a:t>Comments can be used to explain Python code.</a:t>
            </a:r>
          </a:p>
          <a:p>
            <a:pPr algn="l" fontAlgn="base"/>
            <a:r>
              <a:rPr lang="en-US" sz="1400" b="1" i="0" dirty="0">
                <a:effectLst/>
                <a:latin typeface="var(--font-din)"/>
              </a:rPr>
              <a:t>Comments can be used to make the code more readable.</a:t>
            </a:r>
          </a:p>
          <a:p>
            <a:pPr algn="l" fontAlgn="base"/>
            <a:r>
              <a:rPr lang="en-US" sz="1400" b="1" i="0" dirty="0">
                <a:effectLst/>
                <a:latin typeface="var(--font-din)"/>
              </a:rPr>
              <a:t>Comments can be used to prevent execution when testing code.</a:t>
            </a:r>
          </a:p>
        </p:txBody>
      </p:sp>
      <p:pic>
        <p:nvPicPr>
          <p:cNvPr id="4" name="תמונה 3">
            <a:extLst>
              <a:ext uri="{FF2B5EF4-FFF2-40B4-BE49-F238E27FC236}">
                <a16:creationId xmlns:a16="http://schemas.microsoft.com/office/drawing/2014/main" id="{FA46892B-ED75-40DB-8E30-A2FFAB9D7815}"/>
              </a:ext>
            </a:extLst>
          </p:cNvPr>
          <p:cNvPicPr>
            <a:picLocks noChangeAspect="1"/>
          </p:cNvPicPr>
          <p:nvPr/>
        </p:nvPicPr>
        <p:blipFill>
          <a:blip r:embed="rId2"/>
          <a:stretch>
            <a:fillRect/>
          </a:stretch>
        </p:blipFill>
        <p:spPr>
          <a:xfrm>
            <a:off x="2799272" y="1268755"/>
            <a:ext cx="4676775" cy="2105025"/>
          </a:xfrm>
          <a:prstGeom prst="rect">
            <a:avLst/>
          </a:prstGeom>
        </p:spPr>
      </p:pic>
      <p:pic>
        <p:nvPicPr>
          <p:cNvPr id="7" name="תמונה 6">
            <a:extLst>
              <a:ext uri="{FF2B5EF4-FFF2-40B4-BE49-F238E27FC236}">
                <a16:creationId xmlns:a16="http://schemas.microsoft.com/office/drawing/2014/main" id="{49158A85-6F68-4CB1-8534-F1C526C79C13}"/>
              </a:ext>
            </a:extLst>
          </p:cNvPr>
          <p:cNvPicPr>
            <a:picLocks noChangeAspect="1"/>
          </p:cNvPicPr>
          <p:nvPr/>
        </p:nvPicPr>
        <p:blipFill>
          <a:blip r:embed="rId3"/>
          <a:stretch>
            <a:fillRect/>
          </a:stretch>
        </p:blipFill>
        <p:spPr>
          <a:xfrm>
            <a:off x="2819400" y="3433313"/>
            <a:ext cx="6362700" cy="1533525"/>
          </a:xfrm>
          <a:prstGeom prst="rect">
            <a:avLst/>
          </a:prstGeom>
        </p:spPr>
      </p:pic>
      <p:pic>
        <p:nvPicPr>
          <p:cNvPr id="11" name="תמונה 10">
            <a:extLst>
              <a:ext uri="{FF2B5EF4-FFF2-40B4-BE49-F238E27FC236}">
                <a16:creationId xmlns:a16="http://schemas.microsoft.com/office/drawing/2014/main" id="{8FD91904-0F9E-420C-9036-4878CA4463D3}"/>
              </a:ext>
            </a:extLst>
          </p:cNvPr>
          <p:cNvPicPr>
            <a:picLocks noChangeAspect="1"/>
          </p:cNvPicPr>
          <p:nvPr/>
        </p:nvPicPr>
        <p:blipFill>
          <a:blip r:embed="rId4"/>
          <a:stretch>
            <a:fillRect/>
          </a:stretch>
        </p:blipFill>
        <p:spPr>
          <a:xfrm>
            <a:off x="2799272" y="5036435"/>
            <a:ext cx="8124825" cy="1628775"/>
          </a:xfrm>
          <a:prstGeom prst="rect">
            <a:avLst/>
          </a:prstGeom>
        </p:spPr>
      </p:pic>
    </p:spTree>
    <p:extLst>
      <p:ext uri="{BB962C8B-B14F-4D97-AF65-F5344CB8AC3E}">
        <p14:creationId xmlns:p14="http://schemas.microsoft.com/office/powerpoint/2010/main" val="30174121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פרלקסה">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פרלקסה">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רלקסה">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Theme1" id="{0C168A6F-B9EA-49C4-9135-4ABEC4BDE41B}" vid="{081D4E5E-19E3-46A1-A59B-A228882A40FA}"/>
    </a:ext>
  </a:extLst>
</a:theme>
</file>

<file path=docProps/app.xml><?xml version="1.0" encoding="utf-8"?>
<Properties xmlns="http://schemas.openxmlformats.org/officeDocument/2006/extended-properties" xmlns:vt="http://schemas.openxmlformats.org/officeDocument/2006/docPropsVTypes">
  <Template>Theme1</Template>
  <TotalTime>5488</TotalTime>
  <Words>4313</Words>
  <Application>Microsoft Office PowerPoint</Application>
  <PresentationFormat>Widescreen</PresentationFormat>
  <Paragraphs>440</Paragraphs>
  <Slides>85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85</vt:i4>
      </vt:variant>
    </vt:vector>
  </HeadingPairs>
  <TitlesOfParts>
    <vt:vector size="92" baseType="lpstr">
      <vt:lpstr>Arial</vt:lpstr>
      <vt:lpstr>Arial Black</vt:lpstr>
      <vt:lpstr>Corbel</vt:lpstr>
      <vt:lpstr>Trebuchet MS</vt:lpstr>
      <vt:lpstr>var(--font-din)</vt:lpstr>
      <vt:lpstr>Yanone Kaffeesatz Light</vt:lpstr>
      <vt:lpstr>Theme1</vt:lpstr>
      <vt:lpstr>  תכנות מונחה עצמים  תרגול     9 </vt:lpstr>
      <vt:lpstr>נושאים להיום</vt:lpstr>
      <vt:lpstr>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&amp; GitHub</dc:title>
  <dc:creator>семен семен</dc:creator>
  <cp:lastModifiedBy>termin rep</cp:lastModifiedBy>
  <cp:revision>111</cp:revision>
  <dcterms:created xsi:type="dcterms:W3CDTF">2020-11-10T22:23:29Z</dcterms:created>
  <dcterms:modified xsi:type="dcterms:W3CDTF">2020-12-16T19:18:35Z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2020-11-02T00:00:00Z</vt:filetime>
  </property>
  <property fmtid="{D5CDD505-2E9C-101B-9397-08002B2CF9AE}" pid="3" name="Creator">
    <vt:lpwstr>Microsoft® PowerPoint® 2013</vt:lpwstr>
  </property>
  <property fmtid="{D5CDD505-2E9C-101B-9397-08002B2CF9AE}" pid="4" name="LastSaved">
    <vt:filetime>2020-11-10T00:00:00Z</vt:filetime>
  </property>
</Properties>
</file>