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1" r:id="rId1"/>
  </p:sldMasterIdLst>
  <p:sldIdLst>
    <p:sldId id="308" r:id="rId2"/>
    <p:sldId id="379" r:id="rId3"/>
    <p:sldId id="357" r:id="rId4"/>
    <p:sldId id="396" r:id="rId5"/>
    <p:sldId id="385" r:id="rId6"/>
    <p:sldId id="446" r:id="rId7"/>
    <p:sldId id="447" r:id="rId8"/>
    <p:sldId id="448" r:id="rId9"/>
    <p:sldId id="449" r:id="rId10"/>
    <p:sldId id="450" r:id="rId11"/>
    <p:sldId id="452" r:id="rId12"/>
    <p:sldId id="453" r:id="rId13"/>
    <p:sldId id="451" r:id="rId14"/>
    <p:sldId id="454" r:id="rId15"/>
    <p:sldId id="455" r:id="rId16"/>
    <p:sldId id="456" r:id="rId17"/>
    <p:sldId id="457" r:id="rId18"/>
    <p:sldId id="458" r:id="rId19"/>
    <p:sldId id="459" r:id="rId20"/>
    <p:sldId id="460" r:id="rId21"/>
    <p:sldId id="461" r:id="rId22"/>
    <p:sldId id="462" r:id="rId23"/>
    <p:sldId id="463" r:id="rId24"/>
    <p:sldId id="464" r:id="rId25"/>
    <p:sldId id="465" r:id="rId26"/>
    <p:sldId id="466" r:id="rId27"/>
    <p:sldId id="467" r:id="rId28"/>
    <p:sldId id="468" r:id="rId29"/>
    <p:sldId id="469" r:id="rId30"/>
    <p:sldId id="471" r:id="rId31"/>
    <p:sldId id="472" r:id="rId32"/>
    <p:sldId id="473" r:id="rId33"/>
    <p:sldId id="474" r:id="rId34"/>
    <p:sldId id="475" r:id="rId35"/>
    <p:sldId id="476" r:id="rId36"/>
    <p:sldId id="478" r:id="rId37"/>
    <p:sldId id="479" r:id="rId38"/>
    <p:sldId id="480" r:id="rId39"/>
    <p:sldId id="481" r:id="rId40"/>
    <p:sldId id="482" r:id="rId41"/>
    <p:sldId id="484" r:id="rId42"/>
    <p:sldId id="485" r:id="rId43"/>
    <p:sldId id="483" r:id="rId44"/>
    <p:sldId id="486" r:id="rId45"/>
    <p:sldId id="487" r:id="rId46"/>
    <p:sldId id="488" r:id="rId47"/>
    <p:sldId id="489" r:id="rId48"/>
    <p:sldId id="490" r:id="rId49"/>
    <p:sldId id="491" r:id="rId50"/>
    <p:sldId id="492" r:id="rId51"/>
    <p:sldId id="493" r:id="rId52"/>
    <p:sldId id="494" r:id="rId53"/>
    <p:sldId id="495" r:id="rId54"/>
    <p:sldId id="497" r:id="rId55"/>
    <p:sldId id="498" r:id="rId56"/>
    <p:sldId id="499" r:id="rId57"/>
    <p:sldId id="500" r:id="rId58"/>
    <p:sldId id="501" r:id="rId59"/>
    <p:sldId id="502" r:id="rId60"/>
    <p:sldId id="503" r:id="rId61"/>
    <p:sldId id="504" r:id="rId62"/>
    <p:sldId id="505" r:id="rId63"/>
    <p:sldId id="506" r:id="rId64"/>
    <p:sldId id="507" r:id="rId65"/>
    <p:sldId id="508" r:id="rId66"/>
    <p:sldId id="509" r:id="rId67"/>
    <p:sldId id="366" r:id="rId68"/>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6713" autoAdjust="0"/>
  </p:normalViewPr>
  <p:slideViewPr>
    <p:cSldViewPr>
      <p:cViewPr varScale="1">
        <p:scale>
          <a:sx n="122" d="100"/>
          <a:sy n="122" d="100"/>
        </p:scale>
        <p:origin x="72" y="96"/>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B8173AEC-4278-402F-8F83-0DEA279F226A}"/>
              </a:ext>
            </a:extLst>
          </p:cNvPr>
          <p:cNvPicPr>
            <a:picLocks noChangeAspect="1"/>
          </p:cNvPicPr>
          <p:nvPr/>
        </p:nvPicPr>
        <p:blipFill rotWithShape="1">
          <a:blip r:embed="rId2"/>
          <a:srcRect l="35311" r="30747"/>
          <a:stretch/>
        </p:blipFill>
        <p:spPr>
          <a:xfrm>
            <a:off x="406400" y="0"/>
            <a:ext cx="2301456" cy="6858000"/>
          </a:xfrm>
          <a:prstGeom prst="rect">
            <a:avLst/>
          </a:prstGeom>
        </p:spPr>
      </p:pic>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12/15/2020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pic>
        <p:nvPicPr>
          <p:cNvPr id="9" name="תמונה 8" descr="תמונה שמכילה וילון, אישה, מקלחת, ישיבה&#10;&#10;התיאור נוצר באופן אוטומטי">
            <a:extLst>
              <a:ext uri="{FF2B5EF4-FFF2-40B4-BE49-F238E27FC236}">
                <a16:creationId xmlns:a16="http://schemas.microsoft.com/office/drawing/2014/main" id="{BACA9B03-89ED-47AF-B6E9-DDF61CD53574}"/>
              </a:ext>
            </a:extLst>
          </p:cNvPr>
          <p:cNvPicPr>
            <a:picLocks noChangeAspect="1"/>
          </p:cNvPicPr>
          <p:nvPr/>
        </p:nvPicPr>
        <p:blipFill rotWithShape="1">
          <a:blip r:embed="rId2"/>
          <a:srcRect l="35311" r="30747"/>
          <a:stretch/>
        </p:blipFill>
        <p:spPr>
          <a:xfrm>
            <a:off x="406400" y="0"/>
            <a:ext cx="2301456" cy="6858000"/>
          </a:xfrm>
          <a:prstGeom prst="rect">
            <a:avLst/>
          </a:prstGeom>
        </p:spPr>
      </p:pic>
    </p:spTree>
    <p:extLst>
      <p:ext uri="{BB962C8B-B14F-4D97-AF65-F5344CB8AC3E}">
        <p14:creationId xmlns:p14="http://schemas.microsoft.com/office/powerpoint/2010/main" val="45905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2270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310" y="629158"/>
            <a:ext cx="10679379"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12/15/2020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836652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72279" y="457200"/>
            <a:ext cx="10018713" cy="1752599"/>
          </a:xfrm>
          <a:prstGeom prst="rect">
            <a:avLst/>
          </a:prstGeom>
          <a:effectLst/>
        </p:spPr>
        <p:txBody>
          <a:bodyPr vert="horz" lIns="91440" tIns="45720" rIns="91440" bIns="45720" rtlCol="0" anchor="ctr">
            <a:normAutofit/>
          </a:bodyPr>
          <a:lstStyle/>
          <a:p>
            <a:r>
              <a:rPr lang="he-IL" dirty="0"/>
              <a:t>לחץ כדי לערוך סגנון כותרת של תבנית בסיס</a:t>
            </a:r>
            <a:endParaRPr lang="en-US" dirty="0"/>
          </a:p>
        </p:txBody>
      </p:sp>
      <p:sp>
        <p:nvSpPr>
          <p:cNvPr id="3" name="Text Placeholder 2"/>
          <p:cNvSpPr>
            <a:spLocks noGrp="1"/>
          </p:cNvSpPr>
          <p:nvPr>
            <p:ph type="body" idx="1"/>
          </p:nvPr>
        </p:nvSpPr>
        <p:spPr>
          <a:xfrm>
            <a:off x="2173287" y="2634341"/>
            <a:ext cx="10018713" cy="3124201"/>
          </a:xfrm>
          <a:prstGeom prst="rect">
            <a:avLst/>
          </a:prstGeom>
        </p:spPr>
        <p:txBody>
          <a:bodyPr vert="horz" lIns="91440" tIns="45720" rIns="91440" bIns="45720" rtlCol="0" anchor="ctr">
            <a:normAutofit/>
          </a:body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endParaRPr lang="en-US" dirty="0"/>
          </a:p>
        </p:txBody>
      </p:sp>
      <p:sp>
        <p:nvSpPr>
          <p:cNvPr id="4" name="Date Placeholder 3"/>
          <p:cNvSpPr>
            <a:spLocks noGrp="1"/>
          </p:cNvSpPr>
          <p:nvPr>
            <p:ph type="dt" sz="half" idx="2"/>
          </p:nvPr>
        </p:nvSpPr>
        <p:spPr>
          <a:xfrm>
            <a:off x="10244779" y="6218237"/>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12/15/2020</a:t>
            </a:fld>
            <a:endParaRPr lang="en-US"/>
          </a:p>
        </p:txBody>
      </p:sp>
      <p:sp>
        <p:nvSpPr>
          <p:cNvPr id="5" name="Footer Placeholder 4"/>
          <p:cNvSpPr>
            <a:spLocks noGrp="1"/>
          </p:cNvSpPr>
          <p:nvPr>
            <p:ph type="ftr" sz="quarter" idx="3"/>
          </p:nvPr>
        </p:nvSpPr>
        <p:spPr>
          <a:xfrm>
            <a:off x="3219979" y="6218237"/>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1387779" y="6218236"/>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t>‹#›</a:t>
            </a:fld>
            <a:endParaRPr lang="en-US"/>
          </a:p>
        </p:txBody>
      </p:sp>
      <p:pic>
        <p:nvPicPr>
          <p:cNvPr id="15" name="תמונה 14" descr="תמונה שמכילה וילון, אישה, מקלחת, ישיבה&#10;&#10;התיאור נוצר באופן אוטומטי">
            <a:extLst>
              <a:ext uri="{FF2B5EF4-FFF2-40B4-BE49-F238E27FC236}">
                <a16:creationId xmlns:a16="http://schemas.microsoft.com/office/drawing/2014/main" id="{C1044C74-2C59-4807-9ADF-AF6BA4F81D0A}"/>
              </a:ext>
            </a:extLst>
          </p:cNvPr>
          <p:cNvPicPr>
            <a:picLocks noChangeAspect="1"/>
          </p:cNvPicPr>
          <p:nvPr/>
        </p:nvPicPr>
        <p:blipFill rotWithShape="1">
          <a:blip r:embed="rId5"/>
          <a:srcRect l="35311" r="30747"/>
          <a:stretch/>
        </p:blipFill>
        <p:spPr>
          <a:xfrm>
            <a:off x="406400" y="0"/>
            <a:ext cx="2301456" cy="6858000"/>
          </a:xfrm>
          <a:prstGeom prst="rect">
            <a:avLst/>
          </a:prstGeom>
        </p:spPr>
      </p:pic>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1A9DDC69-83BE-4A62-9025-4700BD3454D9}"/>
              </a:ext>
            </a:extLst>
          </p:cNvPr>
          <p:cNvPicPr>
            <a:picLocks noChangeAspect="1"/>
          </p:cNvPicPr>
          <p:nvPr/>
        </p:nvPicPr>
        <p:blipFill rotWithShape="1">
          <a:blip r:embed="rId5"/>
          <a:srcRect l="35311" r="30747"/>
          <a:stretch/>
        </p:blipFill>
        <p:spPr>
          <a:xfrm>
            <a:off x="406400" y="0"/>
            <a:ext cx="2301456" cy="6858000"/>
          </a:xfrm>
          <a:prstGeom prst="rect">
            <a:avLst/>
          </a:prstGeom>
        </p:spPr>
      </p:pic>
    </p:spTree>
    <p:extLst>
      <p:ext uri="{BB962C8B-B14F-4D97-AF65-F5344CB8AC3E}">
        <p14:creationId xmlns:p14="http://schemas.microsoft.com/office/powerpoint/2010/main" val="2971941547"/>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5" r:id="rId3"/>
  </p:sldLayoutIdLst>
  <p:txStyles>
    <p:titleStyle>
      <a:lvl1pPr algn="ctr" defTabSz="457200" rtl="1" eaLnBrk="1" latinLnBrk="0" hangingPunct="1">
        <a:spcBef>
          <a:spcPct val="0"/>
        </a:spcBef>
        <a:buNone/>
        <a:defRPr sz="4000" kern="1200" cap="none">
          <a:ln w="3175" cmpd="sng">
            <a:noFill/>
          </a:ln>
          <a:solidFill>
            <a:schemeClr val="accent1">
              <a:lumMod val="7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7" Type="http://schemas.microsoft.com/office/2007/relationships/hdphoto" Target="../media/hdphoto3.wdp"/><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 Id="rId5" Type="http://schemas.openxmlformats.org/officeDocument/2006/relationships/image" Target="../media/image48.png"/><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xml"/><Relationship Id="rId5" Type="http://schemas.openxmlformats.org/officeDocument/2006/relationships/image" Target="../media/image59.png"/><Relationship Id="rId4" Type="http://schemas.openxmlformats.org/officeDocument/2006/relationships/image" Target="../media/image58.png"/></Relationships>
</file>

<file path=ppt/slides/_rels/slide3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3.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4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3.xml"/><Relationship Id="rId5" Type="http://schemas.openxmlformats.org/officeDocument/2006/relationships/image" Target="../media/image74.png"/><Relationship Id="rId4" Type="http://schemas.openxmlformats.org/officeDocument/2006/relationships/image" Target="../media/image73.png"/></Relationships>
</file>

<file path=ppt/slides/_rels/slide4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3.xml"/><Relationship Id="rId4" Type="http://schemas.openxmlformats.org/officeDocument/2006/relationships/image" Target="../media/image86.png"/></Relationships>
</file>

<file path=ppt/slides/_rels/slide4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3.xml"/><Relationship Id="rId4" Type="http://schemas.openxmlformats.org/officeDocument/2006/relationships/image" Target="../media/image89.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3.xml"/><Relationship Id="rId4" Type="http://schemas.openxmlformats.org/officeDocument/2006/relationships/image" Target="../media/image89.png"/></Relationships>
</file>

<file path=ppt/slides/_rels/slide5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3.xml"/><Relationship Id="rId4" Type="http://schemas.openxmlformats.org/officeDocument/2006/relationships/image" Target="../media/image92.png"/></Relationships>
</file>

<file path=ppt/slides/_rels/slide5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3.xml"/><Relationship Id="rId4" Type="http://schemas.openxmlformats.org/officeDocument/2006/relationships/image" Target="../media/image98.png"/></Relationships>
</file>

<file path=ppt/slides/_rels/slide5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3.xml"/><Relationship Id="rId4" Type="http://schemas.openxmlformats.org/officeDocument/2006/relationships/image" Target="../media/image101.png"/></Relationships>
</file>

<file path=ppt/slides/_rels/slide5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3.xml"/><Relationship Id="rId5" Type="http://schemas.openxmlformats.org/officeDocument/2006/relationships/image" Target="../media/image105.png"/><Relationship Id="rId4" Type="http://schemas.openxmlformats.org/officeDocument/2006/relationships/image" Target="../media/image104.png"/></Relationships>
</file>

<file path=ppt/slides/_rels/slide57.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3.xml"/><Relationship Id="rId5" Type="http://schemas.openxmlformats.org/officeDocument/2006/relationships/image" Target="../media/image112.png"/><Relationship Id="rId4" Type="http://schemas.openxmlformats.org/officeDocument/2006/relationships/image" Target="../media/image111.png"/></Relationships>
</file>

<file path=ppt/slides/_rels/slide6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3.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62.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3.xml"/><Relationship Id="rId4" Type="http://schemas.openxmlformats.org/officeDocument/2006/relationships/image" Target="../media/image119.png"/></Relationships>
</file>

<file path=ppt/slides/_rels/slide65.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3.xml"/><Relationship Id="rId4" Type="http://schemas.openxmlformats.org/officeDocument/2006/relationships/image" Target="../media/image122.png"/></Relationships>
</file>

<file path=ppt/slides/_rels/slide66.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hyperlink" Target="https://www.journaldev.com/1377/java-singleton-design-pattern-best-practices-examples" TargetMode="External"/><Relationship Id="rId2" Type="http://schemas.openxmlformats.org/officeDocument/2006/relationships/hyperlink" Target="https://www2.slideshare.net/LiliaSfaxi/software-engineering-chp4-design-patterns"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D88D9C-0F44-46A0-B7FD-564B02C1E737}"/>
              </a:ext>
            </a:extLst>
          </p:cNvPr>
          <p:cNvSpPr>
            <a:spLocks noGrp="1"/>
          </p:cNvSpPr>
          <p:nvPr>
            <p:ph type="ctrTitle"/>
          </p:nvPr>
        </p:nvSpPr>
        <p:spPr/>
        <p:txBody>
          <a:bodyPr>
            <a:normAutofit fontScale="90000"/>
          </a:bodyPr>
          <a:lstStyle/>
          <a:p>
            <a:br>
              <a:rPr lang="he-IL" dirty="0"/>
            </a:br>
            <a:br>
              <a:rPr lang="he-IL" dirty="0"/>
            </a:br>
            <a:r>
              <a:rPr lang="he-IL" dirty="0"/>
              <a:t>תכנות מונחה עצמים </a:t>
            </a:r>
            <a:br>
              <a:rPr lang="he-IL" dirty="0"/>
            </a:br>
            <a:r>
              <a:rPr lang="he-IL" dirty="0"/>
              <a:t>תרגול</a:t>
            </a:r>
            <a:r>
              <a:rPr lang="en-US" dirty="0"/>
              <a:t>     9 </a:t>
            </a:r>
            <a:endParaRPr lang="he-IL" dirty="0"/>
          </a:p>
        </p:txBody>
      </p:sp>
      <p:sp>
        <p:nvSpPr>
          <p:cNvPr id="3" name="כותרת משנה 2">
            <a:extLst>
              <a:ext uri="{FF2B5EF4-FFF2-40B4-BE49-F238E27FC236}">
                <a16:creationId xmlns:a16="http://schemas.microsoft.com/office/drawing/2014/main" id="{CC7CA8BA-84E6-42AB-8CC6-84EFE3069B8F}"/>
              </a:ext>
            </a:extLst>
          </p:cNvPr>
          <p:cNvSpPr>
            <a:spLocks noGrp="1"/>
          </p:cNvSpPr>
          <p:nvPr>
            <p:ph type="subTitle" idx="1"/>
          </p:nvPr>
        </p:nvSpPr>
        <p:spPr/>
        <p:txBody>
          <a:bodyPr>
            <a:normAutofit/>
          </a:bodyPr>
          <a:lstStyle/>
          <a:p>
            <a:endParaRPr lang="he-IL" dirty="0"/>
          </a:p>
          <a:p>
            <a:r>
              <a:rPr lang="he-IL" dirty="0"/>
              <a:t>מייל :</a:t>
            </a:r>
            <a:r>
              <a:rPr lang="en-US" dirty="0"/>
              <a:t> simon.pikalov@msmail.ariel.ac.il</a:t>
            </a:r>
            <a:endParaRPr lang="he-IL" dirty="0"/>
          </a:p>
          <a:p>
            <a:r>
              <a:rPr lang="he-IL" dirty="0"/>
              <a:t> נכתב ע"י :</a:t>
            </a:r>
            <a:r>
              <a:rPr lang="en-US" dirty="0"/>
              <a:t> </a:t>
            </a:r>
            <a:r>
              <a:rPr lang="he-IL" dirty="0"/>
              <a:t>סמיון </a:t>
            </a:r>
            <a:r>
              <a:rPr lang="he-IL" dirty="0" err="1"/>
              <a:t>פיקלוב</a:t>
            </a:r>
            <a:r>
              <a:rPr lang="he-IL" dirty="0"/>
              <a:t> </a:t>
            </a:r>
          </a:p>
        </p:txBody>
      </p:sp>
    </p:spTree>
    <p:extLst>
      <p:ext uri="{BB962C8B-B14F-4D97-AF65-F5344CB8AC3E}">
        <p14:creationId xmlns:p14="http://schemas.microsoft.com/office/powerpoint/2010/main" val="5378281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Variables</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874598"/>
          </a:xfrm>
          <a:prstGeom prst="rect">
            <a:avLst/>
          </a:prstGeom>
        </p:spPr>
        <p:txBody>
          <a:bodyPr vert="horz" wrap="square" lIns="0" tIns="12700" rIns="0" bIns="0" rtlCol="0">
            <a:spAutoFit/>
          </a:bodyPr>
          <a:lstStyle/>
          <a:p>
            <a:pPr algn="l" fontAlgn="base"/>
            <a:r>
              <a:rPr lang="en-US" sz="1400" b="1" dirty="0">
                <a:latin typeface="var(--font-din)"/>
              </a:rPr>
              <a:t>Creating Variables</a:t>
            </a:r>
          </a:p>
          <a:p>
            <a:pPr algn="l" fontAlgn="base"/>
            <a:r>
              <a:rPr lang="en-US" sz="1400" b="1" dirty="0">
                <a:latin typeface="var(--font-din)"/>
              </a:rPr>
              <a:t>Python has no command for declaring a variable.</a:t>
            </a:r>
          </a:p>
          <a:p>
            <a:pPr algn="l" fontAlgn="base"/>
            <a:endParaRPr lang="en-US" sz="1400" b="1" dirty="0">
              <a:latin typeface="var(--font-din)"/>
            </a:endParaRPr>
          </a:p>
          <a:p>
            <a:pPr algn="l" fontAlgn="base"/>
            <a:r>
              <a:rPr lang="en-US" sz="1400" b="1" dirty="0">
                <a:latin typeface="var(--font-din)"/>
              </a:rPr>
              <a:t>A variable is created the moment you first assign a value to it.</a:t>
            </a:r>
            <a:endParaRPr lang="en-US" sz="1400" b="1" i="0" dirty="0">
              <a:effectLst/>
              <a:latin typeface="var(--font-din)"/>
            </a:endParaRPr>
          </a:p>
        </p:txBody>
      </p:sp>
      <p:pic>
        <p:nvPicPr>
          <p:cNvPr id="4" name="תמונה 3">
            <a:extLst>
              <a:ext uri="{FF2B5EF4-FFF2-40B4-BE49-F238E27FC236}">
                <a16:creationId xmlns:a16="http://schemas.microsoft.com/office/drawing/2014/main" id="{57AEDE3A-4C96-45D3-B373-A233FC99CE8F}"/>
              </a:ext>
            </a:extLst>
          </p:cNvPr>
          <p:cNvPicPr>
            <a:picLocks noChangeAspect="1"/>
          </p:cNvPicPr>
          <p:nvPr/>
        </p:nvPicPr>
        <p:blipFill>
          <a:blip r:embed="rId2"/>
          <a:stretch>
            <a:fillRect/>
          </a:stretch>
        </p:blipFill>
        <p:spPr>
          <a:xfrm>
            <a:off x="2894162" y="1600200"/>
            <a:ext cx="5667375" cy="1571625"/>
          </a:xfrm>
          <a:prstGeom prst="rect">
            <a:avLst/>
          </a:prstGeom>
        </p:spPr>
      </p:pic>
      <p:pic>
        <p:nvPicPr>
          <p:cNvPr id="8" name="תמונה 7">
            <a:extLst>
              <a:ext uri="{FF2B5EF4-FFF2-40B4-BE49-F238E27FC236}">
                <a16:creationId xmlns:a16="http://schemas.microsoft.com/office/drawing/2014/main" id="{80CA72CD-9F18-4281-840D-F13CBBEE77C5}"/>
              </a:ext>
            </a:extLst>
          </p:cNvPr>
          <p:cNvPicPr>
            <a:picLocks noChangeAspect="1"/>
          </p:cNvPicPr>
          <p:nvPr/>
        </p:nvPicPr>
        <p:blipFill>
          <a:blip r:embed="rId3"/>
          <a:stretch>
            <a:fillRect/>
          </a:stretch>
        </p:blipFill>
        <p:spPr>
          <a:xfrm>
            <a:off x="2927396" y="3287827"/>
            <a:ext cx="2638425" cy="533400"/>
          </a:xfrm>
          <a:prstGeom prst="rect">
            <a:avLst/>
          </a:prstGeom>
        </p:spPr>
      </p:pic>
      <p:sp>
        <p:nvSpPr>
          <p:cNvPr id="11" name="object 3">
            <a:extLst>
              <a:ext uri="{FF2B5EF4-FFF2-40B4-BE49-F238E27FC236}">
                <a16:creationId xmlns:a16="http://schemas.microsoft.com/office/drawing/2014/main" id="{0A6296CF-A4C8-4C04-BDAF-2BCED6FADBD7}"/>
              </a:ext>
            </a:extLst>
          </p:cNvPr>
          <p:cNvSpPr txBox="1"/>
          <p:nvPr/>
        </p:nvSpPr>
        <p:spPr>
          <a:xfrm>
            <a:off x="2927396" y="3937229"/>
            <a:ext cx="8561705" cy="228268"/>
          </a:xfrm>
          <a:prstGeom prst="rect">
            <a:avLst/>
          </a:prstGeom>
        </p:spPr>
        <p:txBody>
          <a:bodyPr vert="horz" wrap="square" lIns="0" tIns="12700" rIns="0" bIns="0" rtlCol="0">
            <a:spAutoFit/>
          </a:bodyPr>
          <a:lstStyle/>
          <a:p>
            <a:pPr algn="l" fontAlgn="base"/>
            <a:r>
              <a:rPr lang="en-US" sz="1400" b="1" dirty="0">
                <a:latin typeface="var(--font-din)"/>
              </a:rPr>
              <a:t>Variables do not need to be declared with any particular type, and can even change type after they have been set.</a:t>
            </a:r>
            <a:endParaRPr lang="en-US" sz="1400" b="1" i="0" dirty="0">
              <a:effectLst/>
              <a:latin typeface="var(--font-din)"/>
            </a:endParaRPr>
          </a:p>
        </p:txBody>
      </p:sp>
      <p:pic>
        <p:nvPicPr>
          <p:cNvPr id="13" name="תמונה 12">
            <a:extLst>
              <a:ext uri="{FF2B5EF4-FFF2-40B4-BE49-F238E27FC236}">
                <a16:creationId xmlns:a16="http://schemas.microsoft.com/office/drawing/2014/main" id="{8960320B-1092-445D-A5EF-53A097B26B76}"/>
              </a:ext>
            </a:extLst>
          </p:cNvPr>
          <p:cNvPicPr>
            <a:picLocks noChangeAspect="1"/>
          </p:cNvPicPr>
          <p:nvPr/>
        </p:nvPicPr>
        <p:blipFill>
          <a:blip r:embed="rId4"/>
          <a:stretch>
            <a:fillRect/>
          </a:stretch>
        </p:blipFill>
        <p:spPr>
          <a:xfrm>
            <a:off x="2959199" y="4477807"/>
            <a:ext cx="4257675" cy="1190625"/>
          </a:xfrm>
          <a:prstGeom prst="rect">
            <a:avLst/>
          </a:prstGeom>
        </p:spPr>
      </p:pic>
    </p:spTree>
    <p:extLst>
      <p:ext uri="{BB962C8B-B14F-4D97-AF65-F5344CB8AC3E}">
        <p14:creationId xmlns:p14="http://schemas.microsoft.com/office/powerpoint/2010/main" val="1512434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Variables</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r>
              <a:rPr lang="en-US" sz="1400" b="1" dirty="0">
                <a:latin typeface="var(--font-din)"/>
              </a:rPr>
              <a:t>If you want to specify the data type of a variable, this can be done with casting.</a:t>
            </a:r>
            <a:endParaRPr lang="en-US" sz="1400" b="1" i="0" dirty="0">
              <a:effectLst/>
              <a:latin typeface="var(--font-din)"/>
            </a:endParaRPr>
          </a:p>
        </p:txBody>
      </p:sp>
      <p:pic>
        <p:nvPicPr>
          <p:cNvPr id="9" name="תמונה 8">
            <a:extLst>
              <a:ext uri="{FF2B5EF4-FFF2-40B4-BE49-F238E27FC236}">
                <a16:creationId xmlns:a16="http://schemas.microsoft.com/office/drawing/2014/main" id="{2C2B6AC1-5FD2-47E4-80AB-1EE1FF111449}"/>
              </a:ext>
            </a:extLst>
          </p:cNvPr>
          <p:cNvPicPr>
            <a:picLocks noChangeAspect="1"/>
          </p:cNvPicPr>
          <p:nvPr/>
        </p:nvPicPr>
        <p:blipFill>
          <a:blip r:embed="rId2"/>
          <a:stretch>
            <a:fillRect/>
          </a:stretch>
        </p:blipFill>
        <p:spPr>
          <a:xfrm>
            <a:off x="2895600" y="1143000"/>
            <a:ext cx="3495675" cy="1362075"/>
          </a:xfrm>
          <a:prstGeom prst="rect">
            <a:avLst/>
          </a:prstGeom>
        </p:spPr>
      </p:pic>
      <p:sp>
        <p:nvSpPr>
          <p:cNvPr id="12" name="object 3">
            <a:extLst>
              <a:ext uri="{FF2B5EF4-FFF2-40B4-BE49-F238E27FC236}">
                <a16:creationId xmlns:a16="http://schemas.microsoft.com/office/drawing/2014/main" id="{256B48B3-42B0-4920-B99B-EF5284E744F7}"/>
              </a:ext>
            </a:extLst>
          </p:cNvPr>
          <p:cNvSpPr txBox="1"/>
          <p:nvPr/>
        </p:nvSpPr>
        <p:spPr>
          <a:xfrm>
            <a:off x="2895599" y="3048000"/>
            <a:ext cx="8561705" cy="443711"/>
          </a:xfrm>
          <a:prstGeom prst="rect">
            <a:avLst/>
          </a:prstGeom>
        </p:spPr>
        <p:txBody>
          <a:bodyPr vert="horz" wrap="square" lIns="0" tIns="12700" rIns="0" bIns="0" rtlCol="0">
            <a:spAutoFit/>
          </a:bodyPr>
          <a:lstStyle/>
          <a:p>
            <a:pPr algn="l" fontAlgn="base"/>
            <a:r>
              <a:rPr lang="en-US" sz="1400" b="1" dirty="0">
                <a:latin typeface="var(--font-din)"/>
              </a:rPr>
              <a:t>Get the Type</a:t>
            </a:r>
          </a:p>
          <a:p>
            <a:pPr algn="l" fontAlgn="base"/>
            <a:r>
              <a:rPr lang="en-US" sz="1400" b="1" dirty="0">
                <a:latin typeface="var(--font-din)"/>
              </a:rPr>
              <a:t>You can get the data type of a variable with the type() function.</a:t>
            </a:r>
            <a:endParaRPr lang="en-US" sz="1400" b="1" i="0" dirty="0">
              <a:effectLst/>
              <a:latin typeface="var(--font-din)"/>
            </a:endParaRPr>
          </a:p>
        </p:txBody>
      </p:sp>
      <p:pic>
        <p:nvPicPr>
          <p:cNvPr id="14" name="תמונה 13">
            <a:extLst>
              <a:ext uri="{FF2B5EF4-FFF2-40B4-BE49-F238E27FC236}">
                <a16:creationId xmlns:a16="http://schemas.microsoft.com/office/drawing/2014/main" id="{9F82F3E7-5380-4C2A-A26B-6CEAF4A0E546}"/>
              </a:ext>
            </a:extLst>
          </p:cNvPr>
          <p:cNvPicPr>
            <a:picLocks noChangeAspect="1"/>
          </p:cNvPicPr>
          <p:nvPr/>
        </p:nvPicPr>
        <p:blipFill>
          <a:blip r:embed="rId3"/>
          <a:stretch>
            <a:fillRect/>
          </a:stretch>
        </p:blipFill>
        <p:spPr>
          <a:xfrm>
            <a:off x="2885535" y="3810000"/>
            <a:ext cx="3257550" cy="1371600"/>
          </a:xfrm>
          <a:prstGeom prst="rect">
            <a:avLst/>
          </a:prstGeom>
        </p:spPr>
      </p:pic>
    </p:spTree>
    <p:extLst>
      <p:ext uri="{BB962C8B-B14F-4D97-AF65-F5344CB8AC3E}">
        <p14:creationId xmlns:p14="http://schemas.microsoft.com/office/powerpoint/2010/main" val="2539040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Variables</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443711"/>
          </a:xfrm>
          <a:prstGeom prst="rect">
            <a:avLst/>
          </a:prstGeom>
        </p:spPr>
        <p:txBody>
          <a:bodyPr vert="horz" wrap="square" lIns="0" tIns="12700" rIns="0" bIns="0" rtlCol="0">
            <a:spAutoFit/>
          </a:bodyPr>
          <a:lstStyle/>
          <a:p>
            <a:pPr algn="l" fontAlgn="base"/>
            <a:r>
              <a:rPr lang="en-US" sz="1400" b="1" dirty="0">
                <a:latin typeface="var(--font-din)"/>
              </a:rPr>
              <a:t>Single or Double Quotes? (Same as java)</a:t>
            </a:r>
          </a:p>
          <a:p>
            <a:pPr algn="l" fontAlgn="base"/>
            <a:r>
              <a:rPr lang="en-US" sz="1400" b="1" dirty="0">
                <a:latin typeface="var(--font-din)"/>
              </a:rPr>
              <a:t>String variables can be declared either by using single or double quotes:</a:t>
            </a:r>
            <a:endParaRPr lang="en-US" sz="1400" b="1" i="0" dirty="0">
              <a:effectLst/>
              <a:latin typeface="var(--font-din)"/>
            </a:endParaRPr>
          </a:p>
        </p:txBody>
      </p:sp>
      <p:sp>
        <p:nvSpPr>
          <p:cNvPr id="12" name="object 3">
            <a:extLst>
              <a:ext uri="{FF2B5EF4-FFF2-40B4-BE49-F238E27FC236}">
                <a16:creationId xmlns:a16="http://schemas.microsoft.com/office/drawing/2014/main" id="{256B48B3-42B0-4920-B99B-EF5284E744F7}"/>
              </a:ext>
            </a:extLst>
          </p:cNvPr>
          <p:cNvSpPr txBox="1"/>
          <p:nvPr/>
        </p:nvSpPr>
        <p:spPr>
          <a:xfrm>
            <a:off x="2895599" y="3048000"/>
            <a:ext cx="8561705" cy="443711"/>
          </a:xfrm>
          <a:prstGeom prst="rect">
            <a:avLst/>
          </a:prstGeom>
        </p:spPr>
        <p:txBody>
          <a:bodyPr vert="horz" wrap="square" lIns="0" tIns="12700" rIns="0" bIns="0" rtlCol="0">
            <a:spAutoFit/>
          </a:bodyPr>
          <a:lstStyle/>
          <a:p>
            <a:pPr algn="l" fontAlgn="base"/>
            <a:r>
              <a:rPr lang="en-US" sz="1400" b="1" dirty="0">
                <a:latin typeface="var(--font-din)"/>
              </a:rPr>
              <a:t>Case-Sensitive (Same as java)</a:t>
            </a:r>
          </a:p>
          <a:p>
            <a:pPr algn="l" fontAlgn="base"/>
            <a:r>
              <a:rPr lang="en-US" sz="1400" b="1" dirty="0">
                <a:latin typeface="var(--font-din)"/>
              </a:rPr>
              <a:t>Variable names are case-sensitive.</a:t>
            </a:r>
            <a:endParaRPr lang="en-US" sz="1400" b="1" i="0" dirty="0">
              <a:effectLst/>
              <a:latin typeface="var(--font-din)"/>
            </a:endParaRPr>
          </a:p>
        </p:txBody>
      </p:sp>
      <p:pic>
        <p:nvPicPr>
          <p:cNvPr id="4" name="תמונה 3">
            <a:extLst>
              <a:ext uri="{FF2B5EF4-FFF2-40B4-BE49-F238E27FC236}">
                <a16:creationId xmlns:a16="http://schemas.microsoft.com/office/drawing/2014/main" id="{FABE1AC6-7E4D-43CA-8ACE-C51D851D38F3}"/>
              </a:ext>
            </a:extLst>
          </p:cNvPr>
          <p:cNvPicPr>
            <a:picLocks noChangeAspect="1"/>
          </p:cNvPicPr>
          <p:nvPr/>
        </p:nvPicPr>
        <p:blipFill>
          <a:blip r:embed="rId2"/>
          <a:stretch>
            <a:fillRect/>
          </a:stretch>
        </p:blipFill>
        <p:spPr>
          <a:xfrm>
            <a:off x="2859656" y="1405295"/>
            <a:ext cx="5381625" cy="1123950"/>
          </a:xfrm>
          <a:prstGeom prst="rect">
            <a:avLst/>
          </a:prstGeom>
        </p:spPr>
      </p:pic>
      <p:pic>
        <p:nvPicPr>
          <p:cNvPr id="7" name="תמונה 6">
            <a:extLst>
              <a:ext uri="{FF2B5EF4-FFF2-40B4-BE49-F238E27FC236}">
                <a16:creationId xmlns:a16="http://schemas.microsoft.com/office/drawing/2014/main" id="{0D9595C9-F343-407C-98F0-0BA3749DC12E}"/>
              </a:ext>
            </a:extLst>
          </p:cNvPr>
          <p:cNvPicPr>
            <a:picLocks noChangeAspect="1"/>
          </p:cNvPicPr>
          <p:nvPr/>
        </p:nvPicPr>
        <p:blipFill>
          <a:blip r:embed="rId3"/>
          <a:stretch>
            <a:fillRect/>
          </a:stretch>
        </p:blipFill>
        <p:spPr>
          <a:xfrm>
            <a:off x="2904392" y="3657600"/>
            <a:ext cx="3305175" cy="1495425"/>
          </a:xfrm>
          <a:prstGeom prst="rect">
            <a:avLst/>
          </a:prstGeom>
        </p:spPr>
      </p:pic>
    </p:spTree>
    <p:extLst>
      <p:ext uri="{BB962C8B-B14F-4D97-AF65-F5344CB8AC3E}">
        <p14:creationId xmlns:p14="http://schemas.microsoft.com/office/powerpoint/2010/main" val="3620930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Variables</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874598"/>
          </a:xfrm>
          <a:prstGeom prst="rect">
            <a:avLst/>
          </a:prstGeom>
        </p:spPr>
        <p:txBody>
          <a:bodyPr vert="horz" wrap="square" lIns="0" tIns="12700" rIns="0" bIns="0" rtlCol="0">
            <a:spAutoFit/>
          </a:bodyPr>
          <a:lstStyle/>
          <a:p>
            <a:pPr algn="l" fontAlgn="base"/>
            <a:r>
              <a:rPr lang="en-US" sz="1400" b="1" dirty="0">
                <a:latin typeface="var(--font-din)"/>
              </a:rPr>
              <a:t>Creating Variables</a:t>
            </a:r>
          </a:p>
          <a:p>
            <a:pPr algn="l" fontAlgn="base"/>
            <a:r>
              <a:rPr lang="en-US" sz="1400" b="1" dirty="0">
                <a:latin typeface="var(--font-din)"/>
              </a:rPr>
              <a:t>Python has no command for declaring a variable.</a:t>
            </a:r>
          </a:p>
          <a:p>
            <a:pPr algn="l" fontAlgn="base"/>
            <a:endParaRPr lang="en-US" sz="1400" b="1" dirty="0">
              <a:latin typeface="var(--font-din)"/>
            </a:endParaRPr>
          </a:p>
          <a:p>
            <a:pPr algn="l" fontAlgn="base"/>
            <a:r>
              <a:rPr lang="en-US" sz="1400" b="1" dirty="0">
                <a:latin typeface="var(--font-din)"/>
              </a:rPr>
              <a:t>A variable is created the moment you first assign a value to it.</a:t>
            </a:r>
            <a:endParaRPr lang="en-US" sz="1400" b="1" i="0" dirty="0">
              <a:effectLst/>
              <a:latin typeface="var(--font-din)"/>
            </a:endParaRPr>
          </a:p>
        </p:txBody>
      </p:sp>
      <p:pic>
        <p:nvPicPr>
          <p:cNvPr id="4" name="תמונה 3">
            <a:extLst>
              <a:ext uri="{FF2B5EF4-FFF2-40B4-BE49-F238E27FC236}">
                <a16:creationId xmlns:a16="http://schemas.microsoft.com/office/drawing/2014/main" id="{57AEDE3A-4C96-45D3-B373-A233FC99CE8F}"/>
              </a:ext>
            </a:extLst>
          </p:cNvPr>
          <p:cNvPicPr>
            <a:picLocks noChangeAspect="1"/>
          </p:cNvPicPr>
          <p:nvPr/>
        </p:nvPicPr>
        <p:blipFill>
          <a:blip r:embed="rId2"/>
          <a:stretch>
            <a:fillRect/>
          </a:stretch>
        </p:blipFill>
        <p:spPr>
          <a:xfrm>
            <a:off x="2894162" y="1600200"/>
            <a:ext cx="5667375" cy="1571625"/>
          </a:xfrm>
          <a:prstGeom prst="rect">
            <a:avLst/>
          </a:prstGeom>
        </p:spPr>
      </p:pic>
      <p:pic>
        <p:nvPicPr>
          <p:cNvPr id="8" name="תמונה 7">
            <a:extLst>
              <a:ext uri="{FF2B5EF4-FFF2-40B4-BE49-F238E27FC236}">
                <a16:creationId xmlns:a16="http://schemas.microsoft.com/office/drawing/2014/main" id="{80CA72CD-9F18-4281-840D-F13CBBEE77C5}"/>
              </a:ext>
            </a:extLst>
          </p:cNvPr>
          <p:cNvPicPr>
            <a:picLocks noChangeAspect="1"/>
          </p:cNvPicPr>
          <p:nvPr/>
        </p:nvPicPr>
        <p:blipFill>
          <a:blip r:embed="rId3"/>
          <a:stretch>
            <a:fillRect/>
          </a:stretch>
        </p:blipFill>
        <p:spPr>
          <a:xfrm>
            <a:off x="2927396" y="3287827"/>
            <a:ext cx="2638425" cy="533400"/>
          </a:xfrm>
          <a:prstGeom prst="rect">
            <a:avLst/>
          </a:prstGeom>
        </p:spPr>
      </p:pic>
      <p:sp>
        <p:nvSpPr>
          <p:cNvPr id="11" name="object 3">
            <a:extLst>
              <a:ext uri="{FF2B5EF4-FFF2-40B4-BE49-F238E27FC236}">
                <a16:creationId xmlns:a16="http://schemas.microsoft.com/office/drawing/2014/main" id="{0A6296CF-A4C8-4C04-BDAF-2BCED6FADBD7}"/>
              </a:ext>
            </a:extLst>
          </p:cNvPr>
          <p:cNvSpPr txBox="1"/>
          <p:nvPr/>
        </p:nvSpPr>
        <p:spPr>
          <a:xfrm>
            <a:off x="2927396" y="3937229"/>
            <a:ext cx="8561705" cy="228268"/>
          </a:xfrm>
          <a:prstGeom prst="rect">
            <a:avLst/>
          </a:prstGeom>
        </p:spPr>
        <p:txBody>
          <a:bodyPr vert="horz" wrap="square" lIns="0" tIns="12700" rIns="0" bIns="0" rtlCol="0">
            <a:spAutoFit/>
          </a:bodyPr>
          <a:lstStyle/>
          <a:p>
            <a:pPr algn="l" fontAlgn="base"/>
            <a:r>
              <a:rPr lang="en-US" sz="1400" b="1" dirty="0">
                <a:latin typeface="var(--font-din)"/>
              </a:rPr>
              <a:t>Variables do not need to be declared with any particular type, and can even change type after they have been set.</a:t>
            </a:r>
            <a:endParaRPr lang="en-US" sz="1400" b="1" i="0" dirty="0">
              <a:effectLst/>
              <a:latin typeface="var(--font-din)"/>
            </a:endParaRPr>
          </a:p>
        </p:txBody>
      </p:sp>
      <p:pic>
        <p:nvPicPr>
          <p:cNvPr id="13" name="תמונה 12">
            <a:extLst>
              <a:ext uri="{FF2B5EF4-FFF2-40B4-BE49-F238E27FC236}">
                <a16:creationId xmlns:a16="http://schemas.microsoft.com/office/drawing/2014/main" id="{8960320B-1092-445D-A5EF-53A097B26B76}"/>
              </a:ext>
            </a:extLst>
          </p:cNvPr>
          <p:cNvPicPr>
            <a:picLocks noChangeAspect="1"/>
          </p:cNvPicPr>
          <p:nvPr/>
        </p:nvPicPr>
        <p:blipFill rotWithShape="1">
          <a:blip r:embed="rId4"/>
          <a:srcRect b="21689"/>
          <a:stretch/>
        </p:blipFill>
        <p:spPr>
          <a:xfrm>
            <a:off x="2959199" y="4477807"/>
            <a:ext cx="4257675" cy="932393"/>
          </a:xfrm>
          <a:prstGeom prst="rect">
            <a:avLst/>
          </a:prstGeom>
        </p:spPr>
      </p:pic>
    </p:spTree>
    <p:extLst>
      <p:ext uri="{BB962C8B-B14F-4D97-AF65-F5344CB8AC3E}">
        <p14:creationId xmlns:p14="http://schemas.microsoft.com/office/powerpoint/2010/main" val="4116987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 Variable Names</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1305486"/>
          </a:xfrm>
          <a:prstGeom prst="rect">
            <a:avLst/>
          </a:prstGeom>
        </p:spPr>
        <p:txBody>
          <a:bodyPr vert="horz" wrap="square" lIns="0" tIns="12700" rIns="0" bIns="0" rtlCol="0">
            <a:spAutoFit/>
          </a:bodyPr>
          <a:lstStyle/>
          <a:p>
            <a:pPr algn="l" fontAlgn="base"/>
            <a:r>
              <a:rPr lang="en-US" sz="1400" b="1" dirty="0">
                <a:latin typeface="var(--font-din)"/>
              </a:rPr>
              <a:t>A variable can have a short name (like x and y) or a more descriptive name (age, </a:t>
            </a:r>
            <a:r>
              <a:rPr lang="en-US" sz="1400" b="1" dirty="0" err="1">
                <a:latin typeface="var(--font-din)"/>
              </a:rPr>
              <a:t>carname</a:t>
            </a:r>
            <a:r>
              <a:rPr lang="en-US" sz="1400" b="1" dirty="0">
                <a:latin typeface="var(--font-din)"/>
              </a:rPr>
              <a:t>, </a:t>
            </a:r>
            <a:r>
              <a:rPr lang="en-US" sz="1400" b="1" dirty="0" err="1">
                <a:latin typeface="var(--font-din)"/>
              </a:rPr>
              <a:t>total_volume</a:t>
            </a:r>
            <a:r>
              <a:rPr lang="en-US" sz="1400" b="1" dirty="0">
                <a:latin typeface="var(--font-din)"/>
              </a:rPr>
              <a:t>). Rules for Python variables:</a:t>
            </a:r>
          </a:p>
          <a:p>
            <a:pPr algn="l" fontAlgn="base"/>
            <a:r>
              <a:rPr lang="en-US" sz="1400" b="1" dirty="0">
                <a:latin typeface="var(--font-din)"/>
              </a:rPr>
              <a:t>A variable name must start with a letter or the underscore character</a:t>
            </a:r>
          </a:p>
          <a:p>
            <a:pPr algn="l" fontAlgn="base"/>
            <a:r>
              <a:rPr lang="en-US" sz="1400" b="1" dirty="0">
                <a:latin typeface="var(--font-din)"/>
              </a:rPr>
              <a:t>A variable name cannot start with a number</a:t>
            </a:r>
          </a:p>
          <a:p>
            <a:pPr algn="l" fontAlgn="base"/>
            <a:r>
              <a:rPr lang="en-US" sz="1400" b="1" dirty="0">
                <a:latin typeface="var(--font-din)"/>
              </a:rPr>
              <a:t>A variable name can only contain alpha-numeric characters and underscores (A-z, 0-9, and _ )</a:t>
            </a:r>
          </a:p>
          <a:p>
            <a:pPr algn="l" fontAlgn="base"/>
            <a:r>
              <a:rPr lang="en-US" sz="1400" b="1" dirty="0">
                <a:latin typeface="var(--font-din)"/>
              </a:rPr>
              <a:t>Variable names are case-sensitive (age, Age and AGE are three different variables)</a:t>
            </a:r>
            <a:endParaRPr lang="en-US" sz="1400" b="1" i="0" dirty="0">
              <a:effectLst/>
              <a:latin typeface="var(--font-din)"/>
            </a:endParaRPr>
          </a:p>
        </p:txBody>
      </p:sp>
      <p:pic>
        <p:nvPicPr>
          <p:cNvPr id="5" name="תמונה 4">
            <a:extLst>
              <a:ext uri="{FF2B5EF4-FFF2-40B4-BE49-F238E27FC236}">
                <a16:creationId xmlns:a16="http://schemas.microsoft.com/office/drawing/2014/main" id="{1502D7FD-19C8-407E-8C19-721D6A81C5D5}"/>
              </a:ext>
            </a:extLst>
          </p:cNvPr>
          <p:cNvPicPr>
            <a:picLocks noChangeAspect="1"/>
          </p:cNvPicPr>
          <p:nvPr/>
        </p:nvPicPr>
        <p:blipFill>
          <a:blip r:embed="rId2"/>
          <a:stretch>
            <a:fillRect/>
          </a:stretch>
        </p:blipFill>
        <p:spPr>
          <a:xfrm>
            <a:off x="2819400" y="1990130"/>
            <a:ext cx="6858000" cy="4600575"/>
          </a:xfrm>
          <a:prstGeom prst="rect">
            <a:avLst/>
          </a:prstGeom>
        </p:spPr>
      </p:pic>
    </p:spTree>
    <p:extLst>
      <p:ext uri="{BB962C8B-B14F-4D97-AF65-F5344CB8AC3E}">
        <p14:creationId xmlns:p14="http://schemas.microsoft.com/office/powerpoint/2010/main" val="1705053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 Variable Names</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1305486"/>
          </a:xfrm>
          <a:prstGeom prst="rect">
            <a:avLst/>
          </a:prstGeom>
        </p:spPr>
        <p:txBody>
          <a:bodyPr vert="horz" wrap="square" lIns="0" tIns="12700" rIns="0" bIns="0" rtlCol="0">
            <a:spAutoFit/>
          </a:bodyPr>
          <a:lstStyle/>
          <a:p>
            <a:pPr algn="l" fontAlgn="base"/>
            <a:r>
              <a:rPr lang="en-US" sz="1400" b="1" dirty="0">
                <a:latin typeface="var(--font-din)"/>
              </a:rPr>
              <a:t>A variable can have a short name (like x and y) or a more descriptive name (age, </a:t>
            </a:r>
            <a:r>
              <a:rPr lang="en-US" sz="1400" b="1" dirty="0" err="1">
                <a:latin typeface="var(--font-din)"/>
              </a:rPr>
              <a:t>carname</a:t>
            </a:r>
            <a:r>
              <a:rPr lang="en-US" sz="1400" b="1" dirty="0">
                <a:latin typeface="var(--font-din)"/>
              </a:rPr>
              <a:t>, </a:t>
            </a:r>
            <a:r>
              <a:rPr lang="en-US" sz="1400" b="1" dirty="0" err="1">
                <a:latin typeface="var(--font-din)"/>
              </a:rPr>
              <a:t>total_volume</a:t>
            </a:r>
            <a:r>
              <a:rPr lang="en-US" sz="1400" b="1" dirty="0">
                <a:latin typeface="var(--font-din)"/>
              </a:rPr>
              <a:t>). Rules for Python variables:</a:t>
            </a:r>
          </a:p>
          <a:p>
            <a:pPr algn="l" fontAlgn="base"/>
            <a:r>
              <a:rPr lang="en-US" sz="1400" b="1" dirty="0">
                <a:latin typeface="var(--font-din)"/>
              </a:rPr>
              <a:t>A variable name must start with a letter or the underscore character</a:t>
            </a:r>
          </a:p>
          <a:p>
            <a:pPr algn="l" fontAlgn="base"/>
            <a:r>
              <a:rPr lang="en-US" sz="1400" b="1" dirty="0">
                <a:latin typeface="var(--font-din)"/>
              </a:rPr>
              <a:t>A variable name cannot start with a number</a:t>
            </a:r>
          </a:p>
          <a:p>
            <a:pPr algn="l" fontAlgn="base"/>
            <a:r>
              <a:rPr lang="en-US" sz="1400" b="1" dirty="0">
                <a:latin typeface="var(--font-din)"/>
              </a:rPr>
              <a:t>A variable name can only contain alpha-numeric characters and underscores (A-z, 0-9, and _ )</a:t>
            </a:r>
          </a:p>
          <a:p>
            <a:pPr algn="l" fontAlgn="base"/>
            <a:r>
              <a:rPr lang="en-US" sz="1400" b="1" dirty="0">
                <a:latin typeface="var(--font-din)"/>
              </a:rPr>
              <a:t>Variable names are case-sensitive (age, Age and AGE are three different variables)</a:t>
            </a:r>
            <a:endParaRPr lang="en-US" sz="1400" b="1" i="0" dirty="0">
              <a:effectLst/>
              <a:latin typeface="var(--font-din)"/>
            </a:endParaRPr>
          </a:p>
        </p:txBody>
      </p:sp>
      <p:pic>
        <p:nvPicPr>
          <p:cNvPr id="5" name="תמונה 4">
            <a:extLst>
              <a:ext uri="{FF2B5EF4-FFF2-40B4-BE49-F238E27FC236}">
                <a16:creationId xmlns:a16="http://schemas.microsoft.com/office/drawing/2014/main" id="{1502D7FD-19C8-407E-8C19-721D6A81C5D5}"/>
              </a:ext>
            </a:extLst>
          </p:cNvPr>
          <p:cNvPicPr>
            <a:picLocks noChangeAspect="1"/>
          </p:cNvPicPr>
          <p:nvPr/>
        </p:nvPicPr>
        <p:blipFill>
          <a:blip r:embed="rId2"/>
          <a:stretch>
            <a:fillRect/>
          </a:stretch>
        </p:blipFill>
        <p:spPr>
          <a:xfrm>
            <a:off x="2819400" y="1990130"/>
            <a:ext cx="6858000" cy="4600575"/>
          </a:xfrm>
          <a:prstGeom prst="rect">
            <a:avLst/>
          </a:prstGeom>
        </p:spPr>
      </p:pic>
    </p:spTree>
    <p:extLst>
      <p:ext uri="{BB962C8B-B14F-4D97-AF65-F5344CB8AC3E}">
        <p14:creationId xmlns:p14="http://schemas.microsoft.com/office/powerpoint/2010/main" val="2374148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Variables - </a:t>
            </a:r>
            <a:r>
              <a:rPr lang="fr-FR" sz="2400" dirty="0" err="1">
                <a:solidFill>
                  <a:schemeClr val="accent1">
                    <a:lumMod val="75000"/>
                  </a:schemeClr>
                </a:solidFill>
                <a:latin typeface="Trebuchet MS"/>
                <a:cs typeface="Trebuchet MS"/>
              </a:rPr>
              <a:t>Assign</a:t>
            </a:r>
            <a:r>
              <a:rPr lang="fr-FR" sz="2400" dirty="0">
                <a:solidFill>
                  <a:schemeClr val="accent1">
                    <a:lumMod val="75000"/>
                  </a:schemeClr>
                </a:solidFill>
                <a:latin typeface="Trebuchet MS"/>
                <a:cs typeface="Trebuchet MS"/>
              </a:rPr>
              <a:t> Multiple Values</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443711"/>
          </a:xfrm>
          <a:prstGeom prst="rect">
            <a:avLst/>
          </a:prstGeom>
        </p:spPr>
        <p:txBody>
          <a:bodyPr vert="horz" wrap="square" lIns="0" tIns="12700" rIns="0" bIns="0" rtlCol="0">
            <a:spAutoFit/>
          </a:bodyPr>
          <a:lstStyle/>
          <a:p>
            <a:pPr algn="l" fontAlgn="base"/>
            <a:r>
              <a:rPr lang="en-US" sz="1400" b="1" dirty="0">
                <a:latin typeface="var(--font-din)"/>
              </a:rPr>
              <a:t>Many Values to Multiple Variables</a:t>
            </a:r>
          </a:p>
          <a:p>
            <a:pPr algn="l" fontAlgn="base"/>
            <a:r>
              <a:rPr lang="en-US" sz="1400" b="1" dirty="0">
                <a:latin typeface="var(--font-din)"/>
              </a:rPr>
              <a:t>Python allows you to assign values to multiple variables in one line:</a:t>
            </a:r>
            <a:endParaRPr lang="en-US" sz="1400" b="1" i="0" dirty="0">
              <a:effectLst/>
              <a:latin typeface="var(--font-din)"/>
            </a:endParaRPr>
          </a:p>
        </p:txBody>
      </p:sp>
      <p:sp>
        <p:nvSpPr>
          <p:cNvPr id="7" name="object 3">
            <a:extLst>
              <a:ext uri="{FF2B5EF4-FFF2-40B4-BE49-F238E27FC236}">
                <a16:creationId xmlns:a16="http://schemas.microsoft.com/office/drawing/2014/main" id="{334405EB-ED1B-4B81-8CB4-CBBC6E8D925D}"/>
              </a:ext>
            </a:extLst>
          </p:cNvPr>
          <p:cNvSpPr txBox="1"/>
          <p:nvPr/>
        </p:nvSpPr>
        <p:spPr>
          <a:xfrm>
            <a:off x="2751826" y="2783001"/>
            <a:ext cx="8561705" cy="443711"/>
          </a:xfrm>
          <a:prstGeom prst="rect">
            <a:avLst/>
          </a:prstGeom>
        </p:spPr>
        <p:txBody>
          <a:bodyPr vert="horz" wrap="square" lIns="0" tIns="12700" rIns="0" bIns="0" rtlCol="0">
            <a:spAutoFit/>
          </a:bodyPr>
          <a:lstStyle/>
          <a:p>
            <a:pPr algn="l" fontAlgn="base"/>
            <a:r>
              <a:rPr lang="en-US" sz="1400" b="1" dirty="0">
                <a:latin typeface="var(--font-din)"/>
              </a:rPr>
              <a:t>One Value to Multiple Variables</a:t>
            </a:r>
          </a:p>
          <a:p>
            <a:pPr algn="l" fontAlgn="base"/>
            <a:r>
              <a:rPr lang="en-US" sz="1400" b="1" dirty="0">
                <a:latin typeface="var(--font-din)"/>
              </a:rPr>
              <a:t>And you can assign the same value to multiple variables in one line:</a:t>
            </a:r>
            <a:endParaRPr lang="en-US" sz="1400" b="1" i="0" dirty="0">
              <a:effectLst/>
              <a:latin typeface="var(--font-din)"/>
            </a:endParaRPr>
          </a:p>
        </p:txBody>
      </p:sp>
      <p:sp>
        <p:nvSpPr>
          <p:cNvPr id="8" name="object 3">
            <a:extLst>
              <a:ext uri="{FF2B5EF4-FFF2-40B4-BE49-F238E27FC236}">
                <a16:creationId xmlns:a16="http://schemas.microsoft.com/office/drawing/2014/main" id="{BAB998D1-0355-4374-BE6C-58AB9395D3F0}"/>
              </a:ext>
            </a:extLst>
          </p:cNvPr>
          <p:cNvSpPr txBox="1"/>
          <p:nvPr/>
        </p:nvSpPr>
        <p:spPr>
          <a:xfrm>
            <a:off x="2754702" y="4496124"/>
            <a:ext cx="8561705" cy="659155"/>
          </a:xfrm>
          <a:prstGeom prst="rect">
            <a:avLst/>
          </a:prstGeom>
        </p:spPr>
        <p:txBody>
          <a:bodyPr vert="horz" wrap="square" lIns="0" tIns="12700" rIns="0" bIns="0" rtlCol="0">
            <a:spAutoFit/>
          </a:bodyPr>
          <a:lstStyle/>
          <a:p>
            <a:pPr algn="l" fontAlgn="base"/>
            <a:r>
              <a:rPr lang="en-US" sz="1400" b="1" dirty="0">
                <a:latin typeface="var(--font-din)"/>
              </a:rPr>
              <a:t>Unpack a Collection</a:t>
            </a:r>
          </a:p>
          <a:p>
            <a:pPr algn="l" fontAlgn="base"/>
            <a:r>
              <a:rPr lang="en-US" sz="1400" b="1" dirty="0">
                <a:latin typeface="var(--font-din)"/>
              </a:rPr>
              <a:t>If you have a collection of values in a list, tuple etc. Python allows you extract the values into variables. This is called unpacking.</a:t>
            </a:r>
            <a:endParaRPr lang="en-US" sz="1400" b="1" i="0" dirty="0">
              <a:effectLst/>
              <a:latin typeface="var(--font-din)"/>
            </a:endParaRPr>
          </a:p>
        </p:txBody>
      </p:sp>
      <p:pic>
        <p:nvPicPr>
          <p:cNvPr id="4" name="תמונה 3">
            <a:extLst>
              <a:ext uri="{FF2B5EF4-FFF2-40B4-BE49-F238E27FC236}">
                <a16:creationId xmlns:a16="http://schemas.microsoft.com/office/drawing/2014/main" id="{4BCE7B6E-07DE-47F4-B6BC-8E5625338D6E}"/>
              </a:ext>
            </a:extLst>
          </p:cNvPr>
          <p:cNvPicPr>
            <a:picLocks noChangeAspect="1"/>
          </p:cNvPicPr>
          <p:nvPr/>
        </p:nvPicPr>
        <p:blipFill rotWithShape="1">
          <a:blip r:embed="rId2"/>
          <a:srcRect b="50006"/>
          <a:stretch/>
        </p:blipFill>
        <p:spPr>
          <a:xfrm>
            <a:off x="2709952" y="1468853"/>
            <a:ext cx="3781425" cy="690488"/>
          </a:xfrm>
          <a:prstGeom prst="rect">
            <a:avLst/>
          </a:prstGeom>
        </p:spPr>
      </p:pic>
      <p:pic>
        <p:nvPicPr>
          <p:cNvPr id="10" name="תמונה 9">
            <a:extLst>
              <a:ext uri="{FF2B5EF4-FFF2-40B4-BE49-F238E27FC236}">
                <a16:creationId xmlns:a16="http://schemas.microsoft.com/office/drawing/2014/main" id="{E392D451-5E10-4932-880F-1D24DDCC0A04}"/>
              </a:ext>
            </a:extLst>
          </p:cNvPr>
          <p:cNvPicPr>
            <a:picLocks noChangeAspect="1"/>
          </p:cNvPicPr>
          <p:nvPr/>
        </p:nvPicPr>
        <p:blipFill rotWithShape="1">
          <a:blip r:embed="rId3"/>
          <a:srcRect b="53241"/>
          <a:stretch/>
        </p:blipFill>
        <p:spPr>
          <a:xfrm>
            <a:off x="2709952" y="3520794"/>
            <a:ext cx="5629275" cy="659155"/>
          </a:xfrm>
          <a:prstGeom prst="rect">
            <a:avLst/>
          </a:prstGeom>
        </p:spPr>
      </p:pic>
      <p:pic>
        <p:nvPicPr>
          <p:cNvPr id="12" name="תמונה 11">
            <a:extLst>
              <a:ext uri="{FF2B5EF4-FFF2-40B4-BE49-F238E27FC236}">
                <a16:creationId xmlns:a16="http://schemas.microsoft.com/office/drawing/2014/main" id="{D8F5F94C-5992-426F-9ED3-5705A2824A95}"/>
              </a:ext>
            </a:extLst>
          </p:cNvPr>
          <p:cNvPicPr>
            <a:picLocks noChangeAspect="1"/>
          </p:cNvPicPr>
          <p:nvPr/>
        </p:nvPicPr>
        <p:blipFill rotWithShape="1">
          <a:blip r:embed="rId4"/>
          <a:srcRect b="34756"/>
          <a:stretch/>
        </p:blipFill>
        <p:spPr>
          <a:xfrm>
            <a:off x="2751826" y="5334000"/>
            <a:ext cx="3733800" cy="1211821"/>
          </a:xfrm>
          <a:prstGeom prst="rect">
            <a:avLst/>
          </a:prstGeom>
        </p:spPr>
      </p:pic>
    </p:spTree>
    <p:extLst>
      <p:ext uri="{BB962C8B-B14F-4D97-AF65-F5344CB8AC3E}">
        <p14:creationId xmlns:p14="http://schemas.microsoft.com/office/powerpoint/2010/main" val="4022373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Output Variables</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443711"/>
          </a:xfrm>
          <a:prstGeom prst="rect">
            <a:avLst/>
          </a:prstGeom>
        </p:spPr>
        <p:txBody>
          <a:bodyPr vert="horz" wrap="square" lIns="0" tIns="12700" rIns="0" bIns="0" rtlCol="0">
            <a:spAutoFit/>
          </a:bodyPr>
          <a:lstStyle/>
          <a:p>
            <a:pPr algn="l" fontAlgn="base"/>
            <a:r>
              <a:rPr lang="en-US" sz="1400" b="1" dirty="0">
                <a:latin typeface="var(--font-din)"/>
              </a:rPr>
              <a:t>The Python print statement is often used to output variables.</a:t>
            </a:r>
          </a:p>
          <a:p>
            <a:pPr algn="l" fontAlgn="base"/>
            <a:r>
              <a:rPr lang="en-US" sz="1400" b="1" dirty="0">
                <a:latin typeface="var(--font-din)"/>
              </a:rPr>
              <a:t>To combine both text and a variable, Python uses the + character:</a:t>
            </a:r>
            <a:endParaRPr lang="en-US" sz="1400" b="1" i="0" dirty="0">
              <a:effectLst/>
              <a:latin typeface="var(--font-din)"/>
            </a:endParaRPr>
          </a:p>
        </p:txBody>
      </p:sp>
      <p:sp>
        <p:nvSpPr>
          <p:cNvPr id="7" name="object 3">
            <a:extLst>
              <a:ext uri="{FF2B5EF4-FFF2-40B4-BE49-F238E27FC236}">
                <a16:creationId xmlns:a16="http://schemas.microsoft.com/office/drawing/2014/main" id="{334405EB-ED1B-4B81-8CB4-CBBC6E8D925D}"/>
              </a:ext>
            </a:extLst>
          </p:cNvPr>
          <p:cNvSpPr txBox="1"/>
          <p:nvPr/>
        </p:nvSpPr>
        <p:spPr>
          <a:xfrm>
            <a:off x="2751826" y="2783001"/>
            <a:ext cx="8561705" cy="228268"/>
          </a:xfrm>
          <a:prstGeom prst="rect">
            <a:avLst/>
          </a:prstGeom>
        </p:spPr>
        <p:txBody>
          <a:bodyPr vert="horz" wrap="square" lIns="0" tIns="12700" rIns="0" bIns="0" rtlCol="0">
            <a:spAutoFit/>
          </a:bodyPr>
          <a:lstStyle/>
          <a:p>
            <a:pPr algn="l" fontAlgn="base"/>
            <a:r>
              <a:rPr lang="en-US" sz="1400" b="1" dirty="0">
                <a:latin typeface="var(--font-din)"/>
              </a:rPr>
              <a:t>You can also use the + character to add a variable to another variable:</a:t>
            </a:r>
            <a:endParaRPr lang="en-US" sz="1400" b="1" i="0" dirty="0">
              <a:effectLst/>
              <a:latin typeface="var(--font-din)"/>
            </a:endParaRPr>
          </a:p>
        </p:txBody>
      </p:sp>
      <p:sp>
        <p:nvSpPr>
          <p:cNvPr id="8" name="object 3">
            <a:extLst>
              <a:ext uri="{FF2B5EF4-FFF2-40B4-BE49-F238E27FC236}">
                <a16:creationId xmlns:a16="http://schemas.microsoft.com/office/drawing/2014/main" id="{BAB998D1-0355-4374-BE6C-58AB9395D3F0}"/>
              </a:ext>
            </a:extLst>
          </p:cNvPr>
          <p:cNvSpPr txBox="1"/>
          <p:nvPr/>
        </p:nvSpPr>
        <p:spPr>
          <a:xfrm>
            <a:off x="2754702" y="4496124"/>
            <a:ext cx="8561705" cy="228268"/>
          </a:xfrm>
          <a:prstGeom prst="rect">
            <a:avLst/>
          </a:prstGeom>
        </p:spPr>
        <p:txBody>
          <a:bodyPr vert="horz" wrap="square" lIns="0" tIns="12700" rIns="0" bIns="0" rtlCol="0">
            <a:spAutoFit/>
          </a:bodyPr>
          <a:lstStyle/>
          <a:p>
            <a:pPr algn="l" fontAlgn="base"/>
            <a:r>
              <a:rPr lang="en-US" sz="1400" b="1" dirty="0">
                <a:latin typeface="var(--font-din)"/>
              </a:rPr>
              <a:t>If you try to combine a string and a number, Python will give you an error:</a:t>
            </a:r>
            <a:endParaRPr lang="en-US" sz="1400" b="1" i="0" dirty="0">
              <a:effectLst/>
              <a:latin typeface="var(--font-din)"/>
            </a:endParaRPr>
          </a:p>
        </p:txBody>
      </p:sp>
      <p:pic>
        <p:nvPicPr>
          <p:cNvPr id="5" name="תמונה 4">
            <a:extLst>
              <a:ext uri="{FF2B5EF4-FFF2-40B4-BE49-F238E27FC236}">
                <a16:creationId xmlns:a16="http://schemas.microsoft.com/office/drawing/2014/main" id="{CEB51AB6-1284-4861-AFC8-D83C0C86BE7E}"/>
              </a:ext>
            </a:extLst>
          </p:cNvPr>
          <p:cNvPicPr>
            <a:picLocks noChangeAspect="1"/>
          </p:cNvPicPr>
          <p:nvPr/>
        </p:nvPicPr>
        <p:blipFill>
          <a:blip r:embed="rId2"/>
          <a:stretch>
            <a:fillRect/>
          </a:stretch>
        </p:blipFill>
        <p:spPr>
          <a:xfrm>
            <a:off x="2875472" y="1303462"/>
            <a:ext cx="2828925" cy="952500"/>
          </a:xfrm>
          <a:prstGeom prst="rect">
            <a:avLst/>
          </a:prstGeom>
        </p:spPr>
      </p:pic>
      <p:pic>
        <p:nvPicPr>
          <p:cNvPr id="11" name="תמונה 10">
            <a:extLst>
              <a:ext uri="{FF2B5EF4-FFF2-40B4-BE49-F238E27FC236}">
                <a16:creationId xmlns:a16="http://schemas.microsoft.com/office/drawing/2014/main" id="{5423BD03-086A-46DC-84AE-BAB4DC130E61}"/>
              </a:ext>
            </a:extLst>
          </p:cNvPr>
          <p:cNvPicPr>
            <a:picLocks noChangeAspect="1"/>
          </p:cNvPicPr>
          <p:nvPr/>
        </p:nvPicPr>
        <p:blipFill>
          <a:blip r:embed="rId3"/>
          <a:stretch>
            <a:fillRect/>
          </a:stretch>
        </p:blipFill>
        <p:spPr>
          <a:xfrm>
            <a:off x="5943600" y="1468942"/>
            <a:ext cx="1943100" cy="438150"/>
          </a:xfrm>
          <a:prstGeom prst="rect">
            <a:avLst/>
          </a:prstGeom>
        </p:spPr>
      </p:pic>
      <p:pic>
        <p:nvPicPr>
          <p:cNvPr id="14" name="תמונה 13">
            <a:extLst>
              <a:ext uri="{FF2B5EF4-FFF2-40B4-BE49-F238E27FC236}">
                <a16:creationId xmlns:a16="http://schemas.microsoft.com/office/drawing/2014/main" id="{EC2C160D-34E6-4E7A-AEB7-0A2B12C2B1D4}"/>
              </a:ext>
            </a:extLst>
          </p:cNvPr>
          <p:cNvPicPr>
            <a:picLocks noChangeAspect="1"/>
          </p:cNvPicPr>
          <p:nvPr/>
        </p:nvPicPr>
        <p:blipFill>
          <a:blip r:embed="rId4"/>
          <a:stretch>
            <a:fillRect/>
          </a:stretch>
        </p:blipFill>
        <p:spPr>
          <a:xfrm>
            <a:off x="2820838" y="3105474"/>
            <a:ext cx="3438525" cy="1390650"/>
          </a:xfrm>
          <a:prstGeom prst="rect">
            <a:avLst/>
          </a:prstGeom>
        </p:spPr>
      </p:pic>
      <p:pic>
        <p:nvPicPr>
          <p:cNvPr id="16" name="תמונה 15">
            <a:extLst>
              <a:ext uri="{FF2B5EF4-FFF2-40B4-BE49-F238E27FC236}">
                <a16:creationId xmlns:a16="http://schemas.microsoft.com/office/drawing/2014/main" id="{007152D3-1F5E-4D02-B589-84966CBC223A}"/>
              </a:ext>
            </a:extLst>
          </p:cNvPr>
          <p:cNvPicPr>
            <a:picLocks noChangeAspect="1"/>
          </p:cNvPicPr>
          <p:nvPr/>
        </p:nvPicPr>
        <p:blipFill>
          <a:blip r:embed="rId5"/>
          <a:stretch>
            <a:fillRect/>
          </a:stretch>
        </p:blipFill>
        <p:spPr>
          <a:xfrm>
            <a:off x="6353715" y="3281967"/>
            <a:ext cx="1828800" cy="790575"/>
          </a:xfrm>
          <a:prstGeom prst="rect">
            <a:avLst/>
          </a:prstGeom>
        </p:spPr>
      </p:pic>
      <p:pic>
        <p:nvPicPr>
          <p:cNvPr id="20" name="תמונה 19">
            <a:extLst>
              <a:ext uri="{FF2B5EF4-FFF2-40B4-BE49-F238E27FC236}">
                <a16:creationId xmlns:a16="http://schemas.microsoft.com/office/drawing/2014/main" id="{CE8EC510-130E-4038-890C-E431B81A5F9E}"/>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contrast="-55000"/>
                    </a14:imgEffect>
                  </a14:imgLayer>
                </a14:imgProps>
              </a:ext>
            </a:extLst>
          </a:blip>
          <a:stretch>
            <a:fillRect/>
          </a:stretch>
        </p:blipFill>
        <p:spPr>
          <a:xfrm>
            <a:off x="2741665" y="4964604"/>
            <a:ext cx="8582025" cy="1371600"/>
          </a:xfrm>
          <a:prstGeom prst="rect">
            <a:avLst/>
          </a:prstGeom>
        </p:spPr>
      </p:pic>
    </p:spTree>
    <p:extLst>
      <p:ext uri="{BB962C8B-B14F-4D97-AF65-F5344CB8AC3E}">
        <p14:creationId xmlns:p14="http://schemas.microsoft.com/office/powerpoint/2010/main" val="1079885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 Global Variables</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659155"/>
          </a:xfrm>
          <a:prstGeom prst="rect">
            <a:avLst/>
          </a:prstGeom>
        </p:spPr>
        <p:txBody>
          <a:bodyPr vert="horz" wrap="square" lIns="0" tIns="12700" rIns="0" bIns="0" rtlCol="0">
            <a:spAutoFit/>
          </a:bodyPr>
          <a:lstStyle/>
          <a:p>
            <a:pPr algn="l" fontAlgn="base"/>
            <a:r>
              <a:rPr lang="en-US" sz="1400" b="1" dirty="0">
                <a:latin typeface="var(--font-din)"/>
              </a:rPr>
              <a:t>Global Variables</a:t>
            </a:r>
          </a:p>
          <a:p>
            <a:pPr algn="l" fontAlgn="base"/>
            <a:r>
              <a:rPr lang="en-US" sz="1400" b="1" dirty="0">
                <a:latin typeface="var(--font-din)"/>
              </a:rPr>
              <a:t>Variables that are created outside of a function (as in all of the examples above) are known as global variables.</a:t>
            </a:r>
          </a:p>
          <a:p>
            <a:pPr algn="l" fontAlgn="base"/>
            <a:r>
              <a:rPr lang="en-US" sz="1400" b="1" dirty="0">
                <a:latin typeface="var(--font-din)"/>
              </a:rPr>
              <a:t>Global variables can be used by everyone, both inside of functions and outside.</a:t>
            </a:r>
            <a:endParaRPr lang="en-US" sz="1400" b="1" i="0" dirty="0">
              <a:effectLst/>
              <a:latin typeface="var(--font-din)"/>
            </a:endParaRPr>
          </a:p>
        </p:txBody>
      </p:sp>
      <p:sp>
        <p:nvSpPr>
          <p:cNvPr id="8" name="object 3">
            <a:extLst>
              <a:ext uri="{FF2B5EF4-FFF2-40B4-BE49-F238E27FC236}">
                <a16:creationId xmlns:a16="http://schemas.microsoft.com/office/drawing/2014/main" id="{BAB998D1-0355-4374-BE6C-58AB9395D3F0}"/>
              </a:ext>
            </a:extLst>
          </p:cNvPr>
          <p:cNvSpPr txBox="1"/>
          <p:nvPr/>
        </p:nvSpPr>
        <p:spPr>
          <a:xfrm>
            <a:off x="2895599" y="3509434"/>
            <a:ext cx="8561705" cy="443711"/>
          </a:xfrm>
          <a:prstGeom prst="rect">
            <a:avLst/>
          </a:prstGeom>
        </p:spPr>
        <p:txBody>
          <a:bodyPr vert="horz" wrap="square" lIns="0" tIns="12700" rIns="0" bIns="0" rtlCol="0">
            <a:spAutoFit/>
          </a:bodyPr>
          <a:lstStyle/>
          <a:p>
            <a:pPr algn="l" fontAlgn="base"/>
            <a:r>
              <a:rPr lang="en-US" sz="1400" b="1" dirty="0">
                <a:latin typeface="var(--font-din)"/>
              </a:rPr>
              <a:t>If you create a variable with the same name inside a function, this variable will be local, and can only be used inside the function. The global variable with the same name will remain as it was, global and with the original value.</a:t>
            </a:r>
            <a:endParaRPr lang="en-US" sz="1400" b="1" i="0" dirty="0">
              <a:effectLst/>
              <a:latin typeface="var(--font-din)"/>
            </a:endParaRPr>
          </a:p>
        </p:txBody>
      </p:sp>
      <p:pic>
        <p:nvPicPr>
          <p:cNvPr id="4" name="תמונה 3">
            <a:extLst>
              <a:ext uri="{FF2B5EF4-FFF2-40B4-BE49-F238E27FC236}">
                <a16:creationId xmlns:a16="http://schemas.microsoft.com/office/drawing/2014/main" id="{14E13A8A-9ECA-452F-AB46-D6C5E0023418}"/>
              </a:ext>
            </a:extLst>
          </p:cNvPr>
          <p:cNvPicPr>
            <a:picLocks noChangeAspect="1"/>
          </p:cNvPicPr>
          <p:nvPr/>
        </p:nvPicPr>
        <p:blipFill>
          <a:blip r:embed="rId2"/>
          <a:stretch>
            <a:fillRect/>
          </a:stretch>
        </p:blipFill>
        <p:spPr>
          <a:xfrm>
            <a:off x="2759015" y="1279956"/>
            <a:ext cx="6905625" cy="2105025"/>
          </a:xfrm>
          <a:prstGeom prst="rect">
            <a:avLst/>
          </a:prstGeom>
        </p:spPr>
      </p:pic>
      <p:pic>
        <p:nvPicPr>
          <p:cNvPr id="10" name="תמונה 9">
            <a:extLst>
              <a:ext uri="{FF2B5EF4-FFF2-40B4-BE49-F238E27FC236}">
                <a16:creationId xmlns:a16="http://schemas.microsoft.com/office/drawing/2014/main" id="{522C7B4E-5F6A-43E5-BE31-41B8A451DDA7}"/>
              </a:ext>
            </a:extLst>
          </p:cNvPr>
          <p:cNvPicPr>
            <a:picLocks noChangeAspect="1"/>
          </p:cNvPicPr>
          <p:nvPr/>
        </p:nvPicPr>
        <p:blipFill>
          <a:blip r:embed="rId3"/>
          <a:stretch>
            <a:fillRect/>
          </a:stretch>
        </p:blipFill>
        <p:spPr>
          <a:xfrm>
            <a:off x="7480360" y="2738719"/>
            <a:ext cx="1952625" cy="504825"/>
          </a:xfrm>
          <a:prstGeom prst="rect">
            <a:avLst/>
          </a:prstGeom>
        </p:spPr>
      </p:pic>
      <p:pic>
        <p:nvPicPr>
          <p:cNvPr id="13" name="תמונה 12">
            <a:extLst>
              <a:ext uri="{FF2B5EF4-FFF2-40B4-BE49-F238E27FC236}">
                <a16:creationId xmlns:a16="http://schemas.microsoft.com/office/drawing/2014/main" id="{33E37D12-F845-4AF5-866F-7703746D4D40}"/>
              </a:ext>
            </a:extLst>
          </p:cNvPr>
          <p:cNvPicPr>
            <a:picLocks noChangeAspect="1"/>
          </p:cNvPicPr>
          <p:nvPr/>
        </p:nvPicPr>
        <p:blipFill>
          <a:blip r:embed="rId4"/>
          <a:stretch>
            <a:fillRect/>
          </a:stretch>
        </p:blipFill>
        <p:spPr>
          <a:xfrm>
            <a:off x="2819400" y="4057470"/>
            <a:ext cx="8181975" cy="2619375"/>
          </a:xfrm>
          <a:prstGeom prst="rect">
            <a:avLst/>
          </a:prstGeom>
        </p:spPr>
      </p:pic>
    </p:spTree>
    <p:extLst>
      <p:ext uri="{BB962C8B-B14F-4D97-AF65-F5344CB8AC3E}">
        <p14:creationId xmlns:p14="http://schemas.microsoft.com/office/powerpoint/2010/main" val="3708244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 Global Variables </a:t>
            </a:r>
            <a:r>
              <a:rPr lang="fr-FR" sz="2400" dirty="0" err="1">
                <a:solidFill>
                  <a:schemeClr val="accent1">
                    <a:lumMod val="75000"/>
                  </a:schemeClr>
                </a:solidFill>
                <a:latin typeface="Trebuchet MS"/>
                <a:cs typeface="Trebuchet MS"/>
              </a:rPr>
              <a:t>Cont</a:t>
            </a:r>
            <a:r>
              <a:rPr lang="fr-FR" sz="2400" dirty="0">
                <a:solidFill>
                  <a:schemeClr val="accent1">
                    <a:lumMod val="75000"/>
                  </a:schemeClr>
                </a:solidFill>
                <a:latin typeface="Trebuchet MS"/>
                <a:cs typeface="Trebuchet MS"/>
              </a:rPr>
              <a:t>.</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1090042"/>
          </a:xfrm>
          <a:prstGeom prst="rect">
            <a:avLst/>
          </a:prstGeom>
        </p:spPr>
        <p:txBody>
          <a:bodyPr vert="horz" wrap="square" lIns="0" tIns="12700" rIns="0" bIns="0" rtlCol="0">
            <a:spAutoFit/>
          </a:bodyPr>
          <a:lstStyle/>
          <a:p>
            <a:pPr algn="l" fontAlgn="base"/>
            <a:r>
              <a:rPr lang="en-US" sz="1400" b="1" dirty="0">
                <a:latin typeface="var(--font-din)"/>
              </a:rPr>
              <a:t>The global Keyword</a:t>
            </a:r>
          </a:p>
          <a:p>
            <a:pPr algn="l" fontAlgn="base"/>
            <a:r>
              <a:rPr lang="en-US" sz="1400" b="1" dirty="0">
                <a:latin typeface="var(--font-din)"/>
              </a:rPr>
              <a:t>Normally, when you create a variable inside a function, that variable is local, and can only be used inside that function.</a:t>
            </a:r>
          </a:p>
          <a:p>
            <a:pPr algn="l" fontAlgn="base"/>
            <a:endParaRPr lang="en-US" sz="1400" b="1" dirty="0">
              <a:latin typeface="var(--font-din)"/>
            </a:endParaRPr>
          </a:p>
          <a:p>
            <a:pPr algn="l" fontAlgn="base"/>
            <a:r>
              <a:rPr lang="en-US" sz="1400" b="1" dirty="0">
                <a:latin typeface="var(--font-din)"/>
              </a:rPr>
              <a:t>To create a global variable inside a function, you can use the global keyword.</a:t>
            </a:r>
            <a:endParaRPr lang="en-US" sz="1400" b="1" i="0" dirty="0">
              <a:effectLst/>
              <a:latin typeface="var(--font-din)"/>
            </a:endParaRPr>
          </a:p>
        </p:txBody>
      </p:sp>
      <p:sp>
        <p:nvSpPr>
          <p:cNvPr id="8" name="object 3">
            <a:extLst>
              <a:ext uri="{FF2B5EF4-FFF2-40B4-BE49-F238E27FC236}">
                <a16:creationId xmlns:a16="http://schemas.microsoft.com/office/drawing/2014/main" id="{BAB998D1-0355-4374-BE6C-58AB9395D3F0}"/>
              </a:ext>
            </a:extLst>
          </p:cNvPr>
          <p:cNvSpPr txBox="1"/>
          <p:nvPr/>
        </p:nvSpPr>
        <p:spPr>
          <a:xfrm>
            <a:off x="2769854" y="4191000"/>
            <a:ext cx="8561705" cy="228268"/>
          </a:xfrm>
          <a:prstGeom prst="rect">
            <a:avLst/>
          </a:prstGeom>
        </p:spPr>
        <p:txBody>
          <a:bodyPr vert="horz" wrap="square" lIns="0" tIns="12700" rIns="0" bIns="0" rtlCol="0">
            <a:spAutoFit/>
          </a:bodyPr>
          <a:lstStyle/>
          <a:p>
            <a:pPr algn="l" fontAlgn="base"/>
            <a:r>
              <a:rPr lang="en-US" sz="1400" b="1" dirty="0">
                <a:latin typeface="var(--font-din)"/>
              </a:rPr>
              <a:t>Also, use the global keyword if you want to change a global variable inside a function.</a:t>
            </a:r>
            <a:endParaRPr lang="en-US" sz="1400" b="1" i="0" dirty="0">
              <a:effectLst/>
              <a:latin typeface="var(--font-din)"/>
            </a:endParaRPr>
          </a:p>
        </p:txBody>
      </p:sp>
      <p:pic>
        <p:nvPicPr>
          <p:cNvPr id="5" name="תמונה 4">
            <a:extLst>
              <a:ext uri="{FF2B5EF4-FFF2-40B4-BE49-F238E27FC236}">
                <a16:creationId xmlns:a16="http://schemas.microsoft.com/office/drawing/2014/main" id="{B905B2AD-FE29-45FF-AB42-18788046F82F}"/>
              </a:ext>
            </a:extLst>
          </p:cNvPr>
          <p:cNvPicPr>
            <a:picLocks noChangeAspect="1"/>
          </p:cNvPicPr>
          <p:nvPr/>
        </p:nvPicPr>
        <p:blipFill>
          <a:blip r:embed="rId2"/>
          <a:stretch>
            <a:fillRect/>
          </a:stretch>
        </p:blipFill>
        <p:spPr>
          <a:xfrm>
            <a:off x="2805023" y="1725402"/>
            <a:ext cx="6943725" cy="2257425"/>
          </a:xfrm>
          <a:prstGeom prst="rect">
            <a:avLst/>
          </a:prstGeom>
        </p:spPr>
      </p:pic>
      <p:pic>
        <p:nvPicPr>
          <p:cNvPr id="9" name="תמונה 8">
            <a:extLst>
              <a:ext uri="{FF2B5EF4-FFF2-40B4-BE49-F238E27FC236}">
                <a16:creationId xmlns:a16="http://schemas.microsoft.com/office/drawing/2014/main" id="{C0E77BA9-05B1-4B15-99B3-C6EA9A3F5937}"/>
              </a:ext>
            </a:extLst>
          </p:cNvPr>
          <p:cNvPicPr>
            <a:picLocks noChangeAspect="1"/>
          </p:cNvPicPr>
          <p:nvPr/>
        </p:nvPicPr>
        <p:blipFill>
          <a:blip r:embed="rId3"/>
          <a:stretch>
            <a:fillRect/>
          </a:stretch>
        </p:blipFill>
        <p:spPr>
          <a:xfrm>
            <a:off x="7176452" y="3333179"/>
            <a:ext cx="2257425" cy="523875"/>
          </a:xfrm>
          <a:prstGeom prst="rect">
            <a:avLst/>
          </a:prstGeom>
        </p:spPr>
      </p:pic>
      <p:pic>
        <p:nvPicPr>
          <p:cNvPr id="12" name="תמונה 11">
            <a:extLst>
              <a:ext uri="{FF2B5EF4-FFF2-40B4-BE49-F238E27FC236}">
                <a16:creationId xmlns:a16="http://schemas.microsoft.com/office/drawing/2014/main" id="{91F6131C-9399-4038-9217-741CC839F4D8}"/>
              </a:ext>
            </a:extLst>
          </p:cNvPr>
          <p:cNvPicPr>
            <a:picLocks noChangeAspect="1"/>
          </p:cNvPicPr>
          <p:nvPr/>
        </p:nvPicPr>
        <p:blipFill>
          <a:blip r:embed="rId4"/>
          <a:stretch>
            <a:fillRect/>
          </a:stretch>
        </p:blipFill>
        <p:spPr>
          <a:xfrm>
            <a:off x="2769854" y="4481104"/>
            <a:ext cx="7954011" cy="2224496"/>
          </a:xfrm>
          <a:prstGeom prst="rect">
            <a:avLst/>
          </a:prstGeom>
        </p:spPr>
      </p:pic>
      <p:pic>
        <p:nvPicPr>
          <p:cNvPr id="15" name="תמונה 14">
            <a:extLst>
              <a:ext uri="{FF2B5EF4-FFF2-40B4-BE49-F238E27FC236}">
                <a16:creationId xmlns:a16="http://schemas.microsoft.com/office/drawing/2014/main" id="{F52C9571-3675-40DD-83C7-146A50178EDA}"/>
              </a:ext>
            </a:extLst>
          </p:cNvPr>
          <p:cNvPicPr>
            <a:picLocks noChangeAspect="1"/>
          </p:cNvPicPr>
          <p:nvPr/>
        </p:nvPicPr>
        <p:blipFill>
          <a:blip r:embed="rId5"/>
          <a:stretch>
            <a:fillRect/>
          </a:stretch>
        </p:blipFill>
        <p:spPr>
          <a:xfrm>
            <a:off x="8610600" y="6110287"/>
            <a:ext cx="1962150" cy="476250"/>
          </a:xfrm>
          <a:prstGeom prst="rect">
            <a:avLst/>
          </a:prstGeom>
        </p:spPr>
      </p:pic>
    </p:spTree>
    <p:extLst>
      <p:ext uri="{BB962C8B-B14F-4D97-AF65-F5344CB8AC3E}">
        <p14:creationId xmlns:p14="http://schemas.microsoft.com/office/powerpoint/2010/main" val="2174745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E2CD88-F8D6-4AE2-8AD4-D38DC2C9A850}"/>
              </a:ext>
            </a:extLst>
          </p:cNvPr>
          <p:cNvSpPr>
            <a:spLocks noGrp="1"/>
          </p:cNvSpPr>
          <p:nvPr>
            <p:ph type="title"/>
          </p:nvPr>
        </p:nvSpPr>
        <p:spPr/>
        <p:txBody>
          <a:bodyPr/>
          <a:lstStyle/>
          <a:p>
            <a:r>
              <a:rPr lang="he-IL" dirty="0"/>
              <a:t>נושאים להיום</a:t>
            </a:r>
          </a:p>
        </p:txBody>
      </p:sp>
      <p:sp>
        <p:nvSpPr>
          <p:cNvPr id="3" name="מציין מיקום תוכן 2">
            <a:extLst>
              <a:ext uri="{FF2B5EF4-FFF2-40B4-BE49-F238E27FC236}">
                <a16:creationId xmlns:a16="http://schemas.microsoft.com/office/drawing/2014/main" id="{E666A8E8-BED2-4876-A795-DA9976C5FEF7}"/>
              </a:ext>
            </a:extLst>
          </p:cNvPr>
          <p:cNvSpPr>
            <a:spLocks noGrp="1"/>
          </p:cNvSpPr>
          <p:nvPr>
            <p:ph idx="1"/>
          </p:nvPr>
        </p:nvSpPr>
        <p:spPr>
          <a:xfrm>
            <a:off x="2912589" y="2329541"/>
            <a:ext cx="10018713" cy="3124201"/>
          </a:xfrm>
        </p:spPr>
        <p:txBody>
          <a:bodyPr>
            <a:normAutofit/>
          </a:bodyPr>
          <a:lstStyle/>
          <a:p>
            <a:pPr algn="l" rtl="0"/>
            <a:r>
              <a:rPr lang="en-US" sz="2400" b="0" spc="75" dirty="0">
                <a:solidFill>
                  <a:srgbClr val="0F638D"/>
                </a:solidFill>
                <a:latin typeface="Yanone Kaffeesatz Light"/>
                <a:cs typeface="Yanone Kaffeesatz Light"/>
              </a:rPr>
              <a:t>Python</a:t>
            </a:r>
          </a:p>
          <a:p>
            <a:pPr algn="l" rtl="0"/>
            <a:endParaRPr lang="en-US" sz="2400" b="0" spc="30" dirty="0">
              <a:solidFill>
                <a:srgbClr val="0F638D"/>
              </a:solidFill>
              <a:latin typeface="Yanone Kaffeesatz Light"/>
              <a:cs typeface="Yanone Kaffeesatz Light"/>
            </a:endParaRPr>
          </a:p>
          <a:p>
            <a:pPr algn="l" rtl="0"/>
            <a:endParaRPr lang="en-US" sz="2400" b="0" spc="30" dirty="0">
              <a:solidFill>
                <a:srgbClr val="0F638D"/>
              </a:solidFill>
              <a:latin typeface="Yanone Kaffeesatz Light"/>
              <a:cs typeface="Yanone Kaffeesatz Light"/>
            </a:endParaRPr>
          </a:p>
        </p:txBody>
      </p:sp>
    </p:spTree>
    <p:extLst>
      <p:ext uri="{BB962C8B-B14F-4D97-AF65-F5344CB8AC3E}">
        <p14:creationId xmlns:p14="http://schemas.microsoft.com/office/powerpoint/2010/main" val="1559454252"/>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Data Types</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1305486"/>
          </a:xfrm>
          <a:prstGeom prst="rect">
            <a:avLst/>
          </a:prstGeom>
        </p:spPr>
        <p:txBody>
          <a:bodyPr vert="horz" wrap="square" lIns="0" tIns="12700" rIns="0" bIns="0" rtlCol="0">
            <a:spAutoFit/>
          </a:bodyPr>
          <a:lstStyle/>
          <a:p>
            <a:pPr algn="l" fontAlgn="base"/>
            <a:r>
              <a:rPr lang="en-US" sz="1400" b="1" dirty="0">
                <a:latin typeface="var(--font-din)"/>
              </a:rPr>
              <a:t>Built-in Data Types</a:t>
            </a:r>
          </a:p>
          <a:p>
            <a:pPr algn="l" fontAlgn="base"/>
            <a:r>
              <a:rPr lang="en-US" sz="1400" b="1" dirty="0">
                <a:latin typeface="var(--font-din)"/>
              </a:rPr>
              <a:t>In programming, data type is an important concept.</a:t>
            </a:r>
          </a:p>
          <a:p>
            <a:pPr algn="l" fontAlgn="base"/>
            <a:endParaRPr lang="en-US" sz="1400" b="1" dirty="0">
              <a:latin typeface="var(--font-din)"/>
            </a:endParaRPr>
          </a:p>
          <a:p>
            <a:pPr algn="l" fontAlgn="base"/>
            <a:r>
              <a:rPr lang="en-US" sz="1400" b="1" dirty="0">
                <a:latin typeface="var(--font-din)"/>
              </a:rPr>
              <a:t>Variables can store data of different types, and different types can do different things.</a:t>
            </a:r>
          </a:p>
          <a:p>
            <a:pPr algn="l" fontAlgn="base"/>
            <a:endParaRPr lang="en-US" sz="1400" b="1" dirty="0">
              <a:latin typeface="var(--font-din)"/>
            </a:endParaRPr>
          </a:p>
          <a:p>
            <a:pPr algn="l" fontAlgn="base"/>
            <a:r>
              <a:rPr lang="en-US" sz="1400" b="1" dirty="0">
                <a:latin typeface="var(--font-din)"/>
              </a:rPr>
              <a:t>Python has the following data types built-in by default, in these categories:</a:t>
            </a:r>
            <a:endParaRPr lang="en-US" sz="1400" b="1" i="0" dirty="0">
              <a:effectLst/>
              <a:latin typeface="var(--font-din)"/>
            </a:endParaRPr>
          </a:p>
        </p:txBody>
      </p:sp>
      <p:pic>
        <p:nvPicPr>
          <p:cNvPr id="4" name="תמונה 3">
            <a:extLst>
              <a:ext uri="{FF2B5EF4-FFF2-40B4-BE49-F238E27FC236}">
                <a16:creationId xmlns:a16="http://schemas.microsoft.com/office/drawing/2014/main" id="{A60C25D6-0ECA-4534-B9D4-8E132C7645C6}"/>
              </a:ext>
            </a:extLst>
          </p:cNvPr>
          <p:cNvPicPr>
            <a:picLocks noChangeAspect="1"/>
          </p:cNvPicPr>
          <p:nvPr/>
        </p:nvPicPr>
        <p:blipFill>
          <a:blip r:embed="rId2"/>
          <a:stretch>
            <a:fillRect/>
          </a:stretch>
        </p:blipFill>
        <p:spPr>
          <a:xfrm>
            <a:off x="2862532" y="2138362"/>
            <a:ext cx="5457825" cy="2581275"/>
          </a:xfrm>
          <a:prstGeom prst="rect">
            <a:avLst/>
          </a:prstGeom>
        </p:spPr>
      </p:pic>
    </p:spTree>
    <p:extLst>
      <p:ext uri="{BB962C8B-B14F-4D97-AF65-F5344CB8AC3E}">
        <p14:creationId xmlns:p14="http://schemas.microsoft.com/office/powerpoint/2010/main" val="3985086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Data Types</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1305486"/>
          </a:xfrm>
          <a:prstGeom prst="rect">
            <a:avLst/>
          </a:prstGeom>
        </p:spPr>
        <p:txBody>
          <a:bodyPr vert="horz" wrap="square" lIns="0" tIns="12700" rIns="0" bIns="0" rtlCol="0">
            <a:spAutoFit/>
          </a:bodyPr>
          <a:lstStyle/>
          <a:p>
            <a:pPr algn="l" fontAlgn="base"/>
            <a:r>
              <a:rPr lang="en-US" sz="1400" b="1" dirty="0">
                <a:latin typeface="var(--font-din)"/>
              </a:rPr>
              <a:t>Built-in Data Types</a:t>
            </a:r>
          </a:p>
          <a:p>
            <a:pPr algn="l" fontAlgn="base"/>
            <a:r>
              <a:rPr lang="en-US" sz="1400" b="1" dirty="0">
                <a:latin typeface="var(--font-din)"/>
              </a:rPr>
              <a:t>In programming, data type is an important concept.</a:t>
            </a:r>
          </a:p>
          <a:p>
            <a:pPr algn="l" fontAlgn="base"/>
            <a:endParaRPr lang="en-US" sz="1400" b="1" dirty="0">
              <a:latin typeface="var(--font-din)"/>
            </a:endParaRPr>
          </a:p>
          <a:p>
            <a:pPr algn="l" fontAlgn="base"/>
            <a:r>
              <a:rPr lang="en-US" sz="1400" b="1" dirty="0">
                <a:latin typeface="var(--font-din)"/>
              </a:rPr>
              <a:t>Variables can store data of different types, and different types can do different things.</a:t>
            </a:r>
          </a:p>
          <a:p>
            <a:pPr algn="l" fontAlgn="base"/>
            <a:endParaRPr lang="en-US" sz="1400" b="1" dirty="0">
              <a:latin typeface="var(--font-din)"/>
            </a:endParaRPr>
          </a:p>
          <a:p>
            <a:pPr algn="l" fontAlgn="base"/>
            <a:r>
              <a:rPr lang="en-US" sz="1400" b="1" dirty="0">
                <a:latin typeface="var(--font-din)"/>
              </a:rPr>
              <a:t>Python has the following data types built-in by default, in these categories:</a:t>
            </a:r>
            <a:endParaRPr lang="en-US" sz="1400" b="1" i="0" dirty="0">
              <a:effectLst/>
              <a:latin typeface="var(--font-din)"/>
            </a:endParaRPr>
          </a:p>
        </p:txBody>
      </p:sp>
      <p:pic>
        <p:nvPicPr>
          <p:cNvPr id="4" name="תמונה 3">
            <a:extLst>
              <a:ext uri="{FF2B5EF4-FFF2-40B4-BE49-F238E27FC236}">
                <a16:creationId xmlns:a16="http://schemas.microsoft.com/office/drawing/2014/main" id="{A60C25D6-0ECA-4534-B9D4-8E132C7645C6}"/>
              </a:ext>
            </a:extLst>
          </p:cNvPr>
          <p:cNvPicPr>
            <a:picLocks noChangeAspect="1"/>
          </p:cNvPicPr>
          <p:nvPr/>
        </p:nvPicPr>
        <p:blipFill>
          <a:blip r:embed="rId2"/>
          <a:stretch>
            <a:fillRect/>
          </a:stretch>
        </p:blipFill>
        <p:spPr>
          <a:xfrm>
            <a:off x="2862532" y="2138362"/>
            <a:ext cx="5457825" cy="2581275"/>
          </a:xfrm>
          <a:prstGeom prst="rect">
            <a:avLst/>
          </a:prstGeom>
        </p:spPr>
      </p:pic>
    </p:spTree>
    <p:extLst>
      <p:ext uri="{BB962C8B-B14F-4D97-AF65-F5344CB8AC3E}">
        <p14:creationId xmlns:p14="http://schemas.microsoft.com/office/powerpoint/2010/main" val="3161922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Data Types </a:t>
            </a:r>
            <a:r>
              <a:rPr lang="fr-FR" sz="2400" dirty="0" err="1">
                <a:solidFill>
                  <a:schemeClr val="accent1">
                    <a:lumMod val="75000"/>
                  </a:schemeClr>
                </a:solidFill>
                <a:latin typeface="Trebuchet MS"/>
                <a:cs typeface="Trebuchet MS"/>
              </a:rPr>
              <a:t>Cont</a:t>
            </a:r>
            <a:r>
              <a:rPr lang="fr-FR" sz="2400" dirty="0">
                <a:solidFill>
                  <a:schemeClr val="accent1">
                    <a:lumMod val="75000"/>
                  </a:schemeClr>
                </a:solidFill>
                <a:latin typeface="Trebuchet MS"/>
                <a:cs typeface="Trebuchet MS"/>
              </a:rPr>
              <a:t>.</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r>
              <a:rPr lang="en-US" sz="1400" b="1" dirty="0">
                <a:latin typeface="var(--font-din)"/>
              </a:rPr>
              <a:t>In Python, the data type is set when you assign a value to a variable:</a:t>
            </a:r>
            <a:endParaRPr lang="en-US" sz="1400" b="1" i="0" dirty="0">
              <a:effectLst/>
              <a:latin typeface="var(--font-din)"/>
            </a:endParaRPr>
          </a:p>
        </p:txBody>
      </p:sp>
      <p:pic>
        <p:nvPicPr>
          <p:cNvPr id="5" name="תמונה 4">
            <a:extLst>
              <a:ext uri="{FF2B5EF4-FFF2-40B4-BE49-F238E27FC236}">
                <a16:creationId xmlns:a16="http://schemas.microsoft.com/office/drawing/2014/main" id="{A5446708-29D8-4AF9-81BC-B9AFC2EA3D3F}"/>
              </a:ext>
            </a:extLst>
          </p:cNvPr>
          <p:cNvPicPr>
            <a:picLocks noChangeAspect="1"/>
          </p:cNvPicPr>
          <p:nvPr/>
        </p:nvPicPr>
        <p:blipFill>
          <a:blip r:embed="rId2"/>
          <a:stretch>
            <a:fillRect/>
          </a:stretch>
        </p:blipFill>
        <p:spPr>
          <a:xfrm>
            <a:off x="2891286" y="1414696"/>
            <a:ext cx="8561706" cy="4028608"/>
          </a:xfrm>
          <a:prstGeom prst="rect">
            <a:avLst/>
          </a:prstGeom>
        </p:spPr>
      </p:pic>
    </p:spTree>
    <p:extLst>
      <p:ext uri="{BB962C8B-B14F-4D97-AF65-F5344CB8AC3E}">
        <p14:creationId xmlns:p14="http://schemas.microsoft.com/office/powerpoint/2010/main" val="2566564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Random </a:t>
            </a:r>
            <a:r>
              <a:rPr lang="fr-FR" sz="2400" dirty="0" err="1">
                <a:solidFill>
                  <a:schemeClr val="accent1">
                    <a:lumMod val="75000"/>
                  </a:schemeClr>
                </a:solidFill>
                <a:latin typeface="Trebuchet MS"/>
                <a:cs typeface="Trebuchet MS"/>
              </a:rPr>
              <a:t>Number</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1305486"/>
          </a:xfrm>
          <a:prstGeom prst="rect">
            <a:avLst/>
          </a:prstGeom>
        </p:spPr>
        <p:txBody>
          <a:bodyPr vert="horz" wrap="square" lIns="0" tIns="12700" rIns="0" bIns="0" rtlCol="0">
            <a:spAutoFit/>
          </a:bodyPr>
          <a:lstStyle/>
          <a:p>
            <a:pPr algn="l" fontAlgn="base"/>
            <a:r>
              <a:rPr lang="en-US" sz="1400" b="1" dirty="0">
                <a:latin typeface="var(--font-din)"/>
              </a:rPr>
              <a:t>Random Number</a:t>
            </a:r>
          </a:p>
          <a:p>
            <a:pPr algn="l" fontAlgn="base"/>
            <a:r>
              <a:rPr lang="en-US" sz="1400" b="1" dirty="0">
                <a:latin typeface="var(--font-din)"/>
              </a:rPr>
              <a:t>Python does not have a random() function to make a random number, but Python has a built-in module called random that can be used to make random numbers:</a:t>
            </a:r>
          </a:p>
          <a:p>
            <a:pPr algn="l" fontAlgn="base"/>
            <a:endParaRPr lang="en-US" sz="1400" b="1" dirty="0">
              <a:latin typeface="var(--font-din)"/>
            </a:endParaRPr>
          </a:p>
          <a:p>
            <a:pPr algn="l" fontAlgn="base"/>
            <a:r>
              <a:rPr lang="en-US" sz="1400" b="1" dirty="0">
                <a:latin typeface="var(--font-din)"/>
              </a:rPr>
              <a:t>Example</a:t>
            </a:r>
          </a:p>
          <a:p>
            <a:pPr algn="l" fontAlgn="base"/>
            <a:r>
              <a:rPr lang="en-US" sz="1400" b="1" dirty="0">
                <a:latin typeface="var(--font-din)"/>
              </a:rPr>
              <a:t>Import the random module, and display a random number between 1 and 9:</a:t>
            </a:r>
            <a:endParaRPr lang="en-US" sz="1400" b="1" i="0" dirty="0">
              <a:effectLst/>
              <a:latin typeface="var(--font-din)"/>
            </a:endParaRPr>
          </a:p>
        </p:txBody>
      </p:sp>
      <p:pic>
        <p:nvPicPr>
          <p:cNvPr id="4" name="תמונה 3">
            <a:extLst>
              <a:ext uri="{FF2B5EF4-FFF2-40B4-BE49-F238E27FC236}">
                <a16:creationId xmlns:a16="http://schemas.microsoft.com/office/drawing/2014/main" id="{21188AC0-4178-4A78-96ED-F467EE5BDD10}"/>
              </a:ext>
            </a:extLst>
          </p:cNvPr>
          <p:cNvPicPr>
            <a:picLocks noChangeAspect="1"/>
          </p:cNvPicPr>
          <p:nvPr/>
        </p:nvPicPr>
        <p:blipFill>
          <a:blip r:embed="rId2"/>
          <a:stretch>
            <a:fillRect/>
          </a:stretch>
        </p:blipFill>
        <p:spPr>
          <a:xfrm>
            <a:off x="2869721" y="2209800"/>
            <a:ext cx="6143625" cy="847725"/>
          </a:xfrm>
          <a:prstGeom prst="rect">
            <a:avLst/>
          </a:prstGeom>
        </p:spPr>
      </p:pic>
    </p:spTree>
    <p:extLst>
      <p:ext uri="{BB962C8B-B14F-4D97-AF65-F5344CB8AC3E}">
        <p14:creationId xmlns:p14="http://schemas.microsoft.com/office/powerpoint/2010/main" val="3669039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Multiline Strings</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r>
              <a:rPr lang="en-US" sz="1400" b="1" i="0">
                <a:effectLst/>
                <a:latin typeface="var(--font-din)"/>
              </a:rPr>
              <a:t>You can assign a multiline string to a variable by using three quotes:</a:t>
            </a:r>
            <a:endParaRPr lang="en-US" sz="1400" b="1" i="0" dirty="0">
              <a:effectLst/>
              <a:latin typeface="var(--font-din)"/>
            </a:endParaRPr>
          </a:p>
        </p:txBody>
      </p:sp>
      <p:pic>
        <p:nvPicPr>
          <p:cNvPr id="5" name="תמונה 4">
            <a:extLst>
              <a:ext uri="{FF2B5EF4-FFF2-40B4-BE49-F238E27FC236}">
                <a16:creationId xmlns:a16="http://schemas.microsoft.com/office/drawing/2014/main" id="{BE13FE40-8F0C-4C9B-B5E6-9ADBCA67C3BE}"/>
              </a:ext>
            </a:extLst>
          </p:cNvPr>
          <p:cNvPicPr>
            <a:picLocks noChangeAspect="1"/>
          </p:cNvPicPr>
          <p:nvPr/>
        </p:nvPicPr>
        <p:blipFill>
          <a:blip r:embed="rId2"/>
          <a:stretch>
            <a:fillRect/>
          </a:stretch>
        </p:blipFill>
        <p:spPr>
          <a:xfrm>
            <a:off x="2895600" y="928727"/>
            <a:ext cx="4200525" cy="1628775"/>
          </a:xfrm>
          <a:prstGeom prst="rect">
            <a:avLst/>
          </a:prstGeom>
        </p:spPr>
      </p:pic>
      <p:pic>
        <p:nvPicPr>
          <p:cNvPr id="8" name="תמונה 7">
            <a:extLst>
              <a:ext uri="{FF2B5EF4-FFF2-40B4-BE49-F238E27FC236}">
                <a16:creationId xmlns:a16="http://schemas.microsoft.com/office/drawing/2014/main" id="{82122D81-624B-47D2-AF26-4F729DD97DF0}"/>
              </a:ext>
            </a:extLst>
          </p:cNvPr>
          <p:cNvPicPr>
            <a:picLocks noChangeAspect="1"/>
          </p:cNvPicPr>
          <p:nvPr/>
        </p:nvPicPr>
        <p:blipFill rotWithShape="1">
          <a:blip r:embed="rId3"/>
          <a:srcRect r="7158"/>
          <a:stretch/>
        </p:blipFill>
        <p:spPr>
          <a:xfrm>
            <a:off x="2904392" y="2819400"/>
            <a:ext cx="4200525" cy="2190750"/>
          </a:xfrm>
          <a:prstGeom prst="rect">
            <a:avLst/>
          </a:prstGeom>
        </p:spPr>
      </p:pic>
    </p:spTree>
    <p:extLst>
      <p:ext uri="{BB962C8B-B14F-4D97-AF65-F5344CB8AC3E}">
        <p14:creationId xmlns:p14="http://schemas.microsoft.com/office/powerpoint/2010/main" val="4092674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Strings are </a:t>
            </a:r>
            <a:r>
              <a:rPr lang="fr-FR" sz="2400" dirty="0" err="1">
                <a:solidFill>
                  <a:schemeClr val="accent1">
                    <a:lumMod val="75000"/>
                  </a:schemeClr>
                </a:solidFill>
                <a:latin typeface="Trebuchet MS"/>
                <a:cs typeface="Trebuchet MS"/>
              </a:rPr>
              <a:t>Arrays</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1305486"/>
          </a:xfrm>
          <a:prstGeom prst="rect">
            <a:avLst/>
          </a:prstGeom>
        </p:spPr>
        <p:txBody>
          <a:bodyPr vert="horz" wrap="square" lIns="0" tIns="12700" rIns="0" bIns="0" rtlCol="0">
            <a:spAutoFit/>
          </a:bodyPr>
          <a:lstStyle/>
          <a:p>
            <a:pPr algn="l" fontAlgn="base"/>
            <a:r>
              <a:rPr lang="en-US" sz="1400" b="1" i="0" dirty="0">
                <a:effectLst/>
                <a:latin typeface="var(--font-din)"/>
              </a:rPr>
              <a:t>Like many other popular programming languages, strings in Python are arrays of bytes representing </a:t>
            </a:r>
            <a:r>
              <a:rPr lang="en-US" sz="1400" b="1" i="0" dirty="0" err="1">
                <a:effectLst/>
                <a:latin typeface="var(--font-din)"/>
              </a:rPr>
              <a:t>unicode</a:t>
            </a:r>
            <a:r>
              <a:rPr lang="en-US" sz="1400" b="1" i="0" dirty="0">
                <a:effectLst/>
                <a:latin typeface="var(--font-din)"/>
              </a:rPr>
              <a:t> characters.</a:t>
            </a:r>
          </a:p>
          <a:p>
            <a:pPr algn="l" fontAlgn="base"/>
            <a:endParaRPr lang="en-US" sz="1400" b="1" i="0" dirty="0">
              <a:effectLst/>
              <a:latin typeface="var(--font-din)"/>
            </a:endParaRPr>
          </a:p>
          <a:p>
            <a:pPr algn="l" fontAlgn="base"/>
            <a:r>
              <a:rPr lang="en-US" sz="1400" b="1" i="0" dirty="0">
                <a:effectLst/>
                <a:latin typeface="var(--font-din)"/>
              </a:rPr>
              <a:t>However, Python does not have a character data type, a single character is simply a string with a length of 1.</a:t>
            </a:r>
          </a:p>
          <a:p>
            <a:pPr algn="l" fontAlgn="base"/>
            <a:endParaRPr lang="en-US" sz="1400" b="1" i="0" dirty="0">
              <a:effectLst/>
              <a:latin typeface="var(--font-din)"/>
            </a:endParaRPr>
          </a:p>
          <a:p>
            <a:pPr algn="l" fontAlgn="base"/>
            <a:r>
              <a:rPr lang="en-US" sz="1400" b="1" i="0" dirty="0">
                <a:effectLst/>
                <a:latin typeface="var(--font-din)"/>
              </a:rPr>
              <a:t>Square brackets can be used to access elements of the string.</a:t>
            </a:r>
          </a:p>
        </p:txBody>
      </p:sp>
      <p:pic>
        <p:nvPicPr>
          <p:cNvPr id="4" name="תמונה 3">
            <a:extLst>
              <a:ext uri="{FF2B5EF4-FFF2-40B4-BE49-F238E27FC236}">
                <a16:creationId xmlns:a16="http://schemas.microsoft.com/office/drawing/2014/main" id="{75B500B3-1D2E-4CE4-9CA7-1598DBC66A0F}"/>
              </a:ext>
            </a:extLst>
          </p:cNvPr>
          <p:cNvPicPr>
            <a:picLocks noChangeAspect="1"/>
          </p:cNvPicPr>
          <p:nvPr/>
        </p:nvPicPr>
        <p:blipFill>
          <a:blip r:embed="rId2"/>
          <a:stretch>
            <a:fillRect/>
          </a:stretch>
        </p:blipFill>
        <p:spPr>
          <a:xfrm>
            <a:off x="2825690" y="1903584"/>
            <a:ext cx="6486525" cy="1314450"/>
          </a:xfrm>
          <a:prstGeom prst="rect">
            <a:avLst/>
          </a:prstGeom>
        </p:spPr>
      </p:pic>
      <p:sp>
        <p:nvSpPr>
          <p:cNvPr id="9" name="object 3">
            <a:extLst>
              <a:ext uri="{FF2B5EF4-FFF2-40B4-BE49-F238E27FC236}">
                <a16:creationId xmlns:a16="http://schemas.microsoft.com/office/drawing/2014/main" id="{F5C3D585-7BD8-4051-BEBD-72C19B1A630D}"/>
              </a:ext>
            </a:extLst>
          </p:cNvPr>
          <p:cNvSpPr txBox="1"/>
          <p:nvPr/>
        </p:nvSpPr>
        <p:spPr>
          <a:xfrm>
            <a:off x="2904392" y="3269412"/>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Looping Through a String</a:t>
            </a:r>
          </a:p>
          <a:p>
            <a:pPr algn="l" fontAlgn="base"/>
            <a:r>
              <a:rPr lang="en-US" sz="1400" b="1" i="0" dirty="0">
                <a:effectLst/>
                <a:latin typeface="var(--font-din)"/>
              </a:rPr>
              <a:t>Since strings are arrays, we can loop through the characters in a string, with a for loop.</a:t>
            </a:r>
          </a:p>
        </p:txBody>
      </p:sp>
      <p:pic>
        <p:nvPicPr>
          <p:cNvPr id="10" name="תמונה 9">
            <a:extLst>
              <a:ext uri="{FF2B5EF4-FFF2-40B4-BE49-F238E27FC236}">
                <a16:creationId xmlns:a16="http://schemas.microsoft.com/office/drawing/2014/main" id="{583FF1FD-9A34-44F3-8C9F-82F058EB2BE0}"/>
              </a:ext>
            </a:extLst>
          </p:cNvPr>
          <p:cNvPicPr>
            <a:picLocks noChangeAspect="1"/>
          </p:cNvPicPr>
          <p:nvPr/>
        </p:nvPicPr>
        <p:blipFill>
          <a:blip r:embed="rId3"/>
          <a:stretch>
            <a:fillRect/>
          </a:stretch>
        </p:blipFill>
        <p:spPr>
          <a:xfrm>
            <a:off x="2871324" y="3764501"/>
            <a:ext cx="3943350" cy="981075"/>
          </a:xfrm>
          <a:prstGeom prst="rect">
            <a:avLst/>
          </a:prstGeom>
        </p:spPr>
      </p:pic>
      <p:pic>
        <p:nvPicPr>
          <p:cNvPr id="12" name="תמונה 11">
            <a:extLst>
              <a:ext uri="{FF2B5EF4-FFF2-40B4-BE49-F238E27FC236}">
                <a16:creationId xmlns:a16="http://schemas.microsoft.com/office/drawing/2014/main" id="{E099260C-0FC3-4AFC-BB70-A0E3F1C8677B}"/>
              </a:ext>
            </a:extLst>
          </p:cNvPr>
          <p:cNvPicPr>
            <a:picLocks noChangeAspect="1"/>
          </p:cNvPicPr>
          <p:nvPr/>
        </p:nvPicPr>
        <p:blipFill>
          <a:blip r:embed="rId4"/>
          <a:stretch>
            <a:fillRect/>
          </a:stretch>
        </p:blipFill>
        <p:spPr>
          <a:xfrm>
            <a:off x="9753600" y="3420374"/>
            <a:ext cx="695325" cy="1419225"/>
          </a:xfrm>
          <a:prstGeom prst="rect">
            <a:avLst/>
          </a:prstGeom>
        </p:spPr>
      </p:pic>
    </p:spTree>
    <p:extLst>
      <p:ext uri="{BB962C8B-B14F-4D97-AF65-F5344CB8AC3E}">
        <p14:creationId xmlns:p14="http://schemas.microsoft.com/office/powerpoint/2010/main" val="692715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Strings are </a:t>
            </a:r>
            <a:r>
              <a:rPr lang="fr-FR" sz="2400" dirty="0" err="1">
                <a:solidFill>
                  <a:schemeClr val="accent1">
                    <a:lumMod val="75000"/>
                  </a:schemeClr>
                </a:solidFill>
                <a:latin typeface="Trebuchet MS"/>
                <a:cs typeface="Trebuchet MS"/>
              </a:rPr>
              <a:t>Arrays</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String Length</a:t>
            </a:r>
          </a:p>
          <a:p>
            <a:pPr algn="l" fontAlgn="base"/>
            <a:r>
              <a:rPr lang="en-US" sz="1400" b="1" i="0" dirty="0">
                <a:effectLst/>
                <a:latin typeface="var(--font-din)"/>
              </a:rPr>
              <a:t>To get the length of a string, use the </a:t>
            </a:r>
            <a:r>
              <a:rPr lang="en-US" sz="1400" b="1" i="0" dirty="0" err="1">
                <a:effectLst/>
                <a:latin typeface="var(--font-din)"/>
              </a:rPr>
              <a:t>len</a:t>
            </a:r>
            <a:r>
              <a:rPr lang="en-US" sz="1400" b="1" i="0" dirty="0">
                <a:effectLst/>
                <a:latin typeface="var(--font-din)"/>
              </a:rPr>
              <a:t>() function.</a:t>
            </a:r>
          </a:p>
        </p:txBody>
      </p:sp>
      <p:sp>
        <p:nvSpPr>
          <p:cNvPr id="9" name="object 3">
            <a:extLst>
              <a:ext uri="{FF2B5EF4-FFF2-40B4-BE49-F238E27FC236}">
                <a16:creationId xmlns:a16="http://schemas.microsoft.com/office/drawing/2014/main" id="{F5C3D585-7BD8-4051-BEBD-72C19B1A630D}"/>
              </a:ext>
            </a:extLst>
          </p:cNvPr>
          <p:cNvSpPr txBox="1"/>
          <p:nvPr/>
        </p:nvSpPr>
        <p:spPr>
          <a:xfrm>
            <a:off x="2851638" y="2635277"/>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Check String</a:t>
            </a:r>
          </a:p>
          <a:p>
            <a:pPr algn="l" fontAlgn="base"/>
            <a:r>
              <a:rPr lang="en-US" sz="1400" b="1" i="0" dirty="0">
                <a:effectLst/>
                <a:latin typeface="var(--font-din)"/>
              </a:rPr>
              <a:t>To check if a certain phrase or character is present in a string, we can use the keyword in.</a:t>
            </a:r>
          </a:p>
        </p:txBody>
      </p:sp>
      <p:pic>
        <p:nvPicPr>
          <p:cNvPr id="5" name="תמונה 4">
            <a:extLst>
              <a:ext uri="{FF2B5EF4-FFF2-40B4-BE49-F238E27FC236}">
                <a16:creationId xmlns:a16="http://schemas.microsoft.com/office/drawing/2014/main" id="{31027F4B-26CF-4EC2-914F-E8FAC51F8A1B}"/>
              </a:ext>
            </a:extLst>
          </p:cNvPr>
          <p:cNvPicPr>
            <a:picLocks noChangeAspect="1"/>
          </p:cNvPicPr>
          <p:nvPr/>
        </p:nvPicPr>
        <p:blipFill>
          <a:blip r:embed="rId2"/>
          <a:stretch>
            <a:fillRect/>
          </a:stretch>
        </p:blipFill>
        <p:spPr>
          <a:xfrm>
            <a:off x="2866292" y="1237542"/>
            <a:ext cx="5143500" cy="1352550"/>
          </a:xfrm>
          <a:prstGeom prst="rect">
            <a:avLst/>
          </a:prstGeom>
        </p:spPr>
      </p:pic>
      <p:pic>
        <p:nvPicPr>
          <p:cNvPr id="8" name="תמונה 7">
            <a:extLst>
              <a:ext uri="{FF2B5EF4-FFF2-40B4-BE49-F238E27FC236}">
                <a16:creationId xmlns:a16="http://schemas.microsoft.com/office/drawing/2014/main" id="{CC7090C9-C025-49B2-B122-9F2089F1A5E5}"/>
              </a:ext>
            </a:extLst>
          </p:cNvPr>
          <p:cNvPicPr>
            <a:picLocks noChangeAspect="1"/>
          </p:cNvPicPr>
          <p:nvPr/>
        </p:nvPicPr>
        <p:blipFill rotWithShape="1">
          <a:blip r:embed="rId3"/>
          <a:srcRect b="10943"/>
          <a:stretch/>
        </p:blipFill>
        <p:spPr>
          <a:xfrm>
            <a:off x="2851638" y="3200400"/>
            <a:ext cx="6359954" cy="3444576"/>
          </a:xfrm>
          <a:prstGeom prst="rect">
            <a:avLst/>
          </a:prstGeom>
        </p:spPr>
      </p:pic>
      <p:pic>
        <p:nvPicPr>
          <p:cNvPr id="13" name="תמונה 12">
            <a:extLst>
              <a:ext uri="{FF2B5EF4-FFF2-40B4-BE49-F238E27FC236}">
                <a16:creationId xmlns:a16="http://schemas.microsoft.com/office/drawing/2014/main" id="{4F9797D7-05F5-44E8-ABE4-5F58621429D7}"/>
              </a:ext>
            </a:extLst>
          </p:cNvPr>
          <p:cNvPicPr>
            <a:picLocks noChangeAspect="1"/>
          </p:cNvPicPr>
          <p:nvPr/>
        </p:nvPicPr>
        <p:blipFill>
          <a:blip r:embed="rId4"/>
          <a:stretch>
            <a:fillRect/>
          </a:stretch>
        </p:blipFill>
        <p:spPr>
          <a:xfrm>
            <a:off x="7176452" y="1877915"/>
            <a:ext cx="2000250" cy="685800"/>
          </a:xfrm>
          <a:prstGeom prst="rect">
            <a:avLst/>
          </a:prstGeom>
        </p:spPr>
      </p:pic>
      <p:pic>
        <p:nvPicPr>
          <p:cNvPr id="15" name="תמונה 14">
            <a:extLst>
              <a:ext uri="{FF2B5EF4-FFF2-40B4-BE49-F238E27FC236}">
                <a16:creationId xmlns:a16="http://schemas.microsoft.com/office/drawing/2014/main" id="{25259CB9-E05A-4486-9BE4-D654055F322D}"/>
              </a:ext>
            </a:extLst>
          </p:cNvPr>
          <p:cNvPicPr>
            <a:picLocks noChangeAspect="1"/>
          </p:cNvPicPr>
          <p:nvPr/>
        </p:nvPicPr>
        <p:blipFill>
          <a:blip r:embed="rId5"/>
          <a:stretch>
            <a:fillRect/>
          </a:stretch>
        </p:blipFill>
        <p:spPr>
          <a:xfrm>
            <a:off x="7798508" y="5872162"/>
            <a:ext cx="2686050" cy="752475"/>
          </a:xfrm>
          <a:prstGeom prst="rect">
            <a:avLst/>
          </a:prstGeom>
        </p:spPr>
      </p:pic>
    </p:spTree>
    <p:extLst>
      <p:ext uri="{BB962C8B-B14F-4D97-AF65-F5344CB8AC3E}">
        <p14:creationId xmlns:p14="http://schemas.microsoft.com/office/powerpoint/2010/main" val="1691989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Strings are </a:t>
            </a:r>
            <a:r>
              <a:rPr lang="fr-FR" sz="2400" dirty="0" err="1">
                <a:solidFill>
                  <a:schemeClr val="accent1">
                    <a:lumMod val="75000"/>
                  </a:schemeClr>
                </a:solidFill>
                <a:latin typeface="Trebuchet MS"/>
                <a:cs typeface="Trebuchet MS"/>
              </a:rPr>
              <a:t>Arrays</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Check if NOT</a:t>
            </a:r>
          </a:p>
          <a:p>
            <a:pPr algn="l" fontAlgn="base"/>
            <a:r>
              <a:rPr lang="en-US" sz="1400" b="1" i="0" dirty="0">
                <a:effectLst/>
                <a:latin typeface="var(--font-din)"/>
              </a:rPr>
              <a:t>To check if a certain phrase or character is NOT present in a string, we can use the keyword not in.</a:t>
            </a:r>
          </a:p>
        </p:txBody>
      </p:sp>
      <p:pic>
        <p:nvPicPr>
          <p:cNvPr id="4" name="תמונה 3">
            <a:extLst>
              <a:ext uri="{FF2B5EF4-FFF2-40B4-BE49-F238E27FC236}">
                <a16:creationId xmlns:a16="http://schemas.microsoft.com/office/drawing/2014/main" id="{36B9088A-ADC4-47CC-A674-83166C6E9F34}"/>
              </a:ext>
            </a:extLst>
          </p:cNvPr>
          <p:cNvPicPr>
            <a:picLocks noChangeAspect="1"/>
          </p:cNvPicPr>
          <p:nvPr/>
        </p:nvPicPr>
        <p:blipFill>
          <a:blip r:embed="rId2"/>
          <a:stretch>
            <a:fillRect/>
          </a:stretch>
        </p:blipFill>
        <p:spPr>
          <a:xfrm>
            <a:off x="2743200" y="1188098"/>
            <a:ext cx="6457950" cy="1409700"/>
          </a:xfrm>
          <a:prstGeom prst="rect">
            <a:avLst/>
          </a:prstGeom>
        </p:spPr>
      </p:pic>
      <p:pic>
        <p:nvPicPr>
          <p:cNvPr id="10" name="תמונה 9">
            <a:extLst>
              <a:ext uri="{FF2B5EF4-FFF2-40B4-BE49-F238E27FC236}">
                <a16:creationId xmlns:a16="http://schemas.microsoft.com/office/drawing/2014/main" id="{FBC61EF5-5339-4909-9589-61A81296E5D6}"/>
              </a:ext>
            </a:extLst>
          </p:cNvPr>
          <p:cNvPicPr>
            <a:picLocks noChangeAspect="1"/>
          </p:cNvPicPr>
          <p:nvPr/>
        </p:nvPicPr>
        <p:blipFill>
          <a:blip r:embed="rId3"/>
          <a:stretch>
            <a:fillRect/>
          </a:stretch>
        </p:blipFill>
        <p:spPr>
          <a:xfrm>
            <a:off x="2757577" y="2971800"/>
            <a:ext cx="5962650" cy="1552575"/>
          </a:xfrm>
          <a:prstGeom prst="rect">
            <a:avLst/>
          </a:prstGeom>
        </p:spPr>
      </p:pic>
    </p:spTree>
    <p:extLst>
      <p:ext uri="{BB962C8B-B14F-4D97-AF65-F5344CB8AC3E}">
        <p14:creationId xmlns:p14="http://schemas.microsoft.com/office/powerpoint/2010/main" val="3690802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Strings</a:t>
            </a:r>
            <a:endParaRPr lang="en-US" sz="2400" dirty="0">
              <a:solidFill>
                <a:schemeClr val="accent1">
                  <a:lumMod val="75000"/>
                </a:schemeClr>
              </a:solidFill>
              <a:latin typeface="Trebuchet MS"/>
              <a:cs typeface="Trebuchet MS"/>
            </a:endParaRPr>
          </a:p>
        </p:txBody>
      </p:sp>
      <p:pic>
        <p:nvPicPr>
          <p:cNvPr id="5" name="תמונה 4">
            <a:extLst>
              <a:ext uri="{FF2B5EF4-FFF2-40B4-BE49-F238E27FC236}">
                <a16:creationId xmlns:a16="http://schemas.microsoft.com/office/drawing/2014/main" id="{4B83BBE7-E808-42BC-B62E-6169E0F1FB63}"/>
              </a:ext>
            </a:extLst>
          </p:cNvPr>
          <p:cNvPicPr>
            <a:picLocks noChangeAspect="1"/>
          </p:cNvPicPr>
          <p:nvPr/>
        </p:nvPicPr>
        <p:blipFill>
          <a:blip r:embed="rId2"/>
          <a:stretch>
            <a:fillRect/>
          </a:stretch>
        </p:blipFill>
        <p:spPr>
          <a:xfrm>
            <a:off x="2743200" y="1066800"/>
            <a:ext cx="9115425" cy="4562475"/>
          </a:xfrm>
          <a:prstGeom prst="rect">
            <a:avLst/>
          </a:prstGeom>
        </p:spPr>
      </p:pic>
    </p:spTree>
    <p:extLst>
      <p:ext uri="{BB962C8B-B14F-4D97-AF65-F5344CB8AC3E}">
        <p14:creationId xmlns:p14="http://schemas.microsoft.com/office/powerpoint/2010/main" val="2094922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Strings</a:t>
            </a:r>
            <a:endParaRPr lang="en-US" sz="2400" dirty="0">
              <a:solidFill>
                <a:schemeClr val="accent1">
                  <a:lumMod val="75000"/>
                </a:schemeClr>
              </a:solidFill>
              <a:latin typeface="Trebuchet MS"/>
              <a:cs typeface="Trebuchet MS"/>
            </a:endParaRPr>
          </a:p>
        </p:txBody>
      </p:sp>
      <p:pic>
        <p:nvPicPr>
          <p:cNvPr id="4" name="תמונה 3">
            <a:extLst>
              <a:ext uri="{FF2B5EF4-FFF2-40B4-BE49-F238E27FC236}">
                <a16:creationId xmlns:a16="http://schemas.microsoft.com/office/drawing/2014/main" id="{53BB4B48-58F6-4B21-881B-DB6A0A4CF3A7}"/>
              </a:ext>
            </a:extLst>
          </p:cNvPr>
          <p:cNvPicPr>
            <a:picLocks noChangeAspect="1"/>
          </p:cNvPicPr>
          <p:nvPr/>
        </p:nvPicPr>
        <p:blipFill>
          <a:blip r:embed="rId2"/>
          <a:stretch>
            <a:fillRect/>
          </a:stretch>
        </p:blipFill>
        <p:spPr>
          <a:xfrm>
            <a:off x="2743200" y="838200"/>
            <a:ext cx="9258300" cy="4800600"/>
          </a:xfrm>
          <a:prstGeom prst="rect">
            <a:avLst/>
          </a:prstGeom>
        </p:spPr>
      </p:pic>
    </p:spTree>
    <p:extLst>
      <p:ext uri="{BB962C8B-B14F-4D97-AF65-F5344CB8AC3E}">
        <p14:creationId xmlns:p14="http://schemas.microsoft.com/office/powerpoint/2010/main" val="898256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9A31-7BC0-48EA-958B-3CF5C3CF846B}"/>
              </a:ext>
            </a:extLst>
          </p:cNvPr>
          <p:cNvSpPr>
            <a:spLocks noGrp="1"/>
          </p:cNvSpPr>
          <p:nvPr>
            <p:ph type="ctrTitle"/>
          </p:nvPr>
        </p:nvSpPr>
        <p:spPr>
          <a:xfrm>
            <a:off x="914400" y="533400"/>
            <a:ext cx="10679379" cy="615553"/>
          </a:xfrm>
        </p:spPr>
        <p:txBody>
          <a:bodyPr/>
          <a:lstStyle/>
          <a:p>
            <a:r>
              <a:rPr lang="en-US" sz="4000" dirty="0">
                <a:solidFill>
                  <a:schemeClr val="accent1">
                    <a:lumMod val="75000"/>
                  </a:schemeClr>
                </a:solidFill>
                <a:latin typeface="Trebuchet MS"/>
                <a:cs typeface="Trebuchet MS"/>
              </a:rPr>
              <a:t>python</a:t>
            </a:r>
            <a:endParaRPr lang="en-US" dirty="0"/>
          </a:p>
        </p:txBody>
      </p:sp>
      <p:pic>
        <p:nvPicPr>
          <p:cNvPr id="1032" name="Picture 8" descr="python-logo-3.6 – The Development Café">
            <a:extLst>
              <a:ext uri="{FF2B5EF4-FFF2-40B4-BE49-F238E27FC236}">
                <a16:creationId xmlns:a16="http://schemas.microsoft.com/office/drawing/2014/main" id="{1BC8C70C-9545-4D12-A9E6-B245FA011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295400"/>
            <a:ext cx="86360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596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Strings</a:t>
            </a:r>
            <a:endParaRPr lang="en-US" sz="2400" dirty="0">
              <a:solidFill>
                <a:schemeClr val="accent1">
                  <a:lumMod val="75000"/>
                </a:schemeClr>
              </a:solidFill>
              <a:latin typeface="Trebuchet MS"/>
              <a:cs typeface="Trebuchet MS"/>
            </a:endParaRPr>
          </a:p>
        </p:txBody>
      </p:sp>
      <p:pic>
        <p:nvPicPr>
          <p:cNvPr id="5" name="תמונה 4">
            <a:extLst>
              <a:ext uri="{FF2B5EF4-FFF2-40B4-BE49-F238E27FC236}">
                <a16:creationId xmlns:a16="http://schemas.microsoft.com/office/drawing/2014/main" id="{BBC00084-1578-4B20-A6E0-90AB55EA8A49}"/>
              </a:ext>
            </a:extLst>
          </p:cNvPr>
          <p:cNvPicPr>
            <a:picLocks noChangeAspect="1"/>
          </p:cNvPicPr>
          <p:nvPr/>
        </p:nvPicPr>
        <p:blipFill>
          <a:blip r:embed="rId2"/>
          <a:stretch>
            <a:fillRect/>
          </a:stretch>
        </p:blipFill>
        <p:spPr>
          <a:xfrm>
            <a:off x="2882826" y="534556"/>
            <a:ext cx="7747212" cy="6323444"/>
          </a:xfrm>
          <a:prstGeom prst="rect">
            <a:avLst/>
          </a:prstGeom>
        </p:spPr>
      </p:pic>
    </p:spTree>
    <p:extLst>
      <p:ext uri="{BB962C8B-B14F-4D97-AF65-F5344CB8AC3E}">
        <p14:creationId xmlns:p14="http://schemas.microsoft.com/office/powerpoint/2010/main" val="3903123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Strings</a:t>
            </a:r>
            <a:endParaRPr lang="en-US" sz="2400" dirty="0">
              <a:solidFill>
                <a:schemeClr val="accent1">
                  <a:lumMod val="75000"/>
                </a:schemeClr>
              </a:solidFill>
              <a:latin typeface="Trebuchet MS"/>
              <a:cs typeface="Trebuchet MS"/>
            </a:endParaRPr>
          </a:p>
        </p:txBody>
      </p:sp>
      <p:pic>
        <p:nvPicPr>
          <p:cNvPr id="5" name="תמונה 4">
            <a:extLst>
              <a:ext uri="{FF2B5EF4-FFF2-40B4-BE49-F238E27FC236}">
                <a16:creationId xmlns:a16="http://schemas.microsoft.com/office/drawing/2014/main" id="{BBC00084-1578-4B20-A6E0-90AB55EA8A49}"/>
              </a:ext>
            </a:extLst>
          </p:cNvPr>
          <p:cNvPicPr>
            <a:picLocks noChangeAspect="1"/>
          </p:cNvPicPr>
          <p:nvPr/>
        </p:nvPicPr>
        <p:blipFill>
          <a:blip r:embed="rId2"/>
          <a:stretch>
            <a:fillRect/>
          </a:stretch>
        </p:blipFill>
        <p:spPr>
          <a:xfrm>
            <a:off x="2882826" y="534556"/>
            <a:ext cx="7747212" cy="6323444"/>
          </a:xfrm>
          <a:prstGeom prst="rect">
            <a:avLst/>
          </a:prstGeom>
        </p:spPr>
      </p:pic>
    </p:spTree>
    <p:extLst>
      <p:ext uri="{BB962C8B-B14F-4D97-AF65-F5344CB8AC3E}">
        <p14:creationId xmlns:p14="http://schemas.microsoft.com/office/powerpoint/2010/main" val="2885358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Strings</a:t>
            </a:r>
            <a:endParaRPr lang="en-US" sz="2400" dirty="0">
              <a:solidFill>
                <a:schemeClr val="accent1">
                  <a:lumMod val="75000"/>
                </a:schemeClr>
              </a:solidFill>
              <a:latin typeface="Trebuchet MS"/>
              <a:cs typeface="Trebuchet MS"/>
            </a:endParaRPr>
          </a:p>
        </p:txBody>
      </p:sp>
      <p:pic>
        <p:nvPicPr>
          <p:cNvPr id="7" name="תמונה 6">
            <a:extLst>
              <a:ext uri="{FF2B5EF4-FFF2-40B4-BE49-F238E27FC236}">
                <a16:creationId xmlns:a16="http://schemas.microsoft.com/office/drawing/2014/main" id="{68370AFE-2E84-48A2-89BC-A156334BED93}"/>
              </a:ext>
            </a:extLst>
          </p:cNvPr>
          <p:cNvPicPr>
            <a:picLocks noChangeAspect="1"/>
          </p:cNvPicPr>
          <p:nvPr/>
        </p:nvPicPr>
        <p:blipFill>
          <a:blip r:embed="rId2"/>
          <a:stretch>
            <a:fillRect/>
          </a:stretch>
        </p:blipFill>
        <p:spPr>
          <a:xfrm>
            <a:off x="2819400" y="609600"/>
            <a:ext cx="8763000" cy="6162192"/>
          </a:xfrm>
          <a:prstGeom prst="rect">
            <a:avLst/>
          </a:prstGeom>
        </p:spPr>
      </p:pic>
    </p:spTree>
    <p:extLst>
      <p:ext uri="{BB962C8B-B14F-4D97-AF65-F5344CB8AC3E}">
        <p14:creationId xmlns:p14="http://schemas.microsoft.com/office/powerpoint/2010/main" val="1601845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Do I Need to remember all of them  ???</a:t>
            </a:r>
            <a:endParaRPr lang="en-US" sz="2400" dirty="0">
              <a:solidFill>
                <a:schemeClr val="accent1">
                  <a:lumMod val="75000"/>
                </a:schemeClr>
              </a:solidFill>
              <a:latin typeface="Trebuchet MS"/>
              <a:cs typeface="Trebuchet MS"/>
            </a:endParaRPr>
          </a:p>
        </p:txBody>
      </p:sp>
      <p:pic>
        <p:nvPicPr>
          <p:cNvPr id="4" name="תמונה 3">
            <a:extLst>
              <a:ext uri="{FF2B5EF4-FFF2-40B4-BE49-F238E27FC236}">
                <a16:creationId xmlns:a16="http://schemas.microsoft.com/office/drawing/2014/main" id="{F52C51F8-E890-4662-8A44-41E003F56455}"/>
              </a:ext>
            </a:extLst>
          </p:cNvPr>
          <p:cNvPicPr>
            <a:picLocks noChangeAspect="1"/>
          </p:cNvPicPr>
          <p:nvPr/>
        </p:nvPicPr>
        <p:blipFill>
          <a:blip r:embed="rId2"/>
          <a:stretch>
            <a:fillRect/>
          </a:stretch>
        </p:blipFill>
        <p:spPr>
          <a:xfrm>
            <a:off x="2895600" y="585740"/>
            <a:ext cx="8090140" cy="6186052"/>
          </a:xfrm>
          <a:prstGeom prst="rect">
            <a:avLst/>
          </a:prstGeom>
        </p:spPr>
      </p:pic>
    </p:spTree>
    <p:extLst>
      <p:ext uri="{BB962C8B-B14F-4D97-AF65-F5344CB8AC3E}">
        <p14:creationId xmlns:p14="http://schemas.microsoft.com/office/powerpoint/2010/main" val="22547759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a:t>
            </a:r>
            <a:r>
              <a:rPr lang="fr-FR" sz="2400" dirty="0" err="1">
                <a:solidFill>
                  <a:schemeClr val="accent1">
                    <a:lumMod val="75000"/>
                  </a:schemeClr>
                </a:solidFill>
                <a:latin typeface="Trebuchet MS"/>
                <a:cs typeface="Trebuchet MS"/>
              </a:rPr>
              <a:t>Booleans</a:t>
            </a:r>
            <a:endParaRPr lang="fr-FR" sz="24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4F4DD636-564F-4D0C-A86C-B31E81DB0186}"/>
              </a:ext>
            </a:extLst>
          </p:cNvPr>
          <p:cNvSpPr txBox="1"/>
          <p:nvPr/>
        </p:nvSpPr>
        <p:spPr>
          <a:xfrm>
            <a:off x="2895600" y="609600"/>
            <a:ext cx="8561705" cy="1090042"/>
          </a:xfrm>
          <a:prstGeom prst="rect">
            <a:avLst/>
          </a:prstGeom>
        </p:spPr>
        <p:txBody>
          <a:bodyPr vert="horz" wrap="square" lIns="0" tIns="12700" rIns="0" bIns="0" rtlCol="0">
            <a:spAutoFit/>
          </a:bodyPr>
          <a:lstStyle/>
          <a:p>
            <a:pPr algn="l" fontAlgn="base"/>
            <a:r>
              <a:rPr lang="en-US" sz="1400" b="1" i="0" dirty="0">
                <a:effectLst/>
                <a:latin typeface="var(--font-din)"/>
              </a:rPr>
              <a:t>Booleans represent one of two values: True or False.</a:t>
            </a:r>
          </a:p>
          <a:p>
            <a:pPr algn="l" fontAlgn="base"/>
            <a:r>
              <a:rPr lang="en-US" sz="1400" b="1" i="0" dirty="0">
                <a:effectLst/>
                <a:latin typeface="var(--font-din)"/>
              </a:rPr>
              <a:t>Boolean Values</a:t>
            </a:r>
          </a:p>
          <a:p>
            <a:pPr algn="l" fontAlgn="base"/>
            <a:r>
              <a:rPr lang="en-US" sz="1400" b="1" i="0" dirty="0">
                <a:effectLst/>
                <a:latin typeface="var(--font-din)"/>
              </a:rPr>
              <a:t>In programming you often need to know if an expression is True or False.</a:t>
            </a:r>
          </a:p>
          <a:p>
            <a:pPr algn="l" fontAlgn="base"/>
            <a:r>
              <a:rPr lang="en-US" sz="1400" b="1" i="0" dirty="0">
                <a:effectLst/>
                <a:latin typeface="var(--font-din)"/>
              </a:rPr>
              <a:t>You can evaluate any expression in Python, and get one of two answers, True or False.</a:t>
            </a:r>
          </a:p>
          <a:p>
            <a:pPr algn="l" fontAlgn="base"/>
            <a:r>
              <a:rPr lang="en-US" sz="1400" b="1" i="0" dirty="0">
                <a:effectLst/>
                <a:latin typeface="var(--font-din)"/>
              </a:rPr>
              <a:t>When you compare two values, the expression is evaluated and Python returns the Boolean answer:</a:t>
            </a:r>
          </a:p>
        </p:txBody>
      </p:sp>
      <p:pic>
        <p:nvPicPr>
          <p:cNvPr id="8" name="תמונה 7">
            <a:extLst>
              <a:ext uri="{FF2B5EF4-FFF2-40B4-BE49-F238E27FC236}">
                <a16:creationId xmlns:a16="http://schemas.microsoft.com/office/drawing/2014/main" id="{A2A713BB-53F0-4002-824B-C4B5A8F0DBBD}"/>
              </a:ext>
            </a:extLst>
          </p:cNvPr>
          <p:cNvPicPr>
            <a:picLocks noChangeAspect="1"/>
          </p:cNvPicPr>
          <p:nvPr/>
        </p:nvPicPr>
        <p:blipFill>
          <a:blip r:embed="rId2"/>
          <a:stretch>
            <a:fillRect/>
          </a:stretch>
        </p:blipFill>
        <p:spPr>
          <a:xfrm>
            <a:off x="2895600" y="1840878"/>
            <a:ext cx="1438275" cy="1047750"/>
          </a:xfrm>
          <a:prstGeom prst="rect">
            <a:avLst/>
          </a:prstGeom>
        </p:spPr>
      </p:pic>
      <p:pic>
        <p:nvPicPr>
          <p:cNvPr id="10" name="תמונה 9">
            <a:extLst>
              <a:ext uri="{FF2B5EF4-FFF2-40B4-BE49-F238E27FC236}">
                <a16:creationId xmlns:a16="http://schemas.microsoft.com/office/drawing/2014/main" id="{F0F0D3C1-A0F1-43B0-95BB-39622BBD9DA3}"/>
              </a:ext>
            </a:extLst>
          </p:cNvPr>
          <p:cNvPicPr>
            <a:picLocks noChangeAspect="1"/>
          </p:cNvPicPr>
          <p:nvPr/>
        </p:nvPicPr>
        <p:blipFill>
          <a:blip r:embed="rId3"/>
          <a:stretch>
            <a:fillRect/>
          </a:stretch>
        </p:blipFill>
        <p:spPr>
          <a:xfrm>
            <a:off x="4572000" y="1859569"/>
            <a:ext cx="800100" cy="714375"/>
          </a:xfrm>
          <a:prstGeom prst="rect">
            <a:avLst/>
          </a:prstGeom>
        </p:spPr>
      </p:pic>
      <p:sp>
        <p:nvSpPr>
          <p:cNvPr id="11" name="object 3">
            <a:extLst>
              <a:ext uri="{FF2B5EF4-FFF2-40B4-BE49-F238E27FC236}">
                <a16:creationId xmlns:a16="http://schemas.microsoft.com/office/drawing/2014/main" id="{AA423F3E-0BA6-4F25-9488-C7AD6D426827}"/>
              </a:ext>
            </a:extLst>
          </p:cNvPr>
          <p:cNvSpPr txBox="1"/>
          <p:nvPr/>
        </p:nvSpPr>
        <p:spPr>
          <a:xfrm>
            <a:off x="2895599" y="3068683"/>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Evaluate Values and Variables</a:t>
            </a:r>
          </a:p>
          <a:p>
            <a:pPr algn="l" fontAlgn="base"/>
            <a:r>
              <a:rPr lang="en-US" sz="1400" b="1" i="0" dirty="0">
                <a:effectLst/>
                <a:latin typeface="var(--font-din)"/>
              </a:rPr>
              <a:t>The bool() function allows you to evaluate any value, and give you True or False in return,</a:t>
            </a:r>
          </a:p>
        </p:txBody>
      </p:sp>
      <p:pic>
        <p:nvPicPr>
          <p:cNvPr id="13" name="תמונה 12">
            <a:extLst>
              <a:ext uri="{FF2B5EF4-FFF2-40B4-BE49-F238E27FC236}">
                <a16:creationId xmlns:a16="http://schemas.microsoft.com/office/drawing/2014/main" id="{01B5386D-3929-4B9F-88A7-E1C9E49FA883}"/>
              </a:ext>
            </a:extLst>
          </p:cNvPr>
          <p:cNvPicPr>
            <a:picLocks noChangeAspect="1"/>
          </p:cNvPicPr>
          <p:nvPr/>
        </p:nvPicPr>
        <p:blipFill>
          <a:blip r:embed="rId4"/>
          <a:stretch>
            <a:fillRect/>
          </a:stretch>
        </p:blipFill>
        <p:spPr>
          <a:xfrm>
            <a:off x="2928937" y="3692449"/>
            <a:ext cx="3286125" cy="1457325"/>
          </a:xfrm>
          <a:prstGeom prst="rect">
            <a:avLst/>
          </a:prstGeom>
        </p:spPr>
      </p:pic>
      <p:pic>
        <p:nvPicPr>
          <p:cNvPr id="15" name="תמונה 14">
            <a:extLst>
              <a:ext uri="{FF2B5EF4-FFF2-40B4-BE49-F238E27FC236}">
                <a16:creationId xmlns:a16="http://schemas.microsoft.com/office/drawing/2014/main" id="{097D9A62-2FDC-4EBD-A54A-59FC98297994}"/>
              </a:ext>
            </a:extLst>
          </p:cNvPr>
          <p:cNvPicPr>
            <a:picLocks noChangeAspect="1"/>
          </p:cNvPicPr>
          <p:nvPr/>
        </p:nvPicPr>
        <p:blipFill>
          <a:blip r:embed="rId5"/>
          <a:stretch>
            <a:fillRect/>
          </a:stretch>
        </p:blipFill>
        <p:spPr>
          <a:xfrm>
            <a:off x="6466838" y="3692449"/>
            <a:ext cx="1419225" cy="895350"/>
          </a:xfrm>
          <a:prstGeom prst="rect">
            <a:avLst/>
          </a:prstGeom>
        </p:spPr>
      </p:pic>
    </p:spTree>
    <p:extLst>
      <p:ext uri="{BB962C8B-B14F-4D97-AF65-F5344CB8AC3E}">
        <p14:creationId xmlns:p14="http://schemas.microsoft.com/office/powerpoint/2010/main" val="19793495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a:t>
            </a:r>
            <a:r>
              <a:rPr lang="fr-FR" sz="2400" dirty="0" err="1">
                <a:solidFill>
                  <a:schemeClr val="accent1">
                    <a:lumMod val="75000"/>
                  </a:schemeClr>
                </a:solidFill>
                <a:latin typeface="Trebuchet MS"/>
                <a:cs typeface="Trebuchet MS"/>
              </a:rPr>
              <a:t>Operators</a:t>
            </a:r>
            <a:endParaRPr lang="fr-FR" sz="24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4F4DD636-564F-4D0C-A86C-B31E81DB0186}"/>
              </a:ext>
            </a:extLst>
          </p:cNvPr>
          <p:cNvSpPr txBox="1"/>
          <p:nvPr/>
        </p:nvSpPr>
        <p:spPr>
          <a:xfrm>
            <a:off x="2895600" y="609600"/>
            <a:ext cx="8561705" cy="874598"/>
          </a:xfrm>
          <a:prstGeom prst="rect">
            <a:avLst/>
          </a:prstGeom>
        </p:spPr>
        <p:txBody>
          <a:bodyPr vert="horz" wrap="square" lIns="0" tIns="12700" rIns="0" bIns="0" rtlCol="0">
            <a:spAutoFit/>
          </a:bodyPr>
          <a:lstStyle/>
          <a:p>
            <a:pPr algn="l" fontAlgn="base"/>
            <a:r>
              <a:rPr lang="en-US" sz="1400" b="1" i="0" dirty="0">
                <a:effectLst/>
                <a:latin typeface="var(--font-din)"/>
              </a:rPr>
              <a:t>Python Operators</a:t>
            </a:r>
          </a:p>
          <a:p>
            <a:pPr algn="l" fontAlgn="base"/>
            <a:r>
              <a:rPr lang="en-US" sz="1400" b="1" i="0" dirty="0">
                <a:effectLst/>
                <a:latin typeface="var(--font-din)"/>
              </a:rPr>
              <a:t>Operators are used to perform operations on variables and values.</a:t>
            </a:r>
          </a:p>
          <a:p>
            <a:pPr algn="l" fontAlgn="base"/>
            <a:endParaRPr lang="en-US" sz="1400" b="1" i="0" dirty="0">
              <a:effectLst/>
              <a:latin typeface="var(--font-din)"/>
            </a:endParaRPr>
          </a:p>
          <a:p>
            <a:pPr algn="l" fontAlgn="base"/>
            <a:r>
              <a:rPr lang="en-US" sz="1400" b="1" i="0" dirty="0">
                <a:effectLst/>
                <a:latin typeface="var(--font-din)"/>
              </a:rPr>
              <a:t>In the example below, we use the + operator to add together two values:</a:t>
            </a:r>
          </a:p>
        </p:txBody>
      </p:sp>
      <p:pic>
        <p:nvPicPr>
          <p:cNvPr id="4" name="תמונה 3">
            <a:extLst>
              <a:ext uri="{FF2B5EF4-FFF2-40B4-BE49-F238E27FC236}">
                <a16:creationId xmlns:a16="http://schemas.microsoft.com/office/drawing/2014/main" id="{4BBF72DB-EC98-4B73-81FA-E88B160FE3A2}"/>
              </a:ext>
            </a:extLst>
          </p:cNvPr>
          <p:cNvPicPr>
            <a:picLocks noChangeAspect="1"/>
          </p:cNvPicPr>
          <p:nvPr/>
        </p:nvPicPr>
        <p:blipFill rotWithShape="1">
          <a:blip r:embed="rId2"/>
          <a:srcRect r="13901"/>
          <a:stretch/>
        </p:blipFill>
        <p:spPr>
          <a:xfrm>
            <a:off x="2806460" y="2057400"/>
            <a:ext cx="8561705" cy="3133725"/>
          </a:xfrm>
          <a:prstGeom prst="rect">
            <a:avLst/>
          </a:prstGeom>
        </p:spPr>
      </p:pic>
    </p:spTree>
    <p:extLst>
      <p:ext uri="{BB962C8B-B14F-4D97-AF65-F5344CB8AC3E}">
        <p14:creationId xmlns:p14="http://schemas.microsoft.com/office/powerpoint/2010/main" val="20383154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a:t>
            </a:r>
            <a:r>
              <a:rPr lang="fr-FR" sz="2400" dirty="0" err="1">
                <a:solidFill>
                  <a:schemeClr val="accent1">
                    <a:lumMod val="75000"/>
                  </a:schemeClr>
                </a:solidFill>
                <a:latin typeface="Trebuchet MS"/>
                <a:cs typeface="Trebuchet MS"/>
              </a:rPr>
              <a:t>Operators</a:t>
            </a:r>
            <a:endParaRPr lang="fr-FR" sz="2400" dirty="0">
              <a:solidFill>
                <a:schemeClr val="accent1">
                  <a:lumMod val="75000"/>
                </a:schemeClr>
              </a:solidFill>
              <a:latin typeface="Trebuchet MS"/>
              <a:cs typeface="Trebuchet MS"/>
            </a:endParaRPr>
          </a:p>
        </p:txBody>
      </p:sp>
      <p:pic>
        <p:nvPicPr>
          <p:cNvPr id="6" name="תמונה 5">
            <a:extLst>
              <a:ext uri="{FF2B5EF4-FFF2-40B4-BE49-F238E27FC236}">
                <a16:creationId xmlns:a16="http://schemas.microsoft.com/office/drawing/2014/main" id="{5BD25240-0805-4142-BC75-161039F6B409}"/>
              </a:ext>
            </a:extLst>
          </p:cNvPr>
          <p:cNvPicPr>
            <a:picLocks noChangeAspect="1"/>
          </p:cNvPicPr>
          <p:nvPr/>
        </p:nvPicPr>
        <p:blipFill rotWithShape="1">
          <a:blip r:embed="rId2"/>
          <a:srcRect r="10878"/>
          <a:stretch/>
        </p:blipFill>
        <p:spPr>
          <a:xfrm>
            <a:off x="2813649" y="1143000"/>
            <a:ext cx="8964283" cy="4667250"/>
          </a:xfrm>
          <a:prstGeom prst="rect">
            <a:avLst/>
          </a:prstGeom>
        </p:spPr>
      </p:pic>
    </p:spTree>
    <p:extLst>
      <p:ext uri="{BB962C8B-B14F-4D97-AF65-F5344CB8AC3E}">
        <p14:creationId xmlns:p14="http://schemas.microsoft.com/office/powerpoint/2010/main" val="162836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a:t>
            </a:r>
            <a:r>
              <a:rPr lang="fr-FR" sz="2400" dirty="0" err="1">
                <a:solidFill>
                  <a:schemeClr val="accent1">
                    <a:lumMod val="75000"/>
                  </a:schemeClr>
                </a:solidFill>
                <a:latin typeface="Trebuchet MS"/>
                <a:cs typeface="Trebuchet MS"/>
              </a:rPr>
              <a:t>Operators</a:t>
            </a:r>
            <a:endParaRPr lang="fr-FR" sz="2400" dirty="0">
              <a:solidFill>
                <a:schemeClr val="accent1">
                  <a:lumMod val="75000"/>
                </a:schemeClr>
              </a:solidFill>
              <a:latin typeface="Trebuchet MS"/>
              <a:cs typeface="Trebuchet MS"/>
            </a:endParaRPr>
          </a:p>
        </p:txBody>
      </p:sp>
      <p:pic>
        <p:nvPicPr>
          <p:cNvPr id="4" name="תמונה 3">
            <a:extLst>
              <a:ext uri="{FF2B5EF4-FFF2-40B4-BE49-F238E27FC236}">
                <a16:creationId xmlns:a16="http://schemas.microsoft.com/office/drawing/2014/main" id="{DC959CA1-89E0-4449-A00E-B7D1553195CE}"/>
              </a:ext>
            </a:extLst>
          </p:cNvPr>
          <p:cNvPicPr>
            <a:picLocks noChangeAspect="1"/>
          </p:cNvPicPr>
          <p:nvPr/>
        </p:nvPicPr>
        <p:blipFill>
          <a:blip r:embed="rId2"/>
          <a:stretch>
            <a:fillRect/>
          </a:stretch>
        </p:blipFill>
        <p:spPr>
          <a:xfrm>
            <a:off x="2971800" y="1067956"/>
            <a:ext cx="8122615" cy="4114800"/>
          </a:xfrm>
          <a:prstGeom prst="rect">
            <a:avLst/>
          </a:prstGeom>
        </p:spPr>
      </p:pic>
    </p:spTree>
    <p:extLst>
      <p:ext uri="{BB962C8B-B14F-4D97-AF65-F5344CB8AC3E}">
        <p14:creationId xmlns:p14="http://schemas.microsoft.com/office/powerpoint/2010/main" val="42243934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a:t>
            </a:r>
            <a:r>
              <a:rPr lang="fr-FR" sz="2400" dirty="0" err="1">
                <a:solidFill>
                  <a:schemeClr val="accent1">
                    <a:lumMod val="75000"/>
                  </a:schemeClr>
                </a:solidFill>
                <a:latin typeface="Trebuchet MS"/>
                <a:cs typeface="Trebuchet MS"/>
              </a:rPr>
              <a:t>Operators</a:t>
            </a:r>
            <a:endParaRPr lang="fr-FR" sz="2400" dirty="0">
              <a:solidFill>
                <a:schemeClr val="accent1">
                  <a:lumMod val="75000"/>
                </a:schemeClr>
              </a:solidFill>
              <a:latin typeface="Trebuchet MS"/>
              <a:cs typeface="Trebuchet MS"/>
            </a:endParaRPr>
          </a:p>
        </p:txBody>
      </p:sp>
      <p:pic>
        <p:nvPicPr>
          <p:cNvPr id="5" name="תמונה 4">
            <a:extLst>
              <a:ext uri="{FF2B5EF4-FFF2-40B4-BE49-F238E27FC236}">
                <a16:creationId xmlns:a16="http://schemas.microsoft.com/office/drawing/2014/main" id="{8A913634-BE15-46B6-A124-04FE6E304CCC}"/>
              </a:ext>
            </a:extLst>
          </p:cNvPr>
          <p:cNvPicPr>
            <a:picLocks noChangeAspect="1"/>
          </p:cNvPicPr>
          <p:nvPr/>
        </p:nvPicPr>
        <p:blipFill>
          <a:blip r:embed="rId2"/>
          <a:stretch>
            <a:fillRect/>
          </a:stretch>
        </p:blipFill>
        <p:spPr>
          <a:xfrm>
            <a:off x="2806460" y="685800"/>
            <a:ext cx="9258300" cy="2171700"/>
          </a:xfrm>
          <a:prstGeom prst="rect">
            <a:avLst/>
          </a:prstGeom>
        </p:spPr>
      </p:pic>
      <p:pic>
        <p:nvPicPr>
          <p:cNvPr id="7" name="תמונה 6">
            <a:extLst>
              <a:ext uri="{FF2B5EF4-FFF2-40B4-BE49-F238E27FC236}">
                <a16:creationId xmlns:a16="http://schemas.microsoft.com/office/drawing/2014/main" id="{32CB25C0-F629-46A2-8D6F-C69A901C63C9}"/>
              </a:ext>
            </a:extLst>
          </p:cNvPr>
          <p:cNvPicPr>
            <a:picLocks noChangeAspect="1"/>
          </p:cNvPicPr>
          <p:nvPr/>
        </p:nvPicPr>
        <p:blipFill rotWithShape="1">
          <a:blip r:embed="rId3"/>
          <a:srcRect b="11505"/>
          <a:stretch/>
        </p:blipFill>
        <p:spPr>
          <a:xfrm>
            <a:off x="2771775" y="3064872"/>
            <a:ext cx="9420225" cy="1888128"/>
          </a:xfrm>
          <a:prstGeom prst="rect">
            <a:avLst/>
          </a:prstGeom>
        </p:spPr>
      </p:pic>
    </p:spTree>
    <p:extLst>
      <p:ext uri="{BB962C8B-B14F-4D97-AF65-F5344CB8AC3E}">
        <p14:creationId xmlns:p14="http://schemas.microsoft.com/office/powerpoint/2010/main" val="35302667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If ... </a:t>
            </a:r>
            <a:r>
              <a:rPr lang="fr-FR" sz="2400" dirty="0" err="1">
                <a:solidFill>
                  <a:schemeClr val="accent1">
                    <a:lumMod val="75000"/>
                  </a:schemeClr>
                </a:solidFill>
                <a:latin typeface="Trebuchet MS"/>
                <a:cs typeface="Trebuchet MS"/>
              </a:rPr>
              <a:t>Else</a:t>
            </a:r>
            <a:endParaRPr lang="fr-FR" sz="2400" dirty="0">
              <a:solidFill>
                <a:schemeClr val="accent1">
                  <a:lumMod val="75000"/>
                </a:schemeClr>
              </a:solidFill>
              <a:latin typeface="Trebuchet MS"/>
              <a:cs typeface="Trebuchet MS"/>
            </a:endParaRPr>
          </a:p>
        </p:txBody>
      </p:sp>
      <p:pic>
        <p:nvPicPr>
          <p:cNvPr id="4" name="תמונה 3">
            <a:extLst>
              <a:ext uri="{FF2B5EF4-FFF2-40B4-BE49-F238E27FC236}">
                <a16:creationId xmlns:a16="http://schemas.microsoft.com/office/drawing/2014/main" id="{882B281F-5CD4-4437-A0C5-71B07D857594}"/>
              </a:ext>
            </a:extLst>
          </p:cNvPr>
          <p:cNvPicPr>
            <a:picLocks noChangeAspect="1"/>
          </p:cNvPicPr>
          <p:nvPr/>
        </p:nvPicPr>
        <p:blipFill>
          <a:blip r:embed="rId2"/>
          <a:stretch>
            <a:fillRect/>
          </a:stretch>
        </p:blipFill>
        <p:spPr>
          <a:xfrm>
            <a:off x="2791537" y="976146"/>
            <a:ext cx="4295775" cy="1400175"/>
          </a:xfrm>
          <a:prstGeom prst="rect">
            <a:avLst/>
          </a:prstGeom>
        </p:spPr>
      </p:pic>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r>
              <a:rPr lang="en-US" sz="1400" b="1" i="0" dirty="0">
                <a:effectLst/>
                <a:latin typeface="var(--font-din)"/>
              </a:rPr>
              <a:t>If statement:</a:t>
            </a:r>
          </a:p>
        </p:txBody>
      </p:sp>
      <p:sp>
        <p:nvSpPr>
          <p:cNvPr id="9" name="object 3">
            <a:extLst>
              <a:ext uri="{FF2B5EF4-FFF2-40B4-BE49-F238E27FC236}">
                <a16:creationId xmlns:a16="http://schemas.microsoft.com/office/drawing/2014/main" id="{60250AB3-2179-48BA-AFA6-0ED31707D012}"/>
              </a:ext>
            </a:extLst>
          </p:cNvPr>
          <p:cNvSpPr txBox="1"/>
          <p:nvPr/>
        </p:nvSpPr>
        <p:spPr>
          <a:xfrm>
            <a:off x="2806460" y="2514600"/>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Python relies on indentation (whitespace at the beginning of a line) to define scope in the code. Java programming language use curly-brackets for this purpose.</a:t>
            </a:r>
          </a:p>
        </p:txBody>
      </p:sp>
      <p:pic>
        <p:nvPicPr>
          <p:cNvPr id="10" name="תמונה 9">
            <a:extLst>
              <a:ext uri="{FF2B5EF4-FFF2-40B4-BE49-F238E27FC236}">
                <a16:creationId xmlns:a16="http://schemas.microsoft.com/office/drawing/2014/main" id="{9E658C6A-6B8F-492E-83E4-180EDF2BCD8E}"/>
              </a:ext>
            </a:extLst>
          </p:cNvPr>
          <p:cNvPicPr>
            <a:picLocks noChangeAspect="1"/>
          </p:cNvPicPr>
          <p:nvPr/>
        </p:nvPicPr>
        <p:blipFill>
          <a:blip r:embed="rId3"/>
          <a:stretch>
            <a:fillRect/>
          </a:stretch>
        </p:blipFill>
        <p:spPr>
          <a:xfrm>
            <a:off x="2772846" y="3123907"/>
            <a:ext cx="6353175" cy="2238375"/>
          </a:xfrm>
          <a:prstGeom prst="rect">
            <a:avLst/>
          </a:prstGeom>
        </p:spPr>
      </p:pic>
    </p:spTree>
    <p:extLst>
      <p:ext uri="{BB962C8B-B14F-4D97-AF65-F5344CB8AC3E}">
        <p14:creationId xmlns:p14="http://schemas.microsoft.com/office/powerpoint/2010/main" val="2080001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Why Python?</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1520929"/>
          </a:xfrm>
          <a:prstGeom prst="rect">
            <a:avLst/>
          </a:prstGeom>
        </p:spPr>
        <p:txBody>
          <a:bodyPr vert="horz" wrap="square" lIns="0" tIns="12700" rIns="0" bIns="0" rtlCol="0">
            <a:spAutoFit/>
          </a:bodyPr>
          <a:lstStyle/>
          <a:p>
            <a:pPr marL="285750" indent="-285750" algn="l" fontAlgn="base">
              <a:buFont typeface="Arial" panose="020B0604020202020204" pitchFamily="34" charset="0"/>
              <a:buChar char="•"/>
            </a:pPr>
            <a:r>
              <a:rPr lang="en-US" sz="1400" b="1" i="0" dirty="0">
                <a:effectLst/>
                <a:latin typeface="var(--font-din)"/>
              </a:rPr>
              <a:t>Python works on different platforms (Windows, Mac, Linux, Raspberry Pi, </a:t>
            </a:r>
            <a:r>
              <a:rPr lang="en-US" sz="1400" b="1" i="0" dirty="0" err="1">
                <a:effectLst/>
                <a:latin typeface="var(--font-din)"/>
              </a:rPr>
              <a:t>etc</a:t>
            </a:r>
            <a:r>
              <a:rPr lang="en-US" sz="1400" b="1" i="0" dirty="0">
                <a:effectLst/>
                <a:latin typeface="var(--font-din)"/>
              </a:rPr>
              <a:t>).</a:t>
            </a:r>
          </a:p>
          <a:p>
            <a:pPr marL="285750" indent="-285750" algn="l" fontAlgn="base">
              <a:buFont typeface="Arial" panose="020B0604020202020204" pitchFamily="34" charset="0"/>
              <a:buChar char="•"/>
            </a:pPr>
            <a:r>
              <a:rPr lang="en-US" sz="1400" b="1" i="0" dirty="0">
                <a:effectLst/>
                <a:latin typeface="var(--font-din)"/>
              </a:rPr>
              <a:t>Python has a simple syntax similar to the English language.</a:t>
            </a:r>
          </a:p>
          <a:p>
            <a:pPr marL="285750" indent="-285750" algn="l" fontAlgn="base">
              <a:buFont typeface="Arial" panose="020B0604020202020204" pitchFamily="34" charset="0"/>
              <a:buChar char="•"/>
            </a:pPr>
            <a:r>
              <a:rPr lang="en-US" sz="1400" b="1" i="0" dirty="0">
                <a:effectLst/>
                <a:latin typeface="var(--font-din)"/>
              </a:rPr>
              <a:t>Python has syntax that allows developers to write programs with fewer lines than some other programming languages.</a:t>
            </a:r>
          </a:p>
          <a:p>
            <a:pPr marL="285750" indent="-285750" algn="l" fontAlgn="base">
              <a:buFont typeface="Arial" panose="020B0604020202020204" pitchFamily="34" charset="0"/>
              <a:buChar char="•"/>
            </a:pPr>
            <a:r>
              <a:rPr lang="en-US" sz="1400" b="1" i="0" dirty="0">
                <a:effectLst/>
                <a:latin typeface="var(--font-din)"/>
              </a:rPr>
              <a:t>Python runs on an interpreter system, meaning that code can be executed as soon as it is written. This means that prototyping can be very quick.</a:t>
            </a:r>
          </a:p>
          <a:p>
            <a:pPr marL="285750" indent="-285750" algn="l" fontAlgn="base">
              <a:buFont typeface="Arial" panose="020B0604020202020204" pitchFamily="34" charset="0"/>
              <a:buChar char="•"/>
            </a:pPr>
            <a:r>
              <a:rPr lang="en-US" sz="1400" b="1" i="0" dirty="0">
                <a:effectLst/>
                <a:latin typeface="var(--font-din)"/>
              </a:rPr>
              <a:t>Python can be treated in a procedural way, an object-oriented way or a functional way.</a:t>
            </a:r>
          </a:p>
        </p:txBody>
      </p:sp>
      <p:pic>
        <p:nvPicPr>
          <p:cNvPr id="4" name="תמונה 3">
            <a:extLst>
              <a:ext uri="{FF2B5EF4-FFF2-40B4-BE49-F238E27FC236}">
                <a16:creationId xmlns:a16="http://schemas.microsoft.com/office/drawing/2014/main" id="{CF3937AC-637E-4EC9-AB6D-9005CBB25844}"/>
              </a:ext>
            </a:extLst>
          </p:cNvPr>
          <p:cNvPicPr>
            <a:picLocks noChangeAspect="1"/>
          </p:cNvPicPr>
          <p:nvPr/>
        </p:nvPicPr>
        <p:blipFill rotWithShape="1">
          <a:blip r:embed="rId2"/>
          <a:srcRect l="931" t="4345" r="-931" b="-512"/>
          <a:stretch/>
        </p:blipFill>
        <p:spPr>
          <a:xfrm>
            <a:off x="3124200" y="2231385"/>
            <a:ext cx="8409305" cy="4441949"/>
          </a:xfrm>
          <a:prstGeom prst="rect">
            <a:avLst/>
          </a:prstGeom>
        </p:spPr>
      </p:pic>
    </p:spTree>
    <p:extLst>
      <p:ext uri="{BB962C8B-B14F-4D97-AF65-F5344CB8AC3E}">
        <p14:creationId xmlns:p14="http://schemas.microsoft.com/office/powerpoint/2010/main" val="27258321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If ... </a:t>
            </a:r>
            <a:r>
              <a:rPr lang="fr-FR" sz="2400" dirty="0" err="1">
                <a:solidFill>
                  <a:schemeClr val="accent1">
                    <a:lumMod val="75000"/>
                  </a:schemeClr>
                </a:solidFill>
                <a:latin typeface="Trebuchet MS"/>
                <a:cs typeface="Trebuchet MS"/>
              </a:rPr>
              <a:t>Else</a:t>
            </a:r>
            <a:endParaRPr lang="fr-FR" sz="2400" dirty="0">
              <a:solidFill>
                <a:schemeClr val="accent1">
                  <a:lumMod val="75000"/>
                </a:schemeClr>
              </a:solidFill>
              <a:latin typeface="Trebuchet MS"/>
              <a:cs typeface="Trebuchet MS"/>
            </a:endParaRPr>
          </a:p>
        </p:txBody>
      </p:sp>
      <p:pic>
        <p:nvPicPr>
          <p:cNvPr id="4" name="תמונה 3">
            <a:extLst>
              <a:ext uri="{FF2B5EF4-FFF2-40B4-BE49-F238E27FC236}">
                <a16:creationId xmlns:a16="http://schemas.microsoft.com/office/drawing/2014/main" id="{882B281F-5CD4-4437-A0C5-71B07D857594}"/>
              </a:ext>
            </a:extLst>
          </p:cNvPr>
          <p:cNvPicPr>
            <a:picLocks noChangeAspect="1"/>
          </p:cNvPicPr>
          <p:nvPr/>
        </p:nvPicPr>
        <p:blipFill>
          <a:blip r:embed="rId2"/>
          <a:stretch>
            <a:fillRect/>
          </a:stretch>
        </p:blipFill>
        <p:spPr>
          <a:xfrm>
            <a:off x="2791537" y="976146"/>
            <a:ext cx="4295775" cy="1400175"/>
          </a:xfrm>
          <a:prstGeom prst="rect">
            <a:avLst/>
          </a:prstGeom>
        </p:spPr>
      </p:pic>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r>
              <a:rPr lang="en-US" sz="1400" b="1" i="0" dirty="0">
                <a:effectLst/>
                <a:latin typeface="var(--font-din)"/>
              </a:rPr>
              <a:t>If statement:</a:t>
            </a:r>
          </a:p>
        </p:txBody>
      </p:sp>
      <p:sp>
        <p:nvSpPr>
          <p:cNvPr id="9" name="object 3">
            <a:extLst>
              <a:ext uri="{FF2B5EF4-FFF2-40B4-BE49-F238E27FC236}">
                <a16:creationId xmlns:a16="http://schemas.microsoft.com/office/drawing/2014/main" id="{60250AB3-2179-48BA-AFA6-0ED31707D012}"/>
              </a:ext>
            </a:extLst>
          </p:cNvPr>
          <p:cNvSpPr txBox="1"/>
          <p:nvPr/>
        </p:nvSpPr>
        <p:spPr>
          <a:xfrm>
            <a:off x="2806460" y="2514600"/>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Python relies on indentation (whitespace at the beginning of a line) to define scope in the code. Java programming language use curly-brackets for this purpose.</a:t>
            </a:r>
          </a:p>
        </p:txBody>
      </p:sp>
      <p:pic>
        <p:nvPicPr>
          <p:cNvPr id="10" name="תמונה 9">
            <a:extLst>
              <a:ext uri="{FF2B5EF4-FFF2-40B4-BE49-F238E27FC236}">
                <a16:creationId xmlns:a16="http://schemas.microsoft.com/office/drawing/2014/main" id="{9E658C6A-6B8F-492E-83E4-180EDF2BCD8E}"/>
              </a:ext>
            </a:extLst>
          </p:cNvPr>
          <p:cNvPicPr>
            <a:picLocks noChangeAspect="1"/>
          </p:cNvPicPr>
          <p:nvPr/>
        </p:nvPicPr>
        <p:blipFill rotWithShape="1">
          <a:blip r:embed="rId3"/>
          <a:srcRect b="65342"/>
          <a:stretch/>
        </p:blipFill>
        <p:spPr>
          <a:xfrm>
            <a:off x="2772846" y="3123907"/>
            <a:ext cx="6353175" cy="775783"/>
          </a:xfrm>
          <a:prstGeom prst="rect">
            <a:avLst/>
          </a:prstGeom>
        </p:spPr>
      </p:pic>
      <p:pic>
        <p:nvPicPr>
          <p:cNvPr id="5" name="תמונה 4">
            <a:extLst>
              <a:ext uri="{FF2B5EF4-FFF2-40B4-BE49-F238E27FC236}">
                <a16:creationId xmlns:a16="http://schemas.microsoft.com/office/drawing/2014/main" id="{C43125D5-8E77-4013-B80B-2A52D51DEA33}"/>
              </a:ext>
            </a:extLst>
          </p:cNvPr>
          <p:cNvPicPr>
            <a:picLocks noChangeAspect="1"/>
          </p:cNvPicPr>
          <p:nvPr/>
        </p:nvPicPr>
        <p:blipFill>
          <a:blip r:embed="rId4"/>
          <a:stretch>
            <a:fillRect/>
          </a:stretch>
        </p:blipFill>
        <p:spPr>
          <a:xfrm>
            <a:off x="2772846" y="3943504"/>
            <a:ext cx="4861601" cy="628496"/>
          </a:xfrm>
          <a:prstGeom prst="rect">
            <a:avLst/>
          </a:prstGeom>
        </p:spPr>
      </p:pic>
      <p:pic>
        <p:nvPicPr>
          <p:cNvPr id="7" name="תמונה 6">
            <a:extLst>
              <a:ext uri="{FF2B5EF4-FFF2-40B4-BE49-F238E27FC236}">
                <a16:creationId xmlns:a16="http://schemas.microsoft.com/office/drawing/2014/main" id="{3D3A0F2D-8EF6-470C-995D-D02A7AE29250}"/>
              </a:ext>
            </a:extLst>
          </p:cNvPr>
          <p:cNvPicPr>
            <a:picLocks noChangeAspect="1"/>
          </p:cNvPicPr>
          <p:nvPr/>
        </p:nvPicPr>
        <p:blipFill>
          <a:blip r:embed="rId5"/>
          <a:stretch>
            <a:fillRect/>
          </a:stretch>
        </p:blipFill>
        <p:spPr>
          <a:xfrm>
            <a:off x="2772846" y="4719852"/>
            <a:ext cx="3000375" cy="1562100"/>
          </a:xfrm>
          <a:prstGeom prst="rect">
            <a:avLst/>
          </a:prstGeom>
        </p:spPr>
      </p:pic>
      <p:pic>
        <p:nvPicPr>
          <p:cNvPr id="12" name="תמונה 11">
            <a:extLst>
              <a:ext uri="{FF2B5EF4-FFF2-40B4-BE49-F238E27FC236}">
                <a16:creationId xmlns:a16="http://schemas.microsoft.com/office/drawing/2014/main" id="{3BACF130-5A0C-4B6E-85A5-CD6E992D691B}"/>
              </a:ext>
            </a:extLst>
          </p:cNvPr>
          <p:cNvPicPr>
            <a:picLocks noChangeAspect="1"/>
          </p:cNvPicPr>
          <p:nvPr/>
        </p:nvPicPr>
        <p:blipFill>
          <a:blip r:embed="rId6"/>
          <a:stretch>
            <a:fillRect/>
          </a:stretch>
        </p:blipFill>
        <p:spPr>
          <a:xfrm>
            <a:off x="5917803" y="4719852"/>
            <a:ext cx="2114550" cy="542925"/>
          </a:xfrm>
          <a:prstGeom prst="rect">
            <a:avLst/>
          </a:prstGeom>
        </p:spPr>
      </p:pic>
      <p:pic>
        <p:nvPicPr>
          <p:cNvPr id="14" name="תמונה 13">
            <a:extLst>
              <a:ext uri="{FF2B5EF4-FFF2-40B4-BE49-F238E27FC236}">
                <a16:creationId xmlns:a16="http://schemas.microsoft.com/office/drawing/2014/main" id="{F86E1CB8-0A2B-4CA2-9FC0-20D8A958A67B}"/>
              </a:ext>
            </a:extLst>
          </p:cNvPr>
          <p:cNvPicPr>
            <a:picLocks noChangeAspect="1"/>
          </p:cNvPicPr>
          <p:nvPr/>
        </p:nvPicPr>
        <p:blipFill>
          <a:blip r:embed="rId7"/>
          <a:stretch>
            <a:fillRect/>
          </a:stretch>
        </p:blipFill>
        <p:spPr>
          <a:xfrm>
            <a:off x="7176452" y="968592"/>
            <a:ext cx="1743075" cy="676275"/>
          </a:xfrm>
          <a:prstGeom prst="rect">
            <a:avLst/>
          </a:prstGeom>
        </p:spPr>
      </p:pic>
    </p:spTree>
    <p:extLst>
      <p:ext uri="{BB962C8B-B14F-4D97-AF65-F5344CB8AC3E}">
        <p14:creationId xmlns:p14="http://schemas.microsoft.com/office/powerpoint/2010/main" val="14586485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If ... </a:t>
            </a:r>
            <a:r>
              <a:rPr lang="fr-FR" sz="2400" dirty="0" err="1">
                <a:solidFill>
                  <a:schemeClr val="accent1">
                    <a:lumMod val="75000"/>
                  </a:schemeClr>
                </a:solidFill>
                <a:latin typeface="Trebuchet MS"/>
                <a:cs typeface="Trebuchet MS"/>
              </a:rPr>
              <a:t>Else</a:t>
            </a:r>
            <a:endParaRPr lang="fr-FR" sz="2400" dirty="0">
              <a:solidFill>
                <a:schemeClr val="accent1">
                  <a:lumMod val="75000"/>
                </a:schemeClr>
              </a:solidFill>
              <a:latin typeface="Trebuchet MS"/>
              <a:cs typeface="Trebuchet MS"/>
            </a:endParaRP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And</a:t>
            </a:r>
          </a:p>
          <a:p>
            <a:pPr algn="l" fontAlgn="base"/>
            <a:r>
              <a:rPr lang="en-US" sz="1400" b="1" i="0" dirty="0">
                <a:effectLst/>
                <a:latin typeface="var(--font-din)"/>
              </a:rPr>
              <a:t>The and keyword is a logical operator, and is used to combine conditional statements:</a:t>
            </a:r>
          </a:p>
        </p:txBody>
      </p:sp>
      <p:sp>
        <p:nvSpPr>
          <p:cNvPr id="9" name="object 3">
            <a:extLst>
              <a:ext uri="{FF2B5EF4-FFF2-40B4-BE49-F238E27FC236}">
                <a16:creationId xmlns:a16="http://schemas.microsoft.com/office/drawing/2014/main" id="{60250AB3-2179-48BA-AFA6-0ED31707D012}"/>
              </a:ext>
            </a:extLst>
          </p:cNvPr>
          <p:cNvSpPr txBox="1"/>
          <p:nvPr/>
        </p:nvSpPr>
        <p:spPr>
          <a:xfrm>
            <a:off x="2772846" y="2328936"/>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Or</a:t>
            </a:r>
          </a:p>
          <a:p>
            <a:pPr algn="l" fontAlgn="base"/>
            <a:r>
              <a:rPr lang="en-US" sz="1400" b="1" i="0" dirty="0">
                <a:effectLst/>
                <a:latin typeface="var(--font-din)"/>
              </a:rPr>
              <a:t>The or keyword is a logical operator, and is used to combine conditional statements:</a:t>
            </a:r>
          </a:p>
        </p:txBody>
      </p:sp>
      <p:pic>
        <p:nvPicPr>
          <p:cNvPr id="6" name="תמונה 5">
            <a:extLst>
              <a:ext uri="{FF2B5EF4-FFF2-40B4-BE49-F238E27FC236}">
                <a16:creationId xmlns:a16="http://schemas.microsoft.com/office/drawing/2014/main" id="{0F2CF857-6F1D-4537-8392-C444994EF594}"/>
              </a:ext>
            </a:extLst>
          </p:cNvPr>
          <p:cNvPicPr>
            <a:picLocks noChangeAspect="1"/>
          </p:cNvPicPr>
          <p:nvPr/>
        </p:nvPicPr>
        <p:blipFill rotWithShape="1">
          <a:blip r:embed="rId2"/>
          <a:srcRect t="39207"/>
          <a:stretch/>
        </p:blipFill>
        <p:spPr>
          <a:xfrm>
            <a:off x="2804476" y="1175954"/>
            <a:ext cx="3495675" cy="938068"/>
          </a:xfrm>
          <a:prstGeom prst="rect">
            <a:avLst/>
          </a:prstGeom>
        </p:spPr>
      </p:pic>
      <p:pic>
        <p:nvPicPr>
          <p:cNvPr id="13" name="תמונה 12">
            <a:extLst>
              <a:ext uri="{FF2B5EF4-FFF2-40B4-BE49-F238E27FC236}">
                <a16:creationId xmlns:a16="http://schemas.microsoft.com/office/drawing/2014/main" id="{CE0FF114-DC6B-4E65-9B31-CB8BB09154EA}"/>
              </a:ext>
            </a:extLst>
          </p:cNvPr>
          <p:cNvPicPr>
            <a:picLocks noChangeAspect="1"/>
          </p:cNvPicPr>
          <p:nvPr/>
        </p:nvPicPr>
        <p:blipFill>
          <a:blip r:embed="rId3"/>
          <a:stretch>
            <a:fillRect/>
          </a:stretch>
        </p:blipFill>
        <p:spPr>
          <a:xfrm>
            <a:off x="6400800" y="1177900"/>
            <a:ext cx="2409825" cy="390525"/>
          </a:xfrm>
          <a:prstGeom prst="rect">
            <a:avLst/>
          </a:prstGeom>
        </p:spPr>
      </p:pic>
      <p:pic>
        <p:nvPicPr>
          <p:cNvPr id="16" name="תמונה 15">
            <a:extLst>
              <a:ext uri="{FF2B5EF4-FFF2-40B4-BE49-F238E27FC236}">
                <a16:creationId xmlns:a16="http://schemas.microsoft.com/office/drawing/2014/main" id="{7CEB0039-D756-4EE9-B1FC-A6DEED0756CF}"/>
              </a:ext>
            </a:extLst>
          </p:cNvPr>
          <p:cNvPicPr>
            <a:picLocks noChangeAspect="1"/>
          </p:cNvPicPr>
          <p:nvPr/>
        </p:nvPicPr>
        <p:blipFill>
          <a:blip r:embed="rId4"/>
          <a:stretch>
            <a:fillRect/>
          </a:stretch>
        </p:blipFill>
        <p:spPr>
          <a:xfrm>
            <a:off x="2772846" y="2957625"/>
            <a:ext cx="3981450" cy="1571625"/>
          </a:xfrm>
          <a:prstGeom prst="rect">
            <a:avLst/>
          </a:prstGeom>
        </p:spPr>
      </p:pic>
      <p:pic>
        <p:nvPicPr>
          <p:cNvPr id="18" name="תמונה 17">
            <a:extLst>
              <a:ext uri="{FF2B5EF4-FFF2-40B4-BE49-F238E27FC236}">
                <a16:creationId xmlns:a16="http://schemas.microsoft.com/office/drawing/2014/main" id="{3AD7C8EB-D632-4015-B2E6-A837ED501FFF}"/>
              </a:ext>
            </a:extLst>
          </p:cNvPr>
          <p:cNvPicPr>
            <a:picLocks noChangeAspect="1"/>
          </p:cNvPicPr>
          <p:nvPr/>
        </p:nvPicPr>
        <p:blipFill>
          <a:blip r:embed="rId5"/>
          <a:stretch>
            <a:fillRect/>
          </a:stretch>
        </p:blipFill>
        <p:spPr>
          <a:xfrm>
            <a:off x="6858000" y="2983504"/>
            <a:ext cx="3305175" cy="371475"/>
          </a:xfrm>
          <a:prstGeom prst="rect">
            <a:avLst/>
          </a:prstGeom>
        </p:spPr>
      </p:pic>
    </p:spTree>
    <p:extLst>
      <p:ext uri="{BB962C8B-B14F-4D97-AF65-F5344CB8AC3E}">
        <p14:creationId xmlns:p14="http://schemas.microsoft.com/office/powerpoint/2010/main" val="20320323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If ... </a:t>
            </a:r>
            <a:r>
              <a:rPr lang="fr-FR" sz="2400" dirty="0" err="1">
                <a:solidFill>
                  <a:schemeClr val="accent1">
                    <a:lumMod val="75000"/>
                  </a:schemeClr>
                </a:solidFill>
                <a:latin typeface="Trebuchet MS"/>
                <a:cs typeface="Trebuchet MS"/>
              </a:rPr>
              <a:t>Else</a:t>
            </a:r>
            <a:endParaRPr lang="fr-FR" sz="2400" dirty="0">
              <a:solidFill>
                <a:schemeClr val="accent1">
                  <a:lumMod val="75000"/>
                </a:schemeClr>
              </a:solidFill>
              <a:latin typeface="Trebuchet MS"/>
              <a:cs typeface="Trebuchet MS"/>
            </a:endParaRP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Nested If</a:t>
            </a:r>
          </a:p>
          <a:p>
            <a:pPr algn="l" fontAlgn="base"/>
            <a:r>
              <a:rPr lang="en-US" sz="1400" b="1" i="0" dirty="0">
                <a:effectLst/>
                <a:latin typeface="var(--font-din)"/>
              </a:rPr>
              <a:t>You can have if statements inside if statements, this is called nested if statements.</a:t>
            </a:r>
          </a:p>
        </p:txBody>
      </p:sp>
      <p:pic>
        <p:nvPicPr>
          <p:cNvPr id="4" name="תמונה 3">
            <a:extLst>
              <a:ext uri="{FF2B5EF4-FFF2-40B4-BE49-F238E27FC236}">
                <a16:creationId xmlns:a16="http://schemas.microsoft.com/office/drawing/2014/main" id="{A96CFAFE-3EE8-4E2C-BAC6-A26A0754C8F7}"/>
              </a:ext>
            </a:extLst>
          </p:cNvPr>
          <p:cNvPicPr>
            <a:picLocks noChangeAspect="1"/>
          </p:cNvPicPr>
          <p:nvPr/>
        </p:nvPicPr>
        <p:blipFill>
          <a:blip r:embed="rId2"/>
          <a:stretch>
            <a:fillRect/>
          </a:stretch>
        </p:blipFill>
        <p:spPr>
          <a:xfrm>
            <a:off x="2806460" y="1143000"/>
            <a:ext cx="3486150" cy="1781175"/>
          </a:xfrm>
          <a:prstGeom prst="rect">
            <a:avLst/>
          </a:prstGeom>
        </p:spPr>
      </p:pic>
      <p:sp>
        <p:nvSpPr>
          <p:cNvPr id="11" name="object 3">
            <a:extLst>
              <a:ext uri="{FF2B5EF4-FFF2-40B4-BE49-F238E27FC236}">
                <a16:creationId xmlns:a16="http://schemas.microsoft.com/office/drawing/2014/main" id="{53DA802F-B12D-4046-BE0F-A57F8CC70209}"/>
              </a:ext>
            </a:extLst>
          </p:cNvPr>
          <p:cNvSpPr txBox="1"/>
          <p:nvPr/>
        </p:nvSpPr>
        <p:spPr>
          <a:xfrm>
            <a:off x="2830902" y="3013864"/>
            <a:ext cx="8561705" cy="659155"/>
          </a:xfrm>
          <a:prstGeom prst="rect">
            <a:avLst/>
          </a:prstGeom>
        </p:spPr>
        <p:txBody>
          <a:bodyPr vert="horz" wrap="square" lIns="0" tIns="12700" rIns="0" bIns="0" rtlCol="0">
            <a:spAutoFit/>
          </a:bodyPr>
          <a:lstStyle/>
          <a:p>
            <a:pPr algn="l" fontAlgn="base"/>
            <a:r>
              <a:rPr lang="en-US" sz="1400" b="1" i="0" dirty="0">
                <a:effectLst/>
                <a:latin typeface="var(--font-din)"/>
              </a:rPr>
              <a:t>The pass Statement</a:t>
            </a:r>
          </a:p>
          <a:p>
            <a:pPr algn="l" fontAlgn="base"/>
            <a:r>
              <a:rPr lang="en-US" sz="1400" b="1" i="0" dirty="0">
                <a:effectLst/>
                <a:latin typeface="var(--font-din)"/>
              </a:rPr>
              <a:t>if statements cannot be empty, but if you for some reason have an if statement with no content, put in the pass statement to avoid getting an error.</a:t>
            </a:r>
          </a:p>
        </p:txBody>
      </p:sp>
      <p:pic>
        <p:nvPicPr>
          <p:cNvPr id="7" name="תמונה 6">
            <a:extLst>
              <a:ext uri="{FF2B5EF4-FFF2-40B4-BE49-F238E27FC236}">
                <a16:creationId xmlns:a16="http://schemas.microsoft.com/office/drawing/2014/main" id="{284FAB60-7DE4-4BE1-B55A-B9104BD8D16C}"/>
              </a:ext>
            </a:extLst>
          </p:cNvPr>
          <p:cNvPicPr>
            <a:picLocks noChangeAspect="1"/>
          </p:cNvPicPr>
          <p:nvPr/>
        </p:nvPicPr>
        <p:blipFill>
          <a:blip r:embed="rId3"/>
          <a:stretch>
            <a:fillRect/>
          </a:stretch>
        </p:blipFill>
        <p:spPr>
          <a:xfrm>
            <a:off x="2832339" y="3886200"/>
            <a:ext cx="2209800" cy="1600200"/>
          </a:xfrm>
          <a:prstGeom prst="rect">
            <a:avLst/>
          </a:prstGeom>
        </p:spPr>
      </p:pic>
    </p:spTree>
    <p:extLst>
      <p:ext uri="{BB962C8B-B14F-4D97-AF65-F5344CB8AC3E}">
        <p14:creationId xmlns:p14="http://schemas.microsoft.com/office/powerpoint/2010/main" val="36099838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Short Hand If</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r>
              <a:rPr lang="en-US" sz="1400" b="1" i="0" dirty="0">
                <a:effectLst/>
                <a:latin typeface="var(--font-din)"/>
              </a:rPr>
              <a:t>If you have only one statement to execute, you can put it on the same line as the if statement.</a:t>
            </a:r>
          </a:p>
        </p:txBody>
      </p:sp>
      <p:sp>
        <p:nvSpPr>
          <p:cNvPr id="9" name="object 3">
            <a:extLst>
              <a:ext uri="{FF2B5EF4-FFF2-40B4-BE49-F238E27FC236}">
                <a16:creationId xmlns:a16="http://schemas.microsoft.com/office/drawing/2014/main" id="{60250AB3-2179-48BA-AFA6-0ED31707D012}"/>
              </a:ext>
            </a:extLst>
          </p:cNvPr>
          <p:cNvSpPr txBox="1"/>
          <p:nvPr/>
        </p:nvSpPr>
        <p:spPr>
          <a:xfrm>
            <a:off x="2806460" y="2918602"/>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Short Hand If ... Else</a:t>
            </a:r>
          </a:p>
          <a:p>
            <a:pPr algn="l" fontAlgn="base"/>
            <a:r>
              <a:rPr lang="en-US" sz="1400" b="1" i="0" dirty="0">
                <a:effectLst/>
                <a:latin typeface="var(--font-din)"/>
              </a:rPr>
              <a:t>If you have only one statement to execute, one for if, and one for else, you can put it all on the same line:</a:t>
            </a:r>
          </a:p>
        </p:txBody>
      </p:sp>
      <p:pic>
        <p:nvPicPr>
          <p:cNvPr id="6" name="תמונה 5">
            <a:extLst>
              <a:ext uri="{FF2B5EF4-FFF2-40B4-BE49-F238E27FC236}">
                <a16:creationId xmlns:a16="http://schemas.microsoft.com/office/drawing/2014/main" id="{32F07B02-C226-4426-AEE9-30D5A381C17E}"/>
              </a:ext>
            </a:extLst>
          </p:cNvPr>
          <p:cNvPicPr>
            <a:picLocks noChangeAspect="1"/>
          </p:cNvPicPr>
          <p:nvPr/>
        </p:nvPicPr>
        <p:blipFill>
          <a:blip r:embed="rId2"/>
          <a:stretch>
            <a:fillRect/>
          </a:stretch>
        </p:blipFill>
        <p:spPr>
          <a:xfrm>
            <a:off x="2806460" y="932385"/>
            <a:ext cx="5743575" cy="1885950"/>
          </a:xfrm>
          <a:prstGeom prst="rect">
            <a:avLst/>
          </a:prstGeom>
        </p:spPr>
      </p:pic>
      <p:pic>
        <p:nvPicPr>
          <p:cNvPr id="13" name="תמונה 12">
            <a:extLst>
              <a:ext uri="{FF2B5EF4-FFF2-40B4-BE49-F238E27FC236}">
                <a16:creationId xmlns:a16="http://schemas.microsoft.com/office/drawing/2014/main" id="{24105DF2-8396-4A17-BB4E-0DC5B024F171}"/>
              </a:ext>
            </a:extLst>
          </p:cNvPr>
          <p:cNvPicPr>
            <a:picLocks noChangeAspect="1"/>
          </p:cNvPicPr>
          <p:nvPr/>
        </p:nvPicPr>
        <p:blipFill>
          <a:blip r:embed="rId3"/>
          <a:stretch>
            <a:fillRect/>
          </a:stretch>
        </p:blipFill>
        <p:spPr>
          <a:xfrm>
            <a:off x="2806460" y="3482708"/>
            <a:ext cx="2676525" cy="1266825"/>
          </a:xfrm>
          <a:prstGeom prst="rect">
            <a:avLst/>
          </a:prstGeom>
        </p:spPr>
      </p:pic>
    </p:spTree>
    <p:extLst>
      <p:ext uri="{BB962C8B-B14F-4D97-AF65-F5344CB8AC3E}">
        <p14:creationId xmlns:p14="http://schemas.microsoft.com/office/powerpoint/2010/main" val="258887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a:t>
            </a:r>
            <a:r>
              <a:rPr lang="fr-FR" sz="2400" dirty="0" err="1">
                <a:solidFill>
                  <a:schemeClr val="accent1">
                    <a:lumMod val="75000"/>
                  </a:schemeClr>
                </a:solidFill>
                <a:latin typeface="Trebuchet MS"/>
                <a:cs typeface="Trebuchet MS"/>
              </a:rPr>
              <a:t>While</a:t>
            </a:r>
            <a:r>
              <a:rPr lang="fr-FR" sz="2400" dirty="0">
                <a:solidFill>
                  <a:schemeClr val="accent1">
                    <a:lumMod val="75000"/>
                  </a:schemeClr>
                </a:solidFill>
                <a:latin typeface="Trebuchet MS"/>
                <a:cs typeface="Trebuchet MS"/>
              </a:rPr>
              <a:t> </a:t>
            </a:r>
            <a:r>
              <a:rPr lang="fr-FR" sz="2400" dirty="0" err="1">
                <a:solidFill>
                  <a:schemeClr val="accent1">
                    <a:lumMod val="75000"/>
                  </a:schemeClr>
                </a:solidFill>
                <a:latin typeface="Trebuchet MS"/>
                <a:cs typeface="Trebuchet MS"/>
              </a:rPr>
              <a:t>Loops</a:t>
            </a:r>
            <a:endParaRPr lang="fr-FR" sz="2400" dirty="0">
              <a:solidFill>
                <a:schemeClr val="accent1">
                  <a:lumMod val="75000"/>
                </a:schemeClr>
              </a:solidFill>
              <a:latin typeface="Trebuchet MS"/>
              <a:cs typeface="Trebuchet MS"/>
            </a:endParaRP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806460" y="588759"/>
            <a:ext cx="6508630" cy="923330"/>
          </a:xfrm>
          <a:prstGeom prst="rect">
            <a:avLst/>
          </a:prstGeom>
          <a:noFill/>
        </p:spPr>
        <p:txBody>
          <a:bodyPr wrap="square">
            <a:spAutoFit/>
          </a:bodyPr>
          <a:lstStyle/>
          <a:p>
            <a:r>
              <a:rPr lang="en-US" dirty="0"/>
              <a:t>The while Loop</a:t>
            </a:r>
          </a:p>
          <a:p>
            <a:r>
              <a:rPr lang="en-US" dirty="0"/>
              <a:t>With the while loop we can execute a set of statements as long as a condition is true.</a:t>
            </a:r>
          </a:p>
        </p:txBody>
      </p:sp>
      <p:pic>
        <p:nvPicPr>
          <p:cNvPr id="5" name="תמונה 4">
            <a:extLst>
              <a:ext uri="{FF2B5EF4-FFF2-40B4-BE49-F238E27FC236}">
                <a16:creationId xmlns:a16="http://schemas.microsoft.com/office/drawing/2014/main" id="{FF34EC55-E673-4CF4-B72C-813765293732}"/>
              </a:ext>
            </a:extLst>
          </p:cNvPr>
          <p:cNvPicPr>
            <a:picLocks noChangeAspect="1"/>
          </p:cNvPicPr>
          <p:nvPr/>
        </p:nvPicPr>
        <p:blipFill>
          <a:blip r:embed="rId2"/>
          <a:stretch>
            <a:fillRect/>
          </a:stretch>
        </p:blipFill>
        <p:spPr>
          <a:xfrm>
            <a:off x="2895600" y="1632484"/>
            <a:ext cx="3057525" cy="1371600"/>
          </a:xfrm>
          <a:prstGeom prst="rect">
            <a:avLst/>
          </a:prstGeom>
        </p:spPr>
      </p:pic>
      <p:sp>
        <p:nvSpPr>
          <p:cNvPr id="11" name="תיבת טקסט 10">
            <a:extLst>
              <a:ext uri="{FF2B5EF4-FFF2-40B4-BE49-F238E27FC236}">
                <a16:creationId xmlns:a16="http://schemas.microsoft.com/office/drawing/2014/main" id="{53D188A2-991A-447B-9710-382C93075E1B}"/>
              </a:ext>
            </a:extLst>
          </p:cNvPr>
          <p:cNvSpPr txBox="1"/>
          <p:nvPr/>
        </p:nvSpPr>
        <p:spPr>
          <a:xfrm>
            <a:off x="2895600" y="3071836"/>
            <a:ext cx="6508630" cy="923330"/>
          </a:xfrm>
          <a:prstGeom prst="rect">
            <a:avLst/>
          </a:prstGeom>
          <a:noFill/>
        </p:spPr>
        <p:txBody>
          <a:bodyPr wrap="square">
            <a:spAutoFit/>
          </a:bodyPr>
          <a:lstStyle/>
          <a:p>
            <a:r>
              <a:rPr lang="en-US" dirty="0"/>
              <a:t>The while Loop</a:t>
            </a:r>
          </a:p>
          <a:p>
            <a:r>
              <a:rPr lang="en-US" dirty="0"/>
              <a:t>With the while loop we can execute a set of statements as long as a condition is true.</a:t>
            </a:r>
          </a:p>
        </p:txBody>
      </p:sp>
      <p:pic>
        <p:nvPicPr>
          <p:cNvPr id="14" name="תמונה 13">
            <a:extLst>
              <a:ext uri="{FF2B5EF4-FFF2-40B4-BE49-F238E27FC236}">
                <a16:creationId xmlns:a16="http://schemas.microsoft.com/office/drawing/2014/main" id="{2484D5BA-7710-469D-9BB7-B0DC821C07C2}"/>
              </a:ext>
            </a:extLst>
          </p:cNvPr>
          <p:cNvPicPr>
            <a:picLocks noChangeAspect="1"/>
          </p:cNvPicPr>
          <p:nvPr/>
        </p:nvPicPr>
        <p:blipFill>
          <a:blip r:embed="rId3"/>
          <a:stretch>
            <a:fillRect/>
          </a:stretch>
        </p:blipFill>
        <p:spPr>
          <a:xfrm>
            <a:off x="2895600" y="4050962"/>
            <a:ext cx="2457450" cy="1609725"/>
          </a:xfrm>
          <a:prstGeom prst="rect">
            <a:avLst/>
          </a:prstGeom>
        </p:spPr>
      </p:pic>
    </p:spTree>
    <p:extLst>
      <p:ext uri="{BB962C8B-B14F-4D97-AF65-F5344CB8AC3E}">
        <p14:creationId xmlns:p14="http://schemas.microsoft.com/office/powerpoint/2010/main" val="35597143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a:t>
            </a:r>
            <a:r>
              <a:rPr lang="fr-FR" sz="2400" dirty="0" err="1">
                <a:solidFill>
                  <a:schemeClr val="accent1">
                    <a:lumMod val="75000"/>
                  </a:schemeClr>
                </a:solidFill>
                <a:latin typeface="Trebuchet MS"/>
                <a:cs typeface="Trebuchet MS"/>
              </a:rPr>
              <a:t>While</a:t>
            </a:r>
            <a:r>
              <a:rPr lang="fr-FR" sz="2400" dirty="0">
                <a:solidFill>
                  <a:schemeClr val="accent1">
                    <a:lumMod val="75000"/>
                  </a:schemeClr>
                </a:solidFill>
                <a:latin typeface="Trebuchet MS"/>
                <a:cs typeface="Trebuchet MS"/>
              </a:rPr>
              <a:t> </a:t>
            </a:r>
            <a:r>
              <a:rPr lang="fr-FR" sz="2400" dirty="0" err="1">
                <a:solidFill>
                  <a:schemeClr val="accent1">
                    <a:lumMod val="75000"/>
                  </a:schemeClr>
                </a:solidFill>
                <a:latin typeface="Trebuchet MS"/>
                <a:cs typeface="Trebuchet MS"/>
              </a:rPr>
              <a:t>Loops</a:t>
            </a:r>
            <a:endParaRPr lang="fr-FR" sz="2400" dirty="0">
              <a:solidFill>
                <a:schemeClr val="accent1">
                  <a:lumMod val="75000"/>
                </a:schemeClr>
              </a:solidFill>
              <a:latin typeface="Trebuchet MS"/>
              <a:cs typeface="Trebuchet MS"/>
            </a:endParaRP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806460" y="588759"/>
            <a:ext cx="6508630" cy="923330"/>
          </a:xfrm>
          <a:prstGeom prst="rect">
            <a:avLst/>
          </a:prstGeom>
          <a:noFill/>
        </p:spPr>
        <p:txBody>
          <a:bodyPr wrap="square">
            <a:spAutoFit/>
          </a:bodyPr>
          <a:lstStyle/>
          <a:p>
            <a:r>
              <a:rPr lang="en-US" dirty="0"/>
              <a:t>The continue Statement</a:t>
            </a:r>
          </a:p>
          <a:p>
            <a:r>
              <a:rPr lang="en-US" dirty="0"/>
              <a:t>With the continue statement we can stop the current iteration, and continue with the next:</a:t>
            </a:r>
          </a:p>
        </p:txBody>
      </p:sp>
      <p:pic>
        <p:nvPicPr>
          <p:cNvPr id="4" name="תמונה 3">
            <a:extLst>
              <a:ext uri="{FF2B5EF4-FFF2-40B4-BE49-F238E27FC236}">
                <a16:creationId xmlns:a16="http://schemas.microsoft.com/office/drawing/2014/main" id="{07B86991-4F01-4B55-A1C6-EF77F07CBCC8}"/>
              </a:ext>
            </a:extLst>
          </p:cNvPr>
          <p:cNvPicPr>
            <a:picLocks noChangeAspect="1"/>
          </p:cNvPicPr>
          <p:nvPr/>
        </p:nvPicPr>
        <p:blipFill>
          <a:blip r:embed="rId2"/>
          <a:stretch>
            <a:fillRect/>
          </a:stretch>
        </p:blipFill>
        <p:spPr>
          <a:xfrm>
            <a:off x="2895600" y="1632484"/>
            <a:ext cx="3657600" cy="1752600"/>
          </a:xfrm>
          <a:prstGeom prst="rect">
            <a:avLst/>
          </a:prstGeom>
        </p:spPr>
      </p:pic>
      <p:pic>
        <p:nvPicPr>
          <p:cNvPr id="7" name="תמונה 6">
            <a:extLst>
              <a:ext uri="{FF2B5EF4-FFF2-40B4-BE49-F238E27FC236}">
                <a16:creationId xmlns:a16="http://schemas.microsoft.com/office/drawing/2014/main" id="{CB1AA0CB-115A-4C0F-8350-D7915807826A}"/>
              </a:ext>
            </a:extLst>
          </p:cNvPr>
          <p:cNvPicPr>
            <a:picLocks noChangeAspect="1"/>
          </p:cNvPicPr>
          <p:nvPr/>
        </p:nvPicPr>
        <p:blipFill>
          <a:blip r:embed="rId3"/>
          <a:stretch>
            <a:fillRect/>
          </a:stretch>
        </p:blipFill>
        <p:spPr>
          <a:xfrm>
            <a:off x="2822275" y="4420195"/>
            <a:ext cx="4572000" cy="1962150"/>
          </a:xfrm>
          <a:prstGeom prst="rect">
            <a:avLst/>
          </a:prstGeom>
        </p:spPr>
      </p:pic>
      <p:sp>
        <p:nvSpPr>
          <p:cNvPr id="12" name="תיבת טקסט 11">
            <a:extLst>
              <a:ext uri="{FF2B5EF4-FFF2-40B4-BE49-F238E27FC236}">
                <a16:creationId xmlns:a16="http://schemas.microsoft.com/office/drawing/2014/main" id="{ACEE95E6-A7AF-4A48-8FB6-0C8AB295704B}"/>
              </a:ext>
            </a:extLst>
          </p:cNvPr>
          <p:cNvSpPr txBox="1"/>
          <p:nvPr/>
        </p:nvSpPr>
        <p:spPr>
          <a:xfrm>
            <a:off x="2806460" y="3528275"/>
            <a:ext cx="6508630" cy="646331"/>
          </a:xfrm>
          <a:prstGeom prst="rect">
            <a:avLst/>
          </a:prstGeom>
          <a:noFill/>
        </p:spPr>
        <p:txBody>
          <a:bodyPr wrap="square">
            <a:spAutoFit/>
          </a:bodyPr>
          <a:lstStyle/>
          <a:p>
            <a:r>
              <a:rPr lang="en-US" dirty="0"/>
              <a:t> while-loop-else-clause, which is unique to Python. The else-block is only executed if the while-loop is exhausted.</a:t>
            </a:r>
          </a:p>
        </p:txBody>
      </p:sp>
    </p:spTree>
    <p:extLst>
      <p:ext uri="{BB962C8B-B14F-4D97-AF65-F5344CB8AC3E}">
        <p14:creationId xmlns:p14="http://schemas.microsoft.com/office/powerpoint/2010/main" val="7381701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a:t>
            </a:r>
            <a:r>
              <a:rPr lang="fr-FR" sz="2400" dirty="0" err="1">
                <a:solidFill>
                  <a:schemeClr val="accent1">
                    <a:lumMod val="75000"/>
                  </a:schemeClr>
                </a:solidFill>
                <a:latin typeface="Trebuchet MS"/>
                <a:cs typeface="Trebuchet MS"/>
              </a:rPr>
              <a:t>Lists</a:t>
            </a:r>
            <a:endParaRPr lang="fr-FR" sz="2400" dirty="0">
              <a:solidFill>
                <a:schemeClr val="accent1">
                  <a:lumMod val="75000"/>
                </a:schemeClr>
              </a:solidFill>
              <a:latin typeface="Trebuchet MS"/>
              <a:cs typeface="Trebuchet MS"/>
            </a:endParaRP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806460" y="588759"/>
            <a:ext cx="6508630" cy="1169551"/>
          </a:xfrm>
          <a:prstGeom prst="rect">
            <a:avLst/>
          </a:prstGeom>
          <a:noFill/>
        </p:spPr>
        <p:txBody>
          <a:bodyPr wrap="square">
            <a:spAutoFit/>
          </a:bodyPr>
          <a:lstStyle/>
          <a:p>
            <a:r>
              <a:rPr lang="en-US" sz="1400" dirty="0"/>
              <a:t>List</a:t>
            </a:r>
          </a:p>
          <a:p>
            <a:r>
              <a:rPr lang="en-US" sz="1400" dirty="0"/>
              <a:t>Lists are used to store multiple items in a single variable.</a:t>
            </a:r>
          </a:p>
          <a:p>
            <a:r>
              <a:rPr lang="en-US" sz="1400" dirty="0"/>
              <a:t>Lists are one of 4 built-in data types in Python used to store collections of data, the other 3 are Tuple, Set, and Dictionary, all with different qualities and usage.</a:t>
            </a:r>
          </a:p>
          <a:p>
            <a:r>
              <a:rPr lang="en-US" sz="1400" dirty="0"/>
              <a:t>Lists are created using square brackets:</a:t>
            </a:r>
          </a:p>
        </p:txBody>
      </p:sp>
      <p:pic>
        <p:nvPicPr>
          <p:cNvPr id="5" name="תמונה 4">
            <a:extLst>
              <a:ext uri="{FF2B5EF4-FFF2-40B4-BE49-F238E27FC236}">
                <a16:creationId xmlns:a16="http://schemas.microsoft.com/office/drawing/2014/main" id="{14F4EC4F-45CF-4254-AF0A-96E52512FCEB}"/>
              </a:ext>
            </a:extLst>
          </p:cNvPr>
          <p:cNvPicPr>
            <a:picLocks noChangeAspect="1"/>
          </p:cNvPicPr>
          <p:nvPr/>
        </p:nvPicPr>
        <p:blipFill>
          <a:blip r:embed="rId2"/>
          <a:stretch>
            <a:fillRect/>
          </a:stretch>
        </p:blipFill>
        <p:spPr>
          <a:xfrm>
            <a:off x="2846938" y="1878705"/>
            <a:ext cx="3971925" cy="1114425"/>
          </a:xfrm>
          <a:prstGeom prst="rect">
            <a:avLst/>
          </a:prstGeom>
        </p:spPr>
      </p:pic>
      <p:sp>
        <p:nvSpPr>
          <p:cNvPr id="11" name="תיבת טקסט 10">
            <a:extLst>
              <a:ext uri="{FF2B5EF4-FFF2-40B4-BE49-F238E27FC236}">
                <a16:creationId xmlns:a16="http://schemas.microsoft.com/office/drawing/2014/main" id="{A9904761-BE5A-441F-98F6-16E7B0927DDB}"/>
              </a:ext>
            </a:extLst>
          </p:cNvPr>
          <p:cNvSpPr txBox="1"/>
          <p:nvPr/>
        </p:nvSpPr>
        <p:spPr>
          <a:xfrm>
            <a:off x="2846938" y="3222254"/>
            <a:ext cx="9192662" cy="3108543"/>
          </a:xfrm>
          <a:prstGeom prst="rect">
            <a:avLst/>
          </a:prstGeom>
          <a:noFill/>
        </p:spPr>
        <p:txBody>
          <a:bodyPr wrap="square">
            <a:spAutoFit/>
          </a:bodyPr>
          <a:lstStyle/>
          <a:p>
            <a:r>
              <a:rPr lang="en-US" sz="1400" dirty="0"/>
              <a:t>List items are ordered, changeable, and allow duplicate values.</a:t>
            </a:r>
          </a:p>
          <a:p>
            <a:r>
              <a:rPr lang="en-US" sz="1400" dirty="0"/>
              <a:t>List items are indexed, the first item has index [0], the second item has index [1] etc.</a:t>
            </a:r>
          </a:p>
          <a:p>
            <a:r>
              <a:rPr lang="en-US" sz="1400" dirty="0"/>
              <a:t>Ordered</a:t>
            </a:r>
          </a:p>
          <a:p>
            <a:r>
              <a:rPr lang="en-US" sz="1400" dirty="0"/>
              <a:t>When we say that lists are ordered, it means that the items have a defined order, and that order will not change.</a:t>
            </a:r>
          </a:p>
          <a:p>
            <a:endParaRPr lang="en-US" sz="1400" dirty="0"/>
          </a:p>
          <a:p>
            <a:r>
              <a:rPr lang="en-US" sz="1400" dirty="0"/>
              <a:t>If you add new items to a list, the new items will be placed at the end of the list.</a:t>
            </a:r>
          </a:p>
          <a:p>
            <a:endParaRPr lang="en-US" sz="1400" dirty="0"/>
          </a:p>
          <a:p>
            <a:r>
              <a:rPr lang="en-US" sz="1400" dirty="0"/>
              <a:t>Note: There are some list methods that will change the order, but in general: the order of the items will not change.</a:t>
            </a:r>
          </a:p>
          <a:p>
            <a:endParaRPr lang="en-US" sz="1400" dirty="0"/>
          </a:p>
          <a:p>
            <a:r>
              <a:rPr lang="en-US" sz="1400" dirty="0"/>
              <a:t>Changeable</a:t>
            </a:r>
          </a:p>
          <a:p>
            <a:r>
              <a:rPr lang="en-US" sz="1400" dirty="0"/>
              <a:t>The list is changeable, meaning that we can change, add, and remove items in a list after it has been created.</a:t>
            </a:r>
          </a:p>
          <a:p>
            <a:endParaRPr lang="en-US" sz="1400" dirty="0"/>
          </a:p>
          <a:p>
            <a:r>
              <a:rPr lang="en-US" sz="1400" dirty="0"/>
              <a:t>Allow Duplicates</a:t>
            </a:r>
          </a:p>
          <a:p>
            <a:r>
              <a:rPr lang="en-US" sz="1400" dirty="0"/>
              <a:t>Since lists are indexed, lists can have items with the same value.</a:t>
            </a:r>
          </a:p>
        </p:txBody>
      </p:sp>
    </p:spTree>
    <p:extLst>
      <p:ext uri="{BB962C8B-B14F-4D97-AF65-F5344CB8AC3E}">
        <p14:creationId xmlns:p14="http://schemas.microsoft.com/office/powerpoint/2010/main" val="21372177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a:t>
            </a:r>
            <a:r>
              <a:rPr lang="fr-FR" sz="2400" dirty="0" err="1">
                <a:solidFill>
                  <a:schemeClr val="accent1">
                    <a:lumMod val="75000"/>
                  </a:schemeClr>
                </a:solidFill>
                <a:latin typeface="Trebuchet MS"/>
                <a:cs typeface="Trebuchet MS"/>
              </a:rPr>
              <a:t>Lists</a:t>
            </a:r>
            <a:endParaRPr lang="fr-FR" sz="2400" dirty="0">
              <a:solidFill>
                <a:schemeClr val="accent1">
                  <a:lumMod val="75000"/>
                </a:schemeClr>
              </a:solidFill>
              <a:latin typeface="Trebuchet MS"/>
              <a:cs typeface="Trebuchet MS"/>
            </a:endParaRP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806460" y="588759"/>
            <a:ext cx="6508630" cy="1169551"/>
          </a:xfrm>
          <a:prstGeom prst="rect">
            <a:avLst/>
          </a:prstGeom>
          <a:noFill/>
        </p:spPr>
        <p:txBody>
          <a:bodyPr wrap="square">
            <a:spAutoFit/>
          </a:bodyPr>
          <a:lstStyle/>
          <a:p>
            <a:r>
              <a:rPr lang="en-US" sz="1400" dirty="0"/>
              <a:t>List</a:t>
            </a:r>
          </a:p>
          <a:p>
            <a:r>
              <a:rPr lang="en-US" sz="1400" dirty="0"/>
              <a:t>Lists are used to store multiple items in a single variable.</a:t>
            </a:r>
          </a:p>
          <a:p>
            <a:r>
              <a:rPr lang="en-US" sz="1400" dirty="0"/>
              <a:t>Lists are one of 4 built-in data types in Python used to store collections of data, the other 3 are Tuple, Set, and Dictionary, all with different qualities and usage.</a:t>
            </a:r>
          </a:p>
          <a:p>
            <a:r>
              <a:rPr lang="en-US" sz="1400" dirty="0"/>
              <a:t>Lists are created using square brackets:</a:t>
            </a:r>
          </a:p>
        </p:txBody>
      </p:sp>
      <p:pic>
        <p:nvPicPr>
          <p:cNvPr id="5" name="תמונה 4">
            <a:extLst>
              <a:ext uri="{FF2B5EF4-FFF2-40B4-BE49-F238E27FC236}">
                <a16:creationId xmlns:a16="http://schemas.microsoft.com/office/drawing/2014/main" id="{14F4EC4F-45CF-4254-AF0A-96E52512FCEB}"/>
              </a:ext>
            </a:extLst>
          </p:cNvPr>
          <p:cNvPicPr>
            <a:picLocks noChangeAspect="1"/>
          </p:cNvPicPr>
          <p:nvPr/>
        </p:nvPicPr>
        <p:blipFill>
          <a:blip r:embed="rId2"/>
          <a:stretch>
            <a:fillRect/>
          </a:stretch>
        </p:blipFill>
        <p:spPr>
          <a:xfrm>
            <a:off x="2846938" y="1878705"/>
            <a:ext cx="3971925" cy="1114425"/>
          </a:xfrm>
          <a:prstGeom prst="rect">
            <a:avLst/>
          </a:prstGeom>
        </p:spPr>
      </p:pic>
      <p:sp>
        <p:nvSpPr>
          <p:cNvPr id="11" name="תיבת טקסט 10">
            <a:extLst>
              <a:ext uri="{FF2B5EF4-FFF2-40B4-BE49-F238E27FC236}">
                <a16:creationId xmlns:a16="http://schemas.microsoft.com/office/drawing/2014/main" id="{A9904761-BE5A-441F-98F6-16E7B0927DDB}"/>
              </a:ext>
            </a:extLst>
          </p:cNvPr>
          <p:cNvSpPr txBox="1"/>
          <p:nvPr/>
        </p:nvSpPr>
        <p:spPr>
          <a:xfrm>
            <a:off x="2846938" y="3222254"/>
            <a:ext cx="9192662" cy="3323987"/>
          </a:xfrm>
          <a:prstGeom prst="rect">
            <a:avLst/>
          </a:prstGeom>
          <a:noFill/>
        </p:spPr>
        <p:txBody>
          <a:bodyPr wrap="square">
            <a:spAutoFit/>
          </a:bodyPr>
          <a:lstStyle/>
          <a:p>
            <a:r>
              <a:rPr lang="en-US" sz="1400" dirty="0"/>
              <a:t>List items are ordered, changeable, and allow duplicate values.</a:t>
            </a:r>
          </a:p>
          <a:p>
            <a:r>
              <a:rPr lang="en-US" sz="1400" dirty="0"/>
              <a:t>List items are indexed, the first item has index [0], the second item has index [1] etc.\</a:t>
            </a:r>
          </a:p>
          <a:p>
            <a:endParaRPr lang="en-US" sz="1400" dirty="0"/>
          </a:p>
          <a:p>
            <a:r>
              <a:rPr lang="en-US" sz="1400" dirty="0">
                <a:solidFill>
                  <a:schemeClr val="accent2"/>
                </a:solidFill>
              </a:rPr>
              <a:t>Ordered</a:t>
            </a:r>
          </a:p>
          <a:p>
            <a:r>
              <a:rPr lang="en-US" sz="1400" dirty="0"/>
              <a:t>When we say that lists are ordered, it means that the items have a defined order, and that order will not change.</a:t>
            </a:r>
          </a:p>
          <a:p>
            <a:endParaRPr lang="en-US" sz="1400" dirty="0"/>
          </a:p>
          <a:p>
            <a:r>
              <a:rPr lang="en-US" sz="1400" dirty="0"/>
              <a:t>If you add new items to a list, the new items will be placed at the end of the list.</a:t>
            </a:r>
          </a:p>
          <a:p>
            <a:endParaRPr lang="en-US" sz="1400" dirty="0"/>
          </a:p>
          <a:p>
            <a:r>
              <a:rPr lang="en-US" sz="1400" dirty="0"/>
              <a:t>Note: There are some list methods that will change the order, but in general: the order of the items will not change.</a:t>
            </a:r>
          </a:p>
          <a:p>
            <a:endParaRPr lang="en-US" sz="1400" dirty="0"/>
          </a:p>
          <a:p>
            <a:r>
              <a:rPr lang="en-US" sz="1400" dirty="0">
                <a:solidFill>
                  <a:schemeClr val="accent2"/>
                </a:solidFill>
              </a:rPr>
              <a:t>Changeable</a:t>
            </a:r>
          </a:p>
          <a:p>
            <a:r>
              <a:rPr lang="en-US" sz="1400" dirty="0"/>
              <a:t>The list is changeable, meaning that we can change, add, and remove items in a list after it has been created.</a:t>
            </a:r>
          </a:p>
          <a:p>
            <a:endParaRPr lang="en-US" sz="1400" dirty="0"/>
          </a:p>
          <a:p>
            <a:r>
              <a:rPr lang="en-US" sz="1400" dirty="0">
                <a:solidFill>
                  <a:schemeClr val="accent2"/>
                </a:solidFill>
              </a:rPr>
              <a:t>Allow Duplicates</a:t>
            </a:r>
          </a:p>
          <a:p>
            <a:r>
              <a:rPr lang="en-US" sz="1400" dirty="0"/>
              <a:t>Since lists are indexed, lists can have items with the same value.</a:t>
            </a:r>
          </a:p>
        </p:txBody>
      </p:sp>
    </p:spTree>
    <p:extLst>
      <p:ext uri="{BB962C8B-B14F-4D97-AF65-F5344CB8AC3E}">
        <p14:creationId xmlns:p14="http://schemas.microsoft.com/office/powerpoint/2010/main" val="35173474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a:t>
            </a:r>
            <a:r>
              <a:rPr lang="fr-FR" sz="2400" dirty="0" err="1">
                <a:solidFill>
                  <a:schemeClr val="accent1">
                    <a:lumMod val="75000"/>
                  </a:schemeClr>
                </a:solidFill>
                <a:latin typeface="Trebuchet MS"/>
                <a:cs typeface="Trebuchet MS"/>
              </a:rPr>
              <a:t>Lists</a:t>
            </a:r>
            <a:endParaRPr lang="fr-FR" sz="2400" dirty="0">
              <a:solidFill>
                <a:schemeClr val="accent1">
                  <a:lumMod val="75000"/>
                </a:schemeClr>
              </a:solidFill>
              <a:latin typeface="Trebuchet MS"/>
              <a:cs typeface="Trebuchet MS"/>
            </a:endParaRP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806460" y="588759"/>
            <a:ext cx="6508630" cy="523220"/>
          </a:xfrm>
          <a:prstGeom prst="rect">
            <a:avLst/>
          </a:prstGeom>
          <a:noFill/>
        </p:spPr>
        <p:txBody>
          <a:bodyPr wrap="square">
            <a:spAutoFit/>
          </a:bodyPr>
          <a:lstStyle/>
          <a:p>
            <a:r>
              <a:rPr lang="en-US" sz="1400" dirty="0"/>
              <a:t>The list() Constructor</a:t>
            </a:r>
          </a:p>
          <a:p>
            <a:r>
              <a:rPr lang="en-US" sz="1400" dirty="0"/>
              <a:t>It is also possible to use the list() constructor when creating a new list.</a:t>
            </a:r>
          </a:p>
        </p:txBody>
      </p:sp>
      <p:pic>
        <p:nvPicPr>
          <p:cNvPr id="6" name="תמונה 5">
            <a:extLst>
              <a:ext uri="{FF2B5EF4-FFF2-40B4-BE49-F238E27FC236}">
                <a16:creationId xmlns:a16="http://schemas.microsoft.com/office/drawing/2014/main" id="{A0D5630F-5DF5-457B-A997-BE171DF541F8}"/>
              </a:ext>
            </a:extLst>
          </p:cNvPr>
          <p:cNvPicPr>
            <a:picLocks noChangeAspect="1"/>
          </p:cNvPicPr>
          <p:nvPr/>
        </p:nvPicPr>
        <p:blipFill>
          <a:blip r:embed="rId2"/>
          <a:stretch>
            <a:fillRect/>
          </a:stretch>
        </p:blipFill>
        <p:spPr>
          <a:xfrm>
            <a:off x="2806460" y="1447800"/>
            <a:ext cx="5295900" cy="781050"/>
          </a:xfrm>
          <a:prstGeom prst="rect">
            <a:avLst/>
          </a:prstGeom>
        </p:spPr>
      </p:pic>
      <p:pic>
        <p:nvPicPr>
          <p:cNvPr id="13" name="תמונה 12">
            <a:extLst>
              <a:ext uri="{FF2B5EF4-FFF2-40B4-BE49-F238E27FC236}">
                <a16:creationId xmlns:a16="http://schemas.microsoft.com/office/drawing/2014/main" id="{78CCDD80-6CCF-4717-B7AC-2632997DCCA9}"/>
              </a:ext>
            </a:extLst>
          </p:cNvPr>
          <p:cNvPicPr>
            <a:picLocks noChangeAspect="1"/>
          </p:cNvPicPr>
          <p:nvPr/>
        </p:nvPicPr>
        <p:blipFill rotWithShape="1">
          <a:blip r:embed="rId3"/>
          <a:srcRect t="12385"/>
          <a:stretch/>
        </p:blipFill>
        <p:spPr>
          <a:xfrm>
            <a:off x="2895600" y="3825814"/>
            <a:ext cx="2638425" cy="650936"/>
          </a:xfrm>
          <a:prstGeom prst="rect">
            <a:avLst/>
          </a:prstGeom>
        </p:spPr>
      </p:pic>
      <p:pic>
        <p:nvPicPr>
          <p:cNvPr id="15" name="תמונה 14">
            <a:extLst>
              <a:ext uri="{FF2B5EF4-FFF2-40B4-BE49-F238E27FC236}">
                <a16:creationId xmlns:a16="http://schemas.microsoft.com/office/drawing/2014/main" id="{4C161E50-3EEF-44EF-A701-BD0D05BAC67A}"/>
              </a:ext>
            </a:extLst>
          </p:cNvPr>
          <p:cNvPicPr>
            <a:picLocks noChangeAspect="1"/>
          </p:cNvPicPr>
          <p:nvPr/>
        </p:nvPicPr>
        <p:blipFill>
          <a:blip r:embed="rId4"/>
          <a:stretch>
            <a:fillRect/>
          </a:stretch>
        </p:blipFill>
        <p:spPr>
          <a:xfrm>
            <a:off x="2895600" y="2918963"/>
            <a:ext cx="2924175" cy="514350"/>
          </a:xfrm>
          <a:prstGeom prst="rect">
            <a:avLst/>
          </a:prstGeom>
        </p:spPr>
      </p:pic>
    </p:spTree>
    <p:extLst>
      <p:ext uri="{BB962C8B-B14F-4D97-AF65-F5344CB8AC3E}">
        <p14:creationId xmlns:p14="http://schemas.microsoft.com/office/powerpoint/2010/main" val="11045808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 Access List Items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806460" y="588759"/>
            <a:ext cx="6508630" cy="523220"/>
          </a:xfrm>
          <a:prstGeom prst="rect">
            <a:avLst/>
          </a:prstGeom>
          <a:noFill/>
        </p:spPr>
        <p:txBody>
          <a:bodyPr wrap="square">
            <a:spAutoFit/>
          </a:bodyPr>
          <a:lstStyle/>
          <a:p>
            <a:r>
              <a:rPr lang="en-US" sz="1400" dirty="0"/>
              <a:t>Access Items</a:t>
            </a:r>
          </a:p>
          <a:p>
            <a:r>
              <a:rPr lang="en-US" sz="1400" dirty="0"/>
              <a:t>List items are indexed and you can access them by referring to the index number:</a:t>
            </a:r>
          </a:p>
        </p:txBody>
      </p:sp>
      <p:pic>
        <p:nvPicPr>
          <p:cNvPr id="4" name="תמונה 3">
            <a:extLst>
              <a:ext uri="{FF2B5EF4-FFF2-40B4-BE49-F238E27FC236}">
                <a16:creationId xmlns:a16="http://schemas.microsoft.com/office/drawing/2014/main" id="{707292B5-20A0-4030-A8B7-0B4799B0053C}"/>
              </a:ext>
            </a:extLst>
          </p:cNvPr>
          <p:cNvPicPr>
            <a:picLocks noChangeAspect="1"/>
          </p:cNvPicPr>
          <p:nvPr/>
        </p:nvPicPr>
        <p:blipFill>
          <a:blip r:embed="rId2"/>
          <a:stretch>
            <a:fillRect/>
          </a:stretch>
        </p:blipFill>
        <p:spPr>
          <a:xfrm>
            <a:off x="2806460" y="1447800"/>
            <a:ext cx="4171950" cy="1047750"/>
          </a:xfrm>
          <a:prstGeom prst="rect">
            <a:avLst/>
          </a:prstGeom>
        </p:spPr>
      </p:pic>
      <p:sp>
        <p:nvSpPr>
          <p:cNvPr id="11" name="תיבת טקסט 10">
            <a:extLst>
              <a:ext uri="{FF2B5EF4-FFF2-40B4-BE49-F238E27FC236}">
                <a16:creationId xmlns:a16="http://schemas.microsoft.com/office/drawing/2014/main" id="{732A6662-4C9F-4827-8456-50C2382B7303}"/>
              </a:ext>
            </a:extLst>
          </p:cNvPr>
          <p:cNvSpPr txBox="1"/>
          <p:nvPr/>
        </p:nvSpPr>
        <p:spPr>
          <a:xfrm>
            <a:off x="2806460" y="2489989"/>
            <a:ext cx="6508630" cy="954107"/>
          </a:xfrm>
          <a:prstGeom prst="rect">
            <a:avLst/>
          </a:prstGeom>
          <a:noFill/>
        </p:spPr>
        <p:txBody>
          <a:bodyPr wrap="square">
            <a:spAutoFit/>
          </a:bodyPr>
          <a:lstStyle/>
          <a:p>
            <a:r>
              <a:rPr lang="en-US" sz="1400" dirty="0"/>
              <a:t>Negative Indexing</a:t>
            </a:r>
          </a:p>
          <a:p>
            <a:r>
              <a:rPr lang="en-US" sz="1400" dirty="0"/>
              <a:t>Negative indexing means start from the end</a:t>
            </a:r>
          </a:p>
          <a:p>
            <a:endParaRPr lang="en-US" sz="1400" dirty="0"/>
          </a:p>
          <a:p>
            <a:r>
              <a:rPr lang="en-US" sz="1400" dirty="0"/>
              <a:t>-1 refers to the last item, -2 refers to the second last item etc.</a:t>
            </a:r>
          </a:p>
        </p:txBody>
      </p:sp>
      <p:pic>
        <p:nvPicPr>
          <p:cNvPr id="7" name="תמונה 6">
            <a:extLst>
              <a:ext uri="{FF2B5EF4-FFF2-40B4-BE49-F238E27FC236}">
                <a16:creationId xmlns:a16="http://schemas.microsoft.com/office/drawing/2014/main" id="{61C7AE88-520C-483E-8BB5-DB50DA058BF4}"/>
              </a:ext>
            </a:extLst>
          </p:cNvPr>
          <p:cNvPicPr>
            <a:picLocks noChangeAspect="1"/>
          </p:cNvPicPr>
          <p:nvPr/>
        </p:nvPicPr>
        <p:blipFill>
          <a:blip r:embed="rId3"/>
          <a:stretch>
            <a:fillRect/>
          </a:stretch>
        </p:blipFill>
        <p:spPr>
          <a:xfrm>
            <a:off x="2895600" y="3429000"/>
            <a:ext cx="4191000" cy="1000125"/>
          </a:xfrm>
          <a:prstGeom prst="rect">
            <a:avLst/>
          </a:prstGeom>
        </p:spPr>
      </p:pic>
      <p:sp>
        <p:nvSpPr>
          <p:cNvPr id="14" name="תיבת טקסט 13">
            <a:extLst>
              <a:ext uri="{FF2B5EF4-FFF2-40B4-BE49-F238E27FC236}">
                <a16:creationId xmlns:a16="http://schemas.microsoft.com/office/drawing/2014/main" id="{00102ADE-FF6E-471D-9577-350833D88C35}"/>
              </a:ext>
            </a:extLst>
          </p:cNvPr>
          <p:cNvSpPr txBox="1"/>
          <p:nvPr/>
        </p:nvSpPr>
        <p:spPr>
          <a:xfrm>
            <a:off x="2895600" y="4456442"/>
            <a:ext cx="6508630" cy="954107"/>
          </a:xfrm>
          <a:prstGeom prst="rect">
            <a:avLst/>
          </a:prstGeom>
          <a:noFill/>
        </p:spPr>
        <p:txBody>
          <a:bodyPr wrap="square">
            <a:spAutoFit/>
          </a:bodyPr>
          <a:lstStyle/>
          <a:p>
            <a:r>
              <a:rPr lang="en-US" sz="1400" dirty="0"/>
              <a:t>Negative Indexing</a:t>
            </a:r>
          </a:p>
          <a:p>
            <a:r>
              <a:rPr lang="en-US" sz="1400" dirty="0"/>
              <a:t>Negative indexing means start from the end</a:t>
            </a:r>
          </a:p>
          <a:p>
            <a:endParaRPr lang="en-US" sz="1400" dirty="0"/>
          </a:p>
          <a:p>
            <a:r>
              <a:rPr lang="en-US" sz="1400" dirty="0"/>
              <a:t>-1 refers to the last item, -2 refers to the second last item etc.</a:t>
            </a:r>
          </a:p>
        </p:txBody>
      </p:sp>
      <p:pic>
        <p:nvPicPr>
          <p:cNvPr id="12" name="תמונה 11">
            <a:extLst>
              <a:ext uri="{FF2B5EF4-FFF2-40B4-BE49-F238E27FC236}">
                <a16:creationId xmlns:a16="http://schemas.microsoft.com/office/drawing/2014/main" id="{6B92B017-3C6F-43E5-B5F0-4189B2DE2843}"/>
              </a:ext>
            </a:extLst>
          </p:cNvPr>
          <p:cNvPicPr>
            <a:picLocks noChangeAspect="1"/>
          </p:cNvPicPr>
          <p:nvPr/>
        </p:nvPicPr>
        <p:blipFill>
          <a:blip r:embed="rId4"/>
          <a:stretch>
            <a:fillRect/>
          </a:stretch>
        </p:blipFill>
        <p:spPr>
          <a:xfrm>
            <a:off x="2895600" y="5590249"/>
            <a:ext cx="5153025" cy="1047750"/>
          </a:xfrm>
          <a:prstGeom prst="rect">
            <a:avLst/>
          </a:prstGeom>
        </p:spPr>
      </p:pic>
    </p:spTree>
    <p:extLst>
      <p:ext uri="{BB962C8B-B14F-4D97-AF65-F5344CB8AC3E}">
        <p14:creationId xmlns:p14="http://schemas.microsoft.com/office/powerpoint/2010/main" val="1711978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Indentation</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1305486"/>
          </a:xfrm>
          <a:prstGeom prst="rect">
            <a:avLst/>
          </a:prstGeom>
        </p:spPr>
        <p:txBody>
          <a:bodyPr vert="horz" wrap="square" lIns="0" tIns="12700" rIns="0" bIns="0" rtlCol="0">
            <a:spAutoFit/>
          </a:bodyPr>
          <a:lstStyle/>
          <a:p>
            <a:pPr algn="l" fontAlgn="base"/>
            <a:r>
              <a:rPr lang="en-US" sz="1400" b="1" i="0" dirty="0">
                <a:effectLst/>
                <a:latin typeface="var(--font-din)"/>
              </a:rPr>
              <a:t>Indentation refers to the spaces at the beginning of a code line.</a:t>
            </a:r>
          </a:p>
          <a:p>
            <a:pPr algn="l" fontAlgn="base"/>
            <a:endParaRPr lang="en-US" sz="1400" b="1" i="0" dirty="0">
              <a:effectLst/>
              <a:latin typeface="var(--font-din)"/>
            </a:endParaRPr>
          </a:p>
          <a:p>
            <a:pPr algn="l" fontAlgn="base"/>
            <a:r>
              <a:rPr lang="en-US" sz="1400" b="1" i="0" dirty="0">
                <a:effectLst/>
                <a:latin typeface="var(--font-din)"/>
              </a:rPr>
              <a:t>Where in other programming languages the indentation in code is for readability only, the indentation in Python is very important.</a:t>
            </a:r>
          </a:p>
          <a:p>
            <a:pPr algn="l" fontAlgn="base"/>
            <a:endParaRPr lang="en-US" sz="1400" b="1" i="0" dirty="0">
              <a:effectLst/>
              <a:latin typeface="var(--font-din)"/>
            </a:endParaRPr>
          </a:p>
          <a:p>
            <a:pPr algn="l" fontAlgn="base"/>
            <a:r>
              <a:rPr lang="en-US" sz="1400" b="1" i="0" dirty="0">
                <a:effectLst/>
                <a:latin typeface="var(--font-din)"/>
              </a:rPr>
              <a:t>Python uses indentation to indicate a block of code.</a:t>
            </a:r>
          </a:p>
        </p:txBody>
      </p:sp>
      <p:pic>
        <p:nvPicPr>
          <p:cNvPr id="11" name="תמונה 10">
            <a:extLst>
              <a:ext uri="{FF2B5EF4-FFF2-40B4-BE49-F238E27FC236}">
                <a16:creationId xmlns:a16="http://schemas.microsoft.com/office/drawing/2014/main" id="{F3EB8379-DD48-419D-920F-C0B9BF500187}"/>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2000"/>
                    </a14:imgEffect>
                  </a14:imgLayer>
                </a14:imgProps>
              </a:ext>
            </a:extLst>
          </a:blip>
          <a:stretch>
            <a:fillRect/>
          </a:stretch>
        </p:blipFill>
        <p:spPr>
          <a:xfrm>
            <a:off x="3048000" y="1990130"/>
            <a:ext cx="8077200" cy="4513729"/>
          </a:xfrm>
          <a:prstGeom prst="rect">
            <a:avLst/>
          </a:prstGeom>
        </p:spPr>
      </p:pic>
    </p:spTree>
    <p:extLst>
      <p:ext uri="{BB962C8B-B14F-4D97-AF65-F5344CB8AC3E}">
        <p14:creationId xmlns:p14="http://schemas.microsoft.com/office/powerpoint/2010/main" val="20180742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 Access List Items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806460" y="588759"/>
            <a:ext cx="6508630" cy="523220"/>
          </a:xfrm>
          <a:prstGeom prst="rect">
            <a:avLst/>
          </a:prstGeom>
          <a:noFill/>
        </p:spPr>
        <p:txBody>
          <a:bodyPr wrap="square">
            <a:spAutoFit/>
          </a:bodyPr>
          <a:lstStyle/>
          <a:p>
            <a:r>
              <a:rPr lang="en-US" sz="1400" dirty="0"/>
              <a:t>Access Items</a:t>
            </a:r>
          </a:p>
          <a:p>
            <a:r>
              <a:rPr lang="en-US" sz="1400" dirty="0"/>
              <a:t>List items are indexed and you can access them by referring to the index number:</a:t>
            </a:r>
          </a:p>
        </p:txBody>
      </p:sp>
      <p:pic>
        <p:nvPicPr>
          <p:cNvPr id="4" name="תמונה 3">
            <a:extLst>
              <a:ext uri="{FF2B5EF4-FFF2-40B4-BE49-F238E27FC236}">
                <a16:creationId xmlns:a16="http://schemas.microsoft.com/office/drawing/2014/main" id="{707292B5-20A0-4030-A8B7-0B4799B0053C}"/>
              </a:ext>
            </a:extLst>
          </p:cNvPr>
          <p:cNvPicPr>
            <a:picLocks noChangeAspect="1"/>
          </p:cNvPicPr>
          <p:nvPr/>
        </p:nvPicPr>
        <p:blipFill>
          <a:blip r:embed="rId2"/>
          <a:stretch>
            <a:fillRect/>
          </a:stretch>
        </p:blipFill>
        <p:spPr>
          <a:xfrm>
            <a:off x="2806460" y="1447800"/>
            <a:ext cx="4171950" cy="1047750"/>
          </a:xfrm>
          <a:prstGeom prst="rect">
            <a:avLst/>
          </a:prstGeom>
        </p:spPr>
      </p:pic>
      <p:sp>
        <p:nvSpPr>
          <p:cNvPr id="11" name="תיבת טקסט 10">
            <a:extLst>
              <a:ext uri="{FF2B5EF4-FFF2-40B4-BE49-F238E27FC236}">
                <a16:creationId xmlns:a16="http://schemas.microsoft.com/office/drawing/2014/main" id="{732A6662-4C9F-4827-8456-50C2382B7303}"/>
              </a:ext>
            </a:extLst>
          </p:cNvPr>
          <p:cNvSpPr txBox="1"/>
          <p:nvPr/>
        </p:nvSpPr>
        <p:spPr>
          <a:xfrm>
            <a:off x="2806460" y="2489989"/>
            <a:ext cx="6508630" cy="954107"/>
          </a:xfrm>
          <a:prstGeom prst="rect">
            <a:avLst/>
          </a:prstGeom>
          <a:noFill/>
        </p:spPr>
        <p:txBody>
          <a:bodyPr wrap="square">
            <a:spAutoFit/>
          </a:bodyPr>
          <a:lstStyle/>
          <a:p>
            <a:r>
              <a:rPr lang="en-US" sz="1400" dirty="0"/>
              <a:t>Negative Indexing</a:t>
            </a:r>
          </a:p>
          <a:p>
            <a:r>
              <a:rPr lang="en-US" sz="1400" dirty="0"/>
              <a:t>Negative indexing means start from the end</a:t>
            </a:r>
          </a:p>
          <a:p>
            <a:endParaRPr lang="en-US" sz="1400" dirty="0"/>
          </a:p>
          <a:p>
            <a:r>
              <a:rPr lang="en-US" sz="1400" dirty="0"/>
              <a:t>-1 refers to the last item, -2 refers to the second last item etc.</a:t>
            </a:r>
          </a:p>
        </p:txBody>
      </p:sp>
      <p:pic>
        <p:nvPicPr>
          <p:cNvPr id="7" name="תמונה 6">
            <a:extLst>
              <a:ext uri="{FF2B5EF4-FFF2-40B4-BE49-F238E27FC236}">
                <a16:creationId xmlns:a16="http://schemas.microsoft.com/office/drawing/2014/main" id="{61C7AE88-520C-483E-8BB5-DB50DA058BF4}"/>
              </a:ext>
            </a:extLst>
          </p:cNvPr>
          <p:cNvPicPr>
            <a:picLocks noChangeAspect="1"/>
          </p:cNvPicPr>
          <p:nvPr/>
        </p:nvPicPr>
        <p:blipFill>
          <a:blip r:embed="rId3"/>
          <a:stretch>
            <a:fillRect/>
          </a:stretch>
        </p:blipFill>
        <p:spPr>
          <a:xfrm>
            <a:off x="2895600" y="3429000"/>
            <a:ext cx="4191000" cy="1000125"/>
          </a:xfrm>
          <a:prstGeom prst="rect">
            <a:avLst/>
          </a:prstGeom>
        </p:spPr>
      </p:pic>
      <p:sp>
        <p:nvSpPr>
          <p:cNvPr id="14" name="תיבת טקסט 13">
            <a:extLst>
              <a:ext uri="{FF2B5EF4-FFF2-40B4-BE49-F238E27FC236}">
                <a16:creationId xmlns:a16="http://schemas.microsoft.com/office/drawing/2014/main" id="{00102ADE-FF6E-471D-9577-350833D88C35}"/>
              </a:ext>
            </a:extLst>
          </p:cNvPr>
          <p:cNvSpPr txBox="1"/>
          <p:nvPr/>
        </p:nvSpPr>
        <p:spPr>
          <a:xfrm>
            <a:off x="2895600" y="4456442"/>
            <a:ext cx="6508630" cy="954107"/>
          </a:xfrm>
          <a:prstGeom prst="rect">
            <a:avLst/>
          </a:prstGeom>
          <a:noFill/>
        </p:spPr>
        <p:txBody>
          <a:bodyPr wrap="square">
            <a:spAutoFit/>
          </a:bodyPr>
          <a:lstStyle/>
          <a:p>
            <a:r>
              <a:rPr lang="en-US" sz="1400" dirty="0"/>
              <a:t>Negative Indexing</a:t>
            </a:r>
          </a:p>
          <a:p>
            <a:r>
              <a:rPr lang="en-US" sz="1400" dirty="0"/>
              <a:t>Negative indexing means start from the end</a:t>
            </a:r>
          </a:p>
          <a:p>
            <a:endParaRPr lang="en-US" sz="1400" dirty="0"/>
          </a:p>
          <a:p>
            <a:r>
              <a:rPr lang="en-US" sz="1400" dirty="0"/>
              <a:t>-1 refers to the last item, -2 refers to the second last item etc.</a:t>
            </a:r>
          </a:p>
        </p:txBody>
      </p:sp>
      <p:pic>
        <p:nvPicPr>
          <p:cNvPr id="12" name="תמונה 11">
            <a:extLst>
              <a:ext uri="{FF2B5EF4-FFF2-40B4-BE49-F238E27FC236}">
                <a16:creationId xmlns:a16="http://schemas.microsoft.com/office/drawing/2014/main" id="{6B92B017-3C6F-43E5-B5F0-4189B2DE2843}"/>
              </a:ext>
            </a:extLst>
          </p:cNvPr>
          <p:cNvPicPr>
            <a:picLocks noChangeAspect="1"/>
          </p:cNvPicPr>
          <p:nvPr/>
        </p:nvPicPr>
        <p:blipFill>
          <a:blip r:embed="rId4"/>
          <a:stretch>
            <a:fillRect/>
          </a:stretch>
        </p:blipFill>
        <p:spPr>
          <a:xfrm>
            <a:off x="2895600" y="5424207"/>
            <a:ext cx="5153025" cy="1047750"/>
          </a:xfrm>
          <a:prstGeom prst="rect">
            <a:avLst/>
          </a:prstGeom>
        </p:spPr>
      </p:pic>
      <p:sp>
        <p:nvSpPr>
          <p:cNvPr id="13" name="תיבת טקסט 12">
            <a:extLst>
              <a:ext uri="{FF2B5EF4-FFF2-40B4-BE49-F238E27FC236}">
                <a16:creationId xmlns:a16="http://schemas.microsoft.com/office/drawing/2014/main" id="{E810A4E0-5D48-42E4-A9AC-83AE3B03118B}"/>
              </a:ext>
            </a:extLst>
          </p:cNvPr>
          <p:cNvSpPr txBox="1"/>
          <p:nvPr/>
        </p:nvSpPr>
        <p:spPr>
          <a:xfrm>
            <a:off x="2895600" y="6461881"/>
            <a:ext cx="6508630" cy="307777"/>
          </a:xfrm>
          <a:prstGeom prst="rect">
            <a:avLst/>
          </a:prstGeom>
          <a:noFill/>
        </p:spPr>
        <p:txBody>
          <a:bodyPr wrap="square">
            <a:spAutoFit/>
          </a:bodyPr>
          <a:lstStyle/>
          <a:p>
            <a:r>
              <a:rPr lang="en-US" sz="1400" dirty="0"/>
              <a:t>Note: The search will start at index 2 (included) and end at index 5 (not included).</a:t>
            </a:r>
          </a:p>
        </p:txBody>
      </p:sp>
    </p:spTree>
    <p:extLst>
      <p:ext uri="{BB962C8B-B14F-4D97-AF65-F5344CB8AC3E}">
        <p14:creationId xmlns:p14="http://schemas.microsoft.com/office/powerpoint/2010/main" val="42199952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Python - Access List Items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806460" y="588759"/>
            <a:ext cx="6508630" cy="523220"/>
          </a:xfrm>
          <a:prstGeom prst="rect">
            <a:avLst/>
          </a:prstGeom>
          <a:noFill/>
        </p:spPr>
        <p:txBody>
          <a:bodyPr wrap="square">
            <a:spAutoFit/>
          </a:bodyPr>
          <a:lstStyle/>
          <a:p>
            <a:r>
              <a:rPr lang="en-US" sz="1400" dirty="0"/>
              <a:t>Example</a:t>
            </a:r>
          </a:p>
          <a:p>
            <a:r>
              <a:rPr lang="en-US" sz="1400" dirty="0"/>
              <a:t>This example returns the items from the beginning to, but NOT included, "kiwi":</a:t>
            </a:r>
          </a:p>
        </p:txBody>
      </p:sp>
      <p:sp>
        <p:nvSpPr>
          <p:cNvPr id="14" name="תיבת טקסט 13">
            <a:extLst>
              <a:ext uri="{FF2B5EF4-FFF2-40B4-BE49-F238E27FC236}">
                <a16:creationId xmlns:a16="http://schemas.microsoft.com/office/drawing/2014/main" id="{00102ADE-FF6E-471D-9577-350833D88C35}"/>
              </a:ext>
            </a:extLst>
          </p:cNvPr>
          <p:cNvSpPr txBox="1"/>
          <p:nvPr/>
        </p:nvSpPr>
        <p:spPr>
          <a:xfrm>
            <a:off x="2826588" y="3299256"/>
            <a:ext cx="6508630" cy="523220"/>
          </a:xfrm>
          <a:prstGeom prst="rect">
            <a:avLst/>
          </a:prstGeom>
          <a:noFill/>
        </p:spPr>
        <p:txBody>
          <a:bodyPr wrap="square">
            <a:spAutoFit/>
          </a:bodyPr>
          <a:lstStyle/>
          <a:p>
            <a:r>
              <a:rPr lang="en-US" sz="1400" dirty="0"/>
              <a:t>Check if Item Exists</a:t>
            </a:r>
          </a:p>
          <a:p>
            <a:r>
              <a:rPr lang="en-US" sz="1400" dirty="0"/>
              <a:t>To determine if a specified item is present in a list use the in keyword:</a:t>
            </a:r>
          </a:p>
        </p:txBody>
      </p:sp>
      <p:pic>
        <p:nvPicPr>
          <p:cNvPr id="9" name="תמונה 8">
            <a:extLst>
              <a:ext uri="{FF2B5EF4-FFF2-40B4-BE49-F238E27FC236}">
                <a16:creationId xmlns:a16="http://schemas.microsoft.com/office/drawing/2014/main" id="{5F34139D-E5D2-4F5B-A6AE-0CFB516FF1F4}"/>
              </a:ext>
            </a:extLst>
          </p:cNvPr>
          <p:cNvPicPr>
            <a:picLocks noChangeAspect="1"/>
          </p:cNvPicPr>
          <p:nvPr/>
        </p:nvPicPr>
        <p:blipFill>
          <a:blip r:embed="rId2"/>
          <a:stretch>
            <a:fillRect/>
          </a:stretch>
        </p:blipFill>
        <p:spPr>
          <a:xfrm>
            <a:off x="2832339" y="1201605"/>
            <a:ext cx="5219700" cy="581025"/>
          </a:xfrm>
          <a:prstGeom prst="rect">
            <a:avLst/>
          </a:prstGeom>
        </p:spPr>
      </p:pic>
      <p:pic>
        <p:nvPicPr>
          <p:cNvPr id="16" name="תמונה 15">
            <a:extLst>
              <a:ext uri="{FF2B5EF4-FFF2-40B4-BE49-F238E27FC236}">
                <a16:creationId xmlns:a16="http://schemas.microsoft.com/office/drawing/2014/main" id="{6D60D901-EAEA-454F-BE71-87E3404CD901}"/>
              </a:ext>
            </a:extLst>
          </p:cNvPr>
          <p:cNvPicPr>
            <a:picLocks noChangeAspect="1"/>
          </p:cNvPicPr>
          <p:nvPr/>
        </p:nvPicPr>
        <p:blipFill>
          <a:blip r:embed="rId3"/>
          <a:stretch>
            <a:fillRect/>
          </a:stretch>
        </p:blipFill>
        <p:spPr>
          <a:xfrm>
            <a:off x="2832339" y="2044114"/>
            <a:ext cx="6515100" cy="1171575"/>
          </a:xfrm>
          <a:prstGeom prst="rect">
            <a:avLst/>
          </a:prstGeom>
        </p:spPr>
      </p:pic>
      <p:pic>
        <p:nvPicPr>
          <p:cNvPr id="19" name="תמונה 18">
            <a:extLst>
              <a:ext uri="{FF2B5EF4-FFF2-40B4-BE49-F238E27FC236}">
                <a16:creationId xmlns:a16="http://schemas.microsoft.com/office/drawing/2014/main" id="{7CC5280A-1D02-443F-A116-21C7965B5E6F}"/>
              </a:ext>
            </a:extLst>
          </p:cNvPr>
          <p:cNvPicPr>
            <a:picLocks noChangeAspect="1"/>
          </p:cNvPicPr>
          <p:nvPr/>
        </p:nvPicPr>
        <p:blipFill>
          <a:blip r:embed="rId4"/>
          <a:stretch>
            <a:fillRect/>
          </a:stretch>
        </p:blipFill>
        <p:spPr>
          <a:xfrm>
            <a:off x="2895600" y="3997708"/>
            <a:ext cx="3571875" cy="1304925"/>
          </a:xfrm>
          <a:prstGeom prst="rect">
            <a:avLst/>
          </a:prstGeom>
        </p:spPr>
      </p:pic>
    </p:spTree>
    <p:extLst>
      <p:ext uri="{BB962C8B-B14F-4D97-AF65-F5344CB8AC3E}">
        <p14:creationId xmlns:p14="http://schemas.microsoft.com/office/powerpoint/2010/main" val="23967979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Modifying elements in a list</a:t>
            </a:r>
            <a:endParaRPr lang="fr-FR" sz="2400" dirty="0">
              <a:solidFill>
                <a:schemeClr val="accent1">
                  <a:lumMod val="75000"/>
                </a:schemeClr>
              </a:solidFill>
              <a:latin typeface="Trebuchet MS"/>
              <a:cs typeface="Trebuchet MS"/>
            </a:endParaRP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806460" y="588759"/>
            <a:ext cx="6508630" cy="523220"/>
          </a:xfrm>
          <a:prstGeom prst="rect">
            <a:avLst/>
          </a:prstGeom>
          <a:noFill/>
        </p:spPr>
        <p:txBody>
          <a:bodyPr wrap="square">
            <a:spAutoFit/>
          </a:bodyPr>
          <a:lstStyle/>
          <a:p>
            <a:r>
              <a:rPr lang="en-US" sz="1400" dirty="0"/>
              <a:t>Example</a:t>
            </a:r>
          </a:p>
          <a:p>
            <a:r>
              <a:rPr lang="en-US" sz="1400" dirty="0"/>
              <a:t>This example returns the items from the beginning to, but NOT included, "kiwi":</a:t>
            </a:r>
          </a:p>
        </p:txBody>
      </p:sp>
      <p:pic>
        <p:nvPicPr>
          <p:cNvPr id="4" name="תמונה 3">
            <a:extLst>
              <a:ext uri="{FF2B5EF4-FFF2-40B4-BE49-F238E27FC236}">
                <a16:creationId xmlns:a16="http://schemas.microsoft.com/office/drawing/2014/main" id="{01B6BD50-4390-42ED-98FB-AD82BE29356E}"/>
              </a:ext>
            </a:extLst>
          </p:cNvPr>
          <p:cNvPicPr>
            <a:picLocks noChangeAspect="1"/>
          </p:cNvPicPr>
          <p:nvPr/>
        </p:nvPicPr>
        <p:blipFill>
          <a:blip r:embed="rId2"/>
          <a:stretch>
            <a:fillRect/>
          </a:stretch>
        </p:blipFill>
        <p:spPr>
          <a:xfrm>
            <a:off x="2806460" y="1086515"/>
            <a:ext cx="4905375" cy="2495550"/>
          </a:xfrm>
          <a:prstGeom prst="rect">
            <a:avLst/>
          </a:prstGeom>
        </p:spPr>
      </p:pic>
      <p:pic>
        <p:nvPicPr>
          <p:cNvPr id="6" name="תמונה 5">
            <a:extLst>
              <a:ext uri="{FF2B5EF4-FFF2-40B4-BE49-F238E27FC236}">
                <a16:creationId xmlns:a16="http://schemas.microsoft.com/office/drawing/2014/main" id="{856CE6D1-F612-4ED4-873C-ACB11379F0D2}"/>
              </a:ext>
            </a:extLst>
          </p:cNvPr>
          <p:cNvPicPr>
            <a:picLocks noChangeAspect="1"/>
          </p:cNvPicPr>
          <p:nvPr/>
        </p:nvPicPr>
        <p:blipFill rotWithShape="1">
          <a:blip r:embed="rId3"/>
          <a:srcRect t="9827"/>
          <a:stretch/>
        </p:blipFill>
        <p:spPr>
          <a:xfrm>
            <a:off x="2815086" y="3657600"/>
            <a:ext cx="5019675" cy="2971800"/>
          </a:xfrm>
          <a:prstGeom prst="rect">
            <a:avLst/>
          </a:prstGeom>
        </p:spPr>
      </p:pic>
    </p:spTree>
    <p:extLst>
      <p:ext uri="{BB962C8B-B14F-4D97-AF65-F5344CB8AC3E}">
        <p14:creationId xmlns:p14="http://schemas.microsoft.com/office/powerpoint/2010/main" val="34916252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Modifying elements in a list</a:t>
            </a:r>
            <a:endParaRPr lang="fr-FR" sz="2400" dirty="0">
              <a:solidFill>
                <a:schemeClr val="accent1">
                  <a:lumMod val="75000"/>
                </a:schemeClr>
              </a:solidFill>
              <a:latin typeface="Trebuchet MS"/>
              <a:cs typeface="Trebuchet MS"/>
            </a:endParaRP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6508630" cy="523220"/>
          </a:xfrm>
          <a:prstGeom prst="rect">
            <a:avLst/>
          </a:prstGeom>
          <a:noFill/>
        </p:spPr>
        <p:txBody>
          <a:bodyPr wrap="square">
            <a:spAutoFit/>
          </a:bodyPr>
          <a:lstStyle/>
          <a:p>
            <a:r>
              <a:rPr lang="en-US" sz="1400" dirty="0"/>
              <a:t>Example</a:t>
            </a:r>
          </a:p>
          <a:p>
            <a:r>
              <a:rPr lang="en-US" sz="1400" dirty="0"/>
              <a:t>This example returns the items from the beginning to, but NOT included, "kiwi":</a:t>
            </a:r>
          </a:p>
        </p:txBody>
      </p:sp>
      <p:pic>
        <p:nvPicPr>
          <p:cNvPr id="5" name="תמונה 4">
            <a:extLst>
              <a:ext uri="{FF2B5EF4-FFF2-40B4-BE49-F238E27FC236}">
                <a16:creationId xmlns:a16="http://schemas.microsoft.com/office/drawing/2014/main" id="{286E2686-CD10-4A08-871B-D81C527C55A9}"/>
              </a:ext>
            </a:extLst>
          </p:cNvPr>
          <p:cNvPicPr>
            <a:picLocks noChangeAspect="1"/>
          </p:cNvPicPr>
          <p:nvPr/>
        </p:nvPicPr>
        <p:blipFill>
          <a:blip r:embed="rId2"/>
          <a:stretch>
            <a:fillRect/>
          </a:stretch>
        </p:blipFill>
        <p:spPr>
          <a:xfrm>
            <a:off x="2815086" y="933284"/>
            <a:ext cx="7048500" cy="3238500"/>
          </a:xfrm>
          <a:prstGeom prst="rect">
            <a:avLst/>
          </a:prstGeom>
        </p:spPr>
      </p:pic>
    </p:spTree>
    <p:extLst>
      <p:ext uri="{BB962C8B-B14F-4D97-AF65-F5344CB8AC3E}">
        <p14:creationId xmlns:p14="http://schemas.microsoft.com/office/powerpoint/2010/main" val="38690689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Removing elements from a list</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6508630" cy="307777"/>
          </a:xfrm>
          <a:prstGeom prst="rect">
            <a:avLst/>
          </a:prstGeom>
          <a:noFill/>
        </p:spPr>
        <p:txBody>
          <a:bodyPr wrap="square">
            <a:spAutoFit/>
          </a:bodyPr>
          <a:lstStyle/>
          <a:p>
            <a:r>
              <a:rPr lang="en-US" sz="1400" dirty="0"/>
              <a:t>The remove() method removes the specified item.</a:t>
            </a:r>
          </a:p>
        </p:txBody>
      </p:sp>
      <p:pic>
        <p:nvPicPr>
          <p:cNvPr id="5" name="Picture 4">
            <a:extLst>
              <a:ext uri="{FF2B5EF4-FFF2-40B4-BE49-F238E27FC236}">
                <a16:creationId xmlns:a16="http://schemas.microsoft.com/office/drawing/2014/main" id="{1E95A7DF-CF57-422D-AE9C-F46AD0783E86}"/>
              </a:ext>
            </a:extLst>
          </p:cNvPr>
          <p:cNvPicPr>
            <a:picLocks noChangeAspect="1"/>
          </p:cNvPicPr>
          <p:nvPr/>
        </p:nvPicPr>
        <p:blipFill rotWithShape="1">
          <a:blip r:embed="rId2"/>
          <a:srcRect b="17226"/>
          <a:stretch/>
        </p:blipFill>
        <p:spPr>
          <a:xfrm>
            <a:off x="2806460" y="848306"/>
            <a:ext cx="5654530" cy="1513894"/>
          </a:xfrm>
          <a:prstGeom prst="rect">
            <a:avLst/>
          </a:prstGeom>
        </p:spPr>
      </p:pic>
      <p:pic>
        <p:nvPicPr>
          <p:cNvPr id="7" name="Picture 6">
            <a:extLst>
              <a:ext uri="{FF2B5EF4-FFF2-40B4-BE49-F238E27FC236}">
                <a16:creationId xmlns:a16="http://schemas.microsoft.com/office/drawing/2014/main" id="{E8ADD6C2-3318-4978-A7DA-9C558BFBBA23}"/>
              </a:ext>
            </a:extLst>
          </p:cNvPr>
          <p:cNvPicPr>
            <a:picLocks noChangeAspect="1"/>
          </p:cNvPicPr>
          <p:nvPr/>
        </p:nvPicPr>
        <p:blipFill>
          <a:blip r:embed="rId3"/>
          <a:stretch>
            <a:fillRect/>
          </a:stretch>
        </p:blipFill>
        <p:spPr>
          <a:xfrm>
            <a:off x="2809592" y="2824181"/>
            <a:ext cx="4976291" cy="2911092"/>
          </a:xfrm>
          <a:prstGeom prst="rect">
            <a:avLst/>
          </a:prstGeom>
        </p:spPr>
      </p:pic>
      <p:sp>
        <p:nvSpPr>
          <p:cNvPr id="11" name="תיבת טקסט 9">
            <a:extLst>
              <a:ext uri="{FF2B5EF4-FFF2-40B4-BE49-F238E27FC236}">
                <a16:creationId xmlns:a16="http://schemas.microsoft.com/office/drawing/2014/main" id="{4D15C983-117F-4206-BFE4-0862B068108E}"/>
              </a:ext>
            </a:extLst>
          </p:cNvPr>
          <p:cNvSpPr txBox="1"/>
          <p:nvPr/>
        </p:nvSpPr>
        <p:spPr>
          <a:xfrm>
            <a:off x="2806460" y="2508053"/>
            <a:ext cx="6508630" cy="307777"/>
          </a:xfrm>
          <a:prstGeom prst="rect">
            <a:avLst/>
          </a:prstGeom>
          <a:noFill/>
        </p:spPr>
        <p:txBody>
          <a:bodyPr wrap="square">
            <a:spAutoFit/>
          </a:bodyPr>
          <a:lstStyle/>
          <a:p>
            <a:r>
              <a:rPr lang="en-US" sz="1400" dirty="0"/>
              <a:t>The remove() method removes the specified item.</a:t>
            </a:r>
          </a:p>
        </p:txBody>
      </p:sp>
      <p:pic>
        <p:nvPicPr>
          <p:cNvPr id="12" name="Picture 11">
            <a:extLst>
              <a:ext uri="{FF2B5EF4-FFF2-40B4-BE49-F238E27FC236}">
                <a16:creationId xmlns:a16="http://schemas.microsoft.com/office/drawing/2014/main" id="{3D73137D-8CA4-4EA2-A9A3-42DCA70D8886}"/>
              </a:ext>
            </a:extLst>
          </p:cNvPr>
          <p:cNvPicPr>
            <a:picLocks noChangeAspect="1"/>
          </p:cNvPicPr>
          <p:nvPr/>
        </p:nvPicPr>
        <p:blipFill>
          <a:blip r:embed="rId4"/>
          <a:stretch>
            <a:fillRect/>
          </a:stretch>
        </p:blipFill>
        <p:spPr>
          <a:xfrm>
            <a:off x="8001000" y="5105400"/>
            <a:ext cx="1935648" cy="525826"/>
          </a:xfrm>
          <a:prstGeom prst="rect">
            <a:avLst/>
          </a:prstGeom>
        </p:spPr>
      </p:pic>
    </p:spTree>
    <p:extLst>
      <p:ext uri="{BB962C8B-B14F-4D97-AF65-F5344CB8AC3E}">
        <p14:creationId xmlns:p14="http://schemas.microsoft.com/office/powerpoint/2010/main" val="26639166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Removing elements from a list</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6508630" cy="307777"/>
          </a:xfrm>
          <a:prstGeom prst="rect">
            <a:avLst/>
          </a:prstGeom>
          <a:noFill/>
        </p:spPr>
        <p:txBody>
          <a:bodyPr wrap="square">
            <a:spAutoFit/>
          </a:bodyPr>
          <a:lstStyle/>
          <a:p>
            <a:r>
              <a:rPr lang="en-US" sz="1400" dirty="0"/>
              <a:t>If you do not specify the index, the pop() method removes the last item.</a:t>
            </a:r>
          </a:p>
        </p:txBody>
      </p:sp>
      <p:sp>
        <p:nvSpPr>
          <p:cNvPr id="11" name="תיבת טקסט 9">
            <a:extLst>
              <a:ext uri="{FF2B5EF4-FFF2-40B4-BE49-F238E27FC236}">
                <a16:creationId xmlns:a16="http://schemas.microsoft.com/office/drawing/2014/main" id="{4D15C983-117F-4206-BFE4-0862B068108E}"/>
              </a:ext>
            </a:extLst>
          </p:cNvPr>
          <p:cNvSpPr txBox="1"/>
          <p:nvPr/>
        </p:nvSpPr>
        <p:spPr>
          <a:xfrm>
            <a:off x="2841685" y="2218319"/>
            <a:ext cx="6508630" cy="307777"/>
          </a:xfrm>
          <a:prstGeom prst="rect">
            <a:avLst/>
          </a:prstGeom>
          <a:noFill/>
        </p:spPr>
        <p:txBody>
          <a:bodyPr wrap="square">
            <a:spAutoFit/>
          </a:bodyPr>
          <a:lstStyle/>
          <a:p>
            <a:r>
              <a:rPr lang="en-US" sz="1400" dirty="0"/>
              <a:t>Remove the first item</a:t>
            </a:r>
          </a:p>
        </p:txBody>
      </p:sp>
      <p:pic>
        <p:nvPicPr>
          <p:cNvPr id="4" name="Picture 3">
            <a:extLst>
              <a:ext uri="{FF2B5EF4-FFF2-40B4-BE49-F238E27FC236}">
                <a16:creationId xmlns:a16="http://schemas.microsoft.com/office/drawing/2014/main" id="{D3071C63-B023-4590-BCA6-6F9E7C9F1F52}"/>
              </a:ext>
            </a:extLst>
          </p:cNvPr>
          <p:cNvPicPr>
            <a:picLocks noChangeAspect="1"/>
          </p:cNvPicPr>
          <p:nvPr/>
        </p:nvPicPr>
        <p:blipFill rotWithShape="1">
          <a:blip r:embed="rId2"/>
          <a:srcRect t="24017"/>
          <a:stretch/>
        </p:blipFill>
        <p:spPr>
          <a:xfrm>
            <a:off x="2806460" y="837868"/>
            <a:ext cx="4176122" cy="1262311"/>
          </a:xfrm>
          <a:prstGeom prst="rect">
            <a:avLst/>
          </a:prstGeom>
        </p:spPr>
      </p:pic>
      <p:pic>
        <p:nvPicPr>
          <p:cNvPr id="9" name="Picture 8">
            <a:extLst>
              <a:ext uri="{FF2B5EF4-FFF2-40B4-BE49-F238E27FC236}">
                <a16:creationId xmlns:a16="http://schemas.microsoft.com/office/drawing/2014/main" id="{1711886F-5D98-48AE-ADCC-BC927351FDC5}"/>
              </a:ext>
            </a:extLst>
          </p:cNvPr>
          <p:cNvPicPr>
            <a:picLocks noChangeAspect="1"/>
          </p:cNvPicPr>
          <p:nvPr/>
        </p:nvPicPr>
        <p:blipFill>
          <a:blip r:embed="rId3"/>
          <a:stretch>
            <a:fillRect/>
          </a:stretch>
        </p:blipFill>
        <p:spPr>
          <a:xfrm>
            <a:off x="2820030" y="2644236"/>
            <a:ext cx="4450466" cy="1280271"/>
          </a:xfrm>
          <a:prstGeom prst="rect">
            <a:avLst/>
          </a:prstGeom>
        </p:spPr>
      </p:pic>
      <p:sp>
        <p:nvSpPr>
          <p:cNvPr id="13" name="תיבת טקסט 9">
            <a:extLst>
              <a:ext uri="{FF2B5EF4-FFF2-40B4-BE49-F238E27FC236}">
                <a16:creationId xmlns:a16="http://schemas.microsoft.com/office/drawing/2014/main" id="{6D37F146-272C-46BC-882E-720135F714A3}"/>
              </a:ext>
            </a:extLst>
          </p:cNvPr>
          <p:cNvSpPr txBox="1"/>
          <p:nvPr/>
        </p:nvSpPr>
        <p:spPr>
          <a:xfrm>
            <a:off x="2835688" y="4042647"/>
            <a:ext cx="6508630" cy="738664"/>
          </a:xfrm>
          <a:prstGeom prst="rect">
            <a:avLst/>
          </a:prstGeom>
          <a:noFill/>
        </p:spPr>
        <p:txBody>
          <a:bodyPr wrap="square">
            <a:spAutoFit/>
          </a:bodyPr>
          <a:lstStyle/>
          <a:p>
            <a:r>
              <a:rPr lang="en-US" sz="1400" dirty="0"/>
              <a:t>The clear() method empties the list.</a:t>
            </a:r>
          </a:p>
          <a:p>
            <a:endParaRPr lang="en-US" sz="1400" dirty="0"/>
          </a:p>
          <a:p>
            <a:r>
              <a:rPr lang="en-US" sz="1400" dirty="0"/>
              <a:t>The list still remains, but it has no content.</a:t>
            </a:r>
          </a:p>
        </p:txBody>
      </p:sp>
      <p:pic>
        <p:nvPicPr>
          <p:cNvPr id="15" name="Picture 14">
            <a:extLst>
              <a:ext uri="{FF2B5EF4-FFF2-40B4-BE49-F238E27FC236}">
                <a16:creationId xmlns:a16="http://schemas.microsoft.com/office/drawing/2014/main" id="{FA33B8AE-5AB0-44E2-9B5E-AB6142DD1EFF}"/>
              </a:ext>
            </a:extLst>
          </p:cNvPr>
          <p:cNvPicPr>
            <a:picLocks noChangeAspect="1"/>
          </p:cNvPicPr>
          <p:nvPr/>
        </p:nvPicPr>
        <p:blipFill>
          <a:blip r:embed="rId4"/>
          <a:stretch>
            <a:fillRect/>
          </a:stretch>
        </p:blipFill>
        <p:spPr>
          <a:xfrm>
            <a:off x="2895600" y="5021787"/>
            <a:ext cx="3955123" cy="1219306"/>
          </a:xfrm>
          <a:prstGeom prst="rect">
            <a:avLst/>
          </a:prstGeom>
        </p:spPr>
      </p:pic>
    </p:spTree>
    <p:extLst>
      <p:ext uri="{BB962C8B-B14F-4D97-AF65-F5344CB8AC3E}">
        <p14:creationId xmlns:p14="http://schemas.microsoft.com/office/powerpoint/2010/main" val="34615868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Join Two Lists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6508630" cy="738664"/>
          </a:xfrm>
          <a:prstGeom prst="rect">
            <a:avLst/>
          </a:prstGeom>
          <a:noFill/>
        </p:spPr>
        <p:txBody>
          <a:bodyPr wrap="square">
            <a:spAutoFit/>
          </a:bodyPr>
          <a:lstStyle/>
          <a:p>
            <a:r>
              <a:rPr lang="en-US" sz="1400" dirty="0"/>
              <a:t>There are several ways to join, or concatenate, two or more lists in Python.</a:t>
            </a:r>
          </a:p>
          <a:p>
            <a:endParaRPr lang="en-US" sz="1400" dirty="0"/>
          </a:p>
          <a:p>
            <a:r>
              <a:rPr lang="en-US" sz="1400" dirty="0"/>
              <a:t>One of the easiest ways are by using the + operator.</a:t>
            </a:r>
          </a:p>
        </p:txBody>
      </p:sp>
      <p:sp>
        <p:nvSpPr>
          <p:cNvPr id="11" name="תיבת טקסט 9">
            <a:extLst>
              <a:ext uri="{FF2B5EF4-FFF2-40B4-BE49-F238E27FC236}">
                <a16:creationId xmlns:a16="http://schemas.microsoft.com/office/drawing/2014/main" id="{4D15C983-117F-4206-BFE4-0862B068108E}"/>
              </a:ext>
            </a:extLst>
          </p:cNvPr>
          <p:cNvSpPr txBox="1"/>
          <p:nvPr/>
        </p:nvSpPr>
        <p:spPr>
          <a:xfrm>
            <a:off x="2787770" y="3193269"/>
            <a:ext cx="6508630" cy="307777"/>
          </a:xfrm>
          <a:prstGeom prst="rect">
            <a:avLst/>
          </a:prstGeom>
          <a:noFill/>
        </p:spPr>
        <p:txBody>
          <a:bodyPr wrap="square">
            <a:spAutoFit/>
          </a:bodyPr>
          <a:lstStyle/>
          <a:p>
            <a:r>
              <a:rPr lang="en-US" sz="1400" dirty="0"/>
              <a:t>Use the extend() method to add list2 at the end of list1:</a:t>
            </a:r>
          </a:p>
        </p:txBody>
      </p:sp>
      <p:pic>
        <p:nvPicPr>
          <p:cNvPr id="5" name="Picture 4">
            <a:extLst>
              <a:ext uri="{FF2B5EF4-FFF2-40B4-BE49-F238E27FC236}">
                <a16:creationId xmlns:a16="http://schemas.microsoft.com/office/drawing/2014/main" id="{9113E910-0515-468C-9F34-0953FEF56A67}"/>
              </a:ext>
            </a:extLst>
          </p:cNvPr>
          <p:cNvPicPr>
            <a:picLocks noChangeAspect="1"/>
          </p:cNvPicPr>
          <p:nvPr/>
        </p:nvPicPr>
        <p:blipFill>
          <a:blip r:embed="rId2"/>
          <a:stretch>
            <a:fillRect/>
          </a:stretch>
        </p:blipFill>
        <p:spPr>
          <a:xfrm>
            <a:off x="2895600" y="1274394"/>
            <a:ext cx="2385267" cy="1592718"/>
          </a:xfrm>
          <a:prstGeom prst="rect">
            <a:avLst/>
          </a:prstGeom>
        </p:spPr>
      </p:pic>
      <p:pic>
        <p:nvPicPr>
          <p:cNvPr id="7" name="Picture 6">
            <a:extLst>
              <a:ext uri="{FF2B5EF4-FFF2-40B4-BE49-F238E27FC236}">
                <a16:creationId xmlns:a16="http://schemas.microsoft.com/office/drawing/2014/main" id="{FD944D2B-2635-493C-ABBC-8EB46AB096D8}"/>
              </a:ext>
            </a:extLst>
          </p:cNvPr>
          <p:cNvPicPr>
            <a:picLocks noChangeAspect="1"/>
          </p:cNvPicPr>
          <p:nvPr/>
        </p:nvPicPr>
        <p:blipFill>
          <a:blip r:embed="rId3"/>
          <a:stretch>
            <a:fillRect/>
          </a:stretch>
        </p:blipFill>
        <p:spPr>
          <a:xfrm>
            <a:off x="5486400" y="1306851"/>
            <a:ext cx="2583404" cy="1082134"/>
          </a:xfrm>
          <a:prstGeom prst="rect">
            <a:avLst/>
          </a:prstGeom>
        </p:spPr>
      </p:pic>
      <p:pic>
        <p:nvPicPr>
          <p:cNvPr id="14" name="Picture 13">
            <a:extLst>
              <a:ext uri="{FF2B5EF4-FFF2-40B4-BE49-F238E27FC236}">
                <a16:creationId xmlns:a16="http://schemas.microsoft.com/office/drawing/2014/main" id="{532A002A-3C51-498D-925C-FC6E8F9D85F5}"/>
              </a:ext>
            </a:extLst>
          </p:cNvPr>
          <p:cNvPicPr>
            <a:picLocks noChangeAspect="1"/>
          </p:cNvPicPr>
          <p:nvPr/>
        </p:nvPicPr>
        <p:blipFill>
          <a:blip r:embed="rId4"/>
          <a:stretch>
            <a:fillRect/>
          </a:stretch>
        </p:blipFill>
        <p:spPr>
          <a:xfrm>
            <a:off x="2895600" y="3671397"/>
            <a:ext cx="5231458" cy="1434004"/>
          </a:xfrm>
          <a:prstGeom prst="rect">
            <a:avLst/>
          </a:prstGeom>
        </p:spPr>
      </p:pic>
      <p:pic>
        <p:nvPicPr>
          <p:cNvPr id="17" name="Picture 16">
            <a:extLst>
              <a:ext uri="{FF2B5EF4-FFF2-40B4-BE49-F238E27FC236}">
                <a16:creationId xmlns:a16="http://schemas.microsoft.com/office/drawing/2014/main" id="{A65931EB-780E-40C8-86B5-BFA9E6FB45CF}"/>
              </a:ext>
            </a:extLst>
          </p:cNvPr>
          <p:cNvPicPr>
            <a:picLocks noChangeAspect="1"/>
          </p:cNvPicPr>
          <p:nvPr/>
        </p:nvPicPr>
        <p:blipFill rotWithShape="1">
          <a:blip r:embed="rId5"/>
          <a:srcRect r="890"/>
          <a:stretch/>
        </p:blipFill>
        <p:spPr>
          <a:xfrm>
            <a:off x="8229600" y="3733800"/>
            <a:ext cx="3814175" cy="868755"/>
          </a:xfrm>
          <a:prstGeom prst="rect">
            <a:avLst/>
          </a:prstGeom>
        </p:spPr>
      </p:pic>
    </p:spTree>
    <p:extLst>
      <p:ext uri="{BB962C8B-B14F-4D97-AF65-F5344CB8AC3E}">
        <p14:creationId xmlns:p14="http://schemas.microsoft.com/office/powerpoint/2010/main" val="34522906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List Methods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6508630" cy="307777"/>
          </a:xfrm>
          <a:prstGeom prst="rect">
            <a:avLst/>
          </a:prstGeom>
          <a:noFill/>
        </p:spPr>
        <p:txBody>
          <a:bodyPr wrap="square">
            <a:spAutoFit/>
          </a:bodyPr>
          <a:lstStyle/>
          <a:p>
            <a:r>
              <a:rPr lang="en-US" sz="1400" dirty="0"/>
              <a:t>Python has a set of built-in methods that you can use on lists.</a:t>
            </a:r>
          </a:p>
        </p:txBody>
      </p:sp>
      <p:pic>
        <p:nvPicPr>
          <p:cNvPr id="4" name="Picture 3">
            <a:extLst>
              <a:ext uri="{FF2B5EF4-FFF2-40B4-BE49-F238E27FC236}">
                <a16:creationId xmlns:a16="http://schemas.microsoft.com/office/drawing/2014/main" id="{997B1551-D1C8-4F15-92B9-6F8E116570E2}"/>
              </a:ext>
            </a:extLst>
          </p:cNvPr>
          <p:cNvPicPr>
            <a:picLocks noChangeAspect="1"/>
          </p:cNvPicPr>
          <p:nvPr/>
        </p:nvPicPr>
        <p:blipFill>
          <a:blip r:embed="rId2"/>
          <a:stretch>
            <a:fillRect/>
          </a:stretch>
        </p:blipFill>
        <p:spPr>
          <a:xfrm>
            <a:off x="2893512" y="979104"/>
            <a:ext cx="8169348" cy="4717189"/>
          </a:xfrm>
          <a:prstGeom prst="rect">
            <a:avLst/>
          </a:prstGeom>
        </p:spPr>
      </p:pic>
    </p:spTree>
    <p:extLst>
      <p:ext uri="{BB962C8B-B14F-4D97-AF65-F5344CB8AC3E}">
        <p14:creationId xmlns:p14="http://schemas.microsoft.com/office/powerpoint/2010/main" val="26600007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List Methods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6508630" cy="307777"/>
          </a:xfrm>
          <a:prstGeom prst="rect">
            <a:avLst/>
          </a:prstGeom>
          <a:noFill/>
        </p:spPr>
        <p:txBody>
          <a:bodyPr wrap="square">
            <a:spAutoFit/>
          </a:bodyPr>
          <a:lstStyle/>
          <a:p>
            <a:r>
              <a:rPr lang="en-US" sz="1400" dirty="0"/>
              <a:t>Python has a set of built-in methods that you can use on lists.</a:t>
            </a:r>
          </a:p>
        </p:txBody>
      </p:sp>
      <p:pic>
        <p:nvPicPr>
          <p:cNvPr id="4" name="Picture 3">
            <a:extLst>
              <a:ext uri="{FF2B5EF4-FFF2-40B4-BE49-F238E27FC236}">
                <a16:creationId xmlns:a16="http://schemas.microsoft.com/office/drawing/2014/main" id="{997B1551-D1C8-4F15-92B9-6F8E116570E2}"/>
              </a:ext>
            </a:extLst>
          </p:cNvPr>
          <p:cNvPicPr>
            <a:picLocks noChangeAspect="1"/>
          </p:cNvPicPr>
          <p:nvPr/>
        </p:nvPicPr>
        <p:blipFill>
          <a:blip r:embed="rId2"/>
          <a:stretch>
            <a:fillRect/>
          </a:stretch>
        </p:blipFill>
        <p:spPr>
          <a:xfrm>
            <a:off x="2893512" y="979104"/>
            <a:ext cx="8169348" cy="4717189"/>
          </a:xfrm>
          <a:prstGeom prst="rect">
            <a:avLst/>
          </a:prstGeom>
        </p:spPr>
      </p:pic>
    </p:spTree>
    <p:extLst>
      <p:ext uri="{BB962C8B-B14F-4D97-AF65-F5344CB8AC3E}">
        <p14:creationId xmlns:p14="http://schemas.microsoft.com/office/powerpoint/2010/main" val="14845734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Tuples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6508630" cy="1169551"/>
          </a:xfrm>
          <a:prstGeom prst="rect">
            <a:avLst/>
          </a:prstGeom>
          <a:noFill/>
        </p:spPr>
        <p:txBody>
          <a:bodyPr wrap="square">
            <a:spAutoFit/>
          </a:bodyPr>
          <a:lstStyle/>
          <a:p>
            <a:r>
              <a:rPr lang="en-US" sz="1400" dirty="0"/>
              <a:t>Tuples are used to store multiple items in a single variable.</a:t>
            </a:r>
          </a:p>
          <a:p>
            <a:endParaRPr lang="en-US" sz="1400" dirty="0"/>
          </a:p>
          <a:p>
            <a:r>
              <a:rPr lang="en-US" sz="1400" dirty="0"/>
              <a:t>A tuple is a collection which is ordered and unchangeable.</a:t>
            </a:r>
          </a:p>
          <a:p>
            <a:endParaRPr lang="en-US" sz="1400" dirty="0"/>
          </a:p>
          <a:p>
            <a:r>
              <a:rPr lang="en-US" sz="1400" dirty="0"/>
              <a:t>Tuples are written with round brackets.</a:t>
            </a:r>
          </a:p>
        </p:txBody>
      </p:sp>
      <p:pic>
        <p:nvPicPr>
          <p:cNvPr id="5" name="Picture 4">
            <a:extLst>
              <a:ext uri="{FF2B5EF4-FFF2-40B4-BE49-F238E27FC236}">
                <a16:creationId xmlns:a16="http://schemas.microsoft.com/office/drawing/2014/main" id="{A9BC4A56-8B61-4E09-AE8D-AE988EC4F431}"/>
              </a:ext>
            </a:extLst>
          </p:cNvPr>
          <p:cNvPicPr>
            <a:picLocks noChangeAspect="1"/>
          </p:cNvPicPr>
          <p:nvPr/>
        </p:nvPicPr>
        <p:blipFill>
          <a:blip r:embed="rId2"/>
          <a:stretch>
            <a:fillRect/>
          </a:stretch>
        </p:blipFill>
        <p:spPr>
          <a:xfrm>
            <a:off x="2806460" y="1828800"/>
            <a:ext cx="4595258" cy="1051651"/>
          </a:xfrm>
          <a:prstGeom prst="rect">
            <a:avLst/>
          </a:prstGeom>
        </p:spPr>
      </p:pic>
      <p:pic>
        <p:nvPicPr>
          <p:cNvPr id="7" name="Picture 6">
            <a:extLst>
              <a:ext uri="{FF2B5EF4-FFF2-40B4-BE49-F238E27FC236}">
                <a16:creationId xmlns:a16="http://schemas.microsoft.com/office/drawing/2014/main" id="{3CC8B7E2-3A44-469A-9A5C-851F4FE562D5}"/>
              </a:ext>
            </a:extLst>
          </p:cNvPr>
          <p:cNvPicPr>
            <a:picLocks noChangeAspect="1"/>
          </p:cNvPicPr>
          <p:nvPr/>
        </p:nvPicPr>
        <p:blipFill>
          <a:blip r:embed="rId3"/>
          <a:stretch>
            <a:fillRect/>
          </a:stretch>
        </p:blipFill>
        <p:spPr>
          <a:xfrm>
            <a:off x="7620000" y="1828800"/>
            <a:ext cx="2941575" cy="823031"/>
          </a:xfrm>
          <a:prstGeom prst="rect">
            <a:avLst/>
          </a:prstGeom>
        </p:spPr>
      </p:pic>
      <p:sp>
        <p:nvSpPr>
          <p:cNvPr id="11" name="תיבת טקסט 9">
            <a:extLst>
              <a:ext uri="{FF2B5EF4-FFF2-40B4-BE49-F238E27FC236}">
                <a16:creationId xmlns:a16="http://schemas.microsoft.com/office/drawing/2014/main" id="{09764D7C-9E13-4179-B9E7-F73EF9782A57}"/>
              </a:ext>
            </a:extLst>
          </p:cNvPr>
          <p:cNvSpPr txBox="1"/>
          <p:nvPr/>
        </p:nvSpPr>
        <p:spPr>
          <a:xfrm>
            <a:off x="2757578" y="3086653"/>
            <a:ext cx="6508630" cy="3108543"/>
          </a:xfrm>
          <a:prstGeom prst="rect">
            <a:avLst/>
          </a:prstGeom>
          <a:noFill/>
        </p:spPr>
        <p:txBody>
          <a:bodyPr wrap="square">
            <a:spAutoFit/>
          </a:bodyPr>
          <a:lstStyle/>
          <a:p>
            <a:r>
              <a:rPr lang="en-US" sz="1400" dirty="0"/>
              <a:t>Tuple items are ordered, unchangeable, and allow duplicate values.</a:t>
            </a:r>
          </a:p>
          <a:p>
            <a:endParaRPr lang="en-US" sz="1400" dirty="0"/>
          </a:p>
          <a:p>
            <a:r>
              <a:rPr lang="en-US" sz="1400" dirty="0"/>
              <a:t>Tuple items are indexed, the first item has index [0], the second item has index [1] etc.</a:t>
            </a:r>
          </a:p>
          <a:p>
            <a:endParaRPr lang="en-US" sz="1400" dirty="0"/>
          </a:p>
          <a:p>
            <a:r>
              <a:rPr lang="en-US" sz="1400" dirty="0">
                <a:solidFill>
                  <a:schemeClr val="accent2"/>
                </a:solidFill>
              </a:rPr>
              <a:t>Ordered</a:t>
            </a:r>
          </a:p>
          <a:p>
            <a:r>
              <a:rPr lang="en-US" sz="1400" dirty="0"/>
              <a:t>When we say that tuples are ordered, it means that the items have a defined order, and that order will not change.</a:t>
            </a:r>
          </a:p>
          <a:p>
            <a:endParaRPr lang="en-US" sz="1400" dirty="0"/>
          </a:p>
          <a:p>
            <a:r>
              <a:rPr lang="en-US" sz="1400" dirty="0">
                <a:solidFill>
                  <a:schemeClr val="accent4"/>
                </a:solidFill>
              </a:rPr>
              <a:t>Unchangeable</a:t>
            </a:r>
          </a:p>
          <a:p>
            <a:r>
              <a:rPr lang="en-US" sz="1400" dirty="0"/>
              <a:t>Tuples are unchangeable, meaning that we cannot change, add or remove items after the tuple has been created.</a:t>
            </a:r>
          </a:p>
          <a:p>
            <a:endParaRPr lang="en-US" sz="1400" dirty="0"/>
          </a:p>
          <a:p>
            <a:r>
              <a:rPr lang="en-US" sz="1400" dirty="0">
                <a:solidFill>
                  <a:schemeClr val="accent2"/>
                </a:solidFill>
              </a:rPr>
              <a:t>Allow Duplicates</a:t>
            </a:r>
          </a:p>
          <a:p>
            <a:r>
              <a:rPr lang="en-US" sz="1400" dirty="0"/>
              <a:t>Since tuple are indexed, tuples can have items with the same value:</a:t>
            </a:r>
          </a:p>
        </p:txBody>
      </p:sp>
    </p:spTree>
    <p:extLst>
      <p:ext uri="{BB962C8B-B14F-4D97-AF65-F5344CB8AC3E}">
        <p14:creationId xmlns:p14="http://schemas.microsoft.com/office/powerpoint/2010/main" val="1407559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Indentation </a:t>
            </a:r>
            <a:r>
              <a:rPr lang="en-US" sz="2400" dirty="0" err="1">
                <a:solidFill>
                  <a:schemeClr val="accent1">
                    <a:lumMod val="75000"/>
                  </a:schemeClr>
                </a:solidFill>
                <a:latin typeface="Trebuchet MS"/>
                <a:cs typeface="Trebuchet MS"/>
              </a:rPr>
              <a:t>cont</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1305486"/>
          </a:xfrm>
          <a:prstGeom prst="rect">
            <a:avLst/>
          </a:prstGeom>
        </p:spPr>
        <p:txBody>
          <a:bodyPr vert="horz" wrap="square" lIns="0" tIns="12700" rIns="0" bIns="0" rtlCol="0">
            <a:spAutoFit/>
          </a:bodyPr>
          <a:lstStyle/>
          <a:p>
            <a:pPr algn="l" fontAlgn="base"/>
            <a:r>
              <a:rPr lang="en-US" sz="1400" b="1" i="0" dirty="0">
                <a:effectLst/>
                <a:latin typeface="var(--font-din)"/>
              </a:rPr>
              <a:t>Indentation refers to the spaces at the beginning of a code line.</a:t>
            </a:r>
          </a:p>
          <a:p>
            <a:pPr algn="l" fontAlgn="base"/>
            <a:endParaRPr lang="en-US" sz="1400" b="1" i="0" dirty="0">
              <a:effectLst/>
              <a:latin typeface="var(--font-din)"/>
            </a:endParaRPr>
          </a:p>
          <a:p>
            <a:pPr algn="l" fontAlgn="base"/>
            <a:r>
              <a:rPr lang="en-US" sz="1400" b="1" i="0" dirty="0">
                <a:effectLst/>
                <a:latin typeface="var(--font-din)"/>
              </a:rPr>
              <a:t>Where in other programming languages the indentation in code is for readability only, the indentation in Python is very important.</a:t>
            </a:r>
          </a:p>
          <a:p>
            <a:pPr algn="l" fontAlgn="base"/>
            <a:endParaRPr lang="en-US" sz="1400" b="1" i="0" dirty="0">
              <a:effectLst/>
              <a:latin typeface="var(--font-din)"/>
            </a:endParaRPr>
          </a:p>
          <a:p>
            <a:pPr algn="l" fontAlgn="base"/>
            <a:r>
              <a:rPr lang="en-US" sz="1400" b="1" i="0" dirty="0">
                <a:effectLst/>
                <a:latin typeface="var(--font-din)"/>
              </a:rPr>
              <a:t>Python uses indentation to indicate a block of code.</a:t>
            </a:r>
          </a:p>
        </p:txBody>
      </p:sp>
      <p:pic>
        <p:nvPicPr>
          <p:cNvPr id="4" name="תמונה 3">
            <a:extLst>
              <a:ext uri="{FF2B5EF4-FFF2-40B4-BE49-F238E27FC236}">
                <a16:creationId xmlns:a16="http://schemas.microsoft.com/office/drawing/2014/main" id="{B1FEFFFD-3B65-46AE-9BDF-3E1C6E8D3F59}"/>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50000"/>
                    </a14:imgEffect>
                  </a14:imgLayer>
                </a14:imgProps>
              </a:ext>
            </a:extLst>
          </a:blip>
          <a:stretch>
            <a:fillRect/>
          </a:stretch>
        </p:blipFill>
        <p:spPr>
          <a:xfrm>
            <a:off x="2886075" y="1943661"/>
            <a:ext cx="8278495" cy="4881015"/>
          </a:xfrm>
          <a:prstGeom prst="rect">
            <a:avLst/>
          </a:prstGeom>
        </p:spPr>
      </p:pic>
    </p:spTree>
    <p:extLst>
      <p:ext uri="{BB962C8B-B14F-4D97-AF65-F5344CB8AC3E}">
        <p14:creationId xmlns:p14="http://schemas.microsoft.com/office/powerpoint/2010/main" val="6440232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Tuples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6508630" cy="307777"/>
          </a:xfrm>
          <a:prstGeom prst="rect">
            <a:avLst/>
          </a:prstGeom>
          <a:noFill/>
        </p:spPr>
        <p:txBody>
          <a:bodyPr wrap="square">
            <a:spAutoFit/>
          </a:bodyPr>
          <a:lstStyle/>
          <a:p>
            <a:r>
              <a:rPr lang="en-US" sz="1400" dirty="0"/>
              <a:t>To determine how many items a tuple has, use the </a:t>
            </a:r>
            <a:r>
              <a:rPr lang="en-US" sz="1400" dirty="0" err="1"/>
              <a:t>len</a:t>
            </a:r>
            <a:r>
              <a:rPr lang="en-US" sz="1400" dirty="0"/>
              <a:t>() function:</a:t>
            </a:r>
          </a:p>
        </p:txBody>
      </p:sp>
      <p:sp>
        <p:nvSpPr>
          <p:cNvPr id="11" name="תיבת טקסט 9">
            <a:extLst>
              <a:ext uri="{FF2B5EF4-FFF2-40B4-BE49-F238E27FC236}">
                <a16:creationId xmlns:a16="http://schemas.microsoft.com/office/drawing/2014/main" id="{09764D7C-9E13-4179-B9E7-F73EF9782A57}"/>
              </a:ext>
            </a:extLst>
          </p:cNvPr>
          <p:cNvSpPr txBox="1"/>
          <p:nvPr/>
        </p:nvSpPr>
        <p:spPr>
          <a:xfrm>
            <a:off x="2792025" y="2305892"/>
            <a:ext cx="6508630" cy="523220"/>
          </a:xfrm>
          <a:prstGeom prst="rect">
            <a:avLst/>
          </a:prstGeom>
          <a:noFill/>
        </p:spPr>
        <p:txBody>
          <a:bodyPr wrap="square">
            <a:spAutoFit/>
          </a:bodyPr>
          <a:lstStyle/>
          <a:p>
            <a:r>
              <a:rPr lang="en-US" sz="1400" dirty="0"/>
              <a:t>Access Tuple Items</a:t>
            </a:r>
          </a:p>
          <a:p>
            <a:r>
              <a:rPr lang="en-US" sz="1400" dirty="0"/>
              <a:t>You can access tuple items by referring to the index number, inside square brackets:</a:t>
            </a:r>
          </a:p>
        </p:txBody>
      </p:sp>
      <p:pic>
        <p:nvPicPr>
          <p:cNvPr id="4" name="Picture 3">
            <a:extLst>
              <a:ext uri="{FF2B5EF4-FFF2-40B4-BE49-F238E27FC236}">
                <a16:creationId xmlns:a16="http://schemas.microsoft.com/office/drawing/2014/main" id="{EC9EAF3E-A08C-4563-9541-EBFC42433BC8}"/>
              </a:ext>
            </a:extLst>
          </p:cNvPr>
          <p:cNvPicPr>
            <a:picLocks noChangeAspect="1"/>
          </p:cNvPicPr>
          <p:nvPr/>
        </p:nvPicPr>
        <p:blipFill>
          <a:blip r:embed="rId2"/>
          <a:stretch>
            <a:fillRect/>
          </a:stretch>
        </p:blipFill>
        <p:spPr>
          <a:xfrm>
            <a:off x="2809814" y="1067924"/>
            <a:ext cx="4366638" cy="1028789"/>
          </a:xfrm>
          <a:prstGeom prst="rect">
            <a:avLst/>
          </a:prstGeom>
        </p:spPr>
      </p:pic>
      <p:pic>
        <p:nvPicPr>
          <p:cNvPr id="9" name="Picture 8">
            <a:extLst>
              <a:ext uri="{FF2B5EF4-FFF2-40B4-BE49-F238E27FC236}">
                <a16:creationId xmlns:a16="http://schemas.microsoft.com/office/drawing/2014/main" id="{3F4825AF-B172-477B-B8D2-C45A84CB4E4F}"/>
              </a:ext>
            </a:extLst>
          </p:cNvPr>
          <p:cNvPicPr>
            <a:picLocks noChangeAspect="1"/>
          </p:cNvPicPr>
          <p:nvPr/>
        </p:nvPicPr>
        <p:blipFill>
          <a:blip r:embed="rId3"/>
          <a:stretch>
            <a:fillRect/>
          </a:stretch>
        </p:blipFill>
        <p:spPr>
          <a:xfrm>
            <a:off x="7306017" y="1067924"/>
            <a:ext cx="1211685" cy="815411"/>
          </a:xfrm>
          <a:prstGeom prst="rect">
            <a:avLst/>
          </a:prstGeom>
        </p:spPr>
      </p:pic>
      <p:pic>
        <p:nvPicPr>
          <p:cNvPr id="13" name="Picture 12">
            <a:extLst>
              <a:ext uri="{FF2B5EF4-FFF2-40B4-BE49-F238E27FC236}">
                <a16:creationId xmlns:a16="http://schemas.microsoft.com/office/drawing/2014/main" id="{1E0A553D-AA07-4311-9407-CDFDC9C07265}"/>
              </a:ext>
            </a:extLst>
          </p:cNvPr>
          <p:cNvPicPr>
            <a:picLocks noChangeAspect="1"/>
          </p:cNvPicPr>
          <p:nvPr/>
        </p:nvPicPr>
        <p:blipFill>
          <a:blip r:embed="rId4"/>
          <a:stretch>
            <a:fillRect/>
          </a:stretch>
        </p:blipFill>
        <p:spPr>
          <a:xfrm>
            <a:off x="2814811" y="3105619"/>
            <a:ext cx="4122777" cy="1097375"/>
          </a:xfrm>
          <a:prstGeom prst="rect">
            <a:avLst/>
          </a:prstGeom>
        </p:spPr>
      </p:pic>
      <p:pic>
        <p:nvPicPr>
          <p:cNvPr id="15" name="Picture 14">
            <a:extLst>
              <a:ext uri="{FF2B5EF4-FFF2-40B4-BE49-F238E27FC236}">
                <a16:creationId xmlns:a16="http://schemas.microsoft.com/office/drawing/2014/main" id="{2DFB9B13-D865-4D25-A701-307B73434CAD}"/>
              </a:ext>
            </a:extLst>
          </p:cNvPr>
          <p:cNvPicPr>
            <a:picLocks noChangeAspect="1"/>
          </p:cNvPicPr>
          <p:nvPr/>
        </p:nvPicPr>
        <p:blipFill>
          <a:blip r:embed="rId5"/>
          <a:stretch>
            <a:fillRect/>
          </a:stretch>
        </p:blipFill>
        <p:spPr>
          <a:xfrm>
            <a:off x="2814811" y="4483676"/>
            <a:ext cx="7262489" cy="1135478"/>
          </a:xfrm>
          <a:prstGeom prst="rect">
            <a:avLst/>
          </a:prstGeom>
        </p:spPr>
      </p:pic>
    </p:spTree>
    <p:extLst>
      <p:ext uri="{BB962C8B-B14F-4D97-AF65-F5344CB8AC3E}">
        <p14:creationId xmlns:p14="http://schemas.microsoft.com/office/powerpoint/2010/main" val="17015722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Tuples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6508630" cy="307777"/>
          </a:xfrm>
          <a:prstGeom prst="rect">
            <a:avLst/>
          </a:prstGeom>
          <a:noFill/>
        </p:spPr>
        <p:txBody>
          <a:bodyPr wrap="square">
            <a:spAutoFit/>
          </a:bodyPr>
          <a:lstStyle/>
          <a:p>
            <a:r>
              <a:rPr lang="en-US" sz="1400" dirty="0"/>
              <a:t>To determine how many items a tuple has, use the </a:t>
            </a:r>
            <a:r>
              <a:rPr lang="en-US" sz="1400" dirty="0" err="1"/>
              <a:t>len</a:t>
            </a:r>
            <a:r>
              <a:rPr lang="en-US" sz="1400" dirty="0"/>
              <a:t>() function:</a:t>
            </a:r>
          </a:p>
        </p:txBody>
      </p:sp>
      <p:sp>
        <p:nvSpPr>
          <p:cNvPr id="11" name="תיבת טקסט 9">
            <a:extLst>
              <a:ext uri="{FF2B5EF4-FFF2-40B4-BE49-F238E27FC236}">
                <a16:creationId xmlns:a16="http://schemas.microsoft.com/office/drawing/2014/main" id="{09764D7C-9E13-4179-B9E7-F73EF9782A57}"/>
              </a:ext>
            </a:extLst>
          </p:cNvPr>
          <p:cNvSpPr txBox="1"/>
          <p:nvPr/>
        </p:nvSpPr>
        <p:spPr>
          <a:xfrm>
            <a:off x="2792025" y="2305892"/>
            <a:ext cx="6508630" cy="523220"/>
          </a:xfrm>
          <a:prstGeom prst="rect">
            <a:avLst/>
          </a:prstGeom>
          <a:noFill/>
        </p:spPr>
        <p:txBody>
          <a:bodyPr wrap="square">
            <a:spAutoFit/>
          </a:bodyPr>
          <a:lstStyle/>
          <a:p>
            <a:r>
              <a:rPr lang="en-US" sz="1400" dirty="0"/>
              <a:t>Access Tuple Items</a:t>
            </a:r>
          </a:p>
          <a:p>
            <a:r>
              <a:rPr lang="en-US" sz="1400" dirty="0"/>
              <a:t>You can access tuple items by referring to the index number, inside square brackets:</a:t>
            </a:r>
          </a:p>
        </p:txBody>
      </p:sp>
      <p:pic>
        <p:nvPicPr>
          <p:cNvPr id="4" name="Picture 3">
            <a:extLst>
              <a:ext uri="{FF2B5EF4-FFF2-40B4-BE49-F238E27FC236}">
                <a16:creationId xmlns:a16="http://schemas.microsoft.com/office/drawing/2014/main" id="{EC9EAF3E-A08C-4563-9541-EBFC42433BC8}"/>
              </a:ext>
            </a:extLst>
          </p:cNvPr>
          <p:cNvPicPr>
            <a:picLocks noChangeAspect="1"/>
          </p:cNvPicPr>
          <p:nvPr/>
        </p:nvPicPr>
        <p:blipFill>
          <a:blip r:embed="rId2"/>
          <a:stretch>
            <a:fillRect/>
          </a:stretch>
        </p:blipFill>
        <p:spPr>
          <a:xfrm>
            <a:off x="2809814" y="1067924"/>
            <a:ext cx="4366638" cy="1028789"/>
          </a:xfrm>
          <a:prstGeom prst="rect">
            <a:avLst/>
          </a:prstGeom>
        </p:spPr>
      </p:pic>
      <p:pic>
        <p:nvPicPr>
          <p:cNvPr id="9" name="Picture 8">
            <a:extLst>
              <a:ext uri="{FF2B5EF4-FFF2-40B4-BE49-F238E27FC236}">
                <a16:creationId xmlns:a16="http://schemas.microsoft.com/office/drawing/2014/main" id="{3F4825AF-B172-477B-B8D2-C45A84CB4E4F}"/>
              </a:ext>
            </a:extLst>
          </p:cNvPr>
          <p:cNvPicPr>
            <a:picLocks noChangeAspect="1"/>
          </p:cNvPicPr>
          <p:nvPr/>
        </p:nvPicPr>
        <p:blipFill>
          <a:blip r:embed="rId3"/>
          <a:stretch>
            <a:fillRect/>
          </a:stretch>
        </p:blipFill>
        <p:spPr>
          <a:xfrm>
            <a:off x="7306017" y="1067924"/>
            <a:ext cx="1211685" cy="815411"/>
          </a:xfrm>
          <a:prstGeom prst="rect">
            <a:avLst/>
          </a:prstGeom>
        </p:spPr>
      </p:pic>
      <p:pic>
        <p:nvPicPr>
          <p:cNvPr id="13" name="Picture 12">
            <a:extLst>
              <a:ext uri="{FF2B5EF4-FFF2-40B4-BE49-F238E27FC236}">
                <a16:creationId xmlns:a16="http://schemas.microsoft.com/office/drawing/2014/main" id="{1E0A553D-AA07-4311-9407-CDFDC9C07265}"/>
              </a:ext>
            </a:extLst>
          </p:cNvPr>
          <p:cNvPicPr>
            <a:picLocks noChangeAspect="1"/>
          </p:cNvPicPr>
          <p:nvPr/>
        </p:nvPicPr>
        <p:blipFill>
          <a:blip r:embed="rId4"/>
          <a:stretch>
            <a:fillRect/>
          </a:stretch>
        </p:blipFill>
        <p:spPr>
          <a:xfrm>
            <a:off x="2806460" y="2829112"/>
            <a:ext cx="4122777" cy="1097375"/>
          </a:xfrm>
          <a:prstGeom prst="rect">
            <a:avLst/>
          </a:prstGeom>
        </p:spPr>
      </p:pic>
      <p:pic>
        <p:nvPicPr>
          <p:cNvPr id="15" name="Picture 14">
            <a:extLst>
              <a:ext uri="{FF2B5EF4-FFF2-40B4-BE49-F238E27FC236}">
                <a16:creationId xmlns:a16="http://schemas.microsoft.com/office/drawing/2014/main" id="{2DFB9B13-D865-4D25-A701-307B73434CAD}"/>
              </a:ext>
            </a:extLst>
          </p:cNvPr>
          <p:cNvPicPr>
            <a:picLocks noChangeAspect="1"/>
          </p:cNvPicPr>
          <p:nvPr/>
        </p:nvPicPr>
        <p:blipFill>
          <a:blip r:embed="rId5"/>
          <a:stretch>
            <a:fillRect/>
          </a:stretch>
        </p:blipFill>
        <p:spPr>
          <a:xfrm>
            <a:off x="2755490" y="4020538"/>
            <a:ext cx="7262489" cy="1135478"/>
          </a:xfrm>
          <a:prstGeom prst="rect">
            <a:avLst/>
          </a:prstGeom>
        </p:spPr>
      </p:pic>
      <p:pic>
        <p:nvPicPr>
          <p:cNvPr id="5" name="Picture 4">
            <a:extLst>
              <a:ext uri="{FF2B5EF4-FFF2-40B4-BE49-F238E27FC236}">
                <a16:creationId xmlns:a16="http://schemas.microsoft.com/office/drawing/2014/main" id="{9A614EDA-BA3D-4E95-A261-7A4F3D341EA3}"/>
              </a:ext>
            </a:extLst>
          </p:cNvPr>
          <p:cNvPicPr>
            <a:picLocks noChangeAspect="1"/>
          </p:cNvPicPr>
          <p:nvPr/>
        </p:nvPicPr>
        <p:blipFill>
          <a:blip r:embed="rId6"/>
          <a:stretch>
            <a:fillRect/>
          </a:stretch>
        </p:blipFill>
        <p:spPr>
          <a:xfrm>
            <a:off x="2792025" y="5368953"/>
            <a:ext cx="6104149" cy="1272650"/>
          </a:xfrm>
          <a:prstGeom prst="rect">
            <a:avLst/>
          </a:prstGeom>
        </p:spPr>
      </p:pic>
    </p:spTree>
    <p:extLst>
      <p:ext uri="{BB962C8B-B14F-4D97-AF65-F5344CB8AC3E}">
        <p14:creationId xmlns:p14="http://schemas.microsoft.com/office/powerpoint/2010/main" val="37693932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Change Tuple Values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6508630" cy="523220"/>
          </a:xfrm>
          <a:prstGeom prst="rect">
            <a:avLst/>
          </a:prstGeom>
          <a:noFill/>
        </p:spPr>
        <p:txBody>
          <a:bodyPr wrap="square">
            <a:spAutoFit/>
          </a:bodyPr>
          <a:lstStyle/>
          <a:p>
            <a:r>
              <a:rPr lang="en-US" sz="1400" dirty="0"/>
              <a:t>Once a tuple is created, you cannot change its values. Tuples are unchangeable, or immutable as it also is called.</a:t>
            </a:r>
          </a:p>
        </p:txBody>
      </p:sp>
      <p:sp>
        <p:nvSpPr>
          <p:cNvPr id="11" name="תיבת טקסט 9">
            <a:extLst>
              <a:ext uri="{FF2B5EF4-FFF2-40B4-BE49-F238E27FC236}">
                <a16:creationId xmlns:a16="http://schemas.microsoft.com/office/drawing/2014/main" id="{09764D7C-9E13-4179-B9E7-F73EF9782A57}"/>
              </a:ext>
            </a:extLst>
          </p:cNvPr>
          <p:cNvSpPr txBox="1"/>
          <p:nvPr/>
        </p:nvSpPr>
        <p:spPr>
          <a:xfrm>
            <a:off x="2841685" y="2981756"/>
            <a:ext cx="6508630" cy="307777"/>
          </a:xfrm>
          <a:prstGeom prst="rect">
            <a:avLst/>
          </a:prstGeom>
          <a:noFill/>
        </p:spPr>
        <p:txBody>
          <a:bodyPr wrap="square">
            <a:spAutoFit/>
          </a:bodyPr>
          <a:lstStyle/>
          <a:p>
            <a:r>
              <a:rPr lang="en-US" sz="1400" dirty="0"/>
              <a:t>Tuples are unchangeable, so you cannot remove items from it</a:t>
            </a:r>
          </a:p>
        </p:txBody>
      </p:sp>
      <p:pic>
        <p:nvPicPr>
          <p:cNvPr id="6" name="Picture 5">
            <a:extLst>
              <a:ext uri="{FF2B5EF4-FFF2-40B4-BE49-F238E27FC236}">
                <a16:creationId xmlns:a16="http://schemas.microsoft.com/office/drawing/2014/main" id="{9AB6BABF-2A2E-4D98-BF64-38089D06F0CD}"/>
              </a:ext>
            </a:extLst>
          </p:cNvPr>
          <p:cNvPicPr>
            <a:picLocks noChangeAspect="1"/>
          </p:cNvPicPr>
          <p:nvPr/>
        </p:nvPicPr>
        <p:blipFill rotWithShape="1">
          <a:blip r:embed="rId2"/>
          <a:srcRect l="-488" t="13671" r="488" b="-2271"/>
          <a:stretch/>
        </p:blipFill>
        <p:spPr>
          <a:xfrm>
            <a:off x="2757578" y="963741"/>
            <a:ext cx="6203218" cy="1830415"/>
          </a:xfrm>
          <a:prstGeom prst="rect">
            <a:avLst/>
          </a:prstGeom>
        </p:spPr>
      </p:pic>
    </p:spTree>
    <p:extLst>
      <p:ext uri="{BB962C8B-B14F-4D97-AF65-F5344CB8AC3E}">
        <p14:creationId xmlns:p14="http://schemas.microsoft.com/office/powerpoint/2010/main" val="36799464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 Unpack Tuples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6508630" cy="738664"/>
          </a:xfrm>
          <a:prstGeom prst="rect">
            <a:avLst/>
          </a:prstGeom>
          <a:noFill/>
        </p:spPr>
        <p:txBody>
          <a:bodyPr wrap="square">
            <a:spAutoFit/>
          </a:bodyPr>
          <a:lstStyle/>
          <a:p>
            <a:r>
              <a:rPr lang="en-US" sz="1400" dirty="0"/>
              <a:t>Unpacking a Tuple</a:t>
            </a:r>
          </a:p>
          <a:p>
            <a:r>
              <a:rPr lang="en-US" sz="1400" dirty="0"/>
              <a:t>When we create a tuple, we normally assign values to it. This is called "packing" a tuple:</a:t>
            </a:r>
          </a:p>
        </p:txBody>
      </p:sp>
      <p:pic>
        <p:nvPicPr>
          <p:cNvPr id="4" name="Picture 3">
            <a:extLst>
              <a:ext uri="{FF2B5EF4-FFF2-40B4-BE49-F238E27FC236}">
                <a16:creationId xmlns:a16="http://schemas.microsoft.com/office/drawing/2014/main" id="{691ADF9F-9B86-468F-80F2-6AE9FD655C5D}"/>
              </a:ext>
            </a:extLst>
          </p:cNvPr>
          <p:cNvPicPr>
            <a:picLocks noChangeAspect="1"/>
          </p:cNvPicPr>
          <p:nvPr/>
        </p:nvPicPr>
        <p:blipFill>
          <a:blip r:embed="rId2"/>
          <a:stretch>
            <a:fillRect/>
          </a:stretch>
        </p:blipFill>
        <p:spPr>
          <a:xfrm>
            <a:off x="2841685" y="1348835"/>
            <a:ext cx="3726503" cy="922100"/>
          </a:xfrm>
          <a:prstGeom prst="rect">
            <a:avLst/>
          </a:prstGeom>
        </p:spPr>
      </p:pic>
      <p:sp>
        <p:nvSpPr>
          <p:cNvPr id="9" name="תיבת טקסט 9">
            <a:extLst>
              <a:ext uri="{FF2B5EF4-FFF2-40B4-BE49-F238E27FC236}">
                <a16:creationId xmlns:a16="http://schemas.microsoft.com/office/drawing/2014/main" id="{170F62E4-C937-49ED-9403-EBBCB9B6C876}"/>
              </a:ext>
            </a:extLst>
          </p:cNvPr>
          <p:cNvSpPr txBox="1"/>
          <p:nvPr/>
        </p:nvSpPr>
        <p:spPr>
          <a:xfrm>
            <a:off x="2806460" y="2362200"/>
            <a:ext cx="6508630" cy="738664"/>
          </a:xfrm>
          <a:prstGeom prst="rect">
            <a:avLst/>
          </a:prstGeom>
          <a:noFill/>
        </p:spPr>
        <p:txBody>
          <a:bodyPr wrap="square">
            <a:spAutoFit/>
          </a:bodyPr>
          <a:lstStyle/>
          <a:p>
            <a:r>
              <a:rPr lang="en-US" sz="1400" dirty="0"/>
              <a:t>Unpacking a Tuple</a:t>
            </a:r>
          </a:p>
          <a:p>
            <a:r>
              <a:rPr lang="en-US" sz="1400" dirty="0"/>
              <a:t>When we create a tuple, we normally assign values to it. This is called "packing" a tuple:</a:t>
            </a:r>
          </a:p>
        </p:txBody>
      </p:sp>
      <p:pic>
        <p:nvPicPr>
          <p:cNvPr id="7" name="Picture 6">
            <a:extLst>
              <a:ext uri="{FF2B5EF4-FFF2-40B4-BE49-F238E27FC236}">
                <a16:creationId xmlns:a16="http://schemas.microsoft.com/office/drawing/2014/main" id="{FF57C9C0-5E8C-4C5E-B7C0-FCB5C705C234}"/>
              </a:ext>
            </a:extLst>
          </p:cNvPr>
          <p:cNvPicPr>
            <a:picLocks noChangeAspect="1"/>
          </p:cNvPicPr>
          <p:nvPr/>
        </p:nvPicPr>
        <p:blipFill>
          <a:blip r:embed="rId3"/>
          <a:stretch>
            <a:fillRect/>
          </a:stretch>
        </p:blipFill>
        <p:spPr>
          <a:xfrm>
            <a:off x="2895600" y="3222400"/>
            <a:ext cx="4267570" cy="2217612"/>
          </a:xfrm>
          <a:prstGeom prst="rect">
            <a:avLst/>
          </a:prstGeom>
        </p:spPr>
      </p:pic>
    </p:spTree>
    <p:extLst>
      <p:ext uri="{BB962C8B-B14F-4D97-AF65-F5344CB8AC3E}">
        <p14:creationId xmlns:p14="http://schemas.microsoft.com/office/powerpoint/2010/main" val="13944241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Tuples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6508630" cy="307777"/>
          </a:xfrm>
          <a:prstGeom prst="rect">
            <a:avLst/>
          </a:prstGeom>
          <a:noFill/>
        </p:spPr>
        <p:txBody>
          <a:bodyPr wrap="square">
            <a:spAutoFit/>
          </a:bodyPr>
          <a:lstStyle/>
          <a:p>
            <a:r>
              <a:rPr lang="en-US" sz="1400" dirty="0"/>
              <a:t>To join two or more tuples you can use the + operator</a:t>
            </a:r>
          </a:p>
        </p:txBody>
      </p:sp>
      <p:sp>
        <p:nvSpPr>
          <p:cNvPr id="9" name="תיבת טקסט 9">
            <a:extLst>
              <a:ext uri="{FF2B5EF4-FFF2-40B4-BE49-F238E27FC236}">
                <a16:creationId xmlns:a16="http://schemas.microsoft.com/office/drawing/2014/main" id="{170F62E4-C937-49ED-9403-EBBCB9B6C876}"/>
              </a:ext>
            </a:extLst>
          </p:cNvPr>
          <p:cNvSpPr txBox="1"/>
          <p:nvPr/>
        </p:nvSpPr>
        <p:spPr>
          <a:xfrm>
            <a:off x="2806460" y="2500898"/>
            <a:ext cx="8928340" cy="307777"/>
          </a:xfrm>
          <a:prstGeom prst="rect">
            <a:avLst/>
          </a:prstGeom>
          <a:noFill/>
        </p:spPr>
        <p:txBody>
          <a:bodyPr wrap="square">
            <a:spAutoFit/>
          </a:bodyPr>
          <a:lstStyle/>
          <a:p>
            <a:r>
              <a:rPr lang="en-US" sz="1400" dirty="0"/>
              <a:t>If you want to multiply the content of a tuple a given number of times, you can use the * operator:</a:t>
            </a:r>
          </a:p>
        </p:txBody>
      </p:sp>
      <p:pic>
        <p:nvPicPr>
          <p:cNvPr id="5" name="Picture 4">
            <a:extLst>
              <a:ext uri="{FF2B5EF4-FFF2-40B4-BE49-F238E27FC236}">
                <a16:creationId xmlns:a16="http://schemas.microsoft.com/office/drawing/2014/main" id="{F1AF7C9B-8931-4042-8CEF-742D14FB0259}"/>
              </a:ext>
            </a:extLst>
          </p:cNvPr>
          <p:cNvPicPr>
            <a:picLocks noChangeAspect="1"/>
          </p:cNvPicPr>
          <p:nvPr/>
        </p:nvPicPr>
        <p:blipFill>
          <a:blip r:embed="rId2"/>
          <a:stretch>
            <a:fillRect/>
          </a:stretch>
        </p:blipFill>
        <p:spPr>
          <a:xfrm>
            <a:off x="2809592" y="701735"/>
            <a:ext cx="3398815" cy="1707028"/>
          </a:xfrm>
          <a:prstGeom prst="rect">
            <a:avLst/>
          </a:prstGeom>
        </p:spPr>
      </p:pic>
      <p:pic>
        <p:nvPicPr>
          <p:cNvPr id="11" name="Picture 10">
            <a:extLst>
              <a:ext uri="{FF2B5EF4-FFF2-40B4-BE49-F238E27FC236}">
                <a16:creationId xmlns:a16="http://schemas.microsoft.com/office/drawing/2014/main" id="{FA38FE40-8243-4512-84B9-45C34C46D4AA}"/>
              </a:ext>
            </a:extLst>
          </p:cNvPr>
          <p:cNvPicPr>
            <a:picLocks noChangeAspect="1"/>
          </p:cNvPicPr>
          <p:nvPr/>
        </p:nvPicPr>
        <p:blipFill>
          <a:blip r:embed="rId3"/>
          <a:stretch>
            <a:fillRect/>
          </a:stretch>
        </p:blipFill>
        <p:spPr>
          <a:xfrm>
            <a:off x="2858022" y="2956014"/>
            <a:ext cx="4198984" cy="1516511"/>
          </a:xfrm>
          <a:prstGeom prst="rect">
            <a:avLst/>
          </a:prstGeom>
        </p:spPr>
      </p:pic>
      <p:pic>
        <p:nvPicPr>
          <p:cNvPr id="13" name="Picture 12">
            <a:extLst>
              <a:ext uri="{FF2B5EF4-FFF2-40B4-BE49-F238E27FC236}">
                <a16:creationId xmlns:a16="http://schemas.microsoft.com/office/drawing/2014/main" id="{941A9AA6-A30F-4210-9399-0462D479177C}"/>
              </a:ext>
            </a:extLst>
          </p:cNvPr>
          <p:cNvPicPr>
            <a:picLocks noChangeAspect="1"/>
          </p:cNvPicPr>
          <p:nvPr/>
        </p:nvPicPr>
        <p:blipFill>
          <a:blip r:embed="rId4"/>
          <a:stretch>
            <a:fillRect/>
          </a:stretch>
        </p:blipFill>
        <p:spPr>
          <a:xfrm>
            <a:off x="2858022" y="4724400"/>
            <a:ext cx="8229600" cy="1783453"/>
          </a:xfrm>
          <a:prstGeom prst="rect">
            <a:avLst/>
          </a:prstGeom>
        </p:spPr>
      </p:pic>
    </p:spTree>
    <p:extLst>
      <p:ext uri="{BB962C8B-B14F-4D97-AF65-F5344CB8AC3E}">
        <p14:creationId xmlns:p14="http://schemas.microsoft.com/office/powerpoint/2010/main" val="6981812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Dictionaries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9129622" cy="1169551"/>
          </a:xfrm>
          <a:prstGeom prst="rect">
            <a:avLst/>
          </a:prstGeom>
          <a:noFill/>
        </p:spPr>
        <p:txBody>
          <a:bodyPr wrap="square">
            <a:spAutoFit/>
          </a:bodyPr>
          <a:lstStyle/>
          <a:p>
            <a:r>
              <a:rPr lang="en-US" sz="1400" dirty="0"/>
              <a:t>Dictionaries are used to store data values in </a:t>
            </a:r>
            <a:r>
              <a:rPr lang="en-US" sz="1400" dirty="0" err="1"/>
              <a:t>key:value</a:t>
            </a:r>
            <a:r>
              <a:rPr lang="en-US" sz="1400" dirty="0"/>
              <a:t> pairs.</a:t>
            </a:r>
          </a:p>
          <a:p>
            <a:endParaRPr lang="en-US" sz="1400" dirty="0"/>
          </a:p>
          <a:p>
            <a:r>
              <a:rPr lang="en-US" sz="1400" dirty="0"/>
              <a:t>A dictionary is a collection which is unordered, changeable and does not allow duplicates.</a:t>
            </a:r>
          </a:p>
          <a:p>
            <a:endParaRPr lang="en-US" sz="1400" dirty="0"/>
          </a:p>
          <a:p>
            <a:r>
              <a:rPr lang="en-US" sz="1400" dirty="0"/>
              <a:t>Dictionaries are written with curly brackets, and have keys and values:</a:t>
            </a:r>
          </a:p>
        </p:txBody>
      </p:sp>
      <p:pic>
        <p:nvPicPr>
          <p:cNvPr id="4" name="Picture 3">
            <a:extLst>
              <a:ext uri="{FF2B5EF4-FFF2-40B4-BE49-F238E27FC236}">
                <a16:creationId xmlns:a16="http://schemas.microsoft.com/office/drawing/2014/main" id="{D9AEF32A-5469-4387-A5D1-7843C0B471CC}"/>
              </a:ext>
            </a:extLst>
          </p:cNvPr>
          <p:cNvPicPr>
            <a:picLocks noChangeAspect="1"/>
          </p:cNvPicPr>
          <p:nvPr/>
        </p:nvPicPr>
        <p:blipFill>
          <a:blip r:embed="rId2"/>
          <a:stretch>
            <a:fillRect/>
          </a:stretch>
        </p:blipFill>
        <p:spPr>
          <a:xfrm>
            <a:off x="2818986" y="1741698"/>
            <a:ext cx="3749365" cy="1912786"/>
          </a:xfrm>
          <a:prstGeom prst="rect">
            <a:avLst/>
          </a:prstGeom>
        </p:spPr>
      </p:pic>
      <p:pic>
        <p:nvPicPr>
          <p:cNvPr id="7" name="Picture 6">
            <a:extLst>
              <a:ext uri="{FF2B5EF4-FFF2-40B4-BE49-F238E27FC236}">
                <a16:creationId xmlns:a16="http://schemas.microsoft.com/office/drawing/2014/main" id="{9B3C0FB6-7DEF-4EB7-8BF4-93ED6B074969}"/>
              </a:ext>
            </a:extLst>
          </p:cNvPr>
          <p:cNvPicPr>
            <a:picLocks noChangeAspect="1"/>
          </p:cNvPicPr>
          <p:nvPr/>
        </p:nvPicPr>
        <p:blipFill>
          <a:blip r:embed="rId3"/>
          <a:stretch>
            <a:fillRect/>
          </a:stretch>
        </p:blipFill>
        <p:spPr>
          <a:xfrm>
            <a:off x="6705600" y="1741698"/>
            <a:ext cx="3962400" cy="1078768"/>
          </a:xfrm>
          <a:prstGeom prst="rect">
            <a:avLst/>
          </a:prstGeom>
        </p:spPr>
      </p:pic>
      <p:sp>
        <p:nvSpPr>
          <p:cNvPr id="14" name="תיבת טקסט 9">
            <a:extLst>
              <a:ext uri="{FF2B5EF4-FFF2-40B4-BE49-F238E27FC236}">
                <a16:creationId xmlns:a16="http://schemas.microsoft.com/office/drawing/2014/main" id="{D385D61B-E72C-4D09-B5E9-FE75712C00EE}"/>
              </a:ext>
            </a:extLst>
          </p:cNvPr>
          <p:cNvSpPr txBox="1"/>
          <p:nvPr/>
        </p:nvSpPr>
        <p:spPr>
          <a:xfrm>
            <a:off x="2910411" y="3886200"/>
            <a:ext cx="9129622" cy="954107"/>
          </a:xfrm>
          <a:prstGeom prst="rect">
            <a:avLst/>
          </a:prstGeom>
          <a:noFill/>
        </p:spPr>
        <p:txBody>
          <a:bodyPr wrap="square">
            <a:spAutoFit/>
          </a:bodyPr>
          <a:lstStyle/>
          <a:p>
            <a:r>
              <a:rPr lang="en-US" sz="1400" dirty="0"/>
              <a:t>Dictionary Items</a:t>
            </a:r>
          </a:p>
          <a:p>
            <a:r>
              <a:rPr lang="en-US" sz="1400" dirty="0"/>
              <a:t>Dictionary items are unordered, changeable, and does not allow duplicates.</a:t>
            </a:r>
          </a:p>
          <a:p>
            <a:endParaRPr lang="en-US" sz="1400" dirty="0"/>
          </a:p>
          <a:p>
            <a:r>
              <a:rPr lang="en-US" sz="1400" dirty="0"/>
              <a:t>Dictionary items are presented in </a:t>
            </a:r>
            <a:r>
              <a:rPr lang="en-US" sz="1400" dirty="0" err="1"/>
              <a:t>key:value</a:t>
            </a:r>
            <a:r>
              <a:rPr lang="en-US" sz="1400" dirty="0"/>
              <a:t> pairs, and can be referred to by using the key name.</a:t>
            </a:r>
          </a:p>
        </p:txBody>
      </p:sp>
      <p:pic>
        <p:nvPicPr>
          <p:cNvPr id="15" name="Picture 14">
            <a:extLst>
              <a:ext uri="{FF2B5EF4-FFF2-40B4-BE49-F238E27FC236}">
                <a16:creationId xmlns:a16="http://schemas.microsoft.com/office/drawing/2014/main" id="{B8DB99AC-D766-4160-BBDD-C9E611617540}"/>
              </a:ext>
            </a:extLst>
          </p:cNvPr>
          <p:cNvPicPr>
            <a:picLocks noChangeAspect="1"/>
          </p:cNvPicPr>
          <p:nvPr/>
        </p:nvPicPr>
        <p:blipFill>
          <a:blip r:embed="rId4"/>
          <a:stretch>
            <a:fillRect/>
          </a:stretch>
        </p:blipFill>
        <p:spPr>
          <a:xfrm>
            <a:off x="2910411" y="4889489"/>
            <a:ext cx="3863675" cy="1882303"/>
          </a:xfrm>
          <a:prstGeom prst="rect">
            <a:avLst/>
          </a:prstGeom>
        </p:spPr>
      </p:pic>
    </p:spTree>
    <p:extLst>
      <p:ext uri="{BB962C8B-B14F-4D97-AF65-F5344CB8AC3E}">
        <p14:creationId xmlns:p14="http://schemas.microsoft.com/office/powerpoint/2010/main" val="258317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460" y="86208"/>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Dictionaries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757578" y="440521"/>
            <a:ext cx="9129622" cy="2031325"/>
          </a:xfrm>
          <a:prstGeom prst="rect">
            <a:avLst/>
          </a:prstGeom>
          <a:noFill/>
        </p:spPr>
        <p:txBody>
          <a:bodyPr wrap="square">
            <a:spAutoFit/>
          </a:bodyPr>
          <a:lstStyle/>
          <a:p>
            <a:r>
              <a:rPr lang="en-US" sz="1400" dirty="0">
                <a:solidFill>
                  <a:schemeClr val="accent2"/>
                </a:solidFill>
              </a:rPr>
              <a:t>Unordered</a:t>
            </a:r>
          </a:p>
          <a:p>
            <a:r>
              <a:rPr lang="en-US" sz="1400" dirty="0"/>
              <a:t>When we say that dictionaries are unordered, it means that the items does not have a defined order, you cannot refer to an item by using an index.</a:t>
            </a:r>
          </a:p>
          <a:p>
            <a:endParaRPr lang="en-US" sz="1400" dirty="0"/>
          </a:p>
          <a:p>
            <a:r>
              <a:rPr lang="en-US" sz="1400" dirty="0">
                <a:solidFill>
                  <a:schemeClr val="accent2"/>
                </a:solidFill>
              </a:rPr>
              <a:t>Changeable</a:t>
            </a:r>
          </a:p>
          <a:p>
            <a:r>
              <a:rPr lang="en-US" sz="1400" dirty="0"/>
              <a:t>Dictionaries are changeable, meaning that we can change, add or remove items after the dictionary has been created.</a:t>
            </a:r>
          </a:p>
          <a:p>
            <a:endParaRPr lang="en-US" sz="1400" dirty="0"/>
          </a:p>
          <a:p>
            <a:r>
              <a:rPr lang="en-US" sz="1400" dirty="0">
                <a:solidFill>
                  <a:schemeClr val="accent4"/>
                </a:solidFill>
              </a:rPr>
              <a:t>Duplicates Not Allowed</a:t>
            </a:r>
          </a:p>
          <a:p>
            <a:r>
              <a:rPr lang="en-US" sz="1400" dirty="0"/>
              <a:t>Dictionaries cannot have two items with the same key:</a:t>
            </a:r>
          </a:p>
        </p:txBody>
      </p:sp>
      <p:pic>
        <p:nvPicPr>
          <p:cNvPr id="5" name="Picture 4">
            <a:extLst>
              <a:ext uri="{FF2B5EF4-FFF2-40B4-BE49-F238E27FC236}">
                <a16:creationId xmlns:a16="http://schemas.microsoft.com/office/drawing/2014/main" id="{2A417EA8-ED52-4CA9-9CFD-F9F06A5B697F}"/>
              </a:ext>
            </a:extLst>
          </p:cNvPr>
          <p:cNvPicPr>
            <a:picLocks noChangeAspect="1"/>
          </p:cNvPicPr>
          <p:nvPr/>
        </p:nvPicPr>
        <p:blipFill>
          <a:blip r:embed="rId2"/>
          <a:stretch>
            <a:fillRect/>
          </a:stretch>
        </p:blipFill>
        <p:spPr>
          <a:xfrm>
            <a:off x="2875767" y="2613082"/>
            <a:ext cx="4618120" cy="2133785"/>
          </a:xfrm>
          <a:prstGeom prst="rect">
            <a:avLst/>
          </a:prstGeom>
        </p:spPr>
      </p:pic>
      <p:pic>
        <p:nvPicPr>
          <p:cNvPr id="9" name="Picture 8">
            <a:extLst>
              <a:ext uri="{FF2B5EF4-FFF2-40B4-BE49-F238E27FC236}">
                <a16:creationId xmlns:a16="http://schemas.microsoft.com/office/drawing/2014/main" id="{74260453-F4D0-42FC-8766-D859E9712957}"/>
              </a:ext>
            </a:extLst>
          </p:cNvPr>
          <p:cNvPicPr>
            <a:picLocks noChangeAspect="1"/>
          </p:cNvPicPr>
          <p:nvPr/>
        </p:nvPicPr>
        <p:blipFill>
          <a:blip r:embed="rId3"/>
          <a:stretch>
            <a:fillRect/>
          </a:stretch>
        </p:blipFill>
        <p:spPr>
          <a:xfrm>
            <a:off x="2890381" y="5265337"/>
            <a:ext cx="5128704" cy="1120237"/>
          </a:xfrm>
          <a:prstGeom prst="rect">
            <a:avLst/>
          </a:prstGeom>
        </p:spPr>
      </p:pic>
    </p:spTree>
    <p:extLst>
      <p:ext uri="{BB962C8B-B14F-4D97-AF65-F5344CB8AC3E}">
        <p14:creationId xmlns:p14="http://schemas.microsoft.com/office/powerpoint/2010/main" val="25405216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gn="ctr">
              <a:lnSpc>
                <a:spcPct val="100000"/>
              </a:lnSpc>
              <a:spcBef>
                <a:spcPts val="100"/>
              </a:spcBef>
            </a:pPr>
            <a:r>
              <a:rPr lang="en-US" sz="2400" dirty="0">
                <a:solidFill>
                  <a:schemeClr val="accent1">
                    <a:lumMod val="75000"/>
                  </a:schemeClr>
                </a:solidFill>
                <a:latin typeface="Trebuchet MS"/>
                <a:cs typeface="Trebuchet MS"/>
              </a:rPr>
              <a:t>Sources </a:t>
            </a:r>
            <a:endParaRPr sz="24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2357900F-F768-44CD-AD98-5F5A243C9030}"/>
              </a:ext>
            </a:extLst>
          </p:cNvPr>
          <p:cNvSpPr txBox="1"/>
          <p:nvPr/>
        </p:nvSpPr>
        <p:spPr>
          <a:xfrm>
            <a:off x="3048000" y="990600"/>
            <a:ext cx="8561705" cy="3554819"/>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hlinkClick r:id="rId2"/>
              </a:rPr>
              <a:t>https://www2.slideshare.net/LiliaSfaxi/software-engineering-chp4-design-patterns</a:t>
            </a: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hlinkClick r:id="rId3"/>
              </a:rPr>
              <a:t>https://www.journaldev.com/1377/java-singleton-design-pattern-best-practices-examples</a:t>
            </a: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p:txBody>
      </p:sp>
    </p:spTree>
    <p:extLst>
      <p:ext uri="{BB962C8B-B14F-4D97-AF65-F5344CB8AC3E}">
        <p14:creationId xmlns:p14="http://schemas.microsoft.com/office/powerpoint/2010/main" val="682994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syntax basics</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r>
              <a:rPr lang="en-US" sz="1400" b="1" i="0" dirty="0">
                <a:effectLst/>
                <a:latin typeface="var(--font-din)"/>
              </a:rPr>
              <a:t>In Python, variables are created when you assign a value to it</a:t>
            </a:r>
          </a:p>
        </p:txBody>
      </p:sp>
      <p:pic>
        <p:nvPicPr>
          <p:cNvPr id="8" name="תמונה 7">
            <a:extLst>
              <a:ext uri="{FF2B5EF4-FFF2-40B4-BE49-F238E27FC236}">
                <a16:creationId xmlns:a16="http://schemas.microsoft.com/office/drawing/2014/main" id="{A0CBFE90-C625-49B6-B54E-8CE0A8CE123F}"/>
              </a:ext>
            </a:extLst>
          </p:cNvPr>
          <p:cNvPicPr>
            <a:picLocks noChangeAspect="1"/>
          </p:cNvPicPr>
          <p:nvPr/>
        </p:nvPicPr>
        <p:blipFill>
          <a:blip r:embed="rId2"/>
          <a:stretch>
            <a:fillRect/>
          </a:stretch>
        </p:blipFill>
        <p:spPr>
          <a:xfrm>
            <a:off x="2863970" y="1066800"/>
            <a:ext cx="4876800" cy="2124075"/>
          </a:xfrm>
          <a:prstGeom prst="rect">
            <a:avLst/>
          </a:prstGeom>
        </p:spPr>
      </p:pic>
      <p:pic>
        <p:nvPicPr>
          <p:cNvPr id="10" name="תמונה 9">
            <a:extLst>
              <a:ext uri="{FF2B5EF4-FFF2-40B4-BE49-F238E27FC236}">
                <a16:creationId xmlns:a16="http://schemas.microsoft.com/office/drawing/2014/main" id="{96CE9685-1872-4AC2-A347-F97DFC0CEFDA}"/>
              </a:ext>
            </a:extLst>
          </p:cNvPr>
          <p:cNvPicPr>
            <a:picLocks noChangeAspect="1"/>
          </p:cNvPicPr>
          <p:nvPr/>
        </p:nvPicPr>
        <p:blipFill>
          <a:blip r:embed="rId3"/>
          <a:stretch>
            <a:fillRect/>
          </a:stretch>
        </p:blipFill>
        <p:spPr>
          <a:xfrm>
            <a:off x="2863970" y="3561631"/>
            <a:ext cx="6076950" cy="2724150"/>
          </a:xfrm>
          <a:prstGeom prst="rect">
            <a:avLst/>
          </a:prstGeom>
        </p:spPr>
      </p:pic>
    </p:spTree>
    <p:extLst>
      <p:ext uri="{BB962C8B-B14F-4D97-AF65-F5344CB8AC3E}">
        <p14:creationId xmlns:p14="http://schemas.microsoft.com/office/powerpoint/2010/main" val="1664486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Python Comments</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659155"/>
          </a:xfrm>
          <a:prstGeom prst="rect">
            <a:avLst/>
          </a:prstGeom>
        </p:spPr>
        <p:txBody>
          <a:bodyPr vert="horz" wrap="square" lIns="0" tIns="12700" rIns="0" bIns="0" rtlCol="0">
            <a:spAutoFit/>
          </a:bodyPr>
          <a:lstStyle/>
          <a:p>
            <a:pPr algn="l" fontAlgn="base"/>
            <a:r>
              <a:rPr lang="en-US" sz="1400" b="1" i="0" dirty="0">
                <a:effectLst/>
                <a:latin typeface="var(--font-din)"/>
              </a:rPr>
              <a:t>Comments can be used to explain Python code.</a:t>
            </a:r>
          </a:p>
          <a:p>
            <a:pPr algn="l" fontAlgn="base"/>
            <a:r>
              <a:rPr lang="en-US" sz="1400" b="1" i="0" dirty="0">
                <a:effectLst/>
                <a:latin typeface="var(--font-din)"/>
              </a:rPr>
              <a:t>Comments can be used to make the code more readable.</a:t>
            </a:r>
          </a:p>
          <a:p>
            <a:pPr algn="l" fontAlgn="base"/>
            <a:r>
              <a:rPr lang="en-US" sz="1400" b="1" i="0" dirty="0">
                <a:effectLst/>
                <a:latin typeface="var(--font-din)"/>
              </a:rPr>
              <a:t>Comments can be used to prevent execution when testing code.</a:t>
            </a:r>
          </a:p>
        </p:txBody>
      </p:sp>
      <p:pic>
        <p:nvPicPr>
          <p:cNvPr id="4" name="תמונה 3">
            <a:extLst>
              <a:ext uri="{FF2B5EF4-FFF2-40B4-BE49-F238E27FC236}">
                <a16:creationId xmlns:a16="http://schemas.microsoft.com/office/drawing/2014/main" id="{FA46892B-ED75-40DB-8E30-A2FFAB9D7815}"/>
              </a:ext>
            </a:extLst>
          </p:cNvPr>
          <p:cNvPicPr>
            <a:picLocks noChangeAspect="1"/>
          </p:cNvPicPr>
          <p:nvPr/>
        </p:nvPicPr>
        <p:blipFill>
          <a:blip r:embed="rId2"/>
          <a:stretch>
            <a:fillRect/>
          </a:stretch>
        </p:blipFill>
        <p:spPr>
          <a:xfrm>
            <a:off x="2799272" y="1268755"/>
            <a:ext cx="4676775" cy="2105025"/>
          </a:xfrm>
          <a:prstGeom prst="rect">
            <a:avLst/>
          </a:prstGeom>
        </p:spPr>
      </p:pic>
      <p:pic>
        <p:nvPicPr>
          <p:cNvPr id="7" name="תמונה 6">
            <a:extLst>
              <a:ext uri="{FF2B5EF4-FFF2-40B4-BE49-F238E27FC236}">
                <a16:creationId xmlns:a16="http://schemas.microsoft.com/office/drawing/2014/main" id="{49158A85-6F68-4CB1-8534-F1C526C79C13}"/>
              </a:ext>
            </a:extLst>
          </p:cNvPr>
          <p:cNvPicPr>
            <a:picLocks noChangeAspect="1"/>
          </p:cNvPicPr>
          <p:nvPr/>
        </p:nvPicPr>
        <p:blipFill>
          <a:blip r:embed="rId3"/>
          <a:stretch>
            <a:fillRect/>
          </a:stretch>
        </p:blipFill>
        <p:spPr>
          <a:xfrm>
            <a:off x="2819400" y="3433313"/>
            <a:ext cx="6362700" cy="1533525"/>
          </a:xfrm>
          <a:prstGeom prst="rect">
            <a:avLst/>
          </a:prstGeom>
        </p:spPr>
      </p:pic>
      <p:pic>
        <p:nvPicPr>
          <p:cNvPr id="11" name="תמונה 10">
            <a:extLst>
              <a:ext uri="{FF2B5EF4-FFF2-40B4-BE49-F238E27FC236}">
                <a16:creationId xmlns:a16="http://schemas.microsoft.com/office/drawing/2014/main" id="{8FD91904-0F9E-420C-9036-4878CA4463D3}"/>
              </a:ext>
            </a:extLst>
          </p:cNvPr>
          <p:cNvPicPr>
            <a:picLocks noChangeAspect="1"/>
          </p:cNvPicPr>
          <p:nvPr/>
        </p:nvPicPr>
        <p:blipFill>
          <a:blip r:embed="rId4"/>
          <a:stretch>
            <a:fillRect/>
          </a:stretch>
        </p:blipFill>
        <p:spPr>
          <a:xfrm>
            <a:off x="2799272" y="5036435"/>
            <a:ext cx="8124825" cy="1628775"/>
          </a:xfrm>
          <a:prstGeom prst="rect">
            <a:avLst/>
          </a:prstGeom>
        </p:spPr>
      </p:pic>
    </p:spTree>
    <p:extLst>
      <p:ext uri="{BB962C8B-B14F-4D97-AF65-F5344CB8AC3E}">
        <p14:creationId xmlns:p14="http://schemas.microsoft.com/office/powerpoint/2010/main" val="3017412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392" y="152400"/>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Multi Line Comments</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09600"/>
            <a:ext cx="8561705" cy="443711"/>
          </a:xfrm>
          <a:prstGeom prst="rect">
            <a:avLst/>
          </a:prstGeom>
        </p:spPr>
        <p:txBody>
          <a:bodyPr vert="horz" wrap="square" lIns="0" tIns="12700" rIns="0" bIns="0" rtlCol="0">
            <a:spAutoFit/>
          </a:bodyPr>
          <a:lstStyle/>
          <a:p>
            <a:pPr algn="l" fontAlgn="base"/>
            <a:r>
              <a:rPr lang="en-US" sz="1400" b="1" dirty="0">
                <a:latin typeface="var(--font-din)"/>
              </a:rPr>
              <a:t>First way for a Multi Line Comments</a:t>
            </a:r>
          </a:p>
          <a:p>
            <a:pPr algn="l" fontAlgn="base"/>
            <a:r>
              <a:rPr lang="en-US" sz="1400" b="1" dirty="0">
                <a:latin typeface="var(--font-din)"/>
              </a:rPr>
              <a:t>  </a:t>
            </a:r>
            <a:endParaRPr lang="en-US" sz="1400" b="1" i="0" dirty="0">
              <a:effectLst/>
              <a:latin typeface="var(--font-din)"/>
            </a:endParaRPr>
          </a:p>
        </p:txBody>
      </p:sp>
      <p:pic>
        <p:nvPicPr>
          <p:cNvPr id="5" name="תמונה 4">
            <a:extLst>
              <a:ext uri="{FF2B5EF4-FFF2-40B4-BE49-F238E27FC236}">
                <a16:creationId xmlns:a16="http://schemas.microsoft.com/office/drawing/2014/main" id="{58C554F4-9E62-4034-82D2-BBAC60694931}"/>
              </a:ext>
            </a:extLst>
          </p:cNvPr>
          <p:cNvPicPr>
            <a:picLocks noChangeAspect="1"/>
          </p:cNvPicPr>
          <p:nvPr/>
        </p:nvPicPr>
        <p:blipFill>
          <a:blip r:embed="rId2"/>
          <a:stretch>
            <a:fillRect/>
          </a:stretch>
        </p:blipFill>
        <p:spPr>
          <a:xfrm>
            <a:off x="2667000" y="1128355"/>
            <a:ext cx="5753100" cy="1628775"/>
          </a:xfrm>
          <a:prstGeom prst="rect">
            <a:avLst/>
          </a:prstGeom>
        </p:spPr>
      </p:pic>
      <p:sp>
        <p:nvSpPr>
          <p:cNvPr id="9" name="object 3">
            <a:extLst>
              <a:ext uri="{FF2B5EF4-FFF2-40B4-BE49-F238E27FC236}">
                <a16:creationId xmlns:a16="http://schemas.microsoft.com/office/drawing/2014/main" id="{9BDFDC07-FE15-49BF-A6E3-E46F6F2C1153}"/>
              </a:ext>
            </a:extLst>
          </p:cNvPr>
          <p:cNvSpPr txBox="1"/>
          <p:nvPr/>
        </p:nvSpPr>
        <p:spPr>
          <a:xfrm>
            <a:off x="2819400" y="3038583"/>
            <a:ext cx="8561705" cy="443711"/>
          </a:xfrm>
          <a:prstGeom prst="rect">
            <a:avLst/>
          </a:prstGeom>
        </p:spPr>
        <p:txBody>
          <a:bodyPr vert="horz" wrap="square" lIns="0" tIns="12700" rIns="0" bIns="0" rtlCol="0">
            <a:spAutoFit/>
          </a:bodyPr>
          <a:lstStyle/>
          <a:p>
            <a:pPr algn="l" fontAlgn="base"/>
            <a:r>
              <a:rPr lang="en-US" sz="1400" b="1" dirty="0">
                <a:latin typeface="var(--font-din)"/>
              </a:rPr>
              <a:t>Second way for a Multi Line Comments</a:t>
            </a:r>
          </a:p>
          <a:p>
            <a:pPr algn="l" fontAlgn="base"/>
            <a:r>
              <a:rPr lang="en-US" sz="1400" b="1" dirty="0">
                <a:latin typeface="var(--font-din)"/>
              </a:rPr>
              <a:t>  </a:t>
            </a:r>
            <a:endParaRPr lang="en-US" sz="1400" b="1" i="0" dirty="0">
              <a:effectLst/>
              <a:latin typeface="var(--font-din)"/>
            </a:endParaRPr>
          </a:p>
        </p:txBody>
      </p:sp>
      <p:pic>
        <p:nvPicPr>
          <p:cNvPr id="10" name="תמונה 9">
            <a:extLst>
              <a:ext uri="{FF2B5EF4-FFF2-40B4-BE49-F238E27FC236}">
                <a16:creationId xmlns:a16="http://schemas.microsoft.com/office/drawing/2014/main" id="{6786D8A8-CE5E-4FB1-81BA-5D29B9E28001}"/>
              </a:ext>
            </a:extLst>
          </p:cNvPr>
          <p:cNvPicPr>
            <a:picLocks noChangeAspect="1"/>
          </p:cNvPicPr>
          <p:nvPr/>
        </p:nvPicPr>
        <p:blipFill>
          <a:blip r:embed="rId3"/>
          <a:stretch>
            <a:fillRect/>
          </a:stretch>
        </p:blipFill>
        <p:spPr>
          <a:xfrm>
            <a:off x="2743200" y="3570278"/>
            <a:ext cx="7381875" cy="1790700"/>
          </a:xfrm>
          <a:prstGeom prst="rect">
            <a:avLst/>
          </a:prstGeom>
        </p:spPr>
      </p:pic>
    </p:spTree>
    <p:extLst>
      <p:ext uri="{BB962C8B-B14F-4D97-AF65-F5344CB8AC3E}">
        <p14:creationId xmlns:p14="http://schemas.microsoft.com/office/powerpoint/2010/main" val="30931816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פרלקסה">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פרלקסה">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רלקסה">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Theme1" id="{0C168A6F-B9EA-49C4-9135-4ABEC4BDE41B}" vid="{081D4E5E-19E3-46A1-A59B-A228882A40FA}"/>
    </a:ext>
  </a:extLst>
</a:theme>
</file>

<file path=docProps/app.xml><?xml version="1.0" encoding="utf-8"?>
<Properties xmlns="http://schemas.openxmlformats.org/officeDocument/2006/extended-properties" xmlns:vt="http://schemas.openxmlformats.org/officeDocument/2006/docPropsVTypes">
  <Template>Theme1</Template>
  <TotalTime>4812</TotalTime>
  <Words>3075</Words>
  <Application>Microsoft Office PowerPoint</Application>
  <PresentationFormat>Widescreen</PresentationFormat>
  <Paragraphs>350</Paragraphs>
  <Slides>67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Arial</vt:lpstr>
      <vt:lpstr>Arial Black</vt:lpstr>
      <vt:lpstr>Corbel</vt:lpstr>
      <vt:lpstr>Trebuchet MS</vt:lpstr>
      <vt:lpstr>var(--font-din)</vt:lpstr>
      <vt:lpstr>Yanone Kaffeesatz Light</vt:lpstr>
      <vt:lpstr>Theme1</vt:lpstr>
      <vt:lpstr>  תכנות מונחה עצמים  תרגול     9 </vt:lpstr>
      <vt:lpstr>נושאים להיום</vt:lpstr>
      <vt:lpstr>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&amp; GitHub</dc:title>
  <dc:creator>семен семен</dc:creator>
  <cp:lastModifiedBy>termin rep</cp:lastModifiedBy>
  <cp:revision>98</cp:revision>
  <dcterms:created xsi:type="dcterms:W3CDTF">2020-11-10T22:23:29Z</dcterms:created>
  <dcterms:modified xsi:type="dcterms:W3CDTF">2020-12-15T19:41:30Z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2020-11-02T00:00:00Z</vt:filetime>
  </property>
  <property fmtid="{D5CDD505-2E9C-101B-9397-08002B2CF9AE}" pid="3" name="Creator">
    <vt:lpwstr>Microsoft® PowerPoint® 2013</vt:lpwstr>
  </property>
  <property fmtid="{D5CDD505-2E9C-101B-9397-08002B2CF9AE}" pid="4" name="LastSaved">
    <vt:filetime>2020-11-10T00:00:00Z</vt:filetime>
  </property>
</Properties>
</file>