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7" r:id="rId3"/>
    <p:sldId id="269" r:id="rId4"/>
    <p:sldId id="270" r:id="rId5"/>
    <p:sldId id="271" r:id="rId6"/>
    <p:sldId id="272" r:id="rId7"/>
    <p:sldId id="268" r:id="rId8"/>
    <p:sldId id="256" r:id="rId9"/>
    <p:sldId id="257" r:id="rId10"/>
    <p:sldId id="258" r:id="rId11"/>
    <p:sldId id="259" r:id="rId12"/>
    <p:sldId id="260" r:id="rId13"/>
    <p:sldId id="265" r:id="rId14"/>
    <p:sldId id="266" r:id="rId15"/>
    <p:sldId id="267" r:id="rId16"/>
    <p:sldId id="273" r:id="rId17"/>
    <p:sldId id="274"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4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82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BDF5C8C-979D-4F9E-A35C-B4F1ACDCB751}" type="datetimeFigureOut">
              <a:rPr lang="en-US" smtClean="0"/>
              <a:pPr/>
              <a:t>9/9/2020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46CF69-6779-4EF5-B01E-C2C11479005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DF5C8C-979D-4F9E-A35C-B4F1ACDCB751}" type="datetimeFigureOut">
              <a:rPr lang="en-US" smtClean="0"/>
              <a:pPr/>
              <a:t>9/9/2020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46CF69-6779-4EF5-B01E-C2C11479005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DF5C8C-979D-4F9E-A35C-B4F1ACDCB751}" type="datetimeFigureOut">
              <a:rPr lang="en-US" smtClean="0"/>
              <a:pPr/>
              <a:t>9/9/2020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46CF69-6779-4EF5-B01E-C2C11479005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DF5C8C-979D-4F9E-A35C-B4F1ACDCB751}" type="datetimeFigureOut">
              <a:rPr lang="en-US" smtClean="0"/>
              <a:pPr/>
              <a:t>9/9/2020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46CF69-6779-4EF5-B01E-C2C11479005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DF5C8C-979D-4F9E-A35C-B4F1ACDCB751}" type="datetimeFigureOut">
              <a:rPr lang="en-US" smtClean="0"/>
              <a:pPr/>
              <a:t>9/9/2020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46CF69-6779-4EF5-B01E-C2C11479005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BDF5C8C-979D-4F9E-A35C-B4F1ACDCB751}" type="datetimeFigureOut">
              <a:rPr lang="en-US" smtClean="0"/>
              <a:pPr/>
              <a:t>9/9/2020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46CF69-6779-4EF5-B01E-C2C11479005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BDF5C8C-979D-4F9E-A35C-B4F1ACDCB751}" type="datetimeFigureOut">
              <a:rPr lang="en-US" smtClean="0"/>
              <a:pPr/>
              <a:t>9/9/2020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46CF69-6779-4EF5-B01E-C2C11479005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BDF5C8C-979D-4F9E-A35C-B4F1ACDCB751}" type="datetimeFigureOut">
              <a:rPr lang="en-US" smtClean="0"/>
              <a:pPr/>
              <a:t>9/9/2020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46CF69-6779-4EF5-B01E-C2C11479005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DF5C8C-979D-4F9E-A35C-B4F1ACDCB751}" type="datetimeFigureOut">
              <a:rPr lang="en-US" smtClean="0"/>
              <a:pPr/>
              <a:t>9/9/2020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46CF69-6779-4EF5-B01E-C2C11479005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DF5C8C-979D-4F9E-A35C-B4F1ACDCB751}" type="datetimeFigureOut">
              <a:rPr lang="en-US" smtClean="0"/>
              <a:pPr/>
              <a:t>9/9/2020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46CF69-6779-4EF5-B01E-C2C11479005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DF5C8C-979D-4F9E-A35C-B4F1ACDCB751}" type="datetimeFigureOut">
              <a:rPr lang="en-US" smtClean="0"/>
              <a:pPr/>
              <a:t>9/9/2020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46CF69-6779-4EF5-B01E-C2C11479005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F5C8C-979D-4F9E-A35C-B4F1ACDCB751}" type="datetimeFigureOut">
              <a:rPr lang="en-US" smtClean="0"/>
              <a:pPr/>
              <a:t>9/9/2020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6CF69-6779-4EF5-B01E-C2C11479005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71454"/>
            <a:ext cx="8229600" cy="1143000"/>
          </a:xfrm>
        </p:spPr>
        <p:txBody>
          <a:bodyPr>
            <a:normAutofit fontScale="90000"/>
          </a:bodyPr>
          <a:lstStyle/>
          <a:p>
            <a:r>
              <a:rPr lang="en-US" b="1" dirty="0" smtClean="0">
                <a:solidFill>
                  <a:srgbClr val="FF0000"/>
                </a:solidFill>
              </a:rPr>
              <a:t>An App for Making Institutes Digital</a:t>
            </a:r>
            <a:endParaRPr lang="en-IN" b="1" dirty="0">
              <a:solidFill>
                <a:srgbClr val="FF0000"/>
              </a:solidFill>
            </a:endParaRPr>
          </a:p>
        </p:txBody>
      </p:sp>
      <p:sp>
        <p:nvSpPr>
          <p:cNvPr id="4" name="TextBox 3"/>
          <p:cNvSpPr txBox="1"/>
          <p:nvPr/>
        </p:nvSpPr>
        <p:spPr>
          <a:xfrm>
            <a:off x="214282" y="1357298"/>
            <a:ext cx="8643998" cy="5262979"/>
          </a:xfrm>
          <a:prstGeom prst="rect">
            <a:avLst/>
          </a:prstGeom>
          <a:noFill/>
        </p:spPr>
        <p:txBody>
          <a:bodyPr wrap="square" rtlCol="0">
            <a:spAutoFit/>
          </a:bodyPr>
          <a:lstStyle/>
          <a:p>
            <a:pPr algn="just">
              <a:lnSpc>
                <a:spcPct val="150000"/>
              </a:lnSpc>
              <a:buFont typeface="Arial" pitchFamily="34" charset="0"/>
              <a:buChar char="•"/>
            </a:pPr>
            <a:r>
              <a:rPr lang="en-US" sz="1600" dirty="0" smtClean="0">
                <a:solidFill>
                  <a:schemeClr val="tx1">
                    <a:lumMod val="75000"/>
                    <a:lumOff val="25000"/>
                  </a:schemeClr>
                </a:solidFill>
              </a:rPr>
              <a:t>  This is an E-Learning App which focuses to make all the Institutes(Schools, Colleges etc) Digital. </a:t>
            </a:r>
          </a:p>
          <a:p>
            <a:pPr algn="just">
              <a:lnSpc>
                <a:spcPct val="150000"/>
              </a:lnSpc>
              <a:buFont typeface="Arial" pitchFamily="34" charset="0"/>
              <a:buChar char="•"/>
            </a:pPr>
            <a:r>
              <a:rPr lang="en-US" sz="1600" dirty="0" smtClean="0">
                <a:solidFill>
                  <a:schemeClr val="tx1">
                    <a:lumMod val="75000"/>
                    <a:lumOff val="25000"/>
                  </a:schemeClr>
                </a:solidFill>
              </a:rPr>
              <a:t>  This is not only for 1 institute, but A single App where different Institutes can create there account and get themselves a digital platform for studies.</a:t>
            </a:r>
          </a:p>
          <a:p>
            <a:pPr algn="just">
              <a:lnSpc>
                <a:spcPct val="150000"/>
              </a:lnSpc>
              <a:buFont typeface="Arial" pitchFamily="34" charset="0"/>
              <a:buChar char="•"/>
            </a:pPr>
            <a:r>
              <a:rPr lang="en-US" sz="1600" dirty="0" smtClean="0">
                <a:solidFill>
                  <a:schemeClr val="tx1">
                    <a:lumMod val="75000"/>
                    <a:lumOff val="25000"/>
                  </a:schemeClr>
                </a:solidFill>
              </a:rPr>
              <a:t>  This is an App with combined functionality of 5 different Apps (Live Lecture, Live Test, Notes, Uploaded Videos and Dictionary).</a:t>
            </a:r>
          </a:p>
          <a:p>
            <a:pPr algn="just">
              <a:lnSpc>
                <a:spcPct val="150000"/>
              </a:lnSpc>
              <a:buFont typeface="Arial" pitchFamily="34" charset="0"/>
              <a:buChar char="•"/>
            </a:pPr>
            <a:r>
              <a:rPr lang="en-US" sz="1600" dirty="0" smtClean="0">
                <a:solidFill>
                  <a:schemeClr val="tx1">
                    <a:lumMod val="75000"/>
                    <a:lumOff val="25000"/>
                  </a:schemeClr>
                </a:solidFill>
              </a:rPr>
              <a:t>  This is created in such a way that all Institutes(Schools, Colleges, Universities) will be private and only accessible to Students and Teachers of that institute only. Students and Teachers get verified in the App by their departments with just a single click. They just need to tell their department admin their unique username of App.</a:t>
            </a:r>
          </a:p>
          <a:p>
            <a:pPr algn="just">
              <a:lnSpc>
                <a:spcPct val="150000"/>
              </a:lnSpc>
              <a:buFont typeface="Arial" pitchFamily="34" charset="0"/>
              <a:buChar char="•"/>
            </a:pPr>
            <a:r>
              <a:rPr lang="en-US" sz="1600" dirty="0" smtClean="0">
                <a:solidFill>
                  <a:schemeClr val="tx1">
                    <a:lumMod val="75000"/>
                    <a:lumOff val="25000"/>
                  </a:schemeClr>
                </a:solidFill>
              </a:rPr>
              <a:t>  If someone is interested in learning something or teaching, but is not enrolled in any institute, there is a Guest Section available for them where they can teach and learn something new every day.</a:t>
            </a:r>
          </a:p>
          <a:p>
            <a:pPr algn="just">
              <a:lnSpc>
                <a:spcPct val="150000"/>
              </a:lnSpc>
              <a:buFont typeface="Arial" pitchFamily="34" charset="0"/>
              <a:buChar char="•"/>
            </a:pPr>
            <a:r>
              <a:rPr lang="en-US" sz="1600" dirty="0">
                <a:solidFill>
                  <a:schemeClr val="tx1">
                    <a:lumMod val="75000"/>
                    <a:lumOff val="25000"/>
                  </a:schemeClr>
                </a:solidFill>
              </a:rPr>
              <a:t> </a:t>
            </a:r>
            <a:r>
              <a:rPr lang="en-US" sz="1600" dirty="0" smtClean="0">
                <a:solidFill>
                  <a:schemeClr val="tx1">
                    <a:lumMod val="75000"/>
                    <a:lumOff val="25000"/>
                  </a:schemeClr>
                </a:solidFill>
              </a:rPr>
              <a:t> This App is completed for the working demo and will be completed for Production soon.</a:t>
            </a:r>
          </a:p>
          <a:p>
            <a:pPr algn="just">
              <a:lnSpc>
                <a:spcPct val="150000"/>
              </a:lnSpc>
              <a:buFont typeface="Arial" pitchFamily="34" charset="0"/>
              <a:buChar char="•"/>
            </a:pPr>
            <a:r>
              <a:rPr lang="en-US" sz="1600" dirty="0" smtClean="0">
                <a:solidFill>
                  <a:schemeClr val="tx1">
                    <a:lumMod val="75000"/>
                    <a:lumOff val="25000"/>
                  </a:schemeClr>
                </a:solidFill>
              </a:rPr>
              <a:t>  After the completion of current development phases, I would try to improve the functionality of this App, add Attendance System and use Data Science for some more features.</a:t>
            </a:r>
          </a:p>
        </p:txBody>
      </p:sp>
      <p:sp>
        <p:nvSpPr>
          <p:cNvPr id="5" name="Rectangle 4"/>
          <p:cNvSpPr/>
          <p:nvPr/>
        </p:nvSpPr>
        <p:spPr>
          <a:xfrm>
            <a:off x="214282" y="928670"/>
            <a:ext cx="2428892" cy="461665"/>
          </a:xfrm>
          <a:prstGeom prst="rect">
            <a:avLst/>
          </a:prstGeom>
        </p:spPr>
        <p:txBody>
          <a:bodyPr wrap="square">
            <a:spAutoFit/>
          </a:bodyPr>
          <a:lstStyle/>
          <a:p>
            <a:r>
              <a:rPr lang="en-US" sz="2400" b="1" dirty="0" smtClean="0">
                <a:solidFill>
                  <a:schemeClr val="tx1">
                    <a:lumMod val="85000"/>
                    <a:lumOff val="15000"/>
                  </a:schemeClr>
                </a:solidFill>
              </a:rPr>
              <a:t>About The App</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k\Desktop\ANBAIC\Screenshot_2020-07-17-02-17-33-716_host.exp.exponent.png"/>
          <p:cNvPicPr>
            <a:picLocks noChangeAspect="1" noChangeArrowheads="1"/>
          </p:cNvPicPr>
          <p:nvPr/>
        </p:nvPicPr>
        <p:blipFill>
          <a:blip r:embed="rId2"/>
          <a:srcRect/>
          <a:stretch>
            <a:fillRect/>
          </a:stretch>
        </p:blipFill>
        <p:spPr bwMode="auto">
          <a:xfrm>
            <a:off x="3191035" y="1235948"/>
            <a:ext cx="2595411" cy="5479200"/>
          </a:xfrm>
          <a:prstGeom prst="rect">
            <a:avLst/>
          </a:prstGeom>
          <a:noFill/>
          <a:ln>
            <a:solidFill>
              <a:schemeClr val="bg1">
                <a:lumMod val="85000"/>
              </a:schemeClr>
            </a:solidFill>
          </a:ln>
        </p:spPr>
      </p:pic>
      <p:sp>
        <p:nvSpPr>
          <p:cNvPr id="3" name="TextBox 2"/>
          <p:cNvSpPr txBox="1"/>
          <p:nvPr/>
        </p:nvSpPr>
        <p:spPr>
          <a:xfrm>
            <a:off x="2714612" y="97673"/>
            <a:ext cx="3429024" cy="830997"/>
          </a:xfrm>
          <a:prstGeom prst="rect">
            <a:avLst/>
          </a:prstGeom>
          <a:noFill/>
        </p:spPr>
        <p:txBody>
          <a:bodyPr wrap="square" rtlCol="0">
            <a:spAutoFit/>
          </a:bodyPr>
          <a:lstStyle/>
          <a:p>
            <a:pPr algn="ctr"/>
            <a:r>
              <a:rPr lang="en-US" sz="2400" b="1" dirty="0" smtClean="0">
                <a:solidFill>
                  <a:srgbClr val="FF0000"/>
                </a:solidFill>
              </a:rPr>
              <a:t>Administration Block’s  Dashboard</a:t>
            </a:r>
            <a:endParaRPr lang="en-IN" sz="2400" b="1" dirty="0">
              <a:solidFill>
                <a:srgbClr val="FF0000"/>
              </a:solidFill>
            </a:endParaRPr>
          </a:p>
        </p:txBody>
      </p:sp>
      <p:sp>
        <p:nvSpPr>
          <p:cNvPr id="4" name="Down Arrow 3"/>
          <p:cNvSpPr/>
          <p:nvPr/>
        </p:nvSpPr>
        <p:spPr>
          <a:xfrm>
            <a:off x="4357686" y="928670"/>
            <a:ext cx="214314" cy="214314"/>
          </a:xfrm>
          <a:prstGeom prst="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18415" cmpd="sng">
                  <a:solidFill>
                    <a:schemeClr val="bg1"/>
                  </a:solidFill>
                  <a:prstDash val="solid"/>
                </a:ln>
                <a:solidFill>
                  <a:schemeClr val="bg1"/>
                </a:solidFill>
                <a:effectLst>
                  <a:outerShdw blurRad="63500" dir="3600000" algn="tl" rotWithShape="0">
                    <a:srgbClr val="000000">
                      <a:alpha val="70000"/>
                    </a:srgbClr>
                  </a:outerShdw>
                </a:effectLst>
              </a:rPr>
              <a:t>`</a:t>
            </a:r>
            <a:endParaRPr lang="en-IN" dirty="0">
              <a:ln w="18415" cmpd="sng">
                <a:solidFill>
                  <a:schemeClr val="bg1"/>
                </a:solidFill>
                <a:prstDash val="solid"/>
              </a:ln>
              <a:solidFill>
                <a:schemeClr val="bg1"/>
              </a:solidFill>
              <a:effectLst>
                <a:outerShdw blurRad="63500" dir="3600000" algn="tl" rotWithShape="0">
                  <a:srgbClr val="000000">
                    <a:alpha val="70000"/>
                  </a:srgbClr>
                </a:outerShdw>
              </a:effectLst>
            </a:endParaRPr>
          </a:p>
        </p:txBody>
      </p:sp>
      <p:sp>
        <p:nvSpPr>
          <p:cNvPr id="6" name="TextBox 5"/>
          <p:cNvSpPr txBox="1"/>
          <p:nvPr/>
        </p:nvSpPr>
        <p:spPr>
          <a:xfrm>
            <a:off x="321471" y="1763901"/>
            <a:ext cx="2428892" cy="523220"/>
          </a:xfrm>
          <a:prstGeom prst="rect">
            <a:avLst/>
          </a:prstGeom>
          <a:noFill/>
        </p:spPr>
        <p:txBody>
          <a:bodyPr wrap="square" rtlCol="0">
            <a:spAutoFit/>
          </a:bodyPr>
          <a:lstStyle/>
          <a:p>
            <a:pPr algn="ctr"/>
            <a:r>
              <a:rPr lang="en-US" sz="1400" b="1" dirty="0" smtClean="0">
                <a:solidFill>
                  <a:srgbClr val="FF0000"/>
                </a:solidFill>
              </a:rPr>
              <a:t>This will be the Usernames of Various Departments</a:t>
            </a:r>
            <a:endParaRPr lang="en-IN" sz="1400" b="1" dirty="0">
              <a:solidFill>
                <a:srgbClr val="FF0000"/>
              </a:solidFill>
            </a:endParaRPr>
          </a:p>
        </p:txBody>
      </p:sp>
      <p:cxnSp>
        <p:nvCxnSpPr>
          <p:cNvPr id="7" name="Straight Arrow Connector 6"/>
          <p:cNvCxnSpPr/>
          <p:nvPr/>
        </p:nvCxnSpPr>
        <p:spPr>
          <a:xfrm rot="10800000">
            <a:off x="2428860" y="2143116"/>
            <a:ext cx="857256" cy="14287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214282" y="3048656"/>
            <a:ext cx="2428892" cy="1169551"/>
          </a:xfrm>
          <a:prstGeom prst="rect">
            <a:avLst/>
          </a:prstGeom>
          <a:noFill/>
        </p:spPr>
        <p:txBody>
          <a:bodyPr wrap="square" rtlCol="0">
            <a:spAutoFit/>
          </a:bodyPr>
          <a:lstStyle/>
          <a:p>
            <a:pPr algn="ctr"/>
            <a:r>
              <a:rPr lang="en-US" sz="1400" b="1" dirty="0" smtClean="0">
                <a:solidFill>
                  <a:srgbClr val="FF0000"/>
                </a:solidFill>
              </a:rPr>
              <a:t>Verification status of Various Departments will appear here. Admin Block will click on this button and verify the department</a:t>
            </a:r>
            <a:endParaRPr lang="en-IN" sz="1400" b="1" dirty="0">
              <a:solidFill>
                <a:srgbClr val="FF0000"/>
              </a:solidFill>
            </a:endParaRPr>
          </a:p>
        </p:txBody>
      </p:sp>
      <p:cxnSp>
        <p:nvCxnSpPr>
          <p:cNvPr id="13" name="Straight Arrow Connector 12"/>
          <p:cNvCxnSpPr/>
          <p:nvPr/>
        </p:nvCxnSpPr>
        <p:spPr>
          <a:xfrm rot="10800000">
            <a:off x="2607428" y="3308150"/>
            <a:ext cx="1964573" cy="4941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8" name="Straight Connector 17"/>
          <p:cNvCxnSpPr/>
          <p:nvPr/>
        </p:nvCxnSpPr>
        <p:spPr>
          <a:xfrm rot="5400000">
            <a:off x="4144166" y="2928934"/>
            <a:ext cx="856462" cy="794"/>
          </a:xfrm>
          <a:prstGeom prst="line">
            <a:avLst/>
          </a:prstGeom>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a:xfrm>
            <a:off x="500034" y="4476622"/>
            <a:ext cx="2428892" cy="523220"/>
          </a:xfrm>
          <a:prstGeom prst="rect">
            <a:avLst/>
          </a:prstGeom>
          <a:noFill/>
        </p:spPr>
        <p:txBody>
          <a:bodyPr wrap="square" rtlCol="0">
            <a:spAutoFit/>
          </a:bodyPr>
          <a:lstStyle/>
          <a:p>
            <a:pPr algn="ctr"/>
            <a:r>
              <a:rPr lang="en-US" sz="1400" b="1" dirty="0" smtClean="0">
                <a:solidFill>
                  <a:srgbClr val="FF0000"/>
                </a:solidFill>
              </a:rPr>
              <a:t>Actual Name of Departments will appear here</a:t>
            </a:r>
            <a:endParaRPr lang="en-IN" sz="1400" b="1" dirty="0">
              <a:solidFill>
                <a:srgbClr val="FF0000"/>
              </a:solidFill>
            </a:endParaRPr>
          </a:p>
        </p:txBody>
      </p:sp>
      <p:cxnSp>
        <p:nvCxnSpPr>
          <p:cNvPr id="21" name="Straight Arrow Connector 20"/>
          <p:cNvCxnSpPr/>
          <p:nvPr/>
        </p:nvCxnSpPr>
        <p:spPr>
          <a:xfrm rot="10800000">
            <a:off x="2893182" y="4736116"/>
            <a:ext cx="2393199" cy="121644"/>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rot="5400000">
            <a:off x="4108050" y="3607198"/>
            <a:ext cx="2428892" cy="72232"/>
          </a:xfrm>
          <a:prstGeom prst="line">
            <a:avLst/>
          </a:prstGeom>
        </p:spPr>
        <p:style>
          <a:lnRef idx="1">
            <a:schemeClr val="accent2"/>
          </a:lnRef>
          <a:fillRef idx="0">
            <a:schemeClr val="accent2"/>
          </a:fillRef>
          <a:effectRef idx="0">
            <a:schemeClr val="accent2"/>
          </a:effectRef>
          <a:fontRef idx="minor">
            <a:schemeClr val="tx1"/>
          </a:fontRef>
        </p:style>
      </p:cxnSp>
      <p:sp>
        <p:nvSpPr>
          <p:cNvPr id="27" name="Right Bracket 26"/>
          <p:cNvSpPr/>
          <p:nvPr/>
        </p:nvSpPr>
        <p:spPr>
          <a:xfrm>
            <a:off x="5715008" y="2000240"/>
            <a:ext cx="428628" cy="4214842"/>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28" name="TextBox 27"/>
          <p:cNvSpPr txBox="1"/>
          <p:nvPr/>
        </p:nvSpPr>
        <p:spPr>
          <a:xfrm>
            <a:off x="6715140" y="3643314"/>
            <a:ext cx="1928826" cy="954107"/>
          </a:xfrm>
          <a:prstGeom prst="rect">
            <a:avLst/>
          </a:prstGeom>
          <a:noFill/>
        </p:spPr>
        <p:txBody>
          <a:bodyPr wrap="square" rtlCol="0">
            <a:spAutoFit/>
          </a:bodyPr>
          <a:lstStyle/>
          <a:p>
            <a:pPr algn="ctr"/>
            <a:r>
              <a:rPr lang="en-US" sz="1400" b="1" dirty="0" smtClean="0">
                <a:solidFill>
                  <a:srgbClr val="FF0000"/>
                </a:solidFill>
              </a:rPr>
              <a:t>List of all the Departments in that School/College/University will appear here</a:t>
            </a:r>
            <a:endParaRPr lang="en-IN" sz="1400" b="1" dirty="0">
              <a:solidFill>
                <a:srgbClr val="FF0000"/>
              </a:solidFill>
            </a:endParaRPr>
          </a:p>
        </p:txBody>
      </p:sp>
      <p:cxnSp>
        <p:nvCxnSpPr>
          <p:cNvPr id="29" name="Straight Arrow Connector 28"/>
          <p:cNvCxnSpPr/>
          <p:nvPr/>
        </p:nvCxnSpPr>
        <p:spPr>
          <a:xfrm>
            <a:off x="6143636" y="4000504"/>
            <a:ext cx="571504" cy="1"/>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k\Desktop\ANBAIC\Screenshot_2020-07-17-02-18-11-080_host.exp.exponent.png"/>
          <p:cNvPicPr>
            <a:picLocks noChangeAspect="1" noChangeArrowheads="1"/>
          </p:cNvPicPr>
          <p:nvPr/>
        </p:nvPicPr>
        <p:blipFill>
          <a:blip r:embed="rId2"/>
          <a:srcRect/>
          <a:stretch>
            <a:fillRect/>
          </a:stretch>
        </p:blipFill>
        <p:spPr bwMode="auto">
          <a:xfrm>
            <a:off x="3286116" y="1142984"/>
            <a:ext cx="2595411" cy="5479200"/>
          </a:xfrm>
          <a:prstGeom prst="rect">
            <a:avLst/>
          </a:prstGeom>
          <a:noFill/>
          <a:ln>
            <a:solidFill>
              <a:schemeClr val="bg1">
                <a:lumMod val="85000"/>
              </a:schemeClr>
            </a:solidFill>
          </a:ln>
        </p:spPr>
      </p:pic>
      <p:sp>
        <p:nvSpPr>
          <p:cNvPr id="3" name="TextBox 2"/>
          <p:cNvSpPr txBox="1"/>
          <p:nvPr/>
        </p:nvSpPr>
        <p:spPr>
          <a:xfrm>
            <a:off x="2714612" y="395567"/>
            <a:ext cx="3429024" cy="461665"/>
          </a:xfrm>
          <a:prstGeom prst="rect">
            <a:avLst/>
          </a:prstGeom>
          <a:noFill/>
        </p:spPr>
        <p:txBody>
          <a:bodyPr wrap="square" rtlCol="0">
            <a:spAutoFit/>
          </a:bodyPr>
          <a:lstStyle/>
          <a:p>
            <a:pPr algn="ctr"/>
            <a:r>
              <a:rPr lang="en-US" sz="2400" b="1" dirty="0" smtClean="0">
                <a:solidFill>
                  <a:srgbClr val="FF0000"/>
                </a:solidFill>
              </a:rPr>
              <a:t>Department’s Dashboard</a:t>
            </a:r>
            <a:endParaRPr lang="en-IN" sz="2400" b="1" dirty="0">
              <a:solidFill>
                <a:srgbClr val="FF0000"/>
              </a:solidFill>
            </a:endParaRPr>
          </a:p>
        </p:txBody>
      </p:sp>
      <p:sp>
        <p:nvSpPr>
          <p:cNvPr id="4" name="Down Arrow 3"/>
          <p:cNvSpPr/>
          <p:nvPr/>
        </p:nvSpPr>
        <p:spPr>
          <a:xfrm>
            <a:off x="4357686" y="857232"/>
            <a:ext cx="214314" cy="214314"/>
          </a:xfrm>
          <a:prstGeom prst="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18415" cmpd="sng">
                <a:solidFill>
                  <a:schemeClr val="bg1"/>
                </a:solidFill>
                <a:prstDash val="solid"/>
              </a:ln>
              <a:solidFill>
                <a:schemeClr val="bg1"/>
              </a:solidFill>
              <a:effectLst>
                <a:outerShdw blurRad="63500" dir="3600000" algn="tl" rotWithShape="0">
                  <a:srgbClr val="000000">
                    <a:alpha val="70000"/>
                  </a:srgbClr>
                </a:outerShdw>
              </a:effectLst>
            </a:endParaRPr>
          </a:p>
        </p:txBody>
      </p:sp>
      <p:sp>
        <p:nvSpPr>
          <p:cNvPr id="5" name="TextBox 4"/>
          <p:cNvSpPr txBox="1"/>
          <p:nvPr/>
        </p:nvSpPr>
        <p:spPr>
          <a:xfrm>
            <a:off x="142876" y="2620028"/>
            <a:ext cx="2428860" cy="523220"/>
          </a:xfrm>
          <a:prstGeom prst="rect">
            <a:avLst/>
          </a:prstGeom>
          <a:noFill/>
        </p:spPr>
        <p:txBody>
          <a:bodyPr wrap="square" rtlCol="0">
            <a:spAutoFit/>
          </a:bodyPr>
          <a:lstStyle/>
          <a:p>
            <a:pPr algn="ctr"/>
            <a:r>
              <a:rPr lang="en-US" sz="1400" b="1" dirty="0" smtClean="0">
                <a:solidFill>
                  <a:srgbClr val="FF0000"/>
                </a:solidFill>
              </a:rPr>
              <a:t>This will be the Usernames of Various Students and Teachers</a:t>
            </a:r>
            <a:endParaRPr lang="en-IN" sz="1400" b="1" dirty="0">
              <a:solidFill>
                <a:srgbClr val="FF0000"/>
              </a:solidFill>
            </a:endParaRPr>
          </a:p>
        </p:txBody>
      </p:sp>
      <p:cxnSp>
        <p:nvCxnSpPr>
          <p:cNvPr id="6" name="Straight Arrow Connector 5"/>
          <p:cNvCxnSpPr/>
          <p:nvPr/>
        </p:nvCxnSpPr>
        <p:spPr>
          <a:xfrm rot="10800000">
            <a:off x="2500298" y="2857495"/>
            <a:ext cx="857256" cy="14287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7" name="TextBox 6"/>
          <p:cNvSpPr txBox="1"/>
          <p:nvPr/>
        </p:nvSpPr>
        <p:spPr>
          <a:xfrm>
            <a:off x="284926" y="3691598"/>
            <a:ext cx="2428892" cy="1169551"/>
          </a:xfrm>
          <a:prstGeom prst="rect">
            <a:avLst/>
          </a:prstGeom>
          <a:noFill/>
        </p:spPr>
        <p:txBody>
          <a:bodyPr wrap="square" rtlCol="0">
            <a:spAutoFit/>
          </a:bodyPr>
          <a:lstStyle/>
          <a:p>
            <a:pPr algn="ctr"/>
            <a:r>
              <a:rPr lang="en-US" sz="1400" b="1" dirty="0" smtClean="0">
                <a:solidFill>
                  <a:srgbClr val="FF0000"/>
                </a:solidFill>
              </a:rPr>
              <a:t>Verification status of Various Students and Teachers will appear here (Department can click on this button and verify the student/teacher).</a:t>
            </a:r>
            <a:endParaRPr lang="en-IN" sz="1400" b="1" dirty="0">
              <a:solidFill>
                <a:srgbClr val="FF0000"/>
              </a:solidFill>
            </a:endParaRPr>
          </a:p>
        </p:txBody>
      </p:sp>
      <p:cxnSp>
        <p:nvCxnSpPr>
          <p:cNvPr id="8" name="Straight Arrow Connector 7"/>
          <p:cNvCxnSpPr/>
          <p:nvPr/>
        </p:nvCxnSpPr>
        <p:spPr>
          <a:xfrm rot="10800000">
            <a:off x="2678073" y="3951092"/>
            <a:ext cx="1964572" cy="4941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p:nvCxnSpPr>
        <p:spPr>
          <a:xfrm rot="5400000">
            <a:off x="4357289" y="3714355"/>
            <a:ext cx="571504" cy="794"/>
          </a:xfrm>
          <a:prstGeom prst="line">
            <a:avLst/>
          </a:prstGeom>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a:xfrm>
            <a:off x="500034" y="4976688"/>
            <a:ext cx="2428892" cy="523220"/>
          </a:xfrm>
          <a:prstGeom prst="rect">
            <a:avLst/>
          </a:prstGeom>
          <a:noFill/>
        </p:spPr>
        <p:txBody>
          <a:bodyPr wrap="square" rtlCol="0">
            <a:spAutoFit/>
          </a:bodyPr>
          <a:lstStyle/>
          <a:p>
            <a:pPr algn="ctr"/>
            <a:r>
              <a:rPr lang="en-US" sz="1400" b="1" dirty="0" smtClean="0">
                <a:solidFill>
                  <a:srgbClr val="FF0000"/>
                </a:solidFill>
              </a:rPr>
              <a:t>Name of Department will appear here</a:t>
            </a:r>
            <a:endParaRPr lang="en-IN" sz="1400" b="1" dirty="0">
              <a:solidFill>
                <a:srgbClr val="FF0000"/>
              </a:solidFill>
            </a:endParaRPr>
          </a:p>
        </p:txBody>
      </p:sp>
      <p:cxnSp>
        <p:nvCxnSpPr>
          <p:cNvPr id="11" name="Straight Arrow Connector 10"/>
          <p:cNvCxnSpPr/>
          <p:nvPr/>
        </p:nvCxnSpPr>
        <p:spPr>
          <a:xfrm rot="10800000">
            <a:off x="2893183" y="5236182"/>
            <a:ext cx="2393198" cy="121644"/>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p:nvCxnSpPr>
        <p:spPr>
          <a:xfrm rot="5400000">
            <a:off x="4429124" y="4357694"/>
            <a:ext cx="1857388" cy="142876"/>
          </a:xfrm>
          <a:prstGeom prst="line">
            <a:avLst/>
          </a:prstGeom>
        </p:spPr>
        <p:style>
          <a:lnRef idx="1">
            <a:schemeClr val="accent2"/>
          </a:lnRef>
          <a:fillRef idx="0">
            <a:schemeClr val="accent2"/>
          </a:fillRef>
          <a:effectRef idx="0">
            <a:schemeClr val="accent2"/>
          </a:effectRef>
          <a:fontRef idx="minor">
            <a:schemeClr val="tx1"/>
          </a:fontRef>
        </p:style>
      </p:cxnSp>
      <p:sp>
        <p:nvSpPr>
          <p:cNvPr id="13" name="Right Bracket 12"/>
          <p:cNvSpPr/>
          <p:nvPr/>
        </p:nvSpPr>
        <p:spPr>
          <a:xfrm>
            <a:off x="5715008" y="2857496"/>
            <a:ext cx="428628" cy="3357586"/>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14" name="TextBox 13"/>
          <p:cNvSpPr txBox="1"/>
          <p:nvPr/>
        </p:nvSpPr>
        <p:spPr>
          <a:xfrm>
            <a:off x="6715140" y="3643314"/>
            <a:ext cx="1928826" cy="954107"/>
          </a:xfrm>
          <a:prstGeom prst="rect">
            <a:avLst/>
          </a:prstGeom>
          <a:noFill/>
        </p:spPr>
        <p:txBody>
          <a:bodyPr wrap="square" rtlCol="0">
            <a:spAutoFit/>
          </a:bodyPr>
          <a:lstStyle/>
          <a:p>
            <a:pPr algn="ctr"/>
            <a:r>
              <a:rPr lang="en-US" sz="1400" b="1" dirty="0" smtClean="0">
                <a:solidFill>
                  <a:srgbClr val="FF0000"/>
                </a:solidFill>
              </a:rPr>
              <a:t>List of all the Students and Teachers of that Department  will appear here</a:t>
            </a:r>
            <a:endParaRPr lang="en-IN" sz="1400" b="1" dirty="0">
              <a:solidFill>
                <a:srgbClr val="FF0000"/>
              </a:solidFill>
            </a:endParaRPr>
          </a:p>
        </p:txBody>
      </p:sp>
      <p:cxnSp>
        <p:nvCxnSpPr>
          <p:cNvPr id="15" name="Straight Arrow Connector 14"/>
          <p:cNvCxnSpPr/>
          <p:nvPr/>
        </p:nvCxnSpPr>
        <p:spPr>
          <a:xfrm>
            <a:off x="6143636" y="4000504"/>
            <a:ext cx="571504" cy="1"/>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5" name="TextBox 24"/>
          <p:cNvSpPr txBox="1"/>
          <p:nvPr/>
        </p:nvSpPr>
        <p:spPr>
          <a:xfrm>
            <a:off x="428628" y="1500174"/>
            <a:ext cx="2428860" cy="584775"/>
          </a:xfrm>
          <a:prstGeom prst="rect">
            <a:avLst/>
          </a:prstGeom>
          <a:noFill/>
        </p:spPr>
        <p:txBody>
          <a:bodyPr wrap="square" rtlCol="0">
            <a:spAutoFit/>
          </a:bodyPr>
          <a:lstStyle/>
          <a:p>
            <a:pPr algn="ctr"/>
            <a:r>
              <a:rPr lang="en-US" sz="1600" b="1" dirty="0" smtClean="0">
                <a:solidFill>
                  <a:srgbClr val="FF0000"/>
                </a:solidFill>
              </a:rPr>
              <a:t>Filter to get required result</a:t>
            </a:r>
            <a:endParaRPr lang="en-IN" sz="1600" b="1" dirty="0">
              <a:solidFill>
                <a:srgbClr val="FF0000"/>
              </a:solidFill>
            </a:endParaRPr>
          </a:p>
        </p:txBody>
      </p:sp>
      <p:cxnSp>
        <p:nvCxnSpPr>
          <p:cNvPr id="26" name="Straight Arrow Connector 25"/>
          <p:cNvCxnSpPr/>
          <p:nvPr/>
        </p:nvCxnSpPr>
        <p:spPr>
          <a:xfrm rot="10800000">
            <a:off x="2571704" y="1737644"/>
            <a:ext cx="857288" cy="191159"/>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9" name="Straight Arrow Connector 28"/>
          <p:cNvCxnSpPr/>
          <p:nvPr/>
        </p:nvCxnSpPr>
        <p:spPr>
          <a:xfrm rot="10800000">
            <a:off x="2571736" y="1714490"/>
            <a:ext cx="1500198" cy="7143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1" name="Straight Arrow Connector 30"/>
          <p:cNvCxnSpPr/>
          <p:nvPr/>
        </p:nvCxnSpPr>
        <p:spPr>
          <a:xfrm rot="10800000">
            <a:off x="2571736" y="1714490"/>
            <a:ext cx="2786082" cy="7143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3" name="Straight Arrow Connector 32"/>
          <p:cNvCxnSpPr/>
          <p:nvPr/>
        </p:nvCxnSpPr>
        <p:spPr>
          <a:xfrm flipV="1">
            <a:off x="5715008" y="1857365"/>
            <a:ext cx="1000132" cy="285751"/>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35" name="TextBox 34"/>
          <p:cNvSpPr txBox="1"/>
          <p:nvPr/>
        </p:nvSpPr>
        <p:spPr>
          <a:xfrm>
            <a:off x="6715140" y="1643050"/>
            <a:ext cx="1928826" cy="523220"/>
          </a:xfrm>
          <a:prstGeom prst="rect">
            <a:avLst/>
          </a:prstGeom>
          <a:noFill/>
        </p:spPr>
        <p:txBody>
          <a:bodyPr wrap="square" rtlCol="0">
            <a:spAutoFit/>
          </a:bodyPr>
          <a:lstStyle/>
          <a:p>
            <a:pPr algn="ctr"/>
            <a:r>
              <a:rPr lang="en-US" sz="1400" b="1" dirty="0" smtClean="0">
                <a:solidFill>
                  <a:srgbClr val="FF0000"/>
                </a:solidFill>
              </a:rPr>
              <a:t>Search bar to search for a username </a:t>
            </a:r>
            <a:endParaRPr lang="en-IN" sz="1400" b="1"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k\Desktop\ANBAIC\Screenshot_2020-07-17-02-18-17-856_host.exp.exponent.png"/>
          <p:cNvPicPr>
            <a:picLocks noChangeAspect="1" noChangeArrowheads="1"/>
          </p:cNvPicPr>
          <p:nvPr/>
        </p:nvPicPr>
        <p:blipFill>
          <a:blip r:embed="rId2"/>
          <a:srcRect/>
          <a:stretch>
            <a:fillRect/>
          </a:stretch>
        </p:blipFill>
        <p:spPr bwMode="auto">
          <a:xfrm>
            <a:off x="357158" y="1071546"/>
            <a:ext cx="2254358" cy="4759200"/>
          </a:xfrm>
          <a:prstGeom prst="rect">
            <a:avLst/>
          </a:prstGeom>
          <a:noFill/>
          <a:ln>
            <a:solidFill>
              <a:schemeClr val="bg1">
                <a:lumMod val="85000"/>
              </a:schemeClr>
            </a:solidFill>
          </a:ln>
        </p:spPr>
      </p:pic>
      <p:pic>
        <p:nvPicPr>
          <p:cNvPr id="5123" name="Picture 3" descr="C:\Users\ak\Desktop\ANBAIC\Screenshot_2020-07-17-02-18-28-571_host.exp.exponent.png"/>
          <p:cNvPicPr>
            <a:picLocks noChangeAspect="1" noChangeArrowheads="1"/>
          </p:cNvPicPr>
          <p:nvPr/>
        </p:nvPicPr>
        <p:blipFill>
          <a:blip r:embed="rId3"/>
          <a:srcRect/>
          <a:stretch>
            <a:fillRect/>
          </a:stretch>
        </p:blipFill>
        <p:spPr bwMode="auto">
          <a:xfrm>
            <a:off x="6675360" y="1813072"/>
            <a:ext cx="2254358" cy="4759200"/>
          </a:xfrm>
          <a:prstGeom prst="rect">
            <a:avLst/>
          </a:prstGeom>
          <a:noFill/>
          <a:ln>
            <a:solidFill>
              <a:schemeClr val="bg1">
                <a:lumMod val="85000"/>
              </a:schemeClr>
            </a:solidFill>
          </a:ln>
        </p:spPr>
      </p:pic>
      <p:sp>
        <p:nvSpPr>
          <p:cNvPr id="5" name="TextBox 4"/>
          <p:cNvSpPr txBox="1"/>
          <p:nvPr/>
        </p:nvSpPr>
        <p:spPr>
          <a:xfrm>
            <a:off x="-71470" y="71414"/>
            <a:ext cx="3429024" cy="830997"/>
          </a:xfrm>
          <a:prstGeom prst="rect">
            <a:avLst/>
          </a:prstGeom>
          <a:noFill/>
        </p:spPr>
        <p:txBody>
          <a:bodyPr wrap="square" rtlCol="0">
            <a:spAutoFit/>
          </a:bodyPr>
          <a:lstStyle/>
          <a:p>
            <a:pPr algn="ctr"/>
            <a:r>
              <a:rPr lang="en-US" sz="2400" b="1" dirty="0" smtClean="0">
                <a:solidFill>
                  <a:srgbClr val="FF0000"/>
                </a:solidFill>
              </a:rPr>
              <a:t>Department’s Courses And Teacher’s Page </a:t>
            </a:r>
            <a:endParaRPr lang="en-IN" sz="2400" b="1" dirty="0">
              <a:solidFill>
                <a:srgbClr val="FF0000"/>
              </a:solidFill>
            </a:endParaRPr>
          </a:p>
        </p:txBody>
      </p:sp>
      <p:sp>
        <p:nvSpPr>
          <p:cNvPr id="6" name="Down Arrow 5"/>
          <p:cNvSpPr/>
          <p:nvPr/>
        </p:nvSpPr>
        <p:spPr>
          <a:xfrm>
            <a:off x="1428728" y="857232"/>
            <a:ext cx="214314" cy="214314"/>
          </a:xfrm>
          <a:prstGeom prst="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18415" cmpd="sng">
                <a:solidFill>
                  <a:schemeClr val="bg1"/>
                </a:solidFill>
                <a:prstDash val="solid"/>
              </a:ln>
              <a:solidFill>
                <a:schemeClr val="bg1"/>
              </a:solidFill>
              <a:effectLst>
                <a:outerShdw blurRad="63500" dir="3600000" algn="tl" rotWithShape="0">
                  <a:srgbClr val="000000">
                    <a:alpha val="70000"/>
                  </a:srgbClr>
                </a:outerShdw>
              </a:effectLst>
            </a:endParaRPr>
          </a:p>
        </p:txBody>
      </p:sp>
      <p:cxnSp>
        <p:nvCxnSpPr>
          <p:cNvPr id="7" name="Straight Arrow Connector 6"/>
          <p:cNvCxnSpPr/>
          <p:nvPr/>
        </p:nvCxnSpPr>
        <p:spPr>
          <a:xfrm flipV="1">
            <a:off x="1571604" y="1142985"/>
            <a:ext cx="1428760" cy="571503"/>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a:xfrm>
            <a:off x="2643174" y="976954"/>
            <a:ext cx="1928826" cy="523220"/>
          </a:xfrm>
          <a:prstGeom prst="rect">
            <a:avLst/>
          </a:prstGeom>
          <a:noFill/>
        </p:spPr>
        <p:txBody>
          <a:bodyPr wrap="square" rtlCol="0">
            <a:spAutoFit/>
          </a:bodyPr>
          <a:lstStyle/>
          <a:p>
            <a:pPr algn="ctr"/>
            <a:r>
              <a:rPr lang="en-US" sz="1400" b="1" dirty="0" smtClean="0">
                <a:solidFill>
                  <a:srgbClr val="FF0000"/>
                </a:solidFill>
              </a:rPr>
              <a:t>To Add a New Class/Batch/Course</a:t>
            </a:r>
            <a:endParaRPr lang="en-IN" sz="1400" b="1" dirty="0">
              <a:solidFill>
                <a:srgbClr val="FF0000"/>
              </a:solidFill>
            </a:endParaRPr>
          </a:p>
        </p:txBody>
      </p:sp>
      <p:sp>
        <p:nvSpPr>
          <p:cNvPr id="9" name="Right Bracket 8"/>
          <p:cNvSpPr/>
          <p:nvPr/>
        </p:nvSpPr>
        <p:spPr>
          <a:xfrm>
            <a:off x="1857356" y="2357430"/>
            <a:ext cx="428628" cy="2928958"/>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10" name="TextBox 9"/>
          <p:cNvSpPr txBox="1"/>
          <p:nvPr/>
        </p:nvSpPr>
        <p:spPr>
          <a:xfrm>
            <a:off x="2643174" y="2643182"/>
            <a:ext cx="1571636" cy="738664"/>
          </a:xfrm>
          <a:prstGeom prst="rect">
            <a:avLst/>
          </a:prstGeom>
          <a:noFill/>
        </p:spPr>
        <p:txBody>
          <a:bodyPr wrap="square" rtlCol="0">
            <a:spAutoFit/>
          </a:bodyPr>
          <a:lstStyle/>
          <a:p>
            <a:pPr algn="ctr"/>
            <a:r>
              <a:rPr lang="en-US" sz="1400" b="1" dirty="0" smtClean="0">
                <a:solidFill>
                  <a:srgbClr val="FF0000"/>
                </a:solidFill>
              </a:rPr>
              <a:t>All the Classes/ Batches/ Courses will appear here</a:t>
            </a:r>
            <a:endParaRPr lang="en-IN" sz="1400" b="1" dirty="0">
              <a:solidFill>
                <a:srgbClr val="FF0000"/>
              </a:solidFill>
            </a:endParaRPr>
          </a:p>
        </p:txBody>
      </p:sp>
      <p:cxnSp>
        <p:nvCxnSpPr>
          <p:cNvPr id="11" name="Straight Arrow Connector 10"/>
          <p:cNvCxnSpPr/>
          <p:nvPr/>
        </p:nvCxnSpPr>
        <p:spPr>
          <a:xfrm>
            <a:off x="2285984" y="3000372"/>
            <a:ext cx="428628" cy="1214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a:xfrm>
            <a:off x="3000364" y="4834606"/>
            <a:ext cx="2928958" cy="523220"/>
          </a:xfrm>
          <a:prstGeom prst="rect">
            <a:avLst/>
          </a:prstGeom>
          <a:noFill/>
        </p:spPr>
        <p:txBody>
          <a:bodyPr wrap="square" rtlCol="0">
            <a:spAutoFit/>
          </a:bodyPr>
          <a:lstStyle/>
          <a:p>
            <a:pPr algn="ctr"/>
            <a:r>
              <a:rPr lang="en-US" sz="1400" b="1" dirty="0" smtClean="0">
                <a:solidFill>
                  <a:srgbClr val="FF0000"/>
                </a:solidFill>
              </a:rPr>
              <a:t>On Pressing any of the Class/ Course/ Batch, this page will appear</a:t>
            </a:r>
            <a:endParaRPr lang="en-IN" sz="1400" b="1" dirty="0">
              <a:solidFill>
                <a:srgbClr val="FF0000"/>
              </a:solidFill>
            </a:endParaRPr>
          </a:p>
        </p:txBody>
      </p:sp>
      <p:cxnSp>
        <p:nvCxnSpPr>
          <p:cNvPr id="17" name="Straight Arrow Connector 16"/>
          <p:cNvCxnSpPr/>
          <p:nvPr/>
        </p:nvCxnSpPr>
        <p:spPr>
          <a:xfrm>
            <a:off x="2285984" y="4857760"/>
            <a:ext cx="4214842"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1" name="TextBox 20"/>
          <p:cNvSpPr txBox="1"/>
          <p:nvPr/>
        </p:nvSpPr>
        <p:spPr>
          <a:xfrm>
            <a:off x="4857752" y="2928934"/>
            <a:ext cx="1785950" cy="523220"/>
          </a:xfrm>
          <a:prstGeom prst="rect">
            <a:avLst/>
          </a:prstGeom>
          <a:noFill/>
        </p:spPr>
        <p:txBody>
          <a:bodyPr wrap="square" rtlCol="0">
            <a:spAutoFit/>
          </a:bodyPr>
          <a:lstStyle/>
          <a:p>
            <a:pPr algn="ctr"/>
            <a:r>
              <a:rPr lang="en-US" sz="1400" b="1" dirty="0" smtClean="0">
                <a:solidFill>
                  <a:srgbClr val="FF0000"/>
                </a:solidFill>
              </a:rPr>
              <a:t>Notes of that Particular will Course</a:t>
            </a:r>
            <a:endParaRPr lang="en-IN" sz="1400" b="1" dirty="0">
              <a:solidFill>
                <a:srgbClr val="FF0000"/>
              </a:solidFill>
            </a:endParaRPr>
          </a:p>
        </p:txBody>
      </p:sp>
      <p:cxnSp>
        <p:nvCxnSpPr>
          <p:cNvPr id="22" name="Straight Arrow Connector 21"/>
          <p:cNvCxnSpPr/>
          <p:nvPr/>
        </p:nvCxnSpPr>
        <p:spPr>
          <a:xfrm rot="10800000">
            <a:off x="6500826" y="3143248"/>
            <a:ext cx="357190"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6" name="TextBox 25"/>
          <p:cNvSpPr txBox="1"/>
          <p:nvPr/>
        </p:nvSpPr>
        <p:spPr>
          <a:xfrm>
            <a:off x="4857752" y="3643314"/>
            <a:ext cx="1785950" cy="523220"/>
          </a:xfrm>
          <a:prstGeom prst="rect">
            <a:avLst/>
          </a:prstGeom>
          <a:noFill/>
        </p:spPr>
        <p:txBody>
          <a:bodyPr wrap="square" rtlCol="0">
            <a:spAutoFit/>
          </a:bodyPr>
          <a:lstStyle/>
          <a:p>
            <a:pPr algn="ctr"/>
            <a:r>
              <a:rPr lang="en-US" sz="1400" b="1" dirty="0" smtClean="0">
                <a:solidFill>
                  <a:srgbClr val="FF0000"/>
                </a:solidFill>
              </a:rPr>
              <a:t>Videos for that Particular will Course</a:t>
            </a:r>
            <a:endParaRPr lang="en-IN" sz="1400" b="1" dirty="0">
              <a:solidFill>
                <a:srgbClr val="FF0000"/>
              </a:solidFill>
            </a:endParaRPr>
          </a:p>
        </p:txBody>
      </p:sp>
      <p:cxnSp>
        <p:nvCxnSpPr>
          <p:cNvPr id="27" name="Straight Arrow Connector 26"/>
          <p:cNvCxnSpPr/>
          <p:nvPr/>
        </p:nvCxnSpPr>
        <p:spPr>
          <a:xfrm rot="10800000" flipV="1">
            <a:off x="6500826" y="3571876"/>
            <a:ext cx="357190" cy="28575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9" name="TextBox 28"/>
          <p:cNvSpPr txBox="1"/>
          <p:nvPr/>
        </p:nvSpPr>
        <p:spPr>
          <a:xfrm>
            <a:off x="4643438" y="1928802"/>
            <a:ext cx="1785950" cy="523220"/>
          </a:xfrm>
          <a:prstGeom prst="rect">
            <a:avLst/>
          </a:prstGeom>
          <a:noFill/>
        </p:spPr>
        <p:txBody>
          <a:bodyPr wrap="square" rtlCol="0">
            <a:spAutoFit/>
          </a:bodyPr>
          <a:lstStyle/>
          <a:p>
            <a:pPr algn="ctr"/>
            <a:r>
              <a:rPr lang="en-US" sz="1400" b="1" dirty="0" smtClean="0">
                <a:solidFill>
                  <a:srgbClr val="FF0000"/>
                </a:solidFill>
              </a:rPr>
              <a:t>Live Test of that Particular will Course</a:t>
            </a:r>
            <a:endParaRPr lang="en-IN" sz="1400" b="1" dirty="0">
              <a:solidFill>
                <a:srgbClr val="FF0000"/>
              </a:solidFill>
            </a:endParaRPr>
          </a:p>
        </p:txBody>
      </p:sp>
      <p:cxnSp>
        <p:nvCxnSpPr>
          <p:cNvPr id="30" name="Straight Arrow Connector 29"/>
          <p:cNvCxnSpPr/>
          <p:nvPr/>
        </p:nvCxnSpPr>
        <p:spPr>
          <a:xfrm rot="10800000">
            <a:off x="6215074" y="2428868"/>
            <a:ext cx="571504" cy="42862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33" name="TextBox 32"/>
          <p:cNvSpPr txBox="1"/>
          <p:nvPr/>
        </p:nvSpPr>
        <p:spPr>
          <a:xfrm>
            <a:off x="6286512" y="785794"/>
            <a:ext cx="1785950" cy="738664"/>
          </a:xfrm>
          <a:prstGeom prst="rect">
            <a:avLst/>
          </a:prstGeom>
          <a:noFill/>
        </p:spPr>
        <p:txBody>
          <a:bodyPr wrap="square" rtlCol="0">
            <a:spAutoFit/>
          </a:bodyPr>
          <a:lstStyle/>
          <a:p>
            <a:pPr algn="ctr"/>
            <a:r>
              <a:rPr lang="en-US" sz="1400" b="1" dirty="0" smtClean="0">
                <a:solidFill>
                  <a:srgbClr val="FF0000"/>
                </a:solidFill>
              </a:rPr>
              <a:t>Live Class/Lecture  for that Particular will Course</a:t>
            </a:r>
            <a:endParaRPr lang="en-IN" sz="1400" b="1" dirty="0">
              <a:solidFill>
                <a:srgbClr val="FF0000"/>
              </a:solidFill>
            </a:endParaRPr>
          </a:p>
        </p:txBody>
      </p:sp>
      <p:cxnSp>
        <p:nvCxnSpPr>
          <p:cNvPr id="34" name="Straight Arrow Connector 33"/>
          <p:cNvCxnSpPr/>
          <p:nvPr/>
        </p:nvCxnSpPr>
        <p:spPr>
          <a:xfrm rot="16200000" flipV="1">
            <a:off x="6893735" y="1893083"/>
            <a:ext cx="857256" cy="7143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41" name="TextBox 40"/>
          <p:cNvSpPr txBox="1"/>
          <p:nvPr/>
        </p:nvSpPr>
        <p:spPr>
          <a:xfrm>
            <a:off x="-214346" y="6500834"/>
            <a:ext cx="7000892" cy="276999"/>
          </a:xfrm>
          <a:prstGeom prst="rect">
            <a:avLst/>
          </a:prstGeom>
          <a:noFill/>
        </p:spPr>
        <p:txBody>
          <a:bodyPr wrap="square" rtlCol="0">
            <a:spAutoFit/>
          </a:bodyPr>
          <a:lstStyle/>
          <a:p>
            <a:pPr algn="ctr"/>
            <a:r>
              <a:rPr lang="en-US" sz="1200" b="1" dirty="0" smtClean="0">
                <a:solidFill>
                  <a:srgbClr val="FF0000"/>
                </a:solidFill>
              </a:rPr>
              <a:t>*Note: An institute Teacher and Guest Teacher page will be same in UI and functionality</a:t>
            </a:r>
            <a:endParaRPr lang="en-IN" sz="1200" b="1"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ak\Desktop\ANBAIC\Screenshot_2020-07-17-02-19-41-464_host.exp.exponent.png"/>
          <p:cNvPicPr>
            <a:picLocks noChangeAspect="1" noChangeArrowheads="1"/>
          </p:cNvPicPr>
          <p:nvPr/>
        </p:nvPicPr>
        <p:blipFill>
          <a:blip r:embed="rId2"/>
          <a:srcRect/>
          <a:stretch>
            <a:fillRect/>
          </a:stretch>
        </p:blipFill>
        <p:spPr bwMode="auto">
          <a:xfrm>
            <a:off x="428596" y="884378"/>
            <a:ext cx="2254357" cy="4759200"/>
          </a:xfrm>
          <a:prstGeom prst="rect">
            <a:avLst/>
          </a:prstGeom>
          <a:noFill/>
          <a:ln>
            <a:solidFill>
              <a:schemeClr val="bg1">
                <a:lumMod val="85000"/>
              </a:schemeClr>
            </a:solidFill>
          </a:ln>
        </p:spPr>
      </p:pic>
      <p:pic>
        <p:nvPicPr>
          <p:cNvPr id="3" name="Picture 2" descr="C:\Users\ak\Desktop\ANBAIC\Screenshot_2020-07-17-02-19-44-275_host.exp.exponent.png"/>
          <p:cNvPicPr>
            <a:picLocks noChangeAspect="1" noChangeArrowheads="1"/>
          </p:cNvPicPr>
          <p:nvPr/>
        </p:nvPicPr>
        <p:blipFill>
          <a:blip r:embed="rId3"/>
          <a:srcRect/>
          <a:stretch>
            <a:fillRect/>
          </a:stretch>
        </p:blipFill>
        <p:spPr bwMode="auto">
          <a:xfrm>
            <a:off x="6532484" y="1813072"/>
            <a:ext cx="2254358" cy="4759200"/>
          </a:xfrm>
          <a:prstGeom prst="rect">
            <a:avLst/>
          </a:prstGeom>
          <a:noFill/>
          <a:ln>
            <a:solidFill>
              <a:schemeClr val="bg1">
                <a:lumMod val="85000"/>
              </a:schemeClr>
            </a:solidFill>
          </a:ln>
        </p:spPr>
      </p:pic>
      <p:sp>
        <p:nvSpPr>
          <p:cNvPr id="4" name="TextBox 3"/>
          <p:cNvSpPr txBox="1"/>
          <p:nvPr/>
        </p:nvSpPr>
        <p:spPr>
          <a:xfrm>
            <a:off x="-71470" y="71414"/>
            <a:ext cx="3429024" cy="461665"/>
          </a:xfrm>
          <a:prstGeom prst="rect">
            <a:avLst/>
          </a:prstGeom>
          <a:noFill/>
        </p:spPr>
        <p:txBody>
          <a:bodyPr wrap="square" rtlCol="0">
            <a:spAutoFit/>
          </a:bodyPr>
          <a:lstStyle/>
          <a:p>
            <a:pPr algn="ctr"/>
            <a:r>
              <a:rPr lang="en-US" sz="2400" b="1" dirty="0" smtClean="0">
                <a:solidFill>
                  <a:srgbClr val="FF0000"/>
                </a:solidFill>
              </a:rPr>
              <a:t>Notes Page</a:t>
            </a:r>
            <a:endParaRPr lang="en-IN" sz="2400" b="1" dirty="0">
              <a:solidFill>
                <a:srgbClr val="FF0000"/>
              </a:solidFill>
            </a:endParaRPr>
          </a:p>
        </p:txBody>
      </p:sp>
      <p:sp>
        <p:nvSpPr>
          <p:cNvPr id="5" name="Down Arrow 4"/>
          <p:cNvSpPr/>
          <p:nvPr/>
        </p:nvSpPr>
        <p:spPr>
          <a:xfrm>
            <a:off x="1428728" y="500042"/>
            <a:ext cx="214314" cy="214314"/>
          </a:xfrm>
          <a:prstGeom prst="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18415" cmpd="sng">
                <a:solidFill>
                  <a:schemeClr val="bg1"/>
                </a:solidFill>
                <a:prstDash val="solid"/>
              </a:ln>
              <a:solidFill>
                <a:schemeClr val="bg1"/>
              </a:solidFill>
              <a:effectLst>
                <a:outerShdw blurRad="63500" dir="3600000" algn="tl" rotWithShape="0">
                  <a:srgbClr val="000000">
                    <a:alpha val="70000"/>
                  </a:srgbClr>
                </a:outerShdw>
              </a:effectLst>
            </a:endParaRPr>
          </a:p>
        </p:txBody>
      </p:sp>
      <p:cxnSp>
        <p:nvCxnSpPr>
          <p:cNvPr id="6" name="Straight Arrow Connector 5"/>
          <p:cNvCxnSpPr/>
          <p:nvPr/>
        </p:nvCxnSpPr>
        <p:spPr>
          <a:xfrm flipV="1">
            <a:off x="2428860" y="1500174"/>
            <a:ext cx="857256" cy="28575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7" name="TextBox 6"/>
          <p:cNvSpPr txBox="1"/>
          <p:nvPr/>
        </p:nvSpPr>
        <p:spPr>
          <a:xfrm>
            <a:off x="2857488" y="1142984"/>
            <a:ext cx="1928826" cy="523220"/>
          </a:xfrm>
          <a:prstGeom prst="rect">
            <a:avLst/>
          </a:prstGeom>
          <a:noFill/>
        </p:spPr>
        <p:txBody>
          <a:bodyPr wrap="square" rtlCol="0">
            <a:spAutoFit/>
          </a:bodyPr>
          <a:lstStyle/>
          <a:p>
            <a:pPr algn="ctr"/>
            <a:r>
              <a:rPr lang="en-US" sz="1400" b="1" dirty="0" smtClean="0">
                <a:solidFill>
                  <a:srgbClr val="FF0000"/>
                </a:solidFill>
              </a:rPr>
              <a:t>A Button to Download PDF Notes</a:t>
            </a:r>
            <a:endParaRPr lang="en-IN" sz="1400" b="1" dirty="0">
              <a:solidFill>
                <a:srgbClr val="FF0000"/>
              </a:solidFill>
            </a:endParaRPr>
          </a:p>
        </p:txBody>
      </p:sp>
      <p:sp>
        <p:nvSpPr>
          <p:cNvPr id="8" name="Right Bracket 7"/>
          <p:cNvSpPr/>
          <p:nvPr/>
        </p:nvSpPr>
        <p:spPr>
          <a:xfrm>
            <a:off x="2428860" y="1857364"/>
            <a:ext cx="428628" cy="2928958"/>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9" name="TextBox 8"/>
          <p:cNvSpPr txBox="1"/>
          <p:nvPr/>
        </p:nvSpPr>
        <p:spPr>
          <a:xfrm>
            <a:off x="3000364" y="2643182"/>
            <a:ext cx="1571636" cy="954107"/>
          </a:xfrm>
          <a:prstGeom prst="rect">
            <a:avLst/>
          </a:prstGeom>
          <a:noFill/>
        </p:spPr>
        <p:txBody>
          <a:bodyPr wrap="square" rtlCol="0">
            <a:spAutoFit/>
          </a:bodyPr>
          <a:lstStyle/>
          <a:p>
            <a:pPr algn="ctr"/>
            <a:r>
              <a:rPr lang="en-US" sz="1400" b="1" dirty="0" smtClean="0">
                <a:solidFill>
                  <a:srgbClr val="FF0000"/>
                </a:solidFill>
              </a:rPr>
              <a:t>All the PDF Notes of a Class/ Batch/ Course will appear here</a:t>
            </a:r>
            <a:endParaRPr lang="en-IN" sz="1400" b="1" dirty="0">
              <a:solidFill>
                <a:srgbClr val="FF0000"/>
              </a:solidFill>
            </a:endParaRPr>
          </a:p>
        </p:txBody>
      </p:sp>
      <p:cxnSp>
        <p:nvCxnSpPr>
          <p:cNvPr id="10" name="Straight Arrow Connector 9"/>
          <p:cNvCxnSpPr/>
          <p:nvPr/>
        </p:nvCxnSpPr>
        <p:spPr>
          <a:xfrm>
            <a:off x="2857488" y="3000372"/>
            <a:ext cx="214314" cy="1214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1" name="TextBox 10"/>
          <p:cNvSpPr txBox="1"/>
          <p:nvPr/>
        </p:nvSpPr>
        <p:spPr>
          <a:xfrm rot="21428471">
            <a:off x="3000364" y="4976352"/>
            <a:ext cx="2928958" cy="738664"/>
          </a:xfrm>
          <a:prstGeom prst="rect">
            <a:avLst/>
          </a:prstGeom>
          <a:noFill/>
        </p:spPr>
        <p:txBody>
          <a:bodyPr wrap="square" rtlCol="0">
            <a:spAutoFit/>
          </a:bodyPr>
          <a:lstStyle/>
          <a:p>
            <a:pPr algn="ctr"/>
            <a:r>
              <a:rPr lang="en-US" sz="1400" b="1" dirty="0" smtClean="0">
                <a:solidFill>
                  <a:srgbClr val="FF0000"/>
                </a:solidFill>
              </a:rPr>
              <a:t>A button to Add New Notes </a:t>
            </a:r>
          </a:p>
          <a:p>
            <a:pPr algn="ctr"/>
            <a:r>
              <a:rPr lang="en-US" sz="1400" b="1" dirty="0" smtClean="0">
                <a:solidFill>
                  <a:srgbClr val="FF0000"/>
                </a:solidFill>
              </a:rPr>
              <a:t>(This button will be visible to Teachers only)</a:t>
            </a:r>
            <a:endParaRPr lang="en-IN" sz="1400" b="1" dirty="0">
              <a:solidFill>
                <a:srgbClr val="FF0000"/>
              </a:solidFill>
            </a:endParaRPr>
          </a:p>
        </p:txBody>
      </p:sp>
      <p:cxnSp>
        <p:nvCxnSpPr>
          <p:cNvPr id="12" name="Straight Arrow Connector 11"/>
          <p:cNvCxnSpPr/>
          <p:nvPr/>
        </p:nvCxnSpPr>
        <p:spPr>
          <a:xfrm flipV="1">
            <a:off x="2500298" y="4859348"/>
            <a:ext cx="4000528" cy="21272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4857752" y="2928934"/>
            <a:ext cx="1785950" cy="523220"/>
          </a:xfrm>
          <a:prstGeom prst="rect">
            <a:avLst/>
          </a:prstGeom>
          <a:noFill/>
        </p:spPr>
        <p:txBody>
          <a:bodyPr wrap="square" rtlCol="0">
            <a:spAutoFit/>
          </a:bodyPr>
          <a:lstStyle/>
          <a:p>
            <a:pPr algn="ctr"/>
            <a:r>
              <a:rPr lang="en-US" sz="1400" b="1" dirty="0" smtClean="0">
                <a:solidFill>
                  <a:srgbClr val="FF0000"/>
                </a:solidFill>
              </a:rPr>
              <a:t>Add Description of Notes</a:t>
            </a:r>
            <a:endParaRPr lang="en-IN" sz="1400" b="1" dirty="0">
              <a:solidFill>
                <a:srgbClr val="FF0000"/>
              </a:solidFill>
            </a:endParaRPr>
          </a:p>
        </p:txBody>
      </p:sp>
      <p:cxnSp>
        <p:nvCxnSpPr>
          <p:cNvPr id="14" name="Straight Arrow Connector 13"/>
          <p:cNvCxnSpPr/>
          <p:nvPr/>
        </p:nvCxnSpPr>
        <p:spPr>
          <a:xfrm rot="10800000">
            <a:off x="6500826" y="3143248"/>
            <a:ext cx="357190" cy="7143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5" name="TextBox 14"/>
          <p:cNvSpPr txBox="1"/>
          <p:nvPr/>
        </p:nvSpPr>
        <p:spPr>
          <a:xfrm>
            <a:off x="4857752" y="3692727"/>
            <a:ext cx="1785950" cy="523220"/>
          </a:xfrm>
          <a:prstGeom prst="rect">
            <a:avLst/>
          </a:prstGeom>
          <a:noFill/>
        </p:spPr>
        <p:txBody>
          <a:bodyPr wrap="square" rtlCol="0">
            <a:spAutoFit/>
          </a:bodyPr>
          <a:lstStyle/>
          <a:p>
            <a:pPr algn="ctr"/>
            <a:r>
              <a:rPr lang="en-US" sz="1400" b="1" dirty="0" smtClean="0">
                <a:solidFill>
                  <a:srgbClr val="FF0000"/>
                </a:solidFill>
              </a:rPr>
              <a:t>To choose the PDF from Device</a:t>
            </a:r>
            <a:endParaRPr lang="en-IN" sz="1400" b="1" dirty="0">
              <a:solidFill>
                <a:srgbClr val="FF0000"/>
              </a:solidFill>
            </a:endParaRPr>
          </a:p>
        </p:txBody>
      </p:sp>
      <p:cxnSp>
        <p:nvCxnSpPr>
          <p:cNvPr id="16" name="Straight Arrow Connector 15"/>
          <p:cNvCxnSpPr/>
          <p:nvPr/>
        </p:nvCxnSpPr>
        <p:spPr>
          <a:xfrm rot="10800000">
            <a:off x="6500826" y="3857628"/>
            <a:ext cx="500066" cy="14287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a:xfrm>
            <a:off x="4714876" y="1977086"/>
            <a:ext cx="1785950" cy="523220"/>
          </a:xfrm>
          <a:prstGeom prst="rect">
            <a:avLst/>
          </a:prstGeom>
          <a:noFill/>
        </p:spPr>
        <p:txBody>
          <a:bodyPr wrap="square" rtlCol="0">
            <a:spAutoFit/>
          </a:bodyPr>
          <a:lstStyle/>
          <a:p>
            <a:pPr algn="ctr"/>
            <a:r>
              <a:rPr lang="en-US" sz="1400" b="1" dirty="0" smtClean="0">
                <a:solidFill>
                  <a:srgbClr val="FF0000"/>
                </a:solidFill>
              </a:rPr>
              <a:t>Add Code or Topic Name of Notes</a:t>
            </a:r>
            <a:endParaRPr lang="en-IN" sz="1400" b="1" dirty="0">
              <a:solidFill>
                <a:srgbClr val="FF0000"/>
              </a:solidFill>
            </a:endParaRPr>
          </a:p>
        </p:txBody>
      </p:sp>
      <p:cxnSp>
        <p:nvCxnSpPr>
          <p:cNvPr id="18" name="Straight Arrow Connector 17"/>
          <p:cNvCxnSpPr/>
          <p:nvPr/>
        </p:nvCxnSpPr>
        <p:spPr>
          <a:xfrm rot="10800000">
            <a:off x="6215074" y="2428868"/>
            <a:ext cx="571504" cy="42862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descr="C:\Users\ak\Desktop\ANBAIC\Screenshot_2020-07-17-02-19-50-373_host.exp.exponent.png"/>
          <p:cNvPicPr>
            <a:picLocks noChangeAspect="1" noChangeArrowheads="1"/>
          </p:cNvPicPr>
          <p:nvPr/>
        </p:nvPicPr>
        <p:blipFill>
          <a:blip r:embed="rId2"/>
          <a:srcRect/>
          <a:stretch>
            <a:fillRect/>
          </a:stretch>
        </p:blipFill>
        <p:spPr bwMode="auto">
          <a:xfrm>
            <a:off x="460255" y="884378"/>
            <a:ext cx="2254357" cy="4759200"/>
          </a:xfrm>
          <a:prstGeom prst="rect">
            <a:avLst/>
          </a:prstGeom>
          <a:noFill/>
          <a:ln>
            <a:solidFill>
              <a:schemeClr val="bg1">
                <a:lumMod val="85000"/>
              </a:schemeClr>
            </a:solidFill>
          </a:ln>
        </p:spPr>
      </p:pic>
      <p:pic>
        <p:nvPicPr>
          <p:cNvPr id="5" name="Picture 2" descr="C:\Users\ak\Desktop\ANBAIC\Screenshot_2020-07-17-02-19-52-815_host.exp.exponent.png"/>
          <p:cNvPicPr>
            <a:picLocks noChangeAspect="1" noChangeArrowheads="1"/>
          </p:cNvPicPr>
          <p:nvPr/>
        </p:nvPicPr>
        <p:blipFill>
          <a:blip r:embed="rId3"/>
          <a:srcRect/>
          <a:stretch>
            <a:fillRect/>
          </a:stretch>
        </p:blipFill>
        <p:spPr bwMode="auto">
          <a:xfrm>
            <a:off x="6532484" y="1857364"/>
            <a:ext cx="2254358" cy="4759200"/>
          </a:xfrm>
          <a:prstGeom prst="rect">
            <a:avLst/>
          </a:prstGeom>
          <a:noFill/>
          <a:ln>
            <a:solidFill>
              <a:schemeClr val="bg1">
                <a:lumMod val="85000"/>
              </a:schemeClr>
            </a:solidFill>
          </a:ln>
        </p:spPr>
      </p:pic>
      <p:sp>
        <p:nvSpPr>
          <p:cNvPr id="6" name="TextBox 5"/>
          <p:cNvSpPr txBox="1"/>
          <p:nvPr/>
        </p:nvSpPr>
        <p:spPr>
          <a:xfrm>
            <a:off x="-71470" y="109815"/>
            <a:ext cx="3429024" cy="461665"/>
          </a:xfrm>
          <a:prstGeom prst="rect">
            <a:avLst/>
          </a:prstGeom>
          <a:noFill/>
        </p:spPr>
        <p:txBody>
          <a:bodyPr wrap="square" rtlCol="0">
            <a:spAutoFit/>
          </a:bodyPr>
          <a:lstStyle/>
          <a:p>
            <a:pPr algn="ctr"/>
            <a:r>
              <a:rPr lang="en-US" sz="2400" b="1" dirty="0" smtClean="0">
                <a:solidFill>
                  <a:srgbClr val="FF0000"/>
                </a:solidFill>
              </a:rPr>
              <a:t>Uploaded Videos Page</a:t>
            </a:r>
            <a:endParaRPr lang="en-IN" sz="2400" b="1" dirty="0">
              <a:solidFill>
                <a:srgbClr val="FF0000"/>
              </a:solidFill>
            </a:endParaRPr>
          </a:p>
        </p:txBody>
      </p:sp>
      <p:sp>
        <p:nvSpPr>
          <p:cNvPr id="7" name="Down Arrow 6"/>
          <p:cNvSpPr/>
          <p:nvPr/>
        </p:nvSpPr>
        <p:spPr>
          <a:xfrm>
            <a:off x="1428728" y="500042"/>
            <a:ext cx="214314" cy="214314"/>
          </a:xfrm>
          <a:prstGeom prst="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18415" cmpd="sng">
                <a:solidFill>
                  <a:schemeClr val="bg1"/>
                </a:solidFill>
                <a:prstDash val="solid"/>
              </a:ln>
              <a:solidFill>
                <a:schemeClr val="bg1"/>
              </a:solidFill>
              <a:effectLst>
                <a:outerShdw blurRad="63500" dir="3600000" algn="tl" rotWithShape="0">
                  <a:srgbClr val="000000">
                    <a:alpha val="70000"/>
                  </a:srgbClr>
                </a:outerShdw>
              </a:effectLst>
            </a:endParaRPr>
          </a:p>
        </p:txBody>
      </p:sp>
      <p:cxnSp>
        <p:nvCxnSpPr>
          <p:cNvPr id="8" name="Straight Arrow Connector 7"/>
          <p:cNvCxnSpPr/>
          <p:nvPr/>
        </p:nvCxnSpPr>
        <p:spPr>
          <a:xfrm flipV="1">
            <a:off x="2428860" y="1500174"/>
            <a:ext cx="857256" cy="28575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a:xfrm>
            <a:off x="2928926" y="1192397"/>
            <a:ext cx="1928826" cy="307777"/>
          </a:xfrm>
          <a:prstGeom prst="rect">
            <a:avLst/>
          </a:prstGeom>
          <a:noFill/>
        </p:spPr>
        <p:txBody>
          <a:bodyPr wrap="square" rtlCol="0">
            <a:spAutoFit/>
          </a:bodyPr>
          <a:lstStyle/>
          <a:p>
            <a:pPr algn="ctr"/>
            <a:r>
              <a:rPr lang="en-US" sz="1400" b="1" dirty="0" smtClean="0">
                <a:solidFill>
                  <a:srgbClr val="FF0000"/>
                </a:solidFill>
              </a:rPr>
              <a:t>A Button to Play Video</a:t>
            </a:r>
            <a:endParaRPr lang="en-IN" sz="1400" b="1" dirty="0">
              <a:solidFill>
                <a:srgbClr val="FF0000"/>
              </a:solidFill>
            </a:endParaRPr>
          </a:p>
        </p:txBody>
      </p:sp>
      <p:sp>
        <p:nvSpPr>
          <p:cNvPr id="10" name="Right Bracket 9"/>
          <p:cNvSpPr/>
          <p:nvPr/>
        </p:nvSpPr>
        <p:spPr>
          <a:xfrm>
            <a:off x="2428860" y="1857364"/>
            <a:ext cx="428628" cy="2928958"/>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11" name="TextBox 10"/>
          <p:cNvSpPr txBox="1"/>
          <p:nvPr/>
        </p:nvSpPr>
        <p:spPr>
          <a:xfrm>
            <a:off x="3000364" y="2643182"/>
            <a:ext cx="1571636" cy="954107"/>
          </a:xfrm>
          <a:prstGeom prst="rect">
            <a:avLst/>
          </a:prstGeom>
          <a:noFill/>
        </p:spPr>
        <p:txBody>
          <a:bodyPr wrap="square" rtlCol="0">
            <a:spAutoFit/>
          </a:bodyPr>
          <a:lstStyle/>
          <a:p>
            <a:pPr algn="ctr"/>
            <a:r>
              <a:rPr lang="en-US" sz="1400" b="1" dirty="0" smtClean="0">
                <a:solidFill>
                  <a:srgbClr val="FF0000"/>
                </a:solidFill>
              </a:rPr>
              <a:t>All the Videos of a Class/ Batch/ Course will appear here</a:t>
            </a:r>
            <a:endParaRPr lang="en-IN" sz="1400" b="1" dirty="0">
              <a:solidFill>
                <a:srgbClr val="FF0000"/>
              </a:solidFill>
            </a:endParaRPr>
          </a:p>
        </p:txBody>
      </p:sp>
      <p:cxnSp>
        <p:nvCxnSpPr>
          <p:cNvPr id="12" name="Straight Arrow Connector 11"/>
          <p:cNvCxnSpPr/>
          <p:nvPr/>
        </p:nvCxnSpPr>
        <p:spPr>
          <a:xfrm>
            <a:off x="2857488" y="3000372"/>
            <a:ext cx="214314" cy="1214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rot="21428471">
            <a:off x="3000364" y="4976352"/>
            <a:ext cx="2928958" cy="738664"/>
          </a:xfrm>
          <a:prstGeom prst="rect">
            <a:avLst/>
          </a:prstGeom>
          <a:noFill/>
        </p:spPr>
        <p:txBody>
          <a:bodyPr wrap="square" rtlCol="0">
            <a:spAutoFit/>
          </a:bodyPr>
          <a:lstStyle/>
          <a:p>
            <a:pPr algn="ctr"/>
            <a:r>
              <a:rPr lang="en-US" sz="1400" b="1" dirty="0" smtClean="0">
                <a:solidFill>
                  <a:srgbClr val="FF0000"/>
                </a:solidFill>
              </a:rPr>
              <a:t>A button to Add New Videos</a:t>
            </a:r>
          </a:p>
          <a:p>
            <a:pPr algn="ctr"/>
            <a:r>
              <a:rPr lang="en-US" sz="1400" b="1" dirty="0" smtClean="0">
                <a:solidFill>
                  <a:srgbClr val="FF0000"/>
                </a:solidFill>
              </a:rPr>
              <a:t>(This button will be visible to Teachers only)</a:t>
            </a:r>
            <a:endParaRPr lang="en-IN" sz="1400" b="1" dirty="0">
              <a:solidFill>
                <a:srgbClr val="FF0000"/>
              </a:solidFill>
            </a:endParaRPr>
          </a:p>
        </p:txBody>
      </p:sp>
      <p:cxnSp>
        <p:nvCxnSpPr>
          <p:cNvPr id="14" name="Straight Arrow Connector 13"/>
          <p:cNvCxnSpPr/>
          <p:nvPr/>
        </p:nvCxnSpPr>
        <p:spPr>
          <a:xfrm flipV="1">
            <a:off x="2500298" y="4859348"/>
            <a:ext cx="4000528" cy="21272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5" name="TextBox 14"/>
          <p:cNvSpPr txBox="1"/>
          <p:nvPr/>
        </p:nvSpPr>
        <p:spPr>
          <a:xfrm>
            <a:off x="4857752" y="2928934"/>
            <a:ext cx="1785950" cy="523220"/>
          </a:xfrm>
          <a:prstGeom prst="rect">
            <a:avLst/>
          </a:prstGeom>
          <a:noFill/>
        </p:spPr>
        <p:txBody>
          <a:bodyPr wrap="square" rtlCol="0">
            <a:spAutoFit/>
          </a:bodyPr>
          <a:lstStyle/>
          <a:p>
            <a:pPr algn="ctr"/>
            <a:r>
              <a:rPr lang="en-US" sz="1400" b="1" dirty="0" smtClean="0">
                <a:solidFill>
                  <a:srgbClr val="FF0000"/>
                </a:solidFill>
              </a:rPr>
              <a:t>Add Description of Videos</a:t>
            </a:r>
            <a:endParaRPr lang="en-IN" sz="1400" b="1" dirty="0">
              <a:solidFill>
                <a:srgbClr val="FF0000"/>
              </a:solidFill>
            </a:endParaRPr>
          </a:p>
        </p:txBody>
      </p:sp>
      <p:cxnSp>
        <p:nvCxnSpPr>
          <p:cNvPr id="16" name="Straight Arrow Connector 15"/>
          <p:cNvCxnSpPr/>
          <p:nvPr/>
        </p:nvCxnSpPr>
        <p:spPr>
          <a:xfrm rot="10800000">
            <a:off x="6500826" y="3143248"/>
            <a:ext cx="357190" cy="7143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a:xfrm>
            <a:off x="4857752" y="3692727"/>
            <a:ext cx="1785950" cy="523220"/>
          </a:xfrm>
          <a:prstGeom prst="rect">
            <a:avLst/>
          </a:prstGeom>
          <a:noFill/>
        </p:spPr>
        <p:txBody>
          <a:bodyPr wrap="square" rtlCol="0">
            <a:spAutoFit/>
          </a:bodyPr>
          <a:lstStyle/>
          <a:p>
            <a:pPr algn="ctr"/>
            <a:r>
              <a:rPr lang="en-US" sz="1400" b="1" dirty="0" smtClean="0">
                <a:solidFill>
                  <a:srgbClr val="FF0000"/>
                </a:solidFill>
              </a:rPr>
              <a:t>To choose the Video from Device</a:t>
            </a:r>
            <a:endParaRPr lang="en-IN" sz="1400" b="1" dirty="0">
              <a:solidFill>
                <a:srgbClr val="FF0000"/>
              </a:solidFill>
            </a:endParaRPr>
          </a:p>
        </p:txBody>
      </p:sp>
      <p:cxnSp>
        <p:nvCxnSpPr>
          <p:cNvPr id="18" name="Straight Arrow Connector 17"/>
          <p:cNvCxnSpPr/>
          <p:nvPr/>
        </p:nvCxnSpPr>
        <p:spPr>
          <a:xfrm rot="10800000">
            <a:off x="6500826" y="3857628"/>
            <a:ext cx="500066" cy="14287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4714876" y="1977086"/>
            <a:ext cx="1785950" cy="523220"/>
          </a:xfrm>
          <a:prstGeom prst="rect">
            <a:avLst/>
          </a:prstGeom>
          <a:noFill/>
        </p:spPr>
        <p:txBody>
          <a:bodyPr wrap="square" rtlCol="0">
            <a:spAutoFit/>
          </a:bodyPr>
          <a:lstStyle/>
          <a:p>
            <a:pPr algn="ctr"/>
            <a:r>
              <a:rPr lang="en-US" sz="1400" b="1" dirty="0" smtClean="0">
                <a:solidFill>
                  <a:srgbClr val="FF0000"/>
                </a:solidFill>
              </a:rPr>
              <a:t>Add Code or Topic Name of Videos</a:t>
            </a:r>
            <a:endParaRPr lang="en-IN" sz="1400" b="1" dirty="0">
              <a:solidFill>
                <a:srgbClr val="FF0000"/>
              </a:solidFill>
            </a:endParaRPr>
          </a:p>
        </p:txBody>
      </p:sp>
      <p:cxnSp>
        <p:nvCxnSpPr>
          <p:cNvPr id="20" name="Straight Arrow Connector 19"/>
          <p:cNvCxnSpPr/>
          <p:nvPr/>
        </p:nvCxnSpPr>
        <p:spPr>
          <a:xfrm rot="10800000">
            <a:off x="6215074" y="2428868"/>
            <a:ext cx="571504" cy="42862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Users\ak\Desktop\ANBAIC\Screenshot_2020-07-17-02-18-28-571_host.exp.exponent.png"/>
          <p:cNvPicPr>
            <a:picLocks noChangeAspect="1" noChangeArrowheads="1"/>
          </p:cNvPicPr>
          <p:nvPr/>
        </p:nvPicPr>
        <p:blipFill>
          <a:blip r:embed="rId2"/>
          <a:srcRect/>
          <a:stretch>
            <a:fillRect/>
          </a:stretch>
        </p:blipFill>
        <p:spPr bwMode="auto">
          <a:xfrm>
            <a:off x="3214678" y="785794"/>
            <a:ext cx="2595411" cy="5479200"/>
          </a:xfrm>
          <a:prstGeom prst="rect">
            <a:avLst/>
          </a:prstGeom>
          <a:noFill/>
          <a:ln>
            <a:solidFill>
              <a:schemeClr val="bg1">
                <a:lumMod val="85000"/>
              </a:schemeClr>
            </a:solidFill>
          </a:ln>
        </p:spPr>
      </p:pic>
      <p:sp>
        <p:nvSpPr>
          <p:cNvPr id="4" name="TextBox 3"/>
          <p:cNvSpPr txBox="1"/>
          <p:nvPr/>
        </p:nvSpPr>
        <p:spPr>
          <a:xfrm>
            <a:off x="2714612" y="71414"/>
            <a:ext cx="3429024" cy="461665"/>
          </a:xfrm>
          <a:prstGeom prst="rect">
            <a:avLst/>
          </a:prstGeom>
          <a:noFill/>
        </p:spPr>
        <p:txBody>
          <a:bodyPr wrap="square" rtlCol="0">
            <a:spAutoFit/>
          </a:bodyPr>
          <a:lstStyle/>
          <a:p>
            <a:pPr algn="ctr"/>
            <a:r>
              <a:rPr lang="en-US" sz="2400" b="1" dirty="0" smtClean="0">
                <a:solidFill>
                  <a:srgbClr val="FF0000"/>
                </a:solidFill>
              </a:rPr>
              <a:t>Student’s Page</a:t>
            </a:r>
            <a:endParaRPr lang="en-IN" sz="2400" b="1" dirty="0">
              <a:solidFill>
                <a:srgbClr val="FF0000"/>
              </a:solidFill>
            </a:endParaRPr>
          </a:p>
        </p:txBody>
      </p:sp>
      <p:sp>
        <p:nvSpPr>
          <p:cNvPr id="5" name="Down Arrow 4"/>
          <p:cNvSpPr/>
          <p:nvPr/>
        </p:nvSpPr>
        <p:spPr>
          <a:xfrm>
            <a:off x="4286248" y="500042"/>
            <a:ext cx="214314" cy="214314"/>
          </a:xfrm>
          <a:prstGeom prst="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18415" cmpd="sng">
                <a:solidFill>
                  <a:schemeClr val="bg1"/>
                </a:solidFill>
                <a:prstDash val="solid"/>
              </a:ln>
              <a:solidFill>
                <a:schemeClr val="bg1"/>
              </a:solidFill>
              <a:effectLst>
                <a:outerShdw blurRad="63500" dir="3600000" algn="tl" rotWithShape="0">
                  <a:srgbClr val="000000">
                    <a:alpha val="70000"/>
                  </a:srgbClr>
                </a:outerShdw>
              </a:effectLst>
            </a:endParaRPr>
          </a:p>
        </p:txBody>
      </p:sp>
      <p:sp>
        <p:nvSpPr>
          <p:cNvPr id="6" name="TextBox 5"/>
          <p:cNvSpPr txBox="1"/>
          <p:nvPr/>
        </p:nvSpPr>
        <p:spPr>
          <a:xfrm>
            <a:off x="1143008" y="6581025"/>
            <a:ext cx="7000892" cy="276999"/>
          </a:xfrm>
          <a:prstGeom prst="rect">
            <a:avLst/>
          </a:prstGeom>
          <a:noFill/>
        </p:spPr>
        <p:txBody>
          <a:bodyPr wrap="square" rtlCol="0">
            <a:spAutoFit/>
          </a:bodyPr>
          <a:lstStyle/>
          <a:p>
            <a:pPr algn="ctr"/>
            <a:r>
              <a:rPr lang="en-US" sz="1200" b="1" dirty="0" smtClean="0">
                <a:solidFill>
                  <a:srgbClr val="FF0000"/>
                </a:solidFill>
              </a:rPr>
              <a:t>*Note: An institute Student and Guest Student page will be same in UI and functionality</a:t>
            </a:r>
            <a:endParaRPr lang="en-IN" sz="1200" b="1" dirty="0">
              <a:solidFill>
                <a:srgbClr val="FF0000"/>
              </a:solidFill>
            </a:endParaRPr>
          </a:p>
        </p:txBody>
      </p:sp>
      <p:sp>
        <p:nvSpPr>
          <p:cNvPr id="8" name="TextBox 7"/>
          <p:cNvSpPr txBox="1"/>
          <p:nvPr/>
        </p:nvSpPr>
        <p:spPr>
          <a:xfrm>
            <a:off x="214282" y="1643050"/>
            <a:ext cx="2714644" cy="2862322"/>
          </a:xfrm>
          <a:prstGeom prst="rect">
            <a:avLst/>
          </a:prstGeom>
          <a:noFill/>
        </p:spPr>
        <p:txBody>
          <a:bodyPr wrap="square" rtlCol="0">
            <a:spAutoFit/>
          </a:bodyPr>
          <a:lstStyle/>
          <a:p>
            <a:pPr algn="ctr">
              <a:lnSpc>
                <a:spcPct val="150000"/>
              </a:lnSpc>
            </a:pPr>
            <a:r>
              <a:rPr lang="en-US" sz="2000" b="1" dirty="0" smtClean="0">
                <a:solidFill>
                  <a:srgbClr val="FF0000"/>
                </a:solidFill>
              </a:rPr>
              <a:t>This page will be same as discussed in previous page, only difference will be that the student will not get any button to Add Notes or Videos</a:t>
            </a:r>
            <a:endParaRPr lang="en-IN" sz="2000" b="1" dirty="0">
              <a:solidFill>
                <a:srgbClr val="FF0000"/>
              </a:solidFill>
            </a:endParaRPr>
          </a:p>
        </p:txBody>
      </p:sp>
      <p:sp>
        <p:nvSpPr>
          <p:cNvPr id="9" name="TextBox 8"/>
          <p:cNvSpPr txBox="1"/>
          <p:nvPr/>
        </p:nvSpPr>
        <p:spPr>
          <a:xfrm>
            <a:off x="6000760" y="1643050"/>
            <a:ext cx="2714644" cy="2862322"/>
          </a:xfrm>
          <a:prstGeom prst="rect">
            <a:avLst/>
          </a:prstGeom>
          <a:noFill/>
        </p:spPr>
        <p:txBody>
          <a:bodyPr wrap="square" rtlCol="0">
            <a:spAutoFit/>
          </a:bodyPr>
          <a:lstStyle/>
          <a:p>
            <a:pPr algn="ctr">
              <a:lnSpc>
                <a:spcPct val="150000"/>
              </a:lnSpc>
            </a:pPr>
            <a:r>
              <a:rPr lang="en-US" sz="2000" b="1" dirty="0" smtClean="0">
                <a:solidFill>
                  <a:srgbClr val="FF0000"/>
                </a:solidFill>
              </a:rPr>
              <a:t>Neither a Student can Start a Live Lecture or Live Test, these buttons</a:t>
            </a:r>
            <a:r>
              <a:rPr lang="en-IN" sz="2000" b="1" dirty="0" smtClean="0">
                <a:solidFill>
                  <a:srgbClr val="FF0000"/>
                </a:solidFill>
              </a:rPr>
              <a:t> will only take him to any Live Lecture or Live Test.</a:t>
            </a:r>
            <a:endParaRPr lang="en-US" sz="2000" b="1" dirty="0" smtClean="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996719"/>
            <a:ext cx="8454237" cy="646331"/>
          </a:xfrm>
          <a:prstGeom prst="rect">
            <a:avLst/>
          </a:prstGeom>
          <a:noFill/>
        </p:spPr>
        <p:txBody>
          <a:bodyPr wrap="none" rtlCol="0">
            <a:spAutoFit/>
          </a:bodyPr>
          <a:lstStyle/>
          <a:p>
            <a:r>
              <a:rPr lang="en-US" sz="3600" b="1" dirty="0" smtClean="0">
                <a:solidFill>
                  <a:srgbClr val="FF0000"/>
                </a:solidFill>
              </a:rPr>
              <a:t>Working of Database and Database Models</a:t>
            </a:r>
            <a:endParaRPr lang="en-IN" sz="3600" b="1" dirty="0">
              <a:solidFill>
                <a:srgbClr val="FF0000"/>
              </a:solidFill>
            </a:endParaRPr>
          </a:p>
        </p:txBody>
      </p:sp>
      <p:sp>
        <p:nvSpPr>
          <p:cNvPr id="3" name="TextBox 2"/>
          <p:cNvSpPr txBox="1"/>
          <p:nvPr/>
        </p:nvSpPr>
        <p:spPr>
          <a:xfrm>
            <a:off x="428596" y="1665920"/>
            <a:ext cx="8451224" cy="1477328"/>
          </a:xfrm>
          <a:prstGeom prst="rect">
            <a:avLst/>
          </a:prstGeom>
          <a:noFill/>
        </p:spPr>
        <p:txBody>
          <a:bodyPr wrap="none" rtlCol="0">
            <a:spAutoFit/>
          </a:bodyPr>
          <a:lstStyle/>
          <a:p>
            <a:pPr>
              <a:lnSpc>
                <a:spcPct val="150000"/>
              </a:lnSpc>
              <a:buFont typeface="Arial" pitchFamily="34" charset="0"/>
              <a:buChar char="•"/>
            </a:pPr>
            <a:r>
              <a:rPr lang="en-US" sz="2000" dirty="0" smtClean="0"/>
              <a:t>  This App is currently using </a:t>
            </a:r>
            <a:r>
              <a:rPr lang="en-US" sz="2000" dirty="0" err="1" smtClean="0"/>
              <a:t>MongoDb</a:t>
            </a:r>
            <a:r>
              <a:rPr lang="en-US" sz="2000" dirty="0" smtClean="0"/>
              <a:t> as its Database storage for faster access.</a:t>
            </a:r>
          </a:p>
          <a:p>
            <a:pPr>
              <a:lnSpc>
                <a:spcPct val="150000"/>
              </a:lnSpc>
              <a:buFont typeface="Arial" pitchFamily="34" charset="0"/>
              <a:buChar char="•"/>
            </a:pPr>
            <a:r>
              <a:rPr lang="en-US" sz="2000" dirty="0" smtClean="0"/>
              <a:t>  All the Database models (Notes, Uploading Videos, User Models) </a:t>
            </a:r>
            <a:r>
              <a:rPr lang="en-US" sz="2000" dirty="0" smtClean="0">
                <a:solidFill>
                  <a:srgbClr val="005400"/>
                </a:solidFill>
              </a:rPr>
              <a:t>have been</a:t>
            </a:r>
          </a:p>
          <a:p>
            <a:pPr>
              <a:lnSpc>
                <a:spcPct val="150000"/>
              </a:lnSpc>
            </a:pPr>
            <a:r>
              <a:rPr lang="en-US" sz="2000" dirty="0">
                <a:solidFill>
                  <a:srgbClr val="005400"/>
                </a:solidFill>
              </a:rPr>
              <a:t> </a:t>
            </a:r>
            <a:r>
              <a:rPr lang="en-US" sz="2000" dirty="0" smtClean="0">
                <a:solidFill>
                  <a:srgbClr val="005400"/>
                </a:solidFill>
              </a:rPr>
              <a:t>  developed</a:t>
            </a:r>
            <a:r>
              <a:rPr lang="en-US" sz="2000" dirty="0" smtClean="0"/>
              <a:t>.</a:t>
            </a:r>
            <a:endParaRPr lang="en-IN" sz="2000" dirty="0"/>
          </a:p>
        </p:txBody>
      </p:sp>
      <p:sp>
        <p:nvSpPr>
          <p:cNvPr id="4" name="TextBox 3"/>
          <p:cNvSpPr txBox="1"/>
          <p:nvPr/>
        </p:nvSpPr>
        <p:spPr>
          <a:xfrm>
            <a:off x="1101658" y="3925677"/>
            <a:ext cx="6542176" cy="646331"/>
          </a:xfrm>
          <a:prstGeom prst="rect">
            <a:avLst/>
          </a:prstGeom>
          <a:noFill/>
        </p:spPr>
        <p:txBody>
          <a:bodyPr wrap="none" rtlCol="0">
            <a:spAutoFit/>
          </a:bodyPr>
          <a:lstStyle/>
          <a:p>
            <a:r>
              <a:rPr lang="en-US" sz="3600" b="1" dirty="0" smtClean="0">
                <a:solidFill>
                  <a:srgbClr val="FF0000"/>
                </a:solidFill>
              </a:rPr>
              <a:t>Building up of Basic Functionality</a:t>
            </a:r>
            <a:endParaRPr lang="en-IN" sz="3600" b="1" dirty="0">
              <a:solidFill>
                <a:srgbClr val="FF0000"/>
              </a:solidFill>
            </a:endParaRPr>
          </a:p>
        </p:txBody>
      </p:sp>
      <p:sp>
        <p:nvSpPr>
          <p:cNvPr id="5" name="TextBox 4"/>
          <p:cNvSpPr txBox="1"/>
          <p:nvPr/>
        </p:nvSpPr>
        <p:spPr>
          <a:xfrm>
            <a:off x="428597" y="4604183"/>
            <a:ext cx="8358246" cy="967957"/>
          </a:xfrm>
          <a:prstGeom prst="rect">
            <a:avLst/>
          </a:prstGeom>
          <a:noFill/>
        </p:spPr>
        <p:txBody>
          <a:bodyPr wrap="square" rtlCol="0">
            <a:spAutoFit/>
          </a:bodyPr>
          <a:lstStyle/>
          <a:p>
            <a:pPr>
              <a:lnSpc>
                <a:spcPct val="150000"/>
              </a:lnSpc>
              <a:buFont typeface="Arial" pitchFamily="34" charset="0"/>
              <a:buChar char="•"/>
            </a:pPr>
            <a:r>
              <a:rPr lang="en-US" sz="2000" dirty="0" smtClean="0"/>
              <a:t>  Basic Functions such as authentication of users, Adding and retrieving Notes, Uploading and Retrieving Videos </a:t>
            </a:r>
            <a:r>
              <a:rPr lang="en-US" sz="2000" dirty="0" smtClean="0">
                <a:solidFill>
                  <a:srgbClr val="005400"/>
                </a:solidFill>
              </a:rPr>
              <a:t>has been completed</a:t>
            </a:r>
            <a:r>
              <a:rPr lang="en-US" sz="2000" dirty="0" smtClean="0"/>
              <a:t>.</a:t>
            </a:r>
            <a:endParaRPr lang="en-IN"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18184" y="357166"/>
            <a:ext cx="6697154" cy="646331"/>
          </a:xfrm>
          <a:prstGeom prst="rect">
            <a:avLst/>
          </a:prstGeom>
        </p:spPr>
        <p:txBody>
          <a:bodyPr wrap="none">
            <a:spAutoFit/>
          </a:bodyPr>
          <a:lstStyle/>
          <a:p>
            <a:r>
              <a:rPr lang="en-US" sz="3600" b="1" dirty="0" smtClean="0">
                <a:solidFill>
                  <a:srgbClr val="FF0000"/>
                </a:solidFill>
              </a:rPr>
              <a:t>Building up of Advanced Features </a:t>
            </a:r>
            <a:endParaRPr lang="en-IN" sz="3600" b="1" dirty="0">
              <a:solidFill>
                <a:srgbClr val="FF0000"/>
              </a:solidFill>
            </a:endParaRPr>
          </a:p>
        </p:txBody>
      </p:sp>
      <p:sp>
        <p:nvSpPr>
          <p:cNvPr id="4" name="Rectangle 3"/>
          <p:cNvSpPr/>
          <p:nvPr/>
        </p:nvSpPr>
        <p:spPr>
          <a:xfrm>
            <a:off x="428596" y="1142984"/>
            <a:ext cx="8643998" cy="1015663"/>
          </a:xfrm>
          <a:prstGeom prst="rect">
            <a:avLst/>
          </a:prstGeom>
        </p:spPr>
        <p:txBody>
          <a:bodyPr wrap="square">
            <a:spAutoFit/>
          </a:bodyPr>
          <a:lstStyle/>
          <a:p>
            <a:pPr>
              <a:lnSpc>
                <a:spcPct val="150000"/>
              </a:lnSpc>
              <a:buFont typeface="Arial" pitchFamily="34" charset="0"/>
              <a:buChar char="•"/>
            </a:pPr>
            <a:r>
              <a:rPr lang="en-US" sz="2000" dirty="0" smtClean="0">
                <a:solidFill>
                  <a:schemeClr val="tx1">
                    <a:lumMod val="85000"/>
                    <a:lumOff val="15000"/>
                  </a:schemeClr>
                </a:solidFill>
              </a:rPr>
              <a:t>  Currently I am on this Phase/Stage of Developing this Application.</a:t>
            </a:r>
            <a:r>
              <a:rPr lang="en-IN" sz="2000" dirty="0" smtClean="0">
                <a:solidFill>
                  <a:schemeClr val="tx1">
                    <a:lumMod val="85000"/>
                    <a:lumOff val="15000"/>
                  </a:schemeClr>
                </a:solidFill>
              </a:rPr>
              <a:t> </a:t>
            </a:r>
          </a:p>
          <a:p>
            <a:pPr>
              <a:lnSpc>
                <a:spcPct val="150000"/>
              </a:lnSpc>
              <a:buFont typeface="Arial" pitchFamily="34" charset="0"/>
              <a:buChar char="•"/>
            </a:pPr>
            <a:r>
              <a:rPr lang="en-US" sz="2000" dirty="0" smtClean="0">
                <a:solidFill>
                  <a:schemeClr val="tx1">
                    <a:lumMod val="85000"/>
                    <a:lumOff val="15000"/>
                  </a:schemeClr>
                </a:solidFill>
              </a:rPr>
              <a:t>  Building up of all these features (Live Video, Live Test, Dictionary) is in progress. </a:t>
            </a:r>
            <a:endParaRPr lang="en-US" sz="2000" dirty="0" smtClean="0">
              <a:solidFill>
                <a:srgbClr val="005400"/>
              </a:solidFill>
            </a:endParaRPr>
          </a:p>
        </p:txBody>
      </p:sp>
      <p:sp>
        <p:nvSpPr>
          <p:cNvPr id="5" name="Rectangle 4"/>
          <p:cNvSpPr/>
          <p:nvPr/>
        </p:nvSpPr>
        <p:spPr>
          <a:xfrm>
            <a:off x="565432" y="3357562"/>
            <a:ext cx="8292848" cy="584775"/>
          </a:xfrm>
          <a:prstGeom prst="rect">
            <a:avLst/>
          </a:prstGeom>
        </p:spPr>
        <p:txBody>
          <a:bodyPr wrap="none">
            <a:spAutoFit/>
          </a:bodyPr>
          <a:lstStyle/>
          <a:p>
            <a:r>
              <a:rPr lang="en-US" sz="3200" b="1" dirty="0" smtClean="0">
                <a:solidFill>
                  <a:srgbClr val="FF0000"/>
                </a:solidFill>
              </a:rPr>
              <a:t>Adding more Security and Cleaning up the Code</a:t>
            </a:r>
            <a:endParaRPr lang="en-IN" sz="3200" b="1" dirty="0">
              <a:solidFill>
                <a:srgbClr val="FF0000"/>
              </a:solidFill>
            </a:endParaRPr>
          </a:p>
        </p:txBody>
      </p:sp>
      <p:sp>
        <p:nvSpPr>
          <p:cNvPr id="6" name="Rectangle 5"/>
          <p:cNvSpPr/>
          <p:nvPr/>
        </p:nvSpPr>
        <p:spPr>
          <a:xfrm>
            <a:off x="357158" y="4214818"/>
            <a:ext cx="8643998" cy="2400657"/>
          </a:xfrm>
          <a:prstGeom prst="rect">
            <a:avLst/>
          </a:prstGeom>
        </p:spPr>
        <p:txBody>
          <a:bodyPr wrap="square">
            <a:spAutoFit/>
          </a:bodyPr>
          <a:lstStyle/>
          <a:p>
            <a:pPr>
              <a:lnSpc>
                <a:spcPct val="150000"/>
              </a:lnSpc>
              <a:buFont typeface="Arial" pitchFamily="34" charset="0"/>
              <a:buChar char="•"/>
            </a:pPr>
            <a:r>
              <a:rPr lang="en-US" sz="2000" dirty="0" smtClean="0">
                <a:solidFill>
                  <a:schemeClr val="tx1">
                    <a:lumMod val="85000"/>
                    <a:lumOff val="15000"/>
                  </a:schemeClr>
                </a:solidFill>
              </a:rPr>
              <a:t>  Security is a main concern these days and after completing the previous stage, I   will be getting on to adding more security to the App.</a:t>
            </a:r>
          </a:p>
          <a:p>
            <a:pPr>
              <a:lnSpc>
                <a:spcPct val="150000"/>
              </a:lnSpc>
              <a:buFont typeface="Arial" pitchFamily="34" charset="0"/>
              <a:buChar char="•"/>
            </a:pPr>
            <a:r>
              <a:rPr lang="en-US" sz="2000" dirty="0" smtClean="0">
                <a:solidFill>
                  <a:schemeClr val="tx1">
                    <a:lumMod val="85000"/>
                    <a:lumOff val="15000"/>
                  </a:schemeClr>
                </a:solidFill>
              </a:rPr>
              <a:t>  Also, right now, the Code can be seen very messy and unorganized and needed to be cleaned, which I am currently doing and will be doing till the end of this stage.</a:t>
            </a:r>
            <a:endParaRPr lang="en-US" sz="2000" dirty="0" smtClean="0">
              <a:solidFill>
                <a:srgbClr val="0054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428604"/>
            <a:ext cx="8358246" cy="646331"/>
          </a:xfrm>
          <a:prstGeom prst="rect">
            <a:avLst/>
          </a:prstGeom>
          <a:noFill/>
        </p:spPr>
        <p:txBody>
          <a:bodyPr wrap="square" rtlCol="0">
            <a:spAutoFit/>
          </a:bodyPr>
          <a:lstStyle/>
          <a:p>
            <a:pPr algn="ctr"/>
            <a:r>
              <a:rPr lang="en-US" sz="3600" b="1" dirty="0" smtClean="0">
                <a:solidFill>
                  <a:srgbClr val="FF0000"/>
                </a:solidFill>
              </a:rPr>
              <a:t>Testing and Making App Production-Ready</a:t>
            </a:r>
            <a:endParaRPr lang="en-IN" sz="3600" b="1" dirty="0">
              <a:solidFill>
                <a:srgbClr val="FF0000"/>
              </a:solidFill>
            </a:endParaRPr>
          </a:p>
        </p:txBody>
      </p:sp>
      <p:sp>
        <p:nvSpPr>
          <p:cNvPr id="3" name="Rectangle 2"/>
          <p:cNvSpPr/>
          <p:nvPr/>
        </p:nvSpPr>
        <p:spPr>
          <a:xfrm>
            <a:off x="285720" y="1071546"/>
            <a:ext cx="8001056" cy="923330"/>
          </a:xfrm>
          <a:prstGeom prst="rect">
            <a:avLst/>
          </a:prstGeom>
        </p:spPr>
        <p:txBody>
          <a:bodyPr wrap="square">
            <a:spAutoFit/>
          </a:bodyPr>
          <a:lstStyle/>
          <a:p>
            <a:pPr>
              <a:lnSpc>
                <a:spcPct val="150000"/>
              </a:lnSpc>
              <a:buFont typeface="Arial" pitchFamily="34" charset="0"/>
              <a:buChar char="•"/>
            </a:pPr>
            <a:r>
              <a:rPr lang="en-US" dirty="0" smtClean="0">
                <a:solidFill>
                  <a:schemeClr val="tx1">
                    <a:lumMod val="85000"/>
                    <a:lumOff val="15000"/>
                  </a:schemeClr>
                </a:solidFill>
              </a:rPr>
              <a:t>  After completion of all the above mentioned Development Stages, the App will be tested   for overall features and will be improved in case of any errors.</a:t>
            </a:r>
          </a:p>
        </p:txBody>
      </p:sp>
      <p:sp>
        <p:nvSpPr>
          <p:cNvPr id="4" name="TextBox 3"/>
          <p:cNvSpPr txBox="1"/>
          <p:nvPr/>
        </p:nvSpPr>
        <p:spPr>
          <a:xfrm>
            <a:off x="500034" y="2357430"/>
            <a:ext cx="8358246" cy="646331"/>
          </a:xfrm>
          <a:prstGeom prst="rect">
            <a:avLst/>
          </a:prstGeom>
          <a:noFill/>
        </p:spPr>
        <p:txBody>
          <a:bodyPr wrap="square" rtlCol="0">
            <a:spAutoFit/>
          </a:bodyPr>
          <a:lstStyle/>
          <a:p>
            <a:r>
              <a:rPr lang="en-US" sz="3600" b="1" dirty="0" smtClean="0">
                <a:solidFill>
                  <a:srgbClr val="FF0000"/>
                </a:solidFill>
              </a:rPr>
              <a:t>Deployment To </a:t>
            </a:r>
            <a:r>
              <a:rPr lang="en-US" sz="3600" b="1" dirty="0" err="1" smtClean="0">
                <a:solidFill>
                  <a:srgbClr val="FF0000"/>
                </a:solidFill>
              </a:rPr>
              <a:t>PlayStore</a:t>
            </a:r>
            <a:r>
              <a:rPr lang="en-US" sz="3600" b="1" dirty="0" smtClean="0">
                <a:solidFill>
                  <a:srgbClr val="FF0000"/>
                </a:solidFill>
              </a:rPr>
              <a:t> and Apple Store</a:t>
            </a:r>
            <a:endParaRPr lang="en-IN" sz="3600" b="1" dirty="0">
              <a:solidFill>
                <a:srgbClr val="FF0000"/>
              </a:solidFill>
            </a:endParaRPr>
          </a:p>
        </p:txBody>
      </p:sp>
      <p:sp>
        <p:nvSpPr>
          <p:cNvPr id="5" name="Rectangle 4"/>
          <p:cNvSpPr/>
          <p:nvPr/>
        </p:nvSpPr>
        <p:spPr>
          <a:xfrm>
            <a:off x="285720" y="3000372"/>
            <a:ext cx="7572428" cy="464871"/>
          </a:xfrm>
          <a:prstGeom prst="rect">
            <a:avLst/>
          </a:prstGeom>
        </p:spPr>
        <p:txBody>
          <a:bodyPr wrap="square">
            <a:spAutoFit/>
          </a:bodyPr>
          <a:lstStyle/>
          <a:p>
            <a:pPr>
              <a:lnSpc>
                <a:spcPct val="150000"/>
              </a:lnSpc>
              <a:buFont typeface="Arial" pitchFamily="34" charset="0"/>
              <a:buChar char="•"/>
            </a:pPr>
            <a:r>
              <a:rPr lang="en-US" dirty="0" smtClean="0">
                <a:solidFill>
                  <a:schemeClr val="tx1">
                    <a:lumMod val="85000"/>
                    <a:lumOff val="15000"/>
                  </a:schemeClr>
                </a:solidFill>
              </a:rPr>
              <a:t> After successful testing, this App will be deployed for Production</a:t>
            </a:r>
            <a:r>
              <a:rPr lang="en-US" dirty="0" smtClean="0">
                <a:solidFill>
                  <a:schemeClr val="tx1">
                    <a:lumMod val="85000"/>
                    <a:lumOff val="15000"/>
                  </a:schemeClr>
                </a:solidFill>
              </a:rPr>
              <a:t>.</a:t>
            </a:r>
            <a:endParaRPr lang="en-US" dirty="0" smtClean="0">
              <a:solidFill>
                <a:schemeClr val="tx1">
                  <a:lumMod val="85000"/>
                  <a:lumOff val="15000"/>
                </a:schemeClr>
              </a:solidFill>
            </a:endParaRPr>
          </a:p>
        </p:txBody>
      </p:sp>
      <p:sp>
        <p:nvSpPr>
          <p:cNvPr id="6" name="TextBox 5"/>
          <p:cNvSpPr txBox="1"/>
          <p:nvPr/>
        </p:nvSpPr>
        <p:spPr>
          <a:xfrm>
            <a:off x="500034" y="4214818"/>
            <a:ext cx="8358246" cy="646331"/>
          </a:xfrm>
          <a:prstGeom prst="rect">
            <a:avLst/>
          </a:prstGeom>
          <a:noFill/>
        </p:spPr>
        <p:txBody>
          <a:bodyPr wrap="square" rtlCol="0">
            <a:spAutoFit/>
          </a:bodyPr>
          <a:lstStyle/>
          <a:p>
            <a:r>
              <a:rPr lang="en-US" sz="3600" b="1" dirty="0" smtClean="0">
                <a:solidFill>
                  <a:srgbClr val="FF0000"/>
                </a:solidFill>
              </a:rPr>
              <a:t>Further Improvements</a:t>
            </a:r>
            <a:endParaRPr lang="en-IN" sz="3600" b="1" dirty="0">
              <a:solidFill>
                <a:srgbClr val="FF0000"/>
              </a:solidFill>
            </a:endParaRPr>
          </a:p>
        </p:txBody>
      </p:sp>
      <p:sp>
        <p:nvSpPr>
          <p:cNvPr id="7" name="Rectangle 6"/>
          <p:cNvSpPr/>
          <p:nvPr/>
        </p:nvSpPr>
        <p:spPr>
          <a:xfrm>
            <a:off x="285720" y="4857760"/>
            <a:ext cx="8643998" cy="1754326"/>
          </a:xfrm>
          <a:prstGeom prst="rect">
            <a:avLst/>
          </a:prstGeom>
        </p:spPr>
        <p:txBody>
          <a:bodyPr wrap="square">
            <a:spAutoFit/>
          </a:bodyPr>
          <a:lstStyle/>
          <a:p>
            <a:pPr>
              <a:lnSpc>
                <a:spcPct val="150000"/>
              </a:lnSpc>
              <a:buFont typeface="Arial" pitchFamily="34" charset="0"/>
              <a:buChar char="•"/>
            </a:pPr>
            <a:r>
              <a:rPr lang="en-US" dirty="0" smtClean="0"/>
              <a:t>  After all this, I will still try to add more features such as adding Attendance System.</a:t>
            </a:r>
          </a:p>
          <a:p>
            <a:pPr>
              <a:lnSpc>
                <a:spcPct val="150000"/>
              </a:lnSpc>
              <a:buFont typeface="Arial" pitchFamily="34" charset="0"/>
              <a:buChar char="•"/>
            </a:pPr>
            <a:r>
              <a:rPr lang="en-US" dirty="0" smtClean="0"/>
              <a:t>  Adding recommendations of Videos, Notes for Guest Sections based on their interests (with the use of Data Science)</a:t>
            </a:r>
          </a:p>
          <a:p>
            <a:pPr>
              <a:lnSpc>
                <a:spcPct val="150000"/>
              </a:lnSpc>
              <a:buFont typeface="Arial" pitchFamily="34" charset="0"/>
              <a:buChar char="•"/>
            </a:pPr>
            <a:r>
              <a:rPr lang="en-US" dirty="0" smtClean="0"/>
              <a:t>  Add tags to Videos &amp; Notes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 y="-71462"/>
            <a:ext cx="3000396" cy="868346"/>
          </a:xfrm>
        </p:spPr>
        <p:txBody>
          <a:bodyPr>
            <a:normAutofit/>
          </a:bodyPr>
          <a:lstStyle/>
          <a:p>
            <a:r>
              <a:rPr lang="en-US" sz="2800" b="1" dirty="0" smtClean="0">
                <a:solidFill>
                  <a:srgbClr val="FF0000"/>
                </a:solidFill>
              </a:rPr>
              <a:t>Technology Stack</a:t>
            </a:r>
            <a:endParaRPr lang="en-IN" sz="2800" b="1" dirty="0">
              <a:solidFill>
                <a:srgbClr val="FF0000"/>
              </a:solidFill>
            </a:endParaRPr>
          </a:p>
        </p:txBody>
      </p:sp>
      <p:sp>
        <p:nvSpPr>
          <p:cNvPr id="4" name="Rectangle 3"/>
          <p:cNvSpPr/>
          <p:nvPr/>
        </p:nvSpPr>
        <p:spPr>
          <a:xfrm>
            <a:off x="142876" y="500042"/>
            <a:ext cx="6072198" cy="2169825"/>
          </a:xfrm>
          <a:prstGeom prst="rect">
            <a:avLst/>
          </a:prstGeom>
        </p:spPr>
        <p:txBody>
          <a:bodyPr wrap="square">
            <a:spAutoFit/>
          </a:bodyPr>
          <a:lstStyle/>
          <a:p>
            <a:pPr>
              <a:lnSpc>
                <a:spcPct val="150000"/>
              </a:lnSpc>
              <a:buFont typeface="Arial" pitchFamily="34" charset="0"/>
              <a:buChar char="•"/>
            </a:pPr>
            <a:r>
              <a:rPr lang="en-US" dirty="0" smtClean="0">
                <a:solidFill>
                  <a:schemeClr val="tx1">
                    <a:lumMod val="65000"/>
                    <a:lumOff val="35000"/>
                  </a:schemeClr>
                </a:solidFill>
              </a:rPr>
              <a:t>  React Native/Expo : For UI/UX (Used to make cross-platform Apps)</a:t>
            </a:r>
          </a:p>
          <a:p>
            <a:pPr>
              <a:lnSpc>
                <a:spcPct val="150000"/>
              </a:lnSpc>
              <a:buFont typeface="Arial" pitchFamily="34" charset="0"/>
              <a:buChar char="•"/>
            </a:pPr>
            <a:r>
              <a:rPr lang="en-US" dirty="0" smtClean="0">
                <a:solidFill>
                  <a:schemeClr val="tx1">
                    <a:lumMod val="65000"/>
                    <a:lumOff val="35000"/>
                  </a:schemeClr>
                </a:solidFill>
              </a:rPr>
              <a:t>  Node Js &amp; Express : For Server Side and Rest APIs</a:t>
            </a:r>
          </a:p>
          <a:p>
            <a:pPr>
              <a:lnSpc>
                <a:spcPct val="150000"/>
              </a:lnSpc>
              <a:buFont typeface="Arial" pitchFamily="34" charset="0"/>
              <a:buChar char="•"/>
            </a:pPr>
            <a:r>
              <a:rPr lang="en-US" dirty="0" smtClean="0">
                <a:solidFill>
                  <a:schemeClr val="tx1">
                    <a:lumMod val="65000"/>
                    <a:lumOff val="35000"/>
                  </a:schemeClr>
                </a:solidFill>
              </a:rPr>
              <a:t>  </a:t>
            </a:r>
            <a:r>
              <a:rPr lang="en-US" dirty="0" err="1" smtClean="0">
                <a:solidFill>
                  <a:schemeClr val="tx1">
                    <a:lumMod val="65000"/>
                    <a:lumOff val="35000"/>
                  </a:schemeClr>
                </a:solidFill>
              </a:rPr>
              <a:t>MongoDb</a:t>
            </a:r>
            <a:r>
              <a:rPr lang="en-US" dirty="0" smtClean="0">
                <a:solidFill>
                  <a:schemeClr val="tx1">
                    <a:lumMod val="65000"/>
                    <a:lumOff val="35000"/>
                  </a:schemeClr>
                </a:solidFill>
              </a:rPr>
              <a:t> :  For Database Storage</a:t>
            </a:r>
          </a:p>
          <a:p>
            <a:pPr>
              <a:lnSpc>
                <a:spcPct val="150000"/>
              </a:lnSpc>
              <a:buFont typeface="Arial" pitchFamily="34" charset="0"/>
              <a:buChar char="•"/>
            </a:pPr>
            <a:r>
              <a:rPr lang="en-US" dirty="0">
                <a:solidFill>
                  <a:schemeClr val="tx1">
                    <a:lumMod val="65000"/>
                    <a:lumOff val="35000"/>
                  </a:schemeClr>
                </a:solidFill>
              </a:rPr>
              <a:t> </a:t>
            </a:r>
            <a:r>
              <a:rPr lang="en-US" dirty="0" smtClean="0">
                <a:solidFill>
                  <a:schemeClr val="tx1">
                    <a:lumMod val="65000"/>
                    <a:lumOff val="35000"/>
                  </a:schemeClr>
                </a:solidFill>
              </a:rPr>
              <a:t> Agora/</a:t>
            </a:r>
            <a:r>
              <a:rPr lang="en-US" dirty="0" err="1" smtClean="0">
                <a:solidFill>
                  <a:schemeClr val="tx1">
                    <a:lumMod val="65000"/>
                    <a:lumOff val="35000"/>
                  </a:schemeClr>
                </a:solidFill>
              </a:rPr>
              <a:t>WebRTC</a:t>
            </a:r>
            <a:r>
              <a:rPr lang="en-US" dirty="0" smtClean="0">
                <a:solidFill>
                  <a:schemeClr val="tx1">
                    <a:lumMod val="65000"/>
                    <a:lumOff val="35000"/>
                  </a:schemeClr>
                </a:solidFill>
              </a:rPr>
              <a:t> : For Live Lecture features</a:t>
            </a:r>
            <a:endParaRPr lang="en-IN" dirty="0">
              <a:solidFill>
                <a:schemeClr val="tx1">
                  <a:lumMod val="65000"/>
                  <a:lumOff val="35000"/>
                </a:schemeClr>
              </a:solidFill>
            </a:endParaRPr>
          </a:p>
        </p:txBody>
      </p:sp>
      <p:sp>
        <p:nvSpPr>
          <p:cNvPr id="5" name="Title 1"/>
          <p:cNvSpPr txBox="1">
            <a:spLocks/>
          </p:cNvSpPr>
          <p:nvPr/>
        </p:nvSpPr>
        <p:spPr>
          <a:xfrm>
            <a:off x="-500098" y="2560654"/>
            <a:ext cx="3000396" cy="86834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rgbClr val="FF0000"/>
                </a:solidFill>
                <a:effectLst/>
                <a:uLnTx/>
                <a:uFillTx/>
                <a:latin typeface="+mj-lt"/>
                <a:ea typeface="+mj-ea"/>
                <a:cs typeface="+mj-cs"/>
              </a:rPr>
              <a:t>Use Cases</a:t>
            </a:r>
          </a:p>
        </p:txBody>
      </p:sp>
      <p:sp>
        <p:nvSpPr>
          <p:cNvPr id="6" name="Rectangle 5"/>
          <p:cNvSpPr/>
          <p:nvPr/>
        </p:nvSpPr>
        <p:spPr>
          <a:xfrm>
            <a:off x="142844" y="3188001"/>
            <a:ext cx="5929354" cy="2169825"/>
          </a:xfrm>
          <a:prstGeom prst="rect">
            <a:avLst/>
          </a:prstGeom>
        </p:spPr>
        <p:txBody>
          <a:bodyPr wrap="square">
            <a:spAutoFit/>
          </a:bodyPr>
          <a:lstStyle/>
          <a:p>
            <a:pPr>
              <a:lnSpc>
                <a:spcPct val="150000"/>
              </a:lnSpc>
              <a:buFont typeface="Arial" pitchFamily="34" charset="0"/>
              <a:buChar char="•"/>
            </a:pPr>
            <a:r>
              <a:rPr lang="en-US" dirty="0">
                <a:solidFill>
                  <a:schemeClr val="tx1">
                    <a:lumMod val="75000"/>
                    <a:lumOff val="25000"/>
                  </a:schemeClr>
                </a:solidFill>
              </a:rPr>
              <a:t> </a:t>
            </a:r>
            <a:r>
              <a:rPr lang="en-US" dirty="0" smtClean="0">
                <a:solidFill>
                  <a:schemeClr val="tx1">
                    <a:lumMod val="75000"/>
                    <a:lumOff val="25000"/>
                  </a:schemeClr>
                </a:solidFill>
              </a:rPr>
              <a:t> This App can be used by every institute, every student, every teacher and every other person who has a Smartphone and wants to study or teach.</a:t>
            </a:r>
          </a:p>
          <a:p>
            <a:pPr>
              <a:lnSpc>
                <a:spcPct val="150000"/>
              </a:lnSpc>
              <a:buFont typeface="Arial" pitchFamily="34" charset="0"/>
              <a:buChar char="•"/>
            </a:pPr>
            <a:r>
              <a:rPr lang="en-US" dirty="0" smtClean="0">
                <a:solidFill>
                  <a:schemeClr val="tx1">
                    <a:lumMod val="75000"/>
                    <a:lumOff val="25000"/>
                  </a:schemeClr>
                </a:solidFill>
              </a:rPr>
              <a:t>  In this situation of Covid-19, this is a much useful and much needed App, so that no one’s learning suffers.</a:t>
            </a:r>
            <a:endParaRPr lang="en-IN" dirty="0">
              <a:solidFill>
                <a:schemeClr val="tx1">
                  <a:lumMod val="75000"/>
                  <a:lumOff val="25000"/>
                </a:schemeClr>
              </a:solidFill>
            </a:endParaRPr>
          </a:p>
        </p:txBody>
      </p:sp>
      <p:pic>
        <p:nvPicPr>
          <p:cNvPr id="7" name="Picture 62" descr="C:\Users\ak\Desktop\ANBAIC\Screenshot_2020-07-17-02-16-47-112_host.exp.exponent.png"/>
          <p:cNvPicPr>
            <a:picLocks noChangeAspect="1" noChangeArrowheads="1"/>
          </p:cNvPicPr>
          <p:nvPr/>
        </p:nvPicPr>
        <p:blipFill>
          <a:blip r:embed="rId2" cstate="print"/>
          <a:srcRect/>
          <a:stretch>
            <a:fillRect/>
          </a:stretch>
        </p:blipFill>
        <p:spPr bwMode="auto">
          <a:xfrm>
            <a:off x="6143809" y="103530"/>
            <a:ext cx="2928785" cy="6182990"/>
          </a:xfrm>
          <a:prstGeom prst="rect">
            <a:avLst/>
          </a:prstGeom>
          <a:noFill/>
          <a:ln>
            <a:solidFill>
              <a:schemeClr val="bg1">
                <a:lumMod val="85000"/>
              </a:schemeClr>
            </a:solidFill>
          </a:ln>
        </p:spPr>
      </p:pic>
      <p:sp>
        <p:nvSpPr>
          <p:cNvPr id="8" name="TextBox 7"/>
          <p:cNvSpPr txBox="1"/>
          <p:nvPr/>
        </p:nvSpPr>
        <p:spPr>
          <a:xfrm>
            <a:off x="142844" y="5309258"/>
            <a:ext cx="7143800" cy="1477328"/>
          </a:xfrm>
          <a:prstGeom prst="rect">
            <a:avLst/>
          </a:prstGeom>
          <a:noFill/>
        </p:spPr>
        <p:txBody>
          <a:bodyPr wrap="square" rtlCol="0">
            <a:spAutoFit/>
          </a:bodyPr>
          <a:lstStyle/>
          <a:p>
            <a:pPr>
              <a:lnSpc>
                <a:spcPct val="150000"/>
              </a:lnSpc>
            </a:pPr>
            <a:r>
              <a:rPr lang="en-US" b="1" dirty="0" smtClean="0">
                <a:solidFill>
                  <a:schemeClr val="tx1">
                    <a:lumMod val="95000"/>
                    <a:lumOff val="5000"/>
                  </a:schemeClr>
                </a:solidFill>
              </a:rPr>
              <a:t>**GITHUB Repository for Source Code : </a:t>
            </a:r>
          </a:p>
          <a:p>
            <a:pPr>
              <a:lnSpc>
                <a:spcPct val="150000"/>
              </a:lnSpc>
            </a:pPr>
            <a:r>
              <a:rPr lang="en-US" dirty="0" smtClean="0">
                <a:solidFill>
                  <a:srgbClr val="FF0000"/>
                </a:solidFill>
              </a:rPr>
              <a:t>https://github.com/Ak-Bhatia/e-learning-portal</a:t>
            </a:r>
          </a:p>
          <a:p>
            <a:endParaRPr lang="en-US" dirty="0" smtClean="0">
              <a:solidFill>
                <a:schemeClr val="tx1">
                  <a:lumMod val="75000"/>
                  <a:lumOff val="25000"/>
                </a:schemeClr>
              </a:solidFill>
            </a:endParaRPr>
          </a:p>
          <a:p>
            <a:r>
              <a:rPr lang="en-US" dirty="0" smtClean="0">
                <a:solidFill>
                  <a:schemeClr val="tx1">
                    <a:lumMod val="75000"/>
                    <a:lumOff val="25000"/>
                  </a:schemeClr>
                </a:solidFill>
              </a:rPr>
              <a:t>* Note: A demo </a:t>
            </a:r>
            <a:r>
              <a:rPr lang="en-US" dirty="0" err="1" smtClean="0">
                <a:solidFill>
                  <a:schemeClr val="tx1">
                    <a:lumMod val="75000"/>
                    <a:lumOff val="25000"/>
                  </a:schemeClr>
                </a:solidFill>
              </a:rPr>
              <a:t>apk</a:t>
            </a:r>
            <a:r>
              <a:rPr lang="en-US" dirty="0" smtClean="0">
                <a:solidFill>
                  <a:schemeClr val="tx1">
                    <a:lumMod val="75000"/>
                    <a:lumOff val="25000"/>
                  </a:schemeClr>
                </a:solidFill>
              </a:rPr>
              <a:t> can also be found in this </a:t>
            </a:r>
            <a:r>
              <a:rPr lang="en-US" dirty="0" err="1" smtClean="0">
                <a:solidFill>
                  <a:schemeClr val="tx1">
                    <a:lumMod val="75000"/>
                    <a:lumOff val="25000"/>
                  </a:schemeClr>
                </a:solidFill>
              </a:rPr>
              <a:t>github</a:t>
            </a:r>
            <a:r>
              <a:rPr lang="en-US" dirty="0" smtClean="0">
                <a:solidFill>
                  <a:schemeClr val="tx1">
                    <a:lumMod val="75000"/>
                    <a:lumOff val="25000"/>
                  </a:schemeClr>
                </a:solidFill>
              </a:rPr>
              <a:t> repo’s Readme file.</a:t>
            </a:r>
            <a:endParaRPr lang="en-IN" dirty="0">
              <a:solidFill>
                <a:schemeClr val="tx1">
                  <a:lumMod val="75000"/>
                  <a:lumOff val="2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143000"/>
          </a:xfrm>
        </p:spPr>
        <p:txBody>
          <a:bodyPr/>
          <a:lstStyle/>
          <a:p>
            <a:r>
              <a:rPr lang="en-US" b="1" dirty="0" smtClean="0">
                <a:solidFill>
                  <a:srgbClr val="FF0000"/>
                </a:solidFill>
              </a:rPr>
              <a:t>Development Phases &amp; Working</a:t>
            </a:r>
            <a:endParaRPr lang="en-IN" b="1" dirty="0">
              <a:solidFill>
                <a:srgbClr val="FF0000"/>
              </a:solidFill>
            </a:endParaRPr>
          </a:p>
        </p:txBody>
      </p:sp>
      <p:sp>
        <p:nvSpPr>
          <p:cNvPr id="6" name="TextBox 5"/>
          <p:cNvSpPr txBox="1"/>
          <p:nvPr/>
        </p:nvSpPr>
        <p:spPr>
          <a:xfrm>
            <a:off x="857224" y="1142984"/>
            <a:ext cx="7572428" cy="5493812"/>
          </a:xfrm>
          <a:prstGeom prst="rect">
            <a:avLst/>
          </a:prstGeom>
          <a:noFill/>
        </p:spPr>
        <p:txBody>
          <a:bodyPr wrap="square" rtlCol="0">
            <a:spAutoFit/>
          </a:bodyPr>
          <a:lstStyle/>
          <a:p>
            <a:pPr>
              <a:lnSpc>
                <a:spcPct val="150000"/>
              </a:lnSpc>
            </a:pPr>
            <a:r>
              <a:rPr lang="en-US" dirty="0" smtClean="0">
                <a:solidFill>
                  <a:srgbClr val="FF0000"/>
                </a:solidFill>
              </a:rPr>
              <a:t>This App’s development has been divided into 8 Phases/Stages:</a:t>
            </a:r>
          </a:p>
          <a:p>
            <a:pPr marL="342900" indent="-342900">
              <a:lnSpc>
                <a:spcPct val="150000"/>
              </a:lnSpc>
              <a:buFont typeface="+mj-lt"/>
              <a:buAutoNum type="arabicPeriod"/>
            </a:pPr>
            <a:r>
              <a:rPr lang="en-US" dirty="0" smtClean="0">
                <a:solidFill>
                  <a:schemeClr val="tx1">
                    <a:lumMod val="85000"/>
                    <a:lumOff val="15000"/>
                  </a:schemeClr>
                </a:solidFill>
              </a:rPr>
              <a:t>Designing up of UI/UX</a:t>
            </a:r>
          </a:p>
          <a:p>
            <a:pPr marL="342900" indent="-342900">
              <a:lnSpc>
                <a:spcPct val="150000"/>
              </a:lnSpc>
              <a:buFont typeface="+mj-lt"/>
              <a:buAutoNum type="arabicPeriod"/>
            </a:pPr>
            <a:r>
              <a:rPr lang="en-US" dirty="0" smtClean="0">
                <a:solidFill>
                  <a:schemeClr val="tx1">
                    <a:lumMod val="85000"/>
                    <a:lumOff val="15000"/>
                  </a:schemeClr>
                </a:solidFill>
              </a:rPr>
              <a:t>Setting up of Routes/Navigation System</a:t>
            </a:r>
          </a:p>
          <a:p>
            <a:pPr marL="342900" indent="-342900">
              <a:lnSpc>
                <a:spcPct val="150000"/>
              </a:lnSpc>
              <a:buFont typeface="+mj-lt"/>
              <a:buAutoNum type="arabicPeriod"/>
            </a:pPr>
            <a:r>
              <a:rPr lang="en-US" dirty="0" smtClean="0">
                <a:solidFill>
                  <a:schemeClr val="tx1">
                    <a:lumMod val="85000"/>
                    <a:lumOff val="15000"/>
                  </a:schemeClr>
                </a:solidFill>
              </a:rPr>
              <a:t>Working on Database and Database Models</a:t>
            </a:r>
          </a:p>
          <a:p>
            <a:pPr marL="342900" indent="-342900">
              <a:lnSpc>
                <a:spcPct val="150000"/>
              </a:lnSpc>
              <a:buFont typeface="+mj-lt"/>
              <a:buAutoNum type="arabicPeriod"/>
            </a:pPr>
            <a:r>
              <a:rPr lang="en-US" dirty="0" smtClean="0">
                <a:solidFill>
                  <a:schemeClr val="tx1">
                    <a:lumMod val="85000"/>
                    <a:lumOff val="15000"/>
                  </a:schemeClr>
                </a:solidFill>
              </a:rPr>
              <a:t>Building up of Basic Functionality such as Authentication of users, adding of Notes, Videos etc.</a:t>
            </a:r>
          </a:p>
          <a:p>
            <a:pPr marL="342900" indent="-342900">
              <a:lnSpc>
                <a:spcPct val="150000"/>
              </a:lnSpc>
              <a:buFont typeface="+mj-lt"/>
              <a:buAutoNum type="arabicPeriod"/>
            </a:pPr>
            <a:r>
              <a:rPr lang="en-US" dirty="0" smtClean="0">
                <a:solidFill>
                  <a:schemeClr val="tx1">
                    <a:lumMod val="85000"/>
                    <a:lumOff val="15000"/>
                  </a:schemeClr>
                </a:solidFill>
              </a:rPr>
              <a:t>Building up of Advanced </a:t>
            </a:r>
            <a:r>
              <a:rPr lang="en-US" dirty="0">
                <a:solidFill>
                  <a:schemeClr val="tx1">
                    <a:lumMod val="85000"/>
                    <a:lumOff val="15000"/>
                  </a:schemeClr>
                </a:solidFill>
              </a:rPr>
              <a:t>F</a:t>
            </a:r>
            <a:r>
              <a:rPr lang="en-US" dirty="0" smtClean="0">
                <a:solidFill>
                  <a:schemeClr val="tx1">
                    <a:lumMod val="85000"/>
                    <a:lumOff val="15000"/>
                  </a:schemeClr>
                </a:solidFill>
              </a:rPr>
              <a:t>eatures such as Live Lectures, Real-time Chat System, Live Tests, Adding Dictionary etc.</a:t>
            </a:r>
          </a:p>
          <a:p>
            <a:pPr marL="342900" indent="-342900">
              <a:lnSpc>
                <a:spcPct val="150000"/>
              </a:lnSpc>
              <a:buFont typeface="+mj-lt"/>
              <a:buAutoNum type="arabicPeriod"/>
            </a:pPr>
            <a:r>
              <a:rPr lang="en-US" dirty="0" smtClean="0">
                <a:solidFill>
                  <a:schemeClr val="tx1">
                    <a:lumMod val="85000"/>
                    <a:lumOff val="15000"/>
                  </a:schemeClr>
                </a:solidFill>
              </a:rPr>
              <a:t> Adding more Security Features and Cleaning up of Code (The code may become messy and may have a lot of redundancy).</a:t>
            </a:r>
          </a:p>
          <a:p>
            <a:pPr marL="342900" indent="-342900">
              <a:lnSpc>
                <a:spcPct val="150000"/>
              </a:lnSpc>
              <a:buFont typeface="+mj-lt"/>
              <a:buAutoNum type="arabicPeriod"/>
            </a:pPr>
            <a:r>
              <a:rPr lang="en-US" dirty="0" smtClean="0">
                <a:solidFill>
                  <a:schemeClr val="tx1">
                    <a:lumMod val="85000"/>
                    <a:lumOff val="15000"/>
                  </a:schemeClr>
                </a:solidFill>
              </a:rPr>
              <a:t>Making App ready for Production</a:t>
            </a:r>
          </a:p>
          <a:p>
            <a:pPr marL="342900" indent="-342900">
              <a:lnSpc>
                <a:spcPct val="150000"/>
              </a:lnSpc>
              <a:buFont typeface="+mj-lt"/>
              <a:buAutoNum type="arabicPeriod"/>
            </a:pPr>
            <a:r>
              <a:rPr lang="en-US" dirty="0" smtClean="0">
                <a:solidFill>
                  <a:schemeClr val="tx1">
                    <a:lumMod val="85000"/>
                    <a:lumOff val="15000"/>
                  </a:schemeClr>
                </a:solidFill>
              </a:rPr>
              <a:t>Testing of Overall App</a:t>
            </a:r>
          </a:p>
          <a:p>
            <a:pPr marL="342900" indent="-342900">
              <a:lnSpc>
                <a:spcPct val="150000"/>
              </a:lnSpc>
            </a:pPr>
            <a:r>
              <a:rPr lang="en-US" sz="1600" dirty="0" smtClean="0">
                <a:solidFill>
                  <a:schemeClr val="tx1">
                    <a:lumMod val="65000"/>
                    <a:lumOff val="35000"/>
                  </a:schemeClr>
                </a:solidFill>
              </a:rPr>
              <a:t>*Note: In each of these phases, testing of every phase is also needed.</a:t>
            </a:r>
            <a:endParaRPr lang="en-IN" sz="16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366" y="-71454"/>
            <a:ext cx="8229600" cy="1143000"/>
          </a:xfrm>
        </p:spPr>
        <p:txBody>
          <a:bodyPr>
            <a:normAutofit/>
          </a:bodyPr>
          <a:lstStyle/>
          <a:p>
            <a:r>
              <a:rPr lang="en-US" sz="4000" b="1" dirty="0" smtClean="0">
                <a:solidFill>
                  <a:srgbClr val="FF0000"/>
                </a:solidFill>
              </a:rPr>
              <a:t>Designing of UI/UX</a:t>
            </a:r>
            <a:endParaRPr lang="en-IN" sz="4000" b="1" dirty="0">
              <a:solidFill>
                <a:srgbClr val="FF0000"/>
              </a:solidFill>
            </a:endParaRPr>
          </a:p>
        </p:txBody>
      </p:sp>
      <p:sp>
        <p:nvSpPr>
          <p:cNvPr id="3" name="Content Placeholder 2"/>
          <p:cNvSpPr>
            <a:spLocks noGrp="1"/>
          </p:cNvSpPr>
          <p:nvPr>
            <p:ph idx="1"/>
          </p:nvPr>
        </p:nvSpPr>
        <p:spPr>
          <a:xfrm>
            <a:off x="500034" y="974739"/>
            <a:ext cx="8229600" cy="811187"/>
          </a:xfrm>
        </p:spPr>
        <p:txBody>
          <a:bodyPr>
            <a:noAutofit/>
          </a:bodyPr>
          <a:lstStyle/>
          <a:p>
            <a:pPr marL="0">
              <a:buNone/>
            </a:pPr>
            <a:r>
              <a:rPr lang="en-US" sz="1800" dirty="0" smtClean="0"/>
              <a:t>The UI/UX of App </a:t>
            </a:r>
            <a:r>
              <a:rPr lang="en-US" sz="1800" dirty="0" smtClean="0">
                <a:solidFill>
                  <a:srgbClr val="005400"/>
                </a:solidFill>
              </a:rPr>
              <a:t>has been completed </a:t>
            </a:r>
            <a:r>
              <a:rPr lang="en-US" sz="1800" dirty="0" smtClean="0"/>
              <a:t>but it will still be improved a bit for production.</a:t>
            </a:r>
          </a:p>
          <a:p>
            <a:pPr marL="0">
              <a:buNone/>
            </a:pPr>
            <a:r>
              <a:rPr lang="en-US" sz="1800" dirty="0" smtClean="0"/>
              <a:t>Description about each of the Screen is given in the section “</a:t>
            </a:r>
            <a:r>
              <a:rPr lang="en-US" sz="1800" b="1" dirty="0" smtClean="0">
                <a:solidFill>
                  <a:srgbClr val="FF0000"/>
                </a:solidFill>
              </a:rPr>
              <a:t>Working of UI &amp; Navigations</a:t>
            </a:r>
            <a:r>
              <a:rPr lang="en-US" sz="1800" dirty="0" smtClean="0"/>
              <a:t>” of this </a:t>
            </a:r>
            <a:r>
              <a:rPr lang="en-US" sz="1800" dirty="0" err="1" smtClean="0"/>
              <a:t>Pdf</a:t>
            </a:r>
            <a:r>
              <a:rPr lang="en-US" sz="1800" dirty="0" smtClean="0"/>
              <a:t>.</a:t>
            </a:r>
            <a:endParaRPr lang="en-IN" sz="1800" dirty="0"/>
          </a:p>
        </p:txBody>
      </p:sp>
      <p:pic>
        <p:nvPicPr>
          <p:cNvPr id="13374" name="Picture 62" descr="C:\Users\ak\Desktop\ANBAIC\Screenshot_2020-07-17-02-16-47-112_host.exp.exponent.png"/>
          <p:cNvPicPr>
            <a:picLocks noChangeAspect="1" noChangeArrowheads="1"/>
          </p:cNvPicPr>
          <p:nvPr/>
        </p:nvPicPr>
        <p:blipFill>
          <a:blip r:embed="rId2" cstate="print"/>
          <a:srcRect/>
          <a:stretch>
            <a:fillRect/>
          </a:stretch>
        </p:blipFill>
        <p:spPr bwMode="auto">
          <a:xfrm>
            <a:off x="642910" y="2143482"/>
            <a:ext cx="1928653" cy="4071600"/>
          </a:xfrm>
          <a:prstGeom prst="rect">
            <a:avLst/>
          </a:prstGeom>
          <a:noFill/>
          <a:ln>
            <a:solidFill>
              <a:schemeClr val="bg1">
                <a:lumMod val="85000"/>
              </a:schemeClr>
            </a:solidFill>
          </a:ln>
        </p:spPr>
      </p:pic>
      <p:pic>
        <p:nvPicPr>
          <p:cNvPr id="13375" name="Picture 63" descr="C:\Users\ak\Desktop\ANBAIC\Screenshot_2020-07-17-02-16-50-633_host.exp.exponent.png"/>
          <p:cNvPicPr>
            <a:picLocks noChangeAspect="1" noChangeArrowheads="1"/>
          </p:cNvPicPr>
          <p:nvPr/>
        </p:nvPicPr>
        <p:blipFill>
          <a:blip r:embed="rId3" cstate="print"/>
          <a:srcRect/>
          <a:stretch>
            <a:fillRect/>
          </a:stretch>
        </p:blipFill>
        <p:spPr bwMode="auto">
          <a:xfrm>
            <a:off x="6215074" y="2143482"/>
            <a:ext cx="1928653" cy="4071600"/>
          </a:xfrm>
          <a:prstGeom prst="rect">
            <a:avLst/>
          </a:prstGeom>
          <a:noFill/>
          <a:ln>
            <a:solidFill>
              <a:schemeClr val="bg1">
                <a:lumMod val="85000"/>
              </a:schemeClr>
            </a:solidFill>
          </a:ln>
        </p:spPr>
      </p:pic>
      <p:pic>
        <p:nvPicPr>
          <p:cNvPr id="13376" name="Picture 64" descr="C:\Users\ak\Desktop\ANBAIC\Screenshot_2020-07-17-02-16-53-656_host.exp.exponent.png"/>
          <p:cNvPicPr>
            <a:picLocks noChangeAspect="1" noChangeArrowheads="1"/>
          </p:cNvPicPr>
          <p:nvPr/>
        </p:nvPicPr>
        <p:blipFill>
          <a:blip r:embed="rId4" cstate="print"/>
          <a:srcRect/>
          <a:stretch>
            <a:fillRect/>
          </a:stretch>
        </p:blipFill>
        <p:spPr bwMode="auto">
          <a:xfrm>
            <a:off x="3429165" y="2143482"/>
            <a:ext cx="1928653" cy="4071600"/>
          </a:xfrm>
          <a:prstGeom prst="rect">
            <a:avLst/>
          </a:prstGeom>
          <a:noFill/>
          <a:ln>
            <a:solidFill>
              <a:schemeClr val="bg1">
                <a:lumMod val="85000"/>
              </a:schemeClr>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ak\Desktop\ANBAIC\Screenshot_2020-07-17-02-17-33-716_host.exp.exponent.png"/>
          <p:cNvPicPr>
            <a:picLocks noChangeAspect="1" noChangeArrowheads="1"/>
          </p:cNvPicPr>
          <p:nvPr/>
        </p:nvPicPr>
        <p:blipFill>
          <a:blip r:embed="rId2" cstate="print"/>
          <a:srcRect/>
          <a:stretch>
            <a:fillRect/>
          </a:stretch>
        </p:blipFill>
        <p:spPr bwMode="auto">
          <a:xfrm>
            <a:off x="2180007" y="71414"/>
            <a:ext cx="1534737" cy="3240000"/>
          </a:xfrm>
          <a:prstGeom prst="rect">
            <a:avLst/>
          </a:prstGeom>
          <a:noFill/>
          <a:ln>
            <a:solidFill>
              <a:schemeClr val="bg1">
                <a:lumMod val="85000"/>
              </a:schemeClr>
            </a:solidFill>
          </a:ln>
        </p:spPr>
      </p:pic>
      <p:pic>
        <p:nvPicPr>
          <p:cNvPr id="14339" name="Picture 3" descr="C:\Users\ak\Desktop\ANBAIC\Screenshot_2020-07-17-02-18-11-080_host.exp.exponent.png"/>
          <p:cNvPicPr>
            <a:picLocks noChangeAspect="1" noChangeArrowheads="1"/>
          </p:cNvPicPr>
          <p:nvPr/>
        </p:nvPicPr>
        <p:blipFill>
          <a:blip r:embed="rId3" cstate="print"/>
          <a:srcRect/>
          <a:stretch>
            <a:fillRect/>
          </a:stretch>
        </p:blipFill>
        <p:spPr bwMode="auto">
          <a:xfrm>
            <a:off x="3965957" y="71414"/>
            <a:ext cx="1534737" cy="3240000"/>
          </a:xfrm>
          <a:prstGeom prst="rect">
            <a:avLst/>
          </a:prstGeom>
          <a:noFill/>
          <a:ln>
            <a:solidFill>
              <a:schemeClr val="bg1">
                <a:lumMod val="85000"/>
              </a:schemeClr>
            </a:solidFill>
          </a:ln>
        </p:spPr>
      </p:pic>
      <p:pic>
        <p:nvPicPr>
          <p:cNvPr id="14340" name="Picture 4" descr="C:\Users\ak\Desktop\ANBAIC\Screenshot_2020-07-17-02-18-17-856_host.exp.exponent.png"/>
          <p:cNvPicPr>
            <a:picLocks noChangeAspect="1" noChangeArrowheads="1"/>
          </p:cNvPicPr>
          <p:nvPr/>
        </p:nvPicPr>
        <p:blipFill>
          <a:blip r:embed="rId4" cstate="print"/>
          <a:srcRect/>
          <a:stretch>
            <a:fillRect/>
          </a:stretch>
        </p:blipFill>
        <p:spPr bwMode="auto">
          <a:xfrm>
            <a:off x="5751907" y="71414"/>
            <a:ext cx="1534737" cy="3240000"/>
          </a:xfrm>
          <a:prstGeom prst="rect">
            <a:avLst/>
          </a:prstGeom>
          <a:noFill/>
          <a:ln>
            <a:solidFill>
              <a:schemeClr val="bg1">
                <a:lumMod val="85000"/>
              </a:schemeClr>
            </a:solidFill>
          </a:ln>
        </p:spPr>
      </p:pic>
      <p:pic>
        <p:nvPicPr>
          <p:cNvPr id="14341" name="Picture 5" descr="C:\Users\ak\Desktop\ANBAIC\Screenshot_2020-07-17-02-18-28-571_host.exp.exponent.png"/>
          <p:cNvPicPr>
            <a:picLocks noChangeAspect="1" noChangeArrowheads="1"/>
          </p:cNvPicPr>
          <p:nvPr/>
        </p:nvPicPr>
        <p:blipFill>
          <a:blip r:embed="rId5" cstate="print"/>
          <a:srcRect/>
          <a:stretch>
            <a:fillRect/>
          </a:stretch>
        </p:blipFill>
        <p:spPr bwMode="auto">
          <a:xfrm>
            <a:off x="7466419" y="71414"/>
            <a:ext cx="1534737" cy="3240000"/>
          </a:xfrm>
          <a:prstGeom prst="rect">
            <a:avLst/>
          </a:prstGeom>
          <a:noFill/>
          <a:ln>
            <a:solidFill>
              <a:schemeClr val="bg1">
                <a:lumMod val="85000"/>
              </a:schemeClr>
            </a:solidFill>
          </a:ln>
        </p:spPr>
      </p:pic>
      <p:pic>
        <p:nvPicPr>
          <p:cNvPr id="14343" name="Picture 7" descr="C:\Users\ak\Desktop\ANBAIC\Screenshot_2020-07-17-02-19-44-275_host.exp.exponent.png"/>
          <p:cNvPicPr>
            <a:picLocks noChangeAspect="1" noChangeArrowheads="1"/>
          </p:cNvPicPr>
          <p:nvPr/>
        </p:nvPicPr>
        <p:blipFill>
          <a:blip r:embed="rId6" cstate="print"/>
          <a:srcRect/>
          <a:stretch>
            <a:fillRect/>
          </a:stretch>
        </p:blipFill>
        <p:spPr bwMode="auto">
          <a:xfrm>
            <a:off x="3000364" y="3429000"/>
            <a:ext cx="1534737" cy="3240000"/>
          </a:xfrm>
          <a:prstGeom prst="rect">
            <a:avLst/>
          </a:prstGeom>
          <a:noFill/>
          <a:ln>
            <a:solidFill>
              <a:schemeClr val="bg1">
                <a:lumMod val="85000"/>
              </a:schemeClr>
            </a:solidFill>
          </a:ln>
        </p:spPr>
      </p:pic>
      <p:pic>
        <p:nvPicPr>
          <p:cNvPr id="14347" name="Picture 11" descr="C:\Users\ak\Desktop\ANBAIC\Screenshot_2020-07-17-02-19-41-464_host.exp.exponent.png"/>
          <p:cNvPicPr>
            <a:picLocks noChangeAspect="1" noChangeArrowheads="1"/>
          </p:cNvPicPr>
          <p:nvPr/>
        </p:nvPicPr>
        <p:blipFill>
          <a:blip r:embed="rId7" cstate="print"/>
          <a:srcRect/>
          <a:stretch>
            <a:fillRect/>
          </a:stretch>
        </p:blipFill>
        <p:spPr bwMode="auto">
          <a:xfrm>
            <a:off x="928662" y="3429000"/>
            <a:ext cx="1534737" cy="3240000"/>
          </a:xfrm>
          <a:prstGeom prst="rect">
            <a:avLst/>
          </a:prstGeom>
          <a:noFill/>
          <a:ln>
            <a:solidFill>
              <a:schemeClr val="bg1">
                <a:lumMod val="85000"/>
              </a:schemeClr>
            </a:solidFill>
          </a:ln>
        </p:spPr>
      </p:pic>
      <p:pic>
        <p:nvPicPr>
          <p:cNvPr id="14349" name="Picture 13" descr="C:\Users\ak\Desktop\ANBAIC\Screenshot_2020-07-17-02-19-52-815_host.exp.exponent.png"/>
          <p:cNvPicPr>
            <a:picLocks noChangeAspect="1" noChangeArrowheads="1"/>
          </p:cNvPicPr>
          <p:nvPr/>
        </p:nvPicPr>
        <p:blipFill>
          <a:blip r:embed="rId8" cstate="print"/>
          <a:srcRect/>
          <a:stretch>
            <a:fillRect/>
          </a:stretch>
        </p:blipFill>
        <p:spPr bwMode="auto">
          <a:xfrm>
            <a:off x="6858016" y="3429000"/>
            <a:ext cx="1534737" cy="3240000"/>
          </a:xfrm>
          <a:prstGeom prst="rect">
            <a:avLst/>
          </a:prstGeom>
          <a:noFill/>
          <a:ln>
            <a:solidFill>
              <a:schemeClr val="bg1">
                <a:lumMod val="85000"/>
              </a:schemeClr>
            </a:solidFill>
          </a:ln>
        </p:spPr>
      </p:pic>
      <p:pic>
        <p:nvPicPr>
          <p:cNvPr id="14350" name="Picture 14" descr="C:\Users\ak\Desktop\ANBAIC\Screenshot_2020-07-17-02-19-50-373_host.exp.exponent.png"/>
          <p:cNvPicPr>
            <a:picLocks noChangeAspect="1" noChangeArrowheads="1"/>
          </p:cNvPicPr>
          <p:nvPr/>
        </p:nvPicPr>
        <p:blipFill>
          <a:blip r:embed="rId9" cstate="print"/>
          <a:srcRect/>
          <a:stretch>
            <a:fillRect/>
          </a:stretch>
        </p:blipFill>
        <p:spPr bwMode="auto">
          <a:xfrm>
            <a:off x="5000628" y="3429000"/>
            <a:ext cx="1534737" cy="3240000"/>
          </a:xfrm>
          <a:prstGeom prst="rect">
            <a:avLst/>
          </a:prstGeom>
          <a:noFill/>
          <a:ln>
            <a:solidFill>
              <a:schemeClr val="bg1">
                <a:lumMod val="85000"/>
              </a:schemeClr>
            </a:solidFill>
          </a:ln>
        </p:spPr>
      </p:pic>
      <p:pic>
        <p:nvPicPr>
          <p:cNvPr id="14351" name="Picture 15" descr="C:\Users\ak\Desktop\ANBAIC\Screenshot_2020-07-17-02-16-57-048_host.exp.exponent.png"/>
          <p:cNvPicPr>
            <a:picLocks noChangeAspect="1" noChangeArrowheads="1"/>
          </p:cNvPicPr>
          <p:nvPr/>
        </p:nvPicPr>
        <p:blipFill>
          <a:blip r:embed="rId10" cstate="print"/>
          <a:srcRect/>
          <a:stretch>
            <a:fillRect/>
          </a:stretch>
        </p:blipFill>
        <p:spPr bwMode="auto">
          <a:xfrm>
            <a:off x="357158" y="71414"/>
            <a:ext cx="1534737" cy="3240000"/>
          </a:xfrm>
          <a:prstGeom prst="rect">
            <a:avLst/>
          </a:prstGeom>
          <a:noFill/>
          <a:ln>
            <a:solidFill>
              <a:schemeClr val="bg1">
                <a:lumMod val="85000"/>
              </a:schemeClr>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FF0000"/>
                </a:solidFill>
              </a:rPr>
              <a:t>Setting up of Routes/Navigation System</a:t>
            </a:r>
            <a:endParaRPr lang="en-IN" sz="3600" b="1" dirty="0">
              <a:solidFill>
                <a:srgbClr val="FF0000"/>
              </a:solidFill>
            </a:endParaRPr>
          </a:p>
        </p:txBody>
      </p:sp>
      <p:sp>
        <p:nvSpPr>
          <p:cNvPr id="3" name="Content Placeholder 2"/>
          <p:cNvSpPr>
            <a:spLocks noGrp="1"/>
          </p:cNvSpPr>
          <p:nvPr>
            <p:ph idx="1"/>
          </p:nvPr>
        </p:nvSpPr>
        <p:spPr>
          <a:xfrm>
            <a:off x="457200" y="1903433"/>
            <a:ext cx="8229600" cy="4525963"/>
          </a:xfrm>
        </p:spPr>
        <p:txBody>
          <a:bodyPr>
            <a:normAutofit/>
          </a:bodyPr>
          <a:lstStyle/>
          <a:p>
            <a:pPr>
              <a:lnSpc>
                <a:spcPct val="150000"/>
              </a:lnSpc>
            </a:pPr>
            <a:r>
              <a:rPr lang="en-US" sz="2000" dirty="0" smtClean="0"/>
              <a:t>All the Routes and Navigations between Screens </a:t>
            </a:r>
            <a:r>
              <a:rPr lang="en-US" sz="2000" dirty="0" smtClean="0">
                <a:solidFill>
                  <a:srgbClr val="005400"/>
                </a:solidFill>
              </a:rPr>
              <a:t>has been developed</a:t>
            </a:r>
            <a:r>
              <a:rPr lang="en-US" sz="2000" dirty="0" smtClean="0"/>
              <a:t>. </a:t>
            </a:r>
          </a:p>
          <a:p>
            <a:pPr>
              <a:lnSpc>
                <a:spcPct val="150000"/>
              </a:lnSpc>
            </a:pPr>
            <a:r>
              <a:rPr lang="en-US" sz="2000" dirty="0" smtClean="0"/>
              <a:t>These Navigations are developed in such a way that every Screen is accessible by every other Screen to make it easy for user to use this App.</a:t>
            </a:r>
          </a:p>
          <a:p>
            <a:pPr>
              <a:lnSpc>
                <a:spcPct val="150000"/>
              </a:lnSpc>
            </a:pPr>
            <a:r>
              <a:rPr lang="en-US" sz="2000" dirty="0" smtClean="0"/>
              <a:t>Details about Navigations is given in Section “</a:t>
            </a:r>
            <a:r>
              <a:rPr lang="en-US" sz="2000" b="1" dirty="0" smtClean="0">
                <a:solidFill>
                  <a:srgbClr val="FF0000"/>
                </a:solidFill>
              </a:rPr>
              <a:t>Working of UI and Navigations</a:t>
            </a:r>
            <a:r>
              <a:rPr lang="en-US" sz="2000" dirty="0" smtClean="0"/>
              <a:t>” of this </a:t>
            </a:r>
            <a:r>
              <a:rPr lang="en-US" sz="2000" dirty="0" err="1" smtClean="0"/>
              <a:t>Pdf</a:t>
            </a:r>
            <a:r>
              <a:rPr lang="en-US" sz="2000" dirty="0" smtClean="0"/>
              <a:t>.</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k\Desktop\ANBAIC\Screenshot_2020-07-17-02-16-47-112_host.exp.exponent.png"/>
          <p:cNvPicPr>
            <a:picLocks noChangeAspect="1" noChangeArrowheads="1"/>
          </p:cNvPicPr>
          <p:nvPr/>
        </p:nvPicPr>
        <p:blipFill>
          <a:blip r:embed="rId2"/>
          <a:srcRect/>
          <a:stretch>
            <a:fillRect/>
          </a:stretch>
        </p:blipFill>
        <p:spPr bwMode="auto">
          <a:xfrm>
            <a:off x="3071802" y="793732"/>
            <a:ext cx="2786082" cy="5881731"/>
          </a:xfrm>
          <a:prstGeom prst="rect">
            <a:avLst/>
          </a:prstGeom>
          <a:noFill/>
          <a:ln w="3175">
            <a:solidFill>
              <a:schemeClr val="bg1">
                <a:lumMod val="85000"/>
              </a:schemeClr>
            </a:solidFill>
          </a:ln>
        </p:spPr>
      </p:pic>
      <p:sp>
        <p:nvSpPr>
          <p:cNvPr id="5" name="TextBox 4"/>
          <p:cNvSpPr txBox="1"/>
          <p:nvPr/>
        </p:nvSpPr>
        <p:spPr>
          <a:xfrm>
            <a:off x="285720" y="1428736"/>
            <a:ext cx="2500330" cy="2062103"/>
          </a:xfrm>
          <a:prstGeom prst="rect">
            <a:avLst/>
          </a:prstGeom>
          <a:noFill/>
        </p:spPr>
        <p:txBody>
          <a:bodyPr wrap="square" rtlCol="0">
            <a:spAutoFit/>
          </a:bodyPr>
          <a:lstStyle/>
          <a:p>
            <a:pPr algn="ctr"/>
            <a:r>
              <a:rPr lang="en-US" sz="3200" b="1" dirty="0" smtClean="0">
                <a:solidFill>
                  <a:srgbClr val="FF0000"/>
                </a:solidFill>
              </a:rPr>
              <a:t>Overview of Basic Elements and Buttons</a:t>
            </a:r>
            <a:endParaRPr lang="en-IN" sz="3200" b="1" dirty="0">
              <a:solidFill>
                <a:srgbClr val="FF0000"/>
              </a:solidFill>
            </a:endParaRPr>
          </a:p>
        </p:txBody>
      </p:sp>
      <p:cxnSp>
        <p:nvCxnSpPr>
          <p:cNvPr id="6" name="Straight Arrow Connector 5"/>
          <p:cNvCxnSpPr/>
          <p:nvPr/>
        </p:nvCxnSpPr>
        <p:spPr>
          <a:xfrm>
            <a:off x="5357818" y="6477656"/>
            <a:ext cx="642942"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7" name="TextBox 6"/>
          <p:cNvSpPr txBox="1"/>
          <p:nvPr/>
        </p:nvSpPr>
        <p:spPr>
          <a:xfrm>
            <a:off x="5929322" y="6215082"/>
            <a:ext cx="2357454" cy="523220"/>
          </a:xfrm>
          <a:prstGeom prst="rect">
            <a:avLst/>
          </a:prstGeom>
          <a:noFill/>
        </p:spPr>
        <p:txBody>
          <a:bodyPr wrap="square" rtlCol="0">
            <a:spAutoFit/>
          </a:bodyPr>
          <a:lstStyle/>
          <a:p>
            <a:pPr algn="ctr"/>
            <a:r>
              <a:rPr lang="en-US" sz="1400" b="1" dirty="0" smtClean="0">
                <a:solidFill>
                  <a:srgbClr val="FF0000"/>
                </a:solidFill>
              </a:rPr>
              <a:t>A Button to get user to the Login Screen</a:t>
            </a:r>
            <a:endParaRPr lang="en-IN" sz="1400" b="1" dirty="0">
              <a:solidFill>
                <a:srgbClr val="FF0000"/>
              </a:solidFill>
            </a:endParaRPr>
          </a:p>
        </p:txBody>
      </p:sp>
      <p:cxnSp>
        <p:nvCxnSpPr>
          <p:cNvPr id="12" name="Straight Arrow Connector 11"/>
          <p:cNvCxnSpPr/>
          <p:nvPr/>
        </p:nvCxnSpPr>
        <p:spPr>
          <a:xfrm rot="10800000">
            <a:off x="2714612" y="6499246"/>
            <a:ext cx="857256"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571472" y="6215082"/>
            <a:ext cx="2214578" cy="523220"/>
          </a:xfrm>
          <a:prstGeom prst="rect">
            <a:avLst/>
          </a:prstGeom>
          <a:noFill/>
        </p:spPr>
        <p:txBody>
          <a:bodyPr wrap="square" rtlCol="0">
            <a:spAutoFit/>
          </a:bodyPr>
          <a:lstStyle/>
          <a:p>
            <a:pPr algn="ctr"/>
            <a:r>
              <a:rPr lang="en-US" sz="1400" b="1" dirty="0" smtClean="0">
                <a:solidFill>
                  <a:srgbClr val="FF0000"/>
                </a:solidFill>
              </a:rPr>
              <a:t>A Button to get user to the respective Dashboards</a:t>
            </a:r>
            <a:endParaRPr lang="en-IN" sz="1400" b="1" dirty="0">
              <a:solidFill>
                <a:srgbClr val="FF0000"/>
              </a:solidFill>
            </a:endParaRPr>
          </a:p>
        </p:txBody>
      </p:sp>
      <p:cxnSp>
        <p:nvCxnSpPr>
          <p:cNvPr id="18" name="Straight Arrow Connector 17"/>
          <p:cNvCxnSpPr/>
          <p:nvPr/>
        </p:nvCxnSpPr>
        <p:spPr>
          <a:xfrm>
            <a:off x="4500562" y="2784470"/>
            <a:ext cx="1500198"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5857884" y="2500306"/>
            <a:ext cx="3000396" cy="523220"/>
          </a:xfrm>
          <a:prstGeom prst="rect">
            <a:avLst/>
          </a:prstGeom>
          <a:noFill/>
        </p:spPr>
        <p:txBody>
          <a:bodyPr wrap="square" rtlCol="0">
            <a:spAutoFit/>
          </a:bodyPr>
          <a:lstStyle/>
          <a:p>
            <a:pPr algn="ctr"/>
            <a:r>
              <a:rPr lang="en-US" sz="1400" b="1" dirty="0" smtClean="0">
                <a:solidFill>
                  <a:srgbClr val="FF0000"/>
                </a:solidFill>
              </a:rPr>
              <a:t>A Button to take user to  his/her profile Page</a:t>
            </a:r>
            <a:endParaRPr lang="en-IN" sz="1400" b="1" dirty="0">
              <a:solidFill>
                <a:srgbClr val="FF0000"/>
              </a:solidFill>
            </a:endParaRPr>
          </a:p>
        </p:txBody>
      </p:sp>
      <p:cxnSp>
        <p:nvCxnSpPr>
          <p:cNvPr id="21" name="Straight Arrow Connector 20"/>
          <p:cNvCxnSpPr/>
          <p:nvPr/>
        </p:nvCxnSpPr>
        <p:spPr>
          <a:xfrm>
            <a:off x="4857752" y="2284404"/>
            <a:ext cx="1143008"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a:xfrm>
            <a:off x="6000760" y="1977086"/>
            <a:ext cx="3000396" cy="523220"/>
          </a:xfrm>
          <a:prstGeom prst="rect">
            <a:avLst/>
          </a:prstGeom>
          <a:noFill/>
        </p:spPr>
        <p:txBody>
          <a:bodyPr wrap="square" rtlCol="0">
            <a:spAutoFit/>
          </a:bodyPr>
          <a:lstStyle/>
          <a:p>
            <a:pPr algn="ctr"/>
            <a:r>
              <a:rPr lang="en-US" sz="1400" b="1" dirty="0" smtClean="0">
                <a:solidFill>
                  <a:srgbClr val="FF0000"/>
                </a:solidFill>
              </a:rPr>
              <a:t>All the Announcements from user’s Institute will appear here</a:t>
            </a:r>
            <a:endParaRPr lang="en-IN" sz="1400" b="1" dirty="0">
              <a:solidFill>
                <a:srgbClr val="FF0000"/>
              </a:solidFill>
            </a:endParaRPr>
          </a:p>
        </p:txBody>
      </p:sp>
      <p:cxnSp>
        <p:nvCxnSpPr>
          <p:cNvPr id="24" name="Straight Arrow Connector 23"/>
          <p:cNvCxnSpPr/>
          <p:nvPr/>
        </p:nvCxnSpPr>
        <p:spPr>
          <a:xfrm>
            <a:off x="5214942" y="1855776"/>
            <a:ext cx="1214446"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5" name="TextBox 24"/>
          <p:cNvSpPr txBox="1"/>
          <p:nvPr/>
        </p:nvSpPr>
        <p:spPr>
          <a:xfrm>
            <a:off x="6153160" y="1405582"/>
            <a:ext cx="3000396" cy="523220"/>
          </a:xfrm>
          <a:prstGeom prst="rect">
            <a:avLst/>
          </a:prstGeom>
          <a:noFill/>
        </p:spPr>
        <p:txBody>
          <a:bodyPr wrap="square" rtlCol="0">
            <a:spAutoFit/>
          </a:bodyPr>
          <a:lstStyle/>
          <a:p>
            <a:pPr algn="ctr"/>
            <a:r>
              <a:rPr lang="en-US" sz="1400" b="1" dirty="0" smtClean="0">
                <a:solidFill>
                  <a:srgbClr val="FF0000"/>
                </a:solidFill>
              </a:rPr>
              <a:t>A Button to popup an inbuilt Dictionary driven by an API</a:t>
            </a:r>
            <a:endParaRPr lang="en-IN" sz="1400" b="1" dirty="0">
              <a:solidFill>
                <a:srgbClr val="FF0000"/>
              </a:solidFill>
            </a:endParaRPr>
          </a:p>
        </p:txBody>
      </p:sp>
      <p:cxnSp>
        <p:nvCxnSpPr>
          <p:cNvPr id="27" name="Straight Arrow Connector 26"/>
          <p:cNvCxnSpPr/>
          <p:nvPr/>
        </p:nvCxnSpPr>
        <p:spPr>
          <a:xfrm flipV="1">
            <a:off x="5786446" y="1212834"/>
            <a:ext cx="285752" cy="23154"/>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8" name="TextBox 27"/>
          <p:cNvSpPr txBox="1"/>
          <p:nvPr/>
        </p:nvSpPr>
        <p:spPr>
          <a:xfrm>
            <a:off x="6072198" y="834078"/>
            <a:ext cx="2286016" cy="523220"/>
          </a:xfrm>
          <a:prstGeom prst="rect">
            <a:avLst/>
          </a:prstGeom>
          <a:noFill/>
        </p:spPr>
        <p:txBody>
          <a:bodyPr wrap="square" rtlCol="0">
            <a:spAutoFit/>
          </a:bodyPr>
          <a:lstStyle/>
          <a:p>
            <a:pPr algn="ctr"/>
            <a:r>
              <a:rPr lang="en-US" sz="1400" b="1" dirty="0" smtClean="0">
                <a:solidFill>
                  <a:srgbClr val="FF0000"/>
                </a:solidFill>
              </a:rPr>
              <a:t>A Button to Switch user between institute and Guest</a:t>
            </a:r>
            <a:endParaRPr lang="en-IN" sz="1400" b="1" dirty="0">
              <a:solidFill>
                <a:srgbClr val="FF0000"/>
              </a:solidFill>
            </a:endParaRPr>
          </a:p>
        </p:txBody>
      </p:sp>
      <p:cxnSp>
        <p:nvCxnSpPr>
          <p:cNvPr id="34" name="Straight Connector 33"/>
          <p:cNvCxnSpPr/>
          <p:nvPr/>
        </p:nvCxnSpPr>
        <p:spPr>
          <a:xfrm rot="5400000">
            <a:off x="5001422" y="1641462"/>
            <a:ext cx="428628"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36" name="Straight Connector 35"/>
          <p:cNvCxnSpPr/>
          <p:nvPr/>
        </p:nvCxnSpPr>
        <p:spPr>
          <a:xfrm rot="5400000">
            <a:off x="4429918" y="1854982"/>
            <a:ext cx="857256"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41" name="Straight Connector 40"/>
          <p:cNvCxnSpPr/>
          <p:nvPr/>
        </p:nvCxnSpPr>
        <p:spPr>
          <a:xfrm rot="5400000">
            <a:off x="3822695" y="2105015"/>
            <a:ext cx="1357322"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44" name="Straight Connector 43"/>
          <p:cNvCxnSpPr/>
          <p:nvPr/>
        </p:nvCxnSpPr>
        <p:spPr>
          <a:xfrm rot="5400000">
            <a:off x="1929588" y="2928140"/>
            <a:ext cx="3143272"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p:nvPr/>
        </p:nvCxnSpPr>
        <p:spPr>
          <a:xfrm rot="10800000">
            <a:off x="2643174" y="4498982"/>
            <a:ext cx="857256"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47" name="TextBox 46"/>
          <p:cNvSpPr txBox="1"/>
          <p:nvPr/>
        </p:nvSpPr>
        <p:spPr>
          <a:xfrm>
            <a:off x="1142976" y="4334540"/>
            <a:ext cx="1857388" cy="523220"/>
          </a:xfrm>
          <a:prstGeom prst="rect">
            <a:avLst/>
          </a:prstGeom>
          <a:noFill/>
        </p:spPr>
        <p:txBody>
          <a:bodyPr wrap="square" rtlCol="0">
            <a:spAutoFit/>
          </a:bodyPr>
          <a:lstStyle/>
          <a:p>
            <a:pPr algn="ctr"/>
            <a:r>
              <a:rPr lang="en-US" sz="1400" b="1" dirty="0" smtClean="0">
                <a:solidFill>
                  <a:srgbClr val="FF0000"/>
                </a:solidFill>
              </a:rPr>
              <a:t>Name of the Respective Screen</a:t>
            </a:r>
            <a:endParaRPr lang="en-IN" sz="1400" b="1" dirty="0">
              <a:solidFill>
                <a:srgbClr val="FF0000"/>
              </a:solidFill>
            </a:endParaRPr>
          </a:p>
        </p:txBody>
      </p:sp>
      <p:sp>
        <p:nvSpPr>
          <p:cNvPr id="48" name="TextBox 47"/>
          <p:cNvSpPr txBox="1"/>
          <p:nvPr/>
        </p:nvSpPr>
        <p:spPr>
          <a:xfrm>
            <a:off x="1500166" y="58143"/>
            <a:ext cx="6653616" cy="707886"/>
          </a:xfrm>
          <a:prstGeom prst="rect">
            <a:avLst/>
          </a:prstGeom>
          <a:noFill/>
        </p:spPr>
        <p:txBody>
          <a:bodyPr wrap="none" rtlCol="0">
            <a:spAutoFit/>
          </a:bodyPr>
          <a:lstStyle/>
          <a:p>
            <a:r>
              <a:rPr lang="en-US" sz="4000" b="1" dirty="0" smtClean="0">
                <a:solidFill>
                  <a:srgbClr val="C00000"/>
                </a:solidFill>
              </a:rPr>
              <a:t>Working of UI and Navigations</a:t>
            </a:r>
            <a:endParaRPr lang="en-IN" sz="4000" b="1" dirty="0">
              <a:solidFill>
                <a:srgbClr val="C0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k\Desktop\ANBAIC\Screenshot_2020-07-17-02-16-47-112_host.exp.exponent.png"/>
          <p:cNvPicPr>
            <a:picLocks noChangeAspect="1" noChangeArrowheads="1"/>
          </p:cNvPicPr>
          <p:nvPr/>
        </p:nvPicPr>
        <p:blipFill>
          <a:blip r:embed="rId2"/>
          <a:srcRect/>
          <a:stretch>
            <a:fillRect/>
          </a:stretch>
        </p:blipFill>
        <p:spPr bwMode="auto">
          <a:xfrm>
            <a:off x="387238" y="1428736"/>
            <a:ext cx="2470250" cy="5214974"/>
          </a:xfrm>
          <a:prstGeom prst="rect">
            <a:avLst/>
          </a:prstGeom>
          <a:noFill/>
          <a:ln w="3175">
            <a:solidFill>
              <a:schemeClr val="bg1">
                <a:lumMod val="85000"/>
              </a:schemeClr>
            </a:solidFill>
          </a:ln>
        </p:spPr>
      </p:pic>
      <p:pic>
        <p:nvPicPr>
          <p:cNvPr id="1027" name="Picture 3" descr="C:\Users\ak\Desktop\ANBAIC\Screenshot_2020-07-17-02-16-50-633_host.exp.exponent.png"/>
          <p:cNvPicPr>
            <a:picLocks noChangeAspect="1" noChangeArrowheads="1"/>
          </p:cNvPicPr>
          <p:nvPr/>
        </p:nvPicPr>
        <p:blipFill>
          <a:blip r:embed="rId3" cstate="print"/>
          <a:srcRect/>
          <a:stretch>
            <a:fillRect/>
          </a:stretch>
        </p:blipFill>
        <p:spPr bwMode="auto">
          <a:xfrm>
            <a:off x="3695369" y="142852"/>
            <a:ext cx="1591011" cy="3358800"/>
          </a:xfrm>
          <a:prstGeom prst="rect">
            <a:avLst/>
          </a:prstGeom>
          <a:noFill/>
          <a:ln>
            <a:solidFill>
              <a:schemeClr val="bg1">
                <a:lumMod val="85000"/>
              </a:schemeClr>
            </a:solidFill>
          </a:ln>
        </p:spPr>
      </p:pic>
      <p:pic>
        <p:nvPicPr>
          <p:cNvPr id="1028" name="Picture 4" descr="C:\Users\ak\Desktop\ANBAIC\Screenshot_2020-07-17-02-16-53-656_host.exp.exponent.png"/>
          <p:cNvPicPr>
            <a:picLocks noChangeAspect="1" noChangeArrowheads="1"/>
          </p:cNvPicPr>
          <p:nvPr/>
        </p:nvPicPr>
        <p:blipFill>
          <a:blip r:embed="rId4" cstate="print"/>
          <a:srcRect/>
          <a:stretch>
            <a:fillRect/>
          </a:stretch>
        </p:blipFill>
        <p:spPr bwMode="auto">
          <a:xfrm>
            <a:off x="7286644" y="214290"/>
            <a:ext cx="1590424" cy="3357562"/>
          </a:xfrm>
          <a:prstGeom prst="rect">
            <a:avLst/>
          </a:prstGeom>
          <a:noFill/>
          <a:ln>
            <a:solidFill>
              <a:schemeClr val="bg1">
                <a:lumMod val="85000"/>
              </a:schemeClr>
            </a:solidFill>
          </a:ln>
        </p:spPr>
      </p:pic>
      <p:pic>
        <p:nvPicPr>
          <p:cNvPr id="1029" name="Picture 5" descr="C:\Users\ak\Desktop\ANBAIC\Screenshot_2020-07-17-02-16-57-048_host.exp.exponent.png"/>
          <p:cNvPicPr>
            <a:picLocks noChangeAspect="1" noChangeArrowheads="1"/>
          </p:cNvPicPr>
          <p:nvPr/>
        </p:nvPicPr>
        <p:blipFill>
          <a:blip r:embed="rId5" cstate="print"/>
          <a:srcRect/>
          <a:stretch>
            <a:fillRect/>
          </a:stretch>
        </p:blipFill>
        <p:spPr bwMode="auto">
          <a:xfrm>
            <a:off x="5500694" y="3143248"/>
            <a:ext cx="1590425" cy="3357562"/>
          </a:xfrm>
          <a:prstGeom prst="rect">
            <a:avLst/>
          </a:prstGeom>
          <a:noFill/>
          <a:ln>
            <a:solidFill>
              <a:schemeClr val="bg1">
                <a:lumMod val="85000"/>
              </a:schemeClr>
            </a:solidFill>
          </a:ln>
        </p:spPr>
      </p:pic>
      <p:sp>
        <p:nvSpPr>
          <p:cNvPr id="8" name="TextBox 7"/>
          <p:cNvSpPr txBox="1"/>
          <p:nvPr/>
        </p:nvSpPr>
        <p:spPr>
          <a:xfrm>
            <a:off x="357158" y="85531"/>
            <a:ext cx="2500330" cy="1200329"/>
          </a:xfrm>
          <a:prstGeom prst="rect">
            <a:avLst/>
          </a:prstGeom>
          <a:noFill/>
        </p:spPr>
        <p:txBody>
          <a:bodyPr wrap="square" rtlCol="0">
            <a:spAutoFit/>
          </a:bodyPr>
          <a:lstStyle/>
          <a:p>
            <a:pPr algn="ctr"/>
            <a:r>
              <a:rPr lang="en-US" sz="2400" b="1" dirty="0" smtClean="0">
                <a:solidFill>
                  <a:srgbClr val="FF0000"/>
                </a:solidFill>
              </a:rPr>
              <a:t>This will be the Home Page of Application</a:t>
            </a:r>
            <a:endParaRPr lang="en-IN" sz="2400" b="1" dirty="0">
              <a:solidFill>
                <a:srgbClr val="FF0000"/>
              </a:solidFill>
            </a:endParaRPr>
          </a:p>
        </p:txBody>
      </p:sp>
      <p:sp>
        <p:nvSpPr>
          <p:cNvPr id="12" name="Down Arrow 11"/>
          <p:cNvSpPr/>
          <p:nvPr/>
        </p:nvSpPr>
        <p:spPr>
          <a:xfrm>
            <a:off x="1500166" y="1214422"/>
            <a:ext cx="214314" cy="214314"/>
          </a:xfrm>
          <a:prstGeom prst="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18415" cmpd="sng">
                <a:solidFill>
                  <a:schemeClr val="bg1"/>
                </a:solidFill>
                <a:prstDash val="solid"/>
              </a:ln>
              <a:solidFill>
                <a:schemeClr val="bg1"/>
              </a:solidFill>
              <a:effectLst>
                <a:outerShdw blurRad="63500" dir="3600000" algn="tl" rotWithShape="0">
                  <a:srgbClr val="000000">
                    <a:alpha val="70000"/>
                  </a:srgbClr>
                </a:outerShdw>
              </a:effectLst>
            </a:endParaRPr>
          </a:p>
        </p:txBody>
      </p:sp>
      <p:cxnSp>
        <p:nvCxnSpPr>
          <p:cNvPr id="28" name="Elbow Connector 27"/>
          <p:cNvCxnSpPr/>
          <p:nvPr/>
        </p:nvCxnSpPr>
        <p:spPr>
          <a:xfrm rot="5400000" flipH="1" flipV="1">
            <a:off x="1321571" y="2964653"/>
            <a:ext cx="3000396" cy="785818"/>
          </a:xfrm>
          <a:prstGeom prst="bentConnector3">
            <a:avLst>
              <a:gd name="adj1" fmla="val -637"/>
            </a:avLst>
          </a:prstGeom>
        </p:spPr>
        <p:style>
          <a:lnRef idx="1">
            <a:schemeClr val="accent2"/>
          </a:lnRef>
          <a:fillRef idx="0">
            <a:schemeClr val="accent2"/>
          </a:fillRef>
          <a:effectRef idx="0">
            <a:schemeClr val="accent2"/>
          </a:effectRef>
          <a:fontRef idx="minor">
            <a:schemeClr val="tx1"/>
          </a:fontRef>
        </p:style>
      </p:cxnSp>
      <p:cxnSp>
        <p:nvCxnSpPr>
          <p:cNvPr id="34" name="Straight Arrow Connector 33"/>
          <p:cNvCxnSpPr>
            <a:endCxn id="1027" idx="1"/>
          </p:cNvCxnSpPr>
          <p:nvPr/>
        </p:nvCxnSpPr>
        <p:spPr>
          <a:xfrm flipV="1">
            <a:off x="3214678" y="1822252"/>
            <a:ext cx="480691" cy="3511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7" name="Elbow Connector 36"/>
          <p:cNvCxnSpPr/>
          <p:nvPr/>
        </p:nvCxnSpPr>
        <p:spPr>
          <a:xfrm flipV="1">
            <a:off x="2500298" y="2000240"/>
            <a:ext cx="4714908" cy="3214710"/>
          </a:xfrm>
          <a:prstGeom prst="bentConnector3">
            <a:avLst>
              <a:gd name="adj1" fmla="val 61040"/>
            </a:avLst>
          </a:prstGeom>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p:nvPr/>
        </p:nvCxnSpPr>
        <p:spPr>
          <a:xfrm>
            <a:off x="5929322" y="2000240"/>
            <a:ext cx="1337947"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49" name="Straight Arrow Connector 48"/>
          <p:cNvCxnSpPr/>
          <p:nvPr/>
        </p:nvCxnSpPr>
        <p:spPr>
          <a:xfrm>
            <a:off x="2714612" y="5715016"/>
            <a:ext cx="2786082"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k\Desktop\ANBAIC\Screenshot_2020-07-17-02-16-50-633_host.exp.exponent.png"/>
          <p:cNvPicPr>
            <a:picLocks noChangeAspect="1" noChangeArrowheads="1"/>
          </p:cNvPicPr>
          <p:nvPr/>
        </p:nvPicPr>
        <p:blipFill>
          <a:blip r:embed="rId2"/>
          <a:srcRect/>
          <a:stretch>
            <a:fillRect/>
          </a:stretch>
        </p:blipFill>
        <p:spPr bwMode="auto">
          <a:xfrm>
            <a:off x="428596" y="714356"/>
            <a:ext cx="2595411" cy="5479200"/>
          </a:xfrm>
          <a:prstGeom prst="rect">
            <a:avLst/>
          </a:prstGeom>
          <a:noFill/>
          <a:ln>
            <a:solidFill>
              <a:schemeClr val="bg1">
                <a:lumMod val="85000"/>
              </a:schemeClr>
            </a:solidFill>
          </a:ln>
        </p:spPr>
      </p:pic>
      <p:pic>
        <p:nvPicPr>
          <p:cNvPr id="2051" name="Picture 3" descr="C:\Users\ak\Desktop\ANBAIC\Screenshot_2020-07-17-02-16-53-656_host.exp.exponent.png"/>
          <p:cNvPicPr>
            <a:picLocks noChangeAspect="1" noChangeArrowheads="1"/>
          </p:cNvPicPr>
          <p:nvPr/>
        </p:nvPicPr>
        <p:blipFill>
          <a:blip r:embed="rId3"/>
          <a:srcRect/>
          <a:stretch>
            <a:fillRect/>
          </a:stretch>
        </p:blipFill>
        <p:spPr bwMode="auto">
          <a:xfrm>
            <a:off x="6143636" y="714356"/>
            <a:ext cx="2595411" cy="5479200"/>
          </a:xfrm>
          <a:prstGeom prst="rect">
            <a:avLst/>
          </a:prstGeom>
          <a:noFill/>
          <a:ln>
            <a:solidFill>
              <a:schemeClr val="bg1">
                <a:lumMod val="85000"/>
              </a:schemeClr>
            </a:solidFill>
          </a:ln>
        </p:spPr>
      </p:pic>
      <p:cxnSp>
        <p:nvCxnSpPr>
          <p:cNvPr id="16" name="Elbow Connector 15"/>
          <p:cNvCxnSpPr/>
          <p:nvPr/>
        </p:nvCxnSpPr>
        <p:spPr>
          <a:xfrm rot="5400000" flipH="1" flipV="1">
            <a:off x="4964909" y="3036091"/>
            <a:ext cx="2286016" cy="785818"/>
          </a:xfrm>
          <a:prstGeom prst="bentConnector3">
            <a:avLst>
              <a:gd name="adj1" fmla="val 93692"/>
            </a:avLst>
          </a:prstGeom>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p:nvPr/>
        </p:nvCxnSpPr>
        <p:spPr>
          <a:xfrm rot="10800000">
            <a:off x="5143504" y="4572008"/>
            <a:ext cx="571504"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7" name="Elbow Connector 26"/>
          <p:cNvCxnSpPr/>
          <p:nvPr/>
        </p:nvCxnSpPr>
        <p:spPr>
          <a:xfrm rot="5400000" flipH="1" flipV="1">
            <a:off x="4964909" y="3536157"/>
            <a:ext cx="2500330" cy="714380"/>
          </a:xfrm>
          <a:prstGeom prst="bentConnector3">
            <a:avLst>
              <a:gd name="adj1" fmla="val 100074"/>
            </a:avLst>
          </a:prstGeom>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p:nvPr/>
        </p:nvCxnSpPr>
        <p:spPr>
          <a:xfrm rot="10800000">
            <a:off x="5286380" y="5143512"/>
            <a:ext cx="571504"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1" name="Straight Arrow Connector 30"/>
          <p:cNvCxnSpPr/>
          <p:nvPr/>
        </p:nvCxnSpPr>
        <p:spPr>
          <a:xfrm>
            <a:off x="2714612" y="2714620"/>
            <a:ext cx="642942"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2" name="Straight Arrow Connector 31"/>
          <p:cNvCxnSpPr/>
          <p:nvPr/>
        </p:nvCxnSpPr>
        <p:spPr>
          <a:xfrm>
            <a:off x="2714612" y="2285992"/>
            <a:ext cx="642942"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3" name="Straight Arrow Connector 32"/>
          <p:cNvCxnSpPr/>
          <p:nvPr/>
        </p:nvCxnSpPr>
        <p:spPr>
          <a:xfrm>
            <a:off x="2500298" y="3141660"/>
            <a:ext cx="714380" cy="28734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35" name="TextBox 34"/>
          <p:cNvSpPr txBox="1"/>
          <p:nvPr/>
        </p:nvSpPr>
        <p:spPr>
          <a:xfrm>
            <a:off x="214282" y="181253"/>
            <a:ext cx="3000396" cy="461665"/>
          </a:xfrm>
          <a:prstGeom prst="rect">
            <a:avLst/>
          </a:prstGeom>
          <a:noFill/>
        </p:spPr>
        <p:txBody>
          <a:bodyPr wrap="square" rtlCol="0">
            <a:spAutoFit/>
          </a:bodyPr>
          <a:lstStyle/>
          <a:p>
            <a:pPr algn="ctr"/>
            <a:r>
              <a:rPr lang="en-US" sz="2400" b="1" dirty="0" smtClean="0">
                <a:solidFill>
                  <a:srgbClr val="FF0000"/>
                </a:solidFill>
              </a:rPr>
              <a:t>Institute Signup Page</a:t>
            </a:r>
            <a:endParaRPr lang="en-IN" sz="2400" b="1" dirty="0">
              <a:solidFill>
                <a:srgbClr val="FF0000"/>
              </a:solidFill>
            </a:endParaRPr>
          </a:p>
        </p:txBody>
      </p:sp>
      <p:sp>
        <p:nvSpPr>
          <p:cNvPr id="36" name="TextBox 35"/>
          <p:cNvSpPr txBox="1"/>
          <p:nvPr/>
        </p:nvSpPr>
        <p:spPr>
          <a:xfrm>
            <a:off x="5929322" y="181253"/>
            <a:ext cx="3000396" cy="461665"/>
          </a:xfrm>
          <a:prstGeom prst="rect">
            <a:avLst/>
          </a:prstGeom>
          <a:noFill/>
        </p:spPr>
        <p:txBody>
          <a:bodyPr wrap="square" rtlCol="0">
            <a:spAutoFit/>
          </a:bodyPr>
          <a:lstStyle/>
          <a:p>
            <a:pPr algn="ctr"/>
            <a:r>
              <a:rPr lang="en-US" sz="2400" b="1" dirty="0" smtClean="0">
                <a:solidFill>
                  <a:srgbClr val="FF0000"/>
                </a:solidFill>
              </a:rPr>
              <a:t>Guest Signup Page</a:t>
            </a:r>
            <a:endParaRPr lang="en-IN" sz="2400" b="1" dirty="0">
              <a:solidFill>
                <a:srgbClr val="FF0000"/>
              </a:solidFill>
            </a:endParaRPr>
          </a:p>
        </p:txBody>
      </p:sp>
      <p:sp>
        <p:nvSpPr>
          <p:cNvPr id="37" name="TextBox 36"/>
          <p:cNvSpPr txBox="1"/>
          <p:nvPr/>
        </p:nvSpPr>
        <p:spPr>
          <a:xfrm>
            <a:off x="3357554" y="1692463"/>
            <a:ext cx="2428892" cy="307777"/>
          </a:xfrm>
          <a:prstGeom prst="rect">
            <a:avLst/>
          </a:prstGeom>
          <a:noFill/>
        </p:spPr>
        <p:txBody>
          <a:bodyPr wrap="square" rtlCol="0">
            <a:spAutoFit/>
          </a:bodyPr>
          <a:lstStyle/>
          <a:p>
            <a:pPr algn="ctr"/>
            <a:r>
              <a:rPr lang="en-US" sz="1400" b="1" dirty="0" smtClean="0">
                <a:solidFill>
                  <a:srgbClr val="FF0000"/>
                </a:solidFill>
              </a:rPr>
              <a:t>For Teacher of School/College</a:t>
            </a:r>
            <a:endParaRPr lang="en-IN" sz="1400" b="1" dirty="0">
              <a:solidFill>
                <a:srgbClr val="FF0000"/>
              </a:solidFill>
            </a:endParaRPr>
          </a:p>
        </p:txBody>
      </p:sp>
      <p:sp>
        <p:nvSpPr>
          <p:cNvPr id="38" name="TextBox 37"/>
          <p:cNvSpPr txBox="1"/>
          <p:nvPr/>
        </p:nvSpPr>
        <p:spPr>
          <a:xfrm>
            <a:off x="3071802" y="2121091"/>
            <a:ext cx="3000396" cy="307777"/>
          </a:xfrm>
          <a:prstGeom prst="rect">
            <a:avLst/>
          </a:prstGeom>
          <a:noFill/>
        </p:spPr>
        <p:txBody>
          <a:bodyPr wrap="square" rtlCol="0">
            <a:spAutoFit/>
          </a:bodyPr>
          <a:lstStyle/>
          <a:p>
            <a:pPr algn="ctr"/>
            <a:r>
              <a:rPr lang="en-US" sz="1400" b="1" dirty="0" smtClean="0">
                <a:solidFill>
                  <a:srgbClr val="FF0000"/>
                </a:solidFill>
              </a:rPr>
              <a:t>For Students of School/College</a:t>
            </a:r>
            <a:endParaRPr lang="en-IN" sz="1400" b="1" dirty="0">
              <a:solidFill>
                <a:srgbClr val="FF0000"/>
              </a:solidFill>
            </a:endParaRPr>
          </a:p>
        </p:txBody>
      </p:sp>
      <p:cxnSp>
        <p:nvCxnSpPr>
          <p:cNvPr id="49" name="Straight Arrow Connector 48"/>
          <p:cNvCxnSpPr/>
          <p:nvPr/>
        </p:nvCxnSpPr>
        <p:spPr>
          <a:xfrm>
            <a:off x="2714612" y="1857364"/>
            <a:ext cx="642942"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50" name="TextBox 49"/>
          <p:cNvSpPr txBox="1"/>
          <p:nvPr/>
        </p:nvSpPr>
        <p:spPr>
          <a:xfrm>
            <a:off x="2928926" y="2571744"/>
            <a:ext cx="3000396" cy="523220"/>
          </a:xfrm>
          <a:prstGeom prst="rect">
            <a:avLst/>
          </a:prstGeom>
          <a:noFill/>
        </p:spPr>
        <p:txBody>
          <a:bodyPr wrap="square" rtlCol="0">
            <a:spAutoFit/>
          </a:bodyPr>
          <a:lstStyle/>
          <a:p>
            <a:pPr algn="ctr"/>
            <a:r>
              <a:rPr lang="en-US" sz="1400" b="1" dirty="0" smtClean="0">
                <a:solidFill>
                  <a:srgbClr val="FF0000"/>
                </a:solidFill>
              </a:rPr>
              <a:t>For Administration Block of School/College</a:t>
            </a:r>
            <a:endParaRPr lang="en-IN" sz="1400" b="1" dirty="0">
              <a:solidFill>
                <a:srgbClr val="FF0000"/>
              </a:solidFill>
            </a:endParaRPr>
          </a:p>
        </p:txBody>
      </p:sp>
      <p:sp>
        <p:nvSpPr>
          <p:cNvPr id="52" name="TextBox 51"/>
          <p:cNvSpPr txBox="1"/>
          <p:nvPr/>
        </p:nvSpPr>
        <p:spPr>
          <a:xfrm>
            <a:off x="2857488" y="3286124"/>
            <a:ext cx="3000396" cy="523220"/>
          </a:xfrm>
          <a:prstGeom prst="rect">
            <a:avLst/>
          </a:prstGeom>
          <a:noFill/>
        </p:spPr>
        <p:txBody>
          <a:bodyPr wrap="square" rtlCol="0">
            <a:spAutoFit/>
          </a:bodyPr>
          <a:lstStyle/>
          <a:p>
            <a:pPr algn="ctr"/>
            <a:r>
              <a:rPr lang="en-US" sz="1400" b="1" dirty="0" smtClean="0">
                <a:solidFill>
                  <a:srgbClr val="FF0000"/>
                </a:solidFill>
              </a:rPr>
              <a:t>For Various Departments of School/College</a:t>
            </a:r>
            <a:endParaRPr lang="en-IN" sz="1400" b="1" dirty="0">
              <a:solidFill>
                <a:srgbClr val="FF0000"/>
              </a:solidFill>
            </a:endParaRPr>
          </a:p>
        </p:txBody>
      </p:sp>
      <p:sp>
        <p:nvSpPr>
          <p:cNvPr id="60" name="TextBox 59"/>
          <p:cNvSpPr txBox="1"/>
          <p:nvPr/>
        </p:nvSpPr>
        <p:spPr>
          <a:xfrm>
            <a:off x="3071802" y="4214818"/>
            <a:ext cx="2357454" cy="523220"/>
          </a:xfrm>
          <a:prstGeom prst="rect">
            <a:avLst/>
          </a:prstGeom>
          <a:noFill/>
        </p:spPr>
        <p:txBody>
          <a:bodyPr wrap="square" rtlCol="0">
            <a:spAutoFit/>
          </a:bodyPr>
          <a:lstStyle/>
          <a:p>
            <a:pPr algn="ctr"/>
            <a:r>
              <a:rPr lang="en-US" sz="1400" b="1" dirty="0" smtClean="0">
                <a:solidFill>
                  <a:srgbClr val="FF0000"/>
                </a:solidFill>
              </a:rPr>
              <a:t>For Teachers  who are not part of any institute</a:t>
            </a:r>
            <a:endParaRPr lang="en-IN" sz="1400" b="1" dirty="0">
              <a:solidFill>
                <a:srgbClr val="FF0000"/>
              </a:solidFill>
            </a:endParaRPr>
          </a:p>
        </p:txBody>
      </p:sp>
      <p:sp>
        <p:nvSpPr>
          <p:cNvPr id="61" name="TextBox 60"/>
          <p:cNvSpPr txBox="1"/>
          <p:nvPr/>
        </p:nvSpPr>
        <p:spPr>
          <a:xfrm>
            <a:off x="3143240" y="4874024"/>
            <a:ext cx="2357454" cy="523220"/>
          </a:xfrm>
          <a:prstGeom prst="rect">
            <a:avLst/>
          </a:prstGeom>
          <a:noFill/>
        </p:spPr>
        <p:txBody>
          <a:bodyPr wrap="square" rtlCol="0">
            <a:spAutoFit/>
          </a:bodyPr>
          <a:lstStyle/>
          <a:p>
            <a:pPr algn="ctr"/>
            <a:r>
              <a:rPr lang="en-US" sz="1400" b="1" dirty="0" smtClean="0">
                <a:solidFill>
                  <a:srgbClr val="FF0000"/>
                </a:solidFill>
              </a:rPr>
              <a:t>For Students who are not part of any institute</a:t>
            </a:r>
            <a:endParaRPr lang="en-IN" sz="1400" b="1"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1558</TotalTime>
  <Words>1355</Words>
  <Application>Microsoft Office PowerPoint</Application>
  <PresentationFormat>On-screen Show (4:3)</PresentationFormat>
  <Paragraphs>119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An App for Making Institutes Digital</vt:lpstr>
      <vt:lpstr>Technology Stack</vt:lpstr>
      <vt:lpstr>Development Phases &amp; Working</vt:lpstr>
      <vt:lpstr>Designing of UI/UX</vt:lpstr>
      <vt:lpstr>Slide 5</vt:lpstr>
      <vt:lpstr>Setting up of Routes/Navigation System</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dc:creator>
  <cp:lastModifiedBy>ak</cp:lastModifiedBy>
  <cp:revision>80</cp:revision>
  <dcterms:created xsi:type="dcterms:W3CDTF">2020-07-16T20:55:19Z</dcterms:created>
  <dcterms:modified xsi:type="dcterms:W3CDTF">2020-09-09T12:45:28Z</dcterms:modified>
</cp:coreProperties>
</file>