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86" r:id="rId2"/>
  </p:sldMasterIdLst>
  <p:notesMasterIdLst>
    <p:notesMasterId r:id="rId49"/>
  </p:notesMasterIdLst>
  <p:sldIdLst>
    <p:sldId id="483" r:id="rId3"/>
    <p:sldId id="387" r:id="rId4"/>
    <p:sldId id="472" r:id="rId5"/>
    <p:sldId id="490" r:id="rId6"/>
    <p:sldId id="484" r:id="rId7"/>
    <p:sldId id="491" r:id="rId8"/>
    <p:sldId id="492" r:id="rId9"/>
    <p:sldId id="475" r:id="rId10"/>
    <p:sldId id="485" r:id="rId11"/>
    <p:sldId id="496" r:id="rId12"/>
    <p:sldId id="476" r:id="rId13"/>
    <p:sldId id="498" r:id="rId14"/>
    <p:sldId id="471" r:id="rId15"/>
    <p:sldId id="494" r:id="rId16"/>
    <p:sldId id="495" r:id="rId17"/>
    <p:sldId id="473" r:id="rId18"/>
    <p:sldId id="486" r:id="rId19"/>
    <p:sldId id="499" r:id="rId20"/>
    <p:sldId id="516" r:id="rId21"/>
    <p:sldId id="517" r:id="rId22"/>
    <p:sldId id="518" r:id="rId23"/>
    <p:sldId id="519" r:id="rId24"/>
    <p:sldId id="474" r:id="rId25"/>
    <p:sldId id="500" r:id="rId26"/>
    <p:sldId id="501" r:id="rId27"/>
    <p:sldId id="503" r:id="rId28"/>
    <p:sldId id="505" r:id="rId29"/>
    <p:sldId id="502" r:id="rId30"/>
    <p:sldId id="507" r:id="rId31"/>
    <p:sldId id="508" r:id="rId32"/>
    <p:sldId id="506" r:id="rId33"/>
    <p:sldId id="514" r:id="rId34"/>
    <p:sldId id="509" r:id="rId35"/>
    <p:sldId id="513" r:id="rId36"/>
    <p:sldId id="479" r:id="rId37"/>
    <p:sldId id="511" r:id="rId38"/>
    <p:sldId id="512" r:id="rId39"/>
    <p:sldId id="489" r:id="rId40"/>
    <p:sldId id="480" r:id="rId41"/>
    <p:sldId id="481" r:id="rId42"/>
    <p:sldId id="515" r:id="rId43"/>
    <p:sldId id="482" r:id="rId44"/>
    <p:sldId id="504" r:id="rId45"/>
    <p:sldId id="488" r:id="rId46"/>
    <p:sldId id="487" r:id="rId47"/>
    <p:sldId id="273" r:id="rId48"/>
  </p:sldIdLst>
  <p:sldSz cx="12192000" cy="6858000"/>
  <p:notesSz cx="6858000" cy="9144000"/>
  <p:embeddedFontLst>
    <p:embeddedFont>
      <p:font typeface="Calibri" panose="020F0502020204030204" pitchFamily="34" charset="0"/>
      <p:regular r:id="rId50"/>
      <p:bold r:id="rId51"/>
      <p:italic r:id="rId52"/>
      <p:boldItalic r:id="rId53"/>
    </p:embeddedFont>
    <p:embeddedFont>
      <p:font typeface="Roboto Slab" panose="020B0604020202020204" charset="0"/>
      <p:regular r:id="rId54"/>
      <p:bold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5F5F5"/>
    <a:srgbClr val="000000"/>
    <a:srgbClr val="990099"/>
    <a:srgbClr val="CC3399"/>
    <a:srgbClr val="5324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18" autoAdjust="0"/>
  </p:normalViewPr>
  <p:slideViewPr>
    <p:cSldViewPr snapToGrid="0">
      <p:cViewPr varScale="1">
        <p:scale>
          <a:sx n="116" d="100"/>
          <a:sy n="116" d="100"/>
        </p:scale>
        <p:origin x="390" y="96"/>
      </p:cViewPr>
      <p:guideLst/>
    </p:cSldViewPr>
  </p:slideViewPr>
  <p:notesTextViewPr>
    <p:cViewPr>
      <p:scale>
        <a:sx n="1" d="1"/>
        <a:sy n="1" d="1"/>
      </p:scale>
      <p:origin x="0" y="0"/>
    </p:cViewPr>
  </p:notesTextViewPr>
  <p:sorterViewPr>
    <p:cViewPr>
      <p:scale>
        <a:sx n="100" d="100"/>
        <a:sy n="100" d="100"/>
      </p:scale>
      <p:origin x="0" y="-24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2.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04D3E-AB25-4865-88B1-E5CEDFA4F726}" type="datetimeFigureOut">
              <a:rPr lang="en-IN" smtClean="0"/>
              <a:t>06-08-2021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B107A-A654-4768-8807-756F0176A7E3}" type="slidenum">
              <a:rPr lang="en-IN" smtClean="0"/>
              <a:t>‹#›</a:t>
            </a:fld>
            <a:endParaRPr lang="en-IN" dirty="0"/>
          </a:p>
        </p:txBody>
      </p:sp>
    </p:spTree>
    <p:extLst>
      <p:ext uri="{BB962C8B-B14F-4D97-AF65-F5344CB8AC3E}">
        <p14:creationId xmlns:p14="http://schemas.microsoft.com/office/powerpoint/2010/main" val="1819341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285437" y="265677"/>
            <a:ext cx="11621126" cy="6326646"/>
            <a:chOff x="254476" y="265679"/>
            <a:chExt cx="11621126" cy="6326646"/>
          </a:xfrm>
        </p:grpSpPr>
        <p:sp>
          <p:nvSpPr>
            <p:cNvPr id="8" name="Flowchart: Manual Input 5"/>
            <p:cNvSpPr/>
            <p:nvPr userDrawn="1"/>
          </p:nvSpPr>
          <p:spPr>
            <a:xfrm rot="16200000" flipV="1">
              <a:off x="799317" y="-279162"/>
              <a:ext cx="6326646" cy="74163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3494"/>
                  </a:moveTo>
                  <a:lnTo>
                    <a:pt x="10000" y="0"/>
                  </a:lnTo>
                  <a:lnTo>
                    <a:pt x="10000" y="10000"/>
                  </a:lnTo>
                  <a:lnTo>
                    <a:pt x="0" y="10000"/>
                  </a:lnTo>
                  <a:lnTo>
                    <a:pt x="0" y="3494"/>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lowchart: Manual Input 5"/>
            <p:cNvSpPr/>
            <p:nvPr userDrawn="1"/>
          </p:nvSpPr>
          <p:spPr>
            <a:xfrm rot="16200000" flipH="1">
              <a:off x="5594106" y="302528"/>
              <a:ext cx="5550769" cy="701222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 name="connsiteX0" fmla="*/ 15 w 10015"/>
                <a:gd name="connsiteY0" fmla="*/ 3494 h 10469"/>
                <a:gd name="connsiteX1" fmla="*/ 10015 w 10015"/>
                <a:gd name="connsiteY1" fmla="*/ 0 h 10469"/>
                <a:gd name="connsiteX2" fmla="*/ 10015 w 10015"/>
                <a:gd name="connsiteY2" fmla="*/ 10000 h 10469"/>
                <a:gd name="connsiteX3" fmla="*/ 0 w 10015"/>
                <a:gd name="connsiteY3" fmla="*/ 10469 h 10469"/>
                <a:gd name="connsiteX4" fmla="*/ 15 w 10015"/>
                <a:gd name="connsiteY4" fmla="*/ 3494 h 10469"/>
                <a:gd name="connsiteX0" fmla="*/ 15 w 10015"/>
                <a:gd name="connsiteY0" fmla="*/ 3494 h 10494"/>
                <a:gd name="connsiteX1" fmla="*/ 10015 w 10015"/>
                <a:gd name="connsiteY1" fmla="*/ 0 h 10494"/>
                <a:gd name="connsiteX2" fmla="*/ 9984 w 10015"/>
                <a:gd name="connsiteY2" fmla="*/ 10494 h 10494"/>
                <a:gd name="connsiteX3" fmla="*/ 0 w 10015"/>
                <a:gd name="connsiteY3" fmla="*/ 10469 h 10494"/>
                <a:gd name="connsiteX4" fmla="*/ 15 w 10015"/>
                <a:gd name="connsiteY4" fmla="*/ 3494 h 1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494">
                  <a:moveTo>
                    <a:pt x="15" y="3494"/>
                  </a:moveTo>
                  <a:lnTo>
                    <a:pt x="10015" y="0"/>
                  </a:lnTo>
                  <a:cubicBezTo>
                    <a:pt x="10005" y="3498"/>
                    <a:pt x="9994" y="6996"/>
                    <a:pt x="9984" y="10494"/>
                  </a:cubicBezTo>
                  <a:lnTo>
                    <a:pt x="0" y="10469"/>
                  </a:lnTo>
                  <a:lnTo>
                    <a:pt x="15" y="3494"/>
                  </a:lnTo>
                  <a:close/>
                </a:path>
              </a:pathLst>
            </a:custGeom>
            <a:solidFill>
              <a:schemeClr val="tx1">
                <a:lumMod val="65000"/>
                <a:lumOff val="3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itle 1"/>
          <p:cNvSpPr>
            <a:spLocks noGrp="1"/>
          </p:cNvSpPr>
          <p:nvPr>
            <p:ph type="ctrTitle"/>
          </p:nvPr>
        </p:nvSpPr>
        <p:spPr>
          <a:xfrm>
            <a:off x="228600" y="1984375"/>
            <a:ext cx="59055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28600" y="4564063"/>
            <a:ext cx="5905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3983" b="37125"/>
          <a:stretch/>
        </p:blipFill>
        <p:spPr>
          <a:xfrm>
            <a:off x="254475" y="3208830"/>
            <a:ext cx="6915786" cy="337519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0639" y="379813"/>
            <a:ext cx="2760542" cy="1110320"/>
          </a:xfrm>
          <a:prstGeom prst="rect">
            <a:avLst/>
          </a:prstGeom>
        </p:spPr>
      </p:pic>
    </p:spTree>
    <p:extLst>
      <p:ext uri="{BB962C8B-B14F-4D97-AF65-F5344CB8AC3E}">
        <p14:creationId xmlns:p14="http://schemas.microsoft.com/office/powerpoint/2010/main" val="72270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6B5E36-7BAA-4247-BD67-F65D505F0A08}" type="datetime1">
              <a:rPr lang="en-US" smtClean="0"/>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337123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D8E4B-B4BE-4485-B760-4FDE11BBF8DF}" type="datetime1">
              <a:rPr lang="en-US" smtClean="0"/>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423255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4CDB9F-2697-4768-AB99-51DDC4A6B198}" type="datetime1">
              <a:rPr lang="en-US" smtClean="0"/>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220555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F77161-874F-4175-969B-F648B8BA01D6}" type="datetime1">
              <a:rPr lang="en-US" smtClean="0"/>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4062721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BF82ECC-E845-497A-BE70-31CF37516B47}" type="datetime1">
              <a:rPr lang="en-US" smtClean="0"/>
              <a:t>8/6/2021</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spTree>
    <p:extLst>
      <p:ext uri="{BB962C8B-B14F-4D97-AF65-F5344CB8AC3E}">
        <p14:creationId xmlns:p14="http://schemas.microsoft.com/office/powerpoint/2010/main" val="82042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1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Rectangle 5"/>
          <p:cNvSpPr/>
          <p:nvPr userDrawn="1"/>
        </p:nvSpPr>
        <p:spPr>
          <a:xfrm>
            <a:off x="123825" y="138112"/>
            <a:ext cx="11944351" cy="658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p:cNvCxnSpPr/>
          <p:nvPr userDrawn="1"/>
        </p:nvCxnSpPr>
        <p:spPr>
          <a:xfrm>
            <a:off x="403412" y="1049867"/>
            <a:ext cx="113652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Tree>
    <p:extLst>
      <p:ext uri="{BB962C8B-B14F-4D97-AF65-F5344CB8AC3E}">
        <p14:creationId xmlns:p14="http://schemas.microsoft.com/office/powerpoint/2010/main" val="3417215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285437" y="265677"/>
            <a:ext cx="11621126" cy="6326646"/>
            <a:chOff x="254476" y="265679"/>
            <a:chExt cx="11621126" cy="6326646"/>
          </a:xfrm>
        </p:grpSpPr>
        <p:sp>
          <p:nvSpPr>
            <p:cNvPr id="8" name="Flowchart: Manual Input 5"/>
            <p:cNvSpPr/>
            <p:nvPr userDrawn="1"/>
          </p:nvSpPr>
          <p:spPr>
            <a:xfrm rot="16200000" flipV="1">
              <a:off x="799317" y="-279162"/>
              <a:ext cx="6326646" cy="74163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3494"/>
                  </a:moveTo>
                  <a:lnTo>
                    <a:pt x="10000" y="0"/>
                  </a:lnTo>
                  <a:lnTo>
                    <a:pt x="10000" y="10000"/>
                  </a:lnTo>
                  <a:lnTo>
                    <a:pt x="0" y="10000"/>
                  </a:lnTo>
                  <a:lnTo>
                    <a:pt x="0" y="3494"/>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Roboto Slab"/>
                <a:ea typeface="+mn-ea"/>
                <a:cs typeface="+mn-cs"/>
              </a:endParaRPr>
            </a:p>
          </p:txBody>
        </p:sp>
        <p:sp>
          <p:nvSpPr>
            <p:cNvPr id="12" name="Flowchart: Manual Input 5"/>
            <p:cNvSpPr/>
            <p:nvPr userDrawn="1"/>
          </p:nvSpPr>
          <p:spPr>
            <a:xfrm rot="16200000" flipH="1">
              <a:off x="5594106" y="302528"/>
              <a:ext cx="5550769" cy="701222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 name="connsiteX0" fmla="*/ 15 w 10015"/>
                <a:gd name="connsiteY0" fmla="*/ 3494 h 10469"/>
                <a:gd name="connsiteX1" fmla="*/ 10015 w 10015"/>
                <a:gd name="connsiteY1" fmla="*/ 0 h 10469"/>
                <a:gd name="connsiteX2" fmla="*/ 10015 w 10015"/>
                <a:gd name="connsiteY2" fmla="*/ 10000 h 10469"/>
                <a:gd name="connsiteX3" fmla="*/ 0 w 10015"/>
                <a:gd name="connsiteY3" fmla="*/ 10469 h 10469"/>
                <a:gd name="connsiteX4" fmla="*/ 15 w 10015"/>
                <a:gd name="connsiteY4" fmla="*/ 3494 h 10469"/>
                <a:gd name="connsiteX0" fmla="*/ 15 w 10015"/>
                <a:gd name="connsiteY0" fmla="*/ 3494 h 10494"/>
                <a:gd name="connsiteX1" fmla="*/ 10015 w 10015"/>
                <a:gd name="connsiteY1" fmla="*/ 0 h 10494"/>
                <a:gd name="connsiteX2" fmla="*/ 9984 w 10015"/>
                <a:gd name="connsiteY2" fmla="*/ 10494 h 10494"/>
                <a:gd name="connsiteX3" fmla="*/ 0 w 10015"/>
                <a:gd name="connsiteY3" fmla="*/ 10469 h 10494"/>
                <a:gd name="connsiteX4" fmla="*/ 15 w 10015"/>
                <a:gd name="connsiteY4" fmla="*/ 3494 h 1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494">
                  <a:moveTo>
                    <a:pt x="15" y="3494"/>
                  </a:moveTo>
                  <a:lnTo>
                    <a:pt x="10015" y="0"/>
                  </a:lnTo>
                  <a:cubicBezTo>
                    <a:pt x="10005" y="3498"/>
                    <a:pt x="9994" y="6996"/>
                    <a:pt x="9984" y="10494"/>
                  </a:cubicBezTo>
                  <a:lnTo>
                    <a:pt x="0" y="10469"/>
                  </a:lnTo>
                  <a:lnTo>
                    <a:pt x="15" y="3494"/>
                  </a:lnTo>
                  <a:close/>
                </a:path>
              </a:pathLst>
            </a:custGeom>
            <a:solidFill>
              <a:schemeClr val="tx1">
                <a:lumMod val="65000"/>
                <a:lumOff val="3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Roboto Slab"/>
                <a:ea typeface="+mn-ea"/>
                <a:cs typeface="+mn-cs"/>
              </a:endParaRPr>
            </a:p>
          </p:txBody>
        </p:sp>
      </p:grpSp>
      <p:sp>
        <p:nvSpPr>
          <p:cNvPr id="2" name="Title 1"/>
          <p:cNvSpPr>
            <a:spLocks noGrp="1"/>
          </p:cNvSpPr>
          <p:nvPr>
            <p:ph type="ctrTitle"/>
          </p:nvPr>
        </p:nvSpPr>
        <p:spPr>
          <a:xfrm>
            <a:off x="228600" y="1984375"/>
            <a:ext cx="59055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28600" y="4564063"/>
            <a:ext cx="5905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3983" b="37125"/>
          <a:stretch/>
        </p:blipFill>
        <p:spPr>
          <a:xfrm>
            <a:off x="254475" y="3208830"/>
            <a:ext cx="6915786" cy="337519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0639" y="379813"/>
            <a:ext cx="2760542" cy="1110320"/>
          </a:xfrm>
          <a:prstGeom prst="rect">
            <a:avLst/>
          </a:prstGeom>
        </p:spPr>
      </p:pic>
    </p:spTree>
    <p:extLst>
      <p:ext uri="{BB962C8B-B14F-4D97-AF65-F5344CB8AC3E}">
        <p14:creationId xmlns:p14="http://schemas.microsoft.com/office/powerpoint/2010/main" val="468888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Slab"/>
              <a:ea typeface="+mn-ea"/>
              <a:cs typeface="+mn-cs"/>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0639" y="379813"/>
            <a:ext cx="2444161" cy="983068"/>
          </a:xfrm>
          <a:prstGeom prst="rect">
            <a:avLst/>
          </a:prstGeom>
        </p:spPr>
      </p:pic>
      <p:cxnSp>
        <p:nvCxnSpPr>
          <p:cNvPr id="11" name="Straight Connector 10"/>
          <p:cNvCxnSpPr/>
          <p:nvPr userDrawn="1"/>
        </p:nvCxnSpPr>
        <p:spPr>
          <a:xfrm>
            <a:off x="3090333" y="1049867"/>
            <a:ext cx="86783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
        <p:nvSpPr>
          <p:cNvPr id="6" name="Rectangle 5"/>
          <p:cNvSpPr/>
          <p:nvPr userDrawn="1"/>
        </p:nvSpPr>
        <p:spPr>
          <a:xfrm>
            <a:off x="254475" y="6502400"/>
            <a:ext cx="11683050" cy="7043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Roboto Slab"/>
              <a:ea typeface="+mn-ea"/>
              <a:cs typeface="+mn-cs"/>
            </a:endParaRPr>
          </a:p>
        </p:txBody>
      </p:sp>
    </p:spTree>
    <p:extLst>
      <p:ext uri="{BB962C8B-B14F-4D97-AF65-F5344CB8AC3E}">
        <p14:creationId xmlns:p14="http://schemas.microsoft.com/office/powerpoint/2010/main" val="24771221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Slab"/>
              <a:ea typeface="+mn-ea"/>
              <a:cs typeface="+mn-cs"/>
            </a:endParaRPr>
          </a:p>
        </p:txBody>
      </p:sp>
      <p:sp>
        <p:nvSpPr>
          <p:cNvPr id="2" name="Rectangle 1"/>
          <p:cNvSpPr/>
          <p:nvPr userDrawn="1"/>
        </p:nvSpPr>
        <p:spPr>
          <a:xfrm>
            <a:off x="254475" y="262783"/>
            <a:ext cx="359785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Roboto Slab"/>
              <a:ea typeface="+mn-ea"/>
              <a:cs typeface="+mn-cs"/>
            </a:endParaRPr>
          </a:p>
        </p:txBody>
      </p:sp>
    </p:spTree>
    <p:extLst>
      <p:ext uri="{BB962C8B-B14F-4D97-AF65-F5344CB8AC3E}">
        <p14:creationId xmlns:p14="http://schemas.microsoft.com/office/powerpoint/2010/main" val="460621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Slab"/>
              <a:ea typeface="+mn-ea"/>
              <a:cs typeface="+mn-cs"/>
            </a:endParaRPr>
          </a:p>
        </p:txBody>
      </p:sp>
      <p:sp>
        <p:nvSpPr>
          <p:cNvPr id="2" name="Rectangle 1"/>
          <p:cNvSpPr/>
          <p:nvPr userDrawn="1"/>
        </p:nvSpPr>
        <p:spPr>
          <a:xfrm>
            <a:off x="254475" y="262783"/>
            <a:ext cx="268668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Roboto Slab"/>
              <a:ea typeface="+mn-ea"/>
              <a:cs typeface="+mn-cs"/>
            </a:endParaRPr>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49803"/>
          <a:stretch/>
        </p:blipFill>
        <p:spPr>
          <a:xfrm>
            <a:off x="245097" y="1534163"/>
            <a:ext cx="2393627" cy="4768501"/>
          </a:xfrm>
          <a:prstGeom prst="rect">
            <a:avLst/>
          </a:prstGeom>
        </p:spPr>
      </p:pic>
    </p:spTree>
    <p:extLst>
      <p:ext uri="{BB962C8B-B14F-4D97-AF65-F5344CB8AC3E}">
        <p14:creationId xmlns:p14="http://schemas.microsoft.com/office/powerpoint/2010/main" val="465015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0639" y="379813"/>
            <a:ext cx="2444161" cy="983068"/>
          </a:xfrm>
          <a:prstGeom prst="rect">
            <a:avLst/>
          </a:prstGeom>
        </p:spPr>
      </p:pic>
      <p:cxnSp>
        <p:nvCxnSpPr>
          <p:cNvPr id="11" name="Straight Connector 10"/>
          <p:cNvCxnSpPr/>
          <p:nvPr userDrawn="1"/>
        </p:nvCxnSpPr>
        <p:spPr>
          <a:xfrm>
            <a:off x="3090333" y="1049867"/>
            <a:ext cx="86783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
        <p:nvSpPr>
          <p:cNvPr id="6" name="Rectangle 5"/>
          <p:cNvSpPr/>
          <p:nvPr userDrawn="1"/>
        </p:nvSpPr>
        <p:spPr>
          <a:xfrm>
            <a:off x="254475" y="6447808"/>
            <a:ext cx="11683050" cy="7043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 name="TextBox 1"/>
          <p:cNvSpPr txBox="1"/>
          <p:nvPr userDrawn="1"/>
        </p:nvSpPr>
        <p:spPr>
          <a:xfrm>
            <a:off x="7151430" y="6513329"/>
            <a:ext cx="4781013" cy="307777"/>
          </a:xfrm>
          <a:prstGeom prst="rect">
            <a:avLst/>
          </a:prstGeom>
          <a:noFill/>
        </p:spPr>
        <p:txBody>
          <a:bodyPr wrap="square" rtlCol="0">
            <a:spAutoFit/>
          </a:bodyPr>
          <a:lstStyle/>
          <a:p>
            <a:pPr algn="r"/>
            <a:r>
              <a:rPr lang="en-US" sz="1400" dirty="0"/>
              <a:t>REVA Academy for Corporate Excellence </a:t>
            </a:r>
          </a:p>
        </p:txBody>
      </p:sp>
    </p:spTree>
    <p:extLst>
      <p:ext uri="{BB962C8B-B14F-4D97-AF65-F5344CB8AC3E}">
        <p14:creationId xmlns:p14="http://schemas.microsoft.com/office/powerpoint/2010/main" val="178321024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159845-CB85-4653-9B24-0CD9CE4EE816}"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8/6/2021</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627610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A53F319-BD7D-4F43-8900-90C2F1A87A1F}"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8/6/2021</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27971034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9E873F-DDA4-4AF4-9980-E2320A5DDDAB}"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8/6/2021</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25414980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025C553-E799-448F-A3F3-A9B1BAD64871}"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8/6/2021</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21549456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8BBB38D-6CD0-456B-9CC0-06DC2C963660}"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8/6/2021</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32325912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BF7E50-BE77-4E24-A935-0ABCCC2B860F}"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8/6/2021</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31901977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692428-7E80-4761-A045-9BEF1D1BD364}"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8/6/2021</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17963264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5A15AB1-0059-4209-B4CE-8F72CC9731E1}"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8/6/2021</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5812093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C5CDAE-7CFA-4D72-896E-6D2E4EBC7E36}"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8/6/2021</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26939268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D37AAA4-47C0-4604-908E-511476E01192}" type="datetime1">
              <a:rPr kumimoji="0" 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t>8/6/2021</a:t>
            </a:fld>
            <a:endParaRPr kumimoji="0" 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spTree>
    <p:extLst>
      <p:ext uri="{BB962C8B-B14F-4D97-AF65-F5344CB8AC3E}">
        <p14:creationId xmlns:p14="http://schemas.microsoft.com/office/powerpoint/2010/main" val="1657491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359785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noFill/>
              </a:ln>
            </a:endParaRPr>
          </a:p>
        </p:txBody>
      </p:sp>
    </p:spTree>
    <p:extLst>
      <p:ext uri="{BB962C8B-B14F-4D97-AF65-F5344CB8AC3E}">
        <p14:creationId xmlns:p14="http://schemas.microsoft.com/office/powerpoint/2010/main" val="202627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1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Slab"/>
              <a:ea typeface="+mn-ea"/>
              <a:cs typeface="+mn-cs"/>
            </a:endParaRPr>
          </a:p>
        </p:txBody>
      </p:sp>
      <p:sp>
        <p:nvSpPr>
          <p:cNvPr id="6" name="Rectangle 5"/>
          <p:cNvSpPr/>
          <p:nvPr userDrawn="1"/>
        </p:nvSpPr>
        <p:spPr>
          <a:xfrm>
            <a:off x="123825" y="138112"/>
            <a:ext cx="11944351" cy="658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Slab"/>
              <a:ea typeface="+mn-ea"/>
              <a:cs typeface="+mn-cs"/>
            </a:endParaRPr>
          </a:p>
        </p:txBody>
      </p:sp>
      <p:cxnSp>
        <p:nvCxnSpPr>
          <p:cNvPr id="11" name="Straight Connector 10"/>
          <p:cNvCxnSpPr/>
          <p:nvPr userDrawn="1"/>
        </p:nvCxnSpPr>
        <p:spPr>
          <a:xfrm>
            <a:off x="403412" y="1049867"/>
            <a:ext cx="113652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Tree>
    <p:extLst>
      <p:ext uri="{BB962C8B-B14F-4D97-AF65-F5344CB8AC3E}">
        <p14:creationId xmlns:p14="http://schemas.microsoft.com/office/powerpoint/2010/main" val="245739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268668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noFill/>
              </a:ln>
            </a:endParaRPr>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49803"/>
          <a:stretch/>
        </p:blipFill>
        <p:spPr>
          <a:xfrm>
            <a:off x="245097" y="1534163"/>
            <a:ext cx="2393627" cy="4768501"/>
          </a:xfrm>
          <a:prstGeom prst="rect">
            <a:avLst/>
          </a:prstGeom>
        </p:spPr>
      </p:pic>
    </p:spTree>
    <p:extLst>
      <p:ext uri="{BB962C8B-B14F-4D97-AF65-F5344CB8AC3E}">
        <p14:creationId xmlns:p14="http://schemas.microsoft.com/office/powerpoint/2010/main" val="145424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017ACA-2EEA-406D-BABF-28A0354E0585}" type="datetime1">
              <a:rPr lang="en-US" smtClean="0"/>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3060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180E5-B9BF-4CD2-ACF0-C35585B0F5CF}" type="datetime1">
              <a:rPr lang="en-US" smtClean="0"/>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318945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63EE8E-9004-4D9D-B8BE-BDA8D24C5022}" type="datetime1">
              <a:rPr lang="en-US" smtClean="0"/>
              <a:t>8/6/2021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136529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7BF4E2-B099-4C94-AFE6-8F3356847E86}" type="datetime1">
              <a:rPr lang="en-US" smtClean="0"/>
              <a:t>8/6/2021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313722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FCEA9-D9E8-4378-B6E4-F594681BDD17}" type="datetime1">
              <a:rPr lang="en-US" smtClean="0"/>
              <a:t>8/6/2021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240646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382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860D52-5740-4A59-B69C-ACABE657B9FB}" type="datetime1">
              <a:rPr lang="en-US" smtClean="0"/>
              <a:t>8/6/2021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D3BC5-34EF-44B2-83AC-D5533E46F0A6}" type="slidenum">
              <a:rPr lang="en-US" smtClean="0"/>
              <a:t>‹#›</a:t>
            </a:fld>
            <a:endParaRPr lang="en-US" dirty="0"/>
          </a:p>
        </p:txBody>
      </p:sp>
    </p:spTree>
    <p:extLst>
      <p:ext uri="{BB962C8B-B14F-4D97-AF65-F5344CB8AC3E}">
        <p14:creationId xmlns:p14="http://schemas.microsoft.com/office/powerpoint/2010/main" val="141041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8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84" r:id="rId14"/>
    <p:sldLayoutId id="214748368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382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23FA7F3-C61E-4B3B-8EA9-E488127E2B9A}" type="datetime1">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8/6/2021</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01D3BC5-34EF-44B2-83AC-D5533E46F0A6}"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73987651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tofler.in/qwikcilver-solutions-private-limited/company/U72200DL2006PTC360078"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play.google.com/store/apps/details?id=com.giftbig.mobile&amp;_branch_match_id=95208369341430150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ownloads.hindawi.com/journals/acisc/2016/2385429.pdf" TargetMode="External"/><Relationship Id="rId2" Type="http://schemas.openxmlformats.org/officeDocument/2006/relationships/hyperlink" Target="https://kavita-ganesan.com/complaints-and-praises/#.YQPVoI4zaHv"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www.tofler.in/qwikcilver-solutions-private-limited/company/U72200DL2006PTC360078" TargetMode="External"/><Relationship Id="rId3" Type="http://schemas.openxmlformats.org/officeDocument/2006/relationships/hyperlink" Target="https://www.alliedmarketresearch.com/gift-cards-market" TargetMode="External"/><Relationship Id="rId7" Type="http://schemas.openxmlformats.org/officeDocument/2006/relationships/hyperlink" Target="https://www.businesstoday.in/magazine/the-hub/story/digigifting-185772-2019-04-01" TargetMode="External"/><Relationship Id="rId2" Type="http://schemas.openxmlformats.org/officeDocument/2006/relationships/hyperlink" Target="https://www.aclweb.org/anthology/W16-0418.pdf" TargetMode="External"/><Relationship Id="rId1" Type="http://schemas.openxmlformats.org/officeDocument/2006/relationships/slideLayout" Target="../slideLayouts/slideLayout2.xml"/><Relationship Id="rId6" Type="http://schemas.openxmlformats.org/officeDocument/2006/relationships/hyperlink" Target="https://www.woohoo.in/" TargetMode="External"/><Relationship Id="rId5" Type="http://schemas.openxmlformats.org/officeDocument/2006/relationships/hyperlink" Target="https://www.qwikcilver.com/" TargetMode="External"/><Relationship Id="rId4" Type="http://schemas.openxmlformats.org/officeDocument/2006/relationships/hyperlink" Target="https://www.businesswire.com/news/home/20200921005319/en/India-9.34-Billion-Gift-Card-and-Incentive-Card-Markets-2015-2019-2024-with-Covid-19-Update-Q2-2020---ResearchAndMarkets.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65" y="1943374"/>
            <a:ext cx="6129722" cy="717308"/>
          </a:xfrm>
        </p:spPr>
        <p:txBody>
          <a:bodyPr anchor="t">
            <a:noAutofit/>
          </a:bodyPr>
          <a:lstStyle/>
          <a:p>
            <a:pPr>
              <a:lnSpc>
                <a:spcPct val="100000"/>
              </a:lnSpc>
            </a:pPr>
            <a:r>
              <a:rPr lang="en-IN" sz="2800" b="1" dirty="0">
                <a:cs typeface="Arial" panose="020B0604020202020204" pitchFamily="34" charset="0"/>
              </a:rPr>
              <a:t>Understanding of Complaints and Praises of Woohoo Gift </a:t>
            </a:r>
            <a:endParaRPr lang="en-US" sz="2400" b="1" dirty="0">
              <a:cs typeface="Arial" panose="020B0604020202020204" pitchFamily="34" charset="0"/>
            </a:endParaRPr>
          </a:p>
        </p:txBody>
      </p:sp>
      <p:sp>
        <p:nvSpPr>
          <p:cNvPr id="3" name="Subtitle 2"/>
          <p:cNvSpPr>
            <a:spLocks noGrp="1"/>
          </p:cNvSpPr>
          <p:nvPr>
            <p:ph type="subTitle" idx="1"/>
          </p:nvPr>
        </p:nvSpPr>
        <p:spPr>
          <a:xfrm>
            <a:off x="7811825" y="2202173"/>
            <a:ext cx="3944203" cy="1283130"/>
          </a:xfrm>
        </p:spPr>
        <p:txBody>
          <a:bodyPr>
            <a:noAutofit/>
          </a:bodyPr>
          <a:lstStyle/>
          <a:p>
            <a:pPr algn="l"/>
            <a:r>
              <a:rPr lang="en-US" b="1" dirty="0">
                <a:solidFill>
                  <a:schemeClr val="bg1"/>
                </a:solidFill>
                <a:latin typeface="+mj-lt"/>
                <a:cs typeface="Arial" panose="020B0604020202020204" pitchFamily="34" charset="0"/>
              </a:rPr>
              <a:t>HARSHA GV</a:t>
            </a:r>
          </a:p>
          <a:p>
            <a:pPr algn="l"/>
            <a:r>
              <a:rPr lang="en-US" sz="2000" b="1" dirty="0">
                <a:solidFill>
                  <a:schemeClr val="bg1"/>
                </a:solidFill>
                <a:latin typeface="+mj-lt"/>
                <a:cs typeface="Arial" panose="020B0604020202020204" pitchFamily="34" charset="0"/>
              </a:rPr>
              <a:t>SRN:  R19MBA83</a:t>
            </a:r>
          </a:p>
          <a:p>
            <a:pPr algn="l"/>
            <a:r>
              <a:rPr lang="en-US" sz="2000" b="1" dirty="0">
                <a:solidFill>
                  <a:schemeClr val="bg1"/>
                </a:solidFill>
                <a:cs typeface="Arial" panose="020B0604020202020204" pitchFamily="34" charset="0"/>
              </a:rPr>
              <a:t>Date: 06 Aug 2021</a:t>
            </a:r>
          </a:p>
          <a:p>
            <a:pPr algn="l"/>
            <a:endParaRPr lang="en-US" b="1" dirty="0">
              <a:solidFill>
                <a:schemeClr val="bg1"/>
              </a:solidFill>
              <a:cs typeface="Arial" panose="020B0604020202020204" pitchFamily="34" charset="0"/>
            </a:endParaRPr>
          </a:p>
          <a:p>
            <a:pPr algn="l"/>
            <a:endParaRPr lang="en-US" b="1" dirty="0">
              <a:solidFill>
                <a:schemeClr val="bg1"/>
              </a:solidFill>
              <a:latin typeface="+mj-lt"/>
              <a:cs typeface="Arial" panose="020B0604020202020204" pitchFamily="34" charset="0"/>
            </a:endParaRPr>
          </a:p>
        </p:txBody>
      </p:sp>
      <p:sp>
        <p:nvSpPr>
          <p:cNvPr id="7" name="Title 1"/>
          <p:cNvSpPr txBox="1">
            <a:spLocks/>
          </p:cNvSpPr>
          <p:nvPr/>
        </p:nvSpPr>
        <p:spPr>
          <a:xfrm>
            <a:off x="5485425" y="6119446"/>
            <a:ext cx="6175069" cy="35260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Roboto Slab"/>
                <a:ea typeface="Calibri" panose="020F0502020204030204" pitchFamily="34" charset="0"/>
                <a:cs typeface="Arial" panose="020B0604020202020204" pitchFamily="34" charset="0"/>
              </a:rPr>
              <a:t>race.reva.edu.in</a:t>
            </a:r>
          </a:p>
        </p:txBody>
      </p:sp>
      <p:sp>
        <p:nvSpPr>
          <p:cNvPr id="8" name="Title 2"/>
          <p:cNvSpPr txBox="1">
            <a:spLocks/>
          </p:cNvSpPr>
          <p:nvPr/>
        </p:nvSpPr>
        <p:spPr>
          <a:xfrm>
            <a:off x="6646333" y="271291"/>
            <a:ext cx="5267501" cy="579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IN" sz="1400" b="1" i="0" u="none" strike="noStrike" kern="1200" cap="none" spc="0" normalizeH="0" baseline="0" noProof="0" dirty="0">
                <a:ln>
                  <a:noFill/>
                </a:ln>
                <a:solidFill>
                  <a:srgbClr val="595959"/>
                </a:solidFill>
                <a:effectLst/>
                <a:uLnTx/>
                <a:uFillTx/>
                <a:latin typeface="Roboto Slab"/>
                <a:ea typeface="+mj-ea"/>
                <a:cs typeface="+mj-cs"/>
              </a:rPr>
              <a:t>REVA Academy for Corporate Excellence (RACE)</a:t>
            </a:r>
          </a:p>
        </p:txBody>
      </p:sp>
      <p:sp>
        <p:nvSpPr>
          <p:cNvPr id="4" name="Rectangle 3"/>
          <p:cNvSpPr/>
          <p:nvPr/>
        </p:nvSpPr>
        <p:spPr>
          <a:xfrm>
            <a:off x="8050975" y="4708939"/>
            <a:ext cx="3705053" cy="1138773"/>
          </a:xfrm>
          <a:prstGeom prst="rect">
            <a:avLst/>
          </a:prstGeom>
        </p:spPr>
        <p:txBody>
          <a:bodyPr wrap="none">
            <a:spAutoFit/>
          </a:bodyPr>
          <a:lstStyle/>
          <a:p>
            <a:pPr algn="r"/>
            <a:r>
              <a:rPr lang="en-US" sz="2000" dirty="0">
                <a:solidFill>
                  <a:schemeClr val="bg1"/>
                </a:solidFill>
                <a:cs typeface="Arial" panose="020B0604020202020204" pitchFamily="34" charset="0"/>
              </a:rPr>
              <a:t> </a:t>
            </a:r>
            <a:r>
              <a:rPr lang="en-US" sz="2000" b="1" dirty="0">
                <a:solidFill>
                  <a:schemeClr val="bg1"/>
                </a:solidFill>
                <a:cs typeface="Arial" panose="020B0604020202020204" pitchFamily="34" charset="0"/>
              </a:rPr>
              <a:t>PGDM in Business Analytics</a:t>
            </a:r>
          </a:p>
          <a:p>
            <a:pPr algn="r"/>
            <a:endParaRPr lang="en-US" sz="1600" dirty="0">
              <a:solidFill>
                <a:schemeClr val="bg1"/>
              </a:solidFill>
              <a:cs typeface="Arial" panose="020B0604020202020204" pitchFamily="34" charset="0"/>
            </a:endParaRPr>
          </a:p>
          <a:p>
            <a:pPr algn="r"/>
            <a:r>
              <a:rPr lang="en-US" sz="1600" dirty="0">
                <a:solidFill>
                  <a:schemeClr val="bg1"/>
                </a:solidFill>
                <a:cs typeface="Arial" panose="020B0604020202020204" pitchFamily="34" charset="0"/>
              </a:rPr>
              <a:t>Capstone Project Presentation</a:t>
            </a:r>
          </a:p>
          <a:p>
            <a:pPr algn="r"/>
            <a:r>
              <a:rPr lang="en-US" sz="1600" dirty="0">
                <a:solidFill>
                  <a:schemeClr val="bg1"/>
                </a:solidFill>
                <a:cs typeface="Arial" panose="020B0604020202020204" pitchFamily="34" charset="0"/>
              </a:rPr>
              <a:t>Year: I</a:t>
            </a:r>
          </a:p>
        </p:txBody>
      </p:sp>
    </p:spTree>
    <p:extLst>
      <p:ext uri="{BB962C8B-B14F-4D97-AF65-F5344CB8AC3E}">
        <p14:creationId xmlns:p14="http://schemas.microsoft.com/office/powerpoint/2010/main" val="11849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a:solidFill>
                  <a:schemeClr val="tx1">
                    <a:lumMod val="75000"/>
                    <a:lumOff val="25000"/>
                  </a:schemeClr>
                </a:solidFill>
                <a:cs typeface="Arial" pitchFamily="34" charset="0"/>
              </a:rPr>
              <a:t>Project Objectives  </a:t>
            </a:r>
            <a:endParaRPr lang="en-US" dirty="0"/>
          </a:p>
        </p:txBody>
      </p:sp>
      <p:sp>
        <p:nvSpPr>
          <p:cNvPr id="9" name="Rectangle 8"/>
          <p:cNvSpPr/>
          <p:nvPr/>
        </p:nvSpPr>
        <p:spPr>
          <a:xfrm>
            <a:off x="5991368" y="1118107"/>
            <a:ext cx="5991368" cy="369332"/>
          </a:xfrm>
          <a:prstGeom prst="rect">
            <a:avLst/>
          </a:prstGeom>
        </p:spPr>
        <p:txBody>
          <a:bodyPr wrap="square">
            <a:spAutoFit/>
          </a:bodyPr>
          <a:lstStyle/>
          <a:p>
            <a:r>
              <a:rPr lang="en-US" altLang="ko-KR" dirty="0">
                <a:solidFill>
                  <a:schemeClr val="tx1">
                    <a:lumMod val="75000"/>
                    <a:lumOff val="25000"/>
                  </a:schemeClr>
                </a:solidFill>
                <a:cs typeface="Arial" pitchFamily="34" charset="0"/>
              </a:rPr>
              <a:t>Primary &amp; Secondary Objectives | Expected Outcome</a:t>
            </a:r>
          </a:p>
        </p:txBody>
      </p:sp>
      <p:sp>
        <p:nvSpPr>
          <p:cNvPr id="5" name="TextBox 4">
            <a:extLst>
              <a:ext uri="{FF2B5EF4-FFF2-40B4-BE49-F238E27FC236}">
                <a16:creationId xmlns:a16="http://schemas.microsoft.com/office/drawing/2014/main" id="{5D53A1F4-A765-4462-8C20-E173BD17794D}"/>
              </a:ext>
            </a:extLst>
          </p:cNvPr>
          <p:cNvSpPr txBox="1"/>
          <p:nvPr/>
        </p:nvSpPr>
        <p:spPr>
          <a:xfrm>
            <a:off x="605052" y="1487439"/>
            <a:ext cx="11377684" cy="2296654"/>
          </a:xfrm>
          <a:prstGeom prst="rect">
            <a:avLst/>
          </a:prstGeom>
          <a:noFill/>
        </p:spPr>
        <p:txBody>
          <a:bodyPr wrap="square">
            <a:spAutoFit/>
          </a:bodyPr>
          <a:lstStyle/>
          <a:p>
            <a:pPr marL="0" marR="0" algn="just">
              <a:lnSpc>
                <a:spcPct val="115000"/>
              </a:lnSpc>
              <a:spcBef>
                <a:spcPts val="0"/>
              </a:spcBef>
              <a:spcAft>
                <a:spcPts val="0"/>
              </a:spcAft>
            </a:pPr>
            <a:r>
              <a:rPr lang="en-US" sz="1800" b="1" dirty="0">
                <a:effectLst/>
                <a:latin typeface="Times New Roman" panose="02020603050405020304" pitchFamily="18" charset="0"/>
                <a:ea typeface="Calibri" panose="020F0502020204030204" pitchFamily="34" charset="0"/>
              </a:rPr>
              <a:t>Expected outcome.</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arenR"/>
            </a:pPr>
            <a:r>
              <a:rPr lang="en-US" sz="1800" dirty="0">
                <a:effectLst/>
                <a:latin typeface="Times New Roman" panose="02020603050405020304" pitchFamily="18" charset="0"/>
                <a:ea typeface="Calibri" panose="020F0502020204030204" pitchFamily="34" charset="0"/>
              </a:rPr>
              <a:t>Increase in customer base, loyalty and delighted customers.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arenR"/>
            </a:pPr>
            <a:r>
              <a:rPr lang="en-US" sz="1800" dirty="0">
                <a:effectLst/>
                <a:latin typeface="Times New Roman" panose="02020603050405020304" pitchFamily="18" charset="0"/>
                <a:ea typeface="Calibri" panose="020F0502020204030204" pitchFamily="34" charset="0"/>
              </a:rPr>
              <a:t>Less attrition of customers.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arenR"/>
            </a:pPr>
            <a:r>
              <a:rPr lang="en-US" sz="1800" dirty="0">
                <a:effectLst/>
                <a:latin typeface="Times New Roman" panose="02020603050405020304" pitchFamily="18" charset="0"/>
                <a:ea typeface="Calibri" panose="020F0502020204030204" pitchFamily="34" charset="0"/>
              </a:rPr>
              <a:t>Improvement in service delivery scores.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arenR"/>
            </a:pPr>
            <a:r>
              <a:rPr lang="en-US" sz="1800" dirty="0">
                <a:effectLst/>
                <a:latin typeface="Times New Roman" panose="02020603050405020304" pitchFamily="18" charset="0"/>
                <a:ea typeface="Calibri" panose="020F0502020204030204" pitchFamily="34" charset="0"/>
              </a:rPr>
              <a:t>Decrease in complaints and Negative only sentiment. Increase in praise and positive only sentiment.</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arenR"/>
            </a:pPr>
            <a:r>
              <a:rPr lang="en-US" sz="1800" dirty="0">
                <a:effectLst/>
                <a:latin typeface="Times New Roman" panose="02020603050405020304" pitchFamily="18" charset="0"/>
                <a:ea typeface="Calibri" panose="020F0502020204030204" pitchFamily="34" charset="0"/>
              </a:rPr>
              <a:t>Improvement in customers experience in using the Web and mobile applications.</a:t>
            </a:r>
          </a:p>
          <a:p>
            <a:pPr marL="342900" marR="0" lvl="0" indent="-342900" algn="just">
              <a:lnSpc>
                <a:spcPct val="115000"/>
              </a:lnSpc>
              <a:spcBef>
                <a:spcPts val="0"/>
              </a:spcBef>
              <a:spcAft>
                <a:spcPts val="0"/>
              </a:spcAft>
              <a:buFont typeface="+mj-lt"/>
              <a:buAutoNum type="arabicParenR"/>
            </a:pPr>
            <a:r>
              <a:rPr lang="en-US" sz="1800" dirty="0">
                <a:effectLst/>
                <a:latin typeface="Times New Roman" panose="02020603050405020304" pitchFamily="18" charset="0"/>
                <a:ea typeface="Calibri" panose="020F0502020204030204" pitchFamily="34" charset="0"/>
              </a:rPr>
              <a:t>Resolving the Payment issues and More promotional offers to attract customers.</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93840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Methodology</a:t>
            </a:r>
          </a:p>
        </p:txBody>
      </p:sp>
      <p:sp>
        <p:nvSpPr>
          <p:cNvPr id="3" name="TextBox 2"/>
          <p:cNvSpPr txBox="1"/>
          <p:nvPr/>
        </p:nvSpPr>
        <p:spPr>
          <a:xfrm>
            <a:off x="7069540" y="1132764"/>
            <a:ext cx="4699127" cy="369332"/>
          </a:xfrm>
          <a:prstGeom prst="rect">
            <a:avLst/>
          </a:prstGeom>
          <a:noFill/>
        </p:spPr>
        <p:txBody>
          <a:bodyPr wrap="square" rtlCol="0">
            <a:spAutoFit/>
          </a:bodyPr>
          <a:lstStyle/>
          <a:p>
            <a:pPr algn="r"/>
            <a:r>
              <a:rPr lang="en-US" dirty="0"/>
              <a:t>Conceptual Framework | Research Design</a:t>
            </a:r>
          </a:p>
        </p:txBody>
      </p:sp>
      <p:sp>
        <p:nvSpPr>
          <p:cNvPr id="4" name="TextBox 3">
            <a:extLst>
              <a:ext uri="{FF2B5EF4-FFF2-40B4-BE49-F238E27FC236}">
                <a16:creationId xmlns:a16="http://schemas.microsoft.com/office/drawing/2014/main" id="{42BD0820-E0A4-49E5-9161-B3D0E2D48C1A}"/>
              </a:ext>
            </a:extLst>
          </p:cNvPr>
          <p:cNvSpPr txBox="1"/>
          <p:nvPr/>
        </p:nvSpPr>
        <p:spPr>
          <a:xfrm>
            <a:off x="339226" y="1502096"/>
            <a:ext cx="4699127" cy="369332"/>
          </a:xfrm>
          <a:prstGeom prst="rect">
            <a:avLst/>
          </a:prstGeom>
          <a:noFill/>
        </p:spPr>
        <p:txBody>
          <a:bodyPr wrap="square" rtlCol="0">
            <a:spAutoFit/>
          </a:bodyPr>
          <a:lstStyle/>
          <a:p>
            <a:r>
              <a:rPr lang="en-US" dirty="0"/>
              <a:t>Conceptual Framework</a:t>
            </a:r>
          </a:p>
        </p:txBody>
      </p:sp>
      <p:sp>
        <p:nvSpPr>
          <p:cNvPr id="6" name="TextBox 5">
            <a:extLst>
              <a:ext uri="{FF2B5EF4-FFF2-40B4-BE49-F238E27FC236}">
                <a16:creationId xmlns:a16="http://schemas.microsoft.com/office/drawing/2014/main" id="{FA99549C-CF49-40E3-B0EA-9DF96697380D}"/>
              </a:ext>
            </a:extLst>
          </p:cNvPr>
          <p:cNvSpPr txBox="1"/>
          <p:nvPr/>
        </p:nvSpPr>
        <p:spPr>
          <a:xfrm>
            <a:off x="489338" y="2020177"/>
            <a:ext cx="11309077" cy="2615203"/>
          </a:xfrm>
          <a:prstGeom prst="rect">
            <a:avLst/>
          </a:prstGeom>
          <a:noFill/>
        </p:spPr>
        <p:txBody>
          <a:bodyPr wrap="square">
            <a:spAutoFit/>
          </a:bodyPr>
          <a:lstStyle/>
          <a:p>
            <a:pPr marL="342900" marR="0" lvl="0" indent="-342900" algn="just">
              <a:lnSpc>
                <a:spcPct val="115000"/>
              </a:lnSpc>
              <a:spcBef>
                <a:spcPts val="0"/>
              </a:spcBef>
              <a:spcAft>
                <a:spcPts val="0"/>
              </a:spcAft>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rPr>
              <a:t>Text Cleaning.</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rPr>
              <a:t>Labelling the Reviews 2 class (Not Negative and negative) and 5 class (complaints</a:t>
            </a:r>
            <a:r>
              <a:rPr lang="en-US" sz="1800" dirty="0">
                <a:effectLst/>
                <a:latin typeface="Times New Roman" panose="02020603050405020304" pitchFamily="18" charset="0"/>
                <a:ea typeface="Calibri" panose="020F0502020204030204" pitchFamily="34" charset="0"/>
              </a:rPr>
              <a:t>, Negative only, Positive only and praises</a:t>
            </a:r>
            <a:r>
              <a:rPr lang="en-IN" sz="1800" dirty="0">
                <a:solidFill>
                  <a:srgbClr val="000000"/>
                </a:solidFill>
                <a:effectLst/>
                <a:latin typeface="Times New Roman" panose="02020603050405020304" pitchFamily="18" charset="0"/>
                <a:ea typeface="Calibri" panose="020F0502020204030204" pitchFamily="34" charset="0"/>
              </a:rPr>
              <a:t>) to understand the sentiments.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rPr>
              <a:t>Identifying  the best lexicon NRC VS Vader which gives better results</a:t>
            </a:r>
            <a:r>
              <a:rPr lang="en-IN" dirty="0">
                <a:solidFill>
                  <a:srgbClr val="000000"/>
                </a:solidFill>
                <a:latin typeface="Times New Roman" panose="02020603050405020304" pitchFamily="18" charset="0"/>
                <a:ea typeface="Calibri" panose="020F0502020204030204" pitchFamily="34" charset="0"/>
              </a:rPr>
              <a:t> done for </a:t>
            </a:r>
            <a:r>
              <a:rPr lang="en-IN" sz="1800" dirty="0">
                <a:solidFill>
                  <a:srgbClr val="000000"/>
                </a:solidFill>
                <a:effectLst/>
                <a:latin typeface="Times New Roman" panose="02020603050405020304" pitchFamily="18" charset="0"/>
                <a:ea typeface="Calibri" panose="020F0502020204030204" pitchFamily="34" charset="0"/>
              </a:rPr>
              <a:t> 2 class sentiment.</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rPr>
              <a:t>Test the 2 class and 5 class sentiments with Naive Bayesian and SVM (support vector Machine) models.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rPr>
              <a:t>Analyse the </a:t>
            </a:r>
            <a:r>
              <a:rPr lang="en-IN" sz="1800" dirty="0" err="1">
                <a:solidFill>
                  <a:srgbClr val="000000"/>
                </a:solidFill>
                <a:effectLst/>
                <a:latin typeface="Times New Roman" panose="02020603050405020304" pitchFamily="18" charset="0"/>
                <a:ea typeface="Calibri" panose="020F0502020204030204" pitchFamily="34" charset="0"/>
              </a:rPr>
              <a:t>Avg</a:t>
            </a:r>
            <a:r>
              <a:rPr lang="en-IN" sz="1800" dirty="0">
                <a:solidFill>
                  <a:srgbClr val="000000"/>
                </a:solidFill>
                <a:effectLst/>
                <a:latin typeface="Times New Roman" panose="02020603050405020304" pitchFamily="18" charset="0"/>
                <a:ea typeface="Calibri" panose="020F0502020204030204" pitchFamily="34" charset="0"/>
              </a:rPr>
              <a:t> word count and </a:t>
            </a:r>
            <a:r>
              <a:rPr lang="en-IN" sz="1800" dirty="0" err="1">
                <a:solidFill>
                  <a:srgbClr val="000000"/>
                </a:solidFill>
                <a:effectLst/>
                <a:latin typeface="Times New Roman" panose="02020603050405020304" pitchFamily="18" charset="0"/>
                <a:ea typeface="Calibri" panose="020F0502020204030204" pitchFamily="34" charset="0"/>
              </a:rPr>
              <a:t>Avg</a:t>
            </a:r>
            <a:r>
              <a:rPr lang="en-IN" sz="1800" dirty="0">
                <a:solidFill>
                  <a:srgbClr val="000000"/>
                </a:solidFill>
                <a:effectLst/>
                <a:latin typeface="Times New Roman" panose="02020603050405020304" pitchFamily="18" charset="0"/>
                <a:ea typeface="Calibri" panose="020F0502020204030204" pitchFamily="34" charset="0"/>
              </a:rPr>
              <a:t> length of the reviews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rPr>
              <a:t>Analyse the complaints and Praises to generate insights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rPr>
              <a:t>Analyse the product features contributing to  sentiments performance over the period of time to generate insights.</a:t>
            </a:r>
          </a:p>
        </p:txBody>
      </p:sp>
    </p:spTree>
    <p:extLst>
      <p:ext uri="{BB962C8B-B14F-4D97-AF65-F5344CB8AC3E}">
        <p14:creationId xmlns:p14="http://schemas.microsoft.com/office/powerpoint/2010/main" val="3387666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Methodology</a:t>
            </a:r>
          </a:p>
        </p:txBody>
      </p:sp>
      <p:sp>
        <p:nvSpPr>
          <p:cNvPr id="3" name="TextBox 2"/>
          <p:cNvSpPr txBox="1"/>
          <p:nvPr/>
        </p:nvSpPr>
        <p:spPr>
          <a:xfrm>
            <a:off x="7069540" y="1132764"/>
            <a:ext cx="4699127" cy="369332"/>
          </a:xfrm>
          <a:prstGeom prst="rect">
            <a:avLst/>
          </a:prstGeom>
          <a:noFill/>
        </p:spPr>
        <p:txBody>
          <a:bodyPr wrap="square" rtlCol="0">
            <a:spAutoFit/>
          </a:bodyPr>
          <a:lstStyle/>
          <a:p>
            <a:pPr algn="r"/>
            <a:r>
              <a:rPr lang="en-US" dirty="0"/>
              <a:t>Conceptual Framework | Research Design</a:t>
            </a:r>
          </a:p>
        </p:txBody>
      </p:sp>
      <p:sp>
        <p:nvSpPr>
          <p:cNvPr id="4" name="TextBox 3">
            <a:extLst>
              <a:ext uri="{FF2B5EF4-FFF2-40B4-BE49-F238E27FC236}">
                <a16:creationId xmlns:a16="http://schemas.microsoft.com/office/drawing/2014/main" id="{42BD0820-E0A4-49E5-9161-B3D0E2D48C1A}"/>
              </a:ext>
            </a:extLst>
          </p:cNvPr>
          <p:cNvSpPr txBox="1"/>
          <p:nvPr/>
        </p:nvSpPr>
        <p:spPr>
          <a:xfrm>
            <a:off x="339226" y="1502096"/>
            <a:ext cx="4699127" cy="369332"/>
          </a:xfrm>
          <a:prstGeom prst="rect">
            <a:avLst/>
          </a:prstGeom>
          <a:noFill/>
        </p:spPr>
        <p:txBody>
          <a:bodyPr wrap="square" rtlCol="0">
            <a:spAutoFit/>
          </a:bodyPr>
          <a:lstStyle/>
          <a:p>
            <a:r>
              <a:rPr lang="en-US" dirty="0"/>
              <a:t>Research Design</a:t>
            </a:r>
          </a:p>
        </p:txBody>
      </p:sp>
      <p:sp>
        <p:nvSpPr>
          <p:cNvPr id="6" name="TextBox 5">
            <a:extLst>
              <a:ext uri="{FF2B5EF4-FFF2-40B4-BE49-F238E27FC236}">
                <a16:creationId xmlns:a16="http://schemas.microsoft.com/office/drawing/2014/main" id="{FA99549C-CF49-40E3-B0EA-9DF96697380D}"/>
              </a:ext>
            </a:extLst>
          </p:cNvPr>
          <p:cNvSpPr txBox="1"/>
          <p:nvPr/>
        </p:nvSpPr>
        <p:spPr>
          <a:xfrm>
            <a:off x="489339" y="2020177"/>
            <a:ext cx="11279328" cy="4235647"/>
          </a:xfrm>
          <a:prstGeom prst="rect">
            <a:avLst/>
          </a:prstGeom>
          <a:noFill/>
        </p:spPr>
        <p:txBody>
          <a:bodyPr wrap="square">
            <a:spAutoFit/>
          </a:bodyPr>
          <a:lstStyle/>
          <a:p>
            <a:pPr marR="0" lvl="0" algn="just">
              <a:lnSpc>
                <a:spcPct val="115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rPr>
              <a:t>Leverage on Text analytics using TDSP process.</a:t>
            </a:r>
          </a:p>
          <a:p>
            <a:pPr marL="800100" lvl="1" indent="-342900" algn="just">
              <a:lnSpc>
                <a:spcPct val="115000"/>
              </a:lnSpc>
              <a:buFont typeface="+mj-lt"/>
              <a:buAutoNum type="arabicPeriod"/>
            </a:pPr>
            <a:r>
              <a:rPr lang="en-IN" dirty="0">
                <a:solidFill>
                  <a:srgbClr val="000000"/>
                </a:solidFill>
                <a:latin typeface="Times New Roman" panose="02020603050405020304" pitchFamily="18" charset="0"/>
                <a:ea typeface="Calibri" panose="020F0502020204030204" pitchFamily="34" charset="0"/>
              </a:rPr>
              <a:t>Business Understanding</a:t>
            </a:r>
          </a:p>
          <a:p>
            <a:pPr marL="800100" lvl="1" indent="-342900" algn="just">
              <a:lnSpc>
                <a:spcPct val="115000"/>
              </a:lnSpc>
              <a:buFont typeface="+mj-lt"/>
              <a:buAutoNum type="arabicPeriod"/>
            </a:pPr>
            <a:r>
              <a:rPr lang="en-IN" dirty="0">
                <a:solidFill>
                  <a:srgbClr val="000000"/>
                </a:solidFill>
                <a:latin typeface="Times New Roman" panose="02020603050405020304" pitchFamily="18" charset="0"/>
                <a:ea typeface="Calibri" panose="020F0502020204030204" pitchFamily="34" charset="0"/>
              </a:rPr>
              <a:t>Data Acquisition and understanding</a:t>
            </a:r>
          </a:p>
          <a:p>
            <a:pPr marL="1314450" lvl="2" indent="-400050">
              <a:buFont typeface="+mj-lt"/>
              <a:buAutoNum type="alphaLcParenR"/>
            </a:pPr>
            <a:r>
              <a:rPr lang="en-IN" sz="1800" dirty="0">
                <a:solidFill>
                  <a:srgbClr val="000000"/>
                </a:solidFill>
                <a:effectLst/>
                <a:latin typeface="Times New Roman" panose="02020603050405020304" pitchFamily="18" charset="0"/>
                <a:ea typeface="Calibri" panose="020F0502020204030204" pitchFamily="34" charset="0"/>
              </a:rPr>
              <a:t>Use web scrapping of woohoo brand Google reviews to collect customer reviews/ comments. </a:t>
            </a:r>
          </a:p>
          <a:p>
            <a:pPr marL="1314450" lvl="2" indent="-400050">
              <a:buFont typeface="+mj-lt"/>
              <a:buAutoNum type="alphaLcParenR"/>
            </a:pPr>
            <a:r>
              <a:rPr lang="en-US" dirty="0">
                <a:solidFill>
                  <a:srgbClr val="000000"/>
                </a:solidFill>
                <a:latin typeface="Calibri" panose="020F0502020204030204" pitchFamily="34" charset="0"/>
                <a:ea typeface="Calibri" panose="020F0502020204030204" pitchFamily="34" charset="0"/>
              </a:rPr>
              <a:t>Text cleaning</a:t>
            </a:r>
          </a:p>
          <a:p>
            <a:pPr marL="1314450" lvl="2" indent="-400050">
              <a:buFont typeface="+mj-lt"/>
              <a:buAutoNum type="alphaLcParenR"/>
            </a:pPr>
            <a:r>
              <a:rPr lang="en-US" dirty="0">
                <a:solidFill>
                  <a:srgbClr val="000000"/>
                </a:solidFill>
                <a:latin typeface="Calibri" panose="020F0502020204030204" pitchFamily="34" charset="0"/>
                <a:ea typeface="Calibri" panose="020F0502020204030204" pitchFamily="34" charset="0"/>
              </a:rPr>
              <a:t>Labelling 2 class and 5 Class sentiments</a:t>
            </a:r>
          </a:p>
          <a:p>
            <a:pPr marL="1314450" lvl="2" indent="-400050">
              <a:buFont typeface="+mj-lt"/>
              <a:buAutoNum type="alphaLcParenR"/>
            </a:pPr>
            <a:r>
              <a:rPr lang="en-US" dirty="0">
                <a:solidFill>
                  <a:srgbClr val="000000"/>
                </a:solidFill>
                <a:latin typeface="Calibri" panose="020F0502020204030204" pitchFamily="34" charset="0"/>
                <a:ea typeface="Calibri" panose="020F0502020204030204" pitchFamily="34" charset="0"/>
              </a:rPr>
              <a:t>Feature data set (Identifying and labelling features) </a:t>
            </a:r>
          </a:p>
          <a:p>
            <a:pPr marL="1314450" lvl="2" indent="-400050">
              <a:buFont typeface="+mj-lt"/>
              <a:buAutoNum type="alphaLcParenR"/>
            </a:pPr>
            <a:r>
              <a:rPr lang="en-US" dirty="0">
                <a:solidFill>
                  <a:srgbClr val="000000"/>
                </a:solidFill>
                <a:latin typeface="Calibri" panose="020F0502020204030204" pitchFamily="34" charset="0"/>
                <a:ea typeface="Calibri" panose="020F0502020204030204" pitchFamily="34" charset="0"/>
              </a:rPr>
              <a:t>Document matrix  (</a:t>
            </a:r>
            <a:r>
              <a:rPr lang="en-IN" dirty="0">
                <a:solidFill>
                  <a:srgbClr val="000000"/>
                </a:solidFill>
                <a:latin typeface="Calibri" panose="020F0502020204030204" pitchFamily="34" charset="0"/>
                <a:ea typeface="Calibri" panose="020F0502020204030204" pitchFamily="34" charset="0"/>
              </a:rPr>
              <a:t>Bag of Words (</a:t>
            </a:r>
            <a:r>
              <a:rPr lang="en-IN" dirty="0" err="1">
                <a:solidFill>
                  <a:srgbClr val="000000"/>
                </a:solidFill>
                <a:latin typeface="Calibri" panose="020F0502020204030204" pitchFamily="34" charset="0"/>
                <a:ea typeface="Calibri" panose="020F0502020204030204" pitchFamily="34" charset="0"/>
              </a:rPr>
              <a:t>BoW</a:t>
            </a:r>
            <a:r>
              <a:rPr lang="en-IN" dirty="0">
                <a:solidFill>
                  <a:srgbClr val="000000"/>
                </a:solidFill>
                <a:latin typeface="Calibri" panose="020F0502020204030204" pitchFamily="34" charset="0"/>
                <a:ea typeface="Calibri" panose="020F0502020204030204" pitchFamily="34" charset="0"/>
              </a:rPr>
              <a:t>) using Count Vectorizer</a:t>
            </a:r>
            <a:r>
              <a:rPr lang="en-US" dirty="0">
                <a:solidFill>
                  <a:srgbClr val="000000"/>
                </a:solidFill>
                <a:latin typeface="Calibri" panose="020F0502020204030204" pitchFamily="34" charset="0"/>
                <a:ea typeface="Calibri" panose="020F0502020204030204" pitchFamily="34" charset="0"/>
              </a:rPr>
              <a:t>  and TFIDF)</a:t>
            </a:r>
          </a:p>
          <a:p>
            <a:pPr marL="1314450" lvl="2" indent="-400050">
              <a:buFont typeface="+mj-lt"/>
              <a:buAutoNum type="alphaLcParenR"/>
            </a:pPr>
            <a:r>
              <a:rPr lang="en-US" dirty="0">
                <a:solidFill>
                  <a:srgbClr val="000000"/>
                </a:solidFill>
                <a:latin typeface="Calibri" panose="020F0502020204030204" pitchFamily="34" charset="0"/>
                <a:ea typeface="Calibri" panose="020F0502020204030204" pitchFamily="34" charset="0"/>
              </a:rPr>
              <a:t>Exploratory </a:t>
            </a:r>
          </a:p>
          <a:p>
            <a:pPr marL="857250" lvl="1" indent="-400050">
              <a:buFont typeface="+mj-lt"/>
              <a:buAutoNum type="arabicPeriod"/>
            </a:pPr>
            <a:r>
              <a:rPr lang="en-IN" dirty="0">
                <a:solidFill>
                  <a:srgbClr val="000000"/>
                </a:solidFill>
                <a:latin typeface="Times New Roman" panose="02020603050405020304" pitchFamily="18" charset="0"/>
              </a:rPr>
              <a:t>Modelling – Model training and Evaluation for 2 class and 5 class sentiments</a:t>
            </a:r>
          </a:p>
          <a:p>
            <a:pPr marL="800100" lvl="1" indent="-342900" algn="just">
              <a:lnSpc>
                <a:spcPct val="115000"/>
              </a:lnSpc>
              <a:buFont typeface="+mj-lt"/>
              <a:buAutoNum type="arabicPeriod"/>
            </a:pPr>
            <a:r>
              <a:rPr lang="en-IN" dirty="0">
                <a:solidFill>
                  <a:srgbClr val="000000"/>
                </a:solidFill>
                <a:latin typeface="Times New Roman" panose="02020603050405020304" pitchFamily="18" charset="0"/>
                <a:ea typeface="Calibri" panose="020F0502020204030204" pitchFamily="34" charset="0"/>
              </a:rPr>
              <a:t>Deployment </a:t>
            </a:r>
          </a:p>
          <a:p>
            <a:pPr marL="800100" lvl="1" indent="-342900" algn="just">
              <a:lnSpc>
                <a:spcPct val="115000"/>
              </a:lnSpc>
              <a:buFont typeface="+mj-lt"/>
              <a:buAutoNum type="arabicPeriod"/>
            </a:pPr>
            <a:r>
              <a:rPr lang="en-IN" dirty="0">
                <a:solidFill>
                  <a:srgbClr val="000000"/>
                </a:solidFill>
                <a:latin typeface="Times New Roman" panose="02020603050405020304" pitchFamily="18" charset="0"/>
                <a:ea typeface="Calibri" panose="020F0502020204030204" pitchFamily="34" charset="0"/>
              </a:rPr>
              <a:t>Customer Acceptance</a:t>
            </a:r>
          </a:p>
          <a:p>
            <a:pPr marL="800100" lvl="1" indent="-342900" algn="just">
              <a:lnSpc>
                <a:spcPct val="115000"/>
              </a:lnSpc>
              <a:buFont typeface="+mj-lt"/>
              <a:buAutoNum type="arabicPeriod"/>
            </a:pPr>
            <a:endParaRPr lang="en-IN" dirty="0">
              <a:solidFill>
                <a:srgbClr val="000000"/>
              </a:solidFill>
              <a:latin typeface="Times New Roman" panose="02020603050405020304" pitchFamily="18" charset="0"/>
              <a:ea typeface="Calibri" panose="020F0502020204030204" pitchFamily="34" charset="0"/>
            </a:endParaRPr>
          </a:p>
          <a:p>
            <a:pPr marL="342900" marR="0" lvl="0" indent="-342900" algn="just">
              <a:lnSpc>
                <a:spcPct val="115000"/>
              </a:lnSpc>
              <a:spcBef>
                <a:spcPts val="0"/>
              </a:spcBef>
              <a:spcAft>
                <a:spcPts val="0"/>
              </a:spcAft>
              <a:buFont typeface="+mj-lt"/>
              <a:buAutoNum type="arabicPeriod"/>
            </a:pPr>
            <a:endParaRPr lang="en-IN"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238834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Understanding</a:t>
            </a:r>
          </a:p>
        </p:txBody>
      </p:sp>
      <p:sp>
        <p:nvSpPr>
          <p:cNvPr id="5" name="TextBox 4">
            <a:extLst>
              <a:ext uri="{FF2B5EF4-FFF2-40B4-BE49-F238E27FC236}">
                <a16:creationId xmlns:a16="http://schemas.microsoft.com/office/drawing/2014/main" id="{4C6F8FA6-DB08-4060-9832-77D337D2BF55}"/>
              </a:ext>
            </a:extLst>
          </p:cNvPr>
          <p:cNvSpPr txBox="1"/>
          <p:nvPr/>
        </p:nvSpPr>
        <p:spPr>
          <a:xfrm>
            <a:off x="6305266" y="1131751"/>
            <a:ext cx="5463401" cy="369332"/>
          </a:xfrm>
          <a:prstGeom prst="rect">
            <a:avLst/>
          </a:prstGeom>
          <a:noFill/>
        </p:spPr>
        <p:txBody>
          <a:bodyPr wrap="square" rtlCol="0">
            <a:spAutoFit/>
          </a:bodyPr>
          <a:lstStyle/>
          <a:p>
            <a:pPr algn="r"/>
            <a:r>
              <a:rPr lang="en-US" altLang="ko-KR" dirty="0">
                <a:solidFill>
                  <a:schemeClr val="tx1">
                    <a:lumMod val="75000"/>
                    <a:lumOff val="25000"/>
                  </a:schemeClr>
                </a:solidFill>
                <a:latin typeface="+mj-lt"/>
                <a:ea typeface="FZShuTi" pitchFamily="2" charset="-122"/>
                <a:cs typeface="Arial" pitchFamily="34" charset="0"/>
              </a:rPr>
              <a:t>Business Impact | Challenges |  Monetary Impact </a:t>
            </a:r>
            <a:endParaRPr lang="en-US" altLang="ko-KR" dirty="0">
              <a:solidFill>
                <a:schemeClr val="tx1">
                  <a:lumMod val="75000"/>
                  <a:lumOff val="25000"/>
                </a:schemeClr>
              </a:solidFill>
              <a:latin typeface="+mj-lt"/>
              <a:cs typeface="Arial" pitchFamily="34" charset="0"/>
            </a:endParaRPr>
          </a:p>
        </p:txBody>
      </p:sp>
      <p:grpSp>
        <p:nvGrpSpPr>
          <p:cNvPr id="6" name="Group 5">
            <a:extLst>
              <a:ext uri="{FF2B5EF4-FFF2-40B4-BE49-F238E27FC236}">
                <a16:creationId xmlns:a16="http://schemas.microsoft.com/office/drawing/2014/main" id="{544374D3-5954-4B5E-82CA-B540E8075399}"/>
              </a:ext>
            </a:extLst>
          </p:cNvPr>
          <p:cNvGrpSpPr/>
          <p:nvPr/>
        </p:nvGrpSpPr>
        <p:grpSpPr>
          <a:xfrm>
            <a:off x="272764" y="1479031"/>
            <a:ext cx="7552380" cy="4833397"/>
            <a:chOff x="272764" y="1479031"/>
            <a:chExt cx="7552380" cy="4833397"/>
          </a:xfrm>
        </p:grpSpPr>
        <p:sp>
          <p:nvSpPr>
            <p:cNvPr id="7" name="TextBox 6">
              <a:extLst>
                <a:ext uri="{FF2B5EF4-FFF2-40B4-BE49-F238E27FC236}">
                  <a16:creationId xmlns:a16="http://schemas.microsoft.com/office/drawing/2014/main" id="{C8AAD6F1-E42E-4264-82D7-0AA82A2C5850}"/>
                </a:ext>
              </a:extLst>
            </p:cNvPr>
            <p:cNvSpPr txBox="1"/>
            <p:nvPr/>
          </p:nvSpPr>
          <p:spPr>
            <a:xfrm>
              <a:off x="313037" y="1479031"/>
              <a:ext cx="2653499" cy="646331"/>
            </a:xfrm>
            <a:prstGeom prst="rect">
              <a:avLst/>
            </a:prstGeom>
            <a:noFill/>
            <a:ln>
              <a:solidFill>
                <a:schemeClr val="tx1"/>
              </a:solidFill>
            </a:ln>
          </p:spPr>
          <p:txBody>
            <a:bodyPr wrap="square" rtlCol="0">
              <a:spAutoFit/>
            </a:bodyPr>
            <a:lstStyle/>
            <a:p>
              <a:r>
                <a:rPr lang="en-US" sz="1200" dirty="0"/>
                <a:t>Multiple Brands in the market.</a:t>
              </a:r>
            </a:p>
            <a:p>
              <a:r>
                <a:rPr lang="en-US" sz="1200" dirty="0"/>
                <a:t>Want to sell Gift card of there brand </a:t>
              </a:r>
            </a:p>
          </p:txBody>
        </p:sp>
        <p:sp>
          <p:nvSpPr>
            <p:cNvPr id="8" name="TextBox 7">
              <a:extLst>
                <a:ext uri="{FF2B5EF4-FFF2-40B4-BE49-F238E27FC236}">
                  <a16:creationId xmlns:a16="http://schemas.microsoft.com/office/drawing/2014/main" id="{5862EA7C-E097-48E8-A954-59EA67F8EFB9}"/>
                </a:ext>
              </a:extLst>
            </p:cNvPr>
            <p:cNvSpPr txBox="1"/>
            <p:nvPr/>
          </p:nvSpPr>
          <p:spPr>
            <a:xfrm>
              <a:off x="6401716" y="5825943"/>
              <a:ext cx="1182129" cy="461665"/>
            </a:xfrm>
            <a:prstGeom prst="rect">
              <a:avLst/>
            </a:prstGeom>
            <a:noFill/>
            <a:ln>
              <a:solidFill>
                <a:schemeClr val="tx1"/>
              </a:solidFill>
            </a:ln>
          </p:spPr>
          <p:txBody>
            <a:bodyPr wrap="square" rtlCol="0">
              <a:spAutoFit/>
            </a:bodyPr>
            <a:lstStyle/>
            <a:p>
              <a:r>
                <a:rPr lang="en-US" sz="1200" dirty="0"/>
                <a:t>Institutional customers </a:t>
              </a:r>
            </a:p>
          </p:txBody>
        </p:sp>
        <p:sp>
          <p:nvSpPr>
            <p:cNvPr id="9" name="TextBox 8">
              <a:extLst>
                <a:ext uri="{FF2B5EF4-FFF2-40B4-BE49-F238E27FC236}">
                  <a16:creationId xmlns:a16="http://schemas.microsoft.com/office/drawing/2014/main" id="{DE2B1103-ACF3-448A-98CE-57A0A4F9AD7F}"/>
                </a:ext>
              </a:extLst>
            </p:cNvPr>
            <p:cNvSpPr txBox="1"/>
            <p:nvPr/>
          </p:nvSpPr>
          <p:spPr>
            <a:xfrm>
              <a:off x="4523433" y="4951755"/>
              <a:ext cx="1117142" cy="461665"/>
            </a:xfrm>
            <a:prstGeom prst="rect">
              <a:avLst/>
            </a:prstGeom>
            <a:noFill/>
            <a:ln>
              <a:solidFill>
                <a:schemeClr val="tx1"/>
              </a:solidFill>
            </a:ln>
          </p:spPr>
          <p:txBody>
            <a:bodyPr wrap="square" rtlCol="0">
              <a:spAutoFit/>
            </a:bodyPr>
            <a:lstStyle/>
            <a:p>
              <a:r>
                <a:rPr lang="en-US" sz="1200" dirty="0"/>
                <a:t>Individual  customers </a:t>
              </a:r>
            </a:p>
          </p:txBody>
        </p:sp>
        <p:sp>
          <p:nvSpPr>
            <p:cNvPr id="10" name="TextBox 9">
              <a:extLst>
                <a:ext uri="{FF2B5EF4-FFF2-40B4-BE49-F238E27FC236}">
                  <a16:creationId xmlns:a16="http://schemas.microsoft.com/office/drawing/2014/main" id="{4E879D58-666A-437B-A47B-BDB6700E123F}"/>
                </a:ext>
              </a:extLst>
            </p:cNvPr>
            <p:cNvSpPr txBox="1"/>
            <p:nvPr/>
          </p:nvSpPr>
          <p:spPr>
            <a:xfrm>
              <a:off x="272764" y="2570205"/>
              <a:ext cx="2653499" cy="646331"/>
            </a:xfrm>
            <a:prstGeom prst="rect">
              <a:avLst/>
            </a:prstGeom>
            <a:noFill/>
            <a:ln>
              <a:solidFill>
                <a:schemeClr val="tx1"/>
              </a:solidFill>
            </a:ln>
          </p:spPr>
          <p:txBody>
            <a:bodyPr wrap="square" rtlCol="0">
              <a:spAutoFit/>
            </a:bodyPr>
            <a:lstStyle/>
            <a:p>
              <a:pPr algn="ctr"/>
              <a:r>
                <a:rPr lang="en-US" sz="1200" dirty="0"/>
                <a:t>Approach the Gift card company to sell Authorized by RBI to sell Gift card – Using Woohoo App</a:t>
              </a:r>
            </a:p>
          </p:txBody>
        </p:sp>
        <p:cxnSp>
          <p:nvCxnSpPr>
            <p:cNvPr id="11" name="Straight Arrow Connector 10">
              <a:extLst>
                <a:ext uri="{FF2B5EF4-FFF2-40B4-BE49-F238E27FC236}">
                  <a16:creationId xmlns:a16="http://schemas.microsoft.com/office/drawing/2014/main" id="{7863DA73-1B19-4935-91CA-06D00EF06349}"/>
                </a:ext>
              </a:extLst>
            </p:cNvPr>
            <p:cNvCxnSpPr/>
            <p:nvPr/>
          </p:nvCxnSpPr>
          <p:spPr>
            <a:xfrm>
              <a:off x="1499286" y="2125362"/>
              <a:ext cx="0" cy="4448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5A3064A-F70D-4F10-828D-EFC98CC2E063}"/>
                </a:ext>
              </a:extLst>
            </p:cNvPr>
            <p:cNvCxnSpPr>
              <a:cxnSpLocks/>
            </p:cNvCxnSpPr>
            <p:nvPr/>
          </p:nvCxnSpPr>
          <p:spPr>
            <a:xfrm flipV="1">
              <a:off x="6966747" y="5393272"/>
              <a:ext cx="4980" cy="4216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B1EF79-BDDC-4871-BC16-282BD1114BDC}"/>
                </a:ext>
              </a:extLst>
            </p:cNvPr>
            <p:cNvCxnSpPr>
              <a:cxnSpLocks/>
            </p:cNvCxnSpPr>
            <p:nvPr/>
          </p:nvCxnSpPr>
          <p:spPr>
            <a:xfrm flipV="1">
              <a:off x="5072906" y="4477949"/>
              <a:ext cx="0" cy="4426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40B0D5-0A6D-4B6B-A236-6EABB22AA1E9}"/>
                </a:ext>
              </a:extLst>
            </p:cNvPr>
            <p:cNvSpPr txBox="1"/>
            <p:nvPr/>
          </p:nvSpPr>
          <p:spPr>
            <a:xfrm>
              <a:off x="4551349" y="2490192"/>
              <a:ext cx="2653499" cy="646331"/>
            </a:xfrm>
            <a:prstGeom prst="rect">
              <a:avLst/>
            </a:prstGeom>
            <a:noFill/>
            <a:ln>
              <a:solidFill>
                <a:schemeClr val="tx1"/>
              </a:solidFill>
            </a:ln>
          </p:spPr>
          <p:txBody>
            <a:bodyPr wrap="square" rtlCol="0">
              <a:spAutoFit/>
            </a:bodyPr>
            <a:lstStyle/>
            <a:p>
              <a:pPr algn="ctr"/>
              <a:r>
                <a:rPr lang="en-US" sz="1200" dirty="0"/>
                <a:t>Every card will have  T&amp;C and expiry Validity based on which the card will be redeemed</a:t>
              </a:r>
            </a:p>
          </p:txBody>
        </p:sp>
        <p:sp>
          <p:nvSpPr>
            <p:cNvPr id="15" name="TextBox 14">
              <a:extLst>
                <a:ext uri="{FF2B5EF4-FFF2-40B4-BE49-F238E27FC236}">
                  <a16:creationId xmlns:a16="http://schemas.microsoft.com/office/drawing/2014/main" id="{AD71B5BD-5FBF-4522-B575-3189038C855D}"/>
                </a:ext>
              </a:extLst>
            </p:cNvPr>
            <p:cNvSpPr txBox="1"/>
            <p:nvPr/>
          </p:nvSpPr>
          <p:spPr>
            <a:xfrm>
              <a:off x="378941" y="3667378"/>
              <a:ext cx="2510939" cy="461665"/>
            </a:xfrm>
            <a:prstGeom prst="rect">
              <a:avLst/>
            </a:prstGeom>
            <a:noFill/>
            <a:ln>
              <a:solidFill>
                <a:schemeClr val="tx1"/>
              </a:solidFill>
            </a:ln>
          </p:spPr>
          <p:txBody>
            <a:bodyPr wrap="square" rtlCol="0">
              <a:spAutoFit/>
            </a:bodyPr>
            <a:lstStyle/>
            <a:p>
              <a:r>
                <a:rPr lang="en-US" sz="1200" dirty="0"/>
                <a:t>Gift Sold/ Purchased through Online and offline stores</a:t>
              </a:r>
            </a:p>
          </p:txBody>
        </p:sp>
        <p:sp>
          <p:nvSpPr>
            <p:cNvPr id="16" name="TextBox 15">
              <a:extLst>
                <a:ext uri="{FF2B5EF4-FFF2-40B4-BE49-F238E27FC236}">
                  <a16:creationId xmlns:a16="http://schemas.microsoft.com/office/drawing/2014/main" id="{3AB197DD-0EC7-4D7B-8995-97A99DE5B72D}"/>
                </a:ext>
              </a:extLst>
            </p:cNvPr>
            <p:cNvSpPr txBox="1"/>
            <p:nvPr/>
          </p:nvSpPr>
          <p:spPr>
            <a:xfrm>
              <a:off x="1470568" y="4593114"/>
              <a:ext cx="1495968" cy="276999"/>
            </a:xfrm>
            <a:prstGeom prst="rect">
              <a:avLst/>
            </a:prstGeom>
            <a:noFill/>
            <a:ln>
              <a:solidFill>
                <a:schemeClr val="tx1"/>
              </a:solidFill>
            </a:ln>
          </p:spPr>
          <p:txBody>
            <a:bodyPr wrap="square" rtlCol="0">
              <a:spAutoFit/>
            </a:bodyPr>
            <a:lstStyle/>
            <a:p>
              <a:r>
                <a:rPr lang="en-US" sz="1200" dirty="0"/>
                <a:t>Physical Gift card</a:t>
              </a:r>
            </a:p>
          </p:txBody>
        </p:sp>
        <p:cxnSp>
          <p:nvCxnSpPr>
            <p:cNvPr id="17" name="Straight Arrow Connector 16">
              <a:extLst>
                <a:ext uri="{FF2B5EF4-FFF2-40B4-BE49-F238E27FC236}">
                  <a16:creationId xmlns:a16="http://schemas.microsoft.com/office/drawing/2014/main" id="{8A0F0214-376A-4052-86E7-A546BCD91509}"/>
                </a:ext>
              </a:extLst>
            </p:cNvPr>
            <p:cNvCxnSpPr/>
            <p:nvPr/>
          </p:nvCxnSpPr>
          <p:spPr>
            <a:xfrm>
              <a:off x="1519880" y="3216536"/>
              <a:ext cx="0" cy="4448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213C81D-4209-4461-9B41-6C7584CC8CD9}"/>
                </a:ext>
              </a:extLst>
            </p:cNvPr>
            <p:cNvCxnSpPr/>
            <p:nvPr/>
          </p:nvCxnSpPr>
          <p:spPr>
            <a:xfrm>
              <a:off x="967945" y="4167842"/>
              <a:ext cx="0" cy="4448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022294B-B83A-4961-9037-E79B3DAC21C5}"/>
                </a:ext>
              </a:extLst>
            </p:cNvPr>
            <p:cNvSpPr txBox="1"/>
            <p:nvPr/>
          </p:nvSpPr>
          <p:spPr>
            <a:xfrm>
              <a:off x="272764" y="4593114"/>
              <a:ext cx="1072520" cy="276999"/>
            </a:xfrm>
            <a:prstGeom prst="rect">
              <a:avLst/>
            </a:prstGeom>
            <a:noFill/>
            <a:ln>
              <a:solidFill>
                <a:schemeClr val="tx1"/>
              </a:solidFill>
            </a:ln>
          </p:spPr>
          <p:txBody>
            <a:bodyPr wrap="square" rtlCol="0">
              <a:spAutoFit/>
            </a:bodyPr>
            <a:lstStyle/>
            <a:p>
              <a:r>
                <a:rPr lang="en-US" sz="1200" dirty="0"/>
                <a:t>E Gift card</a:t>
              </a:r>
            </a:p>
          </p:txBody>
        </p:sp>
        <p:sp>
          <p:nvSpPr>
            <p:cNvPr id="20" name="TextBox 19">
              <a:extLst>
                <a:ext uri="{FF2B5EF4-FFF2-40B4-BE49-F238E27FC236}">
                  <a16:creationId xmlns:a16="http://schemas.microsoft.com/office/drawing/2014/main" id="{05984974-DEB2-4B06-B1FC-91E86E48DBAF}"/>
                </a:ext>
              </a:extLst>
            </p:cNvPr>
            <p:cNvSpPr txBox="1"/>
            <p:nvPr/>
          </p:nvSpPr>
          <p:spPr>
            <a:xfrm>
              <a:off x="2218552" y="4222579"/>
              <a:ext cx="2003797" cy="276999"/>
            </a:xfrm>
            <a:prstGeom prst="rect">
              <a:avLst/>
            </a:prstGeom>
            <a:noFill/>
            <a:ln>
              <a:noFill/>
            </a:ln>
          </p:spPr>
          <p:txBody>
            <a:bodyPr wrap="square" rtlCol="0">
              <a:spAutoFit/>
            </a:bodyPr>
            <a:lstStyle/>
            <a:p>
              <a:r>
                <a:rPr lang="en-US" sz="1200" dirty="0"/>
                <a:t>2 Types of gift card</a:t>
              </a:r>
            </a:p>
          </p:txBody>
        </p:sp>
        <p:sp>
          <p:nvSpPr>
            <p:cNvPr id="21" name="TextBox 20">
              <a:extLst>
                <a:ext uri="{FF2B5EF4-FFF2-40B4-BE49-F238E27FC236}">
                  <a16:creationId xmlns:a16="http://schemas.microsoft.com/office/drawing/2014/main" id="{FDAA0348-8E3F-4A45-80FE-663A225AD0A2}"/>
                </a:ext>
              </a:extLst>
            </p:cNvPr>
            <p:cNvSpPr txBox="1"/>
            <p:nvPr/>
          </p:nvSpPr>
          <p:spPr>
            <a:xfrm>
              <a:off x="313037" y="5666097"/>
              <a:ext cx="2510939" cy="646331"/>
            </a:xfrm>
            <a:prstGeom prst="rect">
              <a:avLst/>
            </a:prstGeom>
            <a:noFill/>
            <a:ln>
              <a:solidFill>
                <a:schemeClr val="tx1"/>
              </a:solidFill>
            </a:ln>
          </p:spPr>
          <p:txBody>
            <a:bodyPr wrap="square" rtlCol="0">
              <a:spAutoFit/>
            </a:bodyPr>
            <a:lstStyle/>
            <a:p>
              <a:r>
                <a:rPr lang="en-US" sz="1200" dirty="0"/>
                <a:t>Customers can also purchase </a:t>
              </a:r>
            </a:p>
            <a:p>
              <a:r>
                <a:rPr lang="en-US" sz="1200" dirty="0"/>
                <a:t>Promotional(discounted) and Retail Gift card</a:t>
              </a:r>
            </a:p>
          </p:txBody>
        </p:sp>
        <p:cxnSp>
          <p:nvCxnSpPr>
            <p:cNvPr id="22" name="Straight Arrow Connector 21">
              <a:extLst>
                <a:ext uri="{FF2B5EF4-FFF2-40B4-BE49-F238E27FC236}">
                  <a16:creationId xmlns:a16="http://schemas.microsoft.com/office/drawing/2014/main" id="{A3A6C297-EFEE-4FC9-AC89-39E09C471F23}"/>
                </a:ext>
              </a:extLst>
            </p:cNvPr>
            <p:cNvCxnSpPr/>
            <p:nvPr/>
          </p:nvCxnSpPr>
          <p:spPr>
            <a:xfrm>
              <a:off x="2224215" y="4147411"/>
              <a:ext cx="0" cy="4448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8F6391F-7484-470F-A6B6-006156E48749}"/>
                </a:ext>
              </a:extLst>
            </p:cNvPr>
            <p:cNvCxnSpPr>
              <a:cxnSpLocks/>
            </p:cNvCxnSpPr>
            <p:nvPr/>
          </p:nvCxnSpPr>
          <p:spPr>
            <a:xfrm>
              <a:off x="967945" y="4889684"/>
              <a:ext cx="0" cy="7764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B86113-D4D1-4151-8FBC-06C9D55CB8CA}"/>
                </a:ext>
              </a:extLst>
            </p:cNvPr>
            <p:cNvCxnSpPr>
              <a:cxnSpLocks/>
            </p:cNvCxnSpPr>
            <p:nvPr/>
          </p:nvCxnSpPr>
          <p:spPr>
            <a:xfrm>
              <a:off x="2224215" y="4870113"/>
              <a:ext cx="0" cy="795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AF93A6D-64E7-42C1-82C5-BADCE3CCD124}"/>
                </a:ext>
              </a:extLst>
            </p:cNvPr>
            <p:cNvCxnSpPr>
              <a:cxnSpLocks/>
            </p:cNvCxnSpPr>
            <p:nvPr/>
          </p:nvCxnSpPr>
          <p:spPr>
            <a:xfrm flipV="1">
              <a:off x="5086864" y="5408862"/>
              <a:ext cx="0" cy="3949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AAF1234-63D0-4F13-B0B2-BA81B7E35332}"/>
                </a:ext>
              </a:extLst>
            </p:cNvPr>
            <p:cNvCxnSpPr>
              <a:cxnSpLocks/>
            </p:cNvCxnSpPr>
            <p:nvPr/>
          </p:nvCxnSpPr>
          <p:spPr>
            <a:xfrm>
              <a:off x="2839537" y="6161189"/>
              <a:ext cx="3562179" cy="33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1AE282E-4825-4C60-BB3A-48CEA26829E3}"/>
                </a:ext>
              </a:extLst>
            </p:cNvPr>
            <p:cNvSpPr txBox="1"/>
            <p:nvPr/>
          </p:nvSpPr>
          <p:spPr>
            <a:xfrm>
              <a:off x="6329176" y="4920564"/>
              <a:ext cx="1495968" cy="461665"/>
            </a:xfrm>
            <a:prstGeom prst="rect">
              <a:avLst/>
            </a:prstGeom>
            <a:noFill/>
            <a:ln>
              <a:solidFill>
                <a:schemeClr val="tx1"/>
              </a:solidFill>
            </a:ln>
          </p:spPr>
          <p:txBody>
            <a:bodyPr wrap="square" rtlCol="0">
              <a:spAutoFit/>
            </a:bodyPr>
            <a:lstStyle/>
            <a:p>
              <a:r>
                <a:rPr lang="en-US" sz="1200" dirty="0"/>
                <a:t>Sent to customers and employees </a:t>
              </a:r>
            </a:p>
          </p:txBody>
        </p:sp>
        <p:sp>
          <p:nvSpPr>
            <p:cNvPr id="28" name="TextBox 27">
              <a:extLst>
                <a:ext uri="{FF2B5EF4-FFF2-40B4-BE49-F238E27FC236}">
                  <a16:creationId xmlns:a16="http://schemas.microsoft.com/office/drawing/2014/main" id="{4C8C4820-2E88-45BA-B4AF-17774714B34A}"/>
                </a:ext>
              </a:extLst>
            </p:cNvPr>
            <p:cNvSpPr txBox="1"/>
            <p:nvPr/>
          </p:nvSpPr>
          <p:spPr>
            <a:xfrm>
              <a:off x="4551350" y="3634392"/>
              <a:ext cx="2653499" cy="830997"/>
            </a:xfrm>
            <a:prstGeom prst="rect">
              <a:avLst/>
            </a:prstGeom>
            <a:noFill/>
            <a:ln>
              <a:solidFill>
                <a:schemeClr val="tx1"/>
              </a:solidFill>
            </a:ln>
          </p:spPr>
          <p:txBody>
            <a:bodyPr wrap="square" rtlCol="0">
              <a:spAutoFit/>
            </a:bodyPr>
            <a:lstStyle/>
            <a:p>
              <a:pPr algn="ctr"/>
              <a:r>
                <a:rPr lang="en-US" sz="1200" dirty="0"/>
                <a:t>Customers use woohoo app to store  multiple app and save the information and use it with respective brands </a:t>
              </a:r>
            </a:p>
          </p:txBody>
        </p:sp>
        <p:cxnSp>
          <p:nvCxnSpPr>
            <p:cNvPr id="29" name="Straight Arrow Connector 28">
              <a:extLst>
                <a:ext uri="{FF2B5EF4-FFF2-40B4-BE49-F238E27FC236}">
                  <a16:creationId xmlns:a16="http://schemas.microsoft.com/office/drawing/2014/main" id="{31CA75BD-F1AA-448F-8FFC-E5103996DC28}"/>
                </a:ext>
              </a:extLst>
            </p:cNvPr>
            <p:cNvCxnSpPr>
              <a:cxnSpLocks/>
            </p:cNvCxnSpPr>
            <p:nvPr/>
          </p:nvCxnSpPr>
          <p:spPr>
            <a:xfrm flipV="1">
              <a:off x="6966747" y="4475471"/>
              <a:ext cx="0" cy="4426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E5AE1FD-A05A-4327-9077-A7CC63467406}"/>
                </a:ext>
              </a:extLst>
            </p:cNvPr>
            <p:cNvCxnSpPr>
              <a:cxnSpLocks/>
            </p:cNvCxnSpPr>
            <p:nvPr/>
          </p:nvCxnSpPr>
          <p:spPr>
            <a:xfrm flipV="1">
              <a:off x="5880616" y="3147845"/>
              <a:ext cx="0" cy="4426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C7415AC-F6A4-4394-8D9D-D864DD59BFE8}"/>
                </a:ext>
              </a:extLst>
            </p:cNvPr>
            <p:cNvCxnSpPr/>
            <p:nvPr/>
          </p:nvCxnSpPr>
          <p:spPr>
            <a:xfrm>
              <a:off x="2823976" y="5803856"/>
              <a:ext cx="22489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E7626D70-3B1A-4F09-9BED-474D4FEE6FAD}"/>
              </a:ext>
            </a:extLst>
          </p:cNvPr>
          <p:cNvSpPr txBox="1"/>
          <p:nvPr/>
        </p:nvSpPr>
        <p:spPr>
          <a:xfrm>
            <a:off x="3310468" y="1510546"/>
            <a:ext cx="3682312" cy="646331"/>
          </a:xfrm>
          <a:prstGeom prst="rect">
            <a:avLst/>
          </a:prstGeom>
          <a:noFill/>
        </p:spPr>
        <p:txBody>
          <a:bodyPr wrap="square" rtlCol="0">
            <a:spAutoFit/>
          </a:bodyPr>
          <a:lstStyle/>
          <a:p>
            <a:pPr algn="ctr"/>
            <a:r>
              <a:rPr lang="en-US" dirty="0"/>
              <a:t>Business understanding </a:t>
            </a:r>
          </a:p>
          <a:p>
            <a:pPr algn="ctr"/>
            <a:r>
              <a:rPr lang="en-US" dirty="0"/>
              <a:t>Flow chart</a:t>
            </a:r>
          </a:p>
        </p:txBody>
      </p:sp>
    </p:spTree>
    <p:extLst>
      <p:ext uri="{BB962C8B-B14F-4D97-AF65-F5344CB8AC3E}">
        <p14:creationId xmlns:p14="http://schemas.microsoft.com/office/powerpoint/2010/main" val="861500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Understanding</a:t>
            </a:r>
          </a:p>
        </p:txBody>
      </p:sp>
      <p:sp>
        <p:nvSpPr>
          <p:cNvPr id="5" name="TextBox 4">
            <a:extLst>
              <a:ext uri="{FF2B5EF4-FFF2-40B4-BE49-F238E27FC236}">
                <a16:creationId xmlns:a16="http://schemas.microsoft.com/office/drawing/2014/main" id="{4C6F8FA6-DB08-4060-9832-77D337D2BF55}"/>
              </a:ext>
            </a:extLst>
          </p:cNvPr>
          <p:cNvSpPr txBox="1"/>
          <p:nvPr/>
        </p:nvSpPr>
        <p:spPr>
          <a:xfrm>
            <a:off x="6305266" y="1131751"/>
            <a:ext cx="5463401" cy="369332"/>
          </a:xfrm>
          <a:prstGeom prst="rect">
            <a:avLst/>
          </a:prstGeom>
          <a:noFill/>
        </p:spPr>
        <p:txBody>
          <a:bodyPr wrap="square" rtlCol="0">
            <a:spAutoFit/>
          </a:bodyPr>
          <a:lstStyle/>
          <a:p>
            <a:pPr algn="r"/>
            <a:r>
              <a:rPr lang="en-US" altLang="ko-KR" dirty="0">
                <a:solidFill>
                  <a:schemeClr val="tx1">
                    <a:lumMod val="75000"/>
                    <a:lumOff val="25000"/>
                  </a:schemeClr>
                </a:solidFill>
                <a:latin typeface="+mj-lt"/>
                <a:ea typeface="FZShuTi" pitchFamily="2" charset="-122"/>
                <a:cs typeface="Arial" pitchFamily="34" charset="0"/>
              </a:rPr>
              <a:t>Business Impact | Challenges |  Monetary Impact </a:t>
            </a:r>
            <a:endParaRPr lang="en-US" altLang="ko-KR" dirty="0">
              <a:solidFill>
                <a:schemeClr val="tx1">
                  <a:lumMod val="75000"/>
                  <a:lumOff val="25000"/>
                </a:schemeClr>
              </a:solidFill>
              <a:latin typeface="+mj-lt"/>
              <a:cs typeface="Arial" pitchFamily="34" charset="0"/>
            </a:endParaRPr>
          </a:p>
        </p:txBody>
      </p:sp>
      <p:graphicFrame>
        <p:nvGraphicFramePr>
          <p:cNvPr id="6" name="Table 5">
            <a:extLst>
              <a:ext uri="{FF2B5EF4-FFF2-40B4-BE49-F238E27FC236}">
                <a16:creationId xmlns:a16="http://schemas.microsoft.com/office/drawing/2014/main" id="{189FCC49-6B89-4936-8DBB-59C957848BCE}"/>
              </a:ext>
            </a:extLst>
          </p:cNvPr>
          <p:cNvGraphicFramePr>
            <a:graphicFrameLocks noGrp="1"/>
          </p:cNvGraphicFramePr>
          <p:nvPr>
            <p:extLst>
              <p:ext uri="{D42A27DB-BD31-4B8C-83A1-F6EECF244321}">
                <p14:modId xmlns:p14="http://schemas.microsoft.com/office/powerpoint/2010/main" val="3821676458"/>
              </p:ext>
            </p:extLst>
          </p:nvPr>
        </p:nvGraphicFramePr>
        <p:xfrm>
          <a:off x="822839" y="2313950"/>
          <a:ext cx="8288209" cy="3734463"/>
        </p:xfrm>
        <a:graphic>
          <a:graphicData uri="http://schemas.openxmlformats.org/drawingml/2006/table">
            <a:tbl>
              <a:tblPr>
                <a:tableStyleId>{616DA210-FB5B-4158-B5E0-FEB733F419BA}</a:tableStyleId>
              </a:tblPr>
              <a:tblGrid>
                <a:gridCol w="531207">
                  <a:extLst>
                    <a:ext uri="{9D8B030D-6E8A-4147-A177-3AD203B41FA5}">
                      <a16:colId xmlns:a16="http://schemas.microsoft.com/office/drawing/2014/main" val="2260039346"/>
                    </a:ext>
                  </a:extLst>
                </a:gridCol>
                <a:gridCol w="2126308">
                  <a:extLst>
                    <a:ext uri="{9D8B030D-6E8A-4147-A177-3AD203B41FA5}">
                      <a16:colId xmlns:a16="http://schemas.microsoft.com/office/drawing/2014/main" val="3665888697"/>
                    </a:ext>
                  </a:extLst>
                </a:gridCol>
                <a:gridCol w="2126308">
                  <a:extLst>
                    <a:ext uri="{9D8B030D-6E8A-4147-A177-3AD203B41FA5}">
                      <a16:colId xmlns:a16="http://schemas.microsoft.com/office/drawing/2014/main" val="3806310985"/>
                    </a:ext>
                  </a:extLst>
                </a:gridCol>
                <a:gridCol w="229358">
                  <a:extLst>
                    <a:ext uri="{9D8B030D-6E8A-4147-A177-3AD203B41FA5}">
                      <a16:colId xmlns:a16="http://schemas.microsoft.com/office/drawing/2014/main" val="1116424870"/>
                    </a:ext>
                  </a:extLst>
                </a:gridCol>
                <a:gridCol w="3275028">
                  <a:extLst>
                    <a:ext uri="{9D8B030D-6E8A-4147-A177-3AD203B41FA5}">
                      <a16:colId xmlns:a16="http://schemas.microsoft.com/office/drawing/2014/main" val="2055887230"/>
                    </a:ext>
                  </a:extLst>
                </a:gridCol>
              </a:tblGrid>
              <a:tr h="196494">
                <a:tc>
                  <a:txBody>
                    <a:bodyPr/>
                    <a:lstStyle/>
                    <a:p>
                      <a:pPr algn="ctr" fontAlgn="b"/>
                      <a:r>
                        <a:rPr lang="en-US" sz="1050" b="1" i="0" u="none" strike="noStrike" dirty="0">
                          <a:solidFill>
                            <a:srgbClr val="000000"/>
                          </a:solidFill>
                          <a:effectLst/>
                          <a:latin typeface="Calibri" panose="020F0502020204030204" pitchFamily="34" charset="0"/>
                          <a:cs typeface="Calibri" panose="020F0502020204030204" pitchFamily="34" charset="0"/>
                        </a:rPr>
                        <a:t>#</a:t>
                      </a:r>
                    </a:p>
                  </a:txBody>
                  <a:tcPr marL="7809" marR="7809" marT="7809" marB="0" anchor="b"/>
                </a:tc>
                <a:tc>
                  <a:txBody>
                    <a:bodyPr/>
                    <a:lstStyle/>
                    <a:p>
                      <a:pPr algn="ctr" fontAlgn="b"/>
                      <a:r>
                        <a:rPr lang="en-US" sz="1050" b="1" i="0" u="none" strike="noStrike" dirty="0">
                          <a:solidFill>
                            <a:srgbClr val="000000"/>
                          </a:solidFill>
                          <a:effectLst/>
                          <a:latin typeface="Calibri" panose="020F0502020204030204" pitchFamily="34" charset="0"/>
                          <a:cs typeface="Calibri" panose="020F0502020204030204" pitchFamily="34" charset="0"/>
                        </a:rPr>
                        <a:t>Variables</a:t>
                      </a:r>
                    </a:p>
                  </a:txBody>
                  <a:tcPr marL="7809" marR="7809" marT="7809" marB="0" anchor="b"/>
                </a:tc>
                <a:tc>
                  <a:txBody>
                    <a:bodyPr/>
                    <a:lstStyle/>
                    <a:p>
                      <a:pPr algn="ctr" fontAlgn="b"/>
                      <a:r>
                        <a:rPr lang="en-US" sz="1050" b="1" u="none" strike="noStrike" dirty="0">
                          <a:effectLst/>
                          <a:latin typeface="Calibri" panose="020F0502020204030204" pitchFamily="34" charset="0"/>
                          <a:cs typeface="Calibri" panose="020F0502020204030204" pitchFamily="34" charset="0"/>
                        </a:rPr>
                        <a:t>Product features </a:t>
                      </a:r>
                      <a:endParaRPr lang="en-US" sz="1050" b="1" i="0" u="none" strike="noStrike" dirty="0">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b="1" u="none" strike="noStrike">
                          <a:effectLst/>
                          <a:latin typeface="Calibri" panose="020F0502020204030204" pitchFamily="34" charset="0"/>
                          <a:cs typeface="Calibri" panose="020F0502020204030204" pitchFamily="34" charset="0"/>
                        </a:rPr>
                        <a:t> </a:t>
                      </a:r>
                      <a:endParaRPr lang="en-US" sz="1050" b="1"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b="1" u="none" strike="noStrike" dirty="0">
                          <a:effectLst/>
                          <a:latin typeface="Calibri" panose="020F0502020204030204" pitchFamily="34" charset="0"/>
                          <a:cs typeface="Calibri" panose="020F0502020204030204" pitchFamily="34" charset="0"/>
                        </a:rPr>
                        <a:t>Details - Based on which we have grouped.</a:t>
                      </a:r>
                      <a:endParaRPr lang="en-US" sz="1050" b="1" i="0" u="none" strike="noStrike" dirty="0">
                        <a:solidFill>
                          <a:srgbClr val="000000"/>
                        </a:solidFill>
                        <a:effectLst/>
                        <a:latin typeface="Calibri" panose="020F0502020204030204" pitchFamily="34" charset="0"/>
                        <a:cs typeface="Calibri" panose="020F0502020204030204" pitchFamily="34" charset="0"/>
                      </a:endParaRPr>
                    </a:p>
                  </a:txBody>
                  <a:tcPr marL="7809" marR="7809" marT="7809" marB="0" anchor="b"/>
                </a:tc>
                <a:extLst>
                  <a:ext uri="{0D108BD9-81ED-4DB2-BD59-A6C34878D82A}">
                    <a16:rowId xmlns:a16="http://schemas.microsoft.com/office/drawing/2014/main" val="3116252791"/>
                  </a:ext>
                </a:extLst>
              </a:tr>
              <a:tr h="196494">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1</a:t>
                      </a:r>
                    </a:p>
                  </a:txBody>
                  <a:tcPr marL="7809" marR="7809" marT="7809" marB="0" anchor="b"/>
                </a:tc>
                <a:tc>
                  <a:txBody>
                    <a:bodyPr/>
                    <a:lstStyle/>
                    <a:p>
                      <a:pPr algn="l" fontAlgn="b"/>
                      <a:r>
                        <a:rPr lang="en-US" sz="1100" b="0" i="0" u="none" strike="noStrike" dirty="0">
                          <a:solidFill>
                            <a:srgbClr val="000000"/>
                          </a:solidFill>
                          <a:effectLst/>
                          <a:latin typeface="Calibri" panose="020F0502020204030204" pitchFamily="34" charset="0"/>
                        </a:rPr>
                        <a:t>feature_negative_1</a:t>
                      </a:r>
                    </a:p>
                  </a:txBody>
                  <a:tcPr marL="9525" marR="9525" marT="9525" marB="0" anchor="b"/>
                </a:tc>
                <a:tc>
                  <a:txBody>
                    <a:bodyPr/>
                    <a:lstStyle/>
                    <a:p>
                      <a:pPr algn="l" fontAlgn="b"/>
                      <a:r>
                        <a:rPr lang="en-US" sz="1050" u="none" strike="noStrike" dirty="0">
                          <a:effectLst/>
                          <a:latin typeface="Calibri" panose="020F0502020204030204" pitchFamily="34" charset="0"/>
                          <a:cs typeface="Calibri" panose="020F0502020204030204" pitchFamily="34" charset="0"/>
                        </a:rPr>
                        <a:t>Customer Support not good</a:t>
                      </a:r>
                      <a:endParaRPr lang="en-US" sz="1050" b="0" i="0" u="none" strike="noStrike" dirty="0">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a:effectLst/>
                          <a:latin typeface="Calibri" panose="020F0502020204030204" pitchFamily="34" charset="0"/>
                          <a:cs typeface="Calibri" panose="020F0502020204030204" pitchFamily="34" charset="0"/>
                        </a:rPr>
                        <a:t> </a:t>
                      </a:r>
                      <a:endParaRPr lang="en-US"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IN" sz="1050" u="none" strike="noStrike">
                          <a:effectLst/>
                          <a:latin typeface="Calibri" panose="020F0502020204030204" pitchFamily="34" charset="0"/>
                          <a:cs typeface="Calibri" panose="020F0502020204030204" pitchFamily="34" charset="0"/>
                        </a:rPr>
                        <a:t>Customer Support  / Chat Support  Service/ Awaiting Response/Help me issues</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extLst>
                  <a:ext uri="{0D108BD9-81ED-4DB2-BD59-A6C34878D82A}">
                    <a16:rowId xmlns:a16="http://schemas.microsoft.com/office/drawing/2014/main" val="2157955108"/>
                  </a:ext>
                </a:extLst>
              </a:tr>
              <a:tr h="196494">
                <a:tc>
                  <a:txBody>
                    <a:bodyPr/>
                    <a:lstStyle/>
                    <a:p>
                      <a:pPr algn="ctr" fontAlgn="b"/>
                      <a:r>
                        <a:rPr lang="en-IN" sz="1100" b="1" i="0" u="none" strike="noStrike" dirty="0">
                          <a:solidFill>
                            <a:srgbClr val="000000"/>
                          </a:solidFill>
                          <a:effectLst/>
                          <a:latin typeface="Calibri" panose="020F0502020204030204" pitchFamily="34" charset="0"/>
                          <a:cs typeface="Calibri" panose="020F0502020204030204" pitchFamily="34" charset="0"/>
                        </a:rPr>
                        <a:t>2</a:t>
                      </a:r>
                    </a:p>
                  </a:txBody>
                  <a:tcPr marL="7809" marR="7809" marT="7809" marB="0" anchor="b"/>
                </a:tc>
                <a:tc>
                  <a:txBody>
                    <a:bodyPr/>
                    <a:lstStyle/>
                    <a:p>
                      <a:pPr algn="l" fontAlgn="b"/>
                      <a:r>
                        <a:rPr lang="en-US" sz="1100" b="0" i="0" u="none" strike="noStrike" dirty="0">
                          <a:solidFill>
                            <a:srgbClr val="000000"/>
                          </a:solidFill>
                          <a:effectLst/>
                          <a:latin typeface="Calibri" panose="020F0502020204030204" pitchFamily="34" charset="0"/>
                        </a:rPr>
                        <a:t>feature_negative_2</a:t>
                      </a:r>
                    </a:p>
                  </a:txBody>
                  <a:tcPr marL="9525" marR="9525" marT="9525" marB="0" anchor="b"/>
                </a:tc>
                <a:tc>
                  <a:txBody>
                    <a:bodyPr/>
                    <a:lstStyle/>
                    <a:p>
                      <a:pPr algn="l" fontAlgn="b"/>
                      <a:r>
                        <a:rPr lang="en-IN" sz="1050" u="none" strike="noStrike" dirty="0">
                          <a:effectLst/>
                          <a:latin typeface="Calibri" panose="020F0502020204030204" pitchFamily="34" charset="0"/>
                          <a:cs typeface="Calibri" panose="020F0502020204030204" pitchFamily="34" charset="0"/>
                        </a:rPr>
                        <a:t>Delivery of service not good</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a:effectLst/>
                          <a:latin typeface="Calibri" panose="020F0502020204030204" pitchFamily="34" charset="0"/>
                          <a:cs typeface="Calibri" panose="020F0502020204030204" pitchFamily="34" charset="0"/>
                        </a:rPr>
                        <a:t> </a:t>
                      </a:r>
                      <a:endParaRPr lang="en-US"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IN" sz="1050" u="none" strike="noStrike">
                          <a:effectLst/>
                          <a:latin typeface="Calibri" panose="020F0502020204030204" pitchFamily="34" charset="0"/>
                          <a:cs typeface="Calibri" panose="020F0502020204030204" pitchFamily="34" charset="0"/>
                        </a:rPr>
                        <a:t>Delivery Service  Issues / Receving, Activation, Redeem, Refund, OTP</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extLst>
                  <a:ext uri="{0D108BD9-81ED-4DB2-BD59-A6C34878D82A}">
                    <a16:rowId xmlns:a16="http://schemas.microsoft.com/office/drawing/2014/main" val="2149883301"/>
                  </a:ext>
                </a:extLst>
              </a:tr>
              <a:tr h="196494">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3</a:t>
                      </a:r>
                    </a:p>
                  </a:txBody>
                  <a:tcPr marL="7809" marR="7809" marT="7809" marB="0" anchor="b"/>
                </a:tc>
                <a:tc>
                  <a:txBody>
                    <a:bodyPr/>
                    <a:lstStyle/>
                    <a:p>
                      <a:pPr algn="l" fontAlgn="b"/>
                      <a:r>
                        <a:rPr lang="en-US" sz="1100" b="0" i="0" u="none" strike="noStrike">
                          <a:solidFill>
                            <a:srgbClr val="000000"/>
                          </a:solidFill>
                          <a:effectLst/>
                          <a:latin typeface="Calibri" panose="020F0502020204030204" pitchFamily="34" charset="0"/>
                        </a:rPr>
                        <a:t>feature_negative_3</a:t>
                      </a:r>
                    </a:p>
                  </a:txBody>
                  <a:tcPr marL="9525" marR="9525" marT="9525" marB="0" anchor="b"/>
                </a:tc>
                <a:tc>
                  <a:txBody>
                    <a:bodyPr/>
                    <a:lstStyle/>
                    <a:p>
                      <a:pPr algn="l" fontAlgn="b"/>
                      <a:r>
                        <a:rPr lang="en-US" sz="1050" u="none" strike="noStrike" dirty="0">
                          <a:effectLst/>
                          <a:latin typeface="Calibri" panose="020F0502020204030204" pitchFamily="34" charset="0"/>
                          <a:cs typeface="Calibri" panose="020F0502020204030204" pitchFamily="34" charset="0"/>
                        </a:rPr>
                        <a:t>App/ Web Issues</a:t>
                      </a:r>
                      <a:endParaRPr lang="en-US" sz="1050" b="0" i="0" u="none" strike="noStrike" dirty="0">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a:effectLst/>
                          <a:latin typeface="Calibri" panose="020F0502020204030204" pitchFamily="34" charset="0"/>
                          <a:cs typeface="Calibri" panose="020F0502020204030204" pitchFamily="34" charset="0"/>
                        </a:rPr>
                        <a:t> </a:t>
                      </a:r>
                      <a:endParaRPr lang="en-US"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IN" sz="1050" u="none" strike="noStrike">
                          <a:effectLst/>
                          <a:latin typeface="Calibri" panose="020F0502020204030204" pitchFamily="34" charset="0"/>
                          <a:cs typeface="Calibri" panose="020F0502020204030204" pitchFamily="34" charset="0"/>
                        </a:rPr>
                        <a:t>Web App Issues /  Login / UI / How to use/  App Issues </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extLst>
                  <a:ext uri="{0D108BD9-81ED-4DB2-BD59-A6C34878D82A}">
                    <a16:rowId xmlns:a16="http://schemas.microsoft.com/office/drawing/2014/main" val="3240271958"/>
                  </a:ext>
                </a:extLst>
              </a:tr>
              <a:tr h="196494">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4</a:t>
                      </a:r>
                    </a:p>
                  </a:txBody>
                  <a:tcPr marL="7809" marR="7809" marT="7809" marB="0" anchor="b"/>
                </a:tc>
                <a:tc>
                  <a:txBody>
                    <a:bodyPr/>
                    <a:lstStyle/>
                    <a:p>
                      <a:pPr algn="l" fontAlgn="b"/>
                      <a:r>
                        <a:rPr lang="en-US" sz="1100" b="0" i="0" u="none" strike="noStrike">
                          <a:solidFill>
                            <a:srgbClr val="000000"/>
                          </a:solidFill>
                          <a:effectLst/>
                          <a:latin typeface="Calibri" panose="020F0502020204030204" pitchFamily="34" charset="0"/>
                        </a:rPr>
                        <a:t>feature_negative_4</a:t>
                      </a:r>
                    </a:p>
                  </a:txBody>
                  <a:tcPr marL="9525" marR="9525" marT="9525" marB="0" anchor="b"/>
                </a:tc>
                <a:tc>
                  <a:txBody>
                    <a:bodyPr/>
                    <a:lstStyle/>
                    <a:p>
                      <a:pPr algn="l" fontAlgn="b"/>
                      <a:r>
                        <a:rPr lang="en-US" sz="1050" u="none" strike="noStrike" dirty="0">
                          <a:effectLst/>
                          <a:latin typeface="Calibri" panose="020F0502020204030204" pitchFamily="34" charset="0"/>
                          <a:cs typeface="Calibri" panose="020F0502020204030204" pitchFamily="34" charset="0"/>
                        </a:rPr>
                        <a:t>Payment Issues</a:t>
                      </a:r>
                      <a:endParaRPr lang="en-US" sz="1050" b="0" i="0" u="none" strike="noStrike" dirty="0">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a:effectLst/>
                          <a:latin typeface="Calibri" panose="020F0502020204030204" pitchFamily="34" charset="0"/>
                          <a:cs typeface="Calibri" panose="020F0502020204030204" pitchFamily="34" charset="0"/>
                        </a:rPr>
                        <a:t> </a:t>
                      </a:r>
                      <a:endParaRPr lang="en-US"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IN" sz="1050" u="none" strike="noStrike">
                          <a:effectLst/>
                          <a:latin typeface="Calibri" panose="020F0502020204030204" pitchFamily="34" charset="0"/>
                          <a:cs typeface="Calibri" panose="020F0502020204030204" pitchFamily="34" charset="0"/>
                        </a:rPr>
                        <a:t>Payment Issues / Add other Payment Brands</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extLst>
                  <a:ext uri="{0D108BD9-81ED-4DB2-BD59-A6C34878D82A}">
                    <a16:rowId xmlns:a16="http://schemas.microsoft.com/office/drawing/2014/main" val="3003686738"/>
                  </a:ext>
                </a:extLst>
              </a:tr>
              <a:tr h="196494">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5</a:t>
                      </a:r>
                    </a:p>
                  </a:txBody>
                  <a:tcPr marL="7809" marR="7809" marT="7809" marB="0" anchor="b"/>
                </a:tc>
                <a:tc>
                  <a:txBody>
                    <a:bodyPr/>
                    <a:lstStyle/>
                    <a:p>
                      <a:pPr algn="l" fontAlgn="b"/>
                      <a:r>
                        <a:rPr lang="en-US" sz="1100" b="0" i="0" u="none" strike="noStrike" dirty="0">
                          <a:solidFill>
                            <a:srgbClr val="000000"/>
                          </a:solidFill>
                          <a:effectLst/>
                          <a:latin typeface="Calibri" panose="020F0502020204030204" pitchFamily="34" charset="0"/>
                        </a:rPr>
                        <a:t>feature_negative_5</a:t>
                      </a:r>
                    </a:p>
                  </a:txBody>
                  <a:tcPr marL="9525" marR="9525" marT="9525" marB="0" anchor="b"/>
                </a:tc>
                <a:tc>
                  <a:txBody>
                    <a:bodyPr/>
                    <a:lstStyle/>
                    <a:p>
                      <a:pPr algn="l" fontAlgn="b"/>
                      <a:r>
                        <a:rPr lang="en-US" sz="1050" u="none" strike="noStrike" dirty="0">
                          <a:effectLst/>
                          <a:latin typeface="Calibri" panose="020F0502020204030204" pitchFamily="34" charset="0"/>
                          <a:cs typeface="Calibri" panose="020F0502020204030204" pitchFamily="34" charset="0"/>
                        </a:rPr>
                        <a:t>Promotion/offers Issues</a:t>
                      </a:r>
                      <a:endParaRPr lang="en-US" sz="1050" b="0" i="0" u="none" strike="noStrike" dirty="0">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a:effectLst/>
                          <a:latin typeface="Calibri" panose="020F0502020204030204" pitchFamily="34" charset="0"/>
                          <a:cs typeface="Calibri" panose="020F0502020204030204" pitchFamily="34" charset="0"/>
                        </a:rPr>
                        <a:t> </a:t>
                      </a:r>
                      <a:endParaRPr lang="en-US"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IN" sz="1050" u="none" strike="noStrike">
                          <a:effectLst/>
                          <a:latin typeface="Calibri" panose="020F0502020204030204" pitchFamily="34" charset="0"/>
                          <a:cs typeface="Calibri" panose="020F0502020204030204" pitchFamily="34" charset="0"/>
                        </a:rPr>
                        <a:t>Promotional offer Issues / less offers / Cashbacks / Add brands</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extLst>
                  <a:ext uri="{0D108BD9-81ED-4DB2-BD59-A6C34878D82A}">
                    <a16:rowId xmlns:a16="http://schemas.microsoft.com/office/drawing/2014/main" val="183989524"/>
                  </a:ext>
                </a:extLst>
              </a:tr>
              <a:tr h="196494">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6</a:t>
                      </a:r>
                    </a:p>
                  </a:txBody>
                  <a:tcPr marL="7809" marR="7809" marT="7809" marB="0" anchor="b"/>
                </a:tc>
                <a:tc>
                  <a:txBody>
                    <a:bodyPr/>
                    <a:lstStyle/>
                    <a:p>
                      <a:pPr algn="l" fontAlgn="b"/>
                      <a:r>
                        <a:rPr lang="en-US" sz="1100" b="0" i="0" u="none" strike="noStrike">
                          <a:solidFill>
                            <a:srgbClr val="000000"/>
                          </a:solidFill>
                          <a:effectLst/>
                          <a:latin typeface="Calibri" panose="020F0502020204030204" pitchFamily="34" charset="0"/>
                        </a:rPr>
                        <a:t>feature_negative_6</a:t>
                      </a:r>
                    </a:p>
                  </a:txBody>
                  <a:tcPr marL="9525" marR="9525" marT="9525" marB="0" anchor="b"/>
                </a:tc>
                <a:tc>
                  <a:txBody>
                    <a:bodyPr/>
                    <a:lstStyle/>
                    <a:p>
                      <a:pPr algn="l" fontAlgn="b"/>
                      <a:r>
                        <a:rPr lang="en-US" sz="1050" u="none" strike="noStrike" dirty="0">
                          <a:effectLst/>
                          <a:latin typeface="Calibri" panose="020F0502020204030204" pitchFamily="34" charset="0"/>
                          <a:cs typeface="Calibri" panose="020F0502020204030204" pitchFamily="34" charset="0"/>
                        </a:rPr>
                        <a:t>Validity Issues</a:t>
                      </a:r>
                      <a:endParaRPr lang="en-US" sz="1050" b="0" i="0" u="none" strike="noStrike" dirty="0">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a:effectLst/>
                          <a:latin typeface="Calibri" panose="020F0502020204030204" pitchFamily="34" charset="0"/>
                          <a:cs typeface="Calibri" panose="020F0502020204030204" pitchFamily="34" charset="0"/>
                        </a:rPr>
                        <a:t> </a:t>
                      </a:r>
                      <a:endParaRPr lang="en-US"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a:effectLst/>
                          <a:latin typeface="Calibri" panose="020F0502020204030204" pitchFamily="34" charset="0"/>
                          <a:cs typeface="Calibri" panose="020F0502020204030204" pitchFamily="34" charset="0"/>
                        </a:rPr>
                        <a:t>Validity Issues</a:t>
                      </a:r>
                      <a:endParaRPr lang="en-US"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extLst>
                  <a:ext uri="{0D108BD9-81ED-4DB2-BD59-A6C34878D82A}">
                    <a16:rowId xmlns:a16="http://schemas.microsoft.com/office/drawing/2014/main" val="2469892614"/>
                  </a:ext>
                </a:extLst>
              </a:tr>
              <a:tr h="196494">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7</a:t>
                      </a:r>
                    </a:p>
                  </a:txBody>
                  <a:tcPr marL="7809" marR="7809" marT="7809" marB="0" anchor="b"/>
                </a:tc>
                <a:tc>
                  <a:txBody>
                    <a:bodyPr/>
                    <a:lstStyle/>
                    <a:p>
                      <a:pPr algn="l" fontAlgn="b"/>
                      <a:r>
                        <a:rPr lang="en-US" sz="1100" b="0" i="0" u="none" strike="noStrike">
                          <a:solidFill>
                            <a:srgbClr val="000000"/>
                          </a:solidFill>
                          <a:effectLst/>
                          <a:latin typeface="Calibri" panose="020F0502020204030204" pitchFamily="34" charset="0"/>
                        </a:rPr>
                        <a:t>feature_negative_7</a:t>
                      </a:r>
                    </a:p>
                  </a:txBody>
                  <a:tcPr marL="9525" marR="9525" marT="9525" marB="0" anchor="b"/>
                </a:tc>
                <a:tc>
                  <a:txBody>
                    <a:bodyPr/>
                    <a:lstStyle/>
                    <a:p>
                      <a:pPr algn="l" fontAlgn="b"/>
                      <a:r>
                        <a:rPr lang="en-US" sz="1050" u="none" strike="noStrike" dirty="0">
                          <a:effectLst/>
                          <a:latin typeface="Calibri" panose="020F0502020204030204" pitchFamily="34" charset="0"/>
                          <a:cs typeface="Calibri" panose="020F0502020204030204" pitchFamily="34" charset="0"/>
                        </a:rPr>
                        <a:t>Not Trusting the Brand</a:t>
                      </a:r>
                      <a:endParaRPr lang="en-US" sz="1050" b="0" i="0" u="none" strike="noStrike" dirty="0">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a:effectLst/>
                          <a:latin typeface="Calibri" panose="020F0502020204030204" pitchFamily="34" charset="0"/>
                          <a:cs typeface="Calibri" panose="020F0502020204030204" pitchFamily="34" charset="0"/>
                        </a:rPr>
                        <a:t> </a:t>
                      </a:r>
                      <a:endParaRPr lang="en-US"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IN" sz="1050" u="none" strike="noStrike">
                          <a:effectLst/>
                          <a:latin typeface="Calibri" panose="020F0502020204030204" pitchFamily="34" charset="0"/>
                          <a:cs typeface="Calibri" panose="020F0502020204030204" pitchFamily="34" charset="0"/>
                        </a:rPr>
                        <a:t>Un trustable / Frauds/Waste /Cheat / Fake/ not good /Scam</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extLst>
                  <a:ext uri="{0D108BD9-81ED-4DB2-BD59-A6C34878D82A}">
                    <a16:rowId xmlns:a16="http://schemas.microsoft.com/office/drawing/2014/main" val="96089090"/>
                  </a:ext>
                </a:extLst>
              </a:tr>
              <a:tr h="196494">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8</a:t>
                      </a:r>
                    </a:p>
                  </a:txBody>
                  <a:tcPr marL="7809" marR="7809" marT="7809" marB="0" anchor="b"/>
                </a:tc>
                <a:tc>
                  <a:txBody>
                    <a:bodyPr/>
                    <a:lstStyle/>
                    <a:p>
                      <a:pPr algn="l" fontAlgn="b"/>
                      <a:r>
                        <a:rPr lang="en-US" sz="1100" b="0" i="0" u="none" strike="noStrike" dirty="0">
                          <a:solidFill>
                            <a:srgbClr val="000000"/>
                          </a:solidFill>
                          <a:effectLst/>
                          <a:latin typeface="Calibri" panose="020F0502020204030204" pitchFamily="34" charset="0"/>
                        </a:rPr>
                        <a:t>feature_positive_1</a:t>
                      </a:r>
                    </a:p>
                  </a:txBody>
                  <a:tcPr marL="9525" marR="9525" marT="9525" marB="0" anchor="b"/>
                </a:tc>
                <a:tc>
                  <a:txBody>
                    <a:bodyPr/>
                    <a:lstStyle/>
                    <a:p>
                      <a:pPr algn="l" fontAlgn="b"/>
                      <a:r>
                        <a:rPr lang="en-US" sz="1050" u="none" strike="noStrike" dirty="0">
                          <a:effectLst/>
                          <a:latin typeface="Calibri" panose="020F0502020204030204" pitchFamily="34" charset="0"/>
                          <a:cs typeface="Calibri" panose="020F0502020204030204" pitchFamily="34" charset="0"/>
                        </a:rPr>
                        <a:t>Speed of delivery good</a:t>
                      </a:r>
                      <a:endParaRPr lang="en-US" sz="1050" b="0" i="0" u="none" strike="noStrike" dirty="0">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a:effectLst/>
                          <a:latin typeface="Calibri" panose="020F0502020204030204" pitchFamily="34" charset="0"/>
                          <a:cs typeface="Calibri" panose="020F0502020204030204" pitchFamily="34" charset="0"/>
                        </a:rPr>
                        <a:t> </a:t>
                      </a:r>
                      <a:endParaRPr lang="en-US"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dirty="0">
                          <a:effectLst/>
                          <a:latin typeface="Calibri" panose="020F0502020204030204" pitchFamily="34" charset="0"/>
                          <a:cs typeface="Calibri" panose="020F0502020204030204" pitchFamily="34" charset="0"/>
                        </a:rPr>
                        <a:t>Faster buying process</a:t>
                      </a:r>
                      <a:endParaRPr lang="en-US" sz="1050" b="0" i="0" u="none" strike="noStrike" dirty="0">
                        <a:solidFill>
                          <a:srgbClr val="000000"/>
                        </a:solidFill>
                        <a:effectLst/>
                        <a:latin typeface="Calibri" panose="020F0502020204030204" pitchFamily="34" charset="0"/>
                        <a:cs typeface="Calibri" panose="020F0502020204030204" pitchFamily="34" charset="0"/>
                      </a:endParaRPr>
                    </a:p>
                  </a:txBody>
                  <a:tcPr marL="7809" marR="7809" marT="7809" marB="0" anchor="b"/>
                </a:tc>
                <a:extLst>
                  <a:ext uri="{0D108BD9-81ED-4DB2-BD59-A6C34878D82A}">
                    <a16:rowId xmlns:a16="http://schemas.microsoft.com/office/drawing/2014/main" val="4230166300"/>
                  </a:ext>
                </a:extLst>
              </a:tr>
              <a:tr h="196494">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9</a:t>
                      </a:r>
                    </a:p>
                  </a:txBody>
                  <a:tcPr marL="7809" marR="7809" marT="7809" marB="0" anchor="b"/>
                </a:tc>
                <a:tc>
                  <a:txBody>
                    <a:bodyPr/>
                    <a:lstStyle/>
                    <a:p>
                      <a:pPr algn="l" fontAlgn="b"/>
                      <a:r>
                        <a:rPr lang="en-US" sz="1100" b="0" i="0" u="none" strike="noStrike">
                          <a:solidFill>
                            <a:srgbClr val="000000"/>
                          </a:solidFill>
                          <a:effectLst/>
                          <a:latin typeface="Calibri" panose="020F0502020204030204" pitchFamily="34" charset="0"/>
                        </a:rPr>
                        <a:t>feature_positive_2</a:t>
                      </a:r>
                    </a:p>
                  </a:txBody>
                  <a:tcPr marL="9525" marR="9525" marT="9525" marB="0" anchor="b"/>
                </a:tc>
                <a:tc>
                  <a:txBody>
                    <a:bodyPr/>
                    <a:lstStyle/>
                    <a:p>
                      <a:pPr algn="l" fontAlgn="b"/>
                      <a:r>
                        <a:rPr lang="en-US" sz="1050" u="none" strike="noStrike" dirty="0">
                          <a:effectLst/>
                          <a:latin typeface="Calibri" panose="020F0502020204030204" pitchFamily="34" charset="0"/>
                          <a:cs typeface="Calibri" panose="020F0502020204030204" pitchFamily="34" charset="0"/>
                        </a:rPr>
                        <a:t>App/ Web good</a:t>
                      </a:r>
                      <a:endParaRPr lang="en-US" sz="1050" b="0" i="0" u="none" strike="noStrike" dirty="0">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a:effectLst/>
                          <a:latin typeface="Calibri" panose="020F0502020204030204" pitchFamily="34" charset="0"/>
                          <a:cs typeface="Calibri" panose="020F0502020204030204" pitchFamily="34" charset="0"/>
                        </a:rPr>
                        <a:t> </a:t>
                      </a:r>
                      <a:endParaRPr lang="en-US"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IN" sz="1050" u="none" strike="noStrike">
                          <a:effectLst/>
                          <a:latin typeface="Calibri" panose="020F0502020204030204" pitchFamily="34" charset="0"/>
                          <a:cs typeface="Calibri" panose="020F0502020204030204" pitchFamily="34" charset="0"/>
                        </a:rPr>
                        <a:t>Web App   Good/ Nice /Great / Awesome  </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extLst>
                  <a:ext uri="{0D108BD9-81ED-4DB2-BD59-A6C34878D82A}">
                    <a16:rowId xmlns:a16="http://schemas.microsoft.com/office/drawing/2014/main" val="125729230"/>
                  </a:ext>
                </a:extLst>
              </a:tr>
              <a:tr h="196494">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10</a:t>
                      </a:r>
                    </a:p>
                  </a:txBody>
                  <a:tcPr marL="7809" marR="7809" marT="7809" marB="0" anchor="b"/>
                </a:tc>
                <a:tc>
                  <a:txBody>
                    <a:bodyPr/>
                    <a:lstStyle/>
                    <a:p>
                      <a:pPr algn="l" fontAlgn="b"/>
                      <a:r>
                        <a:rPr lang="en-US" sz="1100" b="0" i="0" u="none" strike="noStrike" dirty="0">
                          <a:solidFill>
                            <a:srgbClr val="000000"/>
                          </a:solidFill>
                          <a:effectLst/>
                          <a:latin typeface="Calibri" panose="020F0502020204030204" pitchFamily="34" charset="0"/>
                        </a:rPr>
                        <a:t>feature_positive_3</a:t>
                      </a:r>
                    </a:p>
                  </a:txBody>
                  <a:tcPr marL="9525" marR="9525" marT="9525" marB="0" anchor="b"/>
                </a:tc>
                <a:tc>
                  <a:txBody>
                    <a:bodyPr/>
                    <a:lstStyle/>
                    <a:p>
                      <a:pPr algn="l" fontAlgn="b"/>
                      <a:r>
                        <a:rPr lang="en-US" sz="1050" u="none" strike="noStrike" dirty="0">
                          <a:effectLst/>
                          <a:latin typeface="Calibri" panose="020F0502020204030204" pitchFamily="34" charset="0"/>
                          <a:cs typeface="Calibri" panose="020F0502020204030204" pitchFamily="34" charset="0"/>
                        </a:rPr>
                        <a:t>Promotion/offers good</a:t>
                      </a:r>
                      <a:endParaRPr lang="en-US" sz="1050" b="0" i="0" u="none" strike="noStrike" dirty="0">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a:effectLst/>
                          <a:latin typeface="Calibri" panose="020F0502020204030204" pitchFamily="34" charset="0"/>
                          <a:cs typeface="Calibri" panose="020F0502020204030204" pitchFamily="34" charset="0"/>
                        </a:rPr>
                        <a:t> </a:t>
                      </a:r>
                      <a:endParaRPr lang="en-US"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dirty="0">
                          <a:effectLst/>
                          <a:latin typeface="Calibri" panose="020F0502020204030204" pitchFamily="34" charset="0"/>
                          <a:cs typeface="Calibri" panose="020F0502020204030204" pitchFamily="34" charset="0"/>
                        </a:rPr>
                        <a:t>Best Offers Deals / Discounts</a:t>
                      </a:r>
                      <a:endParaRPr lang="en-US" sz="1050" b="0" i="0" u="none" strike="noStrike" dirty="0">
                        <a:solidFill>
                          <a:srgbClr val="000000"/>
                        </a:solidFill>
                        <a:effectLst/>
                        <a:latin typeface="Calibri" panose="020F0502020204030204" pitchFamily="34" charset="0"/>
                        <a:cs typeface="Calibri" panose="020F0502020204030204" pitchFamily="34" charset="0"/>
                      </a:endParaRPr>
                    </a:p>
                  </a:txBody>
                  <a:tcPr marL="7809" marR="7809" marT="7809" marB="0" anchor="b"/>
                </a:tc>
                <a:extLst>
                  <a:ext uri="{0D108BD9-81ED-4DB2-BD59-A6C34878D82A}">
                    <a16:rowId xmlns:a16="http://schemas.microsoft.com/office/drawing/2014/main" val="3098974634"/>
                  </a:ext>
                </a:extLst>
              </a:tr>
              <a:tr h="196494">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11</a:t>
                      </a:r>
                    </a:p>
                  </a:txBody>
                  <a:tcPr marL="7809" marR="7809" marT="7809" marB="0" anchor="b"/>
                </a:tc>
                <a:tc>
                  <a:txBody>
                    <a:bodyPr/>
                    <a:lstStyle/>
                    <a:p>
                      <a:pPr algn="l" fontAlgn="b"/>
                      <a:r>
                        <a:rPr lang="en-US" sz="1100" b="0" i="0" u="none" strike="noStrike" dirty="0">
                          <a:solidFill>
                            <a:srgbClr val="000000"/>
                          </a:solidFill>
                          <a:effectLst/>
                          <a:latin typeface="Calibri" panose="020F0502020204030204" pitchFamily="34" charset="0"/>
                        </a:rPr>
                        <a:t>feature_positive_4</a:t>
                      </a:r>
                    </a:p>
                  </a:txBody>
                  <a:tcPr marL="9525" marR="9525" marT="9525" marB="0" anchor="b"/>
                </a:tc>
                <a:tc>
                  <a:txBody>
                    <a:bodyPr/>
                    <a:lstStyle/>
                    <a:p>
                      <a:pPr algn="l" fontAlgn="b"/>
                      <a:r>
                        <a:rPr lang="en-US" sz="1050" u="none" strike="noStrike" dirty="0">
                          <a:effectLst/>
                          <a:latin typeface="Calibri" panose="020F0502020204030204" pitchFamily="34" charset="0"/>
                          <a:cs typeface="Calibri" panose="020F0502020204030204" pitchFamily="34" charset="0"/>
                        </a:rPr>
                        <a:t>Price is good</a:t>
                      </a:r>
                      <a:endParaRPr lang="en-US" sz="1050" b="0" i="0" u="none" strike="noStrike" dirty="0">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a:effectLst/>
                          <a:latin typeface="Calibri" panose="020F0502020204030204" pitchFamily="34" charset="0"/>
                          <a:cs typeface="Calibri" panose="020F0502020204030204" pitchFamily="34" charset="0"/>
                        </a:rPr>
                        <a:t> </a:t>
                      </a:r>
                      <a:endParaRPr lang="en-US"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IN" sz="1050" u="none" strike="noStrike">
                          <a:effectLst/>
                          <a:latin typeface="Calibri" panose="020F0502020204030204" pitchFamily="34" charset="0"/>
                          <a:cs typeface="Calibri" panose="020F0502020204030204" pitchFamily="34" charset="0"/>
                        </a:rPr>
                        <a:t>Price is good / Save Money</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extLst>
                  <a:ext uri="{0D108BD9-81ED-4DB2-BD59-A6C34878D82A}">
                    <a16:rowId xmlns:a16="http://schemas.microsoft.com/office/drawing/2014/main" val="1651578732"/>
                  </a:ext>
                </a:extLst>
              </a:tr>
              <a:tr h="196494">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12</a:t>
                      </a:r>
                    </a:p>
                  </a:txBody>
                  <a:tcPr marL="7809" marR="7809" marT="7809" marB="0" anchor="b"/>
                </a:tc>
                <a:tc>
                  <a:txBody>
                    <a:bodyPr/>
                    <a:lstStyle/>
                    <a:p>
                      <a:pPr algn="l" fontAlgn="b"/>
                      <a:r>
                        <a:rPr lang="en-US" sz="1100" b="0" i="0" u="none" strike="noStrike">
                          <a:solidFill>
                            <a:srgbClr val="000000"/>
                          </a:solidFill>
                          <a:effectLst/>
                          <a:latin typeface="Calibri" panose="020F0502020204030204" pitchFamily="34" charset="0"/>
                        </a:rPr>
                        <a:t>feature_positive_5</a:t>
                      </a:r>
                    </a:p>
                  </a:txBody>
                  <a:tcPr marL="9525" marR="9525" marT="9525" marB="0" anchor="b"/>
                </a:tc>
                <a:tc>
                  <a:txBody>
                    <a:bodyPr/>
                    <a:lstStyle/>
                    <a:p>
                      <a:pPr algn="l" fontAlgn="b"/>
                      <a:r>
                        <a:rPr lang="en-US" sz="1050" u="none" strike="noStrike" dirty="0">
                          <a:effectLst/>
                          <a:latin typeface="Calibri" panose="020F0502020204030204" pitchFamily="34" charset="0"/>
                          <a:cs typeface="Calibri" panose="020F0502020204030204" pitchFamily="34" charset="0"/>
                        </a:rPr>
                        <a:t>Customer Support good</a:t>
                      </a:r>
                      <a:endParaRPr lang="en-US" sz="1050" b="0" i="0" u="none" strike="noStrike" dirty="0">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a:effectLst/>
                          <a:latin typeface="Calibri" panose="020F0502020204030204" pitchFamily="34" charset="0"/>
                          <a:cs typeface="Calibri" panose="020F0502020204030204" pitchFamily="34" charset="0"/>
                        </a:rPr>
                        <a:t> </a:t>
                      </a:r>
                      <a:endParaRPr lang="en-US"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a:effectLst/>
                          <a:latin typeface="Calibri" panose="020F0502020204030204" pitchFamily="34" charset="0"/>
                          <a:cs typeface="Calibri" panose="020F0502020204030204" pitchFamily="34" charset="0"/>
                        </a:rPr>
                        <a:t>Customer Service is good</a:t>
                      </a:r>
                      <a:endParaRPr lang="en-US"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extLst>
                  <a:ext uri="{0D108BD9-81ED-4DB2-BD59-A6C34878D82A}">
                    <a16:rowId xmlns:a16="http://schemas.microsoft.com/office/drawing/2014/main" val="4114841624"/>
                  </a:ext>
                </a:extLst>
              </a:tr>
              <a:tr h="196494">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13</a:t>
                      </a:r>
                    </a:p>
                  </a:txBody>
                  <a:tcPr marL="7809" marR="7809" marT="7809" marB="0" anchor="b"/>
                </a:tc>
                <a:tc>
                  <a:txBody>
                    <a:bodyPr/>
                    <a:lstStyle/>
                    <a:p>
                      <a:pPr algn="l" fontAlgn="b"/>
                      <a:r>
                        <a:rPr lang="en-US" sz="1100" b="0" i="0" u="none" strike="noStrike" dirty="0">
                          <a:solidFill>
                            <a:srgbClr val="000000"/>
                          </a:solidFill>
                          <a:effectLst/>
                          <a:latin typeface="Calibri" panose="020F0502020204030204" pitchFamily="34" charset="0"/>
                        </a:rPr>
                        <a:t>feature_positive_6</a:t>
                      </a:r>
                    </a:p>
                  </a:txBody>
                  <a:tcPr marL="9525" marR="9525" marT="9525" marB="0" anchor="b"/>
                </a:tc>
                <a:tc>
                  <a:txBody>
                    <a:bodyPr/>
                    <a:lstStyle/>
                    <a:p>
                      <a:pPr algn="l" fontAlgn="b"/>
                      <a:r>
                        <a:rPr lang="en-US" sz="1050" u="none" strike="noStrike" dirty="0">
                          <a:effectLst/>
                          <a:latin typeface="Calibri" panose="020F0502020204030204" pitchFamily="34" charset="0"/>
                          <a:cs typeface="Calibri" panose="020F0502020204030204" pitchFamily="34" charset="0"/>
                        </a:rPr>
                        <a:t>Easy to use</a:t>
                      </a:r>
                      <a:endParaRPr lang="en-US" sz="1050" b="0" i="0" u="none" strike="noStrike" dirty="0">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a:effectLst/>
                          <a:latin typeface="Calibri" panose="020F0502020204030204" pitchFamily="34" charset="0"/>
                          <a:cs typeface="Calibri" panose="020F0502020204030204" pitchFamily="34" charset="0"/>
                        </a:rPr>
                        <a:t> </a:t>
                      </a:r>
                      <a:endParaRPr lang="en-US"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a:effectLst/>
                          <a:latin typeface="Calibri" panose="020F0502020204030204" pitchFamily="34" charset="0"/>
                          <a:cs typeface="Calibri" panose="020F0502020204030204" pitchFamily="34" charset="0"/>
                        </a:rPr>
                        <a:t>Easy to Use </a:t>
                      </a:r>
                      <a:endParaRPr lang="en-US"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extLst>
                  <a:ext uri="{0D108BD9-81ED-4DB2-BD59-A6C34878D82A}">
                    <a16:rowId xmlns:a16="http://schemas.microsoft.com/office/drawing/2014/main" val="1665090111"/>
                  </a:ext>
                </a:extLst>
              </a:tr>
              <a:tr h="196494">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14</a:t>
                      </a:r>
                    </a:p>
                  </a:txBody>
                  <a:tcPr marL="7809" marR="7809" marT="7809" marB="0" anchor="b"/>
                </a:tc>
                <a:tc>
                  <a:txBody>
                    <a:bodyPr/>
                    <a:lstStyle/>
                    <a:p>
                      <a:pPr algn="l" fontAlgn="b"/>
                      <a:r>
                        <a:rPr lang="en-US" sz="1100" b="0" i="0" u="none" strike="noStrike" dirty="0">
                          <a:solidFill>
                            <a:srgbClr val="000000"/>
                          </a:solidFill>
                          <a:effectLst/>
                          <a:latin typeface="Calibri" panose="020F0502020204030204" pitchFamily="34" charset="0"/>
                        </a:rPr>
                        <a:t>feature_positive_7</a:t>
                      </a:r>
                    </a:p>
                  </a:txBody>
                  <a:tcPr marL="9525" marR="9525" marT="9525" marB="0" anchor="b"/>
                </a:tc>
                <a:tc>
                  <a:txBody>
                    <a:bodyPr/>
                    <a:lstStyle/>
                    <a:p>
                      <a:pPr algn="l" fontAlgn="b"/>
                      <a:r>
                        <a:rPr lang="en-US" sz="1050" u="none" strike="noStrike" dirty="0">
                          <a:effectLst/>
                          <a:latin typeface="Calibri" panose="020F0502020204030204" pitchFamily="34" charset="0"/>
                          <a:cs typeface="Calibri" panose="020F0502020204030204" pitchFamily="34" charset="0"/>
                        </a:rPr>
                        <a:t>Multiple Brands to choose good</a:t>
                      </a:r>
                      <a:endParaRPr lang="en-US" sz="1050" b="0" i="0" u="none" strike="noStrike" dirty="0">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a:effectLst/>
                          <a:latin typeface="Calibri" panose="020F0502020204030204" pitchFamily="34" charset="0"/>
                          <a:cs typeface="Calibri" panose="020F0502020204030204" pitchFamily="34" charset="0"/>
                        </a:rPr>
                        <a:t> </a:t>
                      </a:r>
                      <a:endParaRPr lang="en-US"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IN" sz="1050" u="none" strike="noStrike">
                          <a:effectLst/>
                          <a:latin typeface="Calibri" panose="020F0502020204030204" pitchFamily="34" charset="0"/>
                          <a:cs typeface="Calibri" panose="020F0502020204030204" pitchFamily="34" charset="0"/>
                        </a:rPr>
                        <a:t>Buy Wide range of brands</a:t>
                      </a:r>
                      <a:endParaRPr lang="en-IN"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extLst>
                  <a:ext uri="{0D108BD9-81ED-4DB2-BD59-A6C34878D82A}">
                    <a16:rowId xmlns:a16="http://schemas.microsoft.com/office/drawing/2014/main" val="122960812"/>
                  </a:ext>
                </a:extLst>
              </a:tr>
              <a:tr h="196494">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15</a:t>
                      </a:r>
                    </a:p>
                  </a:txBody>
                  <a:tcPr marL="7809" marR="7809" marT="7809" marB="0" anchor="b"/>
                </a:tc>
                <a:tc>
                  <a:txBody>
                    <a:bodyPr/>
                    <a:lstStyle/>
                    <a:p>
                      <a:pPr algn="l" fontAlgn="b"/>
                      <a:r>
                        <a:rPr lang="en-US" sz="1100" b="0" i="0" u="none" strike="noStrike" dirty="0">
                          <a:solidFill>
                            <a:srgbClr val="000000"/>
                          </a:solidFill>
                          <a:effectLst/>
                          <a:latin typeface="Calibri" panose="020F0502020204030204" pitchFamily="34" charset="0"/>
                        </a:rPr>
                        <a:t>feature_positive_8</a:t>
                      </a:r>
                    </a:p>
                  </a:txBody>
                  <a:tcPr marL="9525" marR="9525" marT="9525" marB="0" anchor="b"/>
                </a:tc>
                <a:tc>
                  <a:txBody>
                    <a:bodyPr/>
                    <a:lstStyle/>
                    <a:p>
                      <a:pPr algn="l" fontAlgn="b"/>
                      <a:r>
                        <a:rPr lang="en-US" sz="1050" u="none" strike="noStrike" dirty="0">
                          <a:effectLst/>
                          <a:latin typeface="Calibri" panose="020F0502020204030204" pitchFamily="34" charset="0"/>
                          <a:cs typeface="Calibri" panose="020F0502020204030204" pitchFamily="34" charset="0"/>
                        </a:rPr>
                        <a:t>Delivery of service good</a:t>
                      </a:r>
                      <a:endParaRPr lang="en-US" sz="1050" b="0" i="0" u="none" strike="noStrike" dirty="0">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a:effectLst/>
                          <a:latin typeface="Calibri" panose="020F0502020204030204" pitchFamily="34" charset="0"/>
                          <a:cs typeface="Calibri" panose="020F0502020204030204" pitchFamily="34" charset="0"/>
                        </a:rPr>
                        <a:t> </a:t>
                      </a:r>
                      <a:endParaRPr lang="en-US"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a:effectLst/>
                          <a:latin typeface="Calibri" panose="020F0502020204030204" pitchFamily="34" charset="0"/>
                          <a:cs typeface="Calibri" panose="020F0502020204030204" pitchFamily="34" charset="0"/>
                        </a:rPr>
                        <a:t>Delivery service is Good </a:t>
                      </a:r>
                      <a:endParaRPr lang="en-US"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extLst>
                  <a:ext uri="{0D108BD9-81ED-4DB2-BD59-A6C34878D82A}">
                    <a16:rowId xmlns:a16="http://schemas.microsoft.com/office/drawing/2014/main" val="2133702180"/>
                  </a:ext>
                </a:extLst>
              </a:tr>
              <a:tr h="196494">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16</a:t>
                      </a:r>
                    </a:p>
                  </a:txBody>
                  <a:tcPr marL="7809" marR="7809" marT="7809" marB="0" anchor="b"/>
                </a:tc>
                <a:tc>
                  <a:txBody>
                    <a:bodyPr/>
                    <a:lstStyle/>
                    <a:p>
                      <a:pPr algn="l" fontAlgn="b"/>
                      <a:r>
                        <a:rPr lang="en-US" sz="1100" b="0" i="0" u="none" strike="noStrike" dirty="0">
                          <a:solidFill>
                            <a:srgbClr val="000000"/>
                          </a:solidFill>
                          <a:effectLst/>
                          <a:latin typeface="Calibri" panose="020F0502020204030204" pitchFamily="34" charset="0"/>
                        </a:rPr>
                        <a:t>feature_positive_9</a:t>
                      </a:r>
                    </a:p>
                  </a:txBody>
                  <a:tcPr marL="9525" marR="9525" marT="9525" marB="0" anchor="b"/>
                </a:tc>
                <a:tc>
                  <a:txBody>
                    <a:bodyPr/>
                    <a:lstStyle/>
                    <a:p>
                      <a:pPr algn="l" fontAlgn="b"/>
                      <a:r>
                        <a:rPr lang="en-US" sz="1050" u="none" strike="noStrike" dirty="0">
                          <a:effectLst/>
                          <a:latin typeface="Calibri" panose="020F0502020204030204" pitchFamily="34" charset="0"/>
                          <a:cs typeface="Calibri" panose="020F0502020204030204" pitchFamily="34" charset="0"/>
                        </a:rPr>
                        <a:t>Payment Good</a:t>
                      </a:r>
                      <a:endParaRPr lang="en-US" sz="1050" b="0" i="0" u="none" strike="noStrike" dirty="0">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US" sz="1050" u="none" strike="noStrike">
                          <a:effectLst/>
                          <a:latin typeface="Calibri" panose="020F0502020204030204" pitchFamily="34" charset="0"/>
                          <a:cs typeface="Calibri" panose="020F0502020204030204" pitchFamily="34" charset="0"/>
                        </a:rPr>
                        <a:t> </a:t>
                      </a:r>
                      <a:endParaRPr lang="en-US" sz="1050" b="0" i="0" u="none" strike="noStrike">
                        <a:solidFill>
                          <a:srgbClr val="000000"/>
                        </a:solidFill>
                        <a:effectLst/>
                        <a:latin typeface="Calibri" panose="020F0502020204030204" pitchFamily="34" charset="0"/>
                        <a:cs typeface="Calibri" panose="020F0502020204030204" pitchFamily="34" charset="0"/>
                      </a:endParaRPr>
                    </a:p>
                  </a:txBody>
                  <a:tcPr marL="7809" marR="7809" marT="7809" marB="0" anchor="b"/>
                </a:tc>
                <a:tc>
                  <a:txBody>
                    <a:bodyPr/>
                    <a:lstStyle/>
                    <a:p>
                      <a:pPr algn="l" fontAlgn="b"/>
                      <a:r>
                        <a:rPr lang="en-IN" sz="1050" u="none" strike="noStrike" dirty="0">
                          <a:effectLst/>
                          <a:latin typeface="Calibri" panose="020F0502020204030204" pitchFamily="34" charset="0"/>
                          <a:cs typeface="Calibri" panose="020F0502020204030204" pitchFamily="34" charset="0"/>
                        </a:rPr>
                        <a:t>Easy Payment / Multiple Payment modes</a:t>
                      </a:r>
                      <a:endParaRPr lang="en-IN" sz="1050" b="0" i="0" u="none" strike="noStrike" dirty="0">
                        <a:solidFill>
                          <a:srgbClr val="000000"/>
                        </a:solidFill>
                        <a:effectLst/>
                        <a:latin typeface="Calibri" panose="020F0502020204030204" pitchFamily="34" charset="0"/>
                        <a:cs typeface="Calibri" panose="020F0502020204030204" pitchFamily="34" charset="0"/>
                      </a:endParaRPr>
                    </a:p>
                  </a:txBody>
                  <a:tcPr marL="7809" marR="7809" marT="7809" marB="0" anchor="b"/>
                </a:tc>
                <a:extLst>
                  <a:ext uri="{0D108BD9-81ED-4DB2-BD59-A6C34878D82A}">
                    <a16:rowId xmlns:a16="http://schemas.microsoft.com/office/drawing/2014/main" val="2621239725"/>
                  </a:ext>
                </a:extLst>
              </a:tr>
            </a:tbl>
          </a:graphicData>
        </a:graphic>
      </p:graphicFrame>
      <p:sp>
        <p:nvSpPr>
          <p:cNvPr id="7" name="TextBox 6">
            <a:extLst>
              <a:ext uri="{FF2B5EF4-FFF2-40B4-BE49-F238E27FC236}">
                <a16:creationId xmlns:a16="http://schemas.microsoft.com/office/drawing/2014/main" id="{B7CAC086-4DB2-48EC-8563-761BAA23FEF3}"/>
              </a:ext>
            </a:extLst>
          </p:cNvPr>
          <p:cNvSpPr txBox="1"/>
          <p:nvPr/>
        </p:nvSpPr>
        <p:spPr>
          <a:xfrm>
            <a:off x="362465" y="1397888"/>
            <a:ext cx="11145793" cy="568041"/>
          </a:xfrm>
          <a:prstGeom prst="rect">
            <a:avLst/>
          </a:prstGeom>
          <a:noFill/>
        </p:spPr>
        <p:txBody>
          <a:bodyPr wrap="square">
            <a:spAutoFit/>
          </a:bodyPr>
          <a:lstStyle/>
          <a:p>
            <a:pPr marL="0" marR="0" algn="just">
              <a:lnSpc>
                <a:spcPct val="115000"/>
              </a:lnSpc>
              <a:spcBef>
                <a:spcPts val="0"/>
              </a:spcBef>
              <a:spcAft>
                <a:spcPts val="0"/>
              </a:spcAft>
            </a:pPr>
            <a:r>
              <a:rPr lang="en-IN" sz="1400" dirty="0">
                <a:effectLst/>
                <a:latin typeface="Times New Roman" panose="02020603050405020304" pitchFamily="18" charset="0"/>
                <a:ea typeface="Times New Roman" panose="02020603050405020304" pitchFamily="18" charset="0"/>
              </a:rPr>
              <a:t>As per business understanding identified the product features.  This would help us to determine if the company is providing better services to the customers.</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3162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Understanding</a:t>
            </a:r>
          </a:p>
        </p:txBody>
      </p:sp>
      <p:sp>
        <p:nvSpPr>
          <p:cNvPr id="5" name="TextBox 4">
            <a:extLst>
              <a:ext uri="{FF2B5EF4-FFF2-40B4-BE49-F238E27FC236}">
                <a16:creationId xmlns:a16="http://schemas.microsoft.com/office/drawing/2014/main" id="{4C6F8FA6-DB08-4060-9832-77D337D2BF55}"/>
              </a:ext>
            </a:extLst>
          </p:cNvPr>
          <p:cNvSpPr txBox="1"/>
          <p:nvPr/>
        </p:nvSpPr>
        <p:spPr>
          <a:xfrm>
            <a:off x="6305266" y="1131751"/>
            <a:ext cx="5463401" cy="369332"/>
          </a:xfrm>
          <a:prstGeom prst="rect">
            <a:avLst/>
          </a:prstGeom>
          <a:noFill/>
        </p:spPr>
        <p:txBody>
          <a:bodyPr wrap="square" rtlCol="0">
            <a:spAutoFit/>
          </a:bodyPr>
          <a:lstStyle/>
          <a:p>
            <a:pPr algn="r"/>
            <a:r>
              <a:rPr lang="en-US" altLang="ko-KR" dirty="0">
                <a:solidFill>
                  <a:schemeClr val="tx1">
                    <a:lumMod val="75000"/>
                    <a:lumOff val="25000"/>
                  </a:schemeClr>
                </a:solidFill>
                <a:latin typeface="+mj-lt"/>
                <a:ea typeface="FZShuTi" pitchFamily="2" charset="-122"/>
                <a:cs typeface="Arial" pitchFamily="34" charset="0"/>
              </a:rPr>
              <a:t>Business Impact | Challenges |  Monetary Impact </a:t>
            </a:r>
            <a:endParaRPr lang="en-US" altLang="ko-KR" dirty="0">
              <a:solidFill>
                <a:schemeClr val="tx1">
                  <a:lumMod val="75000"/>
                  <a:lumOff val="25000"/>
                </a:schemeClr>
              </a:solidFill>
              <a:latin typeface="+mj-lt"/>
              <a:cs typeface="Arial" pitchFamily="34" charset="0"/>
            </a:endParaRPr>
          </a:p>
        </p:txBody>
      </p:sp>
      <p:sp>
        <p:nvSpPr>
          <p:cNvPr id="3" name="TextBox 2">
            <a:extLst>
              <a:ext uri="{FF2B5EF4-FFF2-40B4-BE49-F238E27FC236}">
                <a16:creationId xmlns:a16="http://schemas.microsoft.com/office/drawing/2014/main" id="{C414DC45-A603-4A47-94E4-6BF503B2831D}"/>
              </a:ext>
            </a:extLst>
          </p:cNvPr>
          <p:cNvSpPr txBox="1"/>
          <p:nvPr/>
        </p:nvSpPr>
        <p:spPr>
          <a:xfrm>
            <a:off x="518983" y="1873876"/>
            <a:ext cx="11425882" cy="1754326"/>
          </a:xfrm>
          <a:prstGeom prst="rect">
            <a:avLst/>
          </a:prstGeom>
          <a:noFill/>
        </p:spPr>
        <p:txBody>
          <a:bodyPr wrap="square" rtlCol="0">
            <a:spAutoFit/>
          </a:bodyPr>
          <a:lstStyle/>
          <a:p>
            <a:pPr marL="342900" indent="-342900">
              <a:buFont typeface="+mj-lt"/>
              <a:buAutoNum type="arabicPeriod"/>
            </a:pPr>
            <a:r>
              <a:rPr lang="en-US" dirty="0"/>
              <a:t>The technology and customers behavior will always tend to change at faster pace . We need to have  robust technology, which can cater to  all kind of customers  individual and institutional customers.</a:t>
            </a:r>
          </a:p>
          <a:p>
            <a:pPr marL="342900" indent="-342900">
              <a:buFont typeface="+mj-lt"/>
              <a:buAutoNum type="arabicPeriod"/>
            </a:pPr>
            <a:r>
              <a:rPr lang="en-US" dirty="0"/>
              <a:t>Promotional/cash back offers can be provided only for some duration, so that customers get the experience of the  product service. Customers always expect for offers which cannot be provided. </a:t>
            </a:r>
          </a:p>
          <a:p>
            <a:pPr marL="342900" indent="-342900">
              <a:buFont typeface="+mj-lt"/>
              <a:buAutoNum type="arabicPeriod"/>
            </a:pPr>
            <a:r>
              <a:rPr lang="en-US" dirty="0"/>
              <a:t>Customers are not fully aware about the Expiry date , terms and conditions so that  customers redeem gift card within the time frame. </a:t>
            </a:r>
          </a:p>
        </p:txBody>
      </p:sp>
      <p:sp>
        <p:nvSpPr>
          <p:cNvPr id="6" name="TextBox 5">
            <a:extLst>
              <a:ext uri="{FF2B5EF4-FFF2-40B4-BE49-F238E27FC236}">
                <a16:creationId xmlns:a16="http://schemas.microsoft.com/office/drawing/2014/main" id="{1A355637-19E1-453B-9BE4-55DADE31A1CC}"/>
              </a:ext>
            </a:extLst>
          </p:cNvPr>
          <p:cNvSpPr txBox="1"/>
          <p:nvPr/>
        </p:nvSpPr>
        <p:spPr>
          <a:xfrm>
            <a:off x="518984" y="1429951"/>
            <a:ext cx="4456670" cy="369332"/>
          </a:xfrm>
          <a:prstGeom prst="rect">
            <a:avLst/>
          </a:prstGeom>
          <a:noFill/>
        </p:spPr>
        <p:txBody>
          <a:bodyPr wrap="square" rtlCol="0">
            <a:spAutoFit/>
          </a:bodyPr>
          <a:lstStyle/>
          <a:p>
            <a:r>
              <a:rPr lang="en-US" dirty="0"/>
              <a:t>Challenges</a:t>
            </a:r>
          </a:p>
        </p:txBody>
      </p:sp>
      <p:sp>
        <p:nvSpPr>
          <p:cNvPr id="7" name="TextBox 6">
            <a:extLst>
              <a:ext uri="{FF2B5EF4-FFF2-40B4-BE49-F238E27FC236}">
                <a16:creationId xmlns:a16="http://schemas.microsoft.com/office/drawing/2014/main" id="{E0687A18-62E8-413B-9CAD-73AE706472CC}"/>
              </a:ext>
            </a:extLst>
          </p:cNvPr>
          <p:cNvSpPr txBox="1"/>
          <p:nvPr/>
        </p:nvSpPr>
        <p:spPr>
          <a:xfrm>
            <a:off x="518984" y="4058155"/>
            <a:ext cx="4456670" cy="369332"/>
          </a:xfrm>
          <a:prstGeom prst="rect">
            <a:avLst/>
          </a:prstGeom>
          <a:noFill/>
        </p:spPr>
        <p:txBody>
          <a:bodyPr wrap="square" rtlCol="0">
            <a:spAutoFit/>
          </a:bodyPr>
          <a:lstStyle/>
          <a:p>
            <a:r>
              <a:rPr lang="en-US" dirty="0"/>
              <a:t>Monetary Impact</a:t>
            </a:r>
          </a:p>
        </p:txBody>
      </p:sp>
      <p:sp>
        <p:nvSpPr>
          <p:cNvPr id="8" name="TextBox 7">
            <a:extLst>
              <a:ext uri="{FF2B5EF4-FFF2-40B4-BE49-F238E27FC236}">
                <a16:creationId xmlns:a16="http://schemas.microsoft.com/office/drawing/2014/main" id="{F58F1C73-FBC7-472D-8D5E-F85202542894}"/>
              </a:ext>
            </a:extLst>
          </p:cNvPr>
          <p:cNvSpPr txBox="1"/>
          <p:nvPr/>
        </p:nvSpPr>
        <p:spPr>
          <a:xfrm>
            <a:off x="453080" y="4427487"/>
            <a:ext cx="11425882" cy="1661993"/>
          </a:xfrm>
          <a:prstGeom prst="rect">
            <a:avLst/>
          </a:prstGeom>
          <a:noFill/>
        </p:spPr>
        <p:txBody>
          <a:bodyPr wrap="square" rtlCol="0">
            <a:spAutoFit/>
          </a:bodyPr>
          <a:lstStyle/>
          <a:p>
            <a:r>
              <a:rPr lang="en-US" dirty="0"/>
              <a:t>Increases the overall revenue by 50 crore. </a:t>
            </a:r>
          </a:p>
          <a:p>
            <a:endParaRPr lang="en-US" dirty="0"/>
          </a:p>
          <a:p>
            <a:endParaRPr lang="en-US" dirty="0"/>
          </a:p>
          <a:p>
            <a:endParaRPr lang="en-US" dirty="0"/>
          </a:p>
          <a:p>
            <a:r>
              <a:rPr lang="en-US" sz="1200" dirty="0">
                <a:hlinkClick r:id="rId2"/>
              </a:rPr>
              <a:t>https://www.tofler.in/qwikcilver-solutions-private-limited/company/U72200DL2006PTC360078</a:t>
            </a:r>
            <a:endParaRPr lang="en-US" sz="1200" dirty="0"/>
          </a:p>
          <a:p>
            <a:endParaRPr lang="en-US" dirty="0"/>
          </a:p>
        </p:txBody>
      </p:sp>
    </p:spTree>
    <p:extLst>
      <p:ext uri="{BB962C8B-B14F-4D97-AF65-F5344CB8AC3E}">
        <p14:creationId xmlns:p14="http://schemas.microsoft.com/office/powerpoint/2010/main" val="19749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 </a:t>
            </a:r>
          </a:p>
        </p:txBody>
      </p:sp>
      <p:sp>
        <p:nvSpPr>
          <p:cNvPr id="3" name="TextBox 2">
            <a:extLst>
              <a:ext uri="{FF2B5EF4-FFF2-40B4-BE49-F238E27FC236}">
                <a16:creationId xmlns:a16="http://schemas.microsoft.com/office/drawing/2014/main" id="{4C6F8FA6-DB08-4060-9832-77D337D2BF55}"/>
              </a:ext>
            </a:extLst>
          </p:cNvPr>
          <p:cNvSpPr txBox="1"/>
          <p:nvPr/>
        </p:nvSpPr>
        <p:spPr>
          <a:xfrm>
            <a:off x="6769290" y="1049867"/>
            <a:ext cx="4999377" cy="338554"/>
          </a:xfrm>
          <a:prstGeom prst="rect">
            <a:avLst/>
          </a:prstGeom>
          <a:noFill/>
        </p:spPr>
        <p:txBody>
          <a:bodyPr wrap="square" rtlCol="0">
            <a:spAutoFit/>
          </a:bodyPr>
          <a:lstStyle/>
          <a:p>
            <a:pPr algn="r"/>
            <a:r>
              <a:rPr lang="en-US" altLang="ko-KR" sz="1600" dirty="0">
                <a:solidFill>
                  <a:schemeClr val="tx1">
                    <a:lumMod val="75000"/>
                    <a:lumOff val="25000"/>
                  </a:schemeClr>
                </a:solidFill>
                <a:latin typeface="+mj-lt"/>
                <a:ea typeface="FZShuTi" pitchFamily="2" charset="-122"/>
                <a:cs typeface="Arial" pitchFamily="34" charset="0"/>
              </a:rPr>
              <a:t>Data Collection | Variables </a:t>
            </a:r>
            <a:endParaRPr lang="en-US" altLang="ko-KR" sz="1600" dirty="0">
              <a:solidFill>
                <a:schemeClr val="tx1">
                  <a:lumMod val="75000"/>
                  <a:lumOff val="25000"/>
                </a:schemeClr>
              </a:solidFill>
              <a:latin typeface="+mj-lt"/>
              <a:cs typeface="Arial" pitchFamily="34" charset="0"/>
            </a:endParaRPr>
          </a:p>
        </p:txBody>
      </p:sp>
      <p:graphicFrame>
        <p:nvGraphicFramePr>
          <p:cNvPr id="5" name="Table 5">
            <a:extLst>
              <a:ext uri="{FF2B5EF4-FFF2-40B4-BE49-F238E27FC236}">
                <a16:creationId xmlns:a16="http://schemas.microsoft.com/office/drawing/2014/main" id="{124A61C0-95E7-42CD-B819-701BD85F3257}"/>
              </a:ext>
            </a:extLst>
          </p:cNvPr>
          <p:cNvGraphicFramePr>
            <a:graphicFrameLocks noGrp="1"/>
          </p:cNvGraphicFramePr>
          <p:nvPr>
            <p:extLst>
              <p:ext uri="{D42A27DB-BD31-4B8C-83A1-F6EECF244321}">
                <p14:modId xmlns:p14="http://schemas.microsoft.com/office/powerpoint/2010/main" val="128166331"/>
              </p:ext>
            </p:extLst>
          </p:nvPr>
        </p:nvGraphicFramePr>
        <p:xfrm>
          <a:off x="707080" y="3020520"/>
          <a:ext cx="10670746" cy="1224042"/>
        </p:xfrm>
        <a:graphic>
          <a:graphicData uri="http://schemas.openxmlformats.org/drawingml/2006/table">
            <a:tbl>
              <a:tblPr firstRow="1" bandRow="1">
                <a:tableStyleId>{5940675A-B579-460E-94D1-54222C63F5DA}</a:tableStyleId>
              </a:tblPr>
              <a:tblGrid>
                <a:gridCol w="3042508">
                  <a:extLst>
                    <a:ext uri="{9D8B030D-6E8A-4147-A177-3AD203B41FA5}">
                      <a16:colId xmlns:a16="http://schemas.microsoft.com/office/drawing/2014/main" val="2467968407"/>
                    </a:ext>
                  </a:extLst>
                </a:gridCol>
                <a:gridCol w="7628238">
                  <a:extLst>
                    <a:ext uri="{9D8B030D-6E8A-4147-A177-3AD203B41FA5}">
                      <a16:colId xmlns:a16="http://schemas.microsoft.com/office/drawing/2014/main" val="3423709714"/>
                    </a:ext>
                  </a:extLst>
                </a:gridCol>
              </a:tblGrid>
              <a:tr h="332280">
                <a:tc>
                  <a:txBody>
                    <a:bodyPr/>
                    <a:lstStyle/>
                    <a:p>
                      <a:r>
                        <a:rPr lang="en-US" sz="1200" b="1" dirty="0"/>
                        <a:t>Variables</a:t>
                      </a:r>
                    </a:p>
                  </a:txBody>
                  <a:tcPr/>
                </a:tc>
                <a:tc>
                  <a:txBody>
                    <a:bodyPr/>
                    <a:lstStyle/>
                    <a:p>
                      <a:r>
                        <a:rPr lang="en-US" sz="1200" b="1" dirty="0"/>
                        <a:t>Options</a:t>
                      </a:r>
                    </a:p>
                  </a:txBody>
                  <a:tcPr/>
                </a:tc>
                <a:extLst>
                  <a:ext uri="{0D108BD9-81ED-4DB2-BD59-A6C34878D82A}">
                    <a16:rowId xmlns:a16="http://schemas.microsoft.com/office/drawing/2014/main" val="1328630164"/>
                  </a:ext>
                </a:extLst>
              </a:tr>
              <a:tr h="2972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Rating</a:t>
                      </a:r>
                    </a:p>
                  </a:txBody>
                  <a:tcPr/>
                </a:tc>
                <a:tc>
                  <a:txBody>
                    <a:bodyPr/>
                    <a:lstStyle/>
                    <a:p>
                      <a:r>
                        <a:rPr lang="en-US" sz="1200" dirty="0"/>
                        <a:t>1, 2, 3, 4, 5</a:t>
                      </a:r>
                    </a:p>
                  </a:txBody>
                  <a:tcPr/>
                </a:tc>
                <a:extLst>
                  <a:ext uri="{0D108BD9-81ED-4DB2-BD59-A6C34878D82A}">
                    <a16:rowId xmlns:a16="http://schemas.microsoft.com/office/drawing/2014/main" val="3492840805"/>
                  </a:ext>
                </a:extLst>
              </a:tr>
              <a:tr h="297254">
                <a:tc>
                  <a:txBody>
                    <a:bodyPr/>
                    <a:lstStyle/>
                    <a:p>
                      <a:r>
                        <a:rPr lang="en-US" sz="1200" dirty="0"/>
                        <a:t>Year</a:t>
                      </a:r>
                    </a:p>
                  </a:txBody>
                  <a:tcPr/>
                </a:tc>
                <a:tc>
                  <a:txBody>
                    <a:bodyPr/>
                    <a:lstStyle/>
                    <a:p>
                      <a:r>
                        <a:rPr lang="en-US" sz="1200" dirty="0"/>
                        <a:t>2015, 2016, 2017, 2018, 2019, 2020,  2021</a:t>
                      </a:r>
                    </a:p>
                  </a:txBody>
                  <a:tcPr/>
                </a:tc>
                <a:extLst>
                  <a:ext uri="{0D108BD9-81ED-4DB2-BD59-A6C34878D82A}">
                    <a16:rowId xmlns:a16="http://schemas.microsoft.com/office/drawing/2014/main" val="1750930774"/>
                  </a:ext>
                </a:extLst>
              </a:tr>
              <a:tr h="297254">
                <a:tc>
                  <a:txBody>
                    <a:bodyPr/>
                    <a:lstStyle/>
                    <a:p>
                      <a:r>
                        <a:rPr lang="en-US" sz="1200" dirty="0"/>
                        <a:t>Reviews</a:t>
                      </a:r>
                    </a:p>
                  </a:txBody>
                  <a:tcPr/>
                </a:tc>
                <a:tc>
                  <a:txBody>
                    <a:bodyPr/>
                    <a:lstStyle/>
                    <a:p>
                      <a:r>
                        <a:rPr lang="en-US" sz="1200" dirty="0"/>
                        <a:t>Customer feedback for Woohoo gift card - source google play store</a:t>
                      </a:r>
                    </a:p>
                  </a:txBody>
                  <a:tcPr/>
                </a:tc>
                <a:extLst>
                  <a:ext uri="{0D108BD9-81ED-4DB2-BD59-A6C34878D82A}">
                    <a16:rowId xmlns:a16="http://schemas.microsoft.com/office/drawing/2014/main" val="2957386417"/>
                  </a:ext>
                </a:extLst>
              </a:tr>
            </a:tbl>
          </a:graphicData>
        </a:graphic>
      </p:graphicFrame>
      <p:sp>
        <p:nvSpPr>
          <p:cNvPr id="7" name="TextBox 6">
            <a:extLst>
              <a:ext uri="{FF2B5EF4-FFF2-40B4-BE49-F238E27FC236}">
                <a16:creationId xmlns:a16="http://schemas.microsoft.com/office/drawing/2014/main" id="{B114BD4C-C4AE-4579-91BD-A6E2D081987E}"/>
              </a:ext>
            </a:extLst>
          </p:cNvPr>
          <p:cNvSpPr txBox="1"/>
          <p:nvPr/>
        </p:nvSpPr>
        <p:spPr>
          <a:xfrm>
            <a:off x="749641" y="1463180"/>
            <a:ext cx="10313773" cy="703911"/>
          </a:xfrm>
          <a:prstGeom prst="rect">
            <a:avLst/>
          </a:prstGeom>
          <a:noFill/>
        </p:spPr>
        <p:txBody>
          <a:bodyPr wrap="square">
            <a:spAutoFit/>
          </a:bodyPr>
          <a:lstStyle/>
          <a:p>
            <a:pPr marR="0" lvl="0" algn="just">
              <a:lnSpc>
                <a:spcPct val="115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Extracted the data 2872 records for the Woohoo Gift card from the google play app store. For the past 7 years data.</a:t>
            </a:r>
            <a:endParaRPr lang="en-US" sz="18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6FA52240-125B-4F00-A5A7-597A0A5A80D4}"/>
              </a:ext>
            </a:extLst>
          </p:cNvPr>
          <p:cNvSpPr txBox="1"/>
          <p:nvPr/>
        </p:nvSpPr>
        <p:spPr>
          <a:xfrm>
            <a:off x="707080" y="2241850"/>
            <a:ext cx="10777839" cy="923330"/>
          </a:xfrm>
          <a:prstGeom prst="rect">
            <a:avLst/>
          </a:prstGeom>
          <a:noFill/>
        </p:spPr>
        <p:txBody>
          <a:bodyPr wrap="square">
            <a:spAutoFit/>
          </a:bodyPr>
          <a:lstStyle/>
          <a:p>
            <a:r>
              <a:rPr lang="en-US" dirty="0">
                <a:hlinkClick r:id="rId2"/>
              </a:rPr>
              <a:t>https://play.google.com/store/apps/details?id=com.giftbig.mobile&amp;_branch_match_id=952083693414301500</a:t>
            </a:r>
            <a:endParaRPr lang="en-US" dirty="0"/>
          </a:p>
          <a:p>
            <a:r>
              <a:rPr lang="en-US" dirty="0"/>
              <a:t>\</a:t>
            </a:r>
          </a:p>
        </p:txBody>
      </p:sp>
      <p:graphicFrame>
        <p:nvGraphicFramePr>
          <p:cNvPr id="10" name="Table 9">
            <a:extLst>
              <a:ext uri="{FF2B5EF4-FFF2-40B4-BE49-F238E27FC236}">
                <a16:creationId xmlns:a16="http://schemas.microsoft.com/office/drawing/2014/main" id="{D1013C2E-2800-40F6-8DA6-8D9E9475FBB4}"/>
              </a:ext>
            </a:extLst>
          </p:cNvPr>
          <p:cNvGraphicFramePr>
            <a:graphicFrameLocks noGrp="1"/>
          </p:cNvGraphicFramePr>
          <p:nvPr>
            <p:extLst>
              <p:ext uri="{D42A27DB-BD31-4B8C-83A1-F6EECF244321}">
                <p14:modId xmlns:p14="http://schemas.microsoft.com/office/powerpoint/2010/main" val="1369890179"/>
              </p:ext>
            </p:extLst>
          </p:nvPr>
        </p:nvGraphicFramePr>
        <p:xfrm>
          <a:off x="897922" y="4730786"/>
          <a:ext cx="10479904" cy="936845"/>
        </p:xfrm>
        <a:graphic>
          <a:graphicData uri="http://schemas.openxmlformats.org/drawingml/2006/table">
            <a:tbl>
              <a:tblPr>
                <a:tableStyleId>{5940675A-B579-460E-94D1-54222C63F5DA}</a:tableStyleId>
              </a:tblPr>
              <a:tblGrid>
                <a:gridCol w="678480">
                  <a:extLst>
                    <a:ext uri="{9D8B030D-6E8A-4147-A177-3AD203B41FA5}">
                      <a16:colId xmlns:a16="http://schemas.microsoft.com/office/drawing/2014/main" val="286094839"/>
                    </a:ext>
                  </a:extLst>
                </a:gridCol>
                <a:gridCol w="837284">
                  <a:extLst>
                    <a:ext uri="{9D8B030D-6E8A-4147-A177-3AD203B41FA5}">
                      <a16:colId xmlns:a16="http://schemas.microsoft.com/office/drawing/2014/main" val="1925886263"/>
                    </a:ext>
                  </a:extLst>
                </a:gridCol>
                <a:gridCol w="8964140">
                  <a:extLst>
                    <a:ext uri="{9D8B030D-6E8A-4147-A177-3AD203B41FA5}">
                      <a16:colId xmlns:a16="http://schemas.microsoft.com/office/drawing/2014/main" val="1341745772"/>
                    </a:ext>
                  </a:extLst>
                </a:gridCol>
              </a:tblGrid>
              <a:tr h="198767">
                <a:tc>
                  <a:txBody>
                    <a:bodyPr/>
                    <a:lstStyle/>
                    <a:p>
                      <a:pPr algn="ctr" fontAlgn="b"/>
                      <a:r>
                        <a:rPr lang="en-US" sz="1200" b="1" u="none" strike="noStrike" dirty="0">
                          <a:effectLst/>
                        </a:rPr>
                        <a:t>Rating</a:t>
                      </a:r>
                      <a:endParaRPr lang="en-US" sz="1200" b="1" i="0" u="none" strike="noStrike" dirty="0">
                        <a:solidFill>
                          <a:srgbClr val="000000"/>
                        </a:solidFill>
                        <a:effectLst/>
                        <a:latin typeface="Calibri" panose="020F0502020204030204" pitchFamily="34" charset="0"/>
                        <a:cs typeface="Calibri" panose="020F0502020204030204" pitchFamily="34" charset="0"/>
                      </a:endParaRPr>
                    </a:p>
                  </a:txBody>
                  <a:tcPr marL="1853" marR="1853" marT="1853" marB="0" anchor="b"/>
                </a:tc>
                <a:tc>
                  <a:txBody>
                    <a:bodyPr/>
                    <a:lstStyle/>
                    <a:p>
                      <a:pPr algn="ctr" fontAlgn="b"/>
                      <a:r>
                        <a:rPr lang="en-US" sz="1200" b="1" u="none" strike="noStrike" dirty="0">
                          <a:effectLst/>
                        </a:rPr>
                        <a:t>Year</a:t>
                      </a:r>
                      <a:endParaRPr lang="en-US" sz="1200" b="1" i="0" u="none" strike="noStrike" dirty="0">
                        <a:solidFill>
                          <a:srgbClr val="000000"/>
                        </a:solidFill>
                        <a:effectLst/>
                        <a:latin typeface="Calibri" panose="020F0502020204030204" pitchFamily="34" charset="0"/>
                        <a:cs typeface="Calibri" panose="020F0502020204030204" pitchFamily="34" charset="0"/>
                      </a:endParaRPr>
                    </a:p>
                  </a:txBody>
                  <a:tcPr marL="1853" marR="1853" marT="1853" marB="0" anchor="b"/>
                </a:tc>
                <a:tc>
                  <a:txBody>
                    <a:bodyPr/>
                    <a:lstStyle/>
                    <a:p>
                      <a:pPr algn="ctr" fontAlgn="b"/>
                      <a:r>
                        <a:rPr lang="en-US" sz="1200" b="1" u="none" strike="noStrike" dirty="0">
                          <a:effectLst/>
                        </a:rPr>
                        <a:t>Review</a:t>
                      </a:r>
                      <a:endParaRPr lang="en-US" sz="1200" b="1" i="0" u="none" strike="noStrike" dirty="0">
                        <a:solidFill>
                          <a:srgbClr val="000000"/>
                        </a:solidFill>
                        <a:effectLst/>
                        <a:latin typeface="Calibri" panose="020F0502020204030204" pitchFamily="34" charset="0"/>
                        <a:cs typeface="Calibri" panose="020F0502020204030204" pitchFamily="34" charset="0"/>
                      </a:endParaRPr>
                    </a:p>
                  </a:txBody>
                  <a:tcPr marL="1853" marR="1853" marT="1853" marB="0" anchor="b"/>
                </a:tc>
                <a:extLst>
                  <a:ext uri="{0D108BD9-81ED-4DB2-BD59-A6C34878D82A}">
                    <a16:rowId xmlns:a16="http://schemas.microsoft.com/office/drawing/2014/main" val="2294158251"/>
                  </a:ext>
                </a:extLst>
              </a:tr>
              <a:tr h="738078">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1853" marR="1853" marT="1853" marB="0" anchor="ctr"/>
                </a:tc>
                <a:tc>
                  <a:txBody>
                    <a:bodyPr/>
                    <a:lstStyle/>
                    <a:p>
                      <a:pPr algn="ctr" fontAlgn="b"/>
                      <a:r>
                        <a:rPr lang="en-US" sz="1200" u="none" strike="noStrike" dirty="0">
                          <a:effectLst/>
                        </a:rPr>
                        <a:t>2021</a:t>
                      </a:r>
                      <a:endParaRPr lang="en-US" sz="1200" b="0" i="0" u="none" strike="noStrike" dirty="0">
                        <a:solidFill>
                          <a:srgbClr val="000000"/>
                        </a:solidFill>
                        <a:effectLst/>
                        <a:latin typeface="Calibri" panose="020F0502020204030204" pitchFamily="34" charset="0"/>
                        <a:cs typeface="Calibri" panose="020F0502020204030204" pitchFamily="34" charset="0"/>
                      </a:endParaRPr>
                    </a:p>
                  </a:txBody>
                  <a:tcPr marL="1853" marR="1853" marT="1853" marB="0" anchor="ctr"/>
                </a:tc>
                <a:tc>
                  <a:txBody>
                    <a:bodyPr/>
                    <a:lstStyle/>
                    <a:p>
                      <a:pPr algn="ctr" fontAlgn="b"/>
                      <a:r>
                        <a:rPr lang="en-IN" sz="1200" u="none" strike="noStrike" dirty="0">
                          <a:effectLst/>
                        </a:rPr>
                        <a:t>##10103920## case I'd Worst poor customer service they are not giving any response after 4 day's of register complaint. They call me but disconnected the call without giving any proper answer. Now I have not any way to reach customer support so I tried this.... I will never change my review.....</a:t>
                      </a:r>
                      <a:endParaRPr lang="en-IN" sz="1200" b="0" i="0" u="none" strike="noStrike" dirty="0">
                        <a:solidFill>
                          <a:srgbClr val="000000"/>
                        </a:solidFill>
                        <a:effectLst/>
                        <a:latin typeface="Calibri" panose="020F0502020204030204" pitchFamily="34" charset="0"/>
                        <a:cs typeface="Calibri" panose="020F0502020204030204" pitchFamily="34" charset="0"/>
                      </a:endParaRPr>
                    </a:p>
                  </a:txBody>
                  <a:tcPr marL="1853" marR="1853" marT="1853" marB="0" anchor="ctr"/>
                </a:tc>
                <a:extLst>
                  <a:ext uri="{0D108BD9-81ED-4DB2-BD59-A6C34878D82A}">
                    <a16:rowId xmlns:a16="http://schemas.microsoft.com/office/drawing/2014/main" val="3505733042"/>
                  </a:ext>
                </a:extLst>
              </a:tr>
            </a:tbl>
          </a:graphicData>
        </a:graphic>
      </p:graphicFrame>
      <p:sp>
        <p:nvSpPr>
          <p:cNvPr id="11" name="TextBox 10">
            <a:extLst>
              <a:ext uri="{FF2B5EF4-FFF2-40B4-BE49-F238E27FC236}">
                <a16:creationId xmlns:a16="http://schemas.microsoft.com/office/drawing/2014/main" id="{19E222F9-34DE-40F6-933B-AB432DA5A56D}"/>
              </a:ext>
            </a:extLst>
          </p:cNvPr>
          <p:cNvSpPr txBox="1"/>
          <p:nvPr/>
        </p:nvSpPr>
        <p:spPr>
          <a:xfrm>
            <a:off x="690602" y="4285495"/>
            <a:ext cx="4456670" cy="369332"/>
          </a:xfrm>
          <a:prstGeom prst="rect">
            <a:avLst/>
          </a:prstGeom>
          <a:noFill/>
        </p:spPr>
        <p:txBody>
          <a:bodyPr wrap="square" rtlCol="0">
            <a:spAutoFit/>
          </a:bodyPr>
          <a:lstStyle/>
          <a:p>
            <a:r>
              <a:rPr lang="en-US" dirty="0"/>
              <a:t>Sample Data</a:t>
            </a:r>
          </a:p>
        </p:txBody>
      </p:sp>
    </p:spTree>
    <p:extLst>
      <p:ext uri="{BB962C8B-B14F-4D97-AF65-F5344CB8AC3E}">
        <p14:creationId xmlns:p14="http://schemas.microsoft.com/office/powerpoint/2010/main" val="4034714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TextBox 2">
            <a:extLst>
              <a:ext uri="{FF2B5EF4-FFF2-40B4-BE49-F238E27FC236}">
                <a16:creationId xmlns:a16="http://schemas.microsoft.com/office/drawing/2014/main" id="{4C6F8FA6-DB08-4060-9832-77D337D2BF55}"/>
              </a:ext>
            </a:extLst>
          </p:cNvPr>
          <p:cNvSpPr txBox="1"/>
          <p:nvPr/>
        </p:nvSpPr>
        <p:spPr>
          <a:xfrm>
            <a:off x="6769290" y="1049867"/>
            <a:ext cx="4999377" cy="338554"/>
          </a:xfrm>
          <a:prstGeom prst="rect">
            <a:avLst/>
          </a:prstGeom>
          <a:noFill/>
        </p:spPr>
        <p:txBody>
          <a:bodyPr wrap="square" rtlCol="0">
            <a:spAutoFit/>
          </a:bodyPr>
          <a:lstStyle/>
          <a:p>
            <a:pPr algn="r"/>
            <a:r>
              <a:rPr lang="en-US" altLang="ko-KR" sz="1600" dirty="0">
                <a:solidFill>
                  <a:schemeClr val="tx1">
                    <a:lumMod val="75000"/>
                    <a:lumOff val="25000"/>
                  </a:schemeClr>
                </a:solidFill>
                <a:latin typeface="+mj-lt"/>
                <a:ea typeface="FZShuTi" pitchFamily="2" charset="-122"/>
                <a:cs typeface="Arial" pitchFamily="34" charset="0"/>
              </a:rPr>
              <a:t>Pre-processing | Techniques </a:t>
            </a:r>
            <a:endParaRPr lang="en-US" altLang="ko-KR" sz="1600" dirty="0">
              <a:solidFill>
                <a:schemeClr val="tx1">
                  <a:lumMod val="75000"/>
                  <a:lumOff val="25000"/>
                </a:schemeClr>
              </a:solidFill>
              <a:latin typeface="+mj-lt"/>
              <a:cs typeface="Arial" pitchFamily="34" charset="0"/>
            </a:endParaRPr>
          </a:p>
        </p:txBody>
      </p:sp>
      <p:sp>
        <p:nvSpPr>
          <p:cNvPr id="5" name="TextBox 4">
            <a:extLst>
              <a:ext uri="{FF2B5EF4-FFF2-40B4-BE49-F238E27FC236}">
                <a16:creationId xmlns:a16="http://schemas.microsoft.com/office/drawing/2014/main" id="{757E2F36-1B9E-4630-9071-4093D2DB9948}"/>
              </a:ext>
            </a:extLst>
          </p:cNvPr>
          <p:cNvSpPr txBox="1"/>
          <p:nvPr/>
        </p:nvSpPr>
        <p:spPr>
          <a:xfrm>
            <a:off x="763905" y="1685185"/>
            <a:ext cx="11095377" cy="385362"/>
          </a:xfrm>
          <a:prstGeom prst="rect">
            <a:avLst/>
          </a:prstGeom>
          <a:noFill/>
        </p:spPr>
        <p:txBody>
          <a:bodyPr wrap="square">
            <a:spAutoFit/>
          </a:bodyPr>
          <a:lstStyle/>
          <a:p>
            <a:pPr marL="342900" marR="0" lvl="0" indent="-342900" algn="just">
              <a:lnSpc>
                <a:spcPct val="115000"/>
              </a:lnSpc>
              <a:spcBef>
                <a:spcPts val="0"/>
              </a:spcBef>
              <a:spcAft>
                <a:spcPts val="0"/>
              </a:spcAft>
              <a:buFont typeface="+mj-lt"/>
              <a:buAutoNum type="arabicPeriod"/>
            </a:pPr>
            <a:r>
              <a:rPr lang="en-IN" sz="1800" b="1" dirty="0">
                <a:effectLst/>
                <a:latin typeface="Times New Roman" panose="02020603050405020304" pitchFamily="18" charset="0"/>
                <a:ea typeface="Times New Roman" panose="02020603050405020304" pitchFamily="18" charset="0"/>
              </a:rPr>
              <a:t>Going through the reviews, manually labelling of the sentiment by 2 class, 5 class and product features.</a:t>
            </a:r>
            <a:endParaRPr lang="en-US" sz="18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0B75DBD5-40DF-42C4-96E8-FFCA85447E2F}"/>
              </a:ext>
            </a:extLst>
          </p:cNvPr>
          <p:cNvSpPr txBox="1"/>
          <p:nvPr/>
        </p:nvSpPr>
        <p:spPr>
          <a:xfrm>
            <a:off x="244923" y="1381368"/>
            <a:ext cx="4999377" cy="338554"/>
          </a:xfrm>
          <a:prstGeom prst="rect">
            <a:avLst/>
          </a:prstGeom>
          <a:noFill/>
        </p:spPr>
        <p:txBody>
          <a:bodyPr wrap="square" rtlCol="0">
            <a:spAutoFit/>
          </a:bodyPr>
          <a:lstStyle/>
          <a:p>
            <a:r>
              <a:rPr lang="en-US" altLang="ko-KR" sz="1600" dirty="0">
                <a:solidFill>
                  <a:schemeClr val="tx1">
                    <a:lumMod val="75000"/>
                    <a:lumOff val="25000"/>
                  </a:schemeClr>
                </a:solidFill>
                <a:latin typeface="+mj-lt"/>
                <a:ea typeface="FZShuTi" pitchFamily="2" charset="-122"/>
                <a:cs typeface="Arial" pitchFamily="34" charset="0"/>
              </a:rPr>
              <a:t>Pre-processing</a:t>
            </a:r>
            <a:endParaRPr lang="en-US" altLang="ko-KR" sz="1600" dirty="0">
              <a:solidFill>
                <a:schemeClr val="tx1">
                  <a:lumMod val="75000"/>
                  <a:lumOff val="25000"/>
                </a:schemeClr>
              </a:solidFill>
              <a:latin typeface="+mj-lt"/>
              <a:cs typeface="Arial" pitchFamily="34" charset="0"/>
            </a:endParaRPr>
          </a:p>
        </p:txBody>
      </p:sp>
      <p:graphicFrame>
        <p:nvGraphicFramePr>
          <p:cNvPr id="7" name="Table 5">
            <a:extLst>
              <a:ext uri="{FF2B5EF4-FFF2-40B4-BE49-F238E27FC236}">
                <a16:creationId xmlns:a16="http://schemas.microsoft.com/office/drawing/2014/main" id="{0A966B89-4F9F-4151-8084-5325F7132CF7}"/>
              </a:ext>
            </a:extLst>
          </p:cNvPr>
          <p:cNvGraphicFramePr>
            <a:graphicFrameLocks noGrp="1"/>
          </p:cNvGraphicFramePr>
          <p:nvPr>
            <p:extLst>
              <p:ext uri="{D42A27DB-BD31-4B8C-83A1-F6EECF244321}">
                <p14:modId xmlns:p14="http://schemas.microsoft.com/office/powerpoint/2010/main" val="661761434"/>
              </p:ext>
            </p:extLst>
          </p:nvPr>
        </p:nvGraphicFramePr>
        <p:xfrm>
          <a:off x="425624" y="2084700"/>
          <a:ext cx="5884560" cy="4393488"/>
        </p:xfrm>
        <a:graphic>
          <a:graphicData uri="http://schemas.openxmlformats.org/drawingml/2006/table">
            <a:tbl>
              <a:tblPr firstRow="1" bandRow="1">
                <a:tableStyleId>{5940675A-B579-460E-94D1-54222C63F5DA}</a:tableStyleId>
              </a:tblPr>
              <a:tblGrid>
                <a:gridCol w="1677842">
                  <a:extLst>
                    <a:ext uri="{9D8B030D-6E8A-4147-A177-3AD203B41FA5}">
                      <a16:colId xmlns:a16="http://schemas.microsoft.com/office/drawing/2014/main" val="2467968407"/>
                    </a:ext>
                  </a:extLst>
                </a:gridCol>
                <a:gridCol w="4206718">
                  <a:extLst>
                    <a:ext uri="{9D8B030D-6E8A-4147-A177-3AD203B41FA5}">
                      <a16:colId xmlns:a16="http://schemas.microsoft.com/office/drawing/2014/main" val="3423709714"/>
                    </a:ext>
                  </a:extLst>
                </a:gridCol>
              </a:tblGrid>
              <a:tr h="228873">
                <a:tc>
                  <a:txBody>
                    <a:bodyPr/>
                    <a:lstStyle/>
                    <a:p>
                      <a:r>
                        <a:rPr lang="en-US" sz="1000" b="1" dirty="0"/>
                        <a:t>Variables</a:t>
                      </a:r>
                    </a:p>
                  </a:txBody>
                  <a:tcPr/>
                </a:tc>
                <a:tc>
                  <a:txBody>
                    <a:bodyPr/>
                    <a:lstStyle/>
                    <a:p>
                      <a:r>
                        <a:rPr lang="en-US" sz="1000" b="1" dirty="0"/>
                        <a:t>Options</a:t>
                      </a:r>
                    </a:p>
                  </a:txBody>
                  <a:tcPr/>
                </a:tc>
                <a:extLst>
                  <a:ext uri="{0D108BD9-81ED-4DB2-BD59-A6C34878D82A}">
                    <a16:rowId xmlns:a16="http://schemas.microsoft.com/office/drawing/2014/main" val="1328630164"/>
                  </a:ext>
                </a:extLst>
              </a:tr>
              <a:tr h="228873">
                <a:tc>
                  <a:txBody>
                    <a:bodyPr/>
                    <a:lstStyle/>
                    <a:p>
                      <a:r>
                        <a:rPr lang="en-US" sz="1000" dirty="0"/>
                        <a:t>senti_2class (Labelled)</a:t>
                      </a:r>
                    </a:p>
                  </a:txBody>
                  <a:tcPr/>
                </a:tc>
                <a:tc>
                  <a:txBody>
                    <a:bodyPr/>
                    <a:lstStyle/>
                    <a:p>
                      <a:r>
                        <a:rPr lang="en-US" sz="1000" dirty="0"/>
                        <a:t>Not Negative , Negative</a:t>
                      </a:r>
                    </a:p>
                  </a:txBody>
                  <a:tcPr/>
                </a:tc>
                <a:extLst>
                  <a:ext uri="{0D108BD9-81ED-4DB2-BD59-A6C34878D82A}">
                    <a16:rowId xmlns:a16="http://schemas.microsoft.com/office/drawing/2014/main" val="2946190078"/>
                  </a:ext>
                </a:extLst>
              </a:tr>
              <a:tr h="228873">
                <a:tc>
                  <a:txBody>
                    <a:bodyPr/>
                    <a:lstStyle/>
                    <a:p>
                      <a:r>
                        <a:rPr lang="en-US" sz="1000" dirty="0"/>
                        <a:t>senti_5class (Labelled)</a:t>
                      </a:r>
                    </a:p>
                  </a:txBody>
                  <a:tcPr/>
                </a:tc>
                <a:tc>
                  <a:txBody>
                    <a:bodyPr/>
                    <a:lstStyle/>
                    <a:p>
                      <a:r>
                        <a:rPr lang="en-US" sz="1000" dirty="0"/>
                        <a:t>Negative only, Complaints, Neutral, Positive only , Praise </a:t>
                      </a:r>
                    </a:p>
                  </a:txBody>
                  <a:tcPr/>
                </a:tc>
                <a:extLst>
                  <a:ext uri="{0D108BD9-81ED-4DB2-BD59-A6C34878D82A}">
                    <a16:rowId xmlns:a16="http://schemas.microsoft.com/office/drawing/2014/main" val="4129213660"/>
                  </a:ext>
                </a:extLst>
              </a:tr>
              <a:tr h="228873">
                <a:tc>
                  <a:txBody>
                    <a:bodyPr/>
                    <a:lstStyle/>
                    <a:p>
                      <a:pPr algn="l" fontAlgn="b"/>
                      <a:r>
                        <a:rPr lang="en-US" sz="1000" b="0" i="0" u="none" strike="noStrike" dirty="0">
                          <a:solidFill>
                            <a:srgbClr val="000000"/>
                          </a:solidFill>
                          <a:effectLst/>
                          <a:latin typeface="Calibri" panose="020F0502020204030204" pitchFamily="34" charset="0"/>
                        </a:rPr>
                        <a:t>feature_negative_1</a:t>
                      </a:r>
                    </a:p>
                  </a:txBody>
                  <a:tcPr marL="9525" marR="9525" marT="9525" marB="0" anchor="b"/>
                </a:tc>
                <a:tc>
                  <a:txBody>
                    <a:bodyPr/>
                    <a:lstStyle/>
                    <a:p>
                      <a:pPr algn="l" fontAlgn="b"/>
                      <a:r>
                        <a:rPr lang="en-IN" sz="1100" b="0" i="0" u="none" strike="noStrike" dirty="0">
                          <a:solidFill>
                            <a:srgbClr val="000000"/>
                          </a:solidFill>
                          <a:effectLst/>
                          <a:latin typeface="Calibri" panose="020F0502020204030204" pitchFamily="34" charset="0"/>
                        </a:rPr>
                        <a:t>  0,1 </a:t>
                      </a:r>
                    </a:p>
                  </a:txBody>
                  <a:tcPr marL="9525" marR="9525" marT="9525" marB="0" anchor="b"/>
                </a:tc>
                <a:extLst>
                  <a:ext uri="{0D108BD9-81ED-4DB2-BD59-A6C34878D82A}">
                    <a16:rowId xmlns:a16="http://schemas.microsoft.com/office/drawing/2014/main" val="2016955391"/>
                  </a:ext>
                </a:extLst>
              </a:tr>
              <a:tr h="228873">
                <a:tc>
                  <a:txBody>
                    <a:bodyPr/>
                    <a:lstStyle/>
                    <a:p>
                      <a:pPr algn="l" fontAlgn="b"/>
                      <a:r>
                        <a:rPr lang="en-US" sz="1000" b="0" i="0" u="none" strike="noStrike" dirty="0">
                          <a:solidFill>
                            <a:srgbClr val="000000"/>
                          </a:solidFill>
                          <a:effectLst/>
                          <a:latin typeface="Calibri" panose="020F0502020204030204" pitchFamily="34" charset="0"/>
                        </a:rPr>
                        <a:t>feature_negative_2</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  0,1 </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tc>
                <a:extLst>
                  <a:ext uri="{0D108BD9-81ED-4DB2-BD59-A6C34878D82A}">
                    <a16:rowId xmlns:a16="http://schemas.microsoft.com/office/drawing/2014/main" val="4067792233"/>
                  </a:ext>
                </a:extLst>
              </a:tr>
              <a:tr h="228873">
                <a:tc>
                  <a:txBody>
                    <a:bodyPr/>
                    <a:lstStyle/>
                    <a:p>
                      <a:pPr algn="l" fontAlgn="b"/>
                      <a:r>
                        <a:rPr lang="en-US" sz="1000" b="0" i="0" u="none" strike="noStrike" dirty="0">
                          <a:solidFill>
                            <a:srgbClr val="000000"/>
                          </a:solidFill>
                          <a:effectLst/>
                          <a:latin typeface="Calibri" panose="020F0502020204030204" pitchFamily="34" charset="0"/>
                        </a:rPr>
                        <a:t>feature_negative_3</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  0,1 </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tc>
                <a:extLst>
                  <a:ext uri="{0D108BD9-81ED-4DB2-BD59-A6C34878D82A}">
                    <a16:rowId xmlns:a16="http://schemas.microsoft.com/office/drawing/2014/main" val="852761909"/>
                  </a:ext>
                </a:extLst>
              </a:tr>
              <a:tr h="228873">
                <a:tc>
                  <a:txBody>
                    <a:bodyPr/>
                    <a:lstStyle/>
                    <a:p>
                      <a:pPr algn="l" fontAlgn="b"/>
                      <a:r>
                        <a:rPr lang="en-US" sz="1000" b="0" i="0" u="none" strike="noStrike">
                          <a:solidFill>
                            <a:srgbClr val="000000"/>
                          </a:solidFill>
                          <a:effectLst/>
                          <a:latin typeface="Calibri" panose="020F0502020204030204" pitchFamily="34" charset="0"/>
                        </a:rPr>
                        <a:t>feature_negative_4</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  0,1 </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tc>
                <a:extLst>
                  <a:ext uri="{0D108BD9-81ED-4DB2-BD59-A6C34878D82A}">
                    <a16:rowId xmlns:a16="http://schemas.microsoft.com/office/drawing/2014/main" val="2027718533"/>
                  </a:ext>
                </a:extLst>
              </a:tr>
              <a:tr h="228873">
                <a:tc>
                  <a:txBody>
                    <a:bodyPr/>
                    <a:lstStyle/>
                    <a:p>
                      <a:pPr algn="l" fontAlgn="b"/>
                      <a:r>
                        <a:rPr lang="en-US" sz="1000" b="0" i="0" u="none" strike="noStrike" dirty="0">
                          <a:solidFill>
                            <a:srgbClr val="000000"/>
                          </a:solidFill>
                          <a:effectLst/>
                          <a:latin typeface="Calibri" panose="020F0502020204030204" pitchFamily="34" charset="0"/>
                        </a:rPr>
                        <a:t>feature_negative_5</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  0,1 </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tc>
                <a:extLst>
                  <a:ext uri="{0D108BD9-81ED-4DB2-BD59-A6C34878D82A}">
                    <a16:rowId xmlns:a16="http://schemas.microsoft.com/office/drawing/2014/main" val="4129830900"/>
                  </a:ext>
                </a:extLst>
              </a:tr>
              <a:tr h="228873">
                <a:tc>
                  <a:txBody>
                    <a:bodyPr/>
                    <a:lstStyle/>
                    <a:p>
                      <a:pPr algn="l" fontAlgn="b"/>
                      <a:r>
                        <a:rPr lang="en-US" sz="1000" b="0" i="0" u="none" strike="noStrike">
                          <a:solidFill>
                            <a:srgbClr val="000000"/>
                          </a:solidFill>
                          <a:effectLst/>
                          <a:latin typeface="Calibri" panose="020F0502020204030204" pitchFamily="34" charset="0"/>
                        </a:rPr>
                        <a:t>feature_negative_6</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  0,1 </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tc>
                <a:extLst>
                  <a:ext uri="{0D108BD9-81ED-4DB2-BD59-A6C34878D82A}">
                    <a16:rowId xmlns:a16="http://schemas.microsoft.com/office/drawing/2014/main" val="2815173512"/>
                  </a:ext>
                </a:extLst>
              </a:tr>
              <a:tr h="228873">
                <a:tc>
                  <a:txBody>
                    <a:bodyPr/>
                    <a:lstStyle/>
                    <a:p>
                      <a:pPr algn="l" fontAlgn="b"/>
                      <a:r>
                        <a:rPr lang="en-US" sz="1000" b="0" i="0" u="none" strike="noStrike" dirty="0">
                          <a:solidFill>
                            <a:srgbClr val="000000"/>
                          </a:solidFill>
                          <a:effectLst/>
                          <a:latin typeface="Calibri" panose="020F0502020204030204" pitchFamily="34" charset="0"/>
                        </a:rPr>
                        <a:t>feature_negative_7</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  0,1 </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tc>
                <a:extLst>
                  <a:ext uri="{0D108BD9-81ED-4DB2-BD59-A6C34878D82A}">
                    <a16:rowId xmlns:a16="http://schemas.microsoft.com/office/drawing/2014/main" val="2199149615"/>
                  </a:ext>
                </a:extLst>
              </a:tr>
              <a:tr h="228873">
                <a:tc>
                  <a:txBody>
                    <a:bodyPr/>
                    <a:lstStyle/>
                    <a:p>
                      <a:pPr algn="l" fontAlgn="b"/>
                      <a:r>
                        <a:rPr lang="en-US" sz="1000" b="0" i="0" u="none" strike="noStrike">
                          <a:solidFill>
                            <a:srgbClr val="000000"/>
                          </a:solidFill>
                          <a:effectLst/>
                          <a:latin typeface="Calibri" panose="020F0502020204030204" pitchFamily="34" charset="0"/>
                        </a:rPr>
                        <a:t>feature_positive_1</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  0,1 </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tc>
                <a:extLst>
                  <a:ext uri="{0D108BD9-81ED-4DB2-BD59-A6C34878D82A}">
                    <a16:rowId xmlns:a16="http://schemas.microsoft.com/office/drawing/2014/main" val="1869005678"/>
                  </a:ext>
                </a:extLst>
              </a:tr>
              <a:tr h="228873">
                <a:tc>
                  <a:txBody>
                    <a:bodyPr/>
                    <a:lstStyle/>
                    <a:p>
                      <a:pPr algn="l" fontAlgn="b"/>
                      <a:r>
                        <a:rPr lang="en-US" sz="1000" b="0" i="0" u="none" strike="noStrike" dirty="0">
                          <a:solidFill>
                            <a:srgbClr val="000000"/>
                          </a:solidFill>
                          <a:effectLst/>
                          <a:latin typeface="Calibri" panose="020F0502020204030204" pitchFamily="34" charset="0"/>
                        </a:rPr>
                        <a:t>feature_positive_2</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  0,1 </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tc>
                <a:extLst>
                  <a:ext uri="{0D108BD9-81ED-4DB2-BD59-A6C34878D82A}">
                    <a16:rowId xmlns:a16="http://schemas.microsoft.com/office/drawing/2014/main" val="3531848911"/>
                  </a:ext>
                </a:extLst>
              </a:tr>
              <a:tr h="228873">
                <a:tc>
                  <a:txBody>
                    <a:bodyPr/>
                    <a:lstStyle/>
                    <a:p>
                      <a:pPr algn="l" fontAlgn="b"/>
                      <a:r>
                        <a:rPr lang="en-US" sz="1000" b="0" i="0" u="none" strike="noStrike" dirty="0">
                          <a:solidFill>
                            <a:srgbClr val="000000"/>
                          </a:solidFill>
                          <a:effectLst/>
                          <a:latin typeface="Calibri" panose="020F0502020204030204" pitchFamily="34" charset="0"/>
                        </a:rPr>
                        <a:t>feature_positive_3</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  0,1 </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tc>
                <a:extLst>
                  <a:ext uri="{0D108BD9-81ED-4DB2-BD59-A6C34878D82A}">
                    <a16:rowId xmlns:a16="http://schemas.microsoft.com/office/drawing/2014/main" val="377945164"/>
                  </a:ext>
                </a:extLst>
              </a:tr>
              <a:tr h="228873">
                <a:tc>
                  <a:txBody>
                    <a:bodyPr/>
                    <a:lstStyle/>
                    <a:p>
                      <a:pPr algn="l" fontAlgn="b"/>
                      <a:r>
                        <a:rPr lang="en-US" sz="1000" b="0" i="0" u="none" strike="noStrike" dirty="0">
                          <a:solidFill>
                            <a:srgbClr val="000000"/>
                          </a:solidFill>
                          <a:effectLst/>
                          <a:latin typeface="Calibri" panose="020F0502020204030204" pitchFamily="34" charset="0"/>
                        </a:rPr>
                        <a:t>feature_positive_4</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  0,1 </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tc>
                <a:extLst>
                  <a:ext uri="{0D108BD9-81ED-4DB2-BD59-A6C34878D82A}">
                    <a16:rowId xmlns:a16="http://schemas.microsoft.com/office/drawing/2014/main" val="1694978932"/>
                  </a:ext>
                </a:extLst>
              </a:tr>
              <a:tr h="228873">
                <a:tc>
                  <a:txBody>
                    <a:bodyPr/>
                    <a:lstStyle/>
                    <a:p>
                      <a:pPr algn="l" fontAlgn="b"/>
                      <a:r>
                        <a:rPr lang="en-US" sz="1000" b="0" i="0" u="none" strike="noStrike" dirty="0">
                          <a:solidFill>
                            <a:srgbClr val="000000"/>
                          </a:solidFill>
                          <a:effectLst/>
                          <a:latin typeface="Calibri" panose="020F0502020204030204" pitchFamily="34" charset="0"/>
                        </a:rPr>
                        <a:t>feature_positive_5</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  0,1 </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tc>
                <a:extLst>
                  <a:ext uri="{0D108BD9-81ED-4DB2-BD59-A6C34878D82A}">
                    <a16:rowId xmlns:a16="http://schemas.microsoft.com/office/drawing/2014/main" val="848923281"/>
                  </a:ext>
                </a:extLst>
              </a:tr>
              <a:tr h="228873">
                <a:tc>
                  <a:txBody>
                    <a:bodyPr/>
                    <a:lstStyle/>
                    <a:p>
                      <a:pPr algn="l" fontAlgn="b"/>
                      <a:r>
                        <a:rPr lang="en-US" sz="1000" b="0" i="0" u="none" strike="noStrike" dirty="0">
                          <a:solidFill>
                            <a:srgbClr val="000000"/>
                          </a:solidFill>
                          <a:effectLst/>
                          <a:latin typeface="Calibri" panose="020F0502020204030204" pitchFamily="34" charset="0"/>
                        </a:rPr>
                        <a:t>feature_positive_6</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  0,1 </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tc>
                <a:extLst>
                  <a:ext uri="{0D108BD9-81ED-4DB2-BD59-A6C34878D82A}">
                    <a16:rowId xmlns:a16="http://schemas.microsoft.com/office/drawing/2014/main" val="1720335793"/>
                  </a:ext>
                </a:extLst>
              </a:tr>
              <a:tr h="228873">
                <a:tc>
                  <a:txBody>
                    <a:bodyPr/>
                    <a:lstStyle/>
                    <a:p>
                      <a:pPr algn="l" fontAlgn="b"/>
                      <a:r>
                        <a:rPr lang="en-US" sz="1000" b="0" i="0" u="none" strike="noStrike" dirty="0">
                          <a:solidFill>
                            <a:srgbClr val="000000"/>
                          </a:solidFill>
                          <a:effectLst/>
                          <a:latin typeface="Calibri" panose="020F0502020204030204" pitchFamily="34" charset="0"/>
                        </a:rPr>
                        <a:t>feature_positive_7</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  0,1 </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tc>
                <a:extLst>
                  <a:ext uri="{0D108BD9-81ED-4DB2-BD59-A6C34878D82A}">
                    <a16:rowId xmlns:a16="http://schemas.microsoft.com/office/drawing/2014/main" val="3848312751"/>
                  </a:ext>
                </a:extLst>
              </a:tr>
              <a:tr h="228873">
                <a:tc>
                  <a:txBody>
                    <a:bodyPr/>
                    <a:lstStyle/>
                    <a:p>
                      <a:pPr algn="l" fontAlgn="b"/>
                      <a:r>
                        <a:rPr lang="en-US" sz="1000" b="0" i="0" u="none" strike="noStrike" dirty="0">
                          <a:solidFill>
                            <a:srgbClr val="000000"/>
                          </a:solidFill>
                          <a:effectLst/>
                          <a:latin typeface="Calibri" panose="020F0502020204030204" pitchFamily="34" charset="0"/>
                        </a:rPr>
                        <a:t>feature_positive_8</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  0,1 </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tc>
                <a:extLst>
                  <a:ext uri="{0D108BD9-81ED-4DB2-BD59-A6C34878D82A}">
                    <a16:rowId xmlns:a16="http://schemas.microsoft.com/office/drawing/2014/main" val="2706585101"/>
                  </a:ext>
                </a:extLst>
              </a:tr>
              <a:tr h="228873">
                <a:tc>
                  <a:txBody>
                    <a:bodyPr/>
                    <a:lstStyle/>
                    <a:p>
                      <a:pPr algn="l" fontAlgn="b"/>
                      <a:r>
                        <a:rPr lang="en-US" sz="1000" b="0" i="0" u="none" strike="noStrike" dirty="0">
                          <a:solidFill>
                            <a:srgbClr val="000000"/>
                          </a:solidFill>
                          <a:effectLst/>
                          <a:latin typeface="Calibri" panose="020F0502020204030204" pitchFamily="34" charset="0"/>
                        </a:rPr>
                        <a:t>feature_positive_9</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0,1 </a:t>
                      </a:r>
                    </a:p>
                  </a:txBody>
                  <a:tcPr marL="9525" marR="9525" marT="9525" marB="0" anchor="b"/>
                </a:tc>
                <a:extLst>
                  <a:ext uri="{0D108BD9-81ED-4DB2-BD59-A6C34878D82A}">
                    <a16:rowId xmlns:a16="http://schemas.microsoft.com/office/drawing/2014/main" val="4039217658"/>
                  </a:ext>
                </a:extLst>
              </a:tr>
            </a:tbl>
          </a:graphicData>
        </a:graphic>
      </p:graphicFrame>
    </p:spTree>
    <p:extLst>
      <p:ext uri="{BB962C8B-B14F-4D97-AF65-F5344CB8AC3E}">
        <p14:creationId xmlns:p14="http://schemas.microsoft.com/office/powerpoint/2010/main" val="1105407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TextBox 2">
            <a:extLst>
              <a:ext uri="{FF2B5EF4-FFF2-40B4-BE49-F238E27FC236}">
                <a16:creationId xmlns:a16="http://schemas.microsoft.com/office/drawing/2014/main" id="{4C6F8FA6-DB08-4060-9832-77D337D2BF55}"/>
              </a:ext>
            </a:extLst>
          </p:cNvPr>
          <p:cNvSpPr txBox="1"/>
          <p:nvPr/>
        </p:nvSpPr>
        <p:spPr>
          <a:xfrm>
            <a:off x="6769290" y="1049867"/>
            <a:ext cx="4999377" cy="338554"/>
          </a:xfrm>
          <a:prstGeom prst="rect">
            <a:avLst/>
          </a:prstGeom>
          <a:noFill/>
        </p:spPr>
        <p:txBody>
          <a:bodyPr wrap="square" rtlCol="0">
            <a:spAutoFit/>
          </a:bodyPr>
          <a:lstStyle/>
          <a:p>
            <a:pPr algn="r"/>
            <a:r>
              <a:rPr lang="en-US" altLang="ko-KR" sz="1600" dirty="0">
                <a:solidFill>
                  <a:schemeClr val="tx1">
                    <a:lumMod val="75000"/>
                    <a:lumOff val="25000"/>
                  </a:schemeClr>
                </a:solidFill>
                <a:latin typeface="+mj-lt"/>
                <a:ea typeface="FZShuTi" pitchFamily="2" charset="-122"/>
                <a:cs typeface="Arial" pitchFamily="34" charset="0"/>
              </a:rPr>
              <a:t>Pre-processing | Techniques </a:t>
            </a:r>
            <a:endParaRPr lang="en-US" altLang="ko-KR" sz="1600" dirty="0">
              <a:solidFill>
                <a:schemeClr val="tx1">
                  <a:lumMod val="75000"/>
                  <a:lumOff val="25000"/>
                </a:schemeClr>
              </a:solidFill>
              <a:latin typeface="+mj-lt"/>
              <a:cs typeface="Arial" pitchFamily="34" charset="0"/>
            </a:endParaRPr>
          </a:p>
        </p:txBody>
      </p:sp>
      <p:sp>
        <p:nvSpPr>
          <p:cNvPr id="5" name="TextBox 4">
            <a:extLst>
              <a:ext uri="{FF2B5EF4-FFF2-40B4-BE49-F238E27FC236}">
                <a16:creationId xmlns:a16="http://schemas.microsoft.com/office/drawing/2014/main" id="{757E2F36-1B9E-4630-9071-4093D2DB9948}"/>
              </a:ext>
            </a:extLst>
          </p:cNvPr>
          <p:cNvSpPr txBox="1"/>
          <p:nvPr/>
        </p:nvSpPr>
        <p:spPr>
          <a:xfrm>
            <a:off x="607386" y="1388421"/>
            <a:ext cx="11095377" cy="5694123"/>
          </a:xfrm>
          <a:prstGeom prst="rect">
            <a:avLst/>
          </a:prstGeom>
          <a:noFill/>
        </p:spPr>
        <p:txBody>
          <a:bodyPr wrap="square">
            <a:spAutoFit/>
          </a:bodyPr>
          <a:lstStyle/>
          <a:p>
            <a:pPr marR="0" lvl="0" algn="just">
              <a:lnSpc>
                <a:spcPct val="115000"/>
              </a:lnSpc>
              <a:spcBef>
                <a:spcPts val="0"/>
              </a:spcBef>
              <a:spcAft>
                <a:spcPts val="0"/>
              </a:spcAft>
            </a:pPr>
            <a:r>
              <a:rPr lang="en-IN" sz="1800" b="1" dirty="0">
                <a:effectLst/>
                <a:latin typeface="Times New Roman" panose="02020603050405020304" pitchFamily="18" charset="0"/>
                <a:ea typeface="Times New Roman" panose="02020603050405020304" pitchFamily="18" charset="0"/>
              </a:rPr>
              <a:t>2. Load the data into python and doing the preliminary analysis</a:t>
            </a:r>
            <a:r>
              <a:rPr lang="en-IN" b="1" dirty="0">
                <a:latin typeface="Times New Roman" panose="02020603050405020304" pitchFamily="18" charset="0"/>
              </a:rPr>
              <a:t> </a:t>
            </a:r>
            <a:endParaRPr lang="en-US" b="1" dirty="0">
              <a:latin typeface="Times New Roman" panose="02020603050405020304" pitchFamily="18" charset="0"/>
            </a:endParaRPr>
          </a:p>
          <a:p>
            <a:pPr marL="800100" lvl="1" indent="-342900" algn="just">
              <a:lnSpc>
                <a:spcPct val="115000"/>
              </a:lnSpc>
              <a:buFont typeface="+mj-lt"/>
              <a:buAutoNum type="alphaLcParenR"/>
            </a:pPr>
            <a:r>
              <a:rPr lang="en-IN" dirty="0">
                <a:latin typeface="Times New Roman" panose="02020603050405020304" pitchFamily="18" charset="0"/>
              </a:rPr>
              <a:t>We have 2782 Records</a:t>
            </a:r>
          </a:p>
          <a:p>
            <a:pPr marL="800100" lvl="1" indent="-342900" algn="just">
              <a:lnSpc>
                <a:spcPct val="115000"/>
              </a:lnSpc>
              <a:buFont typeface="+mj-lt"/>
              <a:buAutoNum type="alphaLcParenR"/>
            </a:pPr>
            <a:r>
              <a:rPr lang="en-IN" dirty="0">
                <a:latin typeface="Times New Roman" panose="02020603050405020304" pitchFamily="18" charset="0"/>
              </a:rPr>
              <a:t>There are Zero Missing values in the data</a:t>
            </a:r>
          </a:p>
          <a:p>
            <a:pPr marL="800100" lvl="1" indent="-342900" algn="just">
              <a:lnSpc>
                <a:spcPct val="115000"/>
              </a:lnSpc>
              <a:buFont typeface="+mj-lt"/>
              <a:buAutoNum type="alphaLcParenR"/>
            </a:pPr>
            <a:r>
              <a:rPr lang="en-IN" dirty="0">
                <a:latin typeface="Times New Roman" panose="02020603050405020304" pitchFamily="18" charset="0"/>
              </a:rPr>
              <a:t>In the review’s sentiment (manually labelled the corpus ) we have 57.9% Positive and 42.1% Negative </a:t>
            </a:r>
          </a:p>
          <a:p>
            <a:pPr marR="0" lvl="0" algn="just">
              <a:lnSpc>
                <a:spcPct val="115000"/>
              </a:lnSpc>
              <a:spcBef>
                <a:spcPts val="0"/>
              </a:spcBef>
              <a:spcAft>
                <a:spcPts val="0"/>
              </a:spcAft>
            </a:pPr>
            <a:r>
              <a:rPr lang="en-IN" b="1" dirty="0">
                <a:effectLst/>
                <a:latin typeface="Times New Roman" panose="02020603050405020304" pitchFamily="18" charset="0"/>
                <a:ea typeface="Times New Roman" panose="02020603050405020304" pitchFamily="18" charset="0"/>
              </a:rPr>
              <a:t>3. Cleaning the data by the below process.</a:t>
            </a:r>
            <a:endParaRPr lang="en-US" b="1" dirty="0">
              <a:effectLst/>
              <a:latin typeface="Times New Roman" panose="02020603050405020304" pitchFamily="18" charset="0"/>
              <a:ea typeface="Times New Roman" panose="02020603050405020304" pitchFamily="18" charset="0"/>
            </a:endParaRPr>
          </a:p>
          <a:p>
            <a:pPr marL="742950" marR="0" lvl="1" indent="-285750" algn="just">
              <a:lnSpc>
                <a:spcPct val="115000"/>
              </a:lnSpc>
              <a:spcBef>
                <a:spcPts val="0"/>
              </a:spcBef>
              <a:spcAft>
                <a:spcPts val="0"/>
              </a:spcAft>
              <a:buFont typeface="+mj-lt"/>
              <a:buAutoNum type="alphaLcPeriod"/>
            </a:pPr>
            <a:r>
              <a:rPr lang="en-IN" dirty="0">
                <a:effectLst/>
                <a:latin typeface="Times New Roman" panose="02020603050405020304" pitchFamily="18" charset="0"/>
                <a:ea typeface="Times New Roman" panose="02020603050405020304" pitchFamily="18" charset="0"/>
              </a:rPr>
              <a:t>Removing special characters, punctuation, square bracket, numbers, double spacing.</a:t>
            </a:r>
            <a:endParaRPr lang="en-US" dirty="0">
              <a:effectLst/>
              <a:latin typeface="Times New Roman" panose="02020603050405020304" pitchFamily="18" charset="0"/>
              <a:ea typeface="Times New Roman" panose="02020603050405020304" pitchFamily="18" charset="0"/>
            </a:endParaRPr>
          </a:p>
          <a:p>
            <a:pPr marL="742950" marR="0" lvl="1" indent="-285750" algn="just">
              <a:lnSpc>
                <a:spcPct val="115000"/>
              </a:lnSpc>
              <a:spcBef>
                <a:spcPts val="0"/>
              </a:spcBef>
              <a:spcAft>
                <a:spcPts val="0"/>
              </a:spcAft>
              <a:buFont typeface="+mj-lt"/>
              <a:buAutoNum type="alphaLcPeriod"/>
            </a:pPr>
            <a:r>
              <a:rPr lang="en-IN" dirty="0">
                <a:effectLst/>
                <a:latin typeface="Times New Roman" panose="02020603050405020304" pitchFamily="18" charset="0"/>
                <a:ea typeface="Times New Roman" panose="02020603050405020304" pitchFamily="18" charset="0"/>
              </a:rPr>
              <a:t>Convert all the upper case to lower case.</a:t>
            </a:r>
            <a:endParaRPr lang="en-US" dirty="0">
              <a:effectLst/>
              <a:latin typeface="Times New Roman" panose="02020603050405020304" pitchFamily="18" charset="0"/>
              <a:ea typeface="Times New Roman" panose="02020603050405020304" pitchFamily="18" charset="0"/>
            </a:endParaRPr>
          </a:p>
          <a:p>
            <a:pPr marL="742950" marR="0" lvl="1" indent="-285750" algn="just">
              <a:lnSpc>
                <a:spcPct val="115000"/>
              </a:lnSpc>
              <a:spcBef>
                <a:spcPts val="0"/>
              </a:spcBef>
              <a:spcAft>
                <a:spcPts val="0"/>
              </a:spcAft>
              <a:buFont typeface="+mj-lt"/>
              <a:buAutoNum type="alphaLcPeriod"/>
            </a:pPr>
            <a:r>
              <a:rPr lang="en-IN" dirty="0">
                <a:effectLst/>
                <a:latin typeface="Times New Roman" panose="02020603050405020304" pitchFamily="18" charset="0"/>
                <a:ea typeface="Times New Roman" panose="02020603050405020304" pitchFamily="18" charset="0"/>
              </a:rPr>
              <a:t>Tokenization: Tokenization is the act of breaking up a sequence of strings into pieces such as words, keywords, phrases, symbols and other elements called tokens. We have Created the tokens in a separate column in the data frame.</a:t>
            </a:r>
            <a:endParaRPr lang="en-US" dirty="0">
              <a:effectLst/>
              <a:latin typeface="Times New Roman" panose="02020603050405020304" pitchFamily="18" charset="0"/>
              <a:ea typeface="Times New Roman" panose="02020603050405020304" pitchFamily="18" charset="0"/>
            </a:endParaRPr>
          </a:p>
          <a:p>
            <a:pPr marL="742950" marR="0" lvl="1" indent="-285750" algn="just">
              <a:lnSpc>
                <a:spcPct val="115000"/>
              </a:lnSpc>
              <a:spcBef>
                <a:spcPts val="0"/>
              </a:spcBef>
              <a:spcAft>
                <a:spcPts val="0"/>
              </a:spcAft>
              <a:buFont typeface="+mj-lt"/>
              <a:buAutoNum type="alphaLcPeriod"/>
            </a:pPr>
            <a:r>
              <a:rPr lang="en-IN" dirty="0">
                <a:effectLst/>
                <a:latin typeface="Times New Roman" panose="02020603050405020304" pitchFamily="18" charset="0"/>
                <a:ea typeface="Times New Roman" panose="02020603050405020304" pitchFamily="18" charset="0"/>
              </a:rPr>
              <a:t>Stop Words removal: - A stop word is a commonly used word (such as “the”, “a”, “an”, “in”) that a search engine has been programmed to ignore, both when indexing entries for searching and when retrieving them as the result of a search query. Post tokenization we have removed the stop words.</a:t>
            </a:r>
          </a:p>
          <a:p>
            <a:pPr marL="742950" marR="0" lvl="1" indent="-285750" algn="just">
              <a:lnSpc>
                <a:spcPct val="115000"/>
              </a:lnSpc>
              <a:spcBef>
                <a:spcPts val="0"/>
              </a:spcBef>
              <a:spcAft>
                <a:spcPts val="0"/>
              </a:spcAft>
              <a:buFont typeface="+mj-lt"/>
              <a:buAutoNum type="alphaLcPeriod"/>
            </a:pPr>
            <a:r>
              <a:rPr lang="en-IN" dirty="0">
                <a:effectLst/>
                <a:latin typeface="Times New Roman" panose="02020603050405020304" pitchFamily="18" charset="0"/>
                <a:ea typeface="Times New Roman" panose="02020603050405020304" pitchFamily="18" charset="0"/>
              </a:rPr>
              <a:t> Stemming and Lemmatization: - Stemming and lemmatization are methods used by search engines and chatbots to analyse the meaning behind a word. Stemming uses the stem of the word, while lemmatization uses the context in which the word is being used.</a:t>
            </a:r>
            <a:endParaRPr lang="en-US" dirty="0">
              <a:effectLst/>
              <a:latin typeface="Times New Roman" panose="02020603050405020304" pitchFamily="18" charset="0"/>
              <a:ea typeface="Times New Roman" panose="02020603050405020304" pitchFamily="18" charset="0"/>
            </a:endParaRPr>
          </a:p>
          <a:p>
            <a:pPr marL="914400" lvl="1">
              <a:lnSpc>
                <a:spcPct val="115000"/>
              </a:lnSpc>
              <a:spcAft>
                <a:spcPts val="130"/>
              </a:spcAft>
            </a:pPr>
            <a:endParaRPr lang="en-IN"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57512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9AC34-7C7C-41E9-9F48-C20DD492DAB5}"/>
              </a:ext>
            </a:extLst>
          </p:cNvPr>
          <p:cNvSpPr>
            <a:spLocks noGrp="1"/>
          </p:cNvSpPr>
          <p:nvPr>
            <p:ph type="title"/>
          </p:nvPr>
        </p:nvSpPr>
        <p:spPr/>
        <p:txBody>
          <a:bodyPr/>
          <a:lstStyle/>
          <a:p>
            <a:r>
              <a:rPr lang="en-US" dirty="0"/>
              <a:t>Data Preparation</a:t>
            </a:r>
          </a:p>
        </p:txBody>
      </p:sp>
      <p:sp>
        <p:nvSpPr>
          <p:cNvPr id="4" name="TextBox 3">
            <a:extLst>
              <a:ext uri="{FF2B5EF4-FFF2-40B4-BE49-F238E27FC236}">
                <a16:creationId xmlns:a16="http://schemas.microsoft.com/office/drawing/2014/main" id="{394D5A76-BC3C-4DFB-84F3-B5FDE5B31DFF}"/>
              </a:ext>
            </a:extLst>
          </p:cNvPr>
          <p:cNvSpPr txBox="1"/>
          <p:nvPr/>
        </p:nvSpPr>
        <p:spPr>
          <a:xfrm>
            <a:off x="601361" y="1479883"/>
            <a:ext cx="11167305" cy="3416320"/>
          </a:xfrm>
          <a:prstGeom prst="rect">
            <a:avLst/>
          </a:prstGeom>
          <a:noFill/>
        </p:spPr>
        <p:txBody>
          <a:bodyPr wrap="square">
            <a:spAutoFit/>
          </a:bodyPr>
          <a:lstStyle/>
          <a:p>
            <a:r>
              <a:rPr lang="en-US" b="1" dirty="0">
                <a:latin typeface="Calibri" panose="020F0502020204030204" pitchFamily="34" charset="0"/>
                <a:cs typeface="Calibri" panose="020F0502020204030204" pitchFamily="34" charset="0"/>
              </a:rPr>
              <a:t>4. Document Matrix .</a:t>
            </a:r>
          </a:p>
          <a:p>
            <a:r>
              <a:rPr lang="en-US" dirty="0">
                <a:latin typeface="Calibri" panose="020F0502020204030204" pitchFamily="34" charset="0"/>
                <a:cs typeface="Calibri" panose="020F0502020204030204" pitchFamily="34" charset="0"/>
              </a:rPr>
              <a:t>Building the Document matrix (</a:t>
            </a:r>
            <a:r>
              <a:rPr lang="en-IN" dirty="0">
                <a:latin typeface="Calibri" panose="020F0502020204030204" pitchFamily="34" charset="0"/>
                <a:cs typeface="Calibri" panose="020F0502020204030204" pitchFamily="34" charset="0"/>
              </a:rPr>
              <a:t>mathematical matrix that describes the frequency of terms that occur in a collection of documents</a:t>
            </a:r>
            <a:r>
              <a:rPr lang="en-US" dirty="0">
                <a:latin typeface="Calibri" panose="020F0502020204030204" pitchFamily="34" charset="0"/>
                <a:cs typeface="Calibri" panose="020F0502020204030204" pitchFamily="34" charset="0"/>
              </a:rPr>
              <a:t>) using the Bag of words (</a:t>
            </a:r>
            <a:r>
              <a:rPr lang="en-IN" dirty="0">
                <a:latin typeface="Calibri" panose="020F0502020204030204" pitchFamily="34" charset="0"/>
                <a:cs typeface="Calibri" panose="020F0502020204030204" pitchFamily="34" charset="0"/>
              </a:rPr>
              <a:t>commonly used in methods of document classification where the (frequency of) occurrence of each word is used as a feature for training a classifier</a:t>
            </a:r>
            <a:r>
              <a:rPr lang="en-US" dirty="0">
                <a:latin typeface="Calibri" panose="020F0502020204030204" pitchFamily="34" charset="0"/>
                <a:cs typeface="Calibri" panose="020F0502020204030204" pitchFamily="34" charset="0"/>
              </a:rPr>
              <a:t>).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For our study used 2 Document matrix .</a:t>
            </a:r>
          </a:p>
          <a:p>
            <a:endParaRPr lang="en-US" dirty="0">
              <a:latin typeface="Calibri" panose="020F0502020204030204" pitchFamily="34" charset="0"/>
              <a:cs typeface="Calibri" panose="020F0502020204030204" pitchFamily="34" charset="0"/>
            </a:endParaRPr>
          </a:p>
          <a:p>
            <a:pPr marL="342900" indent="-342900">
              <a:buFont typeface="+mj-lt"/>
              <a:buAutoNum type="arabicPeriod"/>
            </a:pPr>
            <a:r>
              <a:rPr lang="en-US" dirty="0">
                <a:latin typeface="Calibri" panose="020F0502020204030204" pitchFamily="34" charset="0"/>
                <a:cs typeface="Calibri" panose="020F0502020204030204" pitchFamily="34" charset="0"/>
              </a:rPr>
              <a:t>Bag of words using count vectorizer (</a:t>
            </a:r>
            <a:r>
              <a:rPr lang="en-IN" dirty="0">
                <a:latin typeface="Calibri" panose="020F0502020204030204" pitchFamily="34" charset="0"/>
                <a:cs typeface="Calibri" panose="020F0502020204030204" pitchFamily="34" charset="0"/>
              </a:rPr>
              <a:t>involves counting the number of occurrences each word appears in a document </a:t>
            </a:r>
            <a:r>
              <a:rPr lang="en-US" dirty="0">
                <a:latin typeface="Calibri" panose="020F0502020204030204" pitchFamily="34" charset="0"/>
                <a:cs typeface="Calibri" panose="020F0502020204030204" pitchFamily="34" charset="0"/>
              </a:rPr>
              <a:t>)</a:t>
            </a:r>
          </a:p>
          <a:p>
            <a:pPr marL="342900" indent="-342900">
              <a:buFont typeface="+mj-lt"/>
              <a:buAutoNum type="arabicPeriod"/>
            </a:pPr>
            <a:r>
              <a:rPr lang="en-US" dirty="0">
                <a:latin typeface="Calibri" panose="020F0502020204030204" pitchFamily="34" charset="0"/>
                <a:cs typeface="Calibri" panose="020F0502020204030204" pitchFamily="34" charset="0"/>
              </a:rPr>
              <a:t>Bag of words using TFIDF (</a:t>
            </a:r>
            <a:r>
              <a:rPr lang="en-IN" dirty="0">
                <a:latin typeface="Calibri" panose="020F0502020204030204" pitchFamily="34" charset="0"/>
                <a:cs typeface="Calibri" panose="020F0502020204030204" pitchFamily="34" charset="0"/>
              </a:rPr>
              <a:t>Term Frequency — Inverse Document Frequency”. This is a technique to quantify a word in documents, we generally compute a weight to each word which signifies the importance of the word in the document and corpus. </a:t>
            </a:r>
            <a:r>
              <a:rPr lang="en-US" dirty="0">
                <a:latin typeface="Calibri" panose="020F0502020204030204" pitchFamily="34" charset="0"/>
                <a:cs typeface="Calibri" panose="020F0502020204030204" pitchFamily="34" charset="0"/>
              </a:rPr>
              <a:t>)</a:t>
            </a:r>
          </a:p>
        </p:txBody>
      </p:sp>
      <p:sp>
        <p:nvSpPr>
          <p:cNvPr id="5" name="TextBox 4">
            <a:extLst>
              <a:ext uri="{FF2B5EF4-FFF2-40B4-BE49-F238E27FC236}">
                <a16:creationId xmlns:a16="http://schemas.microsoft.com/office/drawing/2014/main" id="{54063492-A297-49D8-A059-D8FBAAE0BE52}"/>
              </a:ext>
            </a:extLst>
          </p:cNvPr>
          <p:cNvSpPr txBox="1"/>
          <p:nvPr/>
        </p:nvSpPr>
        <p:spPr>
          <a:xfrm>
            <a:off x="6769290" y="1049867"/>
            <a:ext cx="4999377" cy="338554"/>
          </a:xfrm>
          <a:prstGeom prst="rect">
            <a:avLst/>
          </a:prstGeom>
          <a:noFill/>
        </p:spPr>
        <p:txBody>
          <a:bodyPr wrap="square" rtlCol="0">
            <a:spAutoFit/>
          </a:bodyPr>
          <a:lstStyle/>
          <a:p>
            <a:pPr algn="r"/>
            <a:r>
              <a:rPr lang="en-US" altLang="ko-KR" sz="1600" dirty="0">
                <a:solidFill>
                  <a:schemeClr val="tx1">
                    <a:lumMod val="75000"/>
                    <a:lumOff val="25000"/>
                  </a:schemeClr>
                </a:solidFill>
                <a:latin typeface="+mj-lt"/>
                <a:ea typeface="FZShuTi" pitchFamily="2" charset="-122"/>
                <a:cs typeface="Arial" pitchFamily="34" charset="0"/>
              </a:rPr>
              <a:t>Pre-processing | Techniques </a:t>
            </a:r>
            <a:endParaRPr lang="en-US" altLang="ko-KR" sz="1600" dirty="0">
              <a:solidFill>
                <a:schemeClr val="tx1">
                  <a:lumMod val="75000"/>
                  <a:lumOff val="25000"/>
                </a:schemeClr>
              </a:solidFill>
              <a:latin typeface="+mj-lt"/>
              <a:cs typeface="Arial" pitchFamily="34" charset="0"/>
            </a:endParaRPr>
          </a:p>
        </p:txBody>
      </p:sp>
    </p:spTree>
    <p:extLst>
      <p:ext uri="{BB962C8B-B14F-4D97-AF65-F5344CB8AC3E}">
        <p14:creationId xmlns:p14="http://schemas.microsoft.com/office/powerpoint/2010/main" val="3153965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Agenda</a:t>
            </a:r>
          </a:p>
        </p:txBody>
      </p:sp>
      <p:grpSp>
        <p:nvGrpSpPr>
          <p:cNvPr id="9" name="Group 8">
            <a:extLst>
              <a:ext uri="{FF2B5EF4-FFF2-40B4-BE49-F238E27FC236}">
                <a16:creationId xmlns:a16="http://schemas.microsoft.com/office/drawing/2014/main" id="{37F06B10-F2B9-45AE-BAEE-3A25BDC40F60}"/>
              </a:ext>
            </a:extLst>
          </p:cNvPr>
          <p:cNvGrpSpPr/>
          <p:nvPr/>
        </p:nvGrpSpPr>
        <p:grpSpPr>
          <a:xfrm>
            <a:off x="260025" y="1711930"/>
            <a:ext cx="3684148" cy="716410"/>
            <a:chOff x="1848112" y="1575921"/>
            <a:chExt cx="5288092" cy="781718"/>
          </a:xfrm>
        </p:grpSpPr>
        <p:sp>
          <p:nvSpPr>
            <p:cNvPr id="10" name="TextBox 9"/>
            <p:cNvSpPr txBox="1"/>
            <p:nvPr/>
          </p:nvSpPr>
          <p:spPr>
            <a:xfrm>
              <a:off x="2628512" y="2088972"/>
              <a:ext cx="4507692" cy="268667"/>
            </a:xfrm>
            <a:prstGeom prst="rect">
              <a:avLst/>
            </a:prstGeom>
            <a:noFill/>
          </p:spPr>
          <p:txBody>
            <a:bodyPr wrap="square" rtlCol="0">
              <a:spAutoFit/>
            </a:bodyPr>
            <a:lstStyle/>
            <a:p>
              <a:r>
                <a:rPr lang="en-US" altLang="ko-KR" sz="1000" dirty="0">
                  <a:solidFill>
                    <a:schemeClr val="tx1">
                      <a:lumMod val="75000"/>
                      <a:lumOff val="25000"/>
                    </a:schemeClr>
                  </a:solidFill>
                  <a:latin typeface="+mj-lt"/>
                  <a:cs typeface="Arial" pitchFamily="34" charset="0"/>
                </a:rPr>
                <a:t>Back Ground | Current status | Why this study  </a:t>
              </a:r>
            </a:p>
          </p:txBody>
        </p:sp>
        <p:sp>
          <p:nvSpPr>
            <p:cNvPr id="11" name="TextBox 10"/>
            <p:cNvSpPr txBox="1"/>
            <p:nvPr/>
          </p:nvSpPr>
          <p:spPr>
            <a:xfrm>
              <a:off x="2602027" y="1662793"/>
              <a:ext cx="4507692" cy="403000"/>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Introduction</a:t>
              </a:r>
              <a:endParaRPr lang="ko-KR" altLang="en-US" b="1" dirty="0">
                <a:solidFill>
                  <a:schemeClr val="tx1">
                    <a:lumMod val="75000"/>
                    <a:lumOff val="25000"/>
                  </a:schemeClr>
                </a:solidFill>
                <a:latin typeface="+mj-lt"/>
                <a:cs typeface="Arial" pitchFamily="34" charset="0"/>
              </a:endParaRPr>
            </a:p>
          </p:txBody>
        </p:sp>
        <p:sp>
          <p:nvSpPr>
            <p:cNvPr id="12" name="TextBox 11"/>
            <p:cNvSpPr txBox="1"/>
            <p:nvPr/>
          </p:nvSpPr>
          <p:spPr>
            <a:xfrm>
              <a:off x="1848112" y="1575921"/>
              <a:ext cx="958095" cy="570917"/>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01</a:t>
              </a:r>
              <a:endParaRPr lang="ko-KR" altLang="en-US" sz="2800" b="1" dirty="0">
                <a:solidFill>
                  <a:schemeClr val="tx1">
                    <a:lumMod val="75000"/>
                    <a:lumOff val="25000"/>
                  </a:schemeClr>
                </a:solidFill>
                <a:latin typeface="+mj-lt"/>
                <a:cs typeface="Arial" pitchFamily="34" charset="0"/>
              </a:endParaRPr>
            </a:p>
          </p:txBody>
        </p:sp>
      </p:grpSp>
      <p:grpSp>
        <p:nvGrpSpPr>
          <p:cNvPr id="13" name="Group 12">
            <a:extLst>
              <a:ext uri="{FF2B5EF4-FFF2-40B4-BE49-F238E27FC236}">
                <a16:creationId xmlns:a16="http://schemas.microsoft.com/office/drawing/2014/main" id="{48C572D2-FF82-4F09-A87C-3D3A60EF1C3D}"/>
              </a:ext>
            </a:extLst>
          </p:cNvPr>
          <p:cNvGrpSpPr/>
          <p:nvPr/>
        </p:nvGrpSpPr>
        <p:grpSpPr>
          <a:xfrm>
            <a:off x="88384" y="2782244"/>
            <a:ext cx="5244336" cy="680781"/>
            <a:chOff x="1848112" y="1575921"/>
            <a:chExt cx="5244336" cy="680781"/>
          </a:xfrm>
        </p:grpSpPr>
        <p:sp>
          <p:nvSpPr>
            <p:cNvPr id="14" name="TextBox 13">
              <a:extLst>
                <a:ext uri="{FF2B5EF4-FFF2-40B4-BE49-F238E27FC236}">
                  <a16:creationId xmlns:a16="http://schemas.microsoft.com/office/drawing/2014/main" id="{4C6F8FA6-DB08-4060-9832-77D337D2BF55}"/>
                </a:ext>
              </a:extLst>
            </p:cNvPr>
            <p:cNvSpPr txBox="1"/>
            <p:nvPr/>
          </p:nvSpPr>
          <p:spPr>
            <a:xfrm>
              <a:off x="2584756" y="2010481"/>
              <a:ext cx="4507692" cy="246221"/>
            </a:xfrm>
            <a:prstGeom prst="rect">
              <a:avLst/>
            </a:prstGeom>
            <a:noFill/>
          </p:spPr>
          <p:txBody>
            <a:bodyPr wrap="square" rtlCol="0">
              <a:spAutoFit/>
            </a:bodyPr>
            <a:lstStyle/>
            <a:p>
              <a:r>
                <a:rPr lang="en-US" altLang="ko-KR" sz="1000" dirty="0">
                  <a:solidFill>
                    <a:schemeClr val="tx1">
                      <a:lumMod val="75000"/>
                      <a:lumOff val="25000"/>
                    </a:schemeClr>
                  </a:solidFill>
                  <a:latin typeface="+mj-lt"/>
                  <a:ea typeface="FZShuTi" pitchFamily="2" charset="-122"/>
                  <a:cs typeface="Arial" pitchFamily="34" charset="0"/>
                </a:rPr>
                <a:t>Seminal works | Summary | Research Gap</a:t>
              </a:r>
              <a:endParaRPr lang="en-US" altLang="ko-KR" sz="1000" dirty="0">
                <a:solidFill>
                  <a:schemeClr val="tx1">
                    <a:lumMod val="75000"/>
                    <a:lumOff val="25000"/>
                  </a:schemeClr>
                </a:solidFill>
                <a:latin typeface="+mj-lt"/>
                <a:cs typeface="Arial" pitchFamily="34" charset="0"/>
              </a:endParaRPr>
            </a:p>
          </p:txBody>
        </p:sp>
        <p:sp>
          <p:nvSpPr>
            <p:cNvPr id="15" name="TextBox 14">
              <a:extLst>
                <a:ext uri="{FF2B5EF4-FFF2-40B4-BE49-F238E27FC236}">
                  <a16:creationId xmlns:a16="http://schemas.microsoft.com/office/drawing/2014/main" id="{4FCF8A9D-7E22-4279-8535-9C4F0258D7B9}"/>
                </a:ext>
              </a:extLst>
            </p:cNvPr>
            <p:cNvSpPr txBox="1"/>
            <p:nvPr/>
          </p:nvSpPr>
          <p:spPr>
            <a:xfrm>
              <a:off x="2584756" y="1641794"/>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Literature Review</a:t>
              </a:r>
              <a:endParaRPr lang="ko-KR" altLang="en-US" b="1" dirty="0">
                <a:solidFill>
                  <a:schemeClr val="tx1">
                    <a:lumMod val="75000"/>
                    <a:lumOff val="25000"/>
                  </a:schemeClr>
                </a:solidFill>
                <a:latin typeface="+mj-lt"/>
                <a:cs typeface="Arial" pitchFamily="34" charset="0"/>
              </a:endParaRPr>
            </a:p>
          </p:txBody>
        </p:sp>
        <p:sp>
          <p:nvSpPr>
            <p:cNvPr id="16" name="TextBox 15">
              <a:extLst>
                <a:ext uri="{FF2B5EF4-FFF2-40B4-BE49-F238E27FC236}">
                  <a16:creationId xmlns:a16="http://schemas.microsoft.com/office/drawing/2014/main" id="{3E6D74D0-F347-4E58-A9D8-7E9536FAAEC3}"/>
                </a:ext>
              </a:extLst>
            </p:cNvPr>
            <p:cNvSpPr txBox="1"/>
            <p:nvPr/>
          </p:nvSpPr>
          <p:spPr>
            <a:xfrm>
              <a:off x="1848112" y="1575921"/>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02</a:t>
              </a:r>
              <a:endParaRPr lang="ko-KR" altLang="en-US" sz="2800" b="1" dirty="0">
                <a:solidFill>
                  <a:schemeClr val="tx1">
                    <a:lumMod val="75000"/>
                    <a:lumOff val="25000"/>
                  </a:schemeClr>
                </a:solidFill>
                <a:latin typeface="+mj-lt"/>
                <a:cs typeface="Arial" pitchFamily="34" charset="0"/>
              </a:endParaRPr>
            </a:p>
          </p:txBody>
        </p:sp>
      </p:grpSp>
      <p:grpSp>
        <p:nvGrpSpPr>
          <p:cNvPr id="17" name="Group 16">
            <a:extLst>
              <a:ext uri="{FF2B5EF4-FFF2-40B4-BE49-F238E27FC236}">
                <a16:creationId xmlns:a16="http://schemas.microsoft.com/office/drawing/2014/main" id="{C66517ED-D341-498B-BF06-476933A43F6B}"/>
              </a:ext>
            </a:extLst>
          </p:cNvPr>
          <p:cNvGrpSpPr/>
          <p:nvPr/>
        </p:nvGrpSpPr>
        <p:grpSpPr>
          <a:xfrm>
            <a:off x="214288" y="5037016"/>
            <a:ext cx="4493778" cy="805558"/>
            <a:chOff x="1830629" y="1575337"/>
            <a:chExt cx="5282581" cy="805558"/>
          </a:xfrm>
        </p:grpSpPr>
        <p:sp>
          <p:nvSpPr>
            <p:cNvPr id="18" name="TextBox 17">
              <a:extLst>
                <a:ext uri="{FF2B5EF4-FFF2-40B4-BE49-F238E27FC236}">
                  <a16:creationId xmlns:a16="http://schemas.microsoft.com/office/drawing/2014/main" id="{7DDE46A4-1F4F-419B-85C6-1ABD9A677D50}"/>
                </a:ext>
              </a:extLst>
            </p:cNvPr>
            <p:cNvSpPr txBox="1"/>
            <p:nvPr/>
          </p:nvSpPr>
          <p:spPr>
            <a:xfrm>
              <a:off x="2605518" y="1980785"/>
              <a:ext cx="4507692" cy="400110"/>
            </a:xfrm>
            <a:prstGeom prst="rect">
              <a:avLst/>
            </a:prstGeom>
            <a:noFill/>
          </p:spPr>
          <p:txBody>
            <a:bodyPr wrap="square" rtlCol="0">
              <a:spAutoFit/>
            </a:bodyPr>
            <a:lstStyle/>
            <a:p>
              <a:r>
                <a:rPr lang="en-US" altLang="ko-KR" sz="1000" dirty="0">
                  <a:solidFill>
                    <a:schemeClr val="tx1">
                      <a:lumMod val="75000"/>
                      <a:lumOff val="25000"/>
                    </a:schemeClr>
                  </a:solidFill>
                  <a:latin typeface="+mj-lt"/>
                  <a:cs typeface="Arial" pitchFamily="34" charset="0"/>
                </a:rPr>
                <a:t>Primary &amp; Secondary Objectives | Expected Outcome</a:t>
              </a:r>
            </a:p>
            <a:p>
              <a:r>
                <a:rPr lang="en-US" altLang="ko-KR" sz="1000" dirty="0">
                  <a:solidFill>
                    <a:schemeClr val="tx1">
                      <a:lumMod val="75000"/>
                      <a:lumOff val="25000"/>
                    </a:schemeClr>
                  </a:solidFill>
                  <a:latin typeface="+mj-lt"/>
                  <a:cs typeface="Arial" pitchFamily="34" charset="0"/>
                </a:rPr>
                <a:t> </a:t>
              </a:r>
            </a:p>
          </p:txBody>
        </p:sp>
        <p:sp>
          <p:nvSpPr>
            <p:cNvPr id="19" name="TextBox 18">
              <a:extLst>
                <a:ext uri="{FF2B5EF4-FFF2-40B4-BE49-F238E27FC236}">
                  <a16:creationId xmlns:a16="http://schemas.microsoft.com/office/drawing/2014/main" id="{190EC436-1B46-49D9-A7E4-ADECB5E929DF}"/>
                </a:ext>
              </a:extLst>
            </p:cNvPr>
            <p:cNvSpPr txBox="1"/>
            <p:nvPr/>
          </p:nvSpPr>
          <p:spPr>
            <a:xfrm>
              <a:off x="2535876" y="1642552"/>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 Project Objectives  </a:t>
              </a:r>
              <a:endParaRPr lang="ko-KR" altLang="en-US" b="1" dirty="0">
                <a:solidFill>
                  <a:schemeClr val="tx1">
                    <a:lumMod val="75000"/>
                    <a:lumOff val="25000"/>
                  </a:schemeClr>
                </a:solidFill>
                <a:latin typeface="+mj-lt"/>
                <a:cs typeface="Arial" pitchFamily="34" charset="0"/>
              </a:endParaRPr>
            </a:p>
          </p:txBody>
        </p:sp>
        <p:sp>
          <p:nvSpPr>
            <p:cNvPr id="20" name="TextBox 19">
              <a:extLst>
                <a:ext uri="{FF2B5EF4-FFF2-40B4-BE49-F238E27FC236}">
                  <a16:creationId xmlns:a16="http://schemas.microsoft.com/office/drawing/2014/main" id="{CF831A6C-272F-4BDD-8F88-4227AAB90FB2}"/>
                </a:ext>
              </a:extLst>
            </p:cNvPr>
            <p:cNvSpPr txBox="1"/>
            <p:nvPr/>
          </p:nvSpPr>
          <p:spPr>
            <a:xfrm>
              <a:off x="1830629" y="1575337"/>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04</a:t>
              </a:r>
              <a:endParaRPr lang="ko-KR" altLang="en-US" sz="2800" b="1" dirty="0">
                <a:solidFill>
                  <a:schemeClr val="tx1">
                    <a:lumMod val="75000"/>
                    <a:lumOff val="25000"/>
                  </a:schemeClr>
                </a:solidFill>
                <a:latin typeface="+mj-lt"/>
                <a:cs typeface="Arial" pitchFamily="34" charset="0"/>
              </a:endParaRPr>
            </a:p>
          </p:txBody>
        </p:sp>
      </p:grpSp>
      <p:grpSp>
        <p:nvGrpSpPr>
          <p:cNvPr id="5" name="Group 4"/>
          <p:cNvGrpSpPr/>
          <p:nvPr/>
        </p:nvGrpSpPr>
        <p:grpSpPr>
          <a:xfrm>
            <a:off x="4035939" y="1751347"/>
            <a:ext cx="3715984" cy="620982"/>
            <a:chOff x="366296" y="5072998"/>
            <a:chExt cx="5339298" cy="620982"/>
          </a:xfrm>
        </p:grpSpPr>
        <p:grpSp>
          <p:nvGrpSpPr>
            <p:cNvPr id="21" name="Group 20">
              <a:extLst>
                <a:ext uri="{FF2B5EF4-FFF2-40B4-BE49-F238E27FC236}">
                  <a16:creationId xmlns:a16="http://schemas.microsoft.com/office/drawing/2014/main" id="{1DEE4032-D811-4C99-AE03-98362C887B64}"/>
                </a:ext>
              </a:extLst>
            </p:cNvPr>
            <p:cNvGrpSpPr/>
            <p:nvPr/>
          </p:nvGrpSpPr>
          <p:grpSpPr>
            <a:xfrm>
              <a:off x="366296" y="5072998"/>
              <a:ext cx="5339298" cy="523220"/>
              <a:chOff x="1683508" y="1590033"/>
              <a:chExt cx="5339298" cy="523220"/>
            </a:xfrm>
          </p:grpSpPr>
          <p:sp>
            <p:nvSpPr>
              <p:cNvPr id="23" name="TextBox 22">
                <a:extLst>
                  <a:ext uri="{FF2B5EF4-FFF2-40B4-BE49-F238E27FC236}">
                    <a16:creationId xmlns:a16="http://schemas.microsoft.com/office/drawing/2014/main" id="{3DFCC804-6C1D-4C67-B274-1978635DA6F9}"/>
                  </a:ext>
                </a:extLst>
              </p:cNvPr>
              <p:cNvSpPr txBox="1"/>
              <p:nvPr/>
            </p:nvSpPr>
            <p:spPr>
              <a:xfrm>
                <a:off x="2515114" y="1626240"/>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Project Methodology  </a:t>
                </a:r>
                <a:endParaRPr lang="ko-KR" altLang="en-US" b="1" dirty="0">
                  <a:solidFill>
                    <a:schemeClr val="tx1">
                      <a:lumMod val="75000"/>
                      <a:lumOff val="25000"/>
                    </a:schemeClr>
                  </a:solidFill>
                  <a:latin typeface="+mj-lt"/>
                  <a:cs typeface="Arial" pitchFamily="34" charset="0"/>
                </a:endParaRPr>
              </a:p>
            </p:txBody>
          </p:sp>
          <p:sp>
            <p:nvSpPr>
              <p:cNvPr id="24" name="TextBox 23">
                <a:extLst>
                  <a:ext uri="{FF2B5EF4-FFF2-40B4-BE49-F238E27FC236}">
                    <a16:creationId xmlns:a16="http://schemas.microsoft.com/office/drawing/2014/main" id="{7B7AC64B-48B2-4F4F-A626-7901145018C6}"/>
                  </a:ext>
                </a:extLst>
              </p:cNvPr>
              <p:cNvSpPr txBox="1"/>
              <p:nvPr/>
            </p:nvSpPr>
            <p:spPr>
              <a:xfrm>
                <a:off x="1683508" y="1590033"/>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05</a:t>
                </a:r>
                <a:endParaRPr lang="ko-KR" altLang="en-US" sz="2800" b="1" dirty="0">
                  <a:solidFill>
                    <a:schemeClr val="tx1">
                      <a:lumMod val="75000"/>
                      <a:lumOff val="25000"/>
                    </a:schemeClr>
                  </a:solidFill>
                  <a:latin typeface="+mj-lt"/>
                  <a:cs typeface="Arial" pitchFamily="34" charset="0"/>
                </a:endParaRPr>
              </a:p>
            </p:txBody>
          </p:sp>
        </p:grpSp>
        <p:sp>
          <p:nvSpPr>
            <p:cNvPr id="3" name="Rectangle 2"/>
            <p:cNvSpPr/>
            <p:nvPr/>
          </p:nvSpPr>
          <p:spPr>
            <a:xfrm>
              <a:off x="1228051" y="5440064"/>
              <a:ext cx="2840842" cy="253916"/>
            </a:xfrm>
            <a:prstGeom prst="rect">
              <a:avLst/>
            </a:prstGeom>
          </p:spPr>
          <p:txBody>
            <a:bodyPr wrap="none">
              <a:spAutoFit/>
            </a:bodyPr>
            <a:lstStyle/>
            <a:p>
              <a:r>
                <a:rPr lang="en-US" sz="1050" dirty="0"/>
                <a:t>Conceptual Framework | Research Design</a:t>
              </a:r>
            </a:p>
          </p:txBody>
        </p:sp>
      </p:grpSp>
      <p:grpSp>
        <p:nvGrpSpPr>
          <p:cNvPr id="25" name="Group 24">
            <a:extLst>
              <a:ext uri="{FF2B5EF4-FFF2-40B4-BE49-F238E27FC236}">
                <a16:creationId xmlns:a16="http://schemas.microsoft.com/office/drawing/2014/main" id="{37F06B10-F2B9-45AE-BAEE-3A25BDC40F60}"/>
              </a:ext>
            </a:extLst>
          </p:cNvPr>
          <p:cNvGrpSpPr/>
          <p:nvPr/>
        </p:nvGrpSpPr>
        <p:grpSpPr>
          <a:xfrm>
            <a:off x="4000419" y="2793980"/>
            <a:ext cx="3848699" cy="676334"/>
            <a:chOff x="1848112" y="1575921"/>
            <a:chExt cx="5360890" cy="676334"/>
          </a:xfrm>
        </p:grpSpPr>
        <p:sp>
          <p:nvSpPr>
            <p:cNvPr id="26" name="TextBox 25"/>
            <p:cNvSpPr txBox="1"/>
            <p:nvPr/>
          </p:nvSpPr>
          <p:spPr>
            <a:xfrm>
              <a:off x="2701310" y="2006034"/>
              <a:ext cx="4507692" cy="246221"/>
            </a:xfrm>
            <a:prstGeom prst="rect">
              <a:avLst/>
            </a:prstGeom>
            <a:noFill/>
          </p:spPr>
          <p:txBody>
            <a:bodyPr wrap="square" rtlCol="0">
              <a:spAutoFit/>
            </a:bodyPr>
            <a:lstStyle/>
            <a:p>
              <a:r>
                <a:rPr lang="en-US" altLang="ko-KR" sz="1000" dirty="0">
                  <a:solidFill>
                    <a:schemeClr val="tx1">
                      <a:lumMod val="75000"/>
                      <a:lumOff val="25000"/>
                    </a:schemeClr>
                  </a:solidFill>
                  <a:latin typeface="+mj-lt"/>
                  <a:cs typeface="Arial" pitchFamily="34" charset="0"/>
                </a:rPr>
                <a:t>Business Context | Monetary Impact</a:t>
              </a:r>
            </a:p>
          </p:txBody>
        </p:sp>
        <p:sp>
          <p:nvSpPr>
            <p:cNvPr id="27" name="TextBox 26"/>
            <p:cNvSpPr txBox="1"/>
            <p:nvPr/>
          </p:nvSpPr>
          <p:spPr>
            <a:xfrm>
              <a:off x="2645983" y="1652044"/>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Business Understanding </a:t>
              </a:r>
              <a:endParaRPr lang="ko-KR" altLang="en-US" b="1" dirty="0">
                <a:solidFill>
                  <a:schemeClr val="tx1">
                    <a:lumMod val="75000"/>
                    <a:lumOff val="25000"/>
                  </a:schemeClr>
                </a:solidFill>
                <a:latin typeface="+mj-lt"/>
                <a:cs typeface="Arial" pitchFamily="34" charset="0"/>
              </a:endParaRPr>
            </a:p>
          </p:txBody>
        </p:sp>
        <p:sp>
          <p:nvSpPr>
            <p:cNvPr id="28" name="TextBox 27"/>
            <p:cNvSpPr txBox="1"/>
            <p:nvPr/>
          </p:nvSpPr>
          <p:spPr>
            <a:xfrm>
              <a:off x="1848112" y="1575921"/>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06</a:t>
              </a:r>
              <a:endParaRPr lang="ko-KR" altLang="en-US" sz="2800" b="1" dirty="0">
                <a:solidFill>
                  <a:schemeClr val="tx1">
                    <a:lumMod val="75000"/>
                    <a:lumOff val="25000"/>
                  </a:schemeClr>
                </a:solidFill>
                <a:latin typeface="+mj-lt"/>
                <a:cs typeface="Arial" pitchFamily="34" charset="0"/>
              </a:endParaRPr>
            </a:p>
          </p:txBody>
        </p:sp>
      </p:grpSp>
      <p:grpSp>
        <p:nvGrpSpPr>
          <p:cNvPr id="33" name="Group 32">
            <a:extLst>
              <a:ext uri="{FF2B5EF4-FFF2-40B4-BE49-F238E27FC236}">
                <a16:creationId xmlns:a16="http://schemas.microsoft.com/office/drawing/2014/main" id="{C66517ED-D341-498B-BF06-476933A43F6B}"/>
              </a:ext>
            </a:extLst>
          </p:cNvPr>
          <p:cNvGrpSpPr/>
          <p:nvPr/>
        </p:nvGrpSpPr>
        <p:grpSpPr>
          <a:xfrm>
            <a:off x="7800032" y="1612732"/>
            <a:ext cx="3521867" cy="639740"/>
            <a:chOff x="1848112" y="1575921"/>
            <a:chExt cx="5319257" cy="639740"/>
          </a:xfrm>
        </p:grpSpPr>
        <p:sp>
          <p:nvSpPr>
            <p:cNvPr id="34" name="TextBox 33">
              <a:extLst>
                <a:ext uri="{FF2B5EF4-FFF2-40B4-BE49-F238E27FC236}">
                  <a16:creationId xmlns:a16="http://schemas.microsoft.com/office/drawing/2014/main" id="{7DDE46A4-1F4F-419B-85C6-1ABD9A677D50}"/>
                </a:ext>
              </a:extLst>
            </p:cNvPr>
            <p:cNvSpPr txBox="1"/>
            <p:nvPr/>
          </p:nvSpPr>
          <p:spPr>
            <a:xfrm>
              <a:off x="2659678" y="1969440"/>
              <a:ext cx="4507691" cy="246221"/>
            </a:xfrm>
            <a:prstGeom prst="rect">
              <a:avLst/>
            </a:prstGeom>
            <a:noFill/>
          </p:spPr>
          <p:txBody>
            <a:bodyPr wrap="square" rtlCol="0">
              <a:spAutoFit/>
            </a:bodyPr>
            <a:lstStyle/>
            <a:p>
              <a:r>
                <a:rPr lang="en-US" altLang="ko-KR" sz="1000" dirty="0">
                  <a:solidFill>
                    <a:schemeClr val="tx1">
                      <a:lumMod val="75000"/>
                      <a:lumOff val="25000"/>
                    </a:schemeClr>
                  </a:solidFill>
                  <a:cs typeface="Arial" pitchFamily="34" charset="0"/>
                </a:rPr>
                <a:t>Univariate | Bivariate | Hypothesis </a:t>
              </a:r>
              <a:r>
                <a:rPr lang="en-US" altLang="ko-KR" sz="1000" dirty="0">
                  <a:solidFill>
                    <a:schemeClr val="tx1">
                      <a:lumMod val="75000"/>
                      <a:lumOff val="25000"/>
                    </a:schemeClr>
                  </a:solidFill>
                  <a:latin typeface="+mj-lt"/>
                  <a:cs typeface="Arial" pitchFamily="34" charset="0"/>
                </a:rPr>
                <a:t> </a:t>
              </a:r>
            </a:p>
          </p:txBody>
        </p:sp>
        <p:sp>
          <p:nvSpPr>
            <p:cNvPr id="35" name="TextBox 34">
              <a:extLst>
                <a:ext uri="{FF2B5EF4-FFF2-40B4-BE49-F238E27FC236}">
                  <a16:creationId xmlns:a16="http://schemas.microsoft.com/office/drawing/2014/main" id="{190EC436-1B46-49D9-A7E4-ADECB5E929DF}"/>
                </a:ext>
              </a:extLst>
            </p:cNvPr>
            <p:cNvSpPr txBox="1"/>
            <p:nvPr/>
          </p:nvSpPr>
          <p:spPr>
            <a:xfrm>
              <a:off x="2581500" y="1637805"/>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Descriptive Analytics</a:t>
              </a:r>
              <a:endParaRPr lang="ko-KR" altLang="en-US" b="1" dirty="0">
                <a:solidFill>
                  <a:schemeClr val="tx1">
                    <a:lumMod val="75000"/>
                    <a:lumOff val="25000"/>
                  </a:schemeClr>
                </a:solidFill>
                <a:latin typeface="+mj-lt"/>
                <a:cs typeface="Arial" pitchFamily="34" charset="0"/>
              </a:endParaRPr>
            </a:p>
          </p:txBody>
        </p:sp>
        <p:sp>
          <p:nvSpPr>
            <p:cNvPr id="36" name="TextBox 35">
              <a:extLst>
                <a:ext uri="{FF2B5EF4-FFF2-40B4-BE49-F238E27FC236}">
                  <a16:creationId xmlns:a16="http://schemas.microsoft.com/office/drawing/2014/main" id="{CF831A6C-272F-4BDD-8F88-4227AAB90FB2}"/>
                </a:ext>
              </a:extLst>
            </p:cNvPr>
            <p:cNvSpPr txBox="1"/>
            <p:nvPr/>
          </p:nvSpPr>
          <p:spPr>
            <a:xfrm>
              <a:off x="1848112" y="1575921"/>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09</a:t>
              </a:r>
              <a:endParaRPr lang="ko-KR" altLang="en-US" sz="2800" b="1" dirty="0">
                <a:solidFill>
                  <a:schemeClr val="tx1">
                    <a:lumMod val="75000"/>
                    <a:lumOff val="25000"/>
                  </a:schemeClr>
                </a:solidFill>
                <a:latin typeface="+mj-lt"/>
                <a:cs typeface="Arial" pitchFamily="34" charset="0"/>
              </a:endParaRPr>
            </a:p>
          </p:txBody>
        </p:sp>
      </p:grpSp>
      <p:grpSp>
        <p:nvGrpSpPr>
          <p:cNvPr id="37" name="Group 36"/>
          <p:cNvGrpSpPr/>
          <p:nvPr/>
        </p:nvGrpSpPr>
        <p:grpSpPr>
          <a:xfrm>
            <a:off x="7833109" y="4398982"/>
            <a:ext cx="4172861" cy="891895"/>
            <a:chOff x="530900" y="5058886"/>
            <a:chExt cx="5383988" cy="891895"/>
          </a:xfrm>
        </p:grpSpPr>
        <p:grpSp>
          <p:nvGrpSpPr>
            <p:cNvPr id="38" name="Group 37">
              <a:extLst>
                <a:ext uri="{FF2B5EF4-FFF2-40B4-BE49-F238E27FC236}">
                  <a16:creationId xmlns:a16="http://schemas.microsoft.com/office/drawing/2014/main" id="{1DEE4032-D811-4C99-AE03-98362C887B64}"/>
                </a:ext>
              </a:extLst>
            </p:cNvPr>
            <p:cNvGrpSpPr/>
            <p:nvPr/>
          </p:nvGrpSpPr>
          <p:grpSpPr>
            <a:xfrm>
              <a:off x="530900" y="5058886"/>
              <a:ext cx="5383988" cy="891895"/>
              <a:chOff x="1848112" y="1575921"/>
              <a:chExt cx="5383988" cy="891895"/>
            </a:xfrm>
          </p:grpSpPr>
          <p:sp>
            <p:nvSpPr>
              <p:cNvPr id="40" name="TextBox 39">
                <a:extLst>
                  <a:ext uri="{FF2B5EF4-FFF2-40B4-BE49-F238E27FC236}">
                    <a16:creationId xmlns:a16="http://schemas.microsoft.com/office/drawing/2014/main" id="{1D9D096A-3B24-4BB9-A2CC-E0717D579571}"/>
                  </a:ext>
                </a:extLst>
              </p:cNvPr>
              <p:cNvSpPr txBox="1"/>
              <p:nvPr/>
            </p:nvSpPr>
            <p:spPr>
              <a:xfrm>
                <a:off x="2724408" y="2213900"/>
                <a:ext cx="4507692" cy="253916"/>
              </a:xfrm>
              <a:prstGeom prst="rect">
                <a:avLst/>
              </a:prstGeom>
              <a:noFill/>
            </p:spPr>
            <p:txBody>
              <a:bodyPr wrap="square" rtlCol="0">
                <a:spAutoFit/>
              </a:bodyPr>
              <a:lstStyle/>
              <a:p>
                <a:endParaRPr lang="en-US" altLang="ko-KR" sz="1000" dirty="0">
                  <a:solidFill>
                    <a:schemeClr val="tx1">
                      <a:lumMod val="75000"/>
                      <a:lumOff val="25000"/>
                    </a:schemeClr>
                  </a:solidFill>
                  <a:latin typeface="+mj-lt"/>
                  <a:cs typeface="Arial" pitchFamily="34" charset="0"/>
                </a:endParaRPr>
              </a:p>
            </p:txBody>
          </p:sp>
          <p:sp>
            <p:nvSpPr>
              <p:cNvPr id="41" name="TextBox 40">
                <a:extLst>
                  <a:ext uri="{FF2B5EF4-FFF2-40B4-BE49-F238E27FC236}">
                    <a16:creationId xmlns:a16="http://schemas.microsoft.com/office/drawing/2014/main" id="{3DFCC804-6C1D-4C67-B274-1978635DA6F9}"/>
                  </a:ext>
                </a:extLst>
              </p:cNvPr>
              <p:cNvSpPr txBox="1"/>
              <p:nvPr/>
            </p:nvSpPr>
            <p:spPr>
              <a:xfrm>
                <a:off x="2501685" y="1618775"/>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Suggestions and Conclusions</a:t>
                </a:r>
                <a:endParaRPr lang="ko-KR" altLang="en-US" b="1" dirty="0">
                  <a:solidFill>
                    <a:schemeClr val="tx1">
                      <a:lumMod val="75000"/>
                      <a:lumOff val="25000"/>
                    </a:schemeClr>
                  </a:solidFill>
                  <a:latin typeface="+mj-lt"/>
                  <a:cs typeface="Arial" pitchFamily="34" charset="0"/>
                </a:endParaRPr>
              </a:p>
            </p:txBody>
          </p:sp>
          <p:sp>
            <p:nvSpPr>
              <p:cNvPr id="42" name="TextBox 41">
                <a:extLst>
                  <a:ext uri="{FF2B5EF4-FFF2-40B4-BE49-F238E27FC236}">
                    <a16:creationId xmlns:a16="http://schemas.microsoft.com/office/drawing/2014/main" id="{7B7AC64B-48B2-4F4F-A626-7901145018C6}"/>
                  </a:ext>
                </a:extLst>
              </p:cNvPr>
              <p:cNvSpPr txBox="1"/>
              <p:nvPr/>
            </p:nvSpPr>
            <p:spPr>
              <a:xfrm>
                <a:off x="1848112" y="1575921"/>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12</a:t>
                </a:r>
                <a:endParaRPr lang="ko-KR" altLang="en-US" sz="2800" b="1" dirty="0">
                  <a:solidFill>
                    <a:schemeClr val="tx1">
                      <a:lumMod val="75000"/>
                      <a:lumOff val="25000"/>
                    </a:schemeClr>
                  </a:solidFill>
                  <a:latin typeface="+mj-lt"/>
                  <a:cs typeface="Arial" pitchFamily="34" charset="0"/>
                </a:endParaRPr>
              </a:p>
            </p:txBody>
          </p:sp>
        </p:grpSp>
        <p:sp>
          <p:nvSpPr>
            <p:cNvPr id="39" name="Rectangle 38"/>
            <p:cNvSpPr/>
            <p:nvPr/>
          </p:nvSpPr>
          <p:spPr>
            <a:xfrm>
              <a:off x="1196963" y="5448440"/>
              <a:ext cx="2468598" cy="253916"/>
            </a:xfrm>
            <a:prstGeom prst="rect">
              <a:avLst/>
            </a:prstGeom>
          </p:spPr>
          <p:txBody>
            <a:bodyPr wrap="none">
              <a:spAutoFit/>
            </a:bodyPr>
            <a:lstStyle/>
            <a:p>
              <a:r>
                <a:rPr lang="en-US" sz="1050" dirty="0"/>
                <a:t>Insights  |  Next Step \| Future Scope </a:t>
              </a:r>
            </a:p>
          </p:txBody>
        </p:sp>
      </p:grpSp>
      <p:grpSp>
        <p:nvGrpSpPr>
          <p:cNvPr id="43" name="Group 42"/>
          <p:cNvGrpSpPr/>
          <p:nvPr/>
        </p:nvGrpSpPr>
        <p:grpSpPr>
          <a:xfrm>
            <a:off x="129892" y="3897108"/>
            <a:ext cx="5244336" cy="691368"/>
            <a:chOff x="530900" y="5058886"/>
            <a:chExt cx="5244336" cy="691368"/>
          </a:xfrm>
        </p:grpSpPr>
        <p:grpSp>
          <p:nvGrpSpPr>
            <p:cNvPr id="44" name="Group 43">
              <a:extLst>
                <a:ext uri="{FF2B5EF4-FFF2-40B4-BE49-F238E27FC236}">
                  <a16:creationId xmlns:a16="http://schemas.microsoft.com/office/drawing/2014/main" id="{1DEE4032-D811-4C99-AE03-98362C887B64}"/>
                </a:ext>
              </a:extLst>
            </p:cNvPr>
            <p:cNvGrpSpPr/>
            <p:nvPr/>
          </p:nvGrpSpPr>
          <p:grpSpPr>
            <a:xfrm>
              <a:off x="530900" y="5058886"/>
              <a:ext cx="5244336" cy="523220"/>
              <a:chOff x="1848112" y="1575921"/>
              <a:chExt cx="5244336" cy="523220"/>
            </a:xfrm>
          </p:grpSpPr>
          <p:sp>
            <p:nvSpPr>
              <p:cNvPr id="47" name="TextBox 46">
                <a:extLst>
                  <a:ext uri="{FF2B5EF4-FFF2-40B4-BE49-F238E27FC236}">
                    <a16:creationId xmlns:a16="http://schemas.microsoft.com/office/drawing/2014/main" id="{3DFCC804-6C1D-4C67-B274-1978635DA6F9}"/>
                  </a:ext>
                </a:extLst>
              </p:cNvPr>
              <p:cNvSpPr txBox="1"/>
              <p:nvPr/>
            </p:nvSpPr>
            <p:spPr>
              <a:xfrm>
                <a:off x="2584756" y="1641696"/>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Problem Statement</a:t>
                </a:r>
                <a:endParaRPr lang="ko-KR" altLang="en-US" b="1" dirty="0">
                  <a:solidFill>
                    <a:schemeClr val="tx1">
                      <a:lumMod val="75000"/>
                      <a:lumOff val="25000"/>
                    </a:schemeClr>
                  </a:solidFill>
                  <a:latin typeface="+mj-lt"/>
                  <a:cs typeface="Arial" pitchFamily="34" charset="0"/>
                </a:endParaRPr>
              </a:p>
            </p:txBody>
          </p:sp>
          <p:sp>
            <p:nvSpPr>
              <p:cNvPr id="48" name="TextBox 47">
                <a:extLst>
                  <a:ext uri="{FF2B5EF4-FFF2-40B4-BE49-F238E27FC236}">
                    <a16:creationId xmlns:a16="http://schemas.microsoft.com/office/drawing/2014/main" id="{7B7AC64B-48B2-4F4F-A626-7901145018C6}"/>
                  </a:ext>
                </a:extLst>
              </p:cNvPr>
              <p:cNvSpPr txBox="1"/>
              <p:nvPr/>
            </p:nvSpPr>
            <p:spPr>
              <a:xfrm>
                <a:off x="1848112" y="1575921"/>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03</a:t>
                </a:r>
                <a:endParaRPr lang="ko-KR" altLang="en-US" sz="2800" b="1" dirty="0">
                  <a:solidFill>
                    <a:schemeClr val="tx1">
                      <a:lumMod val="75000"/>
                      <a:lumOff val="25000"/>
                    </a:schemeClr>
                  </a:solidFill>
                  <a:latin typeface="+mj-lt"/>
                  <a:cs typeface="Arial" pitchFamily="34" charset="0"/>
                </a:endParaRPr>
              </a:p>
            </p:txBody>
          </p:sp>
        </p:grpSp>
        <p:sp>
          <p:nvSpPr>
            <p:cNvPr id="45" name="Rectangle 44"/>
            <p:cNvSpPr/>
            <p:nvPr/>
          </p:nvSpPr>
          <p:spPr>
            <a:xfrm>
              <a:off x="1267544" y="5496338"/>
              <a:ext cx="2682145" cy="253916"/>
            </a:xfrm>
            <a:prstGeom prst="rect">
              <a:avLst/>
            </a:prstGeom>
          </p:spPr>
          <p:txBody>
            <a:bodyPr wrap="none">
              <a:spAutoFit/>
            </a:bodyPr>
            <a:lstStyle/>
            <a:p>
              <a:r>
                <a:rPr lang="en-US" sz="1050" dirty="0"/>
                <a:t>Business Problem |  Analytics Solution </a:t>
              </a:r>
            </a:p>
          </p:txBody>
        </p:sp>
      </p:grpSp>
      <p:grpSp>
        <p:nvGrpSpPr>
          <p:cNvPr id="49" name="Group 48">
            <a:extLst>
              <a:ext uri="{FF2B5EF4-FFF2-40B4-BE49-F238E27FC236}">
                <a16:creationId xmlns:a16="http://schemas.microsoft.com/office/drawing/2014/main" id="{37F06B10-F2B9-45AE-BAEE-3A25BDC40F60}"/>
              </a:ext>
            </a:extLst>
          </p:cNvPr>
          <p:cNvGrpSpPr/>
          <p:nvPr/>
        </p:nvGrpSpPr>
        <p:grpSpPr>
          <a:xfrm>
            <a:off x="3925721" y="3912576"/>
            <a:ext cx="4825987" cy="644520"/>
            <a:chOff x="1848112" y="1575921"/>
            <a:chExt cx="5288345" cy="644520"/>
          </a:xfrm>
        </p:grpSpPr>
        <p:sp>
          <p:nvSpPr>
            <p:cNvPr id="50" name="TextBox 49"/>
            <p:cNvSpPr txBox="1"/>
            <p:nvPr/>
          </p:nvSpPr>
          <p:spPr>
            <a:xfrm>
              <a:off x="2628764" y="1966525"/>
              <a:ext cx="4507693" cy="253916"/>
            </a:xfrm>
            <a:prstGeom prst="rect">
              <a:avLst/>
            </a:prstGeom>
            <a:noFill/>
          </p:spPr>
          <p:txBody>
            <a:bodyPr wrap="square" rtlCol="0">
              <a:spAutoFit/>
            </a:bodyPr>
            <a:lstStyle/>
            <a:p>
              <a:r>
                <a:rPr lang="en-US" altLang="ko-KR" sz="1000" dirty="0">
                  <a:solidFill>
                    <a:schemeClr val="tx1">
                      <a:lumMod val="75000"/>
                      <a:lumOff val="25000"/>
                    </a:schemeClr>
                  </a:solidFill>
                  <a:latin typeface="+mj-lt"/>
                  <a:cs typeface="Arial" pitchFamily="34" charset="0"/>
                </a:rPr>
                <a:t>Data Collection | Variables  </a:t>
              </a:r>
            </a:p>
          </p:txBody>
        </p:sp>
        <p:sp>
          <p:nvSpPr>
            <p:cNvPr id="51" name="TextBox 50"/>
            <p:cNvSpPr txBox="1"/>
            <p:nvPr/>
          </p:nvSpPr>
          <p:spPr>
            <a:xfrm>
              <a:off x="2578371" y="1600386"/>
              <a:ext cx="4507693"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Data Understanding </a:t>
              </a:r>
              <a:endParaRPr lang="ko-KR" altLang="en-US" b="1" dirty="0">
                <a:solidFill>
                  <a:schemeClr val="tx1">
                    <a:lumMod val="75000"/>
                    <a:lumOff val="25000"/>
                  </a:schemeClr>
                </a:solidFill>
                <a:latin typeface="+mj-lt"/>
                <a:cs typeface="Arial" pitchFamily="34" charset="0"/>
              </a:endParaRPr>
            </a:p>
          </p:txBody>
        </p:sp>
        <p:sp>
          <p:nvSpPr>
            <p:cNvPr id="52" name="TextBox 51"/>
            <p:cNvSpPr txBox="1"/>
            <p:nvPr/>
          </p:nvSpPr>
          <p:spPr>
            <a:xfrm>
              <a:off x="1848112" y="1575921"/>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07</a:t>
              </a:r>
              <a:endParaRPr lang="ko-KR" altLang="en-US" sz="2800" b="1" dirty="0">
                <a:solidFill>
                  <a:schemeClr val="tx1">
                    <a:lumMod val="75000"/>
                    <a:lumOff val="25000"/>
                  </a:schemeClr>
                </a:solidFill>
                <a:latin typeface="+mj-lt"/>
                <a:cs typeface="Arial" pitchFamily="34" charset="0"/>
              </a:endParaRPr>
            </a:p>
          </p:txBody>
        </p:sp>
      </p:grpSp>
      <p:grpSp>
        <p:nvGrpSpPr>
          <p:cNvPr id="53" name="Group 52">
            <a:extLst>
              <a:ext uri="{FF2B5EF4-FFF2-40B4-BE49-F238E27FC236}">
                <a16:creationId xmlns:a16="http://schemas.microsoft.com/office/drawing/2014/main" id="{37F06B10-F2B9-45AE-BAEE-3A25BDC40F60}"/>
              </a:ext>
            </a:extLst>
          </p:cNvPr>
          <p:cNvGrpSpPr/>
          <p:nvPr/>
        </p:nvGrpSpPr>
        <p:grpSpPr>
          <a:xfrm>
            <a:off x="4035939" y="4990383"/>
            <a:ext cx="3647069" cy="661562"/>
            <a:chOff x="1848112" y="1575921"/>
            <a:chExt cx="5307517" cy="661562"/>
          </a:xfrm>
        </p:grpSpPr>
        <p:sp>
          <p:nvSpPr>
            <p:cNvPr id="54" name="TextBox 53"/>
            <p:cNvSpPr txBox="1"/>
            <p:nvPr/>
          </p:nvSpPr>
          <p:spPr>
            <a:xfrm>
              <a:off x="2647937" y="1983567"/>
              <a:ext cx="4507692" cy="253916"/>
            </a:xfrm>
            <a:prstGeom prst="rect">
              <a:avLst/>
            </a:prstGeom>
            <a:noFill/>
          </p:spPr>
          <p:txBody>
            <a:bodyPr wrap="square" rtlCol="0">
              <a:spAutoFit/>
            </a:bodyPr>
            <a:lstStyle/>
            <a:p>
              <a:r>
                <a:rPr lang="en-US" altLang="ko-KR" sz="1000" dirty="0">
                  <a:solidFill>
                    <a:schemeClr val="tx1">
                      <a:lumMod val="75000"/>
                      <a:lumOff val="25000"/>
                    </a:schemeClr>
                  </a:solidFill>
                  <a:latin typeface="+mj-lt"/>
                  <a:cs typeface="Arial" pitchFamily="34" charset="0"/>
                </a:rPr>
                <a:t>Pre-processing | Process \| Techniques </a:t>
              </a:r>
            </a:p>
          </p:txBody>
        </p:sp>
        <p:sp>
          <p:nvSpPr>
            <p:cNvPr id="55" name="TextBox 54"/>
            <p:cNvSpPr txBox="1"/>
            <p:nvPr/>
          </p:nvSpPr>
          <p:spPr>
            <a:xfrm>
              <a:off x="2647936" y="1626099"/>
              <a:ext cx="4507693"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Data Preparation </a:t>
              </a:r>
              <a:endParaRPr lang="ko-KR" altLang="en-US" b="1" dirty="0">
                <a:solidFill>
                  <a:schemeClr val="tx1">
                    <a:lumMod val="75000"/>
                    <a:lumOff val="25000"/>
                  </a:schemeClr>
                </a:solidFill>
                <a:latin typeface="+mj-lt"/>
                <a:cs typeface="Arial" pitchFamily="34" charset="0"/>
              </a:endParaRPr>
            </a:p>
          </p:txBody>
        </p:sp>
        <p:sp>
          <p:nvSpPr>
            <p:cNvPr id="56" name="TextBox 55"/>
            <p:cNvSpPr txBox="1"/>
            <p:nvPr/>
          </p:nvSpPr>
          <p:spPr>
            <a:xfrm>
              <a:off x="1848112" y="1575921"/>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08</a:t>
              </a:r>
              <a:endParaRPr lang="ko-KR" altLang="en-US" sz="2800" b="1" dirty="0">
                <a:solidFill>
                  <a:schemeClr val="tx1">
                    <a:lumMod val="75000"/>
                    <a:lumOff val="25000"/>
                  </a:schemeClr>
                </a:solidFill>
                <a:latin typeface="+mj-lt"/>
                <a:cs typeface="Arial" pitchFamily="34" charset="0"/>
              </a:endParaRPr>
            </a:p>
          </p:txBody>
        </p:sp>
      </p:grpSp>
      <p:grpSp>
        <p:nvGrpSpPr>
          <p:cNvPr id="2" name="Group 1"/>
          <p:cNvGrpSpPr/>
          <p:nvPr/>
        </p:nvGrpSpPr>
        <p:grpSpPr>
          <a:xfrm>
            <a:off x="7800032" y="2497866"/>
            <a:ext cx="3801674" cy="635381"/>
            <a:chOff x="5576007" y="4046503"/>
            <a:chExt cx="5314026" cy="635381"/>
          </a:xfrm>
        </p:grpSpPr>
        <p:grpSp>
          <p:nvGrpSpPr>
            <p:cNvPr id="29" name="Group 28">
              <a:extLst>
                <a:ext uri="{FF2B5EF4-FFF2-40B4-BE49-F238E27FC236}">
                  <a16:creationId xmlns:a16="http://schemas.microsoft.com/office/drawing/2014/main" id="{48C572D2-FF82-4F09-A87C-3D3A60EF1C3D}"/>
                </a:ext>
              </a:extLst>
            </p:cNvPr>
            <p:cNvGrpSpPr/>
            <p:nvPr/>
          </p:nvGrpSpPr>
          <p:grpSpPr>
            <a:xfrm>
              <a:off x="5576007" y="4046503"/>
              <a:ext cx="5314026" cy="635381"/>
              <a:chOff x="1848112" y="1575921"/>
              <a:chExt cx="5314026" cy="635381"/>
            </a:xfrm>
          </p:grpSpPr>
          <p:sp>
            <p:nvSpPr>
              <p:cNvPr id="30" name="TextBox 29">
                <a:extLst>
                  <a:ext uri="{FF2B5EF4-FFF2-40B4-BE49-F238E27FC236}">
                    <a16:creationId xmlns:a16="http://schemas.microsoft.com/office/drawing/2014/main" id="{4C6F8FA6-DB08-4060-9832-77D337D2BF55}"/>
                  </a:ext>
                </a:extLst>
              </p:cNvPr>
              <p:cNvSpPr txBox="1"/>
              <p:nvPr/>
            </p:nvSpPr>
            <p:spPr>
              <a:xfrm>
                <a:off x="2654446" y="1965081"/>
                <a:ext cx="4507692" cy="246221"/>
              </a:xfrm>
              <a:prstGeom prst="rect">
                <a:avLst/>
              </a:prstGeom>
              <a:noFill/>
            </p:spPr>
            <p:txBody>
              <a:bodyPr wrap="square" rtlCol="0">
                <a:spAutoFit/>
              </a:bodyPr>
              <a:lstStyle/>
              <a:p>
                <a:r>
                  <a:rPr lang="en-US" altLang="ko-KR" sz="1000" dirty="0">
                    <a:solidFill>
                      <a:schemeClr val="tx1">
                        <a:lumMod val="75000"/>
                        <a:lumOff val="25000"/>
                      </a:schemeClr>
                    </a:solidFill>
                    <a:cs typeface="Arial" pitchFamily="34" charset="0"/>
                  </a:rPr>
                  <a:t>Machine Learning | Model Evaluation |  Insights </a:t>
                </a:r>
              </a:p>
            </p:txBody>
          </p:sp>
          <p:sp>
            <p:nvSpPr>
              <p:cNvPr id="31" name="TextBox 30">
                <a:extLst>
                  <a:ext uri="{FF2B5EF4-FFF2-40B4-BE49-F238E27FC236}">
                    <a16:creationId xmlns:a16="http://schemas.microsoft.com/office/drawing/2014/main" id="{4FCF8A9D-7E22-4279-8535-9C4F0258D7B9}"/>
                  </a:ext>
                </a:extLst>
              </p:cNvPr>
              <p:cNvSpPr txBox="1"/>
              <p:nvPr/>
            </p:nvSpPr>
            <p:spPr>
              <a:xfrm>
                <a:off x="2631749" y="1610423"/>
                <a:ext cx="4507692" cy="369332"/>
              </a:xfrm>
              <a:prstGeom prst="rect">
                <a:avLst/>
              </a:prstGeom>
              <a:noFill/>
            </p:spPr>
            <p:txBody>
              <a:bodyPr wrap="square" lIns="108000" rIns="108000" rtlCol="0">
                <a:spAutoFit/>
              </a:bodyPr>
              <a:lstStyle/>
              <a:p>
                <a:endParaRPr lang="ko-KR" altLang="en-US" b="1" dirty="0">
                  <a:solidFill>
                    <a:schemeClr val="tx1">
                      <a:lumMod val="75000"/>
                      <a:lumOff val="25000"/>
                    </a:schemeClr>
                  </a:solidFill>
                  <a:latin typeface="+mj-lt"/>
                  <a:cs typeface="Arial" pitchFamily="34" charset="0"/>
                </a:endParaRPr>
              </a:p>
            </p:txBody>
          </p:sp>
          <p:sp>
            <p:nvSpPr>
              <p:cNvPr id="32" name="TextBox 31">
                <a:extLst>
                  <a:ext uri="{FF2B5EF4-FFF2-40B4-BE49-F238E27FC236}">
                    <a16:creationId xmlns:a16="http://schemas.microsoft.com/office/drawing/2014/main" id="{3E6D74D0-F347-4E58-A9D8-7E9536FAAEC3}"/>
                  </a:ext>
                </a:extLst>
              </p:cNvPr>
              <p:cNvSpPr txBox="1"/>
              <p:nvPr/>
            </p:nvSpPr>
            <p:spPr>
              <a:xfrm>
                <a:off x="1848112" y="1575921"/>
                <a:ext cx="958095"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10</a:t>
                </a:r>
                <a:endParaRPr lang="ko-KR" altLang="en-US" sz="2800" b="1" dirty="0">
                  <a:solidFill>
                    <a:schemeClr val="tx1">
                      <a:lumMod val="75000"/>
                      <a:lumOff val="25000"/>
                    </a:schemeClr>
                  </a:solidFill>
                  <a:latin typeface="+mj-lt"/>
                  <a:cs typeface="Arial" pitchFamily="34" charset="0"/>
                </a:endParaRPr>
              </a:p>
            </p:txBody>
          </p:sp>
        </p:grpSp>
        <p:sp>
          <p:nvSpPr>
            <p:cNvPr id="57" name="TextBox 56"/>
            <p:cNvSpPr txBox="1"/>
            <p:nvPr/>
          </p:nvSpPr>
          <p:spPr>
            <a:xfrm>
              <a:off x="6359644" y="4087908"/>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Modeling</a:t>
              </a:r>
              <a:endParaRPr lang="ko-KR" altLang="en-US" b="1" dirty="0">
                <a:solidFill>
                  <a:schemeClr val="tx1">
                    <a:lumMod val="75000"/>
                    <a:lumOff val="25000"/>
                  </a:schemeClr>
                </a:solidFill>
                <a:latin typeface="+mj-lt"/>
                <a:cs typeface="Arial" pitchFamily="34" charset="0"/>
              </a:endParaRPr>
            </a:p>
          </p:txBody>
        </p:sp>
      </p:grpSp>
      <p:grpSp>
        <p:nvGrpSpPr>
          <p:cNvPr id="62" name="Group 61"/>
          <p:cNvGrpSpPr/>
          <p:nvPr/>
        </p:nvGrpSpPr>
        <p:grpSpPr>
          <a:xfrm>
            <a:off x="7809398" y="3442821"/>
            <a:ext cx="4196572" cy="660470"/>
            <a:chOff x="5576007" y="4046503"/>
            <a:chExt cx="5291329" cy="660470"/>
          </a:xfrm>
        </p:grpSpPr>
        <p:grpSp>
          <p:nvGrpSpPr>
            <p:cNvPr id="63" name="Group 62">
              <a:extLst>
                <a:ext uri="{FF2B5EF4-FFF2-40B4-BE49-F238E27FC236}">
                  <a16:creationId xmlns:a16="http://schemas.microsoft.com/office/drawing/2014/main" id="{48C572D2-FF82-4F09-A87C-3D3A60EF1C3D}"/>
                </a:ext>
              </a:extLst>
            </p:cNvPr>
            <p:cNvGrpSpPr/>
            <p:nvPr/>
          </p:nvGrpSpPr>
          <p:grpSpPr>
            <a:xfrm>
              <a:off x="5576007" y="4046503"/>
              <a:ext cx="5291329" cy="660470"/>
              <a:chOff x="1848112" y="1575921"/>
              <a:chExt cx="5291329" cy="660470"/>
            </a:xfrm>
          </p:grpSpPr>
          <p:sp>
            <p:nvSpPr>
              <p:cNvPr id="65" name="TextBox 64">
                <a:extLst>
                  <a:ext uri="{FF2B5EF4-FFF2-40B4-BE49-F238E27FC236}">
                    <a16:creationId xmlns:a16="http://schemas.microsoft.com/office/drawing/2014/main" id="{4C6F8FA6-DB08-4060-9832-77D337D2BF55}"/>
                  </a:ext>
                </a:extLst>
              </p:cNvPr>
              <p:cNvSpPr txBox="1"/>
              <p:nvPr/>
            </p:nvSpPr>
            <p:spPr>
              <a:xfrm>
                <a:off x="2522754" y="1990170"/>
                <a:ext cx="4507692" cy="246221"/>
              </a:xfrm>
              <a:prstGeom prst="rect">
                <a:avLst/>
              </a:prstGeom>
              <a:noFill/>
            </p:spPr>
            <p:txBody>
              <a:bodyPr wrap="square" rtlCol="0">
                <a:spAutoFit/>
              </a:bodyPr>
              <a:lstStyle/>
              <a:p>
                <a:r>
                  <a:rPr lang="en-US" altLang="ko-KR" sz="1000" dirty="0">
                    <a:solidFill>
                      <a:schemeClr val="tx1">
                        <a:lumMod val="75000"/>
                        <a:lumOff val="25000"/>
                      </a:schemeClr>
                    </a:solidFill>
                    <a:cs typeface="Arial" pitchFamily="34" charset="0"/>
                  </a:rPr>
                  <a:t>Applications |  Demo </a:t>
                </a:r>
              </a:p>
            </p:txBody>
          </p:sp>
          <p:sp>
            <p:nvSpPr>
              <p:cNvPr id="66" name="TextBox 65">
                <a:extLst>
                  <a:ext uri="{FF2B5EF4-FFF2-40B4-BE49-F238E27FC236}">
                    <a16:creationId xmlns:a16="http://schemas.microsoft.com/office/drawing/2014/main" id="{4FCF8A9D-7E22-4279-8535-9C4F0258D7B9}"/>
                  </a:ext>
                </a:extLst>
              </p:cNvPr>
              <p:cNvSpPr txBox="1"/>
              <p:nvPr/>
            </p:nvSpPr>
            <p:spPr>
              <a:xfrm>
                <a:off x="2631749" y="1610423"/>
                <a:ext cx="4507692" cy="369332"/>
              </a:xfrm>
              <a:prstGeom prst="rect">
                <a:avLst/>
              </a:prstGeom>
              <a:noFill/>
            </p:spPr>
            <p:txBody>
              <a:bodyPr wrap="square" lIns="108000" rIns="108000" rtlCol="0">
                <a:spAutoFit/>
              </a:bodyPr>
              <a:lstStyle/>
              <a:p>
                <a:endParaRPr lang="ko-KR" altLang="en-US" b="1" dirty="0">
                  <a:solidFill>
                    <a:schemeClr val="tx1">
                      <a:lumMod val="75000"/>
                      <a:lumOff val="25000"/>
                    </a:schemeClr>
                  </a:solidFill>
                  <a:latin typeface="+mj-lt"/>
                  <a:cs typeface="Arial" pitchFamily="34" charset="0"/>
                </a:endParaRPr>
              </a:p>
            </p:txBody>
          </p:sp>
          <p:sp>
            <p:nvSpPr>
              <p:cNvPr id="67" name="TextBox 66">
                <a:extLst>
                  <a:ext uri="{FF2B5EF4-FFF2-40B4-BE49-F238E27FC236}">
                    <a16:creationId xmlns:a16="http://schemas.microsoft.com/office/drawing/2014/main" id="{3E6D74D0-F347-4E58-A9D8-7E9536FAAEC3}"/>
                  </a:ext>
                </a:extLst>
              </p:cNvPr>
              <p:cNvSpPr txBox="1"/>
              <p:nvPr/>
            </p:nvSpPr>
            <p:spPr>
              <a:xfrm>
                <a:off x="1848112" y="1575921"/>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11</a:t>
                </a:r>
                <a:endParaRPr lang="ko-KR" altLang="en-US" sz="2800" b="1" dirty="0">
                  <a:solidFill>
                    <a:schemeClr val="tx1">
                      <a:lumMod val="75000"/>
                      <a:lumOff val="25000"/>
                    </a:schemeClr>
                  </a:solidFill>
                  <a:latin typeface="+mj-lt"/>
                  <a:cs typeface="Arial" pitchFamily="34" charset="0"/>
                </a:endParaRPr>
              </a:p>
            </p:txBody>
          </p:sp>
        </p:grpSp>
        <p:sp>
          <p:nvSpPr>
            <p:cNvPr id="64" name="TextBox 63"/>
            <p:cNvSpPr txBox="1"/>
            <p:nvPr/>
          </p:nvSpPr>
          <p:spPr>
            <a:xfrm>
              <a:off x="6250649" y="4116582"/>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Model Deployment</a:t>
              </a:r>
              <a:endParaRPr lang="ko-KR" altLang="en-US" b="1" dirty="0">
                <a:solidFill>
                  <a:schemeClr val="tx1">
                    <a:lumMod val="75000"/>
                    <a:lumOff val="25000"/>
                  </a:schemeClr>
                </a:solidFill>
                <a:latin typeface="+mj-lt"/>
                <a:cs typeface="Arial" pitchFamily="34" charset="0"/>
              </a:endParaRPr>
            </a:p>
          </p:txBody>
        </p:sp>
      </p:grpSp>
      <p:grpSp>
        <p:nvGrpSpPr>
          <p:cNvPr id="68" name="Group 67"/>
          <p:cNvGrpSpPr/>
          <p:nvPr/>
        </p:nvGrpSpPr>
        <p:grpSpPr>
          <a:xfrm>
            <a:off x="7889978" y="5389152"/>
            <a:ext cx="3937507" cy="891173"/>
            <a:chOff x="486960" y="5059608"/>
            <a:chExt cx="5427928" cy="891173"/>
          </a:xfrm>
        </p:grpSpPr>
        <p:grpSp>
          <p:nvGrpSpPr>
            <p:cNvPr id="69" name="Group 68">
              <a:extLst>
                <a:ext uri="{FF2B5EF4-FFF2-40B4-BE49-F238E27FC236}">
                  <a16:creationId xmlns:a16="http://schemas.microsoft.com/office/drawing/2014/main" id="{1DEE4032-D811-4C99-AE03-98362C887B64}"/>
                </a:ext>
              </a:extLst>
            </p:cNvPr>
            <p:cNvGrpSpPr/>
            <p:nvPr/>
          </p:nvGrpSpPr>
          <p:grpSpPr>
            <a:xfrm>
              <a:off x="486960" y="5059608"/>
              <a:ext cx="5427928" cy="891173"/>
              <a:chOff x="1804172" y="1576643"/>
              <a:chExt cx="5427928" cy="891173"/>
            </a:xfrm>
          </p:grpSpPr>
          <p:sp>
            <p:nvSpPr>
              <p:cNvPr id="71" name="TextBox 70">
                <a:extLst>
                  <a:ext uri="{FF2B5EF4-FFF2-40B4-BE49-F238E27FC236}">
                    <a16:creationId xmlns:a16="http://schemas.microsoft.com/office/drawing/2014/main" id="{1D9D096A-3B24-4BB9-A2CC-E0717D579571}"/>
                  </a:ext>
                </a:extLst>
              </p:cNvPr>
              <p:cNvSpPr txBox="1"/>
              <p:nvPr/>
            </p:nvSpPr>
            <p:spPr>
              <a:xfrm>
                <a:off x="2724408" y="2213900"/>
                <a:ext cx="4507692" cy="253916"/>
              </a:xfrm>
              <a:prstGeom prst="rect">
                <a:avLst/>
              </a:prstGeom>
              <a:noFill/>
            </p:spPr>
            <p:txBody>
              <a:bodyPr wrap="square" rtlCol="0">
                <a:spAutoFit/>
              </a:bodyPr>
              <a:lstStyle/>
              <a:p>
                <a:endParaRPr lang="en-US" altLang="ko-KR" sz="1000" dirty="0">
                  <a:solidFill>
                    <a:schemeClr val="tx1">
                      <a:lumMod val="75000"/>
                      <a:lumOff val="25000"/>
                    </a:schemeClr>
                  </a:solidFill>
                  <a:latin typeface="+mj-lt"/>
                  <a:cs typeface="Arial" pitchFamily="34" charset="0"/>
                </a:endParaRPr>
              </a:p>
            </p:txBody>
          </p:sp>
          <p:sp>
            <p:nvSpPr>
              <p:cNvPr id="72" name="TextBox 71">
                <a:extLst>
                  <a:ext uri="{FF2B5EF4-FFF2-40B4-BE49-F238E27FC236}">
                    <a16:creationId xmlns:a16="http://schemas.microsoft.com/office/drawing/2014/main" id="{3DFCC804-6C1D-4C67-B274-1978635DA6F9}"/>
                  </a:ext>
                </a:extLst>
              </p:cNvPr>
              <p:cNvSpPr txBox="1"/>
              <p:nvPr/>
            </p:nvSpPr>
            <p:spPr>
              <a:xfrm>
                <a:off x="2516908" y="1619289"/>
                <a:ext cx="4507693"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Annexure </a:t>
                </a:r>
                <a:endParaRPr lang="ko-KR" altLang="en-US" b="1" dirty="0">
                  <a:solidFill>
                    <a:schemeClr val="tx1">
                      <a:lumMod val="75000"/>
                      <a:lumOff val="25000"/>
                    </a:schemeClr>
                  </a:solidFill>
                  <a:latin typeface="+mj-lt"/>
                  <a:cs typeface="Arial" pitchFamily="34" charset="0"/>
                </a:endParaRPr>
              </a:p>
            </p:txBody>
          </p:sp>
          <p:sp>
            <p:nvSpPr>
              <p:cNvPr id="73" name="TextBox 72">
                <a:extLst>
                  <a:ext uri="{FF2B5EF4-FFF2-40B4-BE49-F238E27FC236}">
                    <a16:creationId xmlns:a16="http://schemas.microsoft.com/office/drawing/2014/main" id="{7B7AC64B-48B2-4F4F-A626-7901145018C6}"/>
                  </a:ext>
                </a:extLst>
              </p:cNvPr>
              <p:cNvSpPr txBox="1"/>
              <p:nvPr/>
            </p:nvSpPr>
            <p:spPr>
              <a:xfrm>
                <a:off x="1804172" y="1576643"/>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13</a:t>
                </a:r>
                <a:endParaRPr lang="ko-KR" altLang="en-US" sz="2800" b="1" dirty="0">
                  <a:solidFill>
                    <a:schemeClr val="tx1">
                      <a:lumMod val="75000"/>
                      <a:lumOff val="25000"/>
                    </a:schemeClr>
                  </a:solidFill>
                  <a:latin typeface="+mj-lt"/>
                  <a:cs typeface="Arial" pitchFamily="34" charset="0"/>
                </a:endParaRPr>
              </a:p>
            </p:txBody>
          </p:sp>
        </p:grpSp>
        <p:sp>
          <p:nvSpPr>
            <p:cNvPr id="70" name="Rectangle 69"/>
            <p:cNvSpPr/>
            <p:nvPr/>
          </p:nvSpPr>
          <p:spPr>
            <a:xfrm>
              <a:off x="1158630" y="5459387"/>
              <a:ext cx="4101776" cy="253916"/>
            </a:xfrm>
            <a:prstGeom prst="rect">
              <a:avLst/>
            </a:prstGeom>
          </p:spPr>
          <p:txBody>
            <a:bodyPr wrap="none">
              <a:spAutoFit/>
            </a:bodyPr>
            <a:lstStyle/>
            <a:p>
              <a:r>
                <a:rPr lang="en-US" sz="1050" dirty="0"/>
                <a:t>References | Publications | Plagiarism Score</a:t>
              </a:r>
            </a:p>
          </p:txBody>
        </p:sp>
      </p:grpSp>
    </p:spTree>
    <p:extLst>
      <p:ext uri="{BB962C8B-B14F-4D97-AF65-F5344CB8AC3E}">
        <p14:creationId xmlns:p14="http://schemas.microsoft.com/office/powerpoint/2010/main" val="3248360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0C7D-268C-4823-BDD3-925A6394EE13}"/>
              </a:ext>
            </a:extLst>
          </p:cNvPr>
          <p:cNvSpPr>
            <a:spLocks noGrp="1"/>
          </p:cNvSpPr>
          <p:nvPr>
            <p:ph type="title"/>
          </p:nvPr>
        </p:nvSpPr>
        <p:spPr/>
        <p:txBody>
          <a:bodyPr/>
          <a:lstStyle/>
          <a:p>
            <a:r>
              <a:rPr lang="en-US" dirty="0"/>
              <a:t>Word cloud- Overall</a:t>
            </a:r>
          </a:p>
        </p:txBody>
      </p:sp>
      <p:pic>
        <p:nvPicPr>
          <p:cNvPr id="4" name="Picture 3">
            <a:extLst>
              <a:ext uri="{FF2B5EF4-FFF2-40B4-BE49-F238E27FC236}">
                <a16:creationId xmlns:a16="http://schemas.microsoft.com/office/drawing/2014/main" id="{D038DAEC-722B-4ACB-AD57-2B2FCEC7B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68" y="-115330"/>
            <a:ext cx="6845710" cy="6973330"/>
          </a:xfrm>
          <a:prstGeom prst="rect">
            <a:avLst/>
          </a:prstGeom>
        </p:spPr>
      </p:pic>
      <p:sp>
        <p:nvSpPr>
          <p:cNvPr id="5" name="TextBox 4">
            <a:extLst>
              <a:ext uri="{FF2B5EF4-FFF2-40B4-BE49-F238E27FC236}">
                <a16:creationId xmlns:a16="http://schemas.microsoft.com/office/drawing/2014/main" id="{EEEA6F04-2F17-428A-8788-F4F693B3A481}"/>
              </a:ext>
            </a:extLst>
          </p:cNvPr>
          <p:cNvSpPr txBox="1"/>
          <p:nvPr/>
        </p:nvSpPr>
        <p:spPr>
          <a:xfrm>
            <a:off x="6878595" y="1164179"/>
            <a:ext cx="5041556" cy="5909310"/>
          </a:xfrm>
          <a:prstGeom prst="rect">
            <a:avLst/>
          </a:prstGeom>
          <a:noFill/>
        </p:spPr>
        <p:txBody>
          <a:bodyPr wrap="square" rtlCol="0">
            <a:spAutoFit/>
          </a:bodyPr>
          <a:lstStyle/>
          <a:p>
            <a:r>
              <a:rPr lang="en-US" dirty="0"/>
              <a:t>Some the key words noticed in the Word cloud.</a:t>
            </a:r>
          </a:p>
          <a:p>
            <a:pPr marL="285750" indent="-285750">
              <a:buFont typeface="Arial" panose="020B0604020202020204" pitchFamily="34" charset="0"/>
              <a:buChar char="•"/>
            </a:pPr>
            <a:r>
              <a:rPr lang="en-US" dirty="0"/>
              <a:t>Woohoo</a:t>
            </a:r>
          </a:p>
          <a:p>
            <a:pPr marL="285750" indent="-285750">
              <a:buFont typeface="Arial" panose="020B0604020202020204" pitchFamily="34" charset="0"/>
              <a:buChar char="•"/>
            </a:pPr>
            <a:r>
              <a:rPr lang="en-US" dirty="0"/>
              <a:t>app</a:t>
            </a:r>
          </a:p>
          <a:p>
            <a:pPr marL="285750" indent="-285750">
              <a:buFont typeface="Arial" panose="020B0604020202020204" pitchFamily="34" charset="0"/>
              <a:buChar char="•"/>
            </a:pPr>
            <a:r>
              <a:rPr lang="en-US" dirty="0"/>
              <a:t>Gift card</a:t>
            </a:r>
          </a:p>
          <a:p>
            <a:pPr marL="285750" indent="-285750">
              <a:buFont typeface="Arial" panose="020B0604020202020204" pitchFamily="34" charset="0"/>
              <a:buChar char="•"/>
            </a:pPr>
            <a:r>
              <a:rPr lang="en-US" dirty="0"/>
              <a:t>Money offer</a:t>
            </a:r>
          </a:p>
          <a:p>
            <a:pPr marL="285750" indent="-285750">
              <a:buFont typeface="Arial" panose="020B0604020202020204" pitchFamily="34" charset="0"/>
              <a:buChar char="•"/>
            </a:pPr>
            <a:r>
              <a:rPr lang="en-US" dirty="0"/>
              <a:t>Nice app</a:t>
            </a:r>
          </a:p>
          <a:p>
            <a:pPr marL="285750" indent="-285750">
              <a:buFont typeface="Arial" panose="020B0604020202020204" pitchFamily="34" charset="0"/>
              <a:buChar char="•"/>
            </a:pPr>
            <a:r>
              <a:rPr lang="en-US" dirty="0"/>
              <a:t>payment</a:t>
            </a:r>
          </a:p>
          <a:p>
            <a:pPr marL="285750" indent="-285750">
              <a:buFont typeface="Arial" panose="020B0604020202020204" pitchFamily="34" charset="0"/>
              <a:buChar char="•"/>
            </a:pPr>
            <a:r>
              <a:rPr lang="en-US" dirty="0"/>
              <a:t>Best app</a:t>
            </a:r>
          </a:p>
          <a:p>
            <a:pPr marL="285750" indent="-285750">
              <a:buFont typeface="Arial" panose="020B0604020202020204" pitchFamily="34" charset="0"/>
              <a:buChar char="•"/>
            </a:pPr>
            <a:r>
              <a:rPr lang="en-US" dirty="0"/>
              <a:t>Worst app</a:t>
            </a:r>
          </a:p>
          <a:p>
            <a:pPr marL="285750" indent="-285750">
              <a:buFont typeface="Arial" panose="020B0604020202020204" pitchFamily="34" charset="0"/>
              <a:buChar char="•"/>
            </a:pPr>
            <a:r>
              <a:rPr lang="en-US" dirty="0"/>
              <a:t>Customer care</a:t>
            </a:r>
          </a:p>
          <a:p>
            <a:pPr marL="285750" indent="-285750">
              <a:buFont typeface="Arial" panose="020B0604020202020204" pitchFamily="34" charset="0"/>
              <a:buChar char="•"/>
            </a:pPr>
            <a:r>
              <a:rPr lang="en-US" dirty="0"/>
              <a:t>Cashback</a:t>
            </a:r>
          </a:p>
          <a:p>
            <a:pPr marL="285750" indent="-285750">
              <a:buFont typeface="Arial" panose="020B0604020202020204" pitchFamily="34" charset="0"/>
              <a:buChar char="•"/>
            </a:pPr>
            <a:r>
              <a:rPr lang="en-US" dirty="0"/>
              <a:t>Redeem</a:t>
            </a:r>
          </a:p>
          <a:p>
            <a:pPr marL="285750" indent="-285750">
              <a:buFont typeface="Arial" panose="020B0604020202020204" pitchFamily="34" charset="0"/>
              <a:buChar char="•"/>
            </a:pPr>
            <a:r>
              <a:rPr lang="en-US" dirty="0"/>
              <a:t>Application</a:t>
            </a:r>
          </a:p>
          <a:p>
            <a:pPr marL="285750" indent="-285750">
              <a:buFont typeface="Arial" panose="020B0604020202020204" pitchFamily="34" charset="0"/>
              <a:buChar char="•"/>
            </a:pPr>
            <a:r>
              <a:rPr lang="en-US" dirty="0"/>
              <a:t>Good app</a:t>
            </a:r>
          </a:p>
          <a:p>
            <a:pPr marL="285750" indent="-285750">
              <a:buFont typeface="Arial" panose="020B0604020202020204" pitchFamily="34" charset="0"/>
              <a:buChar char="•"/>
            </a:pPr>
            <a:r>
              <a:rPr lang="en-US" dirty="0"/>
              <a:t>Time even</a:t>
            </a:r>
          </a:p>
          <a:p>
            <a:pPr marL="285750" indent="-285750">
              <a:buFont typeface="Arial" panose="020B0604020202020204" pitchFamily="34" charset="0"/>
              <a:buChar char="•"/>
            </a:pPr>
            <a:r>
              <a:rPr lang="en-US" dirty="0"/>
              <a:t>Buy gift</a:t>
            </a:r>
          </a:p>
          <a:p>
            <a:pPr marL="285750" indent="-285750">
              <a:buFont typeface="Arial" panose="020B0604020202020204" pitchFamily="34" charset="0"/>
              <a:buChar char="•"/>
            </a:pPr>
            <a:r>
              <a:rPr lang="en-US" dirty="0"/>
              <a:t>Amazing</a:t>
            </a:r>
          </a:p>
          <a:p>
            <a:pPr marL="285750" indent="-285750">
              <a:buFont typeface="Arial" panose="020B0604020202020204" pitchFamily="34" charset="0"/>
              <a:buChar char="•"/>
            </a:pPr>
            <a:r>
              <a:rPr lang="en-US" dirty="0"/>
              <a:t>Give</a:t>
            </a:r>
          </a:p>
          <a:p>
            <a:endParaRPr lang="en-US" dirty="0"/>
          </a:p>
          <a:p>
            <a:endParaRPr lang="en-US" dirty="0"/>
          </a:p>
        </p:txBody>
      </p:sp>
    </p:spTree>
    <p:extLst>
      <p:ext uri="{BB962C8B-B14F-4D97-AF65-F5344CB8AC3E}">
        <p14:creationId xmlns:p14="http://schemas.microsoft.com/office/powerpoint/2010/main" val="3838868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4D8D-CC29-4FD6-9182-5003C4F6C931}"/>
              </a:ext>
            </a:extLst>
          </p:cNvPr>
          <p:cNvSpPr>
            <a:spLocks noGrp="1"/>
          </p:cNvSpPr>
          <p:nvPr>
            <p:ph type="title"/>
          </p:nvPr>
        </p:nvSpPr>
        <p:spPr/>
        <p:txBody>
          <a:bodyPr/>
          <a:lstStyle/>
          <a:p>
            <a:r>
              <a:rPr lang="en-US" dirty="0"/>
              <a:t>Word cloud - complaint</a:t>
            </a:r>
          </a:p>
        </p:txBody>
      </p:sp>
      <p:pic>
        <p:nvPicPr>
          <p:cNvPr id="4" name="Picture 3">
            <a:extLst>
              <a:ext uri="{FF2B5EF4-FFF2-40B4-BE49-F238E27FC236}">
                <a16:creationId xmlns:a16="http://schemas.microsoft.com/office/drawing/2014/main" id="{0CDB5B40-6C9C-43C1-AFEB-921556318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81" y="-98854"/>
            <a:ext cx="6792130" cy="6858000"/>
          </a:xfrm>
          <a:prstGeom prst="rect">
            <a:avLst/>
          </a:prstGeom>
        </p:spPr>
      </p:pic>
      <p:sp>
        <p:nvSpPr>
          <p:cNvPr id="5" name="TextBox 4">
            <a:extLst>
              <a:ext uri="{FF2B5EF4-FFF2-40B4-BE49-F238E27FC236}">
                <a16:creationId xmlns:a16="http://schemas.microsoft.com/office/drawing/2014/main" id="{E207BDFE-BAFF-41CA-97B6-677B94F9DCB2}"/>
              </a:ext>
            </a:extLst>
          </p:cNvPr>
          <p:cNvSpPr txBox="1"/>
          <p:nvPr/>
        </p:nvSpPr>
        <p:spPr>
          <a:xfrm>
            <a:off x="6878595" y="1164179"/>
            <a:ext cx="5041556" cy="5909310"/>
          </a:xfrm>
          <a:prstGeom prst="rect">
            <a:avLst/>
          </a:prstGeom>
          <a:noFill/>
        </p:spPr>
        <p:txBody>
          <a:bodyPr wrap="square" rtlCol="0">
            <a:spAutoFit/>
          </a:bodyPr>
          <a:lstStyle/>
          <a:p>
            <a:r>
              <a:rPr lang="en-US" dirty="0"/>
              <a:t>Some the key words noticed in the Word cloud.</a:t>
            </a:r>
          </a:p>
          <a:p>
            <a:pPr marL="285750" indent="-285750">
              <a:buFont typeface="Arial" panose="020B0604020202020204" pitchFamily="34" charset="0"/>
              <a:buChar char="•"/>
            </a:pPr>
            <a:r>
              <a:rPr lang="en-US" dirty="0"/>
              <a:t>Worst app</a:t>
            </a:r>
          </a:p>
          <a:p>
            <a:pPr marL="285750" indent="-285750">
              <a:buFont typeface="Arial" panose="020B0604020202020204" pitchFamily="34" charset="0"/>
              <a:buChar char="•"/>
            </a:pPr>
            <a:r>
              <a:rPr lang="en-US" dirty="0"/>
              <a:t>Payment</a:t>
            </a:r>
          </a:p>
          <a:p>
            <a:pPr marL="285750" indent="-285750">
              <a:buFont typeface="Arial" panose="020B0604020202020204" pitchFamily="34" charset="0"/>
              <a:buChar char="•"/>
            </a:pPr>
            <a:r>
              <a:rPr lang="en-US" dirty="0"/>
              <a:t>Didn’t</a:t>
            </a:r>
          </a:p>
          <a:p>
            <a:pPr marL="285750" indent="-285750">
              <a:buFont typeface="Arial" panose="020B0604020202020204" pitchFamily="34" charset="0"/>
              <a:buChar char="•"/>
            </a:pPr>
            <a:r>
              <a:rPr lang="en-US" dirty="0"/>
              <a:t>Give</a:t>
            </a:r>
          </a:p>
          <a:p>
            <a:pPr marL="285750" indent="-285750">
              <a:buFont typeface="Arial" panose="020B0604020202020204" pitchFamily="34" charset="0"/>
              <a:buChar char="•"/>
            </a:pPr>
            <a:r>
              <a:rPr lang="en-US" dirty="0"/>
              <a:t>Don’t</a:t>
            </a:r>
          </a:p>
          <a:p>
            <a:pPr marL="285750" indent="-285750">
              <a:buFont typeface="Arial" panose="020B0604020202020204" pitchFamily="34" charset="0"/>
              <a:buChar char="•"/>
            </a:pPr>
            <a:r>
              <a:rPr lang="en-US" dirty="0"/>
              <a:t>Fake app</a:t>
            </a:r>
          </a:p>
          <a:p>
            <a:pPr marL="285750" indent="-285750">
              <a:buFont typeface="Arial" panose="020B0604020202020204" pitchFamily="34" charset="0"/>
              <a:buChar char="•"/>
            </a:pPr>
            <a:r>
              <a:rPr lang="en-US" dirty="0"/>
              <a:t>Time</a:t>
            </a:r>
          </a:p>
          <a:p>
            <a:pPr marL="285750" indent="-285750">
              <a:buFont typeface="Arial" panose="020B0604020202020204" pitchFamily="34" charset="0"/>
              <a:buChar char="•"/>
            </a:pPr>
            <a:r>
              <a:rPr lang="en-US" dirty="0"/>
              <a:t>Error response</a:t>
            </a:r>
          </a:p>
          <a:p>
            <a:pPr marL="285750" indent="-285750">
              <a:buFont typeface="Arial" panose="020B0604020202020204" pitchFamily="34" charset="0"/>
              <a:buChar char="•"/>
            </a:pPr>
            <a:r>
              <a:rPr lang="en-US" dirty="0"/>
              <a:t>Fraud app</a:t>
            </a:r>
          </a:p>
          <a:p>
            <a:pPr marL="285750" indent="-285750">
              <a:buFont typeface="Arial" panose="020B0604020202020204" pitchFamily="34" charset="0"/>
              <a:buChar char="•"/>
            </a:pPr>
            <a:r>
              <a:rPr lang="en-US" dirty="0"/>
              <a:t>Refund</a:t>
            </a:r>
          </a:p>
          <a:p>
            <a:pPr marL="285750" indent="-285750">
              <a:buFont typeface="Arial" panose="020B0604020202020204" pitchFamily="34" charset="0"/>
              <a:buChar char="•"/>
            </a:pPr>
            <a:r>
              <a:rPr lang="en-US" dirty="0"/>
              <a:t>Redeem</a:t>
            </a:r>
          </a:p>
          <a:p>
            <a:pPr marL="285750" indent="-285750">
              <a:buFont typeface="Arial" panose="020B0604020202020204" pitchFamily="34" charset="0"/>
              <a:buChar char="•"/>
            </a:pPr>
            <a:r>
              <a:rPr lang="en-US" dirty="0"/>
              <a:t>Worst service</a:t>
            </a:r>
          </a:p>
          <a:p>
            <a:pPr marL="285750" indent="-285750">
              <a:buFont typeface="Arial" panose="020B0604020202020204" pitchFamily="34" charset="0"/>
              <a:buChar char="•"/>
            </a:pPr>
            <a:r>
              <a:rPr lang="en-US" dirty="0"/>
              <a:t>Customer care</a:t>
            </a:r>
          </a:p>
          <a:p>
            <a:pPr marL="285750" indent="-285750">
              <a:buFont typeface="Arial" panose="020B0604020202020204" pitchFamily="34" charset="0"/>
              <a:buChar char="•"/>
            </a:pPr>
            <a:r>
              <a:rPr lang="en-US" dirty="0"/>
              <a:t>Call</a:t>
            </a:r>
          </a:p>
          <a:p>
            <a:pPr marL="285750" indent="-285750">
              <a:buFont typeface="Arial" panose="020B0604020202020204" pitchFamily="34" charset="0"/>
              <a:buChar char="•"/>
            </a:pPr>
            <a:r>
              <a:rPr lang="en-US" dirty="0"/>
              <a:t>Received</a:t>
            </a:r>
          </a:p>
          <a:p>
            <a:pPr marL="285750" indent="-285750">
              <a:buFont typeface="Arial" panose="020B0604020202020204" pitchFamily="34" charset="0"/>
              <a:buChar char="•"/>
            </a:pPr>
            <a:r>
              <a:rPr lang="en-US" dirty="0"/>
              <a:t>Waste</a:t>
            </a:r>
          </a:p>
          <a:p>
            <a:pPr marL="285750" indent="-285750">
              <a:buFont typeface="Arial" panose="020B0604020202020204" pitchFamily="34" charset="0"/>
              <a:buChar char="•"/>
            </a:pPr>
            <a:r>
              <a:rPr lang="en-US" dirty="0"/>
              <a:t>cashback</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384974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5836-F0F8-42E8-995B-6EFC0BC64A50}"/>
              </a:ext>
            </a:extLst>
          </p:cNvPr>
          <p:cNvSpPr>
            <a:spLocks noGrp="1"/>
          </p:cNvSpPr>
          <p:nvPr>
            <p:ph type="title"/>
          </p:nvPr>
        </p:nvSpPr>
        <p:spPr/>
        <p:txBody>
          <a:bodyPr/>
          <a:lstStyle/>
          <a:p>
            <a:r>
              <a:rPr lang="en-US" dirty="0"/>
              <a:t>Word cloud - Praise</a:t>
            </a:r>
          </a:p>
        </p:txBody>
      </p:sp>
      <p:pic>
        <p:nvPicPr>
          <p:cNvPr id="4" name="Picture 3">
            <a:extLst>
              <a:ext uri="{FF2B5EF4-FFF2-40B4-BE49-F238E27FC236}">
                <a16:creationId xmlns:a16="http://schemas.microsoft.com/office/drawing/2014/main" id="{F3C2583F-DD6D-4680-AAB7-6E8D1D02C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88" y="-57666"/>
            <a:ext cx="6845710" cy="6915665"/>
          </a:xfrm>
          <a:prstGeom prst="rect">
            <a:avLst/>
          </a:prstGeom>
        </p:spPr>
      </p:pic>
      <p:sp>
        <p:nvSpPr>
          <p:cNvPr id="5" name="TextBox 4">
            <a:extLst>
              <a:ext uri="{FF2B5EF4-FFF2-40B4-BE49-F238E27FC236}">
                <a16:creationId xmlns:a16="http://schemas.microsoft.com/office/drawing/2014/main" id="{4617B1BC-A8AB-4ECC-B8EF-4CE10FEB2690}"/>
              </a:ext>
            </a:extLst>
          </p:cNvPr>
          <p:cNvSpPr txBox="1"/>
          <p:nvPr/>
        </p:nvSpPr>
        <p:spPr>
          <a:xfrm>
            <a:off x="6878595" y="1164179"/>
            <a:ext cx="5041556" cy="5632311"/>
          </a:xfrm>
          <a:prstGeom prst="rect">
            <a:avLst/>
          </a:prstGeom>
          <a:noFill/>
        </p:spPr>
        <p:txBody>
          <a:bodyPr wrap="square" rtlCol="0">
            <a:spAutoFit/>
          </a:bodyPr>
          <a:lstStyle/>
          <a:p>
            <a:r>
              <a:rPr lang="en-US" dirty="0"/>
              <a:t>Some the key words noticed in the Word cloud.</a:t>
            </a:r>
          </a:p>
          <a:p>
            <a:pPr marL="285750" indent="-285750">
              <a:buFont typeface="Arial" panose="020B0604020202020204" pitchFamily="34" charset="0"/>
              <a:buChar char="•"/>
            </a:pPr>
            <a:r>
              <a:rPr lang="en-US" dirty="0"/>
              <a:t>Great</a:t>
            </a:r>
          </a:p>
          <a:p>
            <a:pPr marL="285750" indent="-285750">
              <a:buFont typeface="Arial" panose="020B0604020202020204" pitchFamily="34" charset="0"/>
              <a:buChar char="•"/>
            </a:pPr>
            <a:r>
              <a:rPr lang="en-US" dirty="0"/>
              <a:t>Good app</a:t>
            </a:r>
          </a:p>
          <a:p>
            <a:pPr marL="285750" indent="-285750">
              <a:buFont typeface="Arial" panose="020B0604020202020204" pitchFamily="34" charset="0"/>
              <a:buChar char="•"/>
            </a:pPr>
            <a:r>
              <a:rPr lang="en-US" dirty="0"/>
              <a:t>Best app</a:t>
            </a:r>
          </a:p>
          <a:p>
            <a:pPr marL="285750" indent="-285750">
              <a:buFont typeface="Arial" panose="020B0604020202020204" pitchFamily="34" charset="0"/>
              <a:buChar char="•"/>
            </a:pPr>
            <a:r>
              <a:rPr lang="en-US" dirty="0"/>
              <a:t>Really</a:t>
            </a:r>
          </a:p>
          <a:p>
            <a:pPr marL="285750" indent="-285750">
              <a:buFont typeface="Arial" panose="020B0604020202020204" pitchFamily="34" charset="0"/>
              <a:buChar char="•"/>
            </a:pPr>
            <a:r>
              <a:rPr lang="en-US" dirty="0"/>
              <a:t>Awesome</a:t>
            </a:r>
          </a:p>
          <a:p>
            <a:pPr marL="285750" indent="-285750">
              <a:buFont typeface="Arial" panose="020B0604020202020204" pitchFamily="34" charset="0"/>
              <a:buChar char="•"/>
            </a:pPr>
            <a:r>
              <a:rPr lang="en-US" dirty="0"/>
              <a:t>Best</a:t>
            </a:r>
          </a:p>
          <a:p>
            <a:pPr marL="285750" indent="-285750">
              <a:buFont typeface="Arial" panose="020B0604020202020204" pitchFamily="34" charset="0"/>
              <a:buChar char="•"/>
            </a:pPr>
            <a:r>
              <a:rPr lang="en-US" dirty="0"/>
              <a:t>Nice</a:t>
            </a:r>
          </a:p>
          <a:p>
            <a:pPr marL="285750" indent="-285750">
              <a:buFont typeface="Arial" panose="020B0604020202020204" pitchFamily="34" charset="0"/>
              <a:buChar char="•"/>
            </a:pPr>
            <a:r>
              <a:rPr lang="en-US" dirty="0"/>
              <a:t>Offer</a:t>
            </a:r>
          </a:p>
          <a:p>
            <a:pPr marL="285750" indent="-285750">
              <a:buFont typeface="Arial" panose="020B0604020202020204" pitchFamily="34" charset="0"/>
              <a:buChar char="•"/>
            </a:pPr>
            <a:r>
              <a:rPr lang="en-US" dirty="0"/>
              <a:t>Gift card</a:t>
            </a:r>
          </a:p>
          <a:p>
            <a:pPr marL="285750" indent="-285750">
              <a:buFont typeface="Arial" panose="020B0604020202020204" pitchFamily="34" charset="0"/>
              <a:buChar char="•"/>
            </a:pPr>
            <a:r>
              <a:rPr lang="en-US" dirty="0"/>
              <a:t>Woohoo</a:t>
            </a:r>
          </a:p>
          <a:p>
            <a:pPr marL="285750" indent="-285750">
              <a:buFont typeface="Arial" panose="020B0604020202020204" pitchFamily="34" charset="0"/>
              <a:buChar char="•"/>
            </a:pPr>
            <a:r>
              <a:rPr lang="en-US" dirty="0"/>
              <a:t>Got cashback</a:t>
            </a:r>
          </a:p>
          <a:p>
            <a:pPr marL="285750" indent="-285750">
              <a:buFont typeface="Arial" panose="020B0604020202020204" pitchFamily="34" charset="0"/>
              <a:buChar char="•"/>
            </a:pPr>
            <a:r>
              <a:rPr lang="en-US" dirty="0"/>
              <a:t>Love</a:t>
            </a:r>
          </a:p>
          <a:p>
            <a:pPr marL="285750" indent="-285750">
              <a:buFont typeface="Arial" panose="020B0604020202020204" pitchFamily="34" charset="0"/>
              <a:buChar char="•"/>
            </a:pPr>
            <a:r>
              <a:rPr lang="en-US" dirty="0"/>
              <a:t>Happy</a:t>
            </a:r>
          </a:p>
          <a:p>
            <a:pPr marL="285750" indent="-285750">
              <a:buFont typeface="Arial" panose="020B0604020202020204" pitchFamily="34" charset="0"/>
              <a:buChar char="•"/>
            </a:pPr>
            <a:r>
              <a:rPr lang="en-US" dirty="0"/>
              <a:t>Easy</a:t>
            </a:r>
          </a:p>
          <a:p>
            <a:pPr marL="285750" indent="-285750">
              <a:buFont typeface="Arial" panose="020B0604020202020204" pitchFamily="34" charset="0"/>
              <a:buChar char="•"/>
            </a:pPr>
            <a:r>
              <a:rPr lang="en-US" dirty="0"/>
              <a:t>Super</a:t>
            </a:r>
          </a:p>
          <a:p>
            <a:pPr marL="285750" indent="-285750">
              <a:buFont typeface="Arial" panose="020B0604020202020204" pitchFamily="34" charset="0"/>
              <a:buChar char="•"/>
            </a:pPr>
            <a:r>
              <a:rPr lang="en-US" dirty="0"/>
              <a:t>Amazing</a:t>
            </a:r>
          </a:p>
          <a:p>
            <a:pPr marL="285750" indent="-285750">
              <a:buFont typeface="Arial" panose="020B0604020202020204" pitchFamily="34" charset="0"/>
              <a:buChar char="•"/>
            </a:pPr>
            <a:r>
              <a:rPr lang="en-US" dirty="0"/>
              <a:t>Instant discount</a:t>
            </a:r>
          </a:p>
          <a:p>
            <a:endParaRPr lang="en-US" dirty="0"/>
          </a:p>
        </p:txBody>
      </p:sp>
    </p:spTree>
    <p:extLst>
      <p:ext uri="{BB962C8B-B14F-4D97-AF65-F5344CB8AC3E}">
        <p14:creationId xmlns:p14="http://schemas.microsoft.com/office/powerpoint/2010/main" val="2462507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Analytics </a:t>
            </a:r>
          </a:p>
        </p:txBody>
      </p:sp>
      <p:sp>
        <p:nvSpPr>
          <p:cNvPr id="3" name="TextBox 2"/>
          <p:cNvSpPr txBox="1"/>
          <p:nvPr/>
        </p:nvSpPr>
        <p:spPr>
          <a:xfrm>
            <a:off x="7929349" y="1049867"/>
            <a:ext cx="3925501" cy="338554"/>
          </a:xfrm>
          <a:prstGeom prst="rect">
            <a:avLst/>
          </a:prstGeom>
          <a:noFill/>
        </p:spPr>
        <p:txBody>
          <a:bodyPr wrap="square" rtlCol="0">
            <a:spAutoFit/>
          </a:bodyPr>
          <a:lstStyle/>
          <a:p>
            <a:pPr algn="r"/>
            <a:r>
              <a:rPr lang="en-US" sz="1600" dirty="0"/>
              <a:t>Multivariate Analysis | Hypothesis </a:t>
            </a:r>
          </a:p>
        </p:txBody>
      </p:sp>
      <p:sp>
        <p:nvSpPr>
          <p:cNvPr id="4" name="TextBox 3">
            <a:extLst>
              <a:ext uri="{FF2B5EF4-FFF2-40B4-BE49-F238E27FC236}">
                <a16:creationId xmlns:a16="http://schemas.microsoft.com/office/drawing/2014/main" id="{BB163BF3-1D59-4FD9-93CB-912FF2864679}"/>
              </a:ext>
            </a:extLst>
          </p:cNvPr>
          <p:cNvSpPr txBox="1"/>
          <p:nvPr/>
        </p:nvSpPr>
        <p:spPr>
          <a:xfrm>
            <a:off x="593125" y="1812325"/>
            <a:ext cx="6400800" cy="3416320"/>
          </a:xfrm>
          <a:prstGeom prst="rect">
            <a:avLst/>
          </a:prstGeom>
          <a:noFill/>
        </p:spPr>
        <p:txBody>
          <a:bodyPr wrap="square" rtlCol="0">
            <a:spAutoFit/>
          </a:bodyPr>
          <a:lstStyle/>
          <a:p>
            <a:r>
              <a:rPr lang="en-US" dirty="0"/>
              <a:t>In the following slides below topic will be covered:-</a:t>
            </a:r>
          </a:p>
          <a:p>
            <a:endParaRPr lang="en-US" dirty="0"/>
          </a:p>
          <a:p>
            <a:pPr marL="342900" indent="-342900">
              <a:buFont typeface="+mj-lt"/>
              <a:buAutoNum type="arabicPeriod"/>
            </a:pPr>
            <a:r>
              <a:rPr lang="en-US" dirty="0"/>
              <a:t>Trend analysis- 2 class Sentiment</a:t>
            </a:r>
          </a:p>
          <a:p>
            <a:pPr marL="342900" indent="-342900">
              <a:buFont typeface="+mj-lt"/>
              <a:buAutoNum type="arabicPeriod"/>
            </a:pPr>
            <a:r>
              <a:rPr lang="en-US" dirty="0"/>
              <a:t>Trend analysis- 5 class Sentiment</a:t>
            </a:r>
          </a:p>
          <a:p>
            <a:pPr marL="342900" indent="-342900">
              <a:buFont typeface="+mj-lt"/>
              <a:buAutoNum type="arabicPeriod"/>
            </a:pPr>
            <a:r>
              <a:rPr lang="en-US" dirty="0"/>
              <a:t>Lexicon Sentiment Analysis- 2 class</a:t>
            </a:r>
          </a:p>
          <a:p>
            <a:pPr marL="342900" indent="-342900">
              <a:buFont typeface="+mj-lt"/>
              <a:buAutoNum type="arabicPeriod"/>
            </a:pPr>
            <a:r>
              <a:rPr lang="en-US" dirty="0"/>
              <a:t>Cross Tab – Validation of Lexicon</a:t>
            </a:r>
          </a:p>
          <a:p>
            <a:pPr marL="342900" indent="-342900">
              <a:buFont typeface="+mj-lt"/>
              <a:buAutoNum type="arabicPeriod"/>
            </a:pPr>
            <a:r>
              <a:rPr lang="en-US" sz="1800" dirty="0"/>
              <a:t>Trend analysis- Word count and Length- 2 class</a:t>
            </a:r>
          </a:p>
          <a:p>
            <a:pPr marL="342900" indent="-342900">
              <a:buFont typeface="+mj-lt"/>
              <a:buAutoNum type="arabicPeriod"/>
            </a:pPr>
            <a:r>
              <a:rPr lang="en-US" sz="1800" dirty="0"/>
              <a:t>Trend analysis- Word count and Length- 5 class</a:t>
            </a:r>
          </a:p>
          <a:p>
            <a:pPr marL="342900" indent="-342900">
              <a:buFont typeface="+mj-lt"/>
              <a:buAutoNum type="arabicPeriod"/>
            </a:pPr>
            <a:r>
              <a:rPr lang="en-US" dirty="0"/>
              <a:t>Features by 5 class Sentiment</a:t>
            </a:r>
          </a:p>
          <a:p>
            <a:pPr marL="342900" indent="-342900">
              <a:buFont typeface="+mj-lt"/>
              <a:buAutoNum type="arabicPeriod"/>
            </a:pPr>
            <a:r>
              <a:rPr lang="en-US" sz="1800" dirty="0"/>
              <a:t>Trend analysis- Features- Complaint</a:t>
            </a:r>
          </a:p>
          <a:p>
            <a:pPr marL="342900" indent="-342900">
              <a:buFont typeface="+mj-lt"/>
              <a:buAutoNum type="arabicPeriod"/>
            </a:pPr>
            <a:r>
              <a:rPr lang="en-US" sz="1800" dirty="0"/>
              <a:t>Trend analysis- Features- Praises</a:t>
            </a:r>
          </a:p>
          <a:p>
            <a:pPr marL="342900" indent="-342900">
              <a:buFont typeface="+mj-lt"/>
              <a:buAutoNum type="arabicPeriod"/>
            </a:pPr>
            <a:endParaRPr lang="en-US" dirty="0"/>
          </a:p>
        </p:txBody>
      </p:sp>
    </p:spTree>
    <p:extLst>
      <p:ext uri="{BB962C8B-B14F-4D97-AF65-F5344CB8AC3E}">
        <p14:creationId xmlns:p14="http://schemas.microsoft.com/office/powerpoint/2010/main" val="1002561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0288-7D3A-4143-BE76-A4AED7A4E5F8}"/>
              </a:ext>
            </a:extLst>
          </p:cNvPr>
          <p:cNvSpPr>
            <a:spLocks noGrp="1"/>
          </p:cNvSpPr>
          <p:nvPr>
            <p:ph type="title"/>
          </p:nvPr>
        </p:nvSpPr>
        <p:spPr/>
        <p:txBody>
          <a:bodyPr/>
          <a:lstStyle/>
          <a:p>
            <a:r>
              <a:rPr lang="en-US" dirty="0"/>
              <a:t>Trend analysis- 2 class Sentiment</a:t>
            </a:r>
          </a:p>
        </p:txBody>
      </p:sp>
      <p:graphicFrame>
        <p:nvGraphicFramePr>
          <p:cNvPr id="3" name="Table 2">
            <a:extLst>
              <a:ext uri="{FF2B5EF4-FFF2-40B4-BE49-F238E27FC236}">
                <a16:creationId xmlns:a16="http://schemas.microsoft.com/office/drawing/2014/main" id="{525F08AE-D8EF-4E07-A983-F7F9F2CD9D73}"/>
              </a:ext>
            </a:extLst>
          </p:cNvPr>
          <p:cNvGraphicFramePr>
            <a:graphicFrameLocks noGrp="1"/>
          </p:cNvGraphicFramePr>
          <p:nvPr>
            <p:extLst>
              <p:ext uri="{D42A27DB-BD31-4B8C-83A1-F6EECF244321}">
                <p14:modId xmlns:p14="http://schemas.microsoft.com/office/powerpoint/2010/main" val="1691496597"/>
              </p:ext>
            </p:extLst>
          </p:nvPr>
        </p:nvGraphicFramePr>
        <p:xfrm>
          <a:off x="1414849" y="1495126"/>
          <a:ext cx="8437605" cy="1582305"/>
        </p:xfrm>
        <a:graphic>
          <a:graphicData uri="http://schemas.openxmlformats.org/drawingml/2006/table">
            <a:tbl>
              <a:tblPr>
                <a:tableStyleId>{5940675A-B579-460E-94D1-54222C63F5DA}</a:tableStyleId>
              </a:tblPr>
              <a:tblGrid>
                <a:gridCol w="1122405">
                  <a:extLst>
                    <a:ext uri="{9D8B030D-6E8A-4147-A177-3AD203B41FA5}">
                      <a16:colId xmlns:a16="http://schemas.microsoft.com/office/drawing/2014/main" val="2930557879"/>
                    </a:ext>
                  </a:extLst>
                </a:gridCol>
                <a:gridCol w="914400">
                  <a:extLst>
                    <a:ext uri="{9D8B030D-6E8A-4147-A177-3AD203B41FA5}">
                      <a16:colId xmlns:a16="http://schemas.microsoft.com/office/drawing/2014/main" val="3426712712"/>
                    </a:ext>
                  </a:extLst>
                </a:gridCol>
                <a:gridCol w="914400">
                  <a:extLst>
                    <a:ext uri="{9D8B030D-6E8A-4147-A177-3AD203B41FA5}">
                      <a16:colId xmlns:a16="http://schemas.microsoft.com/office/drawing/2014/main" val="4113771262"/>
                    </a:ext>
                  </a:extLst>
                </a:gridCol>
                <a:gridCol w="914400">
                  <a:extLst>
                    <a:ext uri="{9D8B030D-6E8A-4147-A177-3AD203B41FA5}">
                      <a16:colId xmlns:a16="http://schemas.microsoft.com/office/drawing/2014/main" val="1433139156"/>
                    </a:ext>
                  </a:extLst>
                </a:gridCol>
                <a:gridCol w="914400">
                  <a:extLst>
                    <a:ext uri="{9D8B030D-6E8A-4147-A177-3AD203B41FA5}">
                      <a16:colId xmlns:a16="http://schemas.microsoft.com/office/drawing/2014/main" val="3266411197"/>
                    </a:ext>
                  </a:extLst>
                </a:gridCol>
                <a:gridCol w="914400">
                  <a:extLst>
                    <a:ext uri="{9D8B030D-6E8A-4147-A177-3AD203B41FA5}">
                      <a16:colId xmlns:a16="http://schemas.microsoft.com/office/drawing/2014/main" val="3096551533"/>
                    </a:ext>
                  </a:extLst>
                </a:gridCol>
                <a:gridCol w="914400">
                  <a:extLst>
                    <a:ext uri="{9D8B030D-6E8A-4147-A177-3AD203B41FA5}">
                      <a16:colId xmlns:a16="http://schemas.microsoft.com/office/drawing/2014/main" val="1682182239"/>
                    </a:ext>
                  </a:extLst>
                </a:gridCol>
                <a:gridCol w="914400">
                  <a:extLst>
                    <a:ext uri="{9D8B030D-6E8A-4147-A177-3AD203B41FA5}">
                      <a16:colId xmlns:a16="http://schemas.microsoft.com/office/drawing/2014/main" val="1069874678"/>
                    </a:ext>
                  </a:extLst>
                </a:gridCol>
                <a:gridCol w="914400">
                  <a:extLst>
                    <a:ext uri="{9D8B030D-6E8A-4147-A177-3AD203B41FA5}">
                      <a16:colId xmlns:a16="http://schemas.microsoft.com/office/drawing/2014/main" val="740755843"/>
                    </a:ext>
                  </a:extLst>
                </a:gridCol>
              </a:tblGrid>
              <a:tr h="177628">
                <a:tc>
                  <a:txBody>
                    <a:bodyPr/>
                    <a:lstStyle/>
                    <a:p>
                      <a:pPr algn="l" fontAlgn="b"/>
                      <a:r>
                        <a:rPr lang="en-US" sz="1000" b="1" u="none" strike="noStrike" dirty="0">
                          <a:effectLst/>
                        </a:rPr>
                        <a:t>Number</a:t>
                      </a:r>
                      <a:endParaRPr lang="en-US" sz="1000" b="1"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b="1" u="none" strike="noStrike" dirty="0">
                          <a:effectLst/>
                        </a:rPr>
                        <a:t>2015</a:t>
                      </a:r>
                      <a:endParaRPr lang="en-US" sz="1000" b="1"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b="1" u="none" strike="noStrike" dirty="0">
                          <a:effectLst/>
                        </a:rPr>
                        <a:t>2016</a:t>
                      </a:r>
                      <a:endParaRPr lang="en-US" sz="1000" b="1"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b="1" u="none" strike="noStrike" dirty="0">
                          <a:effectLst/>
                        </a:rPr>
                        <a:t>2017</a:t>
                      </a:r>
                      <a:endParaRPr lang="en-US" sz="1000" b="1"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b="1" u="none" strike="noStrike" dirty="0">
                          <a:effectLst/>
                        </a:rPr>
                        <a:t>2018</a:t>
                      </a:r>
                      <a:endParaRPr lang="en-US" sz="1000" b="1"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b="1" u="none" strike="noStrike" dirty="0">
                          <a:effectLst/>
                        </a:rPr>
                        <a:t>2019</a:t>
                      </a:r>
                      <a:endParaRPr lang="en-US" sz="1000" b="1"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b="1" u="none" strike="noStrike" dirty="0">
                          <a:effectLst/>
                        </a:rPr>
                        <a:t>2020</a:t>
                      </a:r>
                      <a:endParaRPr lang="en-US" sz="1000" b="1"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b="1" u="none" strike="noStrike" dirty="0">
                          <a:effectLst/>
                        </a:rPr>
                        <a:t>2021</a:t>
                      </a:r>
                      <a:endParaRPr lang="en-US" sz="1000" b="1"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b="1" u="none" strike="noStrike" dirty="0">
                          <a:effectLst/>
                        </a:rPr>
                        <a:t>Total</a:t>
                      </a:r>
                      <a:endParaRPr lang="en-US" sz="1000" b="1" i="0" u="none" strike="noStrike" dirty="0">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275337678"/>
                  </a:ext>
                </a:extLst>
              </a:tr>
              <a:tr h="177628">
                <a:tc>
                  <a:txBody>
                    <a:bodyPr/>
                    <a:lstStyle/>
                    <a:p>
                      <a:pPr algn="l" fontAlgn="b"/>
                      <a:r>
                        <a:rPr lang="en-US" sz="1000" u="none" strike="noStrike" dirty="0">
                          <a:effectLst/>
                        </a:rPr>
                        <a:t>Negative</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453</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96</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94</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127</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97</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166</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138</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1171</a:t>
                      </a:r>
                      <a:endParaRPr lang="en-US" sz="1000" b="0" i="0" u="none" strike="noStrike" dirty="0">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1702811896"/>
                  </a:ext>
                </a:extLst>
              </a:tr>
              <a:tr h="177628">
                <a:tc>
                  <a:txBody>
                    <a:bodyPr/>
                    <a:lstStyle/>
                    <a:p>
                      <a:pPr algn="l" fontAlgn="b"/>
                      <a:r>
                        <a:rPr lang="en-US" sz="1000" u="none" strike="noStrike">
                          <a:effectLst/>
                        </a:rPr>
                        <a:t>Not Negative</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539</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125</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60</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101</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89</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376</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321</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1611</a:t>
                      </a:r>
                      <a:endParaRPr lang="en-US" sz="1000" b="0" i="0" u="none" strike="noStrike" dirty="0">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2293836871"/>
                  </a:ext>
                </a:extLst>
              </a:tr>
              <a:tr h="177628">
                <a:tc>
                  <a:txBody>
                    <a:bodyPr/>
                    <a:lstStyle/>
                    <a:p>
                      <a:pPr algn="l" fontAlgn="b"/>
                      <a:r>
                        <a:rPr lang="en-US" sz="1000" u="none" strike="noStrike" dirty="0">
                          <a:effectLst/>
                        </a:rPr>
                        <a:t>Grand Total</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992</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221</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154</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228</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186</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542</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459</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2782</a:t>
                      </a:r>
                      <a:endParaRPr lang="en-US" sz="1000" b="0" i="0" u="none" strike="noStrike" dirty="0">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2651525131"/>
                  </a:ext>
                </a:extLst>
              </a:tr>
              <a:tr h="140989">
                <a:tc>
                  <a:txBody>
                    <a:bodyPr/>
                    <a:lstStyle/>
                    <a:p>
                      <a:pPr algn="l" fontAlgn="b"/>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37058307"/>
                  </a:ext>
                </a:extLst>
              </a:tr>
              <a:tr h="177628">
                <a:tc>
                  <a:txBody>
                    <a:bodyPr/>
                    <a:lstStyle/>
                    <a:p>
                      <a:pPr algn="l" fontAlgn="b"/>
                      <a:r>
                        <a:rPr lang="en-US" sz="1000" u="none" strike="noStrike" dirty="0">
                          <a:effectLst/>
                        </a:rPr>
                        <a:t>Percentage</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3505846741"/>
                  </a:ext>
                </a:extLst>
              </a:tr>
              <a:tr h="177628">
                <a:tc>
                  <a:txBody>
                    <a:bodyPr/>
                    <a:lstStyle/>
                    <a:p>
                      <a:pPr algn="l" fontAlgn="b"/>
                      <a:r>
                        <a:rPr lang="en-US" sz="1000" u="none" strike="noStrike">
                          <a:effectLst/>
                        </a:rPr>
                        <a:t>Negative</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46%</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43%</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61%</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56%</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52%</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31%</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30%</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42%</a:t>
                      </a:r>
                      <a:endParaRPr lang="en-US" sz="1000" b="0" i="0" u="none" strike="noStrike">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1722291939"/>
                  </a:ext>
                </a:extLst>
              </a:tr>
              <a:tr h="177628">
                <a:tc>
                  <a:txBody>
                    <a:bodyPr/>
                    <a:lstStyle/>
                    <a:p>
                      <a:pPr algn="l" fontAlgn="b"/>
                      <a:r>
                        <a:rPr lang="en-US" sz="1000" u="none" strike="noStrike">
                          <a:effectLst/>
                        </a:rPr>
                        <a:t>Not Negative</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54%</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57%</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39%</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44%</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48%</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69%</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70%</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58%</a:t>
                      </a:r>
                      <a:endParaRPr lang="en-US" sz="1000" b="0" i="0" u="none" strike="noStrike" dirty="0">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1512718953"/>
                  </a:ext>
                </a:extLst>
              </a:tr>
              <a:tr h="177628">
                <a:tc>
                  <a:txBody>
                    <a:bodyPr/>
                    <a:lstStyle/>
                    <a:p>
                      <a:pPr algn="l" fontAlgn="b"/>
                      <a:r>
                        <a:rPr lang="en-US" sz="1000" u="none" strike="noStrike">
                          <a:effectLst/>
                        </a:rPr>
                        <a:t>Grand Total</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36%</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19%</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16%</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100%</a:t>
                      </a:r>
                      <a:endParaRPr lang="en-US" sz="1000" b="0" i="0" u="none" strike="noStrike" dirty="0">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1783056698"/>
                  </a:ext>
                </a:extLst>
              </a:tr>
            </a:tbl>
          </a:graphicData>
        </a:graphic>
      </p:graphicFrame>
      <p:sp>
        <p:nvSpPr>
          <p:cNvPr id="5" name="TextBox 4">
            <a:extLst>
              <a:ext uri="{FF2B5EF4-FFF2-40B4-BE49-F238E27FC236}">
                <a16:creationId xmlns:a16="http://schemas.microsoft.com/office/drawing/2014/main" id="{B2E934A0-6857-4BDF-B2DB-46CA767F2AA0}"/>
              </a:ext>
            </a:extLst>
          </p:cNvPr>
          <p:cNvSpPr txBox="1"/>
          <p:nvPr/>
        </p:nvSpPr>
        <p:spPr>
          <a:xfrm>
            <a:off x="807308" y="4442670"/>
            <a:ext cx="10050163" cy="1477328"/>
          </a:xfrm>
          <a:prstGeom prst="rect">
            <a:avLst/>
          </a:prstGeom>
          <a:noFill/>
        </p:spPr>
        <p:txBody>
          <a:bodyPr wrap="square">
            <a:spAutoFit/>
          </a:bodyPr>
          <a:lstStyle/>
          <a:p>
            <a:r>
              <a:rPr lang="en-US" dirty="0"/>
              <a:t>In the Year 2021  the company has the highest Positive Rating of 70% compared to previous year .  But when we split for 20121 it has only 16% weighted when compared with reviewers of the total 7 years data. </a:t>
            </a:r>
          </a:p>
          <a:p>
            <a:endParaRPr lang="en-US" dirty="0"/>
          </a:p>
          <a:p>
            <a:r>
              <a:rPr lang="en-US" dirty="0"/>
              <a:t>In the Labelled   2 class sentiment overall we have 58% Not negative and 42% Negative  </a:t>
            </a:r>
          </a:p>
        </p:txBody>
      </p:sp>
    </p:spTree>
    <p:extLst>
      <p:ext uri="{BB962C8B-B14F-4D97-AF65-F5344CB8AC3E}">
        <p14:creationId xmlns:p14="http://schemas.microsoft.com/office/powerpoint/2010/main" val="889664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0288-7D3A-4143-BE76-A4AED7A4E5F8}"/>
              </a:ext>
            </a:extLst>
          </p:cNvPr>
          <p:cNvSpPr>
            <a:spLocks noGrp="1"/>
          </p:cNvSpPr>
          <p:nvPr>
            <p:ph type="title"/>
          </p:nvPr>
        </p:nvSpPr>
        <p:spPr/>
        <p:txBody>
          <a:bodyPr/>
          <a:lstStyle/>
          <a:p>
            <a:r>
              <a:rPr lang="en-US" dirty="0"/>
              <a:t>Trend analysis- 5 class Sentiment</a:t>
            </a:r>
          </a:p>
        </p:txBody>
      </p:sp>
      <p:sp>
        <p:nvSpPr>
          <p:cNvPr id="5" name="TextBox 4">
            <a:extLst>
              <a:ext uri="{FF2B5EF4-FFF2-40B4-BE49-F238E27FC236}">
                <a16:creationId xmlns:a16="http://schemas.microsoft.com/office/drawing/2014/main" id="{B2E934A0-6857-4BDF-B2DB-46CA767F2AA0}"/>
              </a:ext>
            </a:extLst>
          </p:cNvPr>
          <p:cNvSpPr txBox="1"/>
          <p:nvPr/>
        </p:nvSpPr>
        <p:spPr>
          <a:xfrm>
            <a:off x="807308" y="4442670"/>
            <a:ext cx="10050163" cy="2031325"/>
          </a:xfrm>
          <a:prstGeom prst="rect">
            <a:avLst/>
          </a:prstGeom>
          <a:noFill/>
        </p:spPr>
        <p:txBody>
          <a:bodyPr wrap="square">
            <a:spAutoFit/>
          </a:bodyPr>
          <a:lstStyle/>
          <a:p>
            <a:r>
              <a:rPr lang="en-IN" sz="1800" dirty="0"/>
              <a:t>Overall : -Majority of the  reviews are towards  “Positive only” 42% which is good, but the  company has to work towards converting the “positive only” to “Praise” . and reduce the  negative only and complaints around 20%  to positive </a:t>
            </a:r>
            <a:r>
              <a:rPr lang="en-IN" dirty="0"/>
              <a:t>only </a:t>
            </a:r>
            <a:r>
              <a:rPr lang="en-IN" sz="1800" dirty="0"/>
              <a:t>.</a:t>
            </a:r>
          </a:p>
          <a:p>
            <a:endParaRPr lang="en-IN" sz="1800" dirty="0"/>
          </a:p>
          <a:p>
            <a:endParaRPr lang="en-IN" sz="1800" dirty="0"/>
          </a:p>
          <a:p>
            <a:r>
              <a:rPr lang="en-IN" sz="1800" dirty="0"/>
              <a:t>2021 :- Over the past 6 years the company has been able to improve the scores for “Positive only” for 2021 with 47% , and improved the praise to 20 %.</a:t>
            </a:r>
          </a:p>
        </p:txBody>
      </p:sp>
      <p:graphicFrame>
        <p:nvGraphicFramePr>
          <p:cNvPr id="4" name="Table 3">
            <a:extLst>
              <a:ext uri="{FF2B5EF4-FFF2-40B4-BE49-F238E27FC236}">
                <a16:creationId xmlns:a16="http://schemas.microsoft.com/office/drawing/2014/main" id="{BE1AE0B2-298C-4144-8E9B-5132C4A49CA4}"/>
              </a:ext>
            </a:extLst>
          </p:cNvPr>
          <p:cNvGraphicFramePr>
            <a:graphicFrameLocks noGrp="1"/>
          </p:cNvGraphicFramePr>
          <p:nvPr>
            <p:extLst>
              <p:ext uri="{D42A27DB-BD31-4B8C-83A1-F6EECF244321}">
                <p14:modId xmlns:p14="http://schemas.microsoft.com/office/powerpoint/2010/main" val="2296817158"/>
              </p:ext>
            </p:extLst>
          </p:nvPr>
        </p:nvGraphicFramePr>
        <p:xfrm>
          <a:off x="1456038" y="1414058"/>
          <a:ext cx="8363465" cy="2664420"/>
        </p:xfrm>
        <a:graphic>
          <a:graphicData uri="http://schemas.openxmlformats.org/drawingml/2006/table">
            <a:tbl>
              <a:tblPr>
                <a:tableStyleId>{5940675A-B579-460E-94D1-54222C63F5DA}</a:tableStyleId>
              </a:tblPr>
              <a:tblGrid>
                <a:gridCol w="1048265">
                  <a:extLst>
                    <a:ext uri="{9D8B030D-6E8A-4147-A177-3AD203B41FA5}">
                      <a16:colId xmlns:a16="http://schemas.microsoft.com/office/drawing/2014/main" val="1133463173"/>
                    </a:ext>
                  </a:extLst>
                </a:gridCol>
                <a:gridCol w="914400">
                  <a:extLst>
                    <a:ext uri="{9D8B030D-6E8A-4147-A177-3AD203B41FA5}">
                      <a16:colId xmlns:a16="http://schemas.microsoft.com/office/drawing/2014/main" val="1769859886"/>
                    </a:ext>
                  </a:extLst>
                </a:gridCol>
                <a:gridCol w="914400">
                  <a:extLst>
                    <a:ext uri="{9D8B030D-6E8A-4147-A177-3AD203B41FA5}">
                      <a16:colId xmlns:a16="http://schemas.microsoft.com/office/drawing/2014/main" val="2405505157"/>
                    </a:ext>
                  </a:extLst>
                </a:gridCol>
                <a:gridCol w="914400">
                  <a:extLst>
                    <a:ext uri="{9D8B030D-6E8A-4147-A177-3AD203B41FA5}">
                      <a16:colId xmlns:a16="http://schemas.microsoft.com/office/drawing/2014/main" val="3810020700"/>
                    </a:ext>
                  </a:extLst>
                </a:gridCol>
                <a:gridCol w="914400">
                  <a:extLst>
                    <a:ext uri="{9D8B030D-6E8A-4147-A177-3AD203B41FA5}">
                      <a16:colId xmlns:a16="http://schemas.microsoft.com/office/drawing/2014/main" val="4212627756"/>
                    </a:ext>
                  </a:extLst>
                </a:gridCol>
                <a:gridCol w="914400">
                  <a:extLst>
                    <a:ext uri="{9D8B030D-6E8A-4147-A177-3AD203B41FA5}">
                      <a16:colId xmlns:a16="http://schemas.microsoft.com/office/drawing/2014/main" val="646696803"/>
                    </a:ext>
                  </a:extLst>
                </a:gridCol>
                <a:gridCol w="914400">
                  <a:extLst>
                    <a:ext uri="{9D8B030D-6E8A-4147-A177-3AD203B41FA5}">
                      <a16:colId xmlns:a16="http://schemas.microsoft.com/office/drawing/2014/main" val="580104158"/>
                    </a:ext>
                  </a:extLst>
                </a:gridCol>
                <a:gridCol w="914400">
                  <a:extLst>
                    <a:ext uri="{9D8B030D-6E8A-4147-A177-3AD203B41FA5}">
                      <a16:colId xmlns:a16="http://schemas.microsoft.com/office/drawing/2014/main" val="1868451577"/>
                    </a:ext>
                  </a:extLst>
                </a:gridCol>
                <a:gridCol w="914400">
                  <a:extLst>
                    <a:ext uri="{9D8B030D-6E8A-4147-A177-3AD203B41FA5}">
                      <a16:colId xmlns:a16="http://schemas.microsoft.com/office/drawing/2014/main" val="1555568600"/>
                    </a:ext>
                  </a:extLst>
                </a:gridCol>
              </a:tblGrid>
              <a:tr h="177628">
                <a:tc>
                  <a:txBody>
                    <a:bodyPr/>
                    <a:lstStyle/>
                    <a:p>
                      <a:pPr algn="l" fontAlgn="b"/>
                      <a:r>
                        <a:rPr lang="en-US" sz="1000" b="1" u="none" strike="noStrike" dirty="0">
                          <a:effectLst/>
                        </a:rPr>
                        <a:t>Number</a:t>
                      </a:r>
                      <a:endParaRPr lang="en-US" sz="1000" b="1"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b="1" u="none" strike="noStrike" dirty="0">
                          <a:effectLst/>
                        </a:rPr>
                        <a:t>2015</a:t>
                      </a:r>
                      <a:endParaRPr lang="en-US" sz="1000" b="1"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b="1" u="none" strike="noStrike" dirty="0">
                          <a:effectLst/>
                        </a:rPr>
                        <a:t>2016</a:t>
                      </a:r>
                      <a:endParaRPr lang="en-US" sz="1000" b="1"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b="1" u="none" strike="noStrike" dirty="0">
                          <a:effectLst/>
                        </a:rPr>
                        <a:t>2017</a:t>
                      </a:r>
                      <a:endParaRPr lang="en-US" sz="1000" b="1"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b="1" u="none" strike="noStrike" dirty="0">
                          <a:effectLst/>
                        </a:rPr>
                        <a:t>2018</a:t>
                      </a:r>
                      <a:endParaRPr lang="en-US" sz="1000" b="1"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b="1" u="none" strike="noStrike" dirty="0">
                          <a:effectLst/>
                        </a:rPr>
                        <a:t>2019</a:t>
                      </a:r>
                      <a:endParaRPr lang="en-US" sz="1000" b="1"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b="1" u="none" strike="noStrike" dirty="0">
                          <a:effectLst/>
                        </a:rPr>
                        <a:t>2020</a:t>
                      </a:r>
                      <a:endParaRPr lang="en-US" sz="1000" b="1"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b="1" u="none" strike="noStrike" dirty="0">
                          <a:effectLst/>
                        </a:rPr>
                        <a:t>2021</a:t>
                      </a:r>
                      <a:endParaRPr lang="en-US" sz="1000" b="1"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b="1" u="none" strike="noStrike" dirty="0">
                          <a:effectLst/>
                        </a:rPr>
                        <a:t>Total</a:t>
                      </a:r>
                      <a:endParaRPr lang="en-US" sz="1000" b="1" i="0" u="none" strike="noStrike" dirty="0">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851357848"/>
                  </a:ext>
                </a:extLst>
              </a:tr>
              <a:tr h="177628">
                <a:tc>
                  <a:txBody>
                    <a:bodyPr/>
                    <a:lstStyle/>
                    <a:p>
                      <a:pPr algn="l" fontAlgn="b"/>
                      <a:r>
                        <a:rPr lang="en-US" sz="1000" u="none" strike="noStrike" dirty="0">
                          <a:effectLst/>
                        </a:rPr>
                        <a:t>Complaint</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251</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44</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49</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76</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46</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80</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78</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624</a:t>
                      </a:r>
                      <a:endParaRPr lang="en-US" sz="1000" b="0" i="0" u="none" strike="noStrike">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966367336"/>
                  </a:ext>
                </a:extLst>
              </a:tr>
              <a:tr h="177628">
                <a:tc>
                  <a:txBody>
                    <a:bodyPr/>
                    <a:lstStyle/>
                    <a:p>
                      <a:pPr algn="l" fontAlgn="b"/>
                      <a:r>
                        <a:rPr lang="en-US" sz="1000" u="none" strike="noStrike">
                          <a:effectLst/>
                        </a:rPr>
                        <a:t>Negative only</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202</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52</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45</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51</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51</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86</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60</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547</a:t>
                      </a:r>
                      <a:endParaRPr lang="en-US" sz="1000" b="0" i="0" u="none" strike="noStrike">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43475661"/>
                  </a:ext>
                </a:extLst>
              </a:tr>
              <a:tr h="177628">
                <a:tc>
                  <a:txBody>
                    <a:bodyPr/>
                    <a:lstStyle/>
                    <a:p>
                      <a:pPr algn="l" fontAlgn="b"/>
                      <a:r>
                        <a:rPr lang="en-US" sz="1000" u="none" strike="noStrike">
                          <a:effectLst/>
                        </a:rPr>
                        <a:t>Neutral</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37</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74</a:t>
                      </a:r>
                      <a:endParaRPr lang="en-US" sz="1000" b="0" i="0" u="none" strike="noStrike">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1174898073"/>
                  </a:ext>
                </a:extLst>
              </a:tr>
              <a:tr h="177628">
                <a:tc>
                  <a:txBody>
                    <a:bodyPr/>
                    <a:lstStyle/>
                    <a:p>
                      <a:pPr algn="l" fontAlgn="b"/>
                      <a:r>
                        <a:rPr lang="en-US" sz="1000" u="none" strike="noStrike">
                          <a:effectLst/>
                        </a:rPr>
                        <a:t>Positive only</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381</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84</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47</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87</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78</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277</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218</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1172</a:t>
                      </a:r>
                      <a:endParaRPr lang="en-US" sz="1000" b="0" i="0" u="none" strike="noStrike">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2603567266"/>
                  </a:ext>
                </a:extLst>
              </a:tr>
              <a:tr h="177628">
                <a:tc>
                  <a:txBody>
                    <a:bodyPr/>
                    <a:lstStyle/>
                    <a:p>
                      <a:pPr algn="l" fontAlgn="b"/>
                      <a:r>
                        <a:rPr lang="en-US" sz="1000" u="none" strike="noStrike">
                          <a:effectLst/>
                        </a:rPr>
                        <a:t>Praise</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121</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34</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89</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93</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365</a:t>
                      </a:r>
                      <a:endParaRPr lang="en-US" sz="1000" b="0" i="0" u="none" strike="noStrike">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2219015327"/>
                  </a:ext>
                </a:extLst>
              </a:tr>
              <a:tr h="177628">
                <a:tc>
                  <a:txBody>
                    <a:bodyPr/>
                    <a:lstStyle/>
                    <a:p>
                      <a:pPr algn="l" fontAlgn="b"/>
                      <a:r>
                        <a:rPr lang="en-US" sz="1000" u="none" strike="noStrike">
                          <a:effectLst/>
                        </a:rPr>
                        <a:t>Grand Total</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992</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221</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154</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228</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186</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542</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459</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2782</a:t>
                      </a:r>
                      <a:endParaRPr lang="en-US" sz="1000" b="0" i="0" u="none" strike="noStrike">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832695357"/>
                  </a:ext>
                </a:extLst>
              </a:tr>
              <a:tr h="177628">
                <a:tc>
                  <a:txBody>
                    <a:bodyPr/>
                    <a:lstStyle/>
                    <a:p>
                      <a:pPr algn="l" fontAlgn="b"/>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3570350237"/>
                  </a:ext>
                </a:extLst>
              </a:tr>
              <a:tr h="177628">
                <a:tc>
                  <a:txBody>
                    <a:bodyPr/>
                    <a:lstStyle/>
                    <a:p>
                      <a:pPr algn="l" fontAlgn="b"/>
                      <a:r>
                        <a:rPr lang="en-US" sz="1000" b="1" u="none" strike="noStrike" dirty="0">
                          <a:effectLst/>
                        </a:rPr>
                        <a:t>Percentage</a:t>
                      </a:r>
                      <a:endParaRPr lang="en-US" sz="1000" b="1"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2015</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2016</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2017</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2018</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2019</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2020</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2021</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Total</a:t>
                      </a:r>
                      <a:endParaRPr lang="en-US" sz="1000" b="0" i="0" u="none" strike="noStrike" dirty="0">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2579204539"/>
                  </a:ext>
                </a:extLst>
              </a:tr>
              <a:tr h="177628">
                <a:tc>
                  <a:txBody>
                    <a:bodyPr/>
                    <a:lstStyle/>
                    <a:p>
                      <a:pPr algn="l" fontAlgn="b"/>
                      <a:r>
                        <a:rPr lang="en-US" sz="1000" u="none" strike="noStrike">
                          <a:effectLst/>
                        </a:rPr>
                        <a:t>Complaint</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32%</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33%</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25%</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15%</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17%</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22%</a:t>
                      </a:r>
                      <a:endParaRPr lang="en-US" sz="1000" b="0" i="0" u="none" strike="noStrike">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454106511"/>
                  </a:ext>
                </a:extLst>
              </a:tr>
              <a:tr h="177628">
                <a:tc>
                  <a:txBody>
                    <a:bodyPr/>
                    <a:lstStyle/>
                    <a:p>
                      <a:pPr algn="l" fontAlgn="b"/>
                      <a:r>
                        <a:rPr lang="en-US" sz="1000" u="none" strike="noStrike">
                          <a:effectLst/>
                        </a:rPr>
                        <a:t>Negative only</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24%</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29%</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22%</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27%</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16%</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13%</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3133589618"/>
                  </a:ext>
                </a:extLst>
              </a:tr>
              <a:tr h="177628">
                <a:tc>
                  <a:txBody>
                    <a:bodyPr/>
                    <a:lstStyle/>
                    <a:p>
                      <a:pPr algn="l" fontAlgn="b"/>
                      <a:r>
                        <a:rPr lang="en-US" sz="1000" u="none" strike="noStrike">
                          <a:effectLst/>
                        </a:rPr>
                        <a:t>Neutral</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3298876087"/>
                  </a:ext>
                </a:extLst>
              </a:tr>
              <a:tr h="177628">
                <a:tc>
                  <a:txBody>
                    <a:bodyPr/>
                    <a:lstStyle/>
                    <a:p>
                      <a:pPr algn="l" fontAlgn="b"/>
                      <a:r>
                        <a:rPr lang="en-US" sz="1000" u="none" strike="noStrike">
                          <a:effectLst/>
                        </a:rPr>
                        <a:t>Positive only</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38%</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38%</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31%</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38%</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42%</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51%</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47%</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42%</a:t>
                      </a:r>
                      <a:endParaRPr lang="en-US" sz="1000" b="0" i="0" u="none" strike="noStrike">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456714114"/>
                  </a:ext>
                </a:extLst>
              </a:tr>
              <a:tr h="177628">
                <a:tc>
                  <a:txBody>
                    <a:bodyPr/>
                    <a:lstStyle/>
                    <a:p>
                      <a:pPr algn="l" fontAlgn="b"/>
                      <a:r>
                        <a:rPr lang="en-US" sz="1000" u="none" strike="noStrike">
                          <a:effectLst/>
                        </a:rPr>
                        <a:t>Praise</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12%</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4%</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16%</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20%</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13%</a:t>
                      </a:r>
                      <a:endParaRPr lang="en-US" sz="1000" b="0" i="0" u="none" strike="noStrike" dirty="0">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2710359175"/>
                  </a:ext>
                </a:extLst>
              </a:tr>
              <a:tr h="177628">
                <a:tc>
                  <a:txBody>
                    <a:bodyPr/>
                    <a:lstStyle/>
                    <a:p>
                      <a:pPr algn="l" fontAlgn="b"/>
                      <a:r>
                        <a:rPr lang="en-US" sz="1000" u="none" strike="noStrike">
                          <a:effectLst/>
                        </a:rPr>
                        <a:t>Grand Total</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36%</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a:effectLst/>
                        </a:rPr>
                        <a:t>19%</a:t>
                      </a:r>
                      <a:endParaRPr lang="en-US" sz="1000" b="0" i="0" u="none" strike="noStrike">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16%</a:t>
                      </a:r>
                      <a:endParaRPr lang="en-US" sz="1000" b="0" i="0" u="none" strike="noStrike" dirty="0">
                        <a:solidFill>
                          <a:srgbClr val="000000"/>
                        </a:solidFill>
                        <a:effectLst/>
                        <a:latin typeface="Calibri" panose="020F0502020204030204" pitchFamily="34" charset="0"/>
                      </a:endParaRPr>
                    </a:p>
                  </a:txBody>
                  <a:tcPr marL="8881" marR="8881" marT="8881" marB="0" anchor="b"/>
                </a:tc>
                <a:tc>
                  <a:txBody>
                    <a:bodyPr/>
                    <a:lstStyle/>
                    <a:p>
                      <a:pPr algn="ctr" fontAlgn="b"/>
                      <a:r>
                        <a:rPr lang="en-US" sz="1000" u="none" strike="noStrike" dirty="0">
                          <a:effectLst/>
                        </a:rPr>
                        <a:t>100%</a:t>
                      </a:r>
                      <a:endParaRPr lang="en-US" sz="1000" b="0" i="0" u="none" strike="noStrike" dirty="0">
                        <a:solidFill>
                          <a:srgbClr val="000000"/>
                        </a:solidFill>
                        <a:effectLst/>
                        <a:latin typeface="Calibri" panose="020F0502020204030204" pitchFamily="34" charset="0"/>
                      </a:endParaRPr>
                    </a:p>
                  </a:txBody>
                  <a:tcPr marL="8881" marR="8881" marT="8881" marB="0" anchor="b"/>
                </a:tc>
                <a:extLst>
                  <a:ext uri="{0D108BD9-81ED-4DB2-BD59-A6C34878D82A}">
                    <a16:rowId xmlns:a16="http://schemas.microsoft.com/office/drawing/2014/main" val="1371648023"/>
                  </a:ext>
                </a:extLst>
              </a:tr>
            </a:tbl>
          </a:graphicData>
        </a:graphic>
      </p:graphicFrame>
    </p:spTree>
    <p:extLst>
      <p:ext uri="{BB962C8B-B14F-4D97-AF65-F5344CB8AC3E}">
        <p14:creationId xmlns:p14="http://schemas.microsoft.com/office/powerpoint/2010/main" val="747440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91B26-DD0A-480D-8895-7D83654104F2}"/>
              </a:ext>
            </a:extLst>
          </p:cNvPr>
          <p:cNvSpPr>
            <a:spLocks noGrp="1"/>
          </p:cNvSpPr>
          <p:nvPr>
            <p:ph type="title"/>
          </p:nvPr>
        </p:nvSpPr>
        <p:spPr/>
        <p:txBody>
          <a:bodyPr/>
          <a:lstStyle/>
          <a:p>
            <a:r>
              <a:rPr lang="en-US" dirty="0"/>
              <a:t>Lexicon Sentiment Analysis- 2 class</a:t>
            </a:r>
          </a:p>
        </p:txBody>
      </p:sp>
      <p:sp>
        <p:nvSpPr>
          <p:cNvPr id="5" name="TextBox 4">
            <a:extLst>
              <a:ext uri="{FF2B5EF4-FFF2-40B4-BE49-F238E27FC236}">
                <a16:creationId xmlns:a16="http://schemas.microsoft.com/office/drawing/2014/main" id="{380131C4-D68E-45A8-AEA1-EE1603051C9C}"/>
              </a:ext>
            </a:extLst>
          </p:cNvPr>
          <p:cNvSpPr txBox="1"/>
          <p:nvPr/>
        </p:nvSpPr>
        <p:spPr>
          <a:xfrm>
            <a:off x="538765" y="1507682"/>
            <a:ext cx="11309077" cy="3570849"/>
          </a:xfrm>
          <a:prstGeom prst="rect">
            <a:avLst/>
          </a:prstGeom>
          <a:noFill/>
        </p:spPr>
        <p:txBody>
          <a:bodyPr wrap="square">
            <a:spAutoFit/>
          </a:bodyPr>
          <a:lstStyle/>
          <a:p>
            <a:pPr marR="0" lvl="0" algn="just">
              <a:lnSpc>
                <a:spcPct val="115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rPr>
              <a:t>Sentiment analysis using the lexicons</a:t>
            </a:r>
          </a:p>
          <a:p>
            <a:pPr marR="0" lvl="0" algn="just">
              <a:lnSpc>
                <a:spcPct val="115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rPr>
              <a:t>1</a:t>
            </a:r>
            <a:r>
              <a:rPr lang="en-IN" dirty="0">
                <a:solidFill>
                  <a:srgbClr val="000000"/>
                </a:solidFill>
                <a:latin typeface="Times New Roman" panose="02020603050405020304" pitchFamily="18" charset="0"/>
              </a:rPr>
              <a:t>) Lexical Affinity. This approach trains probability from linguistic corpus. It not only detects obvious affect words but also assigns sentiment to arbitrary words.</a:t>
            </a:r>
          </a:p>
          <a:p>
            <a:pPr marR="0" lvl="0" algn="just">
              <a:lnSpc>
                <a:spcPct val="115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rPr>
              <a:t>2) NRC Lexicon Sentiment analysis: (The National Research Council Canada's (NRC) Emotion Lexicon</a:t>
            </a:r>
          </a:p>
          <a:p>
            <a:pPr marR="0" lvl="0" algn="just">
              <a:lnSpc>
                <a:spcPct val="115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rPr>
              <a:t>In the NRC lexicon we are able to understand the emotional side of the reviews along with positive and negative sentiments. 8 emotions are anger, anticipation, disgust, fear, joy, sadness, surprise and trust.</a:t>
            </a:r>
          </a:p>
          <a:p>
            <a:pPr marR="0" lvl="0" algn="just">
              <a:lnSpc>
                <a:spcPct val="115000"/>
              </a:lnSpc>
              <a:spcBef>
                <a:spcPts val="0"/>
              </a:spcBef>
              <a:spcAft>
                <a:spcPts val="0"/>
              </a:spcAft>
            </a:pPr>
            <a:r>
              <a:rPr lang="en-IN" dirty="0">
                <a:solidFill>
                  <a:srgbClr val="000000"/>
                </a:solidFill>
                <a:latin typeface="Times New Roman" panose="02020603050405020304" pitchFamily="18" charset="0"/>
                <a:ea typeface="Calibri" panose="020F0502020204030204" pitchFamily="34" charset="0"/>
              </a:rPr>
              <a:t>3</a:t>
            </a:r>
            <a:r>
              <a:rPr lang="en-IN"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Vader Lexicon Sentiment analysis (Valence Aware Dictionary and sentiment Reasoner) Emotion Lexicon</a:t>
            </a:r>
          </a:p>
          <a:p>
            <a:pPr marL="0" marR="0" algn="just">
              <a:lnSpc>
                <a:spcPct val="115000"/>
              </a:lnSpc>
              <a:spcBef>
                <a:spcPts val="0"/>
              </a:spcBef>
              <a:spcAft>
                <a:spcPts val="0"/>
              </a:spcAft>
            </a:pPr>
            <a:r>
              <a:rPr lang="en-US" dirty="0">
                <a:solidFill>
                  <a:srgbClr val="000000"/>
                </a:solidFill>
                <a:latin typeface="Times New Roman" panose="02020603050405020304" pitchFamily="18" charset="0"/>
              </a:rPr>
              <a:t>In the Vader sentiment analysis, we are able to understand the Positive and negative sentiments.  We rate it as Negative , positive and neutral the compound score &gt;0 is Not negative and &lt;0 is Negative.</a:t>
            </a:r>
          </a:p>
          <a:p>
            <a:pPr marR="0" lvl="0" algn="just">
              <a:lnSpc>
                <a:spcPct val="115000"/>
              </a:lnSpc>
              <a:spcBef>
                <a:spcPts val="0"/>
              </a:spcBef>
              <a:spcAft>
                <a:spcPts val="0"/>
              </a:spcAft>
            </a:pPr>
            <a:endParaRPr lang="en-IN" sz="1800" dirty="0">
              <a:solidFill>
                <a:srgbClr val="000000"/>
              </a:solidFill>
              <a:effectLst/>
              <a:latin typeface="Times New Roman" panose="02020603050405020304" pitchFamily="18" charset="0"/>
              <a:ea typeface="Calibri" panose="020F0502020204030204" pitchFamily="34" charset="0"/>
            </a:endParaRPr>
          </a:p>
          <a:p>
            <a:pPr marR="0" lvl="0" algn="just">
              <a:lnSpc>
                <a:spcPct val="115000"/>
              </a:lnSpc>
              <a:spcBef>
                <a:spcPts val="0"/>
              </a:spcBef>
              <a:spcAft>
                <a:spcPts val="0"/>
              </a:spcAft>
            </a:pPr>
            <a:r>
              <a:rPr lang="en-IN" dirty="0">
                <a:solidFill>
                  <a:srgbClr val="000000"/>
                </a:solidFill>
                <a:latin typeface="Times New Roman" panose="02020603050405020304" pitchFamily="18" charset="0"/>
                <a:ea typeface="Calibri" panose="020F0502020204030204" pitchFamily="34" charset="0"/>
              </a:rPr>
              <a:t>We have done cross tab of the 2 Class sentiment with lexicon output to validate which lexicon give better results.</a:t>
            </a:r>
            <a:endParaRPr lang="en-IN"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93456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42C10-9F83-4CE6-92BC-3C493B6471F5}"/>
              </a:ext>
            </a:extLst>
          </p:cNvPr>
          <p:cNvSpPr>
            <a:spLocks noGrp="1"/>
          </p:cNvSpPr>
          <p:nvPr>
            <p:ph type="title"/>
          </p:nvPr>
        </p:nvSpPr>
        <p:spPr/>
        <p:txBody>
          <a:bodyPr/>
          <a:lstStyle/>
          <a:p>
            <a:r>
              <a:rPr lang="en-US" dirty="0"/>
              <a:t>Cross Tab – Validation of Lexicon</a:t>
            </a:r>
          </a:p>
        </p:txBody>
      </p:sp>
      <p:graphicFrame>
        <p:nvGraphicFramePr>
          <p:cNvPr id="3" name="Table 2">
            <a:extLst>
              <a:ext uri="{FF2B5EF4-FFF2-40B4-BE49-F238E27FC236}">
                <a16:creationId xmlns:a16="http://schemas.microsoft.com/office/drawing/2014/main" id="{CAD47B04-9402-4B51-9426-E3AB9C9AEC97}"/>
              </a:ext>
            </a:extLst>
          </p:cNvPr>
          <p:cNvGraphicFramePr>
            <a:graphicFrameLocks noGrp="1"/>
          </p:cNvGraphicFramePr>
          <p:nvPr>
            <p:extLst>
              <p:ext uri="{D42A27DB-BD31-4B8C-83A1-F6EECF244321}">
                <p14:modId xmlns:p14="http://schemas.microsoft.com/office/powerpoint/2010/main" val="1046645490"/>
              </p:ext>
            </p:extLst>
          </p:nvPr>
        </p:nvGraphicFramePr>
        <p:xfrm>
          <a:off x="962282" y="1389414"/>
          <a:ext cx="10020300" cy="1714500"/>
        </p:xfrm>
        <a:graphic>
          <a:graphicData uri="http://schemas.openxmlformats.org/drawingml/2006/table">
            <a:tbl>
              <a:tblPr>
                <a:tableStyleId>{5940675A-B579-460E-94D1-54222C63F5DA}</a:tableStyleId>
              </a:tblPr>
              <a:tblGrid>
                <a:gridCol w="1261934">
                  <a:extLst>
                    <a:ext uri="{9D8B030D-6E8A-4147-A177-3AD203B41FA5}">
                      <a16:colId xmlns:a16="http://schemas.microsoft.com/office/drawing/2014/main" val="2537690866"/>
                    </a:ext>
                  </a:extLst>
                </a:gridCol>
                <a:gridCol w="1240759">
                  <a:extLst>
                    <a:ext uri="{9D8B030D-6E8A-4147-A177-3AD203B41FA5}">
                      <a16:colId xmlns:a16="http://schemas.microsoft.com/office/drawing/2014/main" val="1029736599"/>
                    </a:ext>
                  </a:extLst>
                </a:gridCol>
                <a:gridCol w="1753155">
                  <a:extLst>
                    <a:ext uri="{9D8B030D-6E8A-4147-A177-3AD203B41FA5}">
                      <a16:colId xmlns:a16="http://schemas.microsoft.com/office/drawing/2014/main" val="865323522"/>
                    </a:ext>
                  </a:extLst>
                </a:gridCol>
                <a:gridCol w="1267227">
                  <a:extLst>
                    <a:ext uri="{9D8B030D-6E8A-4147-A177-3AD203B41FA5}">
                      <a16:colId xmlns:a16="http://schemas.microsoft.com/office/drawing/2014/main" val="4027280820"/>
                    </a:ext>
                  </a:extLst>
                </a:gridCol>
                <a:gridCol w="1514955">
                  <a:extLst>
                    <a:ext uri="{9D8B030D-6E8A-4147-A177-3AD203B41FA5}">
                      <a16:colId xmlns:a16="http://schemas.microsoft.com/office/drawing/2014/main" val="704700239"/>
                    </a:ext>
                  </a:extLst>
                </a:gridCol>
                <a:gridCol w="1267227">
                  <a:extLst>
                    <a:ext uri="{9D8B030D-6E8A-4147-A177-3AD203B41FA5}">
                      <a16:colId xmlns:a16="http://schemas.microsoft.com/office/drawing/2014/main" val="3395669721"/>
                    </a:ext>
                  </a:extLst>
                </a:gridCol>
                <a:gridCol w="1105250">
                  <a:extLst>
                    <a:ext uri="{9D8B030D-6E8A-4147-A177-3AD203B41FA5}">
                      <a16:colId xmlns:a16="http://schemas.microsoft.com/office/drawing/2014/main" val="1601031079"/>
                    </a:ext>
                  </a:extLst>
                </a:gridCol>
                <a:gridCol w="609793">
                  <a:extLst>
                    <a:ext uri="{9D8B030D-6E8A-4147-A177-3AD203B41FA5}">
                      <a16:colId xmlns:a16="http://schemas.microsoft.com/office/drawing/2014/main" val="2846610747"/>
                    </a:ext>
                  </a:extLst>
                </a:gridCol>
              </a:tblGrid>
              <a:tr h="190500">
                <a:tc>
                  <a:txBody>
                    <a:bodyPr/>
                    <a:lstStyle/>
                    <a:p>
                      <a:pPr algn="l" fontAlgn="b"/>
                      <a:r>
                        <a:rPr lang="en-US" sz="1100" u="none" strike="noStrike">
                          <a:effectLst/>
                        </a:rPr>
                        <a:t>Number</a:t>
                      </a:r>
                      <a:endParaRPr lang="en-US"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100" u="none" strike="noStrike" dirty="0" err="1">
                          <a:effectLst/>
                        </a:rPr>
                        <a:t>Affin</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100" u="none" strike="noStrike">
                          <a:effectLst/>
                        </a:rPr>
                        <a:t>NRC</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100" u="none" strike="noStrike">
                          <a:effectLst/>
                        </a:rPr>
                        <a:t>Vader Sentiment</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4023443"/>
                  </a:ext>
                </a:extLst>
              </a:tr>
              <a:tr h="190500">
                <a:tc>
                  <a:txBody>
                    <a:bodyPr/>
                    <a:lstStyle/>
                    <a:p>
                      <a:pPr algn="l" fontAlgn="b"/>
                      <a:r>
                        <a:rPr lang="en-US" sz="1100" u="none" strike="noStrike">
                          <a:effectLst/>
                        </a:rPr>
                        <a:t>Row Labels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Negative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Not Negative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Negative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Not Negative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Negative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Not Negative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75397326"/>
                  </a:ext>
                </a:extLst>
              </a:tr>
              <a:tr h="190500">
                <a:tc>
                  <a:txBody>
                    <a:bodyPr/>
                    <a:lstStyle/>
                    <a:p>
                      <a:pPr algn="l" fontAlgn="b"/>
                      <a:r>
                        <a:rPr lang="en-US" sz="1100" u="none" strike="noStrike">
                          <a:effectLst/>
                        </a:rPr>
                        <a:t>Negative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659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1171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77134457"/>
                  </a:ext>
                </a:extLst>
              </a:tr>
              <a:tr h="190500">
                <a:tc>
                  <a:txBody>
                    <a:bodyPr/>
                    <a:lstStyle/>
                    <a:p>
                      <a:pPr algn="l" fontAlgn="b"/>
                      <a:r>
                        <a:rPr lang="en-US" sz="1100" u="none" strike="noStrike">
                          <a:effectLst/>
                        </a:rPr>
                        <a:t>Not Negative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1603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141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1470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1611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6005522"/>
                  </a:ext>
                </a:extLst>
              </a:tr>
              <a:tr h="190500">
                <a:tc>
                  <a:txBody>
                    <a:bodyPr/>
                    <a:lstStyle/>
                    <a:p>
                      <a:pPr algn="l" fontAlgn="b"/>
                      <a:r>
                        <a:rPr lang="en-US" sz="1100" u="none" strike="noStrike" dirty="0">
                          <a:effectLst/>
                        </a:rPr>
                        <a:t>Total</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2262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867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1915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2235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2782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5404999"/>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3346658"/>
                  </a:ext>
                </a:extLst>
              </a:tr>
              <a:tr h="190500">
                <a:tc>
                  <a:txBody>
                    <a:bodyPr/>
                    <a:lstStyle/>
                    <a:p>
                      <a:pPr algn="l" fontAlgn="b"/>
                      <a:r>
                        <a:rPr lang="en-US" sz="1100" u="none" strike="noStrike">
                          <a:effectLst/>
                        </a:rPr>
                        <a:t>Percentage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9331671"/>
                  </a:ext>
                </a:extLst>
              </a:tr>
              <a:tr h="190500">
                <a:tc>
                  <a:txBody>
                    <a:bodyPr/>
                    <a:lstStyle/>
                    <a:p>
                      <a:pPr algn="l" fontAlgn="b"/>
                      <a:r>
                        <a:rPr lang="en-US" sz="1100" u="none" strike="noStrike">
                          <a:effectLst/>
                        </a:rPr>
                        <a:t>Negative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1275598"/>
                  </a:ext>
                </a:extLst>
              </a:tr>
              <a:tr h="190500">
                <a:tc>
                  <a:txBody>
                    <a:bodyPr/>
                    <a:lstStyle/>
                    <a:p>
                      <a:pPr algn="l" fontAlgn="b"/>
                      <a:r>
                        <a:rPr lang="en-US" sz="1100" u="none" strike="noStrike">
                          <a:effectLst/>
                        </a:rPr>
                        <a:t>Not Negative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99%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091454"/>
                  </a:ext>
                </a:extLst>
              </a:tr>
            </a:tbl>
          </a:graphicData>
        </a:graphic>
      </p:graphicFrame>
      <p:sp>
        <p:nvSpPr>
          <p:cNvPr id="5" name="TextBox 4">
            <a:extLst>
              <a:ext uri="{FF2B5EF4-FFF2-40B4-BE49-F238E27FC236}">
                <a16:creationId xmlns:a16="http://schemas.microsoft.com/office/drawing/2014/main" id="{EE00EC6D-CFD2-488B-BD52-66DA166E7B4A}"/>
              </a:ext>
            </a:extLst>
          </p:cNvPr>
          <p:cNvSpPr txBox="1"/>
          <p:nvPr/>
        </p:nvSpPr>
        <p:spPr>
          <a:xfrm>
            <a:off x="576648" y="3352844"/>
            <a:ext cx="11063417" cy="1477328"/>
          </a:xfrm>
          <a:prstGeom prst="rect">
            <a:avLst/>
          </a:prstGeom>
          <a:noFill/>
        </p:spPr>
        <p:txBody>
          <a:bodyPr wrap="square">
            <a:spAutoFit/>
          </a:bodyPr>
          <a:lstStyle/>
          <a:p>
            <a:r>
              <a:rPr lang="en-US" sz="1800" b="1" dirty="0"/>
              <a:t>NRC Lexicon is providing better results</a:t>
            </a:r>
          </a:p>
          <a:p>
            <a:r>
              <a:rPr lang="en-US" sz="1800" b="1" dirty="0"/>
              <a:t>Negative</a:t>
            </a:r>
            <a:r>
              <a:rPr lang="en-US" sz="1800" dirty="0"/>
              <a:t> is 62 % which is better compared to other lexicons Vader with 46% and </a:t>
            </a:r>
            <a:r>
              <a:rPr lang="en-US" sz="1800" dirty="0" err="1"/>
              <a:t>Affin</a:t>
            </a:r>
            <a:r>
              <a:rPr lang="en-US" sz="1800" dirty="0"/>
              <a:t> 44% . </a:t>
            </a:r>
          </a:p>
          <a:p>
            <a:r>
              <a:rPr lang="en-US" sz="1800" dirty="0"/>
              <a:t> </a:t>
            </a:r>
          </a:p>
          <a:p>
            <a:r>
              <a:rPr lang="en-US" sz="1800" b="1" dirty="0"/>
              <a:t>Not Negative</a:t>
            </a:r>
            <a:r>
              <a:rPr lang="en-US" sz="1800" dirty="0"/>
              <a:t>  is 91 % is better than other lexicons, Even though  the percentage for Vader with 99 % and </a:t>
            </a:r>
            <a:r>
              <a:rPr lang="en-US" sz="1800" dirty="0" err="1"/>
              <a:t>Affin</a:t>
            </a:r>
            <a:r>
              <a:rPr lang="en-US" sz="1800" dirty="0"/>
              <a:t> 99.5 % is more,  NRC is better as it is giving better results for negative sentiment also.</a:t>
            </a:r>
          </a:p>
        </p:txBody>
      </p:sp>
    </p:spTree>
    <p:extLst>
      <p:ext uri="{BB962C8B-B14F-4D97-AF65-F5344CB8AC3E}">
        <p14:creationId xmlns:p14="http://schemas.microsoft.com/office/powerpoint/2010/main" val="1917216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0288-7D3A-4143-BE76-A4AED7A4E5F8}"/>
              </a:ext>
            </a:extLst>
          </p:cNvPr>
          <p:cNvSpPr>
            <a:spLocks noGrp="1"/>
          </p:cNvSpPr>
          <p:nvPr>
            <p:ph type="title"/>
          </p:nvPr>
        </p:nvSpPr>
        <p:spPr>
          <a:xfrm>
            <a:off x="1861752" y="379812"/>
            <a:ext cx="9906916" cy="670055"/>
          </a:xfrm>
        </p:spPr>
        <p:txBody>
          <a:bodyPr>
            <a:normAutofit/>
          </a:bodyPr>
          <a:lstStyle/>
          <a:p>
            <a:r>
              <a:rPr lang="en-US" sz="2800" dirty="0"/>
              <a:t>Trend analysis- Word count and Length- 2 class</a:t>
            </a:r>
          </a:p>
        </p:txBody>
      </p:sp>
      <p:sp>
        <p:nvSpPr>
          <p:cNvPr id="5" name="TextBox 4">
            <a:extLst>
              <a:ext uri="{FF2B5EF4-FFF2-40B4-BE49-F238E27FC236}">
                <a16:creationId xmlns:a16="http://schemas.microsoft.com/office/drawing/2014/main" id="{B2E934A0-6857-4BDF-B2DB-46CA767F2AA0}"/>
              </a:ext>
            </a:extLst>
          </p:cNvPr>
          <p:cNvSpPr txBox="1"/>
          <p:nvPr/>
        </p:nvSpPr>
        <p:spPr>
          <a:xfrm>
            <a:off x="922638" y="3997827"/>
            <a:ext cx="10050163" cy="1384995"/>
          </a:xfrm>
          <a:prstGeom prst="rect">
            <a:avLst/>
          </a:prstGeom>
          <a:noFill/>
        </p:spPr>
        <p:txBody>
          <a:bodyPr wrap="square">
            <a:spAutoFit/>
          </a:bodyPr>
          <a:lstStyle/>
          <a:p>
            <a:r>
              <a:rPr lang="en-IN" sz="1400" dirty="0"/>
              <a:t>On an average number of words 14.67 Words are used in reviews and 79.29 </a:t>
            </a:r>
            <a:r>
              <a:rPr lang="en-IN" sz="1400" dirty="0" err="1"/>
              <a:t>Avg</a:t>
            </a:r>
            <a:r>
              <a:rPr lang="en-IN" sz="1400" dirty="0"/>
              <a:t> Length of the reviews. </a:t>
            </a:r>
          </a:p>
          <a:p>
            <a:r>
              <a:rPr lang="en-IN" sz="1400" dirty="0"/>
              <a:t>For 2021  negative </a:t>
            </a:r>
            <a:r>
              <a:rPr lang="en-IN" sz="1400" dirty="0" err="1"/>
              <a:t>Avg</a:t>
            </a:r>
            <a:r>
              <a:rPr lang="en-IN" sz="1400" dirty="0"/>
              <a:t> # of words is around 23 and Avg. length is 123.</a:t>
            </a:r>
          </a:p>
          <a:p>
            <a:r>
              <a:rPr lang="en-IN" sz="1400" dirty="0"/>
              <a:t>For 2021 not negative </a:t>
            </a:r>
            <a:r>
              <a:rPr lang="en-IN" sz="1400" dirty="0" err="1"/>
              <a:t>Avg</a:t>
            </a:r>
            <a:r>
              <a:rPr lang="en-IN" sz="1400" dirty="0"/>
              <a:t> # of words is around 10 and Avg. length is 53.</a:t>
            </a:r>
          </a:p>
          <a:p>
            <a:endParaRPr lang="en-IN" sz="1400" dirty="0"/>
          </a:p>
          <a:p>
            <a:r>
              <a:rPr lang="en-IN" sz="1400" dirty="0"/>
              <a:t>For Negative reviews the customers write more, compared to Not negative. </a:t>
            </a:r>
          </a:p>
          <a:p>
            <a:endParaRPr lang="en-IN" sz="1400" dirty="0"/>
          </a:p>
        </p:txBody>
      </p:sp>
      <p:graphicFrame>
        <p:nvGraphicFramePr>
          <p:cNvPr id="4" name="Table 3">
            <a:extLst>
              <a:ext uri="{FF2B5EF4-FFF2-40B4-BE49-F238E27FC236}">
                <a16:creationId xmlns:a16="http://schemas.microsoft.com/office/drawing/2014/main" id="{675BED3D-894E-4B0B-B174-EBC73E46A849}"/>
              </a:ext>
            </a:extLst>
          </p:cNvPr>
          <p:cNvGraphicFramePr>
            <a:graphicFrameLocks noGrp="1"/>
          </p:cNvGraphicFramePr>
          <p:nvPr>
            <p:extLst>
              <p:ext uri="{D42A27DB-BD31-4B8C-83A1-F6EECF244321}">
                <p14:modId xmlns:p14="http://schemas.microsoft.com/office/powerpoint/2010/main" val="3470076297"/>
              </p:ext>
            </p:extLst>
          </p:nvPr>
        </p:nvGraphicFramePr>
        <p:xfrm>
          <a:off x="807308" y="1489290"/>
          <a:ext cx="10515600" cy="1692430"/>
        </p:xfrm>
        <a:graphic>
          <a:graphicData uri="http://schemas.openxmlformats.org/drawingml/2006/table">
            <a:tbl>
              <a:tblPr>
                <a:tableStyleId>{5940675A-B579-460E-94D1-54222C63F5DA}</a:tableStyleId>
              </a:tblPr>
              <a:tblGrid>
                <a:gridCol w="1647568">
                  <a:extLst>
                    <a:ext uri="{9D8B030D-6E8A-4147-A177-3AD203B41FA5}">
                      <a16:colId xmlns:a16="http://schemas.microsoft.com/office/drawing/2014/main" val="2202706637"/>
                    </a:ext>
                  </a:extLst>
                </a:gridCol>
                <a:gridCol w="1108504">
                  <a:extLst>
                    <a:ext uri="{9D8B030D-6E8A-4147-A177-3AD203B41FA5}">
                      <a16:colId xmlns:a16="http://schemas.microsoft.com/office/drawing/2014/main" val="4207273026"/>
                    </a:ext>
                  </a:extLst>
                </a:gridCol>
                <a:gridCol w="1108504">
                  <a:extLst>
                    <a:ext uri="{9D8B030D-6E8A-4147-A177-3AD203B41FA5}">
                      <a16:colId xmlns:a16="http://schemas.microsoft.com/office/drawing/2014/main" val="1137412387"/>
                    </a:ext>
                  </a:extLst>
                </a:gridCol>
                <a:gridCol w="1108504">
                  <a:extLst>
                    <a:ext uri="{9D8B030D-6E8A-4147-A177-3AD203B41FA5}">
                      <a16:colId xmlns:a16="http://schemas.microsoft.com/office/drawing/2014/main" val="1327414937"/>
                    </a:ext>
                  </a:extLst>
                </a:gridCol>
                <a:gridCol w="1108504">
                  <a:extLst>
                    <a:ext uri="{9D8B030D-6E8A-4147-A177-3AD203B41FA5}">
                      <a16:colId xmlns:a16="http://schemas.microsoft.com/office/drawing/2014/main" val="1946027803"/>
                    </a:ext>
                  </a:extLst>
                </a:gridCol>
                <a:gridCol w="1108504">
                  <a:extLst>
                    <a:ext uri="{9D8B030D-6E8A-4147-A177-3AD203B41FA5}">
                      <a16:colId xmlns:a16="http://schemas.microsoft.com/office/drawing/2014/main" val="4076746059"/>
                    </a:ext>
                  </a:extLst>
                </a:gridCol>
                <a:gridCol w="1108504">
                  <a:extLst>
                    <a:ext uri="{9D8B030D-6E8A-4147-A177-3AD203B41FA5}">
                      <a16:colId xmlns:a16="http://schemas.microsoft.com/office/drawing/2014/main" val="2300560166"/>
                    </a:ext>
                  </a:extLst>
                </a:gridCol>
                <a:gridCol w="1108504">
                  <a:extLst>
                    <a:ext uri="{9D8B030D-6E8A-4147-A177-3AD203B41FA5}">
                      <a16:colId xmlns:a16="http://schemas.microsoft.com/office/drawing/2014/main" val="153505865"/>
                    </a:ext>
                  </a:extLst>
                </a:gridCol>
                <a:gridCol w="1108504">
                  <a:extLst>
                    <a:ext uri="{9D8B030D-6E8A-4147-A177-3AD203B41FA5}">
                      <a16:colId xmlns:a16="http://schemas.microsoft.com/office/drawing/2014/main" val="2296120094"/>
                    </a:ext>
                  </a:extLst>
                </a:gridCol>
              </a:tblGrid>
              <a:tr h="169243">
                <a:tc gridSpan="9">
                  <a:txBody>
                    <a:bodyPr/>
                    <a:lstStyle/>
                    <a:p>
                      <a:pPr algn="l" fontAlgn="b"/>
                      <a:r>
                        <a:rPr lang="en-IN" sz="1000" u="none" strike="noStrike" dirty="0">
                          <a:effectLst/>
                        </a:rPr>
                        <a:t>Average of Words count</a:t>
                      </a:r>
                      <a:endParaRPr lang="en-IN" sz="1000" b="0" i="0" u="none" strike="noStrike" dirty="0">
                        <a:solidFill>
                          <a:srgbClr val="000000"/>
                        </a:solidFill>
                        <a:effectLst/>
                        <a:latin typeface="Calibri" panose="020F0502020204030204" pitchFamily="34" charset="0"/>
                      </a:endParaRPr>
                    </a:p>
                  </a:txBody>
                  <a:tcPr marL="8462" marR="8462" marT="8462" marB="0" anchor="b"/>
                </a:tc>
                <a:tc hMerge="1">
                  <a:txBody>
                    <a:bodyPr/>
                    <a:lstStyle/>
                    <a:p>
                      <a:endParaRPr lang="en-US"/>
                    </a:p>
                  </a:txBody>
                  <a:tcPr/>
                </a:tc>
                <a:tc hMerge="1">
                  <a:txBody>
                    <a:bodyPr/>
                    <a:lstStyle/>
                    <a:p>
                      <a:pPr algn="ctr" fontAlgn="b"/>
                      <a:endParaRPr lang="en-US" sz="1000" b="0" i="0" u="none" strike="noStrike" dirty="0">
                        <a:solidFill>
                          <a:srgbClr val="000000"/>
                        </a:solidFill>
                        <a:effectLst/>
                        <a:latin typeface="Calibri" panose="020F0502020204030204" pitchFamily="34" charset="0"/>
                      </a:endParaRPr>
                    </a:p>
                  </a:txBody>
                  <a:tcPr marL="8462" marR="8462" marT="8462" marB="0" anchor="b"/>
                </a:tc>
                <a:tc hMerge="1">
                  <a:txBody>
                    <a:bodyPr/>
                    <a:lstStyle/>
                    <a:p>
                      <a:pPr algn="ctr" fontAlgn="b"/>
                      <a:endParaRPr lang="en-US" sz="1000" b="0" i="0" u="none" strike="noStrike" dirty="0">
                        <a:solidFill>
                          <a:srgbClr val="000000"/>
                        </a:solidFill>
                        <a:effectLst/>
                        <a:latin typeface="Calibri" panose="020F0502020204030204" pitchFamily="34" charset="0"/>
                      </a:endParaRPr>
                    </a:p>
                  </a:txBody>
                  <a:tcPr marL="8462" marR="8462" marT="8462" marB="0" anchor="b"/>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8462" marR="8462" marT="8462" marB="0" anchor="b"/>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8462" marR="8462" marT="8462" marB="0" anchor="b"/>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8462" marR="8462" marT="8462" marB="0" anchor="b"/>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8462" marR="8462" marT="8462" marB="0" anchor="b"/>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1057259080"/>
                  </a:ext>
                </a:extLst>
              </a:tr>
              <a:tr h="169243">
                <a:tc>
                  <a:txBody>
                    <a:bodyPr/>
                    <a:lstStyle/>
                    <a:p>
                      <a:pPr algn="l" fontAlgn="b"/>
                      <a:r>
                        <a:rPr lang="en-US" sz="1000" u="none" strike="noStrike" kern="1200" dirty="0">
                          <a:solidFill>
                            <a:schemeClr val="tx1"/>
                          </a:solidFill>
                          <a:effectLst/>
                          <a:latin typeface="+mn-lt"/>
                          <a:ea typeface="+mn-ea"/>
                          <a:cs typeface="+mn-cs"/>
                        </a:rPr>
                        <a:t>Average</a:t>
                      </a:r>
                    </a:p>
                  </a:txBody>
                  <a:tcPr marL="8462" marR="8462" marT="8462" marB="0" anchor="b"/>
                </a:tc>
                <a:tc>
                  <a:txBody>
                    <a:bodyPr/>
                    <a:lstStyle/>
                    <a:p>
                      <a:pPr algn="ctr" fontAlgn="b"/>
                      <a:r>
                        <a:rPr lang="en-US" sz="1000" u="none" strike="noStrike" dirty="0">
                          <a:effectLst/>
                        </a:rPr>
                        <a:t>2015</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2016</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2017</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2018</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2019</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2020</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2021</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Average</a:t>
                      </a:r>
                      <a:endParaRPr lang="en-US" sz="1000" b="0" i="0" u="none" strike="noStrike">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2339092003"/>
                  </a:ext>
                </a:extLst>
              </a:tr>
              <a:tr h="169243">
                <a:tc>
                  <a:txBody>
                    <a:bodyPr/>
                    <a:lstStyle/>
                    <a:p>
                      <a:pPr algn="l" fontAlgn="b"/>
                      <a:r>
                        <a:rPr lang="en-US" sz="1000" u="none" strike="noStrike" dirty="0">
                          <a:effectLst/>
                        </a:rPr>
                        <a:t>Negative</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22.5</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23.3</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22.0</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22.0</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19.6</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21.2</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22.8</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22.09</a:t>
                      </a:r>
                      <a:endParaRPr lang="en-US" sz="1000" b="0" i="0" u="none" strike="noStrike">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2504834197"/>
                  </a:ext>
                </a:extLst>
              </a:tr>
              <a:tr h="169243">
                <a:tc>
                  <a:txBody>
                    <a:bodyPr/>
                    <a:lstStyle/>
                    <a:p>
                      <a:pPr algn="l" fontAlgn="b"/>
                      <a:r>
                        <a:rPr lang="en-US" sz="1000" u="none" strike="noStrike" dirty="0">
                          <a:effectLst/>
                        </a:rPr>
                        <a:t>Not Negative</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9.9</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10.2</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7.7</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6.7</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4.9</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9.4</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10.1</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9.27</a:t>
                      </a:r>
                      <a:endParaRPr lang="en-US" sz="1000" b="0" i="0" u="none" strike="noStrike">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1890176152"/>
                  </a:ext>
                </a:extLst>
              </a:tr>
              <a:tr h="169243">
                <a:tc>
                  <a:txBody>
                    <a:bodyPr/>
                    <a:lstStyle/>
                    <a:p>
                      <a:pPr algn="l" fontAlgn="b"/>
                      <a:r>
                        <a:rPr lang="en-US" sz="1000" u="none" strike="noStrike">
                          <a:effectLst/>
                        </a:rPr>
                        <a:t>Grand Total</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15.7</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15.9</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16.4</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15.2</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12.5</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13.0</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13.9</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14.67</a:t>
                      </a:r>
                      <a:endParaRPr lang="en-US" sz="1000" b="0" i="0" u="none" strike="noStrike">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1059053673"/>
                  </a:ext>
                </a:extLst>
              </a:tr>
              <a:tr h="169243">
                <a:tc>
                  <a:txBody>
                    <a:bodyPr/>
                    <a:lstStyle/>
                    <a:p>
                      <a:pPr algn="l" fontAlgn="b"/>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1277010741"/>
                  </a:ext>
                </a:extLst>
              </a:tr>
              <a:tr h="169243">
                <a:tc gridSpan="9">
                  <a:txBody>
                    <a:bodyPr/>
                    <a:lstStyle/>
                    <a:p>
                      <a:pPr algn="l" fontAlgn="b"/>
                      <a:r>
                        <a:rPr lang="en-US" sz="1000" u="none" strike="noStrike" dirty="0">
                          <a:effectLst/>
                        </a:rPr>
                        <a:t>Average of Length </a:t>
                      </a:r>
                      <a:endParaRPr lang="en-US" sz="1000" b="0" i="0" u="none" strike="noStrike" dirty="0">
                        <a:solidFill>
                          <a:srgbClr val="000000"/>
                        </a:solidFill>
                        <a:effectLst/>
                        <a:latin typeface="Calibri" panose="020F0502020204030204" pitchFamily="34" charset="0"/>
                      </a:endParaRPr>
                    </a:p>
                  </a:txBody>
                  <a:tcPr marL="8462" marR="8462" marT="8462" marB="0" anchor="b"/>
                </a:tc>
                <a:tc hMerge="1">
                  <a:txBody>
                    <a:bodyPr/>
                    <a:lstStyle/>
                    <a:p>
                      <a:endParaRPr lang="en-US"/>
                    </a:p>
                  </a:txBody>
                  <a:tcPr/>
                </a:tc>
                <a:tc hMerge="1">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tc hMerge="1">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8462" marR="8462" marT="8462" marB="0" anchor="b"/>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8462" marR="8462" marT="8462" marB="0" anchor="b"/>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8462" marR="8462" marT="8462" marB="0" anchor="b"/>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8462" marR="8462" marT="8462" marB="0" anchor="b"/>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3056208107"/>
                  </a:ext>
                </a:extLst>
              </a:tr>
              <a:tr h="169243">
                <a:tc>
                  <a:txBody>
                    <a:bodyPr/>
                    <a:lstStyle/>
                    <a:p>
                      <a:pPr algn="l" fontAlgn="b"/>
                      <a:r>
                        <a:rPr lang="en-US" sz="1000" u="none" strike="noStrike">
                          <a:effectLst/>
                        </a:rPr>
                        <a:t>Negative</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122.06</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125.61</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118.04</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120.17</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106.26</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117.39</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122.96</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119.96</a:t>
                      </a:r>
                      <a:endParaRPr lang="en-US" sz="1000" b="0" i="0" u="none" strike="noStrike" dirty="0">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550584374"/>
                  </a:ext>
                </a:extLst>
              </a:tr>
              <a:tr h="169243">
                <a:tc>
                  <a:txBody>
                    <a:bodyPr/>
                    <a:lstStyle/>
                    <a:p>
                      <a:pPr algn="l" fontAlgn="b"/>
                      <a:r>
                        <a:rPr lang="en-US" sz="1000" u="none" strike="noStrike">
                          <a:effectLst/>
                        </a:rPr>
                        <a:t>Not Negative</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53.93</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54.55</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41.82</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35.37</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25.62</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50.19</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52.91</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49.73</a:t>
                      </a:r>
                      <a:endParaRPr lang="en-US" sz="1000" b="0" i="0" u="none" strike="noStrike" dirty="0">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244285168"/>
                  </a:ext>
                </a:extLst>
              </a:tr>
              <a:tr h="169243">
                <a:tc>
                  <a:txBody>
                    <a:bodyPr/>
                    <a:lstStyle/>
                    <a:p>
                      <a:pPr algn="l" fontAlgn="b"/>
                      <a:r>
                        <a:rPr lang="en-US" sz="1000" u="none" strike="noStrike">
                          <a:effectLst/>
                        </a:rPr>
                        <a:t>Grand Total</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85.04</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85.42</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88.34</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82.61</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67.67</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70.77</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73.97</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79.29</a:t>
                      </a:r>
                      <a:endParaRPr lang="en-US" sz="1000" b="0" i="0" u="none" strike="noStrike" dirty="0">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510730380"/>
                  </a:ext>
                </a:extLst>
              </a:tr>
            </a:tbl>
          </a:graphicData>
        </a:graphic>
      </p:graphicFrame>
    </p:spTree>
    <p:extLst>
      <p:ext uri="{BB962C8B-B14F-4D97-AF65-F5344CB8AC3E}">
        <p14:creationId xmlns:p14="http://schemas.microsoft.com/office/powerpoint/2010/main" val="3617030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0288-7D3A-4143-BE76-A4AED7A4E5F8}"/>
              </a:ext>
            </a:extLst>
          </p:cNvPr>
          <p:cNvSpPr>
            <a:spLocks noGrp="1"/>
          </p:cNvSpPr>
          <p:nvPr>
            <p:ph type="title"/>
          </p:nvPr>
        </p:nvSpPr>
        <p:spPr>
          <a:xfrm>
            <a:off x="1861752" y="379812"/>
            <a:ext cx="9906916" cy="670055"/>
          </a:xfrm>
        </p:spPr>
        <p:txBody>
          <a:bodyPr>
            <a:normAutofit/>
          </a:bodyPr>
          <a:lstStyle/>
          <a:p>
            <a:r>
              <a:rPr lang="en-US" sz="2800" dirty="0"/>
              <a:t>Trend analysis- Word count and Length- 5 class</a:t>
            </a:r>
          </a:p>
        </p:txBody>
      </p:sp>
      <p:sp>
        <p:nvSpPr>
          <p:cNvPr id="5" name="TextBox 4">
            <a:extLst>
              <a:ext uri="{FF2B5EF4-FFF2-40B4-BE49-F238E27FC236}">
                <a16:creationId xmlns:a16="http://schemas.microsoft.com/office/drawing/2014/main" id="{B2E934A0-6857-4BDF-B2DB-46CA767F2AA0}"/>
              </a:ext>
            </a:extLst>
          </p:cNvPr>
          <p:cNvSpPr txBox="1"/>
          <p:nvPr/>
        </p:nvSpPr>
        <p:spPr>
          <a:xfrm>
            <a:off x="238897" y="4113125"/>
            <a:ext cx="11953103" cy="2677656"/>
          </a:xfrm>
          <a:prstGeom prst="rect">
            <a:avLst/>
          </a:prstGeom>
          <a:noFill/>
        </p:spPr>
        <p:txBody>
          <a:bodyPr wrap="square">
            <a:spAutoFit/>
          </a:bodyPr>
          <a:lstStyle/>
          <a:p>
            <a:r>
              <a:rPr lang="en-IN" sz="1200" dirty="0"/>
              <a:t>Complaints has the highest average for both </a:t>
            </a:r>
            <a:r>
              <a:rPr lang="en-IN" sz="1200" dirty="0" err="1"/>
              <a:t>Avg</a:t>
            </a:r>
            <a:r>
              <a:rPr lang="en-IN" sz="1200" dirty="0"/>
              <a:t> # of words 29.70 and Avg. length 162.</a:t>
            </a:r>
          </a:p>
          <a:p>
            <a:r>
              <a:rPr lang="en-IN" sz="1200" dirty="0"/>
              <a:t>For the Positive only and neutral  has the Lowest average for both </a:t>
            </a:r>
            <a:r>
              <a:rPr lang="en-IN" sz="1200" dirty="0" err="1"/>
              <a:t>Avg</a:t>
            </a:r>
            <a:r>
              <a:rPr lang="en-IN" sz="1200" dirty="0"/>
              <a:t> # of words  &lt; 6  and Avg. length &lt; 33.  </a:t>
            </a:r>
          </a:p>
          <a:p>
            <a:endParaRPr lang="en-IN" sz="1200" dirty="0"/>
          </a:p>
          <a:p>
            <a:r>
              <a:rPr lang="en-IN" sz="1200" b="1" dirty="0"/>
              <a:t>Conclusion : </a:t>
            </a:r>
          </a:p>
          <a:p>
            <a:r>
              <a:rPr lang="en-IN" sz="1200" dirty="0"/>
              <a:t>Customers  tend  to write more when they are either very happy(Praise) or very unsatisfied(complaint) </a:t>
            </a:r>
          </a:p>
          <a:p>
            <a:r>
              <a:rPr lang="en-IN" sz="1200" dirty="0"/>
              <a:t>On an average  over the years the reviews </a:t>
            </a:r>
            <a:r>
              <a:rPr lang="en-IN" sz="1200" dirty="0" err="1"/>
              <a:t>Avg</a:t>
            </a:r>
            <a:r>
              <a:rPr lang="en-IN" sz="1200" dirty="0"/>
              <a:t> number of word and </a:t>
            </a:r>
            <a:r>
              <a:rPr lang="en-IN" sz="1200" dirty="0" err="1"/>
              <a:t>Avg</a:t>
            </a:r>
            <a:r>
              <a:rPr lang="en-IN" sz="1200" dirty="0"/>
              <a:t> length has reduced from 15.67 to 13.89 and 85 to 74. </a:t>
            </a:r>
          </a:p>
          <a:p>
            <a:r>
              <a:rPr lang="en-IN" sz="1200" dirty="0" err="1"/>
              <a:t>Avg</a:t>
            </a:r>
            <a:r>
              <a:rPr lang="en-IN" sz="1200" dirty="0"/>
              <a:t> # word :- </a:t>
            </a:r>
          </a:p>
          <a:p>
            <a:r>
              <a:rPr lang="en-IN" sz="1200" dirty="0"/>
              <a:t>Over the past 7 years the  customers are writing  very less words   to express their feeling having “Praise” (2021 :  19.63) and  writing  more for “complaint”  (2021: 30.58). </a:t>
            </a:r>
          </a:p>
          <a:p>
            <a:r>
              <a:rPr lang="en-IN" sz="1200" dirty="0" err="1"/>
              <a:t>Avg</a:t>
            </a:r>
            <a:r>
              <a:rPr lang="en-IN" sz="1200" dirty="0"/>
              <a:t> Length :-</a:t>
            </a:r>
          </a:p>
          <a:p>
            <a:r>
              <a:rPr lang="en-IN" sz="1200" dirty="0"/>
              <a:t> Complaint Length of reviews  is increasing  over the past years  for 2021  with 165  and  for praise it has reduced to 105.  </a:t>
            </a:r>
          </a:p>
          <a:p>
            <a:endParaRPr lang="en-IN" sz="1200" dirty="0"/>
          </a:p>
          <a:p>
            <a:r>
              <a:rPr lang="en-IN" sz="1200" dirty="0"/>
              <a:t>   </a:t>
            </a:r>
          </a:p>
          <a:p>
            <a:endParaRPr lang="en-IN" sz="1200" dirty="0"/>
          </a:p>
        </p:txBody>
      </p:sp>
      <p:graphicFrame>
        <p:nvGraphicFramePr>
          <p:cNvPr id="3" name="Table 2">
            <a:extLst>
              <a:ext uri="{FF2B5EF4-FFF2-40B4-BE49-F238E27FC236}">
                <a16:creationId xmlns:a16="http://schemas.microsoft.com/office/drawing/2014/main" id="{1221B3F3-7899-4FB7-B74E-774FB64CB05F}"/>
              </a:ext>
            </a:extLst>
          </p:cNvPr>
          <p:cNvGraphicFramePr>
            <a:graphicFrameLocks noGrp="1"/>
          </p:cNvGraphicFramePr>
          <p:nvPr>
            <p:extLst>
              <p:ext uri="{D42A27DB-BD31-4B8C-83A1-F6EECF244321}">
                <p14:modId xmlns:p14="http://schemas.microsoft.com/office/powerpoint/2010/main" val="3401220308"/>
              </p:ext>
            </p:extLst>
          </p:nvPr>
        </p:nvGraphicFramePr>
        <p:xfrm>
          <a:off x="541636" y="1390931"/>
          <a:ext cx="10515604" cy="2707888"/>
        </p:xfrm>
        <a:graphic>
          <a:graphicData uri="http://schemas.openxmlformats.org/drawingml/2006/table">
            <a:tbl>
              <a:tblPr>
                <a:tableStyleId>{5940675A-B579-460E-94D1-54222C63F5DA}</a:tableStyleId>
              </a:tblPr>
              <a:tblGrid>
                <a:gridCol w="1616676">
                  <a:extLst>
                    <a:ext uri="{9D8B030D-6E8A-4147-A177-3AD203B41FA5}">
                      <a16:colId xmlns:a16="http://schemas.microsoft.com/office/drawing/2014/main" val="1568922992"/>
                    </a:ext>
                  </a:extLst>
                </a:gridCol>
                <a:gridCol w="1112366">
                  <a:extLst>
                    <a:ext uri="{9D8B030D-6E8A-4147-A177-3AD203B41FA5}">
                      <a16:colId xmlns:a16="http://schemas.microsoft.com/office/drawing/2014/main" val="2079031579"/>
                    </a:ext>
                  </a:extLst>
                </a:gridCol>
                <a:gridCol w="1112366">
                  <a:extLst>
                    <a:ext uri="{9D8B030D-6E8A-4147-A177-3AD203B41FA5}">
                      <a16:colId xmlns:a16="http://schemas.microsoft.com/office/drawing/2014/main" val="2728931207"/>
                    </a:ext>
                  </a:extLst>
                </a:gridCol>
                <a:gridCol w="1112366">
                  <a:extLst>
                    <a:ext uri="{9D8B030D-6E8A-4147-A177-3AD203B41FA5}">
                      <a16:colId xmlns:a16="http://schemas.microsoft.com/office/drawing/2014/main" val="1622243166"/>
                    </a:ext>
                  </a:extLst>
                </a:gridCol>
                <a:gridCol w="1112366">
                  <a:extLst>
                    <a:ext uri="{9D8B030D-6E8A-4147-A177-3AD203B41FA5}">
                      <a16:colId xmlns:a16="http://schemas.microsoft.com/office/drawing/2014/main" val="3308591434"/>
                    </a:ext>
                  </a:extLst>
                </a:gridCol>
                <a:gridCol w="1112366">
                  <a:extLst>
                    <a:ext uri="{9D8B030D-6E8A-4147-A177-3AD203B41FA5}">
                      <a16:colId xmlns:a16="http://schemas.microsoft.com/office/drawing/2014/main" val="3443954634"/>
                    </a:ext>
                  </a:extLst>
                </a:gridCol>
                <a:gridCol w="1112366">
                  <a:extLst>
                    <a:ext uri="{9D8B030D-6E8A-4147-A177-3AD203B41FA5}">
                      <a16:colId xmlns:a16="http://schemas.microsoft.com/office/drawing/2014/main" val="594143923"/>
                    </a:ext>
                  </a:extLst>
                </a:gridCol>
                <a:gridCol w="1112366">
                  <a:extLst>
                    <a:ext uri="{9D8B030D-6E8A-4147-A177-3AD203B41FA5}">
                      <a16:colId xmlns:a16="http://schemas.microsoft.com/office/drawing/2014/main" val="3162080351"/>
                    </a:ext>
                  </a:extLst>
                </a:gridCol>
                <a:gridCol w="1112366">
                  <a:extLst>
                    <a:ext uri="{9D8B030D-6E8A-4147-A177-3AD203B41FA5}">
                      <a16:colId xmlns:a16="http://schemas.microsoft.com/office/drawing/2014/main" val="116815160"/>
                    </a:ext>
                  </a:extLst>
                </a:gridCol>
              </a:tblGrid>
              <a:tr h="169243">
                <a:tc gridSpan="2">
                  <a:txBody>
                    <a:bodyPr/>
                    <a:lstStyle/>
                    <a:p>
                      <a:pPr algn="l" fontAlgn="b"/>
                      <a:r>
                        <a:rPr lang="en-IN" sz="1000" u="none" strike="noStrike" dirty="0">
                          <a:effectLst/>
                        </a:rPr>
                        <a:t>Average of words count</a:t>
                      </a:r>
                      <a:endParaRPr lang="en-IN" sz="1000" b="0" i="0" u="none" strike="noStrike" dirty="0">
                        <a:solidFill>
                          <a:srgbClr val="000000"/>
                        </a:solidFill>
                        <a:effectLst/>
                        <a:latin typeface="Calibri" panose="020F0502020204030204" pitchFamily="34" charset="0"/>
                      </a:endParaRPr>
                    </a:p>
                  </a:txBody>
                  <a:tcPr marL="8462" marR="8462" marT="8462" marB="0" anchor="b"/>
                </a:tc>
                <a:tc hMerge="1">
                  <a:txBody>
                    <a:bodyPr/>
                    <a:lstStyle/>
                    <a:p>
                      <a:pPr algn="l" fontAlgn="b"/>
                      <a:endParaRPr lang="en-IN"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3634956274"/>
                  </a:ext>
                </a:extLst>
              </a:tr>
              <a:tr h="169243">
                <a:tc>
                  <a:txBody>
                    <a:bodyPr/>
                    <a:lstStyle/>
                    <a:p>
                      <a:pPr algn="l" fontAlgn="b"/>
                      <a:r>
                        <a:rPr lang="en-US" sz="1000" u="none" strike="noStrike" dirty="0">
                          <a:effectLst/>
                        </a:rPr>
                        <a:t>Average</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2015</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2016</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2017</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2018</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2019</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2020</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2021</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Average</a:t>
                      </a:r>
                      <a:endParaRPr lang="en-US" sz="1000" b="0" i="0" u="none" strike="noStrike">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1169790580"/>
                  </a:ext>
                </a:extLst>
              </a:tr>
              <a:tr h="169243">
                <a:tc>
                  <a:txBody>
                    <a:bodyPr/>
                    <a:lstStyle/>
                    <a:p>
                      <a:pPr algn="l" fontAlgn="b"/>
                      <a:r>
                        <a:rPr lang="en-US" sz="1000" u="none" strike="noStrike">
                          <a:effectLst/>
                        </a:rPr>
                        <a:t>Complaint</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29.09</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35.98</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30.80</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28.96</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26.76</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29.04</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30.58</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29.70</a:t>
                      </a:r>
                      <a:endParaRPr lang="en-US" sz="1000" b="0" i="0" u="none" strike="noStrike">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490380040"/>
                  </a:ext>
                </a:extLst>
              </a:tr>
              <a:tr h="169243">
                <a:tc>
                  <a:txBody>
                    <a:bodyPr/>
                    <a:lstStyle/>
                    <a:p>
                      <a:pPr algn="l" fontAlgn="b"/>
                      <a:r>
                        <a:rPr lang="en-US" sz="1000" u="none" strike="noStrike">
                          <a:effectLst/>
                        </a:rPr>
                        <a:t>Negative only</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14.42</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12.56</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12.36</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11.71</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13.06</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13.86</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12.65</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13.41</a:t>
                      </a:r>
                      <a:endParaRPr lang="en-US" sz="1000" b="0" i="0" u="none" strike="noStrike">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403263702"/>
                  </a:ext>
                </a:extLst>
              </a:tr>
              <a:tr h="169243">
                <a:tc>
                  <a:txBody>
                    <a:bodyPr/>
                    <a:lstStyle/>
                    <a:p>
                      <a:pPr algn="l" fontAlgn="b"/>
                      <a:r>
                        <a:rPr lang="en-US" sz="1000" u="none" strike="noStrike" dirty="0">
                          <a:effectLst/>
                        </a:rPr>
                        <a:t>Neutral</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3.30</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4.57</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1.00</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4.00</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1.50</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3.20</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4.70</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3.43</a:t>
                      </a:r>
                      <a:endParaRPr lang="en-US" sz="1000" b="0" i="0" u="none" strike="noStrike">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3348900082"/>
                  </a:ext>
                </a:extLst>
              </a:tr>
              <a:tr h="169243">
                <a:tc>
                  <a:txBody>
                    <a:bodyPr/>
                    <a:lstStyle/>
                    <a:p>
                      <a:pPr algn="l" fontAlgn="b"/>
                      <a:r>
                        <a:rPr lang="en-US" sz="1000" u="none" strike="noStrike">
                          <a:effectLst/>
                        </a:rPr>
                        <a:t>Positive only</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7.08</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6.30</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4.45</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4.94</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4.59</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6.39</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6.23</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6.27</a:t>
                      </a:r>
                      <a:endParaRPr lang="en-US" sz="1000" b="0" i="0" u="none" strike="noStrike">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896262628"/>
                  </a:ext>
                </a:extLst>
              </a:tr>
              <a:tr h="169243">
                <a:tc>
                  <a:txBody>
                    <a:bodyPr/>
                    <a:lstStyle/>
                    <a:p>
                      <a:pPr algn="l" fontAlgn="b"/>
                      <a:r>
                        <a:rPr lang="en-US" sz="1000" u="none" strike="noStrike">
                          <a:effectLst/>
                        </a:rPr>
                        <a:t>Praise</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20.74</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21.12</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25.10</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21.27</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9.71</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19.34</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19.63</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20.08</a:t>
                      </a:r>
                      <a:endParaRPr lang="en-US" sz="1000" b="0" i="0" u="none" strike="noStrike">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3605436501"/>
                  </a:ext>
                </a:extLst>
              </a:tr>
              <a:tr h="169243">
                <a:tc>
                  <a:txBody>
                    <a:bodyPr/>
                    <a:lstStyle/>
                    <a:p>
                      <a:pPr algn="l" fontAlgn="b"/>
                      <a:r>
                        <a:rPr lang="en-US" sz="1000" u="none" strike="noStrike">
                          <a:effectLst/>
                        </a:rPr>
                        <a:t>Grand Total</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15.67</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15.90</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16.42</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15.24</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12.52</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12.98</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13.89</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14.67</a:t>
                      </a:r>
                      <a:endParaRPr lang="en-US" sz="1000" b="0" i="0" u="none" strike="noStrike">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4024785165"/>
                  </a:ext>
                </a:extLst>
              </a:tr>
              <a:tr h="169243">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67500857"/>
                  </a:ext>
                </a:extLst>
              </a:tr>
              <a:tr h="169243">
                <a:tc gridSpan="2">
                  <a:txBody>
                    <a:bodyPr/>
                    <a:lstStyle/>
                    <a:p>
                      <a:pPr algn="l" fontAlgn="b"/>
                      <a:r>
                        <a:rPr lang="en-US" sz="1000" u="none" strike="noStrike" dirty="0">
                          <a:effectLst/>
                        </a:rPr>
                        <a:t>Average of Length </a:t>
                      </a:r>
                      <a:endParaRPr lang="en-US" sz="1000" b="0" i="0" u="none" strike="noStrike" dirty="0">
                        <a:solidFill>
                          <a:srgbClr val="000000"/>
                        </a:solidFill>
                        <a:effectLst/>
                        <a:latin typeface="Calibri" panose="020F0502020204030204" pitchFamily="34" charset="0"/>
                      </a:endParaRPr>
                    </a:p>
                  </a:txBody>
                  <a:tcPr marL="8462" marR="8462" marT="8462" marB="0" anchor="b"/>
                </a:tc>
                <a:tc hMerge="1">
                  <a:txBody>
                    <a:bodyPr/>
                    <a:lstStyle/>
                    <a:p>
                      <a:pPr algn="l" fontAlgn="b"/>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4100203388"/>
                  </a:ext>
                </a:extLst>
              </a:tr>
              <a:tr h="169243">
                <a:tc>
                  <a:txBody>
                    <a:bodyPr/>
                    <a:lstStyle/>
                    <a:p>
                      <a:pPr algn="l" fontAlgn="b"/>
                      <a:r>
                        <a:rPr lang="en-US" sz="1000" u="none" strike="noStrike">
                          <a:effectLst/>
                        </a:rPr>
                        <a:t>Complaint</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158.39</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192.82</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164.41</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158.21</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147.00</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163.00</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165.73</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161.94</a:t>
                      </a:r>
                      <a:endParaRPr lang="en-US" sz="1000" b="0" i="0" u="none" strike="noStrike" dirty="0">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2426545109"/>
                  </a:ext>
                </a:extLst>
              </a:tr>
              <a:tr h="169243">
                <a:tc>
                  <a:txBody>
                    <a:bodyPr/>
                    <a:lstStyle/>
                    <a:p>
                      <a:pPr algn="l" fontAlgn="b"/>
                      <a:r>
                        <a:rPr lang="en-US" sz="1000" u="none" strike="noStrike">
                          <a:effectLst/>
                        </a:rPr>
                        <a:t>Negative only</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76.91</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68.75</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67.56</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63.49</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69.51</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74.97</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67.37</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72.07</a:t>
                      </a:r>
                      <a:endParaRPr lang="en-US" sz="1000" b="0" i="0" u="none" strike="noStrike">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3501954928"/>
                  </a:ext>
                </a:extLst>
              </a:tr>
              <a:tr h="169243">
                <a:tc>
                  <a:txBody>
                    <a:bodyPr/>
                    <a:lstStyle/>
                    <a:p>
                      <a:pPr algn="l" fontAlgn="b"/>
                      <a:r>
                        <a:rPr lang="en-US" sz="1000" u="none" strike="noStrike">
                          <a:effectLst/>
                        </a:rPr>
                        <a:t>Neutral</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17.54</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20.43</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3.33</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19.33</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5.75</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17.90</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20.50</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17.12</a:t>
                      </a:r>
                      <a:endParaRPr lang="en-US" sz="1000" b="0" i="0" u="none" strike="noStrike">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3466690698"/>
                  </a:ext>
                </a:extLst>
              </a:tr>
              <a:tr h="169243">
                <a:tc>
                  <a:txBody>
                    <a:bodyPr/>
                    <a:lstStyle/>
                    <a:p>
                      <a:pPr algn="l" fontAlgn="b"/>
                      <a:r>
                        <a:rPr lang="en-US" sz="1000" u="none" strike="noStrike">
                          <a:effectLst/>
                        </a:rPr>
                        <a:t>Positive only</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38.50</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32.01</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23.45</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25.44</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23.96</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33.59</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32.03</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33.13</a:t>
                      </a:r>
                      <a:endParaRPr lang="en-US" sz="1000" b="0" i="0" u="none" strike="noStrike">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117362750"/>
                  </a:ext>
                </a:extLst>
              </a:tr>
              <a:tr h="169243">
                <a:tc>
                  <a:txBody>
                    <a:bodyPr/>
                    <a:lstStyle/>
                    <a:p>
                      <a:pPr algn="l" fontAlgn="b"/>
                      <a:r>
                        <a:rPr lang="en-US" sz="1000" u="none" strike="noStrike">
                          <a:effectLst/>
                        </a:rPr>
                        <a:t>Praise</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113.67</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117.26</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139.70</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118.27</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55.43</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105.51</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105.34</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109.63</a:t>
                      </a:r>
                      <a:endParaRPr lang="en-US" sz="1000" b="0" i="0" u="none" strike="noStrike">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1867378745"/>
                  </a:ext>
                </a:extLst>
              </a:tr>
              <a:tr h="169243">
                <a:tc>
                  <a:txBody>
                    <a:bodyPr/>
                    <a:lstStyle/>
                    <a:p>
                      <a:pPr algn="l" fontAlgn="b"/>
                      <a:r>
                        <a:rPr lang="en-US" sz="1000" u="none" strike="noStrike">
                          <a:effectLst/>
                        </a:rPr>
                        <a:t>Grand Total</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85.04</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85.42</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88.34</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82.61</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a:effectLst/>
                        </a:rPr>
                        <a:t>67.67</a:t>
                      </a:r>
                      <a:endParaRPr lang="en-US" sz="1000" b="0" i="0" u="none" strike="noStrike">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70.77</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73.97</a:t>
                      </a:r>
                      <a:endParaRPr lang="en-US" sz="1000" b="0" i="0" u="none" strike="noStrike" dirty="0">
                        <a:solidFill>
                          <a:srgbClr val="000000"/>
                        </a:solidFill>
                        <a:effectLst/>
                        <a:latin typeface="Calibri" panose="020F0502020204030204" pitchFamily="34" charset="0"/>
                      </a:endParaRPr>
                    </a:p>
                  </a:txBody>
                  <a:tcPr marL="8462" marR="8462" marT="8462" marB="0" anchor="b"/>
                </a:tc>
                <a:tc>
                  <a:txBody>
                    <a:bodyPr/>
                    <a:lstStyle/>
                    <a:p>
                      <a:pPr algn="ctr" fontAlgn="b"/>
                      <a:r>
                        <a:rPr lang="en-US" sz="1000" u="none" strike="noStrike" dirty="0">
                          <a:effectLst/>
                        </a:rPr>
                        <a:t>79.29</a:t>
                      </a:r>
                      <a:endParaRPr lang="en-US" sz="1000" b="0" i="0" u="none" strike="noStrike" dirty="0">
                        <a:solidFill>
                          <a:srgbClr val="000000"/>
                        </a:solidFill>
                        <a:effectLst/>
                        <a:latin typeface="Calibri" panose="020F0502020204030204" pitchFamily="34" charset="0"/>
                      </a:endParaRPr>
                    </a:p>
                  </a:txBody>
                  <a:tcPr marL="8462" marR="8462" marT="8462" marB="0" anchor="b"/>
                </a:tc>
                <a:extLst>
                  <a:ext uri="{0D108BD9-81ED-4DB2-BD59-A6C34878D82A}">
                    <a16:rowId xmlns:a16="http://schemas.microsoft.com/office/drawing/2014/main" val="2350304334"/>
                  </a:ext>
                </a:extLst>
              </a:tr>
            </a:tbl>
          </a:graphicData>
        </a:graphic>
      </p:graphicFrame>
    </p:spTree>
    <p:extLst>
      <p:ext uri="{BB962C8B-B14F-4D97-AF65-F5344CB8AC3E}">
        <p14:creationId xmlns:p14="http://schemas.microsoft.com/office/powerpoint/2010/main" val="257436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Rectangle 2"/>
          <p:cNvSpPr/>
          <p:nvPr/>
        </p:nvSpPr>
        <p:spPr>
          <a:xfrm>
            <a:off x="7476031" y="1089800"/>
            <a:ext cx="4624984" cy="338554"/>
          </a:xfrm>
          <a:prstGeom prst="rect">
            <a:avLst/>
          </a:prstGeom>
        </p:spPr>
        <p:txBody>
          <a:bodyPr wrap="none">
            <a:spAutoFit/>
          </a:bodyPr>
          <a:lstStyle/>
          <a:p>
            <a:r>
              <a:rPr lang="en-US" sz="1600" dirty="0"/>
              <a:t>Background | Current status | Why this study  </a:t>
            </a:r>
          </a:p>
        </p:txBody>
      </p:sp>
      <p:sp>
        <p:nvSpPr>
          <p:cNvPr id="4" name="TextBox 3">
            <a:extLst>
              <a:ext uri="{FF2B5EF4-FFF2-40B4-BE49-F238E27FC236}">
                <a16:creationId xmlns:a16="http://schemas.microsoft.com/office/drawing/2014/main" id="{DA715AE0-1810-4EE9-A5B8-E08DD8E26D92}"/>
              </a:ext>
            </a:extLst>
          </p:cNvPr>
          <p:cNvSpPr txBox="1"/>
          <p:nvPr/>
        </p:nvSpPr>
        <p:spPr>
          <a:xfrm>
            <a:off x="477795" y="1461305"/>
            <a:ext cx="3328086" cy="370703"/>
          </a:xfrm>
          <a:prstGeom prst="rect">
            <a:avLst/>
          </a:prstGeom>
          <a:noFill/>
        </p:spPr>
        <p:txBody>
          <a:bodyPr wrap="square" rtlCol="0">
            <a:spAutoFit/>
          </a:bodyPr>
          <a:lstStyle/>
          <a:p>
            <a:r>
              <a:rPr lang="en-US" dirty="0"/>
              <a:t>Back Ground</a:t>
            </a:r>
          </a:p>
        </p:txBody>
      </p:sp>
      <p:sp>
        <p:nvSpPr>
          <p:cNvPr id="5" name="TextBox 4">
            <a:extLst>
              <a:ext uri="{FF2B5EF4-FFF2-40B4-BE49-F238E27FC236}">
                <a16:creationId xmlns:a16="http://schemas.microsoft.com/office/drawing/2014/main" id="{68EBAE21-C753-4DF2-BE9E-43852F165848}"/>
              </a:ext>
            </a:extLst>
          </p:cNvPr>
          <p:cNvSpPr txBox="1"/>
          <p:nvPr/>
        </p:nvSpPr>
        <p:spPr>
          <a:xfrm>
            <a:off x="477795" y="1832008"/>
            <a:ext cx="11467070" cy="3236271"/>
          </a:xfrm>
          <a:prstGeom prst="rect">
            <a:avLst/>
          </a:prstGeom>
          <a:noFill/>
        </p:spPr>
        <p:txBody>
          <a:bodyPr wrap="square" rtlCol="0">
            <a:spAutoFit/>
          </a:bodyPr>
          <a:lstStyle/>
          <a:p>
            <a:pPr marL="0" marR="0" algn="just">
              <a:lnSpc>
                <a:spcPct val="115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Introduction to industry</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Gift cards, also known as gift certificates, gift vouchers, or gift tokens, are generally issued by a retailer or bank. In addition, gift cards are used as a developmental strategy for promoting businesses, attract new customers, increase brand awareness, reduce fraud, and improve business sales. Moreover, a gift card can be utilized as an alternative source for money at a particular store or business store for purchases related to goods or services. </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 </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Area of your work – Woohoo Gift Card India _ Google reviews</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Company “</a:t>
            </a:r>
            <a:r>
              <a:rPr lang="en-US" sz="1800" dirty="0" err="1">
                <a:solidFill>
                  <a:srgbClr val="000000"/>
                </a:solidFill>
                <a:effectLst/>
                <a:latin typeface="Times New Roman" panose="02020603050405020304" pitchFamily="18" charset="0"/>
                <a:ea typeface="Calibri" panose="020F0502020204030204" pitchFamily="34" charset="0"/>
              </a:rPr>
              <a:t>Qwikcilver</a:t>
            </a:r>
            <a:r>
              <a:rPr lang="en-US" sz="1800" dirty="0">
                <a:solidFill>
                  <a:srgbClr val="000000"/>
                </a:solidFill>
                <a:effectLst/>
                <a:latin typeface="Times New Roman" panose="02020603050405020304" pitchFamily="18" charset="0"/>
                <a:ea typeface="Calibri" panose="020F0502020204030204" pitchFamily="34" charset="0"/>
              </a:rPr>
              <a:t> solutions Pvt Ltd” brand Woohoo gift card has more than 75% Market share in India, the Indian market is expected to grow to 9.34Billion by 2024. and Global industry is expected to grow by 2076 Billion by 2027.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065989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5A5F-85FD-4BEB-8E34-EA7B1D5BF6DA}"/>
              </a:ext>
            </a:extLst>
          </p:cNvPr>
          <p:cNvSpPr>
            <a:spLocks noGrp="1"/>
          </p:cNvSpPr>
          <p:nvPr>
            <p:ph type="title"/>
          </p:nvPr>
        </p:nvSpPr>
        <p:spPr/>
        <p:txBody>
          <a:bodyPr/>
          <a:lstStyle/>
          <a:p>
            <a:r>
              <a:rPr lang="en-US" dirty="0"/>
              <a:t>Features by 5 class Sentiment</a:t>
            </a:r>
          </a:p>
        </p:txBody>
      </p:sp>
      <p:graphicFrame>
        <p:nvGraphicFramePr>
          <p:cNvPr id="3" name="Table 2">
            <a:extLst>
              <a:ext uri="{FF2B5EF4-FFF2-40B4-BE49-F238E27FC236}">
                <a16:creationId xmlns:a16="http://schemas.microsoft.com/office/drawing/2014/main" id="{D3D9DDFF-D830-4D81-AD18-17B87A83C96F}"/>
              </a:ext>
            </a:extLst>
          </p:cNvPr>
          <p:cNvGraphicFramePr>
            <a:graphicFrameLocks noGrp="1"/>
          </p:cNvGraphicFramePr>
          <p:nvPr>
            <p:extLst>
              <p:ext uri="{D42A27DB-BD31-4B8C-83A1-F6EECF244321}">
                <p14:modId xmlns:p14="http://schemas.microsoft.com/office/powerpoint/2010/main" val="2998786258"/>
              </p:ext>
            </p:extLst>
          </p:nvPr>
        </p:nvGraphicFramePr>
        <p:xfrm>
          <a:off x="357101" y="1361217"/>
          <a:ext cx="6043697" cy="4454692"/>
        </p:xfrm>
        <a:graphic>
          <a:graphicData uri="http://schemas.openxmlformats.org/drawingml/2006/table">
            <a:tbl>
              <a:tblPr>
                <a:tableStyleId>{5940675A-B579-460E-94D1-54222C63F5DA}</a:tableStyleId>
              </a:tblPr>
              <a:tblGrid>
                <a:gridCol w="1817237">
                  <a:extLst>
                    <a:ext uri="{9D8B030D-6E8A-4147-A177-3AD203B41FA5}">
                      <a16:colId xmlns:a16="http://schemas.microsoft.com/office/drawing/2014/main" val="3780823875"/>
                    </a:ext>
                  </a:extLst>
                </a:gridCol>
                <a:gridCol w="704410">
                  <a:extLst>
                    <a:ext uri="{9D8B030D-6E8A-4147-A177-3AD203B41FA5}">
                      <a16:colId xmlns:a16="http://schemas.microsoft.com/office/drawing/2014/main" val="1752083183"/>
                    </a:ext>
                  </a:extLst>
                </a:gridCol>
                <a:gridCol w="803566">
                  <a:extLst>
                    <a:ext uri="{9D8B030D-6E8A-4147-A177-3AD203B41FA5}">
                      <a16:colId xmlns:a16="http://schemas.microsoft.com/office/drawing/2014/main" val="2555150186"/>
                    </a:ext>
                  </a:extLst>
                </a:gridCol>
                <a:gridCol w="605254">
                  <a:extLst>
                    <a:ext uri="{9D8B030D-6E8A-4147-A177-3AD203B41FA5}">
                      <a16:colId xmlns:a16="http://schemas.microsoft.com/office/drawing/2014/main" val="410885788"/>
                    </a:ext>
                  </a:extLst>
                </a:gridCol>
                <a:gridCol w="811654">
                  <a:extLst>
                    <a:ext uri="{9D8B030D-6E8A-4147-A177-3AD203B41FA5}">
                      <a16:colId xmlns:a16="http://schemas.microsoft.com/office/drawing/2014/main" val="1190556204"/>
                    </a:ext>
                  </a:extLst>
                </a:gridCol>
                <a:gridCol w="597166">
                  <a:extLst>
                    <a:ext uri="{9D8B030D-6E8A-4147-A177-3AD203B41FA5}">
                      <a16:colId xmlns:a16="http://schemas.microsoft.com/office/drawing/2014/main" val="4129680636"/>
                    </a:ext>
                  </a:extLst>
                </a:gridCol>
                <a:gridCol w="704410">
                  <a:extLst>
                    <a:ext uri="{9D8B030D-6E8A-4147-A177-3AD203B41FA5}">
                      <a16:colId xmlns:a16="http://schemas.microsoft.com/office/drawing/2014/main" val="3726027781"/>
                    </a:ext>
                  </a:extLst>
                </a:gridCol>
              </a:tblGrid>
              <a:tr h="304839">
                <a:tc>
                  <a:txBody>
                    <a:bodyPr/>
                    <a:lstStyle/>
                    <a:p>
                      <a:pPr algn="ctr" fontAlgn="b"/>
                      <a:r>
                        <a:rPr lang="en-US" sz="900" u="none" strike="noStrike" kern="1200" dirty="0">
                          <a:solidFill>
                            <a:schemeClr val="tx1"/>
                          </a:solidFill>
                          <a:effectLst/>
                          <a:latin typeface="+mn-lt"/>
                          <a:ea typeface="+mn-ea"/>
                          <a:cs typeface="+mn-cs"/>
                        </a:rPr>
                        <a:t>Features /  5 class sentiment</a:t>
                      </a:r>
                    </a:p>
                  </a:txBody>
                  <a:tcPr marL="8226" marR="8226" marT="8226" marB="0" anchor="ctr"/>
                </a:tc>
                <a:tc>
                  <a:txBody>
                    <a:bodyPr/>
                    <a:lstStyle/>
                    <a:p>
                      <a:pPr algn="ctr" fontAlgn="b"/>
                      <a:r>
                        <a:rPr lang="en-US" sz="900" u="none" strike="noStrike" dirty="0">
                          <a:effectLst/>
                        </a:rPr>
                        <a:t>Complaint</a:t>
                      </a:r>
                      <a:endParaRPr lang="en-US" sz="900" b="0" i="0" u="none" strike="noStrike" dirty="0">
                        <a:solidFill>
                          <a:srgbClr val="000000"/>
                        </a:solidFill>
                        <a:effectLst/>
                        <a:latin typeface="Calibri" panose="020F0502020204030204" pitchFamily="34" charset="0"/>
                      </a:endParaRPr>
                    </a:p>
                  </a:txBody>
                  <a:tcPr marL="8226" marR="8226" marT="8226" marB="0" anchor="b"/>
                </a:tc>
                <a:tc>
                  <a:txBody>
                    <a:bodyPr/>
                    <a:lstStyle/>
                    <a:p>
                      <a:pPr algn="ctr" fontAlgn="b"/>
                      <a:r>
                        <a:rPr lang="en-US" sz="900" u="none" strike="noStrike">
                          <a:effectLst/>
                        </a:rPr>
                        <a:t>Negative only</a:t>
                      </a:r>
                      <a:endParaRPr lang="en-US" sz="900" b="0" i="0" u="none" strike="noStrike">
                        <a:solidFill>
                          <a:srgbClr val="000000"/>
                        </a:solidFill>
                        <a:effectLst/>
                        <a:latin typeface="Calibri" panose="020F0502020204030204" pitchFamily="34" charset="0"/>
                      </a:endParaRPr>
                    </a:p>
                  </a:txBody>
                  <a:tcPr marL="8226" marR="8226" marT="8226" marB="0" anchor="b"/>
                </a:tc>
                <a:tc>
                  <a:txBody>
                    <a:bodyPr/>
                    <a:lstStyle/>
                    <a:p>
                      <a:pPr algn="ctr" fontAlgn="b"/>
                      <a:r>
                        <a:rPr lang="en-US" sz="900" u="none" strike="noStrike">
                          <a:effectLst/>
                        </a:rPr>
                        <a:t>Neutral</a:t>
                      </a:r>
                      <a:endParaRPr lang="en-US" sz="900" b="0" i="0" u="none" strike="noStrike">
                        <a:solidFill>
                          <a:srgbClr val="000000"/>
                        </a:solidFill>
                        <a:effectLst/>
                        <a:latin typeface="Calibri" panose="020F0502020204030204" pitchFamily="34" charset="0"/>
                      </a:endParaRPr>
                    </a:p>
                  </a:txBody>
                  <a:tcPr marL="8226" marR="8226" marT="8226" marB="0" anchor="b"/>
                </a:tc>
                <a:tc>
                  <a:txBody>
                    <a:bodyPr/>
                    <a:lstStyle/>
                    <a:p>
                      <a:pPr algn="ctr" fontAlgn="b"/>
                      <a:r>
                        <a:rPr lang="en-US" sz="900" u="none" strike="noStrike">
                          <a:effectLst/>
                        </a:rPr>
                        <a:t>Positive only</a:t>
                      </a:r>
                      <a:endParaRPr lang="en-US" sz="900" b="0" i="0" u="none" strike="noStrike">
                        <a:solidFill>
                          <a:srgbClr val="000000"/>
                        </a:solidFill>
                        <a:effectLst/>
                        <a:latin typeface="Calibri" panose="020F0502020204030204" pitchFamily="34" charset="0"/>
                      </a:endParaRPr>
                    </a:p>
                  </a:txBody>
                  <a:tcPr marL="8226" marR="8226" marT="8226" marB="0" anchor="b"/>
                </a:tc>
                <a:tc>
                  <a:txBody>
                    <a:bodyPr/>
                    <a:lstStyle/>
                    <a:p>
                      <a:pPr algn="ctr" fontAlgn="b"/>
                      <a:r>
                        <a:rPr lang="en-US" sz="900" u="none" strike="noStrike">
                          <a:effectLst/>
                        </a:rPr>
                        <a:t>Praise</a:t>
                      </a:r>
                      <a:endParaRPr lang="en-US" sz="900" b="0" i="0" u="none" strike="noStrike">
                        <a:solidFill>
                          <a:srgbClr val="000000"/>
                        </a:solidFill>
                        <a:effectLst/>
                        <a:latin typeface="Calibri" panose="020F0502020204030204" pitchFamily="34" charset="0"/>
                      </a:endParaRPr>
                    </a:p>
                  </a:txBody>
                  <a:tcPr marL="8226" marR="8226" marT="8226" marB="0" anchor="b"/>
                </a:tc>
                <a:tc>
                  <a:txBody>
                    <a:bodyPr/>
                    <a:lstStyle/>
                    <a:p>
                      <a:pPr algn="ctr" fontAlgn="b"/>
                      <a:r>
                        <a:rPr lang="en-US" sz="900" u="none" strike="noStrike">
                          <a:effectLst/>
                        </a:rPr>
                        <a:t>Grand Total</a:t>
                      </a:r>
                      <a:endParaRPr lang="en-US" sz="900" b="0" i="0" u="none" strike="noStrike">
                        <a:solidFill>
                          <a:srgbClr val="000000"/>
                        </a:solidFill>
                        <a:effectLst/>
                        <a:latin typeface="Calibri" panose="020F0502020204030204" pitchFamily="34" charset="0"/>
                      </a:endParaRPr>
                    </a:p>
                  </a:txBody>
                  <a:tcPr marL="8226" marR="8226" marT="8226" marB="0" anchor="b"/>
                </a:tc>
                <a:extLst>
                  <a:ext uri="{0D108BD9-81ED-4DB2-BD59-A6C34878D82A}">
                    <a16:rowId xmlns:a16="http://schemas.microsoft.com/office/drawing/2014/main" val="2045795531"/>
                  </a:ext>
                </a:extLst>
              </a:tr>
              <a:tr h="244109">
                <a:tc>
                  <a:txBody>
                    <a:bodyPr/>
                    <a:lstStyle/>
                    <a:p>
                      <a:pPr algn="l" rtl="0" fontAlgn="b"/>
                      <a:r>
                        <a:rPr lang="en-US" sz="900" u="none" strike="noStrike" dirty="0">
                          <a:effectLst/>
                        </a:rPr>
                        <a:t>Customer Support not good</a:t>
                      </a:r>
                      <a:endParaRPr lang="en-US" sz="900" b="0" i="0" u="none" strike="noStrike" dirty="0">
                        <a:solidFill>
                          <a:srgbClr val="000000"/>
                        </a:solidFill>
                        <a:effectLst/>
                        <a:latin typeface="Roboto Slab" panose="020B0604020202020204" charset="0"/>
                      </a:endParaRPr>
                    </a:p>
                  </a:txBody>
                  <a:tcPr marL="8226" marR="8226" marT="8226" marB="0" anchor="b"/>
                </a:tc>
                <a:tc>
                  <a:txBody>
                    <a:bodyPr/>
                    <a:lstStyle/>
                    <a:p>
                      <a:pPr algn="ctr" fontAlgn="b"/>
                      <a:r>
                        <a:rPr lang="en-US" sz="900" u="none" strike="noStrike" dirty="0">
                          <a:solidFill>
                            <a:schemeClr val="bg1"/>
                          </a:solidFill>
                          <a:effectLst/>
                        </a:rPr>
                        <a:t>31%</a:t>
                      </a:r>
                      <a:endParaRPr lang="en-US" sz="900" b="0" i="0" u="none" strike="noStrike" dirty="0">
                        <a:solidFill>
                          <a:schemeClr val="bg1"/>
                        </a:solidFill>
                        <a:effectLst/>
                        <a:latin typeface="Calibri" panose="020F0502020204030204" pitchFamily="34" charset="0"/>
                      </a:endParaRPr>
                    </a:p>
                  </a:txBody>
                  <a:tcPr marL="8226" marR="8226" marT="8226" marB="0" anchor="ctr">
                    <a:solidFill>
                      <a:srgbClr val="FF0000"/>
                    </a:solidFill>
                  </a:tcPr>
                </a:tc>
                <a:tc>
                  <a:txBody>
                    <a:bodyPr/>
                    <a:lstStyle/>
                    <a:p>
                      <a:pPr algn="ctr" fontAlgn="b"/>
                      <a:r>
                        <a:rPr lang="en-US" sz="900" u="none" strike="noStrike" dirty="0">
                          <a:effectLst/>
                        </a:rPr>
                        <a:t>5%</a:t>
                      </a:r>
                      <a:endParaRPr lang="en-US" sz="900" b="0" i="0" u="none" strike="noStrike" dirty="0">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8226" marR="8226" marT="8226" marB="0" anchor="ctr"/>
                </a:tc>
                <a:extLst>
                  <a:ext uri="{0D108BD9-81ED-4DB2-BD59-A6C34878D82A}">
                    <a16:rowId xmlns:a16="http://schemas.microsoft.com/office/drawing/2014/main" val="4138525832"/>
                  </a:ext>
                </a:extLst>
              </a:tr>
              <a:tr h="244109">
                <a:tc>
                  <a:txBody>
                    <a:bodyPr/>
                    <a:lstStyle/>
                    <a:p>
                      <a:pPr algn="l" rtl="0" fontAlgn="b"/>
                      <a:r>
                        <a:rPr lang="en-IN" sz="900" u="none" strike="noStrike" dirty="0">
                          <a:effectLst/>
                        </a:rPr>
                        <a:t>Delivery of service not good</a:t>
                      </a:r>
                      <a:endParaRPr lang="en-IN" sz="900" b="0" i="0" u="none" strike="noStrike" dirty="0">
                        <a:solidFill>
                          <a:srgbClr val="000000"/>
                        </a:solidFill>
                        <a:effectLst/>
                        <a:latin typeface="Roboto Slab" panose="020B0604020202020204" charset="0"/>
                      </a:endParaRPr>
                    </a:p>
                  </a:txBody>
                  <a:tcPr marL="8226" marR="8226" marT="8226" marB="0" anchor="b"/>
                </a:tc>
                <a:tc>
                  <a:txBody>
                    <a:bodyPr/>
                    <a:lstStyle/>
                    <a:p>
                      <a:pPr algn="ctr" fontAlgn="b"/>
                      <a:r>
                        <a:rPr lang="en-US" sz="900" u="none" strike="noStrike" dirty="0">
                          <a:solidFill>
                            <a:schemeClr val="bg1"/>
                          </a:solidFill>
                          <a:effectLst/>
                        </a:rPr>
                        <a:t>63%</a:t>
                      </a:r>
                      <a:endParaRPr lang="en-US" sz="900" b="0" i="0" u="none" strike="noStrike" dirty="0">
                        <a:solidFill>
                          <a:schemeClr val="bg1"/>
                        </a:solidFill>
                        <a:effectLst/>
                        <a:latin typeface="Calibri" panose="020F0502020204030204" pitchFamily="34" charset="0"/>
                      </a:endParaRPr>
                    </a:p>
                  </a:txBody>
                  <a:tcPr marL="8226" marR="8226" marT="8226" marB="0" anchor="ctr">
                    <a:solidFill>
                      <a:srgbClr val="FF0000"/>
                    </a:solidFill>
                  </a:tcPr>
                </a:tc>
                <a:tc>
                  <a:txBody>
                    <a:bodyPr/>
                    <a:lstStyle/>
                    <a:p>
                      <a:pPr algn="ctr" fontAlgn="b"/>
                      <a:r>
                        <a:rPr lang="en-US" sz="900" u="none" strike="noStrike" dirty="0">
                          <a:effectLst/>
                        </a:rPr>
                        <a:t>11%</a:t>
                      </a:r>
                      <a:endParaRPr lang="en-US" sz="900" b="0" i="0" u="none" strike="noStrike" dirty="0">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8226" marR="8226" marT="8226" marB="0" anchor="ctr"/>
                </a:tc>
                <a:extLst>
                  <a:ext uri="{0D108BD9-81ED-4DB2-BD59-A6C34878D82A}">
                    <a16:rowId xmlns:a16="http://schemas.microsoft.com/office/drawing/2014/main" val="1177617757"/>
                  </a:ext>
                </a:extLst>
              </a:tr>
              <a:tr h="244109">
                <a:tc>
                  <a:txBody>
                    <a:bodyPr/>
                    <a:lstStyle/>
                    <a:p>
                      <a:pPr algn="l" rtl="0" fontAlgn="b"/>
                      <a:r>
                        <a:rPr lang="en-US" sz="900" u="none" strike="noStrike" dirty="0">
                          <a:effectLst/>
                        </a:rPr>
                        <a:t>App/ Web Issues</a:t>
                      </a:r>
                      <a:endParaRPr lang="en-US" sz="900" b="0" i="0" u="none" strike="noStrike" dirty="0">
                        <a:solidFill>
                          <a:srgbClr val="000000"/>
                        </a:solidFill>
                        <a:effectLst/>
                        <a:latin typeface="Roboto Slab" panose="020B0604020202020204" charset="0"/>
                      </a:endParaRPr>
                    </a:p>
                  </a:txBody>
                  <a:tcPr marL="8226" marR="8226" marT="8226" marB="0" anchor="b"/>
                </a:tc>
                <a:tc>
                  <a:txBody>
                    <a:bodyPr/>
                    <a:lstStyle/>
                    <a:p>
                      <a:pPr algn="ctr" fontAlgn="b"/>
                      <a:r>
                        <a:rPr lang="en-US" sz="900" u="none" strike="noStrike" dirty="0">
                          <a:solidFill>
                            <a:schemeClr val="bg1"/>
                          </a:solidFill>
                          <a:effectLst/>
                        </a:rPr>
                        <a:t>65%</a:t>
                      </a:r>
                      <a:endParaRPr lang="en-US" sz="900" b="0" i="0" u="none" strike="noStrike" dirty="0">
                        <a:solidFill>
                          <a:schemeClr val="bg1"/>
                        </a:solidFill>
                        <a:effectLst/>
                        <a:latin typeface="Calibri" panose="020F0502020204030204" pitchFamily="34" charset="0"/>
                      </a:endParaRPr>
                    </a:p>
                  </a:txBody>
                  <a:tcPr marL="8226" marR="8226" marT="8226" marB="0" anchor="ctr">
                    <a:solidFill>
                      <a:srgbClr val="FF0000"/>
                    </a:solidFill>
                  </a:tcPr>
                </a:tc>
                <a:tc>
                  <a:txBody>
                    <a:bodyPr/>
                    <a:lstStyle/>
                    <a:p>
                      <a:pPr algn="ctr" fontAlgn="b"/>
                      <a:r>
                        <a:rPr lang="en-US" sz="900" u="none" strike="noStrike" dirty="0">
                          <a:solidFill>
                            <a:schemeClr val="tx1"/>
                          </a:solidFill>
                          <a:effectLst/>
                        </a:rPr>
                        <a:t>46%</a:t>
                      </a:r>
                      <a:endParaRPr lang="en-US" sz="900" b="0" i="0" u="none" strike="noStrike" dirty="0">
                        <a:solidFill>
                          <a:schemeClr val="tx1"/>
                        </a:solidFill>
                        <a:effectLst/>
                        <a:latin typeface="Calibri" panose="020F0502020204030204" pitchFamily="34" charset="0"/>
                      </a:endParaRPr>
                    </a:p>
                  </a:txBody>
                  <a:tcPr marL="8226" marR="8226" marT="8226" marB="0" anchor="ctr">
                    <a:solidFill>
                      <a:schemeClr val="bg1"/>
                    </a:solidFill>
                  </a:tcPr>
                </a:tc>
                <a:tc>
                  <a:txBody>
                    <a:bodyPr/>
                    <a:lstStyle/>
                    <a:p>
                      <a:pPr algn="ct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solidFill>
                            <a:schemeClr val="bg1"/>
                          </a:solidFill>
                          <a:effectLst/>
                        </a:rPr>
                        <a:t>24%</a:t>
                      </a:r>
                      <a:endParaRPr lang="en-US" sz="900" b="0" i="0" u="none" strike="noStrike" dirty="0">
                        <a:solidFill>
                          <a:schemeClr val="bg1"/>
                        </a:solidFill>
                        <a:effectLst/>
                        <a:latin typeface="Calibri" panose="020F0502020204030204" pitchFamily="34" charset="0"/>
                      </a:endParaRPr>
                    </a:p>
                  </a:txBody>
                  <a:tcPr marL="8226" marR="8226" marT="8226" marB="0" anchor="ctr">
                    <a:solidFill>
                      <a:srgbClr val="FF0000"/>
                    </a:solidFill>
                  </a:tcPr>
                </a:tc>
                <a:extLst>
                  <a:ext uri="{0D108BD9-81ED-4DB2-BD59-A6C34878D82A}">
                    <a16:rowId xmlns:a16="http://schemas.microsoft.com/office/drawing/2014/main" val="1911659379"/>
                  </a:ext>
                </a:extLst>
              </a:tr>
              <a:tr h="244109">
                <a:tc>
                  <a:txBody>
                    <a:bodyPr/>
                    <a:lstStyle/>
                    <a:p>
                      <a:pPr algn="l" rtl="0" fontAlgn="b"/>
                      <a:r>
                        <a:rPr lang="en-US" sz="900" u="none" strike="noStrike" dirty="0">
                          <a:effectLst/>
                        </a:rPr>
                        <a:t>Payment Issues</a:t>
                      </a:r>
                      <a:endParaRPr lang="en-US" sz="900" b="0" i="0" u="none" strike="noStrike" dirty="0">
                        <a:solidFill>
                          <a:srgbClr val="000000"/>
                        </a:solidFill>
                        <a:effectLst/>
                        <a:latin typeface="Roboto Slab" panose="020B0604020202020204" charset="0"/>
                      </a:endParaRPr>
                    </a:p>
                  </a:txBody>
                  <a:tcPr marL="8226" marR="8226" marT="8226" marB="0" anchor="b"/>
                </a:tc>
                <a:tc>
                  <a:txBody>
                    <a:bodyPr/>
                    <a:lstStyle/>
                    <a:p>
                      <a:pPr algn="ct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effectLst/>
                        </a:rPr>
                        <a:t>6%</a:t>
                      </a:r>
                      <a:endParaRPr lang="en-US" sz="900" b="0" i="0" u="none" strike="noStrike" dirty="0">
                        <a:solidFill>
                          <a:srgbClr val="000000"/>
                        </a:solidFill>
                        <a:effectLst/>
                        <a:latin typeface="Calibri" panose="020F0502020204030204" pitchFamily="34" charset="0"/>
                      </a:endParaRPr>
                    </a:p>
                  </a:txBody>
                  <a:tcPr marL="8226" marR="8226" marT="8226" marB="0" anchor="ctr"/>
                </a:tc>
                <a:extLst>
                  <a:ext uri="{0D108BD9-81ED-4DB2-BD59-A6C34878D82A}">
                    <a16:rowId xmlns:a16="http://schemas.microsoft.com/office/drawing/2014/main" val="2864558433"/>
                  </a:ext>
                </a:extLst>
              </a:tr>
              <a:tr h="244109">
                <a:tc>
                  <a:txBody>
                    <a:bodyPr/>
                    <a:lstStyle/>
                    <a:p>
                      <a:pPr algn="l" rtl="0" fontAlgn="b"/>
                      <a:r>
                        <a:rPr lang="en-US" sz="900" u="none" strike="noStrike">
                          <a:effectLst/>
                        </a:rPr>
                        <a:t>Promotion/offers Issues</a:t>
                      </a:r>
                      <a:endParaRPr lang="en-US" sz="900" b="0" i="0" u="none" strike="noStrike">
                        <a:solidFill>
                          <a:srgbClr val="000000"/>
                        </a:solidFill>
                        <a:effectLst/>
                        <a:latin typeface="Roboto Slab" panose="020B0604020202020204" charset="0"/>
                      </a:endParaRPr>
                    </a:p>
                  </a:txBody>
                  <a:tcPr marL="8226" marR="8226" marT="8226" marB="0" anchor="b"/>
                </a:tc>
                <a:tc>
                  <a:txBody>
                    <a:bodyPr/>
                    <a:lstStyle/>
                    <a:p>
                      <a:pPr algn="ctr" fontAlgn="b"/>
                      <a:r>
                        <a:rPr lang="en-US" sz="900" u="none" strike="noStrike" dirty="0">
                          <a:solidFill>
                            <a:schemeClr val="bg1"/>
                          </a:solidFill>
                          <a:effectLst/>
                        </a:rPr>
                        <a:t>27%</a:t>
                      </a:r>
                      <a:endParaRPr lang="en-US" sz="900" b="0" i="0" u="none" strike="noStrike" dirty="0">
                        <a:solidFill>
                          <a:schemeClr val="bg1"/>
                        </a:solidFill>
                        <a:effectLst/>
                        <a:latin typeface="Calibri" panose="020F0502020204030204" pitchFamily="34" charset="0"/>
                      </a:endParaRPr>
                    </a:p>
                  </a:txBody>
                  <a:tcPr marL="8226" marR="8226" marT="8226" marB="0" anchor="ctr">
                    <a:solidFill>
                      <a:srgbClr val="FF0000"/>
                    </a:solidFill>
                  </a:tcPr>
                </a:tc>
                <a:tc>
                  <a:txBody>
                    <a:bodyPr/>
                    <a:lstStyle/>
                    <a:p>
                      <a:pPr algn="ctr" fontAlgn="b"/>
                      <a:r>
                        <a:rPr lang="en-US" sz="900" u="none" strike="noStrike" dirty="0">
                          <a:effectLst/>
                        </a:rPr>
                        <a:t>11%</a:t>
                      </a:r>
                      <a:endParaRPr lang="en-US" sz="900" b="0" i="0" u="none" strike="noStrike" dirty="0">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8226" marR="8226" marT="8226" marB="0" anchor="ctr"/>
                </a:tc>
                <a:extLst>
                  <a:ext uri="{0D108BD9-81ED-4DB2-BD59-A6C34878D82A}">
                    <a16:rowId xmlns:a16="http://schemas.microsoft.com/office/drawing/2014/main" val="2609343323"/>
                  </a:ext>
                </a:extLst>
              </a:tr>
              <a:tr h="244109">
                <a:tc>
                  <a:txBody>
                    <a:bodyPr/>
                    <a:lstStyle/>
                    <a:p>
                      <a:pPr algn="l" rtl="0" fontAlgn="b"/>
                      <a:r>
                        <a:rPr lang="en-US" sz="900" u="none" strike="noStrike" dirty="0">
                          <a:effectLst/>
                        </a:rPr>
                        <a:t>Validity Issues</a:t>
                      </a:r>
                      <a:endParaRPr lang="en-US" sz="900" b="0" i="0" u="none" strike="noStrike" dirty="0">
                        <a:solidFill>
                          <a:srgbClr val="000000"/>
                        </a:solidFill>
                        <a:effectLst/>
                        <a:latin typeface="Roboto Slab" panose="020B0604020202020204" charset="0"/>
                      </a:endParaRPr>
                    </a:p>
                  </a:txBody>
                  <a:tcPr marL="8226" marR="8226" marT="8226" marB="0" anchor="b"/>
                </a:tc>
                <a:tc>
                  <a:txBody>
                    <a:bodyPr/>
                    <a:lstStyle/>
                    <a:p>
                      <a:pPr algn="ct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6" marR="8226" marT="8226" marB="0" anchor="ctr"/>
                </a:tc>
                <a:extLst>
                  <a:ext uri="{0D108BD9-81ED-4DB2-BD59-A6C34878D82A}">
                    <a16:rowId xmlns:a16="http://schemas.microsoft.com/office/drawing/2014/main" val="4221536307"/>
                  </a:ext>
                </a:extLst>
              </a:tr>
              <a:tr h="244109">
                <a:tc>
                  <a:txBody>
                    <a:bodyPr/>
                    <a:lstStyle/>
                    <a:p>
                      <a:pPr algn="l" rtl="0" fontAlgn="b"/>
                      <a:r>
                        <a:rPr lang="en-US" sz="900" u="none" strike="noStrike">
                          <a:effectLst/>
                        </a:rPr>
                        <a:t>Not Trusting the Brand</a:t>
                      </a:r>
                      <a:endParaRPr lang="en-US" sz="900" b="0" i="0" u="none" strike="noStrike">
                        <a:solidFill>
                          <a:srgbClr val="000000"/>
                        </a:solidFill>
                        <a:effectLst/>
                        <a:latin typeface="Roboto Slab" panose="020B0604020202020204" charset="0"/>
                      </a:endParaRPr>
                    </a:p>
                  </a:txBody>
                  <a:tcPr marL="8226" marR="8226" marT="8226" marB="0" anchor="b"/>
                </a:tc>
                <a:tc>
                  <a:txBody>
                    <a:bodyPr/>
                    <a:lstStyle/>
                    <a:p>
                      <a:pPr algn="ctr" fontAlgn="b"/>
                      <a:r>
                        <a:rPr lang="en-US" sz="900" u="none" strike="noStrike" dirty="0">
                          <a:solidFill>
                            <a:schemeClr val="bg1"/>
                          </a:solidFill>
                          <a:effectLst/>
                        </a:rPr>
                        <a:t>63%</a:t>
                      </a:r>
                      <a:endParaRPr lang="en-US" sz="900" b="0" i="0" u="none" strike="noStrike" dirty="0">
                        <a:solidFill>
                          <a:schemeClr val="bg1"/>
                        </a:solidFill>
                        <a:effectLst/>
                        <a:latin typeface="Calibri" panose="020F0502020204030204" pitchFamily="34" charset="0"/>
                      </a:endParaRPr>
                    </a:p>
                  </a:txBody>
                  <a:tcPr marL="8226" marR="8226" marT="8226" marB="0" anchor="ctr">
                    <a:solidFill>
                      <a:srgbClr val="FF0000"/>
                    </a:solidFill>
                  </a:tcPr>
                </a:tc>
                <a:tc>
                  <a:txBody>
                    <a:bodyPr/>
                    <a:lstStyle/>
                    <a:p>
                      <a:pPr algn="ctr" fontAlgn="b"/>
                      <a:r>
                        <a:rPr lang="en-US" sz="900" u="none" strike="noStrike" dirty="0">
                          <a:effectLst/>
                        </a:rPr>
                        <a:t>20%</a:t>
                      </a:r>
                      <a:endParaRPr lang="en-US" sz="900" b="0" i="0" u="none" strike="noStrike" dirty="0">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solidFill>
                            <a:schemeClr val="bg1"/>
                          </a:solidFill>
                          <a:effectLst/>
                        </a:rPr>
                        <a:t>18%</a:t>
                      </a:r>
                      <a:endParaRPr lang="en-US" sz="900" b="0" i="0" u="none" strike="noStrike" dirty="0">
                        <a:solidFill>
                          <a:schemeClr val="bg1"/>
                        </a:solidFill>
                        <a:effectLst/>
                        <a:latin typeface="Calibri" panose="020F0502020204030204" pitchFamily="34" charset="0"/>
                      </a:endParaRPr>
                    </a:p>
                  </a:txBody>
                  <a:tcPr marL="8226" marR="8226" marT="8226" marB="0" anchor="ctr">
                    <a:solidFill>
                      <a:srgbClr val="FF0000"/>
                    </a:solidFill>
                  </a:tcPr>
                </a:tc>
                <a:extLst>
                  <a:ext uri="{0D108BD9-81ED-4DB2-BD59-A6C34878D82A}">
                    <a16:rowId xmlns:a16="http://schemas.microsoft.com/office/drawing/2014/main" val="977675605"/>
                  </a:ext>
                </a:extLst>
              </a:tr>
              <a:tr h="244109">
                <a:tc>
                  <a:txBody>
                    <a:bodyPr/>
                    <a:lstStyle/>
                    <a:p>
                      <a:pPr algn="l" rtl="0" fontAlgn="b"/>
                      <a:r>
                        <a:rPr lang="en-US" sz="900" u="none" strike="noStrike" dirty="0">
                          <a:effectLst/>
                        </a:rPr>
                        <a:t>Speed of delivery good</a:t>
                      </a:r>
                      <a:endParaRPr lang="en-US" sz="900" b="0" i="0" u="none" strike="noStrike" dirty="0">
                        <a:solidFill>
                          <a:srgbClr val="000000"/>
                        </a:solidFill>
                        <a:effectLst/>
                        <a:latin typeface="Roboto Slab" panose="020B0604020202020204" charset="0"/>
                      </a:endParaRPr>
                    </a:p>
                  </a:txBody>
                  <a:tcPr marL="8226" marR="8226" marT="8226" marB="0" anchor="b"/>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8226" marR="8226" marT="8226" marB="0" anchor="ctr"/>
                </a:tc>
                <a:extLst>
                  <a:ext uri="{0D108BD9-81ED-4DB2-BD59-A6C34878D82A}">
                    <a16:rowId xmlns:a16="http://schemas.microsoft.com/office/drawing/2014/main" val="746752817"/>
                  </a:ext>
                </a:extLst>
              </a:tr>
              <a:tr h="244109">
                <a:tc>
                  <a:txBody>
                    <a:bodyPr/>
                    <a:lstStyle/>
                    <a:p>
                      <a:pPr algn="l" rtl="0" fontAlgn="b"/>
                      <a:r>
                        <a:rPr lang="en-US" sz="900" u="none" strike="noStrike" dirty="0">
                          <a:effectLst/>
                        </a:rPr>
                        <a:t>App/ Web good</a:t>
                      </a:r>
                      <a:endParaRPr lang="en-US" sz="900" b="0" i="0" u="none" strike="noStrike" dirty="0">
                        <a:solidFill>
                          <a:srgbClr val="000000"/>
                        </a:solidFill>
                        <a:effectLst/>
                        <a:latin typeface="Roboto Slab" panose="020B0604020202020204" charset="0"/>
                      </a:endParaRPr>
                    </a:p>
                  </a:txBody>
                  <a:tcPr marL="8226" marR="8226" marT="8226" marB="0" anchor="b"/>
                </a:tc>
                <a:tc>
                  <a:txBody>
                    <a:bodyPr/>
                    <a:lstStyle/>
                    <a:p>
                      <a:pPr algn="ct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solidFill>
                            <a:schemeClr val="tx1"/>
                          </a:solidFill>
                          <a:effectLst/>
                        </a:rPr>
                        <a:t>49%</a:t>
                      </a:r>
                      <a:endParaRPr lang="en-US" sz="900" b="0" i="0" u="none" strike="noStrike" dirty="0">
                        <a:solidFill>
                          <a:schemeClr val="tx1"/>
                        </a:solidFill>
                        <a:effectLst/>
                        <a:latin typeface="Calibri" panose="020F0502020204030204" pitchFamily="34" charset="0"/>
                      </a:endParaRPr>
                    </a:p>
                  </a:txBody>
                  <a:tcPr marL="8226" marR="8226" marT="8226" marB="0" anchor="ctr">
                    <a:solidFill>
                      <a:schemeClr val="bg1"/>
                    </a:solidFill>
                  </a:tcPr>
                </a:tc>
                <a:tc>
                  <a:txBody>
                    <a:bodyPr/>
                    <a:lstStyle/>
                    <a:p>
                      <a:pPr algn="ctr" fontAlgn="b"/>
                      <a:r>
                        <a:rPr lang="en-US" sz="900" u="none" strike="noStrike" dirty="0">
                          <a:solidFill>
                            <a:schemeClr val="bg1"/>
                          </a:solidFill>
                          <a:effectLst/>
                        </a:rPr>
                        <a:t>82%</a:t>
                      </a:r>
                      <a:endParaRPr lang="en-US" sz="900" b="0" i="0" u="none" strike="noStrike" dirty="0">
                        <a:solidFill>
                          <a:schemeClr val="bg1"/>
                        </a:solidFill>
                        <a:effectLst/>
                        <a:latin typeface="Calibri" panose="020F0502020204030204" pitchFamily="34" charset="0"/>
                      </a:endParaRPr>
                    </a:p>
                  </a:txBody>
                  <a:tcPr marL="8226" marR="8226" marT="8226" marB="0" anchor="ctr">
                    <a:solidFill>
                      <a:srgbClr val="00B050"/>
                    </a:solidFill>
                  </a:tcPr>
                </a:tc>
                <a:tc>
                  <a:txBody>
                    <a:bodyPr/>
                    <a:lstStyle/>
                    <a:p>
                      <a:pPr algn="ctr" fontAlgn="b"/>
                      <a:r>
                        <a:rPr lang="en-US" sz="900" u="none" strike="noStrike" dirty="0">
                          <a:solidFill>
                            <a:schemeClr val="bg1"/>
                          </a:solidFill>
                          <a:effectLst/>
                        </a:rPr>
                        <a:t>32%</a:t>
                      </a:r>
                      <a:endParaRPr lang="en-US" sz="900" b="0" i="0" u="none" strike="noStrike" dirty="0">
                        <a:solidFill>
                          <a:schemeClr val="bg1"/>
                        </a:solidFill>
                        <a:effectLst/>
                        <a:latin typeface="Calibri" panose="020F0502020204030204" pitchFamily="34" charset="0"/>
                      </a:endParaRPr>
                    </a:p>
                  </a:txBody>
                  <a:tcPr marL="8226" marR="8226" marT="8226" marB="0" anchor="ctr">
                    <a:solidFill>
                      <a:srgbClr val="00B050"/>
                    </a:solidFill>
                  </a:tcPr>
                </a:tc>
                <a:extLst>
                  <a:ext uri="{0D108BD9-81ED-4DB2-BD59-A6C34878D82A}">
                    <a16:rowId xmlns:a16="http://schemas.microsoft.com/office/drawing/2014/main" val="1709874046"/>
                  </a:ext>
                </a:extLst>
              </a:tr>
              <a:tr h="244109">
                <a:tc>
                  <a:txBody>
                    <a:bodyPr/>
                    <a:lstStyle/>
                    <a:p>
                      <a:pPr algn="l" rtl="0" fontAlgn="b"/>
                      <a:r>
                        <a:rPr lang="en-US" sz="900" u="none" strike="noStrike" dirty="0">
                          <a:effectLst/>
                        </a:rPr>
                        <a:t>Promotion/offers good</a:t>
                      </a:r>
                      <a:endParaRPr lang="en-US" sz="900" b="0" i="0" u="none" strike="noStrike" dirty="0">
                        <a:solidFill>
                          <a:srgbClr val="000000"/>
                        </a:solidFill>
                        <a:effectLst/>
                        <a:latin typeface="Roboto Slab" panose="020B0604020202020204" charset="0"/>
                      </a:endParaRPr>
                    </a:p>
                  </a:txBody>
                  <a:tcPr marL="8226" marR="8226" marT="8226" marB="0" anchor="b"/>
                </a:tc>
                <a:tc>
                  <a:txBody>
                    <a:bodyPr/>
                    <a:lstStyle/>
                    <a:p>
                      <a:pPr algn="ctr"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solidFill>
                            <a:schemeClr val="bg1"/>
                          </a:solidFill>
                          <a:effectLst/>
                        </a:rPr>
                        <a:t>42%</a:t>
                      </a:r>
                      <a:endParaRPr lang="en-US" sz="900" b="0" i="0" u="none" strike="noStrike" dirty="0">
                        <a:solidFill>
                          <a:schemeClr val="bg1"/>
                        </a:solidFill>
                        <a:effectLst/>
                        <a:latin typeface="Calibri" panose="020F0502020204030204" pitchFamily="34" charset="0"/>
                      </a:endParaRPr>
                    </a:p>
                  </a:txBody>
                  <a:tcPr marL="8226" marR="8226" marT="8226" marB="0" anchor="ctr">
                    <a:solidFill>
                      <a:srgbClr val="00B050"/>
                    </a:solidFill>
                  </a:tcPr>
                </a:tc>
                <a:tc>
                  <a:txBody>
                    <a:bodyPr/>
                    <a:lstStyle/>
                    <a:p>
                      <a:pPr algn="ct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8226" marR="8226" marT="8226" marB="0" anchor="ctr"/>
                </a:tc>
                <a:extLst>
                  <a:ext uri="{0D108BD9-81ED-4DB2-BD59-A6C34878D82A}">
                    <a16:rowId xmlns:a16="http://schemas.microsoft.com/office/drawing/2014/main" val="1882617283"/>
                  </a:ext>
                </a:extLst>
              </a:tr>
              <a:tr h="244109">
                <a:tc>
                  <a:txBody>
                    <a:bodyPr/>
                    <a:lstStyle/>
                    <a:p>
                      <a:pPr algn="l" rtl="0" fontAlgn="b"/>
                      <a:r>
                        <a:rPr lang="en-US" sz="900" u="none" strike="noStrike" dirty="0">
                          <a:effectLst/>
                        </a:rPr>
                        <a:t>Price is good</a:t>
                      </a:r>
                      <a:endParaRPr lang="en-US" sz="900" b="0" i="0" u="none" strike="noStrike" dirty="0">
                        <a:solidFill>
                          <a:srgbClr val="000000"/>
                        </a:solidFill>
                        <a:effectLst/>
                        <a:latin typeface="Roboto Slab" panose="020B0604020202020204" charset="0"/>
                      </a:endParaRPr>
                    </a:p>
                  </a:txBody>
                  <a:tcPr marL="8226" marR="8226" marT="8226" marB="0" anchor="b"/>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extLst>
                  <a:ext uri="{0D108BD9-81ED-4DB2-BD59-A6C34878D82A}">
                    <a16:rowId xmlns:a16="http://schemas.microsoft.com/office/drawing/2014/main" val="3390301261"/>
                  </a:ext>
                </a:extLst>
              </a:tr>
              <a:tr h="244109">
                <a:tc>
                  <a:txBody>
                    <a:bodyPr/>
                    <a:lstStyle/>
                    <a:p>
                      <a:pPr algn="l" rtl="0" fontAlgn="b"/>
                      <a:r>
                        <a:rPr lang="en-US" sz="900" u="none" strike="noStrike">
                          <a:effectLst/>
                        </a:rPr>
                        <a:t>Customer Support good</a:t>
                      </a:r>
                      <a:endParaRPr lang="en-US" sz="900" b="0" i="0" u="none" strike="noStrike">
                        <a:solidFill>
                          <a:srgbClr val="000000"/>
                        </a:solidFill>
                        <a:effectLst/>
                        <a:latin typeface="Roboto Slab" panose="020B0604020202020204" charset="0"/>
                      </a:endParaRPr>
                    </a:p>
                  </a:txBody>
                  <a:tcPr marL="8226" marR="8226" marT="8226" marB="0" anchor="b"/>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effectLst/>
                        </a:rPr>
                        <a:t>5%</a:t>
                      </a:r>
                      <a:endParaRPr lang="en-US" sz="900" b="0" i="0" u="none" strike="noStrike" dirty="0">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6" marR="8226" marT="8226" marB="0" anchor="ctr"/>
                </a:tc>
                <a:extLst>
                  <a:ext uri="{0D108BD9-81ED-4DB2-BD59-A6C34878D82A}">
                    <a16:rowId xmlns:a16="http://schemas.microsoft.com/office/drawing/2014/main" val="2668660705"/>
                  </a:ext>
                </a:extLst>
              </a:tr>
              <a:tr h="244109">
                <a:tc>
                  <a:txBody>
                    <a:bodyPr/>
                    <a:lstStyle/>
                    <a:p>
                      <a:pPr algn="l" rtl="0" fontAlgn="b"/>
                      <a:r>
                        <a:rPr lang="en-US" sz="900" u="none" strike="noStrike" dirty="0">
                          <a:effectLst/>
                        </a:rPr>
                        <a:t>Easy to use</a:t>
                      </a:r>
                      <a:endParaRPr lang="en-US" sz="900" b="0" i="0" u="none" strike="noStrike" dirty="0">
                        <a:solidFill>
                          <a:srgbClr val="000000"/>
                        </a:solidFill>
                        <a:effectLst/>
                        <a:latin typeface="Roboto Slab" panose="020B0604020202020204" charset="0"/>
                      </a:endParaRPr>
                    </a:p>
                  </a:txBody>
                  <a:tcPr marL="8226" marR="8226" marT="8226" marB="0" anchor="b"/>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solidFill>
                            <a:schemeClr val="bg1"/>
                          </a:solidFill>
                          <a:effectLst/>
                        </a:rPr>
                        <a:t>35%</a:t>
                      </a:r>
                      <a:endParaRPr lang="en-US" sz="900" b="0" i="0" u="none" strike="noStrike" dirty="0">
                        <a:solidFill>
                          <a:schemeClr val="bg1"/>
                        </a:solidFill>
                        <a:effectLst/>
                        <a:latin typeface="Calibri" panose="020F0502020204030204" pitchFamily="34" charset="0"/>
                      </a:endParaRPr>
                    </a:p>
                  </a:txBody>
                  <a:tcPr marL="8226" marR="8226" marT="8226" marB="0" anchor="ctr">
                    <a:solidFill>
                      <a:srgbClr val="00B050"/>
                    </a:solidFill>
                  </a:tcPr>
                </a:tc>
                <a:tc>
                  <a:txBody>
                    <a:bodyPr/>
                    <a:lstStyle/>
                    <a:p>
                      <a:pPr algn="ctr" fontAlgn="b"/>
                      <a:r>
                        <a:rPr lang="en-US" sz="900" u="none" strike="noStrike" dirty="0">
                          <a:effectLst/>
                        </a:rPr>
                        <a:t>6%</a:t>
                      </a:r>
                      <a:endParaRPr lang="en-US" sz="900" b="0" i="0" u="none" strike="noStrike" dirty="0">
                        <a:solidFill>
                          <a:srgbClr val="000000"/>
                        </a:solidFill>
                        <a:effectLst/>
                        <a:latin typeface="Calibri" panose="020F0502020204030204" pitchFamily="34" charset="0"/>
                      </a:endParaRPr>
                    </a:p>
                  </a:txBody>
                  <a:tcPr marL="8226" marR="8226" marT="8226" marB="0" anchor="ctr"/>
                </a:tc>
                <a:extLst>
                  <a:ext uri="{0D108BD9-81ED-4DB2-BD59-A6C34878D82A}">
                    <a16:rowId xmlns:a16="http://schemas.microsoft.com/office/drawing/2014/main" val="5718405"/>
                  </a:ext>
                </a:extLst>
              </a:tr>
              <a:tr h="244109">
                <a:tc>
                  <a:txBody>
                    <a:bodyPr/>
                    <a:lstStyle/>
                    <a:p>
                      <a:pPr algn="l" rtl="0" fontAlgn="b"/>
                      <a:r>
                        <a:rPr lang="en-IN" sz="900" u="none" strike="noStrike" dirty="0">
                          <a:effectLst/>
                        </a:rPr>
                        <a:t>Multiple Brands to choose good</a:t>
                      </a:r>
                      <a:endParaRPr lang="en-IN" sz="900" b="0" i="0" u="none" strike="noStrike" dirty="0">
                        <a:solidFill>
                          <a:srgbClr val="000000"/>
                        </a:solidFill>
                        <a:effectLst/>
                        <a:latin typeface="Calibri" panose="020F0502020204030204" pitchFamily="34" charset="0"/>
                      </a:endParaRPr>
                    </a:p>
                  </a:txBody>
                  <a:tcPr marL="8226" marR="8226" marT="8226" marB="0" anchor="b"/>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solidFill>
                            <a:schemeClr val="bg1"/>
                          </a:solidFill>
                          <a:effectLst/>
                        </a:rPr>
                        <a:t>21%</a:t>
                      </a:r>
                      <a:endParaRPr lang="en-US" sz="900" b="0" i="0" u="none" strike="noStrike">
                        <a:solidFill>
                          <a:schemeClr val="bg1"/>
                        </a:solidFill>
                        <a:effectLst/>
                        <a:latin typeface="Calibri" panose="020F0502020204030204" pitchFamily="34" charset="0"/>
                      </a:endParaRPr>
                    </a:p>
                  </a:txBody>
                  <a:tcPr marL="8226" marR="8226" marT="8226" marB="0" anchor="ctr">
                    <a:solidFill>
                      <a:srgbClr val="00B050"/>
                    </a:solidFill>
                  </a:tcPr>
                </a:tc>
                <a:tc>
                  <a:txBody>
                    <a:bodyPr/>
                    <a:lstStyle/>
                    <a:p>
                      <a:pPr algn="ctr" fontAlgn="b"/>
                      <a:r>
                        <a:rPr lang="en-US" sz="900" u="none" strike="noStrike" dirty="0">
                          <a:effectLst/>
                        </a:rPr>
                        <a:t>4%</a:t>
                      </a:r>
                      <a:endParaRPr lang="en-US" sz="900" b="0" i="0" u="none" strike="noStrike" dirty="0">
                        <a:solidFill>
                          <a:srgbClr val="000000"/>
                        </a:solidFill>
                        <a:effectLst/>
                        <a:latin typeface="Calibri" panose="020F0502020204030204" pitchFamily="34" charset="0"/>
                      </a:endParaRPr>
                    </a:p>
                  </a:txBody>
                  <a:tcPr marL="8226" marR="8226" marT="8226" marB="0" anchor="ctr"/>
                </a:tc>
                <a:extLst>
                  <a:ext uri="{0D108BD9-81ED-4DB2-BD59-A6C34878D82A}">
                    <a16:rowId xmlns:a16="http://schemas.microsoft.com/office/drawing/2014/main" val="3471955690"/>
                  </a:ext>
                </a:extLst>
              </a:tr>
              <a:tr h="244109">
                <a:tc>
                  <a:txBody>
                    <a:bodyPr/>
                    <a:lstStyle/>
                    <a:p>
                      <a:pPr algn="l" rtl="0" fontAlgn="b"/>
                      <a:r>
                        <a:rPr lang="en-US" sz="900" u="none" strike="noStrike" dirty="0">
                          <a:effectLst/>
                        </a:rPr>
                        <a:t>Delivery of service good</a:t>
                      </a:r>
                      <a:endParaRPr lang="en-US" sz="900" b="0" i="0" u="none" strike="noStrike" dirty="0">
                        <a:solidFill>
                          <a:srgbClr val="000000"/>
                        </a:solidFill>
                        <a:effectLst/>
                        <a:latin typeface="Roboto Slab" panose="020B0604020202020204" charset="0"/>
                      </a:endParaRPr>
                    </a:p>
                  </a:txBody>
                  <a:tcPr marL="8226" marR="8226" marT="8226" marB="0" anchor="b"/>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solidFill>
                            <a:schemeClr val="bg1"/>
                          </a:solidFill>
                          <a:effectLst/>
                        </a:rPr>
                        <a:t>25%</a:t>
                      </a:r>
                      <a:endParaRPr lang="en-US" sz="900" b="0" i="0" u="none" strike="noStrike" dirty="0">
                        <a:solidFill>
                          <a:schemeClr val="bg1"/>
                        </a:solidFill>
                        <a:effectLst/>
                        <a:latin typeface="Calibri" panose="020F0502020204030204" pitchFamily="34" charset="0"/>
                      </a:endParaRPr>
                    </a:p>
                  </a:txBody>
                  <a:tcPr marL="8226" marR="8226" marT="8226" marB="0" anchor="ctr">
                    <a:solidFill>
                      <a:srgbClr val="00B050"/>
                    </a:solidFill>
                  </a:tcPr>
                </a:tc>
                <a:tc>
                  <a:txBody>
                    <a:bodyPr/>
                    <a:lstStyle/>
                    <a:p>
                      <a:pPr algn="ctr" fontAlgn="b"/>
                      <a:r>
                        <a:rPr lang="en-US" sz="900" u="none" strike="noStrike" dirty="0">
                          <a:effectLst/>
                        </a:rPr>
                        <a:t>4%</a:t>
                      </a:r>
                      <a:endParaRPr lang="en-US" sz="900" b="0" i="0" u="none" strike="noStrike" dirty="0">
                        <a:solidFill>
                          <a:srgbClr val="000000"/>
                        </a:solidFill>
                        <a:effectLst/>
                        <a:latin typeface="Calibri" panose="020F0502020204030204" pitchFamily="34" charset="0"/>
                      </a:endParaRPr>
                    </a:p>
                  </a:txBody>
                  <a:tcPr marL="8226" marR="8226" marT="8226" marB="0" anchor="ctr"/>
                </a:tc>
                <a:extLst>
                  <a:ext uri="{0D108BD9-81ED-4DB2-BD59-A6C34878D82A}">
                    <a16:rowId xmlns:a16="http://schemas.microsoft.com/office/drawing/2014/main" val="3160800250"/>
                  </a:ext>
                </a:extLst>
              </a:tr>
              <a:tr h="244109">
                <a:tc>
                  <a:txBody>
                    <a:bodyPr/>
                    <a:lstStyle/>
                    <a:p>
                      <a:pPr algn="l" rtl="0" fontAlgn="b"/>
                      <a:r>
                        <a:rPr lang="en-US" sz="900" u="none" strike="noStrike" dirty="0">
                          <a:effectLst/>
                        </a:rPr>
                        <a:t>Payment Good</a:t>
                      </a:r>
                      <a:endParaRPr lang="en-US" sz="900" b="0" i="0" u="none" strike="noStrike" dirty="0">
                        <a:solidFill>
                          <a:srgbClr val="000000"/>
                        </a:solidFill>
                        <a:effectLst/>
                        <a:latin typeface="Roboto Slab" panose="020B0604020202020204" charset="0"/>
                      </a:endParaRPr>
                    </a:p>
                  </a:txBody>
                  <a:tcPr marL="8226" marR="8226" marT="8226" marB="0" anchor="b"/>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effectLst/>
                        </a:rPr>
                        <a:t>6%</a:t>
                      </a:r>
                      <a:endParaRPr lang="en-US" sz="900" b="0" i="0" u="none" strike="noStrike" dirty="0">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8226" marR="8226" marT="8226" marB="0" anchor="ctr"/>
                </a:tc>
                <a:extLst>
                  <a:ext uri="{0D108BD9-81ED-4DB2-BD59-A6C34878D82A}">
                    <a16:rowId xmlns:a16="http://schemas.microsoft.com/office/drawing/2014/main" val="4292690520"/>
                  </a:ext>
                </a:extLst>
              </a:tr>
              <a:tr h="244109">
                <a:tc>
                  <a:txBody>
                    <a:bodyPr/>
                    <a:lstStyle/>
                    <a:p>
                      <a:pPr algn="l" fontAlgn="b"/>
                      <a:endParaRPr lang="en-US" sz="900" b="0" i="0" u="none" strike="noStrike" dirty="0">
                        <a:solidFill>
                          <a:srgbClr val="000000"/>
                        </a:solidFill>
                        <a:effectLst/>
                        <a:latin typeface="Calibri" panose="020F0502020204030204" pitchFamily="34" charset="0"/>
                      </a:endParaRPr>
                    </a:p>
                  </a:txBody>
                  <a:tcPr marL="8226" marR="8226" marT="8226" marB="0" anchor="b"/>
                </a:tc>
                <a:tc>
                  <a:txBody>
                    <a:bodyPr/>
                    <a:lstStyle/>
                    <a:p>
                      <a:pPr algn="ctr" fontAlgn="b"/>
                      <a:r>
                        <a:rPr lang="en-US" sz="900" u="none" strike="noStrike">
                          <a:effectLst/>
                        </a:rPr>
                        <a:t>624</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547</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74</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a:effectLst/>
                        </a:rPr>
                        <a:t>1172</a:t>
                      </a:r>
                      <a:endParaRPr lang="en-US" sz="900" b="0" i="0" u="none" strike="noStrike">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effectLst/>
                        </a:rPr>
                        <a:t>365</a:t>
                      </a:r>
                      <a:endParaRPr lang="en-US" sz="900" b="0" i="0" u="none" strike="noStrike" dirty="0">
                        <a:solidFill>
                          <a:srgbClr val="000000"/>
                        </a:solidFill>
                        <a:effectLst/>
                        <a:latin typeface="Calibri" panose="020F0502020204030204" pitchFamily="34" charset="0"/>
                      </a:endParaRPr>
                    </a:p>
                  </a:txBody>
                  <a:tcPr marL="8226" marR="8226" marT="8226" marB="0" anchor="ctr"/>
                </a:tc>
                <a:tc>
                  <a:txBody>
                    <a:bodyPr/>
                    <a:lstStyle/>
                    <a:p>
                      <a:pPr algn="ctr" fontAlgn="b"/>
                      <a:r>
                        <a:rPr lang="en-US" sz="900" u="none" strike="noStrike" dirty="0">
                          <a:effectLst/>
                        </a:rPr>
                        <a:t>2782</a:t>
                      </a:r>
                      <a:endParaRPr lang="en-US" sz="900" b="0" i="0" u="none" strike="noStrike" dirty="0">
                        <a:solidFill>
                          <a:srgbClr val="000000"/>
                        </a:solidFill>
                        <a:effectLst/>
                        <a:latin typeface="Calibri" panose="020F0502020204030204" pitchFamily="34" charset="0"/>
                      </a:endParaRPr>
                    </a:p>
                  </a:txBody>
                  <a:tcPr marL="8226" marR="8226" marT="8226" marB="0" anchor="ctr"/>
                </a:tc>
                <a:extLst>
                  <a:ext uri="{0D108BD9-81ED-4DB2-BD59-A6C34878D82A}">
                    <a16:rowId xmlns:a16="http://schemas.microsoft.com/office/drawing/2014/main" val="2972121931"/>
                  </a:ext>
                </a:extLst>
              </a:tr>
            </a:tbl>
          </a:graphicData>
        </a:graphic>
      </p:graphicFrame>
      <p:sp>
        <p:nvSpPr>
          <p:cNvPr id="5" name="TextBox 4">
            <a:extLst>
              <a:ext uri="{FF2B5EF4-FFF2-40B4-BE49-F238E27FC236}">
                <a16:creationId xmlns:a16="http://schemas.microsoft.com/office/drawing/2014/main" id="{E9C75C2B-0A18-46FB-B4B5-F67157781D38}"/>
              </a:ext>
            </a:extLst>
          </p:cNvPr>
          <p:cNvSpPr txBox="1"/>
          <p:nvPr/>
        </p:nvSpPr>
        <p:spPr>
          <a:xfrm>
            <a:off x="6549081" y="1239961"/>
            <a:ext cx="5420498" cy="5478423"/>
          </a:xfrm>
          <a:prstGeom prst="rect">
            <a:avLst/>
          </a:prstGeom>
          <a:noFill/>
        </p:spPr>
        <p:txBody>
          <a:bodyPr wrap="square">
            <a:spAutoFit/>
          </a:bodyPr>
          <a:lstStyle/>
          <a:p>
            <a:r>
              <a:rPr lang="en-IN" sz="1400" dirty="0">
                <a:latin typeface="+mj-lt"/>
              </a:rPr>
              <a:t>Overall 32 % of the customers feel the App/web good , 24 % of the Customers feel that there are issues in the App/ Web which needs to be fixed.  3</a:t>
            </a:r>
            <a:r>
              <a:rPr lang="en-IN" sz="1400" baseline="30000" dirty="0">
                <a:latin typeface="+mj-lt"/>
              </a:rPr>
              <a:t>rd</a:t>
            </a:r>
            <a:r>
              <a:rPr lang="en-IN" sz="1400" dirty="0">
                <a:latin typeface="+mj-lt"/>
              </a:rPr>
              <a:t> highest  is Not trusting the Brand   having 18 %. </a:t>
            </a:r>
          </a:p>
          <a:p>
            <a:endParaRPr lang="en-IN" sz="1400" dirty="0">
              <a:latin typeface="+mj-lt"/>
            </a:endParaRPr>
          </a:p>
          <a:p>
            <a:r>
              <a:rPr lang="en-IN" sz="1400" b="1" dirty="0">
                <a:latin typeface="+mj-lt"/>
              </a:rPr>
              <a:t>Praise</a:t>
            </a:r>
          </a:p>
          <a:p>
            <a:r>
              <a:rPr lang="en-IN" sz="1400" dirty="0">
                <a:latin typeface="+mj-lt"/>
              </a:rPr>
              <a:t>Under the Sentiments wise Praise stands significantly high with 82% customers feeling the app / web application is good.</a:t>
            </a:r>
          </a:p>
          <a:p>
            <a:endParaRPr lang="en-IN" sz="1400" dirty="0">
              <a:latin typeface="+mj-lt"/>
            </a:endParaRPr>
          </a:p>
          <a:p>
            <a:r>
              <a:rPr lang="en-IN" sz="1400" dirty="0">
                <a:latin typeface="+mj-lt"/>
              </a:rPr>
              <a:t>Promotion/offers good 42% , Easy to use 35%, </a:t>
            </a:r>
            <a:r>
              <a:rPr lang="en-US" sz="1400" u="none" strike="noStrike" dirty="0">
                <a:effectLst/>
                <a:latin typeface="+mj-lt"/>
                <a:cs typeface="Calibri" panose="020F0502020204030204" pitchFamily="34" charset="0"/>
              </a:rPr>
              <a:t>delivery of service is Good 25% and </a:t>
            </a:r>
            <a:r>
              <a:rPr lang="en-IN" sz="1400" dirty="0">
                <a:latin typeface="+mj-lt"/>
              </a:rPr>
              <a:t>Access to </a:t>
            </a:r>
            <a:r>
              <a:rPr lang="en-US" sz="1400" u="none" strike="noStrike" dirty="0">
                <a:effectLst/>
                <a:latin typeface="+mj-lt"/>
                <a:cs typeface="Calibri" panose="020F0502020204030204" pitchFamily="34" charset="0"/>
              </a:rPr>
              <a:t>Multiple Brands to choose for purchase 21% ar</a:t>
            </a:r>
            <a:r>
              <a:rPr lang="en-US" sz="1400" dirty="0">
                <a:latin typeface="+mj-lt"/>
                <a:cs typeface="Calibri" panose="020F0502020204030204" pitchFamily="34" charset="0"/>
              </a:rPr>
              <a:t>e  the other key features customers lookout for while purchasing gift card. Brand should focus on to increase the Positive only and praise</a:t>
            </a:r>
          </a:p>
          <a:p>
            <a:endParaRPr lang="en-US" sz="1400" b="0" i="0" u="none" strike="noStrike" dirty="0">
              <a:solidFill>
                <a:srgbClr val="000000"/>
              </a:solidFill>
              <a:effectLst/>
              <a:latin typeface="+mj-lt"/>
              <a:cs typeface="Calibri" panose="020F0502020204030204" pitchFamily="34" charset="0"/>
            </a:endParaRPr>
          </a:p>
          <a:p>
            <a:r>
              <a:rPr lang="en-US" sz="1400" b="1" i="0" u="none" strike="noStrike" dirty="0">
                <a:solidFill>
                  <a:srgbClr val="000000"/>
                </a:solidFill>
                <a:effectLst/>
                <a:latin typeface="+mj-lt"/>
                <a:cs typeface="Calibri" panose="020F0502020204030204" pitchFamily="34" charset="0"/>
              </a:rPr>
              <a:t>Complaint</a:t>
            </a:r>
          </a:p>
          <a:p>
            <a:endParaRPr lang="en-US" sz="1400" b="0" i="0" u="none" strike="noStrike" dirty="0">
              <a:solidFill>
                <a:srgbClr val="000000"/>
              </a:solidFill>
              <a:effectLst/>
              <a:latin typeface="+mj-lt"/>
              <a:cs typeface="Calibri" panose="020F0502020204030204" pitchFamily="34" charset="0"/>
            </a:endParaRPr>
          </a:p>
          <a:p>
            <a:r>
              <a:rPr lang="en-IN" sz="1400" dirty="0">
                <a:solidFill>
                  <a:srgbClr val="000000"/>
                </a:solidFill>
                <a:latin typeface="+mj-lt"/>
                <a:cs typeface="Calibri" panose="020F0502020204030204" pitchFamily="34" charset="0"/>
              </a:rPr>
              <a:t>App/ Web Issues 65%, Delivery of service not good 63%, Not Trusting the Brand63%, Customer Support not good 31%, are the Key product features due to which the customers have given complaints and Negative only reviews.</a:t>
            </a:r>
          </a:p>
          <a:p>
            <a:r>
              <a:rPr lang="en-IN" sz="1400" dirty="0">
                <a:solidFill>
                  <a:srgbClr val="000000"/>
                </a:solidFill>
                <a:latin typeface="+mj-lt"/>
                <a:cs typeface="Calibri" panose="020F0502020204030204" pitchFamily="34" charset="0"/>
              </a:rPr>
              <a:t>Brand should focus on reducing the scores and improving the service.</a:t>
            </a:r>
          </a:p>
          <a:p>
            <a:endParaRPr lang="en-IN" sz="1400" dirty="0">
              <a:solidFill>
                <a:srgbClr val="000000"/>
              </a:solidFill>
              <a:latin typeface="+mj-lt"/>
              <a:cs typeface="Calibri" panose="020F0502020204030204" pitchFamily="34" charset="0"/>
            </a:endParaRPr>
          </a:p>
          <a:p>
            <a:endParaRPr lang="en-IN" sz="1400" dirty="0">
              <a:solidFill>
                <a:srgbClr val="000000"/>
              </a:solidFill>
              <a:latin typeface="+mj-lt"/>
              <a:cs typeface="Calibri" panose="020F0502020204030204" pitchFamily="34" charset="0"/>
            </a:endParaRPr>
          </a:p>
        </p:txBody>
      </p:sp>
    </p:spTree>
    <p:extLst>
      <p:ext uri="{BB962C8B-B14F-4D97-AF65-F5344CB8AC3E}">
        <p14:creationId xmlns:p14="http://schemas.microsoft.com/office/powerpoint/2010/main" val="3478691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ED61-3F7A-42AE-95B7-4460DAB5ADBB}"/>
              </a:ext>
            </a:extLst>
          </p:cNvPr>
          <p:cNvSpPr>
            <a:spLocks noGrp="1"/>
          </p:cNvSpPr>
          <p:nvPr>
            <p:ph type="title"/>
          </p:nvPr>
        </p:nvSpPr>
        <p:spPr/>
        <p:txBody>
          <a:bodyPr>
            <a:normAutofit/>
          </a:bodyPr>
          <a:lstStyle/>
          <a:p>
            <a:r>
              <a:rPr lang="en-US" sz="3600" dirty="0"/>
              <a:t>Trend analysis- Features- Complaint</a:t>
            </a:r>
            <a:endParaRPr lang="en-US" dirty="0"/>
          </a:p>
        </p:txBody>
      </p:sp>
      <p:graphicFrame>
        <p:nvGraphicFramePr>
          <p:cNvPr id="3" name="Table 2">
            <a:extLst>
              <a:ext uri="{FF2B5EF4-FFF2-40B4-BE49-F238E27FC236}">
                <a16:creationId xmlns:a16="http://schemas.microsoft.com/office/drawing/2014/main" id="{48862D70-B04F-4C2D-A257-87CD47E01400}"/>
              </a:ext>
            </a:extLst>
          </p:cNvPr>
          <p:cNvGraphicFramePr>
            <a:graphicFrameLocks noGrp="1"/>
          </p:cNvGraphicFramePr>
          <p:nvPr>
            <p:extLst>
              <p:ext uri="{D42A27DB-BD31-4B8C-83A1-F6EECF244321}">
                <p14:modId xmlns:p14="http://schemas.microsoft.com/office/powerpoint/2010/main" val="2152311539"/>
              </p:ext>
            </p:extLst>
          </p:nvPr>
        </p:nvGraphicFramePr>
        <p:xfrm>
          <a:off x="838200" y="1388677"/>
          <a:ext cx="10515599" cy="3173658"/>
        </p:xfrm>
        <a:graphic>
          <a:graphicData uri="http://schemas.openxmlformats.org/drawingml/2006/table">
            <a:tbl>
              <a:tblPr>
                <a:tableStyleId>{5940675A-B579-460E-94D1-54222C63F5DA}</a:tableStyleId>
              </a:tblPr>
              <a:tblGrid>
                <a:gridCol w="2119183">
                  <a:extLst>
                    <a:ext uri="{9D8B030D-6E8A-4147-A177-3AD203B41FA5}">
                      <a16:colId xmlns:a16="http://schemas.microsoft.com/office/drawing/2014/main" val="2528483863"/>
                    </a:ext>
                  </a:extLst>
                </a:gridCol>
                <a:gridCol w="1049552">
                  <a:extLst>
                    <a:ext uri="{9D8B030D-6E8A-4147-A177-3AD203B41FA5}">
                      <a16:colId xmlns:a16="http://schemas.microsoft.com/office/drawing/2014/main" val="804433087"/>
                    </a:ext>
                  </a:extLst>
                </a:gridCol>
                <a:gridCol w="1049552">
                  <a:extLst>
                    <a:ext uri="{9D8B030D-6E8A-4147-A177-3AD203B41FA5}">
                      <a16:colId xmlns:a16="http://schemas.microsoft.com/office/drawing/2014/main" val="3450403102"/>
                    </a:ext>
                  </a:extLst>
                </a:gridCol>
                <a:gridCol w="1049552">
                  <a:extLst>
                    <a:ext uri="{9D8B030D-6E8A-4147-A177-3AD203B41FA5}">
                      <a16:colId xmlns:a16="http://schemas.microsoft.com/office/drawing/2014/main" val="3489620047"/>
                    </a:ext>
                  </a:extLst>
                </a:gridCol>
                <a:gridCol w="1049552">
                  <a:extLst>
                    <a:ext uri="{9D8B030D-6E8A-4147-A177-3AD203B41FA5}">
                      <a16:colId xmlns:a16="http://schemas.microsoft.com/office/drawing/2014/main" val="2214723176"/>
                    </a:ext>
                  </a:extLst>
                </a:gridCol>
                <a:gridCol w="1049552">
                  <a:extLst>
                    <a:ext uri="{9D8B030D-6E8A-4147-A177-3AD203B41FA5}">
                      <a16:colId xmlns:a16="http://schemas.microsoft.com/office/drawing/2014/main" val="4066168624"/>
                    </a:ext>
                  </a:extLst>
                </a:gridCol>
                <a:gridCol w="1049552">
                  <a:extLst>
                    <a:ext uri="{9D8B030D-6E8A-4147-A177-3AD203B41FA5}">
                      <a16:colId xmlns:a16="http://schemas.microsoft.com/office/drawing/2014/main" val="587253099"/>
                    </a:ext>
                  </a:extLst>
                </a:gridCol>
                <a:gridCol w="1049552">
                  <a:extLst>
                    <a:ext uri="{9D8B030D-6E8A-4147-A177-3AD203B41FA5}">
                      <a16:colId xmlns:a16="http://schemas.microsoft.com/office/drawing/2014/main" val="1692867890"/>
                    </a:ext>
                  </a:extLst>
                </a:gridCol>
                <a:gridCol w="1049552">
                  <a:extLst>
                    <a:ext uri="{9D8B030D-6E8A-4147-A177-3AD203B41FA5}">
                      <a16:colId xmlns:a16="http://schemas.microsoft.com/office/drawing/2014/main" val="256701084"/>
                    </a:ext>
                  </a:extLst>
                </a:gridCol>
              </a:tblGrid>
              <a:tr h="184638">
                <a:tc>
                  <a:txBody>
                    <a:bodyPr/>
                    <a:lstStyle/>
                    <a:p>
                      <a:pPr algn="ctr" fontAlgn="b"/>
                      <a:r>
                        <a:rPr lang="en-US" sz="1000" b="1" u="none" strike="noStrike" dirty="0">
                          <a:effectLst/>
                        </a:rPr>
                        <a:t>Year</a:t>
                      </a:r>
                      <a:endParaRPr lang="en-US" sz="1000" b="1"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b="1" u="none" strike="noStrike" dirty="0">
                          <a:effectLst/>
                        </a:rPr>
                        <a:t>2015</a:t>
                      </a:r>
                      <a:endParaRPr lang="en-US" sz="1000" b="1"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b="1" u="none" strike="noStrike" dirty="0">
                          <a:effectLst/>
                        </a:rPr>
                        <a:t>2016</a:t>
                      </a:r>
                      <a:endParaRPr lang="en-US" sz="1000" b="1"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b="1" u="none" strike="noStrike" dirty="0">
                          <a:effectLst/>
                        </a:rPr>
                        <a:t>2017</a:t>
                      </a:r>
                      <a:endParaRPr lang="en-US" sz="1000" b="1"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b="1" u="none" strike="noStrike" dirty="0">
                          <a:effectLst/>
                        </a:rPr>
                        <a:t>2018</a:t>
                      </a:r>
                      <a:endParaRPr lang="en-US" sz="1000" b="1"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b="1" u="none" strike="noStrike" dirty="0">
                          <a:effectLst/>
                        </a:rPr>
                        <a:t>2019</a:t>
                      </a:r>
                      <a:endParaRPr lang="en-US" sz="1000" b="1"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b="1" u="none" strike="noStrike" dirty="0">
                          <a:effectLst/>
                        </a:rPr>
                        <a:t>2020</a:t>
                      </a:r>
                      <a:endParaRPr lang="en-US" sz="1000" b="1"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b="1" u="none" strike="noStrike" dirty="0">
                          <a:effectLst/>
                        </a:rPr>
                        <a:t>2021</a:t>
                      </a:r>
                      <a:endParaRPr lang="en-US" sz="1000" b="1"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b="1" u="none" strike="noStrike" dirty="0">
                          <a:effectLst/>
                        </a:rPr>
                        <a:t>Total</a:t>
                      </a:r>
                      <a:endParaRPr lang="en-US" sz="1000" b="1" i="0" u="none" strike="noStrike" dirty="0">
                        <a:solidFill>
                          <a:srgbClr val="000000"/>
                        </a:solidFill>
                        <a:effectLst/>
                        <a:latin typeface="Calibri" panose="020F0502020204030204" pitchFamily="34" charset="0"/>
                      </a:endParaRPr>
                    </a:p>
                  </a:txBody>
                  <a:tcPr marL="8792" marR="8792" marT="8792" marB="0" anchor="b"/>
                </a:tc>
                <a:extLst>
                  <a:ext uri="{0D108BD9-81ED-4DB2-BD59-A6C34878D82A}">
                    <a16:rowId xmlns:a16="http://schemas.microsoft.com/office/drawing/2014/main" val="639465300"/>
                  </a:ext>
                </a:extLst>
              </a:tr>
              <a:tr h="206058">
                <a:tc>
                  <a:txBody>
                    <a:bodyPr/>
                    <a:lstStyle/>
                    <a:p>
                      <a:pPr algn="l" rtl="0" fontAlgn="b"/>
                      <a:r>
                        <a:rPr lang="en-US" sz="1000" u="none" strike="noStrike" dirty="0">
                          <a:effectLst/>
                        </a:rPr>
                        <a:t>Customer Support not good</a:t>
                      </a:r>
                      <a:endParaRPr lang="en-US" sz="1000" b="0" i="0" u="none" strike="noStrike" dirty="0">
                        <a:solidFill>
                          <a:srgbClr val="000000"/>
                        </a:solidFill>
                        <a:effectLst/>
                        <a:latin typeface="Roboto Slab" panose="020B0604020202020204" charset="0"/>
                      </a:endParaRPr>
                    </a:p>
                  </a:txBody>
                  <a:tcPr marL="8792" marR="8792" marT="8792" marB="0" anchor="b"/>
                </a:tc>
                <a:tc>
                  <a:txBody>
                    <a:bodyPr/>
                    <a:lstStyle/>
                    <a:p>
                      <a:pPr algn="ctr" fontAlgn="b"/>
                      <a:r>
                        <a:rPr lang="en-US" sz="1000" u="none" strike="noStrike" dirty="0">
                          <a:effectLst/>
                        </a:rPr>
                        <a:t>18%</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effectLst/>
                        </a:rPr>
                        <a:t>34%</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33%</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28%</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37%</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48%</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solidFill>
                            <a:schemeClr val="bg1"/>
                          </a:solidFill>
                          <a:effectLst/>
                        </a:rPr>
                        <a:t>54%</a:t>
                      </a:r>
                      <a:endParaRPr lang="en-US" sz="1000" b="0" i="0" u="none" strike="noStrike" dirty="0">
                        <a:solidFill>
                          <a:schemeClr val="bg1"/>
                        </a:solidFill>
                        <a:effectLst/>
                        <a:latin typeface="Calibri" panose="020F0502020204030204" pitchFamily="34" charset="0"/>
                      </a:endParaRPr>
                    </a:p>
                  </a:txBody>
                  <a:tcPr marL="8792" marR="8792" marT="8792" marB="0" anchor="b">
                    <a:solidFill>
                      <a:srgbClr val="FF0000"/>
                    </a:solidFill>
                  </a:tcPr>
                </a:tc>
                <a:tc>
                  <a:txBody>
                    <a:bodyPr/>
                    <a:lstStyle/>
                    <a:p>
                      <a:pPr algn="ctr" fontAlgn="b"/>
                      <a:r>
                        <a:rPr lang="en-US" sz="1000" u="none" strike="noStrike">
                          <a:effectLst/>
                        </a:rPr>
                        <a:t>31%</a:t>
                      </a:r>
                      <a:endParaRPr lang="en-US" sz="1000" b="0" i="0" u="none" strike="noStrike">
                        <a:solidFill>
                          <a:srgbClr val="000000"/>
                        </a:solidFill>
                        <a:effectLst/>
                        <a:latin typeface="Calibri" panose="020F0502020204030204" pitchFamily="34" charset="0"/>
                      </a:endParaRPr>
                    </a:p>
                  </a:txBody>
                  <a:tcPr marL="8792" marR="8792" marT="8792" marB="0" anchor="b"/>
                </a:tc>
                <a:extLst>
                  <a:ext uri="{0D108BD9-81ED-4DB2-BD59-A6C34878D82A}">
                    <a16:rowId xmlns:a16="http://schemas.microsoft.com/office/drawing/2014/main" val="3757636495"/>
                  </a:ext>
                </a:extLst>
              </a:tr>
              <a:tr h="164757">
                <a:tc>
                  <a:txBody>
                    <a:bodyPr/>
                    <a:lstStyle/>
                    <a:p>
                      <a:pPr algn="l" rtl="0" fontAlgn="b"/>
                      <a:r>
                        <a:rPr lang="en-IN" sz="1000" u="none" strike="noStrike">
                          <a:effectLst/>
                        </a:rPr>
                        <a:t>Delivery of service not good</a:t>
                      </a:r>
                      <a:endParaRPr lang="en-IN"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000" u="none" strike="noStrike" dirty="0">
                          <a:effectLst/>
                        </a:rPr>
                        <a:t>54%</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effectLst/>
                        </a:rPr>
                        <a:t>59%</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69%</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64%</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63%</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68%</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solidFill>
                            <a:schemeClr val="bg1"/>
                          </a:solidFill>
                          <a:effectLst/>
                        </a:rPr>
                        <a:t>79%</a:t>
                      </a:r>
                      <a:endParaRPr lang="en-US" sz="1000" b="0" i="0" u="none" strike="noStrike" dirty="0">
                        <a:solidFill>
                          <a:schemeClr val="bg1"/>
                        </a:solidFill>
                        <a:effectLst/>
                        <a:latin typeface="Calibri" panose="020F0502020204030204" pitchFamily="34" charset="0"/>
                      </a:endParaRPr>
                    </a:p>
                  </a:txBody>
                  <a:tcPr marL="8792" marR="8792" marT="8792" marB="0" anchor="b">
                    <a:solidFill>
                      <a:srgbClr val="FF0000"/>
                    </a:solidFill>
                  </a:tcPr>
                </a:tc>
                <a:tc>
                  <a:txBody>
                    <a:bodyPr/>
                    <a:lstStyle/>
                    <a:p>
                      <a:pPr algn="ctr" fontAlgn="b"/>
                      <a:r>
                        <a:rPr lang="en-US" sz="1000" u="none" strike="noStrike">
                          <a:effectLst/>
                        </a:rPr>
                        <a:t>63%</a:t>
                      </a:r>
                      <a:endParaRPr lang="en-US" sz="1000" b="0" i="0" u="none" strike="noStrike">
                        <a:solidFill>
                          <a:srgbClr val="000000"/>
                        </a:solidFill>
                        <a:effectLst/>
                        <a:latin typeface="Calibri" panose="020F0502020204030204" pitchFamily="34" charset="0"/>
                      </a:endParaRPr>
                    </a:p>
                  </a:txBody>
                  <a:tcPr marL="8792" marR="8792" marT="8792" marB="0" anchor="b"/>
                </a:tc>
                <a:extLst>
                  <a:ext uri="{0D108BD9-81ED-4DB2-BD59-A6C34878D82A}">
                    <a16:rowId xmlns:a16="http://schemas.microsoft.com/office/drawing/2014/main" val="574168940"/>
                  </a:ext>
                </a:extLst>
              </a:tr>
              <a:tr h="184638">
                <a:tc>
                  <a:txBody>
                    <a:bodyPr/>
                    <a:lstStyle/>
                    <a:p>
                      <a:pPr algn="l" rtl="0" fontAlgn="b"/>
                      <a:r>
                        <a:rPr lang="en-US" sz="1000" u="none" strike="noStrike">
                          <a:effectLst/>
                        </a:rPr>
                        <a:t>App/ Web Issues</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000" u="none" strike="noStrike" dirty="0">
                          <a:effectLst/>
                        </a:rPr>
                        <a:t>76%</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70%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effectLst/>
                        </a:rPr>
                        <a:t>73%</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64%</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70%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43%</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solidFill>
                            <a:schemeClr val="tx1"/>
                          </a:solidFill>
                          <a:effectLst/>
                        </a:rPr>
                        <a:t>40%</a:t>
                      </a:r>
                      <a:endParaRPr lang="en-US" sz="1000" b="0" i="0" u="none" strike="noStrike" dirty="0">
                        <a:solidFill>
                          <a:schemeClr val="tx1"/>
                        </a:solidFill>
                        <a:effectLst/>
                        <a:latin typeface="Calibri" panose="020F0502020204030204" pitchFamily="34" charset="0"/>
                      </a:endParaRPr>
                    </a:p>
                  </a:txBody>
                  <a:tcPr marL="8792" marR="8792" marT="8792" marB="0" anchor="b">
                    <a:solidFill>
                      <a:srgbClr val="00B050"/>
                    </a:solidFill>
                  </a:tcPr>
                </a:tc>
                <a:tc>
                  <a:txBody>
                    <a:bodyPr/>
                    <a:lstStyle/>
                    <a:p>
                      <a:pPr algn="ctr" fontAlgn="b"/>
                      <a:r>
                        <a:rPr lang="en-US" sz="1000" u="none" strike="noStrike">
                          <a:effectLst/>
                        </a:rPr>
                        <a:t>65%</a:t>
                      </a:r>
                      <a:endParaRPr lang="en-US" sz="1000" b="0" i="0" u="none" strike="noStrike">
                        <a:solidFill>
                          <a:srgbClr val="000000"/>
                        </a:solidFill>
                        <a:effectLst/>
                        <a:latin typeface="Calibri" panose="020F0502020204030204" pitchFamily="34" charset="0"/>
                      </a:endParaRPr>
                    </a:p>
                  </a:txBody>
                  <a:tcPr marL="8792" marR="8792" marT="8792" marB="0" anchor="b"/>
                </a:tc>
                <a:extLst>
                  <a:ext uri="{0D108BD9-81ED-4DB2-BD59-A6C34878D82A}">
                    <a16:rowId xmlns:a16="http://schemas.microsoft.com/office/drawing/2014/main" val="3417355779"/>
                  </a:ext>
                </a:extLst>
              </a:tr>
              <a:tr h="184638">
                <a:tc>
                  <a:txBody>
                    <a:bodyPr/>
                    <a:lstStyle/>
                    <a:p>
                      <a:pPr algn="l" rtl="0" fontAlgn="b"/>
                      <a:r>
                        <a:rPr lang="en-US" sz="1000" u="none" strike="noStrike">
                          <a:effectLst/>
                        </a:rPr>
                        <a:t>Payment Issues</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14%</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49%</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28%</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solidFill>
                            <a:schemeClr val="bg1"/>
                          </a:solidFill>
                          <a:effectLst/>
                        </a:rPr>
                        <a:t>36%</a:t>
                      </a:r>
                      <a:endParaRPr lang="en-US" sz="1000" b="0" i="0" u="none" strike="noStrike" dirty="0">
                        <a:solidFill>
                          <a:schemeClr val="bg1"/>
                        </a:solidFill>
                        <a:effectLst/>
                        <a:latin typeface="Calibri" panose="020F0502020204030204" pitchFamily="34" charset="0"/>
                      </a:endParaRPr>
                    </a:p>
                  </a:txBody>
                  <a:tcPr marL="8792" marR="8792" marT="8792" marB="0" anchor="b">
                    <a:solidFill>
                      <a:srgbClr val="FF0000"/>
                    </a:solidFill>
                  </a:tcPr>
                </a:tc>
                <a:tc>
                  <a:txBody>
                    <a:bodyPr/>
                    <a:lstStyle/>
                    <a:p>
                      <a:pPr algn="ctr" fontAlgn="b"/>
                      <a:r>
                        <a:rPr lang="en-US" sz="1000" u="none" strike="noStrike">
                          <a:effectLst/>
                        </a:rPr>
                        <a:t>19%</a:t>
                      </a:r>
                      <a:endParaRPr lang="en-US" sz="1000" b="0" i="0" u="none" strike="noStrike">
                        <a:solidFill>
                          <a:srgbClr val="000000"/>
                        </a:solidFill>
                        <a:effectLst/>
                        <a:latin typeface="Calibri" panose="020F0502020204030204" pitchFamily="34" charset="0"/>
                      </a:endParaRPr>
                    </a:p>
                  </a:txBody>
                  <a:tcPr marL="8792" marR="8792" marT="8792" marB="0" anchor="b"/>
                </a:tc>
                <a:extLst>
                  <a:ext uri="{0D108BD9-81ED-4DB2-BD59-A6C34878D82A}">
                    <a16:rowId xmlns:a16="http://schemas.microsoft.com/office/drawing/2014/main" val="1714856001"/>
                  </a:ext>
                </a:extLst>
              </a:tr>
              <a:tr h="184638">
                <a:tc>
                  <a:txBody>
                    <a:bodyPr/>
                    <a:lstStyle/>
                    <a:p>
                      <a:pPr algn="l" rtl="0" fontAlgn="b"/>
                      <a:r>
                        <a:rPr lang="en-US" sz="1000" u="none" strike="noStrike">
                          <a:effectLst/>
                        </a:rPr>
                        <a:t>Promotion/offers Issues</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000" u="none" strike="noStrike">
                          <a:effectLst/>
                        </a:rPr>
                        <a:t>45%</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23%</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17%</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14%</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solidFill>
                            <a:schemeClr val="tx1"/>
                          </a:solidFill>
                          <a:effectLst/>
                        </a:rPr>
                        <a:t>9%</a:t>
                      </a:r>
                      <a:endParaRPr lang="en-US" sz="1000" b="0" i="0" u="none" strike="noStrike" dirty="0">
                        <a:solidFill>
                          <a:schemeClr val="tx1"/>
                        </a:solidFill>
                        <a:effectLst/>
                        <a:latin typeface="Calibri" panose="020F0502020204030204" pitchFamily="34" charset="0"/>
                      </a:endParaRPr>
                    </a:p>
                  </a:txBody>
                  <a:tcPr marL="8792" marR="8792" marT="8792" marB="0" anchor="b">
                    <a:solidFill>
                      <a:srgbClr val="00B050"/>
                    </a:solidFill>
                  </a:tcPr>
                </a:tc>
                <a:tc>
                  <a:txBody>
                    <a:bodyPr/>
                    <a:lstStyle/>
                    <a:p>
                      <a:pPr algn="ctr" fontAlgn="b"/>
                      <a:r>
                        <a:rPr lang="en-US" sz="1000" u="none" strike="noStrike">
                          <a:effectLst/>
                        </a:rPr>
                        <a:t>27%</a:t>
                      </a:r>
                      <a:endParaRPr lang="en-US" sz="1000" b="0" i="0" u="none" strike="noStrike">
                        <a:solidFill>
                          <a:srgbClr val="000000"/>
                        </a:solidFill>
                        <a:effectLst/>
                        <a:latin typeface="Calibri" panose="020F0502020204030204" pitchFamily="34" charset="0"/>
                      </a:endParaRPr>
                    </a:p>
                  </a:txBody>
                  <a:tcPr marL="8792" marR="8792" marT="8792" marB="0" anchor="b"/>
                </a:tc>
                <a:extLst>
                  <a:ext uri="{0D108BD9-81ED-4DB2-BD59-A6C34878D82A}">
                    <a16:rowId xmlns:a16="http://schemas.microsoft.com/office/drawing/2014/main" val="3788319757"/>
                  </a:ext>
                </a:extLst>
              </a:tr>
              <a:tr h="184638">
                <a:tc>
                  <a:txBody>
                    <a:bodyPr/>
                    <a:lstStyle/>
                    <a:p>
                      <a:pPr algn="l" rtl="0" fontAlgn="b"/>
                      <a:r>
                        <a:rPr lang="en-US" sz="1000" u="none" strike="noStrike">
                          <a:effectLst/>
                        </a:rPr>
                        <a:t>Validity Issues</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8792" marR="8792" marT="8792" marB="0" anchor="b"/>
                </a:tc>
                <a:extLst>
                  <a:ext uri="{0D108BD9-81ED-4DB2-BD59-A6C34878D82A}">
                    <a16:rowId xmlns:a16="http://schemas.microsoft.com/office/drawing/2014/main" val="3874282426"/>
                  </a:ext>
                </a:extLst>
              </a:tr>
              <a:tr h="184638">
                <a:tc>
                  <a:txBody>
                    <a:bodyPr/>
                    <a:lstStyle/>
                    <a:p>
                      <a:pPr algn="l" rtl="0" fontAlgn="b"/>
                      <a:r>
                        <a:rPr lang="en-US" sz="1000" u="none" strike="noStrike">
                          <a:effectLst/>
                        </a:rPr>
                        <a:t>Not Trusting the Brand</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000" u="none" strike="noStrike" dirty="0">
                          <a:effectLst/>
                        </a:rPr>
                        <a:t>65%</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64%</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67%</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effectLst/>
                        </a:rPr>
                        <a:t>66%</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72%</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58%</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solidFill>
                            <a:schemeClr val="bg1"/>
                          </a:solidFill>
                          <a:effectLst/>
                        </a:rPr>
                        <a:t>56%</a:t>
                      </a:r>
                      <a:endParaRPr lang="en-US" sz="1000" b="0" i="0" u="none" strike="noStrike" dirty="0">
                        <a:solidFill>
                          <a:schemeClr val="bg1"/>
                        </a:solidFill>
                        <a:effectLst/>
                        <a:latin typeface="Calibri" panose="020F0502020204030204" pitchFamily="34" charset="0"/>
                      </a:endParaRPr>
                    </a:p>
                  </a:txBody>
                  <a:tcPr marL="8792" marR="8792" marT="8792" marB="0" anchor="b">
                    <a:solidFill>
                      <a:srgbClr val="FF0000"/>
                    </a:solidFill>
                  </a:tcPr>
                </a:tc>
                <a:tc>
                  <a:txBody>
                    <a:bodyPr/>
                    <a:lstStyle/>
                    <a:p>
                      <a:pPr algn="ctr" fontAlgn="b"/>
                      <a:r>
                        <a:rPr lang="en-US" sz="1000" u="none" strike="noStrike">
                          <a:effectLst/>
                        </a:rPr>
                        <a:t>63%</a:t>
                      </a:r>
                      <a:endParaRPr lang="en-US" sz="1000" b="0" i="0" u="none" strike="noStrike">
                        <a:solidFill>
                          <a:srgbClr val="000000"/>
                        </a:solidFill>
                        <a:effectLst/>
                        <a:latin typeface="Calibri" panose="020F0502020204030204" pitchFamily="34" charset="0"/>
                      </a:endParaRPr>
                    </a:p>
                  </a:txBody>
                  <a:tcPr marL="8792" marR="8792" marT="8792" marB="0" anchor="b"/>
                </a:tc>
                <a:extLst>
                  <a:ext uri="{0D108BD9-81ED-4DB2-BD59-A6C34878D82A}">
                    <a16:rowId xmlns:a16="http://schemas.microsoft.com/office/drawing/2014/main" val="3581113773"/>
                  </a:ext>
                </a:extLst>
              </a:tr>
              <a:tr h="184638">
                <a:tc>
                  <a:txBody>
                    <a:bodyPr/>
                    <a:lstStyle/>
                    <a:p>
                      <a:pPr algn="l" rtl="0" fontAlgn="b"/>
                      <a:r>
                        <a:rPr lang="en-US" sz="1000" u="none" strike="noStrike">
                          <a:effectLst/>
                        </a:rPr>
                        <a:t>Speed of delivery good</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extLst>
                  <a:ext uri="{0D108BD9-81ED-4DB2-BD59-A6C34878D82A}">
                    <a16:rowId xmlns:a16="http://schemas.microsoft.com/office/drawing/2014/main" val="2272543458"/>
                  </a:ext>
                </a:extLst>
              </a:tr>
              <a:tr h="184638">
                <a:tc>
                  <a:txBody>
                    <a:bodyPr/>
                    <a:lstStyle/>
                    <a:p>
                      <a:pPr algn="l" rtl="0" fontAlgn="b"/>
                      <a:r>
                        <a:rPr lang="en-US" sz="1000" u="none" strike="noStrike">
                          <a:effectLst/>
                        </a:rPr>
                        <a:t>App/ Web good</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792" marR="8792" marT="8792" marB="0" anchor="b"/>
                </a:tc>
                <a:extLst>
                  <a:ext uri="{0D108BD9-81ED-4DB2-BD59-A6C34878D82A}">
                    <a16:rowId xmlns:a16="http://schemas.microsoft.com/office/drawing/2014/main" val="3702965619"/>
                  </a:ext>
                </a:extLst>
              </a:tr>
              <a:tr h="184638">
                <a:tc>
                  <a:txBody>
                    <a:bodyPr/>
                    <a:lstStyle/>
                    <a:p>
                      <a:pPr algn="l" rtl="0" fontAlgn="b"/>
                      <a:r>
                        <a:rPr lang="en-US" sz="1000" u="none" strike="noStrike" dirty="0">
                          <a:effectLst/>
                        </a:rPr>
                        <a:t>Promotion/offers good</a:t>
                      </a:r>
                      <a:endParaRPr lang="en-US" sz="1000" b="0" i="0" u="none" strike="noStrike" dirty="0">
                        <a:solidFill>
                          <a:srgbClr val="000000"/>
                        </a:solidFill>
                        <a:effectLst/>
                        <a:latin typeface="Roboto Slab" panose="020B0604020202020204" charset="0"/>
                      </a:endParaRPr>
                    </a:p>
                  </a:txBody>
                  <a:tcPr marL="8792" marR="8792" marT="8792" marB="0" anchor="b"/>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extLst>
                  <a:ext uri="{0D108BD9-81ED-4DB2-BD59-A6C34878D82A}">
                    <a16:rowId xmlns:a16="http://schemas.microsoft.com/office/drawing/2014/main" val="2032916516"/>
                  </a:ext>
                </a:extLst>
              </a:tr>
              <a:tr h="184638">
                <a:tc>
                  <a:txBody>
                    <a:bodyPr/>
                    <a:lstStyle/>
                    <a:p>
                      <a:pPr algn="l" rtl="0" fontAlgn="b"/>
                      <a:r>
                        <a:rPr lang="en-US" sz="1000" u="none" strike="noStrike">
                          <a:effectLst/>
                        </a:rPr>
                        <a:t>Price is good</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extLst>
                  <a:ext uri="{0D108BD9-81ED-4DB2-BD59-A6C34878D82A}">
                    <a16:rowId xmlns:a16="http://schemas.microsoft.com/office/drawing/2014/main" val="692081306"/>
                  </a:ext>
                </a:extLst>
              </a:tr>
              <a:tr h="184638">
                <a:tc>
                  <a:txBody>
                    <a:bodyPr/>
                    <a:lstStyle/>
                    <a:p>
                      <a:pPr algn="l" rtl="0" fontAlgn="b"/>
                      <a:r>
                        <a:rPr lang="en-US" sz="1000" u="none" strike="noStrike">
                          <a:effectLst/>
                        </a:rPr>
                        <a:t>Customer Support good</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extLst>
                  <a:ext uri="{0D108BD9-81ED-4DB2-BD59-A6C34878D82A}">
                    <a16:rowId xmlns:a16="http://schemas.microsoft.com/office/drawing/2014/main" val="1700596583"/>
                  </a:ext>
                </a:extLst>
              </a:tr>
              <a:tr h="184638">
                <a:tc>
                  <a:txBody>
                    <a:bodyPr/>
                    <a:lstStyle/>
                    <a:p>
                      <a:pPr algn="l" rtl="0" fontAlgn="b"/>
                      <a:r>
                        <a:rPr lang="en-US" sz="1000" u="none" strike="noStrike">
                          <a:effectLst/>
                        </a:rPr>
                        <a:t>Easy to use</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extLst>
                  <a:ext uri="{0D108BD9-81ED-4DB2-BD59-A6C34878D82A}">
                    <a16:rowId xmlns:a16="http://schemas.microsoft.com/office/drawing/2014/main" val="2863890454"/>
                  </a:ext>
                </a:extLst>
              </a:tr>
              <a:tr h="217911">
                <a:tc>
                  <a:txBody>
                    <a:bodyPr/>
                    <a:lstStyle/>
                    <a:p>
                      <a:pPr algn="l" rtl="0" fontAlgn="b"/>
                      <a:r>
                        <a:rPr lang="en-IN" sz="1000" u="none" strike="noStrike" dirty="0">
                          <a:effectLst/>
                        </a:rPr>
                        <a:t>Multiple Brands to choose good</a:t>
                      </a:r>
                      <a:endParaRPr lang="en-IN"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8792" marR="8792" marT="8792" marB="0" anchor="b"/>
                </a:tc>
                <a:extLst>
                  <a:ext uri="{0D108BD9-81ED-4DB2-BD59-A6C34878D82A}">
                    <a16:rowId xmlns:a16="http://schemas.microsoft.com/office/drawing/2014/main" val="3210660403"/>
                  </a:ext>
                </a:extLst>
              </a:tr>
              <a:tr h="184638">
                <a:tc>
                  <a:txBody>
                    <a:bodyPr/>
                    <a:lstStyle/>
                    <a:p>
                      <a:pPr algn="l" rtl="0" fontAlgn="b"/>
                      <a:r>
                        <a:rPr lang="en-US" sz="1000" u="none" strike="noStrike">
                          <a:effectLst/>
                        </a:rPr>
                        <a:t>Delivery of service good</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8792" marR="8792" marT="8792" marB="0" anchor="b"/>
                </a:tc>
                <a:extLst>
                  <a:ext uri="{0D108BD9-81ED-4DB2-BD59-A6C34878D82A}">
                    <a16:rowId xmlns:a16="http://schemas.microsoft.com/office/drawing/2014/main" val="2652535515"/>
                  </a:ext>
                </a:extLst>
              </a:tr>
              <a:tr h="184638">
                <a:tc>
                  <a:txBody>
                    <a:bodyPr/>
                    <a:lstStyle/>
                    <a:p>
                      <a:pPr algn="l" rtl="0" fontAlgn="b"/>
                      <a:r>
                        <a:rPr lang="en-US" sz="1000" u="none" strike="noStrike">
                          <a:effectLst/>
                        </a:rPr>
                        <a:t>Payment Good</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8792" marR="8792" marT="8792" marB="0" anchor="b"/>
                </a:tc>
                <a:extLst>
                  <a:ext uri="{0D108BD9-81ED-4DB2-BD59-A6C34878D82A}">
                    <a16:rowId xmlns:a16="http://schemas.microsoft.com/office/drawing/2014/main" val="2953093820"/>
                  </a:ext>
                </a:extLst>
              </a:tr>
            </a:tbl>
          </a:graphicData>
        </a:graphic>
      </p:graphicFrame>
      <p:sp>
        <p:nvSpPr>
          <p:cNvPr id="5" name="TextBox 4">
            <a:extLst>
              <a:ext uri="{FF2B5EF4-FFF2-40B4-BE49-F238E27FC236}">
                <a16:creationId xmlns:a16="http://schemas.microsoft.com/office/drawing/2014/main" id="{15E09319-56A7-4251-981D-437542849CF8}"/>
              </a:ext>
            </a:extLst>
          </p:cNvPr>
          <p:cNvSpPr txBox="1"/>
          <p:nvPr/>
        </p:nvSpPr>
        <p:spPr>
          <a:xfrm>
            <a:off x="716691" y="4663296"/>
            <a:ext cx="10637107" cy="1754326"/>
          </a:xfrm>
          <a:prstGeom prst="rect">
            <a:avLst/>
          </a:prstGeom>
          <a:noFill/>
        </p:spPr>
        <p:txBody>
          <a:bodyPr wrap="square">
            <a:spAutoFit/>
          </a:bodyPr>
          <a:lstStyle/>
          <a:p>
            <a:r>
              <a:rPr lang="en-US" sz="1800" b="1" i="0" u="none" strike="noStrike" dirty="0">
                <a:solidFill>
                  <a:srgbClr val="000000"/>
                </a:solidFill>
                <a:effectLst/>
                <a:latin typeface="+mj-lt"/>
                <a:cs typeface="Calibri" panose="020F0502020204030204" pitchFamily="34" charset="0"/>
              </a:rPr>
              <a:t>Complaint</a:t>
            </a:r>
          </a:p>
          <a:p>
            <a:r>
              <a:rPr lang="en-US" sz="1800" b="0" i="0" u="none" strike="noStrike" dirty="0">
                <a:solidFill>
                  <a:srgbClr val="000000"/>
                </a:solidFill>
                <a:effectLst/>
                <a:latin typeface="+mj-lt"/>
                <a:cs typeface="Calibri" panose="020F0502020204030204" pitchFamily="34" charset="0"/>
              </a:rPr>
              <a:t>There are 4 areas on which the brand has to work on improving  </a:t>
            </a:r>
            <a:r>
              <a:rPr lang="en-IN" sz="1800" dirty="0">
                <a:solidFill>
                  <a:srgbClr val="000000"/>
                </a:solidFill>
                <a:latin typeface="+mj-lt"/>
                <a:cs typeface="Calibri" panose="020F0502020204030204" pitchFamily="34" charset="0"/>
              </a:rPr>
              <a:t>Delivery of service not good 79%, Not Trusting the Brand 56% and Customer Support not good 54% which has increased for the past 7 years</a:t>
            </a:r>
          </a:p>
          <a:p>
            <a:r>
              <a:rPr lang="en-IN" sz="1800" dirty="0">
                <a:solidFill>
                  <a:srgbClr val="000000"/>
                </a:solidFill>
                <a:latin typeface="+mj-lt"/>
                <a:cs typeface="Calibri" panose="020F0502020204030204" pitchFamily="34" charset="0"/>
              </a:rPr>
              <a:t>App/ Web Issues has got improved  from earlier 76% to  40% and for promotional offers from 45% to 9%. Brand should focus on reducing the scores and improving the service.</a:t>
            </a:r>
          </a:p>
        </p:txBody>
      </p:sp>
    </p:spTree>
    <p:extLst>
      <p:ext uri="{BB962C8B-B14F-4D97-AF65-F5344CB8AC3E}">
        <p14:creationId xmlns:p14="http://schemas.microsoft.com/office/powerpoint/2010/main" val="3825467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ED61-3F7A-42AE-95B7-4460DAB5ADBB}"/>
              </a:ext>
            </a:extLst>
          </p:cNvPr>
          <p:cNvSpPr>
            <a:spLocks noGrp="1"/>
          </p:cNvSpPr>
          <p:nvPr>
            <p:ph type="title"/>
          </p:nvPr>
        </p:nvSpPr>
        <p:spPr/>
        <p:txBody>
          <a:bodyPr>
            <a:normAutofit/>
          </a:bodyPr>
          <a:lstStyle/>
          <a:p>
            <a:r>
              <a:rPr lang="en-US" sz="3600" dirty="0"/>
              <a:t>Trend analysis- Features- Praises</a:t>
            </a:r>
            <a:endParaRPr lang="en-US" dirty="0"/>
          </a:p>
        </p:txBody>
      </p:sp>
      <p:graphicFrame>
        <p:nvGraphicFramePr>
          <p:cNvPr id="3" name="Table 2">
            <a:extLst>
              <a:ext uri="{FF2B5EF4-FFF2-40B4-BE49-F238E27FC236}">
                <a16:creationId xmlns:a16="http://schemas.microsoft.com/office/drawing/2014/main" id="{48862D70-B04F-4C2D-A257-87CD47E01400}"/>
              </a:ext>
            </a:extLst>
          </p:cNvPr>
          <p:cNvGraphicFramePr>
            <a:graphicFrameLocks noGrp="1"/>
          </p:cNvGraphicFramePr>
          <p:nvPr>
            <p:extLst>
              <p:ext uri="{D42A27DB-BD31-4B8C-83A1-F6EECF244321}">
                <p14:modId xmlns:p14="http://schemas.microsoft.com/office/powerpoint/2010/main" val="2003833769"/>
              </p:ext>
            </p:extLst>
          </p:nvPr>
        </p:nvGraphicFramePr>
        <p:xfrm>
          <a:off x="838200" y="1388677"/>
          <a:ext cx="10515599" cy="3186066"/>
        </p:xfrm>
        <a:graphic>
          <a:graphicData uri="http://schemas.openxmlformats.org/drawingml/2006/table">
            <a:tbl>
              <a:tblPr>
                <a:tableStyleId>{5940675A-B579-460E-94D1-54222C63F5DA}</a:tableStyleId>
              </a:tblPr>
              <a:tblGrid>
                <a:gridCol w="2119183">
                  <a:extLst>
                    <a:ext uri="{9D8B030D-6E8A-4147-A177-3AD203B41FA5}">
                      <a16:colId xmlns:a16="http://schemas.microsoft.com/office/drawing/2014/main" val="2528483863"/>
                    </a:ext>
                  </a:extLst>
                </a:gridCol>
                <a:gridCol w="1049552">
                  <a:extLst>
                    <a:ext uri="{9D8B030D-6E8A-4147-A177-3AD203B41FA5}">
                      <a16:colId xmlns:a16="http://schemas.microsoft.com/office/drawing/2014/main" val="804433087"/>
                    </a:ext>
                  </a:extLst>
                </a:gridCol>
                <a:gridCol w="1049552">
                  <a:extLst>
                    <a:ext uri="{9D8B030D-6E8A-4147-A177-3AD203B41FA5}">
                      <a16:colId xmlns:a16="http://schemas.microsoft.com/office/drawing/2014/main" val="3450403102"/>
                    </a:ext>
                  </a:extLst>
                </a:gridCol>
                <a:gridCol w="1049552">
                  <a:extLst>
                    <a:ext uri="{9D8B030D-6E8A-4147-A177-3AD203B41FA5}">
                      <a16:colId xmlns:a16="http://schemas.microsoft.com/office/drawing/2014/main" val="3489620047"/>
                    </a:ext>
                  </a:extLst>
                </a:gridCol>
                <a:gridCol w="1049552">
                  <a:extLst>
                    <a:ext uri="{9D8B030D-6E8A-4147-A177-3AD203B41FA5}">
                      <a16:colId xmlns:a16="http://schemas.microsoft.com/office/drawing/2014/main" val="2214723176"/>
                    </a:ext>
                  </a:extLst>
                </a:gridCol>
                <a:gridCol w="1049552">
                  <a:extLst>
                    <a:ext uri="{9D8B030D-6E8A-4147-A177-3AD203B41FA5}">
                      <a16:colId xmlns:a16="http://schemas.microsoft.com/office/drawing/2014/main" val="4066168624"/>
                    </a:ext>
                  </a:extLst>
                </a:gridCol>
                <a:gridCol w="1049552">
                  <a:extLst>
                    <a:ext uri="{9D8B030D-6E8A-4147-A177-3AD203B41FA5}">
                      <a16:colId xmlns:a16="http://schemas.microsoft.com/office/drawing/2014/main" val="587253099"/>
                    </a:ext>
                  </a:extLst>
                </a:gridCol>
                <a:gridCol w="1049552">
                  <a:extLst>
                    <a:ext uri="{9D8B030D-6E8A-4147-A177-3AD203B41FA5}">
                      <a16:colId xmlns:a16="http://schemas.microsoft.com/office/drawing/2014/main" val="1692867890"/>
                    </a:ext>
                  </a:extLst>
                </a:gridCol>
                <a:gridCol w="1049552">
                  <a:extLst>
                    <a:ext uri="{9D8B030D-6E8A-4147-A177-3AD203B41FA5}">
                      <a16:colId xmlns:a16="http://schemas.microsoft.com/office/drawing/2014/main" val="256701084"/>
                    </a:ext>
                  </a:extLst>
                </a:gridCol>
              </a:tblGrid>
              <a:tr h="184638">
                <a:tc>
                  <a:txBody>
                    <a:bodyPr/>
                    <a:lstStyle/>
                    <a:p>
                      <a:pPr algn="ctr" fontAlgn="b"/>
                      <a:r>
                        <a:rPr lang="en-US" sz="1000" b="1" u="none" strike="noStrike" dirty="0">
                          <a:effectLst/>
                        </a:rPr>
                        <a:t>Year</a:t>
                      </a:r>
                      <a:endParaRPr lang="en-US" sz="1000" b="1"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b="1" u="none" strike="noStrike" dirty="0">
                          <a:effectLst/>
                        </a:rPr>
                        <a:t>2015</a:t>
                      </a:r>
                      <a:endParaRPr lang="en-US" sz="1000" b="1"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b="1" u="none" strike="noStrike" dirty="0">
                          <a:effectLst/>
                        </a:rPr>
                        <a:t>2016</a:t>
                      </a:r>
                      <a:endParaRPr lang="en-US" sz="1000" b="1"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b="1" u="none" strike="noStrike" dirty="0">
                          <a:effectLst/>
                        </a:rPr>
                        <a:t>2017</a:t>
                      </a:r>
                      <a:endParaRPr lang="en-US" sz="1000" b="1"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b="1" u="none" strike="noStrike" dirty="0">
                          <a:effectLst/>
                        </a:rPr>
                        <a:t>2018</a:t>
                      </a:r>
                      <a:endParaRPr lang="en-US" sz="1000" b="1"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b="1" u="none" strike="noStrike" dirty="0">
                          <a:effectLst/>
                        </a:rPr>
                        <a:t>2019</a:t>
                      </a:r>
                      <a:endParaRPr lang="en-US" sz="1000" b="1"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b="1" u="none" strike="noStrike" dirty="0">
                          <a:effectLst/>
                        </a:rPr>
                        <a:t>2020</a:t>
                      </a:r>
                      <a:endParaRPr lang="en-US" sz="1000" b="1"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b="1" u="none" strike="noStrike" dirty="0">
                          <a:effectLst/>
                        </a:rPr>
                        <a:t>2021</a:t>
                      </a:r>
                      <a:endParaRPr lang="en-US" sz="1000" b="1"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000" b="1" u="none" strike="noStrike" dirty="0">
                          <a:effectLst/>
                        </a:rPr>
                        <a:t>Total</a:t>
                      </a:r>
                      <a:endParaRPr lang="en-US" sz="1000" b="1" i="0" u="none" strike="noStrike" dirty="0">
                        <a:solidFill>
                          <a:srgbClr val="000000"/>
                        </a:solidFill>
                        <a:effectLst/>
                        <a:latin typeface="Calibri" panose="020F0502020204030204" pitchFamily="34" charset="0"/>
                      </a:endParaRPr>
                    </a:p>
                  </a:txBody>
                  <a:tcPr marL="8792" marR="8792" marT="8792" marB="0" anchor="b"/>
                </a:tc>
                <a:extLst>
                  <a:ext uri="{0D108BD9-81ED-4DB2-BD59-A6C34878D82A}">
                    <a16:rowId xmlns:a16="http://schemas.microsoft.com/office/drawing/2014/main" val="639465300"/>
                  </a:ext>
                </a:extLst>
              </a:tr>
              <a:tr h="206058">
                <a:tc>
                  <a:txBody>
                    <a:bodyPr/>
                    <a:lstStyle/>
                    <a:p>
                      <a:pPr algn="l" rtl="0" fontAlgn="b"/>
                      <a:r>
                        <a:rPr lang="en-US" sz="1000" u="none" strike="noStrike" dirty="0">
                          <a:effectLst/>
                        </a:rPr>
                        <a:t>Customer Support not good</a:t>
                      </a:r>
                      <a:endParaRPr lang="en-US" sz="1000" b="0" i="0" u="none" strike="noStrike" dirty="0">
                        <a:solidFill>
                          <a:srgbClr val="000000"/>
                        </a:solidFill>
                        <a:effectLst/>
                        <a:latin typeface="Roboto Slab" panose="020B0604020202020204" charset="0"/>
                      </a:endParaRPr>
                    </a:p>
                  </a:txBody>
                  <a:tcPr marL="8792" marR="8792" marT="8792" marB="0" anchor="b"/>
                </a:tc>
                <a:tc>
                  <a:txBody>
                    <a:bodyPr/>
                    <a:lstStyle/>
                    <a:p>
                      <a:pPr algn="ctr" fontAlgn="b"/>
                      <a:r>
                        <a:rPr lang="en-US" sz="1100" b="0" i="0" u="none" strike="noStrike" dirty="0">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extLst>
                  <a:ext uri="{0D108BD9-81ED-4DB2-BD59-A6C34878D82A}">
                    <a16:rowId xmlns:a16="http://schemas.microsoft.com/office/drawing/2014/main" val="3757636495"/>
                  </a:ext>
                </a:extLst>
              </a:tr>
              <a:tr h="164757">
                <a:tc>
                  <a:txBody>
                    <a:bodyPr/>
                    <a:lstStyle/>
                    <a:p>
                      <a:pPr algn="l" rtl="0" fontAlgn="b"/>
                      <a:r>
                        <a:rPr lang="en-IN" sz="1000" u="none" strike="noStrike">
                          <a:effectLst/>
                        </a:rPr>
                        <a:t>Delivery of service not good</a:t>
                      </a:r>
                      <a:endParaRPr lang="en-IN"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100" b="0" i="0" u="none" strike="noStrike" dirty="0">
                          <a:solidFill>
                            <a:srgbClr val="000000"/>
                          </a:solidFill>
                          <a:effectLst/>
                          <a:latin typeface="+mn-lt"/>
                        </a:rPr>
                        <a:t>0%</a:t>
                      </a:r>
                    </a:p>
                  </a:txBody>
                  <a:tcPr marL="9525" marR="9525" marT="9525" marB="0" anchor="b"/>
                </a:tc>
                <a:tc>
                  <a:txBody>
                    <a:bodyPr/>
                    <a:lstStyle/>
                    <a:p>
                      <a:pPr algn="ctr" fontAlgn="b"/>
                      <a:r>
                        <a:rPr lang="en-US" sz="1100" b="0" i="0" u="none" strike="noStrike" dirty="0">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extLst>
                  <a:ext uri="{0D108BD9-81ED-4DB2-BD59-A6C34878D82A}">
                    <a16:rowId xmlns:a16="http://schemas.microsoft.com/office/drawing/2014/main" val="574168940"/>
                  </a:ext>
                </a:extLst>
              </a:tr>
              <a:tr h="184638">
                <a:tc>
                  <a:txBody>
                    <a:bodyPr/>
                    <a:lstStyle/>
                    <a:p>
                      <a:pPr algn="l" rtl="0" fontAlgn="b"/>
                      <a:r>
                        <a:rPr lang="en-US" sz="1000" u="none" strike="noStrike">
                          <a:effectLst/>
                        </a:rPr>
                        <a:t>App/ Web Issues</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100" b="0" i="0" u="none" strike="noStrike" dirty="0">
                          <a:solidFill>
                            <a:srgbClr val="000000"/>
                          </a:solidFill>
                          <a:effectLst/>
                          <a:latin typeface="+mn-lt"/>
                        </a:rPr>
                        <a:t>2%</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1%</a:t>
                      </a:r>
                    </a:p>
                  </a:txBody>
                  <a:tcPr marL="9525" marR="9525" marT="9525" marB="0" anchor="b"/>
                </a:tc>
                <a:extLst>
                  <a:ext uri="{0D108BD9-81ED-4DB2-BD59-A6C34878D82A}">
                    <a16:rowId xmlns:a16="http://schemas.microsoft.com/office/drawing/2014/main" val="3417355779"/>
                  </a:ext>
                </a:extLst>
              </a:tr>
              <a:tr h="184638">
                <a:tc>
                  <a:txBody>
                    <a:bodyPr/>
                    <a:lstStyle/>
                    <a:p>
                      <a:pPr algn="l" rtl="0" fontAlgn="b"/>
                      <a:r>
                        <a:rPr lang="en-US" sz="1000" u="none" strike="noStrike">
                          <a:effectLst/>
                        </a:rPr>
                        <a:t>Payment Issues</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100" b="0" i="0" u="none" strike="noStrike">
                          <a:solidFill>
                            <a:srgbClr val="000000"/>
                          </a:solidFill>
                          <a:effectLst/>
                          <a:latin typeface="+mn-lt"/>
                        </a:rPr>
                        <a:t>1%</a:t>
                      </a:r>
                    </a:p>
                  </a:txBody>
                  <a:tcPr marL="9525" marR="9525" marT="9525" marB="0" anchor="b"/>
                </a:tc>
                <a:tc>
                  <a:txBody>
                    <a:bodyPr/>
                    <a:lstStyle/>
                    <a:p>
                      <a:pPr algn="ctr" fontAlgn="b"/>
                      <a:r>
                        <a:rPr lang="en-US" sz="1100" b="0" i="0" u="none" strike="noStrike" dirty="0">
                          <a:solidFill>
                            <a:srgbClr val="000000"/>
                          </a:solidFill>
                          <a:effectLst/>
                          <a:latin typeface="+mn-lt"/>
                        </a:rPr>
                        <a:t>0%</a:t>
                      </a:r>
                    </a:p>
                  </a:txBody>
                  <a:tcPr marL="9525" marR="9525" marT="9525" marB="0" anchor="b"/>
                </a:tc>
                <a:tc>
                  <a:txBody>
                    <a:bodyPr/>
                    <a:lstStyle/>
                    <a:p>
                      <a:pPr algn="ctr" fontAlgn="b"/>
                      <a:r>
                        <a:rPr lang="en-US" sz="1100" b="0" i="0" u="none" strike="noStrike" dirty="0">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extLst>
                  <a:ext uri="{0D108BD9-81ED-4DB2-BD59-A6C34878D82A}">
                    <a16:rowId xmlns:a16="http://schemas.microsoft.com/office/drawing/2014/main" val="1714856001"/>
                  </a:ext>
                </a:extLst>
              </a:tr>
              <a:tr h="184638">
                <a:tc>
                  <a:txBody>
                    <a:bodyPr/>
                    <a:lstStyle/>
                    <a:p>
                      <a:pPr algn="l" rtl="0" fontAlgn="b"/>
                      <a:r>
                        <a:rPr lang="en-US" sz="1000" u="none" strike="noStrike">
                          <a:effectLst/>
                        </a:rPr>
                        <a:t>Promotion/offers Issues</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100" b="0" i="0" u="none" strike="noStrike">
                          <a:solidFill>
                            <a:srgbClr val="000000"/>
                          </a:solidFill>
                          <a:effectLst/>
                          <a:latin typeface="+mn-lt"/>
                        </a:rPr>
                        <a:t>3%</a:t>
                      </a:r>
                    </a:p>
                  </a:txBody>
                  <a:tcPr marL="9525" marR="9525" marT="9525" marB="0" anchor="b"/>
                </a:tc>
                <a:tc>
                  <a:txBody>
                    <a:bodyPr/>
                    <a:lstStyle/>
                    <a:p>
                      <a:pPr algn="ctr" fontAlgn="b"/>
                      <a:r>
                        <a:rPr lang="en-US" sz="1100" b="0" i="0" u="none" strike="noStrike" dirty="0">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1%</a:t>
                      </a:r>
                    </a:p>
                  </a:txBody>
                  <a:tcPr marL="9525" marR="9525" marT="9525" marB="0" anchor="b"/>
                </a:tc>
                <a:extLst>
                  <a:ext uri="{0D108BD9-81ED-4DB2-BD59-A6C34878D82A}">
                    <a16:rowId xmlns:a16="http://schemas.microsoft.com/office/drawing/2014/main" val="3788319757"/>
                  </a:ext>
                </a:extLst>
              </a:tr>
              <a:tr h="184638">
                <a:tc>
                  <a:txBody>
                    <a:bodyPr/>
                    <a:lstStyle/>
                    <a:p>
                      <a:pPr algn="l" rtl="0" fontAlgn="b"/>
                      <a:r>
                        <a:rPr lang="en-US" sz="1000" u="none" strike="noStrike">
                          <a:effectLst/>
                        </a:rPr>
                        <a:t>Validity Issues</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extLst>
                  <a:ext uri="{0D108BD9-81ED-4DB2-BD59-A6C34878D82A}">
                    <a16:rowId xmlns:a16="http://schemas.microsoft.com/office/drawing/2014/main" val="3874282426"/>
                  </a:ext>
                </a:extLst>
              </a:tr>
              <a:tr h="184638">
                <a:tc>
                  <a:txBody>
                    <a:bodyPr/>
                    <a:lstStyle/>
                    <a:p>
                      <a:pPr algn="l" rtl="0" fontAlgn="b"/>
                      <a:r>
                        <a:rPr lang="en-US" sz="1000" u="none" strike="noStrike">
                          <a:effectLst/>
                        </a:rPr>
                        <a:t>Not Trusting the Brand</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dirty="0">
                          <a:solidFill>
                            <a:srgbClr val="000000"/>
                          </a:solidFill>
                          <a:effectLst/>
                          <a:latin typeface="+mn-lt"/>
                        </a:rPr>
                        <a:t>0%</a:t>
                      </a:r>
                    </a:p>
                  </a:txBody>
                  <a:tcPr marL="9525" marR="9525" marT="9525" marB="0" anchor="b"/>
                </a:tc>
                <a:tc>
                  <a:txBody>
                    <a:bodyPr/>
                    <a:lstStyle/>
                    <a:p>
                      <a:pPr algn="ctr" fontAlgn="b"/>
                      <a:r>
                        <a:rPr lang="en-US" sz="1100" b="0" i="0" u="none" strike="noStrike" dirty="0">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extLst>
                  <a:ext uri="{0D108BD9-81ED-4DB2-BD59-A6C34878D82A}">
                    <a16:rowId xmlns:a16="http://schemas.microsoft.com/office/drawing/2014/main" val="3581113773"/>
                  </a:ext>
                </a:extLst>
              </a:tr>
              <a:tr h="184638">
                <a:tc>
                  <a:txBody>
                    <a:bodyPr/>
                    <a:lstStyle/>
                    <a:p>
                      <a:pPr algn="l" rtl="0" fontAlgn="b"/>
                      <a:r>
                        <a:rPr lang="en-US" sz="1000" u="none" strike="noStrike">
                          <a:effectLst/>
                        </a:rPr>
                        <a:t>Speed of delivery good</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100" b="0" i="0" u="none" strike="noStrike">
                          <a:solidFill>
                            <a:srgbClr val="000000"/>
                          </a:solidFill>
                          <a:effectLst/>
                          <a:latin typeface="+mn-lt"/>
                        </a:rPr>
                        <a:t>5%</a:t>
                      </a:r>
                    </a:p>
                  </a:txBody>
                  <a:tcPr marL="9525" marR="9525" marT="9525" marB="0" anchor="b"/>
                </a:tc>
                <a:tc>
                  <a:txBody>
                    <a:bodyPr/>
                    <a:lstStyle/>
                    <a:p>
                      <a:pPr algn="ctr" fontAlgn="b"/>
                      <a:r>
                        <a:rPr lang="en-US" sz="1100" b="0" i="0" u="none" strike="noStrike">
                          <a:solidFill>
                            <a:srgbClr val="000000"/>
                          </a:solidFill>
                          <a:effectLst/>
                          <a:latin typeface="+mn-lt"/>
                        </a:rPr>
                        <a:t>18%</a:t>
                      </a:r>
                    </a:p>
                  </a:txBody>
                  <a:tcPr marL="9525" marR="9525" marT="9525" marB="0" anchor="b"/>
                </a:tc>
                <a:tc>
                  <a:txBody>
                    <a:bodyPr/>
                    <a:lstStyle/>
                    <a:p>
                      <a:pPr algn="ctr" fontAlgn="b"/>
                      <a:r>
                        <a:rPr lang="en-US" sz="1100" b="0" i="0" u="none" strike="noStrike" dirty="0">
                          <a:solidFill>
                            <a:srgbClr val="000000"/>
                          </a:solidFill>
                          <a:effectLst/>
                          <a:latin typeface="+mn-lt"/>
                        </a:rPr>
                        <a:t>20%</a:t>
                      </a:r>
                    </a:p>
                  </a:txBody>
                  <a:tcPr marL="9525" marR="9525" marT="9525" marB="0" anchor="b"/>
                </a:tc>
                <a:tc>
                  <a:txBody>
                    <a:bodyPr/>
                    <a:lstStyle/>
                    <a:p>
                      <a:pPr algn="ctr" fontAlgn="b"/>
                      <a:r>
                        <a:rPr lang="en-US" sz="1100" b="0" i="0" u="none" strike="noStrike" dirty="0">
                          <a:solidFill>
                            <a:srgbClr val="000000"/>
                          </a:solidFill>
                          <a:effectLst/>
                          <a:latin typeface="+mn-lt"/>
                        </a:rPr>
                        <a:t>9%</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8%</a:t>
                      </a:r>
                    </a:p>
                  </a:txBody>
                  <a:tcPr marL="9525" marR="9525" marT="9525" marB="0" anchor="b"/>
                </a:tc>
                <a:tc>
                  <a:txBody>
                    <a:bodyPr/>
                    <a:lstStyle/>
                    <a:p>
                      <a:pPr algn="ctr" fontAlgn="b"/>
                      <a:r>
                        <a:rPr lang="en-US" sz="1100" b="0" i="0" u="none" strike="noStrike" dirty="0">
                          <a:solidFill>
                            <a:schemeClr val="bg1"/>
                          </a:solidFill>
                          <a:effectLst/>
                          <a:latin typeface="+mn-lt"/>
                        </a:rPr>
                        <a:t>32%</a:t>
                      </a:r>
                    </a:p>
                  </a:txBody>
                  <a:tcPr marL="9525" marR="9525" marT="9525" marB="0" anchor="b">
                    <a:solidFill>
                      <a:srgbClr val="00B050"/>
                    </a:solidFill>
                  </a:tcPr>
                </a:tc>
                <a:tc>
                  <a:txBody>
                    <a:bodyPr/>
                    <a:lstStyle/>
                    <a:p>
                      <a:pPr algn="ctr" fontAlgn="b"/>
                      <a:r>
                        <a:rPr lang="en-US" sz="1100" b="0" i="0" u="none" strike="noStrike">
                          <a:solidFill>
                            <a:srgbClr val="000000"/>
                          </a:solidFill>
                          <a:effectLst/>
                          <a:latin typeface="+mn-lt"/>
                        </a:rPr>
                        <a:t>14%</a:t>
                      </a:r>
                    </a:p>
                  </a:txBody>
                  <a:tcPr marL="9525" marR="9525" marT="9525" marB="0" anchor="b"/>
                </a:tc>
                <a:extLst>
                  <a:ext uri="{0D108BD9-81ED-4DB2-BD59-A6C34878D82A}">
                    <a16:rowId xmlns:a16="http://schemas.microsoft.com/office/drawing/2014/main" val="2272543458"/>
                  </a:ext>
                </a:extLst>
              </a:tr>
              <a:tr h="184638">
                <a:tc>
                  <a:txBody>
                    <a:bodyPr/>
                    <a:lstStyle/>
                    <a:p>
                      <a:pPr algn="l" rtl="0" fontAlgn="b"/>
                      <a:r>
                        <a:rPr lang="en-US" sz="1000" u="none" strike="noStrike">
                          <a:effectLst/>
                        </a:rPr>
                        <a:t>App/ Web good</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100" b="0" i="0" u="none" strike="noStrike">
                          <a:solidFill>
                            <a:srgbClr val="000000"/>
                          </a:solidFill>
                          <a:effectLst/>
                          <a:latin typeface="+mn-lt"/>
                        </a:rPr>
                        <a:t>80%</a:t>
                      </a:r>
                    </a:p>
                  </a:txBody>
                  <a:tcPr marL="9525" marR="9525" marT="9525" marB="0" anchor="b"/>
                </a:tc>
                <a:tc>
                  <a:txBody>
                    <a:bodyPr/>
                    <a:lstStyle/>
                    <a:p>
                      <a:pPr algn="ctr" fontAlgn="b"/>
                      <a:r>
                        <a:rPr lang="en-US" sz="1100" b="0" i="0" u="none" strike="noStrike">
                          <a:solidFill>
                            <a:srgbClr val="000000"/>
                          </a:solidFill>
                          <a:effectLst/>
                          <a:latin typeface="+mn-lt"/>
                        </a:rPr>
                        <a:t>68%</a:t>
                      </a:r>
                    </a:p>
                  </a:txBody>
                  <a:tcPr marL="9525" marR="9525" marT="9525" marB="0" anchor="b"/>
                </a:tc>
                <a:tc>
                  <a:txBody>
                    <a:bodyPr/>
                    <a:lstStyle/>
                    <a:p>
                      <a:pPr algn="ctr" fontAlgn="b"/>
                      <a:r>
                        <a:rPr lang="en-US" sz="1100" b="0" i="0" u="none" strike="noStrike">
                          <a:solidFill>
                            <a:srgbClr val="000000"/>
                          </a:solidFill>
                          <a:effectLst/>
                          <a:latin typeface="+mn-lt"/>
                        </a:rPr>
                        <a:t>70%</a:t>
                      </a:r>
                    </a:p>
                  </a:txBody>
                  <a:tcPr marL="9525" marR="9525" marT="9525" marB="0" anchor="b"/>
                </a:tc>
                <a:tc>
                  <a:txBody>
                    <a:bodyPr/>
                    <a:lstStyle/>
                    <a:p>
                      <a:pPr algn="ctr" fontAlgn="b"/>
                      <a:r>
                        <a:rPr lang="en-US" sz="1100" b="0" i="0" u="none" strike="noStrike" dirty="0">
                          <a:solidFill>
                            <a:srgbClr val="000000"/>
                          </a:solidFill>
                          <a:effectLst/>
                          <a:latin typeface="+mn-lt"/>
                        </a:rPr>
                        <a:t>73%</a:t>
                      </a:r>
                    </a:p>
                  </a:txBody>
                  <a:tcPr marL="9525" marR="9525" marT="9525" marB="0" anchor="b"/>
                </a:tc>
                <a:tc>
                  <a:txBody>
                    <a:bodyPr/>
                    <a:lstStyle/>
                    <a:p>
                      <a:pPr algn="ctr" fontAlgn="b"/>
                      <a:r>
                        <a:rPr lang="en-US" sz="1100" b="0" i="0" u="none" strike="noStrike">
                          <a:solidFill>
                            <a:srgbClr val="000000"/>
                          </a:solidFill>
                          <a:effectLst/>
                          <a:latin typeface="+mn-lt"/>
                        </a:rPr>
                        <a:t>57%</a:t>
                      </a:r>
                    </a:p>
                  </a:txBody>
                  <a:tcPr marL="9525" marR="9525" marT="9525" marB="0" anchor="b"/>
                </a:tc>
                <a:tc>
                  <a:txBody>
                    <a:bodyPr/>
                    <a:lstStyle/>
                    <a:p>
                      <a:pPr algn="ctr" fontAlgn="b"/>
                      <a:r>
                        <a:rPr lang="en-US" sz="1100" b="0" i="0" u="none" strike="noStrike">
                          <a:solidFill>
                            <a:srgbClr val="000000"/>
                          </a:solidFill>
                          <a:effectLst/>
                          <a:latin typeface="+mn-lt"/>
                        </a:rPr>
                        <a:t>91%</a:t>
                      </a:r>
                    </a:p>
                  </a:txBody>
                  <a:tcPr marL="9525" marR="9525" marT="9525" marB="0" anchor="b"/>
                </a:tc>
                <a:tc>
                  <a:txBody>
                    <a:bodyPr/>
                    <a:lstStyle/>
                    <a:p>
                      <a:pPr algn="ctr" fontAlgn="b"/>
                      <a:r>
                        <a:rPr lang="en-US" sz="1100" b="0" i="0" u="none" strike="noStrike" dirty="0">
                          <a:solidFill>
                            <a:schemeClr val="bg1"/>
                          </a:solidFill>
                          <a:effectLst/>
                          <a:latin typeface="+mn-lt"/>
                        </a:rPr>
                        <a:t>87%</a:t>
                      </a:r>
                    </a:p>
                  </a:txBody>
                  <a:tcPr marL="9525" marR="9525" marT="9525" marB="0" anchor="b">
                    <a:solidFill>
                      <a:srgbClr val="00B050"/>
                    </a:solidFill>
                  </a:tcPr>
                </a:tc>
                <a:tc>
                  <a:txBody>
                    <a:bodyPr/>
                    <a:lstStyle/>
                    <a:p>
                      <a:pPr algn="ctr" fontAlgn="b"/>
                      <a:r>
                        <a:rPr lang="en-US" sz="1100" b="0" i="0" u="none" strike="noStrike">
                          <a:solidFill>
                            <a:srgbClr val="000000"/>
                          </a:solidFill>
                          <a:effectLst/>
                          <a:latin typeface="+mn-lt"/>
                        </a:rPr>
                        <a:t>82%</a:t>
                      </a:r>
                    </a:p>
                  </a:txBody>
                  <a:tcPr marL="9525" marR="9525" marT="9525" marB="0" anchor="b"/>
                </a:tc>
                <a:extLst>
                  <a:ext uri="{0D108BD9-81ED-4DB2-BD59-A6C34878D82A}">
                    <a16:rowId xmlns:a16="http://schemas.microsoft.com/office/drawing/2014/main" val="3702965619"/>
                  </a:ext>
                </a:extLst>
              </a:tr>
              <a:tr h="184638">
                <a:tc>
                  <a:txBody>
                    <a:bodyPr/>
                    <a:lstStyle/>
                    <a:p>
                      <a:pPr algn="l" rtl="0" fontAlgn="b"/>
                      <a:r>
                        <a:rPr lang="en-US" sz="1000" u="none" strike="noStrike">
                          <a:effectLst/>
                        </a:rPr>
                        <a:t>Promotion/offers good</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100" b="0" i="0" u="none" strike="noStrike">
                          <a:solidFill>
                            <a:srgbClr val="000000"/>
                          </a:solidFill>
                          <a:effectLst/>
                          <a:latin typeface="+mn-lt"/>
                        </a:rPr>
                        <a:t>57%</a:t>
                      </a:r>
                    </a:p>
                  </a:txBody>
                  <a:tcPr marL="9525" marR="9525" marT="9525" marB="0" anchor="b"/>
                </a:tc>
                <a:tc>
                  <a:txBody>
                    <a:bodyPr/>
                    <a:lstStyle/>
                    <a:p>
                      <a:pPr algn="ctr" fontAlgn="b"/>
                      <a:r>
                        <a:rPr lang="en-US" sz="1100" b="0" i="0" u="none" strike="noStrike">
                          <a:solidFill>
                            <a:srgbClr val="000000"/>
                          </a:solidFill>
                          <a:effectLst/>
                          <a:latin typeface="+mn-lt"/>
                        </a:rPr>
                        <a:t>53%</a:t>
                      </a:r>
                    </a:p>
                  </a:txBody>
                  <a:tcPr marL="9525" marR="9525" marT="9525" marB="0" anchor="b"/>
                </a:tc>
                <a:tc>
                  <a:txBody>
                    <a:bodyPr/>
                    <a:lstStyle/>
                    <a:p>
                      <a:pPr algn="ctr" fontAlgn="b"/>
                      <a:r>
                        <a:rPr lang="en-US" sz="1100" b="0" i="0" u="none" strike="noStrike">
                          <a:solidFill>
                            <a:srgbClr val="000000"/>
                          </a:solidFill>
                          <a:effectLst/>
                          <a:latin typeface="+mn-lt"/>
                        </a:rPr>
                        <a:t>30%</a:t>
                      </a:r>
                    </a:p>
                  </a:txBody>
                  <a:tcPr marL="9525" marR="9525" marT="9525" marB="0" anchor="b"/>
                </a:tc>
                <a:tc>
                  <a:txBody>
                    <a:bodyPr/>
                    <a:lstStyle/>
                    <a:p>
                      <a:pPr algn="ctr" fontAlgn="b"/>
                      <a:r>
                        <a:rPr lang="en-US" sz="1100" b="0" i="0" u="none" strike="noStrike" dirty="0">
                          <a:solidFill>
                            <a:srgbClr val="000000"/>
                          </a:solidFill>
                          <a:effectLst/>
                          <a:latin typeface="+mn-lt"/>
                        </a:rPr>
                        <a:t>55%</a:t>
                      </a:r>
                    </a:p>
                  </a:txBody>
                  <a:tcPr marL="9525" marR="9525" marT="9525" marB="0" anchor="b"/>
                </a:tc>
                <a:tc>
                  <a:txBody>
                    <a:bodyPr/>
                    <a:lstStyle/>
                    <a:p>
                      <a:pPr algn="ctr" fontAlgn="b"/>
                      <a:r>
                        <a:rPr lang="en-US" sz="1100" b="0" i="0" u="none" strike="noStrike">
                          <a:solidFill>
                            <a:srgbClr val="000000"/>
                          </a:solidFill>
                          <a:effectLst/>
                          <a:latin typeface="+mn-lt"/>
                        </a:rPr>
                        <a:t>29%</a:t>
                      </a:r>
                    </a:p>
                  </a:txBody>
                  <a:tcPr marL="9525" marR="9525" marT="9525" marB="0" anchor="b"/>
                </a:tc>
                <a:tc>
                  <a:txBody>
                    <a:bodyPr/>
                    <a:lstStyle/>
                    <a:p>
                      <a:pPr algn="ctr" fontAlgn="b"/>
                      <a:r>
                        <a:rPr lang="en-US" sz="1100" b="0" i="0" u="none" strike="noStrike" dirty="0">
                          <a:solidFill>
                            <a:srgbClr val="000000"/>
                          </a:solidFill>
                          <a:effectLst/>
                          <a:latin typeface="+mn-lt"/>
                        </a:rPr>
                        <a:t>37%</a:t>
                      </a:r>
                    </a:p>
                  </a:txBody>
                  <a:tcPr marL="9525" marR="9525" marT="9525" marB="0" anchor="b"/>
                </a:tc>
                <a:tc>
                  <a:txBody>
                    <a:bodyPr/>
                    <a:lstStyle/>
                    <a:p>
                      <a:pPr algn="ctr" fontAlgn="b"/>
                      <a:r>
                        <a:rPr lang="en-US" sz="1100" b="0" i="0" u="none" strike="noStrike" dirty="0">
                          <a:solidFill>
                            <a:srgbClr val="000000"/>
                          </a:solidFill>
                          <a:effectLst/>
                          <a:latin typeface="+mn-lt"/>
                        </a:rPr>
                        <a:t>26%</a:t>
                      </a:r>
                    </a:p>
                  </a:txBody>
                  <a:tcPr marL="9525" marR="9525" marT="9525" marB="0" anchor="b">
                    <a:solidFill>
                      <a:srgbClr val="FFFF00"/>
                    </a:solidFill>
                  </a:tcPr>
                </a:tc>
                <a:tc>
                  <a:txBody>
                    <a:bodyPr/>
                    <a:lstStyle/>
                    <a:p>
                      <a:pPr algn="ctr" fontAlgn="b"/>
                      <a:r>
                        <a:rPr lang="en-US" sz="1100" b="0" i="0" u="none" strike="noStrike">
                          <a:solidFill>
                            <a:srgbClr val="000000"/>
                          </a:solidFill>
                          <a:effectLst/>
                          <a:latin typeface="+mn-lt"/>
                        </a:rPr>
                        <a:t>42%</a:t>
                      </a:r>
                    </a:p>
                  </a:txBody>
                  <a:tcPr marL="9525" marR="9525" marT="9525" marB="0" anchor="b"/>
                </a:tc>
                <a:extLst>
                  <a:ext uri="{0D108BD9-81ED-4DB2-BD59-A6C34878D82A}">
                    <a16:rowId xmlns:a16="http://schemas.microsoft.com/office/drawing/2014/main" val="2032916516"/>
                  </a:ext>
                </a:extLst>
              </a:tr>
              <a:tr h="184638">
                <a:tc>
                  <a:txBody>
                    <a:bodyPr/>
                    <a:lstStyle/>
                    <a:p>
                      <a:pPr algn="l" rtl="0" fontAlgn="b"/>
                      <a:r>
                        <a:rPr lang="en-US" sz="1000" u="none" strike="noStrike">
                          <a:effectLst/>
                        </a:rPr>
                        <a:t>Price is good</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100" b="0" i="0" u="none" strike="noStrike">
                          <a:solidFill>
                            <a:srgbClr val="000000"/>
                          </a:solidFill>
                          <a:effectLst/>
                          <a:latin typeface="+mn-lt"/>
                        </a:rPr>
                        <a:t>3%</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dirty="0">
                          <a:solidFill>
                            <a:srgbClr val="000000"/>
                          </a:solidFill>
                          <a:effectLst/>
                          <a:latin typeface="+mn-lt"/>
                        </a:rPr>
                        <a:t>0%</a:t>
                      </a:r>
                    </a:p>
                  </a:txBody>
                  <a:tcPr marL="9525" marR="9525" marT="9525" marB="0" anchor="b"/>
                </a:tc>
                <a:tc>
                  <a:txBody>
                    <a:bodyPr/>
                    <a:lstStyle/>
                    <a:p>
                      <a:pPr algn="ctr" fontAlgn="b"/>
                      <a:r>
                        <a:rPr lang="en-US" sz="1100" b="0" i="0" u="none" strike="noStrike" dirty="0">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3%</a:t>
                      </a:r>
                    </a:p>
                  </a:txBody>
                  <a:tcPr marL="9525" marR="9525" marT="9525" marB="0" anchor="b"/>
                </a:tc>
                <a:tc>
                  <a:txBody>
                    <a:bodyPr/>
                    <a:lstStyle/>
                    <a:p>
                      <a:pPr algn="ctr" fontAlgn="b"/>
                      <a:r>
                        <a:rPr lang="en-US" sz="1100" b="0" i="0" u="none" strike="noStrike">
                          <a:solidFill>
                            <a:srgbClr val="000000"/>
                          </a:solidFill>
                          <a:effectLst/>
                          <a:latin typeface="+mn-lt"/>
                        </a:rPr>
                        <a:t>3%</a:t>
                      </a:r>
                    </a:p>
                  </a:txBody>
                  <a:tcPr marL="9525" marR="9525" marT="9525" marB="0" anchor="b"/>
                </a:tc>
                <a:tc>
                  <a:txBody>
                    <a:bodyPr/>
                    <a:lstStyle/>
                    <a:p>
                      <a:pPr algn="ctr" fontAlgn="b"/>
                      <a:r>
                        <a:rPr lang="en-US" sz="1100" b="0" i="0" u="none" strike="noStrike">
                          <a:solidFill>
                            <a:srgbClr val="000000"/>
                          </a:solidFill>
                          <a:effectLst/>
                          <a:latin typeface="+mn-lt"/>
                        </a:rPr>
                        <a:t>3%</a:t>
                      </a:r>
                    </a:p>
                  </a:txBody>
                  <a:tcPr marL="9525" marR="9525" marT="9525" marB="0" anchor="b"/>
                </a:tc>
                <a:extLst>
                  <a:ext uri="{0D108BD9-81ED-4DB2-BD59-A6C34878D82A}">
                    <a16:rowId xmlns:a16="http://schemas.microsoft.com/office/drawing/2014/main" val="692081306"/>
                  </a:ext>
                </a:extLst>
              </a:tr>
              <a:tr h="184638">
                <a:tc>
                  <a:txBody>
                    <a:bodyPr/>
                    <a:lstStyle/>
                    <a:p>
                      <a:pPr algn="l" rtl="0" fontAlgn="b"/>
                      <a:r>
                        <a:rPr lang="en-US" sz="1000" u="none" strike="noStrike">
                          <a:effectLst/>
                        </a:rPr>
                        <a:t>Customer Support good</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100" b="0" i="0" u="none" strike="noStrike">
                          <a:solidFill>
                            <a:srgbClr val="000000"/>
                          </a:solidFill>
                          <a:effectLst/>
                          <a:latin typeface="+mn-lt"/>
                        </a:rPr>
                        <a:t>5%</a:t>
                      </a:r>
                    </a:p>
                  </a:txBody>
                  <a:tcPr marL="9525" marR="9525" marT="9525" marB="0" anchor="b"/>
                </a:tc>
                <a:tc>
                  <a:txBody>
                    <a:bodyPr/>
                    <a:lstStyle/>
                    <a:p>
                      <a:pPr algn="ctr" fontAlgn="b"/>
                      <a:r>
                        <a:rPr lang="en-US" sz="1100" b="0" i="0" u="none" strike="noStrike">
                          <a:solidFill>
                            <a:srgbClr val="000000"/>
                          </a:solidFill>
                          <a:effectLst/>
                          <a:latin typeface="+mn-lt"/>
                        </a:rPr>
                        <a:t>3%</a:t>
                      </a:r>
                    </a:p>
                  </a:txBody>
                  <a:tcPr marL="9525" marR="9525" marT="9525" marB="0" anchor="b"/>
                </a:tc>
                <a:tc>
                  <a:txBody>
                    <a:bodyPr/>
                    <a:lstStyle/>
                    <a:p>
                      <a:pPr algn="ctr" fontAlgn="b"/>
                      <a:r>
                        <a:rPr lang="en-US" sz="1100" b="0" i="0" u="none" strike="noStrike">
                          <a:solidFill>
                            <a:srgbClr val="000000"/>
                          </a:solidFill>
                          <a:effectLst/>
                          <a:latin typeface="+mn-lt"/>
                        </a:rPr>
                        <a:t>20%</a:t>
                      </a:r>
                    </a:p>
                  </a:txBody>
                  <a:tcPr marL="9525" marR="9525" marT="9525" marB="0" anchor="b"/>
                </a:tc>
                <a:tc>
                  <a:txBody>
                    <a:bodyPr/>
                    <a:lstStyle/>
                    <a:p>
                      <a:pPr algn="ctr" fontAlgn="b"/>
                      <a:r>
                        <a:rPr lang="en-US" sz="1100" b="0" i="0" u="none" strike="noStrike">
                          <a:solidFill>
                            <a:srgbClr val="000000"/>
                          </a:solidFill>
                          <a:effectLst/>
                          <a:latin typeface="+mn-lt"/>
                        </a:rPr>
                        <a:t>9%</a:t>
                      </a:r>
                    </a:p>
                  </a:txBody>
                  <a:tcPr marL="9525" marR="9525" marT="9525" marB="0" anchor="b"/>
                </a:tc>
                <a:tc>
                  <a:txBody>
                    <a:bodyPr/>
                    <a:lstStyle/>
                    <a:p>
                      <a:pPr algn="ctr" fontAlgn="b"/>
                      <a:r>
                        <a:rPr lang="en-US" sz="1100" b="0" i="0" u="none" strike="noStrike">
                          <a:solidFill>
                            <a:srgbClr val="000000"/>
                          </a:solidFill>
                          <a:effectLst/>
                          <a:latin typeface="+mn-lt"/>
                        </a:rPr>
                        <a:t>29%</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dirty="0">
                          <a:solidFill>
                            <a:srgbClr val="000000"/>
                          </a:solidFill>
                          <a:effectLst/>
                          <a:latin typeface="+mn-lt"/>
                        </a:rPr>
                        <a:t>6%</a:t>
                      </a:r>
                    </a:p>
                  </a:txBody>
                  <a:tcPr marL="9525" marR="9525" marT="9525" marB="0" anchor="b"/>
                </a:tc>
                <a:tc>
                  <a:txBody>
                    <a:bodyPr/>
                    <a:lstStyle/>
                    <a:p>
                      <a:pPr algn="ctr" fontAlgn="b"/>
                      <a:r>
                        <a:rPr lang="en-US" sz="1100" b="0" i="0" u="none" strike="noStrike">
                          <a:solidFill>
                            <a:srgbClr val="000000"/>
                          </a:solidFill>
                          <a:effectLst/>
                          <a:latin typeface="+mn-lt"/>
                        </a:rPr>
                        <a:t>5%</a:t>
                      </a:r>
                    </a:p>
                  </a:txBody>
                  <a:tcPr marL="9525" marR="9525" marT="9525" marB="0" anchor="b"/>
                </a:tc>
                <a:extLst>
                  <a:ext uri="{0D108BD9-81ED-4DB2-BD59-A6C34878D82A}">
                    <a16:rowId xmlns:a16="http://schemas.microsoft.com/office/drawing/2014/main" val="1700596583"/>
                  </a:ext>
                </a:extLst>
              </a:tr>
              <a:tr h="184638">
                <a:tc>
                  <a:txBody>
                    <a:bodyPr/>
                    <a:lstStyle/>
                    <a:p>
                      <a:pPr algn="l" rtl="0" fontAlgn="b"/>
                      <a:r>
                        <a:rPr lang="en-US" sz="1000" u="none" strike="noStrike">
                          <a:effectLst/>
                        </a:rPr>
                        <a:t>Easy to use</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100" b="0" i="0" u="none" strike="noStrike">
                          <a:solidFill>
                            <a:srgbClr val="000000"/>
                          </a:solidFill>
                          <a:effectLst/>
                          <a:latin typeface="+mn-lt"/>
                        </a:rPr>
                        <a:t>28%</a:t>
                      </a:r>
                    </a:p>
                  </a:txBody>
                  <a:tcPr marL="9525" marR="9525" marT="9525" marB="0" anchor="b"/>
                </a:tc>
                <a:tc>
                  <a:txBody>
                    <a:bodyPr/>
                    <a:lstStyle/>
                    <a:p>
                      <a:pPr algn="ctr" fontAlgn="b"/>
                      <a:r>
                        <a:rPr lang="en-US" sz="1100" b="0" i="0" u="none" strike="noStrike">
                          <a:solidFill>
                            <a:srgbClr val="000000"/>
                          </a:solidFill>
                          <a:effectLst/>
                          <a:latin typeface="+mn-lt"/>
                        </a:rPr>
                        <a:t>50%</a:t>
                      </a:r>
                    </a:p>
                  </a:txBody>
                  <a:tcPr marL="9525" marR="9525" marT="9525" marB="0" anchor="b"/>
                </a:tc>
                <a:tc>
                  <a:txBody>
                    <a:bodyPr/>
                    <a:lstStyle/>
                    <a:p>
                      <a:pPr algn="ctr" fontAlgn="b"/>
                      <a:r>
                        <a:rPr lang="en-US" sz="1100" b="0" i="0" u="none" strike="noStrike">
                          <a:solidFill>
                            <a:srgbClr val="000000"/>
                          </a:solidFill>
                          <a:effectLst/>
                          <a:latin typeface="+mn-lt"/>
                        </a:rPr>
                        <a:t>30%</a:t>
                      </a:r>
                    </a:p>
                  </a:txBody>
                  <a:tcPr marL="9525" marR="9525" marT="9525" marB="0" anchor="b"/>
                </a:tc>
                <a:tc>
                  <a:txBody>
                    <a:bodyPr/>
                    <a:lstStyle/>
                    <a:p>
                      <a:pPr algn="ctr" fontAlgn="b"/>
                      <a:r>
                        <a:rPr lang="en-US" sz="1100" b="0" i="0" u="none" strike="noStrike">
                          <a:solidFill>
                            <a:srgbClr val="000000"/>
                          </a:solidFill>
                          <a:effectLst/>
                          <a:latin typeface="+mn-lt"/>
                        </a:rPr>
                        <a:t>36%</a:t>
                      </a:r>
                    </a:p>
                  </a:txBody>
                  <a:tcPr marL="9525" marR="9525" marT="9525" marB="0" anchor="b"/>
                </a:tc>
                <a:tc>
                  <a:txBody>
                    <a:bodyPr/>
                    <a:lstStyle/>
                    <a:p>
                      <a:pPr algn="ctr" fontAlgn="b"/>
                      <a:r>
                        <a:rPr lang="en-US" sz="1100" b="0" i="0" u="none" strike="noStrike" dirty="0">
                          <a:solidFill>
                            <a:srgbClr val="000000"/>
                          </a:solidFill>
                          <a:effectLst/>
                          <a:latin typeface="+mn-lt"/>
                        </a:rPr>
                        <a:t>43%</a:t>
                      </a:r>
                    </a:p>
                  </a:txBody>
                  <a:tcPr marL="9525" marR="9525" marT="9525" marB="0" anchor="b"/>
                </a:tc>
                <a:tc>
                  <a:txBody>
                    <a:bodyPr/>
                    <a:lstStyle/>
                    <a:p>
                      <a:pPr algn="ctr" fontAlgn="b"/>
                      <a:r>
                        <a:rPr lang="en-US" sz="1100" b="0" i="0" u="none" strike="noStrike" dirty="0">
                          <a:solidFill>
                            <a:srgbClr val="000000"/>
                          </a:solidFill>
                          <a:effectLst/>
                          <a:latin typeface="+mn-lt"/>
                        </a:rPr>
                        <a:t>56%</a:t>
                      </a:r>
                    </a:p>
                  </a:txBody>
                  <a:tcPr marL="9525" marR="9525" marT="9525" marB="0" anchor="b"/>
                </a:tc>
                <a:tc>
                  <a:txBody>
                    <a:bodyPr/>
                    <a:lstStyle/>
                    <a:p>
                      <a:pPr algn="ctr" fontAlgn="b"/>
                      <a:r>
                        <a:rPr lang="en-US" sz="1100" b="0" i="0" u="none" strike="noStrike" dirty="0">
                          <a:solidFill>
                            <a:srgbClr val="000000"/>
                          </a:solidFill>
                          <a:effectLst/>
                          <a:latin typeface="+mn-lt"/>
                        </a:rPr>
                        <a:t>17%</a:t>
                      </a:r>
                    </a:p>
                  </a:txBody>
                  <a:tcPr marL="9525" marR="9525" marT="9525" marB="0" anchor="b">
                    <a:solidFill>
                      <a:srgbClr val="FFFF00"/>
                    </a:solidFill>
                  </a:tcPr>
                </a:tc>
                <a:tc>
                  <a:txBody>
                    <a:bodyPr/>
                    <a:lstStyle/>
                    <a:p>
                      <a:pPr algn="ctr" fontAlgn="b"/>
                      <a:r>
                        <a:rPr lang="en-US" sz="1100" b="0" i="0" u="none" strike="noStrike">
                          <a:solidFill>
                            <a:srgbClr val="000000"/>
                          </a:solidFill>
                          <a:effectLst/>
                          <a:latin typeface="+mn-lt"/>
                        </a:rPr>
                        <a:t>35%</a:t>
                      </a:r>
                    </a:p>
                  </a:txBody>
                  <a:tcPr marL="9525" marR="9525" marT="9525" marB="0" anchor="b"/>
                </a:tc>
                <a:extLst>
                  <a:ext uri="{0D108BD9-81ED-4DB2-BD59-A6C34878D82A}">
                    <a16:rowId xmlns:a16="http://schemas.microsoft.com/office/drawing/2014/main" val="2863890454"/>
                  </a:ext>
                </a:extLst>
              </a:tr>
              <a:tr h="217911">
                <a:tc>
                  <a:txBody>
                    <a:bodyPr/>
                    <a:lstStyle/>
                    <a:p>
                      <a:pPr algn="l" rtl="0" fontAlgn="b"/>
                      <a:r>
                        <a:rPr lang="en-IN" sz="1000" u="none" strike="noStrike" dirty="0">
                          <a:effectLst/>
                        </a:rPr>
                        <a:t>Multiple Brands to choose good</a:t>
                      </a:r>
                      <a:endParaRPr lang="en-IN" sz="1000" b="0" i="0" u="none" strike="noStrike" dirty="0">
                        <a:solidFill>
                          <a:srgbClr val="000000"/>
                        </a:solidFill>
                        <a:effectLst/>
                        <a:latin typeface="Calibri" panose="020F0502020204030204" pitchFamily="34" charset="0"/>
                      </a:endParaRPr>
                    </a:p>
                  </a:txBody>
                  <a:tcPr marL="8792" marR="8792" marT="8792" marB="0" anchor="b"/>
                </a:tc>
                <a:tc>
                  <a:txBody>
                    <a:bodyPr/>
                    <a:lstStyle/>
                    <a:p>
                      <a:pPr algn="ctr" fontAlgn="b"/>
                      <a:r>
                        <a:rPr lang="en-US" sz="1100" b="0" i="0" u="none" strike="noStrike">
                          <a:solidFill>
                            <a:srgbClr val="000000"/>
                          </a:solidFill>
                          <a:effectLst/>
                          <a:latin typeface="+mn-lt"/>
                        </a:rPr>
                        <a:t>18%</a:t>
                      </a:r>
                    </a:p>
                  </a:txBody>
                  <a:tcPr marL="9525" marR="9525" marT="9525" marB="0" anchor="b"/>
                </a:tc>
                <a:tc>
                  <a:txBody>
                    <a:bodyPr/>
                    <a:lstStyle/>
                    <a:p>
                      <a:pPr algn="ctr" fontAlgn="b"/>
                      <a:r>
                        <a:rPr lang="en-US" sz="1100" b="0" i="0" u="none" strike="noStrike">
                          <a:solidFill>
                            <a:srgbClr val="000000"/>
                          </a:solidFill>
                          <a:effectLst/>
                          <a:latin typeface="+mn-lt"/>
                        </a:rPr>
                        <a:t>18%</a:t>
                      </a:r>
                    </a:p>
                  </a:txBody>
                  <a:tcPr marL="9525" marR="9525" marT="9525" marB="0" anchor="b"/>
                </a:tc>
                <a:tc>
                  <a:txBody>
                    <a:bodyPr/>
                    <a:lstStyle/>
                    <a:p>
                      <a:pPr algn="ctr" fontAlgn="b"/>
                      <a:r>
                        <a:rPr lang="en-US" sz="1100" b="0" i="0" u="none" strike="noStrike">
                          <a:solidFill>
                            <a:srgbClr val="000000"/>
                          </a:solidFill>
                          <a:effectLst/>
                          <a:latin typeface="+mn-lt"/>
                        </a:rPr>
                        <a:t>20%</a:t>
                      </a:r>
                    </a:p>
                  </a:txBody>
                  <a:tcPr marL="9525" marR="9525" marT="9525" marB="0" anchor="b"/>
                </a:tc>
                <a:tc>
                  <a:txBody>
                    <a:bodyPr/>
                    <a:lstStyle/>
                    <a:p>
                      <a:pPr algn="ctr" fontAlgn="b"/>
                      <a:r>
                        <a:rPr lang="en-US" sz="1100" b="0" i="0" u="none" strike="noStrike">
                          <a:solidFill>
                            <a:srgbClr val="000000"/>
                          </a:solidFill>
                          <a:effectLst/>
                          <a:latin typeface="+mn-lt"/>
                        </a:rPr>
                        <a:t>9%</a:t>
                      </a:r>
                    </a:p>
                  </a:txBody>
                  <a:tcPr marL="9525" marR="9525" marT="9525" marB="0" anchor="b"/>
                </a:tc>
                <a:tc>
                  <a:txBody>
                    <a:bodyPr/>
                    <a:lstStyle/>
                    <a:p>
                      <a:pPr algn="ctr" fontAlgn="b"/>
                      <a:r>
                        <a:rPr lang="en-US" sz="1100" b="0" i="0" u="none" strike="noStrike">
                          <a:solidFill>
                            <a:srgbClr val="000000"/>
                          </a:solidFill>
                          <a:effectLst/>
                          <a:latin typeface="+mn-lt"/>
                        </a:rPr>
                        <a:t>14%</a:t>
                      </a:r>
                    </a:p>
                  </a:txBody>
                  <a:tcPr marL="9525" marR="9525" marT="9525" marB="0" anchor="b"/>
                </a:tc>
                <a:tc>
                  <a:txBody>
                    <a:bodyPr/>
                    <a:lstStyle/>
                    <a:p>
                      <a:pPr algn="ctr" fontAlgn="b"/>
                      <a:r>
                        <a:rPr lang="en-US" sz="1100" b="0" i="0" u="none" strike="noStrike" dirty="0">
                          <a:solidFill>
                            <a:srgbClr val="000000"/>
                          </a:solidFill>
                          <a:effectLst/>
                          <a:latin typeface="+mn-lt"/>
                        </a:rPr>
                        <a:t>35%</a:t>
                      </a:r>
                    </a:p>
                  </a:txBody>
                  <a:tcPr marL="9525" marR="9525" marT="9525" marB="0" anchor="b"/>
                </a:tc>
                <a:tc>
                  <a:txBody>
                    <a:bodyPr/>
                    <a:lstStyle/>
                    <a:p>
                      <a:pPr algn="ctr" fontAlgn="b"/>
                      <a:r>
                        <a:rPr lang="en-US" sz="1100" b="0" i="0" u="none" strike="noStrike" dirty="0">
                          <a:solidFill>
                            <a:srgbClr val="000000"/>
                          </a:solidFill>
                          <a:effectLst/>
                          <a:latin typeface="+mn-lt"/>
                        </a:rPr>
                        <a:t>13%</a:t>
                      </a:r>
                    </a:p>
                  </a:txBody>
                  <a:tcPr marL="9525" marR="9525" marT="9525" marB="0" anchor="b">
                    <a:solidFill>
                      <a:srgbClr val="FFFF00"/>
                    </a:solidFill>
                  </a:tcPr>
                </a:tc>
                <a:tc>
                  <a:txBody>
                    <a:bodyPr/>
                    <a:lstStyle/>
                    <a:p>
                      <a:pPr algn="ctr" fontAlgn="b"/>
                      <a:r>
                        <a:rPr lang="en-US" sz="1100" b="0" i="0" u="none" strike="noStrike">
                          <a:solidFill>
                            <a:srgbClr val="000000"/>
                          </a:solidFill>
                          <a:effectLst/>
                          <a:latin typeface="+mn-lt"/>
                        </a:rPr>
                        <a:t>21%</a:t>
                      </a:r>
                    </a:p>
                  </a:txBody>
                  <a:tcPr marL="9525" marR="9525" marT="9525" marB="0" anchor="b"/>
                </a:tc>
                <a:extLst>
                  <a:ext uri="{0D108BD9-81ED-4DB2-BD59-A6C34878D82A}">
                    <a16:rowId xmlns:a16="http://schemas.microsoft.com/office/drawing/2014/main" val="3210660403"/>
                  </a:ext>
                </a:extLst>
              </a:tr>
              <a:tr h="184638">
                <a:tc>
                  <a:txBody>
                    <a:bodyPr/>
                    <a:lstStyle/>
                    <a:p>
                      <a:pPr algn="l" rtl="0" fontAlgn="b"/>
                      <a:r>
                        <a:rPr lang="en-US" sz="1000" u="none" strike="noStrike">
                          <a:effectLst/>
                        </a:rPr>
                        <a:t>Delivery of service good</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100" b="0" i="0" u="none" strike="noStrike">
                          <a:solidFill>
                            <a:srgbClr val="000000"/>
                          </a:solidFill>
                          <a:effectLst/>
                          <a:latin typeface="+mn-lt"/>
                        </a:rPr>
                        <a:t>17%</a:t>
                      </a:r>
                    </a:p>
                  </a:txBody>
                  <a:tcPr marL="9525" marR="9525" marT="9525" marB="0" anchor="b"/>
                </a:tc>
                <a:tc>
                  <a:txBody>
                    <a:bodyPr/>
                    <a:lstStyle/>
                    <a:p>
                      <a:pPr algn="ctr" fontAlgn="b"/>
                      <a:r>
                        <a:rPr lang="en-US" sz="1100" b="0" i="0" u="none" strike="noStrike">
                          <a:solidFill>
                            <a:srgbClr val="000000"/>
                          </a:solidFill>
                          <a:effectLst/>
                          <a:latin typeface="+mn-lt"/>
                        </a:rPr>
                        <a:t>12%</a:t>
                      </a:r>
                    </a:p>
                  </a:txBody>
                  <a:tcPr marL="9525" marR="9525" marT="9525" marB="0" anchor="b"/>
                </a:tc>
                <a:tc>
                  <a:txBody>
                    <a:bodyPr/>
                    <a:lstStyle/>
                    <a:p>
                      <a:pPr algn="ctr" fontAlgn="b"/>
                      <a:r>
                        <a:rPr lang="en-US" sz="1100" b="0" i="0" u="none" strike="noStrike">
                          <a:solidFill>
                            <a:srgbClr val="000000"/>
                          </a:solidFill>
                          <a:effectLst/>
                          <a:latin typeface="+mn-lt"/>
                        </a:rPr>
                        <a:t>50%</a:t>
                      </a:r>
                    </a:p>
                  </a:txBody>
                  <a:tcPr marL="9525" marR="9525" marT="9525" marB="0" anchor="b"/>
                </a:tc>
                <a:tc>
                  <a:txBody>
                    <a:bodyPr/>
                    <a:lstStyle/>
                    <a:p>
                      <a:pPr algn="ctr" fontAlgn="b"/>
                      <a:r>
                        <a:rPr lang="en-US" sz="1100" b="0" i="0" u="none" strike="noStrike">
                          <a:solidFill>
                            <a:srgbClr val="000000"/>
                          </a:solidFill>
                          <a:effectLst/>
                          <a:latin typeface="+mn-lt"/>
                        </a:rPr>
                        <a:t>27%</a:t>
                      </a:r>
                    </a:p>
                  </a:txBody>
                  <a:tcPr marL="9525" marR="9525" marT="9525" marB="0" anchor="b"/>
                </a:tc>
                <a:tc>
                  <a:txBody>
                    <a:bodyPr/>
                    <a:lstStyle/>
                    <a:p>
                      <a:pPr algn="ctr" fontAlgn="b"/>
                      <a:r>
                        <a:rPr lang="en-US" sz="1100" b="0" i="0" u="none" strike="noStrike">
                          <a:solidFill>
                            <a:srgbClr val="000000"/>
                          </a:solidFill>
                          <a:effectLst/>
                          <a:latin typeface="+mn-lt"/>
                        </a:rPr>
                        <a:t>43%</a:t>
                      </a:r>
                    </a:p>
                  </a:txBody>
                  <a:tcPr marL="9525" marR="9525" marT="9525" marB="0" anchor="b"/>
                </a:tc>
                <a:tc>
                  <a:txBody>
                    <a:bodyPr/>
                    <a:lstStyle/>
                    <a:p>
                      <a:pPr algn="ctr" fontAlgn="b"/>
                      <a:r>
                        <a:rPr lang="en-US" sz="1100" b="0" i="0" u="none" strike="noStrike" dirty="0">
                          <a:solidFill>
                            <a:srgbClr val="000000"/>
                          </a:solidFill>
                          <a:effectLst/>
                          <a:latin typeface="+mn-lt"/>
                        </a:rPr>
                        <a:t>16%</a:t>
                      </a:r>
                    </a:p>
                  </a:txBody>
                  <a:tcPr marL="9525" marR="9525" marT="9525" marB="0" anchor="b"/>
                </a:tc>
                <a:tc>
                  <a:txBody>
                    <a:bodyPr/>
                    <a:lstStyle/>
                    <a:p>
                      <a:pPr algn="ctr" fontAlgn="b"/>
                      <a:r>
                        <a:rPr lang="en-US" sz="1100" b="0" i="0" u="none" strike="noStrike" dirty="0">
                          <a:solidFill>
                            <a:schemeClr val="bg1"/>
                          </a:solidFill>
                          <a:effectLst/>
                          <a:latin typeface="+mn-lt"/>
                        </a:rPr>
                        <a:t>47%</a:t>
                      </a:r>
                    </a:p>
                  </a:txBody>
                  <a:tcPr marL="9525" marR="9525" marT="9525" marB="0" anchor="b">
                    <a:solidFill>
                      <a:srgbClr val="00B050"/>
                    </a:solidFill>
                  </a:tcPr>
                </a:tc>
                <a:tc>
                  <a:txBody>
                    <a:bodyPr/>
                    <a:lstStyle/>
                    <a:p>
                      <a:pPr algn="ctr" fontAlgn="b"/>
                      <a:r>
                        <a:rPr lang="en-US" sz="1100" b="0" i="0" u="none" strike="noStrike" dirty="0">
                          <a:solidFill>
                            <a:srgbClr val="000000"/>
                          </a:solidFill>
                          <a:effectLst/>
                          <a:latin typeface="+mn-lt"/>
                        </a:rPr>
                        <a:t>25%</a:t>
                      </a:r>
                    </a:p>
                  </a:txBody>
                  <a:tcPr marL="9525" marR="9525" marT="9525" marB="0" anchor="b"/>
                </a:tc>
                <a:extLst>
                  <a:ext uri="{0D108BD9-81ED-4DB2-BD59-A6C34878D82A}">
                    <a16:rowId xmlns:a16="http://schemas.microsoft.com/office/drawing/2014/main" val="2652535515"/>
                  </a:ext>
                </a:extLst>
              </a:tr>
              <a:tr h="184638">
                <a:tc>
                  <a:txBody>
                    <a:bodyPr/>
                    <a:lstStyle/>
                    <a:p>
                      <a:pPr algn="l" rtl="0" fontAlgn="b"/>
                      <a:r>
                        <a:rPr lang="en-US" sz="1000" u="none" strike="noStrike">
                          <a:effectLst/>
                        </a:rPr>
                        <a:t>Payment Good</a:t>
                      </a:r>
                      <a:endParaRPr lang="en-US" sz="1000" b="0" i="0" u="none" strike="noStrike">
                        <a:solidFill>
                          <a:srgbClr val="000000"/>
                        </a:solidFill>
                        <a:effectLst/>
                        <a:latin typeface="Roboto Slab" panose="020B0604020202020204" charset="0"/>
                      </a:endParaRPr>
                    </a:p>
                  </a:txBody>
                  <a:tcPr marL="8792" marR="8792" marT="8792" marB="0" anchor="b"/>
                </a:tc>
                <a:tc>
                  <a:txBody>
                    <a:bodyPr/>
                    <a:lstStyle/>
                    <a:p>
                      <a:pPr algn="ctr" fontAlgn="b"/>
                      <a:r>
                        <a:rPr lang="en-US" sz="1100" b="0" i="0" u="none" strike="noStrike">
                          <a:solidFill>
                            <a:srgbClr val="000000"/>
                          </a:solidFill>
                          <a:effectLst/>
                          <a:latin typeface="+mn-lt"/>
                        </a:rPr>
                        <a:t>7%</a:t>
                      </a:r>
                    </a:p>
                  </a:txBody>
                  <a:tcPr marL="9525" marR="9525" marT="9525" marB="0" anchor="b"/>
                </a:tc>
                <a:tc>
                  <a:txBody>
                    <a:bodyPr/>
                    <a:lstStyle/>
                    <a:p>
                      <a:pPr algn="ctr" fontAlgn="b"/>
                      <a:r>
                        <a:rPr lang="en-US" sz="1100" b="0" i="0" u="none" strike="noStrike">
                          <a:solidFill>
                            <a:srgbClr val="000000"/>
                          </a:solidFill>
                          <a:effectLst/>
                          <a:latin typeface="+mn-lt"/>
                        </a:rPr>
                        <a:t>3%</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0%</a:t>
                      </a:r>
                    </a:p>
                  </a:txBody>
                  <a:tcPr marL="9525" marR="9525" marT="9525" marB="0" anchor="b"/>
                </a:tc>
                <a:tc>
                  <a:txBody>
                    <a:bodyPr/>
                    <a:lstStyle/>
                    <a:p>
                      <a:pPr algn="ctr" fontAlgn="b"/>
                      <a:r>
                        <a:rPr lang="en-US" sz="1100" b="0" i="0" u="none" strike="noStrike">
                          <a:solidFill>
                            <a:srgbClr val="000000"/>
                          </a:solidFill>
                          <a:effectLst/>
                          <a:latin typeface="+mn-lt"/>
                        </a:rPr>
                        <a:t>4%</a:t>
                      </a:r>
                    </a:p>
                  </a:txBody>
                  <a:tcPr marL="9525" marR="9525" marT="9525" marB="0" anchor="b"/>
                </a:tc>
                <a:tc>
                  <a:txBody>
                    <a:bodyPr/>
                    <a:lstStyle/>
                    <a:p>
                      <a:pPr algn="ctr" fontAlgn="b"/>
                      <a:r>
                        <a:rPr lang="en-US" sz="1100" b="0" i="0" u="none" strike="noStrike" dirty="0">
                          <a:solidFill>
                            <a:srgbClr val="000000"/>
                          </a:solidFill>
                          <a:effectLst/>
                          <a:latin typeface="+mn-lt"/>
                        </a:rPr>
                        <a:t>8%</a:t>
                      </a:r>
                    </a:p>
                  </a:txBody>
                  <a:tcPr marL="9525" marR="9525" marT="9525" marB="0" anchor="b"/>
                </a:tc>
                <a:tc>
                  <a:txBody>
                    <a:bodyPr/>
                    <a:lstStyle/>
                    <a:p>
                      <a:pPr algn="ctr" fontAlgn="b"/>
                      <a:r>
                        <a:rPr lang="en-US" sz="1100" b="0" i="0" u="none" strike="noStrike" dirty="0">
                          <a:solidFill>
                            <a:srgbClr val="000000"/>
                          </a:solidFill>
                          <a:effectLst/>
                          <a:latin typeface="+mn-lt"/>
                        </a:rPr>
                        <a:t>6%</a:t>
                      </a:r>
                    </a:p>
                  </a:txBody>
                  <a:tcPr marL="9525" marR="9525" marT="9525" marB="0" anchor="b"/>
                </a:tc>
                <a:extLst>
                  <a:ext uri="{0D108BD9-81ED-4DB2-BD59-A6C34878D82A}">
                    <a16:rowId xmlns:a16="http://schemas.microsoft.com/office/drawing/2014/main" val="2953093820"/>
                  </a:ext>
                </a:extLst>
              </a:tr>
            </a:tbl>
          </a:graphicData>
        </a:graphic>
      </p:graphicFrame>
      <p:sp>
        <p:nvSpPr>
          <p:cNvPr id="4" name="TextBox 3">
            <a:extLst>
              <a:ext uri="{FF2B5EF4-FFF2-40B4-BE49-F238E27FC236}">
                <a16:creationId xmlns:a16="http://schemas.microsoft.com/office/drawing/2014/main" id="{B60D2125-B753-47F3-8837-397304D100DA}"/>
              </a:ext>
            </a:extLst>
          </p:cNvPr>
          <p:cNvSpPr txBox="1"/>
          <p:nvPr/>
        </p:nvSpPr>
        <p:spPr>
          <a:xfrm>
            <a:off x="716691" y="4663296"/>
            <a:ext cx="10637107" cy="1754326"/>
          </a:xfrm>
          <a:prstGeom prst="rect">
            <a:avLst/>
          </a:prstGeom>
          <a:noFill/>
        </p:spPr>
        <p:txBody>
          <a:bodyPr wrap="square">
            <a:spAutoFit/>
          </a:bodyPr>
          <a:lstStyle/>
          <a:p>
            <a:r>
              <a:rPr lang="en-US" sz="1800" b="1" i="0" u="none" strike="noStrike" dirty="0">
                <a:solidFill>
                  <a:srgbClr val="000000"/>
                </a:solidFill>
                <a:effectLst/>
                <a:latin typeface="+mj-lt"/>
                <a:cs typeface="Calibri" panose="020F0502020204030204" pitchFamily="34" charset="0"/>
              </a:rPr>
              <a:t>Praise</a:t>
            </a:r>
          </a:p>
          <a:p>
            <a:r>
              <a:rPr lang="en-US" sz="1800" b="0" i="0" u="none" strike="noStrike" dirty="0">
                <a:solidFill>
                  <a:srgbClr val="000000"/>
                </a:solidFill>
                <a:effectLst/>
                <a:latin typeface="+mj-lt"/>
                <a:cs typeface="Calibri" panose="020F0502020204030204" pitchFamily="34" charset="0"/>
              </a:rPr>
              <a:t>There are 4 areas on which the brand has performed well  in features </a:t>
            </a:r>
            <a:r>
              <a:rPr lang="en-IN" sz="1800" dirty="0">
                <a:solidFill>
                  <a:srgbClr val="000000"/>
                </a:solidFill>
                <a:latin typeface="+mj-lt"/>
                <a:cs typeface="Calibri" panose="020F0502020204030204" pitchFamily="34" charset="0"/>
              </a:rPr>
              <a:t>App/ Web good 87%, Speed of delivery 32% and Delivery of service good 47%.  </a:t>
            </a:r>
          </a:p>
          <a:p>
            <a:r>
              <a:rPr lang="en-IN" sz="1800" dirty="0">
                <a:solidFill>
                  <a:srgbClr val="000000"/>
                </a:solidFill>
                <a:latin typeface="+mj-lt"/>
                <a:cs typeface="Calibri" panose="020F0502020204030204" pitchFamily="34" charset="0"/>
              </a:rPr>
              <a:t>Promotion/ offers good 26% , Easy to use 17% and Multiple Brands to choose good 13% It is positively contributing to praises but it has good reduced for the past 7 Years. If the score are improved it will help in getting more praises. </a:t>
            </a:r>
          </a:p>
        </p:txBody>
      </p:sp>
    </p:spTree>
    <p:extLst>
      <p:ext uri="{BB962C8B-B14F-4D97-AF65-F5344CB8AC3E}">
        <p14:creationId xmlns:p14="http://schemas.microsoft.com/office/powerpoint/2010/main" val="3116524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C837-5982-440D-84AD-06DD542AD314}"/>
              </a:ext>
            </a:extLst>
          </p:cNvPr>
          <p:cNvSpPr>
            <a:spLocks noGrp="1"/>
          </p:cNvSpPr>
          <p:nvPr>
            <p:ph type="title"/>
          </p:nvPr>
        </p:nvSpPr>
        <p:spPr/>
        <p:txBody>
          <a:bodyPr/>
          <a:lstStyle/>
          <a:p>
            <a:r>
              <a:rPr lang="en-US" dirty="0"/>
              <a:t>Modeling </a:t>
            </a:r>
          </a:p>
        </p:txBody>
      </p:sp>
      <p:sp>
        <p:nvSpPr>
          <p:cNvPr id="4" name="TextBox 3">
            <a:extLst>
              <a:ext uri="{FF2B5EF4-FFF2-40B4-BE49-F238E27FC236}">
                <a16:creationId xmlns:a16="http://schemas.microsoft.com/office/drawing/2014/main" id="{2D43697B-87DC-49EC-8BF4-7DEB764622ED}"/>
              </a:ext>
            </a:extLst>
          </p:cNvPr>
          <p:cNvSpPr txBox="1"/>
          <p:nvPr/>
        </p:nvSpPr>
        <p:spPr>
          <a:xfrm>
            <a:off x="338667" y="1331096"/>
            <a:ext cx="6096000" cy="369332"/>
          </a:xfrm>
          <a:prstGeom prst="rect">
            <a:avLst/>
          </a:prstGeom>
          <a:noFill/>
        </p:spPr>
        <p:txBody>
          <a:bodyPr wrap="square">
            <a:spAutoFit/>
          </a:bodyPr>
          <a:lstStyle/>
          <a:p>
            <a:r>
              <a:rPr lang="en-US" sz="1800" dirty="0"/>
              <a:t>Modeling Process </a:t>
            </a:r>
            <a:endParaRPr lang="en-US" dirty="0"/>
          </a:p>
        </p:txBody>
      </p:sp>
      <p:sp>
        <p:nvSpPr>
          <p:cNvPr id="5" name="TextBox 4">
            <a:extLst>
              <a:ext uri="{FF2B5EF4-FFF2-40B4-BE49-F238E27FC236}">
                <a16:creationId xmlns:a16="http://schemas.microsoft.com/office/drawing/2014/main" id="{C58BC4B6-BDA1-47D9-B5C8-1F9400880AFE}"/>
              </a:ext>
            </a:extLst>
          </p:cNvPr>
          <p:cNvSpPr txBox="1"/>
          <p:nvPr/>
        </p:nvSpPr>
        <p:spPr>
          <a:xfrm>
            <a:off x="494270" y="1700428"/>
            <a:ext cx="10742140" cy="2862322"/>
          </a:xfrm>
          <a:prstGeom prst="rect">
            <a:avLst/>
          </a:prstGeom>
          <a:noFill/>
        </p:spPr>
        <p:txBody>
          <a:bodyPr wrap="square" rtlCol="0">
            <a:spAutoFit/>
          </a:bodyPr>
          <a:lstStyle/>
          <a:p>
            <a:pPr marL="342900" indent="-342900">
              <a:buFont typeface="+mj-lt"/>
              <a:buAutoNum type="arabicPeriod"/>
            </a:pPr>
            <a:r>
              <a:rPr lang="en-US" dirty="0">
                <a:latin typeface="Calibri" panose="020F0502020204030204" pitchFamily="34" charset="0"/>
                <a:cs typeface="Calibri" panose="020F0502020204030204" pitchFamily="34" charset="0"/>
              </a:rPr>
              <a:t>Post cleaning of the data (please refer the slide data preparation) we first create 2 document matrix . Bag of words using count vectorizer and Bag of words using TFIDF.</a:t>
            </a:r>
          </a:p>
          <a:p>
            <a:pPr marL="342900" indent="-342900">
              <a:buFont typeface="+mj-lt"/>
              <a:buAutoNum type="arabicPeriod"/>
            </a:pPr>
            <a:r>
              <a:rPr lang="en-US" dirty="0">
                <a:latin typeface="Calibri" panose="020F0502020204030204" pitchFamily="34" charset="0"/>
                <a:cs typeface="Calibri" panose="020F0502020204030204" pitchFamily="34" charset="0"/>
              </a:rPr>
              <a:t>Split the data by  Train and test  for 2 different sample size 70-30 and 80 -20 split</a:t>
            </a:r>
          </a:p>
          <a:p>
            <a:pPr marL="342900" indent="-342900">
              <a:buFont typeface="+mj-lt"/>
              <a:buAutoNum type="arabicPeriod"/>
            </a:pPr>
            <a:r>
              <a:rPr lang="en-US" dirty="0">
                <a:latin typeface="Calibri" panose="020F0502020204030204" pitchFamily="34" charset="0"/>
                <a:cs typeface="Calibri" panose="020F0502020204030204" pitchFamily="34" charset="0"/>
              </a:rPr>
              <a:t>Using the Train data we build the model and apply this to test data to predict and validate the accuracy.</a:t>
            </a:r>
          </a:p>
          <a:p>
            <a:pPr marL="342900" indent="-342900">
              <a:buFont typeface="+mj-lt"/>
              <a:buAutoNum type="arabicPeriod"/>
            </a:pPr>
            <a:r>
              <a:rPr lang="en-US" dirty="0">
                <a:latin typeface="Calibri" panose="020F0502020204030204" pitchFamily="34" charset="0"/>
                <a:cs typeface="Calibri" panose="020F0502020204030204" pitchFamily="34" charset="0"/>
              </a:rPr>
              <a:t>For the 2 document matrix- we use 2 models </a:t>
            </a:r>
            <a:r>
              <a:rPr lang="en-IN" dirty="0">
                <a:latin typeface="Calibri" panose="020F0502020204030204" pitchFamily="34" charset="0"/>
                <a:cs typeface="Calibri" panose="020F0502020204030204" pitchFamily="34" charset="0"/>
              </a:rPr>
              <a:t>Naive Bayesian Model and Support Vector Machine Model.</a:t>
            </a:r>
          </a:p>
          <a:p>
            <a:pPr marL="342900" indent="-342900">
              <a:buFont typeface="+mj-lt"/>
              <a:buAutoNum type="arabicPeriod"/>
            </a:pPr>
            <a:r>
              <a:rPr lang="en-IN" dirty="0">
                <a:latin typeface="Calibri" panose="020F0502020204030204" pitchFamily="34" charset="0"/>
                <a:cs typeface="Calibri" panose="020F0502020204030204" pitchFamily="34" charset="0"/>
              </a:rPr>
              <a:t>In total 16 Model  </a:t>
            </a:r>
            <a:r>
              <a:rPr lang="en-IN" dirty="0" err="1">
                <a:latin typeface="Calibri" panose="020F0502020204030204" pitchFamily="34" charset="0"/>
                <a:cs typeface="Calibri" panose="020F0502020204030204" pitchFamily="34" charset="0"/>
              </a:rPr>
              <a:t>bulit</a:t>
            </a:r>
            <a:r>
              <a:rPr lang="en-IN" dirty="0">
                <a:latin typeface="Calibri" panose="020F0502020204030204" pitchFamily="34" charset="0"/>
                <a:cs typeface="Calibri" panose="020F0502020204030204" pitchFamily="34" charset="0"/>
              </a:rPr>
              <a:t>,  8 models  for 2 class sentiment  and 4 models  built for 4 class </a:t>
            </a:r>
            <a:r>
              <a:rPr lang="en-IN" dirty="0" err="1">
                <a:latin typeface="Calibri" panose="020F0502020204030204" pitchFamily="34" charset="0"/>
                <a:cs typeface="Calibri" panose="020F0502020204030204" pitchFamily="34" charset="0"/>
              </a:rPr>
              <a:t>class</a:t>
            </a:r>
            <a:r>
              <a:rPr lang="en-IN" dirty="0">
                <a:latin typeface="Calibri" panose="020F0502020204030204" pitchFamily="34" charset="0"/>
                <a:cs typeface="Calibri" panose="020F0502020204030204" pitchFamily="34" charset="0"/>
              </a:rPr>
              <a:t> sentiment</a:t>
            </a:r>
          </a:p>
          <a:p>
            <a:pPr marL="342900" indent="-342900">
              <a:buFont typeface="+mj-lt"/>
              <a:buAutoNum type="arabicPeriod"/>
            </a:pPr>
            <a:r>
              <a:rPr lang="en-IN" dirty="0">
                <a:latin typeface="Calibri" panose="020F0502020204030204" pitchFamily="34" charset="0"/>
                <a:cs typeface="Calibri" panose="020F0502020204030204" pitchFamily="34" charset="0"/>
              </a:rPr>
              <a:t>Evaluate the model based on accuracy , Precision and recall.</a:t>
            </a:r>
          </a:p>
          <a:p>
            <a:pPr marL="342900" indent="-342900">
              <a:buFont typeface="+mj-lt"/>
              <a:buAutoNum type="arabicPeriod"/>
            </a:pPr>
            <a:r>
              <a:rPr lang="en-IN" dirty="0">
                <a:latin typeface="Calibri" panose="020F0502020204030204" pitchFamily="34" charset="0"/>
                <a:cs typeface="Calibri" panose="020F0502020204030204" pitchFamily="34" charset="0"/>
              </a:rPr>
              <a:t>2 Class sentiment and 5 class sentiment  for both  models have been  built to check the efficiency of the sentiments. Based on  higher accuracy recommendation can be provided to clients to improve the services.</a:t>
            </a:r>
            <a:endParaRPr lang="en-US" dirty="0"/>
          </a:p>
          <a:p>
            <a:r>
              <a:rPr lang="en-US" dirty="0"/>
              <a:t> </a:t>
            </a:r>
          </a:p>
        </p:txBody>
      </p:sp>
      <p:graphicFrame>
        <p:nvGraphicFramePr>
          <p:cNvPr id="29" name="Table 28">
            <a:extLst>
              <a:ext uri="{FF2B5EF4-FFF2-40B4-BE49-F238E27FC236}">
                <a16:creationId xmlns:a16="http://schemas.microsoft.com/office/drawing/2014/main" id="{B45F0240-95C0-4420-9C05-0A2E43258554}"/>
              </a:ext>
            </a:extLst>
          </p:cNvPr>
          <p:cNvGraphicFramePr>
            <a:graphicFrameLocks noGrp="1"/>
          </p:cNvGraphicFramePr>
          <p:nvPr>
            <p:extLst>
              <p:ext uri="{D42A27DB-BD31-4B8C-83A1-F6EECF244321}">
                <p14:modId xmlns:p14="http://schemas.microsoft.com/office/powerpoint/2010/main" val="3985291153"/>
              </p:ext>
            </p:extLst>
          </p:nvPr>
        </p:nvGraphicFramePr>
        <p:xfrm>
          <a:off x="494270" y="4914594"/>
          <a:ext cx="9185188" cy="1143000"/>
        </p:xfrm>
        <a:graphic>
          <a:graphicData uri="http://schemas.openxmlformats.org/drawingml/2006/table">
            <a:tbl>
              <a:tblPr>
                <a:tableStyleId>{5940675A-B579-460E-94D1-54222C63F5DA}</a:tableStyleId>
              </a:tblPr>
              <a:tblGrid>
                <a:gridCol w="4679091">
                  <a:extLst>
                    <a:ext uri="{9D8B030D-6E8A-4147-A177-3AD203B41FA5}">
                      <a16:colId xmlns:a16="http://schemas.microsoft.com/office/drawing/2014/main" val="3384507961"/>
                    </a:ext>
                  </a:extLst>
                </a:gridCol>
                <a:gridCol w="882481">
                  <a:extLst>
                    <a:ext uri="{9D8B030D-6E8A-4147-A177-3AD203B41FA5}">
                      <a16:colId xmlns:a16="http://schemas.microsoft.com/office/drawing/2014/main" val="149282847"/>
                    </a:ext>
                  </a:extLst>
                </a:gridCol>
                <a:gridCol w="1207872">
                  <a:extLst>
                    <a:ext uri="{9D8B030D-6E8A-4147-A177-3AD203B41FA5}">
                      <a16:colId xmlns:a16="http://schemas.microsoft.com/office/drawing/2014/main" val="305491123"/>
                    </a:ext>
                  </a:extLst>
                </a:gridCol>
                <a:gridCol w="1207872">
                  <a:extLst>
                    <a:ext uri="{9D8B030D-6E8A-4147-A177-3AD203B41FA5}">
                      <a16:colId xmlns:a16="http://schemas.microsoft.com/office/drawing/2014/main" val="2776742752"/>
                    </a:ext>
                  </a:extLst>
                </a:gridCol>
                <a:gridCol w="1207872">
                  <a:extLst>
                    <a:ext uri="{9D8B030D-6E8A-4147-A177-3AD203B41FA5}">
                      <a16:colId xmlns:a16="http://schemas.microsoft.com/office/drawing/2014/main" val="1161036145"/>
                    </a:ext>
                  </a:extLst>
                </a:gridCol>
              </a:tblGrid>
              <a:tr h="190500">
                <a:tc>
                  <a:txBody>
                    <a:bodyPr/>
                    <a:lstStyle/>
                    <a:p>
                      <a:pPr algn="l" fontAlgn="b"/>
                      <a:r>
                        <a:rPr lang="en-US" sz="1100" u="none" strike="noStrike" dirty="0">
                          <a:effectLst/>
                        </a:rPr>
                        <a:t> Model table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 class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 class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 class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 class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0247923"/>
                  </a:ext>
                </a:extLst>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80-20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80-20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279235"/>
                  </a:ext>
                </a:extLst>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Naive Bayesian  - Bag of words - Count Vectorizer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18979985"/>
                  </a:ext>
                </a:extLst>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Naive Bayesian  - Bag of words - TFIDF</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8447669"/>
                  </a:ext>
                </a:extLst>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SVM  - Bag of words - Count Vectorizer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7909536"/>
                  </a:ext>
                </a:extLst>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SVM  - Bag of words - TFIDF</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84100269"/>
                  </a:ext>
                </a:extLst>
              </a:tr>
            </a:tbl>
          </a:graphicData>
        </a:graphic>
      </p:graphicFrame>
      <p:sp>
        <p:nvSpPr>
          <p:cNvPr id="31" name="TextBox 30">
            <a:extLst>
              <a:ext uri="{FF2B5EF4-FFF2-40B4-BE49-F238E27FC236}">
                <a16:creationId xmlns:a16="http://schemas.microsoft.com/office/drawing/2014/main" id="{2865B7C9-4823-4AF2-8D52-0055221C5E98}"/>
              </a:ext>
            </a:extLst>
          </p:cNvPr>
          <p:cNvSpPr txBox="1"/>
          <p:nvPr/>
        </p:nvSpPr>
        <p:spPr>
          <a:xfrm>
            <a:off x="5964072" y="1146411"/>
            <a:ext cx="5923129" cy="338554"/>
          </a:xfrm>
          <a:prstGeom prst="rect">
            <a:avLst/>
          </a:prstGeom>
          <a:noFill/>
        </p:spPr>
        <p:txBody>
          <a:bodyPr wrap="square" rtlCol="0">
            <a:spAutoFit/>
          </a:bodyPr>
          <a:lstStyle/>
          <a:p>
            <a:r>
              <a:rPr lang="en-US" sz="1600" dirty="0"/>
              <a:t>Modeling Techniques | Modeling Process | Model Building  </a:t>
            </a:r>
          </a:p>
        </p:txBody>
      </p:sp>
    </p:spTree>
    <p:extLst>
      <p:ext uri="{BB962C8B-B14F-4D97-AF65-F5344CB8AC3E}">
        <p14:creationId xmlns:p14="http://schemas.microsoft.com/office/powerpoint/2010/main" val="326174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F59A-E086-4B74-B9E5-EA27EFD6BC0D}"/>
              </a:ext>
            </a:extLst>
          </p:cNvPr>
          <p:cNvSpPr>
            <a:spLocks noGrp="1"/>
          </p:cNvSpPr>
          <p:nvPr>
            <p:ph type="title"/>
          </p:nvPr>
        </p:nvSpPr>
        <p:spPr/>
        <p:txBody>
          <a:bodyPr/>
          <a:lstStyle/>
          <a:p>
            <a:r>
              <a:rPr lang="en-US" dirty="0"/>
              <a:t>Modeling </a:t>
            </a:r>
          </a:p>
        </p:txBody>
      </p:sp>
      <p:sp>
        <p:nvSpPr>
          <p:cNvPr id="4" name="Rectangle 3">
            <a:extLst>
              <a:ext uri="{FF2B5EF4-FFF2-40B4-BE49-F238E27FC236}">
                <a16:creationId xmlns:a16="http://schemas.microsoft.com/office/drawing/2014/main" id="{66E331EE-BA48-4459-8855-AF581321787F}"/>
              </a:ext>
            </a:extLst>
          </p:cNvPr>
          <p:cNvSpPr/>
          <p:nvPr/>
        </p:nvSpPr>
        <p:spPr>
          <a:xfrm>
            <a:off x="411891" y="3780482"/>
            <a:ext cx="1285104" cy="362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Data cleaning</a:t>
            </a:r>
          </a:p>
          <a:p>
            <a:pPr algn="ctr"/>
            <a:r>
              <a:rPr lang="en-US" sz="1100" dirty="0"/>
              <a:t>completed </a:t>
            </a:r>
          </a:p>
        </p:txBody>
      </p:sp>
      <p:sp>
        <p:nvSpPr>
          <p:cNvPr id="7" name="Rectangle 6">
            <a:extLst>
              <a:ext uri="{FF2B5EF4-FFF2-40B4-BE49-F238E27FC236}">
                <a16:creationId xmlns:a16="http://schemas.microsoft.com/office/drawing/2014/main" id="{A3560424-2B0C-424E-AAF1-550D8A6400F7}"/>
              </a:ext>
            </a:extLst>
          </p:cNvPr>
          <p:cNvSpPr/>
          <p:nvPr/>
        </p:nvSpPr>
        <p:spPr>
          <a:xfrm>
            <a:off x="8750285" y="4233085"/>
            <a:ext cx="1054443" cy="181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Output</a:t>
            </a:r>
          </a:p>
        </p:txBody>
      </p:sp>
      <p:sp>
        <p:nvSpPr>
          <p:cNvPr id="8" name="Rectangle 7">
            <a:extLst>
              <a:ext uri="{FF2B5EF4-FFF2-40B4-BE49-F238E27FC236}">
                <a16:creationId xmlns:a16="http://schemas.microsoft.com/office/drawing/2014/main" id="{AB69CA76-49FE-4BF5-A078-7C3100298137}"/>
              </a:ext>
            </a:extLst>
          </p:cNvPr>
          <p:cNvSpPr/>
          <p:nvPr/>
        </p:nvSpPr>
        <p:spPr>
          <a:xfrm>
            <a:off x="8750285" y="4867095"/>
            <a:ext cx="1054443" cy="181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Output</a:t>
            </a:r>
          </a:p>
        </p:txBody>
      </p:sp>
      <p:sp>
        <p:nvSpPr>
          <p:cNvPr id="9" name="Rectangle 8">
            <a:extLst>
              <a:ext uri="{FF2B5EF4-FFF2-40B4-BE49-F238E27FC236}">
                <a16:creationId xmlns:a16="http://schemas.microsoft.com/office/drawing/2014/main" id="{2D0E652D-CBAD-405B-A209-6A79654626B9}"/>
              </a:ext>
            </a:extLst>
          </p:cNvPr>
          <p:cNvSpPr/>
          <p:nvPr/>
        </p:nvSpPr>
        <p:spPr>
          <a:xfrm>
            <a:off x="8750285" y="5508879"/>
            <a:ext cx="1054443" cy="181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Output</a:t>
            </a:r>
          </a:p>
        </p:txBody>
      </p:sp>
      <p:sp>
        <p:nvSpPr>
          <p:cNvPr id="10" name="Rectangle 9">
            <a:extLst>
              <a:ext uri="{FF2B5EF4-FFF2-40B4-BE49-F238E27FC236}">
                <a16:creationId xmlns:a16="http://schemas.microsoft.com/office/drawing/2014/main" id="{AE9EF948-EC05-4C69-A91B-69AF9834E6B8}"/>
              </a:ext>
            </a:extLst>
          </p:cNvPr>
          <p:cNvSpPr/>
          <p:nvPr/>
        </p:nvSpPr>
        <p:spPr>
          <a:xfrm>
            <a:off x="8750285" y="6076355"/>
            <a:ext cx="1054443" cy="181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Output</a:t>
            </a:r>
          </a:p>
        </p:txBody>
      </p:sp>
      <p:sp>
        <p:nvSpPr>
          <p:cNvPr id="11" name="Rectangle 10">
            <a:extLst>
              <a:ext uri="{FF2B5EF4-FFF2-40B4-BE49-F238E27FC236}">
                <a16:creationId xmlns:a16="http://schemas.microsoft.com/office/drawing/2014/main" id="{93FC65B8-C58F-4992-8936-89FED38C08AA}"/>
              </a:ext>
            </a:extLst>
          </p:cNvPr>
          <p:cNvSpPr/>
          <p:nvPr/>
        </p:nvSpPr>
        <p:spPr>
          <a:xfrm>
            <a:off x="2118288" y="2619292"/>
            <a:ext cx="1285104" cy="362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Calibri" panose="020F0502020204030204" pitchFamily="34" charset="0"/>
                <a:cs typeface="Calibri" panose="020F0502020204030204" pitchFamily="34" charset="0"/>
              </a:rPr>
              <a:t>Bag of words using count vectorizer</a:t>
            </a:r>
            <a:endParaRPr lang="en-US" sz="1100" dirty="0"/>
          </a:p>
        </p:txBody>
      </p:sp>
      <p:sp>
        <p:nvSpPr>
          <p:cNvPr id="12" name="Rectangle 11">
            <a:extLst>
              <a:ext uri="{FF2B5EF4-FFF2-40B4-BE49-F238E27FC236}">
                <a16:creationId xmlns:a16="http://schemas.microsoft.com/office/drawing/2014/main" id="{81ED7CAA-74C8-49D9-B10B-03E51655EDE1}"/>
              </a:ext>
            </a:extLst>
          </p:cNvPr>
          <p:cNvSpPr/>
          <p:nvPr/>
        </p:nvSpPr>
        <p:spPr>
          <a:xfrm>
            <a:off x="2159455" y="5110146"/>
            <a:ext cx="1285104" cy="362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Calibri" panose="020F0502020204030204" pitchFamily="34" charset="0"/>
                <a:cs typeface="Calibri" panose="020F0502020204030204" pitchFamily="34" charset="0"/>
              </a:rPr>
              <a:t>Bag of words using TFIDF</a:t>
            </a:r>
            <a:endParaRPr lang="en-US" sz="1100" dirty="0"/>
          </a:p>
        </p:txBody>
      </p:sp>
      <p:cxnSp>
        <p:nvCxnSpPr>
          <p:cNvPr id="13" name="Straight Arrow Connector 12">
            <a:extLst>
              <a:ext uri="{FF2B5EF4-FFF2-40B4-BE49-F238E27FC236}">
                <a16:creationId xmlns:a16="http://schemas.microsoft.com/office/drawing/2014/main" id="{3CE08140-1015-4AF7-907C-E328171B0712}"/>
              </a:ext>
            </a:extLst>
          </p:cNvPr>
          <p:cNvCxnSpPr>
            <a:cxnSpLocks/>
            <a:stCxn id="4" idx="3"/>
            <a:endCxn id="11" idx="1"/>
          </p:cNvCxnSpPr>
          <p:nvPr/>
        </p:nvCxnSpPr>
        <p:spPr>
          <a:xfrm flipV="1">
            <a:off x="1696995" y="2800525"/>
            <a:ext cx="421293" cy="1161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8C841C5-6C79-4D61-A440-D94340048E91}"/>
              </a:ext>
            </a:extLst>
          </p:cNvPr>
          <p:cNvCxnSpPr>
            <a:cxnSpLocks/>
            <a:stCxn id="4" idx="3"/>
            <a:endCxn id="12" idx="1"/>
          </p:cNvCxnSpPr>
          <p:nvPr/>
        </p:nvCxnSpPr>
        <p:spPr>
          <a:xfrm>
            <a:off x="1696995" y="3961715"/>
            <a:ext cx="462460" cy="1329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C4E5339-8640-4827-AF8F-8626C7C42F8F}"/>
              </a:ext>
            </a:extLst>
          </p:cNvPr>
          <p:cNvSpPr/>
          <p:nvPr/>
        </p:nvSpPr>
        <p:spPr>
          <a:xfrm>
            <a:off x="6279747" y="4142469"/>
            <a:ext cx="1285104" cy="362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latin typeface="Calibri" panose="020F0502020204030204" pitchFamily="34" charset="0"/>
                <a:cs typeface="Calibri" panose="020F0502020204030204" pitchFamily="34" charset="0"/>
              </a:rPr>
              <a:t>Naive Bayesian Model</a:t>
            </a:r>
            <a:endParaRPr lang="en-US" sz="1100" dirty="0"/>
          </a:p>
        </p:txBody>
      </p:sp>
      <p:sp>
        <p:nvSpPr>
          <p:cNvPr id="16" name="Rectangle 15">
            <a:extLst>
              <a:ext uri="{FF2B5EF4-FFF2-40B4-BE49-F238E27FC236}">
                <a16:creationId xmlns:a16="http://schemas.microsoft.com/office/drawing/2014/main" id="{E10CE055-AAE5-4367-8F9F-DDF21DEACF9A}"/>
              </a:ext>
            </a:extLst>
          </p:cNvPr>
          <p:cNvSpPr/>
          <p:nvPr/>
        </p:nvSpPr>
        <p:spPr>
          <a:xfrm>
            <a:off x="6279747" y="4770666"/>
            <a:ext cx="1285104" cy="362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Calibri" panose="020F0502020204030204" pitchFamily="34" charset="0"/>
                <a:cs typeface="Calibri" panose="020F0502020204030204" pitchFamily="34" charset="0"/>
              </a:rPr>
              <a:t>SVM Model</a:t>
            </a:r>
            <a:endParaRPr lang="en-US" sz="1100" dirty="0"/>
          </a:p>
        </p:txBody>
      </p:sp>
      <p:sp>
        <p:nvSpPr>
          <p:cNvPr id="17" name="Rectangle 16">
            <a:extLst>
              <a:ext uri="{FF2B5EF4-FFF2-40B4-BE49-F238E27FC236}">
                <a16:creationId xmlns:a16="http://schemas.microsoft.com/office/drawing/2014/main" id="{DD4E8624-4922-4E7E-9A15-C143F16C1835}"/>
              </a:ext>
            </a:extLst>
          </p:cNvPr>
          <p:cNvSpPr/>
          <p:nvPr/>
        </p:nvSpPr>
        <p:spPr>
          <a:xfrm>
            <a:off x="6279747" y="5418264"/>
            <a:ext cx="1285104" cy="362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latin typeface="Calibri" panose="020F0502020204030204" pitchFamily="34" charset="0"/>
                <a:cs typeface="Calibri" panose="020F0502020204030204" pitchFamily="34" charset="0"/>
              </a:rPr>
              <a:t>Naive Bayesian Model</a:t>
            </a:r>
            <a:endParaRPr lang="en-US" sz="1100" dirty="0"/>
          </a:p>
        </p:txBody>
      </p:sp>
      <p:sp>
        <p:nvSpPr>
          <p:cNvPr id="18" name="Rectangle 17">
            <a:extLst>
              <a:ext uri="{FF2B5EF4-FFF2-40B4-BE49-F238E27FC236}">
                <a16:creationId xmlns:a16="http://schemas.microsoft.com/office/drawing/2014/main" id="{D09C5B32-7B75-4734-8FAB-B3B312AF70D8}"/>
              </a:ext>
            </a:extLst>
          </p:cNvPr>
          <p:cNvSpPr/>
          <p:nvPr/>
        </p:nvSpPr>
        <p:spPr>
          <a:xfrm>
            <a:off x="6296457" y="6015955"/>
            <a:ext cx="1285104" cy="362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Calibri" panose="020F0502020204030204" pitchFamily="34" charset="0"/>
                <a:cs typeface="Calibri" panose="020F0502020204030204" pitchFamily="34" charset="0"/>
              </a:rPr>
              <a:t>SVM Model</a:t>
            </a:r>
            <a:endParaRPr lang="en-US" sz="1100" dirty="0"/>
          </a:p>
        </p:txBody>
      </p:sp>
      <p:sp>
        <p:nvSpPr>
          <p:cNvPr id="19" name="TextBox 18">
            <a:extLst>
              <a:ext uri="{FF2B5EF4-FFF2-40B4-BE49-F238E27FC236}">
                <a16:creationId xmlns:a16="http://schemas.microsoft.com/office/drawing/2014/main" id="{71D13143-A07B-46A2-A4EE-62366B05D81C}"/>
              </a:ext>
            </a:extLst>
          </p:cNvPr>
          <p:cNvSpPr txBox="1"/>
          <p:nvPr/>
        </p:nvSpPr>
        <p:spPr>
          <a:xfrm>
            <a:off x="338666" y="1331096"/>
            <a:ext cx="8706479" cy="646331"/>
          </a:xfrm>
          <a:prstGeom prst="rect">
            <a:avLst/>
          </a:prstGeom>
          <a:noFill/>
        </p:spPr>
        <p:txBody>
          <a:bodyPr wrap="square">
            <a:spAutoFit/>
          </a:bodyPr>
          <a:lstStyle/>
          <a:p>
            <a:r>
              <a:rPr lang="en-US" sz="1800" dirty="0"/>
              <a:t>Flow Chart  for model processing for 2 and 5 class sentiments  </a:t>
            </a:r>
          </a:p>
          <a:p>
            <a:endParaRPr lang="en-US" dirty="0"/>
          </a:p>
        </p:txBody>
      </p:sp>
      <p:sp>
        <p:nvSpPr>
          <p:cNvPr id="22" name="Rectangle 21">
            <a:extLst>
              <a:ext uri="{FF2B5EF4-FFF2-40B4-BE49-F238E27FC236}">
                <a16:creationId xmlns:a16="http://schemas.microsoft.com/office/drawing/2014/main" id="{C7ED9DA5-184E-440C-8A3C-ADD0D67F135D}"/>
              </a:ext>
            </a:extLst>
          </p:cNvPr>
          <p:cNvSpPr/>
          <p:nvPr/>
        </p:nvSpPr>
        <p:spPr>
          <a:xfrm>
            <a:off x="4219601" y="4404627"/>
            <a:ext cx="1285104" cy="362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latin typeface="Calibri" panose="020F0502020204030204" pitchFamily="34" charset="0"/>
                <a:cs typeface="Calibri" panose="020F0502020204030204" pitchFamily="34" charset="0"/>
              </a:rPr>
              <a:t>70- 30 Split</a:t>
            </a:r>
            <a:endParaRPr lang="en-US" sz="1100" dirty="0"/>
          </a:p>
        </p:txBody>
      </p:sp>
      <p:sp>
        <p:nvSpPr>
          <p:cNvPr id="23" name="Rectangle 22">
            <a:extLst>
              <a:ext uri="{FF2B5EF4-FFF2-40B4-BE49-F238E27FC236}">
                <a16:creationId xmlns:a16="http://schemas.microsoft.com/office/drawing/2014/main" id="{A110120E-B02A-4890-91FE-3FE6D04BEA94}"/>
              </a:ext>
            </a:extLst>
          </p:cNvPr>
          <p:cNvSpPr/>
          <p:nvPr/>
        </p:nvSpPr>
        <p:spPr>
          <a:xfrm>
            <a:off x="4227266" y="5707837"/>
            <a:ext cx="1285104" cy="362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Calibri" panose="020F0502020204030204" pitchFamily="34" charset="0"/>
                <a:cs typeface="Calibri" panose="020F0502020204030204" pitchFamily="34" charset="0"/>
              </a:rPr>
              <a:t>80 -20 Split</a:t>
            </a:r>
            <a:endParaRPr lang="en-US" sz="1100" dirty="0"/>
          </a:p>
        </p:txBody>
      </p:sp>
      <p:cxnSp>
        <p:nvCxnSpPr>
          <p:cNvPr id="26" name="Straight Arrow Connector 25">
            <a:extLst>
              <a:ext uri="{FF2B5EF4-FFF2-40B4-BE49-F238E27FC236}">
                <a16:creationId xmlns:a16="http://schemas.microsoft.com/office/drawing/2014/main" id="{740986BC-D6EA-4ABD-8BBC-1500602FA6E9}"/>
              </a:ext>
            </a:extLst>
          </p:cNvPr>
          <p:cNvCxnSpPr>
            <a:cxnSpLocks/>
            <a:stCxn id="11" idx="3"/>
            <a:endCxn id="55" idx="1"/>
          </p:cNvCxnSpPr>
          <p:nvPr/>
        </p:nvCxnSpPr>
        <p:spPr>
          <a:xfrm flipV="1">
            <a:off x="3403392" y="2268567"/>
            <a:ext cx="798593" cy="53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8803109-D6F0-4971-87F6-BB1A4443B080}"/>
              </a:ext>
            </a:extLst>
          </p:cNvPr>
          <p:cNvCxnSpPr>
            <a:cxnSpLocks/>
            <a:stCxn id="11" idx="3"/>
          </p:cNvCxnSpPr>
          <p:nvPr/>
        </p:nvCxnSpPr>
        <p:spPr>
          <a:xfrm>
            <a:off x="3403392" y="2800525"/>
            <a:ext cx="816209" cy="856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A2E023D-5C6F-4D94-96F5-64DCF61AE9C7}"/>
              </a:ext>
            </a:extLst>
          </p:cNvPr>
          <p:cNvCxnSpPr>
            <a:cxnSpLocks/>
            <a:endCxn id="22" idx="1"/>
          </p:cNvCxnSpPr>
          <p:nvPr/>
        </p:nvCxnSpPr>
        <p:spPr>
          <a:xfrm flipV="1">
            <a:off x="3443179" y="4585860"/>
            <a:ext cx="776422" cy="72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612A5D1-9CFA-431B-8511-FDB2A030D3FE}"/>
              </a:ext>
            </a:extLst>
          </p:cNvPr>
          <p:cNvCxnSpPr>
            <a:cxnSpLocks/>
            <a:endCxn id="23" idx="1"/>
          </p:cNvCxnSpPr>
          <p:nvPr/>
        </p:nvCxnSpPr>
        <p:spPr>
          <a:xfrm>
            <a:off x="3443179" y="5333664"/>
            <a:ext cx="784087" cy="555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61967E2-EFD3-427D-B80C-4EDCD992D299}"/>
              </a:ext>
            </a:extLst>
          </p:cNvPr>
          <p:cNvCxnSpPr>
            <a:cxnSpLocks/>
            <a:endCxn id="15" idx="1"/>
          </p:cNvCxnSpPr>
          <p:nvPr/>
        </p:nvCxnSpPr>
        <p:spPr>
          <a:xfrm flipV="1">
            <a:off x="5495652" y="4323702"/>
            <a:ext cx="784095" cy="238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25EAB98-91C7-409E-9234-BD5F51E57B3A}"/>
              </a:ext>
            </a:extLst>
          </p:cNvPr>
          <p:cNvCxnSpPr>
            <a:cxnSpLocks/>
            <a:endCxn id="16" idx="1"/>
          </p:cNvCxnSpPr>
          <p:nvPr/>
        </p:nvCxnSpPr>
        <p:spPr>
          <a:xfrm>
            <a:off x="5495651" y="4576041"/>
            <a:ext cx="784096" cy="375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DA5173E-2A90-4B16-8C0C-8549F15308CF}"/>
              </a:ext>
            </a:extLst>
          </p:cNvPr>
          <p:cNvCxnSpPr>
            <a:cxnSpLocks/>
          </p:cNvCxnSpPr>
          <p:nvPr/>
        </p:nvCxnSpPr>
        <p:spPr>
          <a:xfrm flipV="1">
            <a:off x="5520207" y="5599496"/>
            <a:ext cx="784095" cy="238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363AFEA-0812-4CE0-B5B2-6CC4C0257D24}"/>
              </a:ext>
            </a:extLst>
          </p:cNvPr>
          <p:cNvCxnSpPr>
            <a:cxnSpLocks/>
          </p:cNvCxnSpPr>
          <p:nvPr/>
        </p:nvCxnSpPr>
        <p:spPr>
          <a:xfrm>
            <a:off x="5520206" y="5851835"/>
            <a:ext cx="784096" cy="375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A38A177-6F1B-46F2-9739-0E30B1E36DB3}"/>
              </a:ext>
            </a:extLst>
          </p:cNvPr>
          <p:cNvCxnSpPr>
            <a:cxnSpLocks/>
            <a:endCxn id="7" idx="1"/>
          </p:cNvCxnSpPr>
          <p:nvPr/>
        </p:nvCxnSpPr>
        <p:spPr>
          <a:xfrm>
            <a:off x="7577668" y="4294695"/>
            <a:ext cx="1172617" cy="2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DE42572-C94D-47E9-A8AB-FB66FE96FFB3}"/>
              </a:ext>
            </a:extLst>
          </p:cNvPr>
          <p:cNvCxnSpPr>
            <a:cxnSpLocks/>
          </p:cNvCxnSpPr>
          <p:nvPr/>
        </p:nvCxnSpPr>
        <p:spPr>
          <a:xfrm>
            <a:off x="7544154" y="4901787"/>
            <a:ext cx="1172617" cy="2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92B09E1-EEB7-46D0-AFF0-5B02198B502A}"/>
              </a:ext>
            </a:extLst>
          </p:cNvPr>
          <p:cNvCxnSpPr>
            <a:cxnSpLocks/>
          </p:cNvCxnSpPr>
          <p:nvPr/>
        </p:nvCxnSpPr>
        <p:spPr>
          <a:xfrm>
            <a:off x="7548171" y="5580678"/>
            <a:ext cx="1172617" cy="2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04E13CB-13ED-404F-918C-B8BDC3983255}"/>
              </a:ext>
            </a:extLst>
          </p:cNvPr>
          <p:cNvCxnSpPr>
            <a:cxnSpLocks/>
          </p:cNvCxnSpPr>
          <p:nvPr/>
        </p:nvCxnSpPr>
        <p:spPr>
          <a:xfrm>
            <a:off x="7577668" y="6148778"/>
            <a:ext cx="1172617" cy="2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5AE5B81-E264-4E14-A4B7-53C763339846}"/>
              </a:ext>
            </a:extLst>
          </p:cNvPr>
          <p:cNvSpPr/>
          <p:nvPr/>
        </p:nvSpPr>
        <p:spPr>
          <a:xfrm>
            <a:off x="8732669" y="1915792"/>
            <a:ext cx="1054443" cy="181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Output</a:t>
            </a:r>
          </a:p>
        </p:txBody>
      </p:sp>
      <p:sp>
        <p:nvSpPr>
          <p:cNvPr id="48" name="Rectangle 47">
            <a:extLst>
              <a:ext uri="{FF2B5EF4-FFF2-40B4-BE49-F238E27FC236}">
                <a16:creationId xmlns:a16="http://schemas.microsoft.com/office/drawing/2014/main" id="{64BFB5D7-95C6-47FF-973E-E1F5B945006F}"/>
              </a:ext>
            </a:extLst>
          </p:cNvPr>
          <p:cNvSpPr/>
          <p:nvPr/>
        </p:nvSpPr>
        <p:spPr>
          <a:xfrm>
            <a:off x="8732669" y="2549802"/>
            <a:ext cx="1054443" cy="181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Output</a:t>
            </a:r>
          </a:p>
        </p:txBody>
      </p:sp>
      <p:sp>
        <p:nvSpPr>
          <p:cNvPr id="49" name="Rectangle 48">
            <a:extLst>
              <a:ext uri="{FF2B5EF4-FFF2-40B4-BE49-F238E27FC236}">
                <a16:creationId xmlns:a16="http://schemas.microsoft.com/office/drawing/2014/main" id="{0600FF6E-6D0F-4903-9D39-79226B606159}"/>
              </a:ext>
            </a:extLst>
          </p:cNvPr>
          <p:cNvSpPr/>
          <p:nvPr/>
        </p:nvSpPr>
        <p:spPr>
          <a:xfrm>
            <a:off x="8732669" y="3191586"/>
            <a:ext cx="1054443" cy="181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Output</a:t>
            </a:r>
          </a:p>
        </p:txBody>
      </p:sp>
      <p:sp>
        <p:nvSpPr>
          <p:cNvPr id="50" name="Rectangle 49">
            <a:extLst>
              <a:ext uri="{FF2B5EF4-FFF2-40B4-BE49-F238E27FC236}">
                <a16:creationId xmlns:a16="http://schemas.microsoft.com/office/drawing/2014/main" id="{94359B10-54AF-4E83-ABB6-FDFF5DB37523}"/>
              </a:ext>
            </a:extLst>
          </p:cNvPr>
          <p:cNvSpPr/>
          <p:nvPr/>
        </p:nvSpPr>
        <p:spPr>
          <a:xfrm>
            <a:off x="8732669" y="3759062"/>
            <a:ext cx="1054443" cy="1812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Output</a:t>
            </a:r>
          </a:p>
        </p:txBody>
      </p:sp>
      <p:sp>
        <p:nvSpPr>
          <p:cNvPr id="51" name="Rectangle 50">
            <a:extLst>
              <a:ext uri="{FF2B5EF4-FFF2-40B4-BE49-F238E27FC236}">
                <a16:creationId xmlns:a16="http://schemas.microsoft.com/office/drawing/2014/main" id="{C8910DB3-96FA-49ED-8A00-BD92826B9D06}"/>
              </a:ext>
            </a:extLst>
          </p:cNvPr>
          <p:cNvSpPr/>
          <p:nvPr/>
        </p:nvSpPr>
        <p:spPr>
          <a:xfrm>
            <a:off x="6262131" y="1825176"/>
            <a:ext cx="1285104" cy="362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latin typeface="Calibri" panose="020F0502020204030204" pitchFamily="34" charset="0"/>
                <a:cs typeface="Calibri" panose="020F0502020204030204" pitchFamily="34" charset="0"/>
              </a:rPr>
              <a:t>Naive Bayesian Model</a:t>
            </a:r>
            <a:endParaRPr lang="en-US" sz="1100" dirty="0"/>
          </a:p>
        </p:txBody>
      </p:sp>
      <p:sp>
        <p:nvSpPr>
          <p:cNvPr id="52" name="Rectangle 51">
            <a:extLst>
              <a:ext uri="{FF2B5EF4-FFF2-40B4-BE49-F238E27FC236}">
                <a16:creationId xmlns:a16="http://schemas.microsoft.com/office/drawing/2014/main" id="{EBC6DC51-EDEC-404B-91C2-2A7F5F325F0D}"/>
              </a:ext>
            </a:extLst>
          </p:cNvPr>
          <p:cNvSpPr/>
          <p:nvPr/>
        </p:nvSpPr>
        <p:spPr>
          <a:xfrm>
            <a:off x="6262131" y="2453373"/>
            <a:ext cx="1285104" cy="362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Calibri" panose="020F0502020204030204" pitchFamily="34" charset="0"/>
                <a:cs typeface="Calibri" panose="020F0502020204030204" pitchFamily="34" charset="0"/>
              </a:rPr>
              <a:t>SVM Model</a:t>
            </a:r>
            <a:endParaRPr lang="en-US" sz="1100" dirty="0"/>
          </a:p>
        </p:txBody>
      </p:sp>
      <p:sp>
        <p:nvSpPr>
          <p:cNvPr id="53" name="Rectangle 52">
            <a:extLst>
              <a:ext uri="{FF2B5EF4-FFF2-40B4-BE49-F238E27FC236}">
                <a16:creationId xmlns:a16="http://schemas.microsoft.com/office/drawing/2014/main" id="{4961DD77-10E2-44AF-961E-2140024E9BB6}"/>
              </a:ext>
            </a:extLst>
          </p:cNvPr>
          <p:cNvSpPr/>
          <p:nvPr/>
        </p:nvSpPr>
        <p:spPr>
          <a:xfrm>
            <a:off x="6262131" y="3100971"/>
            <a:ext cx="1285104" cy="362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latin typeface="Calibri" panose="020F0502020204030204" pitchFamily="34" charset="0"/>
                <a:cs typeface="Calibri" panose="020F0502020204030204" pitchFamily="34" charset="0"/>
              </a:rPr>
              <a:t>Naive Bayesian Model</a:t>
            </a:r>
            <a:endParaRPr lang="en-US" sz="1100" dirty="0"/>
          </a:p>
        </p:txBody>
      </p:sp>
      <p:sp>
        <p:nvSpPr>
          <p:cNvPr id="54" name="Rectangle 53">
            <a:extLst>
              <a:ext uri="{FF2B5EF4-FFF2-40B4-BE49-F238E27FC236}">
                <a16:creationId xmlns:a16="http://schemas.microsoft.com/office/drawing/2014/main" id="{FAC19A12-C6FF-4699-BF4E-567E3CB35D60}"/>
              </a:ext>
            </a:extLst>
          </p:cNvPr>
          <p:cNvSpPr/>
          <p:nvPr/>
        </p:nvSpPr>
        <p:spPr>
          <a:xfrm>
            <a:off x="6278841" y="3698662"/>
            <a:ext cx="1285104" cy="362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Calibri" panose="020F0502020204030204" pitchFamily="34" charset="0"/>
                <a:cs typeface="Calibri" panose="020F0502020204030204" pitchFamily="34" charset="0"/>
              </a:rPr>
              <a:t>SVM Model</a:t>
            </a:r>
            <a:endParaRPr lang="en-US" sz="1100" dirty="0"/>
          </a:p>
        </p:txBody>
      </p:sp>
      <p:sp>
        <p:nvSpPr>
          <p:cNvPr id="55" name="Rectangle 54">
            <a:extLst>
              <a:ext uri="{FF2B5EF4-FFF2-40B4-BE49-F238E27FC236}">
                <a16:creationId xmlns:a16="http://schemas.microsoft.com/office/drawing/2014/main" id="{3F9B35C3-9362-41AF-B967-A9F7E53BC245}"/>
              </a:ext>
            </a:extLst>
          </p:cNvPr>
          <p:cNvSpPr/>
          <p:nvPr/>
        </p:nvSpPr>
        <p:spPr>
          <a:xfrm>
            <a:off x="4201985" y="2087334"/>
            <a:ext cx="1285104" cy="362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latin typeface="Calibri" panose="020F0502020204030204" pitchFamily="34" charset="0"/>
                <a:cs typeface="Calibri" panose="020F0502020204030204" pitchFamily="34" charset="0"/>
              </a:rPr>
              <a:t>70- 30 Split</a:t>
            </a:r>
            <a:endParaRPr lang="en-US" sz="1100" dirty="0"/>
          </a:p>
        </p:txBody>
      </p:sp>
      <p:sp>
        <p:nvSpPr>
          <p:cNvPr id="56" name="Rectangle 55">
            <a:extLst>
              <a:ext uri="{FF2B5EF4-FFF2-40B4-BE49-F238E27FC236}">
                <a16:creationId xmlns:a16="http://schemas.microsoft.com/office/drawing/2014/main" id="{3B15CAE0-D401-492B-A704-44D6D42B5DA6}"/>
              </a:ext>
            </a:extLst>
          </p:cNvPr>
          <p:cNvSpPr/>
          <p:nvPr/>
        </p:nvSpPr>
        <p:spPr>
          <a:xfrm>
            <a:off x="4209650" y="3390544"/>
            <a:ext cx="1285104" cy="362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latin typeface="Calibri" panose="020F0502020204030204" pitchFamily="34" charset="0"/>
                <a:cs typeface="Calibri" panose="020F0502020204030204" pitchFamily="34" charset="0"/>
              </a:rPr>
              <a:t>80 -20 Split</a:t>
            </a:r>
            <a:endParaRPr lang="en-US" sz="1100" dirty="0"/>
          </a:p>
        </p:txBody>
      </p:sp>
      <p:cxnSp>
        <p:nvCxnSpPr>
          <p:cNvPr id="57" name="Straight Arrow Connector 56">
            <a:extLst>
              <a:ext uri="{FF2B5EF4-FFF2-40B4-BE49-F238E27FC236}">
                <a16:creationId xmlns:a16="http://schemas.microsoft.com/office/drawing/2014/main" id="{1C6E15C2-9B6F-40A7-977E-065E43291D45}"/>
              </a:ext>
            </a:extLst>
          </p:cNvPr>
          <p:cNvCxnSpPr>
            <a:cxnSpLocks/>
            <a:endCxn id="51" idx="1"/>
          </p:cNvCxnSpPr>
          <p:nvPr/>
        </p:nvCxnSpPr>
        <p:spPr>
          <a:xfrm flipV="1">
            <a:off x="5478036" y="2006409"/>
            <a:ext cx="784095" cy="238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640A33E-05B8-4BC0-B4FB-FC348E261B56}"/>
              </a:ext>
            </a:extLst>
          </p:cNvPr>
          <p:cNvCxnSpPr>
            <a:cxnSpLocks/>
            <a:endCxn id="52" idx="1"/>
          </p:cNvCxnSpPr>
          <p:nvPr/>
        </p:nvCxnSpPr>
        <p:spPr>
          <a:xfrm>
            <a:off x="5478035" y="2258748"/>
            <a:ext cx="784096" cy="375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1253863-EAF7-4A86-B88F-D5B7DA05C71D}"/>
              </a:ext>
            </a:extLst>
          </p:cNvPr>
          <p:cNvCxnSpPr>
            <a:cxnSpLocks/>
          </p:cNvCxnSpPr>
          <p:nvPr/>
        </p:nvCxnSpPr>
        <p:spPr>
          <a:xfrm flipV="1">
            <a:off x="5502591" y="3282203"/>
            <a:ext cx="784095" cy="238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150E50E-4AE9-4C7F-8A6B-953C2FFC001B}"/>
              </a:ext>
            </a:extLst>
          </p:cNvPr>
          <p:cNvCxnSpPr>
            <a:cxnSpLocks/>
          </p:cNvCxnSpPr>
          <p:nvPr/>
        </p:nvCxnSpPr>
        <p:spPr>
          <a:xfrm>
            <a:off x="5502590" y="3534542"/>
            <a:ext cx="784096" cy="375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3F232B-1035-46A8-A1CD-1E2CA0BA3AE0}"/>
              </a:ext>
            </a:extLst>
          </p:cNvPr>
          <p:cNvCxnSpPr>
            <a:cxnSpLocks/>
            <a:endCxn id="47" idx="1"/>
          </p:cNvCxnSpPr>
          <p:nvPr/>
        </p:nvCxnSpPr>
        <p:spPr>
          <a:xfrm>
            <a:off x="7560052" y="1977402"/>
            <a:ext cx="1172617" cy="2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96AA39C-37C8-4967-852B-303AAAD025F9}"/>
              </a:ext>
            </a:extLst>
          </p:cNvPr>
          <p:cNvCxnSpPr>
            <a:cxnSpLocks/>
          </p:cNvCxnSpPr>
          <p:nvPr/>
        </p:nvCxnSpPr>
        <p:spPr>
          <a:xfrm>
            <a:off x="7526538" y="2584494"/>
            <a:ext cx="1172617" cy="2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AEAF280-C6B9-4D31-B8A3-8BC3EFD810C1}"/>
              </a:ext>
            </a:extLst>
          </p:cNvPr>
          <p:cNvCxnSpPr>
            <a:cxnSpLocks/>
          </p:cNvCxnSpPr>
          <p:nvPr/>
        </p:nvCxnSpPr>
        <p:spPr>
          <a:xfrm>
            <a:off x="7530555" y="3263385"/>
            <a:ext cx="1172617" cy="2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07AE194-3FB5-44C8-99EC-6B56C9D708DD}"/>
              </a:ext>
            </a:extLst>
          </p:cNvPr>
          <p:cNvCxnSpPr>
            <a:cxnSpLocks/>
          </p:cNvCxnSpPr>
          <p:nvPr/>
        </p:nvCxnSpPr>
        <p:spPr>
          <a:xfrm>
            <a:off x="7560052" y="3831485"/>
            <a:ext cx="1172617" cy="2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175B1B5-74A8-4756-90C8-6F47E6FC8A3C}"/>
              </a:ext>
            </a:extLst>
          </p:cNvPr>
          <p:cNvSpPr txBox="1"/>
          <p:nvPr/>
        </p:nvSpPr>
        <p:spPr>
          <a:xfrm>
            <a:off x="1996093" y="2357606"/>
            <a:ext cx="2050195" cy="276999"/>
          </a:xfrm>
          <a:prstGeom prst="rect">
            <a:avLst/>
          </a:prstGeom>
          <a:noFill/>
        </p:spPr>
        <p:txBody>
          <a:bodyPr wrap="square" rtlCol="0">
            <a:spAutoFit/>
          </a:bodyPr>
          <a:lstStyle/>
          <a:p>
            <a:r>
              <a:rPr lang="en-US" sz="1200" dirty="0"/>
              <a:t>Document Matrix</a:t>
            </a:r>
          </a:p>
        </p:txBody>
      </p:sp>
      <p:sp>
        <p:nvSpPr>
          <p:cNvPr id="70" name="TextBox 69">
            <a:extLst>
              <a:ext uri="{FF2B5EF4-FFF2-40B4-BE49-F238E27FC236}">
                <a16:creationId xmlns:a16="http://schemas.microsoft.com/office/drawing/2014/main" id="{D412DAB3-7137-424B-81B0-104B2B97695A}"/>
              </a:ext>
            </a:extLst>
          </p:cNvPr>
          <p:cNvSpPr txBox="1"/>
          <p:nvPr/>
        </p:nvSpPr>
        <p:spPr>
          <a:xfrm>
            <a:off x="2030870" y="5433399"/>
            <a:ext cx="2050195" cy="276999"/>
          </a:xfrm>
          <a:prstGeom prst="rect">
            <a:avLst/>
          </a:prstGeom>
          <a:noFill/>
        </p:spPr>
        <p:txBody>
          <a:bodyPr wrap="square" rtlCol="0">
            <a:spAutoFit/>
          </a:bodyPr>
          <a:lstStyle/>
          <a:p>
            <a:r>
              <a:rPr lang="en-US" sz="1200" dirty="0"/>
              <a:t>Document Matrix</a:t>
            </a:r>
          </a:p>
        </p:txBody>
      </p:sp>
      <p:sp>
        <p:nvSpPr>
          <p:cNvPr id="71" name="TextBox 70">
            <a:extLst>
              <a:ext uri="{FF2B5EF4-FFF2-40B4-BE49-F238E27FC236}">
                <a16:creationId xmlns:a16="http://schemas.microsoft.com/office/drawing/2014/main" id="{48B34985-6D7F-44A1-99B7-FC829F9B69A6}"/>
              </a:ext>
            </a:extLst>
          </p:cNvPr>
          <p:cNvSpPr txBox="1"/>
          <p:nvPr/>
        </p:nvSpPr>
        <p:spPr>
          <a:xfrm>
            <a:off x="5964072" y="1146411"/>
            <a:ext cx="5923129" cy="338554"/>
          </a:xfrm>
          <a:prstGeom prst="rect">
            <a:avLst/>
          </a:prstGeom>
          <a:noFill/>
        </p:spPr>
        <p:txBody>
          <a:bodyPr wrap="square" rtlCol="0">
            <a:spAutoFit/>
          </a:bodyPr>
          <a:lstStyle/>
          <a:p>
            <a:r>
              <a:rPr lang="en-US" sz="1600" dirty="0"/>
              <a:t>Modeling Techniques | Modeling Process | Model Building  </a:t>
            </a:r>
          </a:p>
        </p:txBody>
      </p:sp>
    </p:spTree>
    <p:extLst>
      <p:ext uri="{BB962C8B-B14F-4D97-AF65-F5344CB8AC3E}">
        <p14:creationId xmlns:p14="http://schemas.microsoft.com/office/powerpoint/2010/main" val="502817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 </a:t>
            </a:r>
          </a:p>
        </p:txBody>
      </p:sp>
      <p:sp>
        <p:nvSpPr>
          <p:cNvPr id="3" name="TextBox 2"/>
          <p:cNvSpPr txBox="1"/>
          <p:nvPr/>
        </p:nvSpPr>
        <p:spPr>
          <a:xfrm>
            <a:off x="6155140" y="1146411"/>
            <a:ext cx="5732061" cy="338554"/>
          </a:xfrm>
          <a:prstGeom prst="rect">
            <a:avLst/>
          </a:prstGeom>
          <a:noFill/>
        </p:spPr>
        <p:txBody>
          <a:bodyPr wrap="square" rtlCol="0">
            <a:spAutoFit/>
          </a:bodyPr>
          <a:lstStyle/>
          <a:p>
            <a:pPr algn="r"/>
            <a:r>
              <a:rPr lang="en-US" sz="1600" dirty="0"/>
              <a:t>Results | Interpretation | Insights </a:t>
            </a:r>
          </a:p>
        </p:txBody>
      </p:sp>
      <p:sp>
        <p:nvSpPr>
          <p:cNvPr id="4" name="TextBox 3">
            <a:extLst>
              <a:ext uri="{FF2B5EF4-FFF2-40B4-BE49-F238E27FC236}">
                <a16:creationId xmlns:a16="http://schemas.microsoft.com/office/drawing/2014/main" id="{94A99086-F4A1-42D0-80AF-DF4622952EA5}"/>
              </a:ext>
            </a:extLst>
          </p:cNvPr>
          <p:cNvSpPr txBox="1"/>
          <p:nvPr/>
        </p:nvSpPr>
        <p:spPr>
          <a:xfrm>
            <a:off x="338667" y="1331096"/>
            <a:ext cx="6096000" cy="369332"/>
          </a:xfrm>
          <a:prstGeom prst="rect">
            <a:avLst/>
          </a:prstGeom>
          <a:noFill/>
        </p:spPr>
        <p:txBody>
          <a:bodyPr wrap="square">
            <a:spAutoFit/>
          </a:bodyPr>
          <a:lstStyle/>
          <a:p>
            <a:r>
              <a:rPr lang="en-US" sz="1800" dirty="0"/>
              <a:t>Modeling Output - comparison</a:t>
            </a:r>
            <a:endParaRPr lang="en-US" dirty="0"/>
          </a:p>
        </p:txBody>
      </p:sp>
      <p:sp>
        <p:nvSpPr>
          <p:cNvPr id="5" name="TextBox 4">
            <a:extLst>
              <a:ext uri="{FF2B5EF4-FFF2-40B4-BE49-F238E27FC236}">
                <a16:creationId xmlns:a16="http://schemas.microsoft.com/office/drawing/2014/main" id="{CD587B66-EC34-4C73-8BAC-C9AAFE9F2EC9}"/>
              </a:ext>
            </a:extLst>
          </p:cNvPr>
          <p:cNvSpPr txBox="1"/>
          <p:nvPr/>
        </p:nvSpPr>
        <p:spPr>
          <a:xfrm>
            <a:off x="453081" y="3792874"/>
            <a:ext cx="11467070" cy="2308324"/>
          </a:xfrm>
          <a:prstGeom prst="rect">
            <a:avLst/>
          </a:prstGeom>
          <a:noFill/>
        </p:spPr>
        <p:txBody>
          <a:bodyPr wrap="square" rtlCol="0">
            <a:spAutoFit/>
          </a:bodyPr>
          <a:lstStyle/>
          <a:p>
            <a:r>
              <a:rPr lang="en-US" dirty="0"/>
              <a:t>2 Class sentiment</a:t>
            </a:r>
          </a:p>
          <a:p>
            <a:r>
              <a:rPr lang="en-IN" dirty="0">
                <a:latin typeface="Calibri" panose="020F0502020204030204" pitchFamily="34" charset="0"/>
                <a:cs typeface="Calibri" panose="020F0502020204030204" pitchFamily="34" charset="0"/>
              </a:rPr>
              <a:t>SVM - Bag of Words (</a:t>
            </a:r>
            <a:r>
              <a:rPr lang="en-IN" dirty="0" err="1">
                <a:latin typeface="Calibri" panose="020F0502020204030204" pitchFamily="34" charset="0"/>
                <a:cs typeface="Calibri" panose="020F0502020204030204" pitchFamily="34" charset="0"/>
              </a:rPr>
              <a:t>BoW</a:t>
            </a:r>
            <a:r>
              <a:rPr lang="en-IN" dirty="0">
                <a:latin typeface="Calibri" panose="020F0502020204030204" pitchFamily="34" charset="0"/>
                <a:cs typeface="Calibri" panose="020F0502020204030204" pitchFamily="34" charset="0"/>
              </a:rPr>
              <a:t>) using TFIDF , with 80 train and  20  test Split for  the  2 class sentiment has given higher accuracy of 95%. </a:t>
            </a:r>
          </a:p>
          <a:p>
            <a:endParaRPr lang="en-IN" dirty="0">
              <a:latin typeface="Calibri" panose="020F0502020204030204" pitchFamily="34" charset="0"/>
              <a:cs typeface="Calibri" panose="020F0502020204030204" pitchFamily="34" charset="0"/>
            </a:endParaRPr>
          </a:p>
          <a:p>
            <a:r>
              <a:rPr lang="en-US" dirty="0"/>
              <a:t>5 Class sentiment</a:t>
            </a:r>
          </a:p>
          <a:p>
            <a:r>
              <a:rPr lang="en-IN" dirty="0">
                <a:latin typeface="Calibri" panose="020F0502020204030204" pitchFamily="34" charset="0"/>
                <a:cs typeface="Calibri" panose="020F0502020204030204" pitchFamily="34" charset="0"/>
              </a:rPr>
              <a:t>SVM - Bag of Words (</a:t>
            </a:r>
            <a:r>
              <a:rPr lang="en-IN" dirty="0" err="1">
                <a:latin typeface="Calibri" panose="020F0502020204030204" pitchFamily="34" charset="0"/>
                <a:cs typeface="Calibri" panose="020F0502020204030204" pitchFamily="34" charset="0"/>
              </a:rPr>
              <a:t>BoW</a:t>
            </a:r>
            <a:r>
              <a:rPr lang="en-IN" dirty="0">
                <a:latin typeface="Calibri" panose="020F0502020204030204" pitchFamily="34" charset="0"/>
                <a:cs typeface="Calibri" panose="020F0502020204030204" pitchFamily="34" charset="0"/>
              </a:rPr>
              <a:t>) using Count Vectorizer , with 80 train and  20  test Split for  the  5 class sentiment has given higher accuracy of 74%.</a:t>
            </a:r>
          </a:p>
          <a:p>
            <a:endParaRPr lang="en-US" dirty="0">
              <a:latin typeface="Calibri" panose="020F0502020204030204" pitchFamily="34" charset="0"/>
              <a:cs typeface="Calibri" panose="020F0502020204030204" pitchFamily="34" charset="0"/>
            </a:endParaRPr>
          </a:p>
        </p:txBody>
      </p:sp>
      <p:graphicFrame>
        <p:nvGraphicFramePr>
          <p:cNvPr id="7" name="Table 6">
            <a:extLst>
              <a:ext uri="{FF2B5EF4-FFF2-40B4-BE49-F238E27FC236}">
                <a16:creationId xmlns:a16="http://schemas.microsoft.com/office/drawing/2014/main" id="{CD0D6C55-D92F-4103-8F5F-81836D8A3BF1}"/>
              </a:ext>
            </a:extLst>
          </p:cNvPr>
          <p:cNvGraphicFramePr>
            <a:graphicFrameLocks noGrp="1"/>
          </p:cNvGraphicFramePr>
          <p:nvPr>
            <p:extLst>
              <p:ext uri="{D42A27DB-BD31-4B8C-83A1-F6EECF244321}">
                <p14:modId xmlns:p14="http://schemas.microsoft.com/office/powerpoint/2010/main" val="409430349"/>
              </p:ext>
            </p:extLst>
          </p:nvPr>
        </p:nvGraphicFramePr>
        <p:xfrm>
          <a:off x="545412" y="1878227"/>
          <a:ext cx="9185188" cy="1143000"/>
        </p:xfrm>
        <a:graphic>
          <a:graphicData uri="http://schemas.openxmlformats.org/drawingml/2006/table">
            <a:tbl>
              <a:tblPr>
                <a:tableStyleId>{5940675A-B579-460E-94D1-54222C63F5DA}</a:tableStyleId>
              </a:tblPr>
              <a:tblGrid>
                <a:gridCol w="4679091">
                  <a:extLst>
                    <a:ext uri="{9D8B030D-6E8A-4147-A177-3AD203B41FA5}">
                      <a16:colId xmlns:a16="http://schemas.microsoft.com/office/drawing/2014/main" val="3384507961"/>
                    </a:ext>
                  </a:extLst>
                </a:gridCol>
                <a:gridCol w="882481">
                  <a:extLst>
                    <a:ext uri="{9D8B030D-6E8A-4147-A177-3AD203B41FA5}">
                      <a16:colId xmlns:a16="http://schemas.microsoft.com/office/drawing/2014/main" val="149282847"/>
                    </a:ext>
                  </a:extLst>
                </a:gridCol>
                <a:gridCol w="1207872">
                  <a:extLst>
                    <a:ext uri="{9D8B030D-6E8A-4147-A177-3AD203B41FA5}">
                      <a16:colId xmlns:a16="http://schemas.microsoft.com/office/drawing/2014/main" val="305491123"/>
                    </a:ext>
                  </a:extLst>
                </a:gridCol>
                <a:gridCol w="1207872">
                  <a:extLst>
                    <a:ext uri="{9D8B030D-6E8A-4147-A177-3AD203B41FA5}">
                      <a16:colId xmlns:a16="http://schemas.microsoft.com/office/drawing/2014/main" val="2776742752"/>
                    </a:ext>
                  </a:extLst>
                </a:gridCol>
                <a:gridCol w="1207872">
                  <a:extLst>
                    <a:ext uri="{9D8B030D-6E8A-4147-A177-3AD203B41FA5}">
                      <a16:colId xmlns:a16="http://schemas.microsoft.com/office/drawing/2014/main" val="1161036145"/>
                    </a:ext>
                  </a:extLst>
                </a:gridCol>
              </a:tblGrid>
              <a:tr h="190500">
                <a:tc>
                  <a:txBody>
                    <a:bodyPr/>
                    <a:lstStyle/>
                    <a:p>
                      <a:pPr algn="l" fontAlgn="b"/>
                      <a:r>
                        <a:rPr lang="en-US" sz="1100" u="none" strike="noStrike" dirty="0">
                          <a:effectLst/>
                        </a:rPr>
                        <a:t> Model output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 class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 class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 class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 class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0247923"/>
                  </a:ext>
                </a:extLst>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80-20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70-30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80-20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279235"/>
                  </a:ext>
                </a:extLst>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Naive Bayesian  - Bag of words - Count Vectorizer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93%</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94%</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69%</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68%</a:t>
                      </a:r>
                    </a:p>
                  </a:txBody>
                  <a:tcPr marL="9525" marR="9525" marT="9525" marB="0" anchor="b"/>
                </a:tc>
                <a:extLst>
                  <a:ext uri="{0D108BD9-81ED-4DB2-BD59-A6C34878D82A}">
                    <a16:rowId xmlns:a16="http://schemas.microsoft.com/office/drawing/2014/main" val="2918979985"/>
                  </a:ext>
                </a:extLst>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Naive Bayesian  - Bag of words - TFIDF</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93%</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94%</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70%</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71%</a:t>
                      </a:r>
                    </a:p>
                  </a:txBody>
                  <a:tcPr marL="9525" marR="9525" marT="9525" marB="0" anchor="b"/>
                </a:tc>
                <a:extLst>
                  <a:ext uri="{0D108BD9-81ED-4DB2-BD59-A6C34878D82A}">
                    <a16:rowId xmlns:a16="http://schemas.microsoft.com/office/drawing/2014/main" val="2218447669"/>
                  </a:ext>
                </a:extLst>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SVM  - Bag of words - Count Vectorizer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92%</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94%</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73%</a:t>
                      </a:r>
                    </a:p>
                  </a:txBody>
                  <a:tcPr marL="9525" marR="9525" marT="9525" marB="0" anchor="b"/>
                </a:tc>
                <a:tc>
                  <a:txBody>
                    <a:bodyPr/>
                    <a:lstStyle/>
                    <a:p>
                      <a:pPr algn="ctr" fontAlgn="b"/>
                      <a:r>
                        <a:rPr lang="en-US" sz="1100" b="0" i="0" u="none" strike="noStrike" dirty="0">
                          <a:solidFill>
                            <a:schemeClr val="bg1"/>
                          </a:solidFill>
                          <a:effectLst/>
                          <a:latin typeface="Calibri" panose="020F0502020204030204" pitchFamily="34" charset="0"/>
                        </a:rPr>
                        <a:t>74%</a:t>
                      </a:r>
                    </a:p>
                  </a:txBody>
                  <a:tcPr marL="9525" marR="9525" marT="9525" marB="0" anchor="b">
                    <a:solidFill>
                      <a:srgbClr val="00B050"/>
                    </a:solidFill>
                  </a:tcPr>
                </a:tc>
                <a:extLst>
                  <a:ext uri="{0D108BD9-81ED-4DB2-BD59-A6C34878D82A}">
                    <a16:rowId xmlns:a16="http://schemas.microsoft.com/office/drawing/2014/main" val="987909536"/>
                  </a:ext>
                </a:extLst>
              </a:tr>
              <a:tr h="190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SVM  - Bag of words - TFIDF</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94%</a:t>
                      </a:r>
                    </a:p>
                  </a:txBody>
                  <a:tcPr marL="9525" marR="9525" marT="9525" marB="0" anchor="b"/>
                </a:tc>
                <a:tc>
                  <a:txBody>
                    <a:bodyPr/>
                    <a:lstStyle/>
                    <a:p>
                      <a:pPr algn="ctr" fontAlgn="b"/>
                      <a:r>
                        <a:rPr lang="en-US" sz="1100" b="0" i="0" u="none" strike="noStrike" dirty="0">
                          <a:solidFill>
                            <a:schemeClr val="bg1"/>
                          </a:solidFill>
                          <a:effectLst/>
                          <a:latin typeface="Calibri" panose="020F0502020204030204" pitchFamily="34" charset="0"/>
                        </a:rPr>
                        <a:t>95%</a:t>
                      </a:r>
                    </a:p>
                  </a:txBody>
                  <a:tcPr marL="9525" marR="9525" marT="9525" marB="0" anchor="b">
                    <a:solidFill>
                      <a:srgbClr val="00B050"/>
                    </a:solidFill>
                  </a:tcPr>
                </a:tc>
                <a:tc>
                  <a:txBody>
                    <a:bodyPr/>
                    <a:lstStyle/>
                    <a:p>
                      <a:pPr algn="ctr" fontAlgn="b"/>
                      <a:r>
                        <a:rPr lang="en-US" sz="1100" b="0" i="0" u="none" strike="noStrike" dirty="0">
                          <a:solidFill>
                            <a:srgbClr val="000000"/>
                          </a:solidFill>
                          <a:effectLst/>
                          <a:latin typeface="Calibri" panose="020F0502020204030204" pitchFamily="34" charset="0"/>
                        </a:rPr>
                        <a:t>70%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71%</a:t>
                      </a:r>
                    </a:p>
                  </a:txBody>
                  <a:tcPr marL="9525" marR="9525" marT="9525" marB="0" anchor="b"/>
                </a:tc>
                <a:extLst>
                  <a:ext uri="{0D108BD9-81ED-4DB2-BD59-A6C34878D82A}">
                    <a16:rowId xmlns:a16="http://schemas.microsoft.com/office/drawing/2014/main" val="2184100269"/>
                  </a:ext>
                </a:extLst>
              </a:tr>
            </a:tbl>
          </a:graphicData>
        </a:graphic>
      </p:graphicFrame>
    </p:spTree>
    <p:extLst>
      <p:ext uri="{BB962C8B-B14F-4D97-AF65-F5344CB8AC3E}">
        <p14:creationId xmlns:p14="http://schemas.microsoft.com/office/powerpoint/2010/main" val="2097972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Class Sentiment Model- Results </a:t>
            </a:r>
          </a:p>
        </p:txBody>
      </p:sp>
      <p:sp>
        <p:nvSpPr>
          <p:cNvPr id="3" name="TextBox 2"/>
          <p:cNvSpPr txBox="1"/>
          <p:nvPr/>
        </p:nvSpPr>
        <p:spPr>
          <a:xfrm>
            <a:off x="6155140" y="1146411"/>
            <a:ext cx="5732061" cy="338554"/>
          </a:xfrm>
          <a:prstGeom prst="rect">
            <a:avLst/>
          </a:prstGeom>
          <a:noFill/>
        </p:spPr>
        <p:txBody>
          <a:bodyPr wrap="square" rtlCol="0">
            <a:spAutoFit/>
          </a:bodyPr>
          <a:lstStyle/>
          <a:p>
            <a:pPr algn="r"/>
            <a:r>
              <a:rPr lang="en-US" sz="1600" dirty="0"/>
              <a:t>Results | Interpretation | Insights </a:t>
            </a:r>
          </a:p>
        </p:txBody>
      </p:sp>
      <p:sp>
        <p:nvSpPr>
          <p:cNvPr id="4" name="TextBox 3">
            <a:extLst>
              <a:ext uri="{FF2B5EF4-FFF2-40B4-BE49-F238E27FC236}">
                <a16:creationId xmlns:a16="http://schemas.microsoft.com/office/drawing/2014/main" id="{94A99086-F4A1-42D0-80AF-DF4622952EA5}"/>
              </a:ext>
            </a:extLst>
          </p:cNvPr>
          <p:cNvSpPr txBox="1"/>
          <p:nvPr/>
        </p:nvSpPr>
        <p:spPr>
          <a:xfrm>
            <a:off x="338667" y="1728615"/>
            <a:ext cx="6096000" cy="369332"/>
          </a:xfrm>
          <a:prstGeom prst="rect">
            <a:avLst/>
          </a:prstGeom>
          <a:noFill/>
        </p:spPr>
        <p:txBody>
          <a:bodyPr wrap="square">
            <a:spAutoFit/>
          </a:bodyPr>
          <a:lstStyle/>
          <a:p>
            <a:r>
              <a:rPr lang="en-US" sz="1800" dirty="0"/>
              <a:t>Classification report</a:t>
            </a:r>
            <a:endParaRPr lang="en-US" dirty="0"/>
          </a:p>
        </p:txBody>
      </p:sp>
      <p:sp>
        <p:nvSpPr>
          <p:cNvPr id="5" name="TextBox 4">
            <a:extLst>
              <a:ext uri="{FF2B5EF4-FFF2-40B4-BE49-F238E27FC236}">
                <a16:creationId xmlns:a16="http://schemas.microsoft.com/office/drawing/2014/main" id="{CD587B66-EC34-4C73-8BAC-C9AAFE9F2EC9}"/>
              </a:ext>
            </a:extLst>
          </p:cNvPr>
          <p:cNvSpPr txBox="1"/>
          <p:nvPr/>
        </p:nvSpPr>
        <p:spPr>
          <a:xfrm>
            <a:off x="338668" y="3615866"/>
            <a:ext cx="11430000" cy="2585323"/>
          </a:xfrm>
          <a:prstGeom prst="rect">
            <a:avLst/>
          </a:prstGeom>
          <a:noFill/>
        </p:spPr>
        <p:txBody>
          <a:bodyPr wrap="square" rtlCol="0">
            <a:spAutoFit/>
          </a:bodyPr>
          <a:lstStyle/>
          <a:p>
            <a:r>
              <a:rPr lang="en-US" dirty="0"/>
              <a:t>2 Class sentiment</a:t>
            </a:r>
          </a:p>
          <a:p>
            <a:r>
              <a:rPr lang="en-IN" dirty="0">
                <a:latin typeface="Calibri" panose="020F0502020204030204" pitchFamily="34" charset="0"/>
                <a:cs typeface="Calibri" panose="020F0502020204030204" pitchFamily="34" charset="0"/>
              </a:rPr>
              <a:t>SVM - Bag of Words (</a:t>
            </a:r>
            <a:r>
              <a:rPr lang="en-IN" dirty="0" err="1">
                <a:latin typeface="Calibri" panose="020F0502020204030204" pitchFamily="34" charset="0"/>
                <a:cs typeface="Calibri" panose="020F0502020204030204" pitchFamily="34" charset="0"/>
              </a:rPr>
              <a:t>BoW</a:t>
            </a:r>
            <a:r>
              <a:rPr lang="en-IN" dirty="0">
                <a:latin typeface="Calibri" panose="020F0502020204030204" pitchFamily="34" charset="0"/>
                <a:cs typeface="Calibri" panose="020F0502020204030204" pitchFamily="34" charset="0"/>
              </a:rPr>
              <a:t>) using TFIDF , with 80 train and  20  test Split for  the  2 class sentiment has given higher accuracy of 95%. </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This model is good as it has precision of identifying the Negative  92%  with recall of 95%. </a:t>
            </a:r>
          </a:p>
          <a:p>
            <a:r>
              <a:rPr lang="en-IN" dirty="0">
                <a:latin typeface="Calibri" panose="020F0502020204030204" pitchFamily="34" charset="0"/>
                <a:cs typeface="Calibri" panose="020F0502020204030204" pitchFamily="34" charset="0"/>
              </a:rPr>
              <a:t>For the Not negative it has precision of 97% and recall of 94%.</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As precision and recall are more  than 92 % for both sentiments , the F1 score is also good.</a:t>
            </a:r>
          </a:p>
          <a:p>
            <a:endParaRPr lang="en-US" dirty="0">
              <a:latin typeface="Calibri" panose="020F0502020204030204" pitchFamily="34" charset="0"/>
              <a:cs typeface="Calibri" panose="020F0502020204030204" pitchFamily="34" charset="0"/>
            </a:endParaRPr>
          </a:p>
        </p:txBody>
      </p:sp>
      <p:graphicFrame>
        <p:nvGraphicFramePr>
          <p:cNvPr id="7" name="Table 6">
            <a:extLst>
              <a:ext uri="{FF2B5EF4-FFF2-40B4-BE49-F238E27FC236}">
                <a16:creationId xmlns:a16="http://schemas.microsoft.com/office/drawing/2014/main" id="{37904348-CCEB-4A74-A5EA-F6661EBB9CF0}"/>
              </a:ext>
            </a:extLst>
          </p:cNvPr>
          <p:cNvGraphicFramePr>
            <a:graphicFrameLocks noGrp="1"/>
          </p:cNvGraphicFramePr>
          <p:nvPr>
            <p:extLst>
              <p:ext uri="{D42A27DB-BD31-4B8C-83A1-F6EECF244321}">
                <p14:modId xmlns:p14="http://schemas.microsoft.com/office/powerpoint/2010/main" val="2559455888"/>
              </p:ext>
            </p:extLst>
          </p:nvPr>
        </p:nvGraphicFramePr>
        <p:xfrm>
          <a:off x="338667" y="2165340"/>
          <a:ext cx="4025902" cy="1143000"/>
        </p:xfrm>
        <a:graphic>
          <a:graphicData uri="http://schemas.openxmlformats.org/drawingml/2006/table">
            <a:tbl>
              <a:tblPr>
                <a:tableStyleId>{5940675A-B579-460E-94D1-54222C63F5DA}</a:tableStyleId>
              </a:tblPr>
              <a:tblGrid>
                <a:gridCol w="1259474">
                  <a:extLst>
                    <a:ext uri="{9D8B030D-6E8A-4147-A177-3AD203B41FA5}">
                      <a16:colId xmlns:a16="http://schemas.microsoft.com/office/drawing/2014/main" val="208736272"/>
                    </a:ext>
                  </a:extLst>
                </a:gridCol>
                <a:gridCol w="691607">
                  <a:extLst>
                    <a:ext uri="{9D8B030D-6E8A-4147-A177-3AD203B41FA5}">
                      <a16:colId xmlns:a16="http://schemas.microsoft.com/office/drawing/2014/main" val="2349843640"/>
                    </a:ext>
                  </a:extLst>
                </a:gridCol>
                <a:gridCol w="691607">
                  <a:extLst>
                    <a:ext uri="{9D8B030D-6E8A-4147-A177-3AD203B41FA5}">
                      <a16:colId xmlns:a16="http://schemas.microsoft.com/office/drawing/2014/main" val="1762293090"/>
                    </a:ext>
                  </a:extLst>
                </a:gridCol>
                <a:gridCol w="691607">
                  <a:extLst>
                    <a:ext uri="{9D8B030D-6E8A-4147-A177-3AD203B41FA5}">
                      <a16:colId xmlns:a16="http://schemas.microsoft.com/office/drawing/2014/main" val="2351809809"/>
                    </a:ext>
                  </a:extLst>
                </a:gridCol>
                <a:gridCol w="691607">
                  <a:extLst>
                    <a:ext uri="{9D8B030D-6E8A-4147-A177-3AD203B41FA5}">
                      <a16:colId xmlns:a16="http://schemas.microsoft.com/office/drawing/2014/main" val="3471400897"/>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dirty="0">
                          <a:effectLst/>
                        </a:rPr>
                        <a:t>precision</a:t>
                      </a:r>
                      <a:endParaRPr lang="en-US" sz="1100" b="0" i="0" u="none" strike="noStrike" dirty="0">
                        <a:solidFill>
                          <a:srgbClr val="000000"/>
                        </a:solidFill>
                        <a:effectLst/>
                        <a:latin typeface="Courier New" panose="02070309020205020404" pitchFamily="49" charset="0"/>
                      </a:endParaRPr>
                    </a:p>
                  </a:txBody>
                  <a:tcPr marL="9525" marR="9525" marT="9525" marB="0" anchor="ctr"/>
                </a:tc>
                <a:tc>
                  <a:txBody>
                    <a:bodyPr/>
                    <a:lstStyle/>
                    <a:p>
                      <a:pPr algn="ctr" fontAlgn="b"/>
                      <a:r>
                        <a:rPr lang="en-US" sz="1100" u="none" strike="noStrike">
                          <a:effectLst/>
                        </a:rPr>
                        <a:t>recall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f1-score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support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4712703"/>
                  </a:ext>
                </a:extLst>
              </a:tr>
              <a:tr h="190500">
                <a:tc>
                  <a:txBody>
                    <a:bodyPr/>
                    <a:lstStyle/>
                    <a:p>
                      <a:pPr algn="l"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9827666"/>
                  </a:ext>
                </a:extLst>
              </a:tr>
              <a:tr h="190500">
                <a:tc>
                  <a:txBody>
                    <a:bodyPr/>
                    <a:lstStyle/>
                    <a:p>
                      <a:pPr algn="l" fontAlgn="ctr"/>
                      <a:r>
                        <a:rPr lang="en-US" sz="1100" u="none" strike="noStrike">
                          <a:effectLst/>
                        </a:rPr>
                        <a:t>Negative</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ctr" fontAlgn="b"/>
                      <a:r>
                        <a:rPr lang="en-US" sz="1100" b="0" i="0" u="none" strike="noStrike" dirty="0">
                          <a:solidFill>
                            <a:srgbClr val="000000"/>
                          </a:solidFill>
                          <a:effectLst/>
                          <a:latin typeface="Calibri" panose="020F0502020204030204" pitchFamily="34" charset="0"/>
                        </a:rPr>
                        <a:t>92%</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95%</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93%</a:t>
                      </a:r>
                    </a:p>
                  </a:txBody>
                  <a:tcPr marL="9525" marR="9525" marT="9525" marB="0" anchor="b"/>
                </a:tc>
                <a:tc>
                  <a:txBody>
                    <a:bodyPr/>
                    <a:lstStyle/>
                    <a:p>
                      <a:pPr algn="ctr" fontAlgn="b"/>
                      <a:r>
                        <a:rPr lang="en-US" sz="1100" u="none" strike="noStrike">
                          <a:effectLst/>
                        </a:rPr>
                        <a:t>226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8702912"/>
                  </a:ext>
                </a:extLst>
              </a:tr>
              <a:tr h="190500">
                <a:tc>
                  <a:txBody>
                    <a:bodyPr/>
                    <a:lstStyle/>
                    <a:p>
                      <a:pPr algn="l" fontAlgn="ctr"/>
                      <a:r>
                        <a:rPr lang="en-US" sz="1100" u="none" strike="noStrike">
                          <a:effectLst/>
                        </a:rPr>
                        <a:t>Not Negative</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ctr" fontAlgn="b"/>
                      <a:r>
                        <a:rPr lang="en-US" sz="1100" b="0" i="0" u="none" strike="noStrike">
                          <a:solidFill>
                            <a:srgbClr val="000000"/>
                          </a:solidFill>
                          <a:effectLst/>
                          <a:latin typeface="Calibri" panose="020F0502020204030204" pitchFamily="34" charset="0"/>
                        </a:rPr>
                        <a:t>97%</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94%</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95%</a:t>
                      </a:r>
                    </a:p>
                  </a:txBody>
                  <a:tcPr marL="9525" marR="9525" marT="9525" marB="0" anchor="b"/>
                </a:tc>
                <a:tc>
                  <a:txBody>
                    <a:bodyPr/>
                    <a:lstStyle/>
                    <a:p>
                      <a:pPr algn="ctr" fontAlgn="b"/>
                      <a:r>
                        <a:rPr lang="en-US" sz="1100" u="none" strike="noStrike">
                          <a:effectLst/>
                        </a:rPr>
                        <a:t>331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6833463"/>
                  </a:ext>
                </a:extLst>
              </a:tr>
              <a:tr h="190500">
                <a:tc>
                  <a:txBody>
                    <a:bodyPr/>
                    <a:lstStyle/>
                    <a:p>
                      <a:pPr algn="l"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8146090"/>
                  </a:ext>
                </a:extLst>
              </a:tr>
              <a:tr h="190500">
                <a:tc>
                  <a:txBody>
                    <a:bodyPr/>
                    <a:lstStyle/>
                    <a:p>
                      <a:pPr algn="l" fontAlgn="ctr"/>
                      <a:r>
                        <a:rPr lang="en-US" sz="1100" u="none" strike="noStrike">
                          <a:effectLst/>
                        </a:rPr>
                        <a:t>accuracy</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95%</a:t>
                      </a:r>
                    </a:p>
                  </a:txBody>
                  <a:tcPr marL="9525" marR="9525" marT="9525" marB="0" anchor="b"/>
                </a:tc>
                <a:tc>
                  <a:txBody>
                    <a:bodyPr/>
                    <a:lstStyle/>
                    <a:p>
                      <a:pPr algn="ctr" fontAlgn="b"/>
                      <a:r>
                        <a:rPr lang="en-US" sz="1100" u="none" strike="noStrike" dirty="0">
                          <a:effectLst/>
                        </a:rPr>
                        <a:t>557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5869933"/>
                  </a:ext>
                </a:extLst>
              </a:tr>
            </a:tbl>
          </a:graphicData>
        </a:graphic>
      </p:graphicFrame>
      <p:graphicFrame>
        <p:nvGraphicFramePr>
          <p:cNvPr id="8" name="Table 7">
            <a:extLst>
              <a:ext uri="{FF2B5EF4-FFF2-40B4-BE49-F238E27FC236}">
                <a16:creationId xmlns:a16="http://schemas.microsoft.com/office/drawing/2014/main" id="{133FAC5F-9910-41F9-B620-2E3C0B27A5D2}"/>
              </a:ext>
            </a:extLst>
          </p:cNvPr>
          <p:cNvGraphicFramePr>
            <a:graphicFrameLocks noGrp="1"/>
          </p:cNvGraphicFramePr>
          <p:nvPr>
            <p:extLst>
              <p:ext uri="{D42A27DB-BD31-4B8C-83A1-F6EECF244321}">
                <p14:modId xmlns:p14="http://schemas.microsoft.com/office/powerpoint/2010/main" val="817387297"/>
              </p:ext>
            </p:extLst>
          </p:nvPr>
        </p:nvGraphicFramePr>
        <p:xfrm>
          <a:off x="5747837" y="2134202"/>
          <a:ext cx="4159191" cy="1238013"/>
        </p:xfrm>
        <a:graphic>
          <a:graphicData uri="http://schemas.openxmlformats.org/drawingml/2006/table">
            <a:tbl>
              <a:tblPr>
                <a:tableStyleId>{5940675A-B579-460E-94D1-54222C63F5DA}</a:tableStyleId>
              </a:tblPr>
              <a:tblGrid>
                <a:gridCol w="603536">
                  <a:extLst>
                    <a:ext uri="{9D8B030D-6E8A-4147-A177-3AD203B41FA5}">
                      <a16:colId xmlns:a16="http://schemas.microsoft.com/office/drawing/2014/main" val="1402828805"/>
                    </a:ext>
                  </a:extLst>
                </a:gridCol>
                <a:gridCol w="1205532">
                  <a:extLst>
                    <a:ext uri="{9D8B030D-6E8A-4147-A177-3AD203B41FA5}">
                      <a16:colId xmlns:a16="http://schemas.microsoft.com/office/drawing/2014/main" val="2325985729"/>
                    </a:ext>
                  </a:extLst>
                </a:gridCol>
                <a:gridCol w="783374">
                  <a:extLst>
                    <a:ext uri="{9D8B030D-6E8A-4147-A177-3AD203B41FA5}">
                      <a16:colId xmlns:a16="http://schemas.microsoft.com/office/drawing/2014/main" val="1241432824"/>
                    </a:ext>
                  </a:extLst>
                </a:gridCol>
                <a:gridCol w="910424">
                  <a:extLst>
                    <a:ext uri="{9D8B030D-6E8A-4147-A177-3AD203B41FA5}">
                      <a16:colId xmlns:a16="http://schemas.microsoft.com/office/drawing/2014/main" val="2245373823"/>
                    </a:ext>
                  </a:extLst>
                </a:gridCol>
                <a:gridCol w="656325">
                  <a:extLst>
                    <a:ext uri="{9D8B030D-6E8A-4147-A177-3AD203B41FA5}">
                      <a16:colId xmlns:a16="http://schemas.microsoft.com/office/drawing/2014/main" val="2580115325"/>
                    </a:ext>
                  </a:extLst>
                </a:gridCol>
              </a:tblGrid>
              <a:tr h="26001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Predictions</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82075172"/>
                  </a:ext>
                </a:extLst>
              </a:tr>
              <a:tr h="26001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Negative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Not Negative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1075850"/>
                  </a:ext>
                </a:extLst>
              </a:tr>
              <a:tr h="239325">
                <a:tc rowSpan="2">
                  <a:txBody>
                    <a:bodyPr/>
                    <a:lstStyle/>
                    <a:p>
                      <a:pPr algn="ctr" fontAlgn="b"/>
                      <a:r>
                        <a:rPr lang="en-US" sz="1100" b="0" i="0" u="none" strike="noStrike" dirty="0">
                          <a:solidFill>
                            <a:srgbClr val="000000"/>
                          </a:solidFill>
                          <a:effectLst/>
                          <a:latin typeface="+mn-lt"/>
                        </a:rPr>
                        <a:t>Actual</a:t>
                      </a:r>
                    </a:p>
                  </a:txBody>
                  <a:tcPr marL="9525" marR="9525" marT="9525" marB="0" anchor="ctr"/>
                </a:tc>
                <a:tc>
                  <a:txBody>
                    <a:bodyPr/>
                    <a:lstStyle/>
                    <a:p>
                      <a:pPr algn="l" fontAlgn="b"/>
                      <a:r>
                        <a:rPr lang="en-US" sz="1100" u="none" strike="noStrike">
                          <a:effectLst/>
                        </a:rPr>
                        <a:t>Negative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215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226</a:t>
                      </a:r>
                    </a:p>
                  </a:txBody>
                  <a:tcPr marL="9525" marR="9525" marT="9525" marB="0" anchor="b"/>
                </a:tc>
                <a:extLst>
                  <a:ext uri="{0D108BD9-81ED-4DB2-BD59-A6C34878D82A}">
                    <a16:rowId xmlns:a16="http://schemas.microsoft.com/office/drawing/2014/main" val="3883319867"/>
                  </a:ext>
                </a:extLst>
              </a:tr>
              <a:tr h="239325">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Not Negative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312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331</a:t>
                      </a:r>
                    </a:p>
                  </a:txBody>
                  <a:tcPr marL="9525" marR="9525" marT="9525" marB="0" anchor="b"/>
                </a:tc>
                <a:extLst>
                  <a:ext uri="{0D108BD9-81ED-4DB2-BD59-A6C34878D82A}">
                    <a16:rowId xmlns:a16="http://schemas.microsoft.com/office/drawing/2014/main" val="1791352663"/>
                  </a:ext>
                </a:extLst>
              </a:tr>
              <a:tr h="239325">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234</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323</a:t>
                      </a: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3242230"/>
                  </a:ext>
                </a:extLst>
              </a:tr>
            </a:tbl>
          </a:graphicData>
        </a:graphic>
      </p:graphicFrame>
      <p:sp>
        <p:nvSpPr>
          <p:cNvPr id="9" name="TextBox 8">
            <a:extLst>
              <a:ext uri="{FF2B5EF4-FFF2-40B4-BE49-F238E27FC236}">
                <a16:creationId xmlns:a16="http://schemas.microsoft.com/office/drawing/2014/main" id="{2CA76B56-45A3-4DA9-A418-D28D53298AF9}"/>
              </a:ext>
            </a:extLst>
          </p:cNvPr>
          <p:cNvSpPr txBox="1"/>
          <p:nvPr/>
        </p:nvSpPr>
        <p:spPr>
          <a:xfrm>
            <a:off x="5672667" y="1805550"/>
            <a:ext cx="6096000" cy="369332"/>
          </a:xfrm>
          <a:prstGeom prst="rect">
            <a:avLst/>
          </a:prstGeom>
          <a:noFill/>
        </p:spPr>
        <p:txBody>
          <a:bodyPr wrap="square">
            <a:spAutoFit/>
          </a:bodyPr>
          <a:lstStyle/>
          <a:p>
            <a:r>
              <a:rPr lang="en-US" sz="1800" dirty="0"/>
              <a:t>Confusion Matrix</a:t>
            </a:r>
            <a:endParaRPr lang="en-US" dirty="0"/>
          </a:p>
        </p:txBody>
      </p:sp>
      <p:sp>
        <p:nvSpPr>
          <p:cNvPr id="11" name="TextBox 10">
            <a:extLst>
              <a:ext uri="{FF2B5EF4-FFF2-40B4-BE49-F238E27FC236}">
                <a16:creationId xmlns:a16="http://schemas.microsoft.com/office/drawing/2014/main" id="{476A180B-2D72-4078-9B05-27027B58405B}"/>
              </a:ext>
            </a:extLst>
          </p:cNvPr>
          <p:cNvSpPr txBox="1"/>
          <p:nvPr/>
        </p:nvSpPr>
        <p:spPr>
          <a:xfrm>
            <a:off x="214183" y="1372611"/>
            <a:ext cx="8550876" cy="369332"/>
          </a:xfrm>
          <a:prstGeom prst="rect">
            <a:avLst/>
          </a:prstGeom>
          <a:noFill/>
        </p:spPr>
        <p:txBody>
          <a:bodyPr wrap="square">
            <a:spAutoFit/>
          </a:bodyPr>
          <a:lstStyle/>
          <a:p>
            <a:r>
              <a:rPr lang="en-IN" dirty="0">
                <a:latin typeface="Calibri" panose="020F0502020204030204" pitchFamily="34" charset="0"/>
                <a:cs typeface="Calibri" panose="020F0502020204030204" pitchFamily="34" charset="0"/>
              </a:rPr>
              <a:t>SVM - Bag of Words (</a:t>
            </a:r>
            <a:r>
              <a:rPr lang="en-IN" dirty="0" err="1">
                <a:latin typeface="Calibri" panose="020F0502020204030204" pitchFamily="34" charset="0"/>
                <a:cs typeface="Calibri" panose="020F0502020204030204" pitchFamily="34" charset="0"/>
              </a:rPr>
              <a:t>BoW</a:t>
            </a:r>
            <a:r>
              <a:rPr lang="en-IN" dirty="0">
                <a:latin typeface="Calibri" panose="020F0502020204030204" pitchFamily="34" charset="0"/>
                <a:cs typeface="Calibri" panose="020F0502020204030204" pitchFamily="34" charset="0"/>
              </a:rPr>
              <a:t>) using TFIDF , with 80 train and  20  test Split </a:t>
            </a:r>
            <a:endParaRPr lang="en-US" dirty="0"/>
          </a:p>
        </p:txBody>
      </p:sp>
    </p:spTree>
    <p:extLst>
      <p:ext uri="{BB962C8B-B14F-4D97-AF65-F5344CB8AC3E}">
        <p14:creationId xmlns:p14="http://schemas.microsoft.com/office/powerpoint/2010/main" val="4224890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Class Sentiment Model- Results </a:t>
            </a:r>
          </a:p>
        </p:txBody>
      </p:sp>
      <p:sp>
        <p:nvSpPr>
          <p:cNvPr id="3" name="TextBox 2"/>
          <p:cNvSpPr txBox="1"/>
          <p:nvPr/>
        </p:nvSpPr>
        <p:spPr>
          <a:xfrm>
            <a:off x="6155140" y="1146411"/>
            <a:ext cx="5732061" cy="338554"/>
          </a:xfrm>
          <a:prstGeom prst="rect">
            <a:avLst/>
          </a:prstGeom>
          <a:noFill/>
        </p:spPr>
        <p:txBody>
          <a:bodyPr wrap="square" rtlCol="0">
            <a:spAutoFit/>
          </a:bodyPr>
          <a:lstStyle/>
          <a:p>
            <a:pPr algn="r"/>
            <a:r>
              <a:rPr lang="en-US" sz="1600" dirty="0"/>
              <a:t>Results | Interpretation | Insights </a:t>
            </a:r>
          </a:p>
        </p:txBody>
      </p:sp>
      <p:sp>
        <p:nvSpPr>
          <p:cNvPr id="4" name="TextBox 3">
            <a:extLst>
              <a:ext uri="{FF2B5EF4-FFF2-40B4-BE49-F238E27FC236}">
                <a16:creationId xmlns:a16="http://schemas.microsoft.com/office/drawing/2014/main" id="{94A99086-F4A1-42D0-80AF-DF4622952EA5}"/>
              </a:ext>
            </a:extLst>
          </p:cNvPr>
          <p:cNvSpPr txBox="1"/>
          <p:nvPr/>
        </p:nvSpPr>
        <p:spPr>
          <a:xfrm>
            <a:off x="338667" y="1618569"/>
            <a:ext cx="6096000" cy="369332"/>
          </a:xfrm>
          <a:prstGeom prst="rect">
            <a:avLst/>
          </a:prstGeom>
          <a:noFill/>
        </p:spPr>
        <p:txBody>
          <a:bodyPr wrap="square">
            <a:spAutoFit/>
          </a:bodyPr>
          <a:lstStyle/>
          <a:p>
            <a:r>
              <a:rPr lang="en-US" sz="1800" dirty="0"/>
              <a:t>Classification report</a:t>
            </a:r>
            <a:endParaRPr lang="en-US" dirty="0"/>
          </a:p>
        </p:txBody>
      </p:sp>
      <p:sp>
        <p:nvSpPr>
          <p:cNvPr id="5" name="TextBox 4">
            <a:extLst>
              <a:ext uri="{FF2B5EF4-FFF2-40B4-BE49-F238E27FC236}">
                <a16:creationId xmlns:a16="http://schemas.microsoft.com/office/drawing/2014/main" id="{CD587B66-EC34-4C73-8BAC-C9AAFE9F2EC9}"/>
              </a:ext>
            </a:extLst>
          </p:cNvPr>
          <p:cNvSpPr txBox="1"/>
          <p:nvPr/>
        </p:nvSpPr>
        <p:spPr>
          <a:xfrm>
            <a:off x="333805" y="3819408"/>
            <a:ext cx="11434861" cy="2585323"/>
          </a:xfrm>
          <a:prstGeom prst="rect">
            <a:avLst/>
          </a:prstGeom>
          <a:noFill/>
        </p:spPr>
        <p:txBody>
          <a:bodyPr wrap="square" rtlCol="0">
            <a:spAutoFit/>
          </a:bodyPr>
          <a:lstStyle/>
          <a:p>
            <a:r>
              <a:rPr lang="en-US" dirty="0"/>
              <a:t>5 Class sentiment</a:t>
            </a:r>
          </a:p>
          <a:p>
            <a:r>
              <a:rPr lang="en-IN" dirty="0">
                <a:latin typeface="Calibri" panose="020F0502020204030204" pitchFamily="34" charset="0"/>
                <a:cs typeface="Calibri" panose="020F0502020204030204" pitchFamily="34" charset="0"/>
              </a:rPr>
              <a:t>SVM - Bag of Words (</a:t>
            </a:r>
            <a:r>
              <a:rPr lang="en-IN" dirty="0" err="1">
                <a:latin typeface="Calibri" panose="020F0502020204030204" pitchFamily="34" charset="0"/>
                <a:cs typeface="Calibri" panose="020F0502020204030204" pitchFamily="34" charset="0"/>
              </a:rPr>
              <a:t>BoW</a:t>
            </a:r>
            <a:r>
              <a:rPr lang="en-IN" dirty="0">
                <a:latin typeface="Calibri" panose="020F0502020204030204" pitchFamily="34" charset="0"/>
                <a:cs typeface="Calibri" panose="020F0502020204030204" pitchFamily="34" charset="0"/>
              </a:rPr>
              <a:t>) using Count Vectorizer , with 80 train and  20  test Split for  the  5 class sentiment has given higher accuracy of 74%.</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This model is good as it has precision of &gt;66% in identifying the Negative sentiments  Complaint and negative only with recall &gt;61%. </a:t>
            </a: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For the Not negative it has precision of &gt;62% in identifying Positive sentiments Praise and Positive only. and recall of 90% for Positive only and 43% for Praise.</a:t>
            </a:r>
            <a:endParaRPr lang="en-US"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2CA76B56-45A3-4DA9-A418-D28D53298AF9}"/>
              </a:ext>
            </a:extLst>
          </p:cNvPr>
          <p:cNvSpPr txBox="1"/>
          <p:nvPr/>
        </p:nvSpPr>
        <p:spPr>
          <a:xfrm>
            <a:off x="4960123" y="1618569"/>
            <a:ext cx="6096000" cy="369332"/>
          </a:xfrm>
          <a:prstGeom prst="rect">
            <a:avLst/>
          </a:prstGeom>
          <a:noFill/>
        </p:spPr>
        <p:txBody>
          <a:bodyPr wrap="square">
            <a:spAutoFit/>
          </a:bodyPr>
          <a:lstStyle/>
          <a:p>
            <a:r>
              <a:rPr lang="en-US" sz="1800" dirty="0"/>
              <a:t>Confusion Matrix</a:t>
            </a:r>
            <a:endParaRPr lang="en-US" dirty="0"/>
          </a:p>
        </p:txBody>
      </p:sp>
      <p:graphicFrame>
        <p:nvGraphicFramePr>
          <p:cNvPr id="6" name="Table 5">
            <a:extLst>
              <a:ext uri="{FF2B5EF4-FFF2-40B4-BE49-F238E27FC236}">
                <a16:creationId xmlns:a16="http://schemas.microsoft.com/office/drawing/2014/main" id="{5CB25342-4CC4-4CF5-B268-A1807279468D}"/>
              </a:ext>
            </a:extLst>
          </p:cNvPr>
          <p:cNvGraphicFramePr>
            <a:graphicFrameLocks noGrp="1"/>
          </p:cNvGraphicFramePr>
          <p:nvPr>
            <p:extLst>
              <p:ext uri="{D42A27DB-BD31-4B8C-83A1-F6EECF244321}">
                <p14:modId xmlns:p14="http://schemas.microsoft.com/office/powerpoint/2010/main" val="1733320614"/>
              </p:ext>
            </p:extLst>
          </p:nvPr>
        </p:nvGraphicFramePr>
        <p:xfrm>
          <a:off x="333805" y="2116808"/>
          <a:ext cx="4025903" cy="1714500"/>
        </p:xfrm>
        <a:graphic>
          <a:graphicData uri="http://schemas.openxmlformats.org/drawingml/2006/table">
            <a:tbl>
              <a:tblPr>
                <a:tableStyleId>{5940675A-B579-460E-94D1-54222C63F5DA}</a:tableStyleId>
              </a:tblPr>
              <a:tblGrid>
                <a:gridCol w="1280811">
                  <a:extLst>
                    <a:ext uri="{9D8B030D-6E8A-4147-A177-3AD203B41FA5}">
                      <a16:colId xmlns:a16="http://schemas.microsoft.com/office/drawing/2014/main" val="2859178076"/>
                    </a:ext>
                  </a:extLst>
                </a:gridCol>
                <a:gridCol w="686273">
                  <a:extLst>
                    <a:ext uri="{9D8B030D-6E8A-4147-A177-3AD203B41FA5}">
                      <a16:colId xmlns:a16="http://schemas.microsoft.com/office/drawing/2014/main" val="3289163634"/>
                    </a:ext>
                  </a:extLst>
                </a:gridCol>
                <a:gridCol w="686273">
                  <a:extLst>
                    <a:ext uri="{9D8B030D-6E8A-4147-A177-3AD203B41FA5}">
                      <a16:colId xmlns:a16="http://schemas.microsoft.com/office/drawing/2014/main" val="3818480848"/>
                    </a:ext>
                  </a:extLst>
                </a:gridCol>
                <a:gridCol w="686273">
                  <a:extLst>
                    <a:ext uri="{9D8B030D-6E8A-4147-A177-3AD203B41FA5}">
                      <a16:colId xmlns:a16="http://schemas.microsoft.com/office/drawing/2014/main" val="4142173968"/>
                    </a:ext>
                  </a:extLst>
                </a:gridCol>
                <a:gridCol w="686273">
                  <a:extLst>
                    <a:ext uri="{9D8B030D-6E8A-4147-A177-3AD203B41FA5}">
                      <a16:colId xmlns:a16="http://schemas.microsoft.com/office/drawing/2014/main" val="368783177"/>
                    </a:ext>
                  </a:extLst>
                </a:gridCol>
              </a:tblGrid>
              <a:tr h="190500">
                <a:tc>
                  <a:txBody>
                    <a:bodyPr/>
                    <a:lstStyle/>
                    <a:p>
                      <a:pPr algn="l" fontAlgn="ctr"/>
                      <a:endParaRPr lang="en-US" sz="1100" b="0" i="0" u="none" strike="noStrike" dirty="0">
                        <a:solidFill>
                          <a:srgbClr val="000000"/>
                        </a:solidFill>
                        <a:effectLst/>
                        <a:latin typeface="Courier New" panose="02070309020205020404" pitchFamily="49" charset="0"/>
                      </a:endParaRPr>
                    </a:p>
                  </a:txBody>
                  <a:tcPr marL="9525" marR="9525" marT="9525" marB="0" anchor="ctr"/>
                </a:tc>
                <a:tc>
                  <a:txBody>
                    <a:bodyPr/>
                    <a:lstStyle/>
                    <a:p>
                      <a:pPr algn="ctr" fontAlgn="ctr"/>
                      <a:r>
                        <a:rPr lang="en-US" sz="1100" u="none" strike="noStrike" dirty="0">
                          <a:effectLst/>
                        </a:rPr>
                        <a:t>precision</a:t>
                      </a:r>
                      <a:endParaRPr lang="en-US" sz="1100" b="0" i="0" u="none" strike="noStrike" dirty="0">
                        <a:solidFill>
                          <a:srgbClr val="000000"/>
                        </a:solidFill>
                        <a:effectLst/>
                        <a:latin typeface="Courier New" panose="02070309020205020404" pitchFamily="49" charset="0"/>
                      </a:endParaRPr>
                    </a:p>
                  </a:txBody>
                  <a:tcPr marL="9525" marR="9525" marT="9525" marB="0" anchor="ctr"/>
                </a:tc>
                <a:tc>
                  <a:txBody>
                    <a:bodyPr/>
                    <a:lstStyle/>
                    <a:p>
                      <a:pPr algn="ctr" fontAlgn="b"/>
                      <a:r>
                        <a:rPr lang="en-US" sz="1100" u="none" strike="noStrike">
                          <a:effectLst/>
                        </a:rPr>
                        <a:t>recall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f1-score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support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8006721"/>
                  </a:ext>
                </a:extLst>
              </a:tr>
              <a:tr h="190500">
                <a:tc>
                  <a:txBody>
                    <a:bodyPr/>
                    <a:lstStyle/>
                    <a:p>
                      <a:pPr algn="l"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7967000"/>
                  </a:ext>
                </a:extLst>
              </a:tr>
              <a:tr h="190500">
                <a:tc>
                  <a:txBody>
                    <a:bodyPr/>
                    <a:lstStyle/>
                    <a:p>
                      <a:pPr algn="l" fontAlgn="ctr"/>
                      <a:r>
                        <a:rPr lang="en-US" sz="1100" u="none" strike="noStrike">
                          <a:effectLst/>
                        </a:rPr>
                        <a:t>Complaint</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ctr" fontAlgn="b"/>
                      <a:r>
                        <a:rPr lang="en-US" sz="1100" u="none" strike="noStrike">
                          <a:effectLst/>
                        </a:rPr>
                        <a:t>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2556529"/>
                  </a:ext>
                </a:extLst>
              </a:tr>
              <a:tr h="190500">
                <a:tc>
                  <a:txBody>
                    <a:bodyPr/>
                    <a:lstStyle/>
                    <a:p>
                      <a:pPr algn="l" fontAlgn="ctr"/>
                      <a:r>
                        <a:rPr lang="en-US" sz="1100" u="none" strike="noStrike">
                          <a:effectLst/>
                        </a:rPr>
                        <a:t>Negative only</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ctr" fontAlgn="b"/>
                      <a:r>
                        <a:rPr lang="en-US" sz="1100" u="none" strike="noStrike">
                          <a:effectLst/>
                        </a:rPr>
                        <a:t>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0547541"/>
                  </a:ext>
                </a:extLst>
              </a:tr>
              <a:tr h="190500">
                <a:tc>
                  <a:txBody>
                    <a:bodyPr/>
                    <a:lstStyle/>
                    <a:p>
                      <a:pPr algn="l" fontAlgn="ctr"/>
                      <a:r>
                        <a:rPr lang="en-US" sz="1100" u="none" strike="noStrike">
                          <a:effectLst/>
                        </a:rPr>
                        <a:t>Neutral</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ct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3625903"/>
                  </a:ext>
                </a:extLst>
              </a:tr>
              <a:tr h="190500">
                <a:tc>
                  <a:txBody>
                    <a:bodyPr/>
                    <a:lstStyle/>
                    <a:p>
                      <a:pPr algn="l" fontAlgn="ctr"/>
                      <a:r>
                        <a:rPr lang="en-US" sz="1100" u="none" strike="noStrike">
                          <a:effectLst/>
                        </a:rPr>
                        <a:t>Positive only</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ctr" fontAlgn="b"/>
                      <a:r>
                        <a:rPr lang="en-US" sz="1100" u="none" strike="noStrike">
                          <a:effectLst/>
                        </a:rPr>
                        <a:t>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0142532"/>
                  </a:ext>
                </a:extLst>
              </a:tr>
              <a:tr h="190500">
                <a:tc>
                  <a:txBody>
                    <a:bodyPr/>
                    <a:lstStyle/>
                    <a:p>
                      <a:pPr algn="l" fontAlgn="ctr"/>
                      <a:r>
                        <a:rPr lang="en-US" sz="1100" u="none" strike="noStrike">
                          <a:effectLst/>
                        </a:rPr>
                        <a:t>Praise</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ctr" fontAlgn="b"/>
                      <a:r>
                        <a:rPr lang="en-US" sz="1100" u="none" strike="noStrike">
                          <a:effectLst/>
                        </a:rPr>
                        <a:t>62%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6553173"/>
                  </a:ext>
                </a:extLst>
              </a:tr>
              <a:tr h="190500">
                <a:tc>
                  <a:txBody>
                    <a:bodyPr/>
                    <a:lstStyle/>
                    <a:p>
                      <a:pPr algn="l"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5707112"/>
                  </a:ext>
                </a:extLst>
              </a:tr>
              <a:tr h="190500">
                <a:tc>
                  <a:txBody>
                    <a:bodyPr/>
                    <a:lstStyle/>
                    <a:p>
                      <a:pPr algn="l" fontAlgn="ctr"/>
                      <a:r>
                        <a:rPr lang="en-US" sz="1100" u="none" strike="noStrike">
                          <a:effectLst/>
                        </a:rPr>
                        <a:t>accuracy</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557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2348429"/>
                  </a:ext>
                </a:extLst>
              </a:tr>
            </a:tbl>
          </a:graphicData>
        </a:graphic>
      </p:graphicFrame>
      <p:graphicFrame>
        <p:nvGraphicFramePr>
          <p:cNvPr id="10" name="Table 9">
            <a:extLst>
              <a:ext uri="{FF2B5EF4-FFF2-40B4-BE49-F238E27FC236}">
                <a16:creationId xmlns:a16="http://schemas.microsoft.com/office/drawing/2014/main" id="{207DFD7D-81F9-4979-B46B-29ECDEBA2DF3}"/>
              </a:ext>
            </a:extLst>
          </p:cNvPr>
          <p:cNvGraphicFramePr>
            <a:graphicFrameLocks noGrp="1"/>
          </p:cNvGraphicFramePr>
          <p:nvPr>
            <p:extLst>
              <p:ext uri="{D42A27DB-BD31-4B8C-83A1-F6EECF244321}">
                <p14:modId xmlns:p14="http://schemas.microsoft.com/office/powerpoint/2010/main" val="2778556325"/>
              </p:ext>
            </p:extLst>
          </p:nvPr>
        </p:nvGraphicFramePr>
        <p:xfrm>
          <a:off x="5067188" y="2116808"/>
          <a:ext cx="5821334" cy="1524000"/>
        </p:xfrm>
        <a:graphic>
          <a:graphicData uri="http://schemas.openxmlformats.org/drawingml/2006/table">
            <a:tbl>
              <a:tblPr>
                <a:tableStyleId>{5940675A-B579-460E-94D1-54222C63F5DA}</a:tableStyleId>
              </a:tblPr>
              <a:tblGrid>
                <a:gridCol w="457886">
                  <a:extLst>
                    <a:ext uri="{9D8B030D-6E8A-4147-A177-3AD203B41FA5}">
                      <a16:colId xmlns:a16="http://schemas.microsoft.com/office/drawing/2014/main" val="3232109860"/>
                    </a:ext>
                  </a:extLst>
                </a:gridCol>
                <a:gridCol w="1028872">
                  <a:extLst>
                    <a:ext uri="{9D8B030D-6E8A-4147-A177-3AD203B41FA5}">
                      <a16:colId xmlns:a16="http://schemas.microsoft.com/office/drawing/2014/main" val="4137528498"/>
                    </a:ext>
                  </a:extLst>
                </a:gridCol>
                <a:gridCol w="749643">
                  <a:extLst>
                    <a:ext uri="{9D8B030D-6E8A-4147-A177-3AD203B41FA5}">
                      <a16:colId xmlns:a16="http://schemas.microsoft.com/office/drawing/2014/main" val="2984344888"/>
                    </a:ext>
                  </a:extLst>
                </a:gridCol>
                <a:gridCol w="1021492">
                  <a:extLst>
                    <a:ext uri="{9D8B030D-6E8A-4147-A177-3AD203B41FA5}">
                      <a16:colId xmlns:a16="http://schemas.microsoft.com/office/drawing/2014/main" val="1293564429"/>
                    </a:ext>
                  </a:extLst>
                </a:gridCol>
                <a:gridCol w="628783">
                  <a:extLst>
                    <a:ext uri="{9D8B030D-6E8A-4147-A177-3AD203B41FA5}">
                      <a16:colId xmlns:a16="http://schemas.microsoft.com/office/drawing/2014/main" val="2859819654"/>
                    </a:ext>
                  </a:extLst>
                </a:gridCol>
                <a:gridCol w="895217">
                  <a:extLst>
                    <a:ext uri="{9D8B030D-6E8A-4147-A177-3AD203B41FA5}">
                      <a16:colId xmlns:a16="http://schemas.microsoft.com/office/drawing/2014/main" val="815676121"/>
                    </a:ext>
                  </a:extLst>
                </a:gridCol>
                <a:gridCol w="607917">
                  <a:extLst>
                    <a:ext uri="{9D8B030D-6E8A-4147-A177-3AD203B41FA5}">
                      <a16:colId xmlns:a16="http://schemas.microsoft.com/office/drawing/2014/main" val="3381596918"/>
                    </a:ext>
                  </a:extLst>
                </a:gridCol>
                <a:gridCol w="431524">
                  <a:extLst>
                    <a:ext uri="{9D8B030D-6E8A-4147-A177-3AD203B41FA5}">
                      <a16:colId xmlns:a16="http://schemas.microsoft.com/office/drawing/2014/main" val="785991713"/>
                    </a:ext>
                  </a:extLst>
                </a:gridCol>
              </a:tblGrid>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5">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Predictions</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0353860"/>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Complaint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Negative only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Neutral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Positive only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Praise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7997514"/>
                  </a:ext>
                </a:extLst>
              </a:tr>
              <a:tr h="190500">
                <a:tc rowSpan="5">
                  <a:txBody>
                    <a:bodyPr/>
                    <a:lstStyle/>
                    <a:p>
                      <a:pPr algn="ctr" fontAlgn="b"/>
                      <a:r>
                        <a:rPr lang="en-US" sz="1100" b="0" i="0" u="none" strike="noStrike" dirty="0">
                          <a:solidFill>
                            <a:srgbClr val="000000"/>
                          </a:solidFill>
                          <a:effectLst/>
                          <a:latin typeface="Calibri" panose="020F0502020204030204" pitchFamily="34" charset="0"/>
                        </a:rPr>
                        <a:t>Actual</a:t>
                      </a:r>
                    </a:p>
                  </a:txBody>
                  <a:tcPr marL="9525" marR="9525" marT="9525" marB="0" anchor="ctr"/>
                </a:tc>
                <a:tc>
                  <a:txBody>
                    <a:bodyPr/>
                    <a:lstStyle/>
                    <a:p>
                      <a:pPr algn="l" fontAlgn="b"/>
                      <a:r>
                        <a:rPr lang="en-US" sz="1100" u="none" strike="noStrike" dirty="0">
                          <a:effectLst/>
                        </a:rPr>
                        <a:t>Complaint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115</a:t>
                      </a:r>
                    </a:p>
                  </a:txBody>
                  <a:tcPr marL="9525" marR="9525" marT="9525" marB="0" anchor="b"/>
                </a:tc>
                <a:extLst>
                  <a:ext uri="{0D108BD9-81ED-4DB2-BD59-A6C34878D82A}">
                    <a16:rowId xmlns:a16="http://schemas.microsoft.com/office/drawing/2014/main" val="3104838750"/>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Negative only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111</a:t>
                      </a:r>
                    </a:p>
                  </a:txBody>
                  <a:tcPr marL="9525" marR="9525" marT="9525" marB="0" anchor="b"/>
                </a:tc>
                <a:extLst>
                  <a:ext uri="{0D108BD9-81ED-4DB2-BD59-A6C34878D82A}">
                    <a16:rowId xmlns:a16="http://schemas.microsoft.com/office/drawing/2014/main" val="1047483849"/>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Neutral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12</a:t>
                      </a:r>
                    </a:p>
                  </a:txBody>
                  <a:tcPr marL="9525" marR="9525" marT="9525" marB="0" anchor="b"/>
                </a:tc>
                <a:extLst>
                  <a:ext uri="{0D108BD9-81ED-4DB2-BD59-A6C34878D82A}">
                    <a16:rowId xmlns:a16="http://schemas.microsoft.com/office/drawing/2014/main" val="3119868940"/>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Positive only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227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252</a:t>
                      </a:r>
                    </a:p>
                  </a:txBody>
                  <a:tcPr marL="9525" marR="9525" marT="9525" marB="0" anchor="b"/>
                </a:tc>
                <a:extLst>
                  <a:ext uri="{0D108BD9-81ED-4DB2-BD59-A6C34878D82A}">
                    <a16:rowId xmlns:a16="http://schemas.microsoft.com/office/drawing/2014/main" val="2448030448"/>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Praise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67</a:t>
                      </a:r>
                    </a:p>
                  </a:txBody>
                  <a:tcPr marL="9525" marR="9525" marT="9525" marB="0" anchor="b"/>
                </a:tc>
                <a:extLst>
                  <a:ext uri="{0D108BD9-81ED-4DB2-BD59-A6C34878D82A}">
                    <a16:rowId xmlns:a16="http://schemas.microsoft.com/office/drawing/2014/main" val="755210971"/>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120</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103</a:t>
                      </a:r>
                    </a:p>
                  </a:txBody>
                  <a:tcPr marL="9525" marR="9525" marT="9525" marB="0" anchor="b"/>
                </a:tc>
                <a:tc>
                  <a:txBody>
                    <a:bodyPr/>
                    <a:lstStyle/>
                    <a:p>
                      <a:pPr algn="ctr" fontAlgn="b"/>
                      <a:r>
                        <a:rPr lang="en-US" sz="1100" b="0" i="0" u="none" strike="noStrike">
                          <a:solidFill>
                            <a:srgbClr val="000000"/>
                          </a:solidFill>
                          <a:effectLst/>
                          <a:latin typeface="Calibri" panose="020F0502020204030204" pitchFamily="34" charset="0"/>
                        </a:rPr>
                        <a:t>6</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281</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47</a:t>
                      </a: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9603619"/>
                  </a:ext>
                </a:extLst>
              </a:tr>
            </a:tbl>
          </a:graphicData>
        </a:graphic>
      </p:graphicFrame>
      <p:sp>
        <p:nvSpPr>
          <p:cNvPr id="12" name="TextBox 11">
            <a:extLst>
              <a:ext uri="{FF2B5EF4-FFF2-40B4-BE49-F238E27FC236}">
                <a16:creationId xmlns:a16="http://schemas.microsoft.com/office/drawing/2014/main" id="{0A7FA6F6-0533-455E-8337-BBD0BE716864}"/>
              </a:ext>
            </a:extLst>
          </p:cNvPr>
          <p:cNvSpPr txBox="1"/>
          <p:nvPr/>
        </p:nvSpPr>
        <p:spPr>
          <a:xfrm>
            <a:off x="304798" y="1291877"/>
            <a:ext cx="9333471"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SVM - Bag of Words (</a:t>
            </a:r>
            <a:r>
              <a:rPr lang="en-IN" sz="1800" dirty="0" err="1">
                <a:effectLst/>
                <a:latin typeface="Times New Roman" panose="02020603050405020304" pitchFamily="18" charset="0"/>
                <a:ea typeface="Calibri" panose="020F0502020204030204" pitchFamily="34" charset="0"/>
              </a:rPr>
              <a:t>BoW</a:t>
            </a:r>
            <a:r>
              <a:rPr lang="en-IN" sz="1800" dirty="0">
                <a:effectLst/>
                <a:latin typeface="Times New Roman" panose="02020603050405020304" pitchFamily="18" charset="0"/>
                <a:ea typeface="Calibri" panose="020F0502020204030204" pitchFamily="34" charset="0"/>
              </a:rPr>
              <a:t>) using Count Vectorizer, with 80 train and 20 test Split </a:t>
            </a:r>
            <a:endParaRPr lang="en-US" dirty="0"/>
          </a:p>
        </p:txBody>
      </p:sp>
    </p:spTree>
    <p:extLst>
      <p:ext uri="{BB962C8B-B14F-4D97-AF65-F5344CB8AC3E}">
        <p14:creationId xmlns:p14="http://schemas.microsoft.com/office/powerpoint/2010/main" val="797132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Deployment </a:t>
            </a:r>
          </a:p>
        </p:txBody>
      </p:sp>
      <p:sp>
        <p:nvSpPr>
          <p:cNvPr id="3" name="TextBox 2"/>
          <p:cNvSpPr txBox="1"/>
          <p:nvPr/>
        </p:nvSpPr>
        <p:spPr>
          <a:xfrm>
            <a:off x="6155140" y="1049867"/>
            <a:ext cx="5732061" cy="338554"/>
          </a:xfrm>
          <a:prstGeom prst="rect">
            <a:avLst/>
          </a:prstGeom>
          <a:noFill/>
        </p:spPr>
        <p:txBody>
          <a:bodyPr wrap="square" rtlCol="0">
            <a:spAutoFit/>
          </a:bodyPr>
          <a:lstStyle/>
          <a:p>
            <a:pPr algn="r"/>
            <a:r>
              <a:rPr lang="en-US" sz="1600" dirty="0"/>
              <a:t>Demonstration </a:t>
            </a:r>
          </a:p>
        </p:txBody>
      </p:sp>
      <p:sp>
        <p:nvSpPr>
          <p:cNvPr id="4" name="TextBox 3">
            <a:extLst>
              <a:ext uri="{FF2B5EF4-FFF2-40B4-BE49-F238E27FC236}">
                <a16:creationId xmlns:a16="http://schemas.microsoft.com/office/drawing/2014/main" id="{F172FA11-CD0C-4440-B55B-774F9C4ECF2F}"/>
              </a:ext>
            </a:extLst>
          </p:cNvPr>
          <p:cNvSpPr txBox="1"/>
          <p:nvPr/>
        </p:nvSpPr>
        <p:spPr>
          <a:xfrm>
            <a:off x="757880" y="1598141"/>
            <a:ext cx="10412627" cy="1643527"/>
          </a:xfrm>
          <a:prstGeom prst="rect">
            <a:avLst/>
          </a:prstGeom>
          <a:noFill/>
        </p:spPr>
        <p:txBody>
          <a:bodyPr wrap="square" rtlCol="0">
            <a:spAutoFit/>
          </a:bodyPr>
          <a:lstStyle/>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rPr>
              <a:t>We will be presenting this to the company management to take appropriate steps to improve the service performance. </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rPr>
              <a:t>We have trained and tested the model and got  95% accuracy for 2 class and 74% for 5 class sentiment. After 6 months we can again retest the delivery of service sentiments performance.</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43696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Insights</a:t>
            </a:r>
          </a:p>
        </p:txBody>
      </p:sp>
      <p:sp>
        <p:nvSpPr>
          <p:cNvPr id="3" name="TextBox 2"/>
          <p:cNvSpPr txBox="1"/>
          <p:nvPr/>
        </p:nvSpPr>
        <p:spPr>
          <a:xfrm>
            <a:off x="6155140" y="1119115"/>
            <a:ext cx="5732061" cy="338554"/>
          </a:xfrm>
          <a:prstGeom prst="rect">
            <a:avLst/>
          </a:prstGeom>
          <a:noFill/>
        </p:spPr>
        <p:txBody>
          <a:bodyPr wrap="square" rtlCol="0">
            <a:spAutoFit/>
          </a:bodyPr>
          <a:lstStyle/>
          <a:p>
            <a:pPr algn="r"/>
            <a:r>
              <a:rPr lang="en-US" sz="1600" dirty="0"/>
              <a:t>Key Findings | Suggestions </a:t>
            </a:r>
          </a:p>
        </p:txBody>
      </p:sp>
      <p:sp>
        <p:nvSpPr>
          <p:cNvPr id="5" name="TextBox 4">
            <a:extLst>
              <a:ext uri="{FF2B5EF4-FFF2-40B4-BE49-F238E27FC236}">
                <a16:creationId xmlns:a16="http://schemas.microsoft.com/office/drawing/2014/main" id="{0091ED58-CEB1-4C94-A5DF-185FEB4CAAA9}"/>
              </a:ext>
            </a:extLst>
          </p:cNvPr>
          <p:cNvSpPr txBox="1"/>
          <p:nvPr/>
        </p:nvSpPr>
        <p:spPr>
          <a:xfrm>
            <a:off x="724931" y="2527837"/>
            <a:ext cx="6096000" cy="1341008"/>
          </a:xfrm>
          <a:prstGeom prst="rect">
            <a:avLst/>
          </a:prstGeom>
          <a:noFill/>
        </p:spPr>
        <p:txBody>
          <a:bodyPr wrap="square">
            <a:spAutoFit/>
          </a:bodyPr>
          <a:lstStyle/>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rPr>
              <a:t>Strength: </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rPr>
              <a:t>Weakness:</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rPr>
              <a:t>Opportunity:</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rPr>
              <a:t>Threat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1300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Rectangle 2"/>
          <p:cNvSpPr/>
          <p:nvPr/>
        </p:nvSpPr>
        <p:spPr>
          <a:xfrm>
            <a:off x="7476031" y="1089800"/>
            <a:ext cx="4624984" cy="338554"/>
          </a:xfrm>
          <a:prstGeom prst="rect">
            <a:avLst/>
          </a:prstGeom>
        </p:spPr>
        <p:txBody>
          <a:bodyPr wrap="none">
            <a:spAutoFit/>
          </a:bodyPr>
          <a:lstStyle/>
          <a:p>
            <a:r>
              <a:rPr lang="en-US" sz="1600" dirty="0"/>
              <a:t>Background | Current status | Why this study  </a:t>
            </a:r>
          </a:p>
        </p:txBody>
      </p:sp>
      <p:sp>
        <p:nvSpPr>
          <p:cNvPr id="4" name="TextBox 3">
            <a:extLst>
              <a:ext uri="{FF2B5EF4-FFF2-40B4-BE49-F238E27FC236}">
                <a16:creationId xmlns:a16="http://schemas.microsoft.com/office/drawing/2014/main" id="{DA715AE0-1810-4EE9-A5B8-E08DD8E26D92}"/>
              </a:ext>
            </a:extLst>
          </p:cNvPr>
          <p:cNvSpPr txBox="1"/>
          <p:nvPr/>
        </p:nvSpPr>
        <p:spPr>
          <a:xfrm>
            <a:off x="477795" y="1461305"/>
            <a:ext cx="3328086" cy="370703"/>
          </a:xfrm>
          <a:prstGeom prst="rect">
            <a:avLst/>
          </a:prstGeom>
          <a:noFill/>
        </p:spPr>
        <p:txBody>
          <a:bodyPr wrap="square" rtlCol="0">
            <a:spAutoFit/>
          </a:bodyPr>
          <a:lstStyle/>
          <a:p>
            <a:r>
              <a:rPr lang="en-US" dirty="0"/>
              <a:t>Current Status</a:t>
            </a:r>
          </a:p>
        </p:txBody>
      </p:sp>
      <p:sp>
        <p:nvSpPr>
          <p:cNvPr id="5" name="TextBox 4">
            <a:extLst>
              <a:ext uri="{FF2B5EF4-FFF2-40B4-BE49-F238E27FC236}">
                <a16:creationId xmlns:a16="http://schemas.microsoft.com/office/drawing/2014/main" id="{68EBAE21-C753-4DF2-BE9E-43852F165848}"/>
              </a:ext>
            </a:extLst>
          </p:cNvPr>
          <p:cNvSpPr txBox="1"/>
          <p:nvPr/>
        </p:nvSpPr>
        <p:spPr>
          <a:xfrm>
            <a:off x="477795" y="1832008"/>
            <a:ext cx="11467070" cy="1341008"/>
          </a:xfrm>
          <a:prstGeom prst="rect">
            <a:avLst/>
          </a:prstGeom>
          <a:noFill/>
        </p:spPr>
        <p:txBody>
          <a:bodyPr wrap="square" rtlCol="0">
            <a:spAutoFit/>
          </a:bodyPr>
          <a:lstStyle/>
          <a:p>
            <a:pPr marL="0" marR="0" algn="just">
              <a:lnSpc>
                <a:spcPct val="115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The need for study of google reviews given for the Woohoo  Gift card application in the google app store. As the brand is the number one Gift card application in India, Even though it has been in India for more than 10 Years, Still the consumers are not fully aware of the brand or concept of digital and physical gift cards. To cater to the customers better and grow faster we want to analyze the google reviews.</a:t>
            </a:r>
            <a:endParaRPr lang="en-US"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E78DAA43-A0AE-495C-9952-E13A3E3BD8E9}"/>
              </a:ext>
            </a:extLst>
          </p:cNvPr>
          <p:cNvSpPr txBox="1"/>
          <p:nvPr/>
        </p:nvSpPr>
        <p:spPr>
          <a:xfrm>
            <a:off x="477795" y="3205967"/>
            <a:ext cx="3328086" cy="370703"/>
          </a:xfrm>
          <a:prstGeom prst="rect">
            <a:avLst/>
          </a:prstGeom>
          <a:noFill/>
        </p:spPr>
        <p:txBody>
          <a:bodyPr wrap="square" rtlCol="0">
            <a:spAutoFit/>
          </a:bodyPr>
          <a:lstStyle/>
          <a:p>
            <a:r>
              <a:rPr lang="en-US" dirty="0"/>
              <a:t>Why This Study</a:t>
            </a:r>
          </a:p>
        </p:txBody>
      </p:sp>
      <p:sp>
        <p:nvSpPr>
          <p:cNvPr id="7" name="TextBox 6">
            <a:extLst>
              <a:ext uri="{FF2B5EF4-FFF2-40B4-BE49-F238E27FC236}">
                <a16:creationId xmlns:a16="http://schemas.microsoft.com/office/drawing/2014/main" id="{81F65F41-2D68-4D68-A08F-CB547D51B80B}"/>
              </a:ext>
            </a:extLst>
          </p:cNvPr>
          <p:cNvSpPr txBox="1"/>
          <p:nvPr/>
        </p:nvSpPr>
        <p:spPr>
          <a:xfrm>
            <a:off x="477795" y="3473698"/>
            <a:ext cx="11467070" cy="2933752"/>
          </a:xfrm>
          <a:prstGeom prst="rect">
            <a:avLst/>
          </a:prstGeom>
          <a:noFill/>
        </p:spPr>
        <p:txBody>
          <a:bodyPr wrap="square" rtlCol="0">
            <a:spAutoFit/>
          </a:bodyPr>
          <a:lstStyle/>
          <a:p>
            <a:pPr marL="0" marR="0" algn="just">
              <a:lnSpc>
                <a:spcPct val="115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The scope of the study is to use the Woohoo google reviews to do Text analysis and understand the Customer sentiment complaints and praises.</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In the Text analysis, we are using social media and data available in the public domain to helps us understand the customer behavior, expectations, needs, and where the brand is failing to fulfill.   </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 </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The study will help the organization and the gift card industry to understand from the sentiment analysis what are the factors that drive customers to buy the product, be loyal or move away from the brand due to bad delivery of service.</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Sentiment analysis research is very effective in predicting positive and negative polarity ratings at different granularity at the word count used, length review written, product features performance over a period of time.</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63107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Future Work</a:t>
            </a:r>
          </a:p>
        </p:txBody>
      </p:sp>
      <p:sp>
        <p:nvSpPr>
          <p:cNvPr id="3" name="TextBox 2"/>
          <p:cNvSpPr txBox="1"/>
          <p:nvPr/>
        </p:nvSpPr>
        <p:spPr>
          <a:xfrm>
            <a:off x="4722126" y="1146411"/>
            <a:ext cx="7165076" cy="338554"/>
          </a:xfrm>
          <a:prstGeom prst="rect">
            <a:avLst/>
          </a:prstGeom>
          <a:noFill/>
        </p:spPr>
        <p:txBody>
          <a:bodyPr wrap="square" rtlCol="0">
            <a:spAutoFit/>
          </a:bodyPr>
          <a:lstStyle/>
          <a:p>
            <a:pPr algn="r"/>
            <a:r>
              <a:rPr lang="en-US" sz="1600" dirty="0"/>
              <a:t>Proposed solutions | Scope for future work</a:t>
            </a:r>
          </a:p>
        </p:txBody>
      </p:sp>
      <p:sp>
        <p:nvSpPr>
          <p:cNvPr id="6" name="TextBox 5">
            <a:extLst>
              <a:ext uri="{FF2B5EF4-FFF2-40B4-BE49-F238E27FC236}">
                <a16:creationId xmlns:a16="http://schemas.microsoft.com/office/drawing/2014/main" id="{4D059B47-1FE2-435A-B60E-3D7CF0D30831}"/>
              </a:ext>
            </a:extLst>
          </p:cNvPr>
          <p:cNvSpPr txBox="1"/>
          <p:nvPr/>
        </p:nvSpPr>
        <p:spPr>
          <a:xfrm>
            <a:off x="211910" y="1484965"/>
            <a:ext cx="7165076" cy="338554"/>
          </a:xfrm>
          <a:prstGeom prst="rect">
            <a:avLst/>
          </a:prstGeom>
          <a:noFill/>
        </p:spPr>
        <p:txBody>
          <a:bodyPr wrap="square" rtlCol="0">
            <a:spAutoFit/>
          </a:bodyPr>
          <a:lstStyle/>
          <a:p>
            <a:r>
              <a:rPr lang="en-US" sz="1600" dirty="0"/>
              <a:t>Proposed solutions</a:t>
            </a:r>
          </a:p>
        </p:txBody>
      </p:sp>
    </p:spTree>
    <p:extLst>
      <p:ext uri="{BB962C8B-B14F-4D97-AF65-F5344CB8AC3E}">
        <p14:creationId xmlns:p14="http://schemas.microsoft.com/office/powerpoint/2010/main" val="2173553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Future Work</a:t>
            </a:r>
          </a:p>
        </p:txBody>
      </p:sp>
      <p:sp>
        <p:nvSpPr>
          <p:cNvPr id="3" name="TextBox 2"/>
          <p:cNvSpPr txBox="1"/>
          <p:nvPr/>
        </p:nvSpPr>
        <p:spPr>
          <a:xfrm>
            <a:off x="4722126" y="1146411"/>
            <a:ext cx="7165076" cy="338554"/>
          </a:xfrm>
          <a:prstGeom prst="rect">
            <a:avLst/>
          </a:prstGeom>
          <a:noFill/>
        </p:spPr>
        <p:txBody>
          <a:bodyPr wrap="square" rtlCol="0">
            <a:spAutoFit/>
          </a:bodyPr>
          <a:lstStyle/>
          <a:p>
            <a:pPr algn="r"/>
            <a:r>
              <a:rPr lang="en-US" sz="1600" dirty="0"/>
              <a:t>Proposed solutions | Scope for future work</a:t>
            </a:r>
          </a:p>
        </p:txBody>
      </p:sp>
      <p:sp>
        <p:nvSpPr>
          <p:cNvPr id="5" name="TextBox 4">
            <a:extLst>
              <a:ext uri="{FF2B5EF4-FFF2-40B4-BE49-F238E27FC236}">
                <a16:creationId xmlns:a16="http://schemas.microsoft.com/office/drawing/2014/main" id="{39F9692C-C257-49BA-B93B-CDB5EF54D8B3}"/>
              </a:ext>
            </a:extLst>
          </p:cNvPr>
          <p:cNvSpPr txBox="1"/>
          <p:nvPr/>
        </p:nvSpPr>
        <p:spPr>
          <a:xfrm>
            <a:off x="362464" y="2113151"/>
            <a:ext cx="10313773" cy="1978106"/>
          </a:xfrm>
          <a:prstGeom prst="rect">
            <a:avLst/>
          </a:prstGeom>
          <a:noFill/>
        </p:spPr>
        <p:txBody>
          <a:bodyPr wrap="square">
            <a:spAutoFit/>
          </a:bodyPr>
          <a:lstStyle/>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Negation handling.</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N-grams (unigram, bigram, trigrams).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Noun and Adjective Usage.</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Paste tense analysis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Intensifier Usage</a:t>
            </a:r>
          </a:p>
          <a:p>
            <a:pPr marL="342900" marR="0" lvl="0" indent="-342900" algn="just">
              <a:lnSpc>
                <a:spcPct val="115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rPr>
              <a:t>Taking reviews and comments from other social media platforms Facebook and twitter.</a:t>
            </a:r>
            <a:endParaRPr lang="en-US"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5F9B3ABE-229F-449B-9694-EB72C408F3CD}"/>
              </a:ext>
            </a:extLst>
          </p:cNvPr>
          <p:cNvSpPr txBox="1"/>
          <p:nvPr/>
        </p:nvSpPr>
        <p:spPr>
          <a:xfrm>
            <a:off x="362464" y="1642636"/>
            <a:ext cx="7165076" cy="338554"/>
          </a:xfrm>
          <a:prstGeom prst="rect">
            <a:avLst/>
          </a:prstGeom>
          <a:noFill/>
        </p:spPr>
        <p:txBody>
          <a:bodyPr wrap="square" rtlCol="0">
            <a:spAutoFit/>
          </a:bodyPr>
          <a:lstStyle/>
          <a:p>
            <a:r>
              <a:rPr lang="en-US" sz="1600" dirty="0"/>
              <a:t>Scope for future work</a:t>
            </a:r>
          </a:p>
        </p:txBody>
      </p:sp>
    </p:spTree>
    <p:extLst>
      <p:ext uri="{BB962C8B-B14F-4D97-AF65-F5344CB8AC3E}">
        <p14:creationId xmlns:p14="http://schemas.microsoft.com/office/powerpoint/2010/main" val="20000098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Box 2"/>
          <p:cNvSpPr txBox="1"/>
          <p:nvPr/>
        </p:nvSpPr>
        <p:spPr>
          <a:xfrm>
            <a:off x="7847463" y="1119114"/>
            <a:ext cx="4039738" cy="338554"/>
          </a:xfrm>
          <a:prstGeom prst="rect">
            <a:avLst/>
          </a:prstGeom>
          <a:noFill/>
        </p:spPr>
        <p:txBody>
          <a:bodyPr wrap="square" rtlCol="0">
            <a:spAutoFit/>
          </a:bodyPr>
          <a:lstStyle/>
          <a:p>
            <a:pPr algn="r"/>
            <a:r>
              <a:rPr lang="en-US" sz="1600" dirty="0"/>
              <a:t>Bibliography | Webliography</a:t>
            </a:r>
          </a:p>
        </p:txBody>
      </p:sp>
      <p:sp>
        <p:nvSpPr>
          <p:cNvPr id="5" name="TextBox 4">
            <a:extLst>
              <a:ext uri="{FF2B5EF4-FFF2-40B4-BE49-F238E27FC236}">
                <a16:creationId xmlns:a16="http://schemas.microsoft.com/office/drawing/2014/main" id="{66AA28D2-DF27-4DC2-95B9-EB0FF1F9B3CA}"/>
              </a:ext>
            </a:extLst>
          </p:cNvPr>
          <p:cNvSpPr txBox="1"/>
          <p:nvPr/>
        </p:nvSpPr>
        <p:spPr>
          <a:xfrm>
            <a:off x="745524" y="1613701"/>
            <a:ext cx="10700952" cy="3588162"/>
          </a:xfrm>
          <a:prstGeom prst="rect">
            <a:avLst/>
          </a:prstGeom>
          <a:noFill/>
        </p:spPr>
        <p:txBody>
          <a:bodyPr wrap="square">
            <a:spAutoFit/>
          </a:bodyPr>
          <a:lstStyle/>
          <a:p>
            <a:pPr marL="0" marR="0" algn="just">
              <a:lnSpc>
                <a:spcPct val="115000"/>
              </a:lnSpc>
              <a:spcBef>
                <a:spcPts val="0"/>
              </a:spcBef>
              <a:spcAft>
                <a:spcPts val="0"/>
              </a:spcAft>
            </a:pPr>
            <a:r>
              <a:rPr lang="en-IN" dirty="0">
                <a:solidFill>
                  <a:srgbClr val="000000"/>
                </a:solidFill>
                <a:latin typeface="Times New Roman" panose="02020603050405020304" pitchFamily="18" charset="0"/>
                <a:ea typeface="Calibri" panose="020F0502020204030204" pitchFamily="34" charset="0"/>
              </a:rPr>
              <a:t>T</a:t>
            </a:r>
            <a:r>
              <a:rPr lang="en-IN" sz="1800" dirty="0">
                <a:solidFill>
                  <a:srgbClr val="000000"/>
                </a:solidFill>
                <a:effectLst/>
                <a:latin typeface="Times New Roman" panose="02020603050405020304" pitchFamily="18" charset="0"/>
                <a:ea typeface="Calibri" panose="020F0502020204030204" pitchFamily="34" charset="0"/>
              </a:rPr>
              <a:t>itle=Linguistic Understanding of Complaints and Praises in User Reviews, author=Ganesan, Kavita and Zhou, </a:t>
            </a:r>
            <a:r>
              <a:rPr lang="en-IN" sz="1800" dirty="0" err="1">
                <a:solidFill>
                  <a:srgbClr val="000000"/>
                </a:solidFill>
                <a:effectLst/>
                <a:latin typeface="Times New Roman" panose="02020603050405020304" pitchFamily="18" charset="0"/>
                <a:ea typeface="Calibri" panose="020F0502020204030204" pitchFamily="34" charset="0"/>
              </a:rPr>
              <a:t>Guangyu</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booktitle</a:t>
            </a:r>
            <a:r>
              <a:rPr lang="en-IN" sz="1800" dirty="0">
                <a:solidFill>
                  <a:srgbClr val="000000"/>
                </a:solidFill>
                <a:effectLst/>
                <a:latin typeface="Times New Roman" panose="02020603050405020304" pitchFamily="18" charset="0"/>
                <a:ea typeface="Calibri" panose="020F0502020204030204" pitchFamily="34" charset="0"/>
              </a:rPr>
              <a:t>= Proceedings of NAACL-HLT,   pages=109--114,   year=2016.</a:t>
            </a:r>
            <a:endParaRPr lang="en-US" sz="1800" dirty="0">
              <a:effectLst/>
              <a:latin typeface="Times New Roman" panose="02020603050405020304" pitchFamily="18" charset="0"/>
              <a:ea typeface="Times New Roman" panose="02020603050405020304" pitchFamily="18" charset="0"/>
            </a:endParaRPr>
          </a:p>
          <a:p>
            <a:pPr marL="304800" marR="0" indent="-304800">
              <a:lnSpc>
                <a:spcPct val="150000"/>
              </a:lnSpc>
              <a:spcBef>
                <a:spcPts val="0"/>
              </a:spcBef>
              <a:spcAft>
                <a:spcPts val="0"/>
              </a:spcAft>
            </a:pPr>
            <a:r>
              <a:rPr lang="en-IN" sz="1800" u="sng" dirty="0">
                <a:solidFill>
                  <a:srgbClr val="0563C1"/>
                </a:solidFill>
                <a:effectLst/>
                <a:latin typeface="Times New Roman" panose="02020603050405020304" pitchFamily="18" charset="0"/>
                <a:ea typeface="Times New Roman" panose="02020603050405020304" pitchFamily="18" charset="0"/>
                <a:hlinkClick r:id="rId2"/>
              </a:rPr>
              <a:t>https://kavita-ganesan.com/complaints-and-praises/#.YQPVoI4zaHv</a:t>
            </a:r>
            <a:endParaRPr lang="en-US" sz="1800" dirty="0">
              <a:effectLst/>
              <a:latin typeface="Times New Roman" panose="02020603050405020304" pitchFamily="18" charset="0"/>
              <a:ea typeface="Times New Roman" panose="02020603050405020304" pitchFamily="18" charset="0"/>
            </a:endParaRPr>
          </a:p>
          <a:p>
            <a:pPr marL="304800" marR="0" indent="-304800">
              <a:lnSpc>
                <a:spcPct val="150000"/>
              </a:lnSpc>
              <a:spcBef>
                <a:spcPts val="0"/>
              </a:spcBef>
              <a:spcAft>
                <a:spcPts val="0"/>
              </a:spcAft>
            </a:pPr>
            <a:endParaRPr lang="en-IN" sz="1800" dirty="0">
              <a:effectLst/>
              <a:latin typeface="Times New Roman" panose="02020603050405020304" pitchFamily="18" charset="0"/>
              <a:ea typeface="Times New Roman" panose="02020603050405020304" pitchFamily="18" charset="0"/>
            </a:endParaRPr>
          </a:p>
          <a:p>
            <a:pPr marL="304800" marR="0" indent="-304800">
              <a:lnSpc>
                <a:spcPct val="150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Title = Lexicon-Based Sentiment Analysis of Teachers’ Evaluation, Author :- </a:t>
            </a:r>
            <a:r>
              <a:rPr lang="en-IN" sz="1800" dirty="0" err="1">
                <a:effectLst/>
                <a:latin typeface="Times New Roman" panose="02020603050405020304" pitchFamily="18" charset="0"/>
                <a:ea typeface="Times New Roman" panose="02020603050405020304" pitchFamily="18" charset="0"/>
              </a:rPr>
              <a:t>Quratulain</a:t>
            </a:r>
            <a:r>
              <a:rPr lang="en-IN" sz="1800" dirty="0">
                <a:effectLst/>
                <a:latin typeface="Times New Roman" panose="02020603050405020304" pitchFamily="18" charset="0"/>
                <a:ea typeface="Times New Roman" panose="02020603050405020304" pitchFamily="18" charset="0"/>
              </a:rPr>
              <a:t> Rajput, Sajjad Haider, and Sayeed Ghani, </a:t>
            </a:r>
            <a:r>
              <a:rPr lang="en-IN" sz="1800" dirty="0" err="1">
                <a:effectLst/>
                <a:latin typeface="Times New Roman" panose="02020603050405020304" pitchFamily="18" charset="0"/>
                <a:ea typeface="Times New Roman" panose="02020603050405020304" pitchFamily="18" charset="0"/>
              </a:rPr>
              <a:t>Hindawi</a:t>
            </a:r>
            <a:r>
              <a:rPr lang="en-IN" sz="1800" dirty="0">
                <a:effectLst/>
                <a:latin typeface="Times New Roman" panose="02020603050405020304" pitchFamily="18" charset="0"/>
                <a:ea typeface="Times New Roman" panose="02020603050405020304" pitchFamily="18" charset="0"/>
              </a:rPr>
              <a:t> Publishing Corporation Applied Computational Intelligence and So,  Computing Volume 2016, Article ID 2385429, 12 pages http://dx.doi.org/10.1155/2016/2385429</a:t>
            </a:r>
            <a:endParaRPr lang="en-US" sz="1800" dirty="0">
              <a:effectLst/>
              <a:latin typeface="Times New Roman" panose="02020603050405020304" pitchFamily="18" charset="0"/>
              <a:ea typeface="Times New Roman" panose="02020603050405020304" pitchFamily="18" charset="0"/>
            </a:endParaRPr>
          </a:p>
          <a:p>
            <a:pPr marL="304800" marR="0" indent="-304800">
              <a:lnSpc>
                <a:spcPct val="150000"/>
              </a:lnSpc>
              <a:spcBef>
                <a:spcPts val="0"/>
              </a:spcBef>
              <a:spcAft>
                <a:spcPts val="0"/>
              </a:spcAft>
            </a:pPr>
            <a:r>
              <a:rPr lang="en-IN" sz="1800" u="sng" dirty="0">
                <a:solidFill>
                  <a:srgbClr val="0563C1"/>
                </a:solidFill>
                <a:effectLst/>
                <a:latin typeface="Times New Roman" panose="02020603050405020304" pitchFamily="18" charset="0"/>
                <a:ea typeface="Times New Roman" panose="02020603050405020304" pitchFamily="18" charset="0"/>
                <a:hlinkClick r:id="rId3"/>
              </a:rPr>
              <a:t>https://downloads.hindawi.com/journals/acisc/2016/2385429.pdf</a:t>
            </a:r>
            <a:endParaRPr lang="en-IN" sz="1800" u="sng" dirty="0">
              <a:solidFill>
                <a:srgbClr val="0563C1"/>
              </a:solidFill>
              <a:effectLst/>
              <a:latin typeface="Times New Roman" panose="02020603050405020304" pitchFamily="18" charset="0"/>
              <a:ea typeface="Times New Roman" panose="02020603050405020304" pitchFamily="18" charset="0"/>
            </a:endParaRPr>
          </a:p>
          <a:p>
            <a:pPr marL="304800" marR="0" indent="-304800">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01927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Box 2"/>
          <p:cNvSpPr txBox="1"/>
          <p:nvPr/>
        </p:nvSpPr>
        <p:spPr>
          <a:xfrm>
            <a:off x="7847463" y="1119114"/>
            <a:ext cx="4039738" cy="338554"/>
          </a:xfrm>
          <a:prstGeom prst="rect">
            <a:avLst/>
          </a:prstGeom>
          <a:noFill/>
        </p:spPr>
        <p:txBody>
          <a:bodyPr wrap="square" rtlCol="0">
            <a:spAutoFit/>
          </a:bodyPr>
          <a:lstStyle/>
          <a:p>
            <a:pPr algn="r"/>
            <a:r>
              <a:rPr lang="en-US" sz="1600" dirty="0"/>
              <a:t>Bibliography | Webliography</a:t>
            </a:r>
          </a:p>
        </p:txBody>
      </p:sp>
      <p:sp>
        <p:nvSpPr>
          <p:cNvPr id="5" name="TextBox 4">
            <a:extLst>
              <a:ext uri="{FF2B5EF4-FFF2-40B4-BE49-F238E27FC236}">
                <a16:creationId xmlns:a16="http://schemas.microsoft.com/office/drawing/2014/main" id="{66AA28D2-DF27-4DC2-95B9-EB0FF1F9B3CA}"/>
              </a:ext>
            </a:extLst>
          </p:cNvPr>
          <p:cNvSpPr txBox="1"/>
          <p:nvPr/>
        </p:nvSpPr>
        <p:spPr>
          <a:xfrm>
            <a:off x="745524" y="1350090"/>
            <a:ext cx="10700952" cy="4982390"/>
          </a:xfrm>
          <a:prstGeom prst="rect">
            <a:avLst/>
          </a:prstGeom>
          <a:noFill/>
        </p:spPr>
        <p:txBody>
          <a:bodyPr wrap="square">
            <a:spAutoFit/>
          </a:bodyPr>
          <a:lstStyle/>
          <a:p>
            <a:r>
              <a:rPr lang="en-IN" sz="1600" dirty="0">
                <a:solidFill>
                  <a:srgbClr val="0000FF"/>
                </a:solidFill>
                <a:hlinkClick r:id="rId2">
                  <a:extLst>
                    <a:ext uri="{A12FA001-AC4F-418D-AE19-62706E023703}">
                      <ahyp:hlinkClr xmlns:ahyp="http://schemas.microsoft.com/office/drawing/2018/hyperlinkcolor" val="tx"/>
                    </a:ext>
                  </a:extLst>
                </a:hlinkClick>
              </a:rPr>
              <a:t>https://www.aclweb.org/anthology/W16-0418.pdf</a:t>
            </a:r>
            <a:endParaRPr lang="en-IN" sz="1600" dirty="0">
              <a:solidFill>
                <a:srgbClr val="0000FF"/>
              </a:solidFill>
            </a:endParaRPr>
          </a:p>
          <a:p>
            <a:endParaRPr lang="en-IN" sz="1600" dirty="0">
              <a:solidFill>
                <a:srgbClr val="0000FF"/>
              </a:solidFill>
            </a:endParaRPr>
          </a:p>
          <a:p>
            <a:r>
              <a:rPr lang="en-IN" sz="1600" dirty="0">
                <a:solidFill>
                  <a:srgbClr val="0000FF"/>
                </a:solidFill>
                <a:hlinkClick r:id="rId3">
                  <a:extLst>
                    <a:ext uri="{A12FA001-AC4F-418D-AE19-62706E023703}">
                      <ahyp:hlinkClr xmlns:ahyp="http://schemas.microsoft.com/office/drawing/2018/hyperlinkcolor" val="tx"/>
                    </a:ext>
                  </a:extLst>
                </a:hlinkClick>
              </a:rPr>
              <a:t>https://www.alliedmarketresearch.com/gift-cards-market</a:t>
            </a:r>
            <a:endParaRPr lang="en-IN" sz="1600" dirty="0">
              <a:solidFill>
                <a:srgbClr val="0000FF"/>
              </a:solidFill>
            </a:endParaRPr>
          </a:p>
          <a:p>
            <a:endParaRPr lang="en-IN" sz="1600" dirty="0">
              <a:solidFill>
                <a:srgbClr val="0000FF"/>
              </a:solidFill>
            </a:endParaRPr>
          </a:p>
          <a:p>
            <a:r>
              <a:rPr lang="en-IN" sz="1600" dirty="0">
                <a:solidFill>
                  <a:srgbClr val="0000FF"/>
                </a:solidFill>
                <a:hlinkClick r:id="rId4">
                  <a:extLst>
                    <a:ext uri="{A12FA001-AC4F-418D-AE19-62706E023703}">
                      <ahyp:hlinkClr xmlns:ahyp="http://schemas.microsoft.com/office/drawing/2018/hyperlinkcolor" val="tx"/>
                    </a:ext>
                  </a:extLst>
                </a:hlinkClick>
              </a:rPr>
              <a:t>https://www.businesswire.com/news/home/20200921005319/en/India-9.34-Billion-Gift-Card-and-Incentive-Card-Markets-2015-2019-2024-with-Covid-19-Update-Q2-2020---ResearchAndMarkets.com</a:t>
            </a:r>
            <a:endParaRPr lang="en-IN" sz="1600" dirty="0">
              <a:solidFill>
                <a:srgbClr val="0000FF"/>
              </a:solidFill>
            </a:endParaRPr>
          </a:p>
          <a:p>
            <a:endParaRPr lang="en-IN" sz="1600" dirty="0">
              <a:solidFill>
                <a:srgbClr val="0000FF"/>
              </a:solidFill>
            </a:endParaRPr>
          </a:p>
          <a:p>
            <a:r>
              <a:rPr lang="en-IN" sz="1600" dirty="0">
                <a:solidFill>
                  <a:srgbClr val="0000FF"/>
                </a:solidFill>
                <a:hlinkClick r:id="rId5">
                  <a:extLst>
                    <a:ext uri="{A12FA001-AC4F-418D-AE19-62706E023703}">
                      <ahyp:hlinkClr xmlns:ahyp="http://schemas.microsoft.com/office/drawing/2018/hyperlinkcolor" val="tx"/>
                    </a:ext>
                  </a:extLst>
                </a:hlinkClick>
              </a:rPr>
              <a:t>https://www.qwikcilver.com/</a:t>
            </a:r>
            <a:endParaRPr lang="en-IN" sz="1600" dirty="0">
              <a:solidFill>
                <a:srgbClr val="0000FF"/>
              </a:solidFill>
            </a:endParaRPr>
          </a:p>
          <a:p>
            <a:endParaRPr lang="en-IN" sz="1600" dirty="0">
              <a:solidFill>
                <a:srgbClr val="0000FF"/>
              </a:solidFill>
            </a:endParaRPr>
          </a:p>
          <a:p>
            <a:r>
              <a:rPr lang="en-IN" sz="1600" dirty="0">
                <a:solidFill>
                  <a:srgbClr val="0000FF"/>
                </a:solidFill>
                <a:hlinkClick r:id="rId6">
                  <a:extLst>
                    <a:ext uri="{A12FA001-AC4F-418D-AE19-62706E023703}">
                      <ahyp:hlinkClr xmlns:ahyp="http://schemas.microsoft.com/office/drawing/2018/hyperlinkcolor" val="tx"/>
                    </a:ext>
                  </a:extLst>
                </a:hlinkClick>
              </a:rPr>
              <a:t>https://www.woohoo.in/</a:t>
            </a:r>
            <a:endParaRPr lang="en-IN" sz="1600" dirty="0">
              <a:solidFill>
                <a:srgbClr val="0000FF"/>
              </a:solidFill>
            </a:endParaRPr>
          </a:p>
          <a:p>
            <a:endParaRPr lang="en-IN" sz="1600" dirty="0">
              <a:solidFill>
                <a:srgbClr val="0000FF"/>
              </a:solidFill>
            </a:endParaRPr>
          </a:p>
          <a:p>
            <a:r>
              <a:rPr lang="en-IN" sz="1600" dirty="0">
                <a:solidFill>
                  <a:srgbClr val="0000FF"/>
                </a:solidFill>
                <a:hlinkClick r:id="rId7"/>
              </a:rPr>
              <a:t>https://www.businesstoday.in/magazine/the-hub/story/digigifting-185772-2019-04-01</a:t>
            </a:r>
            <a:endParaRPr lang="en-IN" sz="1600" dirty="0">
              <a:solidFill>
                <a:srgbClr val="0000FF"/>
              </a:solidFill>
            </a:endParaRPr>
          </a:p>
          <a:p>
            <a:endParaRPr lang="en-IN" sz="1600" dirty="0">
              <a:solidFill>
                <a:srgbClr val="0000FF"/>
              </a:solidFill>
            </a:endParaRPr>
          </a:p>
          <a:p>
            <a:r>
              <a:rPr lang="en-IN" sz="1600" dirty="0">
                <a:solidFill>
                  <a:srgbClr val="0000FF"/>
                </a:solidFill>
                <a:hlinkClick r:id="rId4"/>
              </a:rPr>
              <a:t>https://www.businesswire.com/news/home/20200921005319/en/India-9.34-Billion-Gift-Card-and-Incentive-Card-Markets-2015-2019-2024-with-Covid-19-Update-Q2-2020---ResearchAndMarkets.com</a:t>
            </a:r>
            <a:endParaRPr lang="en-IN" sz="1600" dirty="0">
              <a:solidFill>
                <a:srgbClr val="0000FF"/>
              </a:solidFill>
            </a:endParaRPr>
          </a:p>
          <a:p>
            <a:endParaRPr lang="en-US" sz="1600" dirty="0"/>
          </a:p>
          <a:p>
            <a:r>
              <a:rPr lang="en-US" sz="1600" dirty="0">
                <a:hlinkClick r:id="rId8"/>
              </a:rPr>
              <a:t>https://www.tofler.in/qwikcilver-solutions-private-limited/company/U72200DL2006PTC360078</a:t>
            </a:r>
            <a:endParaRPr lang="en-US" sz="1600" dirty="0"/>
          </a:p>
          <a:p>
            <a:endParaRPr lang="en-IN" sz="1600" dirty="0">
              <a:solidFill>
                <a:srgbClr val="0000FF"/>
              </a:solidFill>
            </a:endParaRPr>
          </a:p>
          <a:p>
            <a:pPr marL="304800" marR="0" indent="-304800">
              <a:lnSpc>
                <a:spcPct val="150000"/>
              </a:lnSpc>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480373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Annexure </a:t>
            </a:r>
          </a:p>
        </p:txBody>
      </p:sp>
      <p:sp>
        <p:nvSpPr>
          <p:cNvPr id="3" name="TextBox 2"/>
          <p:cNvSpPr txBox="1"/>
          <p:nvPr/>
        </p:nvSpPr>
        <p:spPr>
          <a:xfrm>
            <a:off x="7506269" y="1146410"/>
            <a:ext cx="4380932" cy="338554"/>
          </a:xfrm>
          <a:prstGeom prst="rect">
            <a:avLst/>
          </a:prstGeom>
          <a:noFill/>
        </p:spPr>
        <p:txBody>
          <a:bodyPr wrap="square" rtlCol="0">
            <a:spAutoFit/>
          </a:bodyPr>
          <a:lstStyle/>
          <a:p>
            <a:pPr algn="r"/>
            <a:r>
              <a:rPr lang="en-US" sz="1600" dirty="0"/>
              <a:t>Additional Information | Plagiarism score</a:t>
            </a:r>
          </a:p>
        </p:txBody>
      </p:sp>
    </p:spTree>
    <p:extLst>
      <p:ext uri="{BB962C8B-B14F-4D97-AF65-F5344CB8AC3E}">
        <p14:creationId xmlns:p14="http://schemas.microsoft.com/office/powerpoint/2010/main" val="896322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Annexure</a:t>
            </a:r>
          </a:p>
        </p:txBody>
      </p:sp>
      <p:sp>
        <p:nvSpPr>
          <p:cNvPr id="3" name="TextBox 2"/>
          <p:cNvSpPr txBox="1"/>
          <p:nvPr/>
        </p:nvSpPr>
        <p:spPr>
          <a:xfrm>
            <a:off x="7847463" y="1049867"/>
            <a:ext cx="4039738" cy="338554"/>
          </a:xfrm>
          <a:prstGeom prst="rect">
            <a:avLst/>
          </a:prstGeom>
          <a:noFill/>
        </p:spPr>
        <p:txBody>
          <a:bodyPr wrap="square" rtlCol="0">
            <a:spAutoFit/>
          </a:bodyPr>
          <a:lstStyle/>
          <a:p>
            <a:pPr algn="r"/>
            <a:r>
              <a:rPr lang="en-US" sz="1600" dirty="0"/>
              <a:t>Publications | Conferences </a:t>
            </a:r>
          </a:p>
        </p:txBody>
      </p:sp>
    </p:spTree>
    <p:extLst>
      <p:ext uri="{BB962C8B-B14F-4D97-AF65-F5344CB8AC3E}">
        <p14:creationId xmlns:p14="http://schemas.microsoft.com/office/powerpoint/2010/main" val="21847891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993" y="1776401"/>
            <a:ext cx="3711482" cy="363379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110416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67" y="393460"/>
            <a:ext cx="8382000" cy="670055"/>
          </a:xfrm>
        </p:spPr>
        <p:txBody>
          <a:bodyPr/>
          <a:lstStyle/>
          <a:p>
            <a:r>
              <a:rPr lang="en-US" dirty="0"/>
              <a:t>Literature Review </a:t>
            </a:r>
          </a:p>
        </p:txBody>
      </p:sp>
      <p:sp>
        <p:nvSpPr>
          <p:cNvPr id="12" name="TextBox 11">
            <a:extLst>
              <a:ext uri="{FF2B5EF4-FFF2-40B4-BE49-F238E27FC236}">
                <a16:creationId xmlns:a16="http://schemas.microsoft.com/office/drawing/2014/main" id="{4C6F8FA6-DB08-4060-9832-77D337D2BF55}"/>
              </a:ext>
            </a:extLst>
          </p:cNvPr>
          <p:cNvSpPr txBox="1"/>
          <p:nvPr/>
        </p:nvSpPr>
        <p:spPr>
          <a:xfrm>
            <a:off x="7533564" y="1112724"/>
            <a:ext cx="4235103" cy="338554"/>
          </a:xfrm>
          <a:prstGeom prst="rect">
            <a:avLst/>
          </a:prstGeom>
          <a:noFill/>
        </p:spPr>
        <p:txBody>
          <a:bodyPr wrap="square" rtlCol="0">
            <a:spAutoFit/>
          </a:bodyPr>
          <a:lstStyle/>
          <a:p>
            <a:r>
              <a:rPr lang="en-US" altLang="ko-KR" sz="1600" dirty="0">
                <a:solidFill>
                  <a:schemeClr val="tx1">
                    <a:lumMod val="75000"/>
                    <a:lumOff val="25000"/>
                  </a:schemeClr>
                </a:solidFill>
                <a:latin typeface="+mj-lt"/>
                <a:ea typeface="FZShuTi" pitchFamily="2" charset="-122"/>
                <a:cs typeface="Arial" pitchFamily="34" charset="0"/>
              </a:rPr>
              <a:t>Seminal works | Summary | Research Gap</a:t>
            </a:r>
            <a:endParaRPr lang="en-US" altLang="ko-KR" sz="1600" dirty="0">
              <a:solidFill>
                <a:schemeClr val="tx1">
                  <a:lumMod val="75000"/>
                  <a:lumOff val="25000"/>
                </a:schemeClr>
              </a:solidFill>
              <a:latin typeface="+mj-lt"/>
              <a:cs typeface="Arial" pitchFamily="34" charset="0"/>
            </a:endParaRPr>
          </a:p>
        </p:txBody>
      </p:sp>
      <p:sp>
        <p:nvSpPr>
          <p:cNvPr id="4" name="TextBox 3">
            <a:extLst>
              <a:ext uri="{FF2B5EF4-FFF2-40B4-BE49-F238E27FC236}">
                <a16:creationId xmlns:a16="http://schemas.microsoft.com/office/drawing/2014/main" id="{D3A00314-9524-4531-BD73-E5AD0E494C46}"/>
              </a:ext>
            </a:extLst>
          </p:cNvPr>
          <p:cNvSpPr txBox="1"/>
          <p:nvPr/>
        </p:nvSpPr>
        <p:spPr>
          <a:xfrm>
            <a:off x="522187" y="1970043"/>
            <a:ext cx="11467070" cy="3252301"/>
          </a:xfrm>
          <a:prstGeom prst="rect">
            <a:avLst/>
          </a:prstGeom>
          <a:noFill/>
        </p:spPr>
        <p:txBody>
          <a:bodyPr wrap="square" rtlCol="0">
            <a:spAutoFit/>
          </a:bodyPr>
          <a:lstStyle/>
          <a:p>
            <a:pPr marL="0" marR="0" algn="just">
              <a:lnSpc>
                <a:spcPct val="115000"/>
              </a:lnSpc>
              <a:spcBef>
                <a:spcPts val="0"/>
              </a:spcBef>
              <a:spcAft>
                <a:spcPts val="0"/>
              </a:spcAft>
            </a:pPr>
            <a:r>
              <a:rPr lang="en-US" dirty="0">
                <a:latin typeface="Times New Roman" panose="02020603050405020304" pitchFamily="18" charset="0"/>
                <a:ea typeface="Calibri" panose="020F0502020204030204" pitchFamily="34" charset="0"/>
              </a:rPr>
              <a:t>R</a:t>
            </a:r>
            <a:r>
              <a:rPr lang="en-US" sz="1800" dirty="0">
                <a:effectLst/>
                <a:latin typeface="Times New Roman" panose="02020603050405020304" pitchFamily="18" charset="0"/>
                <a:ea typeface="Calibri" panose="020F0502020204030204" pitchFamily="34" charset="0"/>
              </a:rPr>
              <a:t>eferred the Linguistic Understanding of Complaints and Praises in User Reviews, </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rPr>
              <a:t>written by Kavitha </a:t>
            </a:r>
            <a:r>
              <a:rPr lang="en-US" sz="1800" dirty="0" err="1">
                <a:effectLst/>
                <a:latin typeface="Times New Roman" panose="02020603050405020304" pitchFamily="18" charset="0"/>
                <a:ea typeface="Calibri" panose="020F0502020204030204" pitchFamily="34" charset="0"/>
              </a:rPr>
              <a:t>Ganeshan</a:t>
            </a:r>
            <a:r>
              <a:rPr lang="en-US" sz="1800" dirty="0">
                <a:effectLst/>
                <a:latin typeface="Times New Roman" panose="02020603050405020304" pitchFamily="18" charset="0"/>
                <a:ea typeface="Calibri" panose="020F0502020204030204" pitchFamily="34" charset="0"/>
              </a:rPr>
              <a:t>, the summary of this Literature is categorizes positive and negative review sentences into 4 categories: positive only, praise, negative only and complaint. The intuition is that praise sentences and complaints tend to be more informative than plain positive only or negative only sentences. </a:t>
            </a:r>
          </a:p>
          <a:p>
            <a:pPr marL="0" marR="0" algn="just">
              <a:lnSpc>
                <a:spcPct val="115000"/>
              </a:lnSpc>
              <a:spcBef>
                <a:spcPts val="0"/>
              </a:spcBef>
              <a:spcAft>
                <a:spcPts val="0"/>
              </a:spcAft>
            </a:pPr>
            <a:endParaRPr lang="en-US" dirty="0">
              <a:latin typeface="Times New Roman" panose="02020603050405020304" pitchFamily="18" charset="0"/>
              <a:ea typeface="Calibri" panose="020F0502020204030204" pitchFamily="34"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rPr>
              <a:t>This paper thus tries to understand the properties of such text that we consider as complaints and praises. The analysis shows several interesting findings including:</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rPr>
              <a:t> complaints tend to have more past tense than the other 3 categories.  complaints and praises are generally longer and contain more nouns than positive only or negative only sentences.</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rPr>
              <a:t> praise sentences tend to use more adjectives than other types of sentences.</a:t>
            </a:r>
            <a:endParaRPr lang="en-US"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00052158-183B-43BC-9339-0869E8E2CF7D}"/>
              </a:ext>
            </a:extLst>
          </p:cNvPr>
          <p:cNvSpPr txBox="1"/>
          <p:nvPr/>
        </p:nvSpPr>
        <p:spPr>
          <a:xfrm>
            <a:off x="757881" y="1598141"/>
            <a:ext cx="2010033" cy="369332"/>
          </a:xfrm>
          <a:prstGeom prst="rect">
            <a:avLst/>
          </a:prstGeom>
          <a:noFill/>
        </p:spPr>
        <p:txBody>
          <a:bodyPr wrap="square" rtlCol="0">
            <a:spAutoFit/>
          </a:bodyPr>
          <a:lstStyle/>
          <a:p>
            <a:r>
              <a:rPr lang="en-US" altLang="ko-KR" sz="1800" dirty="0">
                <a:solidFill>
                  <a:schemeClr val="tx1">
                    <a:lumMod val="75000"/>
                    <a:lumOff val="25000"/>
                  </a:schemeClr>
                </a:solidFill>
                <a:latin typeface="+mj-lt"/>
                <a:ea typeface="FZShuTi" pitchFamily="2" charset="-122"/>
                <a:cs typeface="Arial" pitchFamily="34" charset="0"/>
              </a:rPr>
              <a:t>Seminal works</a:t>
            </a:r>
            <a:endParaRPr lang="en-US" dirty="0"/>
          </a:p>
        </p:txBody>
      </p:sp>
    </p:spTree>
    <p:extLst>
      <p:ext uri="{BB962C8B-B14F-4D97-AF65-F5344CB8AC3E}">
        <p14:creationId xmlns:p14="http://schemas.microsoft.com/office/powerpoint/2010/main" val="133281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67" y="393460"/>
            <a:ext cx="8382000" cy="670055"/>
          </a:xfrm>
        </p:spPr>
        <p:txBody>
          <a:bodyPr/>
          <a:lstStyle/>
          <a:p>
            <a:r>
              <a:rPr lang="en-US" dirty="0"/>
              <a:t>Literature Review </a:t>
            </a:r>
          </a:p>
        </p:txBody>
      </p:sp>
      <p:sp>
        <p:nvSpPr>
          <p:cNvPr id="12" name="TextBox 11">
            <a:extLst>
              <a:ext uri="{FF2B5EF4-FFF2-40B4-BE49-F238E27FC236}">
                <a16:creationId xmlns:a16="http://schemas.microsoft.com/office/drawing/2014/main" id="{4C6F8FA6-DB08-4060-9832-77D337D2BF55}"/>
              </a:ext>
            </a:extLst>
          </p:cNvPr>
          <p:cNvSpPr txBox="1"/>
          <p:nvPr/>
        </p:nvSpPr>
        <p:spPr>
          <a:xfrm>
            <a:off x="7533564" y="1112724"/>
            <a:ext cx="4235103" cy="338554"/>
          </a:xfrm>
          <a:prstGeom prst="rect">
            <a:avLst/>
          </a:prstGeom>
          <a:noFill/>
        </p:spPr>
        <p:txBody>
          <a:bodyPr wrap="square" rtlCol="0">
            <a:spAutoFit/>
          </a:bodyPr>
          <a:lstStyle/>
          <a:p>
            <a:r>
              <a:rPr lang="en-US" altLang="ko-KR" sz="1600" dirty="0">
                <a:solidFill>
                  <a:schemeClr val="tx1">
                    <a:lumMod val="75000"/>
                    <a:lumOff val="25000"/>
                  </a:schemeClr>
                </a:solidFill>
                <a:latin typeface="+mj-lt"/>
                <a:ea typeface="FZShuTi" pitchFamily="2" charset="-122"/>
                <a:cs typeface="Arial" pitchFamily="34" charset="0"/>
              </a:rPr>
              <a:t>Seminal works | Summary | Research Gap</a:t>
            </a:r>
            <a:endParaRPr lang="en-US" altLang="ko-KR" sz="1600" dirty="0">
              <a:solidFill>
                <a:schemeClr val="tx1">
                  <a:lumMod val="75000"/>
                  <a:lumOff val="25000"/>
                </a:schemeClr>
              </a:solidFill>
              <a:latin typeface="+mj-lt"/>
              <a:cs typeface="Arial" pitchFamily="34" charset="0"/>
            </a:endParaRPr>
          </a:p>
        </p:txBody>
      </p:sp>
      <p:sp>
        <p:nvSpPr>
          <p:cNvPr id="4" name="TextBox 3">
            <a:extLst>
              <a:ext uri="{FF2B5EF4-FFF2-40B4-BE49-F238E27FC236}">
                <a16:creationId xmlns:a16="http://schemas.microsoft.com/office/drawing/2014/main" id="{D3A00314-9524-4531-BD73-E5AD0E494C46}"/>
              </a:ext>
            </a:extLst>
          </p:cNvPr>
          <p:cNvSpPr txBox="1"/>
          <p:nvPr/>
        </p:nvSpPr>
        <p:spPr>
          <a:xfrm>
            <a:off x="362465" y="1854714"/>
            <a:ext cx="11467070" cy="4094582"/>
          </a:xfrm>
          <a:prstGeom prst="rect">
            <a:avLst/>
          </a:prstGeom>
          <a:noFill/>
        </p:spPr>
        <p:txBody>
          <a:bodyPr wrap="square" rtlCol="0">
            <a:spAutoFit/>
          </a:bodyPr>
          <a:lstStyle/>
          <a:p>
            <a:pPr marL="0" marR="0" algn="just">
              <a:lnSpc>
                <a:spcPct val="115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rPr>
              <a:t>The study has the following analysis done: -</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rPr>
              <a:t>In the paper they defined the Negative only, Complaint, Positive only and Praises. </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rPr>
              <a:t>For the defined sentiments they have shown the </a:t>
            </a:r>
            <a:r>
              <a:rPr lang="en-IN" sz="1800" dirty="0" err="1">
                <a:solidFill>
                  <a:srgbClr val="000000"/>
                </a:solidFill>
                <a:effectLst/>
                <a:latin typeface="Times New Roman" panose="02020603050405020304" pitchFamily="18" charset="0"/>
                <a:ea typeface="Calibri" panose="020F0502020204030204" pitchFamily="34" charset="0"/>
              </a:rPr>
              <a:t>Avg</a:t>
            </a:r>
            <a:r>
              <a:rPr lang="en-IN" sz="1800" dirty="0">
                <a:solidFill>
                  <a:srgbClr val="000000"/>
                </a:solidFill>
                <a:effectLst/>
                <a:latin typeface="Times New Roman" panose="02020603050405020304" pitchFamily="18" charset="0"/>
                <a:ea typeface="Calibri" panose="020F0502020204030204" pitchFamily="34" charset="0"/>
              </a:rPr>
              <a:t># of words, and </a:t>
            </a:r>
            <a:r>
              <a:rPr lang="en-IN" sz="1800" dirty="0" err="1">
                <a:solidFill>
                  <a:srgbClr val="000000"/>
                </a:solidFill>
                <a:effectLst/>
                <a:latin typeface="Times New Roman" panose="02020603050405020304" pitchFamily="18" charset="0"/>
                <a:ea typeface="Calibri" panose="020F0502020204030204" pitchFamily="34" charset="0"/>
              </a:rPr>
              <a:t>Avg</a:t>
            </a:r>
            <a:r>
              <a:rPr lang="en-IN" sz="1800" dirty="0">
                <a:solidFill>
                  <a:srgbClr val="000000"/>
                </a:solidFill>
                <a:effectLst/>
                <a:latin typeface="Times New Roman" panose="02020603050405020304" pitchFamily="18" charset="0"/>
                <a:ea typeface="Calibri" panose="020F0502020204030204" pitchFamily="34" charset="0"/>
              </a:rPr>
              <a:t># length Analysis.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rPr>
              <a:t>Noun and adjective usage: For example, a negative only sentence such as ‘the screen is bad’ or a complaint such as ‘the screen is not clear’ both have nouns (‘screen’) and adjectives (‘bad’ and ‘clear’). Both the noun and adjectives play a role in indicating negative sentiment.</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rPr>
              <a:t>Paste tense analysis: By each sentiment count of Past tense words used.</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rPr>
              <a:t>Negation analysis: For example, consider the negation in the following sentence: this lasts all night and feels really great on my skin not oily cakey or heavy”.</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1600"/>
              </a:spcBef>
              <a:spcAft>
                <a:spcPts val="0"/>
              </a:spcAft>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rPr>
              <a:t>Intensifier usage: For example, to express appreciation on some restaurant service one may say ‘The service was extremely fast and the food was super delicious!’.</a:t>
            </a:r>
            <a:endParaRPr lang="en-US"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B2678CCE-2CDD-4003-83A4-7CD0EA5645BE}"/>
              </a:ext>
            </a:extLst>
          </p:cNvPr>
          <p:cNvSpPr txBox="1"/>
          <p:nvPr/>
        </p:nvSpPr>
        <p:spPr>
          <a:xfrm>
            <a:off x="428367" y="1569993"/>
            <a:ext cx="6096000" cy="369332"/>
          </a:xfrm>
          <a:prstGeom prst="rect">
            <a:avLst/>
          </a:prstGeom>
          <a:noFill/>
        </p:spPr>
        <p:txBody>
          <a:bodyPr wrap="square">
            <a:spAutoFit/>
          </a:bodyPr>
          <a:lstStyle/>
          <a:p>
            <a:r>
              <a:rPr lang="en-US" altLang="ko-KR" sz="1800" dirty="0">
                <a:solidFill>
                  <a:schemeClr val="tx1">
                    <a:lumMod val="75000"/>
                    <a:lumOff val="25000"/>
                  </a:schemeClr>
                </a:solidFill>
                <a:latin typeface="+mj-lt"/>
                <a:ea typeface="FZShuTi" pitchFamily="2" charset="-122"/>
                <a:cs typeface="Arial" pitchFamily="34" charset="0"/>
              </a:rPr>
              <a:t>Summary </a:t>
            </a:r>
            <a:endParaRPr lang="en-US" dirty="0"/>
          </a:p>
        </p:txBody>
      </p:sp>
    </p:spTree>
    <p:extLst>
      <p:ext uri="{BB962C8B-B14F-4D97-AF65-F5344CB8AC3E}">
        <p14:creationId xmlns:p14="http://schemas.microsoft.com/office/powerpoint/2010/main" val="334896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67" y="393460"/>
            <a:ext cx="8382000" cy="670055"/>
          </a:xfrm>
        </p:spPr>
        <p:txBody>
          <a:bodyPr/>
          <a:lstStyle/>
          <a:p>
            <a:r>
              <a:rPr lang="en-US" dirty="0"/>
              <a:t>Literature Review </a:t>
            </a:r>
          </a:p>
        </p:txBody>
      </p:sp>
      <p:sp>
        <p:nvSpPr>
          <p:cNvPr id="12" name="TextBox 11">
            <a:extLst>
              <a:ext uri="{FF2B5EF4-FFF2-40B4-BE49-F238E27FC236}">
                <a16:creationId xmlns:a16="http://schemas.microsoft.com/office/drawing/2014/main" id="{4C6F8FA6-DB08-4060-9832-77D337D2BF55}"/>
              </a:ext>
            </a:extLst>
          </p:cNvPr>
          <p:cNvSpPr txBox="1"/>
          <p:nvPr/>
        </p:nvSpPr>
        <p:spPr>
          <a:xfrm>
            <a:off x="7533564" y="1112724"/>
            <a:ext cx="4235103" cy="338554"/>
          </a:xfrm>
          <a:prstGeom prst="rect">
            <a:avLst/>
          </a:prstGeom>
          <a:noFill/>
        </p:spPr>
        <p:txBody>
          <a:bodyPr wrap="square" rtlCol="0">
            <a:spAutoFit/>
          </a:bodyPr>
          <a:lstStyle/>
          <a:p>
            <a:r>
              <a:rPr lang="en-US" altLang="ko-KR" sz="1600" dirty="0">
                <a:solidFill>
                  <a:schemeClr val="tx1">
                    <a:lumMod val="75000"/>
                    <a:lumOff val="25000"/>
                  </a:schemeClr>
                </a:solidFill>
                <a:latin typeface="+mj-lt"/>
                <a:ea typeface="FZShuTi" pitchFamily="2" charset="-122"/>
                <a:cs typeface="Arial" pitchFamily="34" charset="0"/>
              </a:rPr>
              <a:t>Seminal works | Summary | Research Gap</a:t>
            </a:r>
            <a:endParaRPr lang="en-US" altLang="ko-KR" sz="1600" dirty="0">
              <a:solidFill>
                <a:schemeClr val="tx1">
                  <a:lumMod val="75000"/>
                  <a:lumOff val="25000"/>
                </a:schemeClr>
              </a:solidFill>
              <a:latin typeface="+mj-lt"/>
              <a:cs typeface="Arial" pitchFamily="34" charset="0"/>
            </a:endParaRPr>
          </a:p>
        </p:txBody>
      </p:sp>
      <p:sp>
        <p:nvSpPr>
          <p:cNvPr id="4" name="TextBox 3">
            <a:extLst>
              <a:ext uri="{FF2B5EF4-FFF2-40B4-BE49-F238E27FC236}">
                <a16:creationId xmlns:a16="http://schemas.microsoft.com/office/drawing/2014/main" id="{D3A00314-9524-4531-BD73-E5AD0E494C46}"/>
              </a:ext>
            </a:extLst>
          </p:cNvPr>
          <p:cNvSpPr txBox="1"/>
          <p:nvPr/>
        </p:nvSpPr>
        <p:spPr>
          <a:xfrm>
            <a:off x="423333" y="1500487"/>
            <a:ext cx="11467070" cy="2244717"/>
          </a:xfrm>
          <a:prstGeom prst="rect">
            <a:avLst/>
          </a:prstGeom>
          <a:noFill/>
        </p:spPr>
        <p:txBody>
          <a:bodyPr wrap="square" rtlCol="0">
            <a:spAutoFit/>
          </a:bodyPr>
          <a:lstStyle/>
          <a:p>
            <a:pPr marL="0" marR="0" algn="just">
              <a:lnSpc>
                <a:spcPct val="115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rPr>
              <a:t>title=Linguistic Understanding of Complaints and Praises in User Reviews, author=Ganesan, Kavita and Zhou, </a:t>
            </a:r>
            <a:r>
              <a:rPr lang="en-IN" sz="1800" dirty="0" err="1">
                <a:solidFill>
                  <a:srgbClr val="000000"/>
                </a:solidFill>
                <a:effectLst/>
                <a:latin typeface="Times New Roman" panose="02020603050405020304" pitchFamily="18" charset="0"/>
                <a:ea typeface="Calibri" panose="020F0502020204030204" pitchFamily="34" charset="0"/>
              </a:rPr>
              <a:t>Guangyu</a:t>
            </a:r>
            <a:r>
              <a:rPr lang="en-IN" sz="1800" dirty="0">
                <a:solidFill>
                  <a:srgbClr val="000000"/>
                </a:solidFill>
                <a:effectLst/>
                <a:latin typeface="Times New Roman" panose="02020603050405020304" pitchFamily="18" charset="0"/>
                <a:ea typeface="Calibri" panose="020F0502020204030204" pitchFamily="34" charset="0"/>
              </a:rPr>
              <a:t>,  book title= Proceedings of NAACL-HLT,   pages=109--114,   year=2016.</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In relation to  our project , we have done the Woohoo gift card Google reviews to understand the Sentiments , </a:t>
            </a:r>
            <a:r>
              <a:rPr lang="en-IN" sz="1800" dirty="0" err="1">
                <a:effectLst/>
                <a:latin typeface="Times New Roman" panose="02020603050405020304" pitchFamily="18" charset="0"/>
                <a:ea typeface="Times New Roman" panose="02020603050405020304" pitchFamily="18" charset="0"/>
              </a:rPr>
              <a:t>Avg</a:t>
            </a:r>
            <a:r>
              <a:rPr lang="en-IN" sz="1800" dirty="0">
                <a:effectLst/>
                <a:latin typeface="Times New Roman" panose="02020603050405020304" pitchFamily="18" charset="0"/>
                <a:ea typeface="Times New Roman" panose="02020603050405020304" pitchFamily="18" charset="0"/>
              </a:rPr>
              <a:t> #of words , </a:t>
            </a:r>
            <a:r>
              <a:rPr lang="en-IN" sz="1800" dirty="0" err="1">
                <a:effectLst/>
                <a:latin typeface="Times New Roman" panose="02020603050405020304" pitchFamily="18" charset="0"/>
                <a:ea typeface="Times New Roman" panose="02020603050405020304" pitchFamily="18" charset="0"/>
              </a:rPr>
              <a:t>Avg</a:t>
            </a:r>
            <a:r>
              <a:rPr lang="en-IN" sz="1800" dirty="0">
                <a:effectLst/>
                <a:latin typeface="Times New Roman" panose="02020603050405020304" pitchFamily="18" charset="0"/>
                <a:ea typeface="Times New Roman" panose="02020603050405020304" pitchFamily="18" charset="0"/>
              </a:rPr>
              <a:t> # of Length and compare the sentiments with product features  . To help the management to work towards improving the product service and delight the customers. </a:t>
            </a:r>
            <a:endParaRPr lang="en-US"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E978FE29-8DD9-4573-B634-E1BC5190F271}"/>
              </a:ext>
            </a:extLst>
          </p:cNvPr>
          <p:cNvSpPr txBox="1"/>
          <p:nvPr/>
        </p:nvSpPr>
        <p:spPr>
          <a:xfrm>
            <a:off x="423333" y="3812844"/>
            <a:ext cx="6096000" cy="369332"/>
          </a:xfrm>
          <a:prstGeom prst="rect">
            <a:avLst/>
          </a:prstGeom>
          <a:noFill/>
        </p:spPr>
        <p:txBody>
          <a:bodyPr wrap="square">
            <a:spAutoFit/>
          </a:bodyPr>
          <a:lstStyle/>
          <a:p>
            <a:r>
              <a:rPr lang="en-US" altLang="ko-KR" sz="1800" dirty="0">
                <a:solidFill>
                  <a:schemeClr val="tx1">
                    <a:lumMod val="75000"/>
                    <a:lumOff val="25000"/>
                  </a:schemeClr>
                </a:solidFill>
                <a:latin typeface="+mj-lt"/>
                <a:ea typeface="FZShuTi" pitchFamily="2" charset="-122"/>
                <a:cs typeface="Arial" pitchFamily="34" charset="0"/>
              </a:rPr>
              <a:t>Research Gap</a:t>
            </a:r>
            <a:endParaRPr lang="en-US" dirty="0"/>
          </a:p>
        </p:txBody>
      </p:sp>
      <p:sp>
        <p:nvSpPr>
          <p:cNvPr id="7" name="TextBox 6">
            <a:extLst>
              <a:ext uri="{FF2B5EF4-FFF2-40B4-BE49-F238E27FC236}">
                <a16:creationId xmlns:a16="http://schemas.microsoft.com/office/drawing/2014/main" id="{894DE9B7-6972-432D-9985-73E574B33374}"/>
              </a:ext>
            </a:extLst>
          </p:cNvPr>
          <p:cNvSpPr txBox="1"/>
          <p:nvPr/>
        </p:nvSpPr>
        <p:spPr>
          <a:xfrm>
            <a:off x="362465" y="4249816"/>
            <a:ext cx="11467070" cy="1022459"/>
          </a:xfrm>
          <a:prstGeom prst="rect">
            <a:avLst/>
          </a:prstGeom>
          <a:noFill/>
        </p:spPr>
        <p:txBody>
          <a:bodyPr wrap="square" rtlCol="0">
            <a:spAutoFit/>
          </a:bodyPr>
          <a:lstStyle/>
          <a:p>
            <a:pPr marL="0" marR="0" algn="just">
              <a:lnSpc>
                <a:spcPct val="115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There are no research gaps, we are only taking the  study/research paper  as  reference and replicating it  as a case study to analyze the customers sentiments.</a:t>
            </a:r>
            <a:endParaRPr lang="en-US" dirty="0">
              <a:solidFill>
                <a:srgbClr val="000000"/>
              </a:solidFill>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97238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9" name="Rectangle 8"/>
          <p:cNvSpPr/>
          <p:nvPr/>
        </p:nvSpPr>
        <p:spPr>
          <a:xfrm>
            <a:off x="7467469" y="1104459"/>
            <a:ext cx="4463081" cy="369332"/>
          </a:xfrm>
          <a:prstGeom prst="rect">
            <a:avLst/>
          </a:prstGeom>
        </p:spPr>
        <p:txBody>
          <a:bodyPr wrap="none">
            <a:spAutoFit/>
          </a:bodyPr>
          <a:lstStyle/>
          <a:p>
            <a:r>
              <a:rPr lang="en-US" dirty="0"/>
              <a:t>Business Problem |  Analytics Solution </a:t>
            </a:r>
          </a:p>
        </p:txBody>
      </p:sp>
      <p:sp>
        <p:nvSpPr>
          <p:cNvPr id="5" name="TextBox 4">
            <a:extLst>
              <a:ext uri="{FF2B5EF4-FFF2-40B4-BE49-F238E27FC236}">
                <a16:creationId xmlns:a16="http://schemas.microsoft.com/office/drawing/2014/main" id="{AEF7F49E-EAD8-4CFF-8D89-77A61900C462}"/>
              </a:ext>
            </a:extLst>
          </p:cNvPr>
          <p:cNvSpPr txBox="1"/>
          <p:nvPr/>
        </p:nvSpPr>
        <p:spPr>
          <a:xfrm>
            <a:off x="444843" y="1693726"/>
            <a:ext cx="11590638" cy="1341008"/>
          </a:xfrm>
          <a:prstGeom prst="rect">
            <a:avLst/>
          </a:prstGeom>
          <a:noFill/>
        </p:spPr>
        <p:txBody>
          <a:bodyPr wrap="square">
            <a:spAutoFit/>
          </a:bodyPr>
          <a:lstStyle/>
          <a:p>
            <a:pPr marL="0" marR="0" algn="just">
              <a:lnSpc>
                <a:spcPct val="115000"/>
              </a:lnSpc>
              <a:spcBef>
                <a:spcPts val="0"/>
              </a:spcBef>
              <a:spcAft>
                <a:spcPts val="0"/>
              </a:spcAft>
            </a:pPr>
            <a:r>
              <a:rPr lang="en-IN" sz="1800" dirty="0">
                <a:effectLst/>
                <a:latin typeface="Times New Roman" panose="02020603050405020304" pitchFamily="18" charset="0"/>
                <a:ea typeface="Calibri" panose="020F0502020204030204" pitchFamily="34" charset="0"/>
              </a:rPr>
              <a:t>Gift card industry is available in India for more than a decade. But the product is yet to be completely accepted by customers.  In order to serve the customers better and understand the concern areas. Current Penetration is around 5 to 15 % , goal is to Increase the penetration to 25% by analysing the customer complaints and Praises using the Google reviews given by customers for the past 7 years. </a:t>
            </a:r>
            <a:endParaRPr lang="en-US" sz="1800"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0C515584-88AE-4576-9E59-5002BD7D3FE5}"/>
              </a:ext>
            </a:extLst>
          </p:cNvPr>
          <p:cNvSpPr/>
          <p:nvPr/>
        </p:nvSpPr>
        <p:spPr>
          <a:xfrm>
            <a:off x="358215" y="1399093"/>
            <a:ext cx="2151551" cy="369332"/>
          </a:xfrm>
          <a:prstGeom prst="rect">
            <a:avLst/>
          </a:prstGeom>
        </p:spPr>
        <p:txBody>
          <a:bodyPr wrap="none">
            <a:spAutoFit/>
          </a:bodyPr>
          <a:lstStyle/>
          <a:p>
            <a:r>
              <a:rPr lang="en-US" dirty="0"/>
              <a:t>Business Problem</a:t>
            </a:r>
          </a:p>
        </p:txBody>
      </p:sp>
      <p:sp>
        <p:nvSpPr>
          <p:cNvPr id="7" name="Rectangle 6">
            <a:extLst>
              <a:ext uri="{FF2B5EF4-FFF2-40B4-BE49-F238E27FC236}">
                <a16:creationId xmlns:a16="http://schemas.microsoft.com/office/drawing/2014/main" id="{24A8326B-28ED-467A-B2B8-B4D89B4B6643}"/>
              </a:ext>
            </a:extLst>
          </p:cNvPr>
          <p:cNvSpPr/>
          <p:nvPr/>
        </p:nvSpPr>
        <p:spPr>
          <a:xfrm>
            <a:off x="358214" y="3244334"/>
            <a:ext cx="2271776" cy="369332"/>
          </a:xfrm>
          <a:prstGeom prst="rect">
            <a:avLst/>
          </a:prstGeom>
        </p:spPr>
        <p:txBody>
          <a:bodyPr wrap="none">
            <a:spAutoFit/>
          </a:bodyPr>
          <a:lstStyle/>
          <a:p>
            <a:r>
              <a:rPr lang="en-US" dirty="0"/>
              <a:t>Analytics Solution </a:t>
            </a:r>
          </a:p>
        </p:txBody>
      </p:sp>
      <p:sp>
        <p:nvSpPr>
          <p:cNvPr id="8" name="TextBox 7">
            <a:extLst>
              <a:ext uri="{FF2B5EF4-FFF2-40B4-BE49-F238E27FC236}">
                <a16:creationId xmlns:a16="http://schemas.microsoft.com/office/drawing/2014/main" id="{5281B355-C86C-4A08-8073-C9B5CB78527B}"/>
              </a:ext>
            </a:extLst>
          </p:cNvPr>
          <p:cNvSpPr txBox="1"/>
          <p:nvPr/>
        </p:nvSpPr>
        <p:spPr>
          <a:xfrm>
            <a:off x="358214" y="3840139"/>
            <a:ext cx="11590638" cy="1659557"/>
          </a:xfrm>
          <a:prstGeom prst="rect">
            <a:avLst/>
          </a:prstGeom>
          <a:noFill/>
        </p:spPr>
        <p:txBody>
          <a:bodyPr wrap="square">
            <a:spAutoFit/>
          </a:bodyPr>
          <a:lstStyle/>
          <a:p>
            <a:pPr marL="0" marR="0" algn="just">
              <a:lnSpc>
                <a:spcPct val="115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rPr>
              <a:t>For a product to perform and meet the Expected/promised service from the beginning purchase to end service redeem of a gift card needs to be provided, there are multiple factors end-to-end work. </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rPr>
              <a:t>The problem is worth the study as it can help the existing as well any other Gift card companies on how to run the business ensuring that the customer's expectations/needs are met and kept high. Do and Don’ts to delight the customer. This would help in attract, retain and grow customers by working towards improving the customer journey and delivery process.</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62044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a:solidFill>
                  <a:schemeClr val="tx1">
                    <a:lumMod val="75000"/>
                    <a:lumOff val="25000"/>
                  </a:schemeClr>
                </a:solidFill>
                <a:cs typeface="Arial" pitchFamily="34" charset="0"/>
              </a:rPr>
              <a:t>Project Objectives  </a:t>
            </a:r>
            <a:endParaRPr lang="en-US" dirty="0"/>
          </a:p>
        </p:txBody>
      </p:sp>
      <p:sp>
        <p:nvSpPr>
          <p:cNvPr id="9" name="Rectangle 8"/>
          <p:cNvSpPr/>
          <p:nvPr/>
        </p:nvSpPr>
        <p:spPr>
          <a:xfrm>
            <a:off x="5991368" y="1118107"/>
            <a:ext cx="5991368" cy="369332"/>
          </a:xfrm>
          <a:prstGeom prst="rect">
            <a:avLst/>
          </a:prstGeom>
        </p:spPr>
        <p:txBody>
          <a:bodyPr wrap="square">
            <a:spAutoFit/>
          </a:bodyPr>
          <a:lstStyle/>
          <a:p>
            <a:r>
              <a:rPr lang="en-US" altLang="ko-KR" dirty="0">
                <a:solidFill>
                  <a:schemeClr val="tx1">
                    <a:lumMod val="75000"/>
                    <a:lumOff val="25000"/>
                  </a:schemeClr>
                </a:solidFill>
                <a:cs typeface="Arial" pitchFamily="34" charset="0"/>
              </a:rPr>
              <a:t>Primary &amp; Secondary Objectives | Expected Outcome</a:t>
            </a:r>
          </a:p>
        </p:txBody>
      </p:sp>
      <p:sp>
        <p:nvSpPr>
          <p:cNvPr id="5" name="TextBox 4">
            <a:extLst>
              <a:ext uri="{FF2B5EF4-FFF2-40B4-BE49-F238E27FC236}">
                <a16:creationId xmlns:a16="http://schemas.microsoft.com/office/drawing/2014/main" id="{5D53A1F4-A765-4462-8C20-E173BD17794D}"/>
              </a:ext>
            </a:extLst>
          </p:cNvPr>
          <p:cNvSpPr txBox="1"/>
          <p:nvPr/>
        </p:nvSpPr>
        <p:spPr>
          <a:xfrm>
            <a:off x="605052" y="1487439"/>
            <a:ext cx="11377684" cy="4526496"/>
          </a:xfrm>
          <a:prstGeom prst="rect">
            <a:avLst/>
          </a:prstGeom>
          <a:noFill/>
        </p:spPr>
        <p:txBody>
          <a:bodyPr wrap="square">
            <a:spAutoFit/>
          </a:bodyPr>
          <a:lstStyle/>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rPr>
              <a:t>The purpose of the capstone project is to understand the Customers Sentiments towards complaints, Negative only, Positive only and  praises  and the </a:t>
            </a:r>
            <a:r>
              <a:rPr lang="en-IN" sz="1800" dirty="0">
                <a:solidFill>
                  <a:srgbClr val="000000"/>
                </a:solidFill>
                <a:effectLst/>
                <a:latin typeface="Times New Roman" panose="02020603050405020304" pitchFamily="18" charset="0"/>
                <a:ea typeface="Calibri" panose="020F0502020204030204" pitchFamily="34" charset="0"/>
              </a:rPr>
              <a:t>This would help in attract, retain and grow customers by working towards improving the customer journey and delivery process.</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rPr>
              <a:t>Primary </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rPr>
              <a:t>Increase the Penetration up to 25%</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b="1" dirty="0">
                <a:effectLst/>
                <a:latin typeface="Times New Roman" panose="02020603050405020304" pitchFamily="18" charset="0"/>
                <a:ea typeface="Calibri" panose="020F0502020204030204" pitchFamily="34" charset="0"/>
              </a:rPr>
              <a:t> </a:t>
            </a:r>
          </a:p>
          <a:p>
            <a:pPr marL="0" marR="0" algn="just">
              <a:lnSpc>
                <a:spcPct val="115000"/>
              </a:lnSpc>
              <a:spcBef>
                <a:spcPts val="0"/>
              </a:spcBef>
              <a:spcAft>
                <a:spcPts val="0"/>
              </a:spcAft>
            </a:pPr>
            <a:r>
              <a:rPr lang="en-US" sz="1800" b="1" dirty="0">
                <a:effectLst/>
                <a:latin typeface="Times New Roman" panose="02020603050405020304" pitchFamily="18" charset="0"/>
                <a:ea typeface="Calibri" panose="020F0502020204030204" pitchFamily="34" charset="0"/>
              </a:rPr>
              <a:t>Secondary</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Finding the areas of concern which needs to be addressed immediately </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arenR"/>
            </a:pPr>
            <a:r>
              <a:rPr lang="en-US" sz="1800" dirty="0">
                <a:effectLst/>
                <a:latin typeface="Times New Roman" panose="02020603050405020304" pitchFamily="18" charset="0"/>
                <a:ea typeface="Calibri" panose="020F0502020204030204" pitchFamily="34" charset="0"/>
              </a:rPr>
              <a:t>Application </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arenR"/>
            </a:pPr>
            <a:r>
              <a:rPr lang="en-US" sz="1800" dirty="0">
                <a:effectLst/>
                <a:latin typeface="Times New Roman" panose="02020603050405020304" pitchFamily="18" charset="0"/>
                <a:ea typeface="Calibri" panose="020F0502020204030204" pitchFamily="34" charset="0"/>
              </a:rPr>
              <a:t>Customer service</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arenR"/>
            </a:pPr>
            <a:r>
              <a:rPr lang="en-US" sz="1800" dirty="0">
                <a:effectLst/>
                <a:latin typeface="Times New Roman" panose="02020603050405020304" pitchFamily="18" charset="0"/>
                <a:ea typeface="Calibri" panose="020F0502020204030204" pitchFamily="34" charset="0"/>
              </a:rPr>
              <a:t>Delivery service</a:t>
            </a:r>
          </a:p>
          <a:p>
            <a:pPr marL="342900" marR="0" lvl="0" indent="-342900" algn="just">
              <a:lnSpc>
                <a:spcPct val="115000"/>
              </a:lnSpc>
              <a:spcBef>
                <a:spcPts val="0"/>
              </a:spcBef>
              <a:spcAft>
                <a:spcPts val="0"/>
              </a:spcAft>
              <a:buFont typeface="+mj-lt"/>
              <a:buAutoNum type="arabicParenR"/>
            </a:pPr>
            <a:r>
              <a:rPr lang="en-US" sz="1800" dirty="0">
                <a:effectLst/>
                <a:latin typeface="Times New Roman" panose="02020603050405020304" pitchFamily="18" charset="0"/>
                <a:ea typeface="Calibri" panose="020F0502020204030204" pitchFamily="34" charset="0"/>
              </a:rPr>
              <a:t>Product not meeting customer requirement.</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b="1" dirty="0">
                <a:effectLst/>
                <a:latin typeface="Times New Roman" panose="02020603050405020304" pitchFamily="18" charset="0"/>
                <a:ea typeface="Calibri" panose="020F0502020204030204" pitchFamily="34" charset="0"/>
              </a:rPr>
              <a:t> </a:t>
            </a:r>
            <a:endParaRPr lang="en-US" sz="1800"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4905407"/>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3767</TotalTime>
  <Words>6724</Words>
  <Application>Microsoft Office PowerPoint</Application>
  <PresentationFormat>Widescreen</PresentationFormat>
  <Paragraphs>1616</Paragraphs>
  <Slides>46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46</vt:i4>
      </vt:variant>
    </vt:vector>
  </HeadingPairs>
  <TitlesOfParts>
    <vt:vector size="53" baseType="lpstr">
      <vt:lpstr>Courier New</vt:lpstr>
      <vt:lpstr>Times New Roman</vt:lpstr>
      <vt:lpstr>Roboto Slab</vt:lpstr>
      <vt:lpstr>Calibri</vt:lpstr>
      <vt:lpstr>Arial</vt:lpstr>
      <vt:lpstr>Office Theme</vt:lpstr>
      <vt:lpstr>1_Office Theme</vt:lpstr>
      <vt:lpstr>Understanding of Complaints and Praises of Woohoo Gift </vt:lpstr>
      <vt:lpstr>Agenda</vt:lpstr>
      <vt:lpstr>Introduction </vt:lpstr>
      <vt:lpstr>Introduction </vt:lpstr>
      <vt:lpstr>Literature Review </vt:lpstr>
      <vt:lpstr>Literature Review </vt:lpstr>
      <vt:lpstr>Literature Review </vt:lpstr>
      <vt:lpstr>Problem Statement</vt:lpstr>
      <vt:lpstr>Project Objectives  </vt:lpstr>
      <vt:lpstr>Project Objectives  </vt:lpstr>
      <vt:lpstr>Project Methodology</vt:lpstr>
      <vt:lpstr>Project Methodology</vt:lpstr>
      <vt:lpstr>Business Understanding</vt:lpstr>
      <vt:lpstr>Business Understanding</vt:lpstr>
      <vt:lpstr>Business Understanding</vt:lpstr>
      <vt:lpstr>Data Understanding </vt:lpstr>
      <vt:lpstr>Data Preparation</vt:lpstr>
      <vt:lpstr>Data Preparation</vt:lpstr>
      <vt:lpstr>Data Preparation</vt:lpstr>
      <vt:lpstr>Word cloud- Overall</vt:lpstr>
      <vt:lpstr>Word cloud - complaint</vt:lpstr>
      <vt:lpstr>Word cloud - Praise</vt:lpstr>
      <vt:lpstr>Descriptive Analytics </vt:lpstr>
      <vt:lpstr>Trend analysis- 2 class Sentiment</vt:lpstr>
      <vt:lpstr>Trend analysis- 5 class Sentiment</vt:lpstr>
      <vt:lpstr>Lexicon Sentiment Analysis- 2 class</vt:lpstr>
      <vt:lpstr>Cross Tab – Validation of Lexicon</vt:lpstr>
      <vt:lpstr>Trend analysis- Word count and Length- 2 class</vt:lpstr>
      <vt:lpstr>Trend analysis- Word count and Length- 5 class</vt:lpstr>
      <vt:lpstr>Features by 5 class Sentiment</vt:lpstr>
      <vt:lpstr>Trend analysis- Features- Complaint</vt:lpstr>
      <vt:lpstr>Trend analysis- Features- Praises</vt:lpstr>
      <vt:lpstr>Modeling </vt:lpstr>
      <vt:lpstr>Modeling </vt:lpstr>
      <vt:lpstr>Model Evaluation </vt:lpstr>
      <vt:lpstr>2 Class Sentiment Model- Results </vt:lpstr>
      <vt:lpstr>5 Class Sentiment Model- Results </vt:lpstr>
      <vt:lpstr>Model Deployment </vt:lpstr>
      <vt:lpstr>Results and Insights</vt:lpstr>
      <vt:lpstr>Conclusion and Future Work</vt:lpstr>
      <vt:lpstr>Conclusion and Future Work</vt:lpstr>
      <vt:lpstr>References</vt:lpstr>
      <vt:lpstr>References</vt:lpstr>
      <vt:lpstr>Annexure </vt:lpstr>
      <vt:lpstr>Annexure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Harsha GV</cp:lastModifiedBy>
  <cp:revision>378</cp:revision>
  <dcterms:created xsi:type="dcterms:W3CDTF">2020-01-23T06:03:51Z</dcterms:created>
  <dcterms:modified xsi:type="dcterms:W3CDTF">2021-08-06T16:59:06Z</dcterms:modified>
</cp:coreProperties>
</file>