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50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ECA6A36-0A67-4075-9BCB-207AE8F7B9FD}" type="datetimeFigureOut">
              <a:rPr lang="fr-FR" smtClean="0"/>
              <a:t>23/10/2023</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DC890E49-71BC-495F-9907-B1C4319D769C}" type="slidenum">
              <a:rPr lang="fr-FR" smtClean="0"/>
              <a:t>‹N°›</a:t>
            </a:fld>
            <a:endParaRPr lang="fr-FR"/>
          </a:p>
        </p:txBody>
      </p:sp>
    </p:spTree>
    <p:extLst>
      <p:ext uri="{BB962C8B-B14F-4D97-AF65-F5344CB8AC3E}">
        <p14:creationId xmlns:p14="http://schemas.microsoft.com/office/powerpoint/2010/main" val="3074435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ECA6A36-0A67-4075-9BCB-207AE8F7B9FD}" type="datetimeFigureOut">
              <a:rPr lang="fr-FR" smtClean="0"/>
              <a:t>23/10/2023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C890E49-71BC-495F-9907-B1C4319D769C}" type="slidenum">
              <a:rPr lang="fr-FR" smtClean="0"/>
              <a:t>‹N°›</a:t>
            </a:fld>
            <a:endParaRPr lang="fr-FR"/>
          </a:p>
        </p:txBody>
      </p:sp>
    </p:spTree>
    <p:extLst>
      <p:ext uri="{BB962C8B-B14F-4D97-AF65-F5344CB8AC3E}">
        <p14:creationId xmlns:p14="http://schemas.microsoft.com/office/powerpoint/2010/main" val="203336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ECA6A36-0A67-4075-9BCB-207AE8F7B9FD}" type="datetimeFigureOut">
              <a:rPr lang="fr-FR" smtClean="0"/>
              <a:t>23/10/2023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C890E49-71BC-495F-9907-B1C4319D769C}" type="slidenum">
              <a:rPr lang="fr-FR" smtClean="0"/>
              <a:t>‹N°›</a:t>
            </a:fld>
            <a:endParaRPr lang="fr-FR"/>
          </a:p>
        </p:txBody>
      </p:sp>
    </p:spTree>
    <p:extLst>
      <p:ext uri="{BB962C8B-B14F-4D97-AF65-F5344CB8AC3E}">
        <p14:creationId xmlns:p14="http://schemas.microsoft.com/office/powerpoint/2010/main" val="1240504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ECA6A36-0A67-4075-9BCB-207AE8F7B9FD}" type="datetimeFigureOut">
              <a:rPr lang="fr-FR" smtClean="0"/>
              <a:t>23/10/2023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C890E49-71BC-495F-9907-B1C4319D769C}"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42867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ECA6A36-0A67-4075-9BCB-207AE8F7B9FD}" type="datetimeFigureOut">
              <a:rPr lang="fr-FR" smtClean="0"/>
              <a:t>23/10/2023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C890E49-71BC-495F-9907-B1C4319D769C}" type="slidenum">
              <a:rPr lang="fr-FR" smtClean="0"/>
              <a:t>‹N°›</a:t>
            </a:fld>
            <a:endParaRPr lang="fr-FR"/>
          </a:p>
        </p:txBody>
      </p:sp>
    </p:spTree>
    <p:extLst>
      <p:ext uri="{BB962C8B-B14F-4D97-AF65-F5344CB8AC3E}">
        <p14:creationId xmlns:p14="http://schemas.microsoft.com/office/powerpoint/2010/main" val="3121040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ECA6A36-0A67-4075-9BCB-207AE8F7B9FD}" type="datetimeFigureOut">
              <a:rPr lang="fr-FR" smtClean="0"/>
              <a:t>23/10/2023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C890E49-71BC-495F-9907-B1C4319D769C}" type="slidenum">
              <a:rPr lang="fr-FR" smtClean="0"/>
              <a:t>‹N°›</a:t>
            </a:fld>
            <a:endParaRPr lang="fr-FR"/>
          </a:p>
        </p:txBody>
      </p:sp>
    </p:spTree>
    <p:extLst>
      <p:ext uri="{BB962C8B-B14F-4D97-AF65-F5344CB8AC3E}">
        <p14:creationId xmlns:p14="http://schemas.microsoft.com/office/powerpoint/2010/main" val="2643958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ECA6A36-0A67-4075-9BCB-207AE8F7B9FD}" type="datetimeFigureOut">
              <a:rPr lang="fr-FR" smtClean="0"/>
              <a:t>23/10/2023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C890E49-71BC-495F-9907-B1C4319D769C}" type="slidenum">
              <a:rPr lang="fr-FR" smtClean="0"/>
              <a:t>‹N°›</a:t>
            </a:fld>
            <a:endParaRPr lang="fr-FR"/>
          </a:p>
        </p:txBody>
      </p:sp>
    </p:spTree>
    <p:extLst>
      <p:ext uri="{BB962C8B-B14F-4D97-AF65-F5344CB8AC3E}">
        <p14:creationId xmlns:p14="http://schemas.microsoft.com/office/powerpoint/2010/main" val="1495735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ECA6A36-0A67-4075-9BCB-207AE8F7B9FD}" type="datetimeFigureOut">
              <a:rPr lang="fr-FR" smtClean="0"/>
              <a:t>23/10/2023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890E49-71BC-495F-9907-B1C4319D769C}" type="slidenum">
              <a:rPr lang="fr-FR" smtClean="0"/>
              <a:t>‹N°›</a:t>
            </a:fld>
            <a:endParaRPr lang="fr-FR"/>
          </a:p>
        </p:txBody>
      </p:sp>
    </p:spTree>
    <p:extLst>
      <p:ext uri="{BB962C8B-B14F-4D97-AF65-F5344CB8AC3E}">
        <p14:creationId xmlns:p14="http://schemas.microsoft.com/office/powerpoint/2010/main" val="1741315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ECA6A36-0A67-4075-9BCB-207AE8F7B9FD}" type="datetimeFigureOut">
              <a:rPr lang="fr-FR" smtClean="0"/>
              <a:t>23/10/2023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890E49-71BC-495F-9907-B1C4319D769C}" type="slidenum">
              <a:rPr lang="fr-FR" smtClean="0"/>
              <a:t>‹N°›</a:t>
            </a:fld>
            <a:endParaRPr lang="fr-FR"/>
          </a:p>
        </p:txBody>
      </p:sp>
    </p:spTree>
    <p:extLst>
      <p:ext uri="{BB962C8B-B14F-4D97-AF65-F5344CB8AC3E}">
        <p14:creationId xmlns:p14="http://schemas.microsoft.com/office/powerpoint/2010/main" val="416200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ECA6A36-0A67-4075-9BCB-207AE8F7B9FD}" type="datetimeFigureOut">
              <a:rPr lang="fr-FR" smtClean="0"/>
              <a:t>23/10/2023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890E49-71BC-495F-9907-B1C4319D769C}" type="slidenum">
              <a:rPr lang="fr-FR" smtClean="0"/>
              <a:t>‹N°›</a:t>
            </a:fld>
            <a:endParaRPr lang="fr-FR"/>
          </a:p>
        </p:txBody>
      </p:sp>
    </p:spTree>
    <p:extLst>
      <p:ext uri="{BB962C8B-B14F-4D97-AF65-F5344CB8AC3E}">
        <p14:creationId xmlns:p14="http://schemas.microsoft.com/office/powerpoint/2010/main" val="96477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CA6A36-0A67-4075-9BCB-207AE8F7B9FD}" type="datetimeFigureOut">
              <a:rPr lang="fr-FR" smtClean="0"/>
              <a:t>23/10/2023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890E49-71BC-495F-9907-B1C4319D769C}" type="slidenum">
              <a:rPr lang="fr-FR" smtClean="0"/>
              <a:t>‹N°›</a:t>
            </a:fld>
            <a:endParaRPr lang="fr-FR"/>
          </a:p>
        </p:txBody>
      </p:sp>
    </p:spTree>
    <p:extLst>
      <p:ext uri="{BB962C8B-B14F-4D97-AF65-F5344CB8AC3E}">
        <p14:creationId xmlns:p14="http://schemas.microsoft.com/office/powerpoint/2010/main" val="1773904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ECA6A36-0A67-4075-9BCB-207AE8F7B9FD}" type="datetimeFigureOut">
              <a:rPr lang="fr-FR" smtClean="0"/>
              <a:t>23/10/2023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C890E49-71BC-495F-9907-B1C4319D769C}" type="slidenum">
              <a:rPr lang="fr-FR" smtClean="0"/>
              <a:t>‹N°›</a:t>
            </a:fld>
            <a:endParaRPr lang="fr-FR"/>
          </a:p>
        </p:txBody>
      </p:sp>
    </p:spTree>
    <p:extLst>
      <p:ext uri="{BB962C8B-B14F-4D97-AF65-F5344CB8AC3E}">
        <p14:creationId xmlns:p14="http://schemas.microsoft.com/office/powerpoint/2010/main" val="144220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ECA6A36-0A67-4075-9BCB-207AE8F7B9FD}" type="datetimeFigureOut">
              <a:rPr lang="fr-FR" smtClean="0"/>
              <a:t>23/10/2023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C890E49-71BC-495F-9907-B1C4319D769C}" type="slidenum">
              <a:rPr lang="fr-FR" smtClean="0"/>
              <a:t>‹N°›</a:t>
            </a:fld>
            <a:endParaRPr lang="fr-FR"/>
          </a:p>
        </p:txBody>
      </p:sp>
    </p:spTree>
    <p:extLst>
      <p:ext uri="{BB962C8B-B14F-4D97-AF65-F5344CB8AC3E}">
        <p14:creationId xmlns:p14="http://schemas.microsoft.com/office/powerpoint/2010/main" val="257137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ECA6A36-0A67-4075-9BCB-207AE8F7B9FD}" type="datetimeFigureOut">
              <a:rPr lang="fr-FR" smtClean="0"/>
              <a:t>23/10/2023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C890E49-71BC-495F-9907-B1C4319D769C}" type="slidenum">
              <a:rPr lang="fr-FR" smtClean="0"/>
              <a:t>‹N°›</a:t>
            </a:fld>
            <a:endParaRPr lang="fr-FR"/>
          </a:p>
        </p:txBody>
      </p:sp>
    </p:spTree>
    <p:extLst>
      <p:ext uri="{BB962C8B-B14F-4D97-AF65-F5344CB8AC3E}">
        <p14:creationId xmlns:p14="http://schemas.microsoft.com/office/powerpoint/2010/main" val="300132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A6A36-0A67-4075-9BCB-207AE8F7B9FD}" type="datetimeFigureOut">
              <a:rPr lang="fr-FR" smtClean="0"/>
              <a:t>23/10/2023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C890E49-71BC-495F-9907-B1C4319D769C}" type="slidenum">
              <a:rPr lang="fr-FR" smtClean="0"/>
              <a:t>‹N°›</a:t>
            </a:fld>
            <a:endParaRPr lang="fr-FR"/>
          </a:p>
        </p:txBody>
      </p:sp>
    </p:spTree>
    <p:extLst>
      <p:ext uri="{BB962C8B-B14F-4D97-AF65-F5344CB8AC3E}">
        <p14:creationId xmlns:p14="http://schemas.microsoft.com/office/powerpoint/2010/main" val="1553536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ECA6A36-0A67-4075-9BCB-207AE8F7B9FD}" type="datetimeFigureOut">
              <a:rPr lang="fr-FR" smtClean="0"/>
              <a:t>23/10/2023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C890E49-71BC-495F-9907-B1C4319D769C}" type="slidenum">
              <a:rPr lang="fr-FR" smtClean="0"/>
              <a:t>‹N°›</a:t>
            </a:fld>
            <a:endParaRPr lang="fr-FR"/>
          </a:p>
        </p:txBody>
      </p:sp>
    </p:spTree>
    <p:extLst>
      <p:ext uri="{BB962C8B-B14F-4D97-AF65-F5344CB8AC3E}">
        <p14:creationId xmlns:p14="http://schemas.microsoft.com/office/powerpoint/2010/main" val="110960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ECA6A36-0A67-4075-9BCB-207AE8F7B9FD}" type="datetimeFigureOut">
              <a:rPr lang="fr-FR" smtClean="0"/>
              <a:t>23/10/2023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C890E49-71BC-495F-9907-B1C4319D769C}" type="slidenum">
              <a:rPr lang="fr-FR" smtClean="0"/>
              <a:t>‹N°›</a:t>
            </a:fld>
            <a:endParaRPr lang="fr-FR"/>
          </a:p>
        </p:txBody>
      </p:sp>
    </p:spTree>
    <p:extLst>
      <p:ext uri="{BB962C8B-B14F-4D97-AF65-F5344CB8AC3E}">
        <p14:creationId xmlns:p14="http://schemas.microsoft.com/office/powerpoint/2010/main" val="161622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CA6A36-0A67-4075-9BCB-207AE8F7B9FD}" type="datetimeFigureOut">
              <a:rPr lang="fr-FR" smtClean="0"/>
              <a:t>23/10/2023</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890E49-71BC-495F-9907-B1C4319D769C}" type="slidenum">
              <a:rPr lang="fr-FR" smtClean="0"/>
              <a:t>‹N°›</a:t>
            </a:fld>
            <a:endParaRPr lang="fr-FR"/>
          </a:p>
        </p:txBody>
      </p:sp>
    </p:spTree>
    <p:extLst>
      <p:ext uri="{BB962C8B-B14F-4D97-AF65-F5344CB8AC3E}">
        <p14:creationId xmlns:p14="http://schemas.microsoft.com/office/powerpoint/2010/main" val="193783773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100000"/>
                    </a14:imgEffect>
                    <a14:imgEffect>
                      <a14:colorTemperature colorTemp="7200"/>
                    </a14:imgEffect>
                    <a14:imgEffect>
                      <a14:saturation sat="0"/>
                    </a14:imgEffect>
                    <a14:imgEffect>
                      <a14:brightnessContrast bright="-61000" contrast="30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6AFEE2-20CD-68D4-58AD-DECD5E31CC3A}"/>
              </a:ext>
            </a:extLst>
          </p:cNvPr>
          <p:cNvSpPr>
            <a:spLocks noGrp="1"/>
          </p:cNvSpPr>
          <p:nvPr>
            <p:ph type="ctrTitle"/>
          </p:nvPr>
        </p:nvSpPr>
        <p:spPr>
          <a:xfrm>
            <a:off x="1700212" y="792479"/>
            <a:ext cx="8791575" cy="2400301"/>
          </a:xfrm>
        </p:spPr>
        <p:txBody>
          <a:bodyPr>
            <a:normAutofit/>
          </a:bodyPr>
          <a:lstStyle/>
          <a:p>
            <a:pPr algn="ctr"/>
            <a:r>
              <a:rPr lang="fr-FR" sz="8000" b="1" i="1" dirty="0"/>
              <a:t>AGDLP/ADUDLP</a:t>
            </a:r>
            <a:br>
              <a:rPr lang="fr-FR" sz="8000" b="1" i="1" dirty="0"/>
            </a:br>
            <a:r>
              <a:rPr lang="fr-FR" sz="3200" b="1" i="1" dirty="0" err="1"/>
              <a:t>account</a:t>
            </a:r>
            <a:r>
              <a:rPr lang="fr-FR" sz="3200" b="1" i="1" dirty="0"/>
              <a:t> global, </a:t>
            </a:r>
            <a:r>
              <a:rPr lang="fr-FR" sz="3200" b="1" i="1" dirty="0" err="1"/>
              <a:t>universal</a:t>
            </a:r>
            <a:r>
              <a:rPr lang="fr-FR" sz="3200" b="1" i="1" dirty="0"/>
              <a:t>, </a:t>
            </a:r>
            <a:r>
              <a:rPr lang="fr-FR" sz="3200" b="1" i="1" dirty="0" err="1"/>
              <a:t>domain</a:t>
            </a:r>
            <a:r>
              <a:rPr lang="fr-FR" sz="3200" b="1" i="1" dirty="0"/>
              <a:t> local, permissions</a:t>
            </a:r>
            <a:endParaRPr lang="fr-FR" sz="8000" b="1" i="1" dirty="0"/>
          </a:p>
        </p:txBody>
      </p:sp>
      <p:sp>
        <p:nvSpPr>
          <p:cNvPr id="3" name="Sous-titre 2">
            <a:extLst>
              <a:ext uri="{FF2B5EF4-FFF2-40B4-BE49-F238E27FC236}">
                <a16:creationId xmlns:a16="http://schemas.microsoft.com/office/drawing/2014/main" id="{0EA03783-9211-AF44-AF21-E43B9AEB993D}"/>
              </a:ext>
            </a:extLst>
          </p:cNvPr>
          <p:cNvSpPr>
            <a:spLocks noGrp="1"/>
          </p:cNvSpPr>
          <p:nvPr>
            <p:ph type="subTitle" idx="1"/>
          </p:nvPr>
        </p:nvSpPr>
        <p:spPr/>
        <p:txBody>
          <a:bodyPr>
            <a:normAutofit/>
          </a:bodyPr>
          <a:lstStyle/>
          <a:p>
            <a:pPr algn="ctr"/>
            <a:r>
              <a:rPr lang="fr-FR" sz="4400" b="1" dirty="0"/>
              <a:t>BONNE GESTION DE DROITS SUR UN SERVEUR DE FICHIER WINDOWS</a:t>
            </a:r>
          </a:p>
        </p:txBody>
      </p:sp>
    </p:spTree>
    <p:extLst>
      <p:ext uri="{BB962C8B-B14F-4D97-AF65-F5344CB8AC3E}">
        <p14:creationId xmlns:p14="http://schemas.microsoft.com/office/powerpoint/2010/main" val="186735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brightnessContrast bright="-61000" contrast="30000"/>
                    </a14:imgEffect>
                  </a14:imgLayer>
                </a14:imgProps>
              </a:ext>
            </a:extLst>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696DAA-CC3B-1D16-77AA-4B3A0B99EA22}"/>
              </a:ext>
            </a:extLst>
          </p:cNvPr>
          <p:cNvSpPr>
            <a:spLocks noGrp="1"/>
          </p:cNvSpPr>
          <p:nvPr>
            <p:ph type="title"/>
          </p:nvPr>
        </p:nvSpPr>
        <p:spPr/>
        <p:txBody>
          <a:bodyPr>
            <a:normAutofit/>
          </a:bodyPr>
          <a:lstStyle/>
          <a:p>
            <a:pPr algn="ctr"/>
            <a:r>
              <a:rPr lang="fr-FR" sz="5400" b="1" dirty="0"/>
              <a:t>SOMMAIRE:</a:t>
            </a:r>
          </a:p>
        </p:txBody>
      </p:sp>
      <p:sp>
        <p:nvSpPr>
          <p:cNvPr id="3" name="Espace réservé du contenu 2">
            <a:extLst>
              <a:ext uri="{FF2B5EF4-FFF2-40B4-BE49-F238E27FC236}">
                <a16:creationId xmlns:a16="http://schemas.microsoft.com/office/drawing/2014/main" id="{3AD6B64D-4FBD-D6B9-733F-12728113814F}"/>
              </a:ext>
            </a:extLst>
          </p:cNvPr>
          <p:cNvSpPr>
            <a:spLocks noGrp="1"/>
          </p:cNvSpPr>
          <p:nvPr>
            <p:ph idx="1"/>
          </p:nvPr>
        </p:nvSpPr>
        <p:spPr>
          <a:xfrm>
            <a:off x="1141411" y="2692377"/>
            <a:ext cx="9905999" cy="3965097"/>
          </a:xfrm>
        </p:spPr>
        <p:txBody>
          <a:bodyPr numCol="2">
            <a:noAutofit/>
          </a:bodyPr>
          <a:lstStyle/>
          <a:p>
            <a:r>
              <a:rPr lang="fr-FR" sz="2800" b="1" u="sng" dirty="0"/>
              <a:t>LES TYPES DE GROUPES:</a:t>
            </a:r>
          </a:p>
          <a:p>
            <a:r>
              <a:rPr lang="fr-FR" sz="3200" b="1" dirty="0"/>
              <a:t>Sécurité</a:t>
            </a:r>
          </a:p>
          <a:p>
            <a:r>
              <a:rPr lang="fr-FR" sz="3200" b="1" dirty="0"/>
              <a:t>Distribution</a:t>
            </a:r>
          </a:p>
          <a:p>
            <a:endParaRPr lang="fr-FR" sz="3200" b="1" dirty="0"/>
          </a:p>
          <a:p>
            <a:endParaRPr lang="fr-FR" sz="3200" b="1" dirty="0"/>
          </a:p>
          <a:p>
            <a:endParaRPr lang="fr-FR" sz="3200" b="1" dirty="0"/>
          </a:p>
          <a:p>
            <a:endParaRPr lang="fr-FR" sz="3200" b="1" dirty="0"/>
          </a:p>
          <a:p>
            <a:endParaRPr lang="fr-FR" sz="3200" b="1" dirty="0"/>
          </a:p>
          <a:p>
            <a:r>
              <a:rPr lang="fr-FR" sz="2800" b="1" u="sng" dirty="0"/>
              <a:t>LE PRINCIPE D’IMBRICATION:</a:t>
            </a:r>
          </a:p>
          <a:p>
            <a:r>
              <a:rPr lang="fr-FR" sz="3200" b="1" dirty="0"/>
              <a:t>Groupe Universel</a:t>
            </a:r>
          </a:p>
          <a:p>
            <a:r>
              <a:rPr lang="fr-FR" sz="3200" b="1" dirty="0"/>
              <a:t>Groupe Global</a:t>
            </a:r>
          </a:p>
          <a:p>
            <a:r>
              <a:rPr lang="fr-FR" sz="3200" b="1" dirty="0"/>
              <a:t>Groupe Local</a:t>
            </a:r>
          </a:p>
          <a:p>
            <a:r>
              <a:rPr lang="fr-FR" sz="3200" b="1" dirty="0"/>
              <a:t>L’imbrication</a:t>
            </a:r>
          </a:p>
          <a:p>
            <a:endParaRPr lang="fr-FR" sz="1800" b="1" dirty="0"/>
          </a:p>
          <a:p>
            <a:endParaRPr lang="fr-FR" sz="3200" b="1" dirty="0"/>
          </a:p>
          <a:p>
            <a:endParaRPr lang="fr-FR" sz="3200" b="1" dirty="0"/>
          </a:p>
          <a:p>
            <a:endParaRPr lang="fr-FR" sz="3200" b="1" dirty="0"/>
          </a:p>
        </p:txBody>
      </p:sp>
    </p:spTree>
    <p:extLst>
      <p:ext uri="{BB962C8B-B14F-4D97-AF65-F5344CB8AC3E}">
        <p14:creationId xmlns:p14="http://schemas.microsoft.com/office/powerpoint/2010/main" val="2534983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brightnessContrast bright="-61000" contrast="30000"/>
                    </a14:imgEffect>
                  </a14:imgLayer>
                </a14:imgProps>
              </a:ext>
            </a:extLst>
          </a:blip>
          <a:stretch/>
        </a:blip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6900EF98-2159-BC21-954F-982E70B2D3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933" y="5117432"/>
            <a:ext cx="3069140" cy="1740568"/>
          </a:xfrm>
          <a:prstGeom prst="rect">
            <a:avLst/>
          </a:prstGeom>
        </p:spPr>
      </p:pic>
      <p:pic>
        <p:nvPicPr>
          <p:cNvPr id="7" name="Image 6">
            <a:extLst>
              <a:ext uri="{FF2B5EF4-FFF2-40B4-BE49-F238E27FC236}">
                <a16:creationId xmlns:a16="http://schemas.microsoft.com/office/drawing/2014/main" id="{DC274501-9AB2-B491-815B-9B5DD9594E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7947" y="783092"/>
            <a:ext cx="2852054" cy="3240970"/>
          </a:xfrm>
          <a:prstGeom prst="rect">
            <a:avLst/>
          </a:prstGeom>
        </p:spPr>
      </p:pic>
      <p:sp>
        <p:nvSpPr>
          <p:cNvPr id="2" name="Titre 1">
            <a:extLst>
              <a:ext uri="{FF2B5EF4-FFF2-40B4-BE49-F238E27FC236}">
                <a16:creationId xmlns:a16="http://schemas.microsoft.com/office/drawing/2014/main" id="{85696DAA-CC3B-1D16-77AA-4B3A0B99EA22}"/>
              </a:ext>
            </a:extLst>
          </p:cNvPr>
          <p:cNvSpPr>
            <a:spLocks noGrp="1"/>
          </p:cNvSpPr>
          <p:nvPr>
            <p:ph type="title"/>
          </p:nvPr>
        </p:nvSpPr>
        <p:spPr>
          <a:xfrm>
            <a:off x="1141413" y="618518"/>
            <a:ext cx="9905998" cy="905482"/>
          </a:xfrm>
        </p:spPr>
        <p:txBody>
          <a:bodyPr>
            <a:normAutofit/>
          </a:bodyPr>
          <a:lstStyle/>
          <a:p>
            <a:pPr algn="ctr"/>
            <a:r>
              <a:rPr lang="fr-FR" sz="4400" b="1" u="sng" dirty="0"/>
              <a:t>Les types de groupes</a:t>
            </a:r>
          </a:p>
        </p:txBody>
      </p:sp>
      <p:sp>
        <p:nvSpPr>
          <p:cNvPr id="3" name="Espace réservé du contenu 2">
            <a:extLst>
              <a:ext uri="{FF2B5EF4-FFF2-40B4-BE49-F238E27FC236}">
                <a16:creationId xmlns:a16="http://schemas.microsoft.com/office/drawing/2014/main" id="{3AD6B64D-4FBD-D6B9-733F-12728113814F}"/>
              </a:ext>
            </a:extLst>
          </p:cNvPr>
          <p:cNvSpPr>
            <a:spLocks noGrp="1"/>
          </p:cNvSpPr>
          <p:nvPr>
            <p:ph idx="1"/>
          </p:nvPr>
        </p:nvSpPr>
        <p:spPr>
          <a:xfrm>
            <a:off x="1141412" y="1524000"/>
            <a:ext cx="9905999" cy="5133474"/>
          </a:xfrm>
        </p:spPr>
        <p:txBody>
          <a:bodyPr/>
          <a:lstStyle/>
          <a:p>
            <a:r>
              <a:rPr lang="fr-FR" sz="3200" b="1" u="sng" dirty="0"/>
              <a:t>Sécurité:</a:t>
            </a:r>
          </a:p>
          <a:p>
            <a:pPr marL="0" indent="0">
              <a:buNone/>
            </a:pPr>
            <a:r>
              <a:rPr lang="fr-FR" sz="2800" b="1" dirty="0"/>
              <a:t>Gère les autorisation d’accès aux ressources (partages de dossier, de fichiers, imprimantes, </a:t>
            </a:r>
            <a:r>
              <a:rPr lang="fr-FR" sz="2800" b="1" dirty="0" err="1"/>
              <a:t>bereau</a:t>
            </a:r>
            <a:r>
              <a:rPr lang="fr-FR" sz="2800" b="1" dirty="0"/>
              <a:t> à distance…)</a:t>
            </a:r>
          </a:p>
          <a:p>
            <a:pPr marL="0" indent="0">
              <a:buNone/>
            </a:pPr>
            <a:endParaRPr lang="fr-FR" dirty="0"/>
          </a:p>
          <a:p>
            <a:r>
              <a:rPr lang="fr-FR" sz="3200" b="1" u="sng" dirty="0"/>
              <a:t>Distribution:</a:t>
            </a:r>
          </a:p>
          <a:p>
            <a:pPr marL="0" indent="0">
              <a:buNone/>
            </a:pPr>
            <a:r>
              <a:rPr lang="fr-FR" sz="2800" b="1" dirty="0"/>
              <a:t>Utilisé pour les applications de messagerie et n’a aucune notion de sécurité, par exemple pour diffuser les mails pour un groupe d’utilisateurs</a:t>
            </a:r>
          </a:p>
          <a:p>
            <a:pPr marL="0" indent="0">
              <a:buNone/>
            </a:pPr>
            <a:endParaRPr lang="fr-FR" dirty="0"/>
          </a:p>
        </p:txBody>
      </p:sp>
    </p:spTree>
    <p:extLst>
      <p:ext uri="{BB962C8B-B14F-4D97-AF65-F5344CB8AC3E}">
        <p14:creationId xmlns:p14="http://schemas.microsoft.com/office/powerpoint/2010/main" val="325910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brightnessContrast bright="-61000" contrast="30000"/>
                    </a14:imgEffect>
                  </a14:imgLayer>
                </a14:imgProps>
              </a:ext>
            </a:extLst>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696DAA-CC3B-1D16-77AA-4B3A0B99EA22}"/>
              </a:ext>
            </a:extLst>
          </p:cNvPr>
          <p:cNvSpPr>
            <a:spLocks noGrp="1"/>
          </p:cNvSpPr>
          <p:nvPr>
            <p:ph type="title"/>
          </p:nvPr>
        </p:nvSpPr>
        <p:spPr>
          <a:xfrm>
            <a:off x="1141413" y="618518"/>
            <a:ext cx="9905998" cy="905482"/>
          </a:xfrm>
        </p:spPr>
        <p:txBody>
          <a:bodyPr>
            <a:normAutofit/>
          </a:bodyPr>
          <a:lstStyle/>
          <a:p>
            <a:pPr algn="ctr"/>
            <a:r>
              <a:rPr lang="fr-FR" sz="4400" b="1" u="sng" dirty="0"/>
              <a:t>L’ IMBRICATION DES GROUPES</a:t>
            </a:r>
          </a:p>
        </p:txBody>
      </p:sp>
      <p:sp>
        <p:nvSpPr>
          <p:cNvPr id="3" name="Espace réservé du contenu 2">
            <a:extLst>
              <a:ext uri="{FF2B5EF4-FFF2-40B4-BE49-F238E27FC236}">
                <a16:creationId xmlns:a16="http://schemas.microsoft.com/office/drawing/2014/main" id="{3AD6B64D-4FBD-D6B9-733F-12728113814F}"/>
              </a:ext>
            </a:extLst>
          </p:cNvPr>
          <p:cNvSpPr>
            <a:spLocks noGrp="1"/>
          </p:cNvSpPr>
          <p:nvPr>
            <p:ph idx="1"/>
          </p:nvPr>
        </p:nvSpPr>
        <p:spPr>
          <a:xfrm>
            <a:off x="1141412" y="1363579"/>
            <a:ext cx="10055977" cy="5293895"/>
          </a:xfrm>
        </p:spPr>
        <p:txBody>
          <a:bodyPr/>
          <a:lstStyle/>
          <a:p>
            <a:pPr marL="0" indent="0">
              <a:buNone/>
            </a:pPr>
            <a:r>
              <a:rPr lang="fr-FR" sz="3200" b="1" u="sng" dirty="0"/>
              <a:t>OBJECTIF:</a:t>
            </a:r>
          </a:p>
          <a:p>
            <a:pPr marL="0" indent="0">
              <a:buNone/>
            </a:pPr>
            <a:r>
              <a:rPr lang="fr-FR" sz="2800" b="1" dirty="0"/>
              <a:t>Bien structurer et organiser les permissions (avoir des groupes avec des noms bien clairs) pour optimiser et renforcer la sécurité au sein du domaine.</a:t>
            </a:r>
          </a:p>
          <a:p>
            <a:pPr marL="0" indent="0">
              <a:buNone/>
            </a:pPr>
            <a:endParaRPr lang="fr-FR" b="1" dirty="0"/>
          </a:p>
        </p:txBody>
      </p:sp>
      <p:pic>
        <p:nvPicPr>
          <p:cNvPr id="5" name="Image 4">
            <a:extLst>
              <a:ext uri="{FF2B5EF4-FFF2-40B4-BE49-F238E27FC236}">
                <a16:creationId xmlns:a16="http://schemas.microsoft.com/office/drawing/2014/main" id="{998CD15A-97CD-8A7D-443B-50A0759FE2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5499" y="3048000"/>
            <a:ext cx="5838095" cy="3609474"/>
          </a:xfrm>
          <a:prstGeom prst="rect">
            <a:avLst/>
          </a:prstGeom>
        </p:spPr>
      </p:pic>
    </p:spTree>
    <p:extLst>
      <p:ext uri="{BB962C8B-B14F-4D97-AF65-F5344CB8AC3E}">
        <p14:creationId xmlns:p14="http://schemas.microsoft.com/office/powerpoint/2010/main" val="313631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brightnessContrast bright="-61000" contrast="30000"/>
                    </a14:imgEffect>
                  </a14:imgLayer>
                </a14:imgProps>
              </a:ext>
            </a:extLst>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696DAA-CC3B-1D16-77AA-4B3A0B99EA22}"/>
              </a:ext>
            </a:extLst>
          </p:cNvPr>
          <p:cNvSpPr>
            <a:spLocks noGrp="1"/>
          </p:cNvSpPr>
          <p:nvPr>
            <p:ph type="title"/>
          </p:nvPr>
        </p:nvSpPr>
        <p:spPr>
          <a:xfrm>
            <a:off x="1141412" y="200526"/>
            <a:ext cx="9905998" cy="905482"/>
          </a:xfrm>
        </p:spPr>
        <p:txBody>
          <a:bodyPr>
            <a:normAutofit/>
          </a:bodyPr>
          <a:lstStyle/>
          <a:p>
            <a:pPr algn="ctr"/>
            <a:r>
              <a:rPr lang="fr-FR" sz="4400" b="1" u="sng" dirty="0"/>
              <a:t>Les </a:t>
            </a:r>
            <a:r>
              <a:rPr lang="fr-FR" sz="4400" b="1" u="sng"/>
              <a:t>differents groupes</a:t>
            </a:r>
            <a:endParaRPr lang="fr-FR" sz="4400" b="1" u="sng" dirty="0"/>
          </a:p>
        </p:txBody>
      </p:sp>
      <p:sp>
        <p:nvSpPr>
          <p:cNvPr id="3" name="Espace réservé du contenu 2">
            <a:extLst>
              <a:ext uri="{FF2B5EF4-FFF2-40B4-BE49-F238E27FC236}">
                <a16:creationId xmlns:a16="http://schemas.microsoft.com/office/drawing/2014/main" id="{3AD6B64D-4FBD-D6B9-733F-12728113814F}"/>
              </a:ext>
            </a:extLst>
          </p:cNvPr>
          <p:cNvSpPr>
            <a:spLocks noGrp="1"/>
          </p:cNvSpPr>
          <p:nvPr>
            <p:ph idx="1"/>
          </p:nvPr>
        </p:nvSpPr>
        <p:spPr>
          <a:xfrm>
            <a:off x="1141412" y="1106009"/>
            <a:ext cx="10055977" cy="5551466"/>
          </a:xfrm>
        </p:spPr>
        <p:txBody>
          <a:bodyPr>
            <a:normAutofit/>
          </a:bodyPr>
          <a:lstStyle/>
          <a:p>
            <a:r>
              <a:rPr lang="fr-FR" sz="2000" b="1" u="sng" dirty="0"/>
              <a:t>Le groupe universel:</a:t>
            </a:r>
            <a:r>
              <a:rPr lang="fr-FR" sz="2000" b="1" dirty="0"/>
              <a:t> peut contenir des comptes utilisateurs, groupes globaux de n’importe quel domaine de la forêt. Il a une portée maximale car accessible dans l’ensemble de la forêt.</a:t>
            </a:r>
          </a:p>
          <a:p>
            <a:pPr marL="0" indent="0">
              <a:buNone/>
            </a:pPr>
            <a:endParaRPr lang="fr-FR" sz="2000" b="1" dirty="0"/>
          </a:p>
          <a:p>
            <a:r>
              <a:rPr lang="fr-FR" sz="2000" b="1" u="sng" dirty="0"/>
              <a:t>Le groupe global:</a:t>
            </a:r>
            <a:r>
              <a:rPr lang="fr-FR" sz="2000" b="1" dirty="0"/>
              <a:t> peut contenir les comptes utilisateurs, groupes globaux du même domaine et tout objet d’un domaine approuvé. Il peut être utilisé pour donner des permissions aux ressources de son propre domaine et ceux qui one une relation d’approbation au sein de la forêt.</a:t>
            </a:r>
          </a:p>
          <a:p>
            <a:pPr marL="0" indent="0">
              <a:buNone/>
            </a:pPr>
            <a:endParaRPr lang="fr-FR" sz="2000" b="1" dirty="0"/>
          </a:p>
          <a:p>
            <a:r>
              <a:rPr lang="fr-FR" sz="2000" b="1" u="sng" dirty="0"/>
              <a:t>Le groupe de domaine local:</a:t>
            </a:r>
            <a:r>
              <a:rPr lang="fr-FR" sz="2000" b="1" dirty="0"/>
              <a:t> peut contenir des utilisateurs des groupes globaux et universels de tous les domaines de la forêt et des groupes de domaine local de son propre domaine. Il peut être seulement utilisé pour fixer les </a:t>
            </a:r>
            <a:r>
              <a:rPr lang="fr-FR" sz="2000" b="1" dirty="0" err="1"/>
              <a:t>mermissions</a:t>
            </a:r>
            <a:r>
              <a:rPr lang="fr-FR" sz="2000" b="1" dirty="0"/>
              <a:t> à des ressources dans le domaine dans lequel il à été créé.</a:t>
            </a:r>
          </a:p>
        </p:txBody>
      </p:sp>
    </p:spTree>
    <p:extLst>
      <p:ext uri="{BB962C8B-B14F-4D97-AF65-F5344CB8AC3E}">
        <p14:creationId xmlns:p14="http://schemas.microsoft.com/office/powerpoint/2010/main" val="272196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brightnessContrast bright="-61000" contrast="30000"/>
                    </a14:imgEffect>
                  </a14:imgLayer>
                </a14:imgProps>
              </a:ext>
            </a:extLst>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696DAA-CC3B-1D16-77AA-4B3A0B99EA22}"/>
              </a:ext>
            </a:extLst>
          </p:cNvPr>
          <p:cNvSpPr>
            <a:spLocks noGrp="1"/>
          </p:cNvSpPr>
          <p:nvPr>
            <p:ph type="title"/>
          </p:nvPr>
        </p:nvSpPr>
        <p:spPr>
          <a:xfrm>
            <a:off x="1141413" y="618518"/>
            <a:ext cx="9905998" cy="905482"/>
          </a:xfrm>
        </p:spPr>
        <p:txBody>
          <a:bodyPr>
            <a:normAutofit/>
          </a:bodyPr>
          <a:lstStyle/>
          <a:p>
            <a:pPr algn="ctr"/>
            <a:r>
              <a:rPr lang="fr-FR" sz="4400" b="1" u="sng" dirty="0"/>
              <a:t>l’imbrication</a:t>
            </a:r>
          </a:p>
        </p:txBody>
      </p:sp>
      <p:sp>
        <p:nvSpPr>
          <p:cNvPr id="7" name="Espace réservé du contenu 6">
            <a:extLst>
              <a:ext uri="{FF2B5EF4-FFF2-40B4-BE49-F238E27FC236}">
                <a16:creationId xmlns:a16="http://schemas.microsoft.com/office/drawing/2014/main" id="{B3ED0CE7-049A-576F-28AA-AB856CE3CC2E}"/>
              </a:ext>
            </a:extLst>
          </p:cNvPr>
          <p:cNvSpPr>
            <a:spLocks noGrp="1"/>
          </p:cNvSpPr>
          <p:nvPr>
            <p:ph idx="1"/>
          </p:nvPr>
        </p:nvSpPr>
        <p:spPr>
          <a:xfrm>
            <a:off x="834189" y="1463842"/>
            <a:ext cx="10748211" cy="5334000"/>
          </a:xfrm>
        </p:spPr>
        <p:txBody>
          <a:bodyPr/>
          <a:lstStyle/>
          <a:p>
            <a:r>
              <a:rPr lang="fr-FR" dirty="0"/>
              <a:t>Pour résumer simplement, on utilisera le groupe global pour les utilisateurs et on gèrera les accès de ceux-ci avec le groupe du domaine local dans lequel on pourra placer le groupe global. Le groupe universel rajoutera une couche de sécurité.</a:t>
            </a:r>
          </a:p>
        </p:txBody>
      </p:sp>
      <p:sp>
        <p:nvSpPr>
          <p:cNvPr id="11" name="Triangle isocèle 10">
            <a:extLst>
              <a:ext uri="{FF2B5EF4-FFF2-40B4-BE49-F238E27FC236}">
                <a16:creationId xmlns:a16="http://schemas.microsoft.com/office/drawing/2014/main" id="{5A8B57C0-7531-E7D6-119E-BD15938362A0}"/>
              </a:ext>
            </a:extLst>
          </p:cNvPr>
          <p:cNvSpPr/>
          <p:nvPr/>
        </p:nvSpPr>
        <p:spPr>
          <a:xfrm>
            <a:off x="2566737" y="3769895"/>
            <a:ext cx="737937" cy="72189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a:extLst>
              <a:ext uri="{FF2B5EF4-FFF2-40B4-BE49-F238E27FC236}">
                <a16:creationId xmlns:a16="http://schemas.microsoft.com/office/drawing/2014/main" id="{BA79C72B-90C1-67CA-07C8-B903FE04C6BC}"/>
              </a:ext>
            </a:extLst>
          </p:cNvPr>
          <p:cNvPicPr>
            <a:picLocks noChangeAspect="1"/>
          </p:cNvPicPr>
          <p:nvPr/>
        </p:nvPicPr>
        <p:blipFill>
          <a:blip r:embed="rId4"/>
          <a:stretch>
            <a:fillRect/>
          </a:stretch>
        </p:blipFill>
        <p:spPr>
          <a:xfrm>
            <a:off x="3304674" y="4965225"/>
            <a:ext cx="755970" cy="743776"/>
          </a:xfrm>
          <a:prstGeom prst="rect">
            <a:avLst/>
          </a:prstGeom>
        </p:spPr>
      </p:pic>
      <p:pic>
        <p:nvPicPr>
          <p:cNvPr id="13" name="Image 12">
            <a:extLst>
              <a:ext uri="{FF2B5EF4-FFF2-40B4-BE49-F238E27FC236}">
                <a16:creationId xmlns:a16="http://schemas.microsoft.com/office/drawing/2014/main" id="{9400B05D-6DC2-A51D-1958-424927BD0F45}"/>
              </a:ext>
            </a:extLst>
          </p:cNvPr>
          <p:cNvPicPr>
            <a:picLocks noChangeAspect="1"/>
          </p:cNvPicPr>
          <p:nvPr/>
        </p:nvPicPr>
        <p:blipFill>
          <a:blip r:embed="rId4"/>
          <a:stretch>
            <a:fillRect/>
          </a:stretch>
        </p:blipFill>
        <p:spPr>
          <a:xfrm>
            <a:off x="1810767" y="4965225"/>
            <a:ext cx="755970" cy="743776"/>
          </a:xfrm>
          <a:prstGeom prst="rect">
            <a:avLst/>
          </a:prstGeom>
        </p:spPr>
      </p:pic>
      <p:cxnSp>
        <p:nvCxnSpPr>
          <p:cNvPr id="15" name="Connecteur droit 14">
            <a:extLst>
              <a:ext uri="{FF2B5EF4-FFF2-40B4-BE49-F238E27FC236}">
                <a16:creationId xmlns:a16="http://schemas.microsoft.com/office/drawing/2014/main" id="{18899713-F49D-08A1-7276-CEBAB5219B87}"/>
              </a:ext>
            </a:extLst>
          </p:cNvPr>
          <p:cNvCxnSpPr>
            <a:stCxn id="11" idx="2"/>
            <a:endCxn id="13" idx="0"/>
          </p:cNvCxnSpPr>
          <p:nvPr/>
        </p:nvCxnSpPr>
        <p:spPr>
          <a:xfrm flipH="1">
            <a:off x="2188752" y="4491789"/>
            <a:ext cx="377985" cy="473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305F658A-E54A-C988-9D55-181360C92C90}"/>
              </a:ext>
            </a:extLst>
          </p:cNvPr>
          <p:cNvCxnSpPr>
            <a:stCxn id="12" idx="0"/>
            <a:endCxn id="11" idx="4"/>
          </p:cNvCxnSpPr>
          <p:nvPr/>
        </p:nvCxnSpPr>
        <p:spPr>
          <a:xfrm flipH="1" flipV="1">
            <a:off x="3304674" y="4491789"/>
            <a:ext cx="377985" cy="473436"/>
          </a:xfrm>
          <a:prstGeom prst="line">
            <a:avLst/>
          </a:prstGeom>
        </p:spPr>
        <p:style>
          <a:lnRef idx="1">
            <a:schemeClr val="accent1"/>
          </a:lnRef>
          <a:fillRef idx="0">
            <a:schemeClr val="accent1"/>
          </a:fillRef>
          <a:effectRef idx="0">
            <a:schemeClr val="accent1"/>
          </a:effectRef>
          <a:fontRef idx="minor">
            <a:schemeClr val="tx1"/>
          </a:fontRef>
        </p:style>
      </p:cxnSp>
      <p:sp>
        <p:nvSpPr>
          <p:cNvPr id="19" name="Ellipse 18">
            <a:extLst>
              <a:ext uri="{FF2B5EF4-FFF2-40B4-BE49-F238E27FC236}">
                <a16:creationId xmlns:a16="http://schemas.microsoft.com/office/drawing/2014/main" id="{2A6FDC79-7858-9A0E-5ACA-B1910D333885}"/>
              </a:ext>
            </a:extLst>
          </p:cNvPr>
          <p:cNvSpPr/>
          <p:nvPr/>
        </p:nvSpPr>
        <p:spPr>
          <a:xfrm>
            <a:off x="1548526" y="4694557"/>
            <a:ext cx="1280451" cy="1502796"/>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riangle isocèle 23">
            <a:extLst>
              <a:ext uri="{FF2B5EF4-FFF2-40B4-BE49-F238E27FC236}">
                <a16:creationId xmlns:a16="http://schemas.microsoft.com/office/drawing/2014/main" id="{5C74B400-8F9A-52CC-8BF4-55C3D26A7053}"/>
              </a:ext>
            </a:extLst>
          </p:cNvPr>
          <p:cNvSpPr/>
          <p:nvPr/>
        </p:nvSpPr>
        <p:spPr>
          <a:xfrm>
            <a:off x="5243623" y="4938418"/>
            <a:ext cx="667909" cy="721894"/>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pic>
        <p:nvPicPr>
          <p:cNvPr id="25" name="Image 24">
            <a:extLst>
              <a:ext uri="{FF2B5EF4-FFF2-40B4-BE49-F238E27FC236}">
                <a16:creationId xmlns:a16="http://schemas.microsoft.com/office/drawing/2014/main" id="{05490C27-ECEC-AF8D-1343-4CB24E6B93F2}"/>
              </a:ext>
            </a:extLst>
          </p:cNvPr>
          <p:cNvPicPr>
            <a:picLocks noChangeAspect="1"/>
          </p:cNvPicPr>
          <p:nvPr/>
        </p:nvPicPr>
        <p:blipFill>
          <a:blip r:embed="rId5"/>
          <a:stretch>
            <a:fillRect/>
          </a:stretch>
        </p:blipFill>
        <p:spPr>
          <a:xfrm>
            <a:off x="5911532" y="3789033"/>
            <a:ext cx="688908" cy="743776"/>
          </a:xfrm>
          <a:prstGeom prst="rect">
            <a:avLst/>
          </a:prstGeom>
        </p:spPr>
      </p:pic>
      <p:pic>
        <p:nvPicPr>
          <p:cNvPr id="26" name="Image 25">
            <a:extLst>
              <a:ext uri="{FF2B5EF4-FFF2-40B4-BE49-F238E27FC236}">
                <a16:creationId xmlns:a16="http://schemas.microsoft.com/office/drawing/2014/main" id="{BC2F7489-14E7-BEAD-E115-894FB5502FD7}"/>
              </a:ext>
            </a:extLst>
          </p:cNvPr>
          <p:cNvPicPr>
            <a:picLocks noChangeAspect="1"/>
          </p:cNvPicPr>
          <p:nvPr/>
        </p:nvPicPr>
        <p:blipFill>
          <a:blip r:embed="rId5"/>
          <a:stretch>
            <a:fillRect/>
          </a:stretch>
        </p:blipFill>
        <p:spPr>
          <a:xfrm>
            <a:off x="6599167" y="4916536"/>
            <a:ext cx="688908" cy="743776"/>
          </a:xfrm>
          <a:prstGeom prst="rect">
            <a:avLst/>
          </a:prstGeom>
        </p:spPr>
      </p:pic>
      <p:cxnSp>
        <p:nvCxnSpPr>
          <p:cNvPr id="30" name="Connecteur droit 29">
            <a:extLst>
              <a:ext uri="{FF2B5EF4-FFF2-40B4-BE49-F238E27FC236}">
                <a16:creationId xmlns:a16="http://schemas.microsoft.com/office/drawing/2014/main" id="{B20CFA2F-D479-55C1-01F8-29BA857B8299}"/>
              </a:ext>
            </a:extLst>
          </p:cNvPr>
          <p:cNvCxnSpPr>
            <a:cxnSpLocks/>
            <a:endCxn id="24" idx="0"/>
          </p:cNvCxnSpPr>
          <p:nvPr/>
        </p:nvCxnSpPr>
        <p:spPr>
          <a:xfrm flipH="1">
            <a:off x="5577578" y="4491789"/>
            <a:ext cx="333954" cy="446629"/>
          </a:xfrm>
          <a:prstGeom prst="line">
            <a:avLst/>
          </a:prstGeom>
        </p:spPr>
        <p:style>
          <a:lnRef idx="1">
            <a:schemeClr val="accent3"/>
          </a:lnRef>
          <a:fillRef idx="0">
            <a:schemeClr val="accent3"/>
          </a:fillRef>
          <a:effectRef idx="0">
            <a:schemeClr val="accent3"/>
          </a:effectRef>
          <a:fontRef idx="minor">
            <a:schemeClr val="tx1"/>
          </a:fontRef>
        </p:style>
      </p:cxnSp>
      <p:cxnSp>
        <p:nvCxnSpPr>
          <p:cNvPr id="33" name="Connecteur droit 32">
            <a:extLst>
              <a:ext uri="{FF2B5EF4-FFF2-40B4-BE49-F238E27FC236}">
                <a16:creationId xmlns:a16="http://schemas.microsoft.com/office/drawing/2014/main" id="{6398B123-9F50-307E-D0B9-3C27F6ADB8A7}"/>
              </a:ext>
            </a:extLst>
          </p:cNvPr>
          <p:cNvCxnSpPr>
            <a:cxnSpLocks/>
            <a:stCxn id="26" idx="0"/>
          </p:cNvCxnSpPr>
          <p:nvPr/>
        </p:nvCxnSpPr>
        <p:spPr>
          <a:xfrm flipH="1" flipV="1">
            <a:off x="6599167" y="4532809"/>
            <a:ext cx="344454" cy="383727"/>
          </a:xfrm>
          <a:prstGeom prst="line">
            <a:avLst/>
          </a:prstGeom>
        </p:spPr>
        <p:style>
          <a:lnRef idx="1">
            <a:schemeClr val="accent3"/>
          </a:lnRef>
          <a:fillRef idx="0">
            <a:schemeClr val="accent3"/>
          </a:fillRef>
          <a:effectRef idx="0">
            <a:schemeClr val="accent3"/>
          </a:effectRef>
          <a:fontRef idx="minor">
            <a:schemeClr val="tx1"/>
          </a:fontRef>
        </p:style>
      </p:cxnSp>
      <p:sp>
        <p:nvSpPr>
          <p:cNvPr id="35" name="Ellipse 34">
            <a:extLst>
              <a:ext uri="{FF2B5EF4-FFF2-40B4-BE49-F238E27FC236}">
                <a16:creationId xmlns:a16="http://schemas.microsoft.com/office/drawing/2014/main" id="{2D88C492-0F08-8B03-D38F-B9358678CA40}"/>
              </a:ext>
            </a:extLst>
          </p:cNvPr>
          <p:cNvSpPr/>
          <p:nvPr/>
        </p:nvSpPr>
        <p:spPr>
          <a:xfrm>
            <a:off x="5037222" y="3627120"/>
            <a:ext cx="2498958" cy="2612362"/>
          </a:xfrm>
          <a:prstGeom prst="ellipse">
            <a:avLst/>
          </a:prstGeom>
          <a:noFill/>
          <a:ln w="76200">
            <a:solidFill>
              <a:schemeClr val="tx2">
                <a:lumMod val="7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cxnSp>
        <p:nvCxnSpPr>
          <p:cNvPr id="37" name="Connecteur droit 36">
            <a:extLst>
              <a:ext uri="{FF2B5EF4-FFF2-40B4-BE49-F238E27FC236}">
                <a16:creationId xmlns:a16="http://schemas.microsoft.com/office/drawing/2014/main" id="{3EEA6D23-D932-A9D2-9EBC-97C7F96A5397}"/>
              </a:ext>
            </a:extLst>
          </p:cNvPr>
          <p:cNvCxnSpPr>
            <a:cxnSpLocks/>
            <a:stCxn id="11" idx="0"/>
            <a:endCxn id="25" idx="0"/>
          </p:cNvCxnSpPr>
          <p:nvPr/>
        </p:nvCxnSpPr>
        <p:spPr>
          <a:xfrm>
            <a:off x="2935706" y="3769895"/>
            <a:ext cx="3320280" cy="1913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0" name="Rectangle : coins arrondis 39">
            <a:extLst>
              <a:ext uri="{FF2B5EF4-FFF2-40B4-BE49-F238E27FC236}">
                <a16:creationId xmlns:a16="http://schemas.microsoft.com/office/drawing/2014/main" id="{246D3205-DCAB-A133-9DBB-9B74E867DC64}"/>
              </a:ext>
            </a:extLst>
          </p:cNvPr>
          <p:cNvSpPr/>
          <p:nvPr/>
        </p:nvSpPr>
        <p:spPr>
          <a:xfrm>
            <a:off x="1318260" y="3131820"/>
            <a:ext cx="6705600" cy="3474720"/>
          </a:xfrm>
          <a:prstGeom prst="roundRect">
            <a:avLst/>
          </a:prstGeom>
          <a:noFill/>
          <a:ln w="57150">
            <a:solidFill>
              <a:srgbClr val="FFFF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2C8EB1AC-C9BD-5093-4413-FE57C105A684}"/>
              </a:ext>
            </a:extLst>
          </p:cNvPr>
          <p:cNvSpPr txBox="1"/>
          <p:nvPr/>
        </p:nvSpPr>
        <p:spPr>
          <a:xfrm>
            <a:off x="9121140" y="2940518"/>
            <a:ext cx="1008802" cy="369332"/>
          </a:xfrm>
          <a:prstGeom prst="rect">
            <a:avLst/>
          </a:prstGeom>
          <a:noFill/>
        </p:spPr>
        <p:txBody>
          <a:bodyPr wrap="none" rtlCol="0">
            <a:spAutoFit/>
          </a:bodyPr>
          <a:lstStyle/>
          <a:p>
            <a:r>
              <a:rPr lang="fr-FR" dirty="0"/>
              <a:t>Universel</a:t>
            </a:r>
          </a:p>
        </p:txBody>
      </p:sp>
      <p:sp>
        <p:nvSpPr>
          <p:cNvPr id="42" name="Flèche : droite 41">
            <a:extLst>
              <a:ext uri="{FF2B5EF4-FFF2-40B4-BE49-F238E27FC236}">
                <a16:creationId xmlns:a16="http://schemas.microsoft.com/office/drawing/2014/main" id="{E6F70946-0E74-23C6-2332-F82C11025FD6}"/>
              </a:ext>
            </a:extLst>
          </p:cNvPr>
          <p:cNvSpPr/>
          <p:nvPr/>
        </p:nvSpPr>
        <p:spPr>
          <a:xfrm rot="9650156">
            <a:off x="7931036" y="3214916"/>
            <a:ext cx="1308729" cy="317270"/>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ZoneTexte 45">
            <a:extLst>
              <a:ext uri="{FF2B5EF4-FFF2-40B4-BE49-F238E27FC236}">
                <a16:creationId xmlns:a16="http://schemas.microsoft.com/office/drawing/2014/main" id="{54D0C3EB-4D99-8B4C-C8AA-B981C5312D94}"/>
              </a:ext>
            </a:extLst>
          </p:cNvPr>
          <p:cNvSpPr txBox="1"/>
          <p:nvPr/>
        </p:nvSpPr>
        <p:spPr>
          <a:xfrm>
            <a:off x="8473440" y="5463540"/>
            <a:ext cx="833883" cy="369332"/>
          </a:xfrm>
          <a:prstGeom prst="rect">
            <a:avLst/>
          </a:prstGeom>
          <a:noFill/>
        </p:spPr>
        <p:txBody>
          <a:bodyPr wrap="none" rtlCol="0">
            <a:spAutoFit/>
          </a:bodyPr>
          <a:lstStyle/>
          <a:p>
            <a:r>
              <a:rPr lang="fr-FR" dirty="0"/>
              <a:t>Global</a:t>
            </a:r>
          </a:p>
        </p:txBody>
      </p:sp>
      <p:sp>
        <p:nvSpPr>
          <p:cNvPr id="47" name="Flèche : droite 46">
            <a:extLst>
              <a:ext uri="{FF2B5EF4-FFF2-40B4-BE49-F238E27FC236}">
                <a16:creationId xmlns:a16="http://schemas.microsoft.com/office/drawing/2014/main" id="{03180D36-1D4B-E8DE-36EF-307BDDB61C76}"/>
              </a:ext>
            </a:extLst>
          </p:cNvPr>
          <p:cNvSpPr/>
          <p:nvPr/>
        </p:nvSpPr>
        <p:spPr>
          <a:xfrm rot="11726616">
            <a:off x="7403632" y="5416334"/>
            <a:ext cx="1119053" cy="266154"/>
          </a:xfrm>
          <a:prstGeom prst="rightArrow">
            <a:avLst/>
          </a:prstGeom>
          <a:solidFill>
            <a:schemeClr val="tx2">
              <a:lumMod val="60000"/>
              <a:lumOff val="40000"/>
            </a:schemeClr>
          </a:solidFill>
          <a:ln>
            <a:solidFill>
              <a:schemeClr val="tx2">
                <a:lumMod val="7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48" name="ZoneTexte 47">
            <a:extLst>
              <a:ext uri="{FF2B5EF4-FFF2-40B4-BE49-F238E27FC236}">
                <a16:creationId xmlns:a16="http://schemas.microsoft.com/office/drawing/2014/main" id="{FC776776-DCFE-6DEE-AF90-066ADA352921}"/>
              </a:ext>
            </a:extLst>
          </p:cNvPr>
          <p:cNvSpPr txBox="1"/>
          <p:nvPr/>
        </p:nvSpPr>
        <p:spPr>
          <a:xfrm>
            <a:off x="3682659" y="5997771"/>
            <a:ext cx="654346" cy="369332"/>
          </a:xfrm>
          <a:prstGeom prst="rect">
            <a:avLst/>
          </a:prstGeom>
          <a:noFill/>
        </p:spPr>
        <p:txBody>
          <a:bodyPr wrap="none" rtlCol="0">
            <a:spAutoFit/>
          </a:bodyPr>
          <a:lstStyle/>
          <a:p>
            <a:r>
              <a:rPr lang="fr-FR" dirty="0"/>
              <a:t>Local</a:t>
            </a:r>
          </a:p>
        </p:txBody>
      </p:sp>
      <p:sp>
        <p:nvSpPr>
          <p:cNvPr id="49" name="Flèche : droite 48">
            <a:extLst>
              <a:ext uri="{FF2B5EF4-FFF2-40B4-BE49-F238E27FC236}">
                <a16:creationId xmlns:a16="http://schemas.microsoft.com/office/drawing/2014/main" id="{885C5D67-6B87-2056-0E65-E470ED5EDB88}"/>
              </a:ext>
            </a:extLst>
          </p:cNvPr>
          <p:cNvSpPr/>
          <p:nvPr/>
        </p:nvSpPr>
        <p:spPr>
          <a:xfrm rot="11998023">
            <a:off x="2600551" y="5858062"/>
            <a:ext cx="1154381" cy="35564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61117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163</TotalTime>
  <Words>315</Words>
  <Application>Microsoft Office PowerPoint</Application>
  <PresentationFormat>Grand écran</PresentationFormat>
  <Paragraphs>38</Paragraphs>
  <Slides>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Arial</vt:lpstr>
      <vt:lpstr>Tw Cen MT</vt:lpstr>
      <vt:lpstr>Circuit</vt:lpstr>
      <vt:lpstr>AGDLP/ADUDLP account global, universal, domain local, permissions</vt:lpstr>
      <vt:lpstr>SOMMAIRE:</vt:lpstr>
      <vt:lpstr>Les types de groupes</vt:lpstr>
      <vt:lpstr>L’ IMBRICATION DES GROUPES</vt:lpstr>
      <vt:lpstr>Les differents groupes</vt:lpstr>
      <vt:lpstr>l’imbrication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AGDLP/ADUDLP</dc:title>
  <dc:creator>Côme Le Briquer</dc:creator>
  <cp:lastModifiedBy>Côme Le Briquer</cp:lastModifiedBy>
  <cp:revision>5</cp:revision>
  <dcterms:created xsi:type="dcterms:W3CDTF">2023-10-23T08:54:57Z</dcterms:created>
  <dcterms:modified xsi:type="dcterms:W3CDTF">2023-10-23T11:38:29Z</dcterms:modified>
</cp:coreProperties>
</file>