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09" autoAdjust="0"/>
  </p:normalViewPr>
  <p:slideViewPr>
    <p:cSldViewPr snapToGrid="0">
      <p:cViewPr varScale="1">
        <p:scale>
          <a:sx n="93" d="100"/>
          <a:sy n="93" d="100"/>
        </p:scale>
        <p:origin x="274"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D27B366E-9343-4CF4-9B26-F88A3D823610}" type="datetimeFigureOut">
              <a:rPr lang="fr-FR" smtClean="0"/>
              <a:t>05/03/2024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A383248-E161-4A2A-AA6B-46A46ACD63BB}" type="slidenum">
              <a:rPr lang="fr-FR" smtClean="0"/>
              <a:t>‹N°›</a:t>
            </a:fld>
            <a:endParaRPr lang="fr-FR"/>
          </a:p>
        </p:txBody>
      </p:sp>
    </p:spTree>
    <p:extLst>
      <p:ext uri="{BB962C8B-B14F-4D97-AF65-F5344CB8AC3E}">
        <p14:creationId xmlns:p14="http://schemas.microsoft.com/office/powerpoint/2010/main" val="301801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27B366E-9343-4CF4-9B26-F88A3D823610}" type="datetimeFigureOut">
              <a:rPr lang="fr-FR" smtClean="0"/>
              <a:t>05/03/2024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A383248-E161-4A2A-AA6B-46A46ACD63BB}" type="slidenum">
              <a:rPr lang="fr-FR" smtClean="0"/>
              <a:t>‹N°›</a:t>
            </a:fld>
            <a:endParaRPr lang="fr-FR"/>
          </a:p>
        </p:txBody>
      </p:sp>
    </p:spTree>
    <p:extLst>
      <p:ext uri="{BB962C8B-B14F-4D97-AF65-F5344CB8AC3E}">
        <p14:creationId xmlns:p14="http://schemas.microsoft.com/office/powerpoint/2010/main" val="1362881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27B366E-9343-4CF4-9B26-F88A3D823610}" type="datetimeFigureOut">
              <a:rPr lang="fr-FR" smtClean="0"/>
              <a:t>05/03/2024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A383248-E161-4A2A-AA6B-46A46ACD63BB}" type="slidenum">
              <a:rPr lang="fr-FR" smtClean="0"/>
              <a:t>‹N°›</a:t>
            </a:fld>
            <a:endParaRPr lang="fr-FR"/>
          </a:p>
        </p:txBody>
      </p:sp>
    </p:spTree>
    <p:extLst>
      <p:ext uri="{BB962C8B-B14F-4D97-AF65-F5344CB8AC3E}">
        <p14:creationId xmlns:p14="http://schemas.microsoft.com/office/powerpoint/2010/main" val="3532787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27B366E-9343-4CF4-9B26-F88A3D823610}" type="datetimeFigureOut">
              <a:rPr lang="fr-FR" smtClean="0"/>
              <a:t>05/03/2024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A383248-E161-4A2A-AA6B-46A46ACD63BB}" type="slidenum">
              <a:rPr lang="fr-FR" smtClean="0"/>
              <a:t>‹N°›</a:t>
            </a:fld>
            <a:endParaRPr lang="fr-FR"/>
          </a:p>
        </p:txBody>
      </p:sp>
    </p:spTree>
    <p:extLst>
      <p:ext uri="{BB962C8B-B14F-4D97-AF65-F5344CB8AC3E}">
        <p14:creationId xmlns:p14="http://schemas.microsoft.com/office/powerpoint/2010/main" val="1895405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D27B366E-9343-4CF4-9B26-F88A3D823610}" type="datetimeFigureOut">
              <a:rPr lang="fr-FR" smtClean="0"/>
              <a:t>05/03/2024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A383248-E161-4A2A-AA6B-46A46ACD63BB}" type="slidenum">
              <a:rPr lang="fr-FR" smtClean="0"/>
              <a:t>‹N°›</a:t>
            </a:fld>
            <a:endParaRPr lang="fr-FR"/>
          </a:p>
        </p:txBody>
      </p:sp>
    </p:spTree>
    <p:extLst>
      <p:ext uri="{BB962C8B-B14F-4D97-AF65-F5344CB8AC3E}">
        <p14:creationId xmlns:p14="http://schemas.microsoft.com/office/powerpoint/2010/main" val="379551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D27B366E-9343-4CF4-9B26-F88A3D823610}" type="datetimeFigureOut">
              <a:rPr lang="fr-FR" smtClean="0"/>
              <a:t>05/03/2024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A383248-E161-4A2A-AA6B-46A46ACD63BB}" type="slidenum">
              <a:rPr lang="fr-FR" smtClean="0"/>
              <a:t>‹N°›</a:t>
            </a:fld>
            <a:endParaRPr lang="fr-FR"/>
          </a:p>
        </p:txBody>
      </p:sp>
    </p:spTree>
    <p:extLst>
      <p:ext uri="{BB962C8B-B14F-4D97-AF65-F5344CB8AC3E}">
        <p14:creationId xmlns:p14="http://schemas.microsoft.com/office/powerpoint/2010/main" val="1256412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D27B366E-9343-4CF4-9B26-F88A3D823610}" type="datetimeFigureOut">
              <a:rPr lang="fr-FR" smtClean="0"/>
              <a:t>05/03/2024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A383248-E161-4A2A-AA6B-46A46ACD63BB}" type="slidenum">
              <a:rPr lang="fr-FR" smtClean="0"/>
              <a:t>‹N°›</a:t>
            </a:fld>
            <a:endParaRPr lang="fr-FR"/>
          </a:p>
        </p:txBody>
      </p:sp>
    </p:spTree>
    <p:extLst>
      <p:ext uri="{BB962C8B-B14F-4D97-AF65-F5344CB8AC3E}">
        <p14:creationId xmlns:p14="http://schemas.microsoft.com/office/powerpoint/2010/main" val="594360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D27B366E-9343-4CF4-9B26-F88A3D823610}" type="datetimeFigureOut">
              <a:rPr lang="fr-FR" smtClean="0"/>
              <a:t>05/03/2024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A383248-E161-4A2A-AA6B-46A46ACD63BB}" type="slidenum">
              <a:rPr lang="fr-FR" smtClean="0"/>
              <a:t>‹N°›</a:t>
            </a:fld>
            <a:endParaRPr lang="fr-FR"/>
          </a:p>
        </p:txBody>
      </p:sp>
    </p:spTree>
    <p:extLst>
      <p:ext uri="{BB962C8B-B14F-4D97-AF65-F5344CB8AC3E}">
        <p14:creationId xmlns:p14="http://schemas.microsoft.com/office/powerpoint/2010/main" val="3991166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27B366E-9343-4CF4-9B26-F88A3D823610}" type="datetimeFigureOut">
              <a:rPr lang="fr-FR" smtClean="0"/>
              <a:t>05/03/2024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A383248-E161-4A2A-AA6B-46A46ACD63BB}" type="slidenum">
              <a:rPr lang="fr-FR" smtClean="0"/>
              <a:t>‹N°›</a:t>
            </a:fld>
            <a:endParaRPr lang="fr-FR"/>
          </a:p>
        </p:txBody>
      </p:sp>
    </p:spTree>
    <p:extLst>
      <p:ext uri="{BB962C8B-B14F-4D97-AF65-F5344CB8AC3E}">
        <p14:creationId xmlns:p14="http://schemas.microsoft.com/office/powerpoint/2010/main" val="1453823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D27B366E-9343-4CF4-9B26-F88A3D823610}" type="datetimeFigureOut">
              <a:rPr lang="fr-FR" smtClean="0"/>
              <a:t>05/03/2024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A383248-E161-4A2A-AA6B-46A46ACD63BB}" type="slidenum">
              <a:rPr lang="fr-FR" smtClean="0"/>
              <a:t>‹N°›</a:t>
            </a:fld>
            <a:endParaRPr lang="fr-FR"/>
          </a:p>
        </p:txBody>
      </p:sp>
    </p:spTree>
    <p:extLst>
      <p:ext uri="{BB962C8B-B14F-4D97-AF65-F5344CB8AC3E}">
        <p14:creationId xmlns:p14="http://schemas.microsoft.com/office/powerpoint/2010/main" val="2668662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D27B366E-9343-4CF4-9B26-F88A3D823610}" type="datetimeFigureOut">
              <a:rPr lang="fr-FR" smtClean="0"/>
              <a:t>05/03/2024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A383248-E161-4A2A-AA6B-46A46ACD63BB}" type="slidenum">
              <a:rPr lang="fr-FR" smtClean="0"/>
              <a:t>‹N°›</a:t>
            </a:fld>
            <a:endParaRPr lang="fr-FR"/>
          </a:p>
        </p:txBody>
      </p:sp>
    </p:spTree>
    <p:extLst>
      <p:ext uri="{BB962C8B-B14F-4D97-AF65-F5344CB8AC3E}">
        <p14:creationId xmlns:p14="http://schemas.microsoft.com/office/powerpoint/2010/main" val="2852598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7B366E-9343-4CF4-9B26-F88A3D823610}" type="datetimeFigureOut">
              <a:rPr lang="fr-FR" smtClean="0"/>
              <a:t>05/03/2024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383248-E161-4A2A-AA6B-46A46ACD63BB}" type="slidenum">
              <a:rPr lang="fr-FR" smtClean="0"/>
              <a:t>‹N°›</a:t>
            </a:fld>
            <a:endParaRPr lang="fr-FR"/>
          </a:p>
        </p:txBody>
      </p:sp>
    </p:spTree>
    <p:extLst>
      <p:ext uri="{BB962C8B-B14F-4D97-AF65-F5344CB8AC3E}">
        <p14:creationId xmlns:p14="http://schemas.microsoft.com/office/powerpoint/2010/main" val="2332410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1186120" y="1724924"/>
            <a:ext cx="10058398" cy="919670"/>
          </a:xfrm>
        </p:spPr>
        <p:txBody>
          <a:bodyPr>
            <a:normAutofit/>
          </a:bodyPr>
          <a:lstStyle/>
          <a:p>
            <a:r>
              <a:rPr lang="fr-FR" sz="4800" b="1" dirty="0" smtClean="0"/>
              <a:t>Domain </a:t>
            </a:r>
            <a:r>
              <a:rPr lang="fr-FR" sz="4800" b="1" dirty="0"/>
              <a:t>Name </a:t>
            </a:r>
            <a:r>
              <a:rPr lang="fr-FR" sz="4800" b="1" dirty="0" smtClean="0"/>
              <a:t>System</a:t>
            </a:r>
            <a:endParaRPr lang="fr-FR" sz="4800"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1811" y="2644594"/>
            <a:ext cx="4747017" cy="3560264"/>
          </a:xfrm>
          <a:prstGeom prst="rect">
            <a:avLst/>
          </a:prstGeom>
        </p:spPr>
      </p:pic>
    </p:spTree>
    <p:extLst>
      <p:ext uri="{BB962C8B-B14F-4D97-AF65-F5344CB8AC3E}">
        <p14:creationId xmlns:p14="http://schemas.microsoft.com/office/powerpoint/2010/main" val="203009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42" presetClass="path" presetSubtype="0" repeatCount="indefinite" accel="13200" decel="14400" autoRev="1" fill="hold" nodeType="withEffect">
                                  <p:stCondLst>
                                    <p:cond delay="0"/>
                                  </p:stCondLst>
                                  <p:childTnLst>
                                    <p:animMotion origin="layout" path="M 4.375E-6 1.11111E-6 L 0.00078 0.0713 " pathEditMode="relative" rAng="0" ptsTypes="AA">
                                      <p:cBhvr>
                                        <p:cTn id="14" dur="2500" fill="hold"/>
                                        <p:tgtEl>
                                          <p:spTgt spid="4"/>
                                        </p:tgtEl>
                                        <p:attrNameLst>
                                          <p:attrName>ppt_x</p:attrName>
                                          <p:attrName>ppt_y</p:attrName>
                                        </p:attrNameLst>
                                      </p:cBhvr>
                                      <p:rCtr x="39" y="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136073" y="1683271"/>
            <a:ext cx="10892640" cy="2068287"/>
          </a:xfrm>
        </p:spPr>
        <p:txBody>
          <a:bodyPr>
            <a:normAutofit/>
          </a:bodyPr>
          <a:lstStyle/>
          <a:p>
            <a:r>
              <a:rPr lang="fr-FR" sz="3600" dirty="0">
                <a:latin typeface="+mj-lt"/>
              </a:rPr>
              <a:t>C</a:t>
            </a:r>
            <a:r>
              <a:rPr lang="fr-FR" sz="3600" dirty="0" smtClean="0">
                <a:latin typeface="+mj-lt"/>
              </a:rPr>
              <a:t>’est </a:t>
            </a:r>
            <a:r>
              <a:rPr lang="fr-FR" sz="3600" dirty="0">
                <a:latin typeface="+mj-lt"/>
              </a:rPr>
              <a:t>un </a:t>
            </a:r>
            <a:r>
              <a:rPr lang="fr-FR" sz="3600" dirty="0" smtClean="0">
                <a:latin typeface="+mj-lt"/>
              </a:rPr>
              <a:t>système </a:t>
            </a:r>
            <a:r>
              <a:rPr lang="fr-FR" sz="3600" dirty="0">
                <a:latin typeface="+mj-lt"/>
              </a:rPr>
              <a:t>permettant de traduire les noms de domaine en adresses IP et vice </a:t>
            </a:r>
            <a:r>
              <a:rPr lang="fr-FR" sz="3600" dirty="0" smtClean="0">
                <a:latin typeface="+mj-lt"/>
              </a:rPr>
              <a:t>versa, </a:t>
            </a:r>
            <a:r>
              <a:rPr lang="fr-FR" sz="3600" dirty="0">
                <a:latin typeface="+mj-lt"/>
              </a:rPr>
              <a:t>Il utilise le port </a:t>
            </a:r>
            <a:r>
              <a:rPr lang="fr-FR" sz="3600" dirty="0" smtClean="0">
                <a:latin typeface="+mj-lt"/>
              </a:rPr>
              <a:t>53 !</a:t>
            </a:r>
            <a:endParaRPr lang="fr-FR" sz="3600" dirty="0">
              <a:latin typeface="+mj-lt"/>
            </a:endParaRPr>
          </a:p>
        </p:txBody>
      </p:sp>
      <p:sp>
        <p:nvSpPr>
          <p:cNvPr id="6" name="Sous-titre 2"/>
          <p:cNvSpPr txBox="1">
            <a:spLocks/>
          </p:cNvSpPr>
          <p:nvPr/>
        </p:nvSpPr>
        <p:spPr>
          <a:xfrm>
            <a:off x="1954147" y="682501"/>
            <a:ext cx="10134600" cy="63137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3600" dirty="0" smtClean="0">
                <a:latin typeface="+mj-lt"/>
              </a:rPr>
              <a:t>UN DNS C’EST QUOI ?!</a:t>
            </a:r>
            <a:endParaRPr lang="fr-FR" sz="3600" dirty="0">
              <a:latin typeface="+mj-lt"/>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939" y="2862839"/>
            <a:ext cx="8522947" cy="2286198"/>
          </a:xfrm>
          <a:prstGeom prst="rect">
            <a:avLst/>
          </a:prstGeom>
        </p:spPr>
      </p:pic>
      <p:sp>
        <p:nvSpPr>
          <p:cNvPr id="8" name="Sous-titre 2"/>
          <p:cNvSpPr txBox="1">
            <a:spLocks/>
          </p:cNvSpPr>
          <p:nvPr/>
        </p:nvSpPr>
        <p:spPr>
          <a:xfrm>
            <a:off x="-230912" y="5439887"/>
            <a:ext cx="11296075" cy="20682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3600" dirty="0" smtClean="0">
                <a:latin typeface="+mj-lt"/>
              </a:rPr>
              <a:t>Mais pas que, il peut jouer beaucoup de rôles différents …</a:t>
            </a:r>
            <a:endParaRPr lang="fr-FR" sz="3600" dirty="0">
              <a:latin typeface="+mj-lt"/>
            </a:endParaRPr>
          </a:p>
        </p:txBody>
      </p:sp>
    </p:spTree>
    <p:extLst>
      <p:ext uri="{BB962C8B-B14F-4D97-AF65-F5344CB8AC3E}">
        <p14:creationId xmlns:p14="http://schemas.microsoft.com/office/powerpoint/2010/main" val="13505491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2844799" y="256785"/>
            <a:ext cx="7920182" cy="1451944"/>
          </a:xfrm>
        </p:spPr>
        <p:txBody>
          <a:bodyPr>
            <a:normAutofit/>
          </a:bodyPr>
          <a:lstStyle/>
          <a:p>
            <a:r>
              <a:rPr lang="fr-FR" sz="3600" b="1" dirty="0"/>
              <a:t>Voici une liste des principales fonctions qu'un DNS peut accomplir</a:t>
            </a:r>
          </a:p>
        </p:txBody>
      </p:sp>
      <p:sp>
        <p:nvSpPr>
          <p:cNvPr id="3" name="Sous-titre 2"/>
          <p:cNvSpPr>
            <a:spLocks noGrp="1"/>
          </p:cNvSpPr>
          <p:nvPr>
            <p:ph type="subTitle" idx="1"/>
          </p:nvPr>
        </p:nvSpPr>
        <p:spPr>
          <a:xfrm>
            <a:off x="1709058" y="2601684"/>
            <a:ext cx="3831772" cy="4049486"/>
          </a:xfrm>
        </p:spPr>
        <p:txBody>
          <a:bodyPr>
            <a:normAutofit fontScale="70000" lnSpcReduction="20000"/>
          </a:bodyPr>
          <a:lstStyle/>
          <a:p>
            <a:pPr marL="285750" indent="-285750">
              <a:buFontTx/>
              <a:buChar char="-"/>
            </a:pPr>
            <a:r>
              <a:rPr lang="fr-FR" b="1" dirty="0" smtClean="0">
                <a:latin typeface="+mj-lt"/>
              </a:rPr>
              <a:t>De la Redirection de trafic</a:t>
            </a:r>
            <a:br>
              <a:rPr lang="fr-FR" b="1" dirty="0" smtClean="0">
                <a:latin typeface="+mj-lt"/>
              </a:rPr>
            </a:br>
            <a:r>
              <a:rPr lang="fr-FR" dirty="0" smtClean="0">
                <a:latin typeface="+mj-lt"/>
              </a:rPr>
              <a:t>Les enregistrement « CNAME » permettent de rediriger le trafic d'un nom de domaine vers un autre.</a:t>
            </a:r>
            <a:endParaRPr lang="fr-FR" b="1" dirty="0" smtClean="0">
              <a:latin typeface="+mj-lt"/>
            </a:endParaRPr>
          </a:p>
          <a:p>
            <a:pPr marL="285750" indent="-285750">
              <a:buFontTx/>
              <a:buChar char="-"/>
            </a:pPr>
            <a:endParaRPr lang="fr-FR" b="1" dirty="0" smtClean="0">
              <a:latin typeface="+mj-lt"/>
            </a:endParaRPr>
          </a:p>
          <a:p>
            <a:pPr marL="285750" indent="-285750">
              <a:buFontTx/>
              <a:buChar char="-"/>
            </a:pPr>
            <a:r>
              <a:rPr lang="fr-FR" b="1" dirty="0" smtClean="0">
                <a:latin typeface="+mj-lt"/>
              </a:rPr>
              <a:t>Du Filtrage et du blocage</a:t>
            </a:r>
            <a:br>
              <a:rPr lang="fr-FR" b="1" dirty="0" smtClean="0">
                <a:latin typeface="+mj-lt"/>
              </a:rPr>
            </a:br>
            <a:r>
              <a:rPr lang="fr-FR" dirty="0" smtClean="0">
                <a:latin typeface="+mj-lt"/>
              </a:rPr>
              <a:t>Il peut être configurés pour filtrer ou bloquer certains types de trafic en fonction des politiques de sécurité de l'organisation.</a:t>
            </a:r>
          </a:p>
          <a:p>
            <a:pPr marL="285750" indent="-285750">
              <a:buFontTx/>
              <a:buChar char="-"/>
            </a:pPr>
            <a:endParaRPr lang="fr-FR" b="1" dirty="0" smtClean="0">
              <a:latin typeface="+mj-lt"/>
            </a:endParaRPr>
          </a:p>
          <a:p>
            <a:pPr marL="285750" indent="-285750">
              <a:buFontTx/>
              <a:buChar char="-"/>
            </a:pPr>
            <a:r>
              <a:rPr lang="fr-FR" b="1" dirty="0" smtClean="0">
                <a:latin typeface="+mj-lt"/>
              </a:rPr>
              <a:t>Support pour les services de « VOIP »</a:t>
            </a:r>
            <a:br>
              <a:rPr lang="fr-FR" b="1" dirty="0" smtClean="0">
                <a:latin typeface="+mj-lt"/>
              </a:rPr>
            </a:br>
            <a:r>
              <a:rPr lang="fr-FR" dirty="0" smtClean="0">
                <a:latin typeface="+mj-lt"/>
              </a:rPr>
              <a:t>Les enregistrements SRV dans le DNS sont utilisés pour permettre la découverte automatique des services de messagerie instantanée et de voix sur IP.</a:t>
            </a:r>
            <a:endParaRPr lang="fr-FR" b="1" dirty="0" smtClean="0">
              <a:latin typeface="+mj-lt"/>
            </a:endParaRPr>
          </a:p>
          <a:p>
            <a:endParaRPr lang="fr-FR" dirty="0"/>
          </a:p>
        </p:txBody>
      </p:sp>
      <p:sp>
        <p:nvSpPr>
          <p:cNvPr id="6" name="ZoneTexte 5"/>
          <p:cNvSpPr txBox="1"/>
          <p:nvPr/>
        </p:nvSpPr>
        <p:spPr>
          <a:xfrm>
            <a:off x="6030686" y="2364270"/>
            <a:ext cx="3962400" cy="4247317"/>
          </a:xfrm>
          <a:prstGeom prst="rect">
            <a:avLst/>
          </a:prstGeom>
          <a:noFill/>
        </p:spPr>
        <p:txBody>
          <a:bodyPr wrap="square" rtlCol="0">
            <a:spAutoFit/>
          </a:bodyPr>
          <a:lstStyle/>
          <a:p>
            <a:pPr marL="285750" indent="-285750" algn="ctr">
              <a:buFontTx/>
              <a:buChar char="-"/>
            </a:pPr>
            <a:r>
              <a:rPr lang="fr-FR" b="1" dirty="0" smtClean="0">
                <a:latin typeface="+mj-lt"/>
              </a:rPr>
              <a:t>De l’Analyse de trafic</a:t>
            </a:r>
            <a:br>
              <a:rPr lang="fr-FR" b="1" dirty="0" smtClean="0">
                <a:latin typeface="+mj-lt"/>
              </a:rPr>
            </a:br>
            <a:r>
              <a:rPr lang="fr-FR" dirty="0" smtClean="0">
                <a:latin typeface="+mj-lt"/>
              </a:rPr>
              <a:t>Ils peuvent être configurés pour enregistrer les requêtes DNS entrantes, ce qui peut être utile pour surveiller et analyser le trafic réseau.</a:t>
            </a:r>
          </a:p>
          <a:p>
            <a:pPr algn="ctr"/>
            <a:endParaRPr lang="fr-FR" dirty="0" smtClean="0">
              <a:latin typeface="+mj-lt"/>
            </a:endParaRPr>
          </a:p>
          <a:p>
            <a:pPr marL="285750" indent="-285750" algn="ctr">
              <a:buFontTx/>
              <a:buChar char="-"/>
            </a:pPr>
            <a:r>
              <a:rPr lang="fr-FR" b="1" dirty="0" smtClean="0">
                <a:latin typeface="+mj-lt"/>
              </a:rPr>
              <a:t>Cache DNS</a:t>
            </a:r>
            <a:br>
              <a:rPr lang="fr-FR" b="1" dirty="0" smtClean="0">
                <a:latin typeface="+mj-lt"/>
              </a:rPr>
            </a:br>
            <a:r>
              <a:rPr lang="fr-FR" dirty="0" smtClean="0">
                <a:latin typeface="+mj-lt"/>
              </a:rPr>
              <a:t>Les serveurs DNS conservent en cache les résultats des requêtes précédentes pendant un certain temps ca permet de réduire le temps de réponse des requêtes DNS répétitives et de réduire la charge sur les serveurs DNS racine.</a:t>
            </a:r>
          </a:p>
          <a:p>
            <a:endParaRPr lang="fr-FR" dirty="0"/>
          </a:p>
        </p:txBody>
      </p:sp>
    </p:spTree>
    <p:extLst>
      <p:ext uri="{BB962C8B-B14F-4D97-AF65-F5344CB8AC3E}">
        <p14:creationId xmlns:p14="http://schemas.microsoft.com/office/powerpoint/2010/main" val="116378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858980" y="0"/>
            <a:ext cx="12025746" cy="850076"/>
          </a:xfrm>
        </p:spPr>
        <p:txBody>
          <a:bodyPr>
            <a:normAutofit fontScale="90000"/>
          </a:bodyPr>
          <a:lstStyle/>
          <a:p>
            <a:r>
              <a:rPr lang="fr-FR" dirty="0"/>
              <a:t>L</a:t>
            </a:r>
            <a:r>
              <a:rPr lang="fr-FR" dirty="0" smtClean="0"/>
              <a:t>es enregistrement DNS</a:t>
            </a:r>
            <a:endParaRPr lang="fr-FR" dirty="0"/>
          </a:p>
        </p:txBody>
      </p:sp>
      <p:sp>
        <p:nvSpPr>
          <p:cNvPr id="3" name="Sous-titre 2"/>
          <p:cNvSpPr>
            <a:spLocks noGrp="1"/>
          </p:cNvSpPr>
          <p:nvPr>
            <p:ph type="subTitle" idx="1"/>
          </p:nvPr>
        </p:nvSpPr>
        <p:spPr>
          <a:xfrm>
            <a:off x="1385455" y="1173020"/>
            <a:ext cx="10178473" cy="1542472"/>
          </a:xfrm>
        </p:spPr>
        <p:txBody>
          <a:bodyPr>
            <a:normAutofit fontScale="92500"/>
          </a:bodyPr>
          <a:lstStyle/>
          <a:p>
            <a:r>
              <a:rPr lang="fr-FR" dirty="0"/>
              <a:t>Les </a:t>
            </a:r>
            <a:r>
              <a:rPr lang="fr-FR" dirty="0" smtClean="0"/>
              <a:t>« enregistrements DNS » </a:t>
            </a:r>
            <a:r>
              <a:rPr lang="fr-FR" dirty="0"/>
              <a:t>sont des entrées dans une base de données distribuée qui associent des informations spécifiques à un nom de domaine donné</a:t>
            </a:r>
            <a:r>
              <a:rPr lang="fr-FR" dirty="0" smtClean="0"/>
              <a:t>.</a:t>
            </a:r>
          </a:p>
          <a:p>
            <a:r>
              <a:rPr lang="fr-FR" dirty="0" smtClean="0"/>
              <a:t> Ils ont un </a:t>
            </a:r>
            <a:r>
              <a:rPr lang="fr-FR" dirty="0"/>
              <a:t>type spécifique et </a:t>
            </a:r>
            <a:r>
              <a:rPr lang="fr-FR" dirty="0" smtClean="0"/>
              <a:t>contiennent </a:t>
            </a:r>
            <a:r>
              <a:rPr lang="fr-FR" dirty="0"/>
              <a:t>des données correspondantes qui définissent le comportement ou les caractéristiques du domaine.</a:t>
            </a: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7177" y="2706257"/>
            <a:ext cx="6901006" cy="3823856"/>
          </a:xfrm>
          <a:prstGeom prst="rect">
            <a:avLst/>
          </a:prstGeom>
        </p:spPr>
      </p:pic>
    </p:spTree>
    <p:extLst>
      <p:ext uri="{BB962C8B-B14F-4D97-AF65-F5344CB8AC3E}">
        <p14:creationId xmlns:p14="http://schemas.microsoft.com/office/powerpoint/2010/main" val="953471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803564" y="198726"/>
            <a:ext cx="10917382" cy="1787092"/>
          </a:xfrm>
        </p:spPr>
        <p:txBody>
          <a:bodyPr>
            <a:normAutofit/>
          </a:bodyPr>
          <a:lstStyle/>
          <a:p>
            <a:r>
              <a:rPr lang="fr-FR" sz="5400" b="1" dirty="0"/>
              <a:t>Voici </a:t>
            </a:r>
            <a:r>
              <a:rPr lang="fr-FR" sz="5400" b="1" dirty="0" smtClean="0"/>
              <a:t>quelques </a:t>
            </a:r>
            <a:r>
              <a:rPr lang="fr-FR" sz="5400" b="1" dirty="0"/>
              <a:t>types d'enregistrements </a:t>
            </a:r>
            <a:r>
              <a:rPr lang="fr-FR" sz="5400" b="1" dirty="0" smtClean="0"/>
              <a:t>DNS (RR)</a:t>
            </a:r>
            <a:endParaRPr lang="fr-FR" sz="5400" b="1" dirty="0"/>
          </a:p>
        </p:txBody>
      </p:sp>
      <p:sp>
        <p:nvSpPr>
          <p:cNvPr id="4" name="ZoneTexte 3"/>
          <p:cNvSpPr txBox="1"/>
          <p:nvPr/>
        </p:nvSpPr>
        <p:spPr>
          <a:xfrm>
            <a:off x="1126836" y="2447638"/>
            <a:ext cx="5615709" cy="4247317"/>
          </a:xfrm>
          <a:prstGeom prst="rect">
            <a:avLst/>
          </a:prstGeom>
          <a:noFill/>
        </p:spPr>
        <p:txBody>
          <a:bodyPr wrap="square" rtlCol="0">
            <a:spAutoFit/>
          </a:bodyPr>
          <a:lstStyle/>
          <a:p>
            <a:pPr algn="ctr"/>
            <a:r>
              <a:rPr lang="fr-FR" dirty="0" smtClean="0"/>
              <a:t>Type: A</a:t>
            </a:r>
          </a:p>
          <a:p>
            <a:pPr algn="ctr"/>
            <a:r>
              <a:rPr lang="fr-FR" dirty="0" smtClean="0"/>
              <a:t>Associe un nom de domaine à une adresse IPv4.</a:t>
            </a:r>
          </a:p>
          <a:p>
            <a:endParaRPr lang="fr-FR" dirty="0"/>
          </a:p>
          <a:p>
            <a:pPr algn="ctr"/>
            <a:r>
              <a:rPr lang="fr-FR" dirty="0" smtClean="0"/>
              <a:t>Type</a:t>
            </a:r>
            <a:r>
              <a:rPr lang="fr-FR" dirty="0"/>
              <a:t>: AAAA</a:t>
            </a:r>
          </a:p>
          <a:p>
            <a:pPr algn="ctr"/>
            <a:r>
              <a:rPr lang="fr-FR" dirty="0" smtClean="0"/>
              <a:t>Associe </a:t>
            </a:r>
            <a:r>
              <a:rPr lang="fr-FR" dirty="0"/>
              <a:t>un nom de domaine à une adresse IPv6</a:t>
            </a:r>
            <a:r>
              <a:rPr lang="fr-FR" dirty="0" smtClean="0"/>
              <a:t>.</a:t>
            </a:r>
          </a:p>
          <a:p>
            <a:endParaRPr lang="fr-FR" dirty="0"/>
          </a:p>
          <a:p>
            <a:pPr algn="ctr"/>
            <a:r>
              <a:rPr lang="fr-FR" dirty="0"/>
              <a:t>Type: CNAME</a:t>
            </a:r>
          </a:p>
          <a:p>
            <a:pPr algn="ctr"/>
            <a:r>
              <a:rPr lang="fr-FR" dirty="0" smtClean="0"/>
              <a:t>Crée </a:t>
            </a:r>
            <a:r>
              <a:rPr lang="fr-FR" dirty="0"/>
              <a:t>un alias ou une redirection d'un nom de domaine vers un autre.</a:t>
            </a:r>
          </a:p>
          <a:p>
            <a:endParaRPr lang="fr-FR" dirty="0" smtClean="0"/>
          </a:p>
          <a:p>
            <a:pPr algn="ctr"/>
            <a:r>
              <a:rPr lang="fr-FR" dirty="0"/>
              <a:t>Type: MX</a:t>
            </a:r>
          </a:p>
          <a:p>
            <a:pPr algn="ctr"/>
            <a:r>
              <a:rPr lang="fr-FR" dirty="0" smtClean="0"/>
              <a:t>Spécifie </a:t>
            </a:r>
            <a:r>
              <a:rPr lang="fr-FR" dirty="0"/>
              <a:t>les serveurs de messagerie chargés de recevoir les courriers électroniques pour un domaine donné.</a:t>
            </a:r>
          </a:p>
          <a:p>
            <a:endParaRPr lang="fr-FR" dirty="0"/>
          </a:p>
          <a:p>
            <a:endParaRPr lang="fr-FR" dirty="0" smtClean="0"/>
          </a:p>
        </p:txBody>
      </p:sp>
      <p:sp>
        <p:nvSpPr>
          <p:cNvPr id="5" name="ZoneTexte 4"/>
          <p:cNvSpPr txBox="1"/>
          <p:nvPr/>
        </p:nvSpPr>
        <p:spPr>
          <a:xfrm>
            <a:off x="6742545" y="3130760"/>
            <a:ext cx="5135419" cy="2585323"/>
          </a:xfrm>
          <a:prstGeom prst="rect">
            <a:avLst/>
          </a:prstGeom>
          <a:noFill/>
        </p:spPr>
        <p:txBody>
          <a:bodyPr wrap="square" rtlCol="0">
            <a:spAutoFit/>
          </a:bodyPr>
          <a:lstStyle/>
          <a:p>
            <a:pPr algn="ctr"/>
            <a:r>
              <a:rPr lang="fr-FR" dirty="0"/>
              <a:t>Type: TXT</a:t>
            </a:r>
          </a:p>
          <a:p>
            <a:pPr algn="ctr"/>
            <a:r>
              <a:rPr lang="fr-FR" dirty="0" smtClean="0"/>
              <a:t>Stocke </a:t>
            </a:r>
            <a:r>
              <a:rPr lang="fr-FR" dirty="0"/>
              <a:t>du texte arbitraire associé à un nom de domaine</a:t>
            </a:r>
            <a:r>
              <a:rPr lang="fr-FR" dirty="0" smtClean="0"/>
              <a:t>.</a:t>
            </a:r>
          </a:p>
          <a:p>
            <a:endParaRPr lang="fr-FR" dirty="0"/>
          </a:p>
          <a:p>
            <a:pPr algn="ctr"/>
            <a:r>
              <a:rPr lang="fr-FR" dirty="0"/>
              <a:t>Type: NS</a:t>
            </a:r>
          </a:p>
          <a:p>
            <a:pPr algn="ctr"/>
            <a:r>
              <a:rPr lang="fr-FR" dirty="0" smtClean="0"/>
              <a:t>Spécifie </a:t>
            </a:r>
            <a:r>
              <a:rPr lang="fr-FR" dirty="0"/>
              <a:t>les serveurs de noms de domaine autoritaires pour une zone donnée.</a:t>
            </a:r>
          </a:p>
          <a:p>
            <a:endParaRPr lang="fr-FR" dirty="0" smtClean="0"/>
          </a:p>
          <a:p>
            <a:pPr algn="ctr"/>
            <a:r>
              <a:rPr lang="fr-FR" dirty="0" err="1" smtClean="0"/>
              <a:t>Etc</a:t>
            </a:r>
            <a:r>
              <a:rPr lang="fr-FR" dirty="0" smtClean="0"/>
              <a:t> …</a:t>
            </a:r>
            <a:endParaRPr lang="fr-FR" dirty="0"/>
          </a:p>
        </p:txBody>
      </p:sp>
    </p:spTree>
    <p:extLst>
      <p:ext uri="{BB962C8B-B14F-4D97-AF65-F5344CB8AC3E}">
        <p14:creationId xmlns:p14="http://schemas.microsoft.com/office/powerpoint/2010/main" val="370426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500"/>
                                        <p:tgtEl>
                                          <p:spTgt spid="4">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fade">
                                      <p:cBhvr>
                                        <p:cTn id="31" dur="500"/>
                                        <p:tgtEl>
                                          <p:spTgt spid="4">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9" end="9"/>
                                            </p:txEl>
                                          </p:spTgt>
                                        </p:tgtEl>
                                        <p:attrNameLst>
                                          <p:attrName>style.visibility</p:attrName>
                                        </p:attrNameLst>
                                      </p:cBhvr>
                                      <p:to>
                                        <p:strVal val="visible"/>
                                      </p:to>
                                    </p:set>
                                    <p:animEffect transition="in" filter="fade">
                                      <p:cBhvr>
                                        <p:cTn id="36" dur="500"/>
                                        <p:tgtEl>
                                          <p:spTgt spid="4">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animEffect transition="in" filter="fade">
                                      <p:cBhvr>
                                        <p:cTn id="39" dur="500"/>
                                        <p:tgtEl>
                                          <p:spTgt spid="4">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xEl>
                                              <p:pRg st="0" end="0"/>
                                            </p:txEl>
                                          </p:spTgt>
                                        </p:tgtEl>
                                        <p:attrNameLst>
                                          <p:attrName>style.visibility</p:attrName>
                                        </p:attrNameLst>
                                      </p:cBhvr>
                                      <p:to>
                                        <p:strVal val="visible"/>
                                      </p:to>
                                    </p:set>
                                    <p:animEffect transition="in" filter="fade">
                                      <p:cBhvr>
                                        <p:cTn id="44" dur="500"/>
                                        <p:tgtEl>
                                          <p:spTgt spid="5">
                                            <p:txEl>
                                              <p:pRg st="0" end="0"/>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animEffect transition="in" filter="fade">
                                      <p:cBhvr>
                                        <p:cTn id="47" dur="500"/>
                                        <p:tgtEl>
                                          <p:spTgt spid="5">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3" end="3"/>
                                            </p:txEl>
                                          </p:spTgt>
                                        </p:tgtEl>
                                        <p:attrNameLst>
                                          <p:attrName>style.visibility</p:attrName>
                                        </p:attrNameLst>
                                      </p:cBhvr>
                                      <p:to>
                                        <p:strVal val="visible"/>
                                      </p:to>
                                    </p:set>
                                    <p:animEffect transition="in" filter="fade">
                                      <p:cBhvr>
                                        <p:cTn id="52" dur="500"/>
                                        <p:tgtEl>
                                          <p:spTgt spid="5">
                                            <p:txEl>
                                              <p:pRg st="3" end="3"/>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5">
                                            <p:txEl>
                                              <p:pRg st="4" end="4"/>
                                            </p:txEl>
                                          </p:spTgt>
                                        </p:tgtEl>
                                        <p:attrNameLst>
                                          <p:attrName>style.visibility</p:attrName>
                                        </p:attrNameLst>
                                      </p:cBhvr>
                                      <p:to>
                                        <p:strVal val="visible"/>
                                      </p:to>
                                    </p:set>
                                    <p:animEffect transition="in" filter="fade">
                                      <p:cBhvr>
                                        <p:cTn id="55" dur="500"/>
                                        <p:tgtEl>
                                          <p:spTgt spid="5">
                                            <p:txEl>
                                              <p:pRg st="4" end="4"/>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6" end="6"/>
                                            </p:txEl>
                                          </p:spTgt>
                                        </p:tgtEl>
                                        <p:attrNameLst>
                                          <p:attrName>style.visibility</p:attrName>
                                        </p:attrNameLst>
                                      </p:cBhvr>
                                      <p:to>
                                        <p:strVal val="visible"/>
                                      </p:to>
                                    </p:set>
                                    <p:animEffect transition="in" filter="fade">
                                      <p:cBhvr>
                                        <p:cTn id="58"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2059709" y="845272"/>
            <a:ext cx="9144000" cy="1029709"/>
          </a:xfrm>
        </p:spPr>
        <p:txBody>
          <a:bodyPr>
            <a:normAutofit/>
          </a:bodyPr>
          <a:lstStyle/>
          <a:p>
            <a:r>
              <a:rPr lang="fr-FR" sz="5400" b="1" dirty="0"/>
              <a:t>Évolution du DNS</a:t>
            </a:r>
            <a:endParaRPr lang="fr-FR" sz="5400" dirty="0"/>
          </a:p>
        </p:txBody>
      </p:sp>
      <p:sp>
        <p:nvSpPr>
          <p:cNvPr id="3" name="Sous-titre 2"/>
          <p:cNvSpPr>
            <a:spLocks noGrp="1"/>
          </p:cNvSpPr>
          <p:nvPr>
            <p:ph type="subTitle" idx="1"/>
          </p:nvPr>
        </p:nvSpPr>
        <p:spPr>
          <a:xfrm>
            <a:off x="803564" y="2733819"/>
            <a:ext cx="10400145" cy="2577089"/>
          </a:xfrm>
        </p:spPr>
        <p:txBody>
          <a:bodyPr>
            <a:normAutofit lnSpcReduction="10000"/>
          </a:bodyPr>
          <a:lstStyle/>
          <a:p>
            <a:r>
              <a:rPr lang="fr-FR" sz="3000" dirty="0"/>
              <a:t>Le DNS évolue constamment pour répondre aux besoins changeants d'Internet</a:t>
            </a:r>
            <a:r>
              <a:rPr lang="fr-FR" sz="3000" dirty="0" smtClean="0"/>
              <a:t>.</a:t>
            </a:r>
          </a:p>
          <a:p>
            <a:endParaRPr lang="fr-FR" sz="3000" dirty="0"/>
          </a:p>
          <a:p>
            <a:r>
              <a:rPr lang="fr-FR" sz="3000" dirty="0"/>
              <a:t>L</a:t>
            </a:r>
            <a:r>
              <a:rPr lang="fr-FR" sz="3000" dirty="0" smtClean="0"/>
              <a:t>'adoption </a:t>
            </a:r>
            <a:r>
              <a:rPr lang="fr-FR" sz="3000" dirty="0"/>
              <a:t>de nouvelles normes comme DNS-over-HTTPS (</a:t>
            </a:r>
            <a:r>
              <a:rPr lang="fr-FR" sz="3000" dirty="0" err="1"/>
              <a:t>DoH</a:t>
            </a:r>
            <a:r>
              <a:rPr lang="fr-FR" sz="3000" dirty="0"/>
              <a:t>) ou DNS-over-TLS (</a:t>
            </a:r>
            <a:r>
              <a:rPr lang="fr-FR" sz="3000" dirty="0" err="1"/>
              <a:t>DoT</a:t>
            </a:r>
            <a:r>
              <a:rPr lang="fr-FR" sz="3000" dirty="0"/>
              <a:t>) visent à renforcer la sécurité et la confidentialité des communications DNS.</a:t>
            </a:r>
          </a:p>
          <a:p>
            <a:endParaRPr lang="fr-FR" dirty="0"/>
          </a:p>
        </p:txBody>
      </p:sp>
    </p:spTree>
    <p:extLst>
      <p:ext uri="{BB962C8B-B14F-4D97-AF65-F5344CB8AC3E}">
        <p14:creationId xmlns:p14="http://schemas.microsoft.com/office/powerpoint/2010/main" val="163707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1782618" y="1320799"/>
            <a:ext cx="9144000" cy="868363"/>
          </a:xfrm>
        </p:spPr>
        <p:txBody>
          <a:bodyPr>
            <a:normAutofit fontScale="90000"/>
          </a:bodyPr>
          <a:lstStyle/>
          <a:p>
            <a:r>
              <a:rPr lang="fr-FR" b="1" dirty="0" smtClean="0"/>
              <a:t>Conclusion</a:t>
            </a:r>
            <a:endParaRPr lang="fr-FR" b="1" dirty="0"/>
          </a:p>
        </p:txBody>
      </p:sp>
      <p:sp>
        <p:nvSpPr>
          <p:cNvPr id="3" name="Sous-titre 2"/>
          <p:cNvSpPr>
            <a:spLocks noGrp="1"/>
          </p:cNvSpPr>
          <p:nvPr>
            <p:ph type="subTitle" idx="1"/>
          </p:nvPr>
        </p:nvSpPr>
        <p:spPr>
          <a:xfrm>
            <a:off x="1616364" y="3167929"/>
            <a:ext cx="9144000" cy="1655762"/>
          </a:xfrm>
        </p:spPr>
        <p:txBody>
          <a:bodyPr/>
          <a:lstStyle/>
          <a:p>
            <a:r>
              <a:rPr lang="fr-FR" dirty="0"/>
              <a:t>Le DNS est un pilier fondamental d'Internet, facilitant la navigation et la communication en ligne.</a:t>
            </a:r>
          </a:p>
          <a:p>
            <a:r>
              <a:rPr lang="fr-FR" dirty="0"/>
              <a:t>Comprendre son fonctionnement et ses défis est essentiel pour assurer </a:t>
            </a:r>
            <a:r>
              <a:rPr lang="fr-FR" dirty="0" smtClean="0"/>
              <a:t>une </a:t>
            </a:r>
            <a:r>
              <a:rPr lang="fr-FR" dirty="0"/>
              <a:t>stabilité et la </a:t>
            </a:r>
            <a:r>
              <a:rPr lang="fr-FR" dirty="0" smtClean="0"/>
              <a:t>sécurité.</a:t>
            </a:r>
            <a:endParaRPr lang="fr-FR" dirty="0"/>
          </a:p>
        </p:txBody>
      </p:sp>
    </p:spTree>
    <p:extLst>
      <p:ext uri="{BB962C8B-B14F-4D97-AF65-F5344CB8AC3E}">
        <p14:creationId xmlns:p14="http://schemas.microsoft.com/office/powerpoint/2010/main" val="330778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243</Words>
  <Application>Microsoft Office PowerPoint</Application>
  <PresentationFormat>Grand écran</PresentationFormat>
  <Paragraphs>42</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Calibri Light</vt:lpstr>
      <vt:lpstr>Thème Office</vt:lpstr>
      <vt:lpstr>Domain Name System</vt:lpstr>
      <vt:lpstr>Présentation PowerPoint</vt:lpstr>
      <vt:lpstr>Voici une liste des principales fonctions qu'un DNS peut accomplir</vt:lpstr>
      <vt:lpstr>Les enregistrement DNS</vt:lpstr>
      <vt:lpstr>Voici quelques types d'enregistrements DNS (RR)</vt:lpstr>
      <vt:lpstr>Évolution du DNS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Comprendre le Domain Name System</dc:title>
  <dc:creator>Candidat</dc:creator>
  <cp:lastModifiedBy>Candidat</cp:lastModifiedBy>
  <cp:revision>18</cp:revision>
  <dcterms:created xsi:type="dcterms:W3CDTF">2024-03-05T08:03:58Z</dcterms:created>
  <dcterms:modified xsi:type="dcterms:W3CDTF">2024-03-05T13:47:14Z</dcterms:modified>
</cp:coreProperties>
</file>