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6" r:id="rId24"/>
    <p:sldId id="279" r:id="rId25"/>
    <p:sldId id="280" r:id="rId26"/>
    <p:sldId id="281" r:id="rId27"/>
    <p:sldId id="2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68587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E390BA0-9B20-42B4-8EDD-50344B866C15}" type="datetimeFigureOut">
              <a:rPr lang="fr-FR" smtClean="0"/>
              <a:t>05/03/2024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60114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283192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55923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150230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390BA0-9B20-42B4-8EDD-50344B866C15}" type="datetimeFigureOut">
              <a:rPr lang="fr-FR" smtClean="0"/>
              <a:t>05/03/2024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35418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390BA0-9B20-42B4-8EDD-50344B866C15}" type="datetimeFigureOut">
              <a:rPr lang="fr-FR" smtClean="0"/>
              <a:t>05/03/2024</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72255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60419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78958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89568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E390BA0-9B20-42B4-8EDD-50344B866C15}" type="datetimeFigureOut">
              <a:rPr lang="fr-FR" smtClean="0"/>
              <a:t>05/03/2024</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175356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E390BA0-9B20-42B4-8EDD-50344B866C15}" type="datetimeFigureOut">
              <a:rPr lang="fr-FR" smtClean="0"/>
              <a:t>05/03/2024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30290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E390BA0-9B20-42B4-8EDD-50344B866C15}" type="datetimeFigureOut">
              <a:rPr lang="fr-FR" smtClean="0"/>
              <a:t>05/03/2024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103929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E390BA0-9B20-42B4-8EDD-50344B866C15}" type="datetimeFigureOut">
              <a:rPr lang="fr-FR" smtClean="0"/>
              <a:t>05/03/2024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287446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90BA0-9B20-42B4-8EDD-50344B866C15}" type="datetimeFigureOut">
              <a:rPr lang="fr-FR" smtClean="0"/>
              <a:t>05/03/2024</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103814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E390BA0-9B20-42B4-8EDD-50344B866C15}" type="datetimeFigureOut">
              <a:rPr lang="fr-FR" smtClean="0"/>
              <a:t>05/03/2024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32179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E390BA0-9B20-42B4-8EDD-50344B866C15}" type="datetimeFigureOut">
              <a:rPr lang="fr-FR" smtClean="0"/>
              <a:t>05/03/2024</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51446B-DD96-4CA1-B7F8-E33444EA77FF}" type="slidenum">
              <a:rPr lang="fr-FR" smtClean="0"/>
              <a:t>‹N°›</a:t>
            </a:fld>
            <a:endParaRPr lang="fr-FR"/>
          </a:p>
        </p:txBody>
      </p:sp>
    </p:spTree>
    <p:extLst>
      <p:ext uri="{BB962C8B-B14F-4D97-AF65-F5344CB8AC3E}">
        <p14:creationId xmlns:p14="http://schemas.microsoft.com/office/powerpoint/2010/main" val="197371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390BA0-9B20-42B4-8EDD-50344B866C15}" type="datetimeFigureOut">
              <a:rPr lang="fr-FR" smtClean="0"/>
              <a:t>05/03/2024</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51446B-DD96-4CA1-B7F8-E33444EA77FF}" type="slidenum">
              <a:rPr lang="fr-FR" smtClean="0"/>
              <a:t>‹N°›</a:t>
            </a:fld>
            <a:endParaRPr lang="fr-FR"/>
          </a:p>
        </p:txBody>
      </p:sp>
    </p:spTree>
    <p:extLst>
      <p:ext uri="{BB962C8B-B14F-4D97-AF65-F5344CB8AC3E}">
        <p14:creationId xmlns:p14="http://schemas.microsoft.com/office/powerpoint/2010/main" val="215320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Pare-feu /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Tree>
    <p:extLst>
      <p:ext uri="{BB962C8B-B14F-4D97-AF65-F5344CB8AC3E}">
        <p14:creationId xmlns:p14="http://schemas.microsoft.com/office/powerpoint/2010/main" val="3062743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2031325"/>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Sécurité Réseau</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Surveillance</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Règles</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Barrière </a:t>
            </a:r>
          </a:p>
        </p:txBody>
      </p:sp>
    </p:spTree>
    <p:extLst>
      <p:ext uri="{BB962C8B-B14F-4D97-AF65-F5344CB8AC3E}">
        <p14:creationId xmlns:p14="http://schemas.microsoft.com/office/powerpoint/2010/main" val="2654455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2585323"/>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Sécurité Réseau</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Surveillance</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Règles</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Barrière</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Bloque le trafic </a:t>
            </a:r>
          </a:p>
        </p:txBody>
      </p:sp>
    </p:spTree>
    <p:extLst>
      <p:ext uri="{BB962C8B-B14F-4D97-AF65-F5344CB8AC3E}">
        <p14:creationId xmlns:p14="http://schemas.microsoft.com/office/powerpoint/2010/main" val="3125371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Comment fonctionnent ils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518259" y="1657850"/>
            <a:ext cx="9409571" cy="1200329"/>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Les firewalls analysent soigneusement le trafic entrant en fonction de règles préétablies et filtrent le trafic provenant de sources non sécurisées ou suspectes pour empêcher les attaques. Les firewalls surveillent le trafic au point d’entrée d’un ordinateur, appelé port, qui est l’endroit où les informations sont échangées avec des appareils externes.   </a:t>
            </a:r>
          </a:p>
        </p:txBody>
      </p:sp>
      <p:pic>
        <p:nvPicPr>
          <p:cNvPr id="2050" name="Picture 2" descr="What is Firewall? Definition, Meaning,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716" y="3135178"/>
            <a:ext cx="3545383" cy="212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943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pic>
        <p:nvPicPr>
          <p:cNvPr id="8194" name="Picture 2" descr="What is a Firewall and How Does it Work | Cloud4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69" y="1534696"/>
            <a:ext cx="5715000" cy="320992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Un guide complet du pare-feu: comment créer un système de réseau sécurisé -  Aut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161" y="1844873"/>
            <a:ext cx="5080677" cy="236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5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types de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1657850"/>
            <a:ext cx="8557379" cy="1200329"/>
          </a:xfrm>
          <a:prstGeom prst="rect">
            <a:avLst/>
          </a:prstGeom>
          <a:noFill/>
        </p:spPr>
        <p:txBody>
          <a:bodyPr wrap="square" rtlCol="0">
            <a:spAutoFit/>
          </a:bodyPr>
          <a:lstStyle/>
          <a:p>
            <a:pPr algn="ctr"/>
            <a:r>
              <a:rPr lang="fr-FR" dirty="0" smtClean="0">
                <a:solidFill>
                  <a:schemeClr val="bg1"/>
                </a:solidFill>
                <a:effectLst/>
                <a:latin typeface="Franklin Gothic Medium" panose="020B0603020102020204" pitchFamily="34" charset="0"/>
              </a:rPr>
              <a:t>Les firewalls peuvent être logiciels ou matériels, mais il est préférable d’avoir les deux. Un firewall logiciel est un programme installé sur chaque ordinateur, qui régule le trafic par le biais de numéros de port et d’applications. Un firewall physique est un équipement installé entre votre réseau et la passerelle d’accès.</a:t>
            </a:r>
            <a:endParaRPr lang="fr-FR" dirty="0" smtClean="0">
              <a:solidFill>
                <a:schemeClr val="bg1"/>
              </a:solidFill>
              <a:latin typeface="Franklin Gothic Medium" panose="020B0603020102020204" pitchFamily="34" charset="0"/>
            </a:endParaRPr>
          </a:p>
        </p:txBody>
      </p:sp>
      <p:pic>
        <p:nvPicPr>
          <p:cNvPr id="9218" name="Picture 2" descr="Protection et Sécurité Réseaux avec les firewalls Stormshie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913" y="3290935"/>
            <a:ext cx="4330385" cy="14031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ourquoi Microsoft Defender est un cauchemar pour votre PC - Le Journal du  H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335" y="2836663"/>
            <a:ext cx="3082300" cy="231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885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Mais pas que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2585323"/>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Firewall a filtrage de Paquet</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Firewall a traduction d’adresse</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NGFW</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Firewall d’inspection de statut multicouches</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Firewall a proxy </a:t>
            </a:r>
          </a:p>
        </p:txBody>
      </p:sp>
    </p:spTree>
    <p:extLst>
      <p:ext uri="{BB962C8B-B14F-4D97-AF65-F5344CB8AC3E}">
        <p14:creationId xmlns:p14="http://schemas.microsoft.com/office/powerpoint/2010/main" val="3207291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Firewall à filtrage de paquets</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2152525"/>
            <a:ext cx="8557379" cy="1477328"/>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Les firewalls à filtrage de paquets, le type le plus courant, examinent les paquets et leur interdisent de passer s’ils ne correspondent pas à un ensemble de règles de sécurité établies. Ce type de firewall vérifie les adresses IP source et destination du paquet. Si les paquets correspondent à ceux d’une règle "autorisée" sur le firewall, alors on lui fait confiance pour entrer sur le réseau.</a:t>
            </a:r>
          </a:p>
        </p:txBody>
      </p:sp>
    </p:spTree>
    <p:extLst>
      <p:ext uri="{BB962C8B-B14F-4D97-AF65-F5344CB8AC3E}">
        <p14:creationId xmlns:p14="http://schemas.microsoft.com/office/powerpoint/2010/main" val="833646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Firewall à traduction d’</a:t>
            </a:r>
            <a:r>
              <a:rPr lang="fr-FR" sz="2800" dirty="0" err="1" smtClean="0">
                <a:latin typeface="Franklin Gothic Medium" panose="020B0603020102020204" pitchFamily="34" charset="0"/>
              </a:rPr>
              <a:t>addresse</a:t>
            </a:r>
            <a:r>
              <a:rPr lang="fr-FR" sz="2800" dirty="0">
                <a:latin typeface="Franklin Gothic Medium" panose="020B0603020102020204" pitchFamily="34" charset="0"/>
              </a:rPr>
              <a:t> </a:t>
            </a:r>
            <a:r>
              <a:rPr lang="fr-FR" sz="2800" dirty="0" smtClean="0">
                <a:latin typeface="Franklin Gothic Medium" panose="020B0603020102020204" pitchFamily="34" charset="0"/>
              </a:rPr>
              <a:t>(NAT)</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2152525"/>
            <a:ext cx="8557379" cy="2031325"/>
          </a:xfrm>
          <a:prstGeom prst="rect">
            <a:avLst/>
          </a:prstGeom>
          <a:noFill/>
        </p:spPr>
        <p:txBody>
          <a:bodyPr wrap="square" rtlCol="0">
            <a:spAutoFit/>
          </a:bodyPr>
          <a:lstStyle/>
          <a:p>
            <a:pPr algn="ctr"/>
            <a:r>
              <a:rPr lang="fr-FR" b="1" dirty="0" smtClean="0">
                <a:solidFill>
                  <a:schemeClr val="bg1"/>
                </a:solidFill>
                <a:effectLst/>
                <a:latin typeface="Franklin Gothic Medium" panose="020B0603020102020204" pitchFamily="34" charset="0"/>
              </a:rPr>
              <a:t>Les firewalls à traduction d’adresses (NAT) </a:t>
            </a:r>
            <a:r>
              <a:rPr lang="fr-FR" dirty="0" smtClean="0">
                <a:solidFill>
                  <a:schemeClr val="bg1"/>
                </a:solidFill>
                <a:effectLst/>
                <a:latin typeface="Franklin Gothic Medium" panose="020B0603020102020204" pitchFamily="34" charset="0"/>
              </a:rPr>
              <a:t>permettent à plusieurs appareils avec des adresses réseau indépendantes à se connecter à l’Internet en utilisant une seule adresse IP, tout en dissimulant les adresses IP individuelles. Par conséquent, les attaquants qui scannent un réseau à la recherche d’adresses IP ne peuvent pas capturer de détails spécifiques, ce qui assure une plus grande sécurité contre les attaques. Les firewalls NAT sont similaires aux firewalls proxy en ce sens qu’ils servent d’intermédiaire entre un groupe d’ordinateurs et le trafic extérieur.</a:t>
            </a:r>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3058555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NGFW (New </a:t>
            </a:r>
            <a:r>
              <a:rPr lang="fr-FR" sz="2800" dirty="0" err="1" smtClean="0">
                <a:latin typeface="Franklin Gothic Medium" panose="020B0603020102020204" pitchFamily="34" charset="0"/>
              </a:rPr>
              <a:t>Generation</a:t>
            </a:r>
            <a:r>
              <a:rPr lang="fr-FR" sz="2800" dirty="0" smtClean="0">
                <a:latin typeface="Franklin Gothic Medium" panose="020B0603020102020204" pitchFamily="34" charset="0"/>
              </a:rPr>
              <a:t> </a:t>
            </a:r>
            <a:r>
              <a:rPr lang="fr-FR" sz="2800" dirty="0" err="1" smtClean="0">
                <a:latin typeface="Franklin Gothic Medium" panose="020B0603020102020204" pitchFamily="34" charset="0"/>
              </a:rPr>
              <a:t>FireWall</a:t>
            </a:r>
            <a:r>
              <a:rPr lang="fr-FR" sz="2800" dirty="0" smtClean="0">
                <a:latin typeface="Franklin Gothic Medium" panose="020B0603020102020204" pitchFamily="34" charset="0"/>
              </a:rPr>
              <a:t>)</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1657850"/>
            <a:ext cx="8557379" cy="3416320"/>
          </a:xfrm>
          <a:prstGeom prst="rect">
            <a:avLst/>
          </a:prstGeom>
          <a:noFill/>
        </p:spPr>
        <p:txBody>
          <a:bodyPr wrap="square" rtlCol="0">
            <a:spAutoFit/>
          </a:bodyPr>
          <a:lstStyle/>
          <a:p>
            <a:pPr algn="ctr"/>
            <a:r>
              <a:rPr lang="fr-FR" b="1" dirty="0" smtClean="0">
                <a:solidFill>
                  <a:schemeClr val="bg1"/>
                </a:solidFill>
                <a:effectLst/>
                <a:latin typeface="Franklin Gothic Medium" panose="020B0603020102020204" pitchFamily="34" charset="0"/>
              </a:rPr>
              <a:t>Les firewalls nouvelle génération (NGFW) </a:t>
            </a:r>
            <a:r>
              <a:rPr lang="fr-FR" dirty="0" smtClean="0">
                <a:solidFill>
                  <a:schemeClr val="bg1"/>
                </a:solidFill>
                <a:effectLst/>
                <a:latin typeface="Franklin Gothic Medium" panose="020B0603020102020204" pitchFamily="34" charset="0"/>
              </a:rPr>
              <a:t>combinent la technologie traditionnelle des firewalls avec des fonctionnalités supplémentaires, telles que l’inspection du trafic crypté, des systèmes de prévention des intrusions, des antivirus, etc. Ils effectuent notamment une inspection approfondie des paquets (DPI, ou </a:t>
            </a:r>
            <a:r>
              <a:rPr lang="fr-FR" dirty="0" err="1" smtClean="0">
                <a:solidFill>
                  <a:schemeClr val="bg1"/>
                </a:solidFill>
                <a:effectLst/>
                <a:latin typeface="Franklin Gothic Medium" panose="020B0603020102020204" pitchFamily="34" charset="0"/>
              </a:rPr>
              <a:t>deep</a:t>
            </a:r>
            <a:r>
              <a:rPr lang="fr-FR" dirty="0" smtClean="0">
                <a:solidFill>
                  <a:schemeClr val="bg1"/>
                </a:solidFill>
                <a:effectLst/>
                <a:latin typeface="Franklin Gothic Medium" panose="020B0603020102020204" pitchFamily="34" charset="0"/>
              </a:rPr>
              <a:t> </a:t>
            </a:r>
            <a:r>
              <a:rPr lang="fr-FR" dirty="0" err="1" smtClean="0">
                <a:solidFill>
                  <a:schemeClr val="bg1"/>
                </a:solidFill>
                <a:effectLst/>
                <a:latin typeface="Franklin Gothic Medium" panose="020B0603020102020204" pitchFamily="34" charset="0"/>
              </a:rPr>
              <a:t>packet</a:t>
            </a:r>
            <a:r>
              <a:rPr lang="fr-FR" dirty="0" smtClean="0">
                <a:solidFill>
                  <a:schemeClr val="bg1"/>
                </a:solidFill>
                <a:effectLst/>
                <a:latin typeface="Franklin Gothic Medium" panose="020B0603020102020204" pitchFamily="34" charset="0"/>
              </a:rPr>
              <a:t> inspection). Alors que les firewalls de base n’examinent que les en-têtes de paquets, l’inspection approfondie examine les données contenues dans le paquet lui-même, ce qui permet aux utilisateurs d’identifier, de classer ou d’arrêter plus efficacement les paquets contenant des données malveillantes.</a:t>
            </a:r>
          </a:p>
          <a:p>
            <a:pPr algn="ct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Filtrage de paquets			- Sensibilisation au VPN</a:t>
            </a:r>
          </a:p>
          <a:p>
            <a:pPr marL="285750" indent="-285750">
              <a:buFontTx/>
              <a:buChar char="-"/>
            </a:pPr>
            <a:r>
              <a:rPr lang="fr-FR" dirty="0" smtClean="0">
                <a:solidFill>
                  <a:schemeClr val="bg1"/>
                </a:solidFill>
                <a:latin typeface="Franklin Gothic Medium" panose="020B0603020102020204" pitchFamily="34" charset="0"/>
              </a:rPr>
              <a:t>Inspection dynamique  			- </a:t>
            </a:r>
            <a:r>
              <a:rPr lang="fr-FR" dirty="0" err="1" smtClean="0">
                <a:solidFill>
                  <a:schemeClr val="bg1"/>
                </a:solidFill>
                <a:latin typeface="Franklin Gothic Medium" panose="020B0603020102020204" pitchFamily="34" charset="0"/>
              </a:rPr>
              <a:t>Prevention</a:t>
            </a:r>
            <a:r>
              <a:rPr lang="fr-FR" dirty="0" smtClean="0">
                <a:solidFill>
                  <a:schemeClr val="bg1"/>
                </a:solidFill>
                <a:latin typeface="Franklin Gothic Medium" panose="020B0603020102020204" pitchFamily="34" charset="0"/>
              </a:rPr>
              <a:t> des intrusions</a:t>
            </a:r>
          </a:p>
          <a:p>
            <a:pPr marL="285750" indent="-285750">
              <a:buFontTx/>
              <a:buChar char="-"/>
            </a:pPr>
            <a:r>
              <a:rPr lang="fr-FR" dirty="0" smtClean="0">
                <a:solidFill>
                  <a:schemeClr val="bg1"/>
                </a:solidFill>
                <a:latin typeface="Franklin Gothic Medium" panose="020B0603020102020204" pitchFamily="34" charset="0"/>
              </a:rPr>
              <a:t>Information sur les menaces</a:t>
            </a:r>
          </a:p>
        </p:txBody>
      </p:sp>
    </p:spTree>
    <p:extLst>
      <p:ext uri="{BB962C8B-B14F-4D97-AF65-F5344CB8AC3E}">
        <p14:creationId xmlns:p14="http://schemas.microsoft.com/office/powerpoint/2010/main" val="3920870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Firewall d’inspection de statut multicouches (SMLI)</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2047594"/>
            <a:ext cx="8557379" cy="2031325"/>
          </a:xfrm>
          <a:prstGeom prst="rect">
            <a:avLst/>
          </a:prstGeom>
          <a:noFill/>
        </p:spPr>
        <p:txBody>
          <a:bodyPr wrap="square" rtlCol="0">
            <a:spAutoFit/>
          </a:bodyPr>
          <a:lstStyle/>
          <a:p>
            <a:pPr algn="ctr"/>
            <a:r>
              <a:rPr lang="fr-FR" b="1" dirty="0" smtClean="0">
                <a:solidFill>
                  <a:schemeClr val="bg1"/>
                </a:solidFill>
                <a:effectLst/>
                <a:latin typeface="Franklin Gothic Medium" panose="020B0603020102020204" pitchFamily="34" charset="0"/>
              </a:rPr>
              <a:t>Les firewalls d’inspection de statut multicouches (SMLI) </a:t>
            </a:r>
            <a:r>
              <a:rPr lang="fr-FR" dirty="0" smtClean="0">
                <a:solidFill>
                  <a:schemeClr val="bg1"/>
                </a:solidFill>
                <a:effectLst/>
                <a:latin typeface="Franklin Gothic Medium" panose="020B0603020102020204" pitchFamily="34" charset="0"/>
              </a:rPr>
              <a:t>filtrent les paquets au niveau des couches réseau, transport et application, en les comparant à des paquets dont la confiance est connue. Comme les firewalls nouvelle génération, les SMLI examinent également l’ensemble du paquet et ne leur permettent de passer que s’ils sont validés individuellement à chaque couche. Ces firewalls examinent les paquets pour déterminer le statut de la communication afin de s’assurer que toute communication initiée n’a lieu qu’avec des sources fiables.</a:t>
            </a:r>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1330122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Pare-feu /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235440" y="5626346"/>
            <a:ext cx="2459736"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7" name="ZoneTexte 6"/>
          <p:cNvSpPr txBox="1"/>
          <p:nvPr/>
        </p:nvSpPr>
        <p:spPr>
          <a:xfrm>
            <a:off x="2120495" y="1883664"/>
            <a:ext cx="7808976" cy="3139321"/>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1 / C’est quoi ?</a:t>
            </a: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824267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Firewall à Proxy</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746293" y="2047594"/>
            <a:ext cx="8557379" cy="2031325"/>
          </a:xfrm>
          <a:prstGeom prst="rect">
            <a:avLst/>
          </a:prstGeom>
          <a:noFill/>
        </p:spPr>
        <p:txBody>
          <a:bodyPr wrap="square" rtlCol="0">
            <a:spAutoFit/>
          </a:bodyPr>
          <a:lstStyle/>
          <a:p>
            <a:pPr algn="ctr"/>
            <a:r>
              <a:rPr lang="fr-FR" dirty="0" smtClean="0">
                <a:solidFill>
                  <a:schemeClr val="bg1"/>
                </a:solidFill>
                <a:effectLst/>
                <a:latin typeface="Franklin Gothic Medium" panose="020B0603020102020204" pitchFamily="34" charset="0"/>
              </a:rPr>
              <a:t>Il permet de Filtrer le trafic réseau au niveau de l’application. Contrairement aux firewalls de base, le proxy agit comme un intermédiaire entre deux terminaux. Le client doit envoyer une demande au firewall, où elle est ensuite évaluée en fonction d’un ensemble de règles de sécurité, puis autorisée ou bloquée. Plus particulièrement, les firewalls à proxy surveillent le trafic pour les protocoles de la couche 7 tels que HTTP et FTP, et utilisent à la fois l’inspection </a:t>
            </a:r>
            <a:r>
              <a:rPr lang="fr-FR" dirty="0" err="1" smtClean="0">
                <a:solidFill>
                  <a:schemeClr val="bg1"/>
                </a:solidFill>
                <a:effectLst/>
                <a:latin typeface="Franklin Gothic Medium" panose="020B0603020102020204" pitchFamily="34" charset="0"/>
              </a:rPr>
              <a:t>stateful</a:t>
            </a:r>
            <a:r>
              <a:rPr lang="fr-FR" dirty="0" smtClean="0">
                <a:solidFill>
                  <a:schemeClr val="bg1"/>
                </a:solidFill>
                <a:effectLst/>
                <a:latin typeface="Franklin Gothic Medium" panose="020B0603020102020204" pitchFamily="34" charset="0"/>
              </a:rPr>
              <a:t> et l’inspection approfondie des paquets pour détecter le trafic malveillant.</a:t>
            </a:r>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1868162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866438"/>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41144"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Tree>
    <p:extLst>
      <p:ext uri="{BB962C8B-B14F-4D97-AF65-F5344CB8AC3E}">
        <p14:creationId xmlns:p14="http://schemas.microsoft.com/office/powerpoint/2010/main" val="2254100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866438"/>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41144"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
        <p:nvSpPr>
          <p:cNvPr id="10" name="ZoneTexte 9"/>
          <p:cNvSpPr txBox="1"/>
          <p:nvPr/>
        </p:nvSpPr>
        <p:spPr>
          <a:xfrm>
            <a:off x="2541143" y="3500228"/>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PfSense</a:t>
            </a:r>
            <a:endParaRPr lang="fr-FR" dirty="0" smtClean="0">
              <a:solidFill>
                <a:schemeClr val="bg1"/>
              </a:solidFill>
              <a:latin typeface="Franklin Gothic Medium" panose="020B0603020102020204" pitchFamily="34" charset="0"/>
            </a:endParaRPr>
          </a:p>
        </p:txBody>
      </p:sp>
      <p:pic>
        <p:nvPicPr>
          <p:cNvPr id="10246" name="Picture 6" descr="pfSense Firewall Solutions - Fogits Solutions pfS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56" y="3449916"/>
            <a:ext cx="1298471" cy="46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98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866438"/>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41144"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
        <p:nvSpPr>
          <p:cNvPr id="10" name="ZoneTexte 9"/>
          <p:cNvSpPr txBox="1"/>
          <p:nvPr/>
        </p:nvSpPr>
        <p:spPr>
          <a:xfrm>
            <a:off x="2541143" y="3500228"/>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PfSense</a:t>
            </a:r>
            <a:endParaRPr lang="fr-FR" dirty="0" smtClean="0">
              <a:solidFill>
                <a:schemeClr val="bg1"/>
              </a:solidFill>
              <a:latin typeface="Franklin Gothic Medium" panose="020B0603020102020204" pitchFamily="34" charset="0"/>
            </a:endParaRPr>
          </a:p>
        </p:txBody>
      </p:sp>
      <p:sp>
        <p:nvSpPr>
          <p:cNvPr id="11" name="ZoneTexte 10"/>
          <p:cNvSpPr txBox="1"/>
          <p:nvPr/>
        </p:nvSpPr>
        <p:spPr>
          <a:xfrm>
            <a:off x="2541143" y="4592867"/>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Iptables</a:t>
            </a:r>
            <a:r>
              <a:rPr lang="fr-FR" dirty="0" smtClean="0">
                <a:solidFill>
                  <a:schemeClr val="bg1"/>
                </a:solidFill>
                <a:latin typeface="Franklin Gothic Medium" panose="020B0603020102020204" pitchFamily="34" charset="0"/>
              </a:rPr>
              <a:t> </a:t>
            </a:r>
          </a:p>
        </p:txBody>
      </p:sp>
      <p:pic>
        <p:nvPicPr>
          <p:cNvPr id="10246" name="Picture 6" descr="pfSense Firewall Solutions - Fogits Solutions pfS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56" y="3449916"/>
            <a:ext cx="1298471" cy="4699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Exercício IPtables. Iptables é o nome da ferramenta da… | by Guilherme  Alves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5078" y="4174280"/>
            <a:ext cx="1115355" cy="111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101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657850"/>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54377"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
        <p:nvSpPr>
          <p:cNvPr id="10" name="ZoneTexte 9"/>
          <p:cNvSpPr txBox="1"/>
          <p:nvPr/>
        </p:nvSpPr>
        <p:spPr>
          <a:xfrm>
            <a:off x="2541143" y="3500228"/>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PfSense</a:t>
            </a:r>
            <a:endParaRPr lang="fr-FR" dirty="0" smtClean="0">
              <a:solidFill>
                <a:schemeClr val="bg1"/>
              </a:solidFill>
              <a:latin typeface="Franklin Gothic Medium" panose="020B0603020102020204" pitchFamily="34" charset="0"/>
            </a:endParaRPr>
          </a:p>
        </p:txBody>
      </p:sp>
      <p:sp>
        <p:nvSpPr>
          <p:cNvPr id="11" name="ZoneTexte 10"/>
          <p:cNvSpPr txBox="1"/>
          <p:nvPr/>
        </p:nvSpPr>
        <p:spPr>
          <a:xfrm>
            <a:off x="2541143" y="4592867"/>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Iptables</a:t>
            </a:r>
            <a:r>
              <a:rPr lang="fr-FR" dirty="0" smtClean="0">
                <a:solidFill>
                  <a:schemeClr val="bg1"/>
                </a:solidFill>
                <a:latin typeface="Franklin Gothic Medium" panose="020B0603020102020204" pitchFamily="34" charset="0"/>
              </a:rPr>
              <a:t> </a:t>
            </a:r>
          </a:p>
        </p:txBody>
      </p:sp>
      <p:pic>
        <p:nvPicPr>
          <p:cNvPr id="10246" name="Picture 6" descr="pfSense Firewall Solutions - Fogits Solutions pfS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56" y="3449916"/>
            <a:ext cx="1298471" cy="4699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Exercício IPtables. Iptables é o nome da ferramenta da… | by Guilherme  Alves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5078" y="4174280"/>
            <a:ext cx="1115355" cy="1115355"/>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9296615" y="2448115"/>
            <a:ext cx="2150777"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Fortinet</a:t>
            </a:r>
            <a:endParaRPr lang="fr-FR" dirty="0" smtClean="0">
              <a:solidFill>
                <a:schemeClr val="bg1"/>
              </a:solidFill>
              <a:latin typeface="Franklin Gothic Medium" panose="020B0603020102020204" pitchFamily="34" charset="0"/>
            </a:endParaRPr>
          </a:p>
        </p:txBody>
      </p:sp>
      <p:pic>
        <p:nvPicPr>
          <p:cNvPr id="17414" name="Picture 6" descr="Fortinet FortiGate FG-1800F - FG-1800F-BDL-817-12 | Fortinet | Forti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1592" y="2169150"/>
            <a:ext cx="1397336" cy="89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23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657850"/>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54377"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
        <p:nvSpPr>
          <p:cNvPr id="10" name="ZoneTexte 9"/>
          <p:cNvSpPr txBox="1"/>
          <p:nvPr/>
        </p:nvSpPr>
        <p:spPr>
          <a:xfrm>
            <a:off x="2541143" y="3500228"/>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PfSense</a:t>
            </a:r>
            <a:endParaRPr lang="fr-FR" dirty="0" smtClean="0">
              <a:solidFill>
                <a:schemeClr val="bg1"/>
              </a:solidFill>
              <a:latin typeface="Franklin Gothic Medium" panose="020B0603020102020204" pitchFamily="34" charset="0"/>
            </a:endParaRPr>
          </a:p>
        </p:txBody>
      </p:sp>
      <p:sp>
        <p:nvSpPr>
          <p:cNvPr id="11" name="ZoneTexte 10"/>
          <p:cNvSpPr txBox="1"/>
          <p:nvPr/>
        </p:nvSpPr>
        <p:spPr>
          <a:xfrm>
            <a:off x="2541143" y="4592867"/>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Iptables</a:t>
            </a:r>
            <a:r>
              <a:rPr lang="fr-FR" dirty="0" smtClean="0">
                <a:solidFill>
                  <a:schemeClr val="bg1"/>
                </a:solidFill>
                <a:latin typeface="Franklin Gothic Medium" panose="020B0603020102020204" pitchFamily="34" charset="0"/>
              </a:rPr>
              <a:t> </a:t>
            </a:r>
          </a:p>
        </p:txBody>
      </p:sp>
      <p:pic>
        <p:nvPicPr>
          <p:cNvPr id="10246" name="Picture 6" descr="pfSense Firewall Solutions - Fogits Solutions pfS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56" y="3449916"/>
            <a:ext cx="1298471" cy="4699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Exercício IPtables. Iptables é o nome da ferramenta da… | by Guilherme  Alves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5078" y="4174280"/>
            <a:ext cx="1115355" cy="1115355"/>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9296615" y="2448115"/>
            <a:ext cx="2150777"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Fortinet</a:t>
            </a:r>
            <a:endParaRPr lang="fr-FR" dirty="0" smtClean="0">
              <a:solidFill>
                <a:schemeClr val="bg1"/>
              </a:solidFill>
              <a:latin typeface="Franklin Gothic Medium" panose="020B0603020102020204" pitchFamily="34" charset="0"/>
            </a:endParaRPr>
          </a:p>
        </p:txBody>
      </p:sp>
      <p:sp>
        <p:nvSpPr>
          <p:cNvPr id="14" name="ZoneTexte 13"/>
          <p:cNvSpPr txBox="1"/>
          <p:nvPr/>
        </p:nvSpPr>
        <p:spPr>
          <a:xfrm>
            <a:off x="9296615" y="3500228"/>
            <a:ext cx="2150777"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Stormshield</a:t>
            </a:r>
            <a:endParaRPr lang="fr-FR" dirty="0" smtClean="0">
              <a:solidFill>
                <a:schemeClr val="bg1"/>
              </a:solidFill>
              <a:latin typeface="Franklin Gothic Medium" panose="020B0603020102020204" pitchFamily="34" charset="0"/>
            </a:endParaRPr>
          </a:p>
        </p:txBody>
      </p:sp>
      <p:pic>
        <p:nvPicPr>
          <p:cNvPr id="17414" name="Picture 6" descr="Fortinet FortiGate FG-1800F - FG-1800F-BDL-817-12 | Fortinet | Forti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1592" y="2169150"/>
            <a:ext cx="1397336" cy="89753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Stormshield - Assistance aux victimes de cybermalveill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3906" y="3223205"/>
            <a:ext cx="1292709" cy="129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03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Les différentes solutions sur le marché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6" name="ZoneTexte 5"/>
          <p:cNvSpPr txBox="1"/>
          <p:nvPr/>
        </p:nvSpPr>
        <p:spPr>
          <a:xfrm>
            <a:off x="1746293" y="1649717"/>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logiciels </a:t>
            </a:r>
          </a:p>
        </p:txBody>
      </p:sp>
      <p:sp>
        <p:nvSpPr>
          <p:cNvPr id="7" name="ZoneTexte 6"/>
          <p:cNvSpPr txBox="1"/>
          <p:nvPr/>
        </p:nvSpPr>
        <p:spPr>
          <a:xfrm>
            <a:off x="8289561" y="1657850"/>
            <a:ext cx="2014111"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Pare-feu physique </a:t>
            </a:r>
          </a:p>
        </p:txBody>
      </p:sp>
      <p:pic>
        <p:nvPicPr>
          <p:cNvPr id="8" name="Picture 4" descr="Pourquoi Microsoft Defender est un cauchemar pour votre PC - Le Journal du  H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2152" y="2169150"/>
            <a:ext cx="1128281" cy="84621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2554377" y="2407589"/>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Windows Defender </a:t>
            </a:r>
          </a:p>
        </p:txBody>
      </p:sp>
      <p:sp>
        <p:nvSpPr>
          <p:cNvPr id="10" name="ZoneTexte 9"/>
          <p:cNvSpPr txBox="1"/>
          <p:nvPr/>
        </p:nvSpPr>
        <p:spPr>
          <a:xfrm>
            <a:off x="2541143" y="3500228"/>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PfSense</a:t>
            </a:r>
            <a:endParaRPr lang="fr-FR" dirty="0" smtClean="0">
              <a:solidFill>
                <a:schemeClr val="bg1"/>
              </a:solidFill>
              <a:latin typeface="Franklin Gothic Medium" panose="020B0603020102020204" pitchFamily="34" charset="0"/>
            </a:endParaRPr>
          </a:p>
        </p:txBody>
      </p:sp>
      <p:sp>
        <p:nvSpPr>
          <p:cNvPr id="11" name="ZoneTexte 10"/>
          <p:cNvSpPr txBox="1"/>
          <p:nvPr/>
        </p:nvSpPr>
        <p:spPr>
          <a:xfrm>
            <a:off x="2541143" y="4592867"/>
            <a:ext cx="2014111"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Iptables</a:t>
            </a:r>
            <a:r>
              <a:rPr lang="fr-FR" dirty="0" smtClean="0">
                <a:solidFill>
                  <a:schemeClr val="bg1"/>
                </a:solidFill>
                <a:latin typeface="Franklin Gothic Medium" panose="020B0603020102020204" pitchFamily="34" charset="0"/>
              </a:rPr>
              <a:t> </a:t>
            </a:r>
          </a:p>
        </p:txBody>
      </p:sp>
      <p:pic>
        <p:nvPicPr>
          <p:cNvPr id="10246" name="Picture 6" descr="pfSense Firewall Solutions - Fogits Solutions pfS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56" y="3449916"/>
            <a:ext cx="1298471" cy="4699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Exercício IPtables. Iptables é o nome da ferramenta da… | by Guilherme  Alves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5078" y="4174280"/>
            <a:ext cx="1115355" cy="1115355"/>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9296615" y="2448115"/>
            <a:ext cx="2150777"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Fortinet</a:t>
            </a:r>
            <a:endParaRPr lang="fr-FR" dirty="0" smtClean="0">
              <a:solidFill>
                <a:schemeClr val="bg1"/>
              </a:solidFill>
              <a:latin typeface="Franklin Gothic Medium" panose="020B0603020102020204" pitchFamily="34" charset="0"/>
            </a:endParaRPr>
          </a:p>
        </p:txBody>
      </p:sp>
      <p:sp>
        <p:nvSpPr>
          <p:cNvPr id="14" name="ZoneTexte 13"/>
          <p:cNvSpPr txBox="1"/>
          <p:nvPr/>
        </p:nvSpPr>
        <p:spPr>
          <a:xfrm>
            <a:off x="9296615" y="3500228"/>
            <a:ext cx="2150777" cy="369332"/>
          </a:xfrm>
          <a:prstGeom prst="rect">
            <a:avLst/>
          </a:prstGeom>
          <a:noFill/>
        </p:spPr>
        <p:txBody>
          <a:bodyPr wrap="square" rtlCol="0">
            <a:spAutoFit/>
          </a:bodyPr>
          <a:lstStyle/>
          <a:p>
            <a:pPr algn="ctr"/>
            <a:r>
              <a:rPr lang="fr-FR" dirty="0" err="1" smtClean="0">
                <a:solidFill>
                  <a:schemeClr val="bg1"/>
                </a:solidFill>
                <a:latin typeface="Franklin Gothic Medium" panose="020B0603020102020204" pitchFamily="34" charset="0"/>
              </a:rPr>
              <a:t>Stormshield</a:t>
            </a:r>
            <a:endParaRPr lang="fr-FR" dirty="0" smtClean="0">
              <a:solidFill>
                <a:schemeClr val="bg1"/>
              </a:solidFill>
              <a:latin typeface="Franklin Gothic Medium" panose="020B0603020102020204" pitchFamily="34" charset="0"/>
            </a:endParaRPr>
          </a:p>
        </p:txBody>
      </p:sp>
      <p:pic>
        <p:nvPicPr>
          <p:cNvPr id="17414" name="Picture 6" descr="Fortinet FortiGate FG-1800F - FG-1800F-BDL-817-12 | Fortinet | Forti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1592" y="2169150"/>
            <a:ext cx="1397336" cy="89753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Stormshield - Assistance aux victimes de cybermalveill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3906" y="3223205"/>
            <a:ext cx="1292709" cy="1292709"/>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descr="Netgear et Facebook : Ouverture de WiFi gratuits dans les boutiques -  WebLif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1781" y="4665235"/>
            <a:ext cx="1796957" cy="668525"/>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9548738" y="4814831"/>
            <a:ext cx="2150777" cy="369332"/>
          </a:xfrm>
          <a:prstGeom prst="rect">
            <a:avLst/>
          </a:prstGeom>
          <a:noFill/>
        </p:spPr>
        <p:txBody>
          <a:bodyPr wrap="square" rtlCol="0">
            <a:spAutoFit/>
          </a:bodyPr>
          <a:lstStyle/>
          <a:p>
            <a:pPr algn="ctr"/>
            <a:r>
              <a:rPr lang="fr-FR" dirty="0" smtClean="0">
                <a:solidFill>
                  <a:schemeClr val="bg1"/>
                </a:solidFill>
                <a:latin typeface="Franklin Gothic Medium" panose="020B0603020102020204" pitchFamily="34" charset="0"/>
              </a:rPr>
              <a:t>Netgear</a:t>
            </a:r>
          </a:p>
        </p:txBody>
      </p:sp>
    </p:spTree>
    <p:extLst>
      <p:ext uri="{BB962C8B-B14F-4D97-AF65-F5344CB8AC3E}">
        <p14:creationId xmlns:p14="http://schemas.microsoft.com/office/powerpoint/2010/main" val="113676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46294" y="987552"/>
            <a:ext cx="8557378" cy="512064"/>
          </a:xfrm>
        </p:spPr>
        <p:txBody>
          <a:bodyPr/>
          <a:lstStyle/>
          <a:p>
            <a:pPr algn="ctr"/>
            <a:r>
              <a:rPr lang="fr-FR" sz="2800" dirty="0" smtClean="0">
                <a:latin typeface="Franklin Gothic Medium" panose="020B0603020102020204" pitchFamily="34" charset="0"/>
              </a:rPr>
              <a:t>Merci à vous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pic>
        <p:nvPicPr>
          <p:cNvPr id="20482" name="Picture 2" descr="portrait homme souriant avec le pouce en l'air Photos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983" y="1769363"/>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108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Pare-feu /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7" name="ZoneTexte 6"/>
          <p:cNvSpPr txBox="1"/>
          <p:nvPr/>
        </p:nvSpPr>
        <p:spPr>
          <a:xfrm>
            <a:off x="2120495" y="1883664"/>
            <a:ext cx="7808976" cy="3693319"/>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1 / C’est quoi ?</a:t>
            </a: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2 / Comment Ils fonctionnent ?</a:t>
            </a:r>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29703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Pare-feu /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7" name="ZoneTexte 6"/>
          <p:cNvSpPr txBox="1"/>
          <p:nvPr/>
        </p:nvSpPr>
        <p:spPr>
          <a:xfrm>
            <a:off x="2120495" y="1883664"/>
            <a:ext cx="7808976" cy="3693319"/>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1 / C’est quoi ?</a:t>
            </a: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2 / Comment Ils fonctionnent ?</a:t>
            </a:r>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3 / Les Types de Pare-Feu </a:t>
            </a: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216288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Les Pare-feu / Firewall</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7" name="ZoneTexte 6"/>
          <p:cNvSpPr txBox="1"/>
          <p:nvPr/>
        </p:nvSpPr>
        <p:spPr>
          <a:xfrm>
            <a:off x="2120495" y="1883664"/>
            <a:ext cx="7808976" cy="3693319"/>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1 / C’est quoi ?</a:t>
            </a: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2 / Comment Ils fonctionnent ?</a:t>
            </a:r>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3 / Les Types de Pare-Feu </a:t>
            </a: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r>
              <a:rPr lang="fr-FR" dirty="0" smtClean="0">
                <a:solidFill>
                  <a:schemeClr val="bg1"/>
                </a:solidFill>
                <a:latin typeface="Franklin Gothic Medium" panose="020B0603020102020204" pitchFamily="34" charset="0"/>
              </a:rPr>
              <a:t>4 / Les différentes solution sur le marché </a:t>
            </a:r>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a:p>
            <a:endParaRPr lang="fr-FR" dirty="0">
              <a:solidFill>
                <a:schemeClr val="bg1"/>
              </a:solidFill>
              <a:latin typeface="Franklin Gothic Medium" panose="020B0603020102020204" pitchFamily="34" charset="0"/>
            </a:endParaRPr>
          </a:p>
          <a:p>
            <a:endParaRPr lang="fr-FR" dirty="0" smtClean="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184021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pic>
        <p:nvPicPr>
          <p:cNvPr id="1026" name="Picture 2" descr="devis de vigile et agent de sécurité cynophile pour gardiennage à Paris en  ile de France - Forteresse Sécurit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968" y="1511545"/>
            <a:ext cx="6181725" cy="411480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860968" y="2058000"/>
            <a:ext cx="2203704" cy="369332"/>
          </a:xfrm>
          <a:prstGeom prst="rect">
            <a:avLst/>
          </a:prstGeom>
          <a:noFill/>
        </p:spPr>
        <p:txBody>
          <a:bodyPr wrap="square" rtlCol="0">
            <a:spAutoFit/>
          </a:bodyPr>
          <a:lstStyle/>
          <a:p>
            <a:r>
              <a:rPr lang="fr-FR" dirty="0" smtClean="0">
                <a:solidFill>
                  <a:schemeClr val="bg1"/>
                </a:solidFill>
                <a:latin typeface="Franklin Gothic Medium" panose="020B0603020102020204" pitchFamily="34" charset="0"/>
              </a:rPr>
              <a:t>C’est lui =======&gt;</a:t>
            </a:r>
            <a:endParaRPr lang="fr-FR" dirty="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414538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369332"/>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Sécurité Réseau</a:t>
            </a:r>
          </a:p>
        </p:txBody>
      </p:sp>
    </p:spTree>
    <p:extLst>
      <p:ext uri="{BB962C8B-B14F-4D97-AF65-F5344CB8AC3E}">
        <p14:creationId xmlns:p14="http://schemas.microsoft.com/office/powerpoint/2010/main" val="3009121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923330"/>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Sécurité Réseau</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Surveillance</a:t>
            </a:r>
          </a:p>
        </p:txBody>
      </p:sp>
    </p:spTree>
    <p:extLst>
      <p:ext uri="{BB962C8B-B14F-4D97-AF65-F5344CB8AC3E}">
        <p14:creationId xmlns:p14="http://schemas.microsoft.com/office/powerpoint/2010/main" val="142811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740033" y="987552"/>
            <a:ext cx="6569901" cy="512064"/>
          </a:xfrm>
        </p:spPr>
        <p:txBody>
          <a:bodyPr/>
          <a:lstStyle/>
          <a:p>
            <a:pPr algn="ctr"/>
            <a:r>
              <a:rPr lang="fr-FR" sz="2800" dirty="0" smtClean="0">
                <a:latin typeface="Franklin Gothic Medium" panose="020B0603020102020204" pitchFamily="34" charset="0"/>
              </a:rPr>
              <a:t>C’est quoi ?</a:t>
            </a:r>
            <a:endParaRPr lang="fr-FR" sz="2800" dirty="0">
              <a:latin typeface="Franklin Gothic Medium" panose="020B0603020102020204" pitchFamily="34" charset="0"/>
            </a:endParaRPr>
          </a:p>
        </p:txBody>
      </p:sp>
      <p:sp>
        <p:nvSpPr>
          <p:cNvPr id="4" name="Rectangle 3"/>
          <p:cNvSpPr/>
          <p:nvPr/>
        </p:nvSpPr>
        <p:spPr>
          <a:xfrm>
            <a:off x="502920" y="5468112"/>
            <a:ext cx="11192256" cy="68580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9309934" y="5626346"/>
            <a:ext cx="2385242" cy="369332"/>
          </a:xfrm>
          <a:prstGeom prst="rect">
            <a:avLst/>
          </a:prstGeom>
          <a:noFill/>
        </p:spPr>
        <p:txBody>
          <a:bodyPr wrap="square" rtlCol="0">
            <a:spAutoFit/>
          </a:bodyPr>
          <a:lstStyle/>
          <a:p>
            <a:r>
              <a:rPr lang="fr-FR" dirty="0" smtClean="0">
                <a:solidFill>
                  <a:schemeClr val="bg1"/>
                </a:solidFill>
              </a:rPr>
              <a:t>Par Quentin Bayart</a:t>
            </a:r>
            <a:endParaRPr lang="fr-FR" dirty="0">
              <a:solidFill>
                <a:schemeClr val="bg1"/>
              </a:solidFill>
            </a:endParaRPr>
          </a:p>
        </p:txBody>
      </p:sp>
      <p:sp>
        <p:nvSpPr>
          <p:cNvPr id="3" name="ZoneTexte 2"/>
          <p:cNvSpPr txBox="1"/>
          <p:nvPr/>
        </p:nvSpPr>
        <p:spPr>
          <a:xfrm>
            <a:off x="1638180" y="1828800"/>
            <a:ext cx="8557379" cy="1754326"/>
          </a:xfrm>
          <a:prstGeom prst="rect">
            <a:avLst/>
          </a:prstGeom>
          <a:noFill/>
        </p:spPr>
        <p:txBody>
          <a:bodyPr wrap="square" rtlCol="0">
            <a:spAutoFit/>
          </a:bodyPr>
          <a:lstStyle/>
          <a:p>
            <a:pPr marL="285750" indent="-285750">
              <a:buFontTx/>
              <a:buChar char="-"/>
            </a:pPr>
            <a:r>
              <a:rPr lang="fr-FR" dirty="0" smtClean="0">
                <a:solidFill>
                  <a:schemeClr val="bg1"/>
                </a:solidFill>
                <a:latin typeface="Franklin Gothic Medium" panose="020B0603020102020204" pitchFamily="34" charset="0"/>
              </a:rPr>
              <a:t>Sécurité Réseau</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Surveillance</a:t>
            </a:r>
          </a:p>
          <a:p>
            <a:pPr marL="285750" indent="-285750">
              <a:buFontTx/>
              <a:buChar char="-"/>
            </a:pPr>
            <a:endParaRPr lang="fr-FR" dirty="0">
              <a:solidFill>
                <a:schemeClr val="bg1"/>
              </a:solidFill>
              <a:latin typeface="Franklin Gothic Medium" panose="020B0603020102020204" pitchFamily="34" charset="0"/>
            </a:endParaRPr>
          </a:p>
          <a:p>
            <a:pPr marL="285750" indent="-285750">
              <a:buFontTx/>
              <a:buChar char="-"/>
            </a:pPr>
            <a:r>
              <a:rPr lang="fr-FR" dirty="0" smtClean="0">
                <a:solidFill>
                  <a:schemeClr val="bg1"/>
                </a:solidFill>
                <a:latin typeface="Franklin Gothic Medium" panose="020B0603020102020204" pitchFamily="34" charset="0"/>
              </a:rPr>
              <a:t>Règles</a:t>
            </a:r>
          </a:p>
          <a:p>
            <a:r>
              <a:rPr lang="fr-FR" dirty="0" smtClean="0">
                <a:solidFill>
                  <a:schemeClr val="bg1"/>
                </a:solidFill>
                <a:latin typeface="Franklin Gothic Medium" panose="020B0603020102020204" pitchFamily="34" charset="0"/>
              </a:rPr>
              <a:t> </a:t>
            </a:r>
          </a:p>
        </p:txBody>
      </p:sp>
    </p:spTree>
    <p:extLst>
      <p:ext uri="{BB962C8B-B14F-4D97-AF65-F5344CB8AC3E}">
        <p14:creationId xmlns:p14="http://schemas.microsoft.com/office/powerpoint/2010/main" val="1826170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218</TotalTime>
  <Words>916</Words>
  <Application>Microsoft Office PowerPoint</Application>
  <PresentationFormat>Grand écran</PresentationFormat>
  <Paragraphs>175</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Century Gothic</vt:lpstr>
      <vt:lpstr>Franklin Gothic Medium</vt:lpstr>
      <vt:lpstr>Wingdings 3</vt:lpstr>
      <vt:lpstr>Salle d’ions</vt:lpstr>
      <vt:lpstr>Les Pare-feu / Firewall</vt:lpstr>
      <vt:lpstr>Les Pare-feu / Firewall</vt:lpstr>
      <vt:lpstr>Les Pare-feu / Firewall</vt:lpstr>
      <vt:lpstr>Les Pare-feu / Firewall</vt:lpstr>
      <vt:lpstr>Les Pare-feu / Firewall</vt:lpstr>
      <vt:lpstr>C’est quoi ?</vt:lpstr>
      <vt:lpstr>C’est quoi ?</vt:lpstr>
      <vt:lpstr>C’est quoi ?</vt:lpstr>
      <vt:lpstr>C’est quoi ?</vt:lpstr>
      <vt:lpstr>C’est quoi ?</vt:lpstr>
      <vt:lpstr>C’est quoi ?</vt:lpstr>
      <vt:lpstr>Comment fonctionnent ils ?</vt:lpstr>
      <vt:lpstr>Présentation PowerPoint</vt:lpstr>
      <vt:lpstr>Les types de Firewall</vt:lpstr>
      <vt:lpstr>Mais pas que …</vt:lpstr>
      <vt:lpstr>Firewall à filtrage de paquets</vt:lpstr>
      <vt:lpstr>Firewall à traduction d’addresse (NAT)</vt:lpstr>
      <vt:lpstr>NGFW (New Generation FireWall)</vt:lpstr>
      <vt:lpstr>Firewall d’inspection de statut multicouches (SMLI)</vt:lpstr>
      <vt:lpstr>Firewall à Proxy</vt:lpstr>
      <vt:lpstr>Les différentes solutions sur le marché </vt:lpstr>
      <vt:lpstr>Les différentes solutions sur le marché </vt:lpstr>
      <vt:lpstr>Les différentes solutions sur le marché </vt:lpstr>
      <vt:lpstr>Les différentes solutions sur le marché </vt:lpstr>
      <vt:lpstr>Les différentes solutions sur le marché </vt:lpstr>
      <vt:lpstr>Les différentes solutions sur le marché </vt:lpstr>
      <vt:lpstr>Merci à vous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Pare-feu / Firewall</dc:title>
  <dc:creator>Candidat</dc:creator>
  <cp:lastModifiedBy>Candidat</cp:lastModifiedBy>
  <cp:revision>15</cp:revision>
  <dcterms:created xsi:type="dcterms:W3CDTF">2024-03-05T10:01:59Z</dcterms:created>
  <dcterms:modified xsi:type="dcterms:W3CDTF">2024-03-05T13:40:57Z</dcterms:modified>
</cp:coreProperties>
</file>