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4" r:id="rId3"/>
    <p:sldId id="261" r:id="rId4"/>
    <p:sldId id="283" r:id="rId5"/>
    <p:sldId id="272" r:id="rId6"/>
    <p:sldId id="286" r:id="rId7"/>
    <p:sldId id="287" r:id="rId8"/>
    <p:sldId id="27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>
      <p:cViewPr varScale="1">
        <p:scale>
          <a:sx n="98" d="100"/>
          <a:sy n="9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35E9A-D9E1-CD49-988F-96EBFD82DA87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E505F-009D-6844-B8D1-6417E6EDCBB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14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0EF50-58C0-6DFF-E34F-E268CB27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A80EB17-AE06-29E8-242C-01D9CD805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0E4F15-ADAA-D62D-C353-F41C95BC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03F6B7-73F6-1D94-2E6A-06CFDC71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485CCA-12E7-6D4C-9D48-F36634E1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56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398DD-6553-2ADB-D6D5-4BA6B035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DC172A-4B64-C51E-0CF1-614A6A47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13CBD-9430-A47B-E09C-4B0C85BA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78AE68-F8F4-7A73-7663-1CEE17EF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116E4F-BA94-6ADB-141D-3232D911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9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3F34B7-DA09-A8C0-E4C5-A43200173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5532A4-50D0-DB03-2A94-7424DAEE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6EED2-3A99-51E5-358A-8ADDA8BF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E54524-EBDA-166D-3819-A7F01B59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A9CC22-48C4-C74C-7E33-C2CFC7A2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128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1"/>
          <p:cNvSpPr/>
          <p:nvPr/>
        </p:nvSpPr>
        <p:spPr>
          <a:xfrm>
            <a:off x="0" y="-29012"/>
            <a:ext cx="12192001" cy="1890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8578"/>
                </a:lnTo>
                <a:lnTo>
                  <a:pt x="20125" y="19407"/>
                </a:lnTo>
                <a:cubicBezTo>
                  <a:pt x="17259" y="20819"/>
                  <a:pt x="14109" y="21600"/>
                  <a:pt x="10803" y="21600"/>
                </a:cubicBezTo>
                <a:cubicBezTo>
                  <a:pt x="7496" y="21600"/>
                  <a:pt x="4346" y="20819"/>
                  <a:pt x="1481" y="19407"/>
                </a:cubicBezTo>
                <a:lnTo>
                  <a:pt x="0" y="18575"/>
                </a:lnTo>
                <a:close/>
              </a:path>
            </a:pathLst>
          </a:custGeom>
          <a:solidFill>
            <a:srgbClr val="2A5677"/>
          </a:solidFill>
          <a:ln w="12700">
            <a:solidFill>
              <a:srgbClr val="00787D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Rectangle 11"/>
          <p:cNvSpPr/>
          <p:nvPr/>
        </p:nvSpPr>
        <p:spPr>
          <a:xfrm>
            <a:off x="-21991" y="3557191"/>
            <a:ext cx="128017" cy="70408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6" name="Titolo Testo"/>
          <p:cNvSpPr txBox="1">
            <a:spLocks noGrp="1"/>
          </p:cNvSpPr>
          <p:nvPr>
            <p:ph type="title"/>
          </p:nvPr>
        </p:nvSpPr>
        <p:spPr>
          <a:xfrm>
            <a:off x="1115567" y="326561"/>
            <a:ext cx="10168130" cy="1179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Titolo Testo</a:t>
            </a:r>
          </a:p>
        </p:txBody>
      </p:sp>
      <p:sp>
        <p:nvSpPr>
          <p:cNvPr id="27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115567" y="2478023"/>
            <a:ext cx="10168130" cy="3694177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10040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70231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C0E53-8456-1D51-AA22-9C6172AD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372CBD-D155-8D71-B4EC-0C6752A62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DAE4BF-02DA-C81D-1FE8-B939DC38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14FD9-22EA-73E0-85CE-27E8B921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6B38F-FC4E-1146-F979-F5E31C8D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80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A64F0-D1D5-B5AA-03C5-F06E6390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5E437C-1C59-787C-5789-FC4F605B0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C97707-FBC6-87AC-627B-2A835066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CBFD4-A99F-E1D0-0A65-3318E4F1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A0570C-263F-50A0-2A2A-7E36C80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0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C18BD-EECC-E9A6-CC27-2B5F6886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31AC14-6648-4919-A25A-F6FDAA9BE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547273-D72A-8E93-3C52-1F5101EAA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B79685-A49A-B4DA-17C5-E59E8225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EC423E-79BB-E48C-B728-FD28D263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A4D884-3118-070C-EA7D-E7438336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00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8C575-EBB5-E425-8C14-324C55C6A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954DB9-351B-C883-5C90-3E58EF9B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0B59AE-C58E-13C3-48A5-EA672DE08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96F25E-A759-FE19-3CCD-9146B6019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C44CCF5-D1B4-CCA8-A1BF-C57E1E056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83799F-7982-6AE5-8AC8-D259CD6E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1F7F0E-0328-8956-EF63-8CE7777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A37F9E-333A-9917-1E93-AC0AB369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49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367D2-8DE0-2F84-533C-2BA52B96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8E250-4E1E-C10B-21D1-7DC5356F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C4E713-C6F9-9BAD-1888-8B765ABB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A78019-A3D2-DC3D-C803-45AC048D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30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4180139-A4F2-CFC9-9874-42D6228B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EE96D0-EBCE-D3F8-CD16-DBE906D5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EE0EE9-003A-D50D-FDB3-0A47A8C6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40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CF3E-6947-E1F5-F96C-2A396D48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B0F56D-1158-5617-AB6C-4213BB59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DE6C57-F5C8-5371-2FC8-E9B340CCB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1A1F0-28A5-FA21-3376-75D9AECD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3552A3-EA9C-7487-3AB0-161DF853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B160AD-0836-0FCC-3DB9-0B66BEA4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899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BDFEA-7CDD-1DF4-8D84-FBBA23E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C217C1-7141-39C1-3F77-19AD5257F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F8AB92-F625-ABE1-FFFA-6EBD1301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11BCA9-1A2F-3990-E345-5406DDE7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AF8D01-9B4B-10B4-03C2-265A3EE4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DD0349-EA79-A7EA-A114-99086DE7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15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C9976B-7F58-F060-E316-DF776905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3267E6-A19D-9773-83E3-3ADFF95E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722CB7-D578-73A7-DE7A-183D19444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CDFE-303E-484E-814F-C0FBA63815A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9A8E8F-C05A-D78E-DE5C-AEA077C1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DFC730-4153-BD12-C3C2-4D19E9359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5094-011C-8540-BC43-0B36357FF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85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sv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5.sv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svg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3" name="Picture 3" descr="Picture 3"/>
          <p:cNvPicPr>
            <a:picLocks noChangeAspect="1"/>
          </p:cNvPicPr>
          <p:nvPr/>
        </p:nvPicPr>
        <p:blipFill>
          <a:blip r:embed="rId2"/>
          <a:srcRect l="31355" r="1"/>
          <a:stretch>
            <a:fillRect/>
          </a:stretch>
        </p:blipFill>
        <p:spPr>
          <a:xfrm>
            <a:off x="4110126" y="10"/>
            <a:ext cx="8081567" cy="6857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5" y="389"/>
                </a:lnTo>
                <a:cubicBezTo>
                  <a:pt x="1494" y="3292"/>
                  <a:pt x="2269" y="6896"/>
                  <a:pt x="2269" y="10800"/>
                </a:cubicBezTo>
                <a:cubicBezTo>
                  <a:pt x="2269" y="14704"/>
                  <a:pt x="1494" y="18308"/>
                  <a:pt x="185" y="21211"/>
                </a:cubicBez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14" name="Freeform: Shape 23"/>
          <p:cNvSpPr/>
          <p:nvPr/>
        </p:nvSpPr>
        <p:spPr>
          <a:xfrm>
            <a:off x="0" y="0"/>
            <a:ext cx="4959048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902" y="0"/>
                </a:lnTo>
                <a:lnTo>
                  <a:pt x="18202" y="389"/>
                </a:lnTo>
                <a:cubicBezTo>
                  <a:pt x="20336" y="3292"/>
                  <a:pt x="21600" y="6896"/>
                  <a:pt x="21600" y="10800"/>
                </a:cubicBezTo>
                <a:cubicBezTo>
                  <a:pt x="21600" y="14704"/>
                  <a:pt x="20336" y="18308"/>
                  <a:pt x="18202" y="21211"/>
                </a:cubicBezTo>
                <a:lnTo>
                  <a:pt x="1790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E9E9E9"/>
            </a:solidFill>
            <a:miter/>
          </a:ln>
          <a:effectLst>
            <a:outerShdw blurRad="50800" dist="38100" rotWithShape="0">
              <a:srgbClr val="D9D9D9">
                <a:alpha val="3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15" name="Freeform: Shape 25"/>
          <p:cNvSpPr/>
          <p:nvPr/>
        </p:nvSpPr>
        <p:spPr>
          <a:xfrm>
            <a:off x="0" y="324852"/>
            <a:ext cx="49488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895" y="0"/>
                </a:lnTo>
                <a:lnTo>
                  <a:pt x="18195" y="389"/>
                </a:lnTo>
                <a:cubicBezTo>
                  <a:pt x="20334" y="3292"/>
                  <a:pt x="21600" y="6896"/>
                  <a:pt x="21600" y="10800"/>
                </a:cubicBezTo>
                <a:cubicBezTo>
                  <a:pt x="21600" y="14704"/>
                  <a:pt x="20334" y="18308"/>
                  <a:pt x="18195" y="21211"/>
                </a:cubicBezTo>
                <a:lnTo>
                  <a:pt x="1789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16" name="Titolo 1"/>
          <p:cNvSpPr txBox="1">
            <a:spLocks noGrp="1"/>
          </p:cNvSpPr>
          <p:nvPr>
            <p:ph type="ctrTitle"/>
          </p:nvPr>
        </p:nvSpPr>
        <p:spPr>
          <a:xfrm>
            <a:off x="477980" y="1122362"/>
            <a:ext cx="4023361" cy="320413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b="1" dirty="0" err="1">
                <a:latin typeface="Arial" panose="020B0604020202020204" pitchFamily="34" charset="0"/>
                <a:cs typeface="Arial" panose="020B0604020202020204" pitchFamily="34" charset="0"/>
              </a:rPr>
              <a:t>EasySynergy</a:t>
            </a:r>
            <a:b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per Aprica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29"/>
          <p:cNvSpPr/>
          <p:nvPr/>
        </p:nvSpPr>
        <p:spPr>
          <a:xfrm>
            <a:off x="481028" y="4546920"/>
            <a:ext cx="4023361" cy="18289"/>
          </a:xfrm>
          <a:prstGeom prst="rect">
            <a:avLst/>
          </a:prstGeom>
          <a:solidFill>
            <a:srgbClr val="C9C9C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19" name="Logo Progetti.png" descr="Logo Progett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645" y="4915999"/>
            <a:ext cx="1807846" cy="51519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inea"/>
          <p:cNvSpPr/>
          <p:nvPr/>
        </p:nvSpPr>
        <p:spPr>
          <a:xfrm flipV="1">
            <a:off x="2602024" y="4934718"/>
            <a:ext cx="1" cy="477759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732B641-A171-F806-1E7A-61FD43953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0" y="4928436"/>
            <a:ext cx="1986666" cy="458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75FBC-39B1-7A17-531B-B1914BFC8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AdobeStock_583246697.jpeg" descr="AdobeStock_583246697.jpeg">
            <a:extLst>
              <a:ext uri="{FF2B5EF4-FFF2-40B4-BE49-F238E27FC236}">
                <a16:creationId xmlns:a16="http://schemas.microsoft.com/office/drawing/2014/main" id="{F921037F-73C5-9DF6-8A8B-D796316637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367"/>
          </a:blip>
          <a:srcRect t="8320" r="1598" b="8320"/>
          <a:stretch>
            <a:fillRect/>
          </a:stretch>
        </p:blipFill>
        <p:spPr>
          <a:xfrm>
            <a:off x="-76471" y="-31552"/>
            <a:ext cx="12254988" cy="69209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" name="Immagine 3">
            <a:extLst>
              <a:ext uri="{FF2B5EF4-FFF2-40B4-BE49-F238E27FC236}">
                <a16:creationId xmlns:a16="http://schemas.microsoft.com/office/drawing/2014/main" id="{172616DC-1B97-6E31-658A-18FF5E524A60}"/>
              </a:ext>
            </a:extLst>
          </p:cNvPr>
          <p:cNvGrpSpPr/>
          <p:nvPr/>
        </p:nvGrpSpPr>
        <p:grpSpPr>
          <a:xfrm>
            <a:off x="3383796" y="2156332"/>
            <a:ext cx="5424408" cy="1251339"/>
            <a:chOff x="0" y="0"/>
            <a:chExt cx="5424406" cy="1251338"/>
          </a:xfrm>
        </p:grpSpPr>
        <p:sp>
          <p:nvSpPr>
            <p:cNvPr id="125" name="Rettangolo">
              <a:extLst>
                <a:ext uri="{FF2B5EF4-FFF2-40B4-BE49-F238E27FC236}">
                  <a16:creationId xmlns:a16="http://schemas.microsoft.com/office/drawing/2014/main" id="{51813D28-2CA4-D047-8D2B-9072F54DDA01}"/>
                </a:ext>
              </a:extLst>
            </p:cNvPr>
            <p:cNvSpPr/>
            <p:nvPr/>
          </p:nvSpPr>
          <p:spPr>
            <a:xfrm>
              <a:off x="0" y="0"/>
              <a:ext cx="5424407" cy="1251339"/>
            </a:xfrm>
            <a:prstGeom prst="rect">
              <a:avLst/>
            </a:prstGeom>
            <a:gradFill flip="none" rotWithShape="1">
              <a:gsLst>
                <a:gs pos="0">
                  <a:srgbClr val="005A99"/>
                </a:gs>
                <a:gs pos="97000">
                  <a:srgbClr val="3967BD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26" name="image4.png" descr="image4.png">
              <a:extLst>
                <a:ext uri="{FF2B5EF4-FFF2-40B4-BE49-F238E27FC236}">
                  <a16:creationId xmlns:a16="http://schemas.microsoft.com/office/drawing/2014/main" id="{F667989C-E96B-72FF-5932-97D1B019D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424407" cy="1251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0EE3FCC1-79D5-8AEA-FE1C-51CBEA331E7B}"/>
              </a:ext>
            </a:extLst>
          </p:cNvPr>
          <p:cNvSpPr/>
          <p:nvPr/>
        </p:nvSpPr>
        <p:spPr>
          <a:xfrm>
            <a:off x="3383796" y="3407672"/>
            <a:ext cx="5424409" cy="700088"/>
          </a:xfrm>
          <a:prstGeom prst="rect">
            <a:avLst/>
          </a:prstGeom>
          <a:solidFill>
            <a:srgbClr val="005A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FRUITORI</a:t>
            </a:r>
          </a:p>
        </p:txBody>
      </p:sp>
    </p:spTree>
    <p:extLst>
      <p:ext uri="{BB962C8B-B14F-4D97-AF65-F5344CB8AC3E}">
        <p14:creationId xmlns:p14="http://schemas.microsoft.com/office/powerpoint/2010/main" val="30762163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olo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700"/>
            </a:lvl1pPr>
          </a:lstStyle>
          <a:p>
            <a:pPr algn="ctr"/>
            <a:r>
              <a:rPr dirty="0"/>
              <a:t>Schema di </a:t>
            </a:r>
            <a:r>
              <a:rPr dirty="0" err="1"/>
              <a:t>funzionamento</a:t>
            </a:r>
            <a:r>
              <a:rPr dirty="0"/>
              <a:t> </a:t>
            </a:r>
          </a:p>
        </p:txBody>
      </p:sp>
      <p:sp>
        <p:nvSpPr>
          <p:cNvPr id="155" name="Freccia destra 10"/>
          <p:cNvSpPr/>
          <p:nvPr/>
        </p:nvSpPr>
        <p:spPr>
          <a:xfrm>
            <a:off x="3236885" y="3072589"/>
            <a:ext cx="914401" cy="2197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Freccia destra 6"/>
          <p:cNvSpPr/>
          <p:nvPr/>
        </p:nvSpPr>
        <p:spPr>
          <a:xfrm>
            <a:off x="7623216" y="3041620"/>
            <a:ext cx="914401" cy="2197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59" name="Raggruppa"/>
          <p:cNvGrpSpPr/>
          <p:nvPr/>
        </p:nvGrpSpPr>
        <p:grpSpPr>
          <a:xfrm>
            <a:off x="4389759" y="2650113"/>
            <a:ext cx="2802547" cy="1332771"/>
            <a:chOff x="0" y="0"/>
            <a:chExt cx="1932632" cy="917154"/>
          </a:xfrm>
        </p:grpSpPr>
        <p:pic>
          <p:nvPicPr>
            <p:cNvPr id="157" name="Immagine 5" descr="Immagin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932632" cy="5540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egnaposto contenuto 2"/>
            <p:cNvSpPr txBox="1"/>
            <p:nvPr/>
          </p:nvSpPr>
          <p:spPr>
            <a:xfrm>
              <a:off x="558447" y="618237"/>
              <a:ext cx="806322" cy="2989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/>
            </a:bodyPr>
            <a:lstStyle>
              <a:lvl1pPr>
                <a:lnSpc>
                  <a:spcPct val="110000"/>
                </a:lnSpc>
                <a:spcBef>
                  <a:spcPts val="1000"/>
                </a:spcBef>
                <a:defRPr sz="1400"/>
              </a:lvl1pPr>
            </a:lstStyle>
            <a:p>
              <a:r>
                <a:rPr sz="1600" dirty="0"/>
                <a:t>Gateway PES</a:t>
              </a:r>
            </a:p>
          </p:txBody>
        </p:sp>
      </p:grpSp>
      <p:sp>
        <p:nvSpPr>
          <p:cNvPr id="160" name="Freccia destra 11"/>
          <p:cNvSpPr/>
          <p:nvPr/>
        </p:nvSpPr>
        <p:spPr>
          <a:xfrm rot="10800000">
            <a:off x="7588587" y="3312062"/>
            <a:ext cx="914401" cy="2197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6A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Freccia destra 12"/>
          <p:cNvSpPr/>
          <p:nvPr/>
        </p:nvSpPr>
        <p:spPr>
          <a:xfrm rot="10800000">
            <a:off x="3180121" y="3336305"/>
            <a:ext cx="914401" cy="2197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6A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1" name="Raggruppa"/>
          <p:cNvGrpSpPr/>
          <p:nvPr/>
        </p:nvGrpSpPr>
        <p:grpSpPr>
          <a:xfrm>
            <a:off x="8893281" y="2545174"/>
            <a:ext cx="2559725" cy="1466618"/>
            <a:chOff x="0" y="0"/>
            <a:chExt cx="2055053" cy="1452572"/>
          </a:xfrm>
        </p:grpSpPr>
        <p:sp>
          <p:nvSpPr>
            <p:cNvPr id="168" name="Rettangolo"/>
            <p:cNvSpPr/>
            <p:nvPr/>
          </p:nvSpPr>
          <p:spPr>
            <a:xfrm>
              <a:off x="0" y="86999"/>
              <a:ext cx="2055054" cy="1365574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B37A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9" name="CasellaDiTesto 22"/>
            <p:cNvSpPr/>
            <p:nvPr/>
          </p:nvSpPr>
          <p:spPr>
            <a:xfrm>
              <a:off x="152197" y="1052094"/>
              <a:ext cx="175066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PDND</a:t>
              </a:r>
            </a:p>
          </p:txBody>
        </p:sp>
        <p:pic>
          <p:nvPicPr>
            <p:cNvPr id="170" name="pdnd.png" descr="pdn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738" y="0"/>
              <a:ext cx="1179577" cy="11795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6" name="Raggruppa"/>
          <p:cNvGrpSpPr/>
          <p:nvPr/>
        </p:nvGrpSpPr>
        <p:grpSpPr>
          <a:xfrm>
            <a:off x="371575" y="2660291"/>
            <a:ext cx="2749908" cy="1902606"/>
            <a:chOff x="0" y="0"/>
            <a:chExt cx="2153283" cy="1376569"/>
          </a:xfrm>
        </p:grpSpPr>
        <p:sp>
          <p:nvSpPr>
            <p:cNvPr id="173" name="Rettangolo"/>
            <p:cNvSpPr/>
            <p:nvPr/>
          </p:nvSpPr>
          <p:spPr>
            <a:xfrm>
              <a:off x="169895" y="0"/>
              <a:ext cx="1787559" cy="1376570"/>
            </a:xfrm>
            <a:prstGeom prst="rect">
              <a:avLst/>
            </a:prstGeom>
            <a:solidFill>
              <a:schemeClr val="accent2">
                <a:alpha val="8831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74" name="CasellaDiTesto 21"/>
            <p:cNvSpPr txBox="1"/>
            <p:nvPr/>
          </p:nvSpPr>
          <p:spPr>
            <a:xfrm>
              <a:off x="0" y="901591"/>
              <a:ext cx="2153284" cy="456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ENTE </a:t>
              </a:r>
              <a:br/>
              <a:r>
                <a:t>FRUITORE</a:t>
              </a:r>
            </a:p>
          </p:txBody>
        </p:sp>
        <p:sp>
          <p:nvSpPr>
            <p:cNvPr id="175" name="Edificio tribunale"/>
            <p:cNvSpPr/>
            <p:nvPr/>
          </p:nvSpPr>
          <p:spPr>
            <a:xfrm>
              <a:off x="675441" y="31159"/>
              <a:ext cx="776467" cy="776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158" y="3613"/>
                  </a:lnTo>
                  <a:lnTo>
                    <a:pt x="1158" y="4293"/>
                  </a:lnTo>
                  <a:lnTo>
                    <a:pt x="20444" y="4293"/>
                  </a:lnTo>
                  <a:lnTo>
                    <a:pt x="20444" y="3613"/>
                  </a:lnTo>
                  <a:lnTo>
                    <a:pt x="10800" y="0"/>
                  </a:lnTo>
                  <a:close/>
                  <a:moveTo>
                    <a:pt x="2354" y="4683"/>
                  </a:moveTo>
                  <a:lnTo>
                    <a:pt x="2354" y="6036"/>
                  </a:lnTo>
                  <a:lnTo>
                    <a:pt x="3269" y="6036"/>
                  </a:lnTo>
                  <a:lnTo>
                    <a:pt x="3269" y="6676"/>
                  </a:lnTo>
                  <a:cubicBezTo>
                    <a:pt x="3553" y="6676"/>
                    <a:pt x="3618" y="7023"/>
                    <a:pt x="3618" y="7023"/>
                  </a:cubicBezTo>
                  <a:lnTo>
                    <a:pt x="3618" y="15657"/>
                  </a:lnTo>
                  <a:lnTo>
                    <a:pt x="3346" y="15657"/>
                  </a:lnTo>
                  <a:lnTo>
                    <a:pt x="3346" y="16762"/>
                  </a:lnTo>
                  <a:lnTo>
                    <a:pt x="2354" y="16762"/>
                  </a:lnTo>
                  <a:lnTo>
                    <a:pt x="2354" y="18115"/>
                  </a:lnTo>
                  <a:lnTo>
                    <a:pt x="19246" y="18115"/>
                  </a:lnTo>
                  <a:lnTo>
                    <a:pt x="19246" y="16762"/>
                  </a:lnTo>
                  <a:lnTo>
                    <a:pt x="18254" y="16762"/>
                  </a:lnTo>
                  <a:lnTo>
                    <a:pt x="18254" y="15657"/>
                  </a:lnTo>
                  <a:lnTo>
                    <a:pt x="17984" y="15657"/>
                  </a:lnTo>
                  <a:lnTo>
                    <a:pt x="17984" y="7023"/>
                  </a:lnTo>
                  <a:cubicBezTo>
                    <a:pt x="17984" y="7023"/>
                    <a:pt x="18049" y="6676"/>
                    <a:pt x="18333" y="6676"/>
                  </a:cubicBezTo>
                  <a:lnTo>
                    <a:pt x="18333" y="6036"/>
                  </a:lnTo>
                  <a:lnTo>
                    <a:pt x="19246" y="6036"/>
                  </a:lnTo>
                  <a:lnTo>
                    <a:pt x="19246" y="4683"/>
                  </a:lnTo>
                  <a:lnTo>
                    <a:pt x="2354" y="4683"/>
                  </a:lnTo>
                  <a:close/>
                  <a:moveTo>
                    <a:pt x="5670" y="6036"/>
                  </a:moveTo>
                  <a:lnTo>
                    <a:pt x="7489" y="6036"/>
                  </a:lnTo>
                  <a:lnTo>
                    <a:pt x="7489" y="6676"/>
                  </a:lnTo>
                  <a:cubicBezTo>
                    <a:pt x="7773" y="6676"/>
                    <a:pt x="7838" y="7023"/>
                    <a:pt x="7838" y="7023"/>
                  </a:cubicBezTo>
                  <a:lnTo>
                    <a:pt x="7838" y="15657"/>
                  </a:lnTo>
                  <a:lnTo>
                    <a:pt x="7568" y="15657"/>
                  </a:lnTo>
                  <a:lnTo>
                    <a:pt x="7568" y="16762"/>
                  </a:lnTo>
                  <a:lnTo>
                    <a:pt x="5591" y="16762"/>
                  </a:lnTo>
                  <a:lnTo>
                    <a:pt x="5591" y="15657"/>
                  </a:lnTo>
                  <a:lnTo>
                    <a:pt x="5321" y="15657"/>
                  </a:lnTo>
                  <a:lnTo>
                    <a:pt x="5321" y="7023"/>
                  </a:lnTo>
                  <a:cubicBezTo>
                    <a:pt x="5321" y="7023"/>
                    <a:pt x="5386" y="6676"/>
                    <a:pt x="5670" y="6676"/>
                  </a:cubicBezTo>
                  <a:lnTo>
                    <a:pt x="5670" y="6036"/>
                  </a:lnTo>
                  <a:close/>
                  <a:moveTo>
                    <a:pt x="9890" y="6036"/>
                  </a:moveTo>
                  <a:lnTo>
                    <a:pt x="11710" y="6036"/>
                  </a:lnTo>
                  <a:lnTo>
                    <a:pt x="11710" y="6676"/>
                  </a:lnTo>
                  <a:cubicBezTo>
                    <a:pt x="11993" y="6676"/>
                    <a:pt x="12059" y="7023"/>
                    <a:pt x="12059" y="7023"/>
                  </a:cubicBezTo>
                  <a:lnTo>
                    <a:pt x="12059" y="15657"/>
                  </a:lnTo>
                  <a:lnTo>
                    <a:pt x="11789" y="15657"/>
                  </a:lnTo>
                  <a:lnTo>
                    <a:pt x="11789" y="16762"/>
                  </a:lnTo>
                  <a:lnTo>
                    <a:pt x="9813" y="16762"/>
                  </a:lnTo>
                  <a:lnTo>
                    <a:pt x="9813" y="15657"/>
                  </a:lnTo>
                  <a:lnTo>
                    <a:pt x="9541" y="15657"/>
                  </a:lnTo>
                  <a:lnTo>
                    <a:pt x="9541" y="7023"/>
                  </a:lnTo>
                  <a:cubicBezTo>
                    <a:pt x="9541" y="7023"/>
                    <a:pt x="9607" y="6676"/>
                    <a:pt x="9890" y="6676"/>
                  </a:cubicBezTo>
                  <a:lnTo>
                    <a:pt x="9890" y="6036"/>
                  </a:lnTo>
                  <a:close/>
                  <a:moveTo>
                    <a:pt x="14113" y="6036"/>
                  </a:moveTo>
                  <a:lnTo>
                    <a:pt x="15932" y="6036"/>
                  </a:lnTo>
                  <a:lnTo>
                    <a:pt x="15932" y="6676"/>
                  </a:lnTo>
                  <a:cubicBezTo>
                    <a:pt x="16216" y="6676"/>
                    <a:pt x="16281" y="7023"/>
                    <a:pt x="16281" y="7023"/>
                  </a:cubicBezTo>
                  <a:lnTo>
                    <a:pt x="16281" y="15657"/>
                  </a:lnTo>
                  <a:lnTo>
                    <a:pt x="16009" y="15657"/>
                  </a:lnTo>
                  <a:lnTo>
                    <a:pt x="16009" y="16762"/>
                  </a:lnTo>
                  <a:lnTo>
                    <a:pt x="14033" y="16762"/>
                  </a:lnTo>
                  <a:lnTo>
                    <a:pt x="14033" y="15657"/>
                  </a:lnTo>
                  <a:lnTo>
                    <a:pt x="13763" y="15657"/>
                  </a:lnTo>
                  <a:lnTo>
                    <a:pt x="13763" y="7023"/>
                  </a:lnTo>
                  <a:cubicBezTo>
                    <a:pt x="13763" y="7023"/>
                    <a:pt x="13829" y="6676"/>
                    <a:pt x="14113" y="6676"/>
                  </a:cubicBezTo>
                  <a:lnTo>
                    <a:pt x="14113" y="6036"/>
                  </a:lnTo>
                  <a:close/>
                  <a:moveTo>
                    <a:pt x="1158" y="18505"/>
                  </a:moveTo>
                  <a:lnTo>
                    <a:pt x="1158" y="19859"/>
                  </a:lnTo>
                  <a:lnTo>
                    <a:pt x="20444" y="19859"/>
                  </a:lnTo>
                  <a:lnTo>
                    <a:pt x="20444" y="18505"/>
                  </a:lnTo>
                  <a:lnTo>
                    <a:pt x="1158" y="18505"/>
                  </a:lnTo>
                  <a:close/>
                  <a:moveTo>
                    <a:pt x="0" y="2024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247"/>
                  </a:lnTo>
                  <a:lnTo>
                    <a:pt x="0" y="2024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0" name="Freccia destra 10"/>
          <p:cNvSpPr/>
          <p:nvPr/>
        </p:nvSpPr>
        <p:spPr>
          <a:xfrm rot="19925954">
            <a:off x="6726697" y="4954974"/>
            <a:ext cx="3389697" cy="1792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Freccia destra 12"/>
          <p:cNvSpPr/>
          <p:nvPr/>
        </p:nvSpPr>
        <p:spPr>
          <a:xfrm rot="9065699">
            <a:off x="6751242" y="5083785"/>
            <a:ext cx="3441445" cy="189842"/>
          </a:xfrm>
          <a:prstGeom prst="rightArrow">
            <a:avLst>
              <a:gd name="adj1" fmla="val 42446"/>
              <a:gd name="adj2" fmla="val 50000"/>
            </a:avLst>
          </a:prstGeom>
          <a:solidFill>
            <a:srgbClr val="2D6A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2" name="Raggruppa"/>
          <p:cNvGrpSpPr/>
          <p:nvPr/>
        </p:nvGrpSpPr>
        <p:grpSpPr>
          <a:xfrm>
            <a:off x="4999283" y="5067097"/>
            <a:ext cx="2014487" cy="1593452"/>
            <a:chOff x="0" y="0"/>
            <a:chExt cx="2153283" cy="1376569"/>
          </a:xfrm>
        </p:grpSpPr>
        <p:sp>
          <p:nvSpPr>
            <p:cNvPr id="23" name="Rettangolo"/>
            <p:cNvSpPr/>
            <p:nvPr/>
          </p:nvSpPr>
          <p:spPr>
            <a:xfrm>
              <a:off x="169895" y="0"/>
              <a:ext cx="1787559" cy="1376570"/>
            </a:xfrm>
            <a:prstGeom prst="rect">
              <a:avLst/>
            </a:prstGeom>
            <a:solidFill>
              <a:srgbClr val="7030A0">
                <a:alpha val="8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24" name="CasellaDiTesto 21"/>
            <p:cNvSpPr txBox="1"/>
            <p:nvPr/>
          </p:nvSpPr>
          <p:spPr>
            <a:xfrm>
              <a:off x="0" y="901591"/>
              <a:ext cx="2153284" cy="4564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2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dirty="0"/>
                <a:t>ENTE </a:t>
              </a:r>
              <a:br>
                <a:rPr dirty="0"/>
              </a:br>
              <a:r>
                <a:rPr lang="it-IT" dirty="0"/>
                <a:t>EROGATORE</a:t>
              </a:r>
              <a:endParaRPr dirty="0"/>
            </a:p>
          </p:txBody>
        </p:sp>
        <p:sp>
          <p:nvSpPr>
            <p:cNvPr id="25" name="Edificio tribunale"/>
            <p:cNvSpPr/>
            <p:nvPr/>
          </p:nvSpPr>
          <p:spPr>
            <a:xfrm>
              <a:off x="675441" y="31159"/>
              <a:ext cx="776467" cy="776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158" y="3613"/>
                  </a:lnTo>
                  <a:lnTo>
                    <a:pt x="1158" y="4293"/>
                  </a:lnTo>
                  <a:lnTo>
                    <a:pt x="20444" y="4293"/>
                  </a:lnTo>
                  <a:lnTo>
                    <a:pt x="20444" y="3613"/>
                  </a:lnTo>
                  <a:lnTo>
                    <a:pt x="10800" y="0"/>
                  </a:lnTo>
                  <a:close/>
                  <a:moveTo>
                    <a:pt x="2354" y="4683"/>
                  </a:moveTo>
                  <a:lnTo>
                    <a:pt x="2354" y="6036"/>
                  </a:lnTo>
                  <a:lnTo>
                    <a:pt x="3269" y="6036"/>
                  </a:lnTo>
                  <a:lnTo>
                    <a:pt x="3269" y="6676"/>
                  </a:lnTo>
                  <a:cubicBezTo>
                    <a:pt x="3553" y="6676"/>
                    <a:pt x="3618" y="7023"/>
                    <a:pt x="3618" y="7023"/>
                  </a:cubicBezTo>
                  <a:lnTo>
                    <a:pt x="3618" y="15657"/>
                  </a:lnTo>
                  <a:lnTo>
                    <a:pt x="3346" y="15657"/>
                  </a:lnTo>
                  <a:lnTo>
                    <a:pt x="3346" y="16762"/>
                  </a:lnTo>
                  <a:lnTo>
                    <a:pt x="2354" y="16762"/>
                  </a:lnTo>
                  <a:lnTo>
                    <a:pt x="2354" y="18115"/>
                  </a:lnTo>
                  <a:lnTo>
                    <a:pt x="19246" y="18115"/>
                  </a:lnTo>
                  <a:lnTo>
                    <a:pt x="19246" y="16762"/>
                  </a:lnTo>
                  <a:lnTo>
                    <a:pt x="18254" y="16762"/>
                  </a:lnTo>
                  <a:lnTo>
                    <a:pt x="18254" y="15657"/>
                  </a:lnTo>
                  <a:lnTo>
                    <a:pt x="17984" y="15657"/>
                  </a:lnTo>
                  <a:lnTo>
                    <a:pt x="17984" y="7023"/>
                  </a:lnTo>
                  <a:cubicBezTo>
                    <a:pt x="17984" y="7023"/>
                    <a:pt x="18049" y="6676"/>
                    <a:pt x="18333" y="6676"/>
                  </a:cubicBezTo>
                  <a:lnTo>
                    <a:pt x="18333" y="6036"/>
                  </a:lnTo>
                  <a:lnTo>
                    <a:pt x="19246" y="6036"/>
                  </a:lnTo>
                  <a:lnTo>
                    <a:pt x="19246" y="4683"/>
                  </a:lnTo>
                  <a:lnTo>
                    <a:pt x="2354" y="4683"/>
                  </a:lnTo>
                  <a:close/>
                  <a:moveTo>
                    <a:pt x="5670" y="6036"/>
                  </a:moveTo>
                  <a:lnTo>
                    <a:pt x="7489" y="6036"/>
                  </a:lnTo>
                  <a:lnTo>
                    <a:pt x="7489" y="6676"/>
                  </a:lnTo>
                  <a:cubicBezTo>
                    <a:pt x="7773" y="6676"/>
                    <a:pt x="7838" y="7023"/>
                    <a:pt x="7838" y="7023"/>
                  </a:cubicBezTo>
                  <a:lnTo>
                    <a:pt x="7838" y="15657"/>
                  </a:lnTo>
                  <a:lnTo>
                    <a:pt x="7568" y="15657"/>
                  </a:lnTo>
                  <a:lnTo>
                    <a:pt x="7568" y="16762"/>
                  </a:lnTo>
                  <a:lnTo>
                    <a:pt x="5591" y="16762"/>
                  </a:lnTo>
                  <a:lnTo>
                    <a:pt x="5591" y="15657"/>
                  </a:lnTo>
                  <a:lnTo>
                    <a:pt x="5321" y="15657"/>
                  </a:lnTo>
                  <a:lnTo>
                    <a:pt x="5321" y="7023"/>
                  </a:lnTo>
                  <a:cubicBezTo>
                    <a:pt x="5321" y="7023"/>
                    <a:pt x="5386" y="6676"/>
                    <a:pt x="5670" y="6676"/>
                  </a:cubicBezTo>
                  <a:lnTo>
                    <a:pt x="5670" y="6036"/>
                  </a:lnTo>
                  <a:close/>
                  <a:moveTo>
                    <a:pt x="9890" y="6036"/>
                  </a:moveTo>
                  <a:lnTo>
                    <a:pt x="11710" y="6036"/>
                  </a:lnTo>
                  <a:lnTo>
                    <a:pt x="11710" y="6676"/>
                  </a:lnTo>
                  <a:cubicBezTo>
                    <a:pt x="11993" y="6676"/>
                    <a:pt x="12059" y="7023"/>
                    <a:pt x="12059" y="7023"/>
                  </a:cubicBezTo>
                  <a:lnTo>
                    <a:pt x="12059" y="15657"/>
                  </a:lnTo>
                  <a:lnTo>
                    <a:pt x="11789" y="15657"/>
                  </a:lnTo>
                  <a:lnTo>
                    <a:pt x="11789" y="16762"/>
                  </a:lnTo>
                  <a:lnTo>
                    <a:pt x="9813" y="16762"/>
                  </a:lnTo>
                  <a:lnTo>
                    <a:pt x="9813" y="15657"/>
                  </a:lnTo>
                  <a:lnTo>
                    <a:pt x="9541" y="15657"/>
                  </a:lnTo>
                  <a:lnTo>
                    <a:pt x="9541" y="7023"/>
                  </a:lnTo>
                  <a:cubicBezTo>
                    <a:pt x="9541" y="7023"/>
                    <a:pt x="9607" y="6676"/>
                    <a:pt x="9890" y="6676"/>
                  </a:cubicBezTo>
                  <a:lnTo>
                    <a:pt x="9890" y="6036"/>
                  </a:lnTo>
                  <a:close/>
                  <a:moveTo>
                    <a:pt x="14113" y="6036"/>
                  </a:moveTo>
                  <a:lnTo>
                    <a:pt x="15932" y="6036"/>
                  </a:lnTo>
                  <a:lnTo>
                    <a:pt x="15932" y="6676"/>
                  </a:lnTo>
                  <a:cubicBezTo>
                    <a:pt x="16216" y="6676"/>
                    <a:pt x="16281" y="7023"/>
                    <a:pt x="16281" y="7023"/>
                  </a:cubicBezTo>
                  <a:lnTo>
                    <a:pt x="16281" y="15657"/>
                  </a:lnTo>
                  <a:lnTo>
                    <a:pt x="16009" y="15657"/>
                  </a:lnTo>
                  <a:lnTo>
                    <a:pt x="16009" y="16762"/>
                  </a:lnTo>
                  <a:lnTo>
                    <a:pt x="14033" y="16762"/>
                  </a:lnTo>
                  <a:lnTo>
                    <a:pt x="14033" y="15657"/>
                  </a:lnTo>
                  <a:lnTo>
                    <a:pt x="13763" y="15657"/>
                  </a:lnTo>
                  <a:lnTo>
                    <a:pt x="13763" y="7023"/>
                  </a:lnTo>
                  <a:cubicBezTo>
                    <a:pt x="13763" y="7023"/>
                    <a:pt x="13829" y="6676"/>
                    <a:pt x="14113" y="6676"/>
                  </a:cubicBezTo>
                  <a:lnTo>
                    <a:pt x="14113" y="6036"/>
                  </a:lnTo>
                  <a:close/>
                  <a:moveTo>
                    <a:pt x="1158" y="18505"/>
                  </a:moveTo>
                  <a:lnTo>
                    <a:pt x="1158" y="19859"/>
                  </a:lnTo>
                  <a:lnTo>
                    <a:pt x="20444" y="19859"/>
                  </a:lnTo>
                  <a:lnTo>
                    <a:pt x="20444" y="18505"/>
                  </a:lnTo>
                  <a:lnTo>
                    <a:pt x="1158" y="18505"/>
                  </a:lnTo>
                  <a:close/>
                  <a:moveTo>
                    <a:pt x="0" y="2024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20247"/>
                  </a:lnTo>
                  <a:lnTo>
                    <a:pt x="0" y="2024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" name="Rettangolo 1"/>
          <p:cNvSpPr/>
          <p:nvPr/>
        </p:nvSpPr>
        <p:spPr>
          <a:xfrm>
            <a:off x="5894085" y="4168045"/>
            <a:ext cx="29343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dirty="0"/>
              <a:t>Interroga l’e-service usando il Voucher</a:t>
            </a:r>
          </a:p>
        </p:txBody>
      </p:sp>
      <p:sp>
        <p:nvSpPr>
          <p:cNvPr id="27" name="Freccia destra 6"/>
          <p:cNvSpPr/>
          <p:nvPr/>
        </p:nvSpPr>
        <p:spPr>
          <a:xfrm rot="5400000">
            <a:off x="5649699" y="4386083"/>
            <a:ext cx="914401" cy="21976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Freccia destra 11"/>
          <p:cNvSpPr/>
          <p:nvPr/>
        </p:nvSpPr>
        <p:spPr>
          <a:xfrm rot="16200000">
            <a:off x="5439509" y="4362281"/>
            <a:ext cx="914401" cy="2197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6A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Rettangolo 28"/>
          <p:cNvSpPr/>
          <p:nvPr/>
        </p:nvSpPr>
        <p:spPr>
          <a:xfrm>
            <a:off x="6578616" y="2680024"/>
            <a:ext cx="29343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dirty="0"/>
              <a:t>Richiede Voucher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7987208" y="5223271"/>
            <a:ext cx="29343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200" dirty="0"/>
              <a:t>Verifica Voucher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 advAuto="0"/>
      <p:bldP spid="156" grpId="0" animBg="1" advAuto="0"/>
      <p:bldP spid="159" grpId="0" animBg="1" advAuto="0"/>
      <p:bldP spid="160" grpId="0" animBg="1" advAuto="0"/>
      <p:bldP spid="161" grpId="0" animBg="1" advAuto="0"/>
      <p:bldP spid="176" grpId="0" animBg="1" advAuto="0"/>
      <p:bldP spid="20" grpId="0" animBg="1" advAuto="0"/>
      <p:bldP spid="21" grpId="0" animBg="1" advAuto="0"/>
      <p:bldP spid="22" grpId="0" animBg="1" advAuto="0"/>
      <p:bldP spid="27" grpId="0" animBg="1" advAuto="0"/>
      <p:bldP spid="2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D017D-D8EE-1A21-4822-CABFC104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 quali e-services ci collegheremo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0B9C97-4D5E-7C0B-E0DB-BBC20BD3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7" y="2236484"/>
            <a:ext cx="10168130" cy="3694177"/>
          </a:xfrm>
        </p:spPr>
        <p:txBody>
          <a:bodyPr/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C020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-  servizio accertamento Residenza  </a:t>
            </a:r>
          </a:p>
          <a:p>
            <a:pPr marL="457200" lvl="1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ottengo l’indirizzo di residenza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C021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- servizio accertamento Stato di famiglia</a:t>
            </a:r>
          </a:p>
          <a:p>
            <a:pPr marL="457200" lvl="1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ottengo il nucleo familiare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Consultazione ISEE</a:t>
            </a:r>
          </a:p>
          <a:p>
            <a:pPr marL="457200" lvl="1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ottengo indicatore ed attestazione ISEE associata a quel CF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INAD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- indice nazionale dei domicili digitali</a:t>
            </a:r>
          </a:p>
          <a:p>
            <a:pPr marL="457200" lvl="1" indent="0">
              <a:buNone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ottengo il domicilio digitale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4829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36326-F00F-4E8A-0238-78369197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333FA-6EC8-D618-C5C3-A328A3FC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Elementi per il progetto APRICA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F20A88D-B39A-C990-7774-EFB4F4404D79}"/>
              </a:ext>
            </a:extLst>
          </p:cNvPr>
          <p:cNvSpPr txBox="1"/>
          <p:nvPr/>
        </p:nvSpPr>
        <p:spPr>
          <a:xfrm>
            <a:off x="3549377" y="6043372"/>
            <a:ext cx="2501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Portale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EasySynergy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Fruitori</a:t>
            </a:r>
          </a:p>
        </p:txBody>
      </p:sp>
      <p:pic>
        <p:nvPicPr>
          <p:cNvPr id="21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399" y="2038264"/>
            <a:ext cx="1423035" cy="142303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929282B-5CDC-5276-4DDD-9E322813A742}"/>
              </a:ext>
            </a:extLst>
          </p:cNvPr>
          <p:cNvSpPr txBox="1"/>
          <p:nvPr/>
        </p:nvSpPr>
        <p:spPr>
          <a:xfrm>
            <a:off x="112535" y="2267900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ENTI </a:t>
            </a:r>
            <a:b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FRUITORI</a:t>
            </a:r>
          </a:p>
        </p:txBody>
      </p:sp>
      <p:grpSp>
        <p:nvGrpSpPr>
          <p:cNvPr id="4" name="Immagine 3">
            <a:extLst>
              <a:ext uri="{FF2B5EF4-FFF2-40B4-BE49-F238E27FC236}">
                <a16:creationId xmlns:a16="http://schemas.microsoft.com/office/drawing/2014/main" id="{5DE040A8-20E2-CD9F-9A72-E34F8E104FEC}"/>
              </a:ext>
            </a:extLst>
          </p:cNvPr>
          <p:cNvGrpSpPr/>
          <p:nvPr/>
        </p:nvGrpSpPr>
        <p:grpSpPr>
          <a:xfrm>
            <a:off x="3789857" y="5446517"/>
            <a:ext cx="2020351" cy="570237"/>
            <a:chOff x="0" y="0"/>
            <a:chExt cx="5424406" cy="1251338"/>
          </a:xfrm>
        </p:grpSpPr>
        <p:sp>
          <p:nvSpPr>
            <p:cNvPr id="6" name="Rettangolo">
              <a:extLst>
                <a:ext uri="{FF2B5EF4-FFF2-40B4-BE49-F238E27FC236}">
                  <a16:creationId xmlns:a16="http://schemas.microsoft.com/office/drawing/2014/main" id="{E1B75223-6BFE-747C-D442-A8F2572DC653}"/>
                </a:ext>
              </a:extLst>
            </p:cNvPr>
            <p:cNvSpPr/>
            <p:nvPr/>
          </p:nvSpPr>
          <p:spPr>
            <a:xfrm>
              <a:off x="0" y="0"/>
              <a:ext cx="5424407" cy="1251339"/>
            </a:xfrm>
            <a:prstGeom prst="rect">
              <a:avLst/>
            </a:prstGeom>
            <a:gradFill flip="none" rotWithShape="1">
              <a:gsLst>
                <a:gs pos="0">
                  <a:srgbClr val="005A99"/>
                </a:gs>
                <a:gs pos="97000">
                  <a:srgbClr val="3967BD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8" name="image4.png" descr="image4.png">
              <a:extLst>
                <a:ext uri="{FF2B5EF4-FFF2-40B4-BE49-F238E27FC236}">
                  <a16:creationId xmlns:a16="http://schemas.microsoft.com/office/drawing/2014/main" id="{E073B1DB-84B1-48AD-DDF2-458518F7B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424407" cy="1251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" name="Picture 6" descr="ANAGRAFE NAZIONALE – Unica. Per tutti.">
            <a:extLst>
              <a:ext uri="{FF2B5EF4-FFF2-40B4-BE49-F238E27FC236}">
                <a16:creationId xmlns:a16="http://schemas.microsoft.com/office/drawing/2014/main" id="{EEEB3682-0D74-F02B-351D-D82C0C58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838" y="4176734"/>
            <a:ext cx="2125124" cy="6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A81DD1E9-8938-D0B8-4CF6-03A0AA98C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994" y="4001479"/>
            <a:ext cx="1206730" cy="122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9FADE55E-7A97-7867-AB33-1738F4A2218A}"/>
              </a:ext>
            </a:extLst>
          </p:cNvPr>
          <p:cNvCxnSpPr/>
          <p:nvPr/>
        </p:nvCxnSpPr>
        <p:spPr>
          <a:xfrm>
            <a:off x="492986" y="3079103"/>
            <a:ext cx="21229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529" y="1951252"/>
            <a:ext cx="942619" cy="942619"/>
          </a:xfrm>
          <a:prstGeom prst="rect">
            <a:avLst/>
          </a:prstGeom>
        </p:spPr>
      </p:pic>
      <p:pic>
        <p:nvPicPr>
          <p:cNvPr id="17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5047" y="2110928"/>
            <a:ext cx="942619" cy="942619"/>
          </a:xfrm>
          <a:prstGeom prst="rect">
            <a:avLst/>
          </a:prstGeom>
        </p:spPr>
      </p:pic>
      <p:pic>
        <p:nvPicPr>
          <p:cNvPr id="18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0432" y="2751286"/>
            <a:ext cx="942619" cy="942619"/>
          </a:xfrm>
          <a:prstGeom prst="rect">
            <a:avLst/>
          </a:prstGeom>
        </p:spPr>
      </p:pic>
      <p:pic>
        <p:nvPicPr>
          <p:cNvPr id="24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4049" y="2869739"/>
            <a:ext cx="942619" cy="942619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929282B-5CDC-5276-4DDD-9E322813A742}"/>
              </a:ext>
            </a:extLst>
          </p:cNvPr>
          <p:cNvSpPr txBox="1"/>
          <p:nvPr/>
        </p:nvSpPr>
        <p:spPr>
          <a:xfrm>
            <a:off x="4091604" y="2685073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APRICA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929282B-5CDC-5276-4DDD-9E322813A742}"/>
              </a:ext>
            </a:extLst>
          </p:cNvPr>
          <p:cNvSpPr txBox="1"/>
          <p:nvPr/>
        </p:nvSpPr>
        <p:spPr>
          <a:xfrm>
            <a:off x="7699954" y="2684215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COMUNI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929282B-5CDC-5276-4DDD-9E322813A742}"/>
              </a:ext>
            </a:extLst>
          </p:cNvPr>
          <p:cNvSpPr txBox="1"/>
          <p:nvPr/>
        </p:nvSpPr>
        <p:spPr>
          <a:xfrm>
            <a:off x="112535" y="4196915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E-SERVICE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54" y="4088211"/>
            <a:ext cx="3581400" cy="64770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929282B-5CDC-5276-4DDD-9E322813A742}"/>
              </a:ext>
            </a:extLst>
          </p:cNvPr>
          <p:cNvSpPr txBox="1"/>
          <p:nvPr/>
        </p:nvSpPr>
        <p:spPr>
          <a:xfrm>
            <a:off x="112535" y="5370423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STRUMENTI DI FRUIZIONE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62" y="5143853"/>
            <a:ext cx="946704" cy="946704"/>
          </a:xfrm>
          <a:prstGeom prst="rect">
            <a:avLst/>
          </a:prstGeom>
        </p:spPr>
      </p:pic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FADE55E-7A97-7867-AB33-1738F4A2218A}"/>
              </a:ext>
            </a:extLst>
          </p:cNvPr>
          <p:cNvCxnSpPr/>
          <p:nvPr/>
        </p:nvCxnSpPr>
        <p:spPr>
          <a:xfrm>
            <a:off x="492986" y="4735911"/>
            <a:ext cx="21229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FADE55E-7A97-7867-AB33-1738F4A2218A}"/>
              </a:ext>
            </a:extLst>
          </p:cNvPr>
          <p:cNvCxnSpPr/>
          <p:nvPr/>
        </p:nvCxnSpPr>
        <p:spPr>
          <a:xfrm>
            <a:off x="492986" y="6016754"/>
            <a:ext cx="212291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F20A88D-B39A-C990-7774-EFB4F4404D79}"/>
              </a:ext>
            </a:extLst>
          </p:cNvPr>
          <p:cNvSpPr txBox="1"/>
          <p:nvPr/>
        </p:nvSpPr>
        <p:spPr>
          <a:xfrm>
            <a:off x="6503529" y="6095414"/>
            <a:ext cx="2501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Garbage di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Harnekinfo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970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36326-F00F-4E8A-0238-78369197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333FA-6EC8-D618-C5C3-A328A3FC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Prima fase del progetto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Domicilio Digitale per Aprica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F20A88D-B39A-C990-7774-EFB4F4404D79}"/>
              </a:ext>
            </a:extLst>
          </p:cNvPr>
          <p:cNvSpPr txBox="1"/>
          <p:nvPr/>
        </p:nvSpPr>
        <p:spPr>
          <a:xfrm>
            <a:off x="3925052" y="2183256"/>
            <a:ext cx="2501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Configurazione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Selfcare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Pagopa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(PDND) per Aprica</a:t>
            </a:r>
          </a:p>
        </p:txBody>
      </p:sp>
      <p:pic>
        <p:nvPicPr>
          <p:cNvPr id="25" name="Elemento grafico 24" descr="Terminale cmd contorno">
            <a:extLst>
              <a:ext uri="{FF2B5EF4-FFF2-40B4-BE49-F238E27FC236}">
                <a16:creationId xmlns:a16="http://schemas.microsoft.com/office/drawing/2014/main" id="{B4FBC9DF-0643-410C-63A6-C851FCDF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3277" y="1933404"/>
            <a:ext cx="1423035" cy="1423035"/>
          </a:xfrm>
          <a:prstGeom prst="rect">
            <a:avLst/>
          </a:prstGeom>
        </p:spPr>
      </p:pic>
      <p:pic>
        <p:nvPicPr>
          <p:cNvPr id="21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562" y="2717482"/>
            <a:ext cx="1423035" cy="142303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929282B-5CDC-5276-4DDD-9E322813A742}"/>
              </a:ext>
            </a:extLst>
          </p:cNvPr>
          <p:cNvSpPr txBox="1"/>
          <p:nvPr/>
        </p:nvSpPr>
        <p:spPr>
          <a:xfrm>
            <a:off x="15429" y="4198075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APRICA</a:t>
            </a:r>
          </a:p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Gestore di pubblici servizi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20A88D-B39A-C990-7774-EFB4F4404D79}"/>
              </a:ext>
            </a:extLst>
          </p:cNvPr>
          <p:cNvSpPr txBox="1"/>
          <p:nvPr/>
        </p:nvSpPr>
        <p:spPr>
          <a:xfrm>
            <a:off x="8039815" y="2321755"/>
            <a:ext cx="2501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Configurazione EASYSYNERGY</a:t>
            </a:r>
          </a:p>
        </p:txBody>
      </p:sp>
      <p:pic>
        <p:nvPicPr>
          <p:cNvPr id="17" name="Elemento grafico 24" descr="Terminale cmd contorno">
            <a:extLst>
              <a:ext uri="{FF2B5EF4-FFF2-40B4-BE49-F238E27FC236}">
                <a16:creationId xmlns:a16="http://schemas.microsoft.com/office/drawing/2014/main" id="{B4FBC9DF-0643-410C-63A6-C851FCDF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442" y="1934385"/>
            <a:ext cx="1423035" cy="1423035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0566" y="3270514"/>
            <a:ext cx="2374586" cy="42944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F20A88D-B39A-C990-7774-EFB4F4404D79}"/>
              </a:ext>
            </a:extLst>
          </p:cNvPr>
          <p:cNvSpPr txBox="1"/>
          <p:nvPr/>
        </p:nvSpPr>
        <p:spPr>
          <a:xfrm>
            <a:off x="3376023" y="5828869"/>
            <a:ext cx="2501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Portale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EasySynergy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Fruitori</a:t>
            </a:r>
          </a:p>
        </p:txBody>
      </p:sp>
      <p:grpSp>
        <p:nvGrpSpPr>
          <p:cNvPr id="26" name="Immagine 3">
            <a:extLst>
              <a:ext uri="{FF2B5EF4-FFF2-40B4-BE49-F238E27FC236}">
                <a16:creationId xmlns:a16="http://schemas.microsoft.com/office/drawing/2014/main" id="{5DE040A8-20E2-CD9F-9A72-E34F8E104FEC}"/>
              </a:ext>
            </a:extLst>
          </p:cNvPr>
          <p:cNvGrpSpPr/>
          <p:nvPr/>
        </p:nvGrpSpPr>
        <p:grpSpPr>
          <a:xfrm>
            <a:off x="3616503" y="5232014"/>
            <a:ext cx="2020351" cy="570237"/>
            <a:chOff x="0" y="0"/>
            <a:chExt cx="5424406" cy="1251338"/>
          </a:xfrm>
        </p:grpSpPr>
        <p:sp>
          <p:nvSpPr>
            <p:cNvPr id="27" name="Rettangolo">
              <a:extLst>
                <a:ext uri="{FF2B5EF4-FFF2-40B4-BE49-F238E27FC236}">
                  <a16:creationId xmlns:a16="http://schemas.microsoft.com/office/drawing/2014/main" id="{E1B75223-6BFE-747C-D442-A8F2572DC653}"/>
                </a:ext>
              </a:extLst>
            </p:cNvPr>
            <p:cNvSpPr/>
            <p:nvPr/>
          </p:nvSpPr>
          <p:spPr>
            <a:xfrm>
              <a:off x="0" y="0"/>
              <a:ext cx="5424407" cy="1251339"/>
            </a:xfrm>
            <a:prstGeom prst="rect">
              <a:avLst/>
            </a:prstGeom>
            <a:gradFill flip="none" rotWithShape="1">
              <a:gsLst>
                <a:gs pos="0">
                  <a:srgbClr val="005A99"/>
                </a:gs>
                <a:gs pos="97000">
                  <a:srgbClr val="3967BD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8" name="image4.png" descr="image4.png">
              <a:extLst>
                <a:ext uri="{FF2B5EF4-FFF2-40B4-BE49-F238E27FC236}">
                  <a16:creationId xmlns:a16="http://schemas.microsoft.com/office/drawing/2014/main" id="{E073B1DB-84B1-48AD-DDF2-458518F7B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5424407" cy="1251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" name="Immagin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08" y="4929350"/>
            <a:ext cx="946704" cy="94670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F20A88D-B39A-C990-7774-EFB4F4404D79}"/>
              </a:ext>
            </a:extLst>
          </p:cNvPr>
          <p:cNvSpPr txBox="1"/>
          <p:nvPr/>
        </p:nvSpPr>
        <p:spPr>
          <a:xfrm>
            <a:off x="6330175" y="5880911"/>
            <a:ext cx="2501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API per Garbage di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Harnekinfo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ccia in giù 2"/>
          <p:cNvSpPr/>
          <p:nvPr/>
        </p:nvSpPr>
        <p:spPr>
          <a:xfrm>
            <a:off x="4869618" y="4089129"/>
            <a:ext cx="2660028" cy="716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16783" y="1836166"/>
            <a:ext cx="2122098" cy="478306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527540" y="1844914"/>
            <a:ext cx="7927675" cy="21295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2527540" y="4814123"/>
            <a:ext cx="7927675" cy="180511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7310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36326-F00F-4E8A-0238-78369197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333FA-6EC8-D618-C5C3-A328A3FC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Seconda fase del progetto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ANPR, INPS e Domicilio Digitale per Comuni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F20A88D-B39A-C990-7774-EFB4F4404D79}"/>
              </a:ext>
            </a:extLst>
          </p:cNvPr>
          <p:cNvSpPr txBox="1"/>
          <p:nvPr/>
        </p:nvSpPr>
        <p:spPr>
          <a:xfrm>
            <a:off x="3801405" y="2389871"/>
            <a:ext cx="2501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Configurazione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Selfcare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Pagopa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(PDND)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singoli comuni</a:t>
            </a:r>
          </a:p>
        </p:txBody>
      </p:sp>
      <p:pic>
        <p:nvPicPr>
          <p:cNvPr id="25" name="Elemento grafico 24" descr="Terminale cmd contorno">
            <a:extLst>
              <a:ext uri="{FF2B5EF4-FFF2-40B4-BE49-F238E27FC236}">
                <a16:creationId xmlns:a16="http://schemas.microsoft.com/office/drawing/2014/main" id="{B4FBC9DF-0643-410C-63A6-C851FCDF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1227" y="2181016"/>
            <a:ext cx="1423035" cy="142303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929282B-5CDC-5276-4DDD-9E322813A742}"/>
              </a:ext>
            </a:extLst>
          </p:cNvPr>
          <p:cNvSpPr txBox="1"/>
          <p:nvPr/>
        </p:nvSpPr>
        <p:spPr>
          <a:xfrm>
            <a:off x="26648" y="4868040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Comuni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20A88D-B39A-C990-7774-EFB4F4404D79}"/>
              </a:ext>
            </a:extLst>
          </p:cNvPr>
          <p:cNvSpPr txBox="1"/>
          <p:nvPr/>
        </p:nvSpPr>
        <p:spPr>
          <a:xfrm>
            <a:off x="8024485" y="2413696"/>
            <a:ext cx="2501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Configurazione EASYSYNERGY</a:t>
            </a:r>
          </a:p>
        </p:txBody>
      </p:sp>
      <p:pic>
        <p:nvPicPr>
          <p:cNvPr id="17" name="Elemento grafico 24" descr="Terminale cmd contorno">
            <a:extLst>
              <a:ext uri="{FF2B5EF4-FFF2-40B4-BE49-F238E27FC236}">
                <a16:creationId xmlns:a16="http://schemas.microsoft.com/office/drawing/2014/main" id="{B4FBC9DF-0643-410C-63A6-C851FCDF6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9649" y="2183579"/>
            <a:ext cx="1423035" cy="1423035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F20A88D-B39A-C990-7774-EFB4F4404D79}"/>
              </a:ext>
            </a:extLst>
          </p:cNvPr>
          <p:cNvSpPr txBox="1"/>
          <p:nvPr/>
        </p:nvSpPr>
        <p:spPr>
          <a:xfrm>
            <a:off x="5127185" y="5897881"/>
            <a:ext cx="2501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Portale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EasySynergy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Fruitori</a:t>
            </a:r>
          </a:p>
        </p:txBody>
      </p:sp>
      <p:grpSp>
        <p:nvGrpSpPr>
          <p:cNvPr id="26" name="Immagine 3">
            <a:extLst>
              <a:ext uri="{FF2B5EF4-FFF2-40B4-BE49-F238E27FC236}">
                <a16:creationId xmlns:a16="http://schemas.microsoft.com/office/drawing/2014/main" id="{5DE040A8-20E2-CD9F-9A72-E34F8E104FEC}"/>
              </a:ext>
            </a:extLst>
          </p:cNvPr>
          <p:cNvGrpSpPr/>
          <p:nvPr/>
        </p:nvGrpSpPr>
        <p:grpSpPr>
          <a:xfrm>
            <a:off x="5367665" y="5301026"/>
            <a:ext cx="2020351" cy="570237"/>
            <a:chOff x="0" y="0"/>
            <a:chExt cx="5424406" cy="1251338"/>
          </a:xfrm>
        </p:grpSpPr>
        <p:sp>
          <p:nvSpPr>
            <p:cNvPr id="27" name="Rettangolo">
              <a:extLst>
                <a:ext uri="{FF2B5EF4-FFF2-40B4-BE49-F238E27FC236}">
                  <a16:creationId xmlns:a16="http://schemas.microsoft.com/office/drawing/2014/main" id="{E1B75223-6BFE-747C-D442-A8F2572DC653}"/>
                </a:ext>
              </a:extLst>
            </p:cNvPr>
            <p:cNvSpPr/>
            <p:nvPr/>
          </p:nvSpPr>
          <p:spPr>
            <a:xfrm>
              <a:off x="0" y="0"/>
              <a:ext cx="5424407" cy="1251339"/>
            </a:xfrm>
            <a:prstGeom prst="rect">
              <a:avLst/>
            </a:prstGeom>
            <a:gradFill flip="none" rotWithShape="1">
              <a:gsLst>
                <a:gs pos="0">
                  <a:srgbClr val="005A99"/>
                </a:gs>
                <a:gs pos="97000">
                  <a:srgbClr val="3967BD"/>
                </a:gs>
              </a:gsLst>
              <a:lin ang="135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28" name="image4.png" descr="image4.png">
              <a:extLst>
                <a:ext uri="{FF2B5EF4-FFF2-40B4-BE49-F238E27FC236}">
                  <a16:creationId xmlns:a16="http://schemas.microsoft.com/office/drawing/2014/main" id="{E073B1DB-84B1-48AD-DDF2-458518F7B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424407" cy="1251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" name="Freccia in giù 2"/>
          <p:cNvSpPr/>
          <p:nvPr/>
        </p:nvSpPr>
        <p:spPr>
          <a:xfrm>
            <a:off x="4869618" y="4089129"/>
            <a:ext cx="2660028" cy="7167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116783" y="1836166"/>
            <a:ext cx="2122098" cy="4783068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2527540" y="1836166"/>
            <a:ext cx="7927675" cy="21295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2527540" y="4814123"/>
            <a:ext cx="7927675" cy="180511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2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182" y="3014868"/>
            <a:ext cx="942619" cy="942619"/>
          </a:xfrm>
          <a:prstGeom prst="rect">
            <a:avLst/>
          </a:prstGeom>
        </p:spPr>
      </p:pic>
      <p:pic>
        <p:nvPicPr>
          <p:cNvPr id="33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700" y="3174544"/>
            <a:ext cx="942619" cy="942619"/>
          </a:xfrm>
          <a:prstGeom prst="rect">
            <a:avLst/>
          </a:prstGeom>
        </p:spPr>
      </p:pic>
      <p:pic>
        <p:nvPicPr>
          <p:cNvPr id="34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085" y="3814902"/>
            <a:ext cx="942619" cy="942619"/>
          </a:xfrm>
          <a:prstGeom prst="rect">
            <a:avLst/>
          </a:prstGeom>
        </p:spPr>
      </p:pic>
      <p:pic>
        <p:nvPicPr>
          <p:cNvPr id="35" name="Elemento grafico 20" descr="Banca contorno">
            <a:extLst>
              <a:ext uri="{FF2B5EF4-FFF2-40B4-BE49-F238E27FC236}">
                <a16:creationId xmlns:a16="http://schemas.microsoft.com/office/drawing/2014/main" id="{C01A3C47-DA4A-81AE-7EDD-A69FBE44E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702" y="3933355"/>
            <a:ext cx="942619" cy="942619"/>
          </a:xfrm>
          <a:prstGeom prst="rect">
            <a:avLst/>
          </a:prstGeom>
        </p:spPr>
      </p:pic>
      <p:pic>
        <p:nvPicPr>
          <p:cNvPr id="36" name="Picture 6" descr="ANAGRAFE NAZIONALE – Unica. Per tutti.">
            <a:extLst>
              <a:ext uri="{FF2B5EF4-FFF2-40B4-BE49-F238E27FC236}">
                <a16:creationId xmlns:a16="http://schemas.microsoft.com/office/drawing/2014/main" id="{EEEB3682-0D74-F02B-351D-D82C0C58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74" y="3590200"/>
            <a:ext cx="802202" cy="2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3496" y="3540386"/>
            <a:ext cx="1833745" cy="331635"/>
          </a:xfrm>
          <a:prstGeom prst="rect">
            <a:avLst/>
          </a:prstGeom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A81DD1E9-8938-D0B8-4CF6-03A0AA98C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847" y="3545871"/>
            <a:ext cx="331533" cy="33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6945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C5A8D-76A6-8757-072F-2AD7D5D7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EasySynergy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607272" y="2829464"/>
            <a:ext cx="8804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/>
              <a:t>Grazie</a:t>
            </a:r>
          </a:p>
          <a:p>
            <a:pPr algn="ctr"/>
            <a:r>
              <a:rPr lang="it-IT" sz="6000" dirty="0"/>
              <a:t>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098062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di Office</vt:lpstr>
      <vt:lpstr>EasySynergy per Aprica</vt:lpstr>
      <vt:lpstr>Presentazione standard di PowerPoint</vt:lpstr>
      <vt:lpstr>Schema di funzionamento </vt:lpstr>
      <vt:lpstr>A quali e-services ci collegheremo</vt:lpstr>
      <vt:lpstr>Elementi per il progetto APRICA</vt:lpstr>
      <vt:lpstr>Prima fase del progetto Domicilio Digitale per Aprica</vt:lpstr>
      <vt:lpstr>Seconda fase del progetto ANPR, INPS e Domicilio Digitale per Comuni</vt:lpstr>
      <vt:lpstr>EasySynergy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PDND e EasySynergy</dc:title>
  <dc:creator>luca bonasegale</dc:creator>
  <cp:lastModifiedBy>Gennaro Falco</cp:lastModifiedBy>
  <cp:revision>17</cp:revision>
  <dcterms:created xsi:type="dcterms:W3CDTF">2024-01-25T23:22:13Z</dcterms:created>
  <dcterms:modified xsi:type="dcterms:W3CDTF">2025-02-27T16:31:44Z</dcterms:modified>
</cp:coreProperties>
</file>