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3" r:id="rId1"/>
  </p:sldMasterIdLst>
  <p:handoutMasterIdLst>
    <p:handoutMasterId r:id="rId29"/>
  </p:handoutMasterIdLst>
  <p:sldIdLst>
    <p:sldId id="256" r:id="rId2"/>
    <p:sldId id="271" r:id="rId3"/>
    <p:sldId id="27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</p:sldIdLst>
  <p:sldSz cx="12192000" cy="6858000"/>
  <p:notesSz cx="9874250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1EA2FDF-4477-4EDA-B113-2D8277878BA6}">
          <p14:sldIdLst>
            <p14:sldId id="256"/>
            <p14:sldId id="271"/>
            <p14:sldId id="27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</p14:sldIdLst>
        </p14:section>
        <p14:section name="Раздел без заголовка" id="{5B62AEE6-3FC9-4753-9D7C-DE52A18267C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/>
  </p:normalViewPr>
  <p:slideViewPr>
    <p:cSldViewPr snapToGrid="0">
      <p:cViewPr varScale="1">
        <p:scale>
          <a:sx n="82" d="100"/>
          <a:sy n="82" d="100"/>
        </p:scale>
        <p:origin x="538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64FAA-2E17-4355-8895-F02EE5D5CD0E}" type="datetimeFigureOut">
              <a:rPr lang="ru-RU" smtClean="0"/>
              <a:t>22.02.2022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70DEF-3666-4265-9556-3BF7FF87D0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9740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301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923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727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88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057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453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421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609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996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596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64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29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00051" y="1680518"/>
            <a:ext cx="10058400" cy="2297751"/>
          </a:xfrm>
        </p:spPr>
        <p:txBody>
          <a:bodyPr>
            <a:normAutofit/>
          </a:bodyPr>
          <a:lstStyle/>
          <a:p>
            <a:pPr algn="ctr"/>
            <a:r>
              <a:rPr lang="ru-RU" sz="3600" spc="0" dirty="0">
                <a:ln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Лекция №1</a:t>
            </a:r>
            <a:br>
              <a:rPr lang="ru-RU" sz="3600" spc="0" dirty="0">
                <a:ln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spc="0" dirty="0">
                <a:ln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</a:t>
            </a:r>
            <a:r>
              <a:rPr lang="en-US" sz="2400" spc="0" dirty="0">
                <a:ln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ru-RU" sz="2400" spc="0" dirty="0">
                <a:ln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spc="0" dirty="0">
                <a:ln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3600" b="1" spc="0" dirty="0">
                <a:ln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Аппаратное обеспечение компьютера</a:t>
            </a:r>
            <a:br>
              <a:rPr lang="ru-RU" sz="3600" b="1" spc="0" dirty="0">
                <a:ln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b="1" spc="0" dirty="0">
                <a:ln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Компьютерные абстракции</a:t>
            </a:r>
            <a:r>
              <a:rPr lang="en-US" sz="3600" b="1" spc="0" dirty="0">
                <a:ln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sz="3600" b="1" spc="0" dirty="0">
              <a:ln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26444" y="6254685"/>
            <a:ext cx="2005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 2022</a:t>
            </a:r>
          </a:p>
        </p:txBody>
      </p:sp>
    </p:spTree>
    <p:extLst>
      <p:ext uri="{BB962C8B-B14F-4D97-AF65-F5344CB8AC3E}">
        <p14:creationId xmlns:p14="http://schemas.microsoft.com/office/powerpoint/2010/main" val="2347762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112107" y="1037967"/>
            <a:ext cx="9519121" cy="5678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spc="0" dirty="0">
                <a:ln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Компьютерные абстракции</a:t>
            </a:r>
            <a:endParaRPr lang="ru-RU" sz="3600" b="1" spc="0" dirty="0">
              <a:ln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2107" y="2178398"/>
            <a:ext cx="9984259" cy="104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Компилятор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программа, транслирующая инструкции на языке</a:t>
            </a:r>
          </a:p>
          <a:p>
            <a:pPr algn="just">
              <a:lnSpc>
                <a:spcPct val="150000"/>
              </a:lnSpc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высокого уровня в инструкции языка ассемблера.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0660" y="272612"/>
            <a:ext cx="1382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Слайд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344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112107" y="1037967"/>
            <a:ext cx="9519121" cy="5678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spc="0" dirty="0">
                <a:ln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Компьютерные абстракции</a:t>
            </a:r>
            <a:endParaRPr lang="ru-RU" sz="3600" b="1" spc="0" dirty="0">
              <a:ln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2107" y="1909461"/>
            <a:ext cx="9984259" cy="4602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 от языка оборудования к языку высокого уровня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Чтобы общаться с электронным оборудованием, нужно передавать ему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электрические сигналы. Простейшими сигналами, понятными компьютеру,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являются символы 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включено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выключено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поэтому в компьютерном алфавите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только две буквы.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Двумя символами для этих двух букв служат цифры 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компьютерный язык часто представляется в виде чисел по основанию 2, или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двоичных чисел.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0660" y="272612"/>
            <a:ext cx="1382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Слайд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706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112107" y="1037967"/>
            <a:ext cx="9519121" cy="5678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spc="0" dirty="0">
                <a:ln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Компьютерные абстракции</a:t>
            </a:r>
            <a:endParaRPr lang="ru-RU" sz="3600" b="1" spc="0" dirty="0">
              <a:ln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2107" y="1909461"/>
            <a:ext cx="9984259" cy="1555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Компьютеры послушно выполняют наши команды, которые называются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инструкциями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Инструкции, представляющие собой всего лишь наборы битов,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которые компьютер понимает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80660" y="272612"/>
            <a:ext cx="1382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Слайд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5F93A9A-B051-4E2D-BCF4-BB30F1ECA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274" y="4149604"/>
            <a:ext cx="10009452" cy="155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467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112107" y="1037967"/>
            <a:ext cx="9519121" cy="5678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spc="0" dirty="0">
                <a:ln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Компьютерные абстракции</a:t>
            </a:r>
            <a:endParaRPr lang="ru-RU" sz="3600" b="1" spc="0" dirty="0">
              <a:ln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2107" y="1909461"/>
            <a:ext cx="9984259" cy="2570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Используя компьютер с целью содействия программированию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самого компьютера, были изобретены программы перевода символьной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нотации в двоичную. Первые такие программы были названы 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ассемблерами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(то есть сборщиками). Такая программа переводила символьное представление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инструкций в их двоичное представление.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0660" y="272612"/>
            <a:ext cx="1382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Слайд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2D7F539-51FA-42A9-BC00-8AE9A71AA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246" y="4718838"/>
            <a:ext cx="9159507" cy="140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360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112107" y="1037967"/>
            <a:ext cx="9519121" cy="5678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spc="0" dirty="0">
                <a:ln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Компьютерные абстракции</a:t>
            </a:r>
            <a:endParaRPr lang="ru-RU" sz="3600" b="1" spc="0" dirty="0">
              <a:ln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2107" y="1909461"/>
            <a:ext cx="9984259" cy="2062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Несмотря на существенные усовершенствования, язык ассемблера по-прежнему далек от той формы записи, которую ученый предпочел бы для описания потока жидкости или которую бухгалтер мог бы использовать для выведения сальдо.</a:t>
            </a:r>
          </a:p>
          <a:p>
            <a:pPr algn="just">
              <a:lnSpc>
                <a:spcPct val="150000"/>
              </a:lnSpc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Поэтому были созданы языки программирования высокого уровня.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80660" y="272612"/>
            <a:ext cx="1382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Слайд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0C6AB34-5B58-4B5D-8829-08FC6CB91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143" y="4132520"/>
            <a:ext cx="7431045" cy="232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25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112107" y="1037967"/>
            <a:ext cx="9519121" cy="5678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spc="0" dirty="0">
                <a:ln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Компьютерные абстракции</a:t>
            </a:r>
            <a:endParaRPr lang="ru-RU" sz="3600" b="1" spc="0" dirty="0">
              <a:ln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2107" y="1909461"/>
            <a:ext cx="9984259" cy="326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Языки программирования высокого уровня предлагают ряд важных преимуществ:</a:t>
            </a:r>
          </a:p>
          <a:p>
            <a:pPr algn="just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Они позволяют программисту размышлять на более естественном для него языке, используя английские слова и алгебраические формы записи;</a:t>
            </a:r>
          </a:p>
          <a:p>
            <a:pPr algn="just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Повышают производительность труда программистов;</a:t>
            </a:r>
          </a:p>
          <a:p>
            <a:pPr algn="just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Позволяют программам быть независимыми от компьютера, на котором они были разработаны, поскольку компиляторы и ассемблеры могут транслировать программы на языках высокого уровня в язык двоичных инструкций любого компьютера.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80660" y="272612"/>
            <a:ext cx="1382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Слайд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29596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112107" y="1037967"/>
            <a:ext cx="9519121" cy="5678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spc="0" dirty="0">
                <a:ln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Аппаратное обеспечение компьютера</a:t>
            </a:r>
            <a:endParaRPr lang="ru-RU" sz="3600" b="1" spc="0" dirty="0">
              <a:ln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2107" y="1909461"/>
            <a:ext cx="9984259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Базовые компоненты компьютера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80660" y="272612"/>
            <a:ext cx="1382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Слайд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428C290-2014-4819-A86C-88F808294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258" y="3294720"/>
            <a:ext cx="8882054" cy="231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101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112107" y="1037967"/>
            <a:ext cx="9519121" cy="5678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spc="0" dirty="0">
                <a:ln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Аппаратное обеспечение компьютера</a:t>
            </a:r>
            <a:endParaRPr lang="ru-RU" sz="3600" b="1" spc="0" dirty="0">
              <a:ln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0660" y="272612"/>
            <a:ext cx="1382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Слайд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3F41840-CEEF-4D5B-87DB-2C7D0435D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28" y="1777393"/>
            <a:ext cx="6259837" cy="48937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9A7F4F-8724-489D-9030-8311DE7FDE0E}"/>
              </a:ext>
            </a:extLst>
          </p:cNvPr>
          <p:cNvSpPr txBox="1"/>
          <p:nvPr/>
        </p:nvSpPr>
        <p:spPr>
          <a:xfrm>
            <a:off x="6236012" y="2017470"/>
            <a:ext cx="5290768" cy="4191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 получает инструкции и данные из памяти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Устройство ввода записывает данные в память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Устройство вывода читает данные из памяти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Блок управления посылает сигналы, определяющие действия операционного блока, памяти, ввода и вывода.</a:t>
            </a:r>
          </a:p>
        </p:txBody>
      </p:sp>
    </p:spTree>
    <p:extLst>
      <p:ext uri="{BB962C8B-B14F-4D97-AF65-F5344CB8AC3E}">
        <p14:creationId xmlns:p14="http://schemas.microsoft.com/office/powerpoint/2010/main" val="4119294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112107" y="1037967"/>
            <a:ext cx="9519121" cy="5678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spc="0" dirty="0">
                <a:ln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Аппаратное обеспечение компьютера</a:t>
            </a:r>
            <a:endParaRPr lang="ru-RU" sz="3600" b="1" spc="0" dirty="0">
              <a:ln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2107" y="1909461"/>
            <a:ext cx="9984259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</a:t>
            </a:r>
          </a:p>
          <a:p>
            <a:pPr algn="just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Центральный процессор — это «мозг» компьютера. Он выбирает команды из памяти и выполняет их. </a:t>
            </a:r>
          </a:p>
          <a:p>
            <a:pPr algn="just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Обычный цикл работы центрального процессора выглядит так: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80660" y="272612"/>
            <a:ext cx="1382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Слайд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CA27878-04C1-47A6-BBF2-B6621E83D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770" y="4096808"/>
            <a:ext cx="7879791" cy="214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67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112107" y="1037967"/>
            <a:ext cx="9519121" cy="5678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spc="0" dirty="0">
                <a:ln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Аппаратное обеспечение компьютера</a:t>
            </a:r>
            <a:endParaRPr lang="ru-RU" sz="3600" b="1" spc="0" dirty="0">
              <a:ln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2107" y="2007008"/>
            <a:ext cx="9984259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типы процессоров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Конвейерный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Суперскалярный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0660" y="272612"/>
            <a:ext cx="1382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Слайд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776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112107" y="1037967"/>
            <a:ext cx="9519121" cy="5678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spc="0" dirty="0">
                <a:ln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Оглавление</a:t>
            </a:r>
            <a:endParaRPr lang="ru-RU" sz="3600" b="1" spc="0" dirty="0">
              <a:ln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0660" y="272612"/>
            <a:ext cx="1382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Слайд 1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76E7ABF-209B-4C34-A5FD-30427F9CB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981" y="1909461"/>
            <a:ext cx="6636037" cy="467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993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112107" y="1037967"/>
            <a:ext cx="9519121" cy="5678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spc="0" dirty="0">
                <a:ln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Аппаратное обеспечение компьютера</a:t>
            </a:r>
            <a:endParaRPr lang="ru-RU" sz="3600" b="1" spc="0" dirty="0">
              <a:ln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0660" y="272612"/>
            <a:ext cx="1382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Слайд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8836D0E-4592-4D7E-AA1B-E436F72C0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736" y="3240292"/>
            <a:ext cx="5777632" cy="18628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24AA96-324E-4952-8FA2-D0B4891BEBFD}"/>
              </a:ext>
            </a:extLst>
          </p:cNvPr>
          <p:cNvSpPr txBox="1"/>
          <p:nvPr/>
        </p:nvSpPr>
        <p:spPr>
          <a:xfrm>
            <a:off x="1112107" y="2000164"/>
            <a:ext cx="9984259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Конвейерный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83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112107" y="1037967"/>
            <a:ext cx="9519121" cy="5678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spc="0" dirty="0">
                <a:ln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Аппаратное обеспечение компьютера</a:t>
            </a:r>
            <a:endParaRPr lang="ru-RU" sz="3600" b="1" spc="0" dirty="0">
              <a:ln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0660" y="272612"/>
            <a:ext cx="1382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Слайд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24AA96-324E-4952-8FA2-D0B4891BEBFD}"/>
              </a:ext>
            </a:extLst>
          </p:cNvPr>
          <p:cNvSpPr txBox="1"/>
          <p:nvPr/>
        </p:nvSpPr>
        <p:spPr>
          <a:xfrm>
            <a:off x="1112107" y="2000164"/>
            <a:ext cx="9984259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Суперскалярный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DF815D2-EDFD-4A13-9F8C-3ECA6A6E8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762" y="2893220"/>
            <a:ext cx="6647958" cy="362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901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112107" y="1037967"/>
            <a:ext cx="9519121" cy="5678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spc="0" dirty="0">
                <a:ln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Аппаратное обеспечение компьютера</a:t>
            </a:r>
            <a:endParaRPr lang="ru-RU" sz="3600" b="1" spc="0" dirty="0">
              <a:ln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0660" y="272612"/>
            <a:ext cx="1382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Слайд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24AA96-324E-4952-8FA2-D0B4891BEBFD}"/>
              </a:ext>
            </a:extLst>
          </p:cNvPr>
          <p:cNvSpPr txBox="1"/>
          <p:nvPr/>
        </p:nvSpPr>
        <p:spPr>
          <a:xfrm>
            <a:off x="1112107" y="2000164"/>
            <a:ext cx="9984259" cy="2806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Режимы работы процессора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Большинство центральных процессоров, за исключением самых простых,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используемых во встраиваемых системах, имеют два режима работы: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Режим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ядра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режим.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614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112107" y="1037967"/>
            <a:ext cx="9519121" cy="5678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spc="0" dirty="0">
                <a:ln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Аппаратное обеспечение компьютера</a:t>
            </a:r>
            <a:endParaRPr lang="ru-RU" sz="3600" b="1" spc="0" dirty="0">
              <a:ln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0660" y="272612"/>
            <a:ext cx="1382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Слайд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24AA96-324E-4952-8FA2-D0B4891BEBFD}"/>
              </a:ext>
            </a:extLst>
          </p:cNvPr>
          <p:cNvSpPr txBox="1"/>
          <p:nvPr/>
        </p:nvSpPr>
        <p:spPr>
          <a:xfrm>
            <a:off x="1112107" y="2000164"/>
            <a:ext cx="9984259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Режим ядра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работе в режиме ядра процессор может выполнять любые команды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своего набора и использовать любые возможности аппаратуры. На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настольных и серверных машинах операционная система обычно работает в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режиме ядра, что дает ей доступ ко всему оборудованию.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8868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112107" y="1037967"/>
            <a:ext cx="9519121" cy="5678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spc="0" dirty="0">
                <a:ln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Аппаратное обеспечение компьютера</a:t>
            </a:r>
            <a:endParaRPr lang="ru-RU" sz="3600" b="1" spc="0" dirty="0">
              <a:ln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0660" y="272612"/>
            <a:ext cx="1382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Слайд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24AA96-324E-4952-8FA2-D0B4891BEBFD}"/>
              </a:ext>
            </a:extLst>
          </p:cNvPr>
          <p:cNvSpPr txBox="1"/>
          <p:nvPr/>
        </p:nvSpPr>
        <p:spPr>
          <a:xfrm>
            <a:off x="1112107" y="2000164"/>
            <a:ext cx="9984259" cy="326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Многопоточность и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многоядерность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процессоров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Следующим очевидным шагом увеличения производительности является дублирование не только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функциональных блоков, но и части управляющей логики. Это свойство,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впервые использованное в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Pentium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и названное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многопоточностью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или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гиперпоточностью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hyperthreading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 версии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В первом приближении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 технология позволяет процессору сохранять состояние двух различных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потоков и переключаться между ними за наносекунды.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457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112107" y="1037967"/>
            <a:ext cx="9519121" cy="5678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spc="0" dirty="0">
                <a:ln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Аппаратное обеспечение компьютера</a:t>
            </a:r>
            <a:endParaRPr lang="ru-RU" sz="3600" b="1" spc="0" dirty="0">
              <a:ln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0660" y="272612"/>
            <a:ext cx="1382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Слайд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24AA96-324E-4952-8FA2-D0B4891BEBFD}"/>
              </a:ext>
            </a:extLst>
          </p:cNvPr>
          <p:cNvSpPr txBox="1"/>
          <p:nvPr/>
        </p:nvSpPr>
        <p:spPr>
          <a:xfrm>
            <a:off x="1112107" y="2000164"/>
            <a:ext cx="9984259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Многопоточность и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многоядерность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процессоров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Кроме процессоров с многопоточностью в настоящее время применяются процессоры, имеющие на одном кристалле четыре, восемь и более полноценных процессоров, или ядер.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8C59D78-6F67-4AC5-A2AE-DD1990161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482" y="3725486"/>
            <a:ext cx="4769492" cy="285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722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112107" y="1037967"/>
            <a:ext cx="9519121" cy="5678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spc="0" dirty="0">
                <a:ln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Аппаратное обеспечение компьютера</a:t>
            </a:r>
            <a:endParaRPr lang="ru-RU" sz="3600" b="1" spc="0" dirty="0">
              <a:ln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0660" y="272612"/>
            <a:ext cx="1382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Слайд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24AA96-324E-4952-8FA2-D0B4891BEBFD}"/>
              </a:ext>
            </a:extLst>
          </p:cNvPr>
          <p:cNvSpPr txBox="1"/>
          <p:nvPr/>
        </p:nvSpPr>
        <p:spPr>
          <a:xfrm>
            <a:off x="1112107" y="2000164"/>
            <a:ext cx="9984259" cy="326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Память</a:t>
            </a:r>
          </a:p>
          <a:p>
            <a:pPr algn="just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Второй основной составляющей любого компьютера является память. В идеале память должна быть максимально быстрой (работать быстрее, чем производится выполнение одной инструкции, чтобы работа центрального процессора не замедлялась обращениями к памяти), довольно большой и чрезвычайно дешевой. Никакая современная технология не в состоянии удовлетворить все эти требования, поэтому используется другой подход.</a:t>
            </a:r>
          </a:p>
          <a:p>
            <a:pPr algn="just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памяти создается в виде иерархии уровней.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8875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112107" y="1037967"/>
            <a:ext cx="9519121" cy="5678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spc="0" dirty="0">
                <a:ln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Аппаратное обеспечение компьютера</a:t>
            </a:r>
            <a:endParaRPr lang="ru-RU" sz="3600" b="1" spc="0" dirty="0">
              <a:ln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0660" y="272612"/>
            <a:ext cx="1382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Слайд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AFFF19B-3889-47DF-B730-395F05CE7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607" y="2943434"/>
            <a:ext cx="9486621" cy="245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729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112107" y="1037967"/>
            <a:ext cx="9519121" cy="5678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spc="0" dirty="0">
                <a:ln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Общие понятия и определения</a:t>
            </a:r>
            <a:endParaRPr lang="ru-RU" sz="3600" b="1" spc="0" dirty="0">
              <a:ln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3870" y="1984838"/>
            <a:ext cx="9984259" cy="3586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это электронно-вычислительная машина, способная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выполнять заданную последовательность операций, называемых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программой.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характеру использования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компьютеры делятся на три разных класса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Настольные компьютеры;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Серверы;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Встроенные компьютеры.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0660" y="272612"/>
            <a:ext cx="1382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Слайд 2</a:t>
            </a:r>
          </a:p>
        </p:txBody>
      </p:sp>
    </p:spTree>
    <p:extLst>
      <p:ext uri="{BB962C8B-B14F-4D97-AF65-F5344CB8AC3E}">
        <p14:creationId xmlns:p14="http://schemas.microsoft.com/office/powerpoint/2010/main" val="1212804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112107" y="1037967"/>
            <a:ext cx="9519121" cy="5678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spc="0" dirty="0">
                <a:ln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Общие понятия и определения</a:t>
            </a:r>
            <a:endParaRPr lang="ru-RU" sz="3600" b="1" spc="0" dirty="0">
              <a:ln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2107" y="2178398"/>
            <a:ext cx="9984259" cy="3586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Настольный компьютер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компьютер, разработанный для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индивидуального пользования, часто имеющий в своем составе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графический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дисплей, клавиатуру и мышь.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настольных компьютеров характерно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Предоставление отдельным пользователям хорошей вычислительной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производительности при низкой стоимости;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компьютерных программ независимых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производителей.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80660" y="272612"/>
            <a:ext cx="1382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Слайд 3</a:t>
            </a:r>
          </a:p>
        </p:txBody>
      </p:sp>
    </p:spTree>
    <p:extLst>
      <p:ext uri="{BB962C8B-B14F-4D97-AF65-F5344CB8AC3E}">
        <p14:creationId xmlns:p14="http://schemas.microsoft.com/office/powerpoint/2010/main" val="2343733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112107" y="1037967"/>
            <a:ext cx="9519121" cy="5678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spc="0" dirty="0">
                <a:ln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Общие понятия и определения</a:t>
            </a:r>
            <a:endParaRPr lang="ru-RU" sz="3600" b="1" spc="0" dirty="0">
              <a:ln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2107" y="2178398"/>
            <a:ext cx="9984259" cy="3124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компьютер, используемый для запуска большого числа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 для множества пользователей, часто обслуживаемых одновременно,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и, как правило, доступный только по сети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характеристики сервера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 больших объемов работы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Основаны на программном обеспечении из сторонних источников.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80660" y="272612"/>
            <a:ext cx="1382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Слайд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595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112107" y="1037967"/>
            <a:ext cx="9519121" cy="5678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spc="0" dirty="0">
                <a:ln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Общие понятия и определения</a:t>
            </a:r>
            <a:endParaRPr lang="ru-RU" sz="3600" b="1" spc="0" dirty="0">
              <a:ln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2107" y="2178398"/>
            <a:ext cx="9984259" cy="307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Встроенный компьютер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компьютер, находящийся внутри другого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устройства и используемый для запуска одного заранее установленного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 или совокупности программ.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Встроенные компьютерные системы сконструированы для запуска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одного приложения или набора взаимосвязанных приложений, которые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обычно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интегрированы с аппаратной частью и поставляются в виде единой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системы.</a:t>
            </a:r>
            <a:endParaRPr lang="en-US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0660" y="272612"/>
            <a:ext cx="1382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Слайд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513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112107" y="1037967"/>
            <a:ext cx="9519121" cy="5678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spc="0" dirty="0">
                <a:ln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Компьютерные абстракции</a:t>
            </a:r>
            <a:endParaRPr lang="ru-RU" sz="3600" b="1" spc="0" dirty="0">
              <a:ln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0660" y="272612"/>
            <a:ext cx="1382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Слайд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7D7BB8B-3D42-477F-8A22-0261383A9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276" y="1976194"/>
            <a:ext cx="4528346" cy="452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245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112107" y="1037967"/>
            <a:ext cx="9519121" cy="5678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spc="0" dirty="0">
                <a:ln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Компьютерные абстракции</a:t>
            </a:r>
            <a:endParaRPr lang="ru-RU" sz="3600" b="1" spc="0" dirty="0">
              <a:ln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2107" y="2178398"/>
            <a:ext cx="9984259" cy="2570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Системное программное обеспечение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разновидности системных программ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Операционная система;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Компилятор.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0660" y="272612"/>
            <a:ext cx="1382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Слайд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481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112107" y="1037967"/>
            <a:ext cx="9519121" cy="5678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spc="0" dirty="0">
                <a:ln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Компьютерные абстракции</a:t>
            </a:r>
            <a:endParaRPr lang="ru-RU" sz="3600" b="1" spc="0" dirty="0">
              <a:ln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2107" y="2178398"/>
            <a:ext cx="9984259" cy="3586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программа, управляющая аппаратными ресурсами компьютера в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интересах запущенных на нем прикладных программ.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самым важным функциям ОС относятся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основных операций ввода и вывода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 средств хранения информации и памяти;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защищенного совместного использования компьютера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сразу несколькими приложениями.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0660" y="272612"/>
            <a:ext cx="1382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Слайд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902818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Другая 1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2162</TotalTime>
  <Words>938</Words>
  <Application>Microsoft Office PowerPoint</Application>
  <PresentationFormat>Широкоэкранный</PresentationFormat>
  <Paragraphs>121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1" baseType="lpstr">
      <vt:lpstr>Calibri</vt:lpstr>
      <vt:lpstr>Calibri Light</vt:lpstr>
      <vt:lpstr>Times New Roman</vt:lpstr>
      <vt:lpstr>Ретро</vt:lpstr>
      <vt:lpstr>Лекция №1 на тему: “Аппаратное обеспечение компьютера Компьютерные абстракции”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Два способа определения оптимального значения постоянной времени  RC –цепи</dc:title>
  <dc:creator>RePack by Diakov</dc:creator>
  <cp:lastModifiedBy>Andrey Endalcev</cp:lastModifiedBy>
  <cp:revision>111</cp:revision>
  <cp:lastPrinted>2018-11-21T19:55:08Z</cp:lastPrinted>
  <dcterms:created xsi:type="dcterms:W3CDTF">2018-11-21T18:57:47Z</dcterms:created>
  <dcterms:modified xsi:type="dcterms:W3CDTF">2022-02-21T22:46:02Z</dcterms:modified>
</cp:coreProperties>
</file>