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67" r:id="rId2"/>
    <p:sldId id="306" r:id="rId3"/>
    <p:sldId id="551" r:id="rId4"/>
    <p:sldId id="499" r:id="rId5"/>
    <p:sldId id="497" r:id="rId6"/>
    <p:sldId id="501" r:id="rId7"/>
    <p:sldId id="502" r:id="rId8"/>
    <p:sldId id="594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95" r:id="rId17"/>
    <p:sldId id="556" r:id="rId18"/>
    <p:sldId id="517" r:id="rId19"/>
    <p:sldId id="557" r:id="rId20"/>
    <p:sldId id="510" r:id="rId21"/>
    <p:sldId id="511" r:id="rId22"/>
    <p:sldId id="500" r:id="rId23"/>
    <p:sldId id="512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9" r:id="rId33"/>
    <p:sldId id="566" r:id="rId34"/>
    <p:sldId id="568" r:id="rId35"/>
    <p:sldId id="567" r:id="rId36"/>
    <p:sldId id="598" r:id="rId37"/>
    <p:sldId id="495" r:id="rId38"/>
    <p:sldId id="518" r:id="rId39"/>
    <p:sldId id="596" r:id="rId40"/>
    <p:sldId id="52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97" r:id="rId54"/>
    <p:sldId id="525" r:id="rId55"/>
    <p:sldId id="526" r:id="rId56"/>
    <p:sldId id="527" r:id="rId57"/>
    <p:sldId id="532" r:id="rId58"/>
    <p:sldId id="531" r:id="rId59"/>
    <p:sldId id="530" r:id="rId60"/>
    <p:sldId id="529" r:id="rId61"/>
    <p:sldId id="528" r:id="rId62"/>
    <p:sldId id="533" r:id="rId63"/>
    <p:sldId id="534" r:id="rId64"/>
    <p:sldId id="584" r:id="rId65"/>
    <p:sldId id="585" r:id="rId66"/>
    <p:sldId id="544" r:id="rId67"/>
    <p:sldId id="586" r:id="rId68"/>
    <p:sldId id="555" r:id="rId69"/>
    <p:sldId id="554" r:id="rId70"/>
    <p:sldId id="553" r:id="rId71"/>
    <p:sldId id="587" r:id="rId72"/>
    <p:sldId id="588" r:id="rId73"/>
    <p:sldId id="546" r:id="rId74"/>
    <p:sldId id="589" r:id="rId75"/>
    <p:sldId id="590" r:id="rId76"/>
    <p:sldId id="591" r:id="rId77"/>
    <p:sldId id="592" r:id="rId78"/>
    <p:sldId id="593" r:id="rId79"/>
    <p:sldId id="409" r:id="rId8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A088B5-2A70-2145-A2FE-F554B70316CA}">
          <p14:sldIdLst>
            <p14:sldId id="467"/>
          </p14:sldIdLst>
        </p14:section>
        <p14:section name="信号量" id="{85467FC9-4F49-1446-93EE-42FC1AC4287D}">
          <p14:sldIdLst>
            <p14:sldId id="306"/>
            <p14:sldId id="551"/>
            <p14:sldId id="499"/>
            <p14:sldId id="497"/>
            <p14:sldId id="501"/>
            <p14:sldId id="502"/>
          </p14:sldIdLst>
        </p14:section>
        <p14:section name="信号量使用" id="{F0C971C9-4968-E04C-AC3D-AB3659455E71}">
          <p14:sldIdLst>
            <p14:sldId id="594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管程" id="{ADA4CE9D-C03F-0A44-AA60-47F97C3F8768}">
          <p14:sldIdLst>
            <p14:sldId id="595"/>
            <p14:sldId id="556"/>
            <p14:sldId id="517"/>
            <p14:sldId id="557"/>
            <p14:sldId id="510"/>
            <p14:sldId id="511"/>
            <p14:sldId id="500"/>
            <p14:sldId id="512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9"/>
            <p14:sldId id="566"/>
            <p14:sldId id="568"/>
            <p14:sldId id="567"/>
            <p14:sldId id="598"/>
            <p14:sldId id="495"/>
            <p14:sldId id="518"/>
          </p14:sldIdLst>
        </p14:section>
        <p14:section name="哲学家就餐问题" id="{0C84876A-CD89-784A-ADE6-7E64BC408BFC}">
          <p14:sldIdLst>
            <p14:sldId id="596"/>
            <p14:sldId id="52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读者-写者问题" id="{8B547877-8E2D-EF41-BCC8-42B0F6F8F148}">
          <p14:sldIdLst>
            <p14:sldId id="597"/>
            <p14:sldId id="525"/>
            <p14:sldId id="526"/>
            <p14:sldId id="527"/>
            <p14:sldId id="532"/>
            <p14:sldId id="531"/>
            <p14:sldId id="530"/>
            <p14:sldId id="529"/>
            <p14:sldId id="528"/>
            <p14:sldId id="533"/>
            <p14:sldId id="534"/>
            <p14:sldId id="584"/>
            <p14:sldId id="585"/>
            <p14:sldId id="544"/>
            <p14:sldId id="586"/>
            <p14:sldId id="555"/>
            <p14:sldId id="554"/>
            <p14:sldId id="553"/>
            <p14:sldId id="587"/>
            <p14:sldId id="588"/>
            <p14:sldId id="546"/>
            <p14:sldId id="589"/>
            <p14:sldId id="590"/>
            <p14:sldId id="591"/>
            <p14:sldId id="592"/>
            <p14:sldId id="593"/>
          </p14:sldIdLst>
        </p14:section>
        <p14:section name="无标题节" id="{7D0B2CEC-D83A-E445-B265-0EB030C302D0}">
          <p14:sldIdLst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93DD"/>
    <a:srgbClr val="FDD000"/>
    <a:srgbClr val="CCCCCC"/>
    <a:srgbClr val="666666"/>
    <a:srgbClr val="0EB1C8"/>
    <a:srgbClr val="CCFFFF"/>
    <a:srgbClr val="33FFFF"/>
    <a:srgbClr val="FFF9B1"/>
    <a:srgbClr val="00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7" autoAdjust="0"/>
    <p:restoredTop sz="94291" autoAdjust="0"/>
  </p:normalViewPr>
  <p:slideViewPr>
    <p:cSldViewPr>
      <p:cViewPr varScale="1">
        <p:scale>
          <a:sx n="196" d="100"/>
          <a:sy n="196" d="100"/>
        </p:scale>
        <p:origin x="168" y="664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7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6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29947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0431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  <p:sldLayoutId id="2147483662" r:id="rId5"/>
  </p:sldLayoutIdLst>
  <p:transition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i5j09fnsl7k5x0?cid=391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第十四讲 信号量与管程 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信号量使用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哲学家就餐问题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读者</a:t>
            </a:r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写者问题</a:t>
            </a:r>
          </a:p>
          <a:p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Rust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语言中的同步机制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P()</a:t>
              </a:r>
              <a:r>
                <a:rPr lang="zh-CN" altLang="en-US" dirty="0"/>
                <a:t>操作保证互斥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PV</a:t>
              </a:r>
              <a:r>
                <a:rPr lang="zh-CN" altLang="en-US" dirty="0"/>
                <a:t>操作</a:t>
              </a:r>
              <a:r>
                <a:rPr lang="zh-CN" altLang="en-US" dirty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必须</a:t>
              </a:r>
              <a:r>
                <a:rPr lang="zh-CN" altLang="en-US" dirty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/>
                <a:t>P()</a:t>
              </a:r>
              <a:r>
                <a:rPr lang="zh-CN" altLang="en-US" dirty="0"/>
                <a:t>操作和</a:t>
              </a:r>
              <a:r>
                <a:rPr lang="en-US" altLang="zh-CN" dirty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V()</a:t>
              </a:r>
              <a:r>
                <a:rPr lang="zh-CN" altLang="en-US" dirty="0"/>
                <a:t>操作在使用后释放临界资源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每个临界区设置一个信号量，其初值为</a:t>
            </a:r>
            <a:r>
              <a:rPr lang="en-US" altLang="zh-CN" dirty="0"/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每个条件同步设置一个信号量，其初值为</a:t>
            </a:r>
            <a:r>
              <a:rPr lang="en-US" altLang="zh-CN" dirty="0"/>
              <a:t>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一个或多个</a:t>
              </a:r>
              <a:r>
                <a:rPr lang="zh-CN" altLang="en-US" dirty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</a:t>
              </a:r>
              <a:r>
                <a:rPr lang="zh-CN" altLang="en-US" dirty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有界缓冲区的生产者</a:t>
              </a:r>
              <a:r>
                <a:rPr lang="en-US" altLang="zh-CN" dirty="0"/>
                <a:t>-</a:t>
              </a:r>
              <a:r>
                <a:rPr lang="zh-CN" altLang="en-US" dirty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单个</a:t>
              </a:r>
              <a:r>
                <a:rPr lang="zh-CN" altLang="en-US" dirty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二进制信号量</a:t>
              </a:r>
              <a:r>
                <a:rPr lang="en-US" altLang="zh-CN" dirty="0" err="1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</a:t>
              </a:r>
              <a:r>
                <a:rPr lang="zh-CN" altLang="en-US" dirty="0"/>
                <a:t>、</a:t>
              </a:r>
              <a:r>
                <a:rPr lang="en-US" altLang="zh-CN" dirty="0"/>
                <a:t>V</a:t>
              </a:r>
              <a:r>
                <a:rPr lang="zh-CN" altLang="en-US" dirty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读</a:t>
              </a:r>
              <a:r>
                <a:rPr lang="en-US" altLang="zh-CN" dirty="0"/>
                <a:t>/</a:t>
              </a:r>
              <a:r>
                <a:rPr lang="zh-CN" altLang="en-US" dirty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第十四讲 信号量与管程 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信号量使用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哲学家就餐问题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读者</a:t>
            </a:r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写者问题</a:t>
            </a:r>
          </a:p>
          <a:p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Rust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语言中的同步机制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2376000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sz="20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</a:p>
        </p:txBody>
      </p:sp>
      <p:sp>
        <p:nvSpPr>
          <p:cNvPr id="2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</a:p>
        </p:txBody>
      </p:sp>
      <p:sp>
        <p:nvSpPr>
          <p:cNvPr id="26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27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</p:spTree>
    <p:extLst>
      <p:ext uri="{BB962C8B-B14F-4D97-AF65-F5344CB8AC3E}">
        <p14:creationId xmlns:p14="http://schemas.microsoft.com/office/powerpoint/2010/main" val="141354351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5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45" name="任意多边形 4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47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48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221015" y="250031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060925" y="250031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140896" y="250031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2537883" y="288290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45754" y="2882900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7902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管程（</a:t>
            </a:r>
            <a:r>
              <a:rPr lang="en-US" altLang="zh-CN" dirty="0" err="1"/>
              <a:t>Moniter</a:t>
            </a:r>
            <a:r>
              <a:rPr lang="zh-CN" altLang="en-US" dirty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6370313" cy="745224"/>
            <a:chOff x="844893" y="1008052"/>
            <a:chExt cx="6370313" cy="74522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5625286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采用面向对象方法，简化了线程间的同步控制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6072230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管程是一种用于多线程互斥访问共享资源的程序结构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9646"/>
            <a:ext cx="4798677" cy="771304"/>
            <a:chOff x="844893" y="2599646"/>
            <a:chExt cx="4798677" cy="7713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3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4232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在对象</a:t>
              </a:r>
              <a:r>
                <a:rPr lang="en-US" altLang="zh-CN" dirty="0"/>
                <a:t>/</a:t>
              </a:r>
              <a:r>
                <a:rPr lang="zh-CN" altLang="en-US" dirty="0"/>
                <a:t>模块中，收集相关共享数据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599646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管程的使用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244175"/>
            <a:ext cx="3309578" cy="428628"/>
            <a:chOff x="1262422" y="3244175"/>
            <a:chExt cx="3309578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62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44175"/>
              <a:ext cx="31770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定义访问共享数据的方法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5667032" cy="382590"/>
            <a:chOff x="1262422" y="1685466"/>
            <a:chExt cx="5667032" cy="38259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553446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任一时刻最多只有一个线程执行管程代码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04328"/>
            <a:ext cx="5667032" cy="638859"/>
            <a:chOff x="1262422" y="2004328"/>
            <a:chExt cx="5667032" cy="638859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9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004328"/>
              <a:ext cx="5534468" cy="63885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正在管程中的线程可临时放弃管程的互斥访问，等待事件出现时恢复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管程的组成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791414" y="215647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23944" y="224074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7" y="71051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一个锁</a:t>
                </a:r>
                <a:endParaRPr lang="en-US" altLang="zh-CN" dirty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控制管程代码的互斥访问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1397011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/>
                  <a:t>0</a:t>
                </a:r>
                <a:r>
                  <a:rPr lang="zh-CN" altLang="en-US" dirty="0"/>
                  <a:t>或者多个条件变量</a:t>
                </a:r>
                <a:endParaRPr lang="en-US" altLang="zh-CN" dirty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管理共享数据的并发访问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467365" y="2521729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26224" y="2586385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24442" y="2527292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3643190" y="2244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</a:p>
        </p:txBody>
      </p:sp>
      <p:sp>
        <p:nvSpPr>
          <p:cNvPr id="109" name="TextBox 66"/>
          <p:cNvSpPr txBox="1"/>
          <p:nvPr/>
        </p:nvSpPr>
        <p:spPr>
          <a:xfrm>
            <a:off x="464348" y="2517790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条件变量（</a:t>
            </a:r>
            <a:r>
              <a:rPr lang="en-US" altLang="zh-CN" dirty="0"/>
              <a:t>Condition Variable</a:t>
            </a:r>
            <a:r>
              <a:rPr lang="zh-CN" altLang="en-US" dirty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21456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Wait()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将自己阻塞在等待队列中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唤醒一个等待者或释放管程的互斥访问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17024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Signal()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50203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将等待队列中的一个线程唤醒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1159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如果等待队列为空，则等同空操作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99233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条件变量是管程内的等待机制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 进入管程的线程因资源被占用而进入等待状态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每个条件变量表示一种等待原因，对应一个等待队列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121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207278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28277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2265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708981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38382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/>
                <a:t>并发编程</a:t>
              </a:r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38800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2285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7994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239684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336587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8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336383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841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6E3A846-8948-3D4D-9E98-F8D0AB1FF92F}"/>
              </a:ext>
            </a:extLst>
          </p:cNvPr>
          <p:cNvGrpSpPr/>
          <p:nvPr/>
        </p:nvGrpSpPr>
        <p:grpSpPr>
          <a:xfrm>
            <a:off x="3359095" y="997511"/>
            <a:ext cx="2608740" cy="3875892"/>
            <a:chOff x="197674" y="1000114"/>
            <a:chExt cx="2608740" cy="3875892"/>
          </a:xfrm>
        </p:grpSpPr>
        <p:grpSp>
          <p:nvGrpSpPr>
            <p:cNvPr id="3" name="组合 2"/>
            <p:cNvGrpSpPr/>
            <p:nvPr/>
          </p:nvGrpSpPr>
          <p:grpSpPr>
            <a:xfrm>
              <a:off x="597243" y="1000114"/>
              <a:ext cx="2084033" cy="428628"/>
              <a:chOff x="597243" y="1000114"/>
              <a:chExt cx="2084033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895326" y="1000114"/>
                <a:ext cx="178595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dirty="0"/>
                  <a:t>Hansen</a:t>
                </a:r>
                <a:r>
                  <a:rPr lang="zh-CN" altLang="en-US" dirty="0"/>
                  <a:t>管程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7243" y="100011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AAB2A0D-C7D3-8148-B274-D84B1BC1E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4" y="1428742"/>
              <a:ext cx="2608740" cy="3447264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383401A-34DB-564D-B71E-F4AEC610F00C}"/>
              </a:ext>
            </a:extLst>
          </p:cNvPr>
          <p:cNvGrpSpPr/>
          <p:nvPr/>
        </p:nvGrpSpPr>
        <p:grpSpPr>
          <a:xfrm>
            <a:off x="336003" y="997511"/>
            <a:ext cx="2687185" cy="3967979"/>
            <a:chOff x="3120396" y="1004087"/>
            <a:chExt cx="2687185" cy="3967979"/>
          </a:xfrm>
        </p:grpSpPr>
        <p:grpSp>
          <p:nvGrpSpPr>
            <p:cNvPr id="2" name="组合 1"/>
            <p:cNvGrpSpPr/>
            <p:nvPr/>
          </p:nvGrpSpPr>
          <p:grpSpPr>
            <a:xfrm>
              <a:off x="3504066" y="1004087"/>
              <a:ext cx="2084033" cy="428628"/>
              <a:chOff x="4399333" y="1000114"/>
              <a:chExt cx="2084033" cy="428628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4697416" y="1000114"/>
                <a:ext cx="178595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dirty="0"/>
                  <a:t>Hoare</a:t>
                </a:r>
                <a:r>
                  <a:rPr lang="zh-CN" altLang="en-US" dirty="0"/>
                  <a:t>管程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9333" y="100011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31764CA-FE33-0445-B0D9-4962B000F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396" y="1431111"/>
              <a:ext cx="2687185" cy="3540955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5860264-10A5-9342-B09A-929274987BC1}"/>
              </a:ext>
            </a:extLst>
          </p:cNvPr>
          <p:cNvGrpSpPr/>
          <p:nvPr/>
        </p:nvGrpSpPr>
        <p:grpSpPr>
          <a:xfrm>
            <a:off x="6297458" y="997511"/>
            <a:ext cx="2736295" cy="4122353"/>
            <a:chOff x="6300191" y="1000114"/>
            <a:chExt cx="2736295" cy="412235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7006291-238B-9E45-9930-D54B8969C40D}"/>
                </a:ext>
              </a:extLst>
            </p:cNvPr>
            <p:cNvGrpSpPr/>
            <p:nvPr/>
          </p:nvGrpSpPr>
          <p:grpSpPr>
            <a:xfrm>
              <a:off x="6876256" y="1000114"/>
              <a:ext cx="2084033" cy="428628"/>
              <a:chOff x="4399333" y="1000114"/>
              <a:chExt cx="2084033" cy="428628"/>
            </a:xfrm>
          </p:grpSpPr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5255FF28-BDD8-D140-9509-057CD3BE80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7416" y="1000114"/>
                <a:ext cx="178595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dirty="0"/>
                  <a:t>Mesa</a:t>
                </a:r>
                <a:r>
                  <a:rPr lang="zh-CN" altLang="en-US" dirty="0"/>
                  <a:t>管程</a:t>
                </a:r>
              </a:p>
            </p:txBody>
          </p:sp>
          <p:sp>
            <p:nvSpPr>
              <p:cNvPr id="44" name="TextBox 13">
                <a:extLst>
                  <a:ext uri="{FF2B5EF4-FFF2-40B4-BE49-F238E27FC236}">
                    <a16:creationId xmlns:a16="http://schemas.microsoft.com/office/drawing/2014/main" id="{A43E59C9-A762-9043-B685-26F2AE9EAB66}"/>
                  </a:ext>
                </a:extLst>
              </p:cNvPr>
              <p:cNvSpPr txBox="1"/>
              <p:nvPr/>
            </p:nvSpPr>
            <p:spPr>
              <a:xfrm>
                <a:off x="4399333" y="100011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1EBE750-BFC3-E249-91CF-0592C7B16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1" y="1472170"/>
              <a:ext cx="2736295" cy="365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483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54306" y="897972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Hansen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77067" y="1240648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主要用于真实</a:t>
              </a:r>
              <a:r>
                <a:rPr lang="en-US" altLang="zh-CN" dirty="0"/>
                <a:t>OS</a:t>
              </a:r>
              <a:r>
                <a:rPr lang="zh-CN" altLang="en-US" dirty="0"/>
                <a:t>和</a:t>
              </a:r>
              <a:r>
                <a:rPr lang="en-US" altLang="zh-CN" dirty="0"/>
                <a:t>Java</a:t>
              </a:r>
              <a:r>
                <a:rPr lang="zh-CN" altLang="en-US" dirty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28600" y="897972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Hoare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6129" y="1240648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主要见于教材中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547634" y="897972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00013" y="1677018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00013" y="3969806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88703" y="2567620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8417" y="1677018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417" y="3541178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1983" y="4235332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24569" y="2581641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/>
              <a:t>Hoare</a:t>
            </a:r>
            <a:r>
              <a:rPr lang="zh-CN" altLang="en-US" dirty="0"/>
              <a:t> 管程与</a:t>
            </a:r>
            <a:r>
              <a:rPr lang="en-US" altLang="zh-CN" dirty="0"/>
              <a:t> Hansen </a:t>
            </a:r>
            <a:r>
              <a:rPr lang="zh-CN" altLang="en-US" dirty="0"/>
              <a:t>管程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16664" y="300379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Hansen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34193" y="330293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条件变量释放仅是一个提示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需要重新检查条件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5216664" y="417968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高效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762467" y="2981452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Hoare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9996" y="3280586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条件变量释放同时表示放弃管程访问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释放后条件变量的状态可用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762467" y="4168002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低效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500063" y="298805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762466" y="876705"/>
            <a:ext cx="4190775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5217684" y="885669"/>
            <a:ext cx="389082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5463910" y="1274271"/>
            <a:ext cx="87774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1009713" y="1266159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第十四讲 信号量与管程 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信号量使用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管程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哲学家就餐问题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读者</a:t>
            </a:r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写者问题</a:t>
            </a:r>
          </a:p>
          <a:p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Rust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语言中的同步机制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OS</a:t>
              </a:r>
              <a:r>
                <a:rPr lang="zh-CN" altLang="en-US" dirty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由</a:t>
              </a:r>
              <a:r>
                <a:rPr lang="en-US" altLang="zh-CN" dirty="0" err="1"/>
                <a:t>Dijkstra</a:t>
              </a:r>
              <a:r>
                <a:rPr lang="zh-CN" altLang="en-US" dirty="0"/>
                <a:t>在</a:t>
              </a:r>
              <a:r>
                <a:rPr lang="en-US" altLang="zh-CN" dirty="0"/>
                <a:t>20</a:t>
              </a:r>
              <a:r>
                <a:rPr lang="zh-CN" altLang="en-US" dirty="0"/>
                <a:t>世纪</a:t>
              </a:r>
              <a:r>
                <a:rPr lang="en-US" altLang="zh-CN" dirty="0"/>
                <a:t>60</a:t>
              </a:r>
              <a:r>
                <a:rPr lang="zh-CN" altLang="en-US" dirty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70347" y="1185221"/>
            <a:ext cx="3672408" cy="571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  <a:defRPr/>
            </a:pPr>
            <a:r>
              <a:rPr lang="zh-CN" altLang="en-US" sz="1600" dirty="0"/>
              <a:t>问题描述：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3" y="1523771"/>
            <a:ext cx="3727107" cy="351760"/>
            <a:chOff x="844893" y="1523771"/>
            <a:chExt cx="3727107" cy="351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23771"/>
              <a:ext cx="3429024" cy="3517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600" dirty="0"/>
                <a:t>5</a:t>
              </a:r>
              <a:r>
                <a:rPr lang="zh-CN" altLang="en-US" sz="1600" dirty="0"/>
                <a:t>个哲学家围绕一张圆桌而坐</a:t>
              </a:r>
              <a:endParaRPr lang="en-US" altLang="zh-CN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23771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34455"/>
            <a:ext cx="3692160" cy="358679"/>
            <a:chOff x="844893" y="2334455"/>
            <a:chExt cx="3692160" cy="358679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08029" y="2334455"/>
              <a:ext cx="3429024" cy="3586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哲学家的动作包括思考和进餐</a:t>
              </a:r>
              <a:endParaRPr lang="en-US" altLang="zh-CN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335100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57569"/>
            <a:ext cx="3727107" cy="571504"/>
            <a:chOff x="844893" y="3357569"/>
            <a:chExt cx="3727107" cy="5715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3357569"/>
              <a:ext cx="3429024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C00000"/>
                  </a:solidFill>
                </a:rPr>
                <a:t>如何保证哲学家们的动作有序进行？</a:t>
              </a:r>
              <a:r>
                <a:rPr lang="zh-CN" altLang="en-US" sz="1600" dirty="0"/>
                <a:t>如：不出现有人永远拿不到叉子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357569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7889" y="888506"/>
            <a:ext cx="3235899" cy="3360834"/>
            <a:chOff x="4557889" y="888506"/>
            <a:chExt cx="3235899" cy="336083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49" y="1097968"/>
              <a:ext cx="3151372" cy="3151372"/>
            </a:xfrm>
            <a:prstGeom prst="rect">
              <a:avLst/>
            </a:prstGeom>
          </p:spPr>
        </p:pic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17225" y="88850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7889" y="181928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105106" y="370635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30846" y="3690153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7419968" y="1804412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7892" y="1413865"/>
            <a:ext cx="2731051" cy="2755149"/>
            <a:chOff x="4787892" y="1413865"/>
            <a:chExt cx="2731051" cy="2755149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763724" y="144321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278062" y="1413865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87892" y="2803480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017225" y="3707349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145123" y="2823424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712" y="1797471"/>
              <a:ext cx="2067228" cy="197137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8698" y="1762664"/>
            <a:ext cx="2775183" cy="618499"/>
            <a:chOff x="1248698" y="1762664"/>
            <a:chExt cx="2775183" cy="618499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69679" y="1762664"/>
              <a:ext cx="2654202" cy="61849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桌子上放着</a:t>
              </a:r>
              <a:r>
                <a:rPr lang="en-US" altLang="zh-CN" sz="1600" dirty="0"/>
                <a:t>5</a:t>
              </a:r>
              <a:r>
                <a:rPr lang="zh-CN" altLang="en-US" sz="1600" dirty="0"/>
                <a:t>支叉子</a:t>
              </a:r>
              <a:endParaRPr lang="en-US" altLang="zh-CN" sz="1600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每两个哲学家之间放一支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18496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148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48698" y="2620309"/>
            <a:ext cx="3529533" cy="341458"/>
            <a:chOff x="1248698" y="2620309"/>
            <a:chExt cx="3529533" cy="34145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49207" y="2620309"/>
              <a:ext cx="3429024" cy="3414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进餐时需同时拿到左右两边的叉子</a:t>
              </a:r>
              <a:endParaRPr lang="en-US" altLang="zh-CN" sz="1600" dirty="0"/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7009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48698" y="2900962"/>
            <a:ext cx="3529533" cy="364183"/>
            <a:chOff x="1248698" y="2900962"/>
            <a:chExt cx="3529533" cy="364183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49207" y="2900962"/>
              <a:ext cx="3429024" cy="3641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思考时将两支叉子放回原处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99964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3568" y="1131590"/>
            <a:ext cx="6193753" cy="299620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</a:t>
            </a: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		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7584" y="4233658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不正确，可能导致死锁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633" y="1570863"/>
            <a:ext cx="6193753" cy="25083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while(TRUE)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	</a:t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eat( 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423482" y="2448147"/>
            <a:ext cx="4870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</a:endParaRPr>
          </a:p>
          <a:p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去拿右边的叉子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3482" y="3212180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放下左边的叉子</a:t>
            </a:r>
            <a:b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 ]);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放下右边的叉子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46763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6" grpId="0"/>
      <p:bldP spid="2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8318"/>
            <a:ext cx="6301264" cy="3672728"/>
            <a:chOff x="539552" y="778318"/>
            <a:chExt cx="6301264" cy="36727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9552" y="863910"/>
              <a:ext cx="6264696" cy="3587136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76120" y="778318"/>
              <a:ext cx="6264696" cy="952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</a:t>
              </a:r>
              <a:r>
                <a:rPr lang="en-US" altLang="zh-TW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emaphore fork[5];                 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信号量初值为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  </a:t>
              </a:r>
              <a:r>
                <a:rPr lang="en-US" altLang="zh-CN" sz="1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mutex</a:t>
              </a: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    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互斥信号量，初值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980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95318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567274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381041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2421" y="44439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互斥访问正确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613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放下左边的叉子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放下右边的叉子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445104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，但每次只允许一人进餐</a:t>
            </a:r>
          </a:p>
        </p:txBody>
      </p:sp>
    </p:spTree>
    <p:extLst>
      <p:ext uri="{BB962C8B-B14F-4D97-AF65-F5344CB8AC3E}">
        <p14:creationId xmlns:p14="http://schemas.microsoft.com/office/powerpoint/2010/main" val="22197802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7861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93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24425564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2100962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583091" cy="428628"/>
            <a:chOff x="844893" y="782404"/>
            <a:chExt cx="35830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32850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</a:t>
              </a:r>
              <a:r>
                <a:rPr lang="zh-CN" altLang="en-US" dirty="0"/>
                <a:t>量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是一种抽象数据类型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由一</a:t>
              </a:r>
              <a:r>
                <a:rPr lang="zh-CN" altLang="en-US" sz="1800"/>
                <a:t>个整型</a:t>
              </a:r>
              <a:r>
                <a:rPr lang="en-US" altLang="zh-CN" sz="1800"/>
                <a:t> </a:t>
              </a:r>
              <a:r>
                <a:rPr lang="en-US" altLang="zh-CN" sz="1800" dirty="0"/>
                <a:t>(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>
                  <a:solidFill>
                    <a:srgbClr val="C00000"/>
                  </a:solidFill>
                </a:rPr>
                <a:t>P()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/>
                <a:t>sem</a:t>
              </a:r>
              <a:r>
                <a:rPr lang="zh-CN" altLang="en-US" sz="1600" dirty="0"/>
                <a:t>减</a:t>
              </a:r>
              <a:r>
                <a:rPr lang="en-US" altLang="zh-CN" sz="1600" dirty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/>
                <a:t>如</a:t>
              </a:r>
              <a:r>
                <a:rPr lang="en-US" altLang="zh-CN" sz="1600" dirty="0" err="1"/>
                <a:t>sem</a:t>
              </a:r>
              <a:r>
                <a:rPr lang="en-US" altLang="zh-CN" sz="1600" dirty="0"/>
                <a:t>&lt;0, </a:t>
              </a:r>
              <a:r>
                <a:rPr lang="zh-CN" altLang="en-US" sz="1600" dirty="0"/>
                <a:t>进入等待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/>
                <a:t>sem</a:t>
              </a:r>
              <a:r>
                <a:rPr lang="zh-CN" altLang="en-US" sz="1600" dirty="0"/>
                <a:t>加</a:t>
              </a:r>
              <a:r>
                <a:rPr lang="en-US" altLang="zh-CN" sz="1600" dirty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如</a:t>
              </a:r>
              <a:r>
                <a:rPr lang="en-US" altLang="zh-CN" sz="1600" dirty="0"/>
                <a:t>sem≤0,</a:t>
              </a:r>
              <a:r>
                <a:rPr lang="zh-CN" altLang="en-US" sz="1600" dirty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/>
              <a:t>(</a:t>
            </a:r>
            <a:r>
              <a:rPr lang="en-US" altLang="zh-CN" sz="1600" dirty="0" err="1"/>
              <a:t>Prolaag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（荷兰语尝试减少）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/>
              <a:t>(</a:t>
            </a:r>
            <a:r>
              <a:rPr lang="en-US" altLang="zh-CN" sz="1600" dirty="0" err="1"/>
              <a:t>Verhoog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（荷兰语增加）</a:t>
            </a:r>
            <a:r>
              <a:rPr lang="en-US" altLang="zh-CN" sz="1600" dirty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6374248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01561609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4633169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没有死锁，可有多人同时就餐</a:t>
            </a:r>
          </a:p>
        </p:txBody>
      </p:sp>
    </p:spTree>
    <p:extLst>
      <p:ext uri="{BB962C8B-B14F-4D97-AF65-F5344CB8AC3E}">
        <p14:creationId xmlns:p14="http://schemas.microsoft.com/office/powerpoint/2010/main" val="36380096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第十四讲 信号量与管程 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信号量使用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哲学家就餐问题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读者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写者问题</a:t>
            </a:r>
          </a:p>
          <a:p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Rust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语言中的同步机制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591203" cy="1060004"/>
            <a:chOff x="844893" y="1008052"/>
            <a:chExt cx="4591203" cy="106000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4041110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读者：只读取数据，不修改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924968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共享数据的两类使用者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303413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写者：读取和修改数据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5855733" cy="1086539"/>
            <a:chOff x="844893" y="2000246"/>
            <a:chExt cx="5855733" cy="1086539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9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42922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“</a:t>
              </a:r>
              <a:r>
                <a:rPr lang="zh-CN" altLang="en-US" dirty="0"/>
                <a:t>读－读</a:t>
              </a:r>
              <a:r>
                <a:rPr lang="en-US" altLang="zh-CN" dirty="0"/>
                <a:t>”</a:t>
              </a:r>
              <a:r>
                <a:rPr lang="zh-CN" altLang="en-US" dirty="0"/>
                <a:t>允许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000246"/>
              <a:ext cx="5214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读者</a:t>
              </a:r>
              <a:r>
                <a:rPr lang="en-US" altLang="zh-CN" dirty="0"/>
                <a:t>-</a:t>
              </a:r>
              <a:r>
                <a:rPr lang="zh-CN" altLang="en-US" dirty="0"/>
                <a:t>写者问题描述：对共享数据的读写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6224" y="2658157"/>
              <a:ext cx="50344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同一时刻，允许有多个读者同时读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305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971350"/>
            <a:ext cx="4309710" cy="1057056"/>
            <a:chOff x="1262422" y="2971350"/>
            <a:chExt cx="4309710" cy="10570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63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971350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“读－写”互斥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66224" y="3286130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没有写者时读者才能读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66224" y="3599778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没有读者时写者才能写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35757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66577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900044"/>
            <a:ext cx="4965762" cy="743408"/>
            <a:chOff x="1262422" y="3900044"/>
            <a:chExt cx="4965762" cy="743408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921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900044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“写－写”互斥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214824"/>
              <a:ext cx="4561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没有其他写者时写者才能写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430607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039838"/>
            <a:ext cx="2380884" cy="428628"/>
            <a:chOff x="1262422" y="1999517"/>
            <a:chExt cx="2380884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999517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读者计数</a:t>
              </a:r>
              <a:r>
                <a:rPr lang="en-US" altLang="zh-CN" sz="1800" dirty="0" err="1"/>
                <a:t>Rcount</a:t>
              </a:r>
              <a:r>
                <a:rPr lang="en-US" altLang="zh-CN" sz="1800" dirty="0"/>
                <a:t>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43558"/>
            <a:ext cx="3511083" cy="814638"/>
            <a:chOff x="844893" y="843558"/>
            <a:chExt cx="3511083" cy="81463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32130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用信号量描述每个约束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36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275606"/>
              <a:ext cx="267694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信号量</a:t>
              </a:r>
              <a:r>
                <a:rPr lang="en-US" altLang="zh-CN" sz="1600" dirty="0" err="1"/>
                <a:t>WriteMutex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831926"/>
            <a:ext cx="2809512" cy="428628"/>
            <a:chOff x="1262422" y="2735203"/>
            <a:chExt cx="2809512" cy="42862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272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394986" y="2735203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信号量</a:t>
              </a:r>
              <a:r>
                <a:rPr lang="en-US" altLang="zh-CN" sz="1800" dirty="0" err="1"/>
                <a:t>CountMutex</a:t>
              </a:r>
              <a:endParaRPr lang="en-US" altLang="zh-CN" sz="1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880" y="1517361"/>
            <a:ext cx="2606950" cy="515712"/>
            <a:chOff x="1492880" y="1517361"/>
            <a:chExt cx="2606950" cy="51571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22682" y="1517361"/>
              <a:ext cx="2477148" cy="301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控制读写操作的互斥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622682" y="1759571"/>
              <a:ext cx="1405578" cy="27350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初始化为</a:t>
              </a:r>
              <a:r>
                <a:rPr lang="en-US" altLang="zh-CN" sz="1600" dirty="0"/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59246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826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492880" y="2325590"/>
            <a:ext cx="2892702" cy="462184"/>
            <a:chOff x="1492880" y="2285269"/>
            <a:chExt cx="2892702" cy="46218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22682" y="2285269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正在进行读操作的读者数目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22682" y="2511833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初始化为</a:t>
              </a:r>
              <a:r>
                <a:rPr lang="en-US" altLang="zh-CN" sz="1600" dirty="0"/>
                <a:t>0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3444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585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492880" y="3117678"/>
            <a:ext cx="2892702" cy="462184"/>
            <a:chOff x="1492880" y="3020955"/>
            <a:chExt cx="2892702" cy="462184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622682" y="3020955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控制对读者计数的互斥修改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622682" y="3247519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初始化为</a:t>
              </a:r>
              <a:r>
                <a:rPr lang="en-US" altLang="zh-CN" sz="1600" dirty="0"/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09852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3114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3143254"/>
            <a:ext cx="1000132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087374"/>
            <a:ext cx="928694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176460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P() </a:t>
              </a:r>
              <a:r>
                <a:rPr lang="zh-CN" altLang="en-US" dirty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/>
                <a:t>，</a:t>
              </a:r>
              <a:r>
                <a:rPr lang="en-US" altLang="zh-CN" dirty="0"/>
                <a:t>V()</a:t>
              </a:r>
              <a:r>
                <a:rPr lang="zh-CN" altLang="en-US" dirty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线程不会被无限期阻塞在</a:t>
              </a:r>
              <a:r>
                <a:rPr lang="en-US" altLang="zh-CN" dirty="0"/>
                <a:t>P()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自旋锁能否实现先进先出?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信号量是</a:t>
              </a:r>
              <a:r>
                <a:rPr lang="zh-CN" altLang="en-US" dirty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C00000"/>
                  </a:solidFill>
                </a:rPr>
                <a:t>整数</a:t>
              </a:r>
              <a:r>
                <a:rPr lang="zh-CN" altLang="en-US" dirty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初始化完成后，只能通过</a:t>
              </a:r>
              <a:r>
                <a:rPr lang="en-US" altLang="zh-CN" dirty="0"/>
                <a:t>P()</a:t>
              </a:r>
              <a:r>
                <a:rPr lang="zh-CN" altLang="en-US" dirty="0"/>
                <a:t>和</a:t>
              </a:r>
              <a:r>
                <a:rPr lang="en-US" altLang="zh-CN" dirty="0"/>
                <a:t>V()</a:t>
              </a:r>
              <a:r>
                <a:rPr lang="zh-CN" altLang="en-US" dirty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由操作系统保证，</a:t>
              </a:r>
              <a:r>
                <a:rPr lang="en-US" altLang="zh-CN" dirty="0"/>
                <a:t>PV</a:t>
              </a:r>
              <a:r>
                <a:rPr lang="zh-CN" altLang="en-US" dirty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(CountMutex)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1240" y="4381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11576A"/>
                </a:solidFill>
              </a:rPr>
              <a:t>此实现中，读者优先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A47E43-C4BA-7643-AE8A-EB625B0FEFEC}"/>
              </a:ext>
            </a:extLst>
          </p:cNvPr>
          <p:cNvSpPr txBox="1"/>
          <p:nvPr/>
        </p:nvSpPr>
        <p:spPr>
          <a:xfrm>
            <a:off x="395536" y="46936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11576A"/>
                </a:solidFill>
              </a:rPr>
              <a:t>这个实现正确吗？如何</a:t>
            </a:r>
            <a:r>
              <a:rPr kumimoji="1" lang="zh-CN" altLang="en-US" b="1" dirty="0">
                <a:solidFill>
                  <a:srgbClr val="11576A"/>
                </a:solidFill>
                <a:hlinkClick r:id="rId2"/>
              </a:rPr>
              <a:t>枚举测试</a:t>
            </a:r>
            <a:r>
              <a:rPr kumimoji="1" lang="zh-CN" altLang="en-US" b="1" dirty="0">
                <a:solidFill>
                  <a:srgbClr val="11576A"/>
                </a:solidFill>
              </a:rPr>
              <a:t>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</a:t>
            </a:r>
            <a:r>
              <a:rPr lang="zh-CN" altLang="en-US"/>
              <a:t>问题：优先策略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99592" y="1059582"/>
            <a:ext cx="6120680" cy="401284"/>
            <a:chOff x="899592" y="1059582"/>
            <a:chExt cx="6120680" cy="401284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1788" y="1059582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读者优先策略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899592" y="10607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383021"/>
            <a:ext cx="6254137" cy="400110"/>
            <a:chOff x="899592" y="2383021"/>
            <a:chExt cx="6254137" cy="400110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223060" y="238302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写者优先策略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899592" y="23830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3795886"/>
            <a:ext cx="2468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如何实现？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42950" y="1453674"/>
            <a:ext cx="5979518" cy="400110"/>
            <a:chOff x="1342950" y="1453674"/>
            <a:chExt cx="5979518" cy="4001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503984" y="1453674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只要有读者正在读状态，后来的读者都能直接进入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15527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1352918" y="2783131"/>
            <a:ext cx="6060247" cy="400110"/>
            <a:chOff x="1352918" y="2783131"/>
            <a:chExt cx="6060247" cy="40011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82496" y="278313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只要有写者就绪，写者应尽快执行写操作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28926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342950" y="1907421"/>
            <a:ext cx="5979518" cy="400110"/>
            <a:chOff x="1342950" y="1907421"/>
            <a:chExt cx="5979518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2042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503984" y="1907421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如读者持续不断进入，则写者就处于饥饿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2918" y="3270222"/>
            <a:ext cx="6081735" cy="400110"/>
            <a:chOff x="1352918" y="3270222"/>
            <a:chExt cx="6081735" cy="40011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33821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03984" y="3270222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如写者持续不断就绪，则读者就处于饥饿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     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        // # of waiting writers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3713400"/>
            <a:ext cx="2369785" cy="428628"/>
            <a:chOff x="844893" y="3713400"/>
            <a:chExt cx="2369785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713400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管程的状态变量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713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     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     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713400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管程的状态变量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7134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724203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97628"/>
      </p:ext>
    </p:extLst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95402"/>
      </p:ext>
    </p:extLst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2134"/>
      </p:ext>
    </p:extLst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0642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AR--;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12620"/>
      </p:ext>
    </p:extLst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5962"/>
      </p:ext>
    </p:extLst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(AR ==0 &amp;&amp; 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86268"/>
      </p:ext>
    </p:extLst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825"/>
      </p:ext>
    </p:extLst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69527"/>
      </p:ext>
    </p:extLst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AW--;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44141"/>
      </p:ext>
    </p:extLst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4920"/>
      </p:ext>
    </p:extLst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306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else if (WR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okToRead.broadcast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90230"/>
      </p:ext>
    </p:extLst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82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第十四讲 信号量与管程 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信号量使用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哲学家就餐问题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读者</a:t>
            </a:r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写者问题</a:t>
            </a:r>
          </a:p>
          <a:p>
            <a:r>
              <a:rPr kumimoji="1" lang="en-US" altLang="zh-CN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Rust</a:t>
            </a:r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语言中的同步机制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/>
                <a:t>：资源数目为</a:t>
              </a:r>
              <a:r>
                <a:rPr lang="en-US" altLang="zh-CN" dirty="0"/>
                <a:t>0</a:t>
              </a:r>
              <a:r>
                <a:rPr lang="zh-CN" altLang="en-US" dirty="0"/>
                <a:t>或</a:t>
              </a:r>
              <a:r>
                <a:rPr lang="en-US" altLang="zh-CN" dirty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临界区的互斥访问控制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线程间的事件等待</a:t>
              </a: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/>
                  <a:t>两者等价</a:t>
                </a:r>
                <a:endParaRPr lang="en-US" altLang="zh-CN" dirty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6636</Words>
  <Application>Microsoft Macintosh PowerPoint</Application>
  <PresentationFormat>全屏显示(16:9)</PresentationFormat>
  <Paragraphs>1591</Paragraphs>
  <Slides>79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8" baseType="lpstr">
      <vt:lpstr>Microsoft YaHei</vt:lpstr>
      <vt:lpstr>Microsoft YaHei</vt:lpstr>
      <vt:lpstr>张海山锐谐体2.0-授权联系：Samtype@QQ.com</vt:lpstr>
      <vt:lpstr>MS PGothic</vt:lpstr>
      <vt:lpstr>Arial</vt:lpstr>
      <vt:lpstr>Calibri</vt:lpstr>
      <vt:lpstr>Courier New</vt:lpstr>
      <vt:lpstr>Monotype Sorts</vt:lpstr>
      <vt:lpstr>Office 主题</vt:lpstr>
      <vt:lpstr>第十四讲 信号量与管程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第十四讲 信号量与管程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第十四讲 信号量与管程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第十四讲 信号量与管程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第十四讲 信号量与管程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676</cp:revision>
  <dcterms:created xsi:type="dcterms:W3CDTF">2015-01-11T06:38:50Z</dcterms:created>
  <dcterms:modified xsi:type="dcterms:W3CDTF">2021-04-14T14:46:51Z</dcterms:modified>
</cp:coreProperties>
</file>