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67" r:id="rId2"/>
    <p:sldId id="557" r:id="rId3"/>
    <p:sldId id="306" r:id="rId4"/>
    <p:sldId id="443" r:id="rId5"/>
    <p:sldId id="536" r:id="rId6"/>
    <p:sldId id="445" r:id="rId7"/>
    <p:sldId id="446" r:id="rId8"/>
    <p:sldId id="531" r:id="rId9"/>
    <p:sldId id="537" r:id="rId10"/>
    <p:sldId id="538" r:id="rId11"/>
    <p:sldId id="447" r:id="rId12"/>
    <p:sldId id="539" r:id="rId13"/>
    <p:sldId id="451" r:id="rId14"/>
    <p:sldId id="454" r:id="rId15"/>
    <p:sldId id="533" r:id="rId16"/>
    <p:sldId id="534" r:id="rId17"/>
    <p:sldId id="535" r:id="rId18"/>
    <p:sldId id="453" r:id="rId19"/>
    <p:sldId id="554" r:id="rId20"/>
    <p:sldId id="452" r:id="rId21"/>
    <p:sldId id="455" r:id="rId22"/>
    <p:sldId id="532" r:id="rId23"/>
    <p:sldId id="541" r:id="rId24"/>
    <p:sldId id="542" r:id="rId25"/>
    <p:sldId id="457" r:id="rId26"/>
    <p:sldId id="458" r:id="rId27"/>
    <p:sldId id="459" r:id="rId28"/>
    <p:sldId id="555" r:id="rId29"/>
    <p:sldId id="460" r:id="rId30"/>
    <p:sldId id="463" r:id="rId31"/>
    <p:sldId id="469" r:id="rId32"/>
    <p:sldId id="473" r:id="rId33"/>
    <p:sldId id="482" r:id="rId34"/>
    <p:sldId id="543" r:id="rId35"/>
    <p:sldId id="544" r:id="rId36"/>
    <p:sldId id="545" r:id="rId37"/>
    <p:sldId id="546" r:id="rId38"/>
    <p:sldId id="547" r:id="rId39"/>
    <p:sldId id="556" r:id="rId40"/>
    <p:sldId id="483" r:id="rId41"/>
    <p:sldId id="485" r:id="rId42"/>
    <p:sldId id="488" r:id="rId43"/>
    <p:sldId id="500" r:id="rId44"/>
    <p:sldId id="548" r:id="rId45"/>
    <p:sldId id="549" r:id="rId46"/>
    <p:sldId id="550" r:id="rId47"/>
    <p:sldId id="551" r:id="rId48"/>
    <p:sldId id="552" r:id="rId49"/>
    <p:sldId id="553" r:id="rId50"/>
    <p:sldId id="503" r:id="rId51"/>
    <p:sldId id="504" r:id="rId52"/>
    <p:sldId id="505" r:id="rId53"/>
    <p:sldId id="409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07AF13-F9FA-C446-AC89-CC80ED406C15}">
          <p14:sldIdLst>
            <p14:sldId id="467"/>
          </p14:sldIdLst>
        </p14:section>
        <p14:section name="死锁概念" id="{A949F863-B4AC-A143-843F-9F69DCEEC650}">
          <p14:sldIdLst>
            <p14:sldId id="557"/>
            <p14:sldId id="306"/>
            <p14:sldId id="443"/>
            <p14:sldId id="536"/>
            <p14:sldId id="445"/>
            <p14:sldId id="446"/>
            <p14:sldId id="531"/>
            <p14:sldId id="537"/>
            <p14:sldId id="538"/>
            <p14:sldId id="447"/>
            <p14:sldId id="539"/>
            <p14:sldId id="451"/>
            <p14:sldId id="454"/>
            <p14:sldId id="533"/>
            <p14:sldId id="534"/>
            <p14:sldId id="535"/>
            <p14:sldId id="453"/>
          </p14:sldIdLst>
        </p14:section>
        <p14:section name="死锁处理方法" id="{8A5D71DF-AE1B-2D41-A673-F301DE6912E0}">
          <p14:sldIdLst>
            <p14:sldId id="554"/>
            <p14:sldId id="452"/>
            <p14:sldId id="455"/>
            <p14:sldId id="532"/>
            <p14:sldId id="541"/>
            <p14:sldId id="542"/>
            <p14:sldId id="457"/>
            <p14:sldId id="458"/>
            <p14:sldId id="459"/>
          </p14:sldIdLst>
        </p14:section>
        <p14:section name="银行家算法" id="{699B2C1A-AA77-D24C-9B34-D9BA3B787622}">
          <p14:sldIdLst>
            <p14:sldId id="555"/>
            <p14:sldId id="460"/>
            <p14:sldId id="463"/>
            <p14:sldId id="469"/>
            <p14:sldId id="473"/>
            <p14:sldId id="482"/>
            <p14:sldId id="543"/>
            <p14:sldId id="544"/>
            <p14:sldId id="545"/>
            <p14:sldId id="546"/>
            <p14:sldId id="547"/>
          </p14:sldIdLst>
        </p14:section>
        <p14:section name="死锁检测" id="{8EE55919-A408-B64C-92B4-EF9AFDB4B5BD}">
          <p14:sldIdLst>
            <p14:sldId id="556"/>
            <p14:sldId id="483"/>
            <p14:sldId id="485"/>
            <p14:sldId id="488"/>
            <p14:sldId id="500"/>
            <p14:sldId id="548"/>
            <p14:sldId id="549"/>
            <p14:sldId id="550"/>
            <p14:sldId id="551"/>
            <p14:sldId id="552"/>
            <p14:sldId id="553"/>
            <p14:sldId id="503"/>
            <p14:sldId id="504"/>
            <p14:sldId id="505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93DD"/>
    <a:srgbClr val="FDD000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0" autoAdjust="0"/>
    <p:restoredTop sz="94284" autoAdjust="0"/>
  </p:normalViewPr>
  <p:slideViewPr>
    <p:cSldViewPr>
      <p:cViewPr varScale="1">
        <p:scale>
          <a:sx n="147" d="100"/>
          <a:sy n="147" d="100"/>
        </p:scale>
        <p:origin x="192" y="376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7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29947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0431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  <p:sldLayoutId id="2147483662" r:id="rId5"/>
  </p:sldLayoutIdLst>
  <p:transition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第十五讲 死锁和并发错误检测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死锁概念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死锁处理方法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银行家算法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死锁检测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并发错误检测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2155471" cy="369332"/>
            <a:chOff x="844893" y="3671123"/>
            <a:chExt cx="2155471" cy="369332"/>
          </a:xfrm>
        </p:grpSpPr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194424"/>
            <a:ext cx="4370049" cy="727431"/>
            <a:chOff x="844893" y="4301347"/>
            <a:chExt cx="4370049" cy="727431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228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4658888"/>
              <a:ext cx="3819957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进程间相互等待接收对方的消息</a:t>
              </a: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142976" y="4301347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893" y="43013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>
                  <a:solidFill>
                    <a:srgbClr val="C00000"/>
                  </a:solidFill>
                </a:rPr>
                <a:t>(Consumable resource)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5587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12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资源分配图</a:t>
            </a:r>
            <a:endParaRPr lang="en-US" altLang="zh-CN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00751" y="744157"/>
            <a:ext cx="5357850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描述资源和进程间的分配和占用关系的有向图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0983" y="1122352"/>
            <a:ext cx="3584231" cy="998545"/>
            <a:chOff x="260983" y="1122352"/>
            <a:chExt cx="3584231" cy="998545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59066" y="1122352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两类顶点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83" y="1122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811075" y="1454142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系统中的所有进程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046027" y="1765299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 = {P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 P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, …, </a:t>
              </a:r>
              <a:r>
                <a:rPr lang="en-US" altLang="zh-CN" dirty="0" err="1"/>
                <a:t>P</a:t>
              </a:r>
              <a:r>
                <a:rPr lang="en-US" altLang="zh-CN" baseline="-25000" dirty="0" err="1"/>
                <a:t>n</a:t>
              </a:r>
              <a:r>
                <a:rPr lang="en-US" altLang="zh-CN" dirty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512" y="2082798"/>
            <a:ext cx="3166702" cy="666755"/>
            <a:chOff x="678512" y="2082798"/>
            <a:chExt cx="3166702" cy="666755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2187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075" y="2082798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系统中的所有资源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046027" y="2393955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R = {R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 R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, …, P</a:t>
              </a:r>
              <a:r>
                <a:rPr lang="en-US" altLang="zh-CN" baseline="-25000" dirty="0"/>
                <a:t>m</a:t>
              </a:r>
              <a:r>
                <a:rPr lang="en-US" altLang="zh-CN" dirty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45417" y="1558918"/>
            <a:ext cx="1409185" cy="519131"/>
            <a:chOff x="5945417" y="1558918"/>
            <a:chExt cx="1409185" cy="519131"/>
          </a:xfrm>
        </p:grpSpPr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497346" y="164942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400" dirty="0"/>
                <a:t>进程</a:t>
              </a:r>
            </a:p>
          </p:txBody>
        </p:sp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5945417" y="1558918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61192" y="3867646"/>
            <a:ext cx="3265918" cy="821770"/>
            <a:chOff x="5161192" y="3867646"/>
            <a:chExt cx="3265918" cy="821770"/>
          </a:xfrm>
        </p:grpSpPr>
        <p:grpSp>
          <p:nvGrpSpPr>
            <p:cNvPr id="68" name="组 62"/>
            <p:cNvGrpSpPr/>
            <p:nvPr/>
          </p:nvGrpSpPr>
          <p:grpSpPr>
            <a:xfrm>
              <a:off x="5987188" y="3939654"/>
              <a:ext cx="438150" cy="419100"/>
              <a:chOff x="1808218" y="1873238"/>
              <a:chExt cx="438150" cy="419100"/>
            </a:xfrm>
          </p:grpSpPr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97" name="组 64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98" name="椭圆 97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6498284" y="401810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400" dirty="0"/>
                <a:t>P</a:t>
              </a:r>
              <a:r>
                <a:rPr lang="en-US" altLang="zh-CN" sz="1400" baseline="-25000" dirty="0"/>
                <a:t>i</a:t>
              </a:r>
              <a:r>
                <a:rPr lang="zh-CN" altLang="en-US" sz="1400" dirty="0"/>
                <a:t>已占用</a:t>
              </a:r>
              <a:r>
                <a:rPr lang="en-US" altLang="zh-CN" sz="1400" dirty="0" err="1"/>
                <a:t>R</a:t>
              </a:r>
              <a:r>
                <a:rPr lang="en-US" altLang="zh-CN" sz="1400" baseline="-25000" dirty="0" err="1"/>
                <a:t>j</a:t>
              </a:r>
              <a:r>
                <a:rPr lang="zh-CN" altLang="en-US" sz="1400" dirty="0"/>
                <a:t>的一个实例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grpSp>
          <p:nvGrpSpPr>
            <p:cNvPr id="75" name="组合 53"/>
            <p:cNvGrpSpPr/>
            <p:nvPr/>
          </p:nvGrpSpPr>
          <p:grpSpPr>
            <a:xfrm>
              <a:off x="5161192" y="3867646"/>
              <a:ext cx="1237606" cy="821770"/>
              <a:chOff x="4610100" y="3495682"/>
              <a:chExt cx="1237606" cy="821770"/>
            </a:xfrm>
          </p:grpSpPr>
          <p:sp>
            <p:nvSpPr>
              <p:cNvPr id="90" name="Oval 22"/>
              <p:cNvSpPr>
                <a:spLocks noChangeArrowheads="1"/>
              </p:cNvSpPr>
              <p:nvPr/>
            </p:nvSpPr>
            <p:spPr bwMode="auto">
              <a:xfrm>
                <a:off x="4610100" y="3495682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</a:p>
            </p:txBody>
          </p:sp>
          <p:sp>
            <p:nvSpPr>
              <p:cNvPr id="91" name="Text Box 30"/>
              <p:cNvSpPr txBox="1">
                <a:spLocks noChangeArrowheads="1"/>
              </p:cNvSpPr>
              <p:nvPr/>
            </p:nvSpPr>
            <p:spPr bwMode="auto">
              <a:xfrm>
                <a:off x="5454650" y="3948120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92" name="Line 29"/>
              <p:cNvSpPr>
                <a:spLocks noChangeShapeType="1"/>
              </p:cNvSpPr>
              <p:nvPr/>
            </p:nvSpPr>
            <p:spPr bwMode="auto">
              <a:xfrm flipH="1">
                <a:off x="5076825" y="3705232"/>
                <a:ext cx="476250" cy="104775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959710" y="2305038"/>
            <a:ext cx="2680776" cy="474631"/>
            <a:chOff x="5959710" y="2305038"/>
            <a:chExt cx="2680776" cy="474631"/>
          </a:xfrm>
        </p:grpSpPr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6497346" y="2351041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400" dirty="0"/>
                <a:t>有</a:t>
              </a:r>
              <a:r>
                <a:rPr lang="en-US" altLang="zh-CN" sz="1400" dirty="0"/>
                <a:t>4</a:t>
              </a:r>
              <a:r>
                <a:rPr lang="zh-CN" altLang="en-US" sz="1400" dirty="0"/>
                <a:t>个实例的资源</a:t>
              </a:r>
            </a:p>
          </p:txBody>
        </p:sp>
        <p:grpSp>
          <p:nvGrpSpPr>
            <p:cNvPr id="76" name="组 9"/>
            <p:cNvGrpSpPr/>
            <p:nvPr/>
          </p:nvGrpSpPr>
          <p:grpSpPr>
            <a:xfrm>
              <a:off x="5959710" y="2305038"/>
              <a:ext cx="438150" cy="419100"/>
              <a:chOff x="1808218" y="1873238"/>
              <a:chExt cx="438150" cy="419100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85" name="组 6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6" name="椭圆 85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123092" y="2940050"/>
            <a:ext cx="3304018" cy="850344"/>
            <a:chOff x="5123092" y="2940050"/>
            <a:chExt cx="3304018" cy="850344"/>
          </a:xfrm>
        </p:grpSpPr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6498284" y="308765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请求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</a:t>
              </a:r>
              <a:r>
                <a:rPr kumimoji="0" lang="en-US" altLang="zh-CN" sz="1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实例</a:t>
              </a:r>
            </a:p>
          </p:txBody>
        </p:sp>
        <p:grpSp>
          <p:nvGrpSpPr>
            <p:cNvPr id="74" name="组合 54"/>
            <p:cNvGrpSpPr/>
            <p:nvPr/>
          </p:nvGrpSpPr>
          <p:grpSpPr>
            <a:xfrm>
              <a:off x="5123092" y="2940050"/>
              <a:ext cx="1285231" cy="850344"/>
              <a:chOff x="4572000" y="2508250"/>
              <a:chExt cx="1285231" cy="850344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4572000" y="2508250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  <a:endParaRPr lang="en-US" altLang="zh-CN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5076825" y="2774950"/>
                <a:ext cx="304800" cy="0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5464175" y="2989262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组 55"/>
            <p:cNvGrpSpPr/>
            <p:nvPr/>
          </p:nvGrpSpPr>
          <p:grpSpPr>
            <a:xfrm>
              <a:off x="5987188" y="3003550"/>
              <a:ext cx="438150" cy="419100"/>
              <a:chOff x="1808218" y="1873238"/>
              <a:chExt cx="438150" cy="4191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79" name="组 57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0" name="椭圆 79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/>
          <p:cNvGrpSpPr/>
          <p:nvPr/>
        </p:nvGrpSpPr>
        <p:grpSpPr>
          <a:xfrm>
            <a:off x="260983" y="2680497"/>
            <a:ext cx="4870115" cy="1013623"/>
            <a:chOff x="260983" y="2680497"/>
            <a:chExt cx="4870115" cy="1013623"/>
          </a:xfrm>
        </p:grpSpPr>
        <p:grpSp>
          <p:nvGrpSpPr>
            <p:cNvPr id="10" name="组合 9"/>
            <p:cNvGrpSpPr/>
            <p:nvPr/>
          </p:nvGrpSpPr>
          <p:grpSpPr>
            <a:xfrm>
              <a:off x="260983" y="2680497"/>
              <a:ext cx="4870115" cy="1013623"/>
              <a:chOff x="260983" y="2680497"/>
              <a:chExt cx="4870115" cy="1013623"/>
            </a:xfrm>
          </p:grpSpPr>
          <p:pic>
            <p:nvPicPr>
              <p:cNvPr id="29" name="图片 2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10198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811075" y="3008240"/>
                <a:ext cx="1462503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资源请求边</a:t>
                </a: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058728" y="3306768"/>
                <a:ext cx="4072370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2"/>
                <a:r>
                  <a:rPr lang="zh-CN" altLang="en-US" sz="2000" dirty="0"/>
                  <a:t>进程</a:t>
                </a:r>
                <a:r>
                  <a:rPr lang="en-US" altLang="zh-CN" sz="2000" dirty="0"/>
                  <a:t>P</a:t>
                </a:r>
                <a:r>
                  <a:rPr lang="en-US" altLang="zh-CN" sz="2000" baseline="-25000" dirty="0"/>
                  <a:t>i</a:t>
                </a:r>
                <a:r>
                  <a:rPr lang="zh-CN" altLang="en-US" sz="2000" dirty="0"/>
                  <a:t>请求资源</a:t>
                </a:r>
                <a:r>
                  <a:rPr lang="en-US" altLang="zh-CN" sz="2000" dirty="0" err="1"/>
                  <a:t>R</a:t>
                </a:r>
                <a:r>
                  <a:rPr lang="en-US" altLang="zh-CN" sz="2000" baseline="-25000" dirty="0" err="1"/>
                  <a:t>j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P</a:t>
                </a:r>
                <a:r>
                  <a:rPr lang="en-US" altLang="zh-CN" sz="2000" baseline="-25000" dirty="0"/>
                  <a:t>i</a:t>
                </a:r>
                <a:r>
                  <a:rPr lang="en-US" altLang="zh-CN" sz="2000" spc="-150" dirty="0"/>
                  <a:t>      </a:t>
                </a:r>
                <a:r>
                  <a:rPr lang="en-US" altLang="zh-CN" sz="2000" dirty="0" err="1">
                    <a:sym typeface="Symbol" charset="0"/>
                  </a:rPr>
                  <a:t>R</a:t>
                </a:r>
                <a:r>
                  <a:rPr lang="en-US" altLang="zh-CN" sz="2000" baseline="-25000" dirty="0" err="1">
                    <a:sym typeface="Symbol" charset="0"/>
                  </a:rPr>
                  <a:t>j</a:t>
                </a:r>
                <a:endParaRPr lang="en-US" altLang="zh-CN" sz="2000" baseline="-25000" dirty="0">
                  <a:sym typeface="Symbol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559066" y="2680497"/>
                <a:ext cx="1714512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两类有向边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0983" y="2680497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>
              <a:off x="3635896" y="3533089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78512" y="3667312"/>
            <a:ext cx="4381148" cy="706442"/>
            <a:chOff x="678512" y="3667312"/>
            <a:chExt cx="4381148" cy="706442"/>
          </a:xfrm>
        </p:grpSpPr>
        <p:grpSp>
          <p:nvGrpSpPr>
            <p:cNvPr id="11" name="组合 10"/>
            <p:cNvGrpSpPr/>
            <p:nvPr/>
          </p:nvGrpSpPr>
          <p:grpSpPr>
            <a:xfrm>
              <a:off x="678512" y="3667312"/>
              <a:ext cx="4381148" cy="706442"/>
              <a:chOff x="678512" y="3589344"/>
              <a:chExt cx="4381148" cy="706442"/>
            </a:xfrm>
          </p:grpSpPr>
          <p:pic>
            <p:nvPicPr>
              <p:cNvPr id="31" name="图片 3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68142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811076" y="3589344"/>
                <a:ext cx="1462502" cy="3905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资源分配边</a:t>
                </a:r>
              </a:p>
            </p:txBody>
          </p:sp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1058728" y="3908434"/>
                <a:ext cx="4000932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>
                    <a:sym typeface="Symbol" charset="0"/>
                  </a:rPr>
                  <a:t>资源</a:t>
                </a:r>
                <a:r>
                  <a:rPr lang="en-US" altLang="zh-CN" dirty="0" err="1">
                    <a:sym typeface="Symbol" charset="0"/>
                  </a:rPr>
                  <a:t>R</a:t>
                </a:r>
                <a:r>
                  <a:rPr lang="en-US" altLang="zh-CN" baseline="-25000" dirty="0" err="1">
                    <a:sym typeface="Symbol" charset="0"/>
                  </a:rPr>
                  <a:t>j</a:t>
                </a:r>
                <a:r>
                  <a:rPr lang="zh-CN" altLang="en-US" dirty="0">
                    <a:sym typeface="Symbol" charset="0"/>
                  </a:rPr>
                  <a:t>已分配给进程</a:t>
                </a:r>
                <a:r>
                  <a:rPr lang="en-US" altLang="zh-CN" dirty="0">
                    <a:sym typeface="Symbol" charset="0"/>
                  </a:rPr>
                  <a:t>P</a:t>
                </a:r>
                <a:r>
                  <a:rPr lang="en-US" altLang="zh-CN" baseline="-25000" dirty="0">
                    <a:sym typeface="Symbol" charset="0"/>
                  </a:rPr>
                  <a:t>i</a:t>
                </a:r>
                <a:r>
                  <a:rPr lang="zh-CN" altLang="en-US" dirty="0">
                    <a:sym typeface="Symbol" charset="0"/>
                  </a:rPr>
                  <a:t>：</a:t>
                </a:r>
                <a:r>
                  <a:rPr lang="en-US" altLang="zh-CN" dirty="0" err="1"/>
                  <a:t>R</a:t>
                </a:r>
                <a:r>
                  <a:rPr lang="en-US" altLang="zh-CN" baseline="-25000" dirty="0" err="1"/>
                  <a:t>j</a:t>
                </a:r>
                <a:r>
                  <a:rPr lang="zh-CN" altLang="en-US" dirty="0"/>
                  <a:t>     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endParaRPr lang="zh-CN" altLang="en-US" baseline="-25000" dirty="0"/>
              </a:p>
            </p:txBody>
          </p:sp>
        </p:grpSp>
        <p:cxnSp>
          <p:nvCxnSpPr>
            <p:cNvPr id="65" name="直接箭头连接符 64"/>
            <p:cNvCxnSpPr/>
            <p:nvPr/>
          </p:nvCxnSpPr>
          <p:spPr>
            <a:xfrm>
              <a:off x="4170710" y="4170126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878580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2067308" y="2094967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284612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521522" y="714362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521522" y="386977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735968" y="7265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729593" y="42984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4</a:t>
            </a:r>
          </a:p>
        </p:txBody>
      </p:sp>
      <p:grpSp>
        <p:nvGrpSpPr>
          <p:cNvPr id="2" name="组合 66"/>
          <p:cNvGrpSpPr/>
          <p:nvPr/>
        </p:nvGrpSpPr>
        <p:grpSpPr>
          <a:xfrm>
            <a:off x="1378646" y="1083694"/>
            <a:ext cx="714380" cy="500066"/>
            <a:chOff x="3571868" y="1142990"/>
            <a:chExt cx="714380" cy="500066"/>
          </a:xfrm>
        </p:grpSpPr>
        <p:sp>
          <p:nvSpPr>
            <p:cNvPr id="65" name="矩形 64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67"/>
          <p:cNvGrpSpPr/>
          <p:nvPr/>
        </p:nvGrpSpPr>
        <p:grpSpPr>
          <a:xfrm>
            <a:off x="2593092" y="1083694"/>
            <a:ext cx="714380" cy="500066"/>
            <a:chOff x="3571868" y="1142990"/>
            <a:chExt cx="714380" cy="500066"/>
          </a:xfrm>
        </p:grpSpPr>
        <p:sp>
          <p:nvSpPr>
            <p:cNvPr id="69" name="矩形 68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1378646" y="3155396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1664398" y="3333148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1664398" y="358402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593092" y="3369710"/>
            <a:ext cx="714380" cy="92869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2886464" y="350650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2886464" y="37650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>
            <a:off x="2886464" y="4027892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rot="5400000" flipH="1" flipV="1">
            <a:off x="1077770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2290296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6200000" flipH="1">
            <a:off x="1623702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6200000" flipH="1">
            <a:off x="2851658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59" idx="3"/>
          </p:cNvCxnSpPr>
          <p:nvPr/>
        </p:nvCxnSpPr>
        <p:spPr>
          <a:xfrm rot="5400000" flipH="1" flipV="1">
            <a:off x="1601764" y="2746602"/>
            <a:ext cx="750277" cy="41030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58" idx="4"/>
          </p:cNvCxnSpPr>
          <p:nvPr/>
        </p:nvCxnSpPr>
        <p:spPr>
          <a:xfrm rot="16200000" flipV="1">
            <a:off x="910103" y="2852109"/>
            <a:ext cx="984739" cy="48064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/>
          </p:cNvSpPr>
          <p:nvPr/>
        </p:nvSpPr>
        <p:spPr>
          <a:xfrm>
            <a:off x="3937896" y="426875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存在死锁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95884" y="2532761"/>
            <a:ext cx="1303871" cy="72405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3937896" y="4268756"/>
            <a:ext cx="1620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不存在死锁</a:t>
            </a:r>
          </a:p>
        </p:txBody>
      </p:sp>
    </p:spTree>
    <p:extLst>
      <p:ext uri="{BB962C8B-B14F-4D97-AF65-F5344CB8AC3E}">
        <p14:creationId xmlns:p14="http://schemas.microsoft.com/office/powerpoint/2010/main" val="20294607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788272" y="2422008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3788668" y="91556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785904" y="221359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979272" y="105254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79272" y="309408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</a:p>
        </p:txBody>
      </p:sp>
      <p:sp>
        <p:nvSpPr>
          <p:cNvPr id="71" name="矩形 70"/>
          <p:cNvSpPr/>
          <p:nvPr/>
        </p:nvSpPr>
        <p:spPr>
          <a:xfrm>
            <a:off x="1836396" y="349357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2122148" y="367133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2122148" y="392220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287965" y="4363033"/>
            <a:ext cx="31868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有循环等待，但没有锁死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3785904" y="414128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36396" y="142344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2122148" y="16012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122148" y="185207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endCxn id="59" idx="2"/>
          </p:cNvCxnSpPr>
          <p:nvPr/>
        </p:nvCxnSpPr>
        <p:spPr>
          <a:xfrm flipV="1">
            <a:off x="2264668" y="1184439"/>
            <a:ext cx="1509486" cy="42091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259176" y="1906076"/>
            <a:ext cx="1512000" cy="4830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1212938" y="1791194"/>
            <a:ext cx="468312" cy="7642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58" idx="5"/>
          </p:cNvCxnSpPr>
          <p:nvPr/>
        </p:nvCxnSpPr>
        <p:spPr>
          <a:xfrm rot="10800000">
            <a:off x="1219640" y="2868096"/>
            <a:ext cx="856343" cy="79828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0" idx="3"/>
          </p:cNvCxnSpPr>
          <p:nvPr/>
        </p:nvCxnSpPr>
        <p:spPr>
          <a:xfrm rot="5400000">
            <a:off x="2793285" y="2398027"/>
            <a:ext cx="826825" cy="13034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267143" y="3997764"/>
            <a:ext cx="1512000" cy="3578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843558"/>
            <a:ext cx="5155867" cy="701456"/>
            <a:chOff x="844893" y="843558"/>
            <a:chExt cx="5155867" cy="70145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843558"/>
              <a:ext cx="1083901" cy="400110"/>
              <a:chOff x="844893" y="843558"/>
              <a:chExt cx="1083901" cy="40011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43558"/>
                <a:ext cx="785818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互斥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4355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80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18941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任何时刻只能有一个进程使用一个资源实例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5146670" cy="1010389"/>
            <a:chOff x="844893" y="1201203"/>
            <a:chExt cx="5146670" cy="101038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788" y="1574097"/>
              <a:ext cx="4605775" cy="63749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进程保持至少一个资源，并正在等待获取其他进程持有的资源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425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21557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5155867" cy="690109"/>
            <a:chOff x="844893" y="1573518"/>
            <a:chExt cx="5155867" cy="69010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18692"/>
              <a:ext cx="4605775" cy="34493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资源只能在进程使用后自愿释放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8945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67331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1512529" cy="400110"/>
            <a:chOff x="844893" y="1573518"/>
            <a:chExt cx="1512529" cy="40011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58958"/>
            <a:ext cx="5155867" cy="1416744"/>
            <a:chOff x="844893" y="1958958"/>
            <a:chExt cx="5155867" cy="141674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895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循环等待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844893" y="19589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304132"/>
              <a:ext cx="4605775" cy="10715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存在等待进程集合</a:t>
              </a:r>
              <a:r>
                <a:rPr lang="en-US" altLang="zh-CN" sz="1800" dirty="0"/>
                <a:t>{P</a:t>
              </a:r>
              <a:r>
                <a:rPr lang="en-US" altLang="zh-CN" sz="1800" baseline="-25000" dirty="0"/>
                <a:t>0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1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...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N</a:t>
              </a:r>
              <a:r>
                <a:rPr lang="en-US" altLang="zh-CN" sz="1800" dirty="0"/>
                <a:t>} </a:t>
              </a:r>
              <a:r>
                <a:rPr lang="zh-CN" altLang="en-US" sz="1800" dirty="0"/>
                <a:t>，</a:t>
              </a:r>
              <a:endParaRPr lang="en-US" altLang="zh-CN" sz="1800" dirty="0"/>
            </a:p>
            <a:p>
              <a:pPr marL="0" lvl="1" indent="0"/>
              <a:r>
                <a:rPr lang="en-US" altLang="zh-CN" sz="1800" dirty="0"/>
                <a:t>P</a:t>
              </a:r>
              <a:r>
                <a:rPr lang="en-US" altLang="zh-CN" sz="1800" baseline="-25000" dirty="0"/>
                <a:t>0</a:t>
              </a:r>
              <a:r>
                <a:rPr lang="zh-CN" altLang="en-US" sz="1800" dirty="0"/>
                <a:t>正在等待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1</a:t>
              </a:r>
              <a:r>
                <a:rPr lang="zh-CN" altLang="en-US" sz="1800" dirty="0"/>
                <a:t>所占用的资源，</a:t>
              </a:r>
              <a:endParaRPr lang="en-US" altLang="zh-CN" sz="1800" dirty="0"/>
            </a:p>
            <a:p>
              <a:pPr marL="0" lvl="1" indent="0"/>
              <a:r>
                <a:rPr lang="en-US" altLang="zh-CN" sz="1800" dirty="0"/>
                <a:t>P</a:t>
              </a:r>
              <a:r>
                <a:rPr lang="en-US" altLang="zh-CN" sz="1800" baseline="-25000" dirty="0"/>
                <a:t>1</a:t>
              </a:r>
              <a:r>
                <a:rPr lang="zh-CN" altLang="en-US" sz="1800" dirty="0"/>
                <a:t> 正在等待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2</a:t>
              </a:r>
              <a:r>
                <a:rPr lang="zh-CN" altLang="en-US" sz="1800" dirty="0"/>
                <a:t>占用的资源，</a:t>
              </a:r>
              <a:r>
                <a:rPr lang="en-US" altLang="zh-CN" sz="1800" dirty="0"/>
                <a:t>...</a:t>
              </a:r>
              <a:r>
                <a:rPr lang="zh-CN" altLang="en-US" sz="1800" dirty="0"/>
                <a:t>，</a:t>
              </a:r>
              <a:endParaRPr lang="en-US" altLang="zh-CN" sz="1800" dirty="0"/>
            </a:p>
            <a:p>
              <a:pPr marL="0" lvl="1" indent="0"/>
              <a:r>
                <a:rPr lang="en-US" altLang="zh-CN" sz="1800" dirty="0"/>
                <a:t>P</a:t>
              </a:r>
              <a:r>
                <a:rPr lang="en-US" altLang="zh-CN" sz="1800" baseline="-25000" dirty="0"/>
                <a:t>N-1</a:t>
              </a:r>
              <a:r>
                <a:rPr lang="zh-CN" altLang="en-US" sz="1800" dirty="0"/>
                <a:t>在等待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N</a:t>
              </a:r>
              <a:r>
                <a:rPr lang="zh-CN" altLang="en-US" sz="1800" dirty="0"/>
                <a:t>所占用资源，</a:t>
              </a:r>
              <a:endParaRPr lang="en-US" altLang="zh-CN" sz="1800" dirty="0"/>
            </a:p>
            <a:p>
              <a:pPr marL="0" lvl="1" indent="0"/>
              <a:r>
                <a:rPr lang="en-US" altLang="zh-CN" sz="1800" dirty="0"/>
                <a:t>P</a:t>
              </a:r>
              <a:r>
                <a:rPr lang="en-US" altLang="zh-CN" sz="1800" baseline="-25000" dirty="0"/>
                <a:t>N</a:t>
              </a:r>
              <a:r>
                <a:rPr lang="zh-CN" altLang="en-US" sz="1800" dirty="0"/>
                <a:t>正在等待</a:t>
              </a:r>
              <a:r>
                <a:rPr lang="en-US" altLang="zh-CN" sz="1800" dirty="0"/>
                <a:t>P</a:t>
              </a:r>
              <a:r>
                <a:rPr lang="en-US" altLang="zh-CN" sz="1800" baseline="-25000" dirty="0"/>
                <a:t>0</a:t>
              </a:r>
              <a:r>
                <a:rPr lang="zh-CN" altLang="en-US" sz="1800" dirty="0"/>
                <a:t>所占用的资源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759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566860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>
          <a:xfrm>
            <a:off x="1597004" y="437833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714744" y="1000114"/>
            <a:ext cx="3071834" cy="3269837"/>
            <a:chOff x="1571604" y="993870"/>
            <a:chExt cx="3495696" cy="3721020"/>
          </a:xfrm>
        </p:grpSpPr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1571604" y="2500312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4572000" y="99387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4569236" y="229189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762604" y="1130848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762604" y="3172390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619728" y="357188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905480" y="374963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905480" y="400051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4569236" y="421959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19728" y="150175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905480" y="1679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2905480" y="193038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59" idx="2"/>
            </p:cNvCxnSpPr>
            <p:nvPr/>
          </p:nvCxnSpPr>
          <p:spPr>
            <a:xfrm flipV="1">
              <a:off x="3048000" y="1262743"/>
              <a:ext cx="1509486" cy="42091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3042508" y="1984380"/>
              <a:ext cx="1512000" cy="48304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996270" y="1869498"/>
              <a:ext cx="468312" cy="76428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58" idx="5"/>
            </p:cNvCxnSpPr>
            <p:nvPr/>
          </p:nvCxnSpPr>
          <p:spPr>
            <a:xfrm rot="10800000">
              <a:off x="2002972" y="2946400"/>
              <a:ext cx="856343" cy="79828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0" idx="3"/>
            </p:cNvCxnSpPr>
            <p:nvPr/>
          </p:nvCxnSpPr>
          <p:spPr>
            <a:xfrm rot="5400000">
              <a:off x="3576617" y="2476331"/>
              <a:ext cx="826825" cy="13034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050475" y="4076068"/>
              <a:ext cx="1512000" cy="35783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785786" y="976638"/>
            <a:ext cx="2428892" cy="3309624"/>
            <a:chOff x="2119662" y="714362"/>
            <a:chExt cx="2901332" cy="3953374"/>
          </a:xfrm>
        </p:grpSpPr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2119662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3308390" y="2094967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4525694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762604" y="714362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762604" y="3869776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977050" y="7265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970675" y="42984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35" name="组合 66"/>
            <p:cNvGrpSpPr/>
            <p:nvPr/>
          </p:nvGrpSpPr>
          <p:grpSpPr>
            <a:xfrm>
              <a:off x="2619728" y="1083694"/>
              <a:ext cx="714380" cy="500066"/>
              <a:chOff x="3571868" y="1142990"/>
              <a:chExt cx="714380" cy="5000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67"/>
            <p:cNvGrpSpPr/>
            <p:nvPr/>
          </p:nvGrpSpPr>
          <p:grpSpPr>
            <a:xfrm>
              <a:off x="3834174" y="1083694"/>
              <a:ext cx="714380" cy="500066"/>
              <a:chOff x="3571868" y="1142990"/>
              <a:chExt cx="714380" cy="5000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2619728" y="3155396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905480" y="3333148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05480" y="358402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834174" y="3369710"/>
              <a:ext cx="714380" cy="9286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4127546" y="3506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4127546" y="376500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127546" y="4027892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318852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 flipH="1" flipV="1">
              <a:off x="3531378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H="1">
              <a:off x="2864784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6200000" flipH="1">
              <a:off x="4092740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24" idx="3"/>
            </p:cNvCxnSpPr>
            <p:nvPr/>
          </p:nvCxnSpPr>
          <p:spPr>
            <a:xfrm rot="5400000" flipH="1" flipV="1">
              <a:off x="2842846" y="2746602"/>
              <a:ext cx="750277" cy="41030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4"/>
            </p:cNvCxnSpPr>
            <p:nvPr/>
          </p:nvCxnSpPr>
          <p:spPr>
            <a:xfrm rot="16200000" flipV="1">
              <a:off x="2151185" y="2852109"/>
              <a:ext cx="984739" cy="4806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3302588" y="2548671"/>
              <a:ext cx="1361265" cy="74207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内容占位符 2"/>
          <p:cNvSpPr txBox="1">
            <a:spLocks/>
          </p:cNvSpPr>
          <p:nvPr/>
        </p:nvSpPr>
        <p:spPr>
          <a:xfrm>
            <a:off x="4500562" y="437833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没有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</a:p>
        </p:txBody>
      </p:sp>
      <p:sp>
        <p:nvSpPr>
          <p:cNvPr id="67" name="矩形 66"/>
          <p:cNvSpPr/>
          <p:nvPr/>
        </p:nvSpPr>
        <p:spPr>
          <a:xfrm>
            <a:off x="642910" y="857238"/>
            <a:ext cx="2714644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571868" y="857238"/>
            <a:ext cx="3357586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第十五讲 死锁和并发错误检测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死锁概念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死锁处理方法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银行家算法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死锁检测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并发错误检测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第十五讲 死锁和并发错误检测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死锁概念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死锁处理方法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银行家算法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死锁检测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并发错误检测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</a:rPr>
              <a:t>死锁处理方法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674688"/>
            <a:chOff x="844893" y="1000114"/>
            <a:chExt cx="4655801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3577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死锁预防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Deadlock Prevention</a:t>
              </a:r>
              <a:r>
                <a:rPr lang="en-US" altLang="zh-CN" dirty="0">
                  <a:solidFill>
                    <a:srgbClr val="C00000"/>
                  </a:solidFill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389139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确保系统永远不会进入死锁状态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118"/>
            <a:ext cx="7831563" cy="671518"/>
            <a:chOff x="844893" y="1635118"/>
            <a:chExt cx="7831563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35118"/>
              <a:ext cx="428628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死锁避免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Deadlock Avoidanc</a:t>
              </a:r>
              <a:r>
                <a:rPr lang="en-US" altLang="zh-CN" dirty="0">
                  <a:solidFill>
                    <a:srgbClr val="C00000"/>
                  </a:solidFill>
                </a:rPr>
                <a:t>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351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54893"/>
              <a:ext cx="728147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n-ea"/>
                  <a:ea typeface="+mn-ea"/>
                </a:rPr>
                <a:t>在使用前进行判断，只允许不会出现死锁的进程请求资源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105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68536"/>
            <a:ext cx="6584627" cy="688980"/>
            <a:chOff x="844893" y="2268536"/>
            <a:chExt cx="6584627" cy="688980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268536"/>
              <a:ext cx="628654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死锁检测和恢复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Deadlock Detection</a:t>
              </a:r>
              <a:r>
                <a:rPr lang="en-US" altLang="zh-CN" dirty="0">
                  <a:solidFill>
                    <a:srgbClr val="C00000"/>
                  </a:solidFill>
                </a:rPr>
                <a:t> &amp; Recovery)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2685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5" y="2600326"/>
              <a:ext cx="5769303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在检测到运行系统进入死锁状态后，进行恢复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37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2886077"/>
            <a:ext cx="5599315" cy="1024848"/>
            <a:chOff x="844893" y="2886077"/>
            <a:chExt cx="5599315" cy="102484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886077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由应用进程处理死锁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88607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3218551"/>
              <a:ext cx="3105007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通常操作系统忽略死锁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20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838433" y="3529019"/>
              <a:ext cx="4605775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大多数操作系统（包括</a:t>
              </a:r>
              <a:r>
                <a:rPr lang="en-US" altLang="zh-CN" dirty="0"/>
                <a:t>UNIX</a:t>
              </a:r>
              <a:r>
                <a:rPr lang="zh-CN" altLang="en-US" dirty="0"/>
                <a:t>）的做法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5870" y="361247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6679435" cy="674688"/>
            <a:chOff x="844893" y="1607559"/>
            <a:chExt cx="6679435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互斥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14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26649"/>
              <a:ext cx="61293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把互斥的共享资源封装成可同时访问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>
                <a:solidFill>
                  <a:srgbClr val="11576A"/>
                </a:solidFill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互斥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>
                <a:solidFill>
                  <a:srgbClr val="11576A"/>
                </a:solidFill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5870247" cy="671518"/>
            <a:chOff x="844893" y="2242563"/>
            <a:chExt cx="5870247" cy="671518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562338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进程请求资源时，要求它不持有任何其他资源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849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598167"/>
            <a:ext cx="5452718" cy="351743"/>
            <a:chOff x="1262422" y="2598167"/>
            <a:chExt cx="5452718" cy="351743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598167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仅允许进程在开始执行时，一次请求所有需要的资源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3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164004"/>
            <a:ext cx="2023694" cy="351743"/>
            <a:chOff x="1262422" y="3164004"/>
            <a:chExt cx="2023694" cy="351743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164004"/>
              <a:ext cx="189113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资源利用率低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01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00829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互斥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>
                <a:solidFill>
                  <a:srgbClr val="11576A"/>
                </a:solidFill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5311283" cy="928694"/>
            <a:chOff x="844893" y="2341349"/>
            <a:chExt cx="5311283" cy="92869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非抢占</a:t>
              </a:r>
              <a:endParaRPr lang="en-US" altLang="zh-CN" dirty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60439"/>
              <a:ext cx="4761191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如进程请求不能立即分配的资源，则释放已占有资源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9683"/>
            <a:ext cx="5109778" cy="351743"/>
            <a:chOff x="1262422" y="3239683"/>
            <a:chExt cx="5109778" cy="351743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3239683"/>
              <a:ext cx="497721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只在能够同时获得所有需要资源时，才执行分配操作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584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037065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互斥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>
                <a:solidFill>
                  <a:srgbClr val="11576A"/>
                </a:solidFill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1298215" cy="400110"/>
            <a:chOff x="844893" y="2341349"/>
            <a:chExt cx="1298215" cy="400110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非抢占</a:t>
              </a:r>
              <a:endParaRPr lang="en-US" altLang="zh-CN" dirty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7949"/>
            <a:ext cx="5870247" cy="905108"/>
            <a:chOff x="844893" y="2717949"/>
            <a:chExt cx="5870247" cy="90510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2717949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循环等待</a:t>
              </a:r>
              <a:endParaRPr lang="en-US" altLang="zh-CN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844893" y="27179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563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3051553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对资源排序，要求进程按顺序请求资源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91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死锁避免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利用额外的先验信息，在分配资源时判断是否会出现死锁，只在不会死锁时分配资源</a:t>
              </a:r>
            </a:p>
            <a:p>
              <a:pPr marL="0" indent="0"/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720506"/>
            <a:ext cx="4238272" cy="351748"/>
            <a:chOff x="1262422" y="1648498"/>
            <a:chExt cx="4238272" cy="35174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3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8498"/>
              <a:ext cx="4105709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要求进程声明需要资源的</a:t>
              </a:r>
              <a:r>
                <a:rPr lang="zh-CN" altLang="en-US" dirty="0">
                  <a:solidFill>
                    <a:srgbClr val="C00000"/>
                  </a:solidFill>
                </a:rPr>
                <a:t>最大数目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85436"/>
            <a:ext cx="5452718" cy="558322"/>
            <a:chOff x="1262422" y="1966908"/>
            <a:chExt cx="5452718" cy="558322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6908"/>
              <a:ext cx="5320155" cy="5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限定</a:t>
              </a:r>
              <a:r>
                <a:rPr lang="zh-CN" altLang="en-US" dirty="0">
                  <a:solidFill>
                    <a:srgbClr val="C00000"/>
                  </a:solidFill>
                </a:rPr>
                <a:t>提供</a:t>
              </a:r>
              <a:r>
                <a:rPr lang="zh-CN" altLang="en-US" dirty="0"/>
                <a:t>与</a:t>
              </a:r>
              <a:r>
                <a:rPr lang="zh-CN" altLang="en-US" dirty="0">
                  <a:solidFill>
                    <a:srgbClr val="C00000"/>
                  </a:solidFill>
                </a:rPr>
                <a:t>分配</a:t>
              </a:r>
              <a:r>
                <a:rPr lang="zh-CN" altLang="en-US" dirty="0"/>
                <a:t>的资源数量，确保满足进程的</a:t>
              </a:r>
              <a:r>
                <a:rPr lang="zh-CN" altLang="en-US" dirty="0">
                  <a:solidFill>
                    <a:srgbClr val="C00000"/>
                  </a:solidFill>
                </a:rPr>
                <a:t>最大</a:t>
              </a:r>
              <a:r>
                <a:rPr lang="zh-CN" altLang="en-US" dirty="0"/>
                <a:t>需求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30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720326"/>
            <a:ext cx="5452718" cy="571504"/>
            <a:chOff x="1262422" y="2546350"/>
            <a:chExt cx="5452718" cy="57150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46350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动态检查</a:t>
              </a:r>
              <a:r>
                <a:rPr lang="zh-CN" altLang="en-US" dirty="0"/>
                <a:t>的资源分配状态，确保不会出现环形等待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系统资源分配的安全状态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当进程请求资源时，系统判断分配后是否处于安全状态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0356"/>
            <a:ext cx="4798677" cy="683538"/>
            <a:chOff x="844893" y="1630356"/>
            <a:chExt cx="4798677" cy="68353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69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2146"/>
              <a:ext cx="4248585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针对所有已占用进程，存在安全序列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357454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系统处于安全状态</a:t>
              </a:r>
              <a:endParaRPr lang="en-US" altLang="zh-C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60598"/>
            <a:ext cx="6391403" cy="954094"/>
            <a:chOff x="844893" y="2260598"/>
            <a:chExt cx="6391403" cy="95409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71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592388"/>
              <a:ext cx="5841311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要求的资源≤当前可用资源</a:t>
              </a:r>
              <a:r>
                <a:rPr lang="en-US" altLang="zh-CN" dirty="0"/>
                <a:t>+</a:t>
              </a:r>
              <a:r>
                <a:rPr lang="zh-CN" altLang="en-US" dirty="0"/>
                <a:t>所有</a:t>
              </a:r>
              <a:r>
                <a:rPr lang="en-US" altLang="zh-CN" dirty="0" err="1"/>
                <a:t>P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 持有资源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其中</a:t>
              </a:r>
              <a:r>
                <a:rPr lang="en-US" altLang="zh-CN" dirty="0"/>
                <a:t>j&lt;</a:t>
              </a:r>
              <a:r>
                <a:rPr lang="en-US" altLang="zh-CN" dirty="0" err="1"/>
                <a:t>i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60598"/>
              <a:ext cx="4214842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序列</a:t>
              </a:r>
              <a:r>
                <a:rPr lang="en-US" altLang="zh-CN" dirty="0"/>
                <a:t>&lt;P</a:t>
              </a:r>
              <a:r>
                <a:rPr lang="en-US" altLang="zh-CN" baseline="-25000" dirty="0"/>
                <a:t>1</a:t>
              </a:r>
              <a:r>
                <a:rPr lang="zh-CN" altLang="en-US" dirty="0"/>
                <a:t>，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2</a:t>
              </a:r>
              <a:r>
                <a:rPr lang="zh-CN" altLang="en-US" dirty="0"/>
                <a:t>，</a:t>
              </a:r>
              <a:r>
                <a:rPr lang="en-US" altLang="zh-CN" dirty="0"/>
                <a:t>...</a:t>
              </a:r>
              <a:r>
                <a:rPr lang="zh-CN" altLang="en-US" dirty="0"/>
                <a:t>，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N</a:t>
              </a:r>
              <a:r>
                <a:rPr lang="en-US" altLang="zh-CN" dirty="0"/>
                <a:t>&gt;</a:t>
              </a:r>
              <a:r>
                <a:rPr lang="zh-CN" altLang="en-US" dirty="0"/>
                <a:t>是安全的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605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143254"/>
            <a:ext cx="5524156" cy="622304"/>
            <a:chOff x="1262422" y="3143254"/>
            <a:chExt cx="5524156" cy="62230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80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3143254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的资源请求不能立即分配，则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等待所有</a:t>
              </a:r>
              <a:r>
                <a:rPr lang="en-US" altLang="zh-CN" dirty="0" err="1"/>
                <a:t>P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（</a:t>
              </a:r>
              <a:r>
                <a:rPr lang="en-US" altLang="zh-CN" dirty="0"/>
                <a:t>j&lt;</a:t>
              </a:r>
              <a:r>
                <a:rPr lang="en-US" altLang="zh-CN" dirty="0" err="1"/>
                <a:t>i</a:t>
              </a:r>
              <a:r>
                <a:rPr lang="zh-CN" altLang="en-US" dirty="0"/>
                <a:t>）完成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14758"/>
            <a:ext cx="5524156" cy="622304"/>
            <a:chOff x="1262422" y="3714758"/>
            <a:chExt cx="5524156" cy="622304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19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3714758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完成后，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en-US" altLang="zh-CN" dirty="0"/>
                <a:t> </a:t>
              </a:r>
              <a:r>
                <a:rPr lang="en-US" altLang="zh-CN" baseline="-25000" dirty="0"/>
                <a:t>+1</a:t>
              </a:r>
              <a:r>
                <a:rPr lang="zh-CN" altLang="en-US" dirty="0"/>
                <a:t>可得到所需资源，执行并释放所分配的资源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286262"/>
            <a:ext cx="5524156" cy="622304"/>
            <a:chOff x="1262422" y="4286262"/>
            <a:chExt cx="5524156" cy="62230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10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286262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最终整个序列的所有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都能获得所需资源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安全状态与死锁的关系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3568" y="3788616"/>
            <a:ext cx="4735219" cy="642942"/>
            <a:chOff x="683568" y="3788616"/>
            <a:chExt cx="473521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81651" y="3788616"/>
              <a:ext cx="443713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系统处于安全状态，一定没有死锁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37886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3568" y="4136526"/>
            <a:ext cx="5602059" cy="774888"/>
            <a:chOff x="683568" y="4136526"/>
            <a:chExt cx="5602059" cy="77488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097" y="45950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236404" y="4503772"/>
              <a:ext cx="5049223" cy="4076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ym typeface="Symbol" charset="0"/>
                </a:rPr>
                <a:t>避免死锁就是确保系统不会进入不安全状态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4136526"/>
              <a:ext cx="508520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>
                  <a:sym typeface="Symbol" charset="0"/>
                </a:rPr>
                <a:t>系统处于不安全状态，可能出现死锁</a:t>
              </a:r>
              <a:endParaRPr lang="en-US" altLang="zh-C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41365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43608" y="794920"/>
            <a:ext cx="2890800" cy="2928958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8570" y="1071552"/>
              <a:ext cx="2880000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903" y="1964526"/>
              <a:ext cx="2880000" cy="678661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50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1934" y="1357304"/>
                <a:ext cx="1285884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519" y="15001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3064" y="12144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6460" y="228599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第十五讲 死锁和并发错误检测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死锁概念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死锁处理方法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银行家算法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死锁检测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并发错误检测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银行家算法（</a:t>
            </a:r>
            <a:r>
              <a:rPr lang="en-US" altLang="zh-CN" dirty="0">
                <a:sym typeface="Arial" charset="0"/>
              </a:rPr>
              <a:t>Banker's Algorithm</a:t>
            </a:r>
            <a:r>
              <a:rPr lang="zh-CN" altLang="en-US" dirty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6155999" cy="642942"/>
            <a:chOff x="844893" y="1000114"/>
            <a:chExt cx="615599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85791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银行家算法是一个避免死锁产生的算法。以银行借贷分配策略为基础，判断并保证系统处于安全状态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591138"/>
            <a:ext cx="5738470" cy="647704"/>
            <a:chOff x="1262422" y="1591138"/>
            <a:chExt cx="5738470" cy="6477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59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591138"/>
              <a:ext cx="5605907" cy="6477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客户在第一次申请贷款时，声明所需最大资金量，在满足所有贷款要求并完成项目时，及时归还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4560"/>
            <a:ext cx="5667032" cy="622304"/>
            <a:chOff x="1262422" y="2214560"/>
            <a:chExt cx="5667032" cy="62230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19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214560"/>
              <a:ext cx="5534469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在客户贷款数量不超过银行拥有的最大值时，银行家尽量满足客户需要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862104"/>
            <a:ext cx="3957650" cy="1293822"/>
            <a:chOff x="1262422" y="2862104"/>
            <a:chExt cx="3957650" cy="1293822"/>
          </a:xfrm>
        </p:grpSpPr>
        <p:grpSp>
          <p:nvGrpSpPr>
            <p:cNvPr id="6" name="组合 5"/>
            <p:cNvGrpSpPr/>
            <p:nvPr/>
          </p:nvGrpSpPr>
          <p:grpSpPr>
            <a:xfrm>
              <a:off x="1262422" y="2862104"/>
              <a:ext cx="3957650" cy="1293822"/>
              <a:chOff x="1262422" y="2765426"/>
              <a:chExt cx="3957650" cy="1293822"/>
            </a:xfrm>
          </p:grpSpPr>
          <p:pic>
            <p:nvPicPr>
              <p:cNvPr id="24" name="图片 23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870202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394985" y="2765426"/>
                <a:ext cx="890999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类比</a:t>
                </a: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18453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1642637" y="3079754"/>
                <a:ext cx="2929363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银行家　　　操作系统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50044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642637" y="3395668"/>
                <a:ext cx="2605511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资金　　　　资源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6" name="图片 2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80683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642637" y="3702058"/>
                <a:ext cx="3577435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客户　　　　申请资源的线程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2627784" y="336383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627784" y="365895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627784" y="3946990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211008"/>
            <a:ext cx="5870247" cy="928694"/>
            <a:chOff x="844893" y="1000114"/>
            <a:chExt cx="5870247" cy="92869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92869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由于竞争资源或者通信关系，两个或更多线程在执行中出现，永远相互等待只能由其他进程引发的事件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银行家算法：数据结构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43577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n</a:t>
            </a:r>
            <a:r>
              <a:rPr lang="en-US" altLang="zh-CN" dirty="0">
                <a:sym typeface="Arial" charset="0"/>
              </a:rPr>
              <a:t> </a:t>
            </a:r>
            <a:r>
              <a:rPr lang="en-US" altLang="zh-CN" dirty="0"/>
              <a:t>= </a:t>
            </a:r>
            <a:r>
              <a:rPr lang="zh-CN" altLang="en-US" dirty="0"/>
              <a:t>线程数量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m</a:t>
            </a:r>
            <a:r>
              <a:rPr lang="en-US" altLang="zh-CN" dirty="0">
                <a:sym typeface="Arial" charset="0"/>
              </a:rPr>
              <a:t> </a:t>
            </a:r>
            <a:r>
              <a:rPr lang="en-US" altLang="zh-CN" dirty="0"/>
              <a:t>= </a:t>
            </a:r>
            <a:r>
              <a:rPr lang="zh-CN" altLang="en-US" dirty="0"/>
              <a:t>资源类型数量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331904"/>
            <a:ext cx="6679435" cy="808046"/>
            <a:chOff x="844893" y="1331904"/>
            <a:chExt cx="6679435" cy="808046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331904"/>
              <a:ext cx="6381352" cy="8080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>
                  <a:solidFill>
                    <a:srgbClr val="C00000"/>
                  </a:solidFill>
                </a:rPr>
                <a:t>Max</a:t>
              </a:r>
              <a:r>
                <a:rPr lang="zh-CN" altLang="en-US" dirty="0">
                  <a:solidFill>
                    <a:srgbClr val="C00000"/>
                  </a:solidFill>
                </a:rPr>
                <a:t>（总需求量）</a:t>
              </a:r>
              <a:r>
                <a:rPr lang="en-US" altLang="zh-CN" dirty="0"/>
                <a:t>: </a:t>
              </a:r>
              <a:r>
                <a:rPr lang="en-US" altLang="zh-CN" dirty="0" err="1"/>
                <a:t>n×m</a:t>
              </a:r>
              <a:r>
                <a:rPr lang="zh-CN" altLang="en-US" dirty="0"/>
                <a:t>矩阵</a:t>
              </a:r>
              <a:endParaRPr lang="en-US" altLang="zh-CN" dirty="0"/>
            </a:p>
            <a:p>
              <a:pPr marL="0" indent="0"/>
              <a:r>
                <a:rPr lang="zh-CN" altLang="en-US" dirty="0"/>
                <a:t>线程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i</a:t>
              </a:r>
              <a:r>
                <a:rPr lang="zh-CN" altLang="en-US" dirty="0"/>
                <a:t>最多请求类型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的资源</a:t>
              </a:r>
              <a:r>
                <a:rPr lang="zh-CN" altLang="zh-CN" dirty="0"/>
                <a:t> </a:t>
              </a:r>
              <a:r>
                <a:rPr lang="en-US" altLang="zh-CN" dirty="0"/>
                <a:t>Max[</a:t>
              </a:r>
              <a:r>
                <a:rPr lang="en-US" altLang="zh-CN" dirty="0" err="1"/>
                <a:t>i,j</a:t>
              </a:r>
              <a:r>
                <a:rPr lang="en-US" altLang="zh-CN" dirty="0"/>
                <a:t>]</a:t>
              </a:r>
              <a:r>
                <a:rPr lang="zh-CN" altLang="en-US" dirty="0"/>
                <a:t> 个实例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4810"/>
            <a:ext cx="6155999" cy="648378"/>
            <a:chOff x="844893" y="1994810"/>
            <a:chExt cx="6155999" cy="64837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994810"/>
              <a:ext cx="5857916" cy="648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>
                  <a:solidFill>
                    <a:srgbClr val="C00000"/>
                  </a:solidFill>
                </a:rPr>
                <a:t>Available</a:t>
              </a:r>
              <a:r>
                <a:rPr lang="zh-CN" altLang="en-US" dirty="0">
                  <a:solidFill>
                    <a:srgbClr val="C00000"/>
                  </a:solidFill>
                </a:rPr>
                <a:t>（剩余空闲量）</a:t>
              </a:r>
              <a:r>
                <a:rPr lang="zh-CN" altLang="en-US" dirty="0"/>
                <a:t>：长度为</a:t>
              </a:r>
              <a:r>
                <a:rPr lang="en-US" altLang="zh-CN" dirty="0"/>
                <a:t>m</a:t>
              </a:r>
              <a:r>
                <a:rPr lang="zh-CN" altLang="en-US" dirty="0"/>
                <a:t>的向量</a:t>
              </a:r>
              <a:endParaRPr lang="en-US" altLang="zh-CN" dirty="0"/>
            </a:p>
            <a:p>
              <a:pPr marL="0" indent="0"/>
              <a:r>
                <a:rPr lang="zh-CN" altLang="en-US" dirty="0"/>
                <a:t>当前有</a:t>
              </a:r>
              <a:r>
                <a:rPr lang="zh-CN" altLang="zh-CN" dirty="0"/>
                <a:t> </a:t>
              </a:r>
              <a:r>
                <a:rPr lang="en-US" altLang="zh-CN" dirty="0"/>
                <a:t>Available[j]</a:t>
              </a:r>
              <a:r>
                <a:rPr lang="zh-CN" altLang="en-US" dirty="0"/>
                <a:t> 个类型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的资源实例可用</a:t>
              </a:r>
              <a:endParaRPr lang="en-US" altLang="zh-C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99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2056"/>
            <a:ext cx="6298875" cy="715512"/>
            <a:chOff x="844893" y="2642056"/>
            <a:chExt cx="6298875" cy="71551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42056"/>
              <a:ext cx="6000792" cy="715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>
                  <a:solidFill>
                    <a:srgbClr val="C00000"/>
                  </a:solidFill>
                </a:rPr>
                <a:t>Allocation</a:t>
              </a:r>
              <a:r>
                <a:rPr lang="zh-CN" altLang="en-US" dirty="0">
                  <a:solidFill>
                    <a:srgbClr val="C00000"/>
                  </a:solidFill>
                </a:rPr>
                <a:t>（已分配量）</a:t>
              </a:r>
              <a:r>
                <a:rPr lang="en-US" altLang="zh-CN" dirty="0"/>
                <a:t>：</a:t>
              </a:r>
              <a:r>
                <a:rPr lang="en-US" altLang="zh-CN" dirty="0" err="1"/>
                <a:t>n×m</a:t>
              </a:r>
              <a:r>
                <a:rPr lang="zh-CN" altLang="en-US" dirty="0"/>
                <a:t>矩阵</a:t>
              </a:r>
              <a:endParaRPr lang="en-US" altLang="zh-CN" dirty="0"/>
            </a:p>
            <a:p>
              <a:pPr marL="0" indent="0"/>
              <a:r>
                <a:rPr lang="zh-CN" altLang="en-US" dirty="0"/>
                <a:t>线程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i</a:t>
              </a:r>
              <a:r>
                <a:rPr lang="zh-CN" altLang="en-US" baseline="-25000" dirty="0"/>
                <a:t> </a:t>
              </a:r>
              <a:r>
                <a:rPr lang="zh-CN" altLang="en-US" dirty="0"/>
                <a:t>当前分配了 </a:t>
              </a:r>
              <a:r>
                <a:rPr lang="en-US" altLang="zh-CN" dirty="0"/>
                <a:t>Allocation[</a:t>
              </a:r>
              <a:r>
                <a:rPr lang="en-US" altLang="zh-CN" dirty="0" err="1"/>
                <a:t>i</a:t>
              </a:r>
              <a:r>
                <a:rPr lang="en-US" altLang="zh-CN" dirty="0"/>
                <a:t>, j]</a:t>
              </a:r>
              <a:r>
                <a:rPr lang="zh-CN" altLang="en-US" dirty="0"/>
                <a:t> 个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的实例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42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300644"/>
            <a:ext cx="6155999" cy="699866"/>
            <a:chOff x="844893" y="3300644"/>
            <a:chExt cx="6155999" cy="69986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00644"/>
              <a:ext cx="5857916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>
                  <a:solidFill>
                    <a:srgbClr val="C00000"/>
                  </a:solidFill>
                </a:rPr>
                <a:t>Need</a:t>
              </a:r>
              <a:r>
                <a:rPr lang="zh-CN" altLang="en-US" dirty="0">
                  <a:solidFill>
                    <a:srgbClr val="C00000"/>
                  </a:solidFill>
                </a:rPr>
                <a:t>（未来需要量）</a:t>
              </a:r>
              <a:r>
                <a:rPr lang="lv-LV" altLang="zh-CN" dirty="0"/>
                <a:t>：n×m矩阵</a:t>
              </a:r>
            </a:p>
            <a:p>
              <a:pPr marL="0" indent="0"/>
              <a:r>
                <a:rPr lang="zh-CN" altLang="en-US" dirty="0"/>
                <a:t>线程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i</a:t>
              </a:r>
              <a:r>
                <a:rPr lang="zh-CN" altLang="en-US" baseline="-25000" dirty="0"/>
                <a:t> </a:t>
              </a:r>
              <a:r>
                <a:rPr lang="zh-CN" altLang="en-US" dirty="0"/>
                <a:t>未来</a:t>
              </a:r>
              <a:r>
                <a:rPr lang="lv-LV" altLang="zh-CN" dirty="0"/>
                <a:t>需要</a:t>
              </a:r>
              <a:r>
                <a:rPr lang="zh-CN" altLang="en-US" dirty="0"/>
                <a:t> </a:t>
              </a:r>
              <a:r>
                <a:rPr lang="en-US" altLang="zh-CN" dirty="0"/>
                <a:t>Need</a:t>
              </a:r>
              <a:r>
                <a:rPr lang="lv-LV" altLang="zh-CN" dirty="0"/>
                <a:t>[</a:t>
              </a:r>
              <a:r>
                <a:rPr lang="en-US" altLang="zh-CN" dirty="0" err="1"/>
                <a:t>i</a:t>
              </a:r>
              <a:r>
                <a:rPr lang="lv-LV" altLang="zh-CN" dirty="0"/>
                <a:t>, </a:t>
              </a:r>
              <a:r>
                <a:rPr lang="en-US" altLang="zh-CN" dirty="0"/>
                <a:t>j</a:t>
              </a:r>
              <a:r>
                <a:rPr lang="lv-LV" altLang="zh-CN" dirty="0"/>
                <a:t>] </a:t>
              </a:r>
              <a:r>
                <a:rPr lang="zh-CN" altLang="en-US" dirty="0"/>
                <a:t>个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资源实例</a:t>
              </a:r>
              <a:endParaRPr lang="en-US" altLang="zh-C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06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4143386"/>
            <a:ext cx="585791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Need[</a:t>
            </a:r>
            <a:r>
              <a:rPr lang="en-US" altLang="zh-CN" dirty="0" err="1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] = Max[</a:t>
            </a:r>
            <a:r>
              <a:rPr lang="en-US" altLang="zh-CN" dirty="0" err="1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] –</a:t>
            </a:r>
            <a:r>
              <a:rPr lang="zh-CN" altLang="en-US" dirty="0">
                <a:solidFill>
                  <a:srgbClr val="C00000"/>
                </a:solidFill>
                <a:sym typeface="Arial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Allocation[</a:t>
            </a:r>
            <a:r>
              <a:rPr lang="en-US" altLang="zh-CN" dirty="0" err="1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>
                <a:solidFill>
                  <a:srgbClr val="C00000"/>
                </a:solidFill>
                <a:sym typeface="Arial" charset="0"/>
              </a:rPr>
              <a:t>]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银行家算法：安全状态判断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70606" y="839877"/>
            <a:ext cx="7693984" cy="926049"/>
            <a:chOff x="870606" y="839877"/>
            <a:chExt cx="7693984" cy="9260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991690" y="1165867"/>
              <a:ext cx="25729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//当前资源剩余空闲量</a:t>
              </a: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733204" y="1422118"/>
              <a:ext cx="17610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//线程</a:t>
              </a:r>
              <a:r>
                <a:rPr lang="en-US" altLang="zh-CN" sz="1600" dirty="0" err="1"/>
                <a:t>i</a:t>
              </a:r>
              <a:r>
                <a:rPr lang="zh-CN" altLang="en-US" sz="1600" dirty="0"/>
                <a:t>没结束</a:t>
              </a:r>
              <a:endParaRPr lang="zh-CN" altLang="en-US" sz="1600" b="1" dirty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70606" y="839877"/>
              <a:ext cx="5645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Finish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分别是长度为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的向量初始化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buFont typeface="Arial" charset="0"/>
                <a:buNone/>
              </a:pPr>
              <a:r>
                <a:rPr lang="en-US" alt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 for 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1,2, …, n.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0606" y="1745529"/>
            <a:ext cx="7888774" cy="923330"/>
            <a:chOff x="870606" y="1745529"/>
            <a:chExt cx="7888774" cy="923330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616008" y="2053933"/>
              <a:ext cx="4143372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/>
                <a:t>接下来找出</a:t>
              </a:r>
              <a:r>
                <a:rPr lang="en-US" altLang="zh-CN" sz="1600" dirty="0"/>
                <a:t>Need</a:t>
              </a:r>
              <a:r>
                <a:rPr lang="zh-CN" altLang="en-US" sz="1600" dirty="0"/>
                <a:t>比</a:t>
              </a:r>
              <a:r>
                <a:rPr lang="en-US" altLang="zh-CN" sz="1600" dirty="0"/>
                <a:t>Work</a:t>
              </a:r>
              <a:r>
                <a:rPr lang="zh-CN" altLang="en-US" sz="1600" dirty="0"/>
                <a:t>小的线程</a:t>
              </a:r>
              <a:r>
                <a:rPr lang="en-US" altLang="zh-CN" sz="1600" dirty="0" err="1"/>
                <a:t>i</a:t>
              </a:r>
              <a:endParaRPr lang="en-US" altLang="zh-CN" sz="1600" dirty="0"/>
            </a:p>
            <a:p>
              <a:pPr marL="457200" indent="-457200">
                <a:lnSpc>
                  <a:spcPct val="80000"/>
                </a:lnSpc>
              </a:pPr>
              <a:endParaRPr lang="zh-CN" altLang="en-US" sz="1600" b="1" dirty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0606" y="1745529"/>
              <a:ext cx="3989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 Finish[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false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 Need[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7192" y="3032308"/>
            <a:ext cx="7387216" cy="923330"/>
            <a:chOff x="857192" y="3000378"/>
            <a:chExt cx="7387216" cy="923330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99000" y="3035066"/>
              <a:ext cx="3545408" cy="6082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/>
                <a:t>线程</a:t>
              </a:r>
              <a:r>
                <a:rPr lang="en-US" altLang="zh-CN" sz="1600" dirty="0" err="1"/>
                <a:t>i</a:t>
              </a:r>
              <a:r>
                <a:rPr lang="zh-CN" altLang="en-US" sz="1600" dirty="0"/>
                <a:t>的资源需求量小于当前剩余空闲资源量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所以配置给它再回收</a:t>
              </a:r>
              <a:endParaRPr lang="en-US" altLang="zh-CN" sz="1600" b="1" dirty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192" y="3000378"/>
              <a:ext cx="38576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3.Work = Work + Allocation[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Finish[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true</a:t>
              </a:r>
              <a:b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634" y="3941643"/>
            <a:ext cx="7365876" cy="646331"/>
            <a:chOff x="899634" y="3849481"/>
            <a:chExt cx="7365876" cy="646331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475758" y="3873280"/>
              <a:ext cx="2789752" cy="5558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/>
                <a:t>所有线程的</a:t>
              </a:r>
              <a:r>
                <a:rPr lang="en-US" altLang="zh-CN" sz="1600" dirty="0"/>
                <a:t>Finish</a:t>
              </a:r>
              <a:r>
                <a:rPr lang="zh-CN" altLang="en-US" sz="1600" dirty="0"/>
                <a:t>为</a:t>
              </a:r>
              <a:r>
                <a:rPr lang="en-US" altLang="zh-CN" sz="1600" dirty="0"/>
                <a:t>True,</a:t>
              </a:r>
              <a:r>
                <a:rPr lang="zh-CN" altLang="en-US" sz="1600" dirty="0"/>
                <a:t>表明系统处于安全状态</a:t>
              </a: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634" y="3849481"/>
              <a:ext cx="4572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如所有线程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Ti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== true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则系统处于安全状态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95340" y="2644239"/>
            <a:ext cx="398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没有找到满足条件的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，转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4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81037" y="843558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初始化: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的资源请求向量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[j]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的实例 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881037" y="1310103"/>
            <a:ext cx="578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循环: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180975" lvl="1" indent="-180975"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Need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拒绝资源申请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因为线程已经超过了其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最大要求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868337" y="2102191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Available,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必须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等待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因为资源不可用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870606" y="2715766"/>
            <a:ext cx="71577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通过安全状态判断来确定是否分配资源给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: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  生成一个需要判断状态是否安全的资源分配环境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900766" y="3182099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Available = Available -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29" name="矩形 28"/>
          <p:cNvSpPr/>
          <p:nvPr/>
        </p:nvSpPr>
        <p:spPr>
          <a:xfrm>
            <a:off x="870606" y="3974399"/>
            <a:ext cx="578647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73342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调用安全状态判断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0766" y="3449503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Allocation[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Allocation[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 +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900766" y="3697305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Need[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Need[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]–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900766" y="4268467"/>
            <a:ext cx="57864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如果返回结果是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安全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将资源分配给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indent="-1009650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如果返回结果是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不安全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，系统会拒绝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的资源请求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初始状态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T2</a:t>
            </a:r>
            <a:r>
              <a:rPr lang="zh-CN" altLang="en-US" dirty="0">
                <a:solidFill>
                  <a:srgbClr val="C00000"/>
                </a:solidFill>
              </a:rPr>
              <a:t>完成运行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75728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zh-CN" altLang="en-US" dirty="0">
                <a:solidFill>
                  <a:srgbClr val="C00000"/>
                </a:solidFill>
              </a:rPr>
              <a:t>完成运行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0980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T3</a:t>
            </a:r>
            <a:r>
              <a:rPr lang="zh-CN" altLang="en-US" dirty="0">
                <a:solidFill>
                  <a:srgbClr val="C00000"/>
                </a:solidFill>
              </a:rPr>
              <a:t>完成运行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5724146" y="2300285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18590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r>
              <a:rPr lang="en-US" altLang="zh-CN" dirty="0"/>
              <a:t>2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初始状态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5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银行家算法的安全状态判断示例</a:t>
            </a:r>
            <a:r>
              <a:rPr lang="en-US" altLang="zh-CN" dirty="0"/>
              <a:t>2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  <a:r>
              <a:rPr lang="en-US" altLang="zh-CN" dirty="0">
                <a:solidFill>
                  <a:srgbClr val="C00000"/>
                </a:solidFill>
              </a:rPr>
              <a:t>R1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R3</a:t>
            </a:r>
            <a:r>
              <a:rPr lang="zh-CN" altLang="en-US" dirty="0">
                <a:solidFill>
                  <a:srgbClr val="C00000"/>
                </a:solidFill>
              </a:rPr>
              <a:t>资源各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个实例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699783" y="1563786"/>
            <a:ext cx="4011302" cy="2485302"/>
            <a:chOff x="3698880" y="1566856"/>
            <a:chExt cx="4011302" cy="2485302"/>
          </a:xfrm>
        </p:grpSpPr>
        <p:sp>
          <p:nvSpPr>
            <p:cNvPr id="124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6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8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9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98880" y="1566856"/>
            <a:ext cx="4011302" cy="2485302"/>
            <a:chOff x="3698880" y="1566856"/>
            <a:chExt cx="4011302" cy="2485302"/>
          </a:xfrm>
        </p:grpSpPr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577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第十五讲 死锁和并发错误检测</a:t>
            </a:r>
            <a:b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4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死锁概念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死锁处理方法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银行家算法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死锁检测</a:t>
            </a:r>
          </a:p>
          <a:p>
            <a:r>
              <a:rPr kumimoji="1" lang="zh-CN" altLang="en-US" sz="2400" b="1" dirty="0">
                <a:solidFill>
                  <a:srgbClr val="1157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并发错误检测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-540568" y="1062026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4" name="Group 25"/>
          <p:cNvGrpSpPr>
            <a:grpSpLocks/>
          </p:cNvGrpSpPr>
          <p:nvPr/>
        </p:nvGrpSpPr>
        <p:grpSpPr bwMode="auto">
          <a:xfrm flipH="1">
            <a:off x="9252520" y="211810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59632" y="3537658"/>
            <a:ext cx="6336704" cy="355598"/>
            <a:chOff x="1259632" y="3537658"/>
            <a:chExt cx="6336704" cy="35559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537658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对向行驶车辆在桥上相遇</a:t>
              </a:r>
              <a:endParaRPr lang="en-US" altLang="zh-CN" dirty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6342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7" name="组合 26"/>
          <p:cNvGrpSpPr/>
          <p:nvPr/>
        </p:nvGrpSpPr>
        <p:grpSpPr>
          <a:xfrm>
            <a:off x="1262422" y="3865055"/>
            <a:ext cx="6316467" cy="355598"/>
            <a:chOff x="1262422" y="3865055"/>
            <a:chExt cx="6316467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418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77538" y="3865055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解决方法：一个方向的车辆倒退</a:t>
              </a:r>
              <a:r>
                <a:rPr lang="en-US" altLang="zh-CN" dirty="0"/>
                <a:t>(</a:t>
              </a:r>
              <a:r>
                <a:rPr lang="zh-CN" altLang="en-US" dirty="0"/>
                <a:t>资源抢占和回退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1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ptsTypes="AAAAAAA">
                                      <p:cBhvr>
                                        <p:cTn id="15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ptsTypes="AAAAAAA">
                                      <p:cBhvr>
                                        <p:cTn id="17" dur="6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0.03272 L 0.32829 -0.03117 L 0.40659 -0.10401 L 0.55902 -0.10525 L 0.63489 -0.03426 L 1.08507 -0.03735 L 1.08073 -0.0358 " pathEditMode="relative" rAng="0" ptsTypes="AAAAAAA">
                                      <p:cBhvr>
                                        <p:cTn id="25" dur="6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rAng="0" ptsTypes="AAAAAAA">
                                      <p:cBhvr>
                                        <p:cTn id="27" dur="6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rAng="0" ptsTypes="AAAAAAA">
                                      <p:cBhvr>
                                        <p:cTn id="29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31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0.17006 L 0.33073 0.17006 L 0.4066 0.09877 L 0.4408 0.1 L 0.44167 0.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35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1 -0.17901 L -0.44757 -0.17778 L -0.51355 -0.10926 L -0.56007 -0.10926 L -0.55938 -0.10772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6 0.1 L 0.40486 0.09877 L 0.32829 0.17562 L 0.27916 0.17562 L 0.27916 0.17562 " pathEditMode="relative" ptsTypes="AAAA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38 -0.10771 L -0.66441 -0.10771 L -0.73785 -0.18919 L -1.07188 -0.19043 L -1.07188 -0.19043 " pathEditMode="relative" ptsTypes="AAA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3151043" cy="642942"/>
            <a:chOff x="844893" y="1000114"/>
            <a:chExt cx="3151043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允许系统进入死锁状态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630356"/>
            <a:ext cx="3223051" cy="727080"/>
            <a:chOff x="844893" y="1630356"/>
            <a:chExt cx="3223051" cy="72708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92496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维护系统的资源分配图</a:t>
              </a:r>
              <a:endParaRPr lang="en-US" altLang="zh-C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85998"/>
            <a:ext cx="3365925" cy="1000132"/>
            <a:chOff x="844893" y="2285998"/>
            <a:chExt cx="3365925" cy="100013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5" y="2285998"/>
              <a:ext cx="3067843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定期调用死锁检测算法来搜索图中是否存在死锁</a:t>
              </a:r>
              <a:endParaRPr lang="en-US" altLang="zh-C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2859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221042"/>
            <a:ext cx="3365925" cy="993782"/>
            <a:chOff x="844893" y="3221042"/>
            <a:chExt cx="3365925" cy="99378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21042"/>
              <a:ext cx="3067842" cy="9937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出现死锁时，用死锁恢复机制进行恢复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21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27045" y="915566"/>
            <a:ext cx="2565235" cy="3393541"/>
            <a:chOff x="3878973" y="915566"/>
            <a:chExt cx="2565235" cy="3393541"/>
          </a:xfrm>
        </p:grpSpPr>
        <p:grpSp>
          <p:nvGrpSpPr>
            <p:cNvPr id="55" name="组合 54"/>
            <p:cNvGrpSpPr/>
            <p:nvPr/>
          </p:nvGrpSpPr>
          <p:grpSpPr>
            <a:xfrm>
              <a:off x="3891355" y="2666759"/>
              <a:ext cx="439938" cy="432000"/>
              <a:chOff x="8135962" y="3143254"/>
              <a:chExt cx="439938" cy="4320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60994" y="2666759"/>
              <a:ext cx="439938" cy="432000"/>
              <a:chOff x="8135962" y="3143254"/>
              <a:chExt cx="439938" cy="4320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653810" y="2666759"/>
              <a:ext cx="439938" cy="432000"/>
              <a:chOff x="8135962" y="3143254"/>
              <a:chExt cx="439938" cy="43200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388849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4793378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567444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388849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567444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760994" y="3567392"/>
              <a:ext cx="439938" cy="432000"/>
              <a:chOff x="8135962" y="3143254"/>
              <a:chExt cx="439938" cy="432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760994" y="915566"/>
              <a:ext cx="439938" cy="432000"/>
              <a:chOff x="8135962" y="3143254"/>
              <a:chExt cx="439938" cy="43200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 rot="5400000" flipH="1" flipV="1">
              <a:off x="3850588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3886588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 flipH="1" flipV="1">
              <a:off x="5636761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 flipH="1" flipV="1">
              <a:off x="5672761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5400000" flipH="1" flipV="1">
              <a:off x="4777405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rot="5400000" flipH="1" flipV="1">
              <a:off x="4777405" y="1584007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69" idx="1"/>
            </p:cNvCxnSpPr>
            <p:nvPr/>
          </p:nvCxnSpPr>
          <p:spPr>
            <a:xfrm rot="10800000" flipV="1">
              <a:off x="5192523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rot="10800000" flipV="1">
              <a:off x="4287642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4307600" y="2234788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rot="16200000" flipH="1">
              <a:off x="5136281" y="3082519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rot="5400000" flipH="1" flipV="1">
              <a:off x="5136281" y="2225263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217113" y="18130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6756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03062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78973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36347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+mj-ea"/>
                  <a:ea typeface="+mj-ea"/>
                </a:rPr>
                <a:t>5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死锁检测算法：数据结构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Available</a:t>
              </a:r>
              <a:r>
                <a:rPr lang="en-US" altLang="zh-CN" dirty="0"/>
                <a:t>:</a:t>
              </a:r>
              <a:r>
                <a:rPr lang="zh-CN" altLang="en-US" dirty="0"/>
                <a:t>长度为</a:t>
              </a:r>
              <a:r>
                <a:rPr lang="en-US" altLang="zh-CN" dirty="0"/>
                <a:t>m</a:t>
              </a:r>
              <a:r>
                <a:rPr lang="zh-CN" altLang="en-US" dirty="0"/>
                <a:t>的向量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每种类型</a:t>
              </a:r>
              <a:r>
                <a:rPr lang="zh-CN" altLang="en-US" dirty="0">
                  <a:solidFill>
                    <a:srgbClr val="C00000"/>
                  </a:solidFill>
                </a:rPr>
                <a:t>可用资源</a:t>
              </a:r>
              <a:r>
                <a:rPr lang="zh-CN" altLang="en-US" dirty="0"/>
                <a:t>的数量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85976"/>
            <a:ext cx="5870247" cy="642942"/>
            <a:chOff x="844893" y="1643056"/>
            <a:chExt cx="5870247" cy="642942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1643056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rgbClr val="C00000"/>
                  </a:solidFill>
                </a:rPr>
                <a:t>Allocation</a:t>
              </a:r>
              <a:r>
                <a:rPr lang="en-US" altLang="zh-CN" dirty="0"/>
                <a:t>:</a:t>
              </a:r>
              <a:r>
                <a:rPr lang="zh-CN" altLang="en-US" dirty="0"/>
                <a:t>一个</a:t>
              </a:r>
              <a:r>
                <a:rPr lang="en-US" altLang="zh-CN" dirty="0" err="1"/>
                <a:t>n×m</a:t>
              </a:r>
              <a:r>
                <a:rPr lang="zh-CN" altLang="en-US" dirty="0"/>
                <a:t>矩阵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当前分配给各个</a:t>
              </a:r>
              <a:r>
                <a:rPr lang="zh-CN" altLang="en-US" dirty="0">
                  <a:solidFill>
                    <a:srgbClr val="C00000"/>
                  </a:solidFill>
                </a:rPr>
                <a:t>进程</a:t>
              </a:r>
              <a:r>
                <a:rPr lang="zh-CN" altLang="en-US" dirty="0"/>
                <a:t>每种类型资源的数量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进程</a:t>
              </a:r>
              <a:r>
                <a:rPr lang="en-US" altLang="zh-CN" dirty="0"/>
                <a:t>P</a:t>
              </a:r>
              <a:r>
                <a:rPr lang="en-US" altLang="zh-CN" baseline="-25000" dirty="0"/>
                <a:t>i</a:t>
              </a:r>
              <a:r>
                <a:rPr lang="en-US" altLang="zh-CN" dirty="0"/>
                <a:t> </a:t>
              </a:r>
              <a:r>
                <a:rPr lang="zh-CN" altLang="en-US" dirty="0"/>
                <a:t>拥有资源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j</a:t>
              </a:r>
              <a:r>
                <a:rPr lang="zh-CN" altLang="en-US" dirty="0"/>
                <a:t>的</a:t>
              </a:r>
              <a:r>
                <a:rPr lang="en-US" altLang="zh-CN" dirty="0"/>
                <a:t>Allocation[</a:t>
              </a:r>
              <a:r>
                <a:rPr lang="en-US" altLang="zh-CN" dirty="0" err="1"/>
                <a:t>i</a:t>
              </a:r>
              <a:r>
                <a:rPr lang="en-US" altLang="zh-CN" dirty="0"/>
                <a:t>, j]</a:t>
              </a:r>
              <a:r>
                <a:rPr lang="zh-CN" altLang="en-US" dirty="0"/>
                <a:t>个实例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死锁检测算法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2910" y="785800"/>
            <a:ext cx="59874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Finish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分别是长度为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的向量初始化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1870340"/>
            <a:ext cx="7872402" cy="1118255"/>
            <a:chOff x="656630" y="1936673"/>
            <a:chExt cx="7872402" cy="1118255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878854" y="2210606"/>
              <a:ext cx="3650178" cy="57038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/>
                <a:t>线程没有结束的线程，且此线程将需要的资源量小于当前空闲资源量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6630" y="1936673"/>
              <a:ext cx="292895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</a:t>
              </a:r>
              <a:r>
                <a:rPr lang="en-US" altLang="zh-CN" b="1" baseline="-25000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没有找到这样的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，转到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951" y="3064558"/>
            <a:ext cx="8032981" cy="861774"/>
            <a:chOff x="615951" y="3064558"/>
            <a:chExt cx="8032981" cy="861774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8340" y="3112996"/>
              <a:ext cx="2810592" cy="6227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/>
                <a:t>把找到的线程拥有的资源释放回当前空闲资源中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b="1" dirty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951" y="3064558"/>
              <a:ext cx="38576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Allocation[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true</a:t>
              </a:r>
              <a:b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转到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3788" y="3957542"/>
            <a:ext cx="7958481" cy="480577"/>
            <a:chOff x="613788" y="3957542"/>
            <a:chExt cx="7958481" cy="480577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929071" y="3957542"/>
              <a:ext cx="2643198" cy="48057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//如果有</a:t>
              </a:r>
              <a:r>
                <a:rPr lang="en-US" altLang="zh-CN" sz="1600" dirty="0"/>
                <a:t>Finish</a:t>
              </a:r>
              <a:r>
                <a:rPr lang="zh-CN" altLang="en-US" sz="1600" dirty="0"/>
                <a:t>为</a:t>
              </a:r>
              <a:r>
                <a:rPr lang="en-US" altLang="zh-CN" sz="1600" dirty="0"/>
                <a:t>false,</a:t>
              </a:r>
              <a:r>
                <a:rPr lang="zh-CN" altLang="en-US" sz="1600" dirty="0"/>
                <a:t>表明系统处于死锁状态</a:t>
              </a: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3788" y="3957542"/>
              <a:ext cx="5124198" cy="33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indent="-177800">
                <a:lnSpc>
                  <a:spcPts val="18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如某个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==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，系统处于死锁状态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763042" y="4549476"/>
            <a:ext cx="5786478" cy="48057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>
                <a:solidFill>
                  <a:srgbClr val="C00000"/>
                </a:solidFill>
                <a:sym typeface="Symbol" charset="0"/>
              </a:rPr>
              <a:t>算法需要O(m x n</a:t>
            </a:r>
            <a:r>
              <a:rPr lang="zh-CN" altLang="en-US" sz="1800" baseline="30000" dirty="0">
                <a:solidFill>
                  <a:srgbClr val="C00000"/>
                </a:solidFill>
                <a:sym typeface="Symbol" charset="0"/>
              </a:rPr>
              <a:t>2</a:t>
            </a:r>
            <a:r>
              <a:rPr lang="zh-CN" altLang="en-US" sz="1800" dirty="0">
                <a:solidFill>
                  <a:srgbClr val="C00000"/>
                </a:solidFill>
                <a:sym typeface="Symbol" charset="0"/>
              </a:rPr>
              <a:t>) 操作检测是否系统处于死锁状态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559" y="1054459"/>
            <a:ext cx="8532385" cy="861774"/>
            <a:chOff x="578163" y="1098101"/>
            <a:chExt cx="8532385" cy="8617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176138" y="1138891"/>
              <a:ext cx="284527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ts val="18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为当空闲资源量</a:t>
              </a: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129202" y="1405593"/>
              <a:ext cx="2981346" cy="3762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</a:rPr>
                <a:t>//</a:t>
              </a:r>
              <a:r>
                <a:rPr lang="en-US" altLang="zh-CN" sz="1600" b="1" dirty="0">
                  <a:solidFill>
                    <a:srgbClr val="11576A"/>
                  </a:solidFill>
                </a:rPr>
                <a:t>finish</a:t>
              </a:r>
              <a:r>
                <a:rPr lang="zh-CN" altLang="en-US" sz="1600" b="1" dirty="0">
                  <a:solidFill>
                    <a:srgbClr val="11576A"/>
                  </a:solidFill>
                </a:rPr>
                <a:t>为线程是否结</a:t>
              </a:r>
              <a:r>
                <a:rPr lang="zh-CN" altLang="en-US" sz="1600" dirty="0"/>
                <a:t>束</a:t>
              </a:r>
              <a:endParaRPr lang="zh-CN" altLang="en-US" sz="1600" b="1" dirty="0">
                <a:solidFill>
                  <a:srgbClr val="11576A"/>
                </a:solidFill>
              </a:endParaRP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8163" y="1098101"/>
              <a:ext cx="598741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(b)Allocation[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0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时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,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Finish[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false;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    否则，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Finish[</a:t>
              </a: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] = true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5485234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205489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34958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328998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TextBox 46"/>
          <p:cNvSpPr txBox="1"/>
          <p:nvPr/>
        </p:nvSpPr>
        <p:spPr>
          <a:xfrm>
            <a:off x="5160582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TextBox 50"/>
          <p:cNvSpPr txBox="1"/>
          <p:nvPr/>
        </p:nvSpPr>
        <p:spPr>
          <a:xfrm>
            <a:off x="5732710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5" name="TextBox 54"/>
          <p:cNvSpPr txBox="1"/>
          <p:nvPr/>
        </p:nvSpPr>
        <p:spPr>
          <a:xfrm>
            <a:off x="6296594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844893" y="4443634"/>
            <a:ext cx="7299007" cy="371722"/>
            <a:chOff x="844893" y="4443634"/>
            <a:chExt cx="7299007" cy="371722"/>
          </a:xfrm>
        </p:grpSpPr>
        <p:sp>
          <p:nvSpPr>
            <p:cNvPr id="117" name="内容占位符 2"/>
            <p:cNvSpPr txBox="1">
              <a:spLocks/>
            </p:cNvSpPr>
            <p:nvPr/>
          </p:nvSpPr>
          <p:spPr>
            <a:xfrm>
              <a:off x="1176314" y="4443634"/>
              <a:ext cx="6967586" cy="3717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1428750" algn="l"/>
                  <a:tab pos="2338388" algn="ctr"/>
                  <a:tab pos="3594100" algn="ctr"/>
                  <a:tab pos="4921250" algn="ctr"/>
                </a:tabLst>
              </a:pPr>
              <a:r>
                <a:rPr lang="zh-CN" altLang="en-US" sz="1800" dirty="0"/>
                <a:t>序列</a:t>
              </a:r>
              <a:r>
                <a:rPr lang="en-US" altLang="zh-CN" sz="1800" dirty="0"/>
                <a:t>&lt;P</a:t>
              </a:r>
              <a:r>
                <a:rPr lang="en-US" altLang="zh-CN" sz="1800" baseline="-25000" dirty="0"/>
                <a:t>0</a:t>
              </a:r>
              <a:r>
                <a:rPr lang="en-US" altLang="zh-CN" sz="1800" dirty="0"/>
                <a:t>, P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, P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, P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, P</a:t>
              </a:r>
              <a:r>
                <a:rPr lang="en-US" altLang="zh-CN" sz="1800" baseline="-25000" dirty="0"/>
                <a:t>4</a:t>
              </a:r>
              <a:r>
                <a:rPr lang="en-US" altLang="zh-CN" sz="1800" dirty="0"/>
                <a:t>&gt; </a:t>
              </a:r>
              <a:r>
                <a:rPr lang="zh-CN" altLang="en-US" sz="1800" dirty="0"/>
                <a:t>对于所有的</a:t>
              </a:r>
              <a:r>
                <a:rPr lang="en-US" altLang="zh-CN" sz="1800" dirty="0" err="1"/>
                <a:t>i</a:t>
              </a:r>
              <a:r>
                <a:rPr lang="zh-CN" altLang="en-US" sz="1800" dirty="0"/>
                <a:t>，都可满足</a:t>
              </a:r>
              <a:r>
                <a:rPr lang="en-US" altLang="zh-CN" sz="1800" dirty="0"/>
                <a:t>Finish[</a:t>
              </a:r>
              <a:r>
                <a:rPr lang="en-US" altLang="zh-CN" sz="1800" dirty="0" err="1"/>
                <a:t>i</a:t>
              </a:r>
              <a:r>
                <a:rPr lang="en-US" altLang="zh-CN" sz="1800" dirty="0"/>
                <a:t>] = true</a:t>
              </a:r>
            </a:p>
          </p:txBody>
        </p:sp>
        <p:sp>
          <p:nvSpPr>
            <p:cNvPr id="118" name="TextBox 33"/>
            <p:cNvSpPr txBox="1"/>
            <p:nvPr/>
          </p:nvSpPr>
          <p:spPr>
            <a:xfrm>
              <a:off x="844893" y="44436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2050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/>
              <a:t>5</a:t>
            </a:r>
            <a:r>
              <a:rPr lang="zh-CN" altLang="en-US" sz="1800" dirty="0"/>
              <a:t>个线程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 </a:t>
            </a:r>
            <a:r>
              <a:rPr lang="zh-CN" altLang="en-US" sz="1800" dirty="0"/>
              <a:t>到</a:t>
            </a:r>
            <a:r>
              <a:rPr lang="en-US" altLang="zh-CN" sz="1800" dirty="0"/>
              <a:t> T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；</a:t>
            </a:r>
            <a:r>
              <a:rPr lang="en-US" altLang="zh-CN" sz="1800" dirty="0"/>
              <a:t>3</a:t>
            </a:r>
            <a:r>
              <a:rPr lang="zh-CN" altLang="en-US" sz="1800" dirty="0"/>
              <a:t>种资源类型</a:t>
            </a:r>
            <a:br>
              <a:rPr lang="en-US" altLang="zh-CN" sz="1800" dirty="0"/>
            </a:br>
            <a:r>
              <a:rPr lang="en-US" altLang="zh-CN" sz="1800" dirty="0"/>
              <a:t>A (7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/>
              <a:t>在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已分配资源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资源请求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当前可用资源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+mn-ea"/>
                </a:rPr>
                <a:t>A     B     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内容占位符 2"/>
          <p:cNvSpPr txBox="1">
            <a:spLocks/>
          </p:cNvSpPr>
          <p:nvPr/>
        </p:nvSpPr>
        <p:spPr>
          <a:xfrm>
            <a:off x="870606" y="4443634"/>
            <a:ext cx="6967586" cy="6998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/>
              <a:t>可以通过回收进程</a:t>
            </a:r>
            <a:r>
              <a:rPr lang="en-US" altLang="zh-CN" sz="1600" dirty="0"/>
              <a:t>P</a:t>
            </a:r>
            <a:r>
              <a:rPr lang="en-US" altLang="zh-CN" sz="1600" baseline="-25000" dirty="0"/>
              <a:t>0</a:t>
            </a:r>
            <a:r>
              <a:rPr lang="zh-CN" altLang="en-US" sz="1600" dirty="0"/>
              <a:t>占用的资源，但资源不足以无法完成其他进程请求</a:t>
            </a:r>
            <a:endParaRPr lang="en-US" altLang="zh-CN" sz="16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/>
              <a:t>死锁存在</a:t>
            </a:r>
            <a:r>
              <a:rPr lang="en-US" altLang="zh-CN" sz="1600" dirty="0"/>
              <a:t>, </a:t>
            </a:r>
            <a:r>
              <a:rPr lang="zh-CN" altLang="en-US" sz="1600" dirty="0"/>
              <a:t>包括进程</a:t>
            </a:r>
            <a:r>
              <a:rPr lang="en-US" altLang="zh-CN" sz="1600" dirty="0"/>
              <a:t>P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 P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 P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, P</a:t>
            </a:r>
            <a:r>
              <a:rPr lang="en-US" altLang="zh-CN" sz="16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203397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4893" y="3521339"/>
            <a:ext cx="5870247" cy="929900"/>
            <a:chOff x="844893" y="4155926"/>
            <a:chExt cx="5870247" cy="92990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4155926"/>
              <a:ext cx="2155471" cy="428628"/>
              <a:chOff x="844893" y="4155926"/>
              <a:chExt cx="2155471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976" y="4155926"/>
                <a:ext cx="185738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dirty="0"/>
                  <a:t>可能发生饥饿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4893" y="4155926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62422" y="4514322"/>
              <a:ext cx="5452718" cy="571504"/>
              <a:chOff x="1262422" y="4514322"/>
              <a:chExt cx="5452718" cy="571504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461909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4514322"/>
                <a:ext cx="5320155" cy="57150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由于一个方向的持续车流，另一个方向的车辆无法通过桥梁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5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8" name="Group 31"/>
          <p:cNvGrpSpPr>
            <a:grpSpLocks/>
          </p:cNvGrpSpPr>
          <p:nvPr/>
        </p:nvGrpSpPr>
        <p:grpSpPr bwMode="auto">
          <a:xfrm flipH="1">
            <a:off x="9242995" y="10752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 flipH="1">
            <a:off x="9242995" y="107424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4" name="Group 31"/>
          <p:cNvGrpSpPr>
            <a:grpSpLocks/>
          </p:cNvGrpSpPr>
          <p:nvPr/>
        </p:nvGrpSpPr>
        <p:grpSpPr bwMode="auto">
          <a:xfrm flipH="1">
            <a:off x="9252520" y="107682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6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7" name="Group 31"/>
          <p:cNvGrpSpPr>
            <a:grpSpLocks/>
          </p:cNvGrpSpPr>
          <p:nvPr/>
        </p:nvGrpSpPr>
        <p:grpSpPr bwMode="auto">
          <a:xfrm flipH="1">
            <a:off x="9252520" y="107270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46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9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4 -0.02253 L 0.32413 -0.02253 " pathEditMode="relative" ptsTypes="AA">
                                      <p:cBhvr>
                                        <p:cTn id="11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347 0.02469 L -0.44861 0.02315 L -0.51267 0.09167 L -0.66684 0.09475 L -0.73854 0.01451 L -1.08507 0.01451 L -1.0868 0.01728 " pathEditMode="relative" rAng="0" ptsTypes="AAAAAAA">
                                      <p:cBhvr>
                                        <p:cTn id="1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7 0.02438 L -0.44895 0.02315 C -0.47031 0.04568 -0.49166 0.06852 -0.51319 0.09136 L -0.66718 0.09475 C -0.69114 0.0679 -0.7151 0.04105 -0.73906 0.01451 L -0.85607 0.01451 " pathEditMode="relative" rAng="0" ptsTypes="AAAAAA">
                                      <p:cBhvr>
                                        <p:cTn id="15" dur="4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302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5348 0.02376 L -0.44914 0.02284 C -0.47066 0.04414 -0.49219 0.06728 -0.51355 0.09043 C -0.54375 0.09136 -0.57466 0.09074 -0.60487 0.09167 " pathEditMode="relative" rAng="0" ptsTypes="AAAA">
                                      <p:cBhvr>
                                        <p:cTn id="17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9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521 0.02562 L -0.40782 0.02408 L -0.40938 0.02408 " pathEditMode="relative" ptsTypes="AAA">
                                      <p:cBhvr>
                                        <p:cTn id="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死锁检测算法的使用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949446"/>
            <a:ext cx="4727239" cy="671518"/>
            <a:chOff x="844893" y="1949446"/>
            <a:chExt cx="4727239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94944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资源图可能有多个循环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94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2269221"/>
              <a:ext cx="417714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难于分辨“造成”死锁的关键进程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893" y="1000114"/>
            <a:ext cx="5084429" cy="998540"/>
            <a:chOff x="844893" y="1000114"/>
            <a:chExt cx="5084429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863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死锁检测的时间和周期选择依据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死锁多久可能会发生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1643056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多少进程需要被回滚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死锁恢复</a:t>
            </a:r>
            <a:r>
              <a:rPr lang="en-US" altLang="zh-CN" dirty="0"/>
              <a:t>:  </a:t>
            </a:r>
            <a:r>
              <a:rPr lang="zh-CN" altLang="en-US" dirty="0"/>
              <a:t>进程终止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2941289" cy="400110"/>
            <a:chOff x="844893" y="1000114"/>
            <a:chExt cx="2941289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终止所有的死锁进程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292352"/>
            <a:ext cx="5238404" cy="355598"/>
            <a:chOff x="1262422" y="2292352"/>
            <a:chExt cx="5238404" cy="35559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97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292352"/>
              <a:ext cx="510584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进程已运行时间以及还需运行时间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68456"/>
            <a:ext cx="3227041" cy="671518"/>
            <a:chOff x="844893" y="1668456"/>
            <a:chExt cx="322704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845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终止进程的顺序应该是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84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88231"/>
              <a:ext cx="17482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进程的优先级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43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331904"/>
            <a:ext cx="5227305" cy="400110"/>
            <a:chOff x="844893" y="1331904"/>
            <a:chExt cx="5227305" cy="400110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331904"/>
              <a:ext cx="49292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一次只终止一个进程直到死锁消除</a:t>
              </a:r>
              <a:endParaRPr lang="en-US" altLang="zh-C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5330"/>
            <a:ext cx="2809512" cy="355598"/>
            <a:chOff x="1262422" y="3235330"/>
            <a:chExt cx="2809512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01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35330"/>
              <a:ext cx="267694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终止进程数目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616204"/>
            <a:ext cx="3741626" cy="666748"/>
            <a:chOff x="1262422" y="2616204"/>
            <a:chExt cx="3741626" cy="66674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0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616204"/>
              <a:ext cx="360906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进程已占用资源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931209"/>
              <a:ext cx="267694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lang="zh-CN" altLang="en-US" dirty="0"/>
                <a:t>完成需要的资源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73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559182"/>
            <a:ext cx="2952388" cy="355598"/>
            <a:chOff x="1262422" y="3559182"/>
            <a:chExt cx="2952388" cy="35559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9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559182"/>
              <a:ext cx="281982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进程是交互还是批处理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死锁恢复：资源抢占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2441223" cy="674688"/>
            <a:chOff x="844893" y="1000114"/>
            <a:chExt cx="2441223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选择被抢占进程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最小成本目标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5727371" cy="671518"/>
            <a:chOff x="844893" y="1643056"/>
            <a:chExt cx="572737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43056"/>
              <a:ext cx="13573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进程回退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2831"/>
              <a:ext cx="517727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返回到一些安全状态</a:t>
              </a:r>
              <a:r>
                <a:rPr lang="en-US" altLang="zh-CN" dirty="0"/>
                <a:t>, </a:t>
              </a:r>
              <a:r>
                <a:rPr lang="zh-CN" altLang="en-US" dirty="0"/>
                <a:t>重启进程到安全状态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89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71366"/>
            <a:ext cx="4655801" cy="671518"/>
            <a:chOff x="844893" y="2271366"/>
            <a:chExt cx="4655801" cy="67151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71366"/>
              <a:ext cx="17859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可能出现饥饿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2713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91141"/>
              <a:ext cx="410570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同一进程可能一直被选作被抢占者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729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82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进程访问资源的流程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62422" y="2378894"/>
            <a:ext cx="2113634" cy="696912"/>
            <a:chOff x="1262422" y="2378894"/>
            <a:chExt cx="2113634" cy="69691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83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378894"/>
              <a:ext cx="146250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请求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488" y="2688454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申请空闲资源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155867" cy="1060514"/>
            <a:chOff x="844893" y="1000114"/>
            <a:chExt cx="5155867" cy="10605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14327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资源类型</a:t>
              </a:r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 R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, . . .,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m</a:t>
              </a:r>
              <a:endParaRPr kumimoji="0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5300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CPU</a:t>
              </a:r>
              <a:r>
                <a:rPr lang="zh-CN" altLang="en-US" dirty="0"/>
                <a:t>执行时间、内存空间、</a:t>
              </a:r>
              <a:r>
                <a:rPr lang="en-US" altLang="zh-CN" dirty="0"/>
                <a:t>I/O</a:t>
              </a:r>
              <a:r>
                <a:rPr lang="zh-CN" altLang="en-US" dirty="0"/>
                <a:t>设备等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0518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每类资源</a:t>
              </a:r>
              <a:r>
                <a:rPr lang="en-US" altLang="zh-CN" dirty="0" err="1"/>
                <a:t>R</a:t>
              </a:r>
              <a:r>
                <a:rPr lang="en-US" altLang="zh-CN" baseline="-25000" dirty="0" err="1"/>
                <a:t>i</a:t>
              </a:r>
              <a:r>
                <a:rPr lang="zh-CN" altLang="en-US" dirty="0"/>
                <a:t>有</a:t>
              </a:r>
              <a:r>
                <a:rPr lang="en-US" altLang="zh-CN" dirty="0" err="1"/>
                <a:t>W</a:t>
              </a:r>
              <a:r>
                <a:rPr lang="en-US" altLang="zh-CN" baseline="-25000" dirty="0" err="1"/>
                <a:t>i</a:t>
              </a:r>
              <a:r>
                <a:rPr lang="zh-CN" altLang="en-US" dirty="0"/>
                <a:t>个实例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0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6755"/>
            <a:ext cx="2869851" cy="400110"/>
            <a:chOff x="844893" y="1986755"/>
            <a:chExt cx="2869851" cy="400110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986755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进程访问资源的流程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9867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075806"/>
            <a:ext cx="2113634" cy="706442"/>
            <a:chOff x="1262422" y="3075806"/>
            <a:chExt cx="2113634" cy="70644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78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075806"/>
              <a:ext cx="1462502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13488" y="3394896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进程占用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资源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78056"/>
            <a:ext cx="3460094" cy="706442"/>
            <a:chOff x="1262422" y="3778056"/>
            <a:chExt cx="3460094" cy="7064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70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778056"/>
              <a:ext cx="819560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释放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02625" y="4097146"/>
              <a:ext cx="3319891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资源状态由占用变成空闲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62422" y="1937379"/>
            <a:ext cx="5667032" cy="641350"/>
            <a:chOff x="1262422" y="1963978"/>
            <a:chExt cx="5667032" cy="64135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6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49730"/>
              <a:ext cx="446289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软件：文件、数据库和信号量等数据结构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35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3978"/>
              <a:ext cx="5534469" cy="2984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硬件：处理器、</a:t>
              </a:r>
              <a:r>
                <a:rPr lang="en-US" altLang="zh-CN" sz="1600" dirty="0"/>
                <a:t>I / O</a:t>
              </a:r>
              <a:r>
                <a:rPr lang="zh-CN" altLang="en-US" sz="1600" dirty="0"/>
                <a:t>通道、主和副存储器、设备等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62422" y="2308566"/>
            <a:ext cx="4952652" cy="369890"/>
            <a:chOff x="1262422" y="2833934"/>
            <a:chExt cx="4952652" cy="3698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90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394985" y="2833934"/>
              <a:ext cx="482008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每个进程占用一部分资源并请求其它资源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9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5012991" cy="734465"/>
            <a:chOff x="844893" y="3671123"/>
            <a:chExt cx="5012991" cy="734465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35698"/>
              <a:ext cx="446289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在</a:t>
              </a:r>
              <a:r>
                <a:rPr lang="en-US" altLang="zh-CN" sz="1600" dirty="0"/>
                <a:t>I/O</a:t>
              </a:r>
              <a:r>
                <a:rPr lang="zh-CN" altLang="en-US" sz="1600" dirty="0"/>
                <a:t>缓冲区的中断、信号、消息等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>
                  <a:solidFill>
                    <a:srgbClr val="C00000"/>
                  </a:solidFill>
                </a:rPr>
                <a:t>(Consumable resource)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574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3895</Words>
  <Application>Microsoft Macintosh PowerPoint</Application>
  <PresentationFormat>全屏显示(16:9)</PresentationFormat>
  <Paragraphs>1261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Microsoft YaHei</vt:lpstr>
      <vt:lpstr>Microsoft YaHei</vt:lpstr>
      <vt:lpstr>张海山锐谐体2.0-授权联系：Samtype@QQ.com</vt:lpstr>
      <vt:lpstr>MS PGothic</vt:lpstr>
      <vt:lpstr>Arial</vt:lpstr>
      <vt:lpstr>Calibri</vt:lpstr>
      <vt:lpstr>Monotype Sorts</vt:lpstr>
      <vt:lpstr>Office 主题</vt:lpstr>
      <vt:lpstr>第十五讲 死锁和并发错误检测 </vt:lpstr>
      <vt:lpstr>第十五讲 死锁和并发错误检测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第十五讲 死锁和并发错误检测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第十五讲 死锁和并发错误检测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第十五讲 死锁和并发错误检测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681</cp:revision>
  <dcterms:created xsi:type="dcterms:W3CDTF">2015-01-11T06:38:50Z</dcterms:created>
  <dcterms:modified xsi:type="dcterms:W3CDTF">2021-04-18T02:41:31Z</dcterms:modified>
</cp:coreProperties>
</file>