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692" r:id="rId2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2640">
          <p15:clr>
            <a:srgbClr val="A4A3A4"/>
          </p15:clr>
        </p15:guide>
        <p15:guide id="3" orient="horz" pos="3060">
          <p15:clr>
            <a:srgbClr val="A4A3A4"/>
          </p15:clr>
        </p15:guide>
        <p15:guide id="4" orient="horz" pos="3456">
          <p15:clr>
            <a:srgbClr val="A4A3A4"/>
          </p15:clr>
        </p15:guide>
        <p15:guide id="5" orient="horz" pos="960">
          <p15:clr>
            <a:srgbClr val="A4A3A4"/>
          </p15:clr>
        </p15:guide>
        <p15:guide id="6" orient="horz" pos="1365">
          <p15:clr>
            <a:srgbClr val="A4A3A4"/>
          </p15:clr>
        </p15:guide>
        <p15:guide id="7" orient="horz" pos="1776">
          <p15:clr>
            <a:srgbClr val="A4A3A4"/>
          </p15:clr>
        </p15:guide>
        <p15:guide id="8" orient="horz" pos="2232">
          <p15:clr>
            <a:srgbClr val="A4A3A4"/>
          </p15:clr>
        </p15:guide>
        <p15:guide id="9" pos="3744">
          <p15:clr>
            <a:srgbClr val="A4A3A4"/>
          </p15:clr>
        </p15:guide>
        <p15:guide id="10" pos="1008">
          <p15:clr>
            <a:srgbClr val="A4A3A4"/>
          </p15:clr>
        </p15:guide>
        <p15:guide id="11" pos="1920">
          <p15:clr>
            <a:srgbClr val="A4A3A4"/>
          </p15:clr>
        </p15:guide>
        <p15:guide id="1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C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89414" autoAdjust="0"/>
  </p:normalViewPr>
  <p:slideViewPr>
    <p:cSldViewPr snapToObjects="1">
      <p:cViewPr varScale="1">
        <p:scale>
          <a:sx n="112" d="100"/>
          <a:sy n="112" d="100"/>
        </p:scale>
        <p:origin x="2528" y="184"/>
      </p:cViewPr>
      <p:guideLst>
        <p:guide orient="horz" pos="3840"/>
        <p:guide orient="horz" pos="2640"/>
        <p:guide orient="horz" pos="3060"/>
        <p:guide orient="horz" pos="3456"/>
        <p:guide orient="horz" pos="960"/>
        <p:guide orient="horz" pos="1365"/>
        <p:guide orient="horz" pos="1776"/>
        <p:guide orient="horz" pos="2232"/>
        <p:guide pos="3744"/>
        <p:guide pos="1008"/>
        <p:guide pos="1920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2469" name="Rectangle 5"/>
          <p:cNvSpPr>
            <a:spLocks noGrp="1" noRot="1" noChangeAspect="1" noChangeArrowheads="1"/>
          </p:cNvSpPr>
          <p:nvPr/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0"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单击此处编辑母版文本样式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第二级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第三级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第四级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29D306B5-AF59-41F6-B97B-EC699ACE40CD}" type="slidenum">
              <a:rPr lang="en-US" altLang="zh-CN"/>
              <a:pPr>
                <a:defRPr/>
              </a:pPr>
              <a:t>‹#›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182691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84092-9B62-43B9-8F24-9AEA661ED08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8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29E8-6D3B-43E3-AF89-8500B0CFB73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3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88913"/>
            <a:ext cx="1943100" cy="5983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676900" cy="5983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95D0-875E-49D6-B2FB-6E555041178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0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188E-A76E-41D6-8D07-911EB1B0510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7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6FA7-D178-4F60-9B34-099434B5E62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9D337-8D7F-4BB3-9515-CA64ABAD3FC8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1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C9CC-C29B-44C4-B2FF-FE7092ABD65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2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F01A0-2F54-48B0-A541-D10D6311F6D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0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4B8D3-7CC4-4BC2-B144-58AC4FA60F9E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49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7CDD-623E-4074-9E46-91C61C009A8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7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3519-42A7-4A04-B434-B1CE13ED14C7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188913"/>
            <a:ext cx="7772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anose="02020603050405020304" pitchFamily="18" charset="0"/>
              </a:rPr>
              <a:t>单击此处编辑母版文本样式</a:t>
            </a:r>
            <a:endParaRPr lang="en-US" altLang="zh-CN">
              <a:sym typeface="Times New Roman" panose="02020603050405020304" pitchFamily="18" charset="0"/>
            </a:endParaRPr>
          </a:p>
          <a:p>
            <a:pPr lvl="1"/>
            <a:r>
              <a:rPr lang="zh-CN" altLang="en-US">
                <a:sym typeface="Times New Roman" panose="02020603050405020304" pitchFamily="18" charset="0"/>
              </a:rPr>
              <a:t>第二级</a:t>
            </a:r>
            <a:endParaRPr lang="en-US" altLang="zh-CN">
              <a:sym typeface="Times New Roman" panose="02020603050405020304" pitchFamily="18" charset="0"/>
            </a:endParaRPr>
          </a:p>
          <a:p>
            <a:pPr lvl="2"/>
            <a:r>
              <a:rPr lang="zh-CN" altLang="en-US">
                <a:sym typeface="Times New Roman" panose="02020603050405020304" pitchFamily="18" charset="0"/>
              </a:rPr>
              <a:t>第三级</a:t>
            </a:r>
            <a:endParaRPr lang="en-US" altLang="zh-CN">
              <a:sym typeface="Times New Roman" panose="02020603050405020304" pitchFamily="18" charset="0"/>
            </a:endParaRPr>
          </a:p>
          <a:p>
            <a:pPr lvl="3"/>
            <a:r>
              <a:rPr lang="zh-CN" altLang="en-US">
                <a:sym typeface="Times New Roman" panose="02020603050405020304" pitchFamily="18" charset="0"/>
              </a:rPr>
              <a:t>第四级</a:t>
            </a:r>
            <a:endParaRPr lang="en-US" altLang="zh-CN">
              <a:sym typeface="Times New Roman" panose="02020603050405020304" pitchFamily="18" charset="0"/>
            </a:endParaRPr>
          </a:p>
          <a:p>
            <a:pPr lvl="4"/>
            <a:r>
              <a:rPr lang="zh-CN" altLang="en-US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信号处理原理</a:t>
            </a:r>
            <a:endParaRPr lang="en-US" altLang="en-US" sz="18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smtClean="0">
                <a:solidFill>
                  <a:srgbClr val="FF0000"/>
                </a:solidFill>
                <a:latin typeface="Impact" panose="020B0806030902050204" pitchFamily="34" charset="0"/>
                <a:sym typeface="Impact" panose="020B0806030902050204" pitchFamily="34" charset="0"/>
              </a:defRPr>
            </a:lvl1pPr>
          </a:lstStyle>
          <a:p>
            <a:pPr>
              <a:defRPr/>
            </a:pPr>
            <a:fld id="{4EFE6BC9-E054-4E7F-AE33-2D70A92718C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1925" y="838200"/>
            <a:ext cx="8839200" cy="1588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黑体" charset="0"/>
          <a:sym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黑体" charset="0"/>
          <a:sym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8A68-C79C-4D4F-B2FF-A779EFD1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第一周作业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1CA00-E28E-5F4F-B058-8050F3BA9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3029245"/>
                <a:ext cx="7772400" cy="4114800"/>
              </a:xfrm>
            </p:spPr>
            <p:txBody>
              <a:bodyPr/>
              <a:lstStyle/>
              <a:p>
                <a:pPr marL="0" lvl="0" indent="0" defTabSz="914400">
                  <a:spcBef>
                    <a:spcPct val="0"/>
                  </a:spcBef>
                  <a:buClrTx/>
                  <a:buNone/>
                </a:pPr>
                <a:r>
                  <a:rPr kumimoji="0"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作业</a:t>
                </a:r>
                <a:r>
                  <a:rPr kumimoji="0" lang="en-US" altLang="zh-CN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：</a:t>
                </a:r>
                <a:r>
                  <a:rPr kumimoji="0" lang="zh-CN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kumimoji="0"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{</m:t>
                        </m:r>
                        <m:r>
                          <a:rPr kumimoji="0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kumimoji="0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𝒋𝒏</m:t>
                        </m:r>
                        <m:sSub>
                          <m:sSubPr>
                            <m:ctrlPr>
                              <a:rPr kumimoji="0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𝟎</m:t>
                            </m:r>
                          </m:sub>
                        </m:sSub>
                        <m:r>
                          <a:rPr kumimoji="0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𝒕</m:t>
                        </m:r>
                      </m:sup>
                    </m:sSup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,±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kumimoji="0"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kumimoji="0"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在区间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[-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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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为实数）</a:t>
                </a:r>
                <a:r>
                  <a:rPr kumimoji="0" lang="zh-Hans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上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是正交函数集</a:t>
                </a:r>
                <a:endParaRPr kumimoji="0"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lvl="0" indent="0" defTabSz="914400">
                  <a:spcBef>
                    <a:spcPct val="0"/>
                  </a:spcBef>
                  <a:buClrTx/>
                  <a:buNone/>
                </a:pPr>
                <a:endParaRPr kumimoji="0"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lvl="0" indent="0" defTabSz="914400">
                  <a:spcBef>
                    <a:spcPct val="0"/>
                  </a:spcBef>
                  <a:buClrTx/>
                  <a:buNone/>
                </a:pPr>
                <a:r>
                  <a:rPr kumimoji="0" lang="zh-CN" alt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选做：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并进一步证明该函数在区间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[-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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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0" lang="el-GR" altLang="zh-CN" sz="24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ω</a:t>
                </a:r>
                <a:r>
                  <a:rPr kumimoji="0" lang="en-US" altLang="zh-CN" sz="24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为实数）</a:t>
                </a:r>
                <a:r>
                  <a:rPr kumimoji="0" lang="zh-Hans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上</a:t>
                </a:r>
                <a:r>
                  <a:rPr kumimoji="0" lang="zh-CN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是或不是完备正交函数集。</a:t>
                </a:r>
                <a:endParaRPr kumimoji="0"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1CA00-E28E-5F4F-B058-8050F3BA9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029245"/>
                <a:ext cx="7772400" cy="4114800"/>
              </a:xfrm>
              <a:blipFill>
                <a:blip r:embed="rId2"/>
                <a:stretch>
                  <a:fillRect l="-1305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356BC7B-9D35-EF49-8BF7-4A5D16C0D37D}"/>
              </a:ext>
            </a:extLst>
          </p:cNvPr>
          <p:cNvSpPr/>
          <p:nvPr/>
        </p:nvSpPr>
        <p:spPr>
          <a:xfrm>
            <a:off x="214258" y="2279778"/>
            <a:ext cx="81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50000"/>
              </a:spcBef>
              <a:buClrTx/>
            </a:pPr>
            <a:r>
              <a:rPr lang="zh-CN" altLang="en-US" b="1" dirty="0">
                <a:solidFill>
                  <a:srgbClr val="00B050"/>
                </a:solidFill>
              </a:rPr>
              <a:t>作业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  <a:r>
              <a:rPr lang="zh-CN" altLang="en-US" b="1" dirty="0">
                <a:solidFill>
                  <a:schemeClr val="bg1"/>
                </a:solidFill>
              </a:rPr>
              <a:t>任选第三种方法</a:t>
            </a:r>
            <a:r>
              <a:rPr lang="zh-Hans" altLang="en-US" b="1" dirty="0">
                <a:solidFill>
                  <a:schemeClr val="bg1"/>
                </a:solidFill>
              </a:rPr>
              <a:t>理解</a:t>
            </a:r>
            <a:r>
              <a:rPr lang="zh-CN" altLang="en-US" b="1" dirty="0">
                <a:solidFill>
                  <a:schemeClr val="bg1"/>
                </a:solidFill>
              </a:rPr>
              <a:t>欧拉公式。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72117"/>
      </p:ext>
    </p:extLst>
  </p:cSld>
  <p:clrMapOvr>
    <a:masterClrMapping/>
  </p:clrMapOvr>
</p:sld>
</file>

<file path=ppt/theme/theme1.xml><?xml version="1.0" encoding="utf-8"?>
<a:theme xmlns:a="http://schemas.openxmlformats.org/drawingml/2006/main" name="彗星型模板">
  <a:themeElements>
    <a:clrScheme name="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彗星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12854</TotalTime>
  <Pages>0</Pages>
  <Words>90</Words>
  <Characters>0</Characters>
  <Application>Microsoft Macintosh PowerPoint</Application>
  <DocSecurity>0</DocSecurity>
  <PresentationFormat>全屏显示(4:3)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Impact</vt:lpstr>
      <vt:lpstr>Times New Roman</vt:lpstr>
      <vt:lpstr>彗星型模板</vt:lpstr>
      <vt:lpstr>第一周作业</vt:lpstr>
    </vt:vector>
  </TitlesOfParts>
  <Company>Speech 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基本概念</dc:title>
  <dc:creator>Xu Mingxing</dc:creator>
  <cp:keywords>信号分类</cp:keywords>
  <cp:lastModifiedBy>Microsoft Office User</cp:lastModifiedBy>
  <cp:revision>3229</cp:revision>
  <cp:lastPrinted>2018-09-18T08:25:12Z</cp:lastPrinted>
  <dcterms:created xsi:type="dcterms:W3CDTF">2000-08-07T22:11:00Z</dcterms:created>
  <dcterms:modified xsi:type="dcterms:W3CDTF">2021-09-16T05:47:10Z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