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sldIdLst>
    <p:sldId id="463" r:id="rId2"/>
    <p:sldId id="672" r:id="rId3"/>
    <p:sldId id="673" r:id="rId4"/>
    <p:sldId id="674" r:id="rId5"/>
    <p:sldId id="675" r:id="rId6"/>
    <p:sldId id="680" r:id="rId7"/>
    <p:sldId id="676" r:id="rId8"/>
    <p:sldId id="677" r:id="rId9"/>
    <p:sldId id="678" r:id="rId10"/>
    <p:sldId id="679" r:id="rId11"/>
    <p:sldId id="734" r:id="rId12"/>
    <p:sldId id="681" r:id="rId13"/>
    <p:sldId id="682" r:id="rId14"/>
    <p:sldId id="683" r:id="rId15"/>
    <p:sldId id="684" r:id="rId16"/>
    <p:sldId id="685" r:id="rId17"/>
    <p:sldId id="687" r:id="rId18"/>
    <p:sldId id="720" r:id="rId19"/>
    <p:sldId id="692" r:id="rId20"/>
    <p:sldId id="698" r:id="rId21"/>
    <p:sldId id="721" r:id="rId22"/>
    <p:sldId id="693" r:id="rId23"/>
    <p:sldId id="722" r:id="rId24"/>
    <p:sldId id="725" r:id="rId25"/>
    <p:sldId id="739" r:id="rId26"/>
    <p:sldId id="716" r:id="rId27"/>
    <p:sldId id="696" r:id="rId28"/>
    <p:sldId id="697" r:id="rId29"/>
    <p:sldId id="726" r:id="rId30"/>
    <p:sldId id="700" r:id="rId31"/>
    <p:sldId id="735" r:id="rId32"/>
    <p:sldId id="701" r:id="rId33"/>
    <p:sldId id="733" r:id="rId34"/>
    <p:sldId id="741" r:id="rId35"/>
    <p:sldId id="702" r:id="rId36"/>
    <p:sldId id="703" r:id="rId37"/>
    <p:sldId id="704" r:id="rId38"/>
    <p:sldId id="705" r:id="rId39"/>
    <p:sldId id="706" r:id="rId40"/>
    <p:sldId id="707" r:id="rId41"/>
    <p:sldId id="708" r:id="rId42"/>
    <p:sldId id="709" r:id="rId43"/>
    <p:sldId id="710" r:id="rId44"/>
    <p:sldId id="711" r:id="rId45"/>
    <p:sldId id="715" r:id="rId46"/>
    <p:sldId id="731" r:id="rId47"/>
    <p:sldId id="712" r:id="rId48"/>
    <p:sldId id="713" r:id="rId49"/>
    <p:sldId id="714" r:id="rId50"/>
    <p:sldId id="740" r:id="rId51"/>
    <p:sldId id="581" r:id="rId52"/>
    <p:sldId id="719" r:id="rId53"/>
    <p:sldId id="724" r:id="rId54"/>
    <p:sldId id="738" r:id="rId55"/>
  </p:sldIdLst>
  <p:sldSz cx="9144000" cy="6858000" type="screen4x3"/>
  <p:notesSz cx="6669088" cy="9820275"/>
  <p:defaultTextStyle>
    <a:defPPr>
      <a:defRPr lang="zh-CN"/>
    </a:defPPr>
    <a:lvl1pPr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840">
          <p15:clr>
            <a:srgbClr val="A4A3A4"/>
          </p15:clr>
        </p15:guide>
        <p15:guide id="2" orient="horz" pos="2640">
          <p15:clr>
            <a:srgbClr val="A4A3A4"/>
          </p15:clr>
        </p15:guide>
        <p15:guide id="3" orient="horz" pos="3060">
          <p15:clr>
            <a:srgbClr val="A4A3A4"/>
          </p15:clr>
        </p15:guide>
        <p15:guide id="4" orient="horz" pos="3456">
          <p15:clr>
            <a:srgbClr val="A4A3A4"/>
          </p15:clr>
        </p15:guide>
        <p15:guide id="5" orient="horz" pos="960">
          <p15:clr>
            <a:srgbClr val="A4A3A4"/>
          </p15:clr>
        </p15:guide>
        <p15:guide id="6" orient="horz" pos="1365">
          <p15:clr>
            <a:srgbClr val="A4A3A4"/>
          </p15:clr>
        </p15:guide>
        <p15:guide id="7" orient="horz" pos="1776">
          <p15:clr>
            <a:srgbClr val="A4A3A4"/>
          </p15:clr>
        </p15:guide>
        <p15:guide id="8" orient="horz" pos="2232">
          <p15:clr>
            <a:srgbClr val="A4A3A4"/>
          </p15:clr>
        </p15:guide>
        <p15:guide id="9" pos="3744">
          <p15:clr>
            <a:srgbClr val="A4A3A4"/>
          </p15:clr>
        </p15:guide>
        <p15:guide id="10" pos="1008">
          <p15:clr>
            <a:srgbClr val="A4A3A4"/>
          </p15:clr>
        </p15:guide>
        <p15:guide id="11" pos="1920">
          <p15:clr>
            <a:srgbClr val="A4A3A4"/>
          </p15:clr>
        </p15:guide>
        <p15:guide id="12" pos="28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05A8ED"/>
    <a:srgbClr val="FFE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0" autoAdjust="0"/>
    <p:restoredTop sz="94660"/>
  </p:normalViewPr>
  <p:slideViewPr>
    <p:cSldViewPr snapToObjects="1">
      <p:cViewPr>
        <p:scale>
          <a:sx n="131" d="100"/>
          <a:sy n="131" d="100"/>
        </p:scale>
        <p:origin x="1768" y="184"/>
      </p:cViewPr>
      <p:guideLst>
        <p:guide orient="horz" pos="3840"/>
        <p:guide orient="horz" pos="2640"/>
        <p:guide orient="horz" pos="3060"/>
        <p:guide orient="horz" pos="3456"/>
        <p:guide orient="horz" pos="960"/>
        <p:guide orient="horz" pos="1365"/>
        <p:guide orient="horz" pos="1776"/>
        <p:guide orient="horz" pos="2232"/>
        <p:guide pos="3744"/>
        <p:guide pos="1008"/>
        <p:guide pos="1920"/>
        <p:guide pos="2860"/>
      </p:guideLst>
    </p:cSldViewPr>
  </p:slideViewPr>
  <p:notesTextViewPr>
    <p:cViewPr>
      <p:scale>
        <a:sx n="1" d="1"/>
        <a:sy n="1" d="1"/>
      </p:scale>
      <p:origin x="0" y="0"/>
    </p:cViewPr>
  </p:notesTextViewPr>
  <p:sorterViewPr>
    <p:cViewPr varScale="1">
      <p:scale>
        <a:sx n="100" d="100"/>
        <a:sy n="100" d="100"/>
      </p:scale>
      <p:origin x="0" y="0"/>
    </p:cViewPr>
  </p:sorterViewPr>
  <p:gridSpacing cx="69848" cy="6984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idx="4294967295"/>
          </p:nvPr>
        </p:nvSpPr>
        <p:spPr bwMode="auto">
          <a:xfrm>
            <a:off x="0" y="0"/>
            <a:ext cx="2889250" cy="490538"/>
          </a:xfrm>
          <a:prstGeom prst="rect">
            <a:avLst/>
          </a:prstGeom>
          <a:noFill/>
          <a:ln>
            <a:noFill/>
          </a:ln>
        </p:spPr>
        <p:txBody>
          <a:bodyPr vert="horz" wrap="square" lIns="91440" tIns="45720" rIns="91440" bIns="45720" numCol="1" anchor="t" anchorCtr="0" compatLnSpc="1">
            <a:prstTxWarp prst="textNoShape">
              <a:avLst/>
            </a:prstTxWarp>
          </a:bodyPr>
          <a:lstStyle>
            <a:lvl1pPr algn="l" eaLnBrk="1" hangingPunct="1">
              <a:buFont typeface="Arial" panose="020B0604020202020204" pitchFamily="34" charset="0"/>
              <a:buNone/>
              <a:defRPr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6147" name="Rectangle 3"/>
          <p:cNvSpPr>
            <a:spLocks noGrp="1" noChangeArrowheads="1"/>
          </p:cNvSpPr>
          <p:nvPr>
            <p:ph type="dt" idx="1"/>
          </p:nvPr>
        </p:nvSpPr>
        <p:spPr bwMode="auto">
          <a:xfrm>
            <a:off x="3779838" y="0"/>
            <a:ext cx="2889250" cy="49053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4100" name="Rectangle 4"/>
          <p:cNvSpPr>
            <a:spLocks noGrp="1" noRot="1" noChangeAspect="1" noChangeArrowheads="1"/>
          </p:cNvSpPr>
          <p:nvPr>
            <p:ph type="sldImg" idx="2"/>
          </p:nvPr>
        </p:nvSpPr>
        <p:spPr bwMode="auto">
          <a:xfrm>
            <a:off x="879475" y="736600"/>
            <a:ext cx="4910138"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2469" name="Rectangle 5"/>
          <p:cNvSpPr>
            <a:spLocks noGrp="1" noRot="1" noChangeAspect="1" noChangeArrowheads="1"/>
          </p:cNvSpPr>
          <p:nvPr/>
        </p:nvSpPr>
        <p:spPr bwMode="auto">
          <a:xfrm>
            <a:off x="889000" y="4664075"/>
            <a:ext cx="48910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sz="2400">
                <a:solidFill>
                  <a:srgbClr val="FFFF00"/>
                </a:solidFill>
                <a:latin typeface="Times New Roman" panose="02020603050405020304" pitchFamily="18" charset="0"/>
                <a:ea typeface="宋体" panose="02010600030101010101" pitchFamily="2" charset="-122"/>
              </a:defRPr>
            </a:lvl1pPr>
            <a:lvl2pPr marL="742950" indent="-285750" defTabSz="0">
              <a:defRPr sz="2400">
                <a:solidFill>
                  <a:srgbClr val="FFFF00"/>
                </a:solidFill>
                <a:latin typeface="Times New Roman" panose="02020603050405020304" pitchFamily="18" charset="0"/>
                <a:ea typeface="宋体" panose="02010600030101010101" pitchFamily="2" charset="-122"/>
              </a:defRPr>
            </a:lvl2pPr>
            <a:lvl3pPr marL="1143000" indent="-228600" defTabSz="0">
              <a:defRPr sz="2400">
                <a:solidFill>
                  <a:srgbClr val="FFFF00"/>
                </a:solidFill>
                <a:latin typeface="Times New Roman" panose="02020603050405020304" pitchFamily="18" charset="0"/>
                <a:ea typeface="宋体" panose="02010600030101010101" pitchFamily="2" charset="-122"/>
              </a:defRPr>
            </a:lvl3pPr>
            <a:lvl4pPr marL="1600200" indent="-228600" defTabSz="0">
              <a:defRPr sz="2400">
                <a:solidFill>
                  <a:srgbClr val="FFFF00"/>
                </a:solidFill>
                <a:latin typeface="Times New Roman" panose="02020603050405020304" pitchFamily="18" charset="0"/>
                <a:ea typeface="宋体" panose="02010600030101010101" pitchFamily="2" charset="-122"/>
              </a:defRPr>
            </a:lvl4pPr>
            <a:lvl5pPr marL="2057400" indent="-228600" defTabSz="0">
              <a:defRPr sz="2400">
                <a:solidFill>
                  <a:srgbClr val="FFFF00"/>
                </a:solidFill>
                <a:latin typeface="Times New Roman" panose="02020603050405020304" pitchFamily="18" charset="0"/>
                <a:ea typeface="宋体" panose="02010600030101010101" pitchFamily="2" charset="-122"/>
              </a:defRPr>
            </a:lvl5pPr>
            <a:lvl6pPr marL="25146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6pPr>
            <a:lvl7pPr marL="29718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7pPr>
            <a:lvl8pPr marL="34290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8pPr>
            <a:lvl9pPr marL="38862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9pPr>
          </a:lstStyle>
          <a:p>
            <a:pPr>
              <a:spcBef>
                <a:spcPct val="30000"/>
              </a:spcBef>
              <a:defRPr/>
            </a:pPr>
            <a:r>
              <a:rPr lang="zh-CN" altLang="en-US" sz="1200">
                <a:solidFill>
                  <a:schemeClr val="tx1"/>
                </a:solidFill>
                <a:latin typeface="Arial" panose="020B0604020202020204" pitchFamily="34" charset="0"/>
              </a:rPr>
              <a:t>单击此处编辑母版文本样式</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第二级</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第三级</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第四级</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第五级</a:t>
            </a:r>
          </a:p>
        </p:txBody>
      </p:sp>
      <p:sp>
        <p:nvSpPr>
          <p:cNvPr id="6150" name="Rectangle 6"/>
          <p:cNvSpPr>
            <a:spLocks noGrp="1" noChangeArrowheads="1"/>
          </p:cNvSpPr>
          <p:nvPr>
            <p:ph type="ftr" sz="quarter" idx="4"/>
          </p:nvPr>
        </p:nvSpPr>
        <p:spPr bwMode="auto">
          <a:xfrm>
            <a:off x="0" y="9329738"/>
            <a:ext cx="2889250" cy="490537"/>
          </a:xfrm>
          <a:prstGeom prst="rect">
            <a:avLst/>
          </a:prstGeom>
          <a:noFill/>
          <a:ln>
            <a:noFill/>
          </a:ln>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6151" name="Rectangle 7"/>
          <p:cNvSpPr>
            <a:spLocks noGrp="1" noChangeArrowheads="1"/>
          </p:cNvSpPr>
          <p:nvPr>
            <p:ph type="sldNum" sz="quarter" idx="5"/>
          </p:nvPr>
        </p:nvSpPr>
        <p:spPr bwMode="auto">
          <a:xfrm>
            <a:off x="3779838" y="9329738"/>
            <a:ext cx="2889250" cy="49053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ea typeface="方正姚体" panose="02010601030101010101" pitchFamily="2" charset="-122"/>
              </a:defRPr>
            </a:lvl1pPr>
          </a:lstStyle>
          <a:p>
            <a:pPr>
              <a:defRPr/>
            </a:pPr>
            <a:fld id="{29D306B5-AF59-41F6-B97B-EC699ACE40CD}" type="slidenum">
              <a:rPr lang="en-US" altLang="zh-CN"/>
              <a:pPr>
                <a:defRPr/>
              </a:pPr>
              <a:t>‹#›</a:t>
            </a:fld>
            <a:endParaRPr lang="en-US" altLang="zh-CN" sz="1200">
              <a:solidFill>
                <a:schemeClr val="tx1"/>
              </a:solidFill>
              <a:ea typeface="宋体" panose="02010600030101010101" pitchFamily="2" charset="-122"/>
            </a:endParaRPr>
          </a:p>
        </p:txBody>
      </p:sp>
    </p:spTree>
    <p:extLst>
      <p:ext uri="{BB962C8B-B14F-4D97-AF65-F5344CB8AC3E}">
        <p14:creationId xmlns:p14="http://schemas.microsoft.com/office/powerpoint/2010/main" val="4234182691"/>
      </p:ext>
    </p:extLst>
  </p:cSld>
  <p:clrMap bg1="dk2" tx1="lt1" bg2="dk1" tx2="lt2" accent1="accent1" accent2="accent2" accent3="accent3" accent4="accent4" accent5="accent5" accent6="accent6" hlink="hlink" folHlink="folHlink"/>
  <p:notesStyle>
    <a:lvl1pPr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charset="0"/>
      </a:defRPr>
    </a:lvl1pPr>
    <a:lvl2pPr marL="4572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F3E84092-9B62-43B9-8F24-9AEA661ED085}"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55587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2E1F29E8-6D3B-43E3-AF89-8500B0CFB73A}"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1223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88913"/>
            <a:ext cx="1943100" cy="5983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188913"/>
            <a:ext cx="5676900" cy="5983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7D4495D0-875E-49D6-B2FB-6E5550411782}"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10906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A80E188E-A76E-41D6-8D07-911EB1B05108}"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2567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06FA7-D178-4F60-9B34-099434B5E629}"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31151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20574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0574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Rectangle 6"/>
          <p:cNvSpPr>
            <a:spLocks noGrp="1" noChangeArrowheads="1"/>
          </p:cNvSpPr>
          <p:nvPr>
            <p:ph type="sldNum" sz="quarter" idx="12"/>
          </p:nvPr>
        </p:nvSpPr>
        <p:spPr>
          <a:ln/>
        </p:spPr>
        <p:txBody>
          <a:bodyPr/>
          <a:lstStyle>
            <a:lvl1pPr>
              <a:defRPr/>
            </a:lvl1pPr>
          </a:lstStyle>
          <a:p>
            <a:pPr>
              <a:defRPr/>
            </a:pPr>
            <a:fld id="{62F9D337-8D7F-4BB3-9515-CA64ABAD3FC8}"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292810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9" name="Rectangle 6"/>
          <p:cNvSpPr>
            <a:spLocks noGrp="1" noChangeArrowheads="1"/>
          </p:cNvSpPr>
          <p:nvPr>
            <p:ph type="sldNum" sz="quarter" idx="12"/>
          </p:nvPr>
        </p:nvSpPr>
        <p:spPr>
          <a:ln/>
        </p:spPr>
        <p:txBody>
          <a:bodyPr/>
          <a:lstStyle>
            <a:lvl1pPr>
              <a:defRPr/>
            </a:lvl1pPr>
          </a:lstStyle>
          <a:p>
            <a:pPr>
              <a:defRPr/>
            </a:pPr>
            <a:fld id="{A737C9CC-C29B-44C4-B2FF-FE7092ABD65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53126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5" name="Rectangle 6"/>
          <p:cNvSpPr>
            <a:spLocks noGrp="1" noChangeArrowheads="1"/>
          </p:cNvSpPr>
          <p:nvPr>
            <p:ph type="sldNum" sz="quarter" idx="12"/>
          </p:nvPr>
        </p:nvSpPr>
        <p:spPr>
          <a:ln/>
        </p:spPr>
        <p:txBody>
          <a:bodyPr/>
          <a:lstStyle>
            <a:lvl1pPr>
              <a:defRPr/>
            </a:lvl1pPr>
          </a:lstStyle>
          <a:p>
            <a:pPr>
              <a:defRPr/>
            </a:pPr>
            <a:fld id="{593F01A0-2F54-48B0-A541-D10D6311F6D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293507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4" name="Rectangle 6"/>
          <p:cNvSpPr>
            <a:spLocks noGrp="1" noChangeArrowheads="1"/>
          </p:cNvSpPr>
          <p:nvPr>
            <p:ph type="sldNum" sz="quarter" idx="12"/>
          </p:nvPr>
        </p:nvSpPr>
        <p:spPr>
          <a:ln/>
        </p:spPr>
        <p:txBody>
          <a:bodyPr/>
          <a:lstStyle>
            <a:lvl1pPr>
              <a:defRPr/>
            </a:lvl1pPr>
          </a:lstStyle>
          <a:p>
            <a:pPr>
              <a:defRPr/>
            </a:pPr>
            <a:fld id="{8614B8D3-7CC4-4BC2-B144-58AC4FA60F9E}"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64649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Rectangle 6"/>
          <p:cNvSpPr>
            <a:spLocks noGrp="1" noChangeArrowheads="1"/>
          </p:cNvSpPr>
          <p:nvPr>
            <p:ph type="sldNum" sz="quarter" idx="12"/>
          </p:nvPr>
        </p:nvSpPr>
        <p:spPr>
          <a:ln/>
        </p:spPr>
        <p:txBody>
          <a:bodyPr/>
          <a:lstStyle>
            <a:lvl1pPr>
              <a:defRPr/>
            </a:lvl1pPr>
          </a:lstStyle>
          <a:p>
            <a:pPr>
              <a:defRPr/>
            </a:pPr>
            <a:fld id="{1E537CDD-623E-4074-9E46-91C61C009A8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265472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Times New Roman" panose="0202060305040502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Rectangle 6"/>
          <p:cNvSpPr>
            <a:spLocks noGrp="1" noChangeArrowheads="1"/>
          </p:cNvSpPr>
          <p:nvPr>
            <p:ph type="sldNum" sz="quarter" idx="12"/>
          </p:nvPr>
        </p:nvSpPr>
        <p:spPr>
          <a:ln/>
        </p:spPr>
        <p:txBody>
          <a:bodyPr/>
          <a:lstStyle>
            <a:lvl1pPr>
              <a:defRPr/>
            </a:lvl1pPr>
          </a:lstStyle>
          <a:p>
            <a:pPr>
              <a:defRPr/>
            </a:pPr>
            <a:fld id="{B40F3519-42A7-4A04-B434-B1CE13ED14C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441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188913"/>
            <a:ext cx="7772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a:sym typeface="Times New Roman" panose="02020603050405020304" pitchFamily="18" charset="0"/>
              </a:rPr>
              <a:t>单击此处编辑母版标题样式</a:t>
            </a:r>
          </a:p>
        </p:txBody>
      </p:sp>
      <p:sp>
        <p:nvSpPr>
          <p:cNvPr id="1027" name="Rectangle 3"/>
          <p:cNvSpPr>
            <a:spLocks noGrp="1" noChangeArrowheads="1"/>
          </p:cNvSpPr>
          <p:nvPr>
            <p:ph type="body" idx="1"/>
          </p:nvPr>
        </p:nvSpPr>
        <p:spPr bwMode="auto">
          <a:xfrm>
            <a:off x="685800" y="2057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sym typeface="Times New Roman" panose="02020603050405020304" pitchFamily="18" charset="0"/>
              </a:rPr>
              <a:t>单击此处编辑母版文本样式</a:t>
            </a:r>
            <a:endParaRPr lang="en-US" altLang="zh-CN">
              <a:sym typeface="Times New Roman" panose="02020603050405020304" pitchFamily="18" charset="0"/>
            </a:endParaRPr>
          </a:p>
          <a:p>
            <a:pPr lvl="1"/>
            <a:r>
              <a:rPr lang="zh-CN" altLang="en-US">
                <a:sym typeface="Times New Roman" panose="02020603050405020304" pitchFamily="18" charset="0"/>
              </a:rPr>
              <a:t>第二级</a:t>
            </a:r>
            <a:endParaRPr lang="en-US" altLang="zh-CN">
              <a:sym typeface="Times New Roman" panose="02020603050405020304" pitchFamily="18" charset="0"/>
            </a:endParaRPr>
          </a:p>
          <a:p>
            <a:pPr lvl="2"/>
            <a:r>
              <a:rPr lang="zh-CN" altLang="en-US">
                <a:sym typeface="Times New Roman" panose="02020603050405020304" pitchFamily="18" charset="0"/>
              </a:rPr>
              <a:t>第三级</a:t>
            </a:r>
            <a:endParaRPr lang="en-US" altLang="zh-CN">
              <a:sym typeface="Times New Roman" panose="02020603050405020304" pitchFamily="18" charset="0"/>
            </a:endParaRPr>
          </a:p>
          <a:p>
            <a:pPr lvl="3"/>
            <a:r>
              <a:rPr lang="zh-CN" altLang="en-US">
                <a:sym typeface="Times New Roman" panose="02020603050405020304" pitchFamily="18" charset="0"/>
              </a:rPr>
              <a:t>第四级</a:t>
            </a:r>
            <a:endParaRPr lang="en-US" altLang="zh-CN">
              <a:sym typeface="Times New Roman" panose="02020603050405020304" pitchFamily="18" charset="0"/>
            </a:endParaRPr>
          </a:p>
          <a:p>
            <a:pPr lvl="4"/>
            <a:r>
              <a:rPr lang="zh-CN" altLang="en-US">
                <a:sym typeface="Times New Roman" panose="02020603050405020304" pitchFamily="18" charset="0"/>
              </a:rPr>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l" eaLnBrk="1" hangingPunct="1">
              <a:spcBef>
                <a:spcPct val="50000"/>
              </a:spcBef>
              <a:buFont typeface="Arial" panose="020B0604020202020204" pitchFamily="34" charset="0"/>
              <a:buNone/>
              <a:defRPr sz="14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spcBef>
                <a:spcPct val="50000"/>
              </a:spcBef>
              <a:buFont typeface="Arial" panose="020B0604020202020204" pitchFamily="34" charset="0"/>
              <a:buNone/>
              <a:defRPr sz="1400" smtClean="0">
                <a:solidFill>
                  <a:schemeClr val="tx1"/>
                </a:solidFill>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1030" name="Rectangle 6"/>
          <p:cNvSpPr>
            <a:spLocks noGrp="1" noChangeArrowheads="1"/>
          </p:cNvSpPr>
          <p:nvPr>
            <p:ph type="sldNum" sz="quarter" idx="4"/>
          </p:nvPr>
        </p:nvSpPr>
        <p:spPr bwMode="auto">
          <a:xfrm>
            <a:off x="7239000" y="64770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smtClean="0">
                <a:solidFill>
                  <a:srgbClr val="FF0000"/>
                </a:solidFill>
                <a:latin typeface="Impact" panose="020B0806030902050204" pitchFamily="34" charset="0"/>
                <a:sym typeface="Impact" panose="020B0806030902050204" pitchFamily="34" charset="0"/>
              </a:defRPr>
            </a:lvl1pPr>
          </a:lstStyle>
          <a:p>
            <a:pPr>
              <a:defRPr/>
            </a:pPr>
            <a:fld id="{4EFE6BC9-E054-4E7F-AE33-2D70A92718CB}"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1031" name="Line 7"/>
          <p:cNvSpPr>
            <a:spLocks noChangeShapeType="1"/>
          </p:cNvSpPr>
          <p:nvPr/>
        </p:nvSpPr>
        <p:spPr bwMode="auto">
          <a:xfrm>
            <a:off x="161925" y="838200"/>
            <a:ext cx="8839200" cy="1588"/>
          </a:xfrm>
          <a:prstGeom prst="line">
            <a:avLst/>
          </a:prstGeom>
          <a:noFill/>
          <a:ln w="38100" cap="sq">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dt="0"/>
  <p:txStyles>
    <p:title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p:titleStyle>
    <p:bodyStyle>
      <a:lvl1pPr marL="342900" indent="-342900" algn="l" defTabSz="0" rtl="0" eaLnBrk="0" fontAlgn="base" hangingPunct="0">
        <a:spcBef>
          <a:spcPct val="20000"/>
        </a:spcBef>
        <a:spcAft>
          <a:spcPct val="0"/>
        </a:spcAft>
        <a:buClr>
          <a:schemeClr val="tx2"/>
        </a:buClr>
        <a:buChar char="•"/>
        <a:defRPr kumimoji="1" sz="3200" kern="1200">
          <a:solidFill>
            <a:schemeClr val="tx1"/>
          </a:solidFill>
          <a:latin typeface="+mn-lt"/>
          <a:ea typeface="+mn-ea"/>
          <a:cs typeface="黑体" charset="0"/>
          <a:sym typeface="Times New Roman" panose="02020603050405020304" pitchFamily="18" charset="0"/>
        </a:defRPr>
      </a:lvl1pPr>
      <a:lvl2pPr marL="742950" indent="-285750" algn="l" defTabSz="0" rtl="0" eaLnBrk="0" fontAlgn="base" hangingPunct="0">
        <a:spcBef>
          <a:spcPct val="20000"/>
        </a:spcBef>
        <a:spcAft>
          <a:spcPct val="0"/>
        </a:spcAft>
        <a:buClr>
          <a:schemeClr val="tx2"/>
        </a:buClr>
        <a:buChar char="–"/>
        <a:defRPr kumimoji="1" sz="3200" kern="1200">
          <a:solidFill>
            <a:schemeClr val="tx1"/>
          </a:solidFill>
          <a:latin typeface="+mn-lt"/>
          <a:ea typeface="+mn-ea"/>
          <a:cs typeface="黑体" charset="0"/>
          <a:sym typeface="Times New Roman" panose="02020603050405020304" pitchFamily="18" charset="0"/>
        </a:defRPr>
      </a:lvl2pPr>
      <a:lvl3pPr marL="1143000" indent="-228600" algn="l" defTabSz="0" rtl="0" eaLnBrk="0" fontAlgn="base" hangingPunct="0">
        <a:spcBef>
          <a:spcPct val="20000"/>
        </a:spcBef>
        <a:spcAft>
          <a:spcPct val="0"/>
        </a:spcAft>
        <a:buClr>
          <a:schemeClr val="tx2"/>
        </a:buClr>
        <a:buChar char="•"/>
        <a:defRPr kumimoji="1" sz="3200" kern="1200">
          <a:solidFill>
            <a:schemeClr val="tx1"/>
          </a:solidFill>
          <a:latin typeface="+mn-lt"/>
          <a:ea typeface="+mn-ea"/>
          <a:cs typeface="黑体" charset="0"/>
          <a:sym typeface="Times New Roman" panose="02020603050405020304" pitchFamily="18" charset="0"/>
        </a:defRPr>
      </a:lvl3pPr>
      <a:lvl4pPr marL="1600200" indent="-228600" algn="l" defTabSz="0" rtl="0" eaLnBrk="0" fontAlgn="base" hangingPunct="0">
        <a:spcBef>
          <a:spcPct val="20000"/>
        </a:spcBef>
        <a:spcAft>
          <a:spcPct val="0"/>
        </a:spcAft>
        <a:buClr>
          <a:schemeClr val="tx2"/>
        </a:buClr>
        <a:buChar char="–"/>
        <a:defRPr kumimoji="1" sz="3200" kern="1200">
          <a:solidFill>
            <a:schemeClr val="tx1"/>
          </a:solidFill>
          <a:latin typeface="+mn-lt"/>
          <a:ea typeface="+mn-ea"/>
          <a:cs typeface="黑体" charset="0"/>
          <a:sym typeface="Times New Roman" panose="02020603050405020304" pitchFamily="18" charset="0"/>
        </a:defRPr>
      </a:lvl4pPr>
      <a:lvl5pPr marL="2057400" indent="-228600" algn="l" defTabSz="0" rtl="0" eaLnBrk="0" fontAlgn="base" hangingPunct="0">
        <a:spcBef>
          <a:spcPct val="20000"/>
        </a:spcBef>
        <a:spcAft>
          <a:spcPct val="0"/>
        </a:spcAft>
        <a:buClr>
          <a:schemeClr val="tx2"/>
        </a:buClr>
        <a:buChar char="•"/>
        <a:defRPr kumimoji="1" sz="3200" kern="1200">
          <a:solidFill>
            <a:schemeClr val="tx1"/>
          </a:solidFill>
          <a:latin typeface="+mn-lt"/>
          <a:ea typeface="+mn-ea"/>
          <a:cs typeface="黑体" charset="0"/>
          <a:sym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0.tmp"/><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0.tmp"/><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30.png"/><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png"/><Relationship Id="rId12"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1.xml"/><Relationship Id="rId11" Type="http://schemas.openxmlformats.org/officeDocument/2006/relationships/image" Target="../media/image58.png"/><Relationship Id="rId5" Type="http://schemas.openxmlformats.org/officeDocument/2006/relationships/image" Target="../media/image38.png"/><Relationship Id="rId10" Type="http://schemas.openxmlformats.org/officeDocument/2006/relationships/image" Target="../media/image57.png"/><Relationship Id="rId4" Type="http://schemas.openxmlformats.org/officeDocument/2006/relationships/image" Target="../media/image37.png"/><Relationship Id="rId9" Type="http://schemas.openxmlformats.org/officeDocument/2006/relationships/image" Target="../media/image56.png"/></Relationships>
</file>

<file path=ppt/slides/_rels/slide3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38.png"/><Relationship Id="rId18" Type="http://schemas.openxmlformats.org/officeDocument/2006/relationships/image" Target="../media/image58.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37.png"/><Relationship Id="rId17" Type="http://schemas.openxmlformats.org/officeDocument/2006/relationships/image" Target="../media/image57.png"/><Relationship Id="rId2" Type="http://schemas.openxmlformats.org/officeDocument/2006/relationships/tags" Target="../tags/tag20.xml"/><Relationship Id="rId16" Type="http://schemas.openxmlformats.org/officeDocument/2006/relationships/image" Target="../media/image56.png"/><Relationship Id="rId20" Type="http://schemas.openxmlformats.org/officeDocument/2006/relationships/image" Target="../media/image10.tmp"/><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36.png"/><Relationship Id="rId5" Type="http://schemas.openxmlformats.org/officeDocument/2006/relationships/tags" Target="../tags/tag23.xml"/><Relationship Id="rId15" Type="http://schemas.openxmlformats.org/officeDocument/2006/relationships/image" Target="../media/image55.png"/><Relationship Id="rId10" Type="http://schemas.openxmlformats.org/officeDocument/2006/relationships/slideLayout" Target="../slideLayouts/slideLayout7.xml"/><Relationship Id="rId19" Type="http://schemas.openxmlformats.org/officeDocument/2006/relationships/image" Target="../media/image39.png"/><Relationship Id="rId4" Type="http://schemas.openxmlformats.org/officeDocument/2006/relationships/tags" Target="../tags/tag22.xml"/><Relationship Id="rId9"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1.png"/><Relationship Id="rId7"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5.jpg"/><Relationship Id="rId11" Type="http://schemas.openxmlformats.org/officeDocument/2006/relationships/image" Target="../media/image60.png"/><Relationship Id="rId5" Type="http://schemas.openxmlformats.org/officeDocument/2006/relationships/image" Target="../media/image44.png"/><Relationship Id="rId10" Type="http://schemas.openxmlformats.org/officeDocument/2006/relationships/image" Target="../media/image59.png"/><Relationship Id="rId4" Type="http://schemas.openxmlformats.org/officeDocument/2006/relationships/image" Target="../media/image43.png"/><Relationship Id="rId9"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62.png"/><Relationship Id="rId4" Type="http://schemas.openxmlformats.org/officeDocument/2006/relationships/image" Target="../media/image61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3.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7.png"/><Relationship Id="rId4" Type="http://schemas.openxmlformats.org/officeDocument/2006/relationships/image" Target="../media/image76.png"/></Relationships>
</file>

<file path=ppt/slides/_rels/slide4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2.png"/></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84.png"/><Relationship Id="rId7"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0.png"/><Relationship Id="rId5" Type="http://schemas.openxmlformats.org/officeDocument/2006/relationships/image" Target="../media/image86.png"/><Relationship Id="rId10" Type="http://schemas.openxmlformats.org/officeDocument/2006/relationships/image" Target="../media/image92.png"/><Relationship Id="rId4" Type="http://schemas.openxmlformats.org/officeDocument/2006/relationships/image" Target="../media/image85.png"/><Relationship Id="rId9"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8.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8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9688" y="115888"/>
            <a:ext cx="7772400" cy="654050"/>
          </a:xfrm>
        </p:spPr>
        <p:txBody>
          <a:bodyPr/>
          <a:lstStyle/>
          <a:p>
            <a:pPr algn="l" eaLnBrk="1" hangingPunct="1"/>
            <a:r>
              <a:rPr kumimoji="0" lang="zh-CN" altLang="en-US" sz="2800">
                <a:solidFill>
                  <a:srgbClr val="800080"/>
                </a:solidFill>
                <a:latin typeface="隶书" panose="02010509060101010101" pitchFamily="49" charset="-122"/>
                <a:ea typeface="隶书" panose="02010509060101010101" pitchFamily="49" charset="-122"/>
                <a:sym typeface="隶书" panose="02010509060101010101" pitchFamily="49" charset="-122"/>
              </a:rPr>
              <a:t>清华大学计算机科学与技术系</a:t>
            </a:r>
            <a:endParaRPr kumimoji="0" lang="zh-CN" altLang="en-US"/>
          </a:p>
        </p:txBody>
      </p:sp>
      <p:sp>
        <p:nvSpPr>
          <p:cNvPr id="5123" name="Text Box 3"/>
          <p:cNvSpPr>
            <a:spLocks noChangeArrowheads="1"/>
          </p:cNvSpPr>
          <p:nvPr/>
        </p:nvSpPr>
        <p:spPr bwMode="auto">
          <a:xfrm>
            <a:off x="1535113" y="1543050"/>
            <a:ext cx="62769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a:spcBef>
                <a:spcPct val="50000"/>
              </a:spcBef>
              <a:buClrTx/>
              <a:buFontTx/>
              <a:buNone/>
            </a:pPr>
            <a:r>
              <a:rPr kumimoji="0" lang="zh-CN" altLang="en-US" sz="8000">
                <a:solidFill>
                  <a:srgbClr val="008000"/>
                </a:solidFill>
                <a:latin typeface="华文隶书" panose="02010800040101010101" pitchFamily="2" charset="-122"/>
                <a:ea typeface="华文隶书" panose="02010800040101010101" pitchFamily="2" charset="-122"/>
                <a:sym typeface="华文隶书" panose="02010800040101010101" pitchFamily="2" charset="-122"/>
              </a:rPr>
              <a:t>信号处理原理</a:t>
            </a:r>
            <a:endParaRPr kumimoji="0" lang="zh-CN" altLang="en-US" sz="2400">
              <a:solidFill>
                <a:srgbClr val="FFFF00"/>
              </a:solidFill>
              <a:ea typeface="方正姚体" panose="02010601030101010101" pitchFamily="2" charset="-122"/>
            </a:endParaRPr>
          </a:p>
        </p:txBody>
      </p:sp>
      <p:sp>
        <p:nvSpPr>
          <p:cNvPr id="5124" name="Text Box 4"/>
          <p:cNvSpPr>
            <a:spLocks noChangeArrowheads="1"/>
          </p:cNvSpPr>
          <p:nvPr/>
        </p:nvSpPr>
        <p:spPr bwMode="auto">
          <a:xfrm>
            <a:off x="1219296" y="3359150"/>
            <a:ext cx="6775255" cy="147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a:spcBef>
                <a:spcPct val="50000"/>
              </a:spcBef>
              <a:buClrTx/>
              <a:buFontTx/>
              <a:buNone/>
            </a:pPr>
            <a:r>
              <a:rPr kumimoji="0" lang="zh-CN" altLang="en-US" sz="3600" b="1" dirty="0">
                <a:solidFill>
                  <a:srgbClr val="000066"/>
                </a:solidFill>
                <a:latin typeface="华文楷体" panose="02010600040101010101" pitchFamily="2" charset="-122"/>
                <a:ea typeface="华文楷体" panose="02010600040101010101" pitchFamily="2" charset="-122"/>
                <a:sym typeface="华文楷体" panose="02010600040101010101" pitchFamily="2" charset="-122"/>
              </a:rPr>
              <a:t>贾珈</a:t>
            </a:r>
            <a:endParaRPr kumimoji="0" lang="en-US" altLang="zh-CN" sz="3600" b="1" dirty="0">
              <a:solidFill>
                <a:srgbClr val="000066"/>
              </a:solidFill>
              <a:latin typeface="华文楷体" panose="02010600040101010101" pitchFamily="2" charset="-122"/>
              <a:ea typeface="华文楷体" panose="02010600040101010101" pitchFamily="2" charset="-122"/>
              <a:sym typeface="华文楷体" panose="02010600040101010101" pitchFamily="2" charset="-122"/>
            </a:endParaRPr>
          </a:p>
          <a:p>
            <a:pPr algn="ctr">
              <a:spcBef>
                <a:spcPct val="50000"/>
              </a:spcBef>
              <a:buClrTx/>
              <a:buFontTx/>
              <a:buNone/>
            </a:pPr>
            <a:r>
              <a:rPr kumimoji="0" lang="en-US" altLang="zh-CN" sz="3600" b="1" dirty="0">
                <a:solidFill>
                  <a:srgbClr val="000066"/>
                </a:solidFill>
                <a:latin typeface="华文楷体" panose="02010600040101010101" pitchFamily="2" charset="-122"/>
                <a:ea typeface="华文楷体" panose="02010600040101010101" pitchFamily="2" charset="-122"/>
                <a:sym typeface="华文楷体" panose="02010600040101010101" pitchFamily="2" charset="-122"/>
              </a:rPr>
              <a:t>2021.09.23</a:t>
            </a:r>
          </a:p>
        </p:txBody>
      </p:sp>
    </p:spTree>
    <p:extLst>
      <p:ext uri="{BB962C8B-B14F-4D97-AF65-F5344CB8AC3E}">
        <p14:creationId xmlns:p14="http://schemas.microsoft.com/office/powerpoint/2010/main" val="863104928"/>
      </p:ext>
    </p:extLst>
  </p:cSld>
  <p:clrMapOvr>
    <a:masterClrMapping/>
  </p:clrMapOvr>
  <p:transition advTm="664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10</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波形变换</a:t>
            </a:r>
            <a:endParaRPr kumimoji="0" lang="zh-CN" altLang="en-US" dirty="0"/>
          </a:p>
        </p:txBody>
      </p:sp>
      <p:sp>
        <p:nvSpPr>
          <p:cNvPr id="25" name="Rectangle 69"/>
          <p:cNvSpPr>
            <a:spLocks noChangeArrowheads="1"/>
          </p:cNvSpPr>
          <p:nvPr/>
        </p:nvSpPr>
        <p:spPr bwMode="auto">
          <a:xfrm>
            <a:off x="241424" y="914400"/>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例：</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a:lnSpc>
                <a:spcPct val="90000"/>
              </a:lnSpc>
              <a:spcBef>
                <a:spcPct val="0"/>
              </a:spcBef>
              <a:buClrTx/>
              <a:defRPr/>
            </a:pPr>
            <a:endParaRPr kumimoji="0" lang="en-US" altLang="zh-CN" sz="2000" b="1" dirty="0">
              <a:solidFill>
                <a:srgbClr val="A5002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a:lnSpc>
                <a:spcPct val="90000"/>
              </a:lnSpc>
              <a:spcBef>
                <a:spcPct val="0"/>
              </a:spcBef>
              <a:buClrTx/>
              <a:defRPr/>
            </a:pPr>
            <a:endParaRPr kumimoji="0" lang="en-US" altLang="zh-CN" sz="2000" b="1" dirty="0">
              <a:solidFill>
                <a:srgbClr val="A5002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dirty="0">
                <a:solidFill>
                  <a:schemeClr val="bg1"/>
                </a:solidFill>
                <a:ea typeface="宋体" panose="02010600030101010101" pitchFamily="2" charset="-122"/>
                <a:cs typeface="Times New Roman" panose="02020603050405020304" pitchFamily="18" charset="0"/>
              </a:rPr>
              <a:t>(1 - </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a:t>
            </a:r>
          </a:p>
          <a:p>
            <a:pPr marL="0" indent="0">
              <a:lnSpc>
                <a:spcPct val="90000"/>
              </a:lnSpc>
              <a:spcBef>
                <a:spcPct val="0"/>
              </a:spcBef>
              <a:buClrTx/>
              <a:buNone/>
              <a:defRPr/>
            </a:pPr>
            <a:endParaRPr kumimoji="0" lang="en-US" altLang="zh-CN" sz="2000" dirty="0">
              <a:solidFill>
                <a:schemeClr val="bg1"/>
              </a:solidFill>
              <a:latin typeface="宋体" panose="02010600030101010101" pitchFamily="2" charset="-122"/>
              <a:ea typeface="宋体" panose="02010600030101010101" pitchFamily="2" charset="-122"/>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24" y="1054168"/>
            <a:ext cx="4038600" cy="2339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86" y="3917936"/>
            <a:ext cx="4229100" cy="2453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086" y="3917936"/>
            <a:ext cx="4250338" cy="2453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a:extLst>
              <a:ext uri="{FF2B5EF4-FFF2-40B4-BE49-F238E27FC236}">
                <a16:creationId xmlns:a16="http://schemas.microsoft.com/office/drawing/2014/main" id="{74EAD1A4-5E59-C14E-A3DC-B399DA2B0E06}"/>
              </a:ext>
            </a:extLst>
          </p:cNvPr>
          <p:cNvSpPr txBox="1"/>
          <p:nvPr/>
        </p:nvSpPr>
        <p:spPr>
          <a:xfrm>
            <a:off x="4735538" y="4057632"/>
            <a:ext cx="353943" cy="1187416"/>
          </a:xfrm>
          <a:prstGeom prst="rect">
            <a:avLst/>
          </a:prstGeom>
          <a:noFill/>
        </p:spPr>
        <p:txBody>
          <a:bodyPr vert="eaVert" wrap="square" rtlCol="0">
            <a:spAutoFit/>
          </a:bodyPr>
          <a:lstStyle/>
          <a:p>
            <a:r>
              <a:rPr kumimoji="1" lang="zh-CN" altLang="en-US" sz="1100" b="1" dirty="0">
                <a:solidFill>
                  <a:srgbClr val="05A8ED"/>
                </a:solidFill>
              </a:rPr>
              <a:t>平移</a:t>
            </a:r>
          </a:p>
        </p:txBody>
      </p:sp>
      <p:cxnSp>
        <p:nvCxnSpPr>
          <p:cNvPr id="5" name="直线箭头连接符 4">
            <a:extLst>
              <a:ext uri="{FF2B5EF4-FFF2-40B4-BE49-F238E27FC236}">
                <a16:creationId xmlns:a16="http://schemas.microsoft.com/office/drawing/2014/main" id="{278D8B79-F4B3-9645-8807-FECF6A3F7362}"/>
              </a:ext>
            </a:extLst>
          </p:cNvPr>
          <p:cNvCxnSpPr/>
          <p:nvPr/>
        </p:nvCxnSpPr>
        <p:spPr bwMode="auto">
          <a:xfrm flipH="1">
            <a:off x="2755952" y="3393508"/>
            <a:ext cx="977872" cy="524428"/>
          </a:xfrm>
          <a:prstGeom prst="straightConnector1">
            <a:avLst/>
          </a:prstGeom>
          <a:solidFill>
            <a:schemeClr val="accent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3175865-1281-FB40-9F8C-F77B999B0A2D}"/>
                  </a:ext>
                </a:extLst>
              </p:cNvPr>
              <p:cNvSpPr txBox="1"/>
              <p:nvPr/>
            </p:nvSpPr>
            <p:spPr>
              <a:xfrm rot="19794174">
                <a:off x="2469224" y="3331207"/>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𝑓</m:t>
                      </m:r>
                      <m:d>
                        <m:dPr>
                          <m:ctrlPr>
                            <a:rPr kumimoji="1" lang="en-US" altLang="zh-CN" sz="1800" b="0" i="1" smtClean="0">
                              <a:solidFill>
                                <a:schemeClr val="bg1"/>
                              </a:solidFill>
                              <a:latin typeface="Cambria Math" panose="02040503050406030204" pitchFamily="18" charset="0"/>
                            </a:rPr>
                          </m:ctrlPr>
                        </m:dPr>
                        <m:e>
                          <m:r>
                            <a:rPr kumimoji="1" lang="en-US" altLang="zh-CN" sz="1800" b="0" i="1" smtClean="0">
                              <a:solidFill>
                                <a:schemeClr val="bg1"/>
                              </a:solidFill>
                              <a:latin typeface="Cambria Math" panose="02040503050406030204" pitchFamily="18" charset="0"/>
                            </a:rPr>
                            <m:t>𝑡</m:t>
                          </m:r>
                        </m:e>
                      </m:d>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𝑓</m:t>
                      </m:r>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𝑡</m:t>
                      </m:r>
                      <m:r>
                        <a:rPr kumimoji="1" lang="en-US" altLang="zh-CN" sz="1800" b="0" i="1" smtClean="0">
                          <a:solidFill>
                            <a:schemeClr val="bg1"/>
                          </a:solidFill>
                          <a:latin typeface="Cambria Math" panose="02040503050406030204" pitchFamily="18" charset="0"/>
                        </a:rPr>
                        <m:t>)</m:t>
                      </m:r>
                    </m:oMath>
                  </m:oMathPara>
                </a14:m>
                <a:endParaRPr kumimoji="1" lang="zh-CN" altLang="en-US" sz="1800" dirty="0">
                  <a:solidFill>
                    <a:schemeClr val="bg1"/>
                  </a:solidFill>
                </a:endParaRPr>
              </a:p>
            </p:txBody>
          </p:sp>
        </mc:Choice>
        <mc:Fallback xmlns="">
          <p:sp>
            <p:nvSpPr>
              <p:cNvPr id="6" name="文本框 5">
                <a:extLst>
                  <a:ext uri="{FF2B5EF4-FFF2-40B4-BE49-F238E27FC236}">
                    <a16:creationId xmlns:a16="http://schemas.microsoft.com/office/drawing/2014/main" id="{B3175865-1281-FB40-9F8C-F77B999B0A2D}"/>
                  </a:ext>
                </a:extLst>
              </p:cNvPr>
              <p:cNvSpPr txBox="1">
                <a:spLocks noRot="1" noChangeAspect="1" noMove="1" noResize="1" noEditPoints="1" noAdjustHandles="1" noChangeArrowheads="1" noChangeShapeType="1" noTextEdit="1"/>
              </p:cNvSpPr>
              <p:nvPr/>
            </p:nvSpPr>
            <p:spPr>
              <a:xfrm rot="19794174">
                <a:off x="2469224" y="3331207"/>
                <a:ext cx="1397755" cy="276999"/>
              </a:xfrm>
              <a:prstGeom prst="rect">
                <a:avLst/>
              </a:prstGeom>
              <a:blipFill>
                <a:blip r:embed="rId6"/>
                <a:stretch>
                  <a:fillRect l="-4717" t="-5405" r="-8491" b="-13514"/>
                </a:stretch>
              </a:blipFill>
            </p:spPr>
            <p:txBody>
              <a:bodyPr/>
              <a:lstStyle/>
              <a:p>
                <a:r>
                  <a:rPr lang="zh-CN" altLang="en-US">
                    <a:noFill/>
                  </a:rPr>
                  <a:t> </a:t>
                </a:r>
              </a:p>
            </p:txBody>
          </p:sp>
        </mc:Fallback>
      </mc:AlternateContent>
      <p:cxnSp>
        <p:nvCxnSpPr>
          <p:cNvPr id="14" name="直线箭头连接符 13">
            <a:extLst>
              <a:ext uri="{FF2B5EF4-FFF2-40B4-BE49-F238E27FC236}">
                <a16:creationId xmlns:a16="http://schemas.microsoft.com/office/drawing/2014/main" id="{047CEA0C-258E-274F-A921-4C7E8D422711}"/>
              </a:ext>
            </a:extLst>
          </p:cNvPr>
          <p:cNvCxnSpPr/>
          <p:nvPr/>
        </p:nvCxnSpPr>
        <p:spPr bwMode="auto">
          <a:xfrm>
            <a:off x="3865624" y="5172066"/>
            <a:ext cx="1974789" cy="0"/>
          </a:xfrm>
          <a:prstGeom prst="straightConnector1">
            <a:avLst/>
          </a:prstGeom>
          <a:solidFill>
            <a:schemeClr val="accent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A0539B5-EEC6-EC4A-BE8D-36A05AD28966}"/>
                  </a:ext>
                </a:extLst>
              </p:cNvPr>
              <p:cNvSpPr txBox="1"/>
              <p:nvPr/>
            </p:nvSpPr>
            <p:spPr>
              <a:xfrm>
                <a:off x="3871613" y="4898201"/>
                <a:ext cx="21671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𝑓</m:t>
                      </m:r>
                      <m:d>
                        <m:dPr>
                          <m:ctrlPr>
                            <a:rPr kumimoji="1" lang="en-US" altLang="zh-CN" sz="1800" b="0" i="1" smtClean="0">
                              <a:solidFill>
                                <a:schemeClr val="bg1"/>
                              </a:solidFill>
                              <a:latin typeface="Cambria Math" panose="02040503050406030204" pitchFamily="18" charset="0"/>
                            </a:rPr>
                          </m:ctrlPr>
                        </m:dPr>
                        <m:e>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𝑡</m:t>
                          </m:r>
                        </m:e>
                      </m:d>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𝑓</m:t>
                      </m:r>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𝑡</m:t>
                      </m:r>
                      <m:r>
                        <a:rPr kumimoji="1" lang="en-US" altLang="zh-CN" sz="1800" b="0" i="1" smtClean="0">
                          <a:solidFill>
                            <a:schemeClr val="bg1"/>
                          </a:solidFill>
                          <a:latin typeface="Cambria Math" panose="02040503050406030204" pitchFamily="18" charset="0"/>
                        </a:rPr>
                        <m:t>−1))</m:t>
                      </m:r>
                    </m:oMath>
                  </m:oMathPara>
                </a14:m>
                <a:endParaRPr kumimoji="1" lang="zh-CN" altLang="en-US" sz="1800" dirty="0">
                  <a:solidFill>
                    <a:schemeClr val="bg1"/>
                  </a:solidFill>
                </a:endParaRPr>
              </a:p>
            </p:txBody>
          </p:sp>
        </mc:Choice>
        <mc:Fallback xmlns="">
          <p:sp>
            <p:nvSpPr>
              <p:cNvPr id="17" name="文本框 16">
                <a:extLst>
                  <a:ext uri="{FF2B5EF4-FFF2-40B4-BE49-F238E27FC236}">
                    <a16:creationId xmlns:a16="http://schemas.microsoft.com/office/drawing/2014/main" id="{AA0539B5-EEC6-EC4A-BE8D-36A05AD28966}"/>
                  </a:ext>
                </a:extLst>
              </p:cNvPr>
              <p:cNvSpPr txBox="1">
                <a:spLocks noRot="1" noChangeAspect="1" noMove="1" noResize="1" noEditPoints="1" noAdjustHandles="1" noChangeArrowheads="1" noChangeShapeType="1" noTextEdit="1"/>
              </p:cNvSpPr>
              <p:nvPr/>
            </p:nvSpPr>
            <p:spPr>
              <a:xfrm>
                <a:off x="3871613" y="4898201"/>
                <a:ext cx="2167195" cy="276999"/>
              </a:xfrm>
              <a:prstGeom prst="rect">
                <a:avLst/>
              </a:prstGeom>
              <a:blipFill>
                <a:blip r:embed="rId7"/>
                <a:stretch>
                  <a:fillRect l="-2924" t="-4545" r="-2924" b="-36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2665402"/>
      </p:ext>
    </p:extLst>
  </p:cSld>
  <p:clrMapOvr>
    <a:masterClrMapping/>
  </p:clrMapOvr>
  <p:transition advTm="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Rectangle 12"/>
          <p:cNvSpPr txBox="1">
            <a:spLocks noChangeArrowheads="1"/>
          </p:cNvSpPr>
          <p:nvPr/>
        </p:nvSpPr>
        <p:spPr bwMode="auto">
          <a:xfrm>
            <a:off x="5840413" y="152400"/>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波形变换</a:t>
            </a:r>
            <a:endParaRPr kumimoji="0" lang="zh-CN" altLang="en-US" dirty="0"/>
          </a:p>
        </p:txBody>
      </p:sp>
      <p:sp>
        <p:nvSpPr>
          <p:cNvPr id="19" name="Rectangle 39">
            <a:extLst>
              <a:ext uri="{FF2B5EF4-FFF2-40B4-BE49-F238E27FC236}">
                <a16:creationId xmlns:a16="http://schemas.microsoft.com/office/drawing/2014/main" id="{777A48E8-9840-0B45-8DD3-6C6738A62B7C}"/>
              </a:ext>
            </a:extLst>
          </p:cNvPr>
          <p:cNvSpPr>
            <a:spLocks noChangeArrowheads="1"/>
          </p:cNvSpPr>
          <p:nvPr/>
        </p:nvSpPr>
        <p:spPr bwMode="auto">
          <a:xfrm>
            <a:off x="785066" y="1235684"/>
            <a:ext cx="1877438" cy="4247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a:lnSpc>
                <a:spcPct val="90000"/>
              </a:lnSpc>
              <a:buClrTx/>
              <a:buFont typeface="Wingdings" panose="05000000000000000000" pitchFamily="2" charset="2"/>
              <a:buNone/>
            </a:pPr>
            <a:r>
              <a:rPr kumimoji="0" lang="zh-CN" altLang="en-US" sz="2400" b="1" dirty="0">
                <a:solidFill>
                  <a:schemeClr val="accent2"/>
                </a:solidFill>
                <a:ea typeface="方正姚体" panose="02010601030101010101" pitchFamily="2" charset="-122"/>
              </a:rPr>
              <a:t>课堂练习</a:t>
            </a:r>
            <a:r>
              <a:rPr kumimoji="0" lang="en-US" altLang="zh-CN" sz="2400" b="1" dirty="0">
                <a:solidFill>
                  <a:schemeClr val="accent2"/>
                </a:solidFill>
                <a:ea typeface="方正姚体" panose="02010601030101010101" pitchFamily="2" charset="-122"/>
              </a:rPr>
              <a:t>1</a:t>
            </a:r>
            <a:r>
              <a:rPr kumimoji="0" lang="zh-CN" altLang="en-US" sz="2400" b="1" dirty="0">
                <a:solidFill>
                  <a:schemeClr val="accent2"/>
                </a:solidFill>
                <a:ea typeface="方正姚体" panose="02010601030101010101" pitchFamily="2" charset="-122"/>
              </a:rPr>
              <a:t>：</a:t>
            </a:r>
            <a:endParaRPr kumimoji="0" lang="en-US" altLang="zh-CN" sz="2400" dirty="0">
              <a:solidFill>
                <a:schemeClr val="bg1"/>
              </a:solidFill>
              <a:latin typeface="+mn-lt"/>
              <a:ea typeface="方正姚体" panose="02010601030101010101" pitchFamily="2" charset="-122"/>
            </a:endParaRPr>
          </a:p>
        </p:txBody>
      </p: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9"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pic>
        <p:nvPicPr>
          <p:cNvPr id="2" name="图片 1">
            <a:extLst>
              <a:ext uri="{FF2B5EF4-FFF2-40B4-BE49-F238E27FC236}">
                <a16:creationId xmlns:a16="http://schemas.microsoft.com/office/drawing/2014/main" id="{C1A017E7-502E-AA4C-B308-DDDD2D9C40AA}"/>
              </a:ext>
            </a:extLst>
          </p:cNvPr>
          <p:cNvPicPr>
            <a:picLocks noChangeAspect="1"/>
          </p:cNvPicPr>
          <p:nvPr/>
        </p:nvPicPr>
        <p:blipFill>
          <a:blip r:embed="rId12"/>
          <a:stretch>
            <a:fillRect/>
          </a:stretch>
        </p:blipFill>
        <p:spPr>
          <a:xfrm>
            <a:off x="501650" y="1916005"/>
            <a:ext cx="8140700" cy="3124200"/>
          </a:xfrm>
          <a:prstGeom prst="rect">
            <a:avLst/>
          </a:prstGeom>
        </p:spPr>
      </p:pic>
    </p:spTree>
    <p:custDataLst>
      <p:tags r:id="rId1"/>
    </p:custDataLst>
    <p:extLst>
      <p:ext uri="{BB962C8B-B14F-4D97-AF65-F5344CB8AC3E}">
        <p14:creationId xmlns:p14="http://schemas.microsoft.com/office/powerpoint/2010/main" val="38453780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12</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信号运算</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719137" y="996874"/>
            <a:ext cx="7705725" cy="5086350"/>
          </a:xfrm>
          <a:prstGeom prst="rect">
            <a:avLst/>
          </a:prstGeom>
        </p:spPr>
      </p:pic>
      <p:sp>
        <p:nvSpPr>
          <p:cNvPr id="3" name="Rectangle 2"/>
          <p:cNvSpPr/>
          <p:nvPr/>
        </p:nvSpPr>
        <p:spPr bwMode="auto">
          <a:xfrm>
            <a:off x="4711697" y="984320"/>
            <a:ext cx="4121031" cy="2514528"/>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81236467"/>
      </p:ext>
    </p:extLst>
  </p:cSld>
  <p:clrMapOvr>
    <a:masterClrMapping/>
  </p:clrMapOvr>
  <p:transition advTm="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13</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数学运算</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3" y="914472"/>
            <a:ext cx="8755380" cy="5265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a:extLst>
              <a:ext uri="{FF2B5EF4-FFF2-40B4-BE49-F238E27FC236}">
                <a16:creationId xmlns:a16="http://schemas.microsoft.com/office/drawing/2014/main" id="{544E19EE-F1E0-8F45-92F4-1BFAE6DD6DDD}"/>
              </a:ext>
            </a:extLst>
          </p:cNvPr>
          <p:cNvPicPr>
            <a:picLocks noChangeAspect="1"/>
          </p:cNvPicPr>
          <p:nvPr/>
        </p:nvPicPr>
        <p:blipFill>
          <a:blip r:embed="rId4"/>
          <a:stretch>
            <a:fillRect/>
          </a:stretch>
        </p:blipFill>
        <p:spPr>
          <a:xfrm>
            <a:off x="6597592" y="2590824"/>
            <a:ext cx="419088" cy="408611"/>
          </a:xfrm>
          <a:prstGeom prst="rect">
            <a:avLst/>
          </a:prstGeom>
        </p:spPr>
      </p:pic>
    </p:spTree>
    <p:extLst>
      <p:ext uri="{BB962C8B-B14F-4D97-AF65-F5344CB8AC3E}">
        <p14:creationId xmlns:p14="http://schemas.microsoft.com/office/powerpoint/2010/main" val="3274379827"/>
      </p:ext>
    </p:extLst>
  </p:cSld>
  <p:clrMapOvr>
    <a:masterClrMapping/>
  </p:clrMapOvr>
  <p:transition advTm="57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14</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数学运算</a:t>
            </a:r>
            <a:endParaRPr kumimoji="0" lang="zh-CN" altLang="en-US" dirty="0"/>
          </a:p>
        </p:txBody>
      </p:sp>
      <p:sp>
        <p:nvSpPr>
          <p:cNvPr id="25" name="Rectangle 69"/>
          <p:cNvSpPr>
            <a:spLocks noChangeArrowheads="1"/>
          </p:cNvSpPr>
          <p:nvPr/>
        </p:nvSpPr>
        <p:spPr bwMode="auto">
          <a:xfrm>
            <a:off x="241424" y="914400"/>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能量信号与功率信号：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r>
              <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rPr>
              <a:t>    </a:t>
            </a:r>
            <a:r>
              <a:rPr kumimoji="0" lang="zh-CN" altLang="en-US"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rPr>
              <a:t>信号的能量定义：</a:t>
            </a: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r>
              <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rPr>
              <a:t>    </a:t>
            </a:r>
          </a:p>
          <a:p>
            <a:pPr marL="0" indent="0">
              <a:lnSpc>
                <a:spcPct val="90000"/>
              </a:lnSpc>
              <a:spcBef>
                <a:spcPct val="0"/>
              </a:spcBef>
              <a:buClrTx/>
              <a:buNone/>
              <a:defRPr/>
            </a:pPr>
            <a:r>
              <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rPr>
              <a:t>    </a:t>
            </a:r>
          </a:p>
          <a:p>
            <a:pPr marL="0" indent="0">
              <a:lnSpc>
                <a:spcPct val="90000"/>
              </a:lnSpc>
              <a:spcBef>
                <a:spcPct val="0"/>
              </a:spcBef>
              <a:buClrTx/>
              <a:buNone/>
              <a:defRPr/>
            </a:pPr>
            <a:r>
              <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rPr>
              <a:t>    </a:t>
            </a:r>
            <a:r>
              <a:rPr kumimoji="0" lang="zh-CN" altLang="en-US"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rPr>
              <a:t>信号的功率定义：</a:t>
            </a: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84" y="2101888"/>
            <a:ext cx="5280660" cy="1592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644" y="4483024"/>
            <a:ext cx="63246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图片 1">
            <a:extLst>
              <a:ext uri="{FF2B5EF4-FFF2-40B4-BE49-F238E27FC236}">
                <a16:creationId xmlns:a16="http://schemas.microsoft.com/office/drawing/2014/main" id="{425AB4D2-C6FB-8741-9F14-258B3B5335CC}"/>
              </a:ext>
            </a:extLst>
          </p:cNvPr>
          <p:cNvPicPr>
            <a:picLocks noChangeAspect="1"/>
          </p:cNvPicPr>
          <p:nvPr/>
        </p:nvPicPr>
        <p:blipFill>
          <a:blip r:embed="rId5"/>
          <a:stretch>
            <a:fillRect/>
          </a:stretch>
        </p:blipFill>
        <p:spPr>
          <a:xfrm>
            <a:off x="6667440" y="6153364"/>
            <a:ext cx="1816048" cy="347016"/>
          </a:xfrm>
          <a:prstGeom prst="rect">
            <a:avLst/>
          </a:prstGeom>
        </p:spPr>
      </p:pic>
    </p:spTree>
    <p:extLst>
      <p:ext uri="{BB962C8B-B14F-4D97-AF65-F5344CB8AC3E}">
        <p14:creationId xmlns:p14="http://schemas.microsoft.com/office/powerpoint/2010/main" val="3511805197"/>
      </p:ext>
    </p:extLst>
  </p:cSld>
  <p:clrMapOvr>
    <a:masterClrMapping/>
  </p:clrMapOvr>
  <p:transition advTm="57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15</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数学运算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能量信号与功率信号：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lvl="1">
              <a:lnSpc>
                <a:spcPct val="90000"/>
              </a:lnSpc>
              <a:spcBef>
                <a:spcPct val="0"/>
              </a:spcBef>
              <a:buClrTx/>
              <a:defRPr/>
            </a:pPr>
            <a:r>
              <a:rPr lang="zh-CN" altLang="en-US" sz="2800" dirty="0">
                <a:solidFill>
                  <a:schemeClr val="bg1"/>
                </a:solidFill>
              </a:rPr>
              <a:t>如果信号的能量是有限的，则称为能量有限信号，简称</a:t>
            </a:r>
            <a:r>
              <a:rPr lang="zh-CN" altLang="en-US" sz="2800" dirty="0">
                <a:solidFill>
                  <a:srgbClr val="0000FF"/>
                </a:solidFill>
              </a:rPr>
              <a:t>能量信号</a:t>
            </a:r>
            <a:r>
              <a:rPr lang="zh-CN" altLang="en-US" sz="2800" dirty="0">
                <a:solidFill>
                  <a:schemeClr val="bg1"/>
                </a:solidFill>
              </a:rPr>
              <a:t>。</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a:p>
            <a:pPr lvl="1">
              <a:lnSpc>
                <a:spcPct val="90000"/>
              </a:lnSpc>
              <a:spcBef>
                <a:spcPct val="0"/>
              </a:spcBef>
              <a:buClrTx/>
              <a:defRPr/>
            </a:pPr>
            <a:r>
              <a:rPr lang="zh-CN" altLang="en-US" sz="2800" dirty="0">
                <a:solidFill>
                  <a:schemeClr val="bg1"/>
                </a:solidFill>
              </a:rPr>
              <a:t>如果信号的功率是有限的，则称为功率有限信号，简称</a:t>
            </a:r>
            <a:r>
              <a:rPr lang="zh-CN" altLang="en-US" sz="2800" dirty="0">
                <a:solidFill>
                  <a:srgbClr val="0000FF"/>
                </a:solidFill>
              </a:rPr>
              <a:t>功率信号</a:t>
            </a:r>
            <a:r>
              <a:rPr lang="zh-CN" altLang="en-US" sz="2800" dirty="0">
                <a:solidFill>
                  <a:schemeClr val="bg1"/>
                </a:solidFill>
              </a:rPr>
              <a:t>。</a:t>
            </a:r>
            <a:endParaRPr kumimoji="0" lang="en-US" altLang="zh-CN" sz="28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610348"/>
      </p:ext>
    </p:extLst>
  </p:cSld>
  <p:clrMapOvr>
    <a:masterClrMapping/>
  </p:clrMapOvr>
  <p:transition advTm="57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16</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信号运算</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719137" y="996874"/>
            <a:ext cx="7705725" cy="5086350"/>
          </a:xfrm>
          <a:prstGeom prst="rect">
            <a:avLst/>
          </a:prstGeom>
        </p:spPr>
      </p:pic>
      <p:sp>
        <p:nvSpPr>
          <p:cNvPr id="3" name="Rectangle 2"/>
          <p:cNvSpPr/>
          <p:nvPr/>
        </p:nvSpPr>
        <p:spPr bwMode="auto">
          <a:xfrm>
            <a:off x="4711697" y="3708392"/>
            <a:ext cx="4121031" cy="2514528"/>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03512657"/>
      </p:ext>
    </p:extLst>
  </p:cSld>
  <p:clrMapOvr>
    <a:masterClrMapping/>
  </p:clrMapOvr>
  <p:transition advTm="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17</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lvl="1">
              <a:lnSpc>
                <a:spcPct val="90000"/>
              </a:lnSpc>
              <a:spcBef>
                <a:spcPct val="0"/>
              </a:spcBef>
              <a:buClrTx/>
              <a:defRPr/>
            </a:pPr>
            <a:r>
              <a:rPr kumimoji="0" lang="en-US" altLang="zh-CN" sz="2800" dirty="0">
                <a:solidFill>
                  <a:schemeClr val="bg1"/>
                </a:solidFill>
                <a:latin typeface="Lucida Calligraphy" panose="03010101010101010101" pitchFamily="66" charset="0"/>
                <a:ea typeface="宋体" panose="02010600030101010101" pitchFamily="2" charset="-122"/>
              </a:rPr>
              <a:t>f, g</a:t>
            </a:r>
            <a:r>
              <a:rPr kumimoji="0" lang="zh-CN" altLang="en-US" sz="2800" dirty="0">
                <a:solidFill>
                  <a:schemeClr val="bg1"/>
                </a:solidFill>
                <a:ea typeface="宋体" panose="02010600030101010101" pitchFamily="2" charset="-122"/>
                <a:cs typeface="Times New Roman" panose="02020603050405020304" pitchFamily="18" charset="0"/>
              </a:rPr>
              <a:t>为两个</a:t>
            </a:r>
            <a:r>
              <a:rPr kumimoji="0" lang="zh-Hans" altLang="en-US" sz="2800" b="1" dirty="0">
                <a:solidFill>
                  <a:srgbClr val="0000FF"/>
                </a:solidFill>
                <a:ea typeface="宋体" panose="02010600030101010101" pitchFamily="2" charset="-122"/>
                <a:cs typeface="Times New Roman" panose="02020603050405020304" pitchFamily="18" charset="0"/>
              </a:rPr>
              <a:t>连续时间</a:t>
            </a:r>
            <a:r>
              <a:rPr kumimoji="0" lang="zh-CN" altLang="en-US" sz="2800" b="1" dirty="0">
                <a:solidFill>
                  <a:srgbClr val="0000FF"/>
                </a:solidFill>
                <a:ea typeface="宋体" panose="02010600030101010101" pitchFamily="2" charset="-122"/>
                <a:cs typeface="Times New Roman" panose="02020603050405020304" pitchFamily="18" charset="0"/>
              </a:rPr>
              <a:t>信号</a:t>
            </a:r>
            <a:r>
              <a:rPr kumimoji="0" lang="zh-Hans" altLang="en-US" sz="2800" dirty="0">
                <a:solidFill>
                  <a:schemeClr val="bg1"/>
                </a:solidFill>
                <a:ea typeface="宋体" panose="02010600030101010101" pitchFamily="2" charset="-122"/>
                <a:cs typeface="Times New Roman" panose="02020603050405020304" pitchFamily="18" charset="0"/>
              </a:rPr>
              <a:t>函数</a:t>
            </a:r>
            <a:r>
              <a:rPr kumimoji="0" lang="zh-CN" altLang="en-US" sz="2800" dirty="0">
                <a:solidFill>
                  <a:schemeClr val="bg1"/>
                </a:solidFill>
                <a:ea typeface="宋体" panose="02010600030101010101" pitchFamily="2" charset="-122"/>
                <a:cs typeface="Times New Roman" panose="02020603050405020304" pitchFamily="18" charset="0"/>
              </a:rPr>
              <a:t>，</a:t>
            </a:r>
            <a:endParaRPr kumimoji="0" lang="en-US" altLang="zh-CN" sz="2800" dirty="0">
              <a:solidFill>
                <a:schemeClr val="bg1"/>
              </a:solidFill>
              <a:ea typeface="宋体" panose="02010600030101010101" pitchFamily="2" charset="-122"/>
              <a:cs typeface="Times New Roman" panose="02020603050405020304" pitchFamily="18" charset="0"/>
            </a:endParaRPr>
          </a:p>
          <a:p>
            <a:pPr lvl="1">
              <a:lnSpc>
                <a:spcPct val="90000"/>
              </a:lnSpc>
              <a:spcBef>
                <a:spcPct val="0"/>
              </a:spcBef>
              <a:buClrTx/>
              <a:defRPr/>
            </a:pPr>
            <a:endParaRPr kumimoji="0" lang="en-US" altLang="zh-Hans" sz="2800" dirty="0">
              <a:solidFill>
                <a:schemeClr val="bg1"/>
              </a:solidFill>
              <a:ea typeface="宋体" panose="02010600030101010101" pitchFamily="2" charset="-122"/>
              <a:cs typeface="Times New Roman" panose="02020603050405020304" pitchFamily="18" charset="0"/>
            </a:endParaRPr>
          </a:p>
          <a:p>
            <a:pPr marL="457200" lvl="1" indent="0">
              <a:lnSpc>
                <a:spcPct val="90000"/>
              </a:lnSpc>
              <a:spcBef>
                <a:spcPct val="0"/>
              </a:spcBef>
              <a:buClrTx/>
              <a:buNone/>
              <a:defRPr/>
            </a:pPr>
            <a:r>
              <a:rPr kumimoji="0" lang="zh-Hans" altLang="en-US" sz="2800" dirty="0">
                <a:solidFill>
                  <a:schemeClr val="bg1"/>
                </a:solidFill>
                <a:ea typeface="宋体" panose="02010600030101010101" pitchFamily="2" charset="-122"/>
                <a:cs typeface="Times New Roman" panose="02020603050405020304" pitchFamily="18" charset="0"/>
              </a:rPr>
              <a:t>其</a:t>
            </a:r>
            <a:r>
              <a:rPr kumimoji="0" lang="zh-CN" altLang="en-US" sz="2800" dirty="0">
                <a:solidFill>
                  <a:schemeClr val="bg1"/>
                </a:solidFill>
                <a:ea typeface="宋体" panose="02010600030101010101" pitchFamily="2" charset="-122"/>
                <a:cs typeface="Times New Roman" panose="02020603050405020304" pitchFamily="18" charset="0"/>
              </a:rPr>
              <a:t>卷积定义为：</a:t>
            </a:r>
            <a:endParaRPr kumimoji="0" lang="en-US" altLang="zh-CN" sz="2800" dirty="0">
              <a:solidFill>
                <a:schemeClr val="bg1"/>
              </a:solidFill>
              <a:ea typeface="宋体" panose="02010600030101010101" pitchFamily="2" charset="-122"/>
              <a:cs typeface="Times New Roman" panose="02020603050405020304" pitchFamily="18" charset="0"/>
            </a:endParaRPr>
          </a:p>
          <a:p>
            <a:pPr lvl="1">
              <a:lnSpc>
                <a:spcPct val="90000"/>
              </a:lnSpc>
              <a:spcBef>
                <a:spcPct val="0"/>
              </a:spcBef>
              <a:buClrTx/>
              <a:defRPr/>
            </a:pPr>
            <a:endParaRPr kumimoji="0" lang="en-US" altLang="zh-CN" sz="2800" dirty="0">
              <a:solidFill>
                <a:schemeClr val="bg1"/>
              </a:solidFill>
              <a:ea typeface="宋体" panose="02010600030101010101" pitchFamily="2" charset="-122"/>
              <a:cs typeface="Times New Roman" panose="02020603050405020304" pitchFamily="18" charset="0"/>
            </a:endParaRPr>
          </a:p>
          <a:p>
            <a:pPr marL="914400" lvl="2" indent="0">
              <a:lnSpc>
                <a:spcPct val="90000"/>
              </a:lnSpc>
              <a:spcBef>
                <a:spcPct val="0"/>
              </a:spcBef>
              <a:buClrTx/>
              <a:buNone/>
              <a:defRPr/>
            </a:pPr>
            <a:endParaRPr kumimoji="0" lang="en-US" altLang="zh-CN" sz="2800" dirty="0">
              <a:solidFill>
                <a:schemeClr val="bg1"/>
              </a:solidFill>
              <a:ea typeface="宋体" panose="02010600030101010101" pitchFamily="2" charset="-122"/>
              <a:cs typeface="Times New Roman" panose="02020603050405020304" pitchFamily="18" charset="0"/>
            </a:endParaRPr>
          </a:p>
          <a:p>
            <a:pPr lvl="2">
              <a:lnSpc>
                <a:spcPct val="90000"/>
              </a:lnSpc>
              <a:spcBef>
                <a:spcPct val="0"/>
              </a:spcBef>
              <a:buClrTx/>
              <a:defRPr/>
            </a:pPr>
            <a:endParaRPr kumimoji="0" lang="en-US" altLang="zh-CN" sz="28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751B071-A4AF-B642-96AB-06608323CA22}"/>
                  </a:ext>
                </a:extLst>
              </p:cNvPr>
              <p:cNvSpPr txBox="1"/>
              <p:nvPr/>
            </p:nvSpPr>
            <p:spPr>
              <a:xfrm>
                <a:off x="520816" y="5276671"/>
                <a:ext cx="8032520" cy="1200329"/>
              </a:xfrm>
              <a:prstGeom prst="rect">
                <a:avLst/>
              </a:prstGeom>
              <a:noFill/>
            </p:spPr>
            <p:txBody>
              <a:bodyPr wrap="square" rtlCol="0">
                <a:spAutoFit/>
              </a:bodyPr>
              <a:lstStyle/>
              <a:p>
                <a:r>
                  <a:rPr kumimoji="1" lang="zh-Hans" altLang="en-US" dirty="0">
                    <a:solidFill>
                      <a:schemeClr val="bg1"/>
                    </a:solidFill>
                  </a:rPr>
                  <a:t>两个信号的卷积是否存在是有条件的</a:t>
                </a:r>
                <a:r>
                  <a:rPr kumimoji="1" lang="en-US" altLang="zh-Hans" dirty="0">
                    <a:solidFill>
                      <a:schemeClr val="bg1"/>
                    </a:solidFill>
                  </a:rPr>
                  <a:t>: </a:t>
                </a:r>
              </a:p>
              <a:p>
                <a:pPr marL="342900" indent="-342900">
                  <a:buFont typeface="Arial" panose="020B0604020202020204" pitchFamily="34" charset="0"/>
                  <a:buChar char="•"/>
                </a:pPr>
                <a14:m>
                  <m:oMath xmlns:m="http://schemas.openxmlformats.org/officeDocument/2006/math">
                    <m:r>
                      <a:rPr kumimoji="1" lang="en-US" altLang="zh-CN" b="0" i="1" smtClean="0">
                        <a:solidFill>
                          <a:schemeClr val="bg1"/>
                        </a:solidFill>
                        <a:latin typeface="Cambria Math" panose="02040503050406030204" pitchFamily="18" charset="0"/>
                      </a:rPr>
                      <m:t>𝑓</m:t>
                    </m:r>
                  </m:oMath>
                </a14:m>
                <a:r>
                  <a:rPr kumimoji="1" lang="en-US" altLang="zh-CN" dirty="0">
                    <a:solidFill>
                      <a:schemeClr val="bg1"/>
                    </a:solidFill>
                  </a:rPr>
                  <a:t>, </a:t>
                </a:r>
                <a14:m>
                  <m:oMath xmlns:m="http://schemas.openxmlformats.org/officeDocument/2006/math">
                    <m:r>
                      <a:rPr kumimoji="1" lang="en-US" altLang="zh-CN" b="0" i="1" smtClean="0">
                        <a:solidFill>
                          <a:schemeClr val="bg1"/>
                        </a:solidFill>
                        <a:latin typeface="Cambria Math" panose="02040503050406030204" pitchFamily="18" charset="0"/>
                      </a:rPr>
                      <m:t>𝑔</m:t>
                    </m:r>
                  </m:oMath>
                </a14:m>
                <a:r>
                  <a:rPr kumimoji="1" lang="zh-Hans" altLang="en-US" dirty="0">
                    <a:solidFill>
                      <a:schemeClr val="bg1"/>
                    </a:solidFill>
                  </a:rPr>
                  <a:t>是可积函数</a:t>
                </a:r>
                <a:endParaRPr kumimoji="1" lang="en-US" altLang="zh-Hans" dirty="0">
                  <a:solidFill>
                    <a:schemeClr val="bg1"/>
                  </a:solidFill>
                </a:endParaRPr>
              </a:p>
              <a:p>
                <a:pPr marL="342900" indent="-342900">
                  <a:buFont typeface="Arial" panose="020B0604020202020204" pitchFamily="34" charset="0"/>
                  <a:buChar char="•"/>
                </a:pPr>
                <a14:m>
                  <m:oMath xmlns:m="http://schemas.openxmlformats.org/officeDocument/2006/math">
                    <m:r>
                      <a:rPr kumimoji="1" lang="en-US" altLang="zh-CN" i="1">
                        <a:solidFill>
                          <a:schemeClr val="bg1"/>
                        </a:solidFill>
                        <a:latin typeface="Cambria Math" panose="02040503050406030204" pitchFamily="18" charset="0"/>
                      </a:rPr>
                      <m:t>𝑓</m:t>
                    </m:r>
                  </m:oMath>
                </a14:m>
                <a:r>
                  <a:rPr kumimoji="1" lang="en-US" altLang="zh-CN" dirty="0">
                    <a:solidFill>
                      <a:schemeClr val="bg1"/>
                    </a:solidFill>
                  </a:rPr>
                  <a:t>, </a:t>
                </a:r>
                <a14:m>
                  <m:oMath xmlns:m="http://schemas.openxmlformats.org/officeDocument/2006/math">
                    <m:r>
                      <a:rPr kumimoji="1" lang="en-US" altLang="zh-CN" i="1">
                        <a:solidFill>
                          <a:schemeClr val="bg1"/>
                        </a:solidFill>
                        <a:latin typeface="Cambria Math" panose="02040503050406030204" pitchFamily="18" charset="0"/>
                      </a:rPr>
                      <m:t>𝑔</m:t>
                    </m:r>
                  </m:oMath>
                </a14:m>
                <a:r>
                  <a:rPr kumimoji="1" lang="zh-Hans" altLang="en-US" dirty="0">
                    <a:solidFill>
                      <a:schemeClr val="bg1"/>
                    </a:solidFill>
                  </a:rPr>
                  <a:t>卷积运算得到的结果是有界的</a:t>
                </a:r>
                <a:endParaRPr kumimoji="1" lang="en-US" altLang="zh-Hans" dirty="0">
                  <a:solidFill>
                    <a:schemeClr val="bg1"/>
                  </a:solidFill>
                </a:endParaRPr>
              </a:p>
            </p:txBody>
          </p:sp>
        </mc:Choice>
        <mc:Fallback xmlns="">
          <p:sp>
            <p:nvSpPr>
              <p:cNvPr id="2" name="文本框 1">
                <a:extLst>
                  <a:ext uri="{FF2B5EF4-FFF2-40B4-BE49-F238E27FC236}">
                    <a16:creationId xmlns:a16="http://schemas.microsoft.com/office/drawing/2014/main" id="{9751B071-A4AF-B642-96AB-06608323CA22}"/>
                  </a:ext>
                </a:extLst>
              </p:cNvPr>
              <p:cNvSpPr txBox="1">
                <a:spLocks noRot="1" noChangeAspect="1" noMove="1" noResize="1" noEditPoints="1" noAdjustHandles="1" noChangeArrowheads="1" noChangeShapeType="1" noTextEdit="1"/>
              </p:cNvSpPr>
              <p:nvPr/>
            </p:nvSpPr>
            <p:spPr>
              <a:xfrm>
                <a:off x="520816" y="5276671"/>
                <a:ext cx="8032520" cy="1200329"/>
              </a:xfrm>
              <a:prstGeom prst="rect">
                <a:avLst/>
              </a:prstGeom>
              <a:blipFill>
                <a:blip r:embed="rId3"/>
                <a:stretch>
                  <a:fillRect l="-1138" t="-5584" b="-1116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129A2E9-75FC-8F46-8374-79D7DA81EFA7}"/>
              </a:ext>
            </a:extLst>
          </p:cNvPr>
          <p:cNvPicPr>
            <a:picLocks noChangeAspect="1"/>
          </p:cNvPicPr>
          <p:nvPr/>
        </p:nvPicPr>
        <p:blipFill>
          <a:blip r:embed="rId4"/>
          <a:stretch>
            <a:fillRect/>
          </a:stretch>
        </p:blipFill>
        <p:spPr>
          <a:xfrm>
            <a:off x="1917776" y="3079760"/>
            <a:ext cx="4960024" cy="1916755"/>
          </a:xfrm>
          <a:prstGeom prst="rect">
            <a:avLst/>
          </a:prstGeom>
        </p:spPr>
      </p:pic>
    </p:spTree>
    <p:extLst>
      <p:ext uri="{BB962C8B-B14F-4D97-AF65-F5344CB8AC3E}">
        <p14:creationId xmlns:p14="http://schemas.microsoft.com/office/powerpoint/2010/main" val="3471828448"/>
      </p:ext>
    </p:extLst>
  </p:cSld>
  <p:clrMapOvr>
    <a:masterClrMapping/>
  </p:clrMapOvr>
  <p:transition advTm="57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18</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lvl="1">
              <a:lnSpc>
                <a:spcPct val="90000"/>
              </a:lnSpc>
              <a:spcBef>
                <a:spcPct val="0"/>
              </a:spcBef>
              <a:buClrTx/>
              <a:defRPr/>
            </a:pPr>
            <a:r>
              <a:rPr kumimoji="0" lang="en-US" altLang="zh-CN" sz="2800" dirty="0">
                <a:solidFill>
                  <a:schemeClr val="bg1"/>
                </a:solidFill>
                <a:latin typeface="Lucida Calligraphy" panose="03010101010101010101" pitchFamily="66" charset="0"/>
                <a:ea typeface="宋体" panose="02010600030101010101" pitchFamily="2" charset="-122"/>
              </a:rPr>
              <a:t>f, g</a:t>
            </a:r>
            <a:r>
              <a:rPr kumimoji="0" lang="zh-CN" altLang="en-US" sz="2800" dirty="0">
                <a:solidFill>
                  <a:schemeClr val="bg1"/>
                </a:solidFill>
                <a:ea typeface="宋体" panose="02010600030101010101" pitchFamily="2" charset="-122"/>
                <a:cs typeface="Times New Roman" panose="02020603050405020304" pitchFamily="18" charset="0"/>
              </a:rPr>
              <a:t>为两个</a:t>
            </a:r>
            <a:r>
              <a:rPr kumimoji="0" lang="zh-Hans" altLang="en-US" sz="2800" b="1" dirty="0">
                <a:solidFill>
                  <a:srgbClr val="0000FF"/>
                </a:solidFill>
                <a:ea typeface="宋体" panose="02010600030101010101" pitchFamily="2" charset="-122"/>
                <a:cs typeface="Times New Roman" panose="02020603050405020304" pitchFamily="18" charset="0"/>
              </a:rPr>
              <a:t>离散时间</a:t>
            </a:r>
            <a:r>
              <a:rPr kumimoji="0" lang="zh-CN" altLang="en-US" sz="2800" b="1" dirty="0">
                <a:solidFill>
                  <a:srgbClr val="0000FF"/>
                </a:solidFill>
                <a:ea typeface="宋体" panose="02010600030101010101" pitchFamily="2" charset="-122"/>
                <a:cs typeface="Times New Roman" panose="02020603050405020304" pitchFamily="18" charset="0"/>
              </a:rPr>
              <a:t>信号</a:t>
            </a:r>
            <a:r>
              <a:rPr kumimoji="0" lang="zh-CN" altLang="en-US" sz="2800" dirty="0">
                <a:solidFill>
                  <a:schemeClr val="bg1"/>
                </a:solidFill>
                <a:ea typeface="宋体" panose="02010600030101010101" pitchFamily="2" charset="-122"/>
                <a:cs typeface="Times New Roman" panose="02020603050405020304" pitchFamily="18" charset="0"/>
              </a:rPr>
              <a:t>，</a:t>
            </a:r>
            <a:r>
              <a:rPr kumimoji="0" lang="en-US" altLang="zh-CN" sz="2800" dirty="0">
                <a:solidFill>
                  <a:schemeClr val="bg1"/>
                </a:solidFill>
                <a:latin typeface="Lucida Calligraphy" panose="03010101010101010101" pitchFamily="66" charset="0"/>
                <a:ea typeface="宋体" panose="02010600030101010101" pitchFamily="2" charset="-122"/>
              </a:rPr>
              <a:t>f, g</a:t>
            </a:r>
            <a:r>
              <a:rPr kumimoji="0" lang="zh-Hans" altLang="en-US" sz="2800" dirty="0">
                <a:solidFill>
                  <a:schemeClr val="bg1"/>
                </a:solidFill>
                <a:ea typeface="宋体" panose="02010600030101010101" pitchFamily="2" charset="-122"/>
                <a:cs typeface="Times New Roman" panose="02020603050405020304" pitchFamily="18" charset="0"/>
              </a:rPr>
              <a:t>为</a:t>
            </a:r>
            <a:r>
              <a:rPr kumimoji="0" lang="en-US" altLang="zh-Hans" sz="2800" dirty="0">
                <a:solidFill>
                  <a:schemeClr val="bg1"/>
                </a:solidFill>
                <a:ea typeface="宋体" panose="02010600030101010101" pitchFamily="2" charset="-122"/>
                <a:cs typeface="Times New Roman" panose="02020603050405020304" pitchFamily="18" charset="0"/>
              </a:rPr>
              <a:t>Z</a:t>
            </a:r>
            <a:r>
              <a:rPr kumimoji="0" lang="zh-Hans" altLang="en-US" sz="2800" dirty="0">
                <a:solidFill>
                  <a:schemeClr val="bg1"/>
                </a:solidFill>
                <a:ea typeface="宋体" panose="02010600030101010101" pitchFamily="2" charset="-122"/>
                <a:cs typeface="Times New Roman" panose="02020603050405020304" pitchFamily="18" charset="0"/>
              </a:rPr>
              <a:t>上离散序列，</a:t>
            </a:r>
            <a:endParaRPr kumimoji="0" lang="en-US" altLang="zh-Hans" sz="2800" dirty="0">
              <a:solidFill>
                <a:schemeClr val="bg1"/>
              </a:solidFill>
              <a:ea typeface="宋体" panose="02010600030101010101" pitchFamily="2" charset="-122"/>
              <a:cs typeface="Times New Roman" panose="02020603050405020304" pitchFamily="18" charset="0"/>
            </a:endParaRPr>
          </a:p>
          <a:p>
            <a:pPr marL="457200" lvl="1" indent="0">
              <a:lnSpc>
                <a:spcPct val="90000"/>
              </a:lnSpc>
              <a:spcBef>
                <a:spcPct val="0"/>
              </a:spcBef>
              <a:buClrTx/>
              <a:buNone/>
              <a:defRPr/>
            </a:pPr>
            <a:endParaRPr kumimoji="0" lang="en-US" altLang="zh-Hans" sz="2800" dirty="0">
              <a:solidFill>
                <a:schemeClr val="bg1"/>
              </a:solidFill>
              <a:ea typeface="宋体" panose="02010600030101010101" pitchFamily="2" charset="-122"/>
              <a:cs typeface="Times New Roman" panose="02020603050405020304" pitchFamily="18" charset="0"/>
            </a:endParaRPr>
          </a:p>
          <a:p>
            <a:pPr marL="457200" lvl="1" indent="0">
              <a:lnSpc>
                <a:spcPct val="90000"/>
              </a:lnSpc>
              <a:spcBef>
                <a:spcPct val="0"/>
              </a:spcBef>
              <a:buClrTx/>
              <a:buNone/>
              <a:defRPr/>
            </a:pPr>
            <a:r>
              <a:rPr kumimoji="0" lang="zh-Hans" altLang="en-US" sz="2800" dirty="0">
                <a:solidFill>
                  <a:schemeClr val="bg1"/>
                </a:solidFill>
                <a:ea typeface="宋体" panose="02010600030101010101" pitchFamily="2" charset="-122"/>
                <a:cs typeface="Times New Roman" panose="02020603050405020304" pitchFamily="18" charset="0"/>
              </a:rPr>
              <a:t>其卷积</a:t>
            </a:r>
            <a:r>
              <a:rPr kumimoji="0" lang="zh-CN" altLang="en-US" sz="2800" dirty="0">
                <a:solidFill>
                  <a:schemeClr val="bg1"/>
                </a:solidFill>
                <a:ea typeface="宋体" panose="02010600030101010101" pitchFamily="2" charset="-122"/>
                <a:cs typeface="Times New Roman" panose="02020603050405020304" pitchFamily="18" charset="0"/>
              </a:rPr>
              <a:t>定义为：</a:t>
            </a:r>
            <a:endParaRPr kumimoji="0" lang="en-US" altLang="zh-CN" sz="2800" dirty="0">
              <a:solidFill>
                <a:schemeClr val="bg1"/>
              </a:solidFill>
              <a:ea typeface="宋体" panose="02010600030101010101" pitchFamily="2" charset="-122"/>
              <a:cs typeface="Times New Roman" panose="02020603050405020304" pitchFamily="18" charset="0"/>
            </a:endParaRPr>
          </a:p>
          <a:p>
            <a:pPr lvl="1">
              <a:lnSpc>
                <a:spcPct val="90000"/>
              </a:lnSpc>
              <a:spcBef>
                <a:spcPct val="0"/>
              </a:spcBef>
              <a:buClrTx/>
              <a:defRPr/>
            </a:pPr>
            <a:endParaRPr kumimoji="0" lang="en-US" altLang="zh-CN" sz="2800" dirty="0">
              <a:solidFill>
                <a:schemeClr val="bg1"/>
              </a:solidFill>
              <a:ea typeface="宋体" panose="02010600030101010101" pitchFamily="2" charset="-122"/>
              <a:cs typeface="Times New Roman" panose="02020603050405020304" pitchFamily="18" charset="0"/>
            </a:endParaRPr>
          </a:p>
          <a:p>
            <a:pPr marL="914400" lvl="2" indent="0">
              <a:lnSpc>
                <a:spcPct val="90000"/>
              </a:lnSpc>
              <a:spcBef>
                <a:spcPct val="0"/>
              </a:spcBef>
              <a:buClrTx/>
              <a:buNone/>
              <a:defRPr/>
            </a:pPr>
            <a:endParaRPr kumimoji="0" lang="en-US" altLang="zh-CN" sz="28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EF6A0A42-18D1-BD47-81DF-FFC2597E3015}"/>
              </a:ext>
            </a:extLst>
          </p:cNvPr>
          <p:cNvPicPr>
            <a:picLocks noChangeAspect="1"/>
          </p:cNvPicPr>
          <p:nvPr/>
        </p:nvPicPr>
        <p:blipFill>
          <a:blip r:embed="rId3"/>
          <a:stretch>
            <a:fillRect/>
          </a:stretch>
        </p:blipFill>
        <p:spPr>
          <a:xfrm>
            <a:off x="1737588" y="3289304"/>
            <a:ext cx="5808519" cy="1327112"/>
          </a:xfrm>
          <a:prstGeom prst="rect">
            <a:avLst/>
          </a:prstGeom>
        </p:spPr>
      </p:pic>
    </p:spTree>
    <p:extLst>
      <p:ext uri="{BB962C8B-B14F-4D97-AF65-F5344CB8AC3E}">
        <p14:creationId xmlns:p14="http://schemas.microsoft.com/office/powerpoint/2010/main" val="1816157313"/>
      </p:ext>
    </p:extLst>
  </p:cSld>
  <p:clrMapOvr>
    <a:masterClrMapping/>
  </p:clrMapOvr>
  <p:transition advTm="57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19</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stretch>
            <a:fillRect/>
          </a:stretch>
        </p:blipFill>
        <p:spPr>
          <a:xfrm>
            <a:off x="5902512" y="4916157"/>
            <a:ext cx="2686050" cy="1671638"/>
          </a:xfrm>
          <a:prstGeom prst="rect">
            <a:avLst/>
          </a:prstGeom>
        </p:spPr>
      </p:pic>
      <p:pic>
        <p:nvPicPr>
          <p:cNvPr id="13" name="图片 12"/>
          <p:cNvPicPr>
            <a:picLocks noChangeAspect="1"/>
          </p:cNvPicPr>
          <p:nvPr/>
        </p:nvPicPr>
        <p:blipFill>
          <a:blip r:embed="rId4"/>
          <a:stretch>
            <a:fillRect/>
          </a:stretch>
        </p:blipFill>
        <p:spPr>
          <a:xfrm>
            <a:off x="450968" y="1458008"/>
            <a:ext cx="5429250" cy="1724025"/>
          </a:xfrm>
          <a:prstGeom prst="rect">
            <a:avLst/>
          </a:prstGeom>
        </p:spPr>
      </p:pic>
      <p:pic>
        <p:nvPicPr>
          <p:cNvPr id="14" name="图片 13"/>
          <p:cNvPicPr>
            <a:picLocks noChangeAspect="1"/>
          </p:cNvPicPr>
          <p:nvPr/>
        </p:nvPicPr>
        <p:blipFill>
          <a:blip r:embed="rId5"/>
          <a:stretch>
            <a:fillRect/>
          </a:stretch>
        </p:blipFill>
        <p:spPr>
          <a:xfrm>
            <a:off x="3146285" y="3182033"/>
            <a:ext cx="2724150" cy="3448050"/>
          </a:xfrm>
          <a:prstGeom prst="rect">
            <a:avLst/>
          </a:prstGeom>
        </p:spPr>
      </p:pic>
      <p:sp>
        <p:nvSpPr>
          <p:cNvPr id="26" name="右箭头 25"/>
          <p:cNvSpPr/>
          <p:nvPr/>
        </p:nvSpPr>
        <p:spPr bwMode="auto">
          <a:xfrm rot="5400000">
            <a:off x="4368664" y="3115001"/>
            <a:ext cx="279392" cy="200956"/>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28" name="右箭头 27"/>
          <p:cNvSpPr/>
          <p:nvPr/>
        </p:nvSpPr>
        <p:spPr bwMode="auto">
          <a:xfrm rot="5400000">
            <a:off x="4368664" y="4815679"/>
            <a:ext cx="279392" cy="200956"/>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29" name="右箭头 28"/>
          <p:cNvSpPr/>
          <p:nvPr/>
        </p:nvSpPr>
        <p:spPr bwMode="auto">
          <a:xfrm>
            <a:off x="5735631" y="5651498"/>
            <a:ext cx="279392" cy="200956"/>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20" name="右箭头 19">
            <a:extLst>
              <a:ext uri="{FF2B5EF4-FFF2-40B4-BE49-F238E27FC236}">
                <a16:creationId xmlns:a16="http://schemas.microsoft.com/office/drawing/2014/main" id="{C6009BEA-4810-884D-B266-082E35284D32}"/>
              </a:ext>
            </a:extLst>
          </p:cNvPr>
          <p:cNvSpPr/>
          <p:nvPr/>
        </p:nvSpPr>
        <p:spPr bwMode="auto">
          <a:xfrm rot="16200000">
            <a:off x="1335366" y="3769442"/>
            <a:ext cx="580568" cy="393619"/>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pic>
        <p:nvPicPr>
          <p:cNvPr id="24" name="图片 23">
            <a:extLst>
              <a:ext uri="{FF2B5EF4-FFF2-40B4-BE49-F238E27FC236}">
                <a16:creationId xmlns:a16="http://schemas.microsoft.com/office/drawing/2014/main" id="{9042D1C6-5C51-EB46-BAE1-4BABD0BAECEF}"/>
              </a:ext>
            </a:extLst>
          </p:cNvPr>
          <p:cNvPicPr>
            <a:picLocks noChangeAspect="1"/>
          </p:cNvPicPr>
          <p:nvPr/>
        </p:nvPicPr>
        <p:blipFill>
          <a:blip r:embed="rId6"/>
          <a:stretch>
            <a:fillRect/>
          </a:stretch>
        </p:blipFill>
        <p:spPr>
          <a:xfrm>
            <a:off x="5865234" y="3049971"/>
            <a:ext cx="163838" cy="180222"/>
          </a:xfrm>
          <a:prstGeom prst="rect">
            <a:avLst/>
          </a:prstGeom>
        </p:spPr>
      </p:pic>
      <p:pic>
        <p:nvPicPr>
          <p:cNvPr id="27" name="图片 26">
            <a:extLst>
              <a:ext uri="{FF2B5EF4-FFF2-40B4-BE49-F238E27FC236}">
                <a16:creationId xmlns:a16="http://schemas.microsoft.com/office/drawing/2014/main" id="{75CE13D9-B6B8-3746-82D4-ED9E38F0F70C}"/>
              </a:ext>
            </a:extLst>
          </p:cNvPr>
          <p:cNvPicPr>
            <a:picLocks noChangeAspect="1"/>
          </p:cNvPicPr>
          <p:nvPr/>
        </p:nvPicPr>
        <p:blipFill>
          <a:blip r:embed="rId6"/>
          <a:stretch>
            <a:fillRect/>
          </a:stretch>
        </p:blipFill>
        <p:spPr>
          <a:xfrm>
            <a:off x="5855506" y="4659735"/>
            <a:ext cx="163838" cy="180222"/>
          </a:xfrm>
          <a:prstGeom prst="rect">
            <a:avLst/>
          </a:prstGeom>
        </p:spPr>
      </p:pic>
      <p:pic>
        <p:nvPicPr>
          <p:cNvPr id="30" name="图片 29">
            <a:extLst>
              <a:ext uri="{FF2B5EF4-FFF2-40B4-BE49-F238E27FC236}">
                <a16:creationId xmlns:a16="http://schemas.microsoft.com/office/drawing/2014/main" id="{AE0DF6A6-32FC-494B-B258-C87C7B9691DB}"/>
              </a:ext>
            </a:extLst>
          </p:cNvPr>
          <p:cNvPicPr>
            <a:picLocks noChangeAspect="1"/>
          </p:cNvPicPr>
          <p:nvPr/>
        </p:nvPicPr>
        <p:blipFill>
          <a:blip r:embed="rId6"/>
          <a:stretch>
            <a:fillRect/>
          </a:stretch>
        </p:blipFill>
        <p:spPr>
          <a:xfrm>
            <a:off x="5735631" y="6583250"/>
            <a:ext cx="163838" cy="180222"/>
          </a:xfrm>
          <a:prstGeom prst="rect">
            <a:avLst/>
          </a:prstGeom>
        </p:spPr>
      </p:pic>
      <p:pic>
        <p:nvPicPr>
          <p:cNvPr id="32" name="图片 31">
            <a:extLst>
              <a:ext uri="{FF2B5EF4-FFF2-40B4-BE49-F238E27FC236}">
                <a16:creationId xmlns:a16="http://schemas.microsoft.com/office/drawing/2014/main" id="{01E69AB5-98DE-7442-9543-5D9B3D664E66}"/>
              </a:ext>
            </a:extLst>
          </p:cNvPr>
          <p:cNvPicPr>
            <a:picLocks noChangeAspect="1"/>
          </p:cNvPicPr>
          <p:nvPr/>
        </p:nvPicPr>
        <p:blipFill>
          <a:blip r:embed="rId6"/>
          <a:stretch>
            <a:fillRect/>
          </a:stretch>
        </p:blipFill>
        <p:spPr>
          <a:xfrm>
            <a:off x="8440793" y="6574864"/>
            <a:ext cx="163838" cy="180222"/>
          </a:xfrm>
          <a:prstGeom prst="rect">
            <a:avLst/>
          </a:prstGeom>
        </p:spPr>
      </p:pic>
      <p:grpSp>
        <p:nvGrpSpPr>
          <p:cNvPr id="7" name="组合 6"/>
          <p:cNvGrpSpPr/>
          <p:nvPr/>
        </p:nvGrpSpPr>
        <p:grpSpPr>
          <a:xfrm>
            <a:off x="6239490" y="1458008"/>
            <a:ext cx="2776061" cy="2809168"/>
            <a:chOff x="6239490" y="1458008"/>
            <a:chExt cx="2776061" cy="2809168"/>
          </a:xfrm>
        </p:grpSpPr>
        <p:pic>
          <p:nvPicPr>
            <p:cNvPr id="12" name="图片 11"/>
            <p:cNvPicPr>
              <a:picLocks noChangeAspect="1"/>
            </p:cNvPicPr>
            <p:nvPr/>
          </p:nvPicPr>
          <p:blipFill>
            <a:blip r:embed="rId7"/>
            <a:stretch>
              <a:fillRect/>
            </a:stretch>
          </p:blipFill>
          <p:spPr>
            <a:xfrm>
              <a:off x="6239490" y="1458008"/>
              <a:ext cx="2776061" cy="1633728"/>
            </a:xfrm>
            <a:prstGeom prst="rect">
              <a:avLst/>
            </a:prstGeom>
          </p:spPr>
        </p:pic>
        <p:sp>
          <p:nvSpPr>
            <p:cNvPr id="22" name="右箭头 21">
              <a:extLst>
                <a:ext uri="{FF2B5EF4-FFF2-40B4-BE49-F238E27FC236}">
                  <a16:creationId xmlns:a16="http://schemas.microsoft.com/office/drawing/2014/main" id="{9F97BDE6-7740-E840-92A7-1A5D9A5CA86F}"/>
                </a:ext>
              </a:extLst>
            </p:cNvPr>
            <p:cNvSpPr/>
            <p:nvPr/>
          </p:nvSpPr>
          <p:spPr bwMode="auto">
            <a:xfrm rot="16200000">
              <a:off x="7309039" y="3780082"/>
              <a:ext cx="580568" cy="393619"/>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0A886BC4-5055-4244-9E6E-677D8A322FE5}"/>
                </a:ext>
              </a:extLst>
            </p:cNvPr>
            <p:cNvPicPr>
              <a:picLocks noChangeAspect="1"/>
            </p:cNvPicPr>
            <p:nvPr/>
          </p:nvPicPr>
          <p:blipFill>
            <a:blip r:embed="rId8"/>
            <a:stretch>
              <a:fillRect/>
            </a:stretch>
          </p:blipFill>
          <p:spPr>
            <a:xfrm>
              <a:off x="8775295" y="3131510"/>
              <a:ext cx="189318" cy="212983"/>
            </a:xfrm>
            <a:prstGeom prst="rect">
              <a:avLst/>
            </a:prstGeom>
          </p:spPr>
        </p:pic>
      </p:grpSp>
      <p:grpSp>
        <p:nvGrpSpPr>
          <p:cNvPr id="5" name="组合 4"/>
          <p:cNvGrpSpPr/>
          <p:nvPr/>
        </p:nvGrpSpPr>
        <p:grpSpPr>
          <a:xfrm>
            <a:off x="533448" y="4460184"/>
            <a:ext cx="2362200" cy="2150124"/>
            <a:chOff x="533448" y="4460184"/>
            <a:chExt cx="2362200" cy="2150124"/>
          </a:xfrm>
        </p:grpSpPr>
        <p:pic>
          <p:nvPicPr>
            <p:cNvPr id="17" name="图片 16"/>
            <p:cNvPicPr>
              <a:picLocks noChangeAspect="1"/>
            </p:cNvPicPr>
            <p:nvPr/>
          </p:nvPicPr>
          <p:blipFill>
            <a:blip r:embed="rId9"/>
            <a:stretch>
              <a:fillRect/>
            </a:stretch>
          </p:blipFill>
          <p:spPr>
            <a:xfrm>
              <a:off x="533448" y="4895808"/>
              <a:ext cx="2362200" cy="1714500"/>
            </a:xfrm>
            <a:prstGeom prst="rect">
              <a:avLst/>
            </a:prstGeom>
          </p:spPr>
        </p:pic>
        <p:sp>
          <p:nvSpPr>
            <p:cNvPr id="3" name="矩形 2"/>
            <p:cNvSpPr/>
            <p:nvPr/>
          </p:nvSpPr>
          <p:spPr>
            <a:xfrm>
              <a:off x="901994" y="4460184"/>
              <a:ext cx="1563248" cy="369332"/>
            </a:xfrm>
            <a:prstGeom prst="rect">
              <a:avLst/>
            </a:prstGeom>
          </p:spPr>
          <p:txBody>
            <a:bodyPr wrap="none">
              <a:spAutoFit/>
            </a:bodyPr>
            <a:lstStyle/>
            <a:p>
              <a:r>
                <a:rPr lang="en-US" altLang="zh-CN" sz="1800" i="1" dirty="0">
                  <a:solidFill>
                    <a:schemeClr val="bg1"/>
                  </a:solidFill>
                  <a:latin typeface="+mn-lt"/>
                </a:rPr>
                <a:t>g</a:t>
              </a:r>
              <a:r>
                <a:rPr lang="en-US" altLang="zh-CN" sz="1800" dirty="0">
                  <a:solidFill>
                    <a:schemeClr val="bg1"/>
                  </a:solidFill>
                  <a:latin typeface="+mn-lt"/>
                </a:rPr>
                <a:t>(</a:t>
              </a:r>
              <a:r>
                <a:rPr lang="en-US" altLang="zh-CN" sz="1800" i="1" dirty="0">
                  <a:solidFill>
                    <a:schemeClr val="bg1"/>
                  </a:solidFill>
                  <a:latin typeface="+mn-lt"/>
                </a:rPr>
                <a:t>t</a:t>
              </a:r>
              <a:r>
                <a:rPr lang="en-US" altLang="zh-CN" sz="1800" dirty="0">
                  <a:solidFill>
                    <a:schemeClr val="bg1"/>
                  </a:solidFill>
                  <a:latin typeface="+mn-lt"/>
                </a:rPr>
                <a:t>)             </a:t>
              </a:r>
              <a:r>
                <a:rPr lang="en-US" altLang="zh-CN" sz="1800" i="1" dirty="0">
                  <a:solidFill>
                    <a:schemeClr val="bg1"/>
                  </a:solidFill>
                </a:rPr>
                <a:t>f</a:t>
              </a:r>
              <a:r>
                <a:rPr lang="en-US" altLang="zh-CN" sz="1800" dirty="0">
                  <a:solidFill>
                    <a:schemeClr val="bg1"/>
                  </a:solidFill>
                </a:rPr>
                <a:t>(</a:t>
              </a:r>
              <a:r>
                <a:rPr lang="en-US" altLang="zh-CN" sz="1800" i="1" dirty="0">
                  <a:solidFill>
                    <a:schemeClr val="bg1"/>
                  </a:solidFill>
                </a:rPr>
                <a:t>t</a:t>
              </a:r>
              <a:r>
                <a:rPr lang="en-US" altLang="zh-CN" sz="1800" dirty="0">
                  <a:solidFill>
                    <a:schemeClr val="bg1"/>
                  </a:solidFill>
                </a:rPr>
                <a:t>)</a:t>
              </a:r>
              <a:endParaRPr lang="zh-CN" altLang="en-US" sz="1800" dirty="0">
                <a:latin typeface="+mn-lt"/>
              </a:endParaRPr>
            </a:p>
          </p:txBody>
        </p:sp>
      </p:grpSp>
      <p:sp>
        <p:nvSpPr>
          <p:cNvPr id="31" name="矩形 30"/>
          <p:cNvSpPr/>
          <p:nvPr/>
        </p:nvSpPr>
        <p:spPr>
          <a:xfrm>
            <a:off x="1180558" y="3114996"/>
            <a:ext cx="1736373" cy="369332"/>
          </a:xfrm>
          <a:prstGeom prst="rect">
            <a:avLst/>
          </a:prstGeom>
        </p:spPr>
        <p:txBody>
          <a:bodyPr wrap="none">
            <a:spAutoFit/>
          </a:bodyPr>
          <a:lstStyle/>
          <a:p>
            <a:r>
              <a:rPr lang="en-US" altLang="zh-CN" sz="1800" i="1" dirty="0">
                <a:solidFill>
                  <a:schemeClr val="bg1"/>
                </a:solidFill>
                <a:latin typeface="+mn-lt"/>
              </a:rPr>
              <a:t>f</a:t>
            </a:r>
            <a:r>
              <a:rPr lang="en-US" altLang="zh-CN" sz="1800" dirty="0">
                <a:solidFill>
                  <a:schemeClr val="bg1"/>
                </a:solidFill>
                <a:latin typeface="+mn-lt"/>
              </a:rPr>
              <a:t>(</a:t>
            </a:r>
            <a:r>
              <a:rPr lang="en-US" altLang="zh-CN" sz="1800" i="1" dirty="0">
                <a:solidFill>
                  <a:schemeClr val="bg1"/>
                </a:solidFill>
                <a:latin typeface="+mn-lt"/>
              </a:rPr>
              <a:t>t-   </a:t>
            </a:r>
            <a:r>
              <a:rPr lang="en-US" altLang="zh-CN" sz="1800" dirty="0">
                <a:solidFill>
                  <a:schemeClr val="bg1"/>
                </a:solidFill>
                <a:latin typeface="+mn-lt"/>
              </a:rPr>
              <a:t>)          </a:t>
            </a:r>
            <a:r>
              <a:rPr lang="en-US" altLang="zh-CN" sz="1800" i="1" dirty="0">
                <a:solidFill>
                  <a:schemeClr val="bg1"/>
                </a:solidFill>
              </a:rPr>
              <a:t>g</a:t>
            </a:r>
            <a:r>
              <a:rPr lang="en-US" altLang="zh-CN" sz="1800" dirty="0">
                <a:solidFill>
                  <a:schemeClr val="bg1"/>
                </a:solidFill>
              </a:rPr>
              <a:t>(  </a:t>
            </a:r>
            <a:r>
              <a:rPr lang="en-US" altLang="zh-CN" sz="1800" i="1" dirty="0">
                <a:solidFill>
                  <a:schemeClr val="bg1"/>
                </a:solidFill>
              </a:rPr>
              <a:t> </a:t>
            </a:r>
            <a:r>
              <a:rPr lang="en-US" altLang="zh-CN" sz="1800" dirty="0">
                <a:solidFill>
                  <a:schemeClr val="bg1"/>
                </a:solidFill>
              </a:rPr>
              <a:t>)</a:t>
            </a:r>
            <a:endParaRPr lang="zh-CN" altLang="en-US" sz="1800" dirty="0">
              <a:latin typeface="+mn-lt"/>
            </a:endParaRPr>
          </a:p>
        </p:txBody>
      </p:sp>
      <p:grpSp>
        <p:nvGrpSpPr>
          <p:cNvPr id="6" name="组合 5"/>
          <p:cNvGrpSpPr/>
          <p:nvPr/>
        </p:nvGrpSpPr>
        <p:grpSpPr>
          <a:xfrm>
            <a:off x="1592494" y="2219543"/>
            <a:ext cx="1722242" cy="1202337"/>
            <a:chOff x="1592494" y="2219543"/>
            <a:chExt cx="1722242" cy="1202337"/>
          </a:xfrm>
        </p:grpSpPr>
        <p:sp>
          <p:nvSpPr>
            <p:cNvPr id="19" name="右箭头 18"/>
            <p:cNvSpPr/>
            <p:nvPr/>
          </p:nvSpPr>
          <p:spPr bwMode="auto">
            <a:xfrm>
              <a:off x="3035344" y="2219543"/>
              <a:ext cx="279392" cy="200956"/>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pic>
          <p:nvPicPr>
            <p:cNvPr id="34" name="图片 33">
              <a:extLst>
                <a:ext uri="{FF2B5EF4-FFF2-40B4-BE49-F238E27FC236}">
                  <a16:creationId xmlns:a16="http://schemas.microsoft.com/office/drawing/2014/main" id="{00EC9FAC-4EB2-C946-A312-ADF29F1D0EAB}"/>
                </a:ext>
              </a:extLst>
            </p:cNvPr>
            <p:cNvPicPr>
              <a:picLocks noChangeAspect="1"/>
            </p:cNvPicPr>
            <p:nvPr/>
          </p:nvPicPr>
          <p:blipFill>
            <a:blip r:embed="rId6"/>
            <a:stretch>
              <a:fillRect/>
            </a:stretch>
          </p:blipFill>
          <p:spPr>
            <a:xfrm>
              <a:off x="2557992" y="3246986"/>
              <a:ext cx="158994" cy="174894"/>
            </a:xfrm>
            <a:prstGeom prst="rect">
              <a:avLst/>
            </a:prstGeom>
          </p:spPr>
        </p:pic>
        <p:pic>
          <p:nvPicPr>
            <p:cNvPr id="35" name="图片 34">
              <a:extLst>
                <a:ext uri="{FF2B5EF4-FFF2-40B4-BE49-F238E27FC236}">
                  <a16:creationId xmlns:a16="http://schemas.microsoft.com/office/drawing/2014/main" id="{00EC9FAC-4EB2-C946-A312-ADF29F1D0EAB}"/>
                </a:ext>
              </a:extLst>
            </p:cNvPr>
            <p:cNvPicPr>
              <a:picLocks noChangeAspect="1"/>
            </p:cNvPicPr>
            <p:nvPr/>
          </p:nvPicPr>
          <p:blipFill>
            <a:blip r:embed="rId6"/>
            <a:stretch>
              <a:fillRect/>
            </a:stretch>
          </p:blipFill>
          <p:spPr>
            <a:xfrm>
              <a:off x="1592494" y="3230192"/>
              <a:ext cx="151083" cy="166191"/>
            </a:xfrm>
            <a:prstGeom prst="rect">
              <a:avLst/>
            </a:prstGeom>
          </p:spPr>
        </p:pic>
      </p:grpSp>
    </p:spTree>
    <p:extLst>
      <p:ext uri="{BB962C8B-B14F-4D97-AF65-F5344CB8AC3E}">
        <p14:creationId xmlns:p14="http://schemas.microsoft.com/office/powerpoint/2010/main" val="719650299"/>
      </p:ext>
    </p:extLst>
  </p:cSld>
  <p:clrMapOvr>
    <a:masterClrMapping/>
  </p:clrMapOvr>
  <p:transition advTm="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20"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4D971317-AC52-447A-BF61-C5F4A7DDB7FC}"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25603" name="Rectangle 2"/>
          <p:cNvSpPr>
            <a:spLocks noGrp="1" noChangeArrowheads="1"/>
          </p:cNvSpPr>
          <p:nvPr>
            <p:ph type="body" idx="1"/>
          </p:nvPr>
        </p:nvSpPr>
        <p:spPr>
          <a:xfrm>
            <a:off x="1912938" y="1117568"/>
            <a:ext cx="5334000" cy="3429000"/>
          </a:xfrm>
        </p:spPr>
        <p:txBody>
          <a:bodyPr/>
          <a:lstStyle/>
          <a:p>
            <a:pPr marL="342900" indent="-342900" algn="l" eaLnBrk="1" hangingPunct="1">
              <a:buFontTx/>
              <a:buChar char="•"/>
            </a:pPr>
            <a:r>
              <a:rPr kumimoji="0" lang="zh-CN" altLang="en-US" sz="4400" dirty="0">
                <a:solidFill>
                  <a:srgbClr val="BFBFBF"/>
                </a:solidFill>
              </a:rPr>
              <a:t>信号的概念</a:t>
            </a:r>
            <a:endParaRPr kumimoji="0" lang="en-US" altLang="zh-CN" sz="4400" dirty="0">
              <a:solidFill>
                <a:srgbClr val="BFBFBF"/>
              </a:solidFill>
            </a:endParaRPr>
          </a:p>
          <a:p>
            <a:pPr marL="342900" indent="-342900" algn="l" eaLnBrk="1" hangingPunct="1">
              <a:buFontTx/>
              <a:buChar char="•"/>
            </a:pPr>
            <a:r>
              <a:rPr kumimoji="0" lang="zh-CN" altLang="en-US" sz="4400" dirty="0">
                <a:solidFill>
                  <a:srgbClr val="BFBFBF"/>
                </a:solidFill>
              </a:rPr>
              <a:t>信号的描述</a:t>
            </a:r>
            <a:endParaRPr kumimoji="0" lang="en-US" altLang="zh-CN" sz="4400" dirty="0">
              <a:solidFill>
                <a:srgbClr val="BFBFBF"/>
              </a:solidFill>
            </a:endParaRPr>
          </a:p>
          <a:p>
            <a:pPr marL="342900" indent="-342900" algn="l" eaLnBrk="1" hangingPunct="1">
              <a:buFontTx/>
              <a:buChar char="•"/>
            </a:pPr>
            <a:r>
              <a:rPr kumimoji="0" lang="zh-CN" altLang="en-US" sz="4400" dirty="0">
                <a:solidFill>
                  <a:srgbClr val="BFBFBF"/>
                </a:solidFill>
              </a:rPr>
              <a:t>信号的数学基础</a:t>
            </a:r>
            <a:endParaRPr kumimoji="0" lang="en-US" altLang="zh-CN" sz="4400" dirty="0">
              <a:solidFill>
                <a:srgbClr val="BFBFBF"/>
              </a:solidFill>
            </a:endParaRPr>
          </a:p>
          <a:p>
            <a:pPr marL="342900" indent="-342900" algn="l" eaLnBrk="1" hangingPunct="1">
              <a:buFontTx/>
              <a:buChar char="•"/>
            </a:pPr>
            <a:r>
              <a:rPr kumimoji="0" lang="zh-CN" altLang="en-US" sz="4400" dirty="0">
                <a:solidFill>
                  <a:schemeClr val="bg1"/>
                </a:solidFill>
              </a:rPr>
              <a:t>信号的基本运算</a:t>
            </a:r>
          </a:p>
        </p:txBody>
      </p:sp>
      <p:sp>
        <p:nvSpPr>
          <p:cNvPr id="25604" name="Text Box 4"/>
          <p:cNvSpPr>
            <a:spLocks noChangeArrowheads="1"/>
          </p:cNvSpPr>
          <p:nvPr/>
        </p:nvSpPr>
        <p:spPr bwMode="auto">
          <a:xfrm>
            <a:off x="58738" y="190500"/>
            <a:ext cx="8888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eaLnBrk="1" hangingPunct="1">
              <a:spcBef>
                <a:spcPct val="0"/>
              </a:spcBef>
              <a:buClrTx/>
              <a:buFontTx/>
              <a:buNone/>
            </a:pPr>
            <a:r>
              <a:rPr kumimoji="0" lang="zh-CN" altLang="en-US" sz="3600">
                <a:solidFill>
                  <a:srgbClr val="800080"/>
                </a:solidFill>
                <a:latin typeface="隶书" panose="02010509060101010101" pitchFamily="49" charset="-122"/>
                <a:ea typeface="隶书" panose="02010509060101010101" pitchFamily="49" charset="-122"/>
              </a:rPr>
              <a:t>第一章 信号的基本概念与数学基础</a:t>
            </a:r>
            <a:endParaRPr kumimoji="0" lang="zh-CN" altLang="en-US" sz="2400">
              <a:solidFill>
                <a:srgbClr val="FFFF00"/>
              </a:solidFill>
              <a:ea typeface="方正姚体" panose="02010601030101010101" pitchFamily="2" charset="-122"/>
            </a:endParaRPr>
          </a:p>
        </p:txBody>
      </p:sp>
    </p:spTree>
    <p:extLst>
      <p:ext uri="{BB962C8B-B14F-4D97-AF65-F5344CB8AC3E}">
        <p14:creationId xmlns:p14="http://schemas.microsoft.com/office/powerpoint/2010/main" val="1368337368"/>
      </p:ext>
    </p:extLst>
  </p:cSld>
  <p:clrMapOvr>
    <a:masterClrMapping/>
  </p:clrMapOvr>
  <p:transition advTm="1107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20</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255" y="1682801"/>
            <a:ext cx="6208361" cy="1950062"/>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96" y="3632862"/>
            <a:ext cx="6295633" cy="1816048"/>
          </a:xfrm>
          <a:prstGeom prst="rect">
            <a:avLst/>
          </a:prstGeom>
        </p:spPr>
      </p:pic>
      <p:sp>
        <p:nvSpPr>
          <p:cNvPr id="2" name="矩形 1"/>
          <p:cNvSpPr/>
          <p:nvPr/>
        </p:nvSpPr>
        <p:spPr>
          <a:xfrm>
            <a:off x="800208" y="5810756"/>
            <a:ext cx="8032520" cy="461665"/>
          </a:xfrm>
          <a:prstGeom prst="rect">
            <a:avLst/>
          </a:prstGeom>
        </p:spPr>
        <p:txBody>
          <a:bodyPr wrap="square">
            <a:spAutoFit/>
          </a:bodyPr>
          <a:lstStyle/>
          <a:p>
            <a:r>
              <a:rPr lang="zh-CN" altLang="en-US" b="1" dirty="0">
                <a:solidFill>
                  <a:srgbClr val="FF0000"/>
                </a:solidFill>
                <a:latin typeface="譁ｹ豁｣蟋壻ｽ・"/>
              </a:rPr>
              <a:t>不是求图形相交部分的面积，而是求相乘结果函数的面积</a:t>
            </a:r>
            <a:endParaRPr lang="zh-CN" altLang="en-US" b="1" dirty="0">
              <a:solidFill>
                <a:srgbClr val="FF0000"/>
              </a:solidFill>
            </a:endParaRPr>
          </a:p>
        </p:txBody>
      </p:sp>
    </p:spTree>
    <p:extLst>
      <p:ext uri="{BB962C8B-B14F-4D97-AF65-F5344CB8AC3E}">
        <p14:creationId xmlns:p14="http://schemas.microsoft.com/office/powerpoint/2010/main" val="4018439439"/>
      </p:ext>
    </p:extLst>
  </p:cSld>
  <p:clrMapOvr>
    <a:masterClrMapping/>
  </p:clrMapOvr>
  <p:transition advTm="578"/>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21</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240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lvl="1">
              <a:lnSpc>
                <a:spcPct val="90000"/>
              </a:lnSpc>
              <a:spcBef>
                <a:spcPct val="0"/>
              </a:spcBef>
              <a:buClrTx/>
              <a:defRPr/>
            </a:pPr>
            <a:r>
              <a:rPr kumimoji="0" lang="en-US" altLang="zh-CN" sz="2800" dirty="0">
                <a:solidFill>
                  <a:schemeClr val="bg1"/>
                </a:solidFill>
                <a:latin typeface="Lucida Calligraphy" panose="03010101010101010101" pitchFamily="66" charset="0"/>
                <a:ea typeface="宋体" panose="02010600030101010101" pitchFamily="2" charset="-122"/>
              </a:rPr>
              <a:t>f, g</a:t>
            </a:r>
            <a:r>
              <a:rPr kumimoji="0" lang="zh-CN" altLang="en-US" sz="2800" dirty="0">
                <a:solidFill>
                  <a:schemeClr val="bg1"/>
                </a:solidFill>
                <a:ea typeface="宋体" panose="02010600030101010101" pitchFamily="2" charset="-122"/>
                <a:cs typeface="Times New Roman" panose="02020603050405020304" pitchFamily="18" charset="0"/>
              </a:rPr>
              <a:t>为两个</a:t>
            </a:r>
            <a:r>
              <a:rPr kumimoji="0" lang="zh-Hans" altLang="en-US" sz="2800" dirty="0">
                <a:solidFill>
                  <a:schemeClr val="bg1"/>
                </a:solidFill>
                <a:ea typeface="宋体" panose="02010600030101010101" pitchFamily="2" charset="-122"/>
                <a:cs typeface="Times New Roman" panose="02020603050405020304" pitchFamily="18" charset="0"/>
              </a:rPr>
              <a:t>连续时间</a:t>
            </a:r>
            <a:r>
              <a:rPr kumimoji="0" lang="zh-CN" altLang="en-US" sz="2800" dirty="0">
                <a:solidFill>
                  <a:schemeClr val="bg1"/>
                </a:solidFill>
                <a:ea typeface="宋体" panose="02010600030101010101" pitchFamily="2" charset="-122"/>
                <a:cs typeface="Times New Roman" panose="02020603050405020304" pitchFamily="18" charset="0"/>
              </a:rPr>
              <a:t>信号</a:t>
            </a:r>
            <a:r>
              <a:rPr kumimoji="0" lang="zh-Hans" altLang="en-US" sz="2800" dirty="0">
                <a:solidFill>
                  <a:schemeClr val="bg1"/>
                </a:solidFill>
                <a:ea typeface="宋体" panose="02010600030101010101" pitchFamily="2" charset="-122"/>
                <a:cs typeface="Times New Roman" panose="02020603050405020304" pitchFamily="18" charset="0"/>
              </a:rPr>
              <a:t>函数</a:t>
            </a:r>
            <a:r>
              <a:rPr kumimoji="0" lang="zh-CN" altLang="en-US" sz="2800" dirty="0">
                <a:solidFill>
                  <a:schemeClr val="bg1"/>
                </a:solidFill>
                <a:ea typeface="宋体" panose="02010600030101010101" pitchFamily="2" charset="-122"/>
                <a:cs typeface="Times New Roman" panose="02020603050405020304" pitchFamily="18" charset="0"/>
              </a:rPr>
              <a:t>，</a:t>
            </a:r>
            <a:endParaRPr kumimoji="0" lang="en-US" altLang="zh-CN" sz="2800" dirty="0">
              <a:solidFill>
                <a:schemeClr val="bg1"/>
              </a:solidFill>
              <a:ea typeface="宋体" panose="02010600030101010101" pitchFamily="2" charset="-122"/>
              <a:cs typeface="Times New Roman" panose="02020603050405020304" pitchFamily="18" charset="0"/>
            </a:endParaRPr>
          </a:p>
          <a:p>
            <a:pPr lvl="1">
              <a:lnSpc>
                <a:spcPct val="90000"/>
              </a:lnSpc>
              <a:spcBef>
                <a:spcPct val="0"/>
              </a:spcBef>
              <a:buClrTx/>
              <a:defRPr/>
            </a:pPr>
            <a:endParaRPr kumimoji="0" lang="en-US" altLang="zh-Hans" sz="2800" dirty="0">
              <a:solidFill>
                <a:schemeClr val="bg1"/>
              </a:solidFill>
              <a:ea typeface="宋体" panose="02010600030101010101" pitchFamily="2" charset="-122"/>
              <a:cs typeface="Times New Roman" panose="02020603050405020304" pitchFamily="18" charset="0"/>
            </a:endParaRPr>
          </a:p>
          <a:p>
            <a:pPr marL="457200" lvl="1" indent="0">
              <a:lnSpc>
                <a:spcPct val="90000"/>
              </a:lnSpc>
              <a:spcBef>
                <a:spcPct val="0"/>
              </a:spcBef>
              <a:buClrTx/>
              <a:buNone/>
              <a:defRPr/>
            </a:pPr>
            <a:r>
              <a:rPr kumimoji="0" lang="zh-Hans" altLang="en-US" sz="2800" dirty="0">
                <a:solidFill>
                  <a:schemeClr val="bg1"/>
                </a:solidFill>
                <a:ea typeface="宋体" panose="02010600030101010101" pitchFamily="2" charset="-122"/>
                <a:cs typeface="Times New Roman" panose="02020603050405020304" pitchFamily="18" charset="0"/>
              </a:rPr>
              <a:t>其</a:t>
            </a:r>
            <a:r>
              <a:rPr kumimoji="0" lang="zh-CN" altLang="en-US" sz="2800" dirty="0">
                <a:solidFill>
                  <a:schemeClr val="bg1"/>
                </a:solidFill>
                <a:ea typeface="宋体" panose="02010600030101010101" pitchFamily="2" charset="-122"/>
                <a:cs typeface="Times New Roman" panose="02020603050405020304" pitchFamily="18" charset="0"/>
              </a:rPr>
              <a:t>卷积定义为：</a:t>
            </a:r>
            <a:endParaRPr kumimoji="0" lang="en-US" altLang="zh-CN" sz="2800" dirty="0">
              <a:solidFill>
                <a:schemeClr val="bg1"/>
              </a:solidFill>
              <a:ea typeface="宋体" panose="02010600030101010101" pitchFamily="2" charset="-122"/>
              <a:cs typeface="Times New Roman" panose="02020603050405020304" pitchFamily="18" charset="0"/>
            </a:endParaRPr>
          </a:p>
          <a:p>
            <a:pPr lvl="1">
              <a:lnSpc>
                <a:spcPct val="90000"/>
              </a:lnSpc>
              <a:spcBef>
                <a:spcPct val="0"/>
              </a:spcBef>
              <a:buClrTx/>
              <a:defRPr/>
            </a:pPr>
            <a:endParaRPr kumimoji="0" lang="en-US" altLang="zh-CN" sz="2800" dirty="0">
              <a:solidFill>
                <a:schemeClr val="bg1"/>
              </a:solidFill>
              <a:ea typeface="宋体" panose="02010600030101010101" pitchFamily="2" charset="-122"/>
              <a:cs typeface="Times New Roman" panose="02020603050405020304" pitchFamily="18" charset="0"/>
            </a:endParaRPr>
          </a:p>
          <a:p>
            <a:pPr marL="914400" lvl="2" indent="0">
              <a:lnSpc>
                <a:spcPct val="90000"/>
              </a:lnSpc>
              <a:spcBef>
                <a:spcPct val="0"/>
              </a:spcBef>
              <a:buClrTx/>
              <a:buNone/>
              <a:defRPr/>
            </a:pPr>
            <a:endParaRPr kumimoji="0" lang="en-US" altLang="zh-CN" sz="2800" dirty="0">
              <a:solidFill>
                <a:schemeClr val="bg1"/>
              </a:solidFill>
              <a:ea typeface="宋体" panose="02010600030101010101" pitchFamily="2" charset="-122"/>
              <a:cs typeface="Times New Roman" panose="02020603050405020304" pitchFamily="18" charset="0"/>
            </a:endParaRPr>
          </a:p>
          <a:p>
            <a:pPr lvl="2">
              <a:lnSpc>
                <a:spcPct val="90000"/>
              </a:lnSpc>
              <a:spcBef>
                <a:spcPct val="0"/>
              </a:spcBef>
              <a:buClrTx/>
              <a:defRPr/>
            </a:pPr>
            <a:endParaRPr kumimoji="0" lang="en-US" altLang="zh-CN" sz="28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FB65824A-1519-574D-8668-9DE5AE48B45C}"/>
              </a:ext>
            </a:extLst>
          </p:cNvPr>
          <p:cNvSpPr/>
          <p:nvPr/>
        </p:nvSpPr>
        <p:spPr>
          <a:xfrm>
            <a:off x="725177" y="4804591"/>
            <a:ext cx="7833342" cy="1815882"/>
          </a:xfrm>
          <a:prstGeom prst="rect">
            <a:avLst/>
          </a:prstGeom>
        </p:spPr>
        <p:txBody>
          <a:bodyPr wrap="square">
            <a:spAutoFit/>
          </a:bodyPr>
          <a:lstStyle/>
          <a:p>
            <a:pPr algn="just"/>
            <a:r>
              <a:rPr lang="zh-CN" altLang="en-US" sz="2800" dirty="0">
                <a:solidFill>
                  <a:schemeClr val="bg1"/>
                </a:solidFill>
              </a:rPr>
              <a:t>一个信号的反褶信号在</a:t>
            </a:r>
            <a:r>
              <a:rPr lang="zh-CN" altLang="en-US" sz="2800" dirty="0">
                <a:solidFill>
                  <a:schemeClr val="bg1"/>
                </a:solidFill>
                <a:latin typeface="譁ｹ豁｣蟋壻ｽ・æ–¹æ­£å§šä½“"/>
              </a:rPr>
              <a:t>时间轴上滑动的过程中，它与另外一个信号</a:t>
            </a:r>
            <a:r>
              <a:rPr lang="zh-CN" altLang="en-US" sz="2800" dirty="0">
                <a:solidFill>
                  <a:srgbClr val="0070C0"/>
                </a:solidFill>
                <a:latin typeface="譁ｹ豁｣蟋壻ｽ・æ–¹æ­£å§šä½“"/>
              </a:rPr>
              <a:t>重合部分相乘得到的新信号的面积随</a:t>
            </a:r>
            <a:r>
              <a:rPr lang="en-US" altLang="zh-CN" sz="2800" i="1" dirty="0">
                <a:solidFill>
                  <a:srgbClr val="0070C0"/>
                </a:solidFill>
                <a:latin typeface="譁ｹ豁｣蟋壻ｽ・æ–¹æ­£å§šä½“"/>
              </a:rPr>
              <a:t>t</a:t>
            </a:r>
            <a:r>
              <a:rPr lang="zh-CN" altLang="en-US" sz="2800" dirty="0">
                <a:solidFill>
                  <a:srgbClr val="0070C0"/>
                </a:solidFill>
                <a:latin typeface="譁ｹ豁｣蟋壻ｽ・æ–¹æ­£å§šä½“"/>
              </a:rPr>
              <a:t>的变化曲线</a:t>
            </a:r>
            <a:r>
              <a:rPr lang="zh-CN" altLang="en-US" sz="2800" dirty="0">
                <a:solidFill>
                  <a:schemeClr val="bg1"/>
                </a:solidFill>
                <a:latin typeface="譁ｹ豁｣蟋壻ｽ・æ–¹æ­£å§šä½“"/>
              </a:rPr>
              <a:t>就是所求的两个信号的卷积的波形。</a:t>
            </a:r>
            <a:endParaRPr lang="zh-CN" altLang="en-US" sz="2800" dirty="0">
              <a:solidFill>
                <a:schemeClr val="bg1"/>
              </a:solidFill>
            </a:endParaRPr>
          </a:p>
        </p:txBody>
      </p:sp>
      <p:pic>
        <p:nvPicPr>
          <p:cNvPr id="8" name="图片 7">
            <a:extLst>
              <a:ext uri="{FF2B5EF4-FFF2-40B4-BE49-F238E27FC236}">
                <a16:creationId xmlns:a16="http://schemas.microsoft.com/office/drawing/2014/main" id="{832EE22E-4BE4-D942-9FB1-129A5B1DA9F5}"/>
              </a:ext>
            </a:extLst>
          </p:cNvPr>
          <p:cNvPicPr>
            <a:picLocks noChangeAspect="1"/>
          </p:cNvPicPr>
          <p:nvPr/>
        </p:nvPicPr>
        <p:blipFill>
          <a:blip r:embed="rId3"/>
          <a:stretch>
            <a:fillRect/>
          </a:stretch>
        </p:blipFill>
        <p:spPr>
          <a:xfrm>
            <a:off x="2336864" y="2940064"/>
            <a:ext cx="4050400" cy="1565239"/>
          </a:xfrm>
          <a:prstGeom prst="rect">
            <a:avLst/>
          </a:prstGeom>
        </p:spPr>
      </p:pic>
    </p:spTree>
    <p:extLst>
      <p:ext uri="{BB962C8B-B14F-4D97-AF65-F5344CB8AC3E}">
        <p14:creationId xmlns:p14="http://schemas.microsoft.com/office/powerpoint/2010/main" val="1354739356"/>
      </p:ext>
    </p:extLst>
  </p:cSld>
  <p:clrMapOvr>
    <a:masterClrMapping/>
  </p:clrMapOvr>
  <p:transition advTm="57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22</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卷积的性质：</a:t>
            </a:r>
            <a:endParaRPr lang="en-US" altLang="zh-CN" sz="28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595423" y="1643242"/>
            <a:ext cx="8369190" cy="3984055"/>
          </a:xfrm>
          <a:prstGeom prst="rect">
            <a:avLst/>
          </a:prstGeom>
        </p:spPr>
      </p:pic>
    </p:spTree>
    <p:extLst>
      <p:ext uri="{BB962C8B-B14F-4D97-AF65-F5344CB8AC3E}">
        <p14:creationId xmlns:p14="http://schemas.microsoft.com/office/powerpoint/2010/main" val="3009812307"/>
      </p:ext>
    </p:extLst>
  </p:cSld>
  <p:clrMapOvr>
    <a:masterClrMapping/>
  </p:clrMapOvr>
  <p:transition advTm="578"/>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23</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卷积的性质：</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rotWithShape="1">
          <a:blip r:embed="rId3"/>
          <a:srcRect r="819" b="65549"/>
          <a:stretch/>
        </p:blipFill>
        <p:spPr>
          <a:xfrm>
            <a:off x="171577" y="1543105"/>
            <a:ext cx="8870696" cy="1466808"/>
          </a:xfrm>
          <a:prstGeom prst="rect">
            <a:avLst/>
          </a:prstGeom>
        </p:spPr>
      </p:pic>
      <p:sp>
        <p:nvSpPr>
          <p:cNvPr id="2" name="文本框 1">
            <a:extLst>
              <a:ext uri="{FF2B5EF4-FFF2-40B4-BE49-F238E27FC236}">
                <a16:creationId xmlns:a16="http://schemas.microsoft.com/office/drawing/2014/main" id="{EBED8921-1E2C-9840-B7F7-A77DB0268491}"/>
              </a:ext>
            </a:extLst>
          </p:cNvPr>
          <p:cNvSpPr txBox="1"/>
          <p:nvPr/>
        </p:nvSpPr>
        <p:spPr>
          <a:xfrm>
            <a:off x="1009752" y="3268767"/>
            <a:ext cx="3213008" cy="461665"/>
          </a:xfrm>
          <a:prstGeom prst="rect">
            <a:avLst/>
          </a:prstGeom>
          <a:noFill/>
        </p:spPr>
        <p:txBody>
          <a:bodyPr wrap="square" rtlCol="0">
            <a:spAutoFit/>
          </a:bodyPr>
          <a:lstStyle/>
          <a:p>
            <a:r>
              <a:rPr kumimoji="1" lang="zh-CN" altLang="en-US" dirty="0">
                <a:solidFill>
                  <a:schemeClr val="bg1"/>
                </a:solidFill>
              </a:rPr>
              <a:t>推导</a:t>
            </a:r>
            <a:r>
              <a:rPr kumimoji="1" lang="zh-Hans" altLang="en-US" dirty="0">
                <a:solidFill>
                  <a:schemeClr val="bg1"/>
                </a:solidFill>
              </a:rPr>
              <a:t>：</a:t>
            </a:r>
            <a:endParaRPr kumimoji="1" lang="zh-CN" altLang="en-US" dirty="0">
              <a:solidFill>
                <a:schemeClr val="bg1"/>
              </a:solidFill>
            </a:endParaRPr>
          </a:p>
        </p:txBody>
      </p:sp>
      <p:pic>
        <p:nvPicPr>
          <p:cNvPr id="6" name="图片 5">
            <a:extLst>
              <a:ext uri="{FF2B5EF4-FFF2-40B4-BE49-F238E27FC236}">
                <a16:creationId xmlns:a16="http://schemas.microsoft.com/office/drawing/2014/main" id="{91DCBEB9-EE31-A34A-8E9E-06255C12ADE0}"/>
              </a:ext>
            </a:extLst>
          </p:cNvPr>
          <p:cNvPicPr>
            <a:picLocks noChangeAspect="1"/>
          </p:cNvPicPr>
          <p:nvPr/>
        </p:nvPicPr>
        <p:blipFill>
          <a:blip r:embed="rId4"/>
          <a:stretch>
            <a:fillRect/>
          </a:stretch>
        </p:blipFill>
        <p:spPr>
          <a:xfrm>
            <a:off x="1917776" y="3533505"/>
            <a:ext cx="3981336" cy="2829592"/>
          </a:xfrm>
          <a:prstGeom prst="rect">
            <a:avLst/>
          </a:prstGeom>
        </p:spPr>
      </p:pic>
    </p:spTree>
    <p:extLst>
      <p:ext uri="{BB962C8B-B14F-4D97-AF65-F5344CB8AC3E}">
        <p14:creationId xmlns:p14="http://schemas.microsoft.com/office/powerpoint/2010/main" val="1870977133"/>
      </p:ext>
    </p:extLst>
  </p:cSld>
  <p:clrMapOvr>
    <a:masterClrMapping/>
  </p:clrMapOvr>
  <p:transition advTm="578"/>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24</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卷积的性质：</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EBED8921-1E2C-9840-B7F7-A77DB0268491}"/>
              </a:ext>
            </a:extLst>
          </p:cNvPr>
          <p:cNvSpPr txBox="1"/>
          <p:nvPr/>
        </p:nvSpPr>
        <p:spPr>
          <a:xfrm>
            <a:off x="1009752" y="3268767"/>
            <a:ext cx="3213008" cy="461665"/>
          </a:xfrm>
          <a:prstGeom prst="rect">
            <a:avLst/>
          </a:prstGeom>
          <a:noFill/>
        </p:spPr>
        <p:txBody>
          <a:bodyPr wrap="square" rtlCol="0">
            <a:spAutoFit/>
          </a:bodyPr>
          <a:lstStyle/>
          <a:p>
            <a:r>
              <a:rPr kumimoji="1" lang="zh-CN" altLang="en-US" dirty="0">
                <a:solidFill>
                  <a:schemeClr val="bg1"/>
                </a:solidFill>
              </a:rPr>
              <a:t>推导</a:t>
            </a:r>
            <a:r>
              <a:rPr kumimoji="1" lang="zh-Hans" altLang="en-US" dirty="0">
                <a:solidFill>
                  <a:schemeClr val="bg1"/>
                </a:solidFill>
              </a:rPr>
              <a:t>：</a:t>
            </a:r>
            <a:endParaRPr kumimoji="1" lang="zh-CN" altLang="en-US" dirty="0">
              <a:solidFill>
                <a:schemeClr val="bg1"/>
              </a:solidFill>
            </a:endParaRPr>
          </a:p>
        </p:txBody>
      </p:sp>
      <p:pic>
        <p:nvPicPr>
          <p:cNvPr id="10" name="图片 9">
            <a:extLst>
              <a:ext uri="{FF2B5EF4-FFF2-40B4-BE49-F238E27FC236}">
                <a16:creationId xmlns:a16="http://schemas.microsoft.com/office/drawing/2014/main" id="{408A5218-DD50-EE44-916B-ECD93A693EFB}"/>
              </a:ext>
            </a:extLst>
          </p:cNvPr>
          <p:cNvPicPr>
            <a:picLocks noChangeAspect="1"/>
          </p:cNvPicPr>
          <p:nvPr/>
        </p:nvPicPr>
        <p:blipFill rotWithShape="1">
          <a:blip r:embed="rId3"/>
          <a:srcRect t="39373" r="1687" b="22896"/>
          <a:stretch/>
        </p:blipFill>
        <p:spPr>
          <a:xfrm>
            <a:off x="245330" y="1682800"/>
            <a:ext cx="8793036" cy="1606504"/>
          </a:xfrm>
          <a:prstGeom prst="rect">
            <a:avLst/>
          </a:prstGeom>
        </p:spPr>
      </p:pic>
      <p:pic>
        <p:nvPicPr>
          <p:cNvPr id="7" name="图片 6">
            <a:extLst>
              <a:ext uri="{FF2B5EF4-FFF2-40B4-BE49-F238E27FC236}">
                <a16:creationId xmlns:a16="http://schemas.microsoft.com/office/drawing/2014/main" id="{B5BB6402-9B28-6B45-BEAF-ADCFC9CC940E}"/>
              </a:ext>
            </a:extLst>
          </p:cNvPr>
          <p:cNvPicPr>
            <a:picLocks noChangeAspect="1"/>
          </p:cNvPicPr>
          <p:nvPr/>
        </p:nvPicPr>
        <p:blipFill>
          <a:blip r:embed="rId4"/>
          <a:stretch>
            <a:fillRect/>
          </a:stretch>
        </p:blipFill>
        <p:spPr>
          <a:xfrm>
            <a:off x="1794930" y="3568697"/>
            <a:ext cx="5990375" cy="2724071"/>
          </a:xfrm>
          <a:prstGeom prst="rect">
            <a:avLst/>
          </a:prstGeom>
        </p:spPr>
      </p:pic>
    </p:spTree>
    <p:extLst>
      <p:ext uri="{BB962C8B-B14F-4D97-AF65-F5344CB8AC3E}">
        <p14:creationId xmlns:p14="http://schemas.microsoft.com/office/powerpoint/2010/main" val="1088387960"/>
      </p:ext>
    </p:extLst>
  </p:cSld>
  <p:clrMapOvr>
    <a:masterClrMapping/>
  </p:clrMapOvr>
  <p:transition advTm="578"/>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Rectangle 12"/>
          <p:cNvSpPr txBox="1">
            <a:spLocks noChangeArrowheads="1"/>
          </p:cNvSpPr>
          <p:nvPr/>
        </p:nvSpPr>
        <p:spPr bwMode="auto">
          <a:xfrm>
            <a:off x="5840413" y="152400"/>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18" name="Rectangle 69">
            <a:extLst>
              <a:ext uri="{FF2B5EF4-FFF2-40B4-BE49-F238E27FC236}">
                <a16:creationId xmlns:a16="http://schemas.microsoft.com/office/drawing/2014/main" id="{D449D9CD-4084-A347-8B14-03A9E57467E3}"/>
              </a:ext>
            </a:extLst>
          </p:cNvPr>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卷积的性质：</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p:txBody>
      </p:sp>
      <p:pic>
        <p:nvPicPr>
          <p:cNvPr id="19" name="图片 18">
            <a:extLst>
              <a:ext uri="{FF2B5EF4-FFF2-40B4-BE49-F238E27FC236}">
                <a16:creationId xmlns:a16="http://schemas.microsoft.com/office/drawing/2014/main" id="{039108B9-1B2D-054A-B450-C6063A0CC678}"/>
              </a:ext>
            </a:extLst>
          </p:cNvPr>
          <p:cNvPicPr>
            <a:picLocks noChangeAspect="1"/>
          </p:cNvPicPr>
          <p:nvPr/>
        </p:nvPicPr>
        <p:blipFill rotWithShape="1">
          <a:blip r:embed="rId11"/>
          <a:srcRect t="80385" r="819"/>
          <a:stretch/>
        </p:blipFill>
        <p:spPr>
          <a:xfrm>
            <a:off x="155575" y="1392581"/>
            <a:ext cx="8870696" cy="835123"/>
          </a:xfrm>
          <a:prstGeom prst="rect">
            <a:avLst/>
          </a:prstGeom>
        </p:spPr>
      </p:pic>
      <p:sp>
        <p:nvSpPr>
          <p:cNvPr id="20" name="Rectangle 39">
            <a:extLst>
              <a:ext uri="{FF2B5EF4-FFF2-40B4-BE49-F238E27FC236}">
                <a16:creationId xmlns:a16="http://schemas.microsoft.com/office/drawing/2014/main" id="{D055FF6A-CD2D-8B48-9FB0-777BB63F97B9}"/>
              </a:ext>
            </a:extLst>
          </p:cNvPr>
          <p:cNvSpPr>
            <a:spLocks noChangeArrowheads="1"/>
          </p:cNvSpPr>
          <p:nvPr/>
        </p:nvSpPr>
        <p:spPr bwMode="auto">
          <a:xfrm>
            <a:off x="3242910" y="984320"/>
            <a:ext cx="4339651" cy="4247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a:lnSpc>
                <a:spcPct val="90000"/>
              </a:lnSpc>
              <a:buClrTx/>
              <a:buFont typeface="Wingdings" panose="05000000000000000000" pitchFamily="2" charset="2"/>
              <a:buNone/>
            </a:pPr>
            <a:r>
              <a:rPr kumimoji="0" lang="zh-CN" altLang="en-US" sz="2400" b="1" dirty="0">
                <a:solidFill>
                  <a:schemeClr val="accent2"/>
                </a:solidFill>
                <a:ea typeface="方正姚体" panose="02010601030101010101" pitchFamily="2" charset="-122"/>
              </a:rPr>
              <a:t>课堂练习</a:t>
            </a:r>
            <a:r>
              <a:rPr kumimoji="0" lang="en-US" altLang="zh-CN" sz="2400" b="1" dirty="0">
                <a:solidFill>
                  <a:schemeClr val="accent2"/>
                </a:solidFill>
                <a:ea typeface="方正姚体" panose="02010601030101010101" pitchFamily="2" charset="-122"/>
              </a:rPr>
              <a:t>2</a:t>
            </a:r>
            <a:r>
              <a:rPr kumimoji="0" lang="zh-CN" altLang="en-US" sz="2400" b="1" dirty="0">
                <a:solidFill>
                  <a:schemeClr val="accent2"/>
                </a:solidFill>
                <a:ea typeface="方正姚体" panose="02010601030101010101" pitchFamily="2" charset="-122"/>
              </a:rPr>
              <a:t>：</a:t>
            </a:r>
            <a:r>
              <a:rPr kumimoji="0" lang="zh-CN" altLang="en-US" sz="2400" b="1" dirty="0">
                <a:solidFill>
                  <a:schemeClr val="bg1"/>
                </a:solidFill>
                <a:ea typeface="方正姚体" panose="02010601030101010101" pitchFamily="2" charset="-122"/>
              </a:rPr>
              <a:t>推导</a:t>
            </a:r>
            <a:r>
              <a:rPr kumimoji="0" lang="zh-Hans" altLang="en-US" sz="2400" b="1" dirty="0">
                <a:solidFill>
                  <a:schemeClr val="bg1"/>
                </a:solidFill>
                <a:ea typeface="方正姚体" panose="02010601030101010101" pitchFamily="2" charset="-122"/>
              </a:rPr>
              <a:t>卷积的结合律</a:t>
            </a:r>
            <a:endParaRPr kumimoji="0" lang="en-US" altLang="zh-CN" sz="2400" dirty="0">
              <a:solidFill>
                <a:schemeClr val="bg1"/>
              </a:solidFill>
              <a:latin typeface="+mn-lt"/>
              <a:ea typeface="方正姚体" panose="02010601030101010101" pitchFamily="2" charset="-122"/>
            </a:endParaRPr>
          </a:p>
        </p:txBody>
      </p: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9"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695159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26</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lvl="0" indent="0">
              <a:lnSpc>
                <a:spcPct val="90000"/>
              </a:lnSpc>
              <a:spcBef>
                <a:spcPct val="0"/>
              </a:spcBef>
              <a:buClrTx/>
              <a:buNone/>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卷积的微分：</a:t>
            </a:r>
            <a:r>
              <a:rPr kumimoji="0" lang="en-US" altLang="zh-CN" sz="2000" dirty="0">
                <a:solidFill>
                  <a:srgbClr val="000000"/>
                </a:solidFill>
                <a:latin typeface="Lucida Calligraphy" panose="03010101010101010101" pitchFamily="66" charset="0"/>
                <a:ea typeface="宋体" panose="02010600030101010101" pitchFamily="2" charset="-122"/>
              </a:rPr>
              <a:t>(f</a:t>
            </a:r>
            <a:r>
              <a:rPr kumimoji="0" lang="en-US" altLang="zh-CN" sz="2000" baseline="-25000" dirty="0">
                <a:solidFill>
                  <a:srgbClr val="000000"/>
                </a:solidFill>
                <a:latin typeface="Lucida Calligraphy" panose="03010101010101010101" pitchFamily="66" charset="0"/>
                <a:ea typeface="宋体" panose="02010600030101010101" pitchFamily="2" charset="-122"/>
              </a:rPr>
              <a:t>1</a:t>
            </a:r>
            <a:r>
              <a:rPr kumimoji="0" lang="en-US" altLang="zh-CN" sz="2000" dirty="0">
                <a:solidFill>
                  <a:srgbClr val="000000"/>
                </a:solidFill>
                <a:latin typeface="Lucida Calligraphy" panose="03010101010101010101" pitchFamily="66" charset="0"/>
                <a:ea typeface="宋体" panose="02010600030101010101" pitchFamily="2" charset="-122"/>
              </a:rPr>
              <a:t>, f</a:t>
            </a:r>
            <a:r>
              <a:rPr kumimoji="0" lang="en-US" altLang="zh-CN" sz="2000" baseline="-25000" dirty="0">
                <a:solidFill>
                  <a:srgbClr val="000000"/>
                </a:solidFill>
                <a:latin typeface="Lucida Calligraphy" panose="03010101010101010101" pitchFamily="66" charset="0"/>
                <a:ea typeface="宋体" panose="02010600030101010101" pitchFamily="2" charset="-122"/>
              </a:rPr>
              <a:t>2</a:t>
            </a:r>
            <a:r>
              <a:rPr kumimoji="0" lang="zh-Hans" altLang="en-US" sz="2000" dirty="0">
                <a:solidFill>
                  <a:srgbClr val="000000"/>
                </a:solidFill>
                <a:ea typeface="宋体" panose="02010600030101010101" pitchFamily="2" charset="-122"/>
                <a:cs typeface="Times New Roman" panose="02020603050405020304" pitchFamily="18" charset="0"/>
              </a:rPr>
              <a:t>为</a:t>
            </a:r>
            <a:r>
              <a:rPr kumimoji="0" lang="en-US" altLang="zh-Hans" sz="2000" dirty="0">
                <a:solidFill>
                  <a:srgbClr val="000000"/>
                </a:solidFill>
                <a:ea typeface="宋体" panose="02010600030101010101" pitchFamily="2" charset="-122"/>
                <a:cs typeface="Times New Roman" panose="02020603050405020304" pitchFamily="18" charset="0"/>
              </a:rPr>
              <a:t>R</a:t>
            </a:r>
            <a:r>
              <a:rPr kumimoji="0" lang="zh-Hans" altLang="en-US" sz="2000" dirty="0">
                <a:solidFill>
                  <a:srgbClr val="000000"/>
                </a:solidFill>
                <a:ea typeface="宋体" panose="02010600030101010101" pitchFamily="2" charset="-122"/>
                <a:cs typeface="Times New Roman" panose="02020603050405020304" pitchFamily="18" charset="0"/>
              </a:rPr>
              <a:t>上连续可导函数</a:t>
            </a:r>
            <a:r>
              <a:rPr kumimoji="0" lang="en-US" altLang="zh-Hans" sz="2000" dirty="0">
                <a:solidFill>
                  <a:srgbClr val="000000"/>
                </a:solidFill>
                <a:ea typeface="宋体" panose="02010600030101010101" pitchFamily="2" charset="-122"/>
                <a:cs typeface="Times New Roman" panose="02020603050405020304" pitchFamily="18" charset="0"/>
              </a:rPr>
              <a:t>)</a:t>
            </a:r>
            <a:endParaRPr kumimoji="0" lang="en-US" altLang="zh-CN" sz="2000" dirty="0">
              <a:solidFill>
                <a:srgbClr val="000000"/>
              </a:solidFill>
              <a:ea typeface="宋体" panose="02010600030101010101" pitchFamily="2" charset="-122"/>
            </a:endParaRPr>
          </a:p>
          <a:p>
            <a:pPr>
              <a:lnSpc>
                <a:spcPct val="90000"/>
              </a:lnSpc>
              <a:spcBef>
                <a:spcPct val="0"/>
              </a:spcBef>
              <a:buClrTx/>
              <a:defRPr/>
            </a:pP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105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457200" lvl="1" indent="0">
              <a:spcBef>
                <a:spcPct val="0"/>
              </a:spcBef>
              <a:buClrTx/>
              <a:buNone/>
              <a:defRPr/>
            </a:pPr>
            <a:r>
              <a:rPr kumimoji="0" lang="zh-CN" altLang="en-US" sz="2000" dirty="0">
                <a:solidFill>
                  <a:schemeClr val="bg1"/>
                </a:solidFill>
                <a:ea typeface="宋体" panose="02010600030101010101" pitchFamily="2" charset="-122"/>
                <a:cs typeface="Times New Roman" panose="02020603050405020304" pitchFamily="18" charset="0"/>
              </a:rPr>
              <a:t>  两个信号卷积的微分等于其中任一信号的微分与另一信号卷积</a:t>
            </a: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457200" lvl="1" indent="0">
              <a:spcBef>
                <a:spcPct val="0"/>
              </a:spcBef>
              <a:buClrTx/>
              <a:buNone/>
              <a:defRPr/>
            </a:pPr>
            <a:r>
              <a:rPr kumimoji="0" lang="zh-CN" altLang="en-US" sz="2000" dirty="0">
                <a:solidFill>
                  <a:srgbClr val="0070C0"/>
                </a:solidFill>
                <a:ea typeface="宋体" panose="02010600030101010101" pitchFamily="2" charset="-122"/>
                <a:cs typeface="Times New Roman" panose="02020603050405020304" pitchFamily="18" charset="0"/>
              </a:rPr>
              <a:t>作业</a:t>
            </a:r>
            <a:r>
              <a:rPr kumimoji="0" lang="en-US" altLang="zh-CN" sz="2000" dirty="0">
                <a:solidFill>
                  <a:srgbClr val="0070C0"/>
                </a:solidFill>
                <a:ea typeface="宋体" panose="02010600030101010101" pitchFamily="2" charset="-122"/>
                <a:cs typeface="Times New Roman" panose="02020603050405020304" pitchFamily="18" charset="0"/>
              </a:rPr>
              <a:t>1</a:t>
            </a:r>
            <a:r>
              <a:rPr kumimoji="0" lang="zh-CN" altLang="en-US" sz="2000" dirty="0">
                <a:solidFill>
                  <a:srgbClr val="0070C0"/>
                </a:solidFill>
                <a:ea typeface="宋体" panose="02010600030101010101" pitchFamily="2" charset="-122"/>
                <a:cs typeface="Times New Roman" panose="02020603050405020304" pitchFamily="18" charset="0"/>
              </a:rPr>
              <a:t>：推导上述公式。</a:t>
            </a:r>
            <a:endParaRPr kumimoji="0" lang="en-US" altLang="zh-CN" sz="2000" dirty="0">
              <a:solidFill>
                <a:srgbClr val="0070C0"/>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rotWithShape="1">
          <a:blip r:embed="rId3"/>
          <a:srcRect t="18398" b="63944"/>
          <a:stretch/>
        </p:blipFill>
        <p:spPr>
          <a:xfrm>
            <a:off x="818513" y="1962192"/>
            <a:ext cx="7646670" cy="844673"/>
          </a:xfrm>
          <a:prstGeom prst="rect">
            <a:avLst/>
          </a:prstGeom>
        </p:spPr>
      </p:pic>
    </p:spTree>
    <p:extLst>
      <p:ext uri="{BB962C8B-B14F-4D97-AF65-F5344CB8AC3E}">
        <p14:creationId xmlns:p14="http://schemas.microsoft.com/office/powerpoint/2010/main" val="4030563777"/>
      </p:ext>
    </p:extLst>
  </p:cSld>
  <p:clrMapOvr>
    <a:masterClrMapping/>
  </p:clrMapOvr>
  <p:transition advTm="578"/>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81129"/>
          <a:stretch/>
        </p:blipFill>
        <p:spPr>
          <a:xfrm>
            <a:off x="934241" y="2028737"/>
            <a:ext cx="7415213" cy="771632"/>
          </a:xfrm>
          <a:prstGeom prst="rect">
            <a:avLst/>
          </a:prstGeom>
        </p:spPr>
      </p:pic>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27</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lvl="0" indent="0">
              <a:lnSpc>
                <a:spcPct val="90000"/>
              </a:lnSpc>
              <a:spcBef>
                <a:spcPct val="0"/>
              </a:spcBef>
              <a:buClrTx/>
              <a:buNone/>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卷积的积分：</a:t>
            </a:r>
            <a:r>
              <a:rPr kumimoji="0" lang="en-US" altLang="zh-CN" sz="2000" dirty="0">
                <a:solidFill>
                  <a:srgbClr val="000000"/>
                </a:solidFill>
                <a:latin typeface="Lucida Calligraphy" panose="03010101010101010101" pitchFamily="66" charset="0"/>
                <a:ea typeface="宋体" panose="02010600030101010101" pitchFamily="2" charset="-122"/>
              </a:rPr>
              <a:t>(f</a:t>
            </a:r>
            <a:r>
              <a:rPr kumimoji="0" lang="en-US" altLang="zh-CN" sz="2000" baseline="-25000" dirty="0">
                <a:solidFill>
                  <a:srgbClr val="000000"/>
                </a:solidFill>
                <a:latin typeface="Lucida Calligraphy" panose="03010101010101010101" pitchFamily="66" charset="0"/>
                <a:ea typeface="宋体" panose="02010600030101010101" pitchFamily="2" charset="-122"/>
              </a:rPr>
              <a:t>1</a:t>
            </a:r>
            <a:r>
              <a:rPr kumimoji="0" lang="en-US" altLang="zh-CN" sz="2000" dirty="0">
                <a:solidFill>
                  <a:srgbClr val="000000"/>
                </a:solidFill>
                <a:latin typeface="Lucida Calligraphy" panose="03010101010101010101" pitchFamily="66" charset="0"/>
                <a:ea typeface="宋体" panose="02010600030101010101" pitchFamily="2" charset="-122"/>
              </a:rPr>
              <a:t>, f</a:t>
            </a:r>
            <a:r>
              <a:rPr kumimoji="0" lang="en-US" altLang="zh-CN" sz="2000" baseline="-25000" dirty="0">
                <a:solidFill>
                  <a:srgbClr val="000000"/>
                </a:solidFill>
                <a:latin typeface="Lucida Calligraphy" panose="03010101010101010101" pitchFamily="66" charset="0"/>
                <a:ea typeface="宋体" panose="02010600030101010101" pitchFamily="2" charset="-122"/>
              </a:rPr>
              <a:t>2</a:t>
            </a:r>
            <a:r>
              <a:rPr kumimoji="0" lang="zh-Hans" altLang="en-US" sz="2000" dirty="0">
                <a:solidFill>
                  <a:srgbClr val="000000"/>
                </a:solidFill>
                <a:ea typeface="宋体" panose="02010600030101010101" pitchFamily="2" charset="-122"/>
                <a:cs typeface="Times New Roman" panose="02020603050405020304" pitchFamily="18" charset="0"/>
              </a:rPr>
              <a:t>为</a:t>
            </a:r>
            <a:r>
              <a:rPr kumimoji="0" lang="en-US" altLang="zh-Hans" sz="2000" dirty="0">
                <a:solidFill>
                  <a:srgbClr val="000000"/>
                </a:solidFill>
                <a:ea typeface="宋体" panose="02010600030101010101" pitchFamily="2" charset="-122"/>
                <a:cs typeface="Times New Roman" panose="02020603050405020304" pitchFamily="18" charset="0"/>
              </a:rPr>
              <a:t>R</a:t>
            </a:r>
            <a:r>
              <a:rPr kumimoji="0" lang="zh-Hans" altLang="en-US" sz="2000" dirty="0">
                <a:solidFill>
                  <a:srgbClr val="000000"/>
                </a:solidFill>
                <a:ea typeface="宋体" panose="02010600030101010101" pitchFamily="2" charset="-122"/>
                <a:cs typeface="Times New Roman" panose="02020603050405020304" pitchFamily="18" charset="0"/>
              </a:rPr>
              <a:t>上连续可导函数</a:t>
            </a:r>
            <a:r>
              <a:rPr kumimoji="0" lang="en-US" altLang="zh-Hans" sz="2000" dirty="0">
                <a:solidFill>
                  <a:srgbClr val="000000"/>
                </a:solidFill>
                <a:ea typeface="宋体" panose="02010600030101010101" pitchFamily="2" charset="-122"/>
                <a:cs typeface="Times New Roman" panose="02020603050405020304" pitchFamily="18" charset="0"/>
              </a:rPr>
              <a:t>)</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105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pPr marL="0" indent="0">
              <a:buNone/>
            </a:pPr>
            <a:r>
              <a:rPr kumimoji="0" lang="en-US" altLang="zh-CN" sz="2000" dirty="0">
                <a:solidFill>
                  <a:schemeClr val="bg1"/>
                </a:solidFill>
                <a:ea typeface="宋体" panose="02010600030101010101" pitchFamily="2" charset="-122"/>
                <a:cs typeface="Times New Roman" panose="02020603050405020304" pitchFamily="18" charset="0"/>
              </a:rPr>
              <a:t>          </a:t>
            </a:r>
            <a:r>
              <a:rPr kumimoji="0" lang="zh-CN" altLang="en-US" sz="2000" dirty="0">
                <a:solidFill>
                  <a:schemeClr val="bg1"/>
                </a:solidFill>
                <a:ea typeface="宋体" panose="02010600030101010101" pitchFamily="2" charset="-122"/>
                <a:cs typeface="Times New Roman" panose="02020603050405020304" pitchFamily="18" charset="0"/>
              </a:rPr>
              <a:t>两个信号卷积的积分等于其中任一信号的积分与另一信号的卷积</a:t>
            </a: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r>
              <a:rPr kumimoji="0" lang="en-US" altLang="zh-CN" sz="2000" dirty="0">
                <a:solidFill>
                  <a:srgbClr val="0070C0"/>
                </a:solidFill>
                <a:ea typeface="宋体" panose="02010600030101010101" pitchFamily="2" charset="-122"/>
                <a:cs typeface="Times New Roman" panose="02020603050405020304" pitchFamily="18" charset="0"/>
              </a:rPr>
              <a:t>        </a:t>
            </a:r>
            <a:r>
              <a:rPr kumimoji="0" lang="zh-CN" altLang="en-US" sz="2000" dirty="0">
                <a:solidFill>
                  <a:srgbClr val="0070C0"/>
                </a:solidFill>
                <a:ea typeface="宋体" panose="02010600030101010101" pitchFamily="2" charset="-122"/>
                <a:cs typeface="Times New Roman" panose="02020603050405020304" pitchFamily="18" charset="0"/>
              </a:rPr>
              <a:t>作业</a:t>
            </a:r>
            <a:r>
              <a:rPr kumimoji="0" lang="en-US" altLang="zh-CN" sz="2000" dirty="0">
                <a:solidFill>
                  <a:srgbClr val="0070C0"/>
                </a:solidFill>
                <a:ea typeface="宋体" panose="02010600030101010101" pitchFamily="2" charset="-122"/>
                <a:cs typeface="Times New Roman" panose="02020603050405020304" pitchFamily="18" charset="0"/>
              </a:rPr>
              <a:t>2</a:t>
            </a:r>
            <a:r>
              <a:rPr kumimoji="0" lang="zh-CN" altLang="en-US" sz="2000" dirty="0">
                <a:solidFill>
                  <a:srgbClr val="0070C0"/>
                </a:solidFill>
                <a:ea typeface="宋体" panose="02010600030101010101" pitchFamily="2" charset="-122"/>
                <a:cs typeface="Times New Roman" panose="02020603050405020304" pitchFamily="18" charset="0"/>
              </a:rPr>
              <a:t>：推导上述公式。</a:t>
            </a:r>
            <a:endParaRPr kumimoji="0" lang="en-US" altLang="zh-CN" sz="2000" dirty="0">
              <a:solidFill>
                <a:srgbClr val="0070C0"/>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896736"/>
      </p:ext>
    </p:extLst>
  </p:cSld>
  <p:clrMapOvr>
    <a:masterClrMapping/>
  </p:clrMapOvr>
  <p:transition advTm="578"/>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28</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lvl="0" indent="0">
              <a:lnSpc>
                <a:spcPct val="90000"/>
              </a:lnSpc>
              <a:spcBef>
                <a:spcPct val="0"/>
              </a:spcBef>
              <a:buClrTx/>
              <a:buNone/>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卷积的微分：</a:t>
            </a:r>
            <a:r>
              <a:rPr kumimoji="0" lang="en-US" altLang="zh-CN" sz="2000" dirty="0">
                <a:solidFill>
                  <a:srgbClr val="000000"/>
                </a:solidFill>
                <a:latin typeface="Lucida Calligraphy" panose="03010101010101010101" pitchFamily="66" charset="0"/>
                <a:ea typeface="宋体" panose="02010600030101010101" pitchFamily="2" charset="-122"/>
              </a:rPr>
              <a:t>(f</a:t>
            </a:r>
            <a:r>
              <a:rPr kumimoji="0" lang="en-US" altLang="zh-CN" sz="2000" baseline="-25000" dirty="0">
                <a:solidFill>
                  <a:srgbClr val="000000"/>
                </a:solidFill>
                <a:latin typeface="Lucida Calligraphy" panose="03010101010101010101" pitchFamily="66" charset="0"/>
                <a:ea typeface="宋体" panose="02010600030101010101" pitchFamily="2" charset="-122"/>
              </a:rPr>
              <a:t>1</a:t>
            </a:r>
            <a:r>
              <a:rPr kumimoji="0" lang="en-US" altLang="zh-CN" sz="2000" dirty="0">
                <a:solidFill>
                  <a:srgbClr val="000000"/>
                </a:solidFill>
                <a:latin typeface="Lucida Calligraphy" panose="03010101010101010101" pitchFamily="66" charset="0"/>
                <a:ea typeface="宋体" panose="02010600030101010101" pitchFamily="2" charset="-122"/>
              </a:rPr>
              <a:t>, f</a:t>
            </a:r>
            <a:r>
              <a:rPr kumimoji="0" lang="en-US" altLang="zh-CN" sz="2000" baseline="-25000" dirty="0">
                <a:solidFill>
                  <a:srgbClr val="000000"/>
                </a:solidFill>
                <a:latin typeface="Lucida Calligraphy" panose="03010101010101010101" pitchFamily="66" charset="0"/>
                <a:ea typeface="宋体" panose="02010600030101010101" pitchFamily="2" charset="-122"/>
              </a:rPr>
              <a:t>2</a:t>
            </a:r>
            <a:r>
              <a:rPr kumimoji="0" lang="zh-Hans" altLang="en-US" sz="2000" dirty="0">
                <a:solidFill>
                  <a:srgbClr val="000000"/>
                </a:solidFill>
                <a:ea typeface="宋体" panose="02010600030101010101" pitchFamily="2" charset="-122"/>
                <a:cs typeface="Times New Roman" panose="02020603050405020304" pitchFamily="18" charset="0"/>
              </a:rPr>
              <a:t>为</a:t>
            </a:r>
            <a:r>
              <a:rPr kumimoji="0" lang="en-US" altLang="zh-Hans" sz="2000" dirty="0">
                <a:solidFill>
                  <a:srgbClr val="000000"/>
                </a:solidFill>
                <a:ea typeface="宋体" panose="02010600030101010101" pitchFamily="2" charset="-122"/>
                <a:cs typeface="Times New Roman" panose="02020603050405020304" pitchFamily="18" charset="0"/>
              </a:rPr>
              <a:t>R</a:t>
            </a:r>
            <a:r>
              <a:rPr kumimoji="0" lang="zh-Hans" altLang="en-US" sz="2000" dirty="0">
                <a:solidFill>
                  <a:srgbClr val="000000"/>
                </a:solidFill>
                <a:ea typeface="宋体" panose="02010600030101010101" pitchFamily="2" charset="-122"/>
                <a:cs typeface="Times New Roman" panose="02020603050405020304" pitchFamily="18" charset="0"/>
              </a:rPr>
              <a:t>上无限阶连续可导函数</a:t>
            </a:r>
            <a:r>
              <a:rPr kumimoji="0" lang="en-US" altLang="zh-Hans" sz="2000" dirty="0">
                <a:solidFill>
                  <a:srgbClr val="000000"/>
                </a:solidFill>
                <a:ea typeface="宋体" panose="02010600030101010101" pitchFamily="2" charset="-122"/>
                <a:cs typeface="Times New Roman" panose="02020603050405020304" pitchFamily="18" charset="0"/>
              </a:rPr>
              <a:t>)</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105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r>
              <a:rPr kumimoji="0" lang="zh-CN" altLang="en-US" sz="2000" dirty="0">
                <a:solidFill>
                  <a:schemeClr val="bg1"/>
                </a:solidFill>
                <a:ea typeface="宋体" panose="02010600030101010101" pitchFamily="2" charset="-122"/>
                <a:cs typeface="Times New Roman" panose="02020603050405020304" pitchFamily="18" charset="0"/>
              </a:rPr>
              <a:t>应用类似的推演可以导出卷积的高阶导数或多重积分之运算规律</a:t>
            </a: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1009752" y="2311432"/>
            <a:ext cx="6924675" cy="3295650"/>
          </a:xfrm>
          <a:prstGeom prst="rect">
            <a:avLst/>
          </a:prstGeom>
        </p:spPr>
      </p:pic>
    </p:spTree>
    <p:extLst>
      <p:ext uri="{BB962C8B-B14F-4D97-AF65-F5344CB8AC3E}">
        <p14:creationId xmlns:p14="http://schemas.microsoft.com/office/powerpoint/2010/main" val="3091977746"/>
      </p:ext>
    </p:extLst>
  </p:cSld>
  <p:clrMapOvr>
    <a:masterClrMapping/>
  </p:clrMapOvr>
  <p:transition advTm="57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29</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lvl="0" indent="0">
              <a:lnSpc>
                <a:spcPct val="90000"/>
              </a:lnSpc>
              <a:spcBef>
                <a:spcPct val="0"/>
              </a:spcBef>
              <a:buClrTx/>
              <a:buNone/>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卷积的微分：</a:t>
            </a:r>
            <a:r>
              <a:rPr kumimoji="0" lang="en-US" altLang="zh-CN" sz="2000" dirty="0">
                <a:solidFill>
                  <a:srgbClr val="000000"/>
                </a:solidFill>
                <a:latin typeface="Lucida Calligraphy" panose="03010101010101010101" pitchFamily="66" charset="0"/>
                <a:ea typeface="宋体" panose="02010600030101010101" pitchFamily="2" charset="-122"/>
              </a:rPr>
              <a:t>(f</a:t>
            </a:r>
            <a:r>
              <a:rPr kumimoji="0" lang="en-US" altLang="zh-CN" sz="2000" baseline="-25000" dirty="0">
                <a:solidFill>
                  <a:srgbClr val="000000"/>
                </a:solidFill>
                <a:latin typeface="Lucida Calligraphy" panose="03010101010101010101" pitchFamily="66" charset="0"/>
                <a:ea typeface="宋体" panose="02010600030101010101" pitchFamily="2" charset="-122"/>
              </a:rPr>
              <a:t>1</a:t>
            </a:r>
            <a:r>
              <a:rPr kumimoji="0" lang="en-US" altLang="zh-CN" sz="2000" dirty="0">
                <a:solidFill>
                  <a:srgbClr val="000000"/>
                </a:solidFill>
                <a:latin typeface="Lucida Calligraphy" panose="03010101010101010101" pitchFamily="66" charset="0"/>
                <a:ea typeface="宋体" panose="02010600030101010101" pitchFamily="2" charset="-122"/>
              </a:rPr>
              <a:t>, f</a:t>
            </a:r>
            <a:r>
              <a:rPr kumimoji="0" lang="en-US" altLang="zh-CN" sz="2000" baseline="-25000" dirty="0">
                <a:solidFill>
                  <a:srgbClr val="000000"/>
                </a:solidFill>
                <a:latin typeface="Lucida Calligraphy" panose="03010101010101010101" pitchFamily="66" charset="0"/>
                <a:ea typeface="宋体" panose="02010600030101010101" pitchFamily="2" charset="-122"/>
              </a:rPr>
              <a:t>2</a:t>
            </a:r>
            <a:r>
              <a:rPr kumimoji="0" lang="zh-Hans" altLang="en-US" sz="2000" dirty="0">
                <a:solidFill>
                  <a:srgbClr val="000000"/>
                </a:solidFill>
                <a:ea typeface="宋体" panose="02010600030101010101" pitchFamily="2" charset="-122"/>
                <a:cs typeface="Times New Roman" panose="02020603050405020304" pitchFamily="18" charset="0"/>
              </a:rPr>
              <a:t>为</a:t>
            </a:r>
            <a:r>
              <a:rPr kumimoji="0" lang="en-US" altLang="zh-Hans" sz="2000" dirty="0">
                <a:solidFill>
                  <a:srgbClr val="000000"/>
                </a:solidFill>
                <a:ea typeface="宋体" panose="02010600030101010101" pitchFamily="2" charset="-122"/>
                <a:cs typeface="Times New Roman" panose="02020603050405020304" pitchFamily="18" charset="0"/>
              </a:rPr>
              <a:t>R</a:t>
            </a:r>
            <a:r>
              <a:rPr kumimoji="0" lang="zh-Hans" altLang="en-US" sz="2000" dirty="0">
                <a:solidFill>
                  <a:srgbClr val="000000"/>
                </a:solidFill>
                <a:ea typeface="宋体" panose="02010600030101010101" pitchFamily="2" charset="-122"/>
                <a:cs typeface="Times New Roman" panose="02020603050405020304" pitchFamily="18" charset="0"/>
              </a:rPr>
              <a:t>上无限阶连续可导函数</a:t>
            </a:r>
            <a:r>
              <a:rPr kumimoji="0" lang="en-US" altLang="zh-Hans" sz="2000" dirty="0">
                <a:solidFill>
                  <a:srgbClr val="000000"/>
                </a:solidFill>
                <a:ea typeface="宋体" panose="02010600030101010101" pitchFamily="2" charset="-122"/>
                <a:cs typeface="Times New Roman" panose="02020603050405020304" pitchFamily="18" charset="0"/>
              </a:rPr>
              <a:t>)</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105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r>
              <a:rPr kumimoji="0" lang="zh-CN" altLang="en-US" sz="2000" dirty="0">
                <a:solidFill>
                  <a:schemeClr val="bg1"/>
                </a:solidFill>
                <a:ea typeface="宋体" panose="02010600030101010101" pitchFamily="2" charset="-122"/>
                <a:cs typeface="Times New Roman" panose="02020603050405020304" pitchFamily="18" charset="0"/>
              </a:rPr>
              <a:t>应用类似的推演可以导出卷积的高阶导数或多重积分之运算规律</a:t>
            </a: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rotWithShape="1">
          <a:blip r:embed="rId3"/>
          <a:srcRect r="1149" b="68209"/>
          <a:stretch/>
        </p:blipFill>
        <p:spPr>
          <a:xfrm>
            <a:off x="1009753" y="2311432"/>
            <a:ext cx="6845104" cy="1047720"/>
          </a:xfrm>
          <a:prstGeom prst="rect">
            <a:avLst/>
          </a:prstGeom>
        </p:spPr>
      </p:pic>
      <p:sp>
        <p:nvSpPr>
          <p:cNvPr id="3" name="文本框 2">
            <a:extLst>
              <a:ext uri="{FF2B5EF4-FFF2-40B4-BE49-F238E27FC236}">
                <a16:creationId xmlns:a16="http://schemas.microsoft.com/office/drawing/2014/main" id="{54C39A0B-EB16-EE45-958B-020C6C306C5E}"/>
              </a:ext>
            </a:extLst>
          </p:cNvPr>
          <p:cNvSpPr txBox="1"/>
          <p:nvPr/>
        </p:nvSpPr>
        <p:spPr>
          <a:xfrm>
            <a:off x="827342" y="3729867"/>
            <a:ext cx="8090676" cy="1938992"/>
          </a:xfrm>
          <a:prstGeom prst="rect">
            <a:avLst/>
          </a:prstGeom>
          <a:noFill/>
        </p:spPr>
        <p:txBody>
          <a:bodyPr wrap="none" rtlCol="0">
            <a:spAutoFit/>
          </a:bodyPr>
          <a:lstStyle/>
          <a:p>
            <a:r>
              <a:rPr kumimoji="1" lang="zh-Hans" altLang="en-US" dirty="0">
                <a:solidFill>
                  <a:schemeClr val="bg1"/>
                </a:solidFill>
              </a:rPr>
              <a:t>提示：用数学归纳法</a:t>
            </a:r>
            <a:r>
              <a:rPr kumimoji="1" lang="zh-CN" altLang="en-US" dirty="0">
                <a:solidFill>
                  <a:schemeClr val="bg1"/>
                </a:solidFill>
              </a:rPr>
              <a:t>推导</a:t>
            </a:r>
            <a:endParaRPr kumimoji="1" lang="en-US" altLang="zh-Hans" dirty="0">
              <a:solidFill>
                <a:schemeClr val="bg1"/>
              </a:solidFill>
            </a:endParaRPr>
          </a:p>
          <a:p>
            <a:r>
              <a:rPr kumimoji="1" lang="en-US" altLang="zh-Hans" dirty="0">
                <a:solidFill>
                  <a:schemeClr val="bg1"/>
                </a:solidFill>
              </a:rPr>
              <a:t>1</a:t>
            </a:r>
            <a:r>
              <a:rPr kumimoji="1" lang="zh-Hans" altLang="en-US" dirty="0">
                <a:solidFill>
                  <a:schemeClr val="bg1"/>
                </a:solidFill>
              </a:rPr>
              <a:t>、</a:t>
            </a:r>
            <a:r>
              <a:rPr kumimoji="1" lang="en-US" altLang="zh-CN" i="1" dirty="0">
                <a:solidFill>
                  <a:schemeClr val="bg1"/>
                </a:solidFill>
              </a:rPr>
              <a:t>n</a:t>
            </a:r>
            <a:r>
              <a:rPr kumimoji="1" lang="en-US" altLang="zh-CN" dirty="0">
                <a:solidFill>
                  <a:schemeClr val="bg1"/>
                </a:solidFill>
              </a:rPr>
              <a:t>=1 </a:t>
            </a:r>
            <a:r>
              <a:rPr kumimoji="1" lang="zh-Hans" altLang="en-US" dirty="0">
                <a:solidFill>
                  <a:schemeClr val="bg1"/>
                </a:solidFill>
              </a:rPr>
              <a:t>时 为上述作业题证略</a:t>
            </a:r>
            <a:endParaRPr kumimoji="1" lang="en-US" altLang="zh-Hans" dirty="0">
              <a:solidFill>
                <a:schemeClr val="bg1"/>
              </a:solidFill>
            </a:endParaRPr>
          </a:p>
          <a:p>
            <a:r>
              <a:rPr kumimoji="1" lang="en-US" altLang="zh-Hans" dirty="0">
                <a:solidFill>
                  <a:schemeClr val="bg1"/>
                </a:solidFill>
              </a:rPr>
              <a:t>2</a:t>
            </a:r>
            <a:r>
              <a:rPr kumimoji="1" lang="zh-Hans" altLang="en-US" dirty="0">
                <a:solidFill>
                  <a:schemeClr val="bg1"/>
                </a:solidFill>
              </a:rPr>
              <a:t>、假设 </a:t>
            </a:r>
            <a:r>
              <a:rPr kumimoji="1" lang="en-US" altLang="zh-Hans" i="1" dirty="0">
                <a:solidFill>
                  <a:schemeClr val="bg1"/>
                </a:solidFill>
              </a:rPr>
              <a:t>n</a:t>
            </a:r>
            <a:r>
              <a:rPr kumimoji="1" lang="en-US" altLang="zh-Hans" dirty="0">
                <a:solidFill>
                  <a:schemeClr val="bg1"/>
                </a:solidFill>
              </a:rPr>
              <a:t>=</a:t>
            </a:r>
            <a:r>
              <a:rPr kumimoji="1" lang="en-US" altLang="zh-Hans" i="1" dirty="0">
                <a:solidFill>
                  <a:schemeClr val="bg1"/>
                </a:solidFill>
              </a:rPr>
              <a:t>k</a:t>
            </a:r>
            <a:r>
              <a:rPr kumimoji="1" lang="en-US" altLang="zh-Hans" dirty="0">
                <a:solidFill>
                  <a:schemeClr val="bg1"/>
                </a:solidFill>
              </a:rPr>
              <a:t> </a:t>
            </a:r>
            <a:r>
              <a:rPr kumimoji="1" lang="zh-Hans" altLang="en-US" dirty="0">
                <a:solidFill>
                  <a:schemeClr val="bg1"/>
                </a:solidFill>
              </a:rPr>
              <a:t>时成立，则利用作业题结论可</a:t>
            </a:r>
            <a:r>
              <a:rPr kumimoji="1" lang="zh-CN" altLang="en-US" dirty="0">
                <a:solidFill>
                  <a:schemeClr val="bg1"/>
                </a:solidFill>
              </a:rPr>
              <a:t>推导</a:t>
            </a:r>
            <a:r>
              <a:rPr kumimoji="1" lang="zh-Hans" altLang="en-US" dirty="0">
                <a:solidFill>
                  <a:schemeClr val="bg1"/>
                </a:solidFill>
              </a:rPr>
              <a:t> </a:t>
            </a:r>
            <a:r>
              <a:rPr kumimoji="1" lang="en-US" altLang="zh-Hans" i="1" dirty="0">
                <a:solidFill>
                  <a:schemeClr val="bg1"/>
                </a:solidFill>
              </a:rPr>
              <a:t>n</a:t>
            </a:r>
            <a:r>
              <a:rPr kumimoji="1" lang="en-US" altLang="zh-Hans" dirty="0">
                <a:solidFill>
                  <a:schemeClr val="bg1"/>
                </a:solidFill>
              </a:rPr>
              <a:t>=</a:t>
            </a:r>
            <a:r>
              <a:rPr kumimoji="1" lang="en-US" altLang="zh-Hans" i="1" dirty="0">
                <a:solidFill>
                  <a:schemeClr val="bg1"/>
                </a:solidFill>
              </a:rPr>
              <a:t>k</a:t>
            </a:r>
            <a:r>
              <a:rPr kumimoji="1" lang="en-US" altLang="zh-Hans" dirty="0">
                <a:solidFill>
                  <a:schemeClr val="bg1"/>
                </a:solidFill>
              </a:rPr>
              <a:t>+1 </a:t>
            </a:r>
            <a:r>
              <a:rPr kumimoji="1" lang="zh-Hans" altLang="en-US" dirty="0">
                <a:solidFill>
                  <a:schemeClr val="bg1"/>
                </a:solidFill>
              </a:rPr>
              <a:t>成立</a:t>
            </a:r>
            <a:endParaRPr kumimoji="1" lang="en-US" altLang="zh-Hans" dirty="0">
              <a:solidFill>
                <a:schemeClr val="bg1"/>
              </a:solidFill>
            </a:endParaRPr>
          </a:p>
          <a:p>
            <a:endParaRPr kumimoji="1" lang="en-US" altLang="zh-Hans" dirty="0">
              <a:solidFill>
                <a:schemeClr val="bg1"/>
              </a:solidFill>
            </a:endParaRPr>
          </a:p>
          <a:p>
            <a:r>
              <a:rPr kumimoji="1" lang="zh-Hans" altLang="en-US" dirty="0">
                <a:solidFill>
                  <a:schemeClr val="bg1"/>
                </a:solidFill>
              </a:rPr>
              <a:t>（</a:t>
            </a:r>
            <a:r>
              <a:rPr kumimoji="1" lang="en-US" altLang="zh-Hans" i="1" dirty="0">
                <a:solidFill>
                  <a:schemeClr val="bg1"/>
                </a:solidFill>
              </a:rPr>
              <a:t>n</a:t>
            </a:r>
            <a:r>
              <a:rPr kumimoji="1" lang="en-US" altLang="zh-Hans" dirty="0">
                <a:solidFill>
                  <a:schemeClr val="bg1"/>
                </a:solidFill>
              </a:rPr>
              <a:t>, </a:t>
            </a:r>
            <a:r>
              <a:rPr kumimoji="1" lang="en-US" altLang="zh-Hans" i="1" dirty="0">
                <a:solidFill>
                  <a:schemeClr val="bg1"/>
                </a:solidFill>
              </a:rPr>
              <a:t>m</a:t>
            </a:r>
            <a:r>
              <a:rPr kumimoji="1" lang="zh-Hans" altLang="en-US" dirty="0">
                <a:solidFill>
                  <a:schemeClr val="bg1"/>
                </a:solidFill>
              </a:rPr>
              <a:t>负数的情况用反向归纳法）</a:t>
            </a:r>
            <a:endParaRPr kumimoji="1" lang="zh-CN" altLang="en-US" dirty="0">
              <a:solidFill>
                <a:schemeClr val="bg1"/>
              </a:solidFill>
            </a:endParaRPr>
          </a:p>
        </p:txBody>
      </p:sp>
    </p:spTree>
    <p:extLst>
      <p:ext uri="{BB962C8B-B14F-4D97-AF65-F5344CB8AC3E}">
        <p14:creationId xmlns:p14="http://schemas.microsoft.com/office/powerpoint/2010/main" val="3235131791"/>
      </p:ext>
    </p:extLst>
  </p:cSld>
  <p:clrMapOvr>
    <a:masterClrMapping/>
  </p:clrMapOvr>
  <p:transition advTm="57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信号运算</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719137" y="996874"/>
            <a:ext cx="7705725" cy="5086350"/>
          </a:xfrm>
          <a:prstGeom prst="rect">
            <a:avLst/>
          </a:prstGeom>
        </p:spPr>
      </p:pic>
      <p:sp>
        <p:nvSpPr>
          <p:cNvPr id="3" name="Rectangle 2"/>
          <p:cNvSpPr/>
          <p:nvPr/>
        </p:nvSpPr>
        <p:spPr bwMode="auto">
          <a:xfrm>
            <a:off x="450968" y="984320"/>
            <a:ext cx="4121031" cy="2514528"/>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39459057"/>
      </p:ext>
    </p:extLst>
  </p:cSld>
  <p:clrMapOvr>
    <a:masterClrMapping/>
  </p:clrMapOvr>
  <p:transition advTm="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54388" y="1367623"/>
            <a:ext cx="7350919" cy="2264569"/>
          </a:xfrm>
          <a:prstGeom prst="rect">
            <a:avLst/>
          </a:prstGeom>
        </p:spPr>
      </p:pic>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30</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lvl="0" indent="0">
              <a:lnSpc>
                <a:spcPct val="90000"/>
              </a:lnSpc>
              <a:spcBef>
                <a:spcPct val="0"/>
              </a:spcBef>
              <a:buClrTx/>
              <a:buNone/>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相关运算：</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105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r>
              <a:rPr kumimoji="0" lang="zh-CN" altLang="en-US" sz="2000" dirty="0">
                <a:solidFill>
                  <a:schemeClr val="bg1"/>
                </a:solidFill>
                <a:ea typeface="宋体" panose="02010600030101010101" pitchFamily="2" charset="-122"/>
                <a:cs typeface="Times New Roman" panose="02020603050405020304" pitchFamily="18" charset="0"/>
              </a:rPr>
              <a:t>相关与次序有关：</a:t>
            </a:r>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r>
              <a:rPr kumimoji="0" lang="zh-CN" altLang="en-US" sz="2000" dirty="0">
                <a:solidFill>
                  <a:schemeClr val="bg1"/>
                </a:solidFill>
                <a:ea typeface="宋体" panose="02010600030101010101" pitchFamily="2" charset="-122"/>
                <a:cs typeface="Times New Roman" panose="02020603050405020304" pitchFamily="18" charset="0"/>
              </a:rPr>
              <a:t>相关与卷积的关系：</a:t>
            </a: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stretch>
            <a:fillRect/>
          </a:stretch>
        </p:blipFill>
        <p:spPr>
          <a:xfrm>
            <a:off x="3384584" y="3795824"/>
            <a:ext cx="1943100" cy="428625"/>
          </a:xfrm>
          <a:prstGeom prst="rect">
            <a:avLst/>
          </a:prstGeom>
        </p:spPr>
      </p:pic>
      <p:pic>
        <p:nvPicPr>
          <p:cNvPr id="5" name="图片 4"/>
          <p:cNvPicPr>
            <a:picLocks noChangeAspect="1"/>
          </p:cNvPicPr>
          <p:nvPr/>
        </p:nvPicPr>
        <p:blipFill>
          <a:blip r:embed="rId5"/>
          <a:stretch>
            <a:fillRect/>
          </a:stretch>
        </p:blipFill>
        <p:spPr>
          <a:xfrm>
            <a:off x="3382848" y="4465532"/>
            <a:ext cx="2257425" cy="428625"/>
          </a:xfrm>
          <a:prstGeom prst="rect">
            <a:avLst/>
          </a:prstGeom>
        </p:spPr>
      </p:pic>
      <p:sp>
        <p:nvSpPr>
          <p:cNvPr id="6" name="文本框 5">
            <a:extLst>
              <a:ext uri="{FF2B5EF4-FFF2-40B4-BE49-F238E27FC236}">
                <a16:creationId xmlns:a16="http://schemas.microsoft.com/office/drawing/2014/main" id="{AEAD6337-280E-1D41-A926-C74097A091F9}"/>
              </a:ext>
            </a:extLst>
          </p:cNvPr>
          <p:cNvSpPr txBox="1"/>
          <p:nvPr/>
        </p:nvSpPr>
        <p:spPr>
          <a:xfrm>
            <a:off x="6030760" y="3981724"/>
            <a:ext cx="1154217" cy="400110"/>
          </a:xfrm>
          <a:prstGeom prst="rect">
            <a:avLst/>
          </a:prstGeom>
          <a:noFill/>
        </p:spPr>
        <p:txBody>
          <a:bodyPr wrap="square" rtlCol="0">
            <a:spAutoFit/>
          </a:bodyPr>
          <a:lstStyle/>
          <a:p>
            <a:r>
              <a:rPr kumimoji="1" lang="zh-CN" altLang="en-US" sz="2000" dirty="0">
                <a:solidFill>
                  <a:schemeClr val="bg1"/>
                </a:solidFill>
              </a:rPr>
              <a:t>推导</a:t>
            </a:r>
            <a:r>
              <a:rPr kumimoji="1" lang="zh-Hans" altLang="en-US" sz="2000" dirty="0">
                <a:solidFill>
                  <a:schemeClr val="bg1"/>
                </a:solidFill>
              </a:rPr>
              <a:t>：</a:t>
            </a:r>
            <a:endParaRPr kumimoji="1" lang="zh-CN" altLang="en-US" sz="2000" dirty="0">
              <a:solidFill>
                <a:schemeClr val="bg1"/>
              </a:solidFill>
            </a:endParaRPr>
          </a:p>
        </p:txBody>
      </p:sp>
      <p:grpSp>
        <p:nvGrpSpPr>
          <p:cNvPr id="11" name="组合 10">
            <a:extLst>
              <a:ext uri="{FF2B5EF4-FFF2-40B4-BE49-F238E27FC236}">
                <a16:creationId xmlns:a16="http://schemas.microsoft.com/office/drawing/2014/main" id="{34F5931D-60F8-2F4E-9C87-979B6E039EDC}"/>
              </a:ext>
            </a:extLst>
          </p:cNvPr>
          <p:cNvGrpSpPr/>
          <p:nvPr/>
        </p:nvGrpSpPr>
        <p:grpSpPr>
          <a:xfrm>
            <a:off x="6075355" y="4557618"/>
            <a:ext cx="2546324" cy="1934417"/>
            <a:chOff x="6075355" y="4557618"/>
            <a:chExt cx="2546324" cy="1934417"/>
          </a:xfrm>
        </p:grpSpPr>
        <p:sp>
          <p:nvSpPr>
            <p:cNvPr id="8" name="矩形 7">
              <a:extLst>
                <a:ext uri="{FF2B5EF4-FFF2-40B4-BE49-F238E27FC236}">
                  <a16:creationId xmlns:a16="http://schemas.microsoft.com/office/drawing/2014/main" id="{99639C72-3381-5A49-B85F-F3CA4F8DFB27}"/>
                </a:ext>
              </a:extLst>
            </p:cNvPr>
            <p:cNvSpPr/>
            <p:nvPr/>
          </p:nvSpPr>
          <p:spPr bwMode="auto">
            <a:xfrm>
              <a:off x="7034661" y="5067582"/>
              <a:ext cx="120013"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1D73021D-F557-DE4F-B46E-B0628218D713}"/>
                </a:ext>
              </a:extLst>
            </p:cNvPr>
            <p:cNvSpPr/>
            <p:nvPr/>
          </p:nvSpPr>
          <p:spPr bwMode="auto">
            <a:xfrm>
              <a:off x="7488000" y="5067582"/>
              <a:ext cx="125999"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5" name="矩形 14">
              <a:extLst>
                <a:ext uri="{FF2B5EF4-FFF2-40B4-BE49-F238E27FC236}">
                  <a16:creationId xmlns:a16="http://schemas.microsoft.com/office/drawing/2014/main" id="{6678E6DD-4464-AE49-9B1C-383EE32CA3FA}"/>
                </a:ext>
              </a:extLst>
            </p:cNvPr>
            <p:cNvSpPr/>
            <p:nvPr/>
          </p:nvSpPr>
          <p:spPr bwMode="auto">
            <a:xfrm>
              <a:off x="7156376" y="5664136"/>
              <a:ext cx="120013"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6" name="矩形 15">
              <a:extLst>
                <a:ext uri="{FF2B5EF4-FFF2-40B4-BE49-F238E27FC236}">
                  <a16:creationId xmlns:a16="http://schemas.microsoft.com/office/drawing/2014/main" id="{CC37051F-8A3C-5041-BC2F-313E66F16A99}"/>
                </a:ext>
              </a:extLst>
            </p:cNvPr>
            <p:cNvSpPr/>
            <p:nvPr/>
          </p:nvSpPr>
          <p:spPr bwMode="auto">
            <a:xfrm>
              <a:off x="7575464" y="5706201"/>
              <a:ext cx="120013"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9683B2C-A5B7-4040-93C0-1A6B94078DCD}"/>
                    </a:ext>
                  </a:extLst>
                </p:cNvPr>
                <p:cNvSpPr txBox="1"/>
                <p:nvPr/>
              </p:nvSpPr>
              <p:spPr>
                <a:xfrm>
                  <a:off x="7005158" y="4990299"/>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10" name="文本框 9">
                  <a:extLst>
                    <a:ext uri="{FF2B5EF4-FFF2-40B4-BE49-F238E27FC236}">
                      <a16:creationId xmlns:a16="http://schemas.microsoft.com/office/drawing/2014/main" id="{59683B2C-A5B7-4040-93C0-1A6B94078DCD}"/>
                    </a:ext>
                  </a:extLst>
                </p:cNvPr>
                <p:cNvSpPr txBox="1">
                  <a:spLocks noRot="1" noChangeAspect="1" noMove="1" noResize="1" noEditPoints="1" noAdjustHandles="1" noChangeArrowheads="1" noChangeShapeType="1" noTextEdit="1"/>
                </p:cNvSpPr>
                <p:nvPr/>
              </p:nvSpPr>
              <p:spPr>
                <a:xfrm>
                  <a:off x="7005158" y="4990299"/>
                  <a:ext cx="168443" cy="276999"/>
                </a:xfrm>
                <a:prstGeom prst="rect">
                  <a:avLst/>
                </a:prstGeom>
                <a:blipFill>
                  <a:blip r:embed="rId8"/>
                  <a:stretch>
                    <a:fillRect l="-23077" r="-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7ACD9DB-FB9D-D14D-8736-C61F80F1B45B}"/>
                    </a:ext>
                  </a:extLst>
                </p:cNvPr>
                <p:cNvSpPr txBox="1"/>
                <p:nvPr/>
              </p:nvSpPr>
              <p:spPr>
                <a:xfrm>
                  <a:off x="7445556" y="4988393"/>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18" name="文本框 17">
                  <a:extLst>
                    <a:ext uri="{FF2B5EF4-FFF2-40B4-BE49-F238E27FC236}">
                      <a16:creationId xmlns:a16="http://schemas.microsoft.com/office/drawing/2014/main" id="{A7ACD9DB-FB9D-D14D-8736-C61F80F1B45B}"/>
                    </a:ext>
                  </a:extLst>
                </p:cNvPr>
                <p:cNvSpPr txBox="1">
                  <a:spLocks noRot="1" noChangeAspect="1" noMove="1" noResize="1" noEditPoints="1" noAdjustHandles="1" noChangeArrowheads="1" noChangeShapeType="1" noTextEdit="1"/>
                </p:cNvSpPr>
                <p:nvPr/>
              </p:nvSpPr>
              <p:spPr>
                <a:xfrm>
                  <a:off x="7445556" y="4988393"/>
                  <a:ext cx="168443" cy="276999"/>
                </a:xfrm>
                <a:prstGeom prst="rect">
                  <a:avLst/>
                </a:prstGeom>
                <a:blipFill>
                  <a:blip r:embed="rId9"/>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589E4DC-6680-E447-B130-EF413CC68D41}"/>
                    </a:ext>
                  </a:extLst>
                </p:cNvPr>
                <p:cNvSpPr txBox="1"/>
                <p:nvPr/>
              </p:nvSpPr>
              <p:spPr>
                <a:xfrm>
                  <a:off x="7561920" y="5596680"/>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19" name="文本框 18">
                  <a:extLst>
                    <a:ext uri="{FF2B5EF4-FFF2-40B4-BE49-F238E27FC236}">
                      <a16:creationId xmlns:a16="http://schemas.microsoft.com/office/drawing/2014/main" id="{B589E4DC-6680-E447-B130-EF413CC68D41}"/>
                    </a:ext>
                  </a:extLst>
                </p:cNvPr>
                <p:cNvSpPr txBox="1">
                  <a:spLocks noRot="1" noChangeAspect="1" noMove="1" noResize="1" noEditPoints="1" noAdjustHandles="1" noChangeArrowheads="1" noChangeShapeType="1" noTextEdit="1"/>
                </p:cNvSpPr>
                <p:nvPr/>
              </p:nvSpPr>
              <p:spPr>
                <a:xfrm>
                  <a:off x="7561920" y="5596680"/>
                  <a:ext cx="168443" cy="276999"/>
                </a:xfrm>
                <a:prstGeom prst="rect">
                  <a:avLst/>
                </a:prstGeom>
                <a:blipFill>
                  <a:blip r:embed="rId10"/>
                  <a:stretch>
                    <a:fillRect l="-6667" r="-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EDB85BF-8D14-3D40-BD9B-3D85EBD72E9C}"/>
                    </a:ext>
                  </a:extLst>
                </p:cNvPr>
                <p:cNvSpPr txBox="1"/>
                <p:nvPr/>
              </p:nvSpPr>
              <p:spPr>
                <a:xfrm>
                  <a:off x="7135066" y="5596681"/>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20" name="文本框 19">
                  <a:extLst>
                    <a:ext uri="{FF2B5EF4-FFF2-40B4-BE49-F238E27FC236}">
                      <a16:creationId xmlns:a16="http://schemas.microsoft.com/office/drawing/2014/main" id="{4EDB85BF-8D14-3D40-BD9B-3D85EBD72E9C}"/>
                    </a:ext>
                  </a:extLst>
                </p:cNvPr>
                <p:cNvSpPr txBox="1">
                  <a:spLocks noRot="1" noChangeAspect="1" noMove="1" noResize="1" noEditPoints="1" noAdjustHandles="1" noChangeArrowheads="1" noChangeShapeType="1" noTextEdit="1"/>
                </p:cNvSpPr>
                <p:nvPr/>
              </p:nvSpPr>
              <p:spPr>
                <a:xfrm>
                  <a:off x="7135066" y="5596681"/>
                  <a:ext cx="168443" cy="276999"/>
                </a:xfrm>
                <a:prstGeom prst="rect">
                  <a:avLst/>
                </a:prstGeom>
                <a:blipFill>
                  <a:blip r:embed="rId11"/>
                  <a:stretch>
                    <a:fillRect l="-14286" r="-714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79A875F-6B94-D344-9FCE-95A8E197C79C}"/>
                </a:ext>
              </a:extLst>
            </p:cNvPr>
            <p:cNvPicPr>
              <a:picLocks noChangeAspect="1"/>
            </p:cNvPicPr>
            <p:nvPr/>
          </p:nvPicPr>
          <p:blipFill>
            <a:blip r:embed="rId12"/>
            <a:stretch>
              <a:fillRect/>
            </a:stretch>
          </p:blipFill>
          <p:spPr>
            <a:xfrm>
              <a:off x="6075355" y="4557618"/>
              <a:ext cx="2546324" cy="1934417"/>
            </a:xfrm>
            <a:prstGeom prst="rect">
              <a:avLst/>
            </a:prstGeom>
          </p:spPr>
        </p:pic>
      </p:grpSp>
    </p:spTree>
    <p:extLst>
      <p:ext uri="{BB962C8B-B14F-4D97-AF65-F5344CB8AC3E}">
        <p14:creationId xmlns:p14="http://schemas.microsoft.com/office/powerpoint/2010/main" val="694295090"/>
      </p:ext>
    </p:extLst>
  </p:cSld>
  <p:clrMapOvr>
    <a:masterClrMapping/>
  </p:clrMapOvr>
  <p:transition advTm="578"/>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Rectangle 12"/>
          <p:cNvSpPr txBox="1">
            <a:spLocks noChangeArrowheads="1"/>
          </p:cNvSpPr>
          <p:nvPr/>
        </p:nvSpPr>
        <p:spPr bwMode="auto">
          <a:xfrm>
            <a:off x="5840413" y="152400"/>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pic>
        <p:nvPicPr>
          <p:cNvPr id="18" name="图片 17">
            <a:extLst>
              <a:ext uri="{FF2B5EF4-FFF2-40B4-BE49-F238E27FC236}">
                <a16:creationId xmlns:a16="http://schemas.microsoft.com/office/drawing/2014/main" id="{EA36354C-6165-E64F-ADDB-FECEC5E8BB26}"/>
              </a:ext>
            </a:extLst>
          </p:cNvPr>
          <p:cNvPicPr>
            <a:picLocks noChangeAspect="1"/>
          </p:cNvPicPr>
          <p:nvPr/>
        </p:nvPicPr>
        <p:blipFill>
          <a:blip r:embed="rId11"/>
          <a:stretch>
            <a:fillRect/>
          </a:stretch>
        </p:blipFill>
        <p:spPr>
          <a:xfrm>
            <a:off x="854388" y="1367623"/>
            <a:ext cx="7350919" cy="2264569"/>
          </a:xfrm>
          <a:prstGeom prst="rect">
            <a:avLst/>
          </a:prstGeom>
        </p:spPr>
      </p:pic>
      <p:sp>
        <p:nvSpPr>
          <p:cNvPr id="19" name="Rectangle 69">
            <a:extLst>
              <a:ext uri="{FF2B5EF4-FFF2-40B4-BE49-F238E27FC236}">
                <a16:creationId xmlns:a16="http://schemas.microsoft.com/office/drawing/2014/main" id="{AD543835-147D-B749-A611-ADE569560758}"/>
              </a:ext>
            </a:extLst>
          </p:cNvPr>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lvl="0" indent="0">
              <a:lnSpc>
                <a:spcPct val="90000"/>
              </a:lnSpc>
              <a:spcBef>
                <a:spcPct val="0"/>
              </a:spcBef>
              <a:buClrTx/>
              <a:buNone/>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相关运算：</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lnSpc>
                <a:spcPct val="90000"/>
              </a:lnSpc>
              <a:spcBef>
                <a:spcPct val="0"/>
              </a:spcBef>
              <a:buClrTx/>
              <a:buNone/>
              <a:defRPr/>
            </a:pPr>
            <a:endParaRPr kumimoji="0" lang="en-US" altLang="zh-CN" sz="105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r>
              <a:rPr kumimoji="0" lang="zh-CN" altLang="en-US" sz="2000" dirty="0">
                <a:solidFill>
                  <a:schemeClr val="bg1"/>
                </a:solidFill>
                <a:ea typeface="宋体" panose="02010600030101010101" pitchFamily="2" charset="-122"/>
                <a:cs typeface="Times New Roman" panose="02020603050405020304" pitchFamily="18" charset="0"/>
              </a:rPr>
              <a:t>相关与次序有关：</a:t>
            </a:r>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r>
              <a:rPr kumimoji="0" lang="zh-CN" altLang="en-US" sz="2000" dirty="0">
                <a:solidFill>
                  <a:schemeClr val="bg1"/>
                </a:solidFill>
                <a:ea typeface="宋体" panose="02010600030101010101" pitchFamily="2" charset="-122"/>
                <a:cs typeface="Times New Roman" panose="02020603050405020304" pitchFamily="18" charset="0"/>
              </a:rPr>
              <a:t>相关与卷积的关系：</a:t>
            </a: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81606508-25DF-4748-9778-94C10B41AA2E}"/>
              </a:ext>
            </a:extLst>
          </p:cNvPr>
          <p:cNvPicPr>
            <a:picLocks noChangeAspect="1"/>
          </p:cNvPicPr>
          <p:nvPr/>
        </p:nvPicPr>
        <p:blipFill>
          <a:blip r:embed="rId12"/>
          <a:stretch>
            <a:fillRect/>
          </a:stretch>
        </p:blipFill>
        <p:spPr>
          <a:xfrm>
            <a:off x="3384584" y="3795824"/>
            <a:ext cx="1943100" cy="428625"/>
          </a:xfrm>
          <a:prstGeom prst="rect">
            <a:avLst/>
          </a:prstGeom>
        </p:spPr>
      </p:pic>
      <p:pic>
        <p:nvPicPr>
          <p:cNvPr id="21" name="图片 20">
            <a:extLst>
              <a:ext uri="{FF2B5EF4-FFF2-40B4-BE49-F238E27FC236}">
                <a16:creationId xmlns:a16="http://schemas.microsoft.com/office/drawing/2014/main" id="{41974A5E-7E9D-784D-A9ED-2A8C8DF0A106}"/>
              </a:ext>
            </a:extLst>
          </p:cNvPr>
          <p:cNvPicPr>
            <a:picLocks noChangeAspect="1"/>
          </p:cNvPicPr>
          <p:nvPr/>
        </p:nvPicPr>
        <p:blipFill>
          <a:blip r:embed="rId13"/>
          <a:stretch>
            <a:fillRect/>
          </a:stretch>
        </p:blipFill>
        <p:spPr>
          <a:xfrm>
            <a:off x="3382848" y="4465532"/>
            <a:ext cx="2257425" cy="428625"/>
          </a:xfrm>
          <a:prstGeom prst="rect">
            <a:avLst/>
          </a:prstGeom>
        </p:spPr>
      </p:pic>
      <p:sp>
        <p:nvSpPr>
          <p:cNvPr id="22" name="Rectangle 39">
            <a:extLst>
              <a:ext uri="{FF2B5EF4-FFF2-40B4-BE49-F238E27FC236}">
                <a16:creationId xmlns:a16="http://schemas.microsoft.com/office/drawing/2014/main" id="{8FAC4190-0EB7-F940-B41D-53D7625AB0C0}"/>
              </a:ext>
            </a:extLst>
          </p:cNvPr>
          <p:cNvSpPr>
            <a:spLocks noChangeArrowheads="1"/>
          </p:cNvSpPr>
          <p:nvPr/>
        </p:nvSpPr>
        <p:spPr bwMode="auto">
          <a:xfrm>
            <a:off x="761060" y="5166916"/>
            <a:ext cx="5057136" cy="4247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a:lnSpc>
                <a:spcPct val="90000"/>
              </a:lnSpc>
              <a:buClrTx/>
              <a:buNone/>
            </a:pPr>
            <a:r>
              <a:rPr kumimoji="0" lang="zh-CN" altLang="en-US" sz="2400" b="1" dirty="0">
                <a:solidFill>
                  <a:schemeClr val="accent2"/>
                </a:solidFill>
                <a:ea typeface="方正姚体" panose="02010601030101010101" pitchFamily="2" charset="-122"/>
              </a:rPr>
              <a:t>课堂练习</a:t>
            </a:r>
            <a:r>
              <a:rPr kumimoji="0" lang="en-US" altLang="zh-CN" sz="2400" b="1" dirty="0">
                <a:solidFill>
                  <a:schemeClr val="accent2"/>
                </a:solidFill>
                <a:ea typeface="方正姚体" panose="02010601030101010101" pitchFamily="2" charset="-122"/>
              </a:rPr>
              <a:t>3</a:t>
            </a:r>
            <a:r>
              <a:rPr kumimoji="0" lang="zh-CN" altLang="en-US" sz="2400" b="1" dirty="0">
                <a:solidFill>
                  <a:schemeClr val="accent2"/>
                </a:solidFill>
                <a:ea typeface="方正姚体" panose="02010601030101010101" pitchFamily="2" charset="-122"/>
              </a:rPr>
              <a:t>：</a:t>
            </a:r>
            <a:r>
              <a:rPr kumimoji="0" lang="zh-CN" altLang="en-US" sz="2400" b="1" dirty="0">
                <a:solidFill>
                  <a:schemeClr val="bg1"/>
                </a:solidFill>
                <a:ea typeface="方正姚体" panose="02010601030101010101" pitchFamily="2" charset="-122"/>
              </a:rPr>
              <a:t>推导</a:t>
            </a:r>
            <a:r>
              <a:rPr kumimoji="0" lang="zh-Hans" altLang="en-US" sz="2400" b="1" dirty="0">
                <a:solidFill>
                  <a:schemeClr val="bg1"/>
                </a:solidFill>
                <a:ea typeface="方正姚体" panose="02010601030101010101" pitchFamily="2" charset="-122"/>
              </a:rPr>
              <a:t>相关与卷积的关系</a:t>
            </a:r>
            <a:endParaRPr kumimoji="0" lang="en-US" altLang="zh-CN" sz="2400" b="1" dirty="0">
              <a:solidFill>
                <a:schemeClr val="bg1"/>
              </a:solidFill>
              <a:ea typeface="方正姚体" panose="02010601030101010101" pitchFamily="2" charset="-122"/>
            </a:endParaRPr>
          </a:p>
        </p:txBody>
      </p:sp>
      <p:sp>
        <p:nvSpPr>
          <p:cNvPr id="34" name="文本框 33">
            <a:extLst>
              <a:ext uri="{FF2B5EF4-FFF2-40B4-BE49-F238E27FC236}">
                <a16:creationId xmlns:a16="http://schemas.microsoft.com/office/drawing/2014/main" id="{4985AD46-6FE4-894F-9D61-19DD56FB88DE}"/>
              </a:ext>
            </a:extLst>
          </p:cNvPr>
          <p:cNvSpPr txBox="1"/>
          <p:nvPr/>
        </p:nvSpPr>
        <p:spPr>
          <a:xfrm>
            <a:off x="6223736" y="3685305"/>
            <a:ext cx="1154217" cy="400110"/>
          </a:xfrm>
          <a:prstGeom prst="rect">
            <a:avLst/>
          </a:prstGeom>
          <a:noFill/>
        </p:spPr>
        <p:txBody>
          <a:bodyPr wrap="square" rtlCol="0">
            <a:spAutoFit/>
          </a:bodyPr>
          <a:lstStyle/>
          <a:p>
            <a:r>
              <a:rPr kumimoji="1" lang="zh-CN" altLang="en-US" sz="2000" dirty="0">
                <a:solidFill>
                  <a:schemeClr val="bg1"/>
                </a:solidFill>
              </a:rPr>
              <a:t>推导</a:t>
            </a:r>
            <a:r>
              <a:rPr kumimoji="1" lang="zh-Hans" altLang="en-US" sz="2000" dirty="0">
                <a:solidFill>
                  <a:schemeClr val="bg1"/>
                </a:solidFill>
              </a:rPr>
              <a:t>：</a:t>
            </a:r>
            <a:endParaRPr kumimoji="1" lang="zh-CN" altLang="en-US" sz="2000" dirty="0">
              <a:solidFill>
                <a:schemeClr val="bg1"/>
              </a:solidFill>
            </a:endParaRPr>
          </a:p>
        </p:txBody>
      </p:sp>
      <p:grpSp>
        <p:nvGrpSpPr>
          <p:cNvPr id="35" name="组合 34">
            <a:extLst>
              <a:ext uri="{FF2B5EF4-FFF2-40B4-BE49-F238E27FC236}">
                <a16:creationId xmlns:a16="http://schemas.microsoft.com/office/drawing/2014/main" id="{AE587828-3104-AE4C-9B7A-1D9B5897E4D2}"/>
              </a:ext>
            </a:extLst>
          </p:cNvPr>
          <p:cNvGrpSpPr/>
          <p:nvPr/>
        </p:nvGrpSpPr>
        <p:grpSpPr>
          <a:xfrm>
            <a:off x="6268331" y="4261199"/>
            <a:ext cx="2546324" cy="1934417"/>
            <a:chOff x="6075355" y="4557618"/>
            <a:chExt cx="2546324" cy="1934417"/>
          </a:xfrm>
        </p:grpSpPr>
        <p:sp>
          <p:nvSpPr>
            <p:cNvPr id="36" name="矩形 35">
              <a:extLst>
                <a:ext uri="{FF2B5EF4-FFF2-40B4-BE49-F238E27FC236}">
                  <a16:creationId xmlns:a16="http://schemas.microsoft.com/office/drawing/2014/main" id="{AF7DD423-B351-BA44-81B2-3E4C836CCE5C}"/>
                </a:ext>
              </a:extLst>
            </p:cNvPr>
            <p:cNvSpPr/>
            <p:nvPr/>
          </p:nvSpPr>
          <p:spPr bwMode="auto">
            <a:xfrm>
              <a:off x="7034661" y="5067582"/>
              <a:ext cx="120013"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37" name="矩形 36">
              <a:extLst>
                <a:ext uri="{FF2B5EF4-FFF2-40B4-BE49-F238E27FC236}">
                  <a16:creationId xmlns:a16="http://schemas.microsoft.com/office/drawing/2014/main" id="{A37CE8DA-E7F0-9947-B29E-BF2D536532B6}"/>
                </a:ext>
              </a:extLst>
            </p:cNvPr>
            <p:cNvSpPr/>
            <p:nvPr/>
          </p:nvSpPr>
          <p:spPr bwMode="auto">
            <a:xfrm>
              <a:off x="7488000" y="5067582"/>
              <a:ext cx="125999"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38" name="矩形 37">
              <a:extLst>
                <a:ext uri="{FF2B5EF4-FFF2-40B4-BE49-F238E27FC236}">
                  <a16:creationId xmlns:a16="http://schemas.microsoft.com/office/drawing/2014/main" id="{EED661ED-D7FA-B54C-B2CF-D0E87B33477A}"/>
                </a:ext>
              </a:extLst>
            </p:cNvPr>
            <p:cNvSpPr/>
            <p:nvPr/>
          </p:nvSpPr>
          <p:spPr bwMode="auto">
            <a:xfrm>
              <a:off x="7156376" y="5664136"/>
              <a:ext cx="120013"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39" name="矩形 38">
              <a:extLst>
                <a:ext uri="{FF2B5EF4-FFF2-40B4-BE49-F238E27FC236}">
                  <a16:creationId xmlns:a16="http://schemas.microsoft.com/office/drawing/2014/main" id="{AEA55AF3-96DB-2140-A15C-7780423ACCE8}"/>
                </a:ext>
              </a:extLst>
            </p:cNvPr>
            <p:cNvSpPr/>
            <p:nvPr/>
          </p:nvSpPr>
          <p:spPr bwMode="auto">
            <a:xfrm>
              <a:off x="7575464" y="5706201"/>
              <a:ext cx="120013" cy="16747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013021FA-E7D8-8C4A-81DD-D6BE2110F3BA}"/>
                    </a:ext>
                  </a:extLst>
                </p:cNvPr>
                <p:cNvSpPr txBox="1"/>
                <p:nvPr/>
              </p:nvSpPr>
              <p:spPr>
                <a:xfrm>
                  <a:off x="7005158" y="4990299"/>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10" name="文本框 9">
                  <a:extLst>
                    <a:ext uri="{FF2B5EF4-FFF2-40B4-BE49-F238E27FC236}">
                      <a16:creationId xmlns:a16="http://schemas.microsoft.com/office/drawing/2014/main" id="{59683B2C-A5B7-4040-93C0-1A6B94078DCD}"/>
                    </a:ext>
                  </a:extLst>
                </p:cNvPr>
                <p:cNvSpPr txBox="1">
                  <a:spLocks noRot="1" noChangeAspect="1" noMove="1" noResize="1" noEditPoints="1" noAdjustHandles="1" noChangeArrowheads="1" noChangeShapeType="1" noTextEdit="1"/>
                </p:cNvSpPr>
                <p:nvPr/>
              </p:nvSpPr>
              <p:spPr>
                <a:xfrm>
                  <a:off x="7005158" y="4990299"/>
                  <a:ext cx="168443" cy="276999"/>
                </a:xfrm>
                <a:prstGeom prst="rect">
                  <a:avLst/>
                </a:prstGeom>
                <a:blipFill>
                  <a:blip r:embed="rId15"/>
                  <a:stretch>
                    <a:fillRect l="-23077" r="-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BB5A18A8-E2AE-704D-945E-ABB53DBFD554}"/>
                    </a:ext>
                  </a:extLst>
                </p:cNvPr>
                <p:cNvSpPr txBox="1"/>
                <p:nvPr/>
              </p:nvSpPr>
              <p:spPr>
                <a:xfrm>
                  <a:off x="7445556" y="4988393"/>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18" name="文本框 17">
                  <a:extLst>
                    <a:ext uri="{FF2B5EF4-FFF2-40B4-BE49-F238E27FC236}">
                      <a16:creationId xmlns:a16="http://schemas.microsoft.com/office/drawing/2014/main" id="{A7ACD9DB-FB9D-D14D-8736-C61F80F1B45B}"/>
                    </a:ext>
                  </a:extLst>
                </p:cNvPr>
                <p:cNvSpPr txBox="1">
                  <a:spLocks noRot="1" noChangeAspect="1" noMove="1" noResize="1" noEditPoints="1" noAdjustHandles="1" noChangeArrowheads="1" noChangeShapeType="1" noTextEdit="1"/>
                </p:cNvSpPr>
                <p:nvPr/>
              </p:nvSpPr>
              <p:spPr>
                <a:xfrm>
                  <a:off x="7445556" y="4988393"/>
                  <a:ext cx="168443" cy="276999"/>
                </a:xfrm>
                <a:prstGeom prst="rect">
                  <a:avLst/>
                </a:prstGeom>
                <a:blipFill>
                  <a:blip r:embed="rId16"/>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F3F95E18-F487-B649-8E84-C8B05CCDAEC7}"/>
                    </a:ext>
                  </a:extLst>
                </p:cNvPr>
                <p:cNvSpPr txBox="1"/>
                <p:nvPr/>
              </p:nvSpPr>
              <p:spPr>
                <a:xfrm>
                  <a:off x="7561920" y="5596680"/>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19" name="文本框 18">
                  <a:extLst>
                    <a:ext uri="{FF2B5EF4-FFF2-40B4-BE49-F238E27FC236}">
                      <a16:creationId xmlns:a16="http://schemas.microsoft.com/office/drawing/2014/main" id="{B589E4DC-6680-E447-B130-EF413CC68D41}"/>
                    </a:ext>
                  </a:extLst>
                </p:cNvPr>
                <p:cNvSpPr txBox="1">
                  <a:spLocks noRot="1" noChangeAspect="1" noMove="1" noResize="1" noEditPoints="1" noAdjustHandles="1" noChangeArrowheads="1" noChangeShapeType="1" noTextEdit="1"/>
                </p:cNvSpPr>
                <p:nvPr/>
              </p:nvSpPr>
              <p:spPr>
                <a:xfrm>
                  <a:off x="7561920" y="5596680"/>
                  <a:ext cx="168443" cy="276999"/>
                </a:xfrm>
                <a:prstGeom prst="rect">
                  <a:avLst/>
                </a:prstGeom>
                <a:blipFill>
                  <a:blip r:embed="rId17"/>
                  <a:stretch>
                    <a:fillRect l="-6667" r="-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76FABBD2-32B9-894D-8D8A-525D9F18E42D}"/>
                    </a:ext>
                  </a:extLst>
                </p:cNvPr>
                <p:cNvSpPr txBox="1"/>
                <p:nvPr/>
              </p:nvSpPr>
              <p:spPr>
                <a:xfrm>
                  <a:off x="7135066" y="5596681"/>
                  <a:ext cx="1684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𝜏</m:t>
                        </m:r>
                      </m:oMath>
                    </m:oMathPara>
                  </a14:m>
                  <a:endParaRPr kumimoji="1" lang="zh-CN" altLang="en-US" dirty="0"/>
                </a:p>
              </p:txBody>
            </p:sp>
          </mc:Choice>
          <mc:Fallback xmlns="">
            <p:sp>
              <p:nvSpPr>
                <p:cNvPr id="20" name="文本框 19">
                  <a:extLst>
                    <a:ext uri="{FF2B5EF4-FFF2-40B4-BE49-F238E27FC236}">
                      <a16:creationId xmlns:a16="http://schemas.microsoft.com/office/drawing/2014/main" id="{4EDB85BF-8D14-3D40-BD9B-3D85EBD72E9C}"/>
                    </a:ext>
                  </a:extLst>
                </p:cNvPr>
                <p:cNvSpPr txBox="1">
                  <a:spLocks noRot="1" noChangeAspect="1" noMove="1" noResize="1" noEditPoints="1" noAdjustHandles="1" noChangeArrowheads="1" noChangeShapeType="1" noTextEdit="1"/>
                </p:cNvSpPr>
                <p:nvPr/>
              </p:nvSpPr>
              <p:spPr>
                <a:xfrm>
                  <a:off x="7135066" y="5596681"/>
                  <a:ext cx="168443" cy="276999"/>
                </a:xfrm>
                <a:prstGeom prst="rect">
                  <a:avLst/>
                </a:prstGeom>
                <a:blipFill>
                  <a:blip r:embed="rId18"/>
                  <a:stretch>
                    <a:fillRect l="-14286" r="-7143"/>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C824EBB7-1510-0043-A2E0-244B6045D55C}"/>
                </a:ext>
              </a:extLst>
            </p:cNvPr>
            <p:cNvPicPr>
              <a:picLocks noChangeAspect="1"/>
            </p:cNvPicPr>
            <p:nvPr/>
          </p:nvPicPr>
          <p:blipFill>
            <a:blip r:embed="rId19"/>
            <a:stretch>
              <a:fillRect/>
            </a:stretch>
          </p:blipFill>
          <p:spPr>
            <a:xfrm>
              <a:off x="6075355" y="4557618"/>
              <a:ext cx="2546324" cy="1934417"/>
            </a:xfrm>
            <a:prstGeom prst="rect">
              <a:avLst/>
            </a:prstGeom>
          </p:spPr>
        </p:pic>
      </p:grp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9"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5"/>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219355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32</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自相关运算：</a:t>
            </a:r>
            <a:r>
              <a:rPr kumimoji="0" lang="zh-CN" altLang="en-US" sz="1800" b="1" dirty="0">
                <a:solidFill>
                  <a:schemeClr val="bg1"/>
                </a:solidFill>
                <a:effectLst>
                  <a:outerShdw blurRad="38100" dist="38100" dir="2700000" algn="tl">
                    <a:srgbClr val="C0C0C0"/>
                  </a:outerShdw>
                </a:effectLst>
                <a:latin typeface="华文细黑" panose="02010600040101010101" pitchFamily="2" charset="-122"/>
              </a:rPr>
              <a:t>（函数自己与自己求相关）</a:t>
            </a:r>
            <a:endParaRPr kumimoji="0" lang="en-US" altLang="zh-CN" sz="2000" dirty="0">
              <a:solidFill>
                <a:schemeClr val="bg1"/>
              </a:solidFill>
              <a:ea typeface="宋体" panose="02010600030101010101" pitchFamily="2" charset="-122"/>
              <a:cs typeface="Times New Roman" panose="02020603050405020304" pitchFamily="18" charset="0"/>
            </a:endParaRPr>
          </a:p>
          <a:p>
            <a:pPr>
              <a:spcBef>
                <a:spcPts val="1200"/>
              </a:spcBef>
            </a:pPr>
            <a:r>
              <a:rPr lang="zh-CN" altLang="en-US" sz="2000" dirty="0">
                <a:solidFill>
                  <a:schemeClr val="bg1"/>
                </a:solidFill>
              </a:rPr>
              <a:t>用自相关函数检测准周期信号的准周期</a:t>
            </a:r>
            <a:r>
              <a:rPr kumimoji="0" lang="zh-CN" altLang="en-US" sz="2000" dirty="0">
                <a:solidFill>
                  <a:schemeClr val="bg1"/>
                </a:solidFill>
                <a:ea typeface="宋体" panose="02010600030101010101" pitchFamily="2" charset="-122"/>
                <a:cs typeface="Times New Roman" panose="02020603050405020304" pitchFamily="18" charset="0"/>
              </a:rPr>
              <a:t>。</a:t>
            </a: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stretch>
            <a:fillRect/>
          </a:stretch>
        </p:blipFill>
        <p:spPr>
          <a:xfrm>
            <a:off x="1708232" y="2171736"/>
            <a:ext cx="6000750" cy="3957638"/>
          </a:xfrm>
          <a:prstGeom prst="rect">
            <a:avLst/>
          </a:prstGeom>
        </p:spPr>
      </p:pic>
    </p:spTree>
    <p:extLst>
      <p:ext uri="{BB962C8B-B14F-4D97-AF65-F5344CB8AC3E}">
        <p14:creationId xmlns:p14="http://schemas.microsoft.com/office/powerpoint/2010/main" val="996621441"/>
      </p:ext>
    </p:extLst>
  </p:cSld>
  <p:clrMapOvr>
    <a:masterClrMapping/>
  </p:clrMapOvr>
  <p:transition advTm="578"/>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33</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mc:AlternateContent xmlns:mc="http://schemas.openxmlformats.org/markup-compatibility/2006">
        <mc:Choice xmlns:a14="http://schemas.microsoft.com/office/drawing/2010/main" Requires="a14">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a:solidFill>
                      <a:srgbClr val="00CC99"/>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扩展</a:t>
                </a:r>
                <a:r>
                  <a:rPr kumimoji="0" lang="en-US" altLang="zh-CN" b="1" dirty="0">
                    <a:solidFill>
                      <a:srgbClr val="A50021"/>
                    </a:solidFill>
                    <a:effectLst>
                      <a:outerShdw blurRad="38100" dist="38100" dir="2700000" algn="tl">
                        <a:srgbClr val="C0C0C0"/>
                      </a:outerShdw>
                    </a:effectLst>
                    <a:latin typeface="华文细黑" panose="02010600040101010101" pitchFamily="2" charset="-122"/>
                  </a:rPr>
                  <a:t>1</a:t>
                </a: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：为何对</a:t>
                </a:r>
                <a14:m>
                  <m:oMath xmlns:m="http://schemas.openxmlformats.org/officeDocument/2006/math">
                    <m:r>
                      <a:rPr kumimoji="0" lang="en-US" altLang="zh-CN" b="1">
                        <a:solidFill>
                          <a:srgbClr val="A50021"/>
                        </a:solidFill>
                        <a:effectLst>
                          <a:outerShdw blurRad="38100" dist="38100" dir="2700000" algn="tl">
                            <a:srgbClr val="C0C0C0"/>
                          </a:outerShdw>
                        </a:effectLst>
                        <a:latin typeface="华文细黑" panose="02010600040101010101" pitchFamily="2" charset="-122"/>
                      </a:rPr>
                      <m:t>𝒇</m:t>
                    </m:r>
                    <m:r>
                      <a:rPr kumimoji="0" lang="zh-CN" altLang="en-US" b="1" i="1">
                        <a:solidFill>
                          <a:srgbClr val="A50021"/>
                        </a:solidFill>
                        <a:effectLst>
                          <a:outerShdw blurRad="38100" dist="38100" dir="2700000" algn="tl">
                            <a:srgbClr val="C0C0C0"/>
                          </a:outerShdw>
                        </a:effectLst>
                        <a:latin typeface="Cambria Math" panose="02040503050406030204" pitchFamily="18" charset="0"/>
                      </a:rPr>
                      <m:t>做</m:t>
                    </m:r>
                    <m:r>
                      <a:rPr kumimoji="0" lang="zh-CN" altLang="en-US" b="1" i="1">
                        <a:solidFill>
                          <a:srgbClr val="A50021"/>
                        </a:solidFill>
                        <a:effectLst>
                          <a:outerShdw blurRad="38100" dist="38100" dir="2700000" algn="tl">
                            <a:srgbClr val="C0C0C0"/>
                          </a:outerShdw>
                        </a:effectLst>
                        <a:latin typeface="Cambria Math" panose="02040503050406030204" pitchFamily="18" charset="0"/>
                      </a:rPr>
                      <m:t>反褶</m:t>
                    </m:r>
                    <m:r>
                      <a:rPr kumimoji="0" lang="zh-CN" altLang="en-US" b="1" i="1" smtClean="0">
                        <a:solidFill>
                          <a:srgbClr val="A50021"/>
                        </a:solidFill>
                        <a:effectLst>
                          <a:outerShdw blurRad="38100" dist="38100" dir="2700000" algn="tl">
                            <a:srgbClr val="C0C0C0"/>
                          </a:outerShdw>
                        </a:effectLst>
                        <a:latin typeface="Cambria Math" panose="02040503050406030204" pitchFamily="18" charset="0"/>
                      </a:rPr>
                      <m:t>？</m:t>
                    </m:r>
                  </m:oMath>
                </a14:m>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lnSpc>
                    <a:spcPct val="90000"/>
                  </a:lnSpc>
                  <a:spcBef>
                    <a:spcPct val="0"/>
                  </a:spcBef>
                  <a:buClrTx/>
                  <a:defRPr/>
                </a:pPr>
                <a:endParaRPr lang="en-US" altLang="zh-CN" sz="2800" dirty="0">
                  <a:solidFill>
                    <a:schemeClr val="bg1"/>
                  </a:solidFill>
                </a:endParaRPr>
              </a:p>
            </p:txBody>
          </p:sp>
        </mc:Choice>
        <mc:Fallback>
          <p:sp>
            <p:nvSpPr>
              <p:cNvPr id="25" name="Rectangle 69"/>
              <p:cNvSpPr>
                <a:spLocks noRot="1" noChangeAspect="1" noMove="1" noResize="1" noEditPoints="1" noAdjustHandles="1" noChangeArrowheads="1" noChangeShapeType="1" noTextEdit="1"/>
              </p:cNvSpPr>
              <p:nvPr/>
            </p:nvSpPr>
            <p:spPr bwMode="auto">
              <a:xfrm>
                <a:off x="241424" y="914400"/>
                <a:ext cx="8800848" cy="5562600"/>
              </a:xfrm>
              <a:prstGeom prst="rect">
                <a:avLst/>
              </a:prstGeom>
              <a:blipFill>
                <a:blip r:embed="rId2"/>
                <a:stretch>
                  <a:fillRect l="-1587" t="-2733"/>
                </a:stretch>
              </a:blip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53254" name="Picture 2" descr="http://202.117.122.42:9001/xhxt/xhyxt/xuexi/chart1/images/xh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9D9B7724-2AB0-7640-99F1-8E7AE2F14CFA}"/>
                  </a:ext>
                </a:extLst>
              </p:cNvPr>
              <p:cNvSpPr txBox="1"/>
              <p:nvPr/>
            </p:nvSpPr>
            <p:spPr>
              <a:xfrm>
                <a:off x="85788" y="4326574"/>
                <a:ext cx="9112120" cy="120032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b="1" dirty="0">
                    <a:solidFill>
                      <a:schemeClr val="bg1"/>
                    </a:solidFill>
                  </a:rPr>
                  <a:t>卷积的定义中，为何要对</a:t>
                </a:r>
                <a14:m>
                  <m:oMath xmlns:m="http://schemas.openxmlformats.org/officeDocument/2006/math">
                    <m:r>
                      <a:rPr kumimoji="1" lang="en-US" altLang="zh-CN" b="1" i="1" smtClean="0">
                        <a:solidFill>
                          <a:schemeClr val="bg1"/>
                        </a:solidFill>
                        <a:latin typeface="Cambria Math" panose="02040503050406030204" pitchFamily="18" charset="0"/>
                      </a:rPr>
                      <m:t>𝒇</m:t>
                    </m:r>
                  </m:oMath>
                </a14:m>
                <a:r>
                  <a:rPr kumimoji="1" lang="zh-CN" altLang="en-US" b="1" dirty="0">
                    <a:solidFill>
                      <a:schemeClr val="bg1"/>
                    </a:solidFill>
                  </a:rPr>
                  <a:t>做反褶？</a:t>
                </a:r>
                <a:r>
                  <a:rPr kumimoji="1" lang="zh-CN" altLang="en-US" dirty="0">
                    <a:solidFill>
                      <a:schemeClr val="bg1"/>
                    </a:solidFill>
                  </a:rPr>
                  <a:t>为了数学上的便利性，反摺后卷积可以满足交换律；另一方面， 在后续的学习中，我们会发现时域的卷积在频域上有很简洁的形式。</a:t>
                </a:r>
                <a:endParaRPr kumimoji="1" lang="en-US" altLang="zh-CN" dirty="0">
                  <a:solidFill>
                    <a:schemeClr val="bg1"/>
                  </a:solidFill>
                </a:endParaRPr>
              </a:p>
            </p:txBody>
          </p:sp>
        </mc:Choice>
        <mc:Fallback>
          <p:sp>
            <p:nvSpPr>
              <p:cNvPr id="18" name="文本框 17">
                <a:extLst>
                  <a:ext uri="{FF2B5EF4-FFF2-40B4-BE49-F238E27FC236}">
                    <a16:creationId xmlns:a16="http://schemas.microsoft.com/office/drawing/2014/main" id="{9D9B7724-2AB0-7640-99F1-8E7AE2F14CFA}"/>
                  </a:ext>
                </a:extLst>
              </p:cNvPr>
              <p:cNvSpPr txBox="1">
                <a:spLocks noRot="1" noChangeAspect="1" noMove="1" noResize="1" noEditPoints="1" noAdjustHandles="1" noChangeArrowheads="1" noChangeShapeType="1" noTextEdit="1"/>
              </p:cNvSpPr>
              <p:nvPr/>
            </p:nvSpPr>
            <p:spPr>
              <a:xfrm>
                <a:off x="85788" y="4326574"/>
                <a:ext cx="9112120" cy="1200329"/>
              </a:xfrm>
              <a:prstGeom prst="rect">
                <a:avLst/>
              </a:prstGeom>
              <a:blipFill>
                <a:blip r:embed="rId4"/>
                <a:stretch>
                  <a:fillRect l="-834" t="-4167" b="-9375"/>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06A4D2B-4026-2E41-8190-179E863F44E0}"/>
              </a:ext>
            </a:extLst>
          </p:cNvPr>
          <p:cNvPicPr>
            <a:picLocks noChangeAspect="1"/>
          </p:cNvPicPr>
          <p:nvPr/>
        </p:nvPicPr>
        <p:blipFill>
          <a:blip r:embed="rId5"/>
          <a:stretch>
            <a:fillRect/>
          </a:stretch>
        </p:blipFill>
        <p:spPr>
          <a:xfrm>
            <a:off x="2161836" y="1952619"/>
            <a:ext cx="4960024" cy="1916755"/>
          </a:xfrm>
          <a:prstGeom prst="rect">
            <a:avLst/>
          </a:prstGeom>
        </p:spPr>
      </p:pic>
    </p:spTree>
    <p:extLst>
      <p:ext uri="{BB962C8B-B14F-4D97-AF65-F5344CB8AC3E}">
        <p14:creationId xmlns:p14="http://schemas.microsoft.com/office/powerpoint/2010/main" val="3648143937"/>
      </p:ext>
    </p:extLst>
  </p:cSld>
  <p:clrMapOvr>
    <a:masterClrMapping/>
  </p:clrMapOvr>
  <p:transition advTm="57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34</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相互运算</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扩展</a:t>
            </a:r>
            <a:r>
              <a:rPr kumimoji="0" lang="en-US" altLang="zh-CN" b="1" dirty="0">
                <a:solidFill>
                  <a:srgbClr val="A50021"/>
                </a:solidFill>
                <a:effectLst>
                  <a:outerShdw blurRad="38100" dist="38100" dir="2700000" algn="tl">
                    <a:srgbClr val="C0C0C0"/>
                  </a:outerShdw>
                </a:effectLst>
                <a:latin typeface="华文细黑" panose="02010600040101010101" pitchFamily="2" charset="-122"/>
              </a:rPr>
              <a:t>2</a:t>
            </a: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：卷积的物理意义</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7188113-5F9B-954B-93DD-5D20454153E8}"/>
                  </a:ext>
                </a:extLst>
              </p:cNvPr>
              <p:cNvSpPr txBox="1"/>
              <p:nvPr/>
            </p:nvSpPr>
            <p:spPr>
              <a:xfrm>
                <a:off x="2233429" y="1619305"/>
                <a:ext cx="7822976" cy="461665"/>
              </a:xfrm>
              <a:prstGeom prst="rect">
                <a:avLst/>
              </a:prstGeom>
              <a:noFill/>
            </p:spPr>
            <p:txBody>
              <a:bodyPr wrap="square" rtlCol="0">
                <a:spAutoFit/>
              </a:bodyPr>
              <a:lstStyle/>
              <a:p>
                <a:r>
                  <a:rPr kumimoji="1" lang="en-US" altLang="zh-CN" b="0" i="1" dirty="0">
                    <a:solidFill>
                      <a:schemeClr val="bg1"/>
                    </a:solidFill>
                  </a:rPr>
                  <a:t>g</a:t>
                </a:r>
                <a14:m>
                  <m:oMath xmlns:m="http://schemas.openxmlformats.org/officeDocument/2006/math">
                    <m:r>
                      <a:rPr kumimoji="1" lang="en-US" altLang="zh-CN" b="0" i="1" smtClean="0">
                        <a:solidFill>
                          <a:schemeClr val="bg1"/>
                        </a:solidFill>
                        <a:latin typeface="Cambria Math" panose="02040503050406030204" pitchFamily="18" charset="0"/>
                      </a:rPr>
                      <m:t>(</m:t>
                    </m:r>
                    <m:r>
                      <a:rPr kumimoji="1" lang="en-US" altLang="zh-CN" b="0" i="1" smtClean="0">
                        <a:solidFill>
                          <a:schemeClr val="bg1"/>
                        </a:solidFill>
                        <a:latin typeface="Cambria Math" panose="02040503050406030204" pitchFamily="18" charset="0"/>
                      </a:rPr>
                      <m:t>𝑥</m:t>
                    </m:r>
                    <m:r>
                      <a:rPr kumimoji="1" lang="en-US" altLang="zh-CN" b="0" i="1" smtClean="0">
                        <a:solidFill>
                          <a:schemeClr val="bg1"/>
                        </a:solidFill>
                        <a:latin typeface="Cambria Math" panose="02040503050406030204" pitchFamily="18" charset="0"/>
                      </a:rPr>
                      <m:t>,</m:t>
                    </m:r>
                    <m:r>
                      <a:rPr kumimoji="1" lang="en-US" altLang="zh-CN" b="0" i="1" smtClean="0">
                        <a:solidFill>
                          <a:schemeClr val="bg1"/>
                        </a:solidFill>
                        <a:latin typeface="Cambria Math" panose="02040503050406030204" pitchFamily="18" charset="0"/>
                      </a:rPr>
                      <m:t>𝑦</m:t>
                    </m:r>
                    <m:r>
                      <a:rPr kumimoji="1" lang="en-US" altLang="zh-CN" b="0" i="1" smtClean="0">
                        <a:solidFill>
                          <a:schemeClr val="bg1"/>
                        </a:solidFill>
                        <a:latin typeface="Cambria Math" panose="02040503050406030204" pitchFamily="18" charset="0"/>
                      </a:rPr>
                      <m:t>)</m:t>
                    </m:r>
                  </m:oMath>
                </a14:m>
                <a:r>
                  <a:rPr kumimoji="1" lang="zh-CN" altLang="en-US" dirty="0">
                    <a:solidFill>
                      <a:schemeClr val="bg1"/>
                    </a:solidFill>
                  </a:rPr>
                  <a:t>表示图像，</a:t>
                </a:r>
                <a:r>
                  <a:rPr kumimoji="1" lang="en-US" altLang="zh-CN" dirty="0">
                    <a:solidFill>
                      <a:schemeClr val="bg1"/>
                    </a:solidFill>
                  </a:rPr>
                  <a:t> </a:t>
                </a:r>
                <a14:m>
                  <m:oMath xmlns:m="http://schemas.openxmlformats.org/officeDocument/2006/math">
                    <m:r>
                      <a:rPr kumimoji="1" lang="en-US" altLang="zh-CN" b="0" i="1" smtClean="0">
                        <a:solidFill>
                          <a:schemeClr val="bg1"/>
                        </a:solidFill>
                        <a:latin typeface="Cambria Math" panose="02040503050406030204" pitchFamily="18" charset="0"/>
                      </a:rPr>
                      <m:t>𝑓</m:t>
                    </m:r>
                    <m:r>
                      <a:rPr kumimoji="1" lang="en-US" altLang="zh-CN" i="1">
                        <a:solidFill>
                          <a:schemeClr val="bg1"/>
                        </a:solidFill>
                        <a:latin typeface="Cambria Math" panose="02040503050406030204" pitchFamily="18" charset="0"/>
                      </a:rPr>
                      <m:t>(</m:t>
                    </m:r>
                    <m:r>
                      <a:rPr kumimoji="1" lang="en-US" altLang="zh-CN" i="1">
                        <a:solidFill>
                          <a:schemeClr val="bg1"/>
                        </a:solidFill>
                        <a:latin typeface="Cambria Math" panose="02040503050406030204" pitchFamily="18" charset="0"/>
                      </a:rPr>
                      <m:t>𝑥</m:t>
                    </m:r>
                    <m:r>
                      <a:rPr kumimoji="1" lang="en-US" altLang="zh-CN" i="1">
                        <a:solidFill>
                          <a:schemeClr val="bg1"/>
                        </a:solidFill>
                        <a:latin typeface="Cambria Math" panose="02040503050406030204" pitchFamily="18" charset="0"/>
                      </a:rPr>
                      <m:t>,</m:t>
                    </m:r>
                    <m:r>
                      <a:rPr kumimoji="1" lang="en-US" altLang="zh-CN" i="1">
                        <a:solidFill>
                          <a:schemeClr val="bg1"/>
                        </a:solidFill>
                        <a:latin typeface="Cambria Math" panose="02040503050406030204" pitchFamily="18" charset="0"/>
                      </a:rPr>
                      <m:t>𝑦</m:t>
                    </m:r>
                    <m:r>
                      <a:rPr kumimoji="1" lang="en-US" altLang="zh-CN" i="1">
                        <a:solidFill>
                          <a:schemeClr val="bg1"/>
                        </a:solidFill>
                        <a:latin typeface="Cambria Math" panose="02040503050406030204" pitchFamily="18" charset="0"/>
                      </a:rPr>
                      <m:t>)</m:t>
                    </m:r>
                  </m:oMath>
                </a14:m>
                <a:r>
                  <a:rPr kumimoji="1" lang="zh-CN" altLang="en-US" dirty="0">
                    <a:solidFill>
                      <a:schemeClr val="bg1"/>
                    </a:solidFill>
                  </a:rPr>
                  <a:t>表示卷积核</a:t>
                </a:r>
              </a:p>
            </p:txBody>
          </p:sp>
        </mc:Choice>
        <mc:Fallback xmlns="">
          <p:sp>
            <p:nvSpPr>
              <p:cNvPr id="4" name="文本框 3">
                <a:extLst>
                  <a:ext uri="{FF2B5EF4-FFF2-40B4-BE49-F238E27FC236}">
                    <a16:creationId xmlns:a16="http://schemas.microsoft.com/office/drawing/2014/main" id="{77188113-5F9B-954B-93DD-5D20454153E8}"/>
                  </a:ext>
                </a:extLst>
              </p:cNvPr>
              <p:cNvSpPr txBox="1">
                <a:spLocks noRot="1" noChangeAspect="1" noMove="1" noResize="1" noEditPoints="1" noAdjustHandles="1" noChangeArrowheads="1" noChangeShapeType="1" noTextEdit="1"/>
              </p:cNvSpPr>
              <p:nvPr/>
            </p:nvSpPr>
            <p:spPr>
              <a:xfrm>
                <a:off x="2233429" y="1619305"/>
                <a:ext cx="7822976" cy="461665"/>
              </a:xfrm>
              <a:prstGeom prst="rect">
                <a:avLst/>
              </a:prstGeom>
              <a:blipFill>
                <a:blip r:embed="rId3"/>
                <a:stretch>
                  <a:fillRect l="-1168" t="-14667" b="-3200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4F5C4875-CB90-D947-856A-5AB0C4C56A13}"/>
              </a:ext>
            </a:extLst>
          </p:cNvPr>
          <p:cNvPicPr>
            <a:picLocks noChangeAspect="1"/>
          </p:cNvPicPr>
          <p:nvPr/>
        </p:nvPicPr>
        <p:blipFill>
          <a:blip r:embed="rId4"/>
          <a:stretch>
            <a:fillRect/>
          </a:stretch>
        </p:blipFill>
        <p:spPr>
          <a:xfrm>
            <a:off x="3228865" y="2610212"/>
            <a:ext cx="3136810" cy="1536656"/>
          </a:xfrm>
          <a:prstGeom prst="rect">
            <a:avLst/>
          </a:prstGeom>
        </p:spPr>
      </p:pic>
      <p:pic>
        <p:nvPicPr>
          <p:cNvPr id="13" name="图片 12">
            <a:extLst>
              <a:ext uri="{FF2B5EF4-FFF2-40B4-BE49-F238E27FC236}">
                <a16:creationId xmlns:a16="http://schemas.microsoft.com/office/drawing/2014/main" id="{31AF91D3-B50E-034A-8FB8-D35663E07E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483" y="2319549"/>
            <a:ext cx="2450720" cy="2450720"/>
          </a:xfrm>
          <a:prstGeom prst="rect">
            <a:avLst/>
          </a:prstGeom>
        </p:spPr>
      </p:pic>
      <p:pic>
        <p:nvPicPr>
          <p:cNvPr id="15" name="图片 14">
            <a:extLst>
              <a:ext uri="{FF2B5EF4-FFF2-40B4-BE49-F238E27FC236}">
                <a16:creationId xmlns:a16="http://schemas.microsoft.com/office/drawing/2014/main" id="{5BC52171-B7E7-A84B-AF7C-A15CDD46BB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021" y="2295162"/>
            <a:ext cx="2530798" cy="2530798"/>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B9A6905-A10F-1A45-B6E9-F90CD57DB0B2}"/>
                  </a:ext>
                </a:extLst>
              </p:cNvPr>
              <p:cNvSpPr txBox="1"/>
              <p:nvPr/>
            </p:nvSpPr>
            <p:spPr>
              <a:xfrm>
                <a:off x="171576" y="3175577"/>
                <a:ext cx="2697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panose="02040503050406030204" pitchFamily="18" charset="0"/>
                        </a:rPr>
                        <m:t>𝑔</m:t>
                      </m:r>
                    </m:oMath>
                  </m:oMathPara>
                </a14:m>
                <a:endParaRPr kumimoji="1" lang="zh-CN" altLang="en-US" dirty="0"/>
              </a:p>
            </p:txBody>
          </p:sp>
        </mc:Choice>
        <mc:Fallback xmlns="">
          <p:sp>
            <p:nvSpPr>
              <p:cNvPr id="16" name="文本框 15">
                <a:extLst>
                  <a:ext uri="{FF2B5EF4-FFF2-40B4-BE49-F238E27FC236}">
                    <a16:creationId xmlns:a16="http://schemas.microsoft.com/office/drawing/2014/main" id="{4B9A6905-A10F-1A45-B6E9-F90CD57DB0B2}"/>
                  </a:ext>
                </a:extLst>
              </p:cNvPr>
              <p:cNvSpPr txBox="1">
                <a:spLocks noRot="1" noChangeAspect="1" noMove="1" noResize="1" noEditPoints="1" noAdjustHandles="1" noChangeArrowheads="1" noChangeShapeType="1" noTextEdit="1"/>
              </p:cNvSpPr>
              <p:nvPr/>
            </p:nvSpPr>
            <p:spPr>
              <a:xfrm>
                <a:off x="171576" y="3175577"/>
                <a:ext cx="269754" cy="369332"/>
              </a:xfrm>
              <a:prstGeom prst="rect">
                <a:avLst/>
              </a:prstGeom>
              <a:blipFill>
                <a:blip r:embed="rId7"/>
                <a:stretch>
                  <a:fillRect l="-27273" r="-25000"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6247059-554C-D343-8D8B-99564B665764}"/>
                  </a:ext>
                </a:extLst>
              </p:cNvPr>
              <p:cNvSpPr txBox="1"/>
              <p:nvPr/>
            </p:nvSpPr>
            <p:spPr>
              <a:xfrm>
                <a:off x="3094348" y="3175577"/>
                <a:ext cx="2260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panose="02040503050406030204" pitchFamily="18" charset="0"/>
                        </a:rPr>
                        <m:t>∗</m:t>
                      </m:r>
                    </m:oMath>
                  </m:oMathPara>
                </a14:m>
                <a:endParaRPr kumimoji="1" lang="zh-CN" altLang="en-US" dirty="0"/>
              </a:p>
            </p:txBody>
          </p:sp>
        </mc:Choice>
        <mc:Fallback xmlns="">
          <p:sp>
            <p:nvSpPr>
              <p:cNvPr id="17" name="文本框 16">
                <a:extLst>
                  <a:ext uri="{FF2B5EF4-FFF2-40B4-BE49-F238E27FC236}">
                    <a16:creationId xmlns:a16="http://schemas.microsoft.com/office/drawing/2014/main" id="{36247059-554C-D343-8D8B-99564B665764}"/>
                  </a:ext>
                </a:extLst>
              </p:cNvPr>
              <p:cNvSpPr txBox="1">
                <a:spLocks noRot="1" noChangeAspect="1" noMove="1" noResize="1" noEditPoints="1" noAdjustHandles="1" noChangeArrowheads="1" noChangeShapeType="1" noTextEdit="1"/>
              </p:cNvSpPr>
              <p:nvPr/>
            </p:nvSpPr>
            <p:spPr>
              <a:xfrm>
                <a:off x="3094348" y="3175577"/>
                <a:ext cx="226023" cy="369332"/>
              </a:xfrm>
              <a:prstGeom prst="rect">
                <a:avLst/>
              </a:prstGeom>
              <a:blipFill>
                <a:blip r:embed="rId8"/>
                <a:stretch>
                  <a:fillRect l="-16216" r="-135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254BBA2-25B9-CF4E-8764-B7D5E7D9F557}"/>
                  </a:ext>
                </a:extLst>
              </p:cNvPr>
              <p:cNvSpPr txBox="1"/>
              <p:nvPr/>
            </p:nvSpPr>
            <p:spPr>
              <a:xfrm>
                <a:off x="6144917" y="3165700"/>
                <a:ext cx="3061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panose="02040503050406030204" pitchFamily="18" charset="0"/>
                        </a:rPr>
                        <m:t>=</m:t>
                      </m:r>
                    </m:oMath>
                  </m:oMathPara>
                </a14:m>
                <a:endParaRPr kumimoji="1" lang="zh-CN" altLang="en-US" dirty="0"/>
              </a:p>
            </p:txBody>
          </p:sp>
        </mc:Choice>
        <mc:Fallback xmlns="">
          <p:sp>
            <p:nvSpPr>
              <p:cNvPr id="22" name="文本框 21">
                <a:extLst>
                  <a:ext uri="{FF2B5EF4-FFF2-40B4-BE49-F238E27FC236}">
                    <a16:creationId xmlns:a16="http://schemas.microsoft.com/office/drawing/2014/main" id="{7254BBA2-25B9-CF4E-8764-B7D5E7D9F557}"/>
                  </a:ext>
                </a:extLst>
              </p:cNvPr>
              <p:cNvSpPr txBox="1">
                <a:spLocks noRot="1" noChangeAspect="1" noMove="1" noResize="1" noEditPoints="1" noAdjustHandles="1" noChangeArrowheads="1" noChangeShapeType="1" noTextEdit="1"/>
              </p:cNvSpPr>
              <p:nvPr/>
            </p:nvSpPr>
            <p:spPr>
              <a:xfrm>
                <a:off x="6144917" y="3165700"/>
                <a:ext cx="306174" cy="369332"/>
              </a:xfrm>
              <a:prstGeom prst="rect">
                <a:avLst/>
              </a:prstGeom>
              <a:blipFill>
                <a:blip r:embed="rId9"/>
                <a:stretch>
                  <a:fillRect l="-10000" r="-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D9B7724-2AB0-7640-99F1-8E7AE2F14CFA}"/>
                  </a:ext>
                </a:extLst>
              </p:cNvPr>
              <p:cNvSpPr txBox="1"/>
              <p:nvPr/>
            </p:nvSpPr>
            <p:spPr>
              <a:xfrm>
                <a:off x="31880" y="5216921"/>
                <a:ext cx="9112120" cy="120032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dirty="0">
                    <a:solidFill>
                      <a:schemeClr val="bg1"/>
                    </a:solidFill>
                  </a:rPr>
                  <a:t>为何</a:t>
                </a:r>
                <a:r>
                  <a:rPr kumimoji="1" lang="en-US" altLang="zh-CN" dirty="0">
                    <a:solidFill>
                      <a:schemeClr val="bg1"/>
                    </a:solidFill>
                  </a:rPr>
                  <a:t>“</a:t>
                </a:r>
                <a:r>
                  <a:rPr kumimoji="1" lang="zh-CN" altLang="en-US" dirty="0">
                    <a:solidFill>
                      <a:schemeClr val="bg1"/>
                    </a:solidFill>
                  </a:rPr>
                  <a:t>积</a:t>
                </a:r>
                <a:r>
                  <a:rPr kumimoji="1" lang="en-US" altLang="zh-CN" dirty="0">
                    <a:solidFill>
                      <a:schemeClr val="bg1"/>
                    </a:solidFill>
                  </a:rPr>
                  <a:t>”</a:t>
                </a:r>
                <a:r>
                  <a:rPr kumimoji="1" lang="zh-CN" altLang="en-US" dirty="0">
                    <a:solidFill>
                      <a:schemeClr val="bg1"/>
                    </a:solidFill>
                  </a:rPr>
                  <a:t>？</a:t>
                </a:r>
                <a:r>
                  <a:rPr kumimoji="1" lang="en-US" altLang="zh-CN" dirty="0">
                    <a:solidFill>
                      <a:schemeClr val="bg1"/>
                    </a:solidFill>
                  </a:rPr>
                  <a:t>: “</a:t>
                </a:r>
                <a:r>
                  <a:rPr kumimoji="1" lang="zh-CN" altLang="en-US" dirty="0">
                    <a:solidFill>
                      <a:schemeClr val="bg1"/>
                    </a:solidFill>
                  </a:rPr>
                  <a:t>积</a:t>
                </a:r>
                <a:r>
                  <a:rPr kumimoji="1" lang="en-US" altLang="zh-CN" dirty="0">
                    <a:solidFill>
                      <a:schemeClr val="bg1"/>
                    </a:solidFill>
                  </a:rPr>
                  <a:t>”</a:t>
                </a:r>
                <a:r>
                  <a:rPr kumimoji="1" lang="zh-CN" altLang="en-US" dirty="0">
                    <a:solidFill>
                      <a:schemeClr val="bg1"/>
                    </a:solidFill>
                  </a:rPr>
                  <a:t>的过程中，我们得到了一个叠加值，我们通过定义</a:t>
                </a:r>
                <a14:m>
                  <m:oMath xmlns:m="http://schemas.openxmlformats.org/officeDocument/2006/math">
                    <m:r>
                      <a:rPr kumimoji="1" lang="en-US" altLang="zh-CN" b="0" i="1" smtClean="0">
                        <a:solidFill>
                          <a:schemeClr val="bg1"/>
                        </a:solidFill>
                        <a:latin typeface="Cambria Math" panose="02040503050406030204" pitchFamily="18" charset="0"/>
                      </a:rPr>
                      <m:t>𝑓</m:t>
                    </m:r>
                  </m:oMath>
                </a14:m>
                <a:r>
                  <a:rPr kumimoji="1" lang="zh-CN" altLang="en-US" dirty="0">
                    <a:solidFill>
                      <a:schemeClr val="bg1"/>
                    </a:solidFill>
                  </a:rPr>
                  <a:t>，使得叠加值包含图像的特定信息，</a:t>
                </a:r>
                <a:r>
                  <a:rPr kumimoji="1" lang="en-US" altLang="zh-CN" i="1" dirty="0">
                    <a:solidFill>
                      <a:schemeClr val="bg1"/>
                    </a:solidFill>
                  </a:rPr>
                  <a:t>e.g.</a:t>
                </a:r>
                <a:r>
                  <a:rPr kumimoji="1" lang="zh-CN" altLang="en-US" dirty="0">
                    <a:solidFill>
                      <a:schemeClr val="bg1"/>
                    </a:solidFill>
                  </a:rPr>
                  <a:t> 边缘信息，平滑处理。</a:t>
                </a:r>
              </a:p>
            </p:txBody>
          </p:sp>
        </mc:Choice>
        <mc:Fallback xmlns="">
          <p:sp>
            <p:nvSpPr>
              <p:cNvPr id="18" name="文本框 17">
                <a:extLst>
                  <a:ext uri="{FF2B5EF4-FFF2-40B4-BE49-F238E27FC236}">
                    <a16:creationId xmlns:a16="http://schemas.microsoft.com/office/drawing/2014/main" id="{9D9B7724-2AB0-7640-99F1-8E7AE2F14CFA}"/>
                  </a:ext>
                </a:extLst>
              </p:cNvPr>
              <p:cNvSpPr txBox="1">
                <a:spLocks noRot="1" noChangeAspect="1" noMove="1" noResize="1" noEditPoints="1" noAdjustHandles="1" noChangeArrowheads="1" noChangeShapeType="1" noTextEdit="1"/>
              </p:cNvSpPr>
              <p:nvPr/>
            </p:nvSpPr>
            <p:spPr>
              <a:xfrm>
                <a:off x="31880" y="5216921"/>
                <a:ext cx="9112120" cy="1200329"/>
              </a:xfrm>
              <a:prstGeom prst="rect">
                <a:avLst/>
              </a:prstGeom>
              <a:blipFill>
                <a:blip r:embed="rId10"/>
                <a:stretch>
                  <a:fillRect l="-870" t="-5584" b="-9137"/>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E86C4788-AC19-3D47-91D3-54B4B934118A}"/>
              </a:ext>
            </a:extLst>
          </p:cNvPr>
          <p:cNvSpPr/>
          <p:nvPr/>
        </p:nvSpPr>
        <p:spPr bwMode="auto">
          <a:xfrm>
            <a:off x="3320371" y="3175577"/>
            <a:ext cx="181536" cy="49915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EB194CD-E10B-8042-914D-BFA06490515B}"/>
                  </a:ext>
                </a:extLst>
              </p:cNvPr>
              <p:cNvSpPr txBox="1"/>
              <p:nvPr/>
            </p:nvSpPr>
            <p:spPr>
              <a:xfrm>
                <a:off x="3276262" y="3160083"/>
                <a:ext cx="2559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panose="02040503050406030204" pitchFamily="18" charset="0"/>
                        </a:rPr>
                        <m:t>𝑓</m:t>
                      </m:r>
                    </m:oMath>
                  </m:oMathPara>
                </a14:m>
                <a:endParaRPr kumimoji="1" lang="zh-CN" altLang="en-US" dirty="0"/>
              </a:p>
            </p:txBody>
          </p:sp>
        </mc:Choice>
        <mc:Fallback xmlns="">
          <p:sp>
            <p:nvSpPr>
              <p:cNvPr id="19" name="文本框 18">
                <a:extLst>
                  <a:ext uri="{FF2B5EF4-FFF2-40B4-BE49-F238E27FC236}">
                    <a16:creationId xmlns:a16="http://schemas.microsoft.com/office/drawing/2014/main" id="{7EB194CD-E10B-8042-914D-BFA06490515B}"/>
                  </a:ext>
                </a:extLst>
              </p:cNvPr>
              <p:cNvSpPr txBox="1">
                <a:spLocks noRot="1" noChangeAspect="1" noMove="1" noResize="1" noEditPoints="1" noAdjustHandles="1" noChangeArrowheads="1" noChangeShapeType="1" noTextEdit="1"/>
              </p:cNvSpPr>
              <p:nvPr/>
            </p:nvSpPr>
            <p:spPr>
              <a:xfrm>
                <a:off x="3276262" y="3160083"/>
                <a:ext cx="255903" cy="369332"/>
              </a:xfrm>
              <a:prstGeom prst="rect">
                <a:avLst/>
              </a:prstGeom>
              <a:blipFill>
                <a:blip r:embed="rId11"/>
                <a:stretch>
                  <a:fillRect l="-40476" r="-35714" b="-360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285796"/>
      </p:ext>
    </p:extLst>
  </p:cSld>
  <p:clrMapOvr>
    <a:masterClrMapping/>
  </p:clrMapOvr>
  <p:transition advTm="578"/>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4D971317-AC52-447A-BF61-C5F4A7DDB7FC}"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35</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25603" name="Rectangle 2"/>
          <p:cNvSpPr>
            <a:spLocks noGrp="1" noChangeArrowheads="1"/>
          </p:cNvSpPr>
          <p:nvPr>
            <p:ph type="body" idx="1"/>
          </p:nvPr>
        </p:nvSpPr>
        <p:spPr>
          <a:xfrm>
            <a:off x="1912938" y="1117568"/>
            <a:ext cx="5334000" cy="4337024"/>
          </a:xfrm>
        </p:spPr>
        <p:txBody>
          <a:bodyPr/>
          <a:lstStyle/>
          <a:p>
            <a:pPr marL="342900" indent="-342900" algn="l" eaLnBrk="1" hangingPunct="1">
              <a:buFontTx/>
              <a:buChar char="•"/>
            </a:pPr>
            <a:r>
              <a:rPr kumimoji="0" lang="zh-CN" altLang="en-US" sz="4400" dirty="0">
                <a:solidFill>
                  <a:srgbClr val="BFBFBF"/>
                </a:solidFill>
              </a:rPr>
              <a:t>信号的概念</a:t>
            </a:r>
            <a:endParaRPr kumimoji="0" lang="en-US" altLang="zh-CN" sz="4400" dirty="0">
              <a:solidFill>
                <a:srgbClr val="BFBFBF"/>
              </a:solidFill>
            </a:endParaRPr>
          </a:p>
          <a:p>
            <a:pPr marL="342900" indent="-342900" algn="l" eaLnBrk="1" hangingPunct="1">
              <a:buFontTx/>
              <a:buChar char="•"/>
            </a:pPr>
            <a:r>
              <a:rPr kumimoji="0" lang="zh-CN" altLang="en-US" sz="4400" dirty="0">
                <a:solidFill>
                  <a:srgbClr val="BFBFBF"/>
                </a:solidFill>
              </a:rPr>
              <a:t>信号的描述</a:t>
            </a:r>
            <a:endParaRPr kumimoji="0" lang="en-US" altLang="zh-CN" sz="4400" dirty="0">
              <a:solidFill>
                <a:srgbClr val="BFBFBF"/>
              </a:solidFill>
            </a:endParaRPr>
          </a:p>
          <a:p>
            <a:pPr marL="342900" indent="-342900" algn="l" eaLnBrk="1" hangingPunct="1">
              <a:buFontTx/>
              <a:buChar char="•"/>
            </a:pPr>
            <a:r>
              <a:rPr kumimoji="0" lang="zh-CN" altLang="en-US" sz="4400" dirty="0">
                <a:solidFill>
                  <a:srgbClr val="BFBFBF"/>
                </a:solidFill>
              </a:rPr>
              <a:t>信号的数学基础</a:t>
            </a:r>
            <a:endParaRPr kumimoji="0" lang="en-US" altLang="zh-CN" sz="4400" dirty="0">
              <a:solidFill>
                <a:srgbClr val="BFBFBF"/>
              </a:solidFill>
            </a:endParaRPr>
          </a:p>
          <a:p>
            <a:pPr marL="342900" indent="-342900" algn="l" eaLnBrk="1" hangingPunct="1">
              <a:buFontTx/>
              <a:buChar char="•"/>
            </a:pPr>
            <a:r>
              <a:rPr kumimoji="0" lang="zh-CN" altLang="en-US" sz="4400" dirty="0">
                <a:solidFill>
                  <a:srgbClr val="BFBFBF"/>
                </a:solidFill>
              </a:rPr>
              <a:t>信号的基本运算</a:t>
            </a:r>
            <a:endParaRPr kumimoji="0" lang="en-US" altLang="zh-CN" sz="4400" dirty="0">
              <a:solidFill>
                <a:srgbClr val="BFBFBF"/>
              </a:solidFill>
            </a:endParaRPr>
          </a:p>
          <a:p>
            <a:pPr marL="342900" indent="-342900" algn="l" eaLnBrk="1" hangingPunct="1">
              <a:buFontTx/>
              <a:buChar char="•"/>
            </a:pPr>
            <a:r>
              <a:rPr kumimoji="0" lang="zh-CN" altLang="en-US" sz="4400" dirty="0">
                <a:solidFill>
                  <a:schemeClr val="bg1"/>
                </a:solidFill>
              </a:rPr>
              <a:t>奇异信号</a:t>
            </a:r>
          </a:p>
        </p:txBody>
      </p:sp>
      <p:sp>
        <p:nvSpPr>
          <p:cNvPr id="25604" name="Text Box 4"/>
          <p:cNvSpPr>
            <a:spLocks noChangeArrowheads="1"/>
          </p:cNvSpPr>
          <p:nvPr/>
        </p:nvSpPr>
        <p:spPr bwMode="auto">
          <a:xfrm>
            <a:off x="58738" y="190500"/>
            <a:ext cx="8888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eaLnBrk="1" hangingPunct="1">
              <a:spcBef>
                <a:spcPct val="0"/>
              </a:spcBef>
              <a:buClrTx/>
              <a:buFontTx/>
              <a:buNone/>
            </a:pPr>
            <a:r>
              <a:rPr kumimoji="0" lang="zh-CN" altLang="en-US" sz="3600">
                <a:solidFill>
                  <a:srgbClr val="800080"/>
                </a:solidFill>
                <a:latin typeface="隶书" panose="02010509060101010101" pitchFamily="49" charset="-122"/>
                <a:ea typeface="隶书" panose="02010509060101010101" pitchFamily="49" charset="-122"/>
              </a:rPr>
              <a:t>第一章 信号的基本概念与数学基础</a:t>
            </a:r>
            <a:endParaRPr kumimoji="0" lang="zh-CN" altLang="en-US" sz="2400">
              <a:solidFill>
                <a:srgbClr val="FFFF00"/>
              </a:solidFill>
              <a:ea typeface="方正姚体" panose="02010601030101010101" pitchFamily="2" charset="-122"/>
            </a:endParaRPr>
          </a:p>
        </p:txBody>
      </p:sp>
    </p:spTree>
    <p:extLst>
      <p:ext uri="{BB962C8B-B14F-4D97-AF65-F5344CB8AC3E}">
        <p14:creationId xmlns:p14="http://schemas.microsoft.com/office/powerpoint/2010/main" val="3611124946"/>
      </p:ext>
    </p:extLst>
  </p:cSld>
  <p:clrMapOvr>
    <a:masterClrMapping/>
  </p:clrMapOvr>
  <p:transition advTm="11078"/>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36</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单位斜变信号：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endParaRPr lang="en-US" altLang="zh-CN" sz="20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stretch>
            <a:fillRect/>
          </a:stretch>
        </p:blipFill>
        <p:spPr>
          <a:xfrm>
            <a:off x="559447" y="1473256"/>
            <a:ext cx="8382000" cy="4791075"/>
          </a:xfrm>
          <a:prstGeom prst="rect">
            <a:avLst/>
          </a:prstGeom>
        </p:spPr>
      </p:pic>
      <p:sp>
        <p:nvSpPr>
          <p:cNvPr id="2" name="矩形 1">
            <a:extLst>
              <a:ext uri="{FF2B5EF4-FFF2-40B4-BE49-F238E27FC236}">
                <a16:creationId xmlns:a16="http://schemas.microsoft.com/office/drawing/2014/main" id="{DC82AC52-AF46-C542-B68C-0EF00B7A386E}"/>
              </a:ext>
            </a:extLst>
          </p:cNvPr>
          <p:cNvSpPr/>
          <p:nvPr/>
        </p:nvSpPr>
        <p:spPr bwMode="auto">
          <a:xfrm>
            <a:off x="5270480" y="5384744"/>
            <a:ext cx="209544" cy="279392"/>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AECC257-E067-E84F-9D08-40939351F9D8}"/>
                  </a:ext>
                </a:extLst>
              </p:cNvPr>
              <p:cNvSpPr txBox="1"/>
              <p:nvPr/>
            </p:nvSpPr>
            <p:spPr>
              <a:xfrm>
                <a:off x="5201379" y="5364000"/>
                <a:ext cx="307777" cy="370800"/>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chemeClr val="bg1"/>
                          </a:solidFill>
                          <a:latin typeface="Cambria Math" panose="02040503050406030204" pitchFamily="18" charset="0"/>
                        </a:rPr>
                        <m:t>≥</m:t>
                      </m:r>
                    </m:oMath>
                  </m:oMathPara>
                </a14:m>
                <a:endParaRPr kumimoji="1" lang="zh-CN" altLang="en-US" dirty="0"/>
              </a:p>
            </p:txBody>
          </p:sp>
        </mc:Choice>
        <mc:Fallback xmlns="">
          <p:sp>
            <p:nvSpPr>
              <p:cNvPr id="3" name="文本框 2">
                <a:extLst>
                  <a:ext uri="{FF2B5EF4-FFF2-40B4-BE49-F238E27FC236}">
                    <a16:creationId xmlns:a16="http://schemas.microsoft.com/office/drawing/2014/main" id="{2AECC257-E067-E84F-9D08-40939351F9D8}"/>
                  </a:ext>
                </a:extLst>
              </p:cNvPr>
              <p:cNvSpPr txBox="1">
                <a:spLocks noRot="1" noChangeAspect="1" noMove="1" noResize="1" noEditPoints="1" noAdjustHandles="1" noChangeArrowheads="1" noChangeShapeType="1" noTextEdit="1"/>
              </p:cNvSpPr>
              <p:nvPr/>
            </p:nvSpPr>
            <p:spPr>
              <a:xfrm>
                <a:off x="5201379" y="5364000"/>
                <a:ext cx="307777" cy="370800"/>
              </a:xfrm>
              <a:prstGeom prst="rect">
                <a:avLst/>
              </a:prstGeom>
              <a:blipFill>
                <a:blip r:embed="rId4"/>
                <a:stretch>
                  <a:fillRect l="-8000" r="-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1BC27CD-8358-EB41-9101-C57EFCCC9B72}"/>
                  </a:ext>
                </a:extLst>
              </p:cNvPr>
              <p:cNvSpPr/>
              <p:nvPr/>
            </p:nvSpPr>
            <p:spPr bwMode="auto">
              <a:xfrm>
                <a:off x="3105192" y="5314896"/>
                <a:ext cx="558784" cy="419088"/>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bg1"/>
                              </a:solidFill>
                              <a:effectLst/>
                              <a:latin typeface="Cambria Math" panose="02040503050406030204" pitchFamily="18" charset="0"/>
                              <a:ea typeface="宋体" panose="02010600030101010101" pitchFamily="2" charset="-122"/>
                            </a:rPr>
                          </m:ctrlPr>
                        </m:sSubPr>
                        <m:e>
                          <m:r>
                            <a:rPr kumimoji="0" lang="en-US" altLang="zh-CN" sz="2400" b="0" i="1" u="none" strike="noStrike" cap="none" normalizeH="0" baseline="0" smtClean="0">
                              <a:ln>
                                <a:noFill/>
                              </a:ln>
                              <a:solidFill>
                                <a:schemeClr val="bg1"/>
                              </a:solidFill>
                              <a:effectLst/>
                              <a:latin typeface="Cambria Math" panose="02040503050406030204" pitchFamily="18" charset="0"/>
                              <a:ea typeface="宋体" panose="02010600030101010101" pitchFamily="2" charset="-122"/>
                            </a:rPr>
                            <m:t>𝑅</m:t>
                          </m:r>
                        </m:e>
                        <m:sub>
                          <m:r>
                            <a:rPr kumimoji="0" lang="en-US" altLang="zh-CN" sz="2400" b="0" i="1" u="none" strike="noStrike" cap="none" normalizeH="0" baseline="0" smtClean="0">
                              <a:ln>
                                <a:noFill/>
                              </a:ln>
                              <a:solidFill>
                                <a:schemeClr val="bg1"/>
                              </a:solidFill>
                              <a:effectLst/>
                              <a:latin typeface="Cambria Math" panose="02040503050406030204" pitchFamily="18" charset="0"/>
                              <a:ea typeface="宋体" panose="02010600030101010101" pitchFamily="2" charset="-122"/>
                            </a:rPr>
                            <m:t>𝜏</m:t>
                          </m:r>
                        </m:sub>
                      </m:sSub>
                      <m:r>
                        <a:rPr kumimoji="0" lang="en-US" altLang="zh-CN" sz="2400" b="0" i="1" u="none" strike="noStrike" cap="none" normalizeH="0" baseline="0" smtClean="0">
                          <a:ln>
                            <a:noFill/>
                          </a:ln>
                          <a:solidFill>
                            <a:schemeClr val="bg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bg1"/>
                          </a:solidFill>
                          <a:effectLst/>
                          <a:latin typeface="Cambria Math" panose="02040503050406030204" pitchFamily="18" charset="0"/>
                          <a:ea typeface="宋体" panose="02010600030101010101" pitchFamily="2" charset="-122"/>
                        </a:rPr>
                        <m:t>𝑡</m:t>
                      </m:r>
                      <m:r>
                        <a:rPr kumimoji="0" lang="en-US" altLang="zh-CN" sz="2400" b="0" i="1" u="none" strike="noStrike" cap="none" normalizeH="0" baseline="0" smtClean="0">
                          <a:ln>
                            <a:noFill/>
                          </a:ln>
                          <a:solidFill>
                            <a:schemeClr val="bg1"/>
                          </a:solidFill>
                          <a:effectLst/>
                          <a:latin typeface="Cambria Math" panose="02040503050406030204" pitchFamily="18" charset="0"/>
                          <a:ea typeface="宋体" panose="02010600030101010101" pitchFamily="2" charset="-122"/>
                        </a:rPr>
                        <m:t>)</m:t>
                      </m:r>
                    </m:oMath>
                  </m:oMathPara>
                </a14:m>
                <a:endParaRPr kumimoji="0" lang="zh-CN" altLang="en-US"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p:txBody>
          </p:sp>
        </mc:Choice>
        <mc:Fallback xmlns="">
          <p:sp>
            <p:nvSpPr>
              <p:cNvPr id="4" name="矩形 3">
                <a:extLst>
                  <a:ext uri="{FF2B5EF4-FFF2-40B4-BE49-F238E27FC236}">
                    <a16:creationId xmlns:a16="http://schemas.microsoft.com/office/drawing/2014/main" id="{51BC27CD-8358-EB41-9101-C57EFCCC9B72}"/>
                  </a:ext>
                </a:extLst>
              </p:cNvPr>
              <p:cNvSpPr>
                <a:spLocks noRot="1" noChangeAspect="1" noMove="1" noResize="1" noEditPoints="1" noAdjustHandles="1" noChangeArrowheads="1" noChangeShapeType="1" noTextEdit="1"/>
              </p:cNvSpPr>
              <p:nvPr/>
            </p:nvSpPr>
            <p:spPr bwMode="auto">
              <a:xfrm>
                <a:off x="3105192" y="5314896"/>
                <a:ext cx="558784" cy="419088"/>
              </a:xfrm>
              <a:prstGeom prst="rect">
                <a:avLst/>
              </a:prstGeom>
              <a:blipFill>
                <a:blip r:embed="rId5"/>
                <a:stretch>
                  <a:fillRect l="-37778" r="-28889" b="-29412"/>
                </a:stretch>
              </a:blipFill>
              <a:ln w="9525" cap="flat" cmpd="sng" algn="ctr">
                <a:noFill/>
                <a:prstDash val="solid"/>
                <a:round/>
                <a:headEnd type="none" w="med" len="med"/>
                <a:tailEnd type="none" w="med" len="med"/>
              </a:ln>
              <a:effectLst/>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CD04722-B65C-2247-8E51-B32681F21DCC}"/>
              </a:ext>
            </a:extLst>
          </p:cNvPr>
          <p:cNvPicPr>
            <a:picLocks noChangeAspect="1"/>
          </p:cNvPicPr>
          <p:nvPr/>
        </p:nvPicPr>
        <p:blipFill>
          <a:blip r:embed="rId6"/>
          <a:stretch>
            <a:fillRect/>
          </a:stretch>
        </p:blipFill>
        <p:spPr>
          <a:xfrm>
            <a:off x="7086528" y="5883984"/>
            <a:ext cx="1466808" cy="271632"/>
          </a:xfrm>
          <a:prstGeom prst="rect">
            <a:avLst/>
          </a:prstGeom>
        </p:spPr>
      </p:pic>
    </p:spTree>
    <p:extLst>
      <p:ext uri="{BB962C8B-B14F-4D97-AF65-F5344CB8AC3E}">
        <p14:creationId xmlns:p14="http://schemas.microsoft.com/office/powerpoint/2010/main" val="1280621188"/>
      </p:ext>
    </p:extLst>
  </p:cSld>
  <p:clrMapOvr>
    <a:masterClrMapping/>
  </p:clrMapOvr>
  <p:transition advTm="578"/>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963211" y="4603434"/>
            <a:ext cx="6129925" cy="1873566"/>
          </a:xfrm>
          <a:prstGeom prst="rect">
            <a:avLst/>
          </a:prstGeom>
        </p:spPr>
      </p:pic>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37</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单位阶跃信号：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特点：</a:t>
            </a:r>
          </a:p>
          <a:p>
            <a:r>
              <a:rPr lang="en-US" altLang="zh-CN" sz="2000" dirty="0">
                <a:solidFill>
                  <a:schemeClr val="bg1"/>
                </a:solidFill>
              </a:rPr>
              <a:t>(1) </a:t>
            </a:r>
            <a:r>
              <a:rPr lang="zh-CN" altLang="en-US" sz="2000" dirty="0">
                <a:solidFill>
                  <a:schemeClr val="bg1"/>
                </a:solidFill>
              </a:rPr>
              <a:t>与单位斜变信号是积分</a:t>
            </a:r>
            <a:r>
              <a:rPr lang="en-US" altLang="zh-CN" sz="2000" dirty="0">
                <a:solidFill>
                  <a:schemeClr val="bg1"/>
                </a:solidFill>
              </a:rPr>
              <a:t>/</a:t>
            </a:r>
            <a:r>
              <a:rPr lang="zh-CN" altLang="en-US" sz="2000" dirty="0">
                <a:solidFill>
                  <a:schemeClr val="bg1"/>
                </a:solidFill>
              </a:rPr>
              <a:t>微分关系</a:t>
            </a:r>
          </a:p>
          <a:p>
            <a:r>
              <a:rPr lang="en-US" altLang="zh-CN" sz="2000" dirty="0">
                <a:solidFill>
                  <a:schemeClr val="bg1"/>
                </a:solidFill>
              </a:rPr>
              <a:t>(2) </a:t>
            </a:r>
            <a:r>
              <a:rPr lang="zh-CN" altLang="en-US" sz="2000" dirty="0">
                <a:solidFill>
                  <a:schemeClr val="bg1"/>
                </a:solidFill>
              </a:rPr>
              <a:t>用于描述分段信号</a:t>
            </a: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520816" y="1828239"/>
            <a:ext cx="2816173" cy="1317916"/>
          </a:xfrm>
          <a:prstGeom prst="rect">
            <a:avLst/>
          </a:prstGeom>
        </p:spPr>
      </p:pic>
      <p:pic>
        <p:nvPicPr>
          <p:cNvPr id="4" name="图片 3"/>
          <p:cNvPicPr>
            <a:picLocks noChangeAspect="1"/>
          </p:cNvPicPr>
          <p:nvPr/>
        </p:nvPicPr>
        <p:blipFill>
          <a:blip r:embed="rId5"/>
          <a:stretch>
            <a:fillRect/>
          </a:stretch>
        </p:blipFill>
        <p:spPr>
          <a:xfrm>
            <a:off x="4152912" y="1068703"/>
            <a:ext cx="3794045" cy="2836989"/>
          </a:xfrm>
          <a:prstGeom prst="rect">
            <a:avLst/>
          </a:prstGeom>
        </p:spPr>
      </p:pic>
      <p:pic>
        <p:nvPicPr>
          <p:cNvPr id="2" name="图片 1">
            <a:extLst>
              <a:ext uri="{FF2B5EF4-FFF2-40B4-BE49-F238E27FC236}">
                <a16:creationId xmlns:a16="http://schemas.microsoft.com/office/drawing/2014/main" id="{497DF6CA-5168-794B-A202-87C6DF970B5A}"/>
              </a:ext>
            </a:extLst>
          </p:cNvPr>
          <p:cNvPicPr>
            <a:picLocks noChangeAspect="1"/>
          </p:cNvPicPr>
          <p:nvPr/>
        </p:nvPicPr>
        <p:blipFill>
          <a:blip r:embed="rId6"/>
          <a:stretch>
            <a:fillRect/>
          </a:stretch>
        </p:blipFill>
        <p:spPr>
          <a:xfrm>
            <a:off x="2438226" y="2649697"/>
            <a:ext cx="977028" cy="483372"/>
          </a:xfrm>
          <a:prstGeom prst="rect">
            <a:avLst/>
          </a:prstGeom>
        </p:spPr>
      </p:pic>
    </p:spTree>
    <p:extLst>
      <p:ext uri="{BB962C8B-B14F-4D97-AF65-F5344CB8AC3E}">
        <p14:creationId xmlns:p14="http://schemas.microsoft.com/office/powerpoint/2010/main" val="786288005"/>
      </p:ext>
    </p:extLst>
  </p:cSld>
  <p:clrMapOvr>
    <a:masterClrMapping/>
  </p:clrMapOvr>
  <p:transition advTm="578"/>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单位矩形脉冲信号：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a:lnSpc>
                <a:spcPct val="90000"/>
              </a:lnSpc>
              <a:spcBef>
                <a:spcPct val="0"/>
              </a:spcBef>
              <a:buClrTx/>
              <a:defRPr/>
            </a:pP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a:lnSpc>
                <a:spcPct val="90000"/>
              </a:lnSpc>
              <a:spcBef>
                <a:spcPct val="0"/>
              </a:spcBef>
              <a:buClrTx/>
              <a:defRPr/>
            </a:pP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a:lnSpc>
                <a:spcPct val="90000"/>
              </a:lnSpc>
              <a:spcBef>
                <a:spcPct val="0"/>
              </a:spcBef>
              <a:buClrTx/>
              <a:defRPr/>
            </a:pP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a:lnSpc>
                <a:spcPct val="90000"/>
              </a:lnSpc>
              <a:spcBef>
                <a:spcPct val="0"/>
              </a:spcBef>
              <a:buClrTx/>
              <a:defRPr/>
            </a:pP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a:lnSpc>
                <a:spcPct val="90000"/>
              </a:lnSpc>
              <a:spcBef>
                <a:spcPct val="0"/>
              </a:spcBef>
              <a:buClrTx/>
              <a:defRPr/>
            </a:pP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457200" lvl="1" indent="0">
              <a:lnSpc>
                <a:spcPct val="90000"/>
              </a:lnSpc>
              <a:spcBef>
                <a:spcPct val="0"/>
              </a:spcBef>
              <a:buClrTx/>
              <a:buNone/>
              <a:defRPr/>
            </a:pP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lnSpc>
                <a:spcPct val="90000"/>
              </a:lnSpc>
              <a:spcBef>
                <a:spcPct val="0"/>
              </a:spcBef>
              <a:buClrTx/>
              <a:defRPr/>
            </a:pPr>
            <a:r>
              <a:rPr kumimoji="0" lang="zh-CN" altLang="en-US" sz="2400" b="1" dirty="0">
                <a:solidFill>
                  <a:schemeClr val="bg1"/>
                </a:solidFill>
                <a:effectLst>
                  <a:outerShdw blurRad="38100" dist="38100" dir="2700000" algn="tl">
                    <a:srgbClr val="C0C0C0"/>
                  </a:outerShdw>
                </a:effectLst>
                <a:latin typeface="华文细黑" panose="02010600040101010101" pitchFamily="2" charset="-122"/>
              </a:rPr>
              <a:t>与单位阶跃信号之间的关系</a:t>
            </a:r>
            <a:endParaRPr kumimoji="0" lang="en-US" altLang="zh-CN" sz="2400" b="1" dirty="0">
              <a:solidFill>
                <a:schemeClr val="bg1"/>
              </a:solidFill>
              <a:effectLst>
                <a:outerShdw blurRad="38100" dist="38100" dir="2700000" algn="tl">
                  <a:srgbClr val="C0C0C0"/>
                </a:outerShdw>
              </a:effectLst>
              <a:latin typeface="华文细黑" panose="02010600040101010101" pitchFamily="2" charset="-122"/>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p:txBody>
      </p:sp>
      <p:pic>
        <p:nvPicPr>
          <p:cNvPr id="5" name="图片 4"/>
          <p:cNvPicPr>
            <a:picLocks noChangeAspect="1"/>
          </p:cNvPicPr>
          <p:nvPr/>
        </p:nvPicPr>
        <p:blipFill>
          <a:blip r:embed="rId2"/>
          <a:stretch>
            <a:fillRect/>
          </a:stretch>
        </p:blipFill>
        <p:spPr>
          <a:xfrm>
            <a:off x="1437876" y="1473256"/>
            <a:ext cx="6407944" cy="1871663"/>
          </a:xfrm>
          <a:prstGeom prst="rect">
            <a:avLst/>
          </a:prstGeom>
        </p:spPr>
      </p:pic>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38</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4851392" y="1054168"/>
            <a:ext cx="2264569" cy="835819"/>
          </a:xfrm>
          <a:prstGeom prst="rect">
            <a:avLst/>
          </a:prstGeom>
        </p:spPr>
      </p:pic>
      <p:pic>
        <p:nvPicPr>
          <p:cNvPr id="6" name="图片 5"/>
          <p:cNvPicPr>
            <a:picLocks noChangeAspect="1"/>
          </p:cNvPicPr>
          <p:nvPr/>
        </p:nvPicPr>
        <p:blipFill>
          <a:blip r:embed="rId5"/>
          <a:stretch>
            <a:fillRect/>
          </a:stretch>
        </p:blipFill>
        <p:spPr>
          <a:xfrm>
            <a:off x="1515711" y="4469255"/>
            <a:ext cx="5857875" cy="1864519"/>
          </a:xfrm>
          <a:prstGeom prst="rect">
            <a:avLst/>
          </a:prstGeom>
        </p:spPr>
      </p:pic>
    </p:spTree>
    <p:extLst>
      <p:ext uri="{BB962C8B-B14F-4D97-AF65-F5344CB8AC3E}">
        <p14:creationId xmlns:p14="http://schemas.microsoft.com/office/powerpoint/2010/main" val="2624266281"/>
      </p:ext>
    </p:extLst>
  </p:cSld>
  <p:clrMapOvr>
    <a:masterClrMapping/>
  </p:clrMapOvr>
  <p:transition advTm="578"/>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单位矩形脉冲信号：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spcBef>
                <a:spcPts val="1200"/>
              </a:spcBef>
              <a:buClrTx/>
              <a:defRPr/>
            </a:pPr>
            <a:r>
              <a:rPr kumimoji="0" lang="zh-CN" altLang="en-US" sz="2400" b="1" dirty="0">
                <a:solidFill>
                  <a:schemeClr val="bg1"/>
                </a:solidFill>
                <a:effectLst>
                  <a:outerShdw blurRad="38100" dist="38100" dir="2700000" algn="tl">
                    <a:srgbClr val="C0C0C0"/>
                  </a:outerShdw>
                </a:effectLst>
                <a:latin typeface="华文细黑" panose="02010600040101010101" pitchFamily="2" charset="-122"/>
              </a:rPr>
              <a:t>与单位阶跃信号之间的关系：</a:t>
            </a:r>
            <a:endParaRPr kumimoji="0" lang="en-US" altLang="zh-CN" sz="2400" b="1" dirty="0">
              <a:solidFill>
                <a:schemeClr val="bg1"/>
              </a:solidFill>
              <a:effectLst>
                <a:outerShdw blurRad="38100" dist="38100" dir="2700000" algn="tl">
                  <a:srgbClr val="C0C0C0"/>
                </a:outerShdw>
              </a:effectLst>
              <a:latin typeface="华文细黑" panose="02010600040101010101" pitchFamily="2" charset="-122"/>
            </a:endParaRPr>
          </a:p>
          <a:p>
            <a:pPr marL="914400" lvl="1" indent="-457200">
              <a:buFont typeface="+mj-lt"/>
              <a:buAutoNum type="arabicPeriod"/>
            </a:pPr>
            <a:r>
              <a:rPr kumimoji="0" lang="zh-CN" altLang="en-US" sz="2400" b="1" dirty="0">
                <a:solidFill>
                  <a:schemeClr val="bg1"/>
                </a:solidFill>
                <a:latin typeface="宋体" panose="02010600030101010101" pitchFamily="2" charset="-122"/>
                <a:ea typeface="宋体" panose="02010600030101010101" pitchFamily="2" charset="-122"/>
              </a:rPr>
              <a:t>通过单位阶跃信号的运算结果，可以不必再用分段的形式表示信号了！</a:t>
            </a:r>
            <a:endParaRPr kumimoji="0" lang="en-US" altLang="zh-CN" sz="2400" b="1" dirty="0">
              <a:solidFill>
                <a:schemeClr val="bg1"/>
              </a:solidFill>
              <a:latin typeface="宋体" panose="02010600030101010101" pitchFamily="2" charset="-122"/>
              <a:ea typeface="宋体" panose="02010600030101010101" pitchFamily="2" charset="-122"/>
            </a:endParaRPr>
          </a:p>
          <a:p>
            <a:pPr marL="914400" lvl="1" indent="-457200">
              <a:buFont typeface="+mj-lt"/>
              <a:buAutoNum type="arabicPeriod"/>
            </a:pPr>
            <a:r>
              <a:rPr kumimoji="0" lang="zh-CN" altLang="en-US" sz="2400" b="1" dirty="0">
                <a:solidFill>
                  <a:schemeClr val="bg1"/>
                </a:solidFill>
                <a:latin typeface="宋体" panose="02010600030101010101" pitchFamily="2" charset="-122"/>
                <a:ea typeface="宋体" panose="02010600030101010101" pitchFamily="2" charset="-122"/>
              </a:rPr>
              <a:t>其他信号与矩形信号相乘时，只有在矩形信号对应的区间内，其他信号的信息才被保留下来，其余范围都是零。</a:t>
            </a:r>
            <a:endParaRPr kumimoji="0" lang="en-US" altLang="zh-CN" sz="2400" b="1" dirty="0">
              <a:solidFill>
                <a:schemeClr val="bg1"/>
              </a:solidFill>
              <a:latin typeface="宋体" panose="02010600030101010101" pitchFamily="2" charset="-122"/>
              <a:ea typeface="宋体" panose="02010600030101010101" pitchFamily="2" charset="-122"/>
            </a:endParaRPr>
          </a:p>
          <a:p>
            <a:pPr marL="914400" lvl="1" indent="-457200">
              <a:buFont typeface="+mj-lt"/>
              <a:buAutoNum type="arabicPeriod"/>
            </a:pPr>
            <a:endParaRPr kumimoji="0" lang="en-US" altLang="zh-CN" sz="2400" b="1" dirty="0">
              <a:solidFill>
                <a:srgbClr val="0070C0"/>
              </a:solidFill>
              <a:latin typeface="宋体" panose="02010600030101010101" pitchFamily="2" charset="-122"/>
              <a:ea typeface="宋体" panose="02010600030101010101" pitchFamily="2" charset="-122"/>
            </a:endParaRPr>
          </a:p>
          <a:p>
            <a:pPr marL="457200" lvl="1" indent="0">
              <a:buNone/>
            </a:pPr>
            <a:r>
              <a:rPr kumimoji="0" lang="zh-CN" altLang="en-US" sz="2400" b="1" dirty="0">
                <a:solidFill>
                  <a:srgbClr val="0070C0"/>
                </a:solidFill>
                <a:latin typeface="宋体" panose="02010600030101010101" pitchFamily="2" charset="-122"/>
                <a:ea typeface="宋体" panose="02010600030101010101" pitchFamily="2" charset="-122"/>
              </a:rPr>
              <a:t>用矩形信号和乘法运算，可以截取信号的特定区间片段！</a:t>
            </a:r>
            <a:endParaRPr kumimoji="0" lang="en-US" altLang="zh-CN" sz="2400" b="1" dirty="0">
              <a:solidFill>
                <a:srgbClr val="0070C0"/>
              </a:solidFill>
              <a:latin typeface="宋体" panose="02010600030101010101" pitchFamily="2" charset="-122"/>
              <a:ea typeface="宋体" panose="02010600030101010101" pitchFamily="2" charset="-122"/>
            </a:endParaRPr>
          </a:p>
          <a:p>
            <a:pPr marL="457200" lvl="1" indent="0">
              <a:buNone/>
            </a:pPr>
            <a:r>
              <a:rPr kumimoji="0" lang="en-US" altLang="zh-CN" sz="2400" b="1" dirty="0">
                <a:solidFill>
                  <a:srgbClr val="0070C0"/>
                </a:solidFill>
                <a:latin typeface="宋体" panose="02010600030101010101" pitchFamily="2" charset="-122"/>
                <a:ea typeface="宋体" panose="02010600030101010101" pitchFamily="2" charset="-122"/>
              </a:rPr>
              <a:t>		                    </a:t>
            </a:r>
          </a:p>
          <a:p>
            <a:pPr marL="457200" lvl="1" indent="0">
              <a:buNone/>
            </a:pPr>
            <a:r>
              <a:rPr kumimoji="0" lang="en-US" altLang="zh-CN" sz="2400" b="1" dirty="0">
                <a:solidFill>
                  <a:srgbClr val="0070C0"/>
                </a:solidFill>
                <a:latin typeface="宋体" panose="02010600030101010101" pitchFamily="2" charset="-122"/>
                <a:ea typeface="宋体" panose="02010600030101010101" pitchFamily="2" charset="-122"/>
              </a:rPr>
              <a:t>                      </a:t>
            </a:r>
            <a:r>
              <a:rPr kumimoji="0" lang="en-US" altLang="zh-CN" b="1" dirty="0">
                <a:solidFill>
                  <a:srgbClr val="0070C0"/>
                </a:solidFill>
                <a:latin typeface="宋体" panose="02010600030101010101" pitchFamily="2" charset="-122"/>
                <a:ea typeface="宋体" panose="02010600030101010101" pitchFamily="2" charset="-122"/>
              </a:rPr>
              <a:t>-</a:t>
            </a:r>
            <a:r>
              <a:rPr lang="zh-CN" altLang="en-US" dirty="0">
                <a:solidFill>
                  <a:srgbClr val="0070C0"/>
                </a:solidFill>
              </a:rPr>
              <a:t>窗函数</a:t>
            </a:r>
            <a:endParaRPr kumimoji="0" lang="en-US" altLang="zh-CN" b="1" dirty="0">
              <a:solidFill>
                <a:srgbClr val="0070C0"/>
              </a:solidFill>
              <a:latin typeface="宋体" panose="02010600030101010101" pitchFamily="2" charset="-122"/>
              <a:ea typeface="宋体" panose="02010600030101010101" pitchFamily="2" charset="-122"/>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39</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247234"/>
      </p:ext>
    </p:extLst>
  </p:cSld>
  <p:clrMapOvr>
    <a:masterClrMapping/>
  </p:clrMapOvr>
  <p:transition advTm="57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常规运算</a:t>
            </a:r>
            <a:endParaRPr kumimoji="0" lang="zh-CN" altLang="en-US" dirty="0"/>
          </a:p>
        </p:txBody>
      </p:sp>
      <p:sp>
        <p:nvSpPr>
          <p:cNvPr id="25" name="Rectangle 69"/>
          <p:cNvSpPr>
            <a:spLocks noChangeArrowheads="1"/>
          </p:cNvSpPr>
          <p:nvPr/>
        </p:nvSpPr>
        <p:spPr bwMode="auto">
          <a:xfrm>
            <a:off x="249235" y="1498496"/>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四则运算：</a:t>
            </a:r>
            <a:r>
              <a:rPr kumimoji="0" lang="zh-CN" altLang="en-US" sz="2400" dirty="0">
                <a:solidFill>
                  <a:schemeClr val="bg1"/>
                </a:solidFill>
                <a:latin typeface="宋体" panose="02010600030101010101" pitchFamily="2" charset="-122"/>
                <a:ea typeface="宋体" panose="02010600030101010101" pitchFamily="2" charset="-122"/>
              </a:rPr>
              <a:t>四则运算后的信号在</a:t>
            </a:r>
            <a:r>
              <a:rPr kumimoji="0" lang="zh-CN" altLang="en-US" sz="2400" b="1" dirty="0">
                <a:solidFill>
                  <a:srgbClr val="0000FF"/>
                </a:solidFill>
                <a:latin typeface="宋体" panose="02010600030101010101" pitchFamily="2" charset="-122"/>
                <a:ea typeface="宋体" panose="02010600030101010101" pitchFamily="2" charset="-122"/>
              </a:rPr>
              <a:t>任意一点的取值</a:t>
            </a:r>
            <a:r>
              <a:rPr kumimoji="0" lang="zh-CN" altLang="en-US" sz="2400" dirty="0">
                <a:solidFill>
                  <a:schemeClr val="bg1"/>
                </a:solidFill>
                <a:latin typeface="宋体" panose="02010600030101010101" pitchFamily="2" charset="-122"/>
                <a:ea typeface="宋体" panose="02010600030101010101" pitchFamily="2" charset="-122"/>
              </a:rPr>
              <a:t>定义为原信号在</a:t>
            </a:r>
            <a:r>
              <a:rPr kumimoji="0" lang="zh-CN" altLang="en-US" sz="2400" b="1" dirty="0">
                <a:solidFill>
                  <a:srgbClr val="0000FF"/>
                </a:solidFill>
                <a:latin typeface="宋体" panose="02010600030101010101" pitchFamily="2" charset="-122"/>
                <a:ea typeface="宋体" panose="02010600030101010101" pitchFamily="2" charset="-122"/>
              </a:rPr>
              <a:t>同一点处函数值</a:t>
            </a:r>
            <a:r>
              <a:rPr kumimoji="0" lang="zh-CN" altLang="en-US" sz="2400" dirty="0">
                <a:solidFill>
                  <a:schemeClr val="bg1"/>
                </a:solidFill>
                <a:latin typeface="宋体" panose="02010600030101010101" pitchFamily="2" charset="-122"/>
                <a:ea typeface="宋体" panose="02010600030101010101" pitchFamily="2" charset="-122"/>
              </a:rPr>
              <a:t>作相同四则运算的结果。</a:t>
            </a:r>
            <a:endParaRPr kumimoji="0" lang="en-US" altLang="zh-CN" sz="2400" dirty="0">
              <a:solidFill>
                <a:schemeClr val="bg1"/>
              </a:solidFill>
              <a:latin typeface="宋体" panose="02010600030101010101" pitchFamily="2" charset="-122"/>
              <a:ea typeface="宋体" panose="02010600030101010101" pitchFamily="2" charset="-122"/>
            </a:endParaRPr>
          </a:p>
          <a:p>
            <a:pPr marL="0" indent="0">
              <a:lnSpc>
                <a:spcPct val="90000"/>
              </a:lnSpc>
              <a:spcBef>
                <a:spcPct val="0"/>
              </a:spcBef>
              <a:buClrTx/>
              <a:buNone/>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marL="1028700" lvl="3" indent="0">
              <a:lnSpc>
                <a:spcPct val="90000"/>
              </a:lnSpc>
              <a:spcBef>
                <a:spcPct val="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Hans" sz="2000" dirty="0">
                <a:solidFill>
                  <a:schemeClr val="bg1"/>
                </a:solidFill>
                <a:ea typeface="宋体" panose="02010600030101010101" pitchFamily="2" charset="-122"/>
                <a:cs typeface="Times New Roman" panose="02020603050405020304" pitchFamily="18" charset="0"/>
              </a:rPr>
              <a:t>=&gt;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 </a:t>
            </a:r>
          </a:p>
          <a:p>
            <a:pPr marL="1028700" lvl="3" indent="0">
              <a:lnSpc>
                <a:spcPct val="90000"/>
              </a:lnSpc>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1028700" lvl="3" indent="0">
              <a:lnSpc>
                <a:spcPct val="90000"/>
              </a:lnSpc>
              <a:spcBef>
                <a:spcPct val="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=&gt;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a:t>
            </a:r>
          </a:p>
          <a:p>
            <a:pPr marL="1028700" lvl="3" indent="0">
              <a:lnSpc>
                <a:spcPct val="90000"/>
              </a:lnSpc>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1028700" lvl="3" indent="0">
              <a:lnSpc>
                <a:spcPct val="90000"/>
              </a:lnSpc>
              <a:spcBef>
                <a:spcPct val="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ea typeface="宋体" panose="02010600030101010101" pitchFamily="2" charset="-122"/>
                <a:cs typeface="Times New Roman" panose="02020603050405020304" pitchFamily="18" charset="0"/>
                <a:sym typeface="Symbol" panose="05050102010706020507" pitchFamily="18" charset="2"/>
              </a:rPr>
              <a: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=&gt;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ea typeface="宋体" panose="02010600030101010101" pitchFamily="2" charset="-122"/>
                <a:cs typeface="Times New Roman" panose="02020603050405020304" pitchFamily="18" charset="0"/>
                <a:sym typeface="Symbol" panose="05050102010706020507" pitchFamily="18" charset="2"/>
              </a:rPr>
              <a: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 </a:t>
            </a:r>
          </a:p>
          <a:p>
            <a:pPr marL="1028700" lvl="3" indent="0">
              <a:lnSpc>
                <a:spcPct val="90000"/>
              </a:lnSpc>
              <a:spcBef>
                <a:spcPct val="0"/>
              </a:spcBef>
              <a:buClrTx/>
              <a:buNone/>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1028700" lvl="3" indent="0">
              <a:lnSpc>
                <a:spcPct val="90000"/>
              </a:lnSpc>
              <a:spcBef>
                <a:spcPct val="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Hans" sz="2000" dirty="0">
                <a:solidFill>
                  <a:schemeClr val="bg1"/>
                </a:solidFill>
                <a:ea typeface="宋体" panose="02010600030101010101" pitchFamily="2" charset="-122"/>
                <a:cs typeface="Times New Roman" panose="02020603050405020304" pitchFamily="18" charset="0"/>
                <a:sym typeface="Symbol" panose="05050102010706020507" pitchFamily="18" charset="2"/>
              </a:rPr>
              <a: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=&gt;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1</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Hans" sz="2000" dirty="0">
                <a:solidFill>
                  <a:schemeClr val="bg1"/>
                </a:solidFill>
                <a:ea typeface="宋体" panose="02010600030101010101" pitchFamily="2" charset="-122"/>
                <a:cs typeface="Times New Roman" panose="02020603050405020304" pitchFamily="18" charset="0"/>
                <a:sym typeface="Symbol" panose="05050102010706020507" pitchFamily="18" charset="2"/>
              </a:rPr>
              <a:t>/</a:t>
            </a:r>
            <a:r>
              <a:rPr kumimoji="0" lang="en-US" altLang="zh-CN" sz="2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baseline="-25000" dirty="0">
                <a:solidFill>
                  <a:schemeClr val="bg1"/>
                </a:solidFill>
                <a:ea typeface="宋体" panose="02010600030101010101" pitchFamily="2" charset="-122"/>
                <a:cs typeface="Times New Roman" panose="02020603050405020304" pitchFamily="18" charset="0"/>
              </a:rPr>
              <a:t>2</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err="1">
                <a:solidFill>
                  <a:schemeClr val="bg1"/>
                </a:solidFill>
                <a:latin typeface="Lucida Calligraphy" panose="03010101010101010101" pitchFamily="66" charset="0"/>
                <a:ea typeface="宋体" panose="02010600030101010101" pitchFamily="2" charset="-122"/>
              </a:rPr>
              <a:t>t</a:t>
            </a:r>
            <a:r>
              <a:rPr kumimoji="0" lang="en-US" altLang="zh-CN" sz="2000" baseline="-25000" dirty="0" err="1">
                <a:solidFill>
                  <a:schemeClr val="bg1"/>
                </a:solidFill>
                <a:latin typeface="Lucida Calligraphy" panose="03010101010101010101" pitchFamily="66" charset="0"/>
                <a:ea typeface="宋体" panose="02010600030101010101" pitchFamily="2" charset="-122"/>
              </a:rPr>
              <a:t>i</a:t>
            </a:r>
            <a:r>
              <a:rPr kumimoji="0" lang="en-US" altLang="zh-CN" sz="2000" dirty="0">
                <a:solidFill>
                  <a:schemeClr val="bg1"/>
                </a:solidFill>
                <a:ea typeface="宋体" panose="02010600030101010101" pitchFamily="2" charset="-122"/>
                <a:cs typeface="Times New Roman" panose="02020603050405020304" pitchFamily="18" charset="0"/>
              </a:rPr>
              <a:t>)</a:t>
            </a:r>
          </a:p>
          <a:p>
            <a:pPr>
              <a:lnSpc>
                <a:spcPct val="90000"/>
              </a:lnSpc>
              <a:spcBef>
                <a:spcPct val="0"/>
              </a:spcBef>
              <a:buClrTx/>
              <a:defRPr/>
            </a:pPr>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lnSpc>
                <a:spcPct val="90000"/>
              </a:lnSpc>
              <a:spcBef>
                <a:spcPct val="0"/>
              </a:spcBef>
              <a:buClrTx/>
              <a:buNone/>
              <a:defRPr/>
            </a:pPr>
            <a:endParaRPr lang="en-US" altLang="zh-CN" sz="1600" dirty="0">
              <a:solidFill>
                <a:schemeClr val="bg1"/>
              </a:solidFill>
            </a:endParaRPr>
          </a:p>
          <a:p>
            <a:pPr marL="0" indent="0">
              <a:buNone/>
            </a:pPr>
            <a:r>
              <a:rPr lang="en-US" altLang="zh-CN" sz="2400" dirty="0">
                <a:solidFill>
                  <a:schemeClr val="bg1"/>
                </a:solidFill>
              </a:rPr>
              <a:t>	</a:t>
            </a:r>
            <a:r>
              <a:rPr lang="zh-CN" altLang="en-US" sz="2400" dirty="0">
                <a:solidFill>
                  <a:schemeClr val="bg1"/>
                </a:solidFill>
              </a:rPr>
              <a:t>注意：</a:t>
            </a:r>
            <a:r>
              <a:rPr lang="zh-CN" altLang="en-US" sz="2400" dirty="0">
                <a:solidFill>
                  <a:srgbClr val="FF0000"/>
                </a:solidFill>
              </a:rPr>
              <a:t>乘法不能用星号＊表示</a:t>
            </a:r>
            <a:r>
              <a:rPr lang="zh-CN" altLang="en-US" sz="2400" dirty="0">
                <a:solidFill>
                  <a:schemeClr val="bg1"/>
                </a:solidFill>
              </a:rPr>
              <a:t>（因为＊表示卷积运算）</a:t>
            </a:r>
            <a:endParaRPr lang="en-US" altLang="zh-CN" sz="2400" dirty="0">
              <a:solidFill>
                <a:schemeClr val="bg1"/>
              </a:solidFill>
            </a:endParaRPr>
          </a:p>
          <a:p>
            <a:pPr marL="0" indent="0">
              <a:buNone/>
            </a:pPr>
            <a:r>
              <a:rPr lang="en-US" altLang="zh-CN" sz="2400" dirty="0">
                <a:solidFill>
                  <a:schemeClr val="bg1"/>
                </a:solidFill>
              </a:rPr>
              <a:t>	</a:t>
            </a:r>
            <a:r>
              <a:rPr lang="zh-CN" altLang="en-US" sz="2400" dirty="0">
                <a:solidFill>
                  <a:schemeClr val="bg1"/>
                </a:solidFill>
              </a:rPr>
              <a:t>计算机专业的人尤其应注意这一区别</a:t>
            </a:r>
            <a:endParaRPr kumimoji="0" lang="en-US" altLang="zh-CN" sz="2400" dirty="0">
              <a:solidFill>
                <a:schemeClr val="bg1"/>
              </a:solidFill>
              <a:latin typeface="宋体" panose="02010600030101010101" pitchFamily="2" charset="-122"/>
              <a:ea typeface="宋体" panose="02010600030101010101" pitchFamily="2" charset="-122"/>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366333"/>
      </p:ext>
    </p:extLst>
  </p:cSld>
  <p:clrMapOvr>
    <a:masterClrMapping/>
  </p:clrMapOvr>
  <p:transition advTm="578"/>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单位矩形脉冲信号：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spcBef>
                <a:spcPts val="1200"/>
              </a:spcBef>
              <a:buClrTx/>
              <a:defRPr/>
            </a:pPr>
            <a:r>
              <a:rPr lang="zh-CN" altLang="en-US" sz="2400" dirty="0">
                <a:solidFill>
                  <a:srgbClr val="0070C0"/>
                </a:solidFill>
              </a:rPr>
              <a:t>窗函数的截取功能</a:t>
            </a:r>
            <a:endParaRPr kumimoji="0" lang="en-US" altLang="zh-CN" sz="2400" b="1" dirty="0">
              <a:solidFill>
                <a:srgbClr val="0070C0"/>
              </a:solidFill>
              <a:latin typeface="宋体" panose="02010600030101010101" pitchFamily="2" charset="-122"/>
              <a:ea typeface="宋体" panose="02010600030101010101" pitchFamily="2" charset="-122"/>
            </a:endParaRPr>
          </a:p>
          <a:p>
            <a:pPr marL="457200" lvl="1" indent="0">
              <a:buNone/>
            </a:pPr>
            <a:r>
              <a:rPr kumimoji="0" lang="en-US" altLang="zh-CN" sz="2400" b="1" dirty="0">
                <a:solidFill>
                  <a:srgbClr val="0070C0"/>
                </a:solidFill>
                <a:latin typeface="宋体" panose="02010600030101010101" pitchFamily="2" charset="-122"/>
                <a:ea typeface="宋体" panose="02010600030101010101" pitchFamily="2" charset="-122"/>
              </a:rPr>
              <a:t>		-</a:t>
            </a:r>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40</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1079600" y="2032040"/>
            <a:ext cx="7443788" cy="4136231"/>
          </a:xfrm>
          <a:prstGeom prst="rect">
            <a:avLst/>
          </a:prstGeom>
        </p:spPr>
      </p:pic>
    </p:spTree>
    <p:extLst>
      <p:ext uri="{BB962C8B-B14F-4D97-AF65-F5344CB8AC3E}">
        <p14:creationId xmlns:p14="http://schemas.microsoft.com/office/powerpoint/2010/main" val="1956962599"/>
      </p:ext>
    </p:extLst>
  </p:cSld>
  <p:clrMapOvr>
    <a:masterClrMapping/>
  </p:clrMapOvr>
  <p:transition advTm="578"/>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符号函数信号：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spcBef>
                <a:spcPts val="1200"/>
              </a:spcBef>
              <a:buClrTx/>
              <a:defRPr/>
            </a:pPr>
            <a:r>
              <a:rPr kumimoji="0" lang="zh-CN" altLang="en-US" sz="2400" b="1" dirty="0">
                <a:solidFill>
                  <a:srgbClr val="0070C0"/>
                </a:solidFill>
                <a:latin typeface="宋体" panose="02010600030101010101" pitchFamily="2" charset="-122"/>
                <a:ea typeface="宋体" panose="02010600030101010101" pitchFamily="2" charset="-122"/>
              </a:rPr>
              <a:t>用于表示自变量的符号特性</a:t>
            </a:r>
            <a:endParaRPr kumimoji="0" lang="en-US" altLang="zh-CN" sz="2400" b="1" dirty="0">
              <a:solidFill>
                <a:srgbClr val="0070C0"/>
              </a:solidFill>
              <a:latin typeface="宋体" panose="02010600030101010101" pitchFamily="2" charset="-122"/>
              <a:ea typeface="宋体" panose="02010600030101010101" pitchFamily="2" charset="-122"/>
            </a:endParaRPr>
          </a:p>
          <a:p>
            <a:pPr marL="457200" lvl="1" indent="0">
              <a:buNone/>
            </a:pPr>
            <a:r>
              <a:rPr kumimoji="0" lang="en-US" altLang="zh-CN" sz="2400" b="1" dirty="0">
                <a:solidFill>
                  <a:srgbClr val="0070C0"/>
                </a:solidFill>
                <a:latin typeface="宋体" panose="02010600030101010101" pitchFamily="2" charset="-122"/>
                <a:ea typeface="宋体" panose="02010600030101010101" pitchFamily="2" charset="-122"/>
              </a:rPr>
              <a:t>	</a:t>
            </a:r>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41</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892344"/>
            <a:ext cx="67627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Bent Arrow 3"/>
          <p:cNvSpPr/>
          <p:nvPr/>
        </p:nvSpPr>
        <p:spPr bwMode="auto">
          <a:xfrm flipV="1">
            <a:off x="2825800" y="5105352"/>
            <a:ext cx="805022" cy="746852"/>
          </a:xfrm>
          <a:prstGeom prst="ben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id="{F9B6CE5A-3E01-C54F-966F-59120D7BCCA2}"/>
              </a:ext>
            </a:extLst>
          </p:cNvPr>
          <p:cNvPicPr>
            <a:picLocks noChangeAspect="1"/>
          </p:cNvPicPr>
          <p:nvPr/>
        </p:nvPicPr>
        <p:blipFill>
          <a:blip r:embed="rId4"/>
          <a:stretch>
            <a:fillRect/>
          </a:stretch>
        </p:blipFill>
        <p:spPr>
          <a:xfrm>
            <a:off x="3360865" y="2164376"/>
            <a:ext cx="861895" cy="426411"/>
          </a:xfrm>
          <a:prstGeom prst="rect">
            <a:avLst/>
          </a:prstGeom>
        </p:spPr>
      </p:pic>
      <p:pic>
        <p:nvPicPr>
          <p:cNvPr id="3" name="图片 2">
            <a:extLst>
              <a:ext uri="{FF2B5EF4-FFF2-40B4-BE49-F238E27FC236}">
                <a16:creationId xmlns:a16="http://schemas.microsoft.com/office/drawing/2014/main" id="{A9395B40-D78A-2047-8FBB-2D4E5AC176B2}"/>
              </a:ext>
            </a:extLst>
          </p:cNvPr>
          <p:cNvPicPr>
            <a:picLocks noChangeAspect="1"/>
          </p:cNvPicPr>
          <p:nvPr/>
        </p:nvPicPr>
        <p:blipFill>
          <a:blip r:embed="rId5"/>
          <a:stretch>
            <a:fillRect/>
          </a:stretch>
        </p:blipFill>
        <p:spPr>
          <a:xfrm>
            <a:off x="1289144" y="4507582"/>
            <a:ext cx="3140321" cy="553294"/>
          </a:xfrm>
          <a:prstGeom prst="rect">
            <a:avLst/>
          </a:prstGeom>
        </p:spPr>
      </p:pic>
      <p:pic>
        <p:nvPicPr>
          <p:cNvPr id="5" name="图片 4">
            <a:extLst>
              <a:ext uri="{FF2B5EF4-FFF2-40B4-BE49-F238E27FC236}">
                <a16:creationId xmlns:a16="http://schemas.microsoft.com/office/drawing/2014/main" id="{B57E9894-7752-CA47-99D5-B2AED4BAA2C1}"/>
              </a:ext>
            </a:extLst>
          </p:cNvPr>
          <p:cNvPicPr>
            <a:picLocks noChangeAspect="1"/>
          </p:cNvPicPr>
          <p:nvPr/>
        </p:nvPicPr>
        <p:blipFill>
          <a:blip r:embed="rId6"/>
          <a:stretch>
            <a:fillRect/>
          </a:stretch>
        </p:blipFill>
        <p:spPr>
          <a:xfrm>
            <a:off x="3873520" y="5415516"/>
            <a:ext cx="3061452" cy="436687"/>
          </a:xfrm>
          <a:prstGeom prst="rect">
            <a:avLst/>
          </a:prstGeom>
        </p:spPr>
      </p:pic>
    </p:spTree>
    <p:extLst>
      <p:ext uri="{BB962C8B-B14F-4D97-AF65-F5344CB8AC3E}">
        <p14:creationId xmlns:p14="http://schemas.microsoft.com/office/powerpoint/2010/main" val="247219675"/>
      </p:ext>
    </p:extLst>
  </p:cSld>
  <p:clrMapOvr>
    <a:masterClrMapping/>
  </p:clrMapOvr>
  <p:transition advTm="578"/>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69848" y="914400"/>
            <a:ext cx="8902576"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单位冲激信号：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spcBef>
                <a:spcPts val="1200"/>
              </a:spcBef>
              <a:buClrTx/>
              <a:defRPr/>
            </a:pPr>
            <a:r>
              <a:rPr kumimoji="0" lang="zh-CN" altLang="en-US" sz="2400" b="1" dirty="0">
                <a:solidFill>
                  <a:srgbClr val="0070C0"/>
                </a:solidFill>
                <a:latin typeface="宋体" panose="02010600030101010101" pitchFamily="2" charset="-122"/>
                <a:ea typeface="宋体" panose="02010600030101010101" pitchFamily="2" charset="-122"/>
              </a:rPr>
              <a:t>用于描述自然界中那些发生后持续时间很短的现象。</a:t>
            </a:r>
            <a:endParaRPr kumimoji="0" lang="en-US" altLang="zh-CN" sz="2400" b="1" dirty="0">
              <a:solidFill>
                <a:srgbClr val="0070C0"/>
              </a:solidFill>
              <a:latin typeface="宋体" panose="02010600030101010101" pitchFamily="2" charset="-122"/>
              <a:ea typeface="宋体" panose="02010600030101010101" pitchFamily="2" charset="-122"/>
            </a:endParaRPr>
          </a:p>
          <a:p>
            <a:pPr lvl="1">
              <a:spcBef>
                <a:spcPts val="1200"/>
              </a:spcBef>
              <a:buClrTx/>
              <a:defRPr/>
            </a:pPr>
            <a:r>
              <a:rPr kumimoji="0" lang="zh-CN" altLang="en-US" sz="2400" b="1" dirty="0">
                <a:solidFill>
                  <a:srgbClr val="0070C0"/>
                </a:solidFill>
                <a:latin typeface="宋体" panose="02010600030101010101" pitchFamily="2" charset="-122"/>
                <a:ea typeface="宋体" panose="02010600030101010101" pitchFamily="2" charset="-122"/>
              </a:rPr>
              <a:t>定义</a:t>
            </a:r>
            <a:r>
              <a:rPr kumimoji="0" lang="zh-CN" altLang="en-US"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a:t>
            </a:r>
            <a:r>
              <a:rPr kumimoji="0" lang="en-US" altLang="zh-CN"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1</a:t>
            </a:r>
            <a:r>
              <a:rPr kumimoji="0" lang="zh-CN" altLang="en-US"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a:t>
            </a:r>
            <a:endParaRPr kumimoji="0" lang="en-US" altLang="zh-CN" sz="2400" b="1" dirty="0">
              <a:solidFill>
                <a:srgbClr val="0070C0"/>
              </a:solidFill>
              <a:latin typeface="宋体" panose="02010600030101010101" pitchFamily="2" charset="-122"/>
              <a:ea typeface="宋体" panose="02010600030101010101" pitchFamily="2" charset="-122"/>
            </a:endParaRPr>
          </a:p>
          <a:p>
            <a:pPr marL="457200" lvl="1" indent="0">
              <a:spcBef>
                <a:spcPts val="1200"/>
              </a:spcBef>
              <a:buClrTx/>
              <a:buNone/>
              <a:defRPr/>
            </a:pPr>
            <a:r>
              <a:rPr kumimoji="0" lang="en-US" altLang="zh-CN" sz="2400" b="1" dirty="0">
                <a:solidFill>
                  <a:srgbClr val="0070C0"/>
                </a:solidFill>
                <a:latin typeface="宋体" panose="02010600030101010101" pitchFamily="2" charset="-122"/>
                <a:ea typeface="宋体" panose="02010600030101010101" pitchFamily="2" charset="-122"/>
              </a:rPr>
              <a:t>	</a:t>
            </a:r>
            <a:r>
              <a:rPr kumimoji="0" lang="zh-CN" altLang="en-US" sz="2400" b="1" dirty="0">
                <a:solidFill>
                  <a:schemeClr val="bg1"/>
                </a:solidFill>
                <a:latin typeface="宋体" panose="02010600030101010101" pitchFamily="2" charset="-122"/>
                <a:ea typeface="宋体" panose="02010600030101010101" pitchFamily="2" charset="-122"/>
              </a:rPr>
              <a:t>设冲激信号有一个总的冲激强度，它在整个时间域上的积</a:t>
            </a:r>
            <a:r>
              <a:rPr kumimoji="0" lang="en-US" altLang="zh-CN" sz="2400" b="1" dirty="0">
                <a:solidFill>
                  <a:schemeClr val="bg1"/>
                </a:solidFill>
                <a:latin typeface="宋体" panose="02010600030101010101" pitchFamily="2" charset="-122"/>
                <a:ea typeface="宋体" panose="02010600030101010101" pitchFamily="2" charset="-122"/>
              </a:rPr>
              <a:t>	</a:t>
            </a:r>
            <a:r>
              <a:rPr kumimoji="0" lang="zh-CN" altLang="en-US" sz="2400" b="1" dirty="0">
                <a:solidFill>
                  <a:schemeClr val="bg1"/>
                </a:solidFill>
                <a:latin typeface="宋体" panose="02010600030101010101" pitchFamily="2" charset="-122"/>
                <a:ea typeface="宋体" panose="02010600030101010101" pitchFamily="2" charset="-122"/>
              </a:rPr>
              <a:t>分等于该强度值，而在除冲激点之外的其他点的函数取值</a:t>
            </a:r>
            <a:r>
              <a:rPr kumimoji="0" lang="en-US" altLang="zh-CN" sz="2400" b="1" dirty="0">
                <a:solidFill>
                  <a:schemeClr val="bg1"/>
                </a:solidFill>
                <a:latin typeface="宋体" panose="02010600030101010101" pitchFamily="2" charset="-122"/>
                <a:ea typeface="宋体" panose="02010600030101010101" pitchFamily="2" charset="-122"/>
              </a:rPr>
              <a:t>	</a:t>
            </a:r>
            <a:r>
              <a:rPr kumimoji="0" lang="zh-CN" altLang="en-US" sz="2400" b="1" dirty="0">
                <a:solidFill>
                  <a:schemeClr val="bg1"/>
                </a:solidFill>
                <a:latin typeface="宋体" panose="02010600030101010101" pitchFamily="2" charset="-122"/>
                <a:ea typeface="宋体" panose="02010600030101010101" pitchFamily="2" charset="-122"/>
              </a:rPr>
              <a:t>为零。</a:t>
            </a:r>
            <a:endParaRPr kumimoji="0" lang="en-US" altLang="zh-CN" sz="2400" b="1" dirty="0">
              <a:solidFill>
                <a:schemeClr val="bg1"/>
              </a:solidFill>
              <a:latin typeface="宋体" panose="02010600030101010101" pitchFamily="2" charset="-122"/>
              <a:ea typeface="宋体" panose="02010600030101010101" pitchFamily="2" charset="-122"/>
            </a:endParaRPr>
          </a:p>
          <a:p>
            <a:pPr marL="457200" lvl="1" indent="0">
              <a:buNone/>
            </a:pPr>
            <a:r>
              <a:rPr kumimoji="0" lang="en-US" altLang="zh-CN" sz="2400" b="1" dirty="0">
                <a:solidFill>
                  <a:srgbClr val="0070C0"/>
                </a:solidFill>
                <a:latin typeface="宋体" panose="02010600030101010101" pitchFamily="2" charset="-122"/>
                <a:ea typeface="宋体" panose="02010600030101010101" pitchFamily="2" charset="-122"/>
              </a:rPr>
              <a:t>	</a:t>
            </a: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42</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144" y="3917936"/>
            <a:ext cx="52482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423052"/>
      </p:ext>
    </p:extLst>
  </p:cSld>
  <p:clrMapOvr>
    <a:masterClrMapping/>
  </p:clrMapOvr>
  <p:transition advTm="578"/>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A950B1-D9DA-0548-BA20-9AE419FC6A8E}"/>
              </a:ext>
            </a:extLst>
          </p:cNvPr>
          <p:cNvPicPr>
            <a:picLocks noChangeAspect="1"/>
          </p:cNvPicPr>
          <p:nvPr/>
        </p:nvPicPr>
        <p:blipFill>
          <a:blip r:embed="rId2"/>
          <a:stretch>
            <a:fillRect/>
          </a:stretch>
        </p:blipFill>
        <p:spPr>
          <a:xfrm>
            <a:off x="1681661" y="5560250"/>
            <a:ext cx="2333779" cy="999432"/>
          </a:xfrm>
          <a:prstGeom prst="rect">
            <a:avLst/>
          </a:prstGeom>
        </p:spPr>
      </p:pic>
      <p:sp>
        <p:nvSpPr>
          <p:cNvPr id="25" name="Rectangle 69"/>
          <p:cNvSpPr>
            <a:spLocks noChangeArrowheads="1"/>
          </p:cNvSpPr>
          <p:nvPr/>
        </p:nvSpPr>
        <p:spPr bwMode="auto">
          <a:xfrm>
            <a:off x="241424" y="914400"/>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单位冲激信号：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spcBef>
                <a:spcPts val="1200"/>
              </a:spcBef>
              <a:buClrTx/>
              <a:defRPr/>
            </a:pPr>
            <a:r>
              <a:rPr kumimoji="0" lang="zh-CN" altLang="en-US"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波形表示：</a:t>
            </a:r>
            <a:endParaRPr kumimoji="0" lang="en-US" altLang="zh-CN" sz="2400" b="1" dirty="0">
              <a:solidFill>
                <a:srgbClr val="0070C0"/>
              </a:solidFill>
              <a:latin typeface="宋体" panose="02010600030101010101" pitchFamily="2" charset="-122"/>
              <a:ea typeface="宋体" panose="02010600030101010101" pitchFamily="2" charset="-122"/>
            </a:endParaRPr>
          </a:p>
          <a:p>
            <a:pPr marL="457200" lvl="1" indent="0">
              <a:spcBef>
                <a:spcPts val="1200"/>
              </a:spcBef>
              <a:buClrTx/>
              <a:buNone/>
              <a:defRPr/>
            </a:pPr>
            <a:r>
              <a:rPr kumimoji="0" lang="en-US" altLang="zh-CN" sz="2400" b="1" dirty="0">
                <a:solidFill>
                  <a:srgbClr val="0070C0"/>
                </a:solidFill>
                <a:latin typeface="宋体" panose="02010600030101010101" pitchFamily="2" charset="-122"/>
                <a:ea typeface="宋体" panose="02010600030101010101" pitchFamily="2" charset="-122"/>
              </a:rPr>
              <a:t>	</a:t>
            </a:r>
            <a:r>
              <a:rPr kumimoji="0" lang="zh-CN" altLang="en-US" sz="2400" b="1" dirty="0">
                <a:solidFill>
                  <a:schemeClr val="bg1"/>
                </a:solidFill>
                <a:latin typeface="宋体" panose="02010600030101010101" pitchFamily="2" charset="-122"/>
                <a:ea typeface="宋体" panose="02010600030101010101" pitchFamily="2" charset="-122"/>
              </a:rPr>
              <a:t>在冲激点处画一条带箭头的线，线的方向和长度与冲激</a:t>
            </a:r>
            <a:r>
              <a:rPr kumimoji="0" lang="en-US" altLang="zh-CN" sz="2400" b="1" dirty="0">
                <a:solidFill>
                  <a:schemeClr val="bg1"/>
                </a:solidFill>
                <a:latin typeface="宋体" panose="02010600030101010101" pitchFamily="2" charset="-122"/>
                <a:ea typeface="宋体" panose="02010600030101010101" pitchFamily="2" charset="-122"/>
              </a:rPr>
              <a:t>	</a:t>
            </a:r>
            <a:r>
              <a:rPr kumimoji="0" lang="zh-CN" altLang="en-US" sz="2400" b="1" dirty="0">
                <a:solidFill>
                  <a:schemeClr val="bg1"/>
                </a:solidFill>
                <a:latin typeface="宋体" panose="02010600030101010101" pitchFamily="2" charset="-122"/>
                <a:ea typeface="宋体" panose="02010600030101010101" pitchFamily="2" charset="-122"/>
              </a:rPr>
              <a:t>强度的符号和大小一致。</a:t>
            </a:r>
            <a:endParaRPr kumimoji="0" lang="en-US" altLang="zh-CN" sz="2400" b="1" dirty="0">
              <a:solidFill>
                <a:schemeClr val="bg1"/>
              </a:solidFill>
              <a:latin typeface="宋体" panose="02010600030101010101" pitchFamily="2" charset="-122"/>
              <a:ea typeface="宋体" panose="02010600030101010101" pitchFamily="2" charset="-122"/>
            </a:endParaRPr>
          </a:p>
          <a:p>
            <a:pPr marL="457200" lvl="1" indent="0">
              <a:buNone/>
            </a:pPr>
            <a:r>
              <a:rPr kumimoji="0" lang="en-US" altLang="zh-CN" sz="2400" b="1" dirty="0">
                <a:solidFill>
                  <a:schemeClr val="bg1"/>
                </a:solidFill>
                <a:latin typeface="宋体" panose="02010600030101010101" pitchFamily="2" charset="-122"/>
                <a:ea typeface="宋体" panose="02010600030101010101" pitchFamily="2" charset="-122"/>
              </a:rPr>
              <a:t>	</a:t>
            </a:r>
          </a:p>
          <a:p>
            <a:endParaRPr lang="en-US" altLang="zh-CN" sz="2000" dirty="0">
              <a:solidFill>
                <a:schemeClr val="bg1"/>
              </a:solidFill>
            </a:endParaRPr>
          </a:p>
          <a:p>
            <a:endParaRPr lang="en-US" altLang="zh-CN" sz="2000" dirty="0">
              <a:solidFill>
                <a:schemeClr val="bg1"/>
              </a:solidFill>
            </a:endParaRPr>
          </a:p>
          <a:p>
            <a:pPr marL="0" indent="0">
              <a:buNone/>
            </a:pPr>
            <a:endParaRPr lang="en-US" altLang="zh-CN" sz="2000" dirty="0">
              <a:solidFill>
                <a:schemeClr val="bg1"/>
              </a:solidFill>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43</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4887" y="2911973"/>
            <a:ext cx="2935839" cy="1448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578" y="4946005"/>
            <a:ext cx="7040880" cy="44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a:extLst>
              <a:ext uri="{FF2B5EF4-FFF2-40B4-BE49-F238E27FC236}">
                <a16:creationId xmlns:a16="http://schemas.microsoft.com/office/drawing/2014/main" id="{CC7E763B-D966-7546-AE66-725DA94A395A}"/>
              </a:ext>
            </a:extLst>
          </p:cNvPr>
          <p:cNvPicPr>
            <a:picLocks noChangeAspect="1"/>
          </p:cNvPicPr>
          <p:nvPr/>
        </p:nvPicPr>
        <p:blipFill>
          <a:blip r:embed="rId6"/>
          <a:stretch>
            <a:fillRect/>
          </a:stretch>
        </p:blipFill>
        <p:spPr>
          <a:xfrm>
            <a:off x="3107417" y="6158969"/>
            <a:ext cx="908024" cy="338585"/>
          </a:xfrm>
          <a:prstGeom prst="rect">
            <a:avLst/>
          </a:prstGeom>
        </p:spPr>
      </p:pic>
      <p:sp>
        <p:nvSpPr>
          <p:cNvPr id="6" name="文本框 5">
            <a:extLst>
              <a:ext uri="{FF2B5EF4-FFF2-40B4-BE49-F238E27FC236}">
                <a16:creationId xmlns:a16="http://schemas.microsoft.com/office/drawing/2014/main" id="{EF2D082D-28E4-1D44-A694-B1B1FD1EF9DE}"/>
              </a:ext>
            </a:extLst>
          </p:cNvPr>
          <p:cNvSpPr txBox="1"/>
          <p:nvPr/>
        </p:nvSpPr>
        <p:spPr>
          <a:xfrm>
            <a:off x="450967" y="4476720"/>
            <a:ext cx="3564473" cy="461665"/>
          </a:xfrm>
          <a:prstGeom prst="rect">
            <a:avLst/>
          </a:prstGeom>
          <a:noFill/>
        </p:spPr>
        <p:txBody>
          <a:bodyPr wrap="square" rtlCol="0">
            <a:spAutoFit/>
          </a:bodyPr>
          <a:lstStyle/>
          <a:p>
            <a:r>
              <a:rPr kumimoji="1" lang="zh-Hans" altLang="en-US" dirty="0">
                <a:solidFill>
                  <a:schemeClr val="bg1"/>
                </a:solidFill>
              </a:rPr>
              <a:t>更一般地可以如下定义：</a:t>
            </a:r>
            <a:endParaRPr kumimoji="1" lang="zh-CN" altLang="en-US" dirty="0">
              <a:solidFill>
                <a:schemeClr val="bg1"/>
              </a:solidFill>
            </a:endParaRPr>
          </a:p>
        </p:txBody>
      </p:sp>
    </p:spTree>
    <p:extLst>
      <p:ext uri="{BB962C8B-B14F-4D97-AF65-F5344CB8AC3E}">
        <p14:creationId xmlns:p14="http://schemas.microsoft.com/office/powerpoint/2010/main" val="1023128121"/>
      </p:ext>
    </p:extLst>
  </p:cSld>
  <p:clrMapOvr>
    <a:masterClrMapping/>
  </p:clrMapOvr>
  <p:transition advTm="578"/>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单位冲激信号：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spcBef>
                <a:spcPts val="1200"/>
              </a:spcBef>
              <a:buClrTx/>
              <a:defRPr/>
            </a:pPr>
            <a:r>
              <a:rPr kumimoji="0" lang="zh-Hans" altLang="en-US"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从另外角度理解</a:t>
            </a:r>
            <a:r>
              <a:rPr kumimoji="0" lang="zh-CN" altLang="en-US"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a:t>
            </a:r>
            <a:endParaRPr lang="en-US" dirty="0">
              <a:solidFill>
                <a:schemeClr val="bg1"/>
              </a:solidFill>
            </a:endParaRPr>
          </a:p>
          <a:p>
            <a:pPr marL="0" indent="0">
              <a:buNone/>
            </a:pPr>
            <a:r>
              <a:rPr kumimoji="0" lang="en-US" altLang="zh-CN" sz="2400" b="1" dirty="0">
                <a:solidFill>
                  <a:srgbClr val="0070C0"/>
                </a:solidFill>
                <a:latin typeface="宋体" panose="02010600030101010101" pitchFamily="2" charset="-122"/>
                <a:ea typeface="宋体" panose="02010600030101010101" pitchFamily="2" charset="-122"/>
              </a:rPr>
              <a:t>	</a:t>
            </a:r>
            <a:r>
              <a:rPr kumimoji="0" lang="zh-CN" altLang="en-US" sz="2400" b="1" dirty="0">
                <a:solidFill>
                  <a:srgbClr val="0070C0"/>
                </a:solidFill>
                <a:latin typeface="宋体" panose="02010600030101010101" pitchFamily="2" charset="-122"/>
                <a:ea typeface="宋体" panose="02010600030101010101" pitchFamily="2" charset="-122"/>
              </a:rPr>
              <a:t>定义（</a:t>
            </a:r>
            <a:r>
              <a:rPr kumimoji="0" lang="en-US" altLang="zh-CN" sz="2400" b="1" dirty="0">
                <a:solidFill>
                  <a:srgbClr val="0070C0"/>
                </a:solidFill>
                <a:latin typeface="宋体" panose="02010600030101010101" pitchFamily="2" charset="-122"/>
                <a:ea typeface="宋体" panose="02010600030101010101" pitchFamily="2" charset="-122"/>
              </a:rPr>
              <a:t>2</a:t>
            </a:r>
            <a:r>
              <a:rPr kumimoji="0" lang="zh-CN" altLang="en-US" sz="2400" b="1" dirty="0">
                <a:solidFill>
                  <a:srgbClr val="0070C0"/>
                </a:solidFill>
                <a:latin typeface="宋体" panose="02010600030101010101" pitchFamily="2" charset="-122"/>
                <a:ea typeface="宋体" panose="02010600030101010101" pitchFamily="2" charset="-122"/>
              </a:rPr>
              <a:t>）普通函数取极限逼近</a:t>
            </a:r>
            <a:endParaRPr kumimoji="0" lang="en-US" altLang="zh-CN" sz="2400" b="1" dirty="0">
              <a:solidFill>
                <a:srgbClr val="0070C0"/>
              </a:solidFill>
              <a:latin typeface="宋体" panose="02010600030101010101" pitchFamily="2" charset="-122"/>
              <a:ea typeface="宋体" panose="02010600030101010101" pitchFamily="2" charset="-122"/>
            </a:endParaRPr>
          </a:p>
          <a:p>
            <a:pPr marL="0" indent="0">
              <a:buNone/>
            </a:pPr>
            <a:r>
              <a:rPr kumimoji="0" lang="en-US" altLang="zh-CN" sz="2400" b="1" dirty="0">
                <a:solidFill>
                  <a:srgbClr val="0070C0"/>
                </a:solidFill>
                <a:latin typeface="宋体" panose="02010600030101010101" pitchFamily="2" charset="-122"/>
                <a:ea typeface="宋体" panose="02010600030101010101" pitchFamily="2" charset="-122"/>
              </a:rPr>
              <a:t>	</a:t>
            </a:r>
            <a:r>
              <a:rPr kumimoji="0" lang="zh-CN" altLang="en-US" sz="2400" b="1" dirty="0">
                <a:solidFill>
                  <a:srgbClr val="0070C0"/>
                </a:solidFill>
                <a:latin typeface="宋体" panose="02010600030101010101" pitchFamily="2" charset="-122"/>
                <a:ea typeface="宋体" panose="02010600030101010101" pitchFamily="2" charset="-122"/>
              </a:rPr>
              <a:t>（矩形脉冲，三角脉冲，。。。）</a:t>
            </a:r>
            <a:endParaRPr kumimoji="0" lang="en-US" altLang="zh-CN" sz="2400" b="1" dirty="0">
              <a:solidFill>
                <a:srgbClr val="0070C0"/>
              </a:solidFill>
              <a:latin typeface="宋体" panose="02010600030101010101" pitchFamily="2" charset="-122"/>
              <a:ea typeface="宋体" panose="02010600030101010101" pitchFamily="2" charset="-122"/>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pPr marL="0" indent="0">
              <a:buNone/>
            </a:pPr>
            <a:r>
              <a:rPr kumimoji="0" lang="en-US" altLang="zh-CN" sz="2400" b="1" dirty="0">
                <a:solidFill>
                  <a:srgbClr val="0070C0"/>
                </a:solidFill>
                <a:latin typeface="宋体" panose="02010600030101010101" pitchFamily="2" charset="-122"/>
                <a:ea typeface="宋体" panose="02010600030101010101" pitchFamily="2" charset="-122"/>
              </a:rPr>
              <a:t>	</a:t>
            </a:r>
          </a:p>
          <a:p>
            <a:endParaRPr kumimoji="0" lang="en-US" altLang="zh-CN" sz="2400" b="1" dirty="0">
              <a:solidFill>
                <a:srgbClr val="0070C0"/>
              </a:solidFill>
              <a:latin typeface="宋体" panose="02010600030101010101" pitchFamily="2" charset="-122"/>
              <a:ea typeface="宋体" panose="02010600030101010101" pitchFamily="2" charset="-122"/>
            </a:endParaRPr>
          </a:p>
          <a:p>
            <a:r>
              <a:rPr kumimoji="0" lang="zh-CN" altLang="en-US" sz="2400" b="1" dirty="0">
                <a:solidFill>
                  <a:srgbClr val="0070C0"/>
                </a:solidFill>
                <a:latin typeface="宋体" panose="02010600030101010101" pitchFamily="2" charset="-122"/>
                <a:ea typeface="宋体" panose="02010600030101010101" pitchFamily="2" charset="-122"/>
              </a:rPr>
              <a:t>卷积的性质（</a:t>
            </a:r>
            <a:r>
              <a:rPr kumimoji="0" lang="en-US" altLang="zh-CN" sz="2400" b="1" dirty="0">
                <a:solidFill>
                  <a:srgbClr val="0070C0"/>
                </a:solidFill>
                <a:latin typeface="宋体" panose="02010600030101010101" pitchFamily="2" charset="-122"/>
                <a:ea typeface="宋体" panose="02010600030101010101" pitchFamily="2" charset="-122"/>
              </a:rPr>
              <a:t>1</a:t>
            </a:r>
            <a:r>
              <a:rPr kumimoji="0" lang="zh-CN" altLang="en-US" sz="2400" b="1" dirty="0">
                <a:solidFill>
                  <a:srgbClr val="0070C0"/>
                </a:solidFill>
                <a:latin typeface="宋体" panose="02010600030101010101" pitchFamily="2" charset="-122"/>
                <a:ea typeface="宋体" panose="02010600030101010101" pitchFamily="2" charset="-122"/>
              </a:rPr>
              <a:t>）：</a:t>
            </a:r>
          </a:p>
          <a:p>
            <a:pPr marL="0" indent="0">
              <a:buNone/>
            </a:pPr>
            <a:endParaRPr kumimoji="0" lang="en-US" altLang="zh-CN" sz="2400" b="1" dirty="0">
              <a:solidFill>
                <a:srgbClr val="0070C0"/>
              </a:solidFill>
              <a:latin typeface="宋体" panose="02010600030101010101" pitchFamily="2" charset="-122"/>
              <a:ea typeface="宋体" panose="02010600030101010101" pitchFamily="2" charset="-122"/>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a:p>
            <a:pPr marL="0" indent="0">
              <a:buNone/>
            </a:pPr>
            <a:endParaRPr lang="en-US" altLang="zh-CN" sz="2000" dirty="0">
              <a:solidFill>
                <a:schemeClr val="bg1"/>
              </a:solidFill>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44</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923" y="1263712"/>
            <a:ext cx="2583180" cy="2654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84" y="3021312"/>
            <a:ext cx="2773680" cy="1036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3949" y="5594288"/>
            <a:ext cx="2632359" cy="48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288537"/>
      </p:ext>
    </p:extLst>
  </p:cSld>
  <p:clrMapOvr>
    <a:masterClrMapping/>
  </p:clrMapOvr>
  <p:transition advTm="578"/>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冲激函数的性质（</a:t>
            </a:r>
            <a:r>
              <a:rPr kumimoji="0" lang="en-US" altLang="zh-CN" b="1" dirty="0">
                <a:solidFill>
                  <a:srgbClr val="A50021"/>
                </a:solidFill>
                <a:effectLst>
                  <a:outerShdw blurRad="38100" dist="38100" dir="2700000" algn="tl">
                    <a:srgbClr val="C0C0C0"/>
                  </a:outerShdw>
                </a:effectLst>
                <a:latin typeface="华文细黑" panose="02010600040101010101" pitchFamily="2" charset="-122"/>
              </a:rPr>
              <a:t>1</a:t>
            </a: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）扩充：搬移抽样特性</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buNone/>
            </a:pPr>
            <a:endParaRPr kumimoji="0" lang="zh-CN" altLang="en-US" sz="2400" b="1" dirty="0">
              <a:solidFill>
                <a:srgbClr val="0070C0"/>
              </a:solidFill>
              <a:latin typeface="宋体" panose="02010600030101010101" pitchFamily="2" charset="-122"/>
              <a:ea typeface="宋体" panose="02010600030101010101" pitchFamily="2" charset="-122"/>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45</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52" y="1612952"/>
            <a:ext cx="8551895" cy="4673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398922"/>
      </p:ext>
    </p:extLst>
  </p:cSld>
  <p:clrMapOvr>
    <a:masterClrMapping/>
  </p:clrMapOvr>
  <p:transition advTm="578"/>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155575" y="914399"/>
            <a:ext cx="8886697" cy="571808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冲激函数的性质（</a:t>
            </a:r>
            <a:r>
              <a:rPr kumimoji="0" lang="en-US" altLang="zh-CN" b="1" dirty="0">
                <a:solidFill>
                  <a:srgbClr val="A50021"/>
                </a:solidFill>
                <a:effectLst>
                  <a:outerShdw blurRad="38100" dist="38100" dir="2700000" algn="tl">
                    <a:srgbClr val="C0C0C0"/>
                  </a:outerShdw>
                </a:effectLst>
                <a:latin typeface="华文细黑" panose="02010600040101010101" pitchFamily="2" charset="-122"/>
              </a:rPr>
              <a:t>1</a:t>
            </a: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）扩充：搬移抽样特性</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buNone/>
            </a:pPr>
            <a:endParaRPr kumimoji="0" lang="zh-CN" altLang="en-US" sz="2400" b="1" dirty="0">
              <a:solidFill>
                <a:srgbClr val="0070C0"/>
              </a:solidFill>
              <a:latin typeface="宋体" panose="02010600030101010101" pitchFamily="2" charset="-122"/>
              <a:ea typeface="宋体" panose="02010600030101010101" pitchFamily="2" charset="-122"/>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46</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42" b="58542"/>
          <a:stretch/>
        </p:blipFill>
        <p:spPr bwMode="auto">
          <a:xfrm>
            <a:off x="590664" y="1549324"/>
            <a:ext cx="8226427" cy="187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图片 1">
            <a:extLst>
              <a:ext uri="{FF2B5EF4-FFF2-40B4-BE49-F238E27FC236}">
                <a16:creationId xmlns:a16="http://schemas.microsoft.com/office/drawing/2014/main" id="{3B19B3E6-40C6-B24E-8270-BA3F855D1EAE}"/>
              </a:ext>
            </a:extLst>
          </p:cNvPr>
          <p:cNvPicPr>
            <a:picLocks noChangeAspect="1"/>
          </p:cNvPicPr>
          <p:nvPr/>
        </p:nvPicPr>
        <p:blipFill rotWithShape="1">
          <a:blip r:embed="rId4"/>
          <a:srcRect r="4325" b="49290"/>
          <a:stretch/>
        </p:blipFill>
        <p:spPr>
          <a:xfrm>
            <a:off x="2267016" y="4267176"/>
            <a:ext cx="8102368" cy="1838256"/>
          </a:xfrm>
          <a:prstGeom prst="rect">
            <a:avLst/>
          </a:prstGeom>
        </p:spPr>
      </p:pic>
      <p:sp>
        <p:nvSpPr>
          <p:cNvPr id="3" name="文本框 2">
            <a:extLst>
              <a:ext uri="{FF2B5EF4-FFF2-40B4-BE49-F238E27FC236}">
                <a16:creationId xmlns:a16="http://schemas.microsoft.com/office/drawing/2014/main" id="{1AAF428B-2644-B345-A569-8DAED11EC2FB}"/>
              </a:ext>
            </a:extLst>
          </p:cNvPr>
          <p:cNvSpPr txBox="1"/>
          <p:nvPr/>
        </p:nvSpPr>
        <p:spPr>
          <a:xfrm>
            <a:off x="450968" y="4346847"/>
            <a:ext cx="2095440" cy="461665"/>
          </a:xfrm>
          <a:prstGeom prst="rect">
            <a:avLst/>
          </a:prstGeom>
          <a:noFill/>
        </p:spPr>
        <p:txBody>
          <a:bodyPr wrap="square" rtlCol="0">
            <a:spAutoFit/>
          </a:bodyPr>
          <a:lstStyle/>
          <a:p>
            <a:r>
              <a:rPr kumimoji="1" lang="zh-CN" altLang="en-US" dirty="0">
                <a:solidFill>
                  <a:schemeClr val="bg1"/>
                </a:solidFill>
              </a:rPr>
              <a:t>快速理解</a:t>
            </a:r>
            <a:r>
              <a:rPr kumimoji="1" lang="zh-Hans" altLang="en-US" dirty="0">
                <a:solidFill>
                  <a:schemeClr val="bg1"/>
                </a:solidFill>
              </a:rPr>
              <a:t>：</a:t>
            </a:r>
            <a:endParaRPr kumimoji="1" lang="zh-CN" altLang="en-US" dirty="0">
              <a:solidFill>
                <a:schemeClr val="bg1"/>
              </a:solidFill>
            </a:endParaRPr>
          </a:p>
        </p:txBody>
      </p:sp>
    </p:spTree>
    <p:extLst>
      <p:ext uri="{BB962C8B-B14F-4D97-AF65-F5344CB8AC3E}">
        <p14:creationId xmlns:p14="http://schemas.microsoft.com/office/powerpoint/2010/main" val="1850449349"/>
      </p:ext>
    </p:extLst>
  </p:cSld>
  <p:clrMapOvr>
    <a:masterClrMapping/>
  </p:clrMapOvr>
  <p:transition advTm="578"/>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单位冲激信号：</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lvl="1">
              <a:spcBef>
                <a:spcPts val="1200"/>
              </a:spcBef>
              <a:buClrTx/>
              <a:defRPr/>
            </a:pPr>
            <a:r>
              <a:rPr kumimoji="0" lang="zh-CN" altLang="en-US"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卷积的性质（</a:t>
            </a:r>
            <a:r>
              <a:rPr kumimoji="0" lang="en-US" altLang="zh-CN"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2</a:t>
            </a:r>
            <a:r>
              <a:rPr kumimoji="0" lang="zh-CN" altLang="en-US" sz="2400" b="1" dirty="0">
                <a:solidFill>
                  <a:srgbClr val="0070C0"/>
                </a:solidFill>
                <a:latin typeface="宋体" panose="02010600030101010101" pitchFamily="2" charset="-122"/>
                <a:ea typeface="宋体" panose="02010600030101010101" pitchFamily="2" charset="-122"/>
                <a:sym typeface="Wingdings" panose="05000000000000000000" pitchFamily="2" charset="2"/>
              </a:rPr>
              <a:t>）：</a:t>
            </a:r>
            <a:endParaRPr lang="en-US" dirty="0">
              <a:solidFill>
                <a:schemeClr val="bg1"/>
              </a:solidFill>
            </a:endParaRPr>
          </a:p>
          <a:p>
            <a:pPr marL="0" indent="0">
              <a:buNone/>
            </a:pPr>
            <a:r>
              <a:rPr kumimoji="0" lang="zh-CN" altLang="en-US" sz="2400" b="1" dirty="0">
                <a:solidFill>
                  <a:srgbClr val="FF0000"/>
                </a:solidFill>
                <a:latin typeface="宋体" panose="02010600030101010101" pitchFamily="2" charset="-122"/>
                <a:ea typeface="宋体" panose="02010600030101010101" pitchFamily="2" charset="-122"/>
              </a:rPr>
              <a:t>       函数</a:t>
            </a:r>
            <a:r>
              <a:rPr kumimoji="0" lang="zh-CN" altLang="en-US" sz="2400" b="1" dirty="0">
                <a:solidFill>
                  <a:srgbClr val="FF0000"/>
                </a:solidFill>
                <a:latin typeface="宋体" panose="02010600030101010101" pitchFamily="2" charset="-122"/>
                <a:ea typeface="宋体" panose="02010600030101010101" pitchFamily="2" charset="-122"/>
                <a:sym typeface="Wingdings"/>
              </a:rPr>
              <a:t></a:t>
            </a:r>
            <a:r>
              <a:rPr kumimoji="0" lang="zh-CN" altLang="en-US" sz="2400" b="1" dirty="0">
                <a:solidFill>
                  <a:srgbClr val="FF0000"/>
                </a:solidFill>
                <a:latin typeface="宋体" panose="02010600030101010101" pitchFamily="2" charset="-122"/>
                <a:ea typeface="宋体" panose="02010600030101010101" pitchFamily="2" charset="-122"/>
              </a:rPr>
              <a:t>值</a:t>
            </a:r>
            <a:r>
              <a:rPr kumimoji="0" lang="zh-CN" altLang="en-US" sz="2400" b="1" dirty="0">
                <a:solidFill>
                  <a:srgbClr val="0070C0"/>
                </a:solidFill>
                <a:latin typeface="宋体" panose="02010600030101010101" pitchFamily="2" charset="-122"/>
                <a:ea typeface="宋体" panose="02010600030101010101" pitchFamily="2" charset="-122"/>
              </a:rPr>
              <a:t>映射关系   </a:t>
            </a:r>
            <a:endParaRPr kumimoji="0" lang="en-US" altLang="zh-CN" sz="2400" b="1" dirty="0">
              <a:solidFill>
                <a:srgbClr val="0070C0"/>
              </a:solidFill>
              <a:latin typeface="宋体" panose="02010600030101010101" pitchFamily="2" charset="-122"/>
              <a:ea typeface="宋体" panose="02010600030101010101" pitchFamily="2" charset="-122"/>
            </a:endParaRPr>
          </a:p>
          <a:p>
            <a:pPr marL="0" indent="0">
              <a:buNone/>
            </a:pPr>
            <a:r>
              <a:rPr kumimoji="0" lang="en-US" altLang="zh-CN" sz="2400" b="1" dirty="0">
                <a:solidFill>
                  <a:srgbClr val="0070C0"/>
                </a:solidFill>
                <a:latin typeface="宋体" panose="02010600030101010101" pitchFamily="2" charset="-122"/>
                <a:ea typeface="宋体" panose="02010600030101010101" pitchFamily="2" charset="-122"/>
              </a:rPr>
              <a:t>	</a:t>
            </a:r>
            <a:r>
              <a:rPr kumimoji="0" lang="zh-CN" altLang="en-US" sz="2400" b="1" dirty="0">
                <a:solidFill>
                  <a:srgbClr val="0070C0"/>
                </a:solidFill>
                <a:latin typeface="宋体" panose="02010600030101010101" pitchFamily="2" charset="-122"/>
                <a:ea typeface="宋体" panose="02010600030101010101" pitchFamily="2" charset="-122"/>
              </a:rPr>
              <a:t> 冲激函数</a:t>
            </a:r>
            <a:r>
              <a:rPr kumimoji="0" lang="zh-CN" altLang="en-US" sz="2400" b="1" dirty="0">
                <a:solidFill>
                  <a:schemeClr val="bg1"/>
                </a:solidFill>
                <a:latin typeface="宋体" panose="02010600030101010101" pitchFamily="2" charset="-122"/>
                <a:ea typeface="宋体" panose="02010600030101010101" pitchFamily="2" charset="-122"/>
              </a:rPr>
              <a:t>能从检验函数中筛选出零点处的函数值。</a:t>
            </a:r>
            <a:endParaRPr kumimoji="0" lang="en-US" altLang="zh-CN" sz="2400" b="1" dirty="0">
              <a:solidFill>
                <a:schemeClr val="bg1"/>
              </a:solidFill>
              <a:latin typeface="宋体" panose="02010600030101010101" pitchFamily="2" charset="-122"/>
              <a:ea typeface="宋体" panose="02010600030101010101" pitchFamily="2" charset="-122"/>
            </a:endParaRPr>
          </a:p>
          <a:p>
            <a:pPr marL="0" indent="0">
              <a:buNone/>
            </a:pPr>
            <a:endParaRPr kumimoji="0" lang="en-US" altLang="zh-CN" sz="2400" b="1" dirty="0">
              <a:solidFill>
                <a:schemeClr val="bg1"/>
              </a:solidFill>
              <a:latin typeface="宋体" panose="02010600030101010101" pitchFamily="2" charset="-122"/>
              <a:ea typeface="宋体" panose="02010600030101010101" pitchFamily="2" charset="-122"/>
            </a:endParaRPr>
          </a:p>
          <a:p>
            <a:pPr marL="0" indent="0">
              <a:buNone/>
            </a:pPr>
            <a:endParaRPr lang="en-US" sz="2400" dirty="0">
              <a:solidFill>
                <a:schemeClr val="bg1"/>
              </a:solidFill>
            </a:endParaRPr>
          </a:p>
          <a:p>
            <a:endParaRPr lang="en-US" altLang="zh-CN" sz="2000" dirty="0">
              <a:solidFill>
                <a:schemeClr val="bg1"/>
              </a:solidFill>
            </a:endParaRPr>
          </a:p>
          <a:p>
            <a:endParaRPr lang="en-US" altLang="zh-CN" sz="2000" dirty="0">
              <a:solidFill>
                <a:srgbClr val="FF0000"/>
              </a:solidFill>
            </a:endParaRPr>
          </a:p>
          <a:p>
            <a:r>
              <a:rPr lang="zh-CN" altLang="en-US" sz="2000" dirty="0">
                <a:solidFill>
                  <a:srgbClr val="FF0000"/>
                </a:solidFill>
              </a:rPr>
              <a:t>上式只是借用了积分的形式</a:t>
            </a:r>
            <a:r>
              <a:rPr lang="zh-CN" altLang="en-US" sz="2000" dirty="0">
                <a:solidFill>
                  <a:schemeClr val="bg1"/>
                </a:solidFill>
              </a:rPr>
              <a:t>，表达的意思是：冲激函数对测试函数分配（或赋予）一个数的过程，所以</a:t>
            </a:r>
            <a:r>
              <a:rPr lang="zh-CN" altLang="en-US" sz="2000" dirty="0">
                <a:solidFill>
                  <a:srgbClr val="FF0000"/>
                </a:solidFill>
              </a:rPr>
              <a:t>不能按普通的积分运算来考虑。</a:t>
            </a:r>
          </a:p>
          <a:p>
            <a:r>
              <a:rPr lang="zh-CN" altLang="en-US" sz="2000" dirty="0">
                <a:solidFill>
                  <a:schemeClr val="bg1"/>
                </a:solidFill>
              </a:rPr>
              <a:t>之所以借用积分的形式，是因为它形式上与积分运算的相应性质一致，且普通积分运算实际上也是产生一个“值”。</a:t>
            </a:r>
          </a:p>
          <a:p>
            <a:pPr marL="0" indent="0">
              <a:buNone/>
            </a:pPr>
            <a:endParaRPr kumimoji="0" lang="zh-CN" altLang="en-US" sz="2400" b="1" dirty="0">
              <a:solidFill>
                <a:srgbClr val="0070C0"/>
              </a:solidFill>
              <a:latin typeface="宋体" panose="02010600030101010101" pitchFamily="2" charset="-122"/>
              <a:ea typeface="宋体" panose="02010600030101010101" pitchFamily="2" charset="-122"/>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47</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864" y="3257550"/>
            <a:ext cx="37719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2632395"/>
      </p:ext>
    </p:extLst>
  </p:cSld>
  <p:clrMapOvr>
    <a:masterClrMapping/>
  </p:clrMapOvr>
  <p:transition advTm="578"/>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冲激函数的性质（</a:t>
            </a:r>
            <a:r>
              <a:rPr kumimoji="0" lang="en-US" altLang="zh-CN" b="1" dirty="0">
                <a:solidFill>
                  <a:srgbClr val="A50021"/>
                </a:solidFill>
                <a:effectLst>
                  <a:outerShdw blurRad="38100" dist="38100" dir="2700000" algn="tl">
                    <a:srgbClr val="C0C0C0"/>
                  </a:outerShdw>
                </a:effectLst>
                <a:latin typeface="华文细黑" panose="02010600040101010101" pitchFamily="2" charset="-122"/>
              </a:rPr>
              <a:t>3-5</a:t>
            </a:r>
            <a:r>
              <a:rPr kumimoji="0" lang="zh-CN" altLang="en-US" b="1">
                <a:solidFill>
                  <a:srgbClr val="A50021"/>
                </a:solidFill>
                <a:effectLst>
                  <a:outerShdw blurRad="38100" dist="38100" dir="2700000" algn="tl">
                    <a:srgbClr val="C0C0C0"/>
                  </a:outerShdw>
                </a:effectLst>
                <a:latin typeface="华文细黑" panose="02010600040101010101" pitchFamily="2" charset="-122"/>
              </a:rPr>
              <a:t>）</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buNone/>
            </a:pPr>
            <a:endParaRPr kumimoji="0" lang="zh-CN" altLang="en-US" sz="2400" b="1" dirty="0">
              <a:solidFill>
                <a:srgbClr val="0070C0"/>
              </a:solidFill>
              <a:latin typeface="宋体" panose="02010600030101010101" pitchFamily="2" charset="-122"/>
              <a:ea typeface="宋体" panose="02010600030101010101" pitchFamily="2" charset="-122"/>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48</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C29FA590-EE2D-2C42-9E10-0A5DFA9D0C9D}"/>
              </a:ext>
            </a:extLst>
          </p:cNvPr>
          <p:cNvGrpSpPr/>
          <p:nvPr/>
        </p:nvGrpSpPr>
        <p:grpSpPr>
          <a:xfrm>
            <a:off x="381120" y="1543104"/>
            <a:ext cx="8712016" cy="4762615"/>
            <a:chOff x="381120" y="1543104"/>
            <a:chExt cx="8712016" cy="4762615"/>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18" y="1543104"/>
              <a:ext cx="8415218" cy="4762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a:extLst>
                <a:ext uri="{FF2B5EF4-FFF2-40B4-BE49-F238E27FC236}">
                  <a16:creationId xmlns:a16="http://schemas.microsoft.com/office/drawing/2014/main" id="{A7D3DD66-DDB5-934C-89FD-CAD6910BF28A}"/>
                </a:ext>
              </a:extLst>
            </p:cNvPr>
            <p:cNvSpPr/>
            <p:nvPr/>
          </p:nvSpPr>
          <p:spPr bwMode="auto">
            <a:xfrm>
              <a:off x="381120" y="1543104"/>
              <a:ext cx="558784" cy="4679816"/>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FF6991A-BBAE-A844-B576-231503AC331D}"/>
                  </a:ext>
                </a:extLst>
              </p:cNvPr>
              <p:cNvSpPr txBox="1"/>
              <p:nvPr/>
            </p:nvSpPr>
            <p:spPr>
              <a:xfrm>
                <a:off x="5814267" y="2737336"/>
                <a:ext cx="3121688" cy="691728"/>
              </a:xfrm>
              <a:prstGeom prst="rect">
                <a:avLst/>
              </a:prstGeom>
              <a:noFill/>
            </p:spPr>
            <p:txBody>
              <a:bodyPr wrap="none" lIns="0" tIns="0" rIns="0" bIns="0" rtlCol="0">
                <a:spAutoFit/>
              </a:bodyPr>
              <a:lstStyle/>
              <a:p>
                <a:r>
                  <a:rPr kumimoji="1" lang="zh-CN" altLang="en-US" sz="1400" b="0" dirty="0">
                    <a:solidFill>
                      <a:schemeClr val="bg1"/>
                    </a:solidFill>
                    <a:latin typeface="Cambria Math" panose="02040503050406030204" pitchFamily="18" charset="0"/>
                  </a:rPr>
                  <a:t>推导：</a:t>
                </a:r>
                <a:endParaRPr kumimoji="1" lang="en-US" altLang="zh-CN" sz="1400" b="0" dirty="0">
                  <a:solidFill>
                    <a:schemeClr val="bg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nary>
                        <m:naryPr>
                          <m:ctrlPr>
                            <a:rPr kumimoji="1" lang="en-US" altLang="zh-CN" sz="1400" b="0" i="1" smtClean="0">
                              <a:solidFill>
                                <a:schemeClr val="bg1"/>
                              </a:solidFill>
                              <a:latin typeface="Cambria Math" panose="02040503050406030204" pitchFamily="18" charset="0"/>
                            </a:rPr>
                          </m:ctrlPr>
                        </m:naryPr>
                        <m:sub>
                          <m:r>
                            <a:rPr kumimoji="1" lang="en-US" altLang="zh-CN" sz="1400" b="0" i="1" smtClean="0">
                              <a:solidFill>
                                <a:schemeClr val="bg1"/>
                              </a:solidFill>
                              <a:latin typeface="Cambria Math" panose="02040503050406030204" pitchFamily="18" charset="0"/>
                            </a:rPr>
                            <m:t>−∞</m:t>
                          </m:r>
                        </m:sub>
                        <m:sup>
                          <m:r>
                            <a:rPr kumimoji="1" lang="en-US" altLang="zh-CN" sz="1400" b="0" i="1" smtClean="0">
                              <a:solidFill>
                                <a:schemeClr val="bg1"/>
                              </a:solidFill>
                              <a:latin typeface="Cambria Math" panose="02040503050406030204" pitchFamily="18" charset="0"/>
                            </a:rPr>
                            <m:t>+∞</m:t>
                          </m:r>
                        </m:sup>
                        <m:e>
                          <m:r>
                            <a:rPr kumimoji="1" lang="en-US" altLang="zh-CN" sz="1400" b="0" i="1" smtClean="0">
                              <a:solidFill>
                                <a:schemeClr val="bg1"/>
                              </a:solidFill>
                              <a:latin typeface="Cambria Math" panose="02040503050406030204" pitchFamily="18" charset="0"/>
                            </a:rPr>
                            <m:t>𝛿</m:t>
                          </m:r>
                          <m:d>
                            <m:dPr>
                              <m:ctrlPr>
                                <a:rPr kumimoji="1" lang="en-US" altLang="zh-CN" sz="1400" b="0" i="1" smtClean="0">
                                  <a:solidFill>
                                    <a:schemeClr val="bg1"/>
                                  </a:solidFill>
                                  <a:latin typeface="Cambria Math" panose="02040503050406030204" pitchFamily="18" charset="0"/>
                                </a:rPr>
                              </m:ctrlPr>
                            </m:dPr>
                            <m:e>
                              <m:r>
                                <a:rPr kumimoji="1" lang="en-US" altLang="zh-CN" sz="1400" b="0" i="1" smtClean="0">
                                  <a:solidFill>
                                    <a:schemeClr val="bg1"/>
                                  </a:solidFill>
                                  <a:latin typeface="Cambria Math" panose="02040503050406030204" pitchFamily="18" charset="0"/>
                                </a:rPr>
                                <m:t>𝑎𝑡</m:t>
                              </m:r>
                            </m:e>
                          </m:d>
                          <m:r>
                            <a:rPr kumimoji="1" lang="en-US" altLang="zh-CN" sz="1400" b="0" i="1" smtClean="0">
                              <a:solidFill>
                                <a:schemeClr val="bg1"/>
                              </a:solidFill>
                              <a:latin typeface="Cambria Math" panose="02040503050406030204" pitchFamily="18" charset="0"/>
                            </a:rPr>
                            <m:t>𝑑𝑡</m:t>
                          </m:r>
                        </m:e>
                      </m:nary>
                      <m:r>
                        <a:rPr kumimoji="1" lang="en-US" altLang="zh-CN" sz="1400" b="0" i="1" smtClean="0">
                          <a:solidFill>
                            <a:schemeClr val="bg1"/>
                          </a:solidFill>
                          <a:latin typeface="Cambria Math" panose="02040503050406030204" pitchFamily="18" charset="0"/>
                        </a:rPr>
                        <m:t>=</m:t>
                      </m:r>
                      <m:f>
                        <m:fPr>
                          <m:ctrlPr>
                            <a:rPr kumimoji="1" lang="en-US" altLang="zh-CN" sz="1400" b="0" i="1" smtClean="0">
                              <a:solidFill>
                                <a:schemeClr val="bg1"/>
                              </a:solidFill>
                              <a:latin typeface="Cambria Math" panose="02040503050406030204" pitchFamily="18" charset="0"/>
                            </a:rPr>
                          </m:ctrlPr>
                        </m:fPr>
                        <m:num>
                          <m:r>
                            <a:rPr kumimoji="1" lang="en-US" altLang="zh-CN" sz="1400" b="0" i="1" smtClean="0">
                              <a:solidFill>
                                <a:schemeClr val="bg1"/>
                              </a:solidFill>
                              <a:latin typeface="Cambria Math" panose="02040503050406030204" pitchFamily="18" charset="0"/>
                            </a:rPr>
                            <m:t>1</m:t>
                          </m:r>
                        </m:num>
                        <m:den>
                          <m:r>
                            <a:rPr kumimoji="1" lang="en-US" altLang="zh-CN" sz="1400" b="0" i="1" smtClean="0">
                              <a:solidFill>
                                <a:schemeClr val="bg1"/>
                              </a:solidFill>
                              <a:latin typeface="Cambria Math" panose="02040503050406030204" pitchFamily="18" charset="0"/>
                            </a:rPr>
                            <m:t>|</m:t>
                          </m:r>
                          <m:r>
                            <a:rPr kumimoji="1" lang="en-US" altLang="zh-CN" sz="1400" b="0" i="1" smtClean="0">
                              <a:solidFill>
                                <a:schemeClr val="bg1"/>
                              </a:solidFill>
                              <a:latin typeface="Cambria Math" panose="02040503050406030204" pitchFamily="18" charset="0"/>
                            </a:rPr>
                            <m:t>𝑎</m:t>
                          </m:r>
                          <m:r>
                            <a:rPr kumimoji="1" lang="en-US" altLang="zh-CN" sz="1400" b="0" i="1" smtClean="0">
                              <a:solidFill>
                                <a:schemeClr val="bg1"/>
                              </a:solidFill>
                              <a:latin typeface="Cambria Math" panose="02040503050406030204" pitchFamily="18" charset="0"/>
                            </a:rPr>
                            <m:t>|</m:t>
                          </m:r>
                        </m:den>
                      </m:f>
                      <m:nary>
                        <m:naryPr>
                          <m:ctrlPr>
                            <a:rPr kumimoji="1" lang="en-US" altLang="zh-CN" sz="1400" b="0" i="1" smtClean="0">
                              <a:solidFill>
                                <a:schemeClr val="bg1"/>
                              </a:solidFill>
                              <a:latin typeface="Cambria Math" panose="02040503050406030204" pitchFamily="18" charset="0"/>
                            </a:rPr>
                          </m:ctrlPr>
                        </m:naryPr>
                        <m:sub>
                          <m:r>
                            <a:rPr kumimoji="1" lang="en-US" altLang="zh-CN" sz="1400" b="0" i="1" smtClean="0">
                              <a:solidFill>
                                <a:schemeClr val="bg1"/>
                              </a:solidFill>
                              <a:latin typeface="Cambria Math" panose="02040503050406030204" pitchFamily="18" charset="0"/>
                            </a:rPr>
                            <m:t>−∞</m:t>
                          </m:r>
                        </m:sub>
                        <m:sup>
                          <m:r>
                            <a:rPr kumimoji="1" lang="en-US" altLang="zh-CN" sz="1400" b="0" i="1" smtClean="0">
                              <a:solidFill>
                                <a:schemeClr val="bg1"/>
                              </a:solidFill>
                              <a:latin typeface="Cambria Math" panose="02040503050406030204" pitchFamily="18" charset="0"/>
                            </a:rPr>
                            <m:t>+∞</m:t>
                          </m:r>
                        </m:sup>
                        <m:e>
                          <m:r>
                            <a:rPr kumimoji="1" lang="en-US" altLang="zh-CN" sz="1400" b="0" i="1" smtClean="0">
                              <a:solidFill>
                                <a:schemeClr val="bg1"/>
                              </a:solidFill>
                              <a:latin typeface="Cambria Math" panose="02040503050406030204" pitchFamily="18" charset="0"/>
                            </a:rPr>
                            <m:t>𝛿</m:t>
                          </m:r>
                          <m:d>
                            <m:dPr>
                              <m:ctrlPr>
                                <a:rPr kumimoji="1" lang="en-US" altLang="zh-CN" sz="1400" b="0" i="1" smtClean="0">
                                  <a:solidFill>
                                    <a:schemeClr val="bg1"/>
                                  </a:solidFill>
                                  <a:latin typeface="Cambria Math" panose="02040503050406030204" pitchFamily="18" charset="0"/>
                                </a:rPr>
                              </m:ctrlPr>
                            </m:dPr>
                            <m:e>
                              <m:r>
                                <a:rPr kumimoji="1" lang="en-US" altLang="zh-CN" sz="1400" b="0" i="1" smtClean="0">
                                  <a:solidFill>
                                    <a:schemeClr val="bg1"/>
                                  </a:solidFill>
                                  <a:latin typeface="Cambria Math" panose="02040503050406030204" pitchFamily="18" charset="0"/>
                                </a:rPr>
                                <m:t>𝑎𝑡</m:t>
                              </m:r>
                            </m:e>
                          </m:d>
                          <m:r>
                            <a:rPr kumimoji="1" lang="zh-CN" altLang="en-US" sz="1400" b="0" i="1" smtClean="0">
                              <a:solidFill>
                                <a:schemeClr val="bg1"/>
                              </a:solidFill>
                              <a:latin typeface="Cambria Math" panose="02040503050406030204" pitchFamily="18" charset="0"/>
                            </a:rPr>
                            <m:t> </m:t>
                          </m:r>
                          <m:r>
                            <a:rPr kumimoji="1" lang="en-US" altLang="zh-CN" sz="1400" b="0" i="1" smtClean="0">
                              <a:solidFill>
                                <a:schemeClr val="bg1"/>
                              </a:solidFill>
                              <a:latin typeface="Cambria Math" panose="02040503050406030204" pitchFamily="18" charset="0"/>
                            </a:rPr>
                            <m:t>𝑑𝑎𝑡</m:t>
                          </m:r>
                        </m:e>
                      </m:nary>
                      <m:r>
                        <a:rPr kumimoji="1" lang="en-US" altLang="zh-CN" sz="1400" b="0" i="1" smtClean="0">
                          <a:solidFill>
                            <a:schemeClr val="bg1"/>
                          </a:solidFill>
                          <a:latin typeface="Cambria Math" panose="02040503050406030204" pitchFamily="18" charset="0"/>
                        </a:rPr>
                        <m:t>=</m:t>
                      </m:r>
                      <m:f>
                        <m:fPr>
                          <m:ctrlPr>
                            <a:rPr kumimoji="1" lang="en-US" altLang="zh-CN" sz="1400" b="0" i="1" smtClean="0">
                              <a:solidFill>
                                <a:schemeClr val="bg1"/>
                              </a:solidFill>
                              <a:latin typeface="Cambria Math" panose="02040503050406030204" pitchFamily="18" charset="0"/>
                            </a:rPr>
                          </m:ctrlPr>
                        </m:fPr>
                        <m:num>
                          <m:r>
                            <a:rPr kumimoji="1" lang="en-US" altLang="zh-CN" sz="1400" b="0" i="1" smtClean="0">
                              <a:solidFill>
                                <a:schemeClr val="bg1"/>
                              </a:solidFill>
                              <a:latin typeface="Cambria Math" panose="02040503050406030204" pitchFamily="18" charset="0"/>
                            </a:rPr>
                            <m:t>1</m:t>
                          </m:r>
                        </m:num>
                        <m:den>
                          <m:r>
                            <a:rPr kumimoji="1" lang="en-US" altLang="zh-CN" sz="1400" i="1">
                              <a:solidFill>
                                <a:schemeClr val="bg1"/>
                              </a:solidFill>
                              <a:latin typeface="Cambria Math" panose="02040503050406030204" pitchFamily="18" charset="0"/>
                            </a:rPr>
                            <m:t>|</m:t>
                          </m:r>
                          <m:r>
                            <a:rPr kumimoji="1" lang="en-US" altLang="zh-CN" sz="1400" b="0" i="1" smtClean="0">
                              <a:solidFill>
                                <a:schemeClr val="bg1"/>
                              </a:solidFill>
                              <a:latin typeface="Cambria Math" panose="02040503050406030204" pitchFamily="18" charset="0"/>
                            </a:rPr>
                            <m:t>𝑎</m:t>
                          </m:r>
                          <m:r>
                            <a:rPr kumimoji="1" lang="en-US" altLang="zh-CN" sz="1400" b="0" i="1" smtClean="0">
                              <a:solidFill>
                                <a:schemeClr val="bg1"/>
                              </a:solidFill>
                              <a:latin typeface="Cambria Math" panose="02040503050406030204" pitchFamily="18" charset="0"/>
                            </a:rPr>
                            <m:t>|</m:t>
                          </m:r>
                        </m:den>
                      </m:f>
                    </m:oMath>
                  </m:oMathPara>
                </a14:m>
                <a:br>
                  <a:rPr kumimoji="1" lang="en-US" altLang="zh-CN" sz="1400" b="0" dirty="0">
                    <a:solidFill>
                      <a:schemeClr val="bg1"/>
                    </a:solidFill>
                  </a:rPr>
                </a:br>
                <a:endParaRPr kumimoji="1" lang="en-US" altLang="zh-CN" sz="1400" b="0" dirty="0">
                  <a:solidFill>
                    <a:schemeClr val="bg1"/>
                  </a:solidFill>
                </a:endParaRPr>
              </a:p>
            </p:txBody>
          </p:sp>
        </mc:Choice>
        <mc:Fallback>
          <p:sp>
            <p:nvSpPr>
              <p:cNvPr id="2" name="文本框 1">
                <a:extLst>
                  <a:ext uri="{FF2B5EF4-FFF2-40B4-BE49-F238E27FC236}">
                    <a16:creationId xmlns:a16="http://schemas.microsoft.com/office/drawing/2014/main" id="{1FF6991A-BBAE-A844-B576-231503AC331D}"/>
                  </a:ext>
                </a:extLst>
              </p:cNvPr>
              <p:cNvSpPr txBox="1">
                <a:spLocks noRot="1" noChangeAspect="1" noMove="1" noResize="1" noEditPoints="1" noAdjustHandles="1" noChangeArrowheads="1" noChangeShapeType="1" noTextEdit="1"/>
              </p:cNvSpPr>
              <p:nvPr/>
            </p:nvSpPr>
            <p:spPr>
              <a:xfrm>
                <a:off x="5814267" y="2737336"/>
                <a:ext cx="3121688" cy="691728"/>
              </a:xfrm>
              <a:prstGeom prst="rect">
                <a:avLst/>
              </a:prstGeom>
              <a:blipFill>
                <a:blip r:embed="rId4"/>
                <a:stretch>
                  <a:fillRect l="-21862" t="-94643" r="-405" b="-182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9870851"/>
      </p:ext>
    </p:extLst>
  </p:cSld>
  <p:clrMapOvr>
    <a:masterClrMapping/>
  </p:clrMapOvr>
  <p:transition advTm="578"/>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冲激函数的抽样特性：</a:t>
            </a:r>
            <a:endParaRPr kumimoji="0" lang="en-US" altLang="zh-CN" b="1" dirty="0">
              <a:solidFill>
                <a:srgbClr val="A50021"/>
              </a:solidFill>
              <a:effectLst>
                <a:outerShdw blurRad="38100" dist="38100" dir="2700000" algn="tl">
                  <a:srgbClr val="C0C0C0"/>
                </a:outerShdw>
              </a:effectLst>
              <a:latin typeface="华文细黑" panose="02010600040101010101" pitchFamily="2" charset="-122"/>
            </a:endParaRPr>
          </a:p>
          <a:p>
            <a:pPr marL="0" indent="0">
              <a:buNone/>
            </a:pPr>
            <a:endParaRPr kumimoji="0" lang="zh-CN" altLang="en-US" sz="2400" b="1" dirty="0">
              <a:solidFill>
                <a:srgbClr val="0070C0"/>
              </a:solidFill>
              <a:latin typeface="宋体" panose="02010600030101010101" pitchFamily="2" charset="-122"/>
              <a:ea typeface="宋体" panose="02010600030101010101" pitchFamily="2" charset="-122"/>
            </a:endParaRPr>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49</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奇异信号</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904" y="1558212"/>
            <a:ext cx="7025640" cy="4594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a:extLst>
              <a:ext uri="{FF2B5EF4-FFF2-40B4-BE49-F238E27FC236}">
                <a16:creationId xmlns:a16="http://schemas.microsoft.com/office/drawing/2014/main" id="{16469BBD-94B1-2E44-9DF8-B21E2BF80059}"/>
              </a:ext>
            </a:extLst>
          </p:cNvPr>
          <p:cNvSpPr txBox="1"/>
          <p:nvPr/>
        </p:nvSpPr>
        <p:spPr>
          <a:xfrm>
            <a:off x="7127368" y="6043118"/>
            <a:ext cx="1536656" cy="338554"/>
          </a:xfrm>
          <a:prstGeom prst="rect">
            <a:avLst/>
          </a:prstGeom>
          <a:noFill/>
        </p:spPr>
        <p:txBody>
          <a:bodyPr wrap="square" rtlCol="0">
            <a:spAutoFit/>
          </a:bodyPr>
          <a:lstStyle/>
          <a:p>
            <a:r>
              <a:rPr kumimoji="1" lang="zh-CN" altLang="en-US" sz="1600" dirty="0">
                <a:solidFill>
                  <a:srgbClr val="0000FF"/>
                </a:solidFill>
              </a:rPr>
              <a:t>（</a:t>
            </a:r>
            <a:r>
              <a:rPr kumimoji="1" lang="en-US" altLang="zh-CN" sz="1600" dirty="0">
                <a:solidFill>
                  <a:srgbClr val="0000FF"/>
                </a:solidFill>
              </a:rPr>
              <a:t>n</a:t>
            </a:r>
            <a:r>
              <a:rPr kumimoji="1" lang="zh-CN" altLang="en-US" sz="1600" dirty="0">
                <a:solidFill>
                  <a:srgbClr val="0000FF"/>
                </a:solidFill>
              </a:rPr>
              <a:t>为整数）</a:t>
            </a:r>
          </a:p>
        </p:txBody>
      </p:sp>
    </p:spTree>
    <p:extLst>
      <p:ext uri="{BB962C8B-B14F-4D97-AF65-F5344CB8AC3E}">
        <p14:creationId xmlns:p14="http://schemas.microsoft.com/office/powerpoint/2010/main" val="3317024674"/>
      </p:ext>
    </p:extLst>
  </p:cSld>
  <p:clrMapOvr>
    <a:masterClrMapping/>
  </p:clrMapOvr>
  <p:transition advTm="57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5</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常规运算</a:t>
            </a:r>
            <a:endParaRPr kumimoji="0" lang="zh-CN" altLang="en-US" dirty="0"/>
          </a:p>
        </p:txBody>
      </p:sp>
      <p:sp>
        <p:nvSpPr>
          <p:cNvPr id="25" name="Rectangle 69"/>
          <p:cNvSpPr>
            <a:spLocks noChangeArrowheads="1"/>
          </p:cNvSpPr>
          <p:nvPr/>
        </p:nvSpPr>
        <p:spPr bwMode="auto">
          <a:xfrm>
            <a:off x="241424" y="914400"/>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四则运算：</a:t>
            </a:r>
            <a:r>
              <a:rPr kumimoji="0" lang="zh-CN" altLang="en-US" sz="2400" dirty="0">
                <a:solidFill>
                  <a:schemeClr val="bg1"/>
                </a:solidFill>
                <a:latin typeface="宋体" panose="02010600030101010101" pitchFamily="2" charset="-122"/>
                <a:ea typeface="宋体" panose="02010600030101010101" pitchFamily="2" charset="-122"/>
              </a:rPr>
              <a:t>四则运算后的信号在任意一点的取值定义为原信号在同一点处函数值作相同四则运算的结果。</a:t>
            </a:r>
            <a:endParaRPr kumimoji="0" lang="en-US" altLang="zh-CN" sz="24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marL="0" indent="0">
              <a:buNone/>
            </a:pPr>
            <a:endParaRPr lang="en-US" altLang="zh-CN" sz="16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rotWithShape="1">
          <a:blip r:embed="rId3"/>
          <a:srcRect r="-717" b="57714"/>
          <a:stretch/>
        </p:blipFill>
        <p:spPr>
          <a:xfrm>
            <a:off x="126267" y="2025580"/>
            <a:ext cx="9017731" cy="1627219"/>
          </a:xfrm>
          <a:prstGeom prst="rect">
            <a:avLst/>
          </a:prstGeom>
        </p:spPr>
      </p:pic>
      <p:pic>
        <p:nvPicPr>
          <p:cNvPr id="7" name="图片 6">
            <a:extLst>
              <a:ext uri="{FF2B5EF4-FFF2-40B4-BE49-F238E27FC236}">
                <a16:creationId xmlns:a16="http://schemas.microsoft.com/office/drawing/2014/main" id="{F67AA1D0-7848-5348-AC3D-D586CF9FCE45}"/>
              </a:ext>
            </a:extLst>
          </p:cNvPr>
          <p:cNvPicPr>
            <a:picLocks noChangeAspect="1"/>
          </p:cNvPicPr>
          <p:nvPr/>
        </p:nvPicPr>
        <p:blipFill rotWithShape="1">
          <a:blip r:embed="rId3"/>
          <a:srcRect t="58084" r="-196"/>
          <a:stretch/>
        </p:blipFill>
        <p:spPr>
          <a:xfrm>
            <a:off x="172942" y="4756112"/>
            <a:ext cx="8971057" cy="1612964"/>
          </a:xfrm>
          <a:prstGeom prst="rect">
            <a:avLst/>
          </a:prstGeom>
        </p:spPr>
      </p:pic>
      <p:sp>
        <p:nvSpPr>
          <p:cNvPr id="2" name="文本框 1">
            <a:extLst>
              <a:ext uri="{FF2B5EF4-FFF2-40B4-BE49-F238E27FC236}">
                <a16:creationId xmlns:a16="http://schemas.microsoft.com/office/drawing/2014/main" id="{7E306168-66B3-1046-BC89-0AECED2ABD61}"/>
              </a:ext>
            </a:extLst>
          </p:cNvPr>
          <p:cNvSpPr txBox="1"/>
          <p:nvPr/>
        </p:nvSpPr>
        <p:spPr>
          <a:xfrm>
            <a:off x="1009752" y="3848088"/>
            <a:ext cx="1536656" cy="461665"/>
          </a:xfrm>
          <a:prstGeom prst="rect">
            <a:avLst/>
          </a:prstGeom>
          <a:noFill/>
        </p:spPr>
        <p:txBody>
          <a:bodyPr wrap="square" rtlCol="0">
            <a:spAutoFit/>
          </a:bodyPr>
          <a:lstStyle/>
          <a:p>
            <a:r>
              <a:rPr kumimoji="1" lang="en-US" altLang="zh-CN" dirty="0">
                <a:solidFill>
                  <a:schemeClr val="bg1"/>
                </a:solidFill>
              </a:rPr>
              <a:t>sin(</a:t>
            </a:r>
            <a:r>
              <a:rPr kumimoji="1" lang="en-US" altLang="zh-CN" i="1" dirty="0">
                <a:solidFill>
                  <a:schemeClr val="bg1"/>
                </a:solidFill>
              </a:rPr>
              <a:t>t</a:t>
            </a:r>
            <a:r>
              <a:rPr kumimoji="1" lang="en-US" altLang="zh-CN" dirty="0">
                <a:solidFill>
                  <a:schemeClr val="bg1"/>
                </a:solidFill>
              </a:rPr>
              <a:t>)</a:t>
            </a:r>
            <a:endParaRPr kumimoji="1" lang="zh-CN" altLang="en-US" dirty="0">
              <a:solidFill>
                <a:schemeClr val="bg1"/>
              </a:solidFill>
            </a:endParaRPr>
          </a:p>
        </p:txBody>
      </p:sp>
      <p:sp>
        <p:nvSpPr>
          <p:cNvPr id="9" name="文本框 8">
            <a:extLst>
              <a:ext uri="{FF2B5EF4-FFF2-40B4-BE49-F238E27FC236}">
                <a16:creationId xmlns:a16="http://schemas.microsoft.com/office/drawing/2014/main" id="{DD097D37-BE3F-744D-9B6B-3FC7147A8773}"/>
              </a:ext>
            </a:extLst>
          </p:cNvPr>
          <p:cNvSpPr txBox="1"/>
          <p:nvPr/>
        </p:nvSpPr>
        <p:spPr>
          <a:xfrm>
            <a:off x="4218854" y="3837247"/>
            <a:ext cx="1536656" cy="461665"/>
          </a:xfrm>
          <a:prstGeom prst="rect">
            <a:avLst/>
          </a:prstGeom>
          <a:noFill/>
        </p:spPr>
        <p:txBody>
          <a:bodyPr wrap="square" rtlCol="0">
            <a:spAutoFit/>
          </a:bodyPr>
          <a:lstStyle/>
          <a:p>
            <a:r>
              <a:rPr kumimoji="1" lang="en-US" altLang="zh-CN" dirty="0">
                <a:solidFill>
                  <a:schemeClr val="bg1"/>
                </a:solidFill>
              </a:rPr>
              <a:t>sin(8</a:t>
            </a:r>
            <a:r>
              <a:rPr kumimoji="1" lang="en-US" altLang="zh-CN" i="1" dirty="0">
                <a:solidFill>
                  <a:schemeClr val="bg1"/>
                </a:solidFill>
              </a:rPr>
              <a:t>t</a:t>
            </a:r>
            <a:r>
              <a:rPr kumimoji="1" lang="en-US" altLang="zh-CN" dirty="0">
                <a:solidFill>
                  <a:schemeClr val="bg1"/>
                </a:solidFill>
              </a:rPr>
              <a:t>)</a:t>
            </a:r>
            <a:endParaRPr kumimoji="1" lang="zh-CN" altLang="en-US" dirty="0">
              <a:solidFill>
                <a:schemeClr val="bg1"/>
              </a:solidFill>
            </a:endParaRPr>
          </a:p>
        </p:txBody>
      </p:sp>
    </p:spTree>
    <p:extLst>
      <p:ext uri="{BB962C8B-B14F-4D97-AF65-F5344CB8AC3E}">
        <p14:creationId xmlns:p14="http://schemas.microsoft.com/office/powerpoint/2010/main" val="3493610244"/>
      </p:ext>
    </p:extLst>
  </p:cSld>
  <p:clrMapOvr>
    <a:masterClrMapping/>
  </p:clrMapOvr>
  <p:transition advTm="578"/>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48A68-C79C-4D4F-B2FF-A779EFD115EF}"/>
              </a:ext>
            </a:extLst>
          </p:cNvPr>
          <p:cNvSpPr>
            <a:spLocks noGrp="1"/>
          </p:cNvSpPr>
          <p:nvPr>
            <p:ph type="title"/>
          </p:nvPr>
        </p:nvSpPr>
        <p:spPr/>
        <p:txBody>
          <a:bodyPr/>
          <a:lstStyle/>
          <a:p>
            <a:r>
              <a:rPr kumimoji="1" lang="zh-CN" altLang="en-US" dirty="0">
                <a:solidFill>
                  <a:schemeClr val="bg1"/>
                </a:solidFill>
              </a:rPr>
              <a:t>第二周作业</a:t>
            </a:r>
          </a:p>
        </p:txBody>
      </p:sp>
      <p:sp>
        <p:nvSpPr>
          <p:cNvPr id="8" name="矩形 7">
            <a:extLst>
              <a:ext uri="{FF2B5EF4-FFF2-40B4-BE49-F238E27FC236}">
                <a16:creationId xmlns:a16="http://schemas.microsoft.com/office/drawing/2014/main" id="{B356BC7B-9D35-EF49-8BF7-4A5D16C0D37D}"/>
              </a:ext>
            </a:extLst>
          </p:cNvPr>
          <p:cNvSpPr/>
          <p:nvPr/>
        </p:nvSpPr>
        <p:spPr>
          <a:xfrm>
            <a:off x="-115728" y="923488"/>
            <a:ext cx="8199382" cy="461665"/>
          </a:xfrm>
          <a:prstGeom prst="rect">
            <a:avLst/>
          </a:prstGeom>
        </p:spPr>
        <p:txBody>
          <a:bodyPr wrap="square">
            <a:spAutoFit/>
          </a:bodyPr>
          <a:lstStyle/>
          <a:p>
            <a:pPr lvl="1" eaLnBrk="1" hangingPunct="1">
              <a:spcBef>
                <a:spcPct val="50000"/>
              </a:spcBef>
              <a:buClrTx/>
            </a:pPr>
            <a:r>
              <a:rPr lang="zh-CN" altLang="en-US" b="1" dirty="0">
                <a:solidFill>
                  <a:srgbClr val="00B050"/>
                </a:solidFill>
              </a:rPr>
              <a:t>作业</a:t>
            </a:r>
            <a:r>
              <a:rPr lang="en-US" altLang="zh-CN" b="1" dirty="0">
                <a:solidFill>
                  <a:srgbClr val="00B050"/>
                </a:solidFill>
              </a:rPr>
              <a:t>1</a:t>
            </a:r>
            <a:r>
              <a:rPr lang="zh-CN" altLang="en-US" b="1" dirty="0">
                <a:solidFill>
                  <a:srgbClr val="00B050"/>
                </a:solidFill>
              </a:rPr>
              <a:t>：</a:t>
            </a:r>
            <a:r>
              <a:rPr lang="zh-CN" altLang="en-US" b="1" dirty="0">
                <a:solidFill>
                  <a:schemeClr val="bg1"/>
                </a:solidFill>
              </a:rPr>
              <a:t>推导卷积的微分公式</a:t>
            </a:r>
            <a:endParaRPr lang="en-US" altLang="zh-CN" b="1" dirty="0">
              <a:solidFill>
                <a:schemeClr val="bg1"/>
              </a:solidFill>
            </a:endParaRPr>
          </a:p>
        </p:txBody>
      </p:sp>
      <p:pic>
        <p:nvPicPr>
          <p:cNvPr id="7" name="图片 6">
            <a:extLst>
              <a:ext uri="{FF2B5EF4-FFF2-40B4-BE49-F238E27FC236}">
                <a16:creationId xmlns:a16="http://schemas.microsoft.com/office/drawing/2014/main" id="{5D1C822C-FDFE-D442-B726-467BB6F1349D}"/>
              </a:ext>
            </a:extLst>
          </p:cNvPr>
          <p:cNvPicPr>
            <a:picLocks noChangeAspect="1"/>
          </p:cNvPicPr>
          <p:nvPr/>
        </p:nvPicPr>
        <p:blipFill rotWithShape="1">
          <a:blip r:embed="rId2"/>
          <a:srcRect t="18398" b="63944"/>
          <a:stretch/>
        </p:blipFill>
        <p:spPr>
          <a:xfrm>
            <a:off x="1033720" y="1514834"/>
            <a:ext cx="7646670" cy="844673"/>
          </a:xfrm>
          <a:prstGeom prst="rect">
            <a:avLst/>
          </a:prstGeom>
        </p:spPr>
      </p:pic>
      <p:sp>
        <p:nvSpPr>
          <p:cNvPr id="10" name="矩形 9">
            <a:extLst>
              <a:ext uri="{FF2B5EF4-FFF2-40B4-BE49-F238E27FC236}">
                <a16:creationId xmlns:a16="http://schemas.microsoft.com/office/drawing/2014/main" id="{79DFFC21-B4E8-C84F-B623-DBC02C4BB7D6}"/>
              </a:ext>
            </a:extLst>
          </p:cNvPr>
          <p:cNvSpPr/>
          <p:nvPr/>
        </p:nvSpPr>
        <p:spPr>
          <a:xfrm>
            <a:off x="-131545" y="2612363"/>
            <a:ext cx="8199382" cy="461665"/>
          </a:xfrm>
          <a:prstGeom prst="rect">
            <a:avLst/>
          </a:prstGeom>
        </p:spPr>
        <p:txBody>
          <a:bodyPr wrap="square">
            <a:spAutoFit/>
          </a:bodyPr>
          <a:lstStyle/>
          <a:p>
            <a:pPr lvl="1" eaLnBrk="1" hangingPunct="1">
              <a:spcBef>
                <a:spcPct val="50000"/>
              </a:spcBef>
              <a:buClrTx/>
            </a:pPr>
            <a:r>
              <a:rPr lang="zh-CN" altLang="en-US" b="1" dirty="0">
                <a:solidFill>
                  <a:srgbClr val="00B050"/>
                </a:solidFill>
              </a:rPr>
              <a:t>作业</a:t>
            </a:r>
            <a:r>
              <a:rPr lang="en-US" altLang="zh-CN" b="1" dirty="0">
                <a:solidFill>
                  <a:srgbClr val="00B050"/>
                </a:solidFill>
              </a:rPr>
              <a:t>2</a:t>
            </a:r>
            <a:r>
              <a:rPr lang="zh-CN" altLang="en-US" b="1" dirty="0">
                <a:solidFill>
                  <a:srgbClr val="00B050"/>
                </a:solidFill>
              </a:rPr>
              <a:t>：</a:t>
            </a:r>
            <a:r>
              <a:rPr lang="zh-CN" altLang="en-US" b="1" dirty="0">
                <a:solidFill>
                  <a:schemeClr val="bg1"/>
                </a:solidFill>
              </a:rPr>
              <a:t>推导卷积的积分公式</a:t>
            </a:r>
            <a:endParaRPr lang="en-US" altLang="zh-CN" b="1" dirty="0">
              <a:solidFill>
                <a:schemeClr val="bg1"/>
              </a:solidFill>
            </a:endParaRPr>
          </a:p>
        </p:txBody>
      </p:sp>
      <p:pic>
        <p:nvPicPr>
          <p:cNvPr id="12" name="图片 11">
            <a:extLst>
              <a:ext uri="{FF2B5EF4-FFF2-40B4-BE49-F238E27FC236}">
                <a16:creationId xmlns:a16="http://schemas.microsoft.com/office/drawing/2014/main" id="{99348277-5971-AA45-B3D4-D678F8984A2C}"/>
              </a:ext>
            </a:extLst>
          </p:cNvPr>
          <p:cNvPicPr>
            <a:picLocks noChangeAspect="1"/>
          </p:cNvPicPr>
          <p:nvPr/>
        </p:nvPicPr>
        <p:blipFill rotWithShape="1">
          <a:blip r:embed="rId3"/>
          <a:srcRect b="81129"/>
          <a:stretch/>
        </p:blipFill>
        <p:spPr>
          <a:xfrm>
            <a:off x="1149448" y="3289304"/>
            <a:ext cx="7415213" cy="771632"/>
          </a:xfrm>
          <a:prstGeom prst="rect">
            <a:avLst/>
          </a:prstGeom>
        </p:spPr>
      </p:pic>
      <p:sp>
        <p:nvSpPr>
          <p:cNvPr id="13" name="矩形 12">
            <a:extLst>
              <a:ext uri="{FF2B5EF4-FFF2-40B4-BE49-F238E27FC236}">
                <a16:creationId xmlns:a16="http://schemas.microsoft.com/office/drawing/2014/main" id="{6DFA424C-ADE5-9843-99E4-5CF4A213AA1B}"/>
              </a:ext>
            </a:extLst>
          </p:cNvPr>
          <p:cNvSpPr/>
          <p:nvPr/>
        </p:nvSpPr>
        <p:spPr>
          <a:xfrm>
            <a:off x="-115728" y="4406872"/>
            <a:ext cx="8950135" cy="1938992"/>
          </a:xfrm>
          <a:prstGeom prst="rect">
            <a:avLst/>
          </a:prstGeom>
        </p:spPr>
        <p:txBody>
          <a:bodyPr wrap="square">
            <a:spAutoFit/>
          </a:bodyPr>
          <a:lstStyle/>
          <a:p>
            <a:pPr lvl="1" eaLnBrk="1" hangingPunct="1">
              <a:spcBef>
                <a:spcPct val="50000"/>
              </a:spcBef>
              <a:buClrTx/>
            </a:pPr>
            <a:r>
              <a:rPr lang="zh-CN" altLang="en-US" b="1" dirty="0">
                <a:solidFill>
                  <a:srgbClr val="00B050"/>
                </a:solidFill>
              </a:rPr>
              <a:t>作业</a:t>
            </a:r>
            <a:r>
              <a:rPr lang="en-US" altLang="zh-CN" b="1" dirty="0">
                <a:solidFill>
                  <a:srgbClr val="00B050"/>
                </a:solidFill>
              </a:rPr>
              <a:t>3</a:t>
            </a:r>
            <a:r>
              <a:rPr lang="zh-CN" altLang="en-US" b="1" dirty="0">
                <a:solidFill>
                  <a:srgbClr val="00B050"/>
                </a:solidFill>
              </a:rPr>
              <a:t>：</a:t>
            </a:r>
            <a:r>
              <a:rPr lang="zh-CN" altLang="en-US" b="1" dirty="0">
                <a:solidFill>
                  <a:schemeClr val="bg1"/>
                </a:solidFill>
              </a:rPr>
              <a:t>推导一个函数与单位阶跃函数的卷积等于该函数的积分，即</a:t>
            </a:r>
          </a:p>
          <a:p>
            <a:pPr lvl="1" eaLnBrk="1" hangingPunct="1">
              <a:spcBef>
                <a:spcPct val="50000"/>
              </a:spcBef>
              <a:buClrTx/>
            </a:pPr>
            <a:endParaRPr lang="zh-CN" altLang="en-US" b="1" dirty="0">
              <a:solidFill>
                <a:schemeClr val="bg1"/>
              </a:solidFill>
            </a:endParaRPr>
          </a:p>
          <a:p>
            <a:pPr lvl="1" eaLnBrk="1" hangingPunct="1">
              <a:spcBef>
                <a:spcPct val="50000"/>
              </a:spcBef>
              <a:buClrTx/>
            </a:pPr>
            <a:endParaRPr lang="en-US" altLang="zh-CN" b="1" dirty="0">
              <a:solidFill>
                <a:schemeClr val="bg1"/>
              </a:solidFill>
            </a:endParaRPr>
          </a:p>
        </p:txBody>
      </p:sp>
      <p:pic>
        <p:nvPicPr>
          <p:cNvPr id="14" name="图片 13">
            <a:extLst>
              <a:ext uri="{FF2B5EF4-FFF2-40B4-BE49-F238E27FC236}">
                <a16:creationId xmlns:a16="http://schemas.microsoft.com/office/drawing/2014/main" id="{63F23650-D971-1D41-84D3-6525A9158D8A}"/>
              </a:ext>
            </a:extLst>
          </p:cNvPr>
          <p:cNvPicPr>
            <a:picLocks noChangeAspect="1"/>
          </p:cNvPicPr>
          <p:nvPr/>
        </p:nvPicPr>
        <p:blipFill rotWithShape="1">
          <a:blip r:embed="rId3"/>
          <a:srcRect l="13264" t="23995" r="49058" b="57215"/>
          <a:stretch/>
        </p:blipFill>
        <p:spPr>
          <a:xfrm>
            <a:off x="2571186" y="5339972"/>
            <a:ext cx="2793920" cy="768329"/>
          </a:xfrm>
          <a:prstGeom prst="rect">
            <a:avLst/>
          </a:prstGeom>
        </p:spPr>
      </p:pic>
    </p:spTree>
    <p:extLst>
      <p:ext uri="{BB962C8B-B14F-4D97-AF65-F5344CB8AC3E}">
        <p14:creationId xmlns:p14="http://schemas.microsoft.com/office/powerpoint/2010/main" val="3874727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3"/>
          <p:cNvSpPr>
            <a:spLocks noChangeArrowheads="1"/>
          </p:cNvSpPr>
          <p:nvPr/>
        </p:nvSpPr>
        <p:spPr bwMode="auto">
          <a:xfrm>
            <a:off x="2700338" y="2492375"/>
            <a:ext cx="38163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eaLnBrk="1" hangingPunct="1">
              <a:spcBef>
                <a:spcPct val="0"/>
              </a:spcBef>
              <a:buClrTx/>
              <a:buFontTx/>
              <a:buNone/>
            </a:pPr>
            <a:r>
              <a:rPr kumimoji="0" lang="zh-CN" altLang="en-US" sz="7200">
                <a:solidFill>
                  <a:srgbClr val="0033CC"/>
                </a:solidFill>
                <a:latin typeface="隶书" panose="02010509060101010101" pitchFamily="49" charset="-122"/>
                <a:ea typeface="隶书" panose="02010509060101010101" pitchFamily="49" charset="-122"/>
              </a:rPr>
              <a:t>结</a:t>
            </a:r>
            <a:r>
              <a:rPr kumimoji="0" lang="en-US" altLang="zh-CN" sz="7200">
                <a:solidFill>
                  <a:srgbClr val="0033CC"/>
                </a:solidFill>
                <a:latin typeface="隶书" panose="02010509060101010101" pitchFamily="49" charset="-122"/>
                <a:ea typeface="隶书" panose="02010509060101010101" pitchFamily="49" charset="-122"/>
              </a:rPr>
              <a:t>  </a:t>
            </a:r>
            <a:r>
              <a:rPr kumimoji="0" lang="zh-CN" altLang="en-US" sz="7200">
                <a:solidFill>
                  <a:srgbClr val="0033CC"/>
                </a:solidFill>
                <a:latin typeface="隶书" panose="02010509060101010101" pitchFamily="49" charset="-122"/>
                <a:ea typeface="隶书" panose="02010509060101010101" pitchFamily="49" charset="-122"/>
              </a:rPr>
              <a:t>束</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52</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1428840" y="150209"/>
            <a:ext cx="6976989"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复习参考</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1</a:t>
            </a:r>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：课堂练习</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1</a:t>
            </a:r>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波形变换</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94C3AB1-9F15-2D43-BDC3-F04D222C6A71}"/>
              </a:ext>
            </a:extLst>
          </p:cNvPr>
          <p:cNvPicPr>
            <a:picLocks noChangeAspect="1"/>
          </p:cNvPicPr>
          <p:nvPr/>
        </p:nvPicPr>
        <p:blipFill>
          <a:blip r:embed="rId3"/>
          <a:stretch>
            <a:fillRect/>
          </a:stretch>
        </p:blipFill>
        <p:spPr>
          <a:xfrm>
            <a:off x="538151" y="1643469"/>
            <a:ext cx="6561154" cy="2998436"/>
          </a:xfrm>
          <a:prstGeom prst="rect">
            <a:avLst/>
          </a:prstGeom>
        </p:spPr>
      </p:pic>
      <p:pic>
        <p:nvPicPr>
          <p:cNvPr id="3" name="图片 2">
            <a:extLst>
              <a:ext uri="{FF2B5EF4-FFF2-40B4-BE49-F238E27FC236}">
                <a16:creationId xmlns:a16="http://schemas.microsoft.com/office/drawing/2014/main" id="{BCF71405-12AF-BC4A-B993-7B2966EF93D9}"/>
              </a:ext>
            </a:extLst>
          </p:cNvPr>
          <p:cNvPicPr>
            <a:picLocks noChangeAspect="1"/>
          </p:cNvPicPr>
          <p:nvPr/>
        </p:nvPicPr>
        <p:blipFill>
          <a:blip r:embed="rId4"/>
          <a:stretch>
            <a:fillRect/>
          </a:stretch>
        </p:blipFill>
        <p:spPr>
          <a:xfrm>
            <a:off x="2476560" y="4476720"/>
            <a:ext cx="4339924" cy="2401357"/>
          </a:xfrm>
          <a:prstGeom prst="rect">
            <a:avLst/>
          </a:prstGeom>
        </p:spPr>
      </p:pic>
      <p:sp>
        <p:nvSpPr>
          <p:cNvPr id="4" name="文本框 3">
            <a:extLst>
              <a:ext uri="{FF2B5EF4-FFF2-40B4-BE49-F238E27FC236}">
                <a16:creationId xmlns:a16="http://schemas.microsoft.com/office/drawing/2014/main" id="{5527D6C6-3932-7847-A4DA-0F338854B403}"/>
              </a:ext>
            </a:extLst>
          </p:cNvPr>
          <p:cNvSpPr txBox="1"/>
          <p:nvPr/>
        </p:nvSpPr>
        <p:spPr>
          <a:xfrm>
            <a:off x="1079601" y="4787994"/>
            <a:ext cx="1396959" cy="461665"/>
          </a:xfrm>
          <a:prstGeom prst="rect">
            <a:avLst/>
          </a:prstGeom>
          <a:noFill/>
        </p:spPr>
        <p:txBody>
          <a:bodyPr wrap="square" rtlCol="0">
            <a:spAutoFit/>
          </a:bodyPr>
          <a:lstStyle/>
          <a:p>
            <a:r>
              <a:rPr kumimoji="1" lang="zh-Hans" altLang="en-US" dirty="0">
                <a:solidFill>
                  <a:schemeClr val="bg1"/>
                </a:solidFill>
              </a:rPr>
              <a:t>答案：</a:t>
            </a:r>
            <a:endParaRPr kumimoji="1" lang="zh-CN" altLang="en-US" dirty="0">
              <a:solidFill>
                <a:schemeClr val="bg1"/>
              </a:solidFill>
            </a:endParaRPr>
          </a:p>
        </p:txBody>
      </p:sp>
      <p:pic>
        <p:nvPicPr>
          <p:cNvPr id="6" name="图片 5">
            <a:extLst>
              <a:ext uri="{FF2B5EF4-FFF2-40B4-BE49-F238E27FC236}">
                <a16:creationId xmlns:a16="http://schemas.microsoft.com/office/drawing/2014/main" id="{614C2710-7DDC-5A40-9A07-35969719B481}"/>
              </a:ext>
            </a:extLst>
          </p:cNvPr>
          <p:cNvPicPr>
            <a:picLocks noChangeAspect="1"/>
          </p:cNvPicPr>
          <p:nvPr/>
        </p:nvPicPr>
        <p:blipFill>
          <a:blip r:embed="rId5"/>
          <a:stretch>
            <a:fillRect/>
          </a:stretch>
        </p:blipFill>
        <p:spPr>
          <a:xfrm>
            <a:off x="7068329" y="1752648"/>
            <a:ext cx="668367" cy="279318"/>
          </a:xfrm>
          <a:prstGeom prst="rect">
            <a:avLst/>
          </a:prstGeom>
        </p:spPr>
      </p:pic>
      <p:sp>
        <p:nvSpPr>
          <p:cNvPr id="11" name="矩形 10">
            <a:extLst>
              <a:ext uri="{FF2B5EF4-FFF2-40B4-BE49-F238E27FC236}">
                <a16:creationId xmlns:a16="http://schemas.microsoft.com/office/drawing/2014/main" id="{4916B27B-4D58-9B4B-94F1-0BFBA92D3A2A}"/>
              </a:ext>
            </a:extLst>
          </p:cNvPr>
          <p:cNvSpPr/>
          <p:nvPr/>
        </p:nvSpPr>
        <p:spPr bwMode="auto">
          <a:xfrm>
            <a:off x="4013216" y="1748507"/>
            <a:ext cx="2165288" cy="488936"/>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13ABFA5-75A4-4E45-A658-D44EB2BE5FA5}"/>
                  </a:ext>
                </a:extLst>
              </p:cNvPr>
              <p:cNvSpPr txBox="1"/>
              <p:nvPr/>
            </p:nvSpPr>
            <p:spPr>
              <a:xfrm>
                <a:off x="4077862" y="1682800"/>
                <a:ext cx="2124684" cy="414537"/>
              </a:xfrm>
              <a:prstGeom prst="rect">
                <a:avLst/>
              </a:prstGeom>
              <a:noFill/>
            </p:spPr>
            <p:txBody>
              <a:bodyPr wrap="none" lIns="0" tIns="0" rIns="0" bIns="0" rtlCol="0">
                <a:spAutoFit/>
              </a:bodyPr>
              <a:lstStyle/>
              <a:p>
                <a:r>
                  <a:rPr kumimoji="1" lang="en-US" altLang="zh-CN" sz="1800" i="1" dirty="0">
                    <a:solidFill>
                      <a:schemeClr val="bg1"/>
                    </a:solidFill>
                  </a:rPr>
                  <a:t>y</a:t>
                </a:r>
                <a14:m>
                  <m:oMath xmlns:m="http://schemas.openxmlformats.org/officeDocument/2006/math">
                    <m:d>
                      <m:dPr>
                        <m:ctrlPr>
                          <a:rPr kumimoji="1" lang="en-US" altLang="zh-CN" sz="1800" b="0" i="1" smtClean="0">
                            <a:solidFill>
                              <a:schemeClr val="bg1"/>
                            </a:solidFill>
                            <a:latin typeface="Cambria Math" panose="02040503050406030204" pitchFamily="18" charset="0"/>
                          </a:rPr>
                        </m:ctrlPr>
                      </m:dPr>
                      <m:e>
                        <m:r>
                          <a:rPr kumimoji="1" lang="en-US" altLang="zh-CN" sz="1800" b="0" i="1" smtClean="0">
                            <a:solidFill>
                              <a:schemeClr val="bg1"/>
                            </a:solidFill>
                            <a:latin typeface="Cambria Math" panose="02040503050406030204" pitchFamily="18" charset="0"/>
                          </a:rPr>
                          <m:t>𝑡</m:t>
                        </m:r>
                      </m:e>
                    </m:d>
                    <m:r>
                      <a:rPr kumimoji="1" lang="en-US" altLang="zh-CN" sz="1800" b="0" i="1" smtClean="0">
                        <a:solidFill>
                          <a:schemeClr val="bg1"/>
                        </a:solidFill>
                        <a:latin typeface="Cambria Math" panose="02040503050406030204" pitchFamily="18" charset="0"/>
                      </a:rPr>
                      <m:t>=3</m:t>
                    </m:r>
                    <m:r>
                      <a:rPr kumimoji="1" lang="en-US" altLang="zh-CN" sz="1800" b="0" i="1" smtClean="0">
                        <a:solidFill>
                          <a:schemeClr val="bg1"/>
                        </a:solidFill>
                        <a:latin typeface="Cambria Math" panose="02040503050406030204" pitchFamily="18" charset="0"/>
                      </a:rPr>
                      <m:t>𝑓</m:t>
                    </m:r>
                    <m:d>
                      <m:dPr>
                        <m:ctrlPr>
                          <a:rPr kumimoji="1" lang="en-US" altLang="zh-CN" sz="1800" b="0" i="1" smtClean="0">
                            <a:solidFill>
                              <a:schemeClr val="bg1"/>
                            </a:solidFill>
                            <a:latin typeface="Cambria Math" panose="02040503050406030204" pitchFamily="18" charset="0"/>
                          </a:rPr>
                        </m:ctrlPr>
                      </m:dPr>
                      <m:e>
                        <m:r>
                          <a:rPr kumimoji="1" lang="en-US" altLang="zh-CN" sz="1800" b="0" i="1" smtClean="0">
                            <a:solidFill>
                              <a:schemeClr val="bg1"/>
                            </a:solidFill>
                            <a:latin typeface="Cambria Math" panose="02040503050406030204" pitchFamily="18" charset="0"/>
                          </a:rPr>
                          <m:t>1−</m:t>
                        </m:r>
                        <m:f>
                          <m:fPr>
                            <m:ctrlPr>
                              <a:rPr kumimoji="1" lang="en-US" altLang="zh-CN" sz="1800" b="0" i="1" smtClean="0">
                                <a:solidFill>
                                  <a:schemeClr val="bg1"/>
                                </a:solidFill>
                                <a:latin typeface="Cambria Math" panose="02040503050406030204" pitchFamily="18" charset="0"/>
                              </a:rPr>
                            </m:ctrlPr>
                          </m:fPr>
                          <m:num>
                            <m:r>
                              <a:rPr kumimoji="1" lang="en-US" altLang="zh-CN" sz="1800" b="0" i="1" smtClean="0">
                                <a:solidFill>
                                  <a:schemeClr val="bg1"/>
                                </a:solidFill>
                                <a:latin typeface="Cambria Math" panose="02040503050406030204" pitchFamily="18" charset="0"/>
                              </a:rPr>
                              <m:t>𝑡</m:t>
                            </m:r>
                          </m:num>
                          <m:den>
                            <m:r>
                              <a:rPr kumimoji="1" lang="en-US" altLang="zh-CN" sz="1800" b="0" i="1" smtClean="0">
                                <a:solidFill>
                                  <a:schemeClr val="bg1"/>
                                </a:solidFill>
                                <a:latin typeface="Cambria Math" panose="02040503050406030204" pitchFamily="18" charset="0"/>
                              </a:rPr>
                              <m:t>2</m:t>
                            </m:r>
                          </m:den>
                        </m:f>
                      </m:e>
                    </m:d>
                    <m:r>
                      <a:rPr kumimoji="1" lang="en-US" altLang="zh-CN" sz="1800" b="0" i="1" smtClean="0">
                        <a:solidFill>
                          <a:schemeClr val="bg1"/>
                        </a:solidFill>
                        <a:latin typeface="Cambria Math" panose="02040503050406030204" pitchFamily="18" charset="0"/>
                      </a:rPr>
                      <m:t>−1</m:t>
                    </m:r>
                  </m:oMath>
                </a14:m>
                <a:endParaRPr kumimoji="1" lang="zh-CN" altLang="en-US" sz="1800" dirty="0">
                  <a:solidFill>
                    <a:schemeClr val="bg1"/>
                  </a:solidFill>
                </a:endParaRPr>
              </a:p>
            </p:txBody>
          </p:sp>
        </mc:Choice>
        <mc:Fallback xmlns="">
          <p:sp>
            <p:nvSpPr>
              <p:cNvPr id="12" name="文本框 11">
                <a:extLst>
                  <a:ext uri="{FF2B5EF4-FFF2-40B4-BE49-F238E27FC236}">
                    <a16:creationId xmlns:a16="http://schemas.microsoft.com/office/drawing/2014/main" id="{E13ABFA5-75A4-4E45-A658-D44EB2BE5FA5}"/>
                  </a:ext>
                </a:extLst>
              </p:cNvPr>
              <p:cNvSpPr txBox="1">
                <a:spLocks noRot="1" noChangeAspect="1" noMove="1" noResize="1" noEditPoints="1" noAdjustHandles="1" noChangeArrowheads="1" noChangeShapeType="1" noTextEdit="1"/>
              </p:cNvSpPr>
              <p:nvPr/>
            </p:nvSpPr>
            <p:spPr>
              <a:xfrm>
                <a:off x="4077862" y="1682800"/>
                <a:ext cx="2124684" cy="414537"/>
              </a:xfrm>
              <a:prstGeom prst="rect">
                <a:avLst/>
              </a:prstGeom>
              <a:blipFill>
                <a:blip r:embed="rId6"/>
                <a:stretch>
                  <a:fillRect l="-5952" r="-2381" b="-15152"/>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5BC3E258-A61F-E94C-8CC5-3869EB3F2E38}"/>
              </a:ext>
            </a:extLst>
          </p:cNvPr>
          <p:cNvSpPr/>
          <p:nvPr/>
        </p:nvSpPr>
        <p:spPr bwMode="auto">
          <a:xfrm>
            <a:off x="2267016" y="2359366"/>
            <a:ext cx="558784" cy="488936"/>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8E3E0B-6EB9-3046-AED8-CF354A48F185}"/>
                  </a:ext>
                </a:extLst>
              </p:cNvPr>
              <p:cNvSpPr txBox="1"/>
              <p:nvPr/>
            </p:nvSpPr>
            <p:spPr>
              <a:xfrm>
                <a:off x="2155703" y="2359366"/>
                <a:ext cx="64171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panose="02040503050406030204" pitchFamily="18" charset="0"/>
                        </a:rPr>
                        <m:t>𝑓</m:t>
                      </m:r>
                      <m:r>
                        <a:rPr kumimoji="1" lang="en-US" altLang="zh-CN" b="0" i="1" smtClean="0">
                          <a:solidFill>
                            <a:schemeClr val="bg1"/>
                          </a:solidFill>
                          <a:latin typeface="Cambria Math" panose="02040503050406030204" pitchFamily="18" charset="0"/>
                        </a:rPr>
                        <m:t>(</m:t>
                      </m:r>
                      <m:r>
                        <a:rPr kumimoji="1" lang="en-US" altLang="zh-CN" b="0" i="1" smtClean="0">
                          <a:solidFill>
                            <a:schemeClr val="bg1"/>
                          </a:solidFill>
                          <a:latin typeface="Cambria Math" panose="02040503050406030204" pitchFamily="18" charset="0"/>
                        </a:rPr>
                        <m:t>𝑡</m:t>
                      </m:r>
                      <m:r>
                        <a:rPr kumimoji="1" lang="en-US" altLang="zh-CN" b="0" i="1" smtClean="0">
                          <a:solidFill>
                            <a:schemeClr val="bg1"/>
                          </a:solidFill>
                          <a:latin typeface="Cambria Math" panose="02040503050406030204" pitchFamily="18" charset="0"/>
                        </a:rPr>
                        <m:t>)</m:t>
                      </m:r>
                    </m:oMath>
                  </m:oMathPara>
                </a14:m>
                <a:endParaRPr kumimoji="1" lang="zh-CN" altLang="en-US" dirty="0">
                  <a:solidFill>
                    <a:schemeClr val="bg1"/>
                  </a:solidFill>
                </a:endParaRPr>
              </a:p>
            </p:txBody>
          </p:sp>
        </mc:Choice>
        <mc:Fallback xmlns="">
          <p:sp>
            <p:nvSpPr>
              <p:cNvPr id="14" name="文本框 13">
                <a:extLst>
                  <a:ext uri="{FF2B5EF4-FFF2-40B4-BE49-F238E27FC236}">
                    <a16:creationId xmlns:a16="http://schemas.microsoft.com/office/drawing/2014/main" id="{7A8E3E0B-6EB9-3046-AED8-CF354A48F185}"/>
                  </a:ext>
                </a:extLst>
              </p:cNvPr>
              <p:cNvSpPr txBox="1">
                <a:spLocks noRot="1" noChangeAspect="1" noMove="1" noResize="1" noEditPoints="1" noAdjustHandles="1" noChangeArrowheads="1" noChangeShapeType="1" noTextEdit="1"/>
              </p:cNvSpPr>
              <p:nvPr/>
            </p:nvSpPr>
            <p:spPr>
              <a:xfrm>
                <a:off x="2155703" y="2359366"/>
                <a:ext cx="641714" cy="369332"/>
              </a:xfrm>
              <a:prstGeom prst="rect">
                <a:avLst/>
              </a:prstGeom>
              <a:blipFill>
                <a:blip r:embed="rId7"/>
                <a:stretch>
                  <a:fillRect l="-15686" r="-15686" b="-33333"/>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795F0A6B-187C-E944-9C57-49EBCC936820}"/>
              </a:ext>
            </a:extLst>
          </p:cNvPr>
          <p:cNvSpPr/>
          <p:nvPr/>
        </p:nvSpPr>
        <p:spPr bwMode="auto">
          <a:xfrm>
            <a:off x="3384584" y="4463144"/>
            <a:ext cx="558784" cy="488936"/>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5B3B159-DC51-394A-99AD-5E4E1D6502EF}"/>
                  </a:ext>
                </a:extLst>
              </p:cNvPr>
              <p:cNvSpPr txBox="1"/>
              <p:nvPr/>
            </p:nvSpPr>
            <p:spPr>
              <a:xfrm>
                <a:off x="3371502" y="4561396"/>
                <a:ext cx="64171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panose="02040503050406030204" pitchFamily="18" charset="0"/>
                        </a:rPr>
                        <m:t>𝑓</m:t>
                      </m:r>
                      <m:r>
                        <a:rPr kumimoji="1" lang="en-US" altLang="zh-CN" b="0" i="1" smtClean="0">
                          <a:solidFill>
                            <a:schemeClr val="bg1"/>
                          </a:solidFill>
                          <a:latin typeface="Cambria Math" panose="02040503050406030204" pitchFamily="18" charset="0"/>
                        </a:rPr>
                        <m:t>(</m:t>
                      </m:r>
                      <m:r>
                        <a:rPr kumimoji="1" lang="en-US" altLang="zh-CN" b="0" i="1" smtClean="0">
                          <a:solidFill>
                            <a:schemeClr val="bg1"/>
                          </a:solidFill>
                          <a:latin typeface="Cambria Math" panose="02040503050406030204" pitchFamily="18" charset="0"/>
                        </a:rPr>
                        <m:t>𝑡</m:t>
                      </m:r>
                      <m:r>
                        <a:rPr kumimoji="1" lang="en-US" altLang="zh-CN" b="0" i="1" smtClean="0">
                          <a:solidFill>
                            <a:schemeClr val="bg1"/>
                          </a:solidFill>
                          <a:latin typeface="Cambria Math" panose="02040503050406030204" pitchFamily="18" charset="0"/>
                        </a:rPr>
                        <m:t>)</m:t>
                      </m:r>
                    </m:oMath>
                  </m:oMathPara>
                </a14:m>
                <a:endParaRPr kumimoji="1" lang="zh-CN" altLang="en-US" dirty="0">
                  <a:solidFill>
                    <a:schemeClr val="bg1"/>
                  </a:solidFill>
                </a:endParaRPr>
              </a:p>
            </p:txBody>
          </p:sp>
        </mc:Choice>
        <mc:Fallback xmlns="">
          <p:sp>
            <p:nvSpPr>
              <p:cNvPr id="16" name="文本框 15">
                <a:extLst>
                  <a:ext uri="{FF2B5EF4-FFF2-40B4-BE49-F238E27FC236}">
                    <a16:creationId xmlns:a16="http://schemas.microsoft.com/office/drawing/2014/main" id="{95B3B159-DC51-394A-99AD-5E4E1D6502EF}"/>
                  </a:ext>
                </a:extLst>
              </p:cNvPr>
              <p:cNvSpPr txBox="1">
                <a:spLocks noRot="1" noChangeAspect="1" noMove="1" noResize="1" noEditPoints="1" noAdjustHandles="1" noChangeArrowheads="1" noChangeShapeType="1" noTextEdit="1"/>
              </p:cNvSpPr>
              <p:nvPr/>
            </p:nvSpPr>
            <p:spPr>
              <a:xfrm>
                <a:off x="3371502" y="4561396"/>
                <a:ext cx="641714" cy="369332"/>
              </a:xfrm>
              <a:prstGeom prst="rect">
                <a:avLst/>
              </a:prstGeom>
              <a:blipFill>
                <a:blip r:embed="rId8"/>
                <a:stretch>
                  <a:fillRect l="-13462" r="-15385" b="-3333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8F35847-6493-B34A-BCAE-13CA633F2AB8}"/>
              </a:ext>
            </a:extLst>
          </p:cNvPr>
          <p:cNvPicPr>
            <a:picLocks noChangeAspect="1"/>
          </p:cNvPicPr>
          <p:nvPr/>
        </p:nvPicPr>
        <p:blipFill>
          <a:blip r:embed="rId9"/>
          <a:stretch>
            <a:fillRect/>
          </a:stretch>
        </p:blipFill>
        <p:spPr>
          <a:xfrm>
            <a:off x="1079600" y="1669799"/>
            <a:ext cx="377623" cy="440538"/>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25B56C-0190-3D4B-AD6E-305FBF119D50}"/>
                  </a:ext>
                </a:extLst>
              </p:cNvPr>
              <p:cNvSpPr txBox="1"/>
              <p:nvPr/>
            </p:nvSpPr>
            <p:spPr>
              <a:xfrm>
                <a:off x="1043341" y="1717094"/>
                <a:ext cx="3855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𝑓</m:t>
                      </m:r>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𝑡</m:t>
                      </m:r>
                      <m:r>
                        <a:rPr kumimoji="1" lang="en-US" altLang="zh-CN" sz="1800" b="0" i="1" smtClean="0">
                          <a:solidFill>
                            <a:schemeClr val="bg1"/>
                          </a:solidFill>
                          <a:latin typeface="Cambria Math" panose="02040503050406030204" pitchFamily="18" charset="0"/>
                        </a:rPr>
                        <m:t>)</m:t>
                      </m:r>
                    </m:oMath>
                  </m:oMathPara>
                </a14:m>
                <a:endParaRPr kumimoji="1" lang="zh-CN" altLang="en-US" sz="1800" dirty="0">
                  <a:solidFill>
                    <a:schemeClr val="bg1"/>
                  </a:solidFill>
                </a:endParaRPr>
              </a:p>
            </p:txBody>
          </p:sp>
        </mc:Choice>
        <mc:Fallback xmlns="">
          <p:sp>
            <p:nvSpPr>
              <p:cNvPr id="17" name="文本框 16">
                <a:extLst>
                  <a:ext uri="{FF2B5EF4-FFF2-40B4-BE49-F238E27FC236}">
                    <a16:creationId xmlns:a16="http://schemas.microsoft.com/office/drawing/2014/main" id="{BE25B56C-0190-3D4B-AD6E-305FBF119D50}"/>
                  </a:ext>
                </a:extLst>
              </p:cNvPr>
              <p:cNvSpPr txBox="1">
                <a:spLocks noRot="1" noChangeAspect="1" noMove="1" noResize="1" noEditPoints="1" noAdjustHandles="1" noChangeArrowheads="1" noChangeShapeType="1" noTextEdit="1"/>
              </p:cNvSpPr>
              <p:nvPr/>
            </p:nvSpPr>
            <p:spPr>
              <a:xfrm>
                <a:off x="1043341" y="1717094"/>
                <a:ext cx="385500" cy="276999"/>
              </a:xfrm>
              <a:prstGeom prst="rect">
                <a:avLst/>
              </a:prstGeom>
              <a:blipFill>
                <a:blip r:embed="rId10"/>
                <a:stretch>
                  <a:fillRect l="-25000" r="-31250" b="-34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3498924"/>
      </p:ext>
    </p:extLst>
  </p:cSld>
  <p:clrMapOvr>
    <a:masterClrMapping/>
  </p:clrMapOvr>
  <p:transition advTm="57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53</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3319855" y="152400"/>
            <a:ext cx="5644758"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复习参考</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2</a:t>
            </a:r>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：卷积的结合律</a:t>
            </a:r>
            <a:endParaRPr kumimoji="0" lang="zh-CN" altLang="en-US" dirty="0"/>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卷积的性质：</a:t>
            </a:r>
            <a:endParaRPr lang="en-US" altLang="zh-CN" sz="2800" dirty="0">
              <a:solidFill>
                <a:schemeClr val="bg1"/>
              </a:solidFill>
            </a:endParaRPr>
          </a:p>
          <a:p>
            <a:pPr lvl="1">
              <a:lnSpc>
                <a:spcPct val="90000"/>
              </a:lnSpc>
              <a:spcBef>
                <a:spcPct val="0"/>
              </a:spcBef>
              <a:buClrTx/>
              <a:defRPr/>
            </a:pPr>
            <a:endParaRPr lang="en-US" altLang="zh-CN" sz="28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rotWithShape="1">
          <a:blip r:embed="rId3"/>
          <a:srcRect t="80385" r="819"/>
          <a:stretch/>
        </p:blipFill>
        <p:spPr>
          <a:xfrm>
            <a:off x="155575" y="1392581"/>
            <a:ext cx="8870696" cy="835123"/>
          </a:xfrm>
          <a:prstGeom prst="rect">
            <a:avLst/>
          </a:prstGeom>
        </p:spPr>
      </p:pic>
      <p:pic>
        <p:nvPicPr>
          <p:cNvPr id="2" name="图片 1">
            <a:extLst>
              <a:ext uri="{FF2B5EF4-FFF2-40B4-BE49-F238E27FC236}">
                <a16:creationId xmlns:a16="http://schemas.microsoft.com/office/drawing/2014/main" id="{947EEAC6-80F8-C148-B9B4-82303BCF6C07}"/>
              </a:ext>
            </a:extLst>
          </p:cNvPr>
          <p:cNvPicPr>
            <a:picLocks noChangeAspect="1"/>
          </p:cNvPicPr>
          <p:nvPr/>
        </p:nvPicPr>
        <p:blipFill>
          <a:blip r:embed="rId4"/>
          <a:stretch>
            <a:fillRect/>
          </a:stretch>
        </p:blipFill>
        <p:spPr>
          <a:xfrm>
            <a:off x="1685651" y="2303904"/>
            <a:ext cx="5451621" cy="4555612"/>
          </a:xfrm>
          <a:prstGeom prst="rect">
            <a:avLst/>
          </a:prstGeom>
        </p:spPr>
      </p:pic>
    </p:spTree>
    <p:extLst>
      <p:ext uri="{BB962C8B-B14F-4D97-AF65-F5344CB8AC3E}">
        <p14:creationId xmlns:p14="http://schemas.microsoft.com/office/powerpoint/2010/main" val="4074246616"/>
      </p:ext>
    </p:extLst>
  </p:cSld>
  <p:clrMapOvr>
    <a:masterClrMapping/>
  </p:clrMapOvr>
  <p:transition advTm="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40581" y="1124016"/>
            <a:ext cx="7350919" cy="2264569"/>
          </a:xfrm>
          <a:prstGeom prst="rect">
            <a:avLst/>
          </a:prstGeom>
        </p:spPr>
      </p:pic>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54</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25" name="Rectangle 69"/>
          <p:cNvSpPr>
            <a:spLocks noChangeArrowheads="1"/>
          </p:cNvSpPr>
          <p:nvPr/>
        </p:nvSpPr>
        <p:spPr bwMode="auto">
          <a:xfrm>
            <a:off x="241424" y="914400"/>
            <a:ext cx="8800848"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lvl="0" indent="0">
              <a:lnSpc>
                <a:spcPct val="90000"/>
              </a:lnSpc>
              <a:spcBef>
                <a:spcPct val="0"/>
              </a:spcBef>
              <a:buClrTx/>
              <a:buNone/>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相关运算：</a:t>
            </a:r>
            <a:endParaRPr kumimoji="0" lang="en-US" altLang="zh-CN" sz="1050" b="1" dirty="0">
              <a:solidFill>
                <a:schemeClr val="bg1"/>
              </a:solidFill>
              <a:effectLst>
                <a:outerShdw blurRad="38100" dist="38100" dir="2700000" algn="tl">
                  <a:srgbClr val="C0C0C0"/>
                </a:outerShdw>
              </a:effectLst>
              <a:latin typeface="Lucida Calligraphy" panose="03010101010101010101" pitchFamily="66" charset="0"/>
              <a:ea typeface="宋体" panose="02010600030101010101" pitchFamily="2" charset="-122"/>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endParaRPr kumimoji="0" lang="en-US" altLang="zh-CN" sz="2000" dirty="0">
              <a:solidFill>
                <a:schemeClr val="bg1"/>
              </a:solidFill>
              <a:ea typeface="宋体" panose="02010600030101010101" pitchFamily="2" charset="-122"/>
              <a:cs typeface="Times New Roman" panose="02020603050405020304" pitchFamily="18" charset="0"/>
            </a:endParaRPr>
          </a:p>
          <a:p>
            <a:pPr marL="0" indent="0">
              <a:buNone/>
            </a:pPr>
            <a:endParaRPr kumimoji="0" lang="en-US" altLang="zh-CN" sz="2000" dirty="0">
              <a:solidFill>
                <a:schemeClr val="bg1"/>
              </a:solidFill>
              <a:ea typeface="宋体" panose="02010600030101010101" pitchFamily="2" charset="-122"/>
              <a:cs typeface="Times New Roman" panose="02020603050405020304" pitchFamily="18" charset="0"/>
            </a:endParaRPr>
          </a:p>
          <a:p>
            <a:r>
              <a:rPr kumimoji="0" lang="zh-CN" altLang="en-US" sz="2000" dirty="0">
                <a:solidFill>
                  <a:schemeClr val="bg1"/>
                </a:solidFill>
                <a:ea typeface="宋体" panose="02010600030101010101" pitchFamily="2" charset="-122"/>
                <a:cs typeface="Times New Roman" panose="02020603050405020304" pitchFamily="18" charset="0"/>
              </a:rPr>
              <a:t>相关与卷积的关系：</a:t>
            </a:r>
            <a:endParaRPr kumimoji="0" lang="en-US" altLang="zh-CN" sz="2000" dirty="0">
              <a:solidFill>
                <a:schemeClr val="bg1"/>
              </a:solidFill>
              <a:ea typeface="宋体" panose="02010600030101010101" pitchFamily="2" charset="-122"/>
              <a:cs typeface="Times New Roman" panose="02020603050405020304" pitchFamily="18" charset="0"/>
            </a:endParaRPr>
          </a:p>
        </p:txBody>
      </p:sp>
      <p:pic>
        <p:nvPicPr>
          <p:cNvPr id="53254" name="Picture 2" descr="http://202.117.122.42:9001/xhxt/xhyxt/xuexi/chart1/images/xh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stretch>
            <a:fillRect/>
          </a:stretch>
        </p:blipFill>
        <p:spPr>
          <a:xfrm>
            <a:off x="3303591" y="3695700"/>
            <a:ext cx="2257425" cy="428625"/>
          </a:xfrm>
          <a:prstGeom prst="rect">
            <a:avLst/>
          </a:prstGeom>
        </p:spPr>
      </p:pic>
      <p:pic>
        <p:nvPicPr>
          <p:cNvPr id="2" name="图片 1">
            <a:extLst>
              <a:ext uri="{FF2B5EF4-FFF2-40B4-BE49-F238E27FC236}">
                <a16:creationId xmlns:a16="http://schemas.microsoft.com/office/drawing/2014/main" id="{FBE656B2-76AD-EE45-B8E9-92C091AC87C2}"/>
              </a:ext>
            </a:extLst>
          </p:cNvPr>
          <p:cNvPicPr>
            <a:picLocks noChangeAspect="1"/>
          </p:cNvPicPr>
          <p:nvPr/>
        </p:nvPicPr>
        <p:blipFill>
          <a:blip r:embed="rId5"/>
          <a:stretch>
            <a:fillRect/>
          </a:stretch>
        </p:blipFill>
        <p:spPr>
          <a:xfrm>
            <a:off x="2546408" y="4347749"/>
            <a:ext cx="3014608" cy="2307887"/>
          </a:xfrm>
          <a:prstGeom prst="rect">
            <a:avLst/>
          </a:prstGeom>
        </p:spPr>
      </p:pic>
      <p:sp>
        <p:nvSpPr>
          <p:cNvPr id="10" name="Rectangle 12">
            <a:extLst>
              <a:ext uri="{FF2B5EF4-FFF2-40B4-BE49-F238E27FC236}">
                <a16:creationId xmlns:a16="http://schemas.microsoft.com/office/drawing/2014/main" id="{451E7133-10AF-5D42-8A30-8BB29FE61730}"/>
              </a:ext>
            </a:extLst>
          </p:cNvPr>
          <p:cNvSpPr txBox="1">
            <a:spLocks noChangeArrowheads="1"/>
          </p:cNvSpPr>
          <p:nvPr/>
        </p:nvSpPr>
        <p:spPr bwMode="auto">
          <a:xfrm>
            <a:off x="2406712" y="152400"/>
            <a:ext cx="65579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复习参考</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3</a:t>
            </a:r>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：相关与卷积的关系</a:t>
            </a:r>
            <a:endParaRPr kumimoji="0" lang="zh-CN" altLang="en-US" dirty="0"/>
          </a:p>
        </p:txBody>
      </p:sp>
    </p:spTree>
    <p:extLst>
      <p:ext uri="{BB962C8B-B14F-4D97-AF65-F5344CB8AC3E}">
        <p14:creationId xmlns:p14="http://schemas.microsoft.com/office/powerpoint/2010/main" val="27254965"/>
      </p:ext>
    </p:extLst>
  </p:cSld>
  <p:clrMapOvr>
    <a:masterClrMapping/>
  </p:clrMapOvr>
  <p:transition advTm="57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6</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信号运算</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719137" y="996874"/>
            <a:ext cx="7705725" cy="5086350"/>
          </a:xfrm>
          <a:prstGeom prst="rect">
            <a:avLst/>
          </a:prstGeom>
        </p:spPr>
      </p:pic>
      <p:sp>
        <p:nvSpPr>
          <p:cNvPr id="3" name="Rectangle 2"/>
          <p:cNvSpPr/>
          <p:nvPr/>
        </p:nvSpPr>
        <p:spPr bwMode="auto">
          <a:xfrm>
            <a:off x="450968" y="3708392"/>
            <a:ext cx="4121031" cy="2514528"/>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4797292"/>
      </p:ext>
    </p:extLst>
  </p:cSld>
  <p:clrMapOvr>
    <a:masterClrMapping/>
  </p:clrMapOvr>
  <p:transition advTm="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7</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波形变换</a:t>
            </a:r>
            <a:endParaRPr kumimoji="0" lang="zh-CN" altLang="en-US" dirty="0"/>
          </a:p>
        </p:txBody>
      </p:sp>
      <p:sp>
        <p:nvSpPr>
          <p:cNvPr id="25" name="Rectangle 69"/>
          <p:cNvSpPr>
            <a:spLocks noChangeArrowheads="1"/>
          </p:cNvSpPr>
          <p:nvPr/>
        </p:nvSpPr>
        <p:spPr bwMode="auto">
          <a:xfrm>
            <a:off x="241424" y="914400"/>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时移运算：</a:t>
            </a:r>
            <a:r>
              <a:rPr lang="zh-CN" altLang="en-US" sz="2400" dirty="0">
                <a:solidFill>
                  <a:schemeClr val="bg1"/>
                </a:solidFill>
              </a:rPr>
              <a:t>将原信号</a:t>
            </a:r>
            <a:r>
              <a:rPr lang="en-US" altLang="zh-CN" sz="2400" i="1" dirty="0">
                <a:solidFill>
                  <a:schemeClr val="bg1"/>
                </a:solidFill>
              </a:rPr>
              <a:t>f</a:t>
            </a:r>
            <a:r>
              <a:rPr lang="en-US" altLang="zh-CN" sz="2400" dirty="0">
                <a:solidFill>
                  <a:schemeClr val="bg1"/>
                </a:solidFill>
              </a:rPr>
              <a:t>(</a:t>
            </a:r>
            <a:r>
              <a:rPr lang="en-US" altLang="zh-CN" sz="2400" i="1" dirty="0">
                <a:solidFill>
                  <a:schemeClr val="bg1"/>
                </a:solidFill>
              </a:rPr>
              <a:t>t</a:t>
            </a:r>
            <a:r>
              <a:rPr lang="en-US" altLang="zh-CN" sz="2400" dirty="0">
                <a:solidFill>
                  <a:schemeClr val="bg1"/>
                </a:solidFill>
              </a:rPr>
              <a:t>)</a:t>
            </a:r>
            <a:r>
              <a:rPr lang="zh-CN" altLang="en-US" sz="2400" dirty="0">
                <a:solidFill>
                  <a:schemeClr val="bg1"/>
                </a:solidFill>
              </a:rPr>
              <a:t>的波形沿横轴平移</a:t>
            </a:r>
            <a:r>
              <a:rPr lang="en-US" altLang="zh-CN" sz="2400" dirty="0">
                <a:solidFill>
                  <a:schemeClr val="bg1"/>
                </a:solidFill>
              </a:rPr>
              <a:t>b</a:t>
            </a:r>
            <a:r>
              <a:rPr lang="zh-CN" altLang="en-US" sz="2400" dirty="0">
                <a:solidFill>
                  <a:schemeClr val="bg1"/>
                </a:solidFill>
              </a:rPr>
              <a:t>个单位</a:t>
            </a:r>
            <a:endParaRPr lang="en-US" altLang="zh-CN" sz="2400" dirty="0">
              <a:solidFill>
                <a:schemeClr val="bg1"/>
              </a:solidFill>
            </a:endParaRPr>
          </a:p>
          <a:p>
            <a:pPr marL="2743200" lvl="6" indent="0">
              <a:lnSpc>
                <a:spcPct val="90000"/>
              </a:lnSpc>
              <a:spcBef>
                <a:spcPts val="1200"/>
              </a:spcBef>
              <a:buClrTx/>
              <a:buNone/>
              <a:defRPr/>
            </a:pPr>
            <a:endParaRPr kumimoji="0" lang="en-US" altLang="zh-CN" sz="2000" dirty="0">
              <a:solidFill>
                <a:schemeClr val="bg1"/>
              </a:solidFill>
              <a:latin typeface="Lucida Calligraphy" panose="03010101010101010101" pitchFamily="66" charset="0"/>
              <a:ea typeface="宋体" panose="02010600030101010101" pitchFamily="2" charset="-122"/>
            </a:endParaRPr>
          </a:p>
          <a:p>
            <a:pPr marL="2743200" lvl="6" indent="0">
              <a:lnSpc>
                <a:spcPct val="90000"/>
              </a:lnSpc>
              <a:spcBef>
                <a:spcPts val="120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      f</a:t>
            </a:r>
            <a:r>
              <a:rPr kumimoji="0" lang="en-US" altLang="zh-CN" sz="2000" baseline="-25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 </a:t>
            </a:r>
            <a:r>
              <a:rPr lang="en-US" altLang="zh-CN" sz="2000" dirty="0">
                <a:solidFill>
                  <a:schemeClr val="bg1"/>
                </a:solidFill>
              </a:rPr>
              <a:t>-</a:t>
            </a:r>
            <a:r>
              <a:rPr kumimoji="0" lang="en-US" altLang="zh-CN" sz="2000" dirty="0">
                <a:solidFill>
                  <a:schemeClr val="bg1"/>
                </a:solidFill>
                <a:latin typeface="Lucida Calligraphy" panose="03010101010101010101" pitchFamily="66" charset="0"/>
                <a:ea typeface="宋体" panose="02010600030101010101" pitchFamily="2" charset="-122"/>
              </a:rPr>
              <a:t> </a:t>
            </a:r>
            <a:r>
              <a:rPr kumimoji="0" lang="en-US" altLang="zh-CN" sz="2000" dirty="0">
                <a:solidFill>
                  <a:schemeClr val="bg1"/>
                </a:solidFill>
                <a:ea typeface="宋体" panose="02010600030101010101" pitchFamily="2" charset="-122"/>
                <a:cs typeface="Times New Roman" panose="02020603050405020304" pitchFamily="18" charset="0"/>
              </a:rPr>
              <a:t>b) </a:t>
            </a: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marL="0" indent="0">
              <a:buNone/>
            </a:pPr>
            <a:r>
              <a:rPr lang="en-US" altLang="zh-CN" sz="2000" dirty="0">
                <a:solidFill>
                  <a:schemeClr val="bg1"/>
                </a:solidFill>
                <a:latin typeface="宋体" panose="02010600030101010101" pitchFamily="2" charset="-122"/>
                <a:ea typeface="宋体" panose="02010600030101010101" pitchFamily="2" charset="-122"/>
              </a:rPr>
              <a:t>	</a:t>
            </a:r>
            <a:r>
              <a:rPr lang="zh-CN" altLang="en-US" sz="2400" b="1" dirty="0">
                <a:solidFill>
                  <a:schemeClr val="bg1"/>
                </a:solidFill>
                <a:latin typeface="宋体" panose="02010600030101010101" pitchFamily="2" charset="-122"/>
                <a:ea typeface="宋体" panose="02010600030101010101" pitchFamily="2" charset="-122"/>
              </a:rPr>
              <a:t>实参数</a:t>
            </a:r>
            <a:r>
              <a:rPr lang="en-US" altLang="zh-CN" sz="2400" b="1" dirty="0">
                <a:solidFill>
                  <a:schemeClr val="bg1"/>
                </a:solidFill>
                <a:latin typeface="宋体" panose="02010600030101010101" pitchFamily="2" charset="-122"/>
                <a:ea typeface="宋体" panose="02010600030101010101" pitchFamily="2" charset="-122"/>
              </a:rPr>
              <a:t>b</a:t>
            </a:r>
            <a:r>
              <a:rPr lang="zh-CN" altLang="en-US" sz="2400" b="1" dirty="0">
                <a:solidFill>
                  <a:schemeClr val="bg1"/>
                </a:solidFill>
                <a:latin typeface="宋体" panose="02010600030101010101" pitchFamily="2" charset="-122"/>
                <a:ea typeface="宋体" panose="02010600030101010101" pitchFamily="2" charset="-122"/>
              </a:rPr>
              <a:t>决定平移方向和位移量：</a:t>
            </a:r>
            <a:endParaRPr lang="en-US" altLang="zh-CN" sz="2400" b="1" dirty="0">
              <a:solidFill>
                <a:schemeClr val="bg1"/>
              </a:solidFill>
              <a:latin typeface="宋体" panose="02010600030101010101" pitchFamily="2" charset="-122"/>
              <a:ea typeface="宋体" panose="02010600030101010101" pitchFamily="2" charset="-122"/>
            </a:endParaRPr>
          </a:p>
          <a:p>
            <a:pPr marL="0" indent="0">
              <a:buNone/>
            </a:pPr>
            <a:r>
              <a:rPr lang="en-US" altLang="zh-CN" sz="2400" b="1" dirty="0">
                <a:solidFill>
                  <a:schemeClr val="bg1"/>
                </a:solidFill>
                <a:latin typeface="宋体" panose="02010600030101010101" pitchFamily="2" charset="-122"/>
                <a:ea typeface="宋体" panose="02010600030101010101" pitchFamily="2" charset="-122"/>
              </a:rPr>
              <a:t>		</a:t>
            </a:r>
            <a:r>
              <a:rPr lang="zh-CN" altLang="en-US" sz="2400" b="1" dirty="0">
                <a:solidFill>
                  <a:srgbClr val="0000FF"/>
                </a:solidFill>
                <a:latin typeface="宋体" panose="02010600030101010101" pitchFamily="2" charset="-122"/>
                <a:ea typeface="宋体" panose="02010600030101010101" pitchFamily="2" charset="-122"/>
              </a:rPr>
              <a:t>       </a:t>
            </a:r>
            <a:r>
              <a:rPr lang="en-US" altLang="zh-CN" sz="2400" b="1" dirty="0">
                <a:solidFill>
                  <a:srgbClr val="0000FF"/>
                </a:solidFill>
                <a:latin typeface="宋体" panose="02010600030101010101" pitchFamily="2" charset="-122"/>
                <a:ea typeface="宋体" panose="02010600030101010101" pitchFamily="2" charset="-122"/>
              </a:rPr>
              <a:t>b&gt;0</a:t>
            </a:r>
            <a:r>
              <a:rPr lang="zh-CN" altLang="en-US" sz="2400" b="1" dirty="0">
                <a:solidFill>
                  <a:srgbClr val="0000FF"/>
                </a:solidFill>
                <a:latin typeface="宋体" panose="02010600030101010101" pitchFamily="2" charset="-122"/>
                <a:ea typeface="宋体" panose="02010600030101010101" pitchFamily="2" charset="-122"/>
              </a:rPr>
              <a:t>：右移 </a:t>
            </a:r>
            <a:r>
              <a:rPr lang="en-US" altLang="zh-CN" sz="2400" b="1" dirty="0">
                <a:solidFill>
                  <a:srgbClr val="0000FF"/>
                </a:solidFill>
                <a:latin typeface="宋体" panose="02010600030101010101" pitchFamily="2" charset="-122"/>
                <a:ea typeface="宋体" panose="02010600030101010101" pitchFamily="2" charset="-122"/>
              </a:rPr>
              <a:t>b&lt;0</a:t>
            </a:r>
            <a:r>
              <a:rPr lang="zh-CN" altLang="en-US" sz="2400" b="1" dirty="0">
                <a:solidFill>
                  <a:srgbClr val="0000FF"/>
                </a:solidFill>
                <a:latin typeface="宋体" panose="02010600030101010101" pitchFamily="2" charset="-122"/>
                <a:ea typeface="宋体" panose="02010600030101010101" pitchFamily="2" charset="-122"/>
              </a:rPr>
              <a:t>：左移</a:t>
            </a:r>
            <a:endParaRPr kumimoji="0" lang="en-US" altLang="zh-CN" sz="2400" b="1" dirty="0">
              <a:solidFill>
                <a:srgbClr val="0000FF"/>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marL="0" indent="0">
              <a:buNone/>
            </a:pPr>
            <a:endParaRPr lang="en-US" altLang="zh-CN" sz="16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520816" y="2622581"/>
            <a:ext cx="8267498" cy="2025592"/>
          </a:xfrm>
          <a:prstGeom prst="rect">
            <a:avLst/>
          </a:prstGeom>
        </p:spPr>
      </p:pic>
    </p:spTree>
    <p:extLst>
      <p:ext uri="{BB962C8B-B14F-4D97-AF65-F5344CB8AC3E}">
        <p14:creationId xmlns:p14="http://schemas.microsoft.com/office/powerpoint/2010/main" val="2841790444"/>
      </p:ext>
    </p:extLst>
  </p:cSld>
  <p:clrMapOvr>
    <a:masterClrMapping/>
  </p:clrMapOvr>
  <p:transition advTm="57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8</a:t>
            </a:fld>
            <a:endParaRPr kumimoji="0" lang="en-US" altLang="zh-CN" sz="1800" dirty="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波形变换</a:t>
            </a:r>
            <a:endParaRPr kumimoji="0" lang="zh-CN" altLang="en-US" dirty="0"/>
          </a:p>
        </p:txBody>
      </p:sp>
      <p:sp>
        <p:nvSpPr>
          <p:cNvPr id="25" name="Rectangle 69"/>
          <p:cNvSpPr>
            <a:spLocks noChangeArrowheads="1"/>
          </p:cNvSpPr>
          <p:nvPr/>
        </p:nvSpPr>
        <p:spPr bwMode="auto">
          <a:xfrm>
            <a:off x="241424" y="914400"/>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反褶运算：</a:t>
            </a:r>
            <a:r>
              <a:rPr lang="zh-CN" altLang="en-US" sz="2400" dirty="0">
                <a:solidFill>
                  <a:schemeClr val="bg1"/>
                </a:solidFill>
              </a:rPr>
              <a:t>将原信号</a:t>
            </a:r>
            <a:r>
              <a:rPr lang="en-US" altLang="zh-CN" sz="2400" i="1" dirty="0">
                <a:solidFill>
                  <a:schemeClr val="bg1"/>
                </a:solidFill>
              </a:rPr>
              <a:t>f</a:t>
            </a:r>
            <a:r>
              <a:rPr lang="en-US" altLang="zh-CN" sz="2400" dirty="0">
                <a:solidFill>
                  <a:schemeClr val="bg1"/>
                </a:solidFill>
              </a:rPr>
              <a:t>(</a:t>
            </a:r>
            <a:r>
              <a:rPr lang="en-US" altLang="zh-CN" sz="2400" i="1" dirty="0">
                <a:solidFill>
                  <a:schemeClr val="bg1"/>
                </a:solidFill>
              </a:rPr>
              <a:t>t</a:t>
            </a:r>
            <a:r>
              <a:rPr lang="en-US" altLang="zh-CN" sz="2400" dirty="0">
                <a:solidFill>
                  <a:schemeClr val="bg1"/>
                </a:solidFill>
              </a:rPr>
              <a:t>)</a:t>
            </a:r>
            <a:r>
              <a:rPr lang="zh-CN" altLang="en-US" sz="2400" dirty="0">
                <a:solidFill>
                  <a:schemeClr val="bg1"/>
                </a:solidFill>
              </a:rPr>
              <a:t>的波形按纵轴对称翻转过来</a:t>
            </a:r>
            <a:endParaRPr lang="en-US" altLang="zh-CN" sz="2400" dirty="0">
              <a:solidFill>
                <a:schemeClr val="bg1"/>
              </a:solidFill>
            </a:endParaRPr>
          </a:p>
          <a:p>
            <a:pPr marL="2743200" lvl="6" indent="0">
              <a:lnSpc>
                <a:spcPct val="90000"/>
              </a:lnSpc>
              <a:spcBef>
                <a:spcPts val="1200"/>
              </a:spcBef>
              <a:buClrTx/>
              <a:buNone/>
              <a:defRPr/>
            </a:pPr>
            <a:endParaRPr kumimoji="0" lang="en-US" altLang="zh-CN" sz="2000" dirty="0">
              <a:solidFill>
                <a:schemeClr val="bg1"/>
              </a:solidFill>
              <a:latin typeface="Lucida Calligraphy" panose="03010101010101010101" pitchFamily="66" charset="0"/>
              <a:ea typeface="宋体" panose="02010600030101010101" pitchFamily="2" charset="-122"/>
            </a:endParaRPr>
          </a:p>
          <a:p>
            <a:pPr marL="2743200" lvl="6" indent="0">
              <a:lnSpc>
                <a:spcPct val="90000"/>
              </a:lnSpc>
              <a:spcBef>
                <a:spcPts val="120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         f</a:t>
            </a:r>
            <a:r>
              <a:rPr kumimoji="0" lang="en-US" altLang="zh-CN" sz="2000" baseline="-25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a:t>
            </a: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marL="0" indent="0">
              <a:buNone/>
            </a:pPr>
            <a:endParaRPr lang="en-US" altLang="zh-CN" sz="16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95" y="2520976"/>
            <a:ext cx="80581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714869"/>
      </p:ext>
    </p:extLst>
  </p:cSld>
  <p:clrMapOvr>
    <a:masterClrMapping/>
  </p:clrMapOvr>
  <p:transition advTm="57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D985B15F-B8FD-471E-9906-59F4E423B166}"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9</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53251" name="Rectangle 12"/>
          <p:cNvSpPr>
            <a:spLocks noGrp="1" noChangeArrowheads="1"/>
          </p:cNvSpPr>
          <p:nvPr>
            <p:ph type="title" idx="4294967295"/>
          </p:nvPr>
        </p:nvSpPr>
        <p:spPr>
          <a:xfrm>
            <a:off x="5840413" y="152400"/>
            <a:ext cx="3124200" cy="685800"/>
          </a:xfrm>
        </p:spPr>
        <p:txBody>
          <a:bodyPr/>
          <a:lstStyle/>
          <a:p>
            <a:pPr algn="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波形变换</a:t>
            </a:r>
            <a:endParaRPr kumimoji="0" lang="zh-CN" altLang="en-US" dirty="0"/>
          </a:p>
        </p:txBody>
      </p:sp>
      <p:sp>
        <p:nvSpPr>
          <p:cNvPr id="25" name="Rectangle 69"/>
          <p:cNvSpPr>
            <a:spLocks noChangeArrowheads="1"/>
          </p:cNvSpPr>
          <p:nvPr/>
        </p:nvSpPr>
        <p:spPr bwMode="auto">
          <a:xfrm>
            <a:off x="241424" y="914400"/>
            <a:ext cx="8723189" cy="5562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nSpc>
                <a:spcPct val="90000"/>
              </a:lnSpc>
              <a:spcBef>
                <a:spcPct val="0"/>
              </a:spcBef>
              <a:buClrTx/>
              <a:defRPr/>
            </a:pPr>
            <a:r>
              <a:rPr kumimoji="0" lang="zh-CN" altLang="en-US" b="1" dirty="0">
                <a:solidFill>
                  <a:srgbClr val="A50021"/>
                </a:solidFill>
                <a:effectLst>
                  <a:outerShdw blurRad="38100" dist="38100" dir="2700000" algn="tl">
                    <a:srgbClr val="C0C0C0"/>
                  </a:outerShdw>
                </a:effectLst>
                <a:latin typeface="华文细黑" panose="02010600040101010101" pitchFamily="2" charset="-122"/>
              </a:rPr>
              <a:t>压扩运算：</a:t>
            </a:r>
            <a:r>
              <a:rPr lang="zh-CN" altLang="en-US" sz="2400" dirty="0">
                <a:solidFill>
                  <a:schemeClr val="bg1"/>
                </a:solidFill>
              </a:rPr>
              <a:t>又称尺度变换</a:t>
            </a:r>
            <a:endParaRPr lang="en-US" altLang="zh-CN" sz="2400" dirty="0">
              <a:solidFill>
                <a:schemeClr val="bg1"/>
              </a:solidFill>
            </a:endParaRPr>
          </a:p>
          <a:p>
            <a:pPr marL="2743200" lvl="6" indent="0">
              <a:lnSpc>
                <a:spcPct val="90000"/>
              </a:lnSpc>
              <a:spcBef>
                <a:spcPts val="1200"/>
              </a:spcBef>
              <a:buClrTx/>
              <a:buNone/>
              <a:defRPr/>
            </a:pPr>
            <a:r>
              <a:rPr kumimoji="0" lang="en-US" altLang="zh-CN" sz="2000" dirty="0">
                <a:solidFill>
                  <a:schemeClr val="bg1"/>
                </a:solidFill>
                <a:latin typeface="Lucida Calligraphy" panose="03010101010101010101" pitchFamily="66" charset="0"/>
                <a:ea typeface="宋体" panose="02010600030101010101" pitchFamily="2" charset="-122"/>
              </a:rPr>
              <a:t>          f</a:t>
            </a:r>
            <a:r>
              <a:rPr kumimoji="0" lang="en-US" altLang="zh-CN" sz="2000" baseline="-25000" dirty="0">
                <a:solidFill>
                  <a:schemeClr val="bg1"/>
                </a:solidFill>
                <a:ea typeface="宋体" panose="02010600030101010101" pitchFamily="2" charset="-122"/>
                <a:cs typeface="Times New Roman" panose="02020603050405020304" pitchFamily="18" charset="0"/>
              </a:rPr>
              <a:t> </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 </a:t>
            </a:r>
            <a:r>
              <a:rPr kumimoji="0" lang="en-US" altLang="zh-CN" sz="2000" dirty="0">
                <a:solidFill>
                  <a:schemeClr val="bg1"/>
                </a:solidFill>
                <a:latin typeface="Lucida Calligraphy" panose="03010101010101010101" pitchFamily="66" charset="0"/>
                <a:ea typeface="宋体" panose="02010600030101010101" pitchFamily="2" charset="-122"/>
              </a:rPr>
              <a:t>f</a:t>
            </a:r>
            <a:r>
              <a:rPr kumimoji="0" lang="en-US" altLang="zh-CN" sz="2000" dirty="0">
                <a:solidFill>
                  <a:schemeClr val="bg1"/>
                </a:solidFill>
                <a:ea typeface="宋体" panose="02010600030101010101" pitchFamily="2" charset="-122"/>
                <a:cs typeface="Times New Roman" panose="02020603050405020304" pitchFamily="18" charset="0"/>
              </a:rPr>
              <a:t>(</a:t>
            </a:r>
            <a:r>
              <a:rPr kumimoji="0" lang="en-US" altLang="zh-CN" sz="2000" i="1" dirty="0">
                <a:solidFill>
                  <a:schemeClr val="bg1"/>
                </a:solidFill>
                <a:ea typeface="宋体" panose="02010600030101010101" pitchFamily="2" charset="-122"/>
                <a:cs typeface="Times New Roman" panose="02020603050405020304" pitchFamily="18" charset="0"/>
              </a:rPr>
              <a:t>a</a:t>
            </a:r>
            <a:r>
              <a:rPr kumimoji="0" lang="en-US" altLang="zh-CN" sz="2000" dirty="0">
                <a:solidFill>
                  <a:schemeClr val="bg1"/>
                </a:solidFill>
                <a:latin typeface="Lucida Calligraphy" panose="03010101010101010101" pitchFamily="66" charset="0"/>
                <a:ea typeface="宋体" panose="02010600030101010101" pitchFamily="2" charset="-122"/>
              </a:rPr>
              <a:t>t</a:t>
            </a:r>
            <a:r>
              <a:rPr kumimoji="0" lang="en-US" altLang="zh-CN" sz="2000" dirty="0">
                <a:solidFill>
                  <a:schemeClr val="bg1"/>
                </a:solidFill>
                <a:ea typeface="宋体" panose="02010600030101010101" pitchFamily="2" charset="-122"/>
                <a:cs typeface="Times New Roman" panose="02020603050405020304" pitchFamily="18" charset="0"/>
              </a:rPr>
              <a:t>) </a:t>
            </a: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marL="0" indent="0">
              <a:buNone/>
            </a:pPr>
            <a:r>
              <a:rPr lang="en-US" altLang="zh-CN" sz="2000" dirty="0">
                <a:solidFill>
                  <a:schemeClr val="bg1"/>
                </a:solidFill>
                <a:latin typeface="宋体" panose="02010600030101010101" pitchFamily="2" charset="-122"/>
                <a:ea typeface="宋体" panose="02010600030101010101" pitchFamily="2" charset="-122"/>
              </a:rPr>
              <a:t>	</a:t>
            </a:r>
          </a:p>
          <a:p>
            <a:pPr marL="0" indent="0">
              <a:buNone/>
            </a:pPr>
            <a:r>
              <a:rPr lang="en-US" altLang="zh-CN" sz="2000" dirty="0">
                <a:solidFill>
                  <a:schemeClr val="bg1"/>
                </a:solidFill>
                <a:latin typeface="宋体" panose="02010600030101010101" pitchFamily="2" charset="-122"/>
                <a:ea typeface="宋体" panose="02010600030101010101" pitchFamily="2" charset="-122"/>
              </a:rPr>
              <a:t>       </a:t>
            </a:r>
            <a:r>
              <a:rPr lang="zh-CN" altLang="en-US" sz="2400" dirty="0">
                <a:solidFill>
                  <a:schemeClr val="bg1"/>
                </a:solidFill>
              </a:rPr>
              <a:t>参数</a:t>
            </a:r>
            <a:r>
              <a:rPr lang="en-US" altLang="zh-CN" sz="2400" i="1" dirty="0">
                <a:solidFill>
                  <a:schemeClr val="bg1"/>
                </a:solidFill>
              </a:rPr>
              <a:t>a</a:t>
            </a:r>
            <a:r>
              <a:rPr lang="zh-CN" altLang="en-US" sz="2400" dirty="0">
                <a:solidFill>
                  <a:schemeClr val="bg1"/>
                </a:solidFill>
              </a:rPr>
              <a:t>的符号控制是否先要反褶？ </a:t>
            </a:r>
            <a:endParaRPr lang="en-US" altLang="zh-CN" sz="2400" dirty="0">
              <a:solidFill>
                <a:schemeClr val="bg1"/>
              </a:solidFill>
            </a:endParaRPr>
          </a:p>
          <a:p>
            <a:pPr marL="0" indent="0">
              <a:buNone/>
            </a:pPr>
            <a:r>
              <a:rPr lang="en-US" altLang="zh-CN" sz="2400" dirty="0"/>
              <a:t>		</a:t>
            </a:r>
            <a:r>
              <a:rPr lang="en-US" altLang="zh-CN" sz="2400" b="1" dirty="0">
                <a:solidFill>
                  <a:srgbClr val="0000FF"/>
                </a:solidFill>
              </a:rPr>
              <a:t>&gt;0</a:t>
            </a:r>
            <a:r>
              <a:rPr lang="zh-CN" altLang="en-US" sz="2400" b="1" dirty="0">
                <a:solidFill>
                  <a:srgbClr val="0000FF"/>
                </a:solidFill>
              </a:rPr>
              <a:t>：不需反褶</a:t>
            </a:r>
            <a:r>
              <a:rPr lang="en-US" altLang="zh-CN" sz="2400" b="1" dirty="0">
                <a:solidFill>
                  <a:srgbClr val="0000FF"/>
                </a:solidFill>
              </a:rPr>
              <a:t>	&lt;0</a:t>
            </a:r>
            <a:r>
              <a:rPr lang="zh-CN" altLang="en-US" sz="2400" b="1" dirty="0">
                <a:solidFill>
                  <a:srgbClr val="0000FF"/>
                </a:solidFill>
              </a:rPr>
              <a:t>：需要反褶</a:t>
            </a:r>
          </a:p>
          <a:p>
            <a:pPr marL="0" indent="0">
              <a:buNone/>
            </a:pPr>
            <a:r>
              <a:rPr lang="en-US" altLang="zh-CN" sz="2400" dirty="0">
                <a:solidFill>
                  <a:schemeClr val="bg1"/>
                </a:solidFill>
              </a:rPr>
              <a:t>	</a:t>
            </a:r>
          </a:p>
          <a:p>
            <a:pPr marL="0" indent="0">
              <a:buNone/>
            </a:pPr>
            <a:r>
              <a:rPr lang="en-US" altLang="zh-CN" sz="2400" dirty="0">
                <a:solidFill>
                  <a:schemeClr val="bg1"/>
                </a:solidFill>
              </a:rPr>
              <a:t>	</a:t>
            </a:r>
            <a:r>
              <a:rPr lang="zh-CN" altLang="en-US" sz="2400" dirty="0">
                <a:solidFill>
                  <a:schemeClr val="bg1"/>
                </a:solidFill>
              </a:rPr>
              <a:t>参数</a:t>
            </a:r>
            <a:r>
              <a:rPr lang="en-US" altLang="zh-CN" sz="2400" i="1" dirty="0">
                <a:solidFill>
                  <a:schemeClr val="bg1"/>
                </a:solidFill>
              </a:rPr>
              <a:t>a</a:t>
            </a:r>
            <a:r>
              <a:rPr lang="zh-CN" altLang="en-US" sz="2400" dirty="0">
                <a:solidFill>
                  <a:schemeClr val="bg1"/>
                </a:solidFill>
              </a:rPr>
              <a:t>的绝对值控制是压缩还是扩张？ </a:t>
            </a:r>
            <a:endParaRPr kumimoji="0" lang="en-US" altLang="zh-CN" sz="2400" dirty="0">
              <a:solidFill>
                <a:schemeClr val="bg1"/>
              </a:solidFill>
              <a:latin typeface="宋体" panose="02010600030101010101" pitchFamily="2" charset="-122"/>
              <a:ea typeface="宋体" panose="02010600030101010101" pitchFamily="2" charset="-122"/>
            </a:endParaRPr>
          </a:p>
          <a:p>
            <a:pPr marL="0" indent="0">
              <a:buNone/>
            </a:pPr>
            <a:r>
              <a:rPr lang="en-US" altLang="zh-CN" sz="2400" dirty="0">
                <a:solidFill>
                  <a:schemeClr val="bg1"/>
                </a:solidFill>
              </a:rPr>
              <a:t>		       </a:t>
            </a:r>
            <a:r>
              <a:rPr lang="en-US" altLang="zh-CN" sz="2400" b="1" dirty="0">
                <a:solidFill>
                  <a:srgbClr val="0000FF"/>
                </a:solidFill>
              </a:rPr>
              <a:t>&gt;1</a:t>
            </a:r>
            <a:r>
              <a:rPr lang="zh-CN" altLang="en-US" sz="2400" b="1" dirty="0">
                <a:solidFill>
                  <a:srgbClr val="0000FF"/>
                </a:solidFill>
              </a:rPr>
              <a:t>：压缩</a:t>
            </a:r>
            <a:r>
              <a:rPr lang="en-US" altLang="zh-CN" sz="2400" b="1" dirty="0">
                <a:solidFill>
                  <a:srgbClr val="0000FF"/>
                </a:solidFill>
              </a:rPr>
              <a:t>	         &lt;1</a:t>
            </a:r>
            <a:r>
              <a:rPr lang="zh-CN" altLang="en-US" sz="2400" b="1" dirty="0">
                <a:solidFill>
                  <a:srgbClr val="0000FF"/>
                </a:solidFill>
              </a:rPr>
              <a:t>：扩张</a:t>
            </a: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a:lnSpc>
                <a:spcPct val="90000"/>
              </a:lnSpc>
              <a:spcBef>
                <a:spcPct val="0"/>
              </a:spcBef>
              <a:buClrTx/>
              <a:defRPr/>
            </a:pPr>
            <a:endParaRPr kumimoji="0" lang="en-US" altLang="zh-CN" sz="2000" dirty="0">
              <a:solidFill>
                <a:schemeClr val="bg1"/>
              </a:solidFill>
              <a:latin typeface="宋体" panose="02010600030101010101" pitchFamily="2" charset="-122"/>
              <a:ea typeface="宋体" panose="02010600030101010101" pitchFamily="2" charset="-122"/>
            </a:endParaRPr>
          </a:p>
          <a:p>
            <a:pPr marL="0" indent="0">
              <a:buNone/>
            </a:pPr>
            <a:endParaRPr lang="en-US" altLang="zh-CN" sz="1600" dirty="0">
              <a:solidFill>
                <a:schemeClr val="bg1"/>
              </a:solidFill>
            </a:endParaRPr>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71" y="2101888"/>
            <a:ext cx="8653341" cy="2095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232864"/>
      </p:ext>
    </p:extLst>
  </p:cSld>
  <p:clrMapOvr>
    <a:masterClrMapping/>
  </p:clrMapOvr>
  <p:transition advTm="578"/>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0.5"/>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 val="ShortAnswer"/>
  <p:tag name="PROBLEMSCORE" val="0.5"/>
  <p:tag name="PROBLEMVOICEALLOWED" val="Fals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ShortAnswer"/>
  <p:tag name="PROBLEMSCORE" val="0.5"/>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彗星型模板">
  <a:themeElements>
    <a:clrScheme name="">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彗星型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2400" b="0"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2400" b="0"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14488</TotalTime>
  <Pages>0</Pages>
  <Words>1887</Words>
  <Characters>0</Characters>
  <Application>Microsoft Macintosh PowerPoint</Application>
  <DocSecurity>0</DocSecurity>
  <PresentationFormat>全屏显示(4:3)</PresentationFormat>
  <Lines>0</Lines>
  <Paragraphs>471</Paragraphs>
  <Slides>54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54</vt:i4>
      </vt:variant>
    </vt:vector>
  </HeadingPairs>
  <TitlesOfParts>
    <vt:vector size="69" baseType="lpstr">
      <vt:lpstr>华文楷体</vt:lpstr>
      <vt:lpstr>华文隶书</vt:lpstr>
      <vt:lpstr>华文细黑</vt:lpstr>
      <vt:lpstr>譁ｹ豁｣蟋壻ｽ・</vt:lpstr>
      <vt:lpstr>譁ｹ豁｣蟋壻ｽ・æ–¹æ­£å§šä½“</vt:lpstr>
      <vt:lpstr>隶书</vt:lpstr>
      <vt:lpstr>宋体</vt:lpstr>
      <vt:lpstr>Microsoft Yahei</vt:lpstr>
      <vt:lpstr>Arial</vt:lpstr>
      <vt:lpstr>Cambria Math</vt:lpstr>
      <vt:lpstr>Impact</vt:lpstr>
      <vt:lpstr>Lucida Calligraphy</vt:lpstr>
      <vt:lpstr>Times New Roman</vt:lpstr>
      <vt:lpstr>Wingdings</vt:lpstr>
      <vt:lpstr>彗星型模板</vt:lpstr>
      <vt:lpstr>清华大学计算机科学与技术系</vt:lpstr>
      <vt:lpstr>PowerPoint 演示文稿</vt:lpstr>
      <vt:lpstr>信号运算</vt:lpstr>
      <vt:lpstr>常规运算</vt:lpstr>
      <vt:lpstr>常规运算</vt:lpstr>
      <vt:lpstr>信号运算</vt:lpstr>
      <vt:lpstr>波形变换</vt:lpstr>
      <vt:lpstr>波形变换</vt:lpstr>
      <vt:lpstr>波形变换</vt:lpstr>
      <vt:lpstr>波形变换</vt:lpstr>
      <vt:lpstr>PowerPoint 演示文稿</vt:lpstr>
      <vt:lpstr>信号运算</vt:lpstr>
      <vt:lpstr>数学运算</vt:lpstr>
      <vt:lpstr>数学运算</vt:lpstr>
      <vt:lpstr>数学运算</vt:lpstr>
      <vt:lpstr>信号运算</vt:lpstr>
      <vt:lpstr>相互运算</vt:lpstr>
      <vt:lpstr>相互运算</vt:lpstr>
      <vt:lpstr>相互运算</vt:lpstr>
      <vt:lpstr>相互运算</vt:lpstr>
      <vt:lpstr>相互运算</vt:lpstr>
      <vt:lpstr>相互运算</vt:lpstr>
      <vt:lpstr>相互运算</vt:lpstr>
      <vt:lpstr>相互运算</vt:lpstr>
      <vt:lpstr>PowerPoint 演示文稿</vt:lpstr>
      <vt:lpstr>相互运算</vt:lpstr>
      <vt:lpstr>相互运算</vt:lpstr>
      <vt:lpstr>相互运算</vt:lpstr>
      <vt:lpstr>相互运算</vt:lpstr>
      <vt:lpstr>相互运算</vt:lpstr>
      <vt:lpstr>PowerPoint 演示文稿</vt:lpstr>
      <vt:lpstr>相互运算</vt:lpstr>
      <vt:lpstr>相互运算</vt:lpstr>
      <vt:lpstr>相互运算</vt:lpstr>
      <vt:lpstr>PowerPoint 演示文稿</vt:lpstr>
      <vt:lpstr>奇异信号</vt:lpstr>
      <vt:lpstr>奇异信号</vt:lpstr>
      <vt:lpstr>奇异信号</vt:lpstr>
      <vt:lpstr>奇异信号</vt:lpstr>
      <vt:lpstr>奇异信号</vt:lpstr>
      <vt:lpstr>奇异信号</vt:lpstr>
      <vt:lpstr>奇异信号</vt:lpstr>
      <vt:lpstr>奇异信号</vt:lpstr>
      <vt:lpstr>奇异信号</vt:lpstr>
      <vt:lpstr>奇异信号</vt:lpstr>
      <vt:lpstr>奇异信号</vt:lpstr>
      <vt:lpstr>奇异信号</vt:lpstr>
      <vt:lpstr>奇异信号</vt:lpstr>
      <vt:lpstr>奇异信号</vt:lpstr>
      <vt:lpstr>第二周作业</vt:lpstr>
      <vt:lpstr>PowerPoint 演示文稿</vt:lpstr>
      <vt:lpstr>复习参考1：课堂练习1波形变换</vt:lpstr>
      <vt:lpstr>复习参考2：卷积的结合律</vt:lpstr>
      <vt:lpstr>PowerPoint 演示文稿</vt:lpstr>
    </vt:vector>
  </TitlesOfParts>
  <Company>Speech Lab</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基本概念</dc:title>
  <dc:creator>Xu Mingxing</dc:creator>
  <cp:keywords>信号分类</cp:keywords>
  <cp:lastModifiedBy>Microsoft Office User</cp:lastModifiedBy>
  <cp:revision>3083</cp:revision>
  <cp:lastPrinted>2018-09-25T04:47:15Z</cp:lastPrinted>
  <dcterms:created xsi:type="dcterms:W3CDTF">2000-08-07T22:11:00Z</dcterms:created>
  <dcterms:modified xsi:type="dcterms:W3CDTF">2021-09-22T02:41:41Z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2052-9.1.0.4180</vt:lpwstr>
  </property>
</Properties>
</file>