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751" r:id="rId2"/>
    <p:sldMasterId id="2147483765" r:id="rId3"/>
    <p:sldMasterId id="2147483779" r:id="rId4"/>
    <p:sldMasterId id="2147483793" r:id="rId5"/>
  </p:sldMasterIdLst>
  <p:notesMasterIdLst>
    <p:notesMasterId r:id="rId41"/>
  </p:notesMasterIdLst>
  <p:handoutMasterIdLst>
    <p:handoutMasterId r:id="rId42"/>
  </p:handoutMasterIdLst>
  <p:sldIdLst>
    <p:sldId id="463" r:id="rId6"/>
    <p:sldId id="761" r:id="rId7"/>
    <p:sldId id="813" r:id="rId8"/>
    <p:sldId id="666" r:id="rId9"/>
    <p:sldId id="763" r:id="rId10"/>
    <p:sldId id="667" r:id="rId11"/>
    <p:sldId id="814" r:id="rId12"/>
    <p:sldId id="826" r:id="rId13"/>
    <p:sldId id="670" r:id="rId14"/>
    <p:sldId id="672" r:id="rId15"/>
    <p:sldId id="766" r:id="rId16"/>
    <p:sldId id="767" r:id="rId17"/>
    <p:sldId id="762" r:id="rId18"/>
    <p:sldId id="768" r:id="rId19"/>
    <p:sldId id="769" r:id="rId20"/>
    <p:sldId id="770" r:id="rId21"/>
    <p:sldId id="771" r:id="rId22"/>
    <p:sldId id="851" r:id="rId23"/>
    <p:sldId id="827" r:id="rId24"/>
    <p:sldId id="773" r:id="rId25"/>
    <p:sldId id="815" r:id="rId26"/>
    <p:sldId id="816" r:id="rId27"/>
    <p:sldId id="817" r:id="rId28"/>
    <p:sldId id="853" r:id="rId29"/>
    <p:sldId id="818" r:id="rId30"/>
    <p:sldId id="828" r:id="rId31"/>
    <p:sldId id="774" r:id="rId32"/>
    <p:sldId id="775" r:id="rId33"/>
    <p:sldId id="777" r:id="rId34"/>
    <p:sldId id="776" r:id="rId35"/>
    <p:sldId id="860" r:id="rId36"/>
    <p:sldId id="784" r:id="rId37"/>
    <p:sldId id="581" r:id="rId38"/>
    <p:sldId id="859" r:id="rId39"/>
    <p:sldId id="936" r:id="rId40"/>
  </p:sldIdLst>
  <p:sldSz cx="9144000" cy="6858000" type="screen4x3"/>
  <p:notesSz cx="6669088" cy="9820275"/>
  <p:defaultTextStyle>
    <a:defPPr>
      <a:defRPr lang="zh-CN"/>
    </a:defPPr>
    <a:lvl1pPr algn="l" rtl="0" eaLnBrk="0" fontAlgn="base" hangingPunct="0">
      <a:spcBef>
        <a:spcPct val="0"/>
      </a:spcBef>
      <a:spcAft>
        <a:spcPct val="0"/>
      </a:spcAft>
      <a:defRPr sz="2400" kern="1200">
        <a:solidFill>
          <a:srgbClr val="FFFF00"/>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FFFF00"/>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FFFF00"/>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FFFF00"/>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FFFF00"/>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rgbClr val="FFFF00"/>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rgbClr val="FFFF00"/>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rgbClr val="FFFF00"/>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rgbClr val="FFFF00"/>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840">
          <p15:clr>
            <a:srgbClr val="A4A3A4"/>
          </p15:clr>
        </p15:guide>
        <p15:guide id="2" orient="horz" pos="2640">
          <p15:clr>
            <a:srgbClr val="A4A3A4"/>
          </p15:clr>
        </p15:guide>
        <p15:guide id="3" orient="horz" pos="3060">
          <p15:clr>
            <a:srgbClr val="A4A3A4"/>
          </p15:clr>
        </p15:guide>
        <p15:guide id="4" orient="horz" pos="3456">
          <p15:clr>
            <a:srgbClr val="A4A3A4"/>
          </p15:clr>
        </p15:guide>
        <p15:guide id="5" orient="horz" pos="960">
          <p15:clr>
            <a:srgbClr val="A4A3A4"/>
          </p15:clr>
        </p15:guide>
        <p15:guide id="6" orient="horz" pos="1365">
          <p15:clr>
            <a:srgbClr val="A4A3A4"/>
          </p15:clr>
        </p15:guide>
        <p15:guide id="7" orient="horz" pos="1776">
          <p15:clr>
            <a:srgbClr val="A4A3A4"/>
          </p15:clr>
        </p15:guide>
        <p15:guide id="8" orient="horz" pos="2232">
          <p15:clr>
            <a:srgbClr val="A4A3A4"/>
          </p15:clr>
        </p15:guide>
        <p15:guide id="9" pos="3744">
          <p15:clr>
            <a:srgbClr val="A4A3A4"/>
          </p15:clr>
        </p15:guide>
        <p15:guide id="10" pos="1008">
          <p15:clr>
            <a:srgbClr val="A4A3A4"/>
          </p15:clr>
        </p15:guide>
        <p15:guide id="11" pos="1920">
          <p15:clr>
            <a:srgbClr val="A4A3A4"/>
          </p15:clr>
        </p15:guide>
        <p15:guide id="12" pos="28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21" autoAdjust="0"/>
    <p:restoredTop sz="92568" autoAdjust="0"/>
  </p:normalViewPr>
  <p:slideViewPr>
    <p:cSldViewPr snapToObjects="1">
      <p:cViewPr varScale="1">
        <p:scale>
          <a:sx n="127" d="100"/>
          <a:sy n="127" d="100"/>
        </p:scale>
        <p:origin x="2088" y="176"/>
      </p:cViewPr>
      <p:guideLst>
        <p:guide orient="horz" pos="3840"/>
        <p:guide orient="horz" pos="2640"/>
        <p:guide orient="horz" pos="3060"/>
        <p:guide orient="horz" pos="3456"/>
        <p:guide orient="horz" pos="960"/>
        <p:guide orient="horz" pos="1365"/>
        <p:guide orient="horz" pos="1776"/>
        <p:guide orient="horz" pos="2232"/>
        <p:guide pos="3744"/>
        <p:guide pos="1008"/>
        <p:guide pos="1920"/>
        <p:guide pos="286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Objects="1">
      <p:cViewPr varScale="1">
        <p:scale>
          <a:sx n="92" d="100"/>
          <a:sy n="92" d="100"/>
        </p:scale>
        <p:origin x="4480" y="192"/>
      </p:cViewPr>
      <p:guideLst/>
    </p:cSldViewPr>
  </p:notesViewPr>
  <p:gridSpacing cx="69848" cy="6984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0.wmf"/><Relationship Id="rId1" Type="http://schemas.openxmlformats.org/officeDocument/2006/relationships/image" Target="../media/image23.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7.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 Id="rId9"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5EB053A-7136-D040-BD26-0A069566D0D6}"/>
              </a:ext>
            </a:extLst>
          </p:cNvPr>
          <p:cNvSpPr>
            <a:spLocks noGrp="1"/>
          </p:cNvSpPr>
          <p:nvPr>
            <p:ph type="hdr" sz="quarter"/>
          </p:nvPr>
        </p:nvSpPr>
        <p:spPr>
          <a:xfrm>
            <a:off x="0" y="0"/>
            <a:ext cx="2889250" cy="492125"/>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2BF89DBA-F48C-D146-B186-C72505372995}"/>
              </a:ext>
            </a:extLst>
          </p:cNvPr>
          <p:cNvSpPr>
            <a:spLocks noGrp="1"/>
          </p:cNvSpPr>
          <p:nvPr>
            <p:ph type="dt" sz="quarter" idx="1"/>
          </p:nvPr>
        </p:nvSpPr>
        <p:spPr>
          <a:xfrm>
            <a:off x="3778250" y="0"/>
            <a:ext cx="2889250" cy="492125"/>
          </a:xfrm>
          <a:prstGeom prst="rect">
            <a:avLst/>
          </a:prstGeom>
        </p:spPr>
        <p:txBody>
          <a:bodyPr vert="horz" lIns="91440" tIns="45720" rIns="91440" bIns="45720" rtlCol="0"/>
          <a:lstStyle>
            <a:lvl1pPr algn="r">
              <a:defRPr sz="1200"/>
            </a:lvl1pPr>
          </a:lstStyle>
          <a:p>
            <a:fld id="{F331D40A-7124-7E49-839C-E6C44814DE37}" type="datetimeFigureOut">
              <a:rPr kumimoji="1" lang="zh-CN" altLang="en-US" smtClean="0"/>
              <a:t>2021/10/14</a:t>
            </a:fld>
            <a:endParaRPr kumimoji="1" lang="zh-CN" altLang="en-US"/>
          </a:p>
        </p:txBody>
      </p:sp>
      <p:sp>
        <p:nvSpPr>
          <p:cNvPr id="4" name="页脚占位符 3">
            <a:extLst>
              <a:ext uri="{FF2B5EF4-FFF2-40B4-BE49-F238E27FC236}">
                <a16:creationId xmlns:a16="http://schemas.microsoft.com/office/drawing/2014/main" id="{EA30EDCA-F5CB-A643-A744-EB8990877B12}"/>
              </a:ext>
            </a:extLst>
          </p:cNvPr>
          <p:cNvSpPr>
            <a:spLocks noGrp="1"/>
          </p:cNvSpPr>
          <p:nvPr>
            <p:ph type="ftr" sz="quarter" idx="2"/>
          </p:nvPr>
        </p:nvSpPr>
        <p:spPr>
          <a:xfrm>
            <a:off x="0" y="9328150"/>
            <a:ext cx="2889250" cy="492125"/>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9A3F1B0A-1967-C946-BB4A-D7C494A8ADFB}"/>
              </a:ext>
            </a:extLst>
          </p:cNvPr>
          <p:cNvSpPr>
            <a:spLocks noGrp="1"/>
          </p:cNvSpPr>
          <p:nvPr>
            <p:ph type="sldNum" sz="quarter" idx="3"/>
          </p:nvPr>
        </p:nvSpPr>
        <p:spPr>
          <a:xfrm>
            <a:off x="3778250" y="9328150"/>
            <a:ext cx="2889250" cy="492125"/>
          </a:xfrm>
          <a:prstGeom prst="rect">
            <a:avLst/>
          </a:prstGeom>
        </p:spPr>
        <p:txBody>
          <a:bodyPr vert="horz" lIns="91440" tIns="45720" rIns="91440" bIns="45720" rtlCol="0" anchor="b"/>
          <a:lstStyle>
            <a:lvl1pPr algn="r">
              <a:defRPr sz="1200"/>
            </a:lvl1pPr>
          </a:lstStyle>
          <a:p>
            <a:fld id="{E7C98CCF-3622-064A-AD14-0E4DF2AE5431}" type="slidenum">
              <a:rPr kumimoji="1" lang="zh-CN" altLang="en-US" smtClean="0"/>
              <a:t>‹#›</a:t>
            </a:fld>
            <a:endParaRPr kumimoji="1" lang="zh-CN" altLang="en-US"/>
          </a:p>
        </p:txBody>
      </p:sp>
    </p:spTree>
    <p:extLst>
      <p:ext uri="{BB962C8B-B14F-4D97-AF65-F5344CB8AC3E}">
        <p14:creationId xmlns:p14="http://schemas.microsoft.com/office/powerpoint/2010/main" val="4085752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idx="4294967295"/>
          </p:nvPr>
        </p:nvSpPr>
        <p:spPr bwMode="auto">
          <a:xfrm>
            <a:off x="0" y="0"/>
            <a:ext cx="2889250" cy="490538"/>
          </a:xfrm>
          <a:prstGeom prst="rect">
            <a:avLst/>
          </a:prstGeom>
          <a:noFill/>
          <a:ln>
            <a:noFill/>
          </a:ln>
        </p:spPr>
        <p:txBody>
          <a:bodyPr vert="horz" wrap="square" lIns="91440" tIns="45720" rIns="91440" bIns="45720" numCol="1" anchor="t" anchorCtr="0" compatLnSpc="1">
            <a:prstTxWarp prst="textNoShape">
              <a:avLst/>
            </a:prstTxWarp>
          </a:bodyPr>
          <a:lstStyle>
            <a:lvl1pPr algn="l" eaLnBrk="1" hangingPunct="1">
              <a:buFont typeface="Arial" panose="020B0604020202020204" pitchFamily="34" charset="0"/>
              <a:buNone/>
              <a:defRPr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zh-CN"/>
          </a:p>
        </p:txBody>
      </p:sp>
      <p:sp>
        <p:nvSpPr>
          <p:cNvPr id="6147" name="Rectangle 3"/>
          <p:cNvSpPr>
            <a:spLocks noGrp="1" noChangeArrowheads="1"/>
          </p:cNvSpPr>
          <p:nvPr>
            <p:ph type="dt" idx="1"/>
          </p:nvPr>
        </p:nvSpPr>
        <p:spPr bwMode="auto">
          <a:xfrm>
            <a:off x="3779838" y="0"/>
            <a:ext cx="2889250" cy="490538"/>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zh-CN"/>
          </a:p>
        </p:txBody>
      </p:sp>
      <p:sp>
        <p:nvSpPr>
          <p:cNvPr id="4100" name="Rectangle 4"/>
          <p:cNvSpPr>
            <a:spLocks noGrp="1" noRot="1" noChangeAspect="1" noChangeArrowheads="1"/>
          </p:cNvSpPr>
          <p:nvPr>
            <p:ph type="sldImg" idx="2"/>
          </p:nvPr>
        </p:nvSpPr>
        <p:spPr bwMode="auto">
          <a:xfrm>
            <a:off x="879475" y="736600"/>
            <a:ext cx="4910138"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2469" name="Rectangle 5"/>
          <p:cNvSpPr>
            <a:spLocks noGrp="1" noRot="1" noChangeAspect="1" noChangeArrowheads="1"/>
          </p:cNvSpPr>
          <p:nvPr/>
        </p:nvSpPr>
        <p:spPr bwMode="auto">
          <a:xfrm>
            <a:off x="889000" y="4664075"/>
            <a:ext cx="48910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defRPr sz="2400">
                <a:solidFill>
                  <a:srgbClr val="FFFF00"/>
                </a:solidFill>
                <a:latin typeface="Times New Roman" panose="02020603050405020304" pitchFamily="18" charset="0"/>
                <a:ea typeface="宋体" panose="02010600030101010101" pitchFamily="2" charset="-122"/>
              </a:defRPr>
            </a:lvl1pPr>
            <a:lvl2pPr marL="742950" indent="-285750" defTabSz="0">
              <a:defRPr sz="2400">
                <a:solidFill>
                  <a:srgbClr val="FFFF00"/>
                </a:solidFill>
                <a:latin typeface="Times New Roman" panose="02020603050405020304" pitchFamily="18" charset="0"/>
                <a:ea typeface="宋体" panose="02010600030101010101" pitchFamily="2" charset="-122"/>
              </a:defRPr>
            </a:lvl2pPr>
            <a:lvl3pPr marL="1143000" indent="-228600" defTabSz="0">
              <a:defRPr sz="2400">
                <a:solidFill>
                  <a:srgbClr val="FFFF00"/>
                </a:solidFill>
                <a:latin typeface="Times New Roman" panose="02020603050405020304" pitchFamily="18" charset="0"/>
                <a:ea typeface="宋体" panose="02010600030101010101" pitchFamily="2" charset="-122"/>
              </a:defRPr>
            </a:lvl3pPr>
            <a:lvl4pPr marL="1600200" indent="-228600" defTabSz="0">
              <a:defRPr sz="2400">
                <a:solidFill>
                  <a:srgbClr val="FFFF00"/>
                </a:solidFill>
                <a:latin typeface="Times New Roman" panose="02020603050405020304" pitchFamily="18" charset="0"/>
                <a:ea typeface="宋体" panose="02010600030101010101" pitchFamily="2" charset="-122"/>
              </a:defRPr>
            </a:lvl4pPr>
            <a:lvl5pPr marL="2057400" indent="-228600" defTabSz="0">
              <a:defRPr sz="2400">
                <a:solidFill>
                  <a:srgbClr val="FFFF00"/>
                </a:solidFill>
                <a:latin typeface="Times New Roman" panose="02020603050405020304" pitchFamily="18" charset="0"/>
                <a:ea typeface="宋体" panose="02010600030101010101" pitchFamily="2" charset="-122"/>
              </a:defRPr>
            </a:lvl5pPr>
            <a:lvl6pPr marL="2514600" indent="-228600" defTabSz="0" eaLnBrk="0" fontAlgn="base" hangingPunct="0">
              <a:spcBef>
                <a:spcPct val="0"/>
              </a:spcBef>
              <a:spcAft>
                <a:spcPct val="0"/>
              </a:spcAft>
              <a:defRPr sz="2400">
                <a:solidFill>
                  <a:srgbClr val="FFFF00"/>
                </a:solidFill>
                <a:latin typeface="Times New Roman" panose="02020603050405020304" pitchFamily="18" charset="0"/>
                <a:ea typeface="宋体" panose="02010600030101010101" pitchFamily="2" charset="-122"/>
              </a:defRPr>
            </a:lvl6pPr>
            <a:lvl7pPr marL="2971800" indent="-228600" defTabSz="0" eaLnBrk="0" fontAlgn="base" hangingPunct="0">
              <a:spcBef>
                <a:spcPct val="0"/>
              </a:spcBef>
              <a:spcAft>
                <a:spcPct val="0"/>
              </a:spcAft>
              <a:defRPr sz="2400">
                <a:solidFill>
                  <a:srgbClr val="FFFF00"/>
                </a:solidFill>
                <a:latin typeface="Times New Roman" panose="02020603050405020304" pitchFamily="18" charset="0"/>
                <a:ea typeface="宋体" panose="02010600030101010101" pitchFamily="2" charset="-122"/>
              </a:defRPr>
            </a:lvl7pPr>
            <a:lvl8pPr marL="3429000" indent="-228600" defTabSz="0" eaLnBrk="0" fontAlgn="base" hangingPunct="0">
              <a:spcBef>
                <a:spcPct val="0"/>
              </a:spcBef>
              <a:spcAft>
                <a:spcPct val="0"/>
              </a:spcAft>
              <a:defRPr sz="2400">
                <a:solidFill>
                  <a:srgbClr val="FFFF00"/>
                </a:solidFill>
                <a:latin typeface="Times New Roman" panose="02020603050405020304" pitchFamily="18" charset="0"/>
                <a:ea typeface="宋体" panose="02010600030101010101" pitchFamily="2" charset="-122"/>
              </a:defRPr>
            </a:lvl8pPr>
            <a:lvl9pPr marL="3886200" indent="-228600" defTabSz="0" eaLnBrk="0" fontAlgn="base" hangingPunct="0">
              <a:spcBef>
                <a:spcPct val="0"/>
              </a:spcBef>
              <a:spcAft>
                <a:spcPct val="0"/>
              </a:spcAft>
              <a:defRPr sz="2400">
                <a:solidFill>
                  <a:srgbClr val="FFFF00"/>
                </a:solidFill>
                <a:latin typeface="Times New Roman" panose="02020603050405020304" pitchFamily="18" charset="0"/>
                <a:ea typeface="宋体" panose="02010600030101010101" pitchFamily="2" charset="-122"/>
              </a:defRPr>
            </a:lvl9pPr>
          </a:lstStyle>
          <a:p>
            <a:pPr>
              <a:spcBef>
                <a:spcPct val="30000"/>
              </a:spcBef>
              <a:defRPr/>
            </a:pPr>
            <a:r>
              <a:rPr lang="zh-CN" altLang="en-US" sz="1200">
                <a:solidFill>
                  <a:schemeClr val="tx1"/>
                </a:solidFill>
                <a:latin typeface="Arial" panose="020B0604020202020204" pitchFamily="34" charset="0"/>
              </a:rPr>
              <a:t>单击此处编辑母版文本样式</a:t>
            </a:r>
            <a:endParaRPr lang="en-US" altLang="zh-CN" sz="1200">
              <a:solidFill>
                <a:schemeClr val="tx1"/>
              </a:solidFill>
              <a:latin typeface="Arial" panose="020B0604020202020204" pitchFamily="34" charset="0"/>
            </a:endParaRPr>
          </a:p>
          <a:p>
            <a:pPr>
              <a:spcBef>
                <a:spcPct val="30000"/>
              </a:spcBef>
              <a:defRPr/>
            </a:pPr>
            <a:r>
              <a:rPr lang="zh-CN" altLang="en-US" sz="1200">
                <a:solidFill>
                  <a:schemeClr val="tx1"/>
                </a:solidFill>
                <a:latin typeface="Arial" panose="020B0604020202020204" pitchFamily="34" charset="0"/>
              </a:rPr>
              <a:t>第二级</a:t>
            </a:r>
            <a:endParaRPr lang="en-US" altLang="zh-CN" sz="1200">
              <a:solidFill>
                <a:schemeClr val="tx1"/>
              </a:solidFill>
              <a:latin typeface="Arial" panose="020B0604020202020204" pitchFamily="34" charset="0"/>
            </a:endParaRPr>
          </a:p>
          <a:p>
            <a:pPr>
              <a:spcBef>
                <a:spcPct val="30000"/>
              </a:spcBef>
              <a:defRPr/>
            </a:pPr>
            <a:r>
              <a:rPr lang="zh-CN" altLang="en-US" sz="1200">
                <a:solidFill>
                  <a:schemeClr val="tx1"/>
                </a:solidFill>
                <a:latin typeface="Arial" panose="020B0604020202020204" pitchFamily="34" charset="0"/>
              </a:rPr>
              <a:t>第三级</a:t>
            </a:r>
            <a:endParaRPr lang="en-US" altLang="zh-CN" sz="1200">
              <a:solidFill>
                <a:schemeClr val="tx1"/>
              </a:solidFill>
              <a:latin typeface="Arial" panose="020B0604020202020204" pitchFamily="34" charset="0"/>
            </a:endParaRPr>
          </a:p>
          <a:p>
            <a:pPr>
              <a:spcBef>
                <a:spcPct val="30000"/>
              </a:spcBef>
              <a:defRPr/>
            </a:pPr>
            <a:r>
              <a:rPr lang="zh-CN" altLang="en-US" sz="1200">
                <a:solidFill>
                  <a:schemeClr val="tx1"/>
                </a:solidFill>
                <a:latin typeface="Arial" panose="020B0604020202020204" pitchFamily="34" charset="0"/>
              </a:rPr>
              <a:t>第四级</a:t>
            </a:r>
            <a:endParaRPr lang="en-US" altLang="zh-CN" sz="1200">
              <a:solidFill>
                <a:schemeClr val="tx1"/>
              </a:solidFill>
              <a:latin typeface="Arial" panose="020B0604020202020204" pitchFamily="34" charset="0"/>
            </a:endParaRPr>
          </a:p>
          <a:p>
            <a:pPr>
              <a:spcBef>
                <a:spcPct val="30000"/>
              </a:spcBef>
              <a:defRPr/>
            </a:pPr>
            <a:r>
              <a:rPr lang="zh-CN" altLang="en-US" sz="1200">
                <a:solidFill>
                  <a:schemeClr val="tx1"/>
                </a:solidFill>
                <a:latin typeface="Arial" panose="020B0604020202020204" pitchFamily="34" charset="0"/>
              </a:rPr>
              <a:t>第五级</a:t>
            </a:r>
          </a:p>
        </p:txBody>
      </p:sp>
      <p:sp>
        <p:nvSpPr>
          <p:cNvPr id="6150" name="Rectangle 6"/>
          <p:cNvSpPr>
            <a:spLocks noGrp="1" noChangeArrowheads="1"/>
          </p:cNvSpPr>
          <p:nvPr>
            <p:ph type="ftr" sz="quarter" idx="4"/>
          </p:nvPr>
        </p:nvSpPr>
        <p:spPr bwMode="auto">
          <a:xfrm>
            <a:off x="0" y="9329738"/>
            <a:ext cx="2889250" cy="490537"/>
          </a:xfrm>
          <a:prstGeom prst="rect">
            <a:avLst/>
          </a:prstGeom>
          <a:noFill/>
          <a:ln>
            <a:noFill/>
          </a:ln>
        </p:spPr>
        <p:txBody>
          <a:bodyPr vert="horz" wrap="square" lIns="91440" tIns="45720" rIns="91440" bIns="45720" numCol="1" anchor="b" anchorCtr="0" compatLnSpc="1">
            <a:prstTxWarp prst="textNoShape">
              <a:avLst/>
            </a:prstTxWarp>
          </a:bodyPr>
          <a:lstStyle>
            <a:lvl1pPr algn="l" eaLnBrk="1" hangingPunct="1">
              <a:buFont typeface="Arial" panose="020B0604020202020204" pitchFamily="34" charset="0"/>
              <a:buNone/>
              <a:defRPr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zh-CN"/>
          </a:p>
        </p:txBody>
      </p:sp>
      <p:sp>
        <p:nvSpPr>
          <p:cNvPr id="6151" name="Rectangle 7"/>
          <p:cNvSpPr>
            <a:spLocks noGrp="1" noChangeArrowheads="1"/>
          </p:cNvSpPr>
          <p:nvPr>
            <p:ph type="sldNum" sz="quarter" idx="5"/>
          </p:nvPr>
        </p:nvSpPr>
        <p:spPr bwMode="auto">
          <a:xfrm>
            <a:off x="3779838" y="9329738"/>
            <a:ext cx="2889250" cy="490537"/>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mtClean="0">
                <a:ea typeface="方正姚体" panose="02010601030101010101" pitchFamily="2" charset="-122"/>
              </a:defRPr>
            </a:lvl1pPr>
          </a:lstStyle>
          <a:p>
            <a:pPr>
              <a:defRPr/>
            </a:pPr>
            <a:fld id="{29D306B5-AF59-41F6-B97B-EC699ACE40CD}" type="slidenum">
              <a:rPr lang="en-US" altLang="zh-CN"/>
              <a:pPr>
                <a:defRPr/>
              </a:pPr>
              <a:t>‹#›</a:t>
            </a:fld>
            <a:endParaRPr lang="en-US" altLang="zh-CN" sz="1200">
              <a:solidFill>
                <a:schemeClr val="tx1"/>
              </a:solidFill>
              <a:ea typeface="宋体" panose="02010600030101010101" pitchFamily="2" charset="-122"/>
            </a:endParaRPr>
          </a:p>
        </p:txBody>
      </p:sp>
    </p:spTree>
    <p:extLst>
      <p:ext uri="{BB962C8B-B14F-4D97-AF65-F5344CB8AC3E}">
        <p14:creationId xmlns:p14="http://schemas.microsoft.com/office/powerpoint/2010/main" val="4234182691"/>
      </p:ext>
    </p:extLst>
  </p:cSld>
  <p:clrMap bg1="dk2" tx1="lt1" bg2="dk1" tx2="lt2" accent1="accent1" accent2="accent2" accent3="accent3" accent4="accent4" accent5="accent5" accent6="accent6" hlink="hlink" folHlink="folHlink"/>
  <p:notesStyle>
    <a:lvl1pPr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charset="0"/>
      </a:defRPr>
    </a:lvl1pPr>
    <a:lvl2pPr marL="4572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6750" y="4725988"/>
            <a:ext cx="5335588" cy="38671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9D306B5-AF59-41F6-B97B-EC699ACE40CD}" type="slidenum">
              <a:rPr lang="en-US" altLang="zh-CN" smtClean="0"/>
              <a:pPr>
                <a:defRPr/>
              </a:pPr>
              <a:t>1</a:t>
            </a:fld>
            <a:endParaRPr lang="en-US" altLang="zh-CN" sz="1200">
              <a:solidFill>
                <a:schemeClr val="tx1"/>
              </a:solidFill>
              <a:ea typeface="宋体" panose="02010600030101010101" pitchFamily="2" charset="-122"/>
            </a:endParaRPr>
          </a:p>
        </p:txBody>
      </p:sp>
    </p:spTree>
    <p:extLst>
      <p:ext uri="{BB962C8B-B14F-4D97-AF65-F5344CB8AC3E}">
        <p14:creationId xmlns:p14="http://schemas.microsoft.com/office/powerpoint/2010/main" val="378035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11</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2040199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12</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2342613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14</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1981545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15</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1027111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16</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3304257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17</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2332648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19</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564134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20</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3086208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150" y="9329261"/>
            <a:ext cx="2889938" cy="49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algn="r" eaLnBrk="1" hangingPunct="1">
              <a:spcBef>
                <a:spcPct val="0"/>
              </a:spcBef>
            </a:pPr>
            <a:fld id="{719B7FDA-AE7B-4719-B151-A700C31D2009}" type="slidenum">
              <a:rPr lang="zh-CN" altLang="en-US" smtClean="0">
                <a:solidFill>
                  <a:prstClr val="black"/>
                </a:solidFill>
              </a:rPr>
              <a:pPr algn="r" eaLnBrk="1" hangingPunct="1">
                <a:spcBef>
                  <a:spcPct val="0"/>
                </a:spcBef>
              </a:pPr>
              <a:t>21</a:t>
            </a:fld>
            <a:endParaRPr lang="en-US" altLang="zh-CN">
              <a:solidFill>
                <a:prstClr val="black"/>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666909" y="4664631"/>
            <a:ext cx="5335270" cy="44191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连续的信号离散了，离散本身是近似性，但为什么满足了奈奎斯特抽样定理，信号就能做到</a:t>
            </a:r>
            <a:r>
              <a:rPr lang="en-US" altLang="zh-CN"/>
              <a:t>100%</a:t>
            </a:r>
            <a:r>
              <a:rPr lang="zh-CN" altLang="en-US"/>
              <a:t>不失真呢？</a:t>
            </a:r>
            <a:endParaRPr lang="en-US" altLang="zh-CN"/>
          </a:p>
          <a:p>
            <a:pPr eaLnBrk="1" hangingPunct="1"/>
            <a:endParaRPr lang="zh-CN" altLang="en-US"/>
          </a:p>
        </p:txBody>
      </p:sp>
    </p:spTree>
    <p:extLst>
      <p:ext uri="{BB962C8B-B14F-4D97-AF65-F5344CB8AC3E}">
        <p14:creationId xmlns:p14="http://schemas.microsoft.com/office/powerpoint/2010/main" val="1060374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779150" y="9329261"/>
            <a:ext cx="2889938" cy="49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algn="r" eaLnBrk="1" hangingPunct="1">
              <a:spcBef>
                <a:spcPct val="0"/>
              </a:spcBef>
            </a:pPr>
            <a:fld id="{977E13B3-B2F5-4D77-B1E2-6D22DAE6FA99}" type="slidenum">
              <a:rPr lang="zh-CN" altLang="en-US" smtClean="0">
                <a:solidFill>
                  <a:prstClr val="black"/>
                </a:solidFill>
              </a:rPr>
              <a:pPr algn="r" eaLnBrk="1" hangingPunct="1">
                <a:spcBef>
                  <a:spcPct val="0"/>
                </a:spcBef>
              </a:pPr>
              <a:t>22</a:t>
            </a:fld>
            <a:endParaRPr lang="en-US" altLang="zh-CN">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666909" y="4664631"/>
            <a:ext cx="5335270" cy="44191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混叠的定义：离散信号的谱发生相互重叠的现象称之为混叠</a:t>
            </a:r>
            <a:endParaRPr lang="en-US" altLang="zh-CN"/>
          </a:p>
          <a:p>
            <a:pPr eaLnBrk="1" hangingPunct="1">
              <a:spcBef>
                <a:spcPct val="0"/>
              </a:spcBef>
            </a:pPr>
            <a:r>
              <a:rPr lang="zh-CN" altLang="en-US"/>
              <a:t>发生混叠之后，信号的频谱变成什么样了呢？我们来看一个具体的例子</a:t>
            </a:r>
            <a:endParaRPr lang="en-US" altLang="zh-CN"/>
          </a:p>
          <a:p>
            <a:pPr eaLnBrk="1" hangingPunct="1">
              <a:spcBef>
                <a:spcPct val="0"/>
              </a:spcBef>
            </a:pPr>
            <a:r>
              <a:rPr lang="zh-CN" altLang="en-US"/>
              <a:t>是不满足抽样定理时信号频域的几何解释</a:t>
            </a:r>
            <a:endParaRPr lang="en-US" altLang="zh-CN"/>
          </a:p>
          <a:p>
            <a:pPr eaLnBrk="1" hangingPunct="1">
              <a:spcBef>
                <a:spcPct val="0"/>
              </a:spcBef>
            </a:pPr>
            <a:r>
              <a:rPr lang="zh-CN" altLang="en-US"/>
              <a:t>混叠并非信息丢失，而是分不开</a:t>
            </a:r>
            <a:endParaRPr lang="zh-CN" altLang="el-GR"/>
          </a:p>
          <a:p>
            <a:pPr eaLnBrk="1" hangingPunct="1"/>
            <a:endParaRPr lang="zh-CN" altLang="en-US"/>
          </a:p>
        </p:txBody>
      </p:sp>
    </p:spTree>
    <p:extLst>
      <p:ext uri="{BB962C8B-B14F-4D97-AF65-F5344CB8AC3E}">
        <p14:creationId xmlns:p14="http://schemas.microsoft.com/office/powerpoint/2010/main" val="1278182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a:spcBef>
                <a:spcPct val="0"/>
              </a:spcBef>
            </a:pPr>
            <a:fld id="{BD1AB802-F796-4186-AA4E-688FF506FB45}" type="slidenum">
              <a:rPr lang="zh-CN" altLang="en-US">
                <a:solidFill>
                  <a:prstClr val="black"/>
                </a:solidFill>
              </a:rPr>
              <a:pPr>
                <a:spcBef>
                  <a:spcPct val="0"/>
                </a:spcBef>
              </a:pPr>
              <a:t>3</a:t>
            </a:fld>
            <a:endParaRPr lang="en-US" altLang="zh-CN">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666909" y="4664631"/>
            <a:ext cx="5335270" cy="44191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584048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a:spcBef>
                <a:spcPct val="0"/>
              </a:spcBef>
            </a:pPr>
            <a:fld id="{C3931F30-A451-44B0-8C1D-CC414CFFBBD8}" type="slidenum">
              <a:rPr lang="zh-CN" altLang="en-US">
                <a:solidFill>
                  <a:srgbClr val="000000"/>
                </a:solidFill>
              </a:rPr>
              <a:pPr>
                <a:spcBef>
                  <a:spcPct val="0"/>
                </a:spcBef>
              </a:pPr>
              <a:t>23</a:t>
            </a:fld>
            <a:endParaRPr lang="en-US" altLang="zh-CN">
              <a:solidFill>
                <a:srgbClr val="000000"/>
              </a:solidFill>
            </a:endParaRPr>
          </a:p>
        </p:txBody>
      </p:sp>
      <p:sp>
        <p:nvSpPr>
          <p:cNvPr id="65539" name="Rectangle 7"/>
          <p:cNvSpPr txBox="1">
            <a:spLocks noGrp="1" noChangeArrowheads="1"/>
          </p:cNvSpPr>
          <p:nvPr/>
        </p:nvSpPr>
        <p:spPr bwMode="auto">
          <a:xfrm>
            <a:off x="3779150" y="9329261"/>
            <a:ext cx="2889938" cy="49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algn="r">
              <a:spcBef>
                <a:spcPct val="0"/>
              </a:spcBef>
            </a:pPr>
            <a:fld id="{A7A4AD50-95D8-49E6-B8E8-6B063720813F}" type="slidenum">
              <a:rPr lang="zh-CN" altLang="en-US" smtClean="0">
                <a:solidFill>
                  <a:srgbClr val="000000"/>
                </a:solidFill>
              </a:rPr>
              <a:pPr algn="r">
                <a:spcBef>
                  <a:spcPct val="0"/>
                </a:spcBef>
              </a:pPr>
              <a:t>23</a:t>
            </a:fld>
            <a:endParaRPr lang="en-US" altLang="zh-CN">
              <a:solidFill>
                <a:srgbClr val="000000"/>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xfrm>
            <a:off x="666909" y="4664631"/>
            <a:ext cx="5335270" cy="44191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33549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779150" y="9329261"/>
            <a:ext cx="2889938" cy="49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algn="r">
              <a:spcBef>
                <a:spcPct val="0"/>
              </a:spcBef>
            </a:pPr>
            <a:fld id="{01654310-3569-4380-866C-4F4540B90576}" type="slidenum">
              <a:rPr lang="zh-CN" altLang="en-US" smtClean="0">
                <a:solidFill>
                  <a:srgbClr val="000000"/>
                </a:solidFill>
              </a:rPr>
              <a:pPr algn="r">
                <a:spcBef>
                  <a:spcPct val="0"/>
                </a:spcBef>
              </a:pPr>
              <a:t>25</a:t>
            </a:fld>
            <a:endParaRPr lang="en-US" altLang="zh-CN">
              <a:solidFill>
                <a:srgbClr val="000000"/>
              </a:solidFill>
            </a:endParaRPr>
          </a:p>
        </p:txBody>
      </p:sp>
      <p:sp>
        <p:nvSpPr>
          <p:cNvPr id="66563" name="Rectangle 7"/>
          <p:cNvSpPr txBox="1">
            <a:spLocks noGrp="1" noChangeArrowheads="1"/>
          </p:cNvSpPr>
          <p:nvPr/>
        </p:nvSpPr>
        <p:spPr bwMode="auto">
          <a:xfrm>
            <a:off x="3779150" y="9329261"/>
            <a:ext cx="2889938" cy="49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algn="r">
              <a:spcBef>
                <a:spcPct val="0"/>
              </a:spcBef>
            </a:pPr>
            <a:fld id="{7A1CD0BA-F068-40C8-BAF7-3EE5862CAE42}" type="slidenum">
              <a:rPr lang="zh-CN" altLang="en-US" smtClean="0">
                <a:solidFill>
                  <a:srgbClr val="000000"/>
                </a:solidFill>
              </a:rPr>
              <a:pPr algn="r">
                <a:spcBef>
                  <a:spcPct val="0"/>
                </a:spcBef>
              </a:pPr>
              <a:t>25</a:t>
            </a:fld>
            <a:endParaRPr lang="en-US" altLang="zh-CN">
              <a:solidFill>
                <a:srgbClr val="000000"/>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xfrm>
            <a:off x="666909" y="4664631"/>
            <a:ext cx="5335270" cy="44191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44442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666909" y="4664631"/>
            <a:ext cx="5335270" cy="44191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27</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r>
              <a:rPr lang="zh-CN" altLang="en-US" dirty="0"/>
              <a:t>修改下标</a:t>
            </a:r>
            <a:r>
              <a:rPr lang="en-US" altLang="zh-CN" dirty="0"/>
              <a:t>P</a:t>
            </a:r>
            <a:endParaRPr lang="zh-CN" altLang="zh-CN" dirty="0"/>
          </a:p>
        </p:txBody>
      </p:sp>
    </p:spTree>
    <p:extLst>
      <p:ext uri="{BB962C8B-B14F-4D97-AF65-F5344CB8AC3E}">
        <p14:creationId xmlns:p14="http://schemas.microsoft.com/office/powerpoint/2010/main" val="896887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28</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2473724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29</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1153037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30</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1485814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defRPr/>
            </a:pPr>
            <a:r>
              <a:rPr lang="zh-CN" altLang="en-US" dirty="0">
                <a:ea typeface="宋体" pitchFamily="2" charset="-122"/>
              </a:rPr>
              <a:t>是不是所有问题都能够用部分认识整体呢？不是这样的，像近代发展起来的系统工程就必须用整体认识整体，这一点大家课下可以学习思考</a:t>
            </a:r>
          </a:p>
          <a:p>
            <a:pPr marL="228600" indent="-228600">
              <a:defRPr/>
            </a:pPr>
            <a:endParaRPr lang="en-US" altLang="zh-CN" dirty="0">
              <a:ea typeface="宋体" pitchFamily="2" charset="-122"/>
            </a:endParaRPr>
          </a:p>
          <a:p>
            <a:pPr marL="228600" indent="-228600">
              <a:defRPr/>
            </a:pPr>
            <a:endParaRPr lang="en-US" altLang="zh-CN" dirty="0">
              <a:ea typeface="宋体" pitchFamily="2" charset="-122"/>
            </a:endParaRPr>
          </a:p>
          <a:p>
            <a:pPr marL="228600" indent="-228600">
              <a:defRPr/>
            </a:pPr>
            <a:endParaRPr lang="en-US" altLang="zh-CN" dirty="0">
              <a:ea typeface="宋体" pitchFamily="2" charset="-122"/>
            </a:endParaRPr>
          </a:p>
          <a:p>
            <a:pPr marL="228600" indent="-228600">
              <a:defRPr/>
            </a:pPr>
            <a:r>
              <a:rPr lang="zh-CN" altLang="en-US" dirty="0">
                <a:ea typeface="宋体" pitchFamily="2" charset="-122"/>
              </a:rPr>
              <a:t>知识层面：</a:t>
            </a:r>
          </a:p>
          <a:p>
            <a:pPr marL="228600" indent="-228600">
              <a:defRPr/>
            </a:pPr>
            <a:r>
              <a:rPr lang="zh-CN" altLang="en-US" dirty="0">
                <a:ea typeface="宋体" pitchFamily="2" charset="-122"/>
              </a:rPr>
              <a:t>从知识层面怎么来进行小结？一定要回到基本概念、基本理论和基本方法这三基上进行小结</a:t>
            </a:r>
          </a:p>
          <a:p>
            <a:pPr marL="228600" indent="-228600">
              <a:defRPr/>
            </a:pPr>
            <a:r>
              <a:rPr lang="zh-CN" altLang="en-US" dirty="0">
                <a:ea typeface="宋体" pitchFamily="2" charset="-122"/>
              </a:rPr>
              <a:t>基本概念（抽样和混叠），而抽样既是基本概念也是基本方法</a:t>
            </a:r>
          </a:p>
          <a:p>
            <a:pPr marL="228600" indent="-228600">
              <a:defRPr/>
            </a:pPr>
            <a:r>
              <a:rPr lang="zh-CN" altLang="en-US" dirty="0">
                <a:ea typeface="宋体" pitchFamily="2" charset="-122"/>
              </a:rPr>
              <a:t>基本理论：奈奎斯特抽样定理及其限定条件。在频带受限这一限定条件中，我们强调了混叠的基本概念</a:t>
            </a:r>
          </a:p>
          <a:p>
            <a:pPr marL="228600" indent="-228600">
              <a:defRPr/>
            </a:pPr>
            <a:r>
              <a:rPr lang="zh-CN" altLang="en-US" dirty="0">
                <a:ea typeface="宋体" pitchFamily="2" charset="-122"/>
              </a:rPr>
              <a:t>其中，抽样即作为基本概念也作为基本方法，它的应用非常广泛。本课程主要探讨音频。。。</a:t>
            </a:r>
          </a:p>
          <a:p>
            <a:pPr marL="228600" indent="-228600">
              <a:defRPr/>
            </a:pPr>
            <a:endParaRPr lang="zh-CN" altLang="en-US" dirty="0">
              <a:ea typeface="宋体" pitchFamily="2" charset="-122"/>
            </a:endParaRPr>
          </a:p>
          <a:p>
            <a:pPr marL="228600" indent="-228600">
              <a:defRPr/>
            </a:pPr>
            <a:r>
              <a:rPr lang="zh-CN" altLang="en-US" dirty="0">
                <a:ea typeface="宋体" pitchFamily="2" charset="-122"/>
              </a:rPr>
              <a:t>从上一届你们的师兄提出的问题来看，最可贵的就是学习方法就是学会提出问题！</a:t>
            </a:r>
          </a:p>
          <a:p>
            <a:pPr marL="228600" indent="-228600">
              <a:defRPr/>
            </a:pPr>
            <a:r>
              <a:rPr lang="zh-CN" altLang="en-US" dirty="0">
                <a:ea typeface="宋体" pitchFamily="2" charset="-122"/>
              </a:rPr>
              <a:t>我们还有一点要总结的（只打出三），大家想想抽样的思想是不是在现代计算机时代才有的？（点学生）电报</a:t>
            </a:r>
          </a:p>
          <a:p>
            <a:pPr marL="228600" indent="-228600">
              <a:defRPr/>
            </a:pPr>
            <a:r>
              <a:rPr lang="zh-CN" altLang="en-US" dirty="0">
                <a:ea typeface="宋体" pitchFamily="2" charset="-122"/>
              </a:rPr>
              <a:t>是不是抽样？（点头）对，滴滴</a:t>
            </a:r>
            <a:r>
              <a:rPr lang="en-US" altLang="zh-CN" dirty="0" err="1">
                <a:ea typeface="宋体" pitchFamily="2" charset="-122"/>
              </a:rPr>
              <a:t>dadi</a:t>
            </a:r>
            <a:r>
              <a:rPr lang="zh-CN" altLang="en-US" dirty="0">
                <a:ea typeface="宋体" pitchFamily="2" charset="-122"/>
              </a:rPr>
              <a:t>就是一种抽样。为此，我们需要将知识从方法论层面进行提升总结（出方</a:t>
            </a:r>
          </a:p>
          <a:p>
            <a:pPr marL="228600" indent="-228600">
              <a:defRPr/>
            </a:pPr>
            <a:r>
              <a:rPr lang="zh-CN" altLang="en-US" dirty="0">
                <a:ea typeface="宋体" pitchFamily="2" charset="-122"/>
              </a:rPr>
              <a:t>法论层面几个字）。不仅是电话电报，我们在生活中也是如此，譬如说我们生了病到医院去看大夫，医生让我</a:t>
            </a:r>
          </a:p>
          <a:p>
            <a:pPr marL="228600" indent="-228600">
              <a:defRPr/>
            </a:pPr>
            <a:r>
              <a:rPr lang="zh-CN" altLang="en-US" dirty="0">
                <a:ea typeface="宋体" pitchFamily="2" charset="-122"/>
              </a:rPr>
              <a:t>们做抽血检查（出图），抽一滴血就能检查我们整个身体的疾病，这就是（动画再出）：“抽一滴血来验全身</a:t>
            </a:r>
          </a:p>
          <a:p>
            <a:pPr marL="228600" indent="-228600">
              <a:defRPr/>
            </a:pPr>
            <a:r>
              <a:rPr lang="zh-CN" altLang="en-US" dirty="0">
                <a:ea typeface="宋体" pitchFamily="2" charset="-122"/>
              </a:rPr>
              <a:t>”，再譬如说：大学物理中学过的微元法（出微元法），它是处理经典物理场的普遍方法，也是从局部看整体</a:t>
            </a:r>
          </a:p>
          <a:p>
            <a:pPr marL="228600" indent="-228600">
              <a:defRPr/>
            </a:pPr>
            <a:r>
              <a:rPr lang="zh-CN" altLang="en-US" dirty="0">
                <a:ea typeface="宋体" pitchFamily="2" charset="-122"/>
              </a:rPr>
              <a:t>补弦的图：研究一个绷紧弦的自由振动，我们取一个微元</a:t>
            </a:r>
            <a:r>
              <a:rPr lang="en-US" altLang="zh-CN" dirty="0">
                <a:ea typeface="宋体" pitchFamily="2" charset="-122"/>
              </a:rPr>
              <a:t>dx</a:t>
            </a:r>
            <a:r>
              <a:rPr lang="zh-CN" altLang="en-US" dirty="0">
                <a:ea typeface="宋体" pitchFamily="2" charset="-122"/>
              </a:rPr>
              <a:t>出来，认为两边受力是一样的。根据牛顿第二定律</a:t>
            </a:r>
          </a:p>
          <a:p>
            <a:pPr marL="228600" indent="-228600">
              <a:defRPr/>
            </a:pPr>
            <a:r>
              <a:rPr lang="zh-CN" altLang="en-US" dirty="0">
                <a:ea typeface="宋体" pitchFamily="2" charset="-122"/>
              </a:rPr>
              <a:t>，就可以得到这个微元上下振动的偏微方程，注意到这个方程的自变量除了时间</a:t>
            </a:r>
            <a:r>
              <a:rPr lang="en-US" altLang="zh-CN" dirty="0">
                <a:ea typeface="宋体" pitchFamily="2" charset="-122"/>
              </a:rPr>
              <a:t>t</a:t>
            </a:r>
            <a:r>
              <a:rPr lang="zh-CN" altLang="en-US" dirty="0">
                <a:ea typeface="宋体" pitchFamily="2" charset="-122"/>
              </a:rPr>
              <a:t>，还有从头到最后的</a:t>
            </a:r>
            <a:r>
              <a:rPr lang="en-US" altLang="zh-CN" dirty="0">
                <a:ea typeface="宋体" pitchFamily="2" charset="-122"/>
              </a:rPr>
              <a:t>x</a:t>
            </a:r>
            <a:r>
              <a:rPr lang="zh-CN" altLang="en-US" dirty="0">
                <a:ea typeface="宋体" pitchFamily="2" charset="-122"/>
              </a:rPr>
              <a:t>变化。</a:t>
            </a:r>
          </a:p>
          <a:p>
            <a:pPr marL="228600" indent="-228600">
              <a:defRPr/>
            </a:pPr>
            <a:r>
              <a:rPr lang="zh-CN" altLang="en-US" dirty="0">
                <a:ea typeface="宋体" pitchFamily="2" charset="-122"/>
              </a:rPr>
              <a:t>所以这个微元的运动就代表了整个弦的运动。从抽样到抽血再到微元体法，这种从生活到科学，从信息论到经</a:t>
            </a:r>
          </a:p>
          <a:p>
            <a:pPr marL="228600" indent="-228600">
              <a:defRPr/>
            </a:pPr>
            <a:r>
              <a:rPr lang="zh-CN" altLang="en-US" dirty="0">
                <a:ea typeface="宋体" pitchFamily="2" charset="-122"/>
              </a:rPr>
              <a:t>典场的普遍方法论，就是“局部认识整体”！怎么样，是不是很有趣啊！</a:t>
            </a:r>
          </a:p>
          <a:p>
            <a:pPr marL="228600" indent="-228600">
              <a:defRPr/>
            </a:pPr>
            <a:endParaRPr lang="zh-CN" altLang="en-US" dirty="0">
              <a:ea typeface="宋体" pitchFamily="2" charset="-122"/>
            </a:endParaRPr>
          </a:p>
          <a:p>
            <a:pPr marL="228600" indent="-228600">
              <a:defRPr/>
            </a:pPr>
            <a:r>
              <a:rPr lang="zh-CN" altLang="en-US" dirty="0">
                <a:ea typeface="宋体" pitchFamily="2" charset="-122"/>
              </a:rPr>
              <a:t>那么这种方法论是不是能解决一切问题？给大家留作课后思考题。</a:t>
            </a:r>
          </a:p>
          <a:p>
            <a:pPr marL="228600" indent="-228600">
              <a:defRPr/>
            </a:pPr>
            <a:endParaRPr lang="zh-CN" altLang="en-US" dirty="0">
              <a:ea typeface="宋体" pitchFamily="2" charset="-122"/>
            </a:endParaRPr>
          </a:p>
          <a:p>
            <a:pPr>
              <a:defRPr/>
            </a:pPr>
            <a:endParaRPr lang="zh-CN" altLang="en-US" dirty="0">
              <a:ea typeface="宋体" pitchFamily="2" charset="-122"/>
            </a:endParaRPr>
          </a:p>
        </p:txBody>
      </p:sp>
      <p:sp>
        <p:nvSpPr>
          <p:cNvPr id="86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D7E5A06-5211-45A0-BC93-19D6B716F02C}" type="slidenum">
              <a:rPr lang="zh-CN" altLang="en-US"/>
              <a:pPr>
                <a:spcBef>
                  <a:spcPct val="0"/>
                </a:spcBef>
              </a:pPr>
              <a:t>31</a:t>
            </a:fld>
            <a:endParaRPr lang="en-US" altLang="zh-CN"/>
          </a:p>
        </p:txBody>
      </p:sp>
    </p:spTree>
    <p:extLst>
      <p:ext uri="{BB962C8B-B14F-4D97-AF65-F5344CB8AC3E}">
        <p14:creationId xmlns:p14="http://schemas.microsoft.com/office/powerpoint/2010/main" val="3197224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32</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377701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D4B791-4C7B-4D36-A689-D0E9D24E8D1E}" type="slidenum">
              <a:rPr lang="en-US" altLang="zh-CN"/>
              <a:pPr/>
              <a:t>34</a:t>
            </a:fld>
            <a:endParaRPr lang="en-US" altLang="zh-CN"/>
          </a:p>
        </p:txBody>
      </p:sp>
      <p:sp>
        <p:nvSpPr>
          <p:cNvPr id="30723" name="Rectangle 2"/>
          <p:cNvSpPr>
            <a:spLocks noGrp="1" noRot="1" noChangeAspect="1" noChangeArrowheads="1" noTextEdit="1"/>
          </p:cNvSpPr>
          <p:nvPr>
            <p:ph type="sldImg"/>
          </p:nvPr>
        </p:nvSpPr>
        <p:spPr>
          <a:xfrm>
            <a:off x="1143000" y="687388"/>
            <a:ext cx="4572000" cy="3429000"/>
          </a:xfrm>
          <a:ln/>
        </p:spPr>
      </p:sp>
      <p:sp>
        <p:nvSpPr>
          <p:cNvPr id="3072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404027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4CDC56-DF86-4875-AC4F-9CAA5F7D540B}" type="slidenum">
              <a:rPr lang="en-US" altLang="zh-CN"/>
              <a:pPr/>
              <a:t>4</a:t>
            </a:fld>
            <a:endParaRPr lang="en-US" altLang="zh-CN"/>
          </a:p>
        </p:txBody>
      </p:sp>
      <p:sp>
        <p:nvSpPr>
          <p:cNvPr id="12291" name="Rectangle 2"/>
          <p:cNvSpPr>
            <a:spLocks noGrp="1" noRot="1" noChangeAspect="1" noChangeArrowheads="1" noTextEdit="1"/>
          </p:cNvSpPr>
          <p:nvPr>
            <p:ph type="sldImg"/>
          </p:nvPr>
        </p:nvSpPr>
        <p:spPr>
          <a:xfrm>
            <a:off x="1143000" y="687388"/>
            <a:ext cx="4572000" cy="3429000"/>
          </a:xfrm>
          <a:ln/>
        </p:spPr>
      </p:sp>
      <p:sp>
        <p:nvSpPr>
          <p:cNvPr id="12292"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3625453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4CDC56-DF86-4875-AC4F-9CAA5F7D540B}" type="slidenum">
              <a:rPr lang="en-US" altLang="zh-CN"/>
              <a:pPr/>
              <a:t>5</a:t>
            </a:fld>
            <a:endParaRPr lang="en-US" altLang="zh-CN"/>
          </a:p>
        </p:txBody>
      </p:sp>
      <p:sp>
        <p:nvSpPr>
          <p:cNvPr id="12291" name="Rectangle 2"/>
          <p:cNvSpPr>
            <a:spLocks noGrp="1" noRot="1" noChangeAspect="1" noChangeArrowheads="1" noTextEdit="1"/>
          </p:cNvSpPr>
          <p:nvPr>
            <p:ph type="sldImg"/>
          </p:nvPr>
        </p:nvSpPr>
        <p:spPr>
          <a:xfrm>
            <a:off x="1143000" y="687388"/>
            <a:ext cx="4572000" cy="3429000"/>
          </a:xfrm>
          <a:ln/>
        </p:spPr>
      </p:sp>
      <p:sp>
        <p:nvSpPr>
          <p:cNvPr id="12292"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348288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D6F07B-D35C-4897-8160-DB3B485D8BEF}" type="slidenum">
              <a:rPr lang="en-US" altLang="zh-CN"/>
              <a:pPr/>
              <a:t>6</a:t>
            </a:fld>
            <a:endParaRPr lang="en-US" altLang="zh-CN"/>
          </a:p>
        </p:txBody>
      </p:sp>
      <p:sp>
        <p:nvSpPr>
          <p:cNvPr id="14339" name="Rectangle 2"/>
          <p:cNvSpPr>
            <a:spLocks noGrp="1" noRot="1" noChangeAspect="1" noChangeArrowheads="1" noTextEdit="1"/>
          </p:cNvSpPr>
          <p:nvPr>
            <p:ph type="sldImg"/>
          </p:nvPr>
        </p:nvSpPr>
        <p:spPr>
          <a:xfrm>
            <a:off x="1143000" y="687388"/>
            <a:ext cx="4572000" cy="3429000"/>
          </a:xfrm>
          <a:ln/>
        </p:spPr>
      </p:sp>
      <p:sp>
        <p:nvSpPr>
          <p:cNvPr id="14340"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1118140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779150" y="9329261"/>
            <a:ext cx="2889938" cy="49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83370AA5-3E08-4127-8DEA-38B8497FE8B1}" type="slidenum">
              <a:rPr lang="zh-CN" altLang="en-US" smtClean="0">
                <a:solidFill>
                  <a:prstClr val="black"/>
                </a:solidFill>
              </a:rPr>
              <a:pPr algn="r" eaLnBrk="1" hangingPunct="1">
                <a:spcBef>
                  <a:spcPct val="0"/>
                </a:spcBef>
              </a:pPr>
              <a:t>7</a:t>
            </a:fld>
            <a:endParaRPr lang="en-US" altLang="zh-CN">
              <a:solidFill>
                <a:prstClr val="black"/>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666909" y="4664631"/>
            <a:ext cx="5335270" cy="44191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itchFamily="2" charset="-122"/>
              </a:rPr>
              <a:t>对于这一原始模拟信号，我们可以这样抽样，也可以这样来抽样</a:t>
            </a:r>
            <a:endParaRPr lang="en-US" altLang="zh-CN">
              <a:ea typeface="宋体" pitchFamily="2" charset="-122"/>
            </a:endParaRPr>
          </a:p>
          <a:p>
            <a:pPr eaLnBrk="1" hangingPunct="1"/>
            <a:endParaRPr lang="en-US" altLang="zh-CN">
              <a:ea typeface="宋体" pitchFamily="2" charset="-122"/>
            </a:endParaRPr>
          </a:p>
          <a:p>
            <a:pPr eaLnBrk="1" hangingPunct="1"/>
            <a:endParaRPr lang="zh-CN" altLang="en-US">
              <a:ea typeface="宋体" pitchFamily="2" charset="-122"/>
            </a:endParaRPr>
          </a:p>
        </p:txBody>
      </p:sp>
    </p:spTree>
    <p:extLst>
      <p:ext uri="{BB962C8B-B14F-4D97-AF65-F5344CB8AC3E}">
        <p14:creationId xmlns:p14="http://schemas.microsoft.com/office/powerpoint/2010/main" val="899925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779150" y="9329261"/>
            <a:ext cx="2889938" cy="49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83370AA5-3E08-4127-8DEA-38B8497FE8B1}" type="slidenum">
              <a:rPr lang="zh-CN" altLang="en-US" smtClean="0">
                <a:solidFill>
                  <a:prstClr val="black"/>
                </a:solidFill>
              </a:rPr>
              <a:pPr algn="r" eaLnBrk="1" hangingPunct="1">
                <a:spcBef>
                  <a:spcPct val="0"/>
                </a:spcBef>
              </a:pPr>
              <a:t>8</a:t>
            </a:fld>
            <a:endParaRPr lang="en-US" altLang="zh-CN">
              <a:solidFill>
                <a:prstClr val="black"/>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666909" y="4664631"/>
            <a:ext cx="5335270" cy="44191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itchFamily="2" charset="-122"/>
              </a:rPr>
              <a:t>对于这一原始模拟信号，我们可以这样抽样，也可以这样来抽样</a:t>
            </a:r>
            <a:endParaRPr lang="en-US" altLang="zh-CN">
              <a:ea typeface="宋体" pitchFamily="2" charset="-122"/>
            </a:endParaRPr>
          </a:p>
          <a:p>
            <a:pPr eaLnBrk="1" hangingPunct="1"/>
            <a:endParaRPr lang="en-US" altLang="zh-CN">
              <a:ea typeface="宋体" pitchFamily="2" charset="-122"/>
            </a:endParaRPr>
          </a:p>
          <a:p>
            <a:pPr eaLnBrk="1" hangingPunct="1"/>
            <a:endParaRPr lang="zh-CN" altLang="en-US">
              <a:ea typeface="宋体" pitchFamily="2" charset="-122"/>
            </a:endParaRPr>
          </a:p>
        </p:txBody>
      </p:sp>
    </p:spTree>
    <p:extLst>
      <p:ext uri="{BB962C8B-B14F-4D97-AF65-F5344CB8AC3E}">
        <p14:creationId xmlns:p14="http://schemas.microsoft.com/office/powerpoint/2010/main" val="289204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77B3EAD-AA88-46E4-B8B7-185978877E69}" type="slidenum">
              <a:rPr lang="en-US" altLang="zh-CN"/>
              <a:pPr/>
              <a:t>9</a:t>
            </a:fld>
            <a:endParaRPr lang="en-US" altLang="zh-CN"/>
          </a:p>
        </p:txBody>
      </p:sp>
      <p:sp>
        <p:nvSpPr>
          <p:cNvPr id="20483" name="Rectangle 2"/>
          <p:cNvSpPr>
            <a:spLocks noGrp="1" noRot="1" noChangeAspect="1" noChangeArrowheads="1" noTextEdit="1"/>
          </p:cNvSpPr>
          <p:nvPr>
            <p:ph type="sldImg"/>
          </p:nvPr>
        </p:nvSpPr>
        <p:spPr>
          <a:xfrm>
            <a:off x="1143000" y="687388"/>
            <a:ext cx="4572000" cy="3429000"/>
          </a:xfrm>
          <a:ln/>
        </p:spPr>
      </p:sp>
      <p:sp>
        <p:nvSpPr>
          <p:cNvPr id="20484"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1884152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D4EC85-9708-4FA7-BE0B-625050712F15}" type="slidenum">
              <a:rPr lang="en-US" altLang="zh-CN"/>
              <a:pPr/>
              <a:t>10</a:t>
            </a:fld>
            <a:endParaRPr lang="en-US" altLang="zh-CN"/>
          </a:p>
        </p:txBody>
      </p:sp>
      <p:sp>
        <p:nvSpPr>
          <p:cNvPr id="24579" name="Rectangle 2"/>
          <p:cNvSpPr>
            <a:spLocks noGrp="1" noRot="1" noChangeAspect="1" noChangeArrowheads="1" noTextEdit="1"/>
          </p:cNvSpPr>
          <p:nvPr>
            <p:ph type="sldImg"/>
          </p:nvPr>
        </p:nvSpPr>
        <p:spPr>
          <a:xfrm>
            <a:off x="1143000" y="687388"/>
            <a:ext cx="4572000" cy="3429000"/>
          </a:xfrm>
          <a:ln/>
        </p:spPr>
      </p:sp>
      <p:sp>
        <p:nvSpPr>
          <p:cNvPr id="24580" name="Rectangle 3"/>
          <p:cNvSpPr>
            <a:spLocks noGrp="1" noChangeArrowheads="1"/>
          </p:cNvSpPr>
          <p:nvPr>
            <p:ph type="body" idx="1"/>
          </p:nvPr>
        </p:nvSpPr>
        <p:spPr>
          <a:xfrm>
            <a:off x="685800" y="4343400"/>
            <a:ext cx="5486400" cy="4113213"/>
          </a:xfrm>
          <a:prstGeom prst="rect">
            <a:avLst/>
          </a:prstGeom>
          <a:noFill/>
        </p:spPr>
        <p:txBody>
          <a:bodyPr/>
          <a:lstStyle/>
          <a:p>
            <a:pPr eaLnBrk="1" hangingPunct="1"/>
            <a:endParaRPr lang="zh-CN" altLang="zh-CN"/>
          </a:p>
        </p:txBody>
      </p:sp>
    </p:spTree>
    <p:extLst>
      <p:ext uri="{BB962C8B-B14F-4D97-AF65-F5344CB8AC3E}">
        <p14:creationId xmlns:p14="http://schemas.microsoft.com/office/powerpoint/2010/main" val="320721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dirty="0"/>
          </a:p>
        </p:txBody>
      </p:sp>
      <p:sp>
        <p:nvSpPr>
          <p:cNvPr id="5" name="Rectangle 5"/>
          <p:cNvSpPr>
            <a:spLocks noGrp="1" noChangeArrowheads="1"/>
          </p:cNvSpPr>
          <p:nvPr>
            <p:ph type="ftr" sz="quarter" idx="11"/>
          </p:nvPr>
        </p:nvSpPr>
        <p:spPr>
          <a:ln/>
        </p:spPr>
        <p:txBody>
          <a:bodyPr/>
          <a:lstStyle>
            <a:lvl1pPr>
              <a:defRPr>
                <a:solidFill>
                  <a:schemeClr val="bg1"/>
                </a:solidFill>
              </a:defRPr>
            </a:lvl1pPr>
          </a:lstStyle>
          <a:p>
            <a:pPr>
              <a:defRPr/>
            </a:pPr>
            <a:r>
              <a:rPr lang="zh-CN" altLang="en-US" dirty="0"/>
              <a:t>信号处理原理</a:t>
            </a:r>
            <a:endParaRPr lang="en-US" altLang="en-US" sz="1800" dirty="0">
              <a:ea typeface="方正姚体" panose="02010601030101010101" pitchFamily="2" charset="-122"/>
            </a:endParaRPr>
          </a:p>
        </p:txBody>
      </p:sp>
      <p:sp>
        <p:nvSpPr>
          <p:cNvPr id="6" name="Rectangle 6"/>
          <p:cNvSpPr>
            <a:spLocks noGrp="1" noChangeArrowheads="1"/>
          </p:cNvSpPr>
          <p:nvPr>
            <p:ph type="sldNum" sz="quarter" idx="12"/>
          </p:nvPr>
        </p:nvSpPr>
        <p:spPr>
          <a:ln/>
        </p:spPr>
        <p:txBody>
          <a:bodyPr/>
          <a:lstStyle>
            <a:lvl1pPr>
              <a:defRPr/>
            </a:lvl1pPr>
          </a:lstStyle>
          <a:p>
            <a:pPr>
              <a:defRPr/>
            </a:pPr>
            <a:fld id="{F3E84092-9B62-43B9-8F24-9AEA661ED085}" type="slidenum">
              <a:rPr lang="zh-CN" altLang="en-US"/>
              <a:pPr>
                <a:defRPr/>
              </a:pPr>
              <a:t>‹#›</a:t>
            </a:fld>
            <a:endParaRPr lang="en-US" altLang="zh-CN" sz="1800" dirty="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155587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6" name="Rectangle 6"/>
          <p:cNvSpPr>
            <a:spLocks noGrp="1" noChangeArrowheads="1"/>
          </p:cNvSpPr>
          <p:nvPr>
            <p:ph type="sldNum" sz="quarter" idx="12"/>
          </p:nvPr>
        </p:nvSpPr>
        <p:spPr>
          <a:ln/>
        </p:spPr>
        <p:txBody>
          <a:bodyPr/>
          <a:lstStyle>
            <a:lvl1pPr>
              <a:defRPr/>
            </a:lvl1pPr>
          </a:lstStyle>
          <a:p>
            <a:pPr>
              <a:defRPr/>
            </a:pPr>
            <a:fld id="{2E1F29E8-6D3B-43E3-AF89-8500B0CFB73A}"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11223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88913"/>
            <a:ext cx="1943100" cy="5983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188913"/>
            <a:ext cx="5676900" cy="59832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6" name="Rectangle 6"/>
          <p:cNvSpPr>
            <a:spLocks noGrp="1" noChangeArrowheads="1"/>
          </p:cNvSpPr>
          <p:nvPr>
            <p:ph type="sldNum" sz="quarter" idx="12"/>
          </p:nvPr>
        </p:nvSpPr>
        <p:spPr>
          <a:ln/>
        </p:spPr>
        <p:txBody>
          <a:bodyPr/>
          <a:lstStyle>
            <a:lvl1pPr>
              <a:defRPr/>
            </a:lvl1pPr>
          </a:lstStyle>
          <a:p>
            <a:pPr>
              <a:defRPr/>
            </a:pPr>
            <a:fld id="{7D4495D0-875E-49D6-B2FB-6E5550411782}"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1109063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25954"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p>
        </p:txBody>
      </p:sp>
      <p:sp>
        <p:nvSpPr>
          <p:cNvPr id="12595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468A7078-E6DE-4519-85B2-882D5EBB86C9}" type="datetime1">
              <a:rPr lang="zh-CN" altLang="en-US"/>
              <a:pPr>
                <a:defRPr/>
              </a:pPr>
              <a:t>2021/10/14</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57D9AAD-09C3-4AC5-B2CC-4DCEBFF1BA93}" type="slidenum">
              <a:rPr lang="en-US" altLang="zh-CN"/>
              <a:pPr>
                <a:defRPr/>
              </a:pPr>
              <a:t>‹#›</a:t>
            </a:fld>
            <a:endParaRPr lang="en-US" altLang="zh-CN"/>
          </a:p>
        </p:txBody>
      </p:sp>
    </p:spTree>
    <p:extLst>
      <p:ext uri="{BB962C8B-B14F-4D97-AF65-F5344CB8AC3E}">
        <p14:creationId xmlns:p14="http://schemas.microsoft.com/office/powerpoint/2010/main" val="819402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031E5B21-7C6E-4EE3-9AB6-DFEA4F530456}"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A56FBFC-9542-4AF6-91D1-E648A077FDE2}" type="slidenum">
              <a:rPr lang="en-US" altLang="zh-CN"/>
              <a:pPr>
                <a:defRPr/>
              </a:pPr>
              <a:t>‹#›</a:t>
            </a:fld>
            <a:endParaRPr lang="en-US" altLang="zh-CN"/>
          </a:p>
        </p:txBody>
      </p:sp>
    </p:spTree>
    <p:extLst>
      <p:ext uri="{BB962C8B-B14F-4D97-AF65-F5344CB8AC3E}">
        <p14:creationId xmlns:p14="http://schemas.microsoft.com/office/powerpoint/2010/main" val="2131927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77DA2E03-98BB-452D-B760-01CB77BC3F36}"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A06AD61-CEAA-4AAC-8E05-0C3DCC8231A0}" type="slidenum">
              <a:rPr lang="en-US" altLang="zh-CN"/>
              <a:pPr>
                <a:defRPr/>
              </a:pPr>
              <a:t>‹#›</a:t>
            </a:fld>
            <a:endParaRPr lang="en-US" altLang="zh-CN"/>
          </a:p>
        </p:txBody>
      </p:sp>
    </p:spTree>
    <p:extLst>
      <p:ext uri="{BB962C8B-B14F-4D97-AF65-F5344CB8AC3E}">
        <p14:creationId xmlns:p14="http://schemas.microsoft.com/office/powerpoint/2010/main" val="2906487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41438"/>
            <a:ext cx="4038600"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38600"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60E22C87-1A7B-465B-BE60-756B987ED4DE}"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854E1C5-16CF-4048-B09F-AF4C10E7CB76}" type="slidenum">
              <a:rPr lang="en-US" altLang="zh-CN"/>
              <a:pPr>
                <a:defRPr/>
              </a:pPr>
              <a:t>‹#›</a:t>
            </a:fld>
            <a:endParaRPr lang="en-US" altLang="zh-CN"/>
          </a:p>
        </p:txBody>
      </p:sp>
    </p:spTree>
    <p:extLst>
      <p:ext uri="{BB962C8B-B14F-4D97-AF65-F5344CB8AC3E}">
        <p14:creationId xmlns:p14="http://schemas.microsoft.com/office/powerpoint/2010/main" val="318140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A50F2880-B306-4D27-92D6-BCB89DB429F7}" type="datetime1">
              <a:rPr lang="zh-CN" altLang="en-US"/>
              <a:pPr>
                <a:defRPr/>
              </a:pPr>
              <a:t>2021/10/14</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768227D-135B-4B8C-9846-381E186DF8DA}" type="slidenum">
              <a:rPr lang="en-US" altLang="zh-CN"/>
              <a:pPr>
                <a:defRPr/>
              </a:pPr>
              <a:t>‹#›</a:t>
            </a:fld>
            <a:endParaRPr lang="en-US" altLang="zh-CN"/>
          </a:p>
        </p:txBody>
      </p:sp>
    </p:spTree>
    <p:extLst>
      <p:ext uri="{BB962C8B-B14F-4D97-AF65-F5344CB8AC3E}">
        <p14:creationId xmlns:p14="http://schemas.microsoft.com/office/powerpoint/2010/main" val="84748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1A5A30BB-BFDE-40FD-BFDB-12BF75789E54}" type="datetime1">
              <a:rPr lang="zh-CN" altLang="en-US"/>
              <a:pPr>
                <a:defRPr/>
              </a:pPr>
              <a:t>2021/10/14</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0228558-5FBD-43C6-AEB2-68B778E9EE37}" type="slidenum">
              <a:rPr lang="en-US" altLang="zh-CN"/>
              <a:pPr>
                <a:defRPr/>
              </a:pPr>
              <a:t>‹#›</a:t>
            </a:fld>
            <a:endParaRPr lang="en-US" altLang="zh-CN"/>
          </a:p>
        </p:txBody>
      </p:sp>
    </p:spTree>
    <p:extLst>
      <p:ext uri="{BB962C8B-B14F-4D97-AF65-F5344CB8AC3E}">
        <p14:creationId xmlns:p14="http://schemas.microsoft.com/office/powerpoint/2010/main" val="732151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CBB1590-25AF-42C8-845A-DF089A4F1CEE}" type="datetime1">
              <a:rPr lang="zh-CN" altLang="en-US"/>
              <a:pPr>
                <a:defRPr/>
              </a:pPr>
              <a:t>2021/10/14</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45DF89B-D5BE-41A7-8FC3-4DB5E9521948}" type="slidenum">
              <a:rPr lang="en-US" altLang="zh-CN"/>
              <a:pPr>
                <a:defRPr/>
              </a:pPr>
              <a:t>‹#›</a:t>
            </a:fld>
            <a:endParaRPr lang="en-US" altLang="zh-CN"/>
          </a:p>
        </p:txBody>
      </p:sp>
    </p:spTree>
    <p:extLst>
      <p:ext uri="{BB962C8B-B14F-4D97-AF65-F5344CB8AC3E}">
        <p14:creationId xmlns:p14="http://schemas.microsoft.com/office/powerpoint/2010/main" val="2803813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41204CB-9329-4224-A443-8ECAB75E444D}"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77BD1DD-C1EC-4A75-A7E6-97A595ECDA26}" type="slidenum">
              <a:rPr lang="en-US" altLang="zh-CN"/>
              <a:pPr>
                <a:defRPr/>
              </a:pPr>
              <a:t>‹#›</a:t>
            </a:fld>
            <a:endParaRPr lang="en-US" altLang="zh-CN"/>
          </a:p>
        </p:txBody>
      </p:sp>
    </p:spTree>
    <p:extLst>
      <p:ext uri="{BB962C8B-B14F-4D97-AF65-F5344CB8AC3E}">
        <p14:creationId xmlns:p14="http://schemas.microsoft.com/office/powerpoint/2010/main" val="241933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dirty="0"/>
              <a:t>信号处理原理</a:t>
            </a:r>
            <a:endParaRPr lang="en-US" altLang="en-US" sz="1800" dirty="0">
              <a:solidFill>
                <a:srgbClr val="FFFF00"/>
              </a:solidFill>
              <a:ea typeface="方正姚体" panose="02010601030101010101" pitchFamily="2" charset="-122"/>
            </a:endParaRPr>
          </a:p>
        </p:txBody>
      </p:sp>
      <p:sp>
        <p:nvSpPr>
          <p:cNvPr id="6" name="Rectangle 6"/>
          <p:cNvSpPr>
            <a:spLocks noGrp="1" noChangeArrowheads="1"/>
          </p:cNvSpPr>
          <p:nvPr>
            <p:ph type="sldNum" sz="quarter" idx="12"/>
          </p:nvPr>
        </p:nvSpPr>
        <p:spPr>
          <a:ln/>
        </p:spPr>
        <p:txBody>
          <a:bodyPr/>
          <a:lstStyle>
            <a:lvl1pPr>
              <a:defRPr/>
            </a:lvl1pPr>
          </a:lstStyle>
          <a:p>
            <a:pPr>
              <a:defRPr/>
            </a:pPr>
            <a:fld id="{A80E188E-A76E-41D6-8D07-911EB1B05108}"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1256712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90FCBC7-A5BC-46A2-9C75-037615CF807A}"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A280B30-B619-4CA4-A79C-11F8AEC2AB52}" type="slidenum">
              <a:rPr lang="en-US" altLang="zh-CN"/>
              <a:pPr>
                <a:defRPr/>
              </a:pPr>
              <a:t>‹#›</a:t>
            </a:fld>
            <a:endParaRPr lang="en-US" altLang="zh-CN"/>
          </a:p>
        </p:txBody>
      </p:sp>
    </p:spTree>
    <p:extLst>
      <p:ext uri="{BB962C8B-B14F-4D97-AF65-F5344CB8AC3E}">
        <p14:creationId xmlns:p14="http://schemas.microsoft.com/office/powerpoint/2010/main" val="892954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7D80E614-3EC3-44FD-AEB4-EEED4F92B2B1}"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CA6330-5662-4D6C-A4BC-626C40CBEFAD}" type="slidenum">
              <a:rPr lang="en-US" altLang="zh-CN"/>
              <a:pPr>
                <a:defRPr/>
              </a:pPr>
              <a:t>‹#›</a:t>
            </a:fld>
            <a:endParaRPr lang="en-US" altLang="zh-CN"/>
          </a:p>
        </p:txBody>
      </p:sp>
    </p:spTree>
    <p:extLst>
      <p:ext uri="{BB962C8B-B14F-4D97-AF65-F5344CB8AC3E}">
        <p14:creationId xmlns:p14="http://schemas.microsoft.com/office/powerpoint/2010/main" val="32058818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0FAC0833-9DE9-42A7-AAFD-DA6199E2BEE7}"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99E817A-671E-4DD5-9A5A-421735F664B3}" type="slidenum">
              <a:rPr lang="en-US" altLang="zh-CN"/>
              <a:pPr>
                <a:defRPr/>
              </a:pPr>
              <a:t>‹#›</a:t>
            </a:fld>
            <a:endParaRPr lang="en-US" altLang="zh-CN"/>
          </a:p>
        </p:txBody>
      </p:sp>
    </p:spTree>
    <p:extLst>
      <p:ext uri="{BB962C8B-B14F-4D97-AF65-F5344CB8AC3E}">
        <p14:creationId xmlns:p14="http://schemas.microsoft.com/office/powerpoint/2010/main" val="530249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774700"/>
          </a:xfrm>
        </p:spPr>
        <p:txBody>
          <a:bodyPr/>
          <a:lstStyle/>
          <a:p>
            <a:r>
              <a:rPr lang="zh-CN" altLang="en-US"/>
              <a:t>单击此处编辑母版标题样式</a:t>
            </a:r>
          </a:p>
        </p:txBody>
      </p:sp>
      <p:sp>
        <p:nvSpPr>
          <p:cNvPr id="3" name="内容占位符 2"/>
          <p:cNvSpPr>
            <a:spLocks noGrp="1"/>
          </p:cNvSpPr>
          <p:nvPr>
            <p:ph sz="quarter" idx="1"/>
          </p:nvPr>
        </p:nvSpPr>
        <p:spPr>
          <a:xfrm>
            <a:off x="457200" y="1341438"/>
            <a:ext cx="4038600" cy="2317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1438"/>
            <a:ext cx="4038600" cy="2317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811588"/>
            <a:ext cx="4038600" cy="2319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811588"/>
            <a:ext cx="4038600" cy="2319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2F05BAB6-5ABF-473F-B37F-33367322C885}" type="datetime1">
              <a:rPr lang="zh-CN" altLang="en-US"/>
              <a:pPr>
                <a:defRPr/>
              </a:pPr>
              <a:t>2021/10/14</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EED4D05-B7BC-4358-A0CD-7A31D91F0F2E}" type="slidenum">
              <a:rPr lang="en-US" altLang="zh-CN"/>
              <a:pPr>
                <a:defRPr/>
              </a:pPr>
              <a:t>‹#›</a:t>
            </a:fld>
            <a:endParaRPr lang="en-US" altLang="zh-CN"/>
          </a:p>
        </p:txBody>
      </p:sp>
    </p:spTree>
    <p:extLst>
      <p:ext uri="{BB962C8B-B14F-4D97-AF65-F5344CB8AC3E}">
        <p14:creationId xmlns:p14="http://schemas.microsoft.com/office/powerpoint/2010/main" val="3798390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50838"/>
            <a:ext cx="8229600" cy="7747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12875"/>
            <a:ext cx="4038600" cy="4789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12875"/>
            <a:ext cx="4038600" cy="4789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5003C5B4-40C4-4960-A4DD-D32F82F62978}"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6BA561-42C8-42BD-AC1D-2F59571B6891}" type="slidenum">
              <a:rPr lang="en-US" altLang="zh-CN"/>
              <a:pPr>
                <a:defRPr/>
              </a:pPr>
              <a:t>‹#›</a:t>
            </a:fld>
            <a:endParaRPr lang="en-US" altLang="zh-CN"/>
          </a:p>
        </p:txBody>
      </p:sp>
    </p:spTree>
    <p:extLst>
      <p:ext uri="{BB962C8B-B14F-4D97-AF65-F5344CB8AC3E}">
        <p14:creationId xmlns:p14="http://schemas.microsoft.com/office/powerpoint/2010/main" val="1291636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z="3600">
              <a:solidFill>
                <a:srgbClr val="000000"/>
              </a:solidFill>
              <a:latin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ndParaRPr>
          </a:p>
        </p:txBody>
      </p:sp>
      <p:sp>
        <p:nvSpPr>
          <p:cNvPr id="125954"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p>
        </p:txBody>
      </p:sp>
      <p:sp>
        <p:nvSpPr>
          <p:cNvPr id="12595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969CBBB0-35F2-4656-80D5-57FEE6D549AC}" type="datetime1">
              <a:rPr lang="zh-CN" altLang="en-US"/>
              <a:pPr>
                <a:defRPr/>
              </a:pPr>
              <a:t>2021/10/14</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164EDF82-68D1-49FD-821A-DF0CB53F01BF}" type="slidenum">
              <a:rPr lang="en-US" altLang="zh-CN"/>
              <a:pPr>
                <a:defRPr/>
              </a:pPr>
              <a:t>‹#›</a:t>
            </a:fld>
            <a:endParaRPr lang="en-US" altLang="zh-CN"/>
          </a:p>
        </p:txBody>
      </p:sp>
    </p:spTree>
    <p:extLst>
      <p:ext uri="{BB962C8B-B14F-4D97-AF65-F5344CB8AC3E}">
        <p14:creationId xmlns:p14="http://schemas.microsoft.com/office/powerpoint/2010/main" val="42515141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77A8A414-42B7-494C-B771-BCF5FA5FB8E2}"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89BD42-1B00-44CA-8573-7AC1AD02A9F1}" type="slidenum">
              <a:rPr lang="en-US" altLang="zh-CN"/>
              <a:pPr>
                <a:defRPr/>
              </a:pPr>
              <a:t>‹#›</a:t>
            </a:fld>
            <a:endParaRPr lang="en-US" altLang="zh-CN"/>
          </a:p>
        </p:txBody>
      </p:sp>
    </p:spTree>
    <p:extLst>
      <p:ext uri="{BB962C8B-B14F-4D97-AF65-F5344CB8AC3E}">
        <p14:creationId xmlns:p14="http://schemas.microsoft.com/office/powerpoint/2010/main" val="26564212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8C3B5AEF-4448-4330-B7F7-639D1F4B000E}"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68B994-6F56-4560-AD8B-4F9F849BF249}" type="slidenum">
              <a:rPr lang="en-US" altLang="zh-CN"/>
              <a:pPr>
                <a:defRPr/>
              </a:pPr>
              <a:t>‹#›</a:t>
            </a:fld>
            <a:endParaRPr lang="en-US" altLang="zh-CN"/>
          </a:p>
        </p:txBody>
      </p:sp>
    </p:spTree>
    <p:extLst>
      <p:ext uri="{BB962C8B-B14F-4D97-AF65-F5344CB8AC3E}">
        <p14:creationId xmlns:p14="http://schemas.microsoft.com/office/powerpoint/2010/main" val="2590813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41438"/>
            <a:ext cx="4038600"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38600"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81A9167E-E1A2-40FA-BF4E-DDCC95DEF24A}"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4BBE44-E8ED-44AD-BF88-189895BADF66}" type="slidenum">
              <a:rPr lang="en-US" altLang="zh-CN"/>
              <a:pPr>
                <a:defRPr/>
              </a:pPr>
              <a:t>‹#›</a:t>
            </a:fld>
            <a:endParaRPr lang="en-US" altLang="zh-CN"/>
          </a:p>
        </p:txBody>
      </p:sp>
    </p:spTree>
    <p:extLst>
      <p:ext uri="{BB962C8B-B14F-4D97-AF65-F5344CB8AC3E}">
        <p14:creationId xmlns:p14="http://schemas.microsoft.com/office/powerpoint/2010/main" val="41275684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B9232CC6-45FB-4B05-A544-0D4074E8C0AB}" type="datetime1">
              <a:rPr lang="zh-CN" altLang="en-US"/>
              <a:pPr>
                <a:defRPr/>
              </a:pPr>
              <a:t>2021/10/14</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108EEB8-8703-4301-BA17-FED745A74E32}" type="slidenum">
              <a:rPr lang="en-US" altLang="zh-CN"/>
              <a:pPr>
                <a:defRPr/>
              </a:pPr>
              <a:t>‹#›</a:t>
            </a:fld>
            <a:endParaRPr lang="en-US" altLang="zh-CN"/>
          </a:p>
        </p:txBody>
      </p:sp>
    </p:spTree>
    <p:extLst>
      <p:ext uri="{BB962C8B-B14F-4D97-AF65-F5344CB8AC3E}">
        <p14:creationId xmlns:p14="http://schemas.microsoft.com/office/powerpoint/2010/main" val="218284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A06FA7-D178-4F60-9B34-099434B5E629}"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3115149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48C40746-FE35-4C79-8418-1E0A10D438EE}" type="datetime1">
              <a:rPr lang="zh-CN" altLang="en-US"/>
              <a:pPr>
                <a:defRPr/>
              </a:pPr>
              <a:t>2021/10/14</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B863C85-E732-4F8F-AFAE-4544FD20B642}" type="slidenum">
              <a:rPr lang="en-US" altLang="zh-CN"/>
              <a:pPr>
                <a:defRPr/>
              </a:pPr>
              <a:t>‹#›</a:t>
            </a:fld>
            <a:endParaRPr lang="en-US" altLang="zh-CN"/>
          </a:p>
        </p:txBody>
      </p:sp>
    </p:spTree>
    <p:extLst>
      <p:ext uri="{BB962C8B-B14F-4D97-AF65-F5344CB8AC3E}">
        <p14:creationId xmlns:p14="http://schemas.microsoft.com/office/powerpoint/2010/main" val="26395340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7D7EE8D-D7DD-41AC-84B9-41B3827EF410}" type="datetime1">
              <a:rPr lang="zh-CN" altLang="en-US"/>
              <a:pPr>
                <a:defRPr/>
              </a:pPr>
              <a:t>2021/10/14</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248CC46-54E8-4C24-8B1A-08D4969E6216}" type="slidenum">
              <a:rPr lang="en-US" altLang="zh-CN"/>
              <a:pPr>
                <a:defRPr/>
              </a:pPr>
              <a:t>‹#›</a:t>
            </a:fld>
            <a:endParaRPr lang="en-US" altLang="zh-CN"/>
          </a:p>
        </p:txBody>
      </p:sp>
    </p:spTree>
    <p:extLst>
      <p:ext uri="{BB962C8B-B14F-4D97-AF65-F5344CB8AC3E}">
        <p14:creationId xmlns:p14="http://schemas.microsoft.com/office/powerpoint/2010/main" val="14844243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19D55806-B586-4981-B09F-89FE3567C974}"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B6CD555-6A76-4E03-BD31-724262B4469A}" type="slidenum">
              <a:rPr lang="en-US" altLang="zh-CN"/>
              <a:pPr>
                <a:defRPr/>
              </a:pPr>
              <a:t>‹#›</a:t>
            </a:fld>
            <a:endParaRPr lang="en-US" altLang="zh-CN"/>
          </a:p>
        </p:txBody>
      </p:sp>
    </p:spTree>
    <p:extLst>
      <p:ext uri="{BB962C8B-B14F-4D97-AF65-F5344CB8AC3E}">
        <p14:creationId xmlns:p14="http://schemas.microsoft.com/office/powerpoint/2010/main" val="12466054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9F59D4A-4C3C-44CE-93D7-11C7D8EC3D96}"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C6249C-F3AF-4E3A-AF31-51645DFA3366}" type="slidenum">
              <a:rPr lang="en-US" altLang="zh-CN"/>
              <a:pPr>
                <a:defRPr/>
              </a:pPr>
              <a:t>‹#›</a:t>
            </a:fld>
            <a:endParaRPr lang="en-US" altLang="zh-CN"/>
          </a:p>
        </p:txBody>
      </p:sp>
    </p:spTree>
    <p:extLst>
      <p:ext uri="{BB962C8B-B14F-4D97-AF65-F5344CB8AC3E}">
        <p14:creationId xmlns:p14="http://schemas.microsoft.com/office/powerpoint/2010/main" val="638147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4F64143A-FCB9-499F-8619-60B7223E3866}"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5405D30-731F-4C24-817B-9817D67DF73C}" type="slidenum">
              <a:rPr lang="en-US" altLang="zh-CN"/>
              <a:pPr>
                <a:defRPr/>
              </a:pPr>
              <a:t>‹#›</a:t>
            </a:fld>
            <a:endParaRPr lang="en-US" altLang="zh-CN"/>
          </a:p>
        </p:txBody>
      </p:sp>
    </p:spTree>
    <p:extLst>
      <p:ext uri="{BB962C8B-B14F-4D97-AF65-F5344CB8AC3E}">
        <p14:creationId xmlns:p14="http://schemas.microsoft.com/office/powerpoint/2010/main" val="34155042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EB79956E-0DB5-40F5-91A2-87D34532307A}"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D4D252B-840F-4452-8103-27FF0AEFCD3A}" type="slidenum">
              <a:rPr lang="en-US" altLang="zh-CN"/>
              <a:pPr>
                <a:defRPr/>
              </a:pPr>
              <a:t>‹#›</a:t>
            </a:fld>
            <a:endParaRPr lang="en-US" altLang="zh-CN"/>
          </a:p>
        </p:txBody>
      </p:sp>
    </p:spTree>
    <p:extLst>
      <p:ext uri="{BB962C8B-B14F-4D97-AF65-F5344CB8AC3E}">
        <p14:creationId xmlns:p14="http://schemas.microsoft.com/office/powerpoint/2010/main" val="22776490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774700"/>
          </a:xfrm>
        </p:spPr>
        <p:txBody>
          <a:bodyPr/>
          <a:lstStyle/>
          <a:p>
            <a:r>
              <a:rPr lang="zh-CN" altLang="en-US"/>
              <a:t>单击此处编辑母版标题样式</a:t>
            </a:r>
          </a:p>
        </p:txBody>
      </p:sp>
      <p:sp>
        <p:nvSpPr>
          <p:cNvPr id="3" name="内容占位符 2"/>
          <p:cNvSpPr>
            <a:spLocks noGrp="1"/>
          </p:cNvSpPr>
          <p:nvPr>
            <p:ph sz="quarter" idx="1"/>
          </p:nvPr>
        </p:nvSpPr>
        <p:spPr>
          <a:xfrm>
            <a:off x="457200" y="1341438"/>
            <a:ext cx="4038600" cy="2317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1438"/>
            <a:ext cx="4038600" cy="2317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811588"/>
            <a:ext cx="4038600" cy="2319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811588"/>
            <a:ext cx="4038600" cy="2319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3FD20E52-3782-42BA-8E75-B61ECD09F061}" type="datetime1">
              <a:rPr lang="zh-CN" altLang="en-US"/>
              <a:pPr>
                <a:defRPr/>
              </a:pPr>
              <a:t>2021/10/14</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B4CD6CD-9DC0-42CE-AA26-5D9ACDD264E1}" type="slidenum">
              <a:rPr lang="en-US" altLang="zh-CN"/>
              <a:pPr>
                <a:defRPr/>
              </a:pPr>
              <a:t>‹#›</a:t>
            </a:fld>
            <a:endParaRPr lang="en-US" altLang="zh-CN"/>
          </a:p>
        </p:txBody>
      </p:sp>
    </p:spTree>
    <p:extLst>
      <p:ext uri="{BB962C8B-B14F-4D97-AF65-F5344CB8AC3E}">
        <p14:creationId xmlns:p14="http://schemas.microsoft.com/office/powerpoint/2010/main" val="10504519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50838"/>
            <a:ext cx="8229600" cy="7747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12875"/>
            <a:ext cx="4038600" cy="4789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12875"/>
            <a:ext cx="4038600" cy="4789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4F00B72A-7A87-45B8-9AD9-DCC3191EA5C2}"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7B20466-EC74-4F44-BFAD-8851F56E996B}" type="slidenum">
              <a:rPr lang="en-US" altLang="zh-CN"/>
              <a:pPr>
                <a:defRPr/>
              </a:pPr>
              <a:t>‹#›</a:t>
            </a:fld>
            <a:endParaRPr lang="en-US" altLang="zh-CN"/>
          </a:p>
        </p:txBody>
      </p:sp>
    </p:spTree>
    <p:extLst>
      <p:ext uri="{BB962C8B-B14F-4D97-AF65-F5344CB8AC3E}">
        <p14:creationId xmlns:p14="http://schemas.microsoft.com/office/powerpoint/2010/main" val="36849595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25954"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p>
        </p:txBody>
      </p:sp>
      <p:sp>
        <p:nvSpPr>
          <p:cNvPr id="12595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17FEDB68-7EF2-4B25-B175-FAFE1A7BA640}" type="datetime1">
              <a:rPr lang="zh-CN" altLang="en-US"/>
              <a:pPr>
                <a:defRPr/>
              </a:pPr>
              <a:t>2021/10/14</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B46C8544-4641-46B1-BC4C-A3647477E685}" type="slidenum">
              <a:rPr lang="en-US" altLang="zh-CN"/>
              <a:pPr>
                <a:defRPr/>
              </a:pPr>
              <a:t>‹#›</a:t>
            </a:fld>
            <a:endParaRPr lang="en-US" altLang="zh-CN"/>
          </a:p>
        </p:txBody>
      </p:sp>
    </p:spTree>
    <p:extLst>
      <p:ext uri="{BB962C8B-B14F-4D97-AF65-F5344CB8AC3E}">
        <p14:creationId xmlns:p14="http://schemas.microsoft.com/office/powerpoint/2010/main" val="5605076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364F3E6F-1F59-4EBB-9CD5-0D97D0BFFA79}"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017BDC1-E84E-48BA-846B-4DF89914DCD2}" type="slidenum">
              <a:rPr lang="en-US" altLang="zh-CN"/>
              <a:pPr>
                <a:defRPr/>
              </a:pPr>
              <a:t>‹#›</a:t>
            </a:fld>
            <a:endParaRPr lang="en-US" altLang="zh-CN"/>
          </a:p>
        </p:txBody>
      </p:sp>
    </p:spTree>
    <p:extLst>
      <p:ext uri="{BB962C8B-B14F-4D97-AF65-F5344CB8AC3E}">
        <p14:creationId xmlns:p14="http://schemas.microsoft.com/office/powerpoint/2010/main" val="224389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20574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20574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7" name="Rectangle 6"/>
          <p:cNvSpPr>
            <a:spLocks noGrp="1" noChangeArrowheads="1"/>
          </p:cNvSpPr>
          <p:nvPr>
            <p:ph type="sldNum" sz="quarter" idx="12"/>
          </p:nvPr>
        </p:nvSpPr>
        <p:spPr>
          <a:ln/>
        </p:spPr>
        <p:txBody>
          <a:bodyPr/>
          <a:lstStyle>
            <a:lvl1pPr>
              <a:defRPr/>
            </a:lvl1pPr>
          </a:lstStyle>
          <a:p>
            <a:pPr>
              <a:defRPr/>
            </a:pPr>
            <a:fld id="{62F9D337-8D7F-4BB3-9515-CA64ABAD3FC8}"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29281049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66B7199-D0A5-456A-87B9-3847A9AE4E0C}"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5445CF-29E5-482A-B7F3-5C4A6776DD59}" type="slidenum">
              <a:rPr lang="en-US" altLang="zh-CN"/>
              <a:pPr>
                <a:defRPr/>
              </a:pPr>
              <a:t>‹#›</a:t>
            </a:fld>
            <a:endParaRPr lang="en-US" altLang="zh-CN"/>
          </a:p>
        </p:txBody>
      </p:sp>
    </p:spTree>
    <p:extLst>
      <p:ext uri="{BB962C8B-B14F-4D97-AF65-F5344CB8AC3E}">
        <p14:creationId xmlns:p14="http://schemas.microsoft.com/office/powerpoint/2010/main" val="34340865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41438"/>
            <a:ext cx="4038600"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38600"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F428477D-5F6F-4488-A09C-5F69F5A7165E}"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A359646-7B69-4291-9C40-D05C47A29B87}" type="slidenum">
              <a:rPr lang="en-US" altLang="zh-CN"/>
              <a:pPr>
                <a:defRPr/>
              </a:pPr>
              <a:t>‹#›</a:t>
            </a:fld>
            <a:endParaRPr lang="en-US" altLang="zh-CN"/>
          </a:p>
        </p:txBody>
      </p:sp>
    </p:spTree>
    <p:extLst>
      <p:ext uri="{BB962C8B-B14F-4D97-AF65-F5344CB8AC3E}">
        <p14:creationId xmlns:p14="http://schemas.microsoft.com/office/powerpoint/2010/main" val="35981318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A9DAF811-CB58-47F7-A6C1-3CB86D5E830A}" type="datetime1">
              <a:rPr lang="zh-CN" altLang="en-US"/>
              <a:pPr>
                <a:defRPr/>
              </a:pPr>
              <a:t>2021/10/14</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18F93C9-EDA6-4E3F-9793-D6AF196F291B}" type="slidenum">
              <a:rPr lang="en-US" altLang="zh-CN"/>
              <a:pPr>
                <a:defRPr/>
              </a:pPr>
              <a:t>‹#›</a:t>
            </a:fld>
            <a:endParaRPr lang="en-US" altLang="zh-CN"/>
          </a:p>
        </p:txBody>
      </p:sp>
    </p:spTree>
    <p:extLst>
      <p:ext uri="{BB962C8B-B14F-4D97-AF65-F5344CB8AC3E}">
        <p14:creationId xmlns:p14="http://schemas.microsoft.com/office/powerpoint/2010/main" val="26325189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F1E3D15F-C93D-4D31-9862-1F1AAFFF89FC}" type="datetime1">
              <a:rPr lang="zh-CN" altLang="en-US"/>
              <a:pPr>
                <a:defRPr/>
              </a:pPr>
              <a:t>2021/10/14</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B3631E8-1C74-43A7-8F70-EE5EA96ED869}" type="slidenum">
              <a:rPr lang="en-US" altLang="zh-CN"/>
              <a:pPr>
                <a:defRPr/>
              </a:pPr>
              <a:t>‹#›</a:t>
            </a:fld>
            <a:endParaRPr lang="en-US" altLang="zh-CN"/>
          </a:p>
        </p:txBody>
      </p:sp>
    </p:spTree>
    <p:extLst>
      <p:ext uri="{BB962C8B-B14F-4D97-AF65-F5344CB8AC3E}">
        <p14:creationId xmlns:p14="http://schemas.microsoft.com/office/powerpoint/2010/main" val="3865228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064F8D0-E6A8-407B-ABB4-D94AF40744A9}" type="datetime1">
              <a:rPr lang="zh-CN" altLang="en-US"/>
              <a:pPr>
                <a:defRPr/>
              </a:pPr>
              <a:t>2021/10/14</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74AC90A-6EB9-4108-9446-C46628BB62B5}" type="slidenum">
              <a:rPr lang="en-US" altLang="zh-CN"/>
              <a:pPr>
                <a:defRPr/>
              </a:pPr>
              <a:t>‹#›</a:t>
            </a:fld>
            <a:endParaRPr lang="en-US" altLang="zh-CN"/>
          </a:p>
        </p:txBody>
      </p:sp>
    </p:spTree>
    <p:extLst>
      <p:ext uri="{BB962C8B-B14F-4D97-AF65-F5344CB8AC3E}">
        <p14:creationId xmlns:p14="http://schemas.microsoft.com/office/powerpoint/2010/main" val="33590382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1EE4CDCB-3E42-4955-AAF0-DD5C00817B3B}"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603F53A-290F-4853-97C3-F220EB0E2A90}" type="slidenum">
              <a:rPr lang="en-US" altLang="zh-CN"/>
              <a:pPr>
                <a:defRPr/>
              </a:pPr>
              <a:t>‹#›</a:t>
            </a:fld>
            <a:endParaRPr lang="en-US" altLang="zh-CN"/>
          </a:p>
        </p:txBody>
      </p:sp>
    </p:spTree>
    <p:extLst>
      <p:ext uri="{BB962C8B-B14F-4D97-AF65-F5344CB8AC3E}">
        <p14:creationId xmlns:p14="http://schemas.microsoft.com/office/powerpoint/2010/main" val="37942611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1086587A-2C39-4F3E-B9F4-B510842CEF55}"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748EB74-69B6-466B-8793-95A9CB10F009}" type="slidenum">
              <a:rPr lang="en-US" altLang="zh-CN"/>
              <a:pPr>
                <a:defRPr/>
              </a:pPr>
              <a:t>‹#›</a:t>
            </a:fld>
            <a:endParaRPr lang="en-US" altLang="zh-CN"/>
          </a:p>
        </p:txBody>
      </p:sp>
    </p:spTree>
    <p:extLst>
      <p:ext uri="{BB962C8B-B14F-4D97-AF65-F5344CB8AC3E}">
        <p14:creationId xmlns:p14="http://schemas.microsoft.com/office/powerpoint/2010/main" val="10843649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11FDBDF-7B54-4ED4-8FEC-074342DD2FCC}"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DC1FAB-AF03-42C2-99C4-CA853BA2736A}" type="slidenum">
              <a:rPr lang="en-US" altLang="zh-CN"/>
              <a:pPr>
                <a:defRPr/>
              </a:pPr>
              <a:t>‹#›</a:t>
            </a:fld>
            <a:endParaRPr lang="en-US" altLang="zh-CN"/>
          </a:p>
        </p:txBody>
      </p:sp>
    </p:spTree>
    <p:extLst>
      <p:ext uri="{BB962C8B-B14F-4D97-AF65-F5344CB8AC3E}">
        <p14:creationId xmlns:p14="http://schemas.microsoft.com/office/powerpoint/2010/main" val="28836152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4C194ABC-5724-4EFF-970A-AABD84FE2164}"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CCDCA01-1BE4-4BC2-B037-1A685BF16C21}" type="slidenum">
              <a:rPr lang="en-US" altLang="zh-CN"/>
              <a:pPr>
                <a:defRPr/>
              </a:pPr>
              <a:t>‹#›</a:t>
            </a:fld>
            <a:endParaRPr lang="en-US" altLang="zh-CN"/>
          </a:p>
        </p:txBody>
      </p:sp>
    </p:spTree>
    <p:extLst>
      <p:ext uri="{BB962C8B-B14F-4D97-AF65-F5344CB8AC3E}">
        <p14:creationId xmlns:p14="http://schemas.microsoft.com/office/powerpoint/2010/main" val="23352465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774700"/>
          </a:xfrm>
        </p:spPr>
        <p:txBody>
          <a:bodyPr/>
          <a:lstStyle/>
          <a:p>
            <a:r>
              <a:rPr lang="zh-CN" altLang="en-US"/>
              <a:t>单击此处编辑母版标题样式</a:t>
            </a:r>
          </a:p>
        </p:txBody>
      </p:sp>
      <p:sp>
        <p:nvSpPr>
          <p:cNvPr id="3" name="内容占位符 2"/>
          <p:cNvSpPr>
            <a:spLocks noGrp="1"/>
          </p:cNvSpPr>
          <p:nvPr>
            <p:ph sz="quarter" idx="1"/>
          </p:nvPr>
        </p:nvSpPr>
        <p:spPr>
          <a:xfrm>
            <a:off x="457200" y="1341438"/>
            <a:ext cx="4038600" cy="2317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1438"/>
            <a:ext cx="4038600" cy="2317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811588"/>
            <a:ext cx="4038600" cy="2319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811588"/>
            <a:ext cx="4038600" cy="2319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131550C7-EA2D-4994-BF4D-38D058729F8A}" type="datetime1">
              <a:rPr lang="zh-CN" altLang="en-US"/>
              <a:pPr>
                <a:defRPr/>
              </a:pPr>
              <a:t>2021/10/14</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C4C043F-B662-4065-BCF6-36AAF0D60E9E}" type="slidenum">
              <a:rPr lang="en-US" altLang="zh-CN"/>
              <a:pPr>
                <a:defRPr/>
              </a:pPr>
              <a:t>‹#›</a:t>
            </a:fld>
            <a:endParaRPr lang="en-US" altLang="zh-CN"/>
          </a:p>
        </p:txBody>
      </p:sp>
    </p:spTree>
    <p:extLst>
      <p:ext uri="{BB962C8B-B14F-4D97-AF65-F5344CB8AC3E}">
        <p14:creationId xmlns:p14="http://schemas.microsoft.com/office/powerpoint/2010/main" val="288489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9" name="Rectangle 6"/>
          <p:cNvSpPr>
            <a:spLocks noGrp="1" noChangeArrowheads="1"/>
          </p:cNvSpPr>
          <p:nvPr>
            <p:ph type="sldNum" sz="quarter" idx="12"/>
          </p:nvPr>
        </p:nvSpPr>
        <p:spPr>
          <a:ln/>
        </p:spPr>
        <p:txBody>
          <a:bodyPr/>
          <a:lstStyle>
            <a:lvl1pPr>
              <a:defRPr/>
            </a:lvl1pPr>
          </a:lstStyle>
          <a:p>
            <a:pPr>
              <a:defRPr/>
            </a:pPr>
            <a:fld id="{A737C9CC-C29B-44C4-B2FF-FE7092ABD657}"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15312621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50838"/>
            <a:ext cx="8229600" cy="7747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12875"/>
            <a:ext cx="4038600" cy="4789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12875"/>
            <a:ext cx="4038600" cy="4789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DF5F261F-332A-4D7D-A771-D755B80BA926}"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796574-76BC-4921-9866-2A66376C4A1F}" type="slidenum">
              <a:rPr lang="en-US" altLang="zh-CN"/>
              <a:pPr>
                <a:defRPr/>
              </a:pPr>
              <a:t>‹#›</a:t>
            </a:fld>
            <a:endParaRPr lang="en-US" altLang="zh-CN"/>
          </a:p>
        </p:txBody>
      </p:sp>
    </p:spTree>
    <p:extLst>
      <p:ext uri="{BB962C8B-B14F-4D97-AF65-F5344CB8AC3E}">
        <p14:creationId xmlns:p14="http://schemas.microsoft.com/office/powerpoint/2010/main" val="33671234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25954"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p>
        </p:txBody>
      </p:sp>
      <p:sp>
        <p:nvSpPr>
          <p:cNvPr id="12595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10A9CAE2-3750-4839-918E-B524909DCCBD}" type="datetime1">
              <a:rPr lang="zh-CN" altLang="en-US"/>
              <a:pPr>
                <a:defRPr/>
              </a:pPr>
              <a:t>2021/10/14</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EF750E3E-4FBC-4D6A-A037-037BA457FC9F}" type="slidenum">
              <a:rPr lang="en-US" altLang="zh-CN"/>
              <a:pPr>
                <a:defRPr/>
              </a:pPr>
              <a:t>‹#›</a:t>
            </a:fld>
            <a:endParaRPr lang="en-US" altLang="zh-CN"/>
          </a:p>
        </p:txBody>
      </p:sp>
    </p:spTree>
    <p:extLst>
      <p:ext uri="{BB962C8B-B14F-4D97-AF65-F5344CB8AC3E}">
        <p14:creationId xmlns:p14="http://schemas.microsoft.com/office/powerpoint/2010/main" val="3233124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5157602-8DFC-41E4-86EB-F6C7D2F4F47E}"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E87875B-3ACD-4778-95DE-BA422F05BC58}" type="slidenum">
              <a:rPr lang="en-US" altLang="zh-CN"/>
              <a:pPr>
                <a:defRPr/>
              </a:pPr>
              <a:t>‹#›</a:t>
            </a:fld>
            <a:endParaRPr lang="en-US" altLang="zh-CN"/>
          </a:p>
        </p:txBody>
      </p:sp>
    </p:spTree>
    <p:extLst>
      <p:ext uri="{BB962C8B-B14F-4D97-AF65-F5344CB8AC3E}">
        <p14:creationId xmlns:p14="http://schemas.microsoft.com/office/powerpoint/2010/main" val="37355538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36DC9225-7026-4B44-AC07-9B55B857F182}"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C0CC20-B820-4F87-9474-911C27834B4B}" type="slidenum">
              <a:rPr lang="en-US" altLang="zh-CN"/>
              <a:pPr>
                <a:defRPr/>
              </a:pPr>
              <a:t>‹#›</a:t>
            </a:fld>
            <a:endParaRPr lang="en-US" altLang="zh-CN"/>
          </a:p>
        </p:txBody>
      </p:sp>
    </p:spTree>
    <p:extLst>
      <p:ext uri="{BB962C8B-B14F-4D97-AF65-F5344CB8AC3E}">
        <p14:creationId xmlns:p14="http://schemas.microsoft.com/office/powerpoint/2010/main" val="13997709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41438"/>
            <a:ext cx="4038600"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38600"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12738A51-3B6B-479D-89E6-868816CD49CC}"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DAB25E6-20F4-41C9-815C-36DCCA91CA99}" type="slidenum">
              <a:rPr lang="en-US" altLang="zh-CN"/>
              <a:pPr>
                <a:defRPr/>
              </a:pPr>
              <a:t>‹#›</a:t>
            </a:fld>
            <a:endParaRPr lang="en-US" altLang="zh-CN"/>
          </a:p>
        </p:txBody>
      </p:sp>
    </p:spTree>
    <p:extLst>
      <p:ext uri="{BB962C8B-B14F-4D97-AF65-F5344CB8AC3E}">
        <p14:creationId xmlns:p14="http://schemas.microsoft.com/office/powerpoint/2010/main" val="31678213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2B3C190E-B161-4D5C-97C4-8E8D4F5F403F}" type="datetime1">
              <a:rPr lang="zh-CN" altLang="en-US"/>
              <a:pPr>
                <a:defRPr/>
              </a:pPr>
              <a:t>2021/10/14</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BFC2073-0785-4E02-9201-065E1310DEC8}" type="slidenum">
              <a:rPr lang="en-US" altLang="zh-CN"/>
              <a:pPr>
                <a:defRPr/>
              </a:pPr>
              <a:t>‹#›</a:t>
            </a:fld>
            <a:endParaRPr lang="en-US" altLang="zh-CN"/>
          </a:p>
        </p:txBody>
      </p:sp>
    </p:spTree>
    <p:extLst>
      <p:ext uri="{BB962C8B-B14F-4D97-AF65-F5344CB8AC3E}">
        <p14:creationId xmlns:p14="http://schemas.microsoft.com/office/powerpoint/2010/main" val="10573219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365EDF45-AAA1-4276-9E8C-979CD0B86EDB}" type="datetime1">
              <a:rPr lang="zh-CN" altLang="en-US"/>
              <a:pPr>
                <a:defRPr/>
              </a:pPr>
              <a:t>2021/10/14</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3B83C8C-F53B-4D10-9705-7488D13B46E0}" type="slidenum">
              <a:rPr lang="en-US" altLang="zh-CN"/>
              <a:pPr>
                <a:defRPr/>
              </a:pPr>
              <a:t>‹#›</a:t>
            </a:fld>
            <a:endParaRPr lang="en-US" altLang="zh-CN"/>
          </a:p>
        </p:txBody>
      </p:sp>
    </p:spTree>
    <p:extLst>
      <p:ext uri="{BB962C8B-B14F-4D97-AF65-F5344CB8AC3E}">
        <p14:creationId xmlns:p14="http://schemas.microsoft.com/office/powerpoint/2010/main" val="13336116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092F5BD-0E2F-44D0-8CE1-9C685F51467E}" type="datetime1">
              <a:rPr lang="zh-CN" altLang="en-US"/>
              <a:pPr>
                <a:defRPr/>
              </a:pPr>
              <a:t>2021/10/14</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E378997-E577-4035-AAC6-B57ED4CF5348}" type="slidenum">
              <a:rPr lang="en-US" altLang="zh-CN"/>
              <a:pPr>
                <a:defRPr/>
              </a:pPr>
              <a:t>‹#›</a:t>
            </a:fld>
            <a:endParaRPr lang="en-US" altLang="zh-CN"/>
          </a:p>
        </p:txBody>
      </p:sp>
    </p:spTree>
    <p:extLst>
      <p:ext uri="{BB962C8B-B14F-4D97-AF65-F5344CB8AC3E}">
        <p14:creationId xmlns:p14="http://schemas.microsoft.com/office/powerpoint/2010/main" val="38889143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D660780-9AF1-4742-B2A4-B2D7711B843C}"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53FE30B-DA94-4801-8F98-829A0341F29E}" type="slidenum">
              <a:rPr lang="en-US" altLang="zh-CN"/>
              <a:pPr>
                <a:defRPr/>
              </a:pPr>
              <a:t>‹#›</a:t>
            </a:fld>
            <a:endParaRPr lang="en-US" altLang="zh-CN"/>
          </a:p>
        </p:txBody>
      </p:sp>
    </p:spTree>
    <p:extLst>
      <p:ext uri="{BB962C8B-B14F-4D97-AF65-F5344CB8AC3E}">
        <p14:creationId xmlns:p14="http://schemas.microsoft.com/office/powerpoint/2010/main" val="961689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EC6A341-20EB-41B1-B1C3-67A7BDCECF0B}"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AB75BAB-9F42-4A5D-A3BD-A5D9FCACAE09}" type="slidenum">
              <a:rPr lang="en-US" altLang="zh-CN"/>
              <a:pPr>
                <a:defRPr/>
              </a:pPr>
              <a:t>‹#›</a:t>
            </a:fld>
            <a:endParaRPr lang="en-US" altLang="zh-CN"/>
          </a:p>
        </p:txBody>
      </p:sp>
    </p:spTree>
    <p:extLst>
      <p:ext uri="{BB962C8B-B14F-4D97-AF65-F5344CB8AC3E}">
        <p14:creationId xmlns:p14="http://schemas.microsoft.com/office/powerpoint/2010/main" val="293045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5" name="Rectangle 6"/>
          <p:cNvSpPr>
            <a:spLocks noGrp="1" noChangeArrowheads="1"/>
          </p:cNvSpPr>
          <p:nvPr>
            <p:ph type="sldNum" sz="quarter" idx="12"/>
          </p:nvPr>
        </p:nvSpPr>
        <p:spPr>
          <a:ln/>
        </p:spPr>
        <p:txBody>
          <a:bodyPr/>
          <a:lstStyle>
            <a:lvl1pPr>
              <a:defRPr/>
            </a:lvl1pPr>
          </a:lstStyle>
          <a:p>
            <a:pPr>
              <a:defRPr/>
            </a:pPr>
            <a:fld id="{593F01A0-2F54-48B0-A541-D10D6311F6D7}"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29350711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8B61C51C-281D-4EC8-9357-3779721B2BC4}"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3F66B21-9E26-41DA-94F8-34DA37B9CC71}" type="slidenum">
              <a:rPr lang="en-US" altLang="zh-CN"/>
              <a:pPr>
                <a:defRPr/>
              </a:pPr>
              <a:t>‹#›</a:t>
            </a:fld>
            <a:endParaRPr lang="en-US" altLang="zh-CN"/>
          </a:p>
        </p:txBody>
      </p:sp>
    </p:spTree>
    <p:extLst>
      <p:ext uri="{BB962C8B-B14F-4D97-AF65-F5344CB8AC3E}">
        <p14:creationId xmlns:p14="http://schemas.microsoft.com/office/powerpoint/2010/main" val="33953776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97A132A-9A34-45A8-A0F6-06CCBDEEAF29}" type="datetime1">
              <a:rPr lang="zh-CN" altLang="en-US"/>
              <a:pPr>
                <a:defRPr/>
              </a:pPr>
              <a:t>2021/10/14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17BC29-89B2-4A3E-8109-B16AA46BE324}" type="slidenum">
              <a:rPr lang="en-US" altLang="zh-CN"/>
              <a:pPr>
                <a:defRPr/>
              </a:pPr>
              <a:t>‹#›</a:t>
            </a:fld>
            <a:endParaRPr lang="en-US" altLang="zh-CN"/>
          </a:p>
        </p:txBody>
      </p:sp>
    </p:spTree>
    <p:extLst>
      <p:ext uri="{BB962C8B-B14F-4D97-AF65-F5344CB8AC3E}">
        <p14:creationId xmlns:p14="http://schemas.microsoft.com/office/powerpoint/2010/main" val="41917174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774700"/>
          </a:xfrm>
        </p:spPr>
        <p:txBody>
          <a:bodyPr/>
          <a:lstStyle/>
          <a:p>
            <a:r>
              <a:rPr lang="zh-CN" altLang="en-US"/>
              <a:t>单击此处编辑母版标题样式</a:t>
            </a:r>
          </a:p>
        </p:txBody>
      </p:sp>
      <p:sp>
        <p:nvSpPr>
          <p:cNvPr id="3" name="内容占位符 2"/>
          <p:cNvSpPr>
            <a:spLocks noGrp="1"/>
          </p:cNvSpPr>
          <p:nvPr>
            <p:ph sz="quarter" idx="1"/>
          </p:nvPr>
        </p:nvSpPr>
        <p:spPr>
          <a:xfrm>
            <a:off x="457200" y="1341438"/>
            <a:ext cx="4038600" cy="2317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1438"/>
            <a:ext cx="4038600" cy="2317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811588"/>
            <a:ext cx="4038600" cy="2319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811588"/>
            <a:ext cx="4038600" cy="2319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8EA87251-3A4B-4DE5-979B-06FE0EE67D1D}" type="datetime1">
              <a:rPr lang="zh-CN" altLang="en-US"/>
              <a:pPr>
                <a:defRPr/>
              </a:pPr>
              <a:t>2021/10/14</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6EFED9F-AAD3-4225-8045-3B9583CCE9EF}" type="slidenum">
              <a:rPr lang="en-US" altLang="zh-CN"/>
              <a:pPr>
                <a:defRPr/>
              </a:pPr>
              <a:t>‹#›</a:t>
            </a:fld>
            <a:endParaRPr lang="en-US" altLang="zh-CN"/>
          </a:p>
        </p:txBody>
      </p:sp>
    </p:spTree>
    <p:extLst>
      <p:ext uri="{BB962C8B-B14F-4D97-AF65-F5344CB8AC3E}">
        <p14:creationId xmlns:p14="http://schemas.microsoft.com/office/powerpoint/2010/main" val="42632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50838"/>
            <a:ext cx="8229600" cy="7747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12875"/>
            <a:ext cx="4038600" cy="4789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12875"/>
            <a:ext cx="4038600" cy="4789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722D9931-065D-4657-A3D9-3B76E76B88C4}" type="datetime1">
              <a:rPr lang="zh-CN" altLang="en-US"/>
              <a:pPr>
                <a:defRPr/>
              </a:pPr>
              <a:t>2021/10/14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712ABE4-39E0-4098-A7BA-520C0769E12A}" type="slidenum">
              <a:rPr lang="en-US" altLang="zh-CN"/>
              <a:pPr>
                <a:defRPr/>
              </a:pPr>
              <a:t>‹#›</a:t>
            </a:fld>
            <a:endParaRPr lang="en-US" altLang="zh-CN"/>
          </a:p>
        </p:txBody>
      </p:sp>
    </p:spTree>
    <p:extLst>
      <p:ext uri="{BB962C8B-B14F-4D97-AF65-F5344CB8AC3E}">
        <p14:creationId xmlns:p14="http://schemas.microsoft.com/office/powerpoint/2010/main" val="303249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4" name="Rectangle 6"/>
          <p:cNvSpPr>
            <a:spLocks noGrp="1" noChangeArrowheads="1"/>
          </p:cNvSpPr>
          <p:nvPr>
            <p:ph type="sldNum" sz="quarter" idx="12"/>
          </p:nvPr>
        </p:nvSpPr>
        <p:spPr>
          <a:ln/>
        </p:spPr>
        <p:txBody>
          <a:bodyPr/>
          <a:lstStyle>
            <a:lvl1pPr>
              <a:defRPr/>
            </a:lvl1pPr>
          </a:lstStyle>
          <a:p>
            <a:pPr>
              <a:defRPr/>
            </a:pPr>
            <a:fld id="{8614B8D3-7CC4-4BC2-B144-58AC4FA60F9E}"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64649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7" name="Rectangle 6"/>
          <p:cNvSpPr>
            <a:spLocks noGrp="1" noChangeArrowheads="1"/>
          </p:cNvSpPr>
          <p:nvPr>
            <p:ph type="sldNum" sz="quarter" idx="12"/>
          </p:nvPr>
        </p:nvSpPr>
        <p:spPr>
          <a:ln/>
        </p:spPr>
        <p:txBody>
          <a:bodyPr/>
          <a:lstStyle>
            <a:lvl1pPr>
              <a:defRPr/>
            </a:lvl1pPr>
          </a:lstStyle>
          <a:p>
            <a:pPr>
              <a:defRPr/>
            </a:pPr>
            <a:fld id="{1E537CDD-623E-4074-9E46-91C61C009A87}"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265472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Times New Roman" panose="0202060305040502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信号处理原理</a:t>
            </a:r>
            <a:endParaRPr lang="en-US" altLang="en-US" sz="1800">
              <a:solidFill>
                <a:srgbClr val="FFFF00"/>
              </a:solidFill>
              <a:ea typeface="方正姚体" panose="02010601030101010101" pitchFamily="2" charset="-122"/>
            </a:endParaRPr>
          </a:p>
        </p:txBody>
      </p:sp>
      <p:sp>
        <p:nvSpPr>
          <p:cNvPr id="7" name="Rectangle 6"/>
          <p:cNvSpPr>
            <a:spLocks noGrp="1" noChangeArrowheads="1"/>
          </p:cNvSpPr>
          <p:nvPr>
            <p:ph type="sldNum" sz="quarter" idx="12"/>
          </p:nvPr>
        </p:nvSpPr>
        <p:spPr>
          <a:ln/>
        </p:spPr>
        <p:txBody>
          <a:bodyPr/>
          <a:lstStyle>
            <a:lvl1pPr>
              <a:defRPr/>
            </a:lvl1pPr>
          </a:lstStyle>
          <a:p>
            <a:pPr>
              <a:defRPr/>
            </a:pPr>
            <a:fld id="{B40F3519-42A7-4A04-B434-B1CE13ED14C7}"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Tree>
    <p:extLst>
      <p:ext uri="{BB962C8B-B14F-4D97-AF65-F5344CB8AC3E}">
        <p14:creationId xmlns:p14="http://schemas.microsoft.com/office/powerpoint/2010/main" val="441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85800" y="188913"/>
            <a:ext cx="7772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dirty="0">
                <a:sym typeface="Times New Roman" panose="02020603050405020304" pitchFamily="18" charset="0"/>
              </a:rPr>
              <a:t>单击此处编辑母版标题样式</a:t>
            </a:r>
          </a:p>
        </p:txBody>
      </p:sp>
      <p:sp>
        <p:nvSpPr>
          <p:cNvPr id="1027" name="Rectangle 3"/>
          <p:cNvSpPr>
            <a:spLocks noGrp="1" noChangeArrowheads="1"/>
          </p:cNvSpPr>
          <p:nvPr>
            <p:ph type="body" idx="1"/>
          </p:nvPr>
        </p:nvSpPr>
        <p:spPr bwMode="auto">
          <a:xfrm>
            <a:off x="685800" y="2057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dirty="0">
                <a:sym typeface="Times New Roman" panose="02020603050405020304" pitchFamily="18" charset="0"/>
              </a:rPr>
              <a:t>单击此处编辑母版文本样式</a:t>
            </a:r>
            <a:endParaRPr lang="en-US" altLang="zh-CN" dirty="0">
              <a:sym typeface="Times New Roman" panose="02020603050405020304" pitchFamily="18" charset="0"/>
            </a:endParaRPr>
          </a:p>
          <a:p>
            <a:pPr lvl="1"/>
            <a:r>
              <a:rPr lang="zh-CN" altLang="en-US" dirty="0">
                <a:sym typeface="Times New Roman" panose="02020603050405020304" pitchFamily="18" charset="0"/>
              </a:rPr>
              <a:t>第二级</a:t>
            </a:r>
            <a:endParaRPr lang="en-US" altLang="zh-CN" dirty="0">
              <a:sym typeface="Times New Roman" panose="02020603050405020304" pitchFamily="18" charset="0"/>
            </a:endParaRPr>
          </a:p>
          <a:p>
            <a:pPr lvl="2"/>
            <a:r>
              <a:rPr lang="zh-CN" altLang="en-US" dirty="0">
                <a:sym typeface="Times New Roman" panose="02020603050405020304" pitchFamily="18" charset="0"/>
              </a:rPr>
              <a:t>第三级</a:t>
            </a:r>
            <a:endParaRPr lang="en-US" altLang="zh-CN" dirty="0">
              <a:sym typeface="Times New Roman" panose="02020603050405020304" pitchFamily="18" charset="0"/>
            </a:endParaRPr>
          </a:p>
          <a:p>
            <a:pPr lvl="3"/>
            <a:r>
              <a:rPr lang="zh-CN" altLang="en-US" dirty="0">
                <a:sym typeface="Times New Roman" panose="02020603050405020304" pitchFamily="18" charset="0"/>
              </a:rPr>
              <a:t>第四级</a:t>
            </a:r>
            <a:endParaRPr lang="en-US" altLang="zh-CN" dirty="0">
              <a:sym typeface="Times New Roman" panose="02020603050405020304" pitchFamily="18" charset="0"/>
            </a:endParaRPr>
          </a:p>
          <a:p>
            <a:pPr lvl="4"/>
            <a:r>
              <a:rPr lang="zh-CN" altLang="en-US" dirty="0">
                <a:sym typeface="Times New Roman" panose="02020603050405020304" pitchFamily="18" charset="0"/>
              </a:rPr>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l" eaLnBrk="1" hangingPunct="1">
              <a:spcBef>
                <a:spcPct val="50000"/>
              </a:spcBef>
              <a:buFont typeface="Arial" panose="020B0604020202020204" pitchFamily="34" charset="0"/>
              <a:buNone/>
              <a:defRPr sz="14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eaLnBrk="1" hangingPunct="1">
              <a:spcBef>
                <a:spcPct val="50000"/>
              </a:spcBef>
              <a:buFont typeface="Arial" panose="020B0604020202020204" pitchFamily="34" charset="0"/>
              <a:buNone/>
              <a:defRPr sz="1400" smtClean="0">
                <a:solidFill>
                  <a:schemeClr val="bg1"/>
                </a:solidFill>
              </a:defRPr>
            </a:lvl1pPr>
          </a:lstStyle>
          <a:p>
            <a:pPr>
              <a:defRPr/>
            </a:pPr>
            <a:r>
              <a:rPr lang="zh-CN" altLang="en-US" dirty="0"/>
              <a:t>信号处理原理</a:t>
            </a:r>
            <a:endParaRPr lang="en-US" altLang="en-US" sz="1800" dirty="0">
              <a:ea typeface="方正姚体" panose="02010601030101010101" pitchFamily="2" charset="-122"/>
            </a:endParaRPr>
          </a:p>
        </p:txBody>
      </p:sp>
      <p:sp>
        <p:nvSpPr>
          <p:cNvPr id="1030" name="Rectangle 6"/>
          <p:cNvSpPr>
            <a:spLocks noGrp="1" noChangeArrowheads="1"/>
          </p:cNvSpPr>
          <p:nvPr>
            <p:ph type="sldNum" sz="quarter" idx="4"/>
          </p:nvPr>
        </p:nvSpPr>
        <p:spPr bwMode="auto">
          <a:xfrm>
            <a:off x="7239000" y="64770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spcBef>
                <a:spcPct val="50000"/>
              </a:spcBef>
              <a:buFont typeface="Arial" panose="020B0604020202020204" pitchFamily="34" charset="0"/>
              <a:buNone/>
              <a:defRPr sz="1400" smtClean="0">
                <a:solidFill>
                  <a:srgbClr val="FF0000"/>
                </a:solidFill>
                <a:latin typeface="Impact" panose="020B0806030902050204" pitchFamily="34" charset="0"/>
                <a:sym typeface="Impact" panose="020B0806030902050204" pitchFamily="34" charset="0"/>
              </a:defRPr>
            </a:lvl1pPr>
          </a:lstStyle>
          <a:p>
            <a:pPr>
              <a:defRPr/>
            </a:pPr>
            <a:fld id="{4EFE6BC9-E054-4E7F-AE33-2D70A92718CB}" type="slidenum">
              <a:rPr lang="zh-CN" altLang="en-US"/>
              <a:pPr>
                <a:defRPr/>
              </a:pPr>
              <a:t>‹#›</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1031" name="Line 7"/>
          <p:cNvSpPr>
            <a:spLocks noChangeShapeType="1"/>
          </p:cNvSpPr>
          <p:nvPr/>
        </p:nvSpPr>
        <p:spPr bwMode="auto">
          <a:xfrm>
            <a:off x="161925" y="838200"/>
            <a:ext cx="8839200" cy="1588"/>
          </a:xfrm>
          <a:prstGeom prst="line">
            <a:avLst/>
          </a:prstGeom>
          <a:noFill/>
          <a:ln w="38100" cap="sq">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ftr="0" dt="0"/>
  <p:txStyles>
    <p:titleStyle>
      <a:lvl1pPr algn="ctr" rtl="0" eaLnBrk="0" fontAlgn="base" hangingPunct="0">
        <a:spcBef>
          <a:spcPct val="0"/>
        </a:spcBef>
        <a:spcAft>
          <a:spcPct val="0"/>
        </a:spcAft>
        <a:defRPr kumimoji="1" sz="4000" kern="1200">
          <a:solidFill>
            <a:srgbClr val="0000FF"/>
          </a:solidFill>
          <a:latin typeface="+mj-lt"/>
          <a:ea typeface="+mj-ea"/>
          <a:cs typeface="黑体" charset="0"/>
          <a:sym typeface="Times New Roman" panose="02020603050405020304" pitchFamily="18" charset="0"/>
        </a:defRPr>
      </a:lvl1pPr>
      <a:lvl2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2pPr>
      <a:lvl3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3pPr>
      <a:lvl4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4pPr>
      <a:lvl5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5pPr>
      <a:lvl6pPr marL="4572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6pPr>
      <a:lvl7pPr marL="9144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7pPr>
      <a:lvl8pPr marL="13716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8pPr>
      <a:lvl9pPr marL="18288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9pPr>
    </p:titleStyle>
    <p:bodyStyle>
      <a:lvl1pPr marL="342900" indent="-342900" algn="l" defTabSz="0" rtl="0" eaLnBrk="0" fontAlgn="base" hangingPunct="0">
        <a:spcBef>
          <a:spcPct val="20000"/>
        </a:spcBef>
        <a:spcAft>
          <a:spcPct val="0"/>
        </a:spcAft>
        <a:buClr>
          <a:schemeClr val="tx2"/>
        </a:buClr>
        <a:buChar char="•"/>
        <a:defRPr kumimoji="1" sz="3200" kern="1200">
          <a:solidFill>
            <a:schemeClr val="bg1"/>
          </a:solidFill>
          <a:latin typeface="+mn-lt"/>
          <a:ea typeface="+mn-ea"/>
          <a:cs typeface="黑体" charset="0"/>
          <a:sym typeface="Times New Roman" panose="02020603050405020304" pitchFamily="18" charset="0"/>
        </a:defRPr>
      </a:lvl1pPr>
      <a:lvl2pPr marL="742950" indent="-285750" algn="l" defTabSz="0" rtl="0" eaLnBrk="0" fontAlgn="base" hangingPunct="0">
        <a:spcBef>
          <a:spcPct val="20000"/>
        </a:spcBef>
        <a:spcAft>
          <a:spcPct val="0"/>
        </a:spcAft>
        <a:buClr>
          <a:schemeClr val="tx2"/>
        </a:buClr>
        <a:buChar char="–"/>
        <a:defRPr kumimoji="1" sz="3200" kern="1200">
          <a:solidFill>
            <a:schemeClr val="bg1"/>
          </a:solidFill>
          <a:latin typeface="+mn-lt"/>
          <a:ea typeface="+mn-ea"/>
          <a:cs typeface="黑体" charset="0"/>
          <a:sym typeface="Times New Roman" panose="02020603050405020304" pitchFamily="18" charset="0"/>
        </a:defRPr>
      </a:lvl2pPr>
      <a:lvl3pPr marL="1143000" indent="-228600" algn="l" defTabSz="0" rtl="0" eaLnBrk="0" fontAlgn="base" hangingPunct="0">
        <a:spcBef>
          <a:spcPct val="20000"/>
        </a:spcBef>
        <a:spcAft>
          <a:spcPct val="0"/>
        </a:spcAft>
        <a:buClr>
          <a:schemeClr val="tx2"/>
        </a:buClr>
        <a:buChar char="•"/>
        <a:defRPr kumimoji="1" sz="3200" kern="1200">
          <a:solidFill>
            <a:schemeClr val="bg1"/>
          </a:solidFill>
          <a:latin typeface="+mn-lt"/>
          <a:ea typeface="+mn-ea"/>
          <a:cs typeface="黑体" charset="0"/>
          <a:sym typeface="Times New Roman" panose="02020603050405020304" pitchFamily="18" charset="0"/>
        </a:defRPr>
      </a:lvl3pPr>
      <a:lvl4pPr marL="1600200" indent="-228600" algn="l" defTabSz="0" rtl="0" eaLnBrk="0" fontAlgn="base" hangingPunct="0">
        <a:spcBef>
          <a:spcPct val="20000"/>
        </a:spcBef>
        <a:spcAft>
          <a:spcPct val="0"/>
        </a:spcAft>
        <a:buClr>
          <a:schemeClr val="tx2"/>
        </a:buClr>
        <a:buChar char="–"/>
        <a:defRPr kumimoji="1" sz="3200" kern="1200">
          <a:solidFill>
            <a:schemeClr val="bg1"/>
          </a:solidFill>
          <a:latin typeface="+mn-lt"/>
          <a:ea typeface="+mn-ea"/>
          <a:cs typeface="黑体" charset="0"/>
          <a:sym typeface="Times New Roman" panose="02020603050405020304" pitchFamily="18" charset="0"/>
        </a:defRPr>
      </a:lvl4pPr>
      <a:lvl5pPr marL="2057400" indent="-228600" algn="l" defTabSz="0" rtl="0" eaLnBrk="0" fontAlgn="base" hangingPunct="0">
        <a:spcBef>
          <a:spcPct val="20000"/>
        </a:spcBef>
        <a:spcAft>
          <a:spcPct val="0"/>
        </a:spcAft>
        <a:buClr>
          <a:schemeClr val="tx2"/>
        </a:buClr>
        <a:buChar char="•"/>
        <a:defRPr kumimoji="1" sz="3200" kern="1200">
          <a:solidFill>
            <a:schemeClr val="bg1"/>
          </a:solidFill>
          <a:latin typeface="+mn-lt"/>
          <a:ea typeface="+mn-ea"/>
          <a:cs typeface="黑体" charset="0"/>
          <a:sym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3508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单击此处编辑母版标题样式</a:t>
            </a:r>
          </a:p>
        </p:txBody>
      </p:sp>
      <p:sp>
        <p:nvSpPr>
          <p:cNvPr id="4099" name="Rectangle 3"/>
          <p:cNvSpPr>
            <a:spLocks noGrp="1" noChangeArrowheads="1"/>
          </p:cNvSpPr>
          <p:nvPr>
            <p:ph type="body" idx="1"/>
          </p:nvPr>
        </p:nvSpPr>
        <p:spPr bwMode="auto">
          <a:xfrm>
            <a:off x="457200" y="1412875"/>
            <a:ext cx="82296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2493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rgbClr val="000000"/>
                </a:solidFill>
                <a:latin typeface="+mj-lt"/>
                <a:ea typeface="宋体" charset="-122"/>
              </a:defRPr>
            </a:lvl1pPr>
          </a:lstStyle>
          <a:p>
            <a:pPr>
              <a:defRPr/>
            </a:pPr>
            <a:fld id="{50EC32FA-FF26-47A9-8E37-194BC426BD5B}" type="datetime1">
              <a:rPr lang="zh-CN" altLang="en-US"/>
              <a:pPr>
                <a:defRPr/>
              </a:pPr>
              <a:t>2021/10/14</a:t>
            </a:fld>
            <a:endParaRPr lang="en-US" altLang="zh-CN"/>
          </a:p>
        </p:txBody>
      </p:sp>
      <p:sp>
        <p:nvSpPr>
          <p:cNvPr id="12493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mj-lt"/>
                <a:ea typeface="宋体" charset="-122"/>
              </a:defRPr>
            </a:lvl1pPr>
          </a:lstStyle>
          <a:p>
            <a:pPr>
              <a:defRPr/>
            </a:pPr>
            <a:endParaRPr lang="en-US" altLang="zh-CN"/>
          </a:p>
        </p:txBody>
      </p:sp>
      <p:sp>
        <p:nvSpPr>
          <p:cNvPr id="12493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Garamond" pitchFamily="18" charset="0"/>
                <a:ea typeface="宋体" pitchFamily="2" charset="-122"/>
              </a:defRPr>
            </a:lvl1pPr>
          </a:lstStyle>
          <a:p>
            <a:pPr>
              <a:defRPr/>
            </a:pPr>
            <a:fld id="{3132837F-F20C-4931-BA69-C8767E41475F}" type="slidenum">
              <a:rPr lang="en-US" altLang="zh-CN"/>
              <a:pPr>
                <a:defRPr/>
              </a:pPr>
              <a:t>‹#›</a:t>
            </a:fld>
            <a:endParaRPr lang="en-US" altLang="zh-CN"/>
          </a:p>
        </p:txBody>
      </p:sp>
      <p:sp>
        <p:nvSpPr>
          <p:cNvPr id="4103"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4104"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Tree>
    <p:extLst>
      <p:ext uri="{BB962C8B-B14F-4D97-AF65-F5344CB8AC3E}">
        <p14:creationId xmlns:p14="http://schemas.microsoft.com/office/powerpoint/2010/main" val="307033801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3508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单击此处编辑母版标题样式</a:t>
            </a:r>
          </a:p>
        </p:txBody>
      </p:sp>
      <p:sp>
        <p:nvSpPr>
          <p:cNvPr id="4099" name="Rectangle 3"/>
          <p:cNvSpPr>
            <a:spLocks noGrp="1" noChangeArrowheads="1"/>
          </p:cNvSpPr>
          <p:nvPr>
            <p:ph type="body" idx="1"/>
          </p:nvPr>
        </p:nvSpPr>
        <p:spPr bwMode="auto">
          <a:xfrm>
            <a:off x="457200" y="1412875"/>
            <a:ext cx="82296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2493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rgbClr val="000000"/>
                </a:solidFill>
                <a:latin typeface="+mj-lt"/>
                <a:ea typeface="宋体" charset="-122"/>
              </a:defRPr>
            </a:lvl1pPr>
          </a:lstStyle>
          <a:p>
            <a:pPr>
              <a:defRPr/>
            </a:pPr>
            <a:fld id="{F645B1DE-0FAC-4612-9CD6-0DD27A1C182D}" type="datetime1">
              <a:rPr lang="zh-CN" altLang="en-US"/>
              <a:pPr>
                <a:defRPr/>
              </a:pPr>
              <a:t>2021/10/14</a:t>
            </a:fld>
            <a:endParaRPr lang="en-US" altLang="zh-CN" dirty="0"/>
          </a:p>
        </p:txBody>
      </p:sp>
      <p:sp>
        <p:nvSpPr>
          <p:cNvPr id="12493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mj-lt"/>
                <a:ea typeface="宋体" charset="-122"/>
              </a:defRPr>
            </a:lvl1pPr>
          </a:lstStyle>
          <a:p>
            <a:pPr>
              <a:defRPr/>
            </a:pPr>
            <a:endParaRPr lang="en-US" altLang="zh-CN" dirty="0"/>
          </a:p>
        </p:txBody>
      </p:sp>
      <p:sp>
        <p:nvSpPr>
          <p:cNvPr id="12493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Garamond" pitchFamily="18" charset="0"/>
              </a:defRPr>
            </a:lvl1pPr>
          </a:lstStyle>
          <a:p>
            <a:pPr>
              <a:defRPr/>
            </a:pPr>
            <a:fld id="{E5621708-2103-4CA5-8DAA-04236DEF6A1E}" type="slidenum">
              <a:rPr lang="en-US" altLang="zh-CN"/>
              <a:pPr>
                <a:defRPr/>
              </a:pPr>
              <a:t>‹#›</a:t>
            </a:fld>
            <a:endParaRPr lang="en-US" altLang="zh-CN"/>
          </a:p>
        </p:txBody>
      </p:sp>
      <p:sp>
        <p:nvSpPr>
          <p:cNvPr id="4103"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z="3600">
              <a:solidFill>
                <a:srgbClr val="000000"/>
              </a:solidFill>
              <a:latin typeface="Arial" charset="0"/>
            </a:endParaRPr>
          </a:p>
        </p:txBody>
      </p:sp>
      <p:sp>
        <p:nvSpPr>
          <p:cNvPr id="4104"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ndParaRPr>
          </a:p>
        </p:txBody>
      </p:sp>
    </p:spTree>
    <p:extLst>
      <p:ext uri="{BB962C8B-B14F-4D97-AF65-F5344CB8AC3E}">
        <p14:creationId xmlns:p14="http://schemas.microsoft.com/office/powerpoint/2010/main" val="3195392859"/>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3508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单击此处编辑母版标题样式</a:t>
            </a:r>
          </a:p>
        </p:txBody>
      </p:sp>
      <p:sp>
        <p:nvSpPr>
          <p:cNvPr id="4099" name="Rectangle 3"/>
          <p:cNvSpPr>
            <a:spLocks noGrp="1" noChangeArrowheads="1"/>
          </p:cNvSpPr>
          <p:nvPr>
            <p:ph type="body" idx="1"/>
          </p:nvPr>
        </p:nvSpPr>
        <p:spPr bwMode="auto">
          <a:xfrm>
            <a:off x="457200" y="1412875"/>
            <a:ext cx="82296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2493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rgbClr val="000000"/>
                </a:solidFill>
                <a:latin typeface="+mj-lt"/>
                <a:ea typeface="宋体" charset="-122"/>
              </a:defRPr>
            </a:lvl1pPr>
          </a:lstStyle>
          <a:p>
            <a:pPr>
              <a:defRPr/>
            </a:pPr>
            <a:fld id="{0DB15CD6-3E98-41C6-AD49-19AD927636A1}" type="datetime1">
              <a:rPr lang="zh-CN" altLang="en-US"/>
              <a:pPr>
                <a:defRPr/>
              </a:pPr>
              <a:t>2021/10/14</a:t>
            </a:fld>
            <a:endParaRPr lang="en-US" altLang="zh-CN"/>
          </a:p>
        </p:txBody>
      </p:sp>
      <p:sp>
        <p:nvSpPr>
          <p:cNvPr id="12493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mj-lt"/>
                <a:ea typeface="宋体" charset="-122"/>
              </a:defRPr>
            </a:lvl1pPr>
          </a:lstStyle>
          <a:p>
            <a:pPr>
              <a:defRPr/>
            </a:pPr>
            <a:endParaRPr lang="en-US" altLang="zh-CN"/>
          </a:p>
        </p:txBody>
      </p:sp>
      <p:sp>
        <p:nvSpPr>
          <p:cNvPr id="12493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Garamond" pitchFamily="18" charset="0"/>
                <a:ea typeface="宋体" pitchFamily="2" charset="-122"/>
              </a:defRPr>
            </a:lvl1pPr>
          </a:lstStyle>
          <a:p>
            <a:pPr>
              <a:defRPr/>
            </a:pPr>
            <a:fld id="{20D6640B-70F5-4AF0-894E-FCAD7F97B73C}" type="slidenum">
              <a:rPr lang="en-US" altLang="zh-CN"/>
              <a:pPr>
                <a:defRPr/>
              </a:pPr>
              <a:t>‹#›</a:t>
            </a:fld>
            <a:endParaRPr lang="en-US" altLang="zh-CN"/>
          </a:p>
        </p:txBody>
      </p:sp>
      <p:sp>
        <p:nvSpPr>
          <p:cNvPr id="4103"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4104"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Tree>
    <p:extLst>
      <p:ext uri="{BB962C8B-B14F-4D97-AF65-F5344CB8AC3E}">
        <p14:creationId xmlns:p14="http://schemas.microsoft.com/office/powerpoint/2010/main" val="9557605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3508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单击此处编辑母版标题样式</a:t>
            </a:r>
          </a:p>
        </p:txBody>
      </p:sp>
      <p:sp>
        <p:nvSpPr>
          <p:cNvPr id="4099" name="Rectangle 3"/>
          <p:cNvSpPr>
            <a:spLocks noGrp="1" noChangeArrowheads="1"/>
          </p:cNvSpPr>
          <p:nvPr>
            <p:ph type="body" idx="1"/>
          </p:nvPr>
        </p:nvSpPr>
        <p:spPr bwMode="auto">
          <a:xfrm>
            <a:off x="457200" y="1412875"/>
            <a:ext cx="82296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2493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rgbClr val="000000"/>
                </a:solidFill>
                <a:latin typeface="+mj-lt"/>
                <a:ea typeface="宋体" charset="-122"/>
              </a:defRPr>
            </a:lvl1pPr>
          </a:lstStyle>
          <a:p>
            <a:pPr>
              <a:defRPr/>
            </a:pPr>
            <a:fld id="{D9242F4F-7916-4B88-B9C4-87ECBF7E4063}" type="datetime1">
              <a:rPr lang="zh-CN" altLang="en-US"/>
              <a:pPr>
                <a:defRPr/>
              </a:pPr>
              <a:t>2021/10/14</a:t>
            </a:fld>
            <a:endParaRPr lang="en-US" altLang="zh-CN"/>
          </a:p>
        </p:txBody>
      </p:sp>
      <p:sp>
        <p:nvSpPr>
          <p:cNvPr id="12493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mj-lt"/>
                <a:ea typeface="宋体" charset="-122"/>
              </a:defRPr>
            </a:lvl1pPr>
          </a:lstStyle>
          <a:p>
            <a:pPr>
              <a:defRPr/>
            </a:pPr>
            <a:endParaRPr lang="en-US" altLang="zh-CN"/>
          </a:p>
        </p:txBody>
      </p:sp>
      <p:sp>
        <p:nvSpPr>
          <p:cNvPr id="12493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Garamond" pitchFamily="18" charset="0"/>
                <a:ea typeface="宋体" pitchFamily="2" charset="-122"/>
              </a:defRPr>
            </a:lvl1pPr>
          </a:lstStyle>
          <a:p>
            <a:pPr>
              <a:defRPr/>
            </a:pPr>
            <a:fld id="{CBE95142-A6D0-4AB2-86BA-4068E92C059B}" type="slidenum">
              <a:rPr lang="en-US" altLang="zh-CN"/>
              <a:pPr>
                <a:defRPr/>
              </a:pPr>
              <a:t>‹#›</a:t>
            </a:fld>
            <a:endParaRPr lang="en-US" altLang="zh-CN"/>
          </a:p>
        </p:txBody>
      </p:sp>
      <p:sp>
        <p:nvSpPr>
          <p:cNvPr id="4103"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4104"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Tree>
    <p:extLst>
      <p:ext uri="{BB962C8B-B14F-4D97-AF65-F5344CB8AC3E}">
        <p14:creationId xmlns:p14="http://schemas.microsoft.com/office/powerpoint/2010/main" val="1560895000"/>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4.wmf"/><Relationship Id="rId3" Type="http://schemas.openxmlformats.org/officeDocument/2006/relationships/notesSlide" Target="../notesSlides/notesSlide14.xml"/><Relationship Id="rId7" Type="http://schemas.openxmlformats.org/officeDocument/2006/relationships/image" Target="../media/image11.wmf"/><Relationship Id="rId12"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png"/><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wmf"/><Relationship Id="rId14" Type="http://schemas.openxmlformats.org/officeDocument/2006/relationships/image" Target="../media/image140.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5.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16.wmf"/><Relationship Id="rId10" Type="http://schemas.openxmlformats.org/officeDocument/2006/relationships/image" Target="../media/image19.png"/><Relationship Id="rId4" Type="http://schemas.openxmlformats.org/officeDocument/2006/relationships/oleObject" Target="../embeddings/oleObject6.bin"/><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oleObject" Target="../embeddings/oleObject8.bin"/><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210.png"/><Relationship Id="rId2" Type="http://schemas.openxmlformats.org/officeDocument/2006/relationships/tags" Target="../tags/tag4.xml"/><Relationship Id="rId16" Type="http://schemas.openxmlformats.org/officeDocument/2006/relationships/image" Target="../media/image22.tmp"/><Relationship Id="rId1" Type="http://schemas.openxmlformats.org/officeDocument/2006/relationships/vmlDrawing" Target="../drawings/vmlDrawing3.vml"/><Relationship Id="rId6" Type="http://schemas.openxmlformats.org/officeDocument/2006/relationships/tags" Target="../tags/tag8.xml"/><Relationship Id="rId11" Type="http://schemas.openxmlformats.org/officeDocument/2006/relationships/slideLayout" Target="../slideLayouts/slideLayout7.xml"/><Relationship Id="rId5" Type="http://schemas.openxmlformats.org/officeDocument/2006/relationships/tags" Target="../tags/tag7.xml"/><Relationship Id="rId15" Type="http://schemas.openxmlformats.org/officeDocument/2006/relationships/image" Target="../media/image21.png"/><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image" Target="../media/image20.wmf"/></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6.png"/><Relationship Id="rId3" Type="http://schemas.openxmlformats.org/officeDocument/2006/relationships/notesSlide" Target="../notesSlides/notesSlide16.xml"/><Relationship Id="rId7" Type="http://schemas.openxmlformats.org/officeDocument/2006/relationships/oleObject" Target="../embeddings/oleObject8.bin"/><Relationship Id="rId12" Type="http://schemas.openxmlformats.org/officeDocument/2006/relationships/image" Target="../media/image25.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3.wmf"/><Relationship Id="rId11" Type="http://schemas.openxmlformats.org/officeDocument/2006/relationships/oleObject" Target="../embeddings/oleObject11.bin"/><Relationship Id="rId5" Type="http://schemas.openxmlformats.org/officeDocument/2006/relationships/oleObject" Target="../embeddings/oleObject9.bin"/><Relationship Id="rId10" Type="http://schemas.openxmlformats.org/officeDocument/2006/relationships/image" Target="../media/image24.wmf"/><Relationship Id="rId4" Type="http://schemas.openxmlformats.org/officeDocument/2006/relationships/image" Target="../media/image27.png"/><Relationship Id="rId9" Type="http://schemas.openxmlformats.org/officeDocument/2006/relationships/oleObject" Target="../embeddings/oleObject10.bin"/><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18.xml"/><Relationship Id="rId7" Type="http://schemas.openxmlformats.org/officeDocument/2006/relationships/image" Target="../media/image32.png"/><Relationship Id="rId2" Type="http://schemas.openxmlformats.org/officeDocument/2006/relationships/slideLayout" Target="../slideLayouts/slideLayout44.xml"/><Relationship Id="rId1" Type="http://schemas.openxmlformats.org/officeDocument/2006/relationships/tags" Target="../tags/tag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notesSlide" Target="../notesSlides/notesSlide19.xml"/><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slideLayout" Target="../slideLayouts/slideLayout44.xml"/><Relationship Id="rId1" Type="http://schemas.openxmlformats.org/officeDocument/2006/relationships/tags" Target="../tags/tag14.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1.wmf"/><Relationship Id="rId2" Type="http://schemas.openxmlformats.org/officeDocument/2006/relationships/slideLayout" Target="../slideLayouts/slideLayout44.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40.w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40.w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oleObject" Target="../embeddings/oleObject12.bin"/><Relationship Id="rId2" Type="http://schemas.openxmlformats.org/officeDocument/2006/relationships/tags" Target="../tags/tag15.xml"/><Relationship Id="rId16" Type="http://schemas.openxmlformats.org/officeDocument/2006/relationships/image" Target="../media/image22.tmp"/><Relationship Id="rId1" Type="http://schemas.openxmlformats.org/officeDocument/2006/relationships/vmlDrawing" Target="../drawings/vmlDrawing6.vml"/><Relationship Id="rId6" Type="http://schemas.openxmlformats.org/officeDocument/2006/relationships/tags" Target="../tags/tag19.xml"/><Relationship Id="rId11" Type="http://schemas.openxmlformats.org/officeDocument/2006/relationships/slideLayout" Target="../slideLayouts/slideLayout44.xml"/><Relationship Id="rId5" Type="http://schemas.openxmlformats.org/officeDocument/2006/relationships/tags" Target="../tags/tag18.xml"/><Relationship Id="rId15" Type="http://schemas.openxmlformats.org/officeDocument/2006/relationships/image" Target="../media/image41.wmf"/><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slideLayout" Target="../slideLayouts/slideLayout44.xml"/><Relationship Id="rId7" Type="http://schemas.openxmlformats.org/officeDocument/2006/relationships/oleObject" Target="../embeddings/oleObject15.bin"/><Relationship Id="rId2" Type="http://schemas.openxmlformats.org/officeDocument/2006/relationships/tags" Target="../tags/tag24.xml"/><Relationship Id="rId1" Type="http://schemas.openxmlformats.org/officeDocument/2006/relationships/vmlDrawing" Target="../drawings/vmlDrawing7.vml"/><Relationship Id="rId6" Type="http://schemas.openxmlformats.org/officeDocument/2006/relationships/image" Target="../media/image42.wmf"/><Relationship Id="rId5" Type="http://schemas.openxmlformats.org/officeDocument/2006/relationships/oleObject" Target="../embeddings/oleObject14.bin"/><Relationship Id="rId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microsoft.com/office/2007/relationships/media" Target="../media/media2.wav"/><Relationship Id="rId7" Type="http://schemas.openxmlformats.org/officeDocument/2006/relationships/image" Target="../media/image43.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notesSlide" Target="../notesSlides/notesSlide22.xml"/><Relationship Id="rId5" Type="http://schemas.openxmlformats.org/officeDocument/2006/relationships/slideLayout" Target="../slideLayouts/slideLayout52.xml"/><Relationship Id="rId10" Type="http://schemas.openxmlformats.org/officeDocument/2006/relationships/image" Target="../media/image46.png"/><Relationship Id="rId4" Type="http://schemas.openxmlformats.org/officeDocument/2006/relationships/audio" Target="../media/media2.wav"/><Relationship Id="rId9" Type="http://schemas.openxmlformats.org/officeDocument/2006/relationships/image" Target="../media/image45.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3.xml"/><Relationship Id="rId7" Type="http://schemas.openxmlformats.org/officeDocument/2006/relationships/image" Target="../media/image48.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47.wmf"/><Relationship Id="rId4" Type="http://schemas.openxmlformats.org/officeDocument/2006/relationships/oleObject" Target="../embeddings/oleObject16.bin"/><Relationship Id="rId9" Type="http://schemas.openxmlformats.org/officeDocument/2006/relationships/image" Target="../media/image49.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53.wmf"/><Relationship Id="rId18" Type="http://schemas.openxmlformats.org/officeDocument/2006/relationships/oleObject" Target="../embeddings/oleObject26.bin"/><Relationship Id="rId3" Type="http://schemas.openxmlformats.org/officeDocument/2006/relationships/notesSlide" Target="../notesSlides/notesSlide24.xml"/><Relationship Id="rId21" Type="http://schemas.openxmlformats.org/officeDocument/2006/relationships/image" Target="../media/image57.wmf"/><Relationship Id="rId7" Type="http://schemas.openxmlformats.org/officeDocument/2006/relationships/image" Target="../media/image50.wmf"/><Relationship Id="rId12" Type="http://schemas.openxmlformats.org/officeDocument/2006/relationships/oleObject" Target="../embeddings/oleObject23.bin"/><Relationship Id="rId17" Type="http://schemas.openxmlformats.org/officeDocument/2006/relationships/image" Target="../media/image55.wmf"/><Relationship Id="rId2" Type="http://schemas.openxmlformats.org/officeDocument/2006/relationships/slideLayout" Target="../slideLayouts/slideLayout6.xml"/><Relationship Id="rId16" Type="http://schemas.openxmlformats.org/officeDocument/2006/relationships/oleObject" Target="../embeddings/oleObject25.bin"/><Relationship Id="rId20" Type="http://schemas.openxmlformats.org/officeDocument/2006/relationships/oleObject" Target="../embeddings/oleObject27.bin"/><Relationship Id="rId1" Type="http://schemas.openxmlformats.org/officeDocument/2006/relationships/vmlDrawing" Target="../drawings/vmlDrawing9.vml"/><Relationship Id="rId6" Type="http://schemas.openxmlformats.org/officeDocument/2006/relationships/oleObject" Target="../embeddings/oleObject20.bin"/><Relationship Id="rId11" Type="http://schemas.openxmlformats.org/officeDocument/2006/relationships/image" Target="../media/image52.wmf"/><Relationship Id="rId5" Type="http://schemas.openxmlformats.org/officeDocument/2006/relationships/image" Target="../media/image47.wmf"/><Relationship Id="rId15" Type="http://schemas.openxmlformats.org/officeDocument/2006/relationships/image" Target="../media/image54.wmf"/><Relationship Id="rId10" Type="http://schemas.openxmlformats.org/officeDocument/2006/relationships/oleObject" Target="../embeddings/oleObject22.bin"/><Relationship Id="rId19" Type="http://schemas.openxmlformats.org/officeDocument/2006/relationships/image" Target="../media/image56.wmf"/><Relationship Id="rId4" Type="http://schemas.openxmlformats.org/officeDocument/2006/relationships/oleObject" Target="../embeddings/oleObject19.bin"/><Relationship Id="rId9" Type="http://schemas.openxmlformats.org/officeDocument/2006/relationships/image" Target="../media/image51.wmf"/><Relationship Id="rId14" Type="http://schemas.openxmlformats.org/officeDocument/2006/relationships/oleObject" Target="../embeddings/oleObject24.bin"/><Relationship Id="rId22"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5.png"/><Relationship Id="rId7" Type="http://schemas.openxmlformats.org/officeDocument/2006/relationships/image" Target="../media/image820.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81.png"/><Relationship Id="rId5" Type="http://schemas.openxmlformats.org/officeDocument/2006/relationships/image" Target="../media/image21.png"/><Relationship Id="rId4" Type="http://schemas.openxmlformats.org/officeDocument/2006/relationships/image" Target="../media/image120.png"/></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1.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9688" y="115888"/>
            <a:ext cx="7772400" cy="654050"/>
          </a:xfrm>
        </p:spPr>
        <p:txBody>
          <a:bodyPr/>
          <a:lstStyle/>
          <a:p>
            <a:pPr algn="l" eaLnBrk="1" hangingPunct="1"/>
            <a:r>
              <a:rPr kumimoji="0" lang="zh-CN" altLang="en-US" sz="2800">
                <a:solidFill>
                  <a:srgbClr val="800080"/>
                </a:solidFill>
                <a:latin typeface="隶书" panose="02010509060101010101" pitchFamily="49" charset="-122"/>
                <a:ea typeface="隶书" panose="02010509060101010101" pitchFamily="49" charset="-122"/>
                <a:sym typeface="隶书" panose="02010509060101010101" pitchFamily="49" charset="-122"/>
              </a:rPr>
              <a:t>清华大学计算机科学与技术系</a:t>
            </a:r>
            <a:endParaRPr kumimoji="0" lang="zh-CN" altLang="en-US"/>
          </a:p>
        </p:txBody>
      </p:sp>
      <p:sp>
        <p:nvSpPr>
          <p:cNvPr id="5123" name="Text Box 3"/>
          <p:cNvSpPr>
            <a:spLocks noChangeArrowheads="1"/>
          </p:cNvSpPr>
          <p:nvPr/>
        </p:nvSpPr>
        <p:spPr bwMode="auto">
          <a:xfrm>
            <a:off x="1535113" y="1543050"/>
            <a:ext cx="627697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ctr">
              <a:spcBef>
                <a:spcPct val="50000"/>
              </a:spcBef>
              <a:buClrTx/>
              <a:buFontTx/>
              <a:buNone/>
            </a:pPr>
            <a:r>
              <a:rPr kumimoji="0" lang="zh-CN" altLang="en-US" sz="8000" dirty="0">
                <a:solidFill>
                  <a:srgbClr val="008000"/>
                </a:solidFill>
                <a:latin typeface="华文隶书" panose="02010800040101010101" pitchFamily="2" charset="-122"/>
                <a:ea typeface="华文隶书" panose="02010800040101010101" pitchFamily="2" charset="-122"/>
                <a:sym typeface="华文隶书" panose="02010800040101010101" pitchFamily="2" charset="-122"/>
              </a:rPr>
              <a:t>信号处理原理</a:t>
            </a:r>
            <a:endParaRPr kumimoji="0" lang="zh-CN" altLang="en-US" sz="2400" dirty="0">
              <a:solidFill>
                <a:srgbClr val="FFFF00"/>
              </a:solidFill>
              <a:ea typeface="方正姚体" panose="02010601030101010101" pitchFamily="2" charset="-122"/>
            </a:endParaRPr>
          </a:p>
        </p:txBody>
      </p:sp>
      <p:sp>
        <p:nvSpPr>
          <p:cNvPr id="5124" name="Text Box 4"/>
          <p:cNvSpPr>
            <a:spLocks noChangeArrowheads="1"/>
          </p:cNvSpPr>
          <p:nvPr/>
        </p:nvSpPr>
        <p:spPr bwMode="auto">
          <a:xfrm>
            <a:off x="3671674" y="3359150"/>
            <a:ext cx="2114979" cy="1479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ctr">
              <a:spcBef>
                <a:spcPct val="50000"/>
              </a:spcBef>
              <a:buClrTx/>
              <a:buFontTx/>
              <a:buNone/>
            </a:pPr>
            <a:r>
              <a:rPr kumimoji="0" lang="zh-CN" altLang="en-US" sz="3600" b="1" dirty="0">
                <a:solidFill>
                  <a:srgbClr val="000066"/>
                </a:solidFill>
                <a:latin typeface="华文楷体" panose="02010600040101010101" pitchFamily="2" charset="-122"/>
                <a:ea typeface="华文楷体" panose="02010600040101010101" pitchFamily="2" charset="-122"/>
                <a:sym typeface="华文楷体" panose="02010600040101010101" pitchFamily="2" charset="-122"/>
              </a:rPr>
              <a:t>贾珈</a:t>
            </a:r>
            <a:endParaRPr kumimoji="0" lang="en-US" altLang="zh-CN" sz="3600" b="1" dirty="0">
              <a:solidFill>
                <a:srgbClr val="000066"/>
              </a:solidFill>
              <a:latin typeface="华文楷体" panose="02010600040101010101" pitchFamily="2" charset="-122"/>
              <a:ea typeface="华文楷体" panose="02010600040101010101" pitchFamily="2" charset="-122"/>
              <a:sym typeface="华文楷体" panose="02010600040101010101" pitchFamily="2" charset="-122"/>
            </a:endParaRPr>
          </a:p>
          <a:p>
            <a:pPr algn="ctr">
              <a:spcBef>
                <a:spcPct val="50000"/>
              </a:spcBef>
              <a:buClrTx/>
              <a:buFontTx/>
              <a:buNone/>
            </a:pPr>
            <a:r>
              <a:rPr kumimoji="0" lang="en-US" altLang="zh-CN" sz="3600" b="1">
                <a:solidFill>
                  <a:srgbClr val="000066"/>
                </a:solidFill>
                <a:latin typeface="华文楷体" panose="02010600040101010101" pitchFamily="2" charset="-122"/>
                <a:ea typeface="华文楷体" panose="02010600040101010101" pitchFamily="2" charset="-122"/>
                <a:sym typeface="华文楷体" panose="02010600040101010101" pitchFamily="2" charset="-122"/>
              </a:rPr>
              <a:t>2021.10.13</a:t>
            </a:r>
            <a:endParaRPr kumimoji="0" lang="en-US" altLang="zh-CN" sz="3600" b="1" dirty="0">
              <a:solidFill>
                <a:srgbClr val="000066"/>
              </a:solidFill>
              <a:latin typeface="华文楷体" panose="02010600040101010101" pitchFamily="2" charset="-122"/>
              <a:ea typeface="华文楷体" panose="02010600040101010101" pitchFamily="2" charset="-122"/>
              <a:sym typeface="华文楷体" panose="02010600040101010101" pitchFamily="2" charset="-122"/>
            </a:endParaRPr>
          </a:p>
        </p:txBody>
      </p:sp>
    </p:spTree>
  </p:cSld>
  <p:clrMapOvr>
    <a:masterClrMapping/>
  </p:clrMapOvr>
  <p:transition advTm="664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6" name="Group 3"/>
          <p:cNvGrpSpPr>
            <a:grpSpLocks/>
          </p:cNvGrpSpPr>
          <p:nvPr/>
        </p:nvGrpSpPr>
        <p:grpSpPr bwMode="auto">
          <a:xfrm>
            <a:off x="646113" y="1589088"/>
            <a:ext cx="6719708" cy="1408112"/>
            <a:chOff x="288" y="528"/>
            <a:chExt cx="5610" cy="1176"/>
          </a:xfrm>
        </p:grpSpPr>
        <p:sp>
          <p:nvSpPr>
            <p:cNvPr id="23597" name="Line 4"/>
            <p:cNvSpPr>
              <a:spLocks noChangeShapeType="1"/>
            </p:cNvSpPr>
            <p:nvPr/>
          </p:nvSpPr>
          <p:spPr bwMode="auto">
            <a:xfrm>
              <a:off x="438" y="572"/>
              <a:ext cx="0" cy="1132"/>
            </a:xfrm>
            <a:prstGeom prst="line">
              <a:avLst/>
            </a:prstGeom>
            <a:noFill/>
            <a:ln w="19050">
              <a:solidFill>
                <a:srgbClr val="00206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598" name="Line 5"/>
            <p:cNvSpPr>
              <a:spLocks noChangeShapeType="1"/>
            </p:cNvSpPr>
            <p:nvPr/>
          </p:nvSpPr>
          <p:spPr bwMode="auto">
            <a:xfrm>
              <a:off x="452" y="1128"/>
              <a:ext cx="4944"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599" name="Text Box 6"/>
            <p:cNvSpPr txBox="1">
              <a:spLocks noChangeArrowheads="1"/>
            </p:cNvSpPr>
            <p:nvPr/>
          </p:nvSpPr>
          <p:spPr bwMode="auto">
            <a:xfrm>
              <a:off x="5348" y="956"/>
              <a:ext cx="550" cy="308"/>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time</a:t>
              </a:r>
            </a:p>
          </p:txBody>
        </p:sp>
        <p:sp>
          <p:nvSpPr>
            <p:cNvPr id="23600" name="Freeform 7"/>
            <p:cNvSpPr>
              <a:spLocks/>
            </p:cNvSpPr>
            <p:nvPr/>
          </p:nvSpPr>
          <p:spPr bwMode="auto">
            <a:xfrm>
              <a:off x="432" y="528"/>
              <a:ext cx="4931" cy="1074"/>
            </a:xfrm>
            <a:custGeom>
              <a:avLst/>
              <a:gdLst>
                <a:gd name="T0" fmla="*/ 120 w 4931"/>
                <a:gd name="T1" fmla="*/ 842 h 1074"/>
                <a:gd name="T2" fmla="*/ 162 w 4931"/>
                <a:gd name="T3" fmla="*/ 821 h 1074"/>
                <a:gd name="T4" fmla="*/ 204 w 4931"/>
                <a:gd name="T5" fmla="*/ 702 h 1074"/>
                <a:gd name="T6" fmla="*/ 253 w 4931"/>
                <a:gd name="T7" fmla="*/ 660 h 1074"/>
                <a:gd name="T8" fmla="*/ 379 w 4931"/>
                <a:gd name="T9" fmla="*/ 505 h 1074"/>
                <a:gd name="T10" fmla="*/ 534 w 4931"/>
                <a:gd name="T11" fmla="*/ 393 h 1074"/>
                <a:gd name="T12" fmla="*/ 632 w 4931"/>
                <a:gd name="T13" fmla="*/ 323 h 1074"/>
                <a:gd name="T14" fmla="*/ 787 w 4931"/>
                <a:gd name="T15" fmla="*/ 351 h 1074"/>
                <a:gd name="T16" fmla="*/ 906 w 4931"/>
                <a:gd name="T17" fmla="*/ 449 h 1074"/>
                <a:gd name="T18" fmla="*/ 1061 w 4931"/>
                <a:gd name="T19" fmla="*/ 632 h 1074"/>
                <a:gd name="T20" fmla="*/ 1138 w 4931"/>
                <a:gd name="T21" fmla="*/ 807 h 1074"/>
                <a:gd name="T22" fmla="*/ 1426 w 4931"/>
                <a:gd name="T23" fmla="*/ 1074 h 1074"/>
                <a:gd name="T24" fmla="*/ 1686 w 4931"/>
                <a:gd name="T25" fmla="*/ 983 h 1074"/>
                <a:gd name="T26" fmla="*/ 1714 w 4931"/>
                <a:gd name="T27" fmla="*/ 920 h 1074"/>
                <a:gd name="T28" fmla="*/ 1812 w 4931"/>
                <a:gd name="T29" fmla="*/ 744 h 1074"/>
                <a:gd name="T30" fmla="*/ 1897 w 4931"/>
                <a:gd name="T31" fmla="*/ 554 h 1074"/>
                <a:gd name="T32" fmla="*/ 1974 w 4931"/>
                <a:gd name="T33" fmla="*/ 379 h 1074"/>
                <a:gd name="T34" fmla="*/ 2121 w 4931"/>
                <a:gd name="T35" fmla="*/ 337 h 1074"/>
                <a:gd name="T36" fmla="*/ 2185 w 4931"/>
                <a:gd name="T37" fmla="*/ 442 h 1074"/>
                <a:gd name="T38" fmla="*/ 2311 w 4931"/>
                <a:gd name="T39" fmla="*/ 575 h 1074"/>
                <a:gd name="T40" fmla="*/ 2395 w 4931"/>
                <a:gd name="T41" fmla="*/ 688 h 1074"/>
                <a:gd name="T42" fmla="*/ 2529 w 4931"/>
                <a:gd name="T43" fmla="*/ 821 h 1074"/>
                <a:gd name="T44" fmla="*/ 2578 w 4931"/>
                <a:gd name="T45" fmla="*/ 793 h 1074"/>
                <a:gd name="T46" fmla="*/ 2676 w 4931"/>
                <a:gd name="T47" fmla="*/ 695 h 1074"/>
                <a:gd name="T48" fmla="*/ 2712 w 4931"/>
                <a:gd name="T49" fmla="*/ 639 h 1074"/>
                <a:gd name="T50" fmla="*/ 2761 w 4931"/>
                <a:gd name="T51" fmla="*/ 547 h 1074"/>
                <a:gd name="T52" fmla="*/ 2894 w 4931"/>
                <a:gd name="T53" fmla="*/ 428 h 1074"/>
                <a:gd name="T54" fmla="*/ 2950 w 4931"/>
                <a:gd name="T55" fmla="*/ 688 h 1074"/>
                <a:gd name="T56" fmla="*/ 3231 w 4931"/>
                <a:gd name="T57" fmla="*/ 709 h 1074"/>
                <a:gd name="T58" fmla="*/ 3295 w 4931"/>
                <a:gd name="T59" fmla="*/ 575 h 1074"/>
                <a:gd name="T60" fmla="*/ 3309 w 4931"/>
                <a:gd name="T61" fmla="*/ 491 h 1074"/>
                <a:gd name="T62" fmla="*/ 3344 w 4931"/>
                <a:gd name="T63" fmla="*/ 414 h 1074"/>
                <a:gd name="T64" fmla="*/ 3435 w 4931"/>
                <a:gd name="T65" fmla="*/ 323 h 1074"/>
                <a:gd name="T66" fmla="*/ 3533 w 4931"/>
                <a:gd name="T67" fmla="*/ 491 h 1074"/>
                <a:gd name="T68" fmla="*/ 3625 w 4931"/>
                <a:gd name="T69" fmla="*/ 639 h 1074"/>
                <a:gd name="T70" fmla="*/ 3758 w 4931"/>
                <a:gd name="T71" fmla="*/ 632 h 1074"/>
                <a:gd name="T72" fmla="*/ 3800 w 4931"/>
                <a:gd name="T73" fmla="*/ 203 h 1074"/>
                <a:gd name="T74" fmla="*/ 3864 w 4931"/>
                <a:gd name="T75" fmla="*/ 266 h 1074"/>
                <a:gd name="T76" fmla="*/ 3913 w 4931"/>
                <a:gd name="T77" fmla="*/ 561 h 1074"/>
                <a:gd name="T78" fmla="*/ 4025 w 4931"/>
                <a:gd name="T79" fmla="*/ 927 h 1074"/>
                <a:gd name="T80" fmla="*/ 4088 w 4931"/>
                <a:gd name="T81" fmla="*/ 252 h 1074"/>
                <a:gd name="T82" fmla="*/ 4144 w 4931"/>
                <a:gd name="T83" fmla="*/ 20 h 1074"/>
                <a:gd name="T84" fmla="*/ 4229 w 4931"/>
                <a:gd name="T85" fmla="*/ 379 h 1074"/>
                <a:gd name="T86" fmla="*/ 4299 w 4931"/>
                <a:gd name="T87" fmla="*/ 765 h 1074"/>
                <a:gd name="T88" fmla="*/ 4376 w 4931"/>
                <a:gd name="T89" fmla="*/ 934 h 1074"/>
                <a:gd name="T90" fmla="*/ 4397 w 4931"/>
                <a:gd name="T91" fmla="*/ 948 h 1074"/>
                <a:gd name="T92" fmla="*/ 4418 w 4931"/>
                <a:gd name="T93" fmla="*/ 653 h 1074"/>
                <a:gd name="T94" fmla="*/ 4447 w 4931"/>
                <a:gd name="T95" fmla="*/ 20 h 1074"/>
                <a:gd name="T96" fmla="*/ 4482 w 4931"/>
                <a:gd name="T97" fmla="*/ 56 h 1074"/>
                <a:gd name="T98" fmla="*/ 4552 w 4931"/>
                <a:gd name="T99" fmla="*/ 716 h 1074"/>
                <a:gd name="T100" fmla="*/ 4657 w 4931"/>
                <a:gd name="T101" fmla="*/ 920 h 1074"/>
                <a:gd name="T102" fmla="*/ 4699 w 4931"/>
                <a:gd name="T103" fmla="*/ 456 h 1074"/>
                <a:gd name="T104" fmla="*/ 4749 w 4931"/>
                <a:gd name="T105" fmla="*/ 407 h 1074"/>
                <a:gd name="T106" fmla="*/ 4784 w 4931"/>
                <a:gd name="T107" fmla="*/ 561 h 1074"/>
                <a:gd name="T108" fmla="*/ 4812 w 4931"/>
                <a:gd name="T109" fmla="*/ 681 h 1074"/>
                <a:gd name="T110" fmla="*/ 4917 w 4931"/>
                <a:gd name="T111" fmla="*/ 589 h 10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31" h="1074">
                  <a:moveTo>
                    <a:pt x="0" y="920"/>
                  </a:moveTo>
                  <a:cubicBezTo>
                    <a:pt x="50" y="908"/>
                    <a:pt x="77" y="867"/>
                    <a:pt x="120" y="842"/>
                  </a:cubicBezTo>
                  <a:cubicBezTo>
                    <a:pt x="126" y="838"/>
                    <a:pt x="134" y="838"/>
                    <a:pt x="141" y="835"/>
                  </a:cubicBezTo>
                  <a:cubicBezTo>
                    <a:pt x="149" y="831"/>
                    <a:pt x="155" y="826"/>
                    <a:pt x="162" y="821"/>
                  </a:cubicBezTo>
                  <a:cubicBezTo>
                    <a:pt x="170" y="736"/>
                    <a:pt x="162" y="773"/>
                    <a:pt x="183" y="709"/>
                  </a:cubicBezTo>
                  <a:cubicBezTo>
                    <a:pt x="185" y="702"/>
                    <a:pt x="197" y="705"/>
                    <a:pt x="204" y="702"/>
                  </a:cubicBezTo>
                  <a:cubicBezTo>
                    <a:pt x="212" y="698"/>
                    <a:pt x="218" y="693"/>
                    <a:pt x="225" y="688"/>
                  </a:cubicBezTo>
                  <a:cubicBezTo>
                    <a:pt x="244" y="632"/>
                    <a:pt x="216" y="697"/>
                    <a:pt x="253" y="660"/>
                  </a:cubicBezTo>
                  <a:cubicBezTo>
                    <a:pt x="283" y="630"/>
                    <a:pt x="286" y="607"/>
                    <a:pt x="323" y="582"/>
                  </a:cubicBezTo>
                  <a:cubicBezTo>
                    <a:pt x="334" y="548"/>
                    <a:pt x="350" y="524"/>
                    <a:pt x="379" y="505"/>
                  </a:cubicBezTo>
                  <a:cubicBezTo>
                    <a:pt x="400" y="473"/>
                    <a:pt x="418" y="467"/>
                    <a:pt x="450" y="449"/>
                  </a:cubicBezTo>
                  <a:cubicBezTo>
                    <a:pt x="480" y="432"/>
                    <a:pt x="502" y="404"/>
                    <a:pt x="534" y="393"/>
                  </a:cubicBezTo>
                  <a:cubicBezTo>
                    <a:pt x="553" y="365"/>
                    <a:pt x="581" y="357"/>
                    <a:pt x="611" y="337"/>
                  </a:cubicBezTo>
                  <a:cubicBezTo>
                    <a:pt x="618" y="332"/>
                    <a:pt x="632" y="323"/>
                    <a:pt x="632" y="323"/>
                  </a:cubicBezTo>
                  <a:cubicBezTo>
                    <a:pt x="681" y="325"/>
                    <a:pt x="731" y="321"/>
                    <a:pt x="780" y="330"/>
                  </a:cubicBezTo>
                  <a:cubicBezTo>
                    <a:pt x="787" y="331"/>
                    <a:pt x="783" y="345"/>
                    <a:pt x="787" y="351"/>
                  </a:cubicBezTo>
                  <a:cubicBezTo>
                    <a:pt x="798" y="367"/>
                    <a:pt x="814" y="376"/>
                    <a:pt x="829" y="386"/>
                  </a:cubicBezTo>
                  <a:cubicBezTo>
                    <a:pt x="841" y="422"/>
                    <a:pt x="876" y="429"/>
                    <a:pt x="906" y="449"/>
                  </a:cubicBezTo>
                  <a:cubicBezTo>
                    <a:pt x="941" y="501"/>
                    <a:pt x="975" y="551"/>
                    <a:pt x="1019" y="596"/>
                  </a:cubicBezTo>
                  <a:cubicBezTo>
                    <a:pt x="1074" y="652"/>
                    <a:pt x="1004" y="564"/>
                    <a:pt x="1061" y="632"/>
                  </a:cubicBezTo>
                  <a:cubicBezTo>
                    <a:pt x="1080" y="655"/>
                    <a:pt x="1081" y="673"/>
                    <a:pt x="1103" y="695"/>
                  </a:cubicBezTo>
                  <a:cubicBezTo>
                    <a:pt x="1113" y="726"/>
                    <a:pt x="1122" y="778"/>
                    <a:pt x="1138" y="807"/>
                  </a:cubicBezTo>
                  <a:cubicBezTo>
                    <a:pt x="1171" y="867"/>
                    <a:pt x="1231" y="908"/>
                    <a:pt x="1279" y="955"/>
                  </a:cubicBezTo>
                  <a:cubicBezTo>
                    <a:pt x="1327" y="1002"/>
                    <a:pt x="1361" y="1052"/>
                    <a:pt x="1426" y="1074"/>
                  </a:cubicBezTo>
                  <a:cubicBezTo>
                    <a:pt x="1506" y="1065"/>
                    <a:pt x="1555" y="1039"/>
                    <a:pt x="1637" y="1032"/>
                  </a:cubicBezTo>
                  <a:cubicBezTo>
                    <a:pt x="1659" y="1010"/>
                    <a:pt x="1658" y="992"/>
                    <a:pt x="1686" y="983"/>
                  </a:cubicBezTo>
                  <a:cubicBezTo>
                    <a:pt x="1693" y="988"/>
                    <a:pt x="1704" y="1005"/>
                    <a:pt x="1707" y="997"/>
                  </a:cubicBezTo>
                  <a:cubicBezTo>
                    <a:pt x="1717" y="973"/>
                    <a:pt x="1710" y="946"/>
                    <a:pt x="1714" y="920"/>
                  </a:cubicBezTo>
                  <a:cubicBezTo>
                    <a:pt x="1717" y="898"/>
                    <a:pt x="1761" y="837"/>
                    <a:pt x="1777" y="821"/>
                  </a:cubicBezTo>
                  <a:cubicBezTo>
                    <a:pt x="1788" y="789"/>
                    <a:pt x="1787" y="769"/>
                    <a:pt x="1812" y="744"/>
                  </a:cubicBezTo>
                  <a:cubicBezTo>
                    <a:pt x="1824" y="707"/>
                    <a:pt x="1834" y="732"/>
                    <a:pt x="1848" y="695"/>
                  </a:cubicBezTo>
                  <a:cubicBezTo>
                    <a:pt x="1852" y="646"/>
                    <a:pt x="1840" y="573"/>
                    <a:pt x="1897" y="554"/>
                  </a:cubicBezTo>
                  <a:cubicBezTo>
                    <a:pt x="1907" y="524"/>
                    <a:pt x="1924" y="499"/>
                    <a:pt x="1932" y="470"/>
                  </a:cubicBezTo>
                  <a:cubicBezTo>
                    <a:pt x="1943" y="432"/>
                    <a:pt x="1934" y="392"/>
                    <a:pt x="1974" y="379"/>
                  </a:cubicBezTo>
                  <a:cubicBezTo>
                    <a:pt x="1999" y="354"/>
                    <a:pt x="2029" y="349"/>
                    <a:pt x="2058" y="330"/>
                  </a:cubicBezTo>
                  <a:cubicBezTo>
                    <a:pt x="2079" y="332"/>
                    <a:pt x="2101" y="330"/>
                    <a:pt x="2121" y="337"/>
                  </a:cubicBezTo>
                  <a:cubicBezTo>
                    <a:pt x="2143" y="345"/>
                    <a:pt x="2137" y="390"/>
                    <a:pt x="2143" y="400"/>
                  </a:cubicBezTo>
                  <a:cubicBezTo>
                    <a:pt x="2153" y="417"/>
                    <a:pt x="2171" y="428"/>
                    <a:pt x="2185" y="442"/>
                  </a:cubicBezTo>
                  <a:cubicBezTo>
                    <a:pt x="2216" y="473"/>
                    <a:pt x="2240" y="516"/>
                    <a:pt x="2276" y="540"/>
                  </a:cubicBezTo>
                  <a:cubicBezTo>
                    <a:pt x="2313" y="596"/>
                    <a:pt x="2264" y="528"/>
                    <a:pt x="2311" y="575"/>
                  </a:cubicBezTo>
                  <a:cubicBezTo>
                    <a:pt x="2335" y="599"/>
                    <a:pt x="2345" y="627"/>
                    <a:pt x="2374" y="646"/>
                  </a:cubicBezTo>
                  <a:cubicBezTo>
                    <a:pt x="2383" y="659"/>
                    <a:pt x="2385" y="676"/>
                    <a:pt x="2395" y="688"/>
                  </a:cubicBezTo>
                  <a:cubicBezTo>
                    <a:pt x="2405" y="701"/>
                    <a:pt x="2422" y="709"/>
                    <a:pt x="2431" y="723"/>
                  </a:cubicBezTo>
                  <a:cubicBezTo>
                    <a:pt x="2456" y="764"/>
                    <a:pt x="2482" y="805"/>
                    <a:pt x="2529" y="821"/>
                  </a:cubicBezTo>
                  <a:cubicBezTo>
                    <a:pt x="2541" y="819"/>
                    <a:pt x="2554" y="820"/>
                    <a:pt x="2564" y="814"/>
                  </a:cubicBezTo>
                  <a:cubicBezTo>
                    <a:pt x="2571" y="810"/>
                    <a:pt x="2572" y="799"/>
                    <a:pt x="2578" y="793"/>
                  </a:cubicBezTo>
                  <a:cubicBezTo>
                    <a:pt x="2597" y="772"/>
                    <a:pt x="2614" y="750"/>
                    <a:pt x="2634" y="730"/>
                  </a:cubicBezTo>
                  <a:cubicBezTo>
                    <a:pt x="2647" y="717"/>
                    <a:pt x="2663" y="708"/>
                    <a:pt x="2676" y="695"/>
                  </a:cubicBezTo>
                  <a:cubicBezTo>
                    <a:pt x="2693" y="645"/>
                    <a:pt x="2669" y="703"/>
                    <a:pt x="2704" y="660"/>
                  </a:cubicBezTo>
                  <a:cubicBezTo>
                    <a:pt x="2709" y="654"/>
                    <a:pt x="2708" y="645"/>
                    <a:pt x="2712" y="639"/>
                  </a:cubicBezTo>
                  <a:cubicBezTo>
                    <a:pt x="2742" y="596"/>
                    <a:pt x="2725" y="641"/>
                    <a:pt x="2747" y="596"/>
                  </a:cubicBezTo>
                  <a:cubicBezTo>
                    <a:pt x="2763" y="563"/>
                    <a:pt x="2745" y="585"/>
                    <a:pt x="2761" y="547"/>
                  </a:cubicBezTo>
                  <a:cubicBezTo>
                    <a:pt x="2777" y="510"/>
                    <a:pt x="2796" y="472"/>
                    <a:pt x="2831" y="449"/>
                  </a:cubicBezTo>
                  <a:cubicBezTo>
                    <a:pt x="2851" y="419"/>
                    <a:pt x="2859" y="419"/>
                    <a:pt x="2894" y="428"/>
                  </a:cubicBezTo>
                  <a:cubicBezTo>
                    <a:pt x="2925" y="489"/>
                    <a:pt x="2911" y="517"/>
                    <a:pt x="2922" y="596"/>
                  </a:cubicBezTo>
                  <a:cubicBezTo>
                    <a:pt x="2926" y="626"/>
                    <a:pt x="2943" y="658"/>
                    <a:pt x="2950" y="688"/>
                  </a:cubicBezTo>
                  <a:cubicBezTo>
                    <a:pt x="2967" y="766"/>
                    <a:pt x="2997" y="815"/>
                    <a:pt x="3077" y="842"/>
                  </a:cubicBezTo>
                  <a:cubicBezTo>
                    <a:pt x="3149" y="824"/>
                    <a:pt x="3181" y="759"/>
                    <a:pt x="3231" y="709"/>
                  </a:cubicBezTo>
                  <a:cubicBezTo>
                    <a:pt x="3239" y="677"/>
                    <a:pt x="3238" y="665"/>
                    <a:pt x="3266" y="646"/>
                  </a:cubicBezTo>
                  <a:cubicBezTo>
                    <a:pt x="3275" y="619"/>
                    <a:pt x="3278" y="598"/>
                    <a:pt x="3295" y="575"/>
                  </a:cubicBezTo>
                  <a:cubicBezTo>
                    <a:pt x="3297" y="568"/>
                    <a:pt x="3301" y="561"/>
                    <a:pt x="3302" y="554"/>
                  </a:cubicBezTo>
                  <a:cubicBezTo>
                    <a:pt x="3305" y="533"/>
                    <a:pt x="3303" y="511"/>
                    <a:pt x="3309" y="491"/>
                  </a:cubicBezTo>
                  <a:cubicBezTo>
                    <a:pt x="3313" y="478"/>
                    <a:pt x="3324" y="468"/>
                    <a:pt x="3330" y="456"/>
                  </a:cubicBezTo>
                  <a:cubicBezTo>
                    <a:pt x="3336" y="443"/>
                    <a:pt x="3344" y="414"/>
                    <a:pt x="3344" y="414"/>
                  </a:cubicBezTo>
                  <a:cubicBezTo>
                    <a:pt x="3348" y="372"/>
                    <a:pt x="3335" y="290"/>
                    <a:pt x="3386" y="273"/>
                  </a:cubicBezTo>
                  <a:cubicBezTo>
                    <a:pt x="3402" y="290"/>
                    <a:pt x="3419" y="306"/>
                    <a:pt x="3435" y="323"/>
                  </a:cubicBezTo>
                  <a:cubicBezTo>
                    <a:pt x="3442" y="330"/>
                    <a:pt x="3456" y="344"/>
                    <a:pt x="3456" y="344"/>
                  </a:cubicBezTo>
                  <a:cubicBezTo>
                    <a:pt x="3473" y="396"/>
                    <a:pt x="3503" y="445"/>
                    <a:pt x="3533" y="491"/>
                  </a:cubicBezTo>
                  <a:cubicBezTo>
                    <a:pt x="3543" y="506"/>
                    <a:pt x="3564" y="512"/>
                    <a:pt x="3576" y="526"/>
                  </a:cubicBezTo>
                  <a:cubicBezTo>
                    <a:pt x="3604" y="559"/>
                    <a:pt x="3609" y="601"/>
                    <a:pt x="3625" y="639"/>
                  </a:cubicBezTo>
                  <a:cubicBezTo>
                    <a:pt x="3645" y="685"/>
                    <a:pt x="3679" y="725"/>
                    <a:pt x="3695" y="772"/>
                  </a:cubicBezTo>
                  <a:cubicBezTo>
                    <a:pt x="3758" y="751"/>
                    <a:pt x="3740" y="686"/>
                    <a:pt x="3758" y="632"/>
                  </a:cubicBezTo>
                  <a:cubicBezTo>
                    <a:pt x="3762" y="541"/>
                    <a:pt x="3768" y="461"/>
                    <a:pt x="3779" y="372"/>
                  </a:cubicBezTo>
                  <a:cubicBezTo>
                    <a:pt x="3786" y="316"/>
                    <a:pt x="3769" y="250"/>
                    <a:pt x="3800" y="203"/>
                  </a:cubicBezTo>
                  <a:cubicBezTo>
                    <a:pt x="3809" y="189"/>
                    <a:pt x="3828" y="161"/>
                    <a:pt x="3828" y="161"/>
                  </a:cubicBezTo>
                  <a:cubicBezTo>
                    <a:pt x="3840" y="196"/>
                    <a:pt x="3851" y="231"/>
                    <a:pt x="3864" y="266"/>
                  </a:cubicBezTo>
                  <a:cubicBezTo>
                    <a:pt x="3875" y="332"/>
                    <a:pt x="3889" y="396"/>
                    <a:pt x="3899" y="463"/>
                  </a:cubicBezTo>
                  <a:cubicBezTo>
                    <a:pt x="3904" y="496"/>
                    <a:pt x="3903" y="530"/>
                    <a:pt x="3913" y="561"/>
                  </a:cubicBezTo>
                  <a:cubicBezTo>
                    <a:pt x="3940" y="645"/>
                    <a:pt x="3976" y="723"/>
                    <a:pt x="4004" y="807"/>
                  </a:cubicBezTo>
                  <a:cubicBezTo>
                    <a:pt x="4019" y="913"/>
                    <a:pt x="4007" y="874"/>
                    <a:pt x="4025" y="927"/>
                  </a:cubicBezTo>
                  <a:cubicBezTo>
                    <a:pt x="4045" y="801"/>
                    <a:pt x="4039" y="673"/>
                    <a:pt x="4060" y="547"/>
                  </a:cubicBezTo>
                  <a:cubicBezTo>
                    <a:pt x="4066" y="447"/>
                    <a:pt x="4073" y="351"/>
                    <a:pt x="4088" y="252"/>
                  </a:cubicBezTo>
                  <a:cubicBezTo>
                    <a:pt x="4097" y="86"/>
                    <a:pt x="4078" y="166"/>
                    <a:pt x="4109" y="84"/>
                  </a:cubicBezTo>
                  <a:cubicBezTo>
                    <a:pt x="4118" y="61"/>
                    <a:pt x="4144" y="20"/>
                    <a:pt x="4144" y="20"/>
                  </a:cubicBezTo>
                  <a:cubicBezTo>
                    <a:pt x="4201" y="77"/>
                    <a:pt x="4184" y="140"/>
                    <a:pt x="4201" y="231"/>
                  </a:cubicBezTo>
                  <a:cubicBezTo>
                    <a:pt x="4216" y="313"/>
                    <a:pt x="4219" y="284"/>
                    <a:pt x="4229" y="379"/>
                  </a:cubicBezTo>
                  <a:cubicBezTo>
                    <a:pt x="4251" y="576"/>
                    <a:pt x="4224" y="491"/>
                    <a:pt x="4250" y="568"/>
                  </a:cubicBezTo>
                  <a:cubicBezTo>
                    <a:pt x="4257" y="617"/>
                    <a:pt x="4272" y="725"/>
                    <a:pt x="4299" y="765"/>
                  </a:cubicBezTo>
                  <a:cubicBezTo>
                    <a:pt x="4325" y="804"/>
                    <a:pt x="4341" y="847"/>
                    <a:pt x="4355" y="892"/>
                  </a:cubicBezTo>
                  <a:cubicBezTo>
                    <a:pt x="4360" y="907"/>
                    <a:pt x="4371" y="919"/>
                    <a:pt x="4376" y="934"/>
                  </a:cubicBezTo>
                  <a:cubicBezTo>
                    <a:pt x="4378" y="950"/>
                    <a:pt x="4369" y="974"/>
                    <a:pt x="4383" y="983"/>
                  </a:cubicBezTo>
                  <a:cubicBezTo>
                    <a:pt x="4393" y="990"/>
                    <a:pt x="4396" y="960"/>
                    <a:pt x="4397" y="948"/>
                  </a:cubicBezTo>
                  <a:cubicBezTo>
                    <a:pt x="4403" y="894"/>
                    <a:pt x="4401" y="840"/>
                    <a:pt x="4404" y="786"/>
                  </a:cubicBezTo>
                  <a:cubicBezTo>
                    <a:pt x="4408" y="716"/>
                    <a:pt x="4410" y="712"/>
                    <a:pt x="4418" y="653"/>
                  </a:cubicBezTo>
                  <a:cubicBezTo>
                    <a:pt x="4421" y="483"/>
                    <a:pt x="4413" y="314"/>
                    <a:pt x="4440" y="147"/>
                  </a:cubicBezTo>
                  <a:cubicBezTo>
                    <a:pt x="4442" y="105"/>
                    <a:pt x="4439" y="62"/>
                    <a:pt x="4447" y="20"/>
                  </a:cubicBezTo>
                  <a:cubicBezTo>
                    <a:pt x="4449" y="12"/>
                    <a:pt x="4462" y="0"/>
                    <a:pt x="4468" y="6"/>
                  </a:cubicBezTo>
                  <a:cubicBezTo>
                    <a:pt x="4480" y="18"/>
                    <a:pt x="4477" y="39"/>
                    <a:pt x="4482" y="56"/>
                  </a:cubicBezTo>
                  <a:cubicBezTo>
                    <a:pt x="4488" y="132"/>
                    <a:pt x="4502" y="205"/>
                    <a:pt x="4510" y="280"/>
                  </a:cubicBezTo>
                  <a:cubicBezTo>
                    <a:pt x="4525" y="426"/>
                    <a:pt x="4528" y="571"/>
                    <a:pt x="4552" y="716"/>
                  </a:cubicBezTo>
                  <a:cubicBezTo>
                    <a:pt x="4554" y="754"/>
                    <a:pt x="4561" y="954"/>
                    <a:pt x="4615" y="990"/>
                  </a:cubicBezTo>
                  <a:cubicBezTo>
                    <a:pt x="4652" y="965"/>
                    <a:pt x="4635" y="983"/>
                    <a:pt x="4657" y="920"/>
                  </a:cubicBezTo>
                  <a:cubicBezTo>
                    <a:pt x="4662" y="906"/>
                    <a:pt x="4671" y="877"/>
                    <a:pt x="4671" y="877"/>
                  </a:cubicBezTo>
                  <a:cubicBezTo>
                    <a:pt x="4685" y="737"/>
                    <a:pt x="4686" y="596"/>
                    <a:pt x="4699" y="456"/>
                  </a:cubicBezTo>
                  <a:cubicBezTo>
                    <a:pt x="4701" y="434"/>
                    <a:pt x="4720" y="414"/>
                    <a:pt x="4728" y="393"/>
                  </a:cubicBezTo>
                  <a:cubicBezTo>
                    <a:pt x="4735" y="398"/>
                    <a:pt x="4745" y="400"/>
                    <a:pt x="4749" y="407"/>
                  </a:cubicBezTo>
                  <a:cubicBezTo>
                    <a:pt x="4757" y="420"/>
                    <a:pt x="4763" y="449"/>
                    <a:pt x="4763" y="449"/>
                  </a:cubicBezTo>
                  <a:cubicBezTo>
                    <a:pt x="4768" y="487"/>
                    <a:pt x="4780" y="523"/>
                    <a:pt x="4784" y="561"/>
                  </a:cubicBezTo>
                  <a:cubicBezTo>
                    <a:pt x="4787" y="587"/>
                    <a:pt x="4786" y="613"/>
                    <a:pt x="4791" y="639"/>
                  </a:cubicBezTo>
                  <a:cubicBezTo>
                    <a:pt x="4794" y="654"/>
                    <a:pt x="4807" y="666"/>
                    <a:pt x="4812" y="681"/>
                  </a:cubicBezTo>
                  <a:cubicBezTo>
                    <a:pt x="4857" y="651"/>
                    <a:pt x="4835" y="602"/>
                    <a:pt x="4896" y="582"/>
                  </a:cubicBezTo>
                  <a:cubicBezTo>
                    <a:pt x="4903" y="584"/>
                    <a:pt x="4912" y="584"/>
                    <a:pt x="4917" y="589"/>
                  </a:cubicBezTo>
                  <a:cubicBezTo>
                    <a:pt x="4931" y="604"/>
                    <a:pt x="4917" y="627"/>
                    <a:pt x="4931" y="596"/>
                  </a:cubicBezTo>
                </a:path>
              </a:pathLst>
            </a:custGeom>
            <a:noFill/>
            <a:ln w="19050" cap="flat" cmpd="sng">
              <a:solidFill>
                <a:srgbClr val="002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23601" name="Group 8"/>
            <p:cNvGrpSpPr>
              <a:grpSpLocks/>
            </p:cNvGrpSpPr>
            <p:nvPr/>
          </p:nvGrpSpPr>
          <p:grpSpPr bwMode="auto">
            <a:xfrm>
              <a:off x="548" y="744"/>
              <a:ext cx="4464" cy="816"/>
              <a:chOff x="432" y="1200"/>
              <a:chExt cx="4464" cy="816"/>
            </a:xfrm>
          </p:grpSpPr>
          <p:sp>
            <p:nvSpPr>
              <p:cNvPr id="23611" name="Oval 9"/>
              <p:cNvSpPr>
                <a:spLocks noChangeArrowheads="1"/>
              </p:cNvSpPr>
              <p:nvPr/>
            </p:nvSpPr>
            <p:spPr bwMode="auto">
              <a:xfrm>
                <a:off x="432" y="1728"/>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2" name="Oval 10"/>
              <p:cNvSpPr>
                <a:spLocks noChangeArrowheads="1"/>
              </p:cNvSpPr>
              <p:nvPr/>
            </p:nvSpPr>
            <p:spPr bwMode="auto">
              <a:xfrm>
                <a:off x="816" y="1296"/>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3" name="Oval 11"/>
              <p:cNvSpPr>
                <a:spLocks noChangeArrowheads="1"/>
              </p:cNvSpPr>
              <p:nvPr/>
            </p:nvSpPr>
            <p:spPr bwMode="auto">
              <a:xfrm>
                <a:off x="1392" y="1728"/>
                <a:ext cx="89"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4" name="Oval 12"/>
              <p:cNvSpPr>
                <a:spLocks noChangeArrowheads="1"/>
              </p:cNvSpPr>
              <p:nvPr/>
            </p:nvSpPr>
            <p:spPr bwMode="auto">
              <a:xfrm>
                <a:off x="1968" y="1920"/>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5" name="Oval 13"/>
              <p:cNvSpPr>
                <a:spLocks noChangeArrowheads="1"/>
              </p:cNvSpPr>
              <p:nvPr/>
            </p:nvSpPr>
            <p:spPr bwMode="auto">
              <a:xfrm>
                <a:off x="2496" y="1440"/>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6" name="Oval 14"/>
              <p:cNvSpPr>
                <a:spLocks noChangeArrowheads="1"/>
              </p:cNvSpPr>
              <p:nvPr/>
            </p:nvSpPr>
            <p:spPr bwMode="auto">
              <a:xfrm>
                <a:off x="3120" y="1392"/>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7" name="Oval 15"/>
              <p:cNvSpPr>
                <a:spLocks noChangeArrowheads="1"/>
              </p:cNvSpPr>
              <p:nvPr/>
            </p:nvSpPr>
            <p:spPr bwMode="auto">
              <a:xfrm>
                <a:off x="3648" y="1200"/>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8" name="Oval 16"/>
              <p:cNvSpPr>
                <a:spLocks noChangeArrowheads="1"/>
              </p:cNvSpPr>
              <p:nvPr/>
            </p:nvSpPr>
            <p:spPr bwMode="auto">
              <a:xfrm>
                <a:off x="4272" y="1824"/>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19" name="Oval 17"/>
              <p:cNvSpPr>
                <a:spLocks noChangeArrowheads="1"/>
              </p:cNvSpPr>
              <p:nvPr/>
            </p:nvSpPr>
            <p:spPr bwMode="auto">
              <a:xfrm>
                <a:off x="4800" y="1392"/>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3602" name="Freeform 18"/>
            <p:cNvSpPr>
              <a:spLocks/>
            </p:cNvSpPr>
            <p:nvPr/>
          </p:nvSpPr>
          <p:spPr bwMode="auto">
            <a:xfrm>
              <a:off x="452" y="792"/>
              <a:ext cx="4512" cy="720"/>
            </a:xfrm>
            <a:custGeom>
              <a:avLst/>
              <a:gdLst>
                <a:gd name="T0" fmla="*/ 0 w 4512"/>
                <a:gd name="T1" fmla="*/ 672 h 720"/>
                <a:gd name="T2" fmla="*/ 144 w 4512"/>
                <a:gd name="T3" fmla="*/ 528 h 720"/>
                <a:gd name="T4" fmla="*/ 528 w 4512"/>
                <a:gd name="T5" fmla="*/ 96 h 720"/>
                <a:gd name="T6" fmla="*/ 1104 w 4512"/>
                <a:gd name="T7" fmla="*/ 528 h 720"/>
                <a:gd name="T8" fmla="*/ 1680 w 4512"/>
                <a:gd name="T9" fmla="*/ 720 h 720"/>
                <a:gd name="T10" fmla="*/ 2208 w 4512"/>
                <a:gd name="T11" fmla="*/ 240 h 720"/>
                <a:gd name="T12" fmla="*/ 2832 w 4512"/>
                <a:gd name="T13" fmla="*/ 192 h 720"/>
                <a:gd name="T14" fmla="*/ 3360 w 4512"/>
                <a:gd name="T15" fmla="*/ 0 h 720"/>
                <a:gd name="T16" fmla="*/ 3984 w 4512"/>
                <a:gd name="T17" fmla="*/ 624 h 720"/>
                <a:gd name="T18" fmla="*/ 4512 w 4512"/>
                <a:gd name="T19" fmla="*/ 192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12" h="720">
                  <a:moveTo>
                    <a:pt x="0" y="672"/>
                  </a:moveTo>
                  <a:lnTo>
                    <a:pt x="144" y="528"/>
                  </a:lnTo>
                  <a:lnTo>
                    <a:pt x="528" y="96"/>
                  </a:lnTo>
                  <a:lnTo>
                    <a:pt x="1104" y="528"/>
                  </a:lnTo>
                  <a:lnTo>
                    <a:pt x="1680" y="720"/>
                  </a:lnTo>
                  <a:lnTo>
                    <a:pt x="2208" y="240"/>
                  </a:lnTo>
                  <a:lnTo>
                    <a:pt x="2832" y="192"/>
                  </a:lnTo>
                  <a:lnTo>
                    <a:pt x="3360" y="0"/>
                  </a:lnTo>
                  <a:lnTo>
                    <a:pt x="3984" y="624"/>
                  </a:lnTo>
                  <a:lnTo>
                    <a:pt x="4512" y="192"/>
                  </a:lnTo>
                </a:path>
              </a:pathLst>
            </a:custGeom>
            <a:noFill/>
            <a:ln w="19050" cap="flat" cmpd="sng">
              <a:solidFill>
                <a:srgbClr val="002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603" name="Line 19"/>
            <p:cNvSpPr>
              <a:spLocks noChangeShapeType="1"/>
            </p:cNvSpPr>
            <p:nvPr/>
          </p:nvSpPr>
          <p:spPr bwMode="auto">
            <a:xfrm>
              <a:off x="288" y="624"/>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604" name="Line 20"/>
            <p:cNvSpPr>
              <a:spLocks noChangeShapeType="1"/>
            </p:cNvSpPr>
            <p:nvPr/>
          </p:nvSpPr>
          <p:spPr bwMode="auto">
            <a:xfrm>
              <a:off x="288" y="768"/>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605" name="Line 21"/>
            <p:cNvSpPr>
              <a:spLocks noChangeShapeType="1"/>
            </p:cNvSpPr>
            <p:nvPr/>
          </p:nvSpPr>
          <p:spPr bwMode="auto">
            <a:xfrm>
              <a:off x="288" y="912"/>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606" name="Line 22"/>
            <p:cNvSpPr>
              <a:spLocks noChangeShapeType="1"/>
            </p:cNvSpPr>
            <p:nvPr/>
          </p:nvSpPr>
          <p:spPr bwMode="auto">
            <a:xfrm>
              <a:off x="288" y="1056"/>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607" name="Line 23"/>
            <p:cNvSpPr>
              <a:spLocks noChangeShapeType="1"/>
            </p:cNvSpPr>
            <p:nvPr/>
          </p:nvSpPr>
          <p:spPr bwMode="auto">
            <a:xfrm>
              <a:off x="288" y="1200"/>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608" name="Line 24"/>
            <p:cNvSpPr>
              <a:spLocks noChangeShapeType="1"/>
            </p:cNvSpPr>
            <p:nvPr/>
          </p:nvSpPr>
          <p:spPr bwMode="auto">
            <a:xfrm>
              <a:off x="288" y="1344"/>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609" name="Line 25"/>
            <p:cNvSpPr>
              <a:spLocks noChangeShapeType="1"/>
            </p:cNvSpPr>
            <p:nvPr/>
          </p:nvSpPr>
          <p:spPr bwMode="auto">
            <a:xfrm>
              <a:off x="288" y="1488"/>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610" name="Line 26"/>
            <p:cNvSpPr>
              <a:spLocks noChangeShapeType="1"/>
            </p:cNvSpPr>
            <p:nvPr/>
          </p:nvSpPr>
          <p:spPr bwMode="auto">
            <a:xfrm>
              <a:off x="288" y="1632"/>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23557" name="Line 27"/>
          <p:cNvSpPr>
            <a:spLocks noChangeShapeType="1"/>
          </p:cNvSpPr>
          <p:nvPr/>
        </p:nvSpPr>
        <p:spPr bwMode="auto">
          <a:xfrm>
            <a:off x="817563" y="3851275"/>
            <a:ext cx="0" cy="1355725"/>
          </a:xfrm>
          <a:prstGeom prst="line">
            <a:avLst/>
          </a:prstGeom>
          <a:noFill/>
          <a:ln w="19050">
            <a:solidFill>
              <a:srgbClr val="00206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558" name="Line 28"/>
          <p:cNvSpPr>
            <a:spLocks noChangeShapeType="1"/>
          </p:cNvSpPr>
          <p:nvPr/>
        </p:nvSpPr>
        <p:spPr bwMode="auto">
          <a:xfrm>
            <a:off x="835025" y="4518025"/>
            <a:ext cx="5921375"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559" name="Text Box 29"/>
          <p:cNvSpPr txBox="1">
            <a:spLocks noChangeArrowheads="1"/>
          </p:cNvSpPr>
          <p:nvPr/>
        </p:nvSpPr>
        <p:spPr bwMode="auto">
          <a:xfrm>
            <a:off x="6737288" y="4337024"/>
            <a:ext cx="659155" cy="369332"/>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time</a:t>
            </a:r>
          </a:p>
        </p:txBody>
      </p:sp>
      <p:sp>
        <p:nvSpPr>
          <p:cNvPr id="23560" name="Freeform 30"/>
          <p:cNvSpPr>
            <a:spLocks/>
          </p:cNvSpPr>
          <p:nvPr/>
        </p:nvSpPr>
        <p:spPr bwMode="auto">
          <a:xfrm>
            <a:off x="811213" y="3798888"/>
            <a:ext cx="5905500" cy="1285875"/>
          </a:xfrm>
          <a:custGeom>
            <a:avLst/>
            <a:gdLst>
              <a:gd name="T0" fmla="*/ 143715 w 4931"/>
              <a:gd name="T1" fmla="*/ 1008107 h 1074"/>
              <a:gd name="T2" fmla="*/ 194016 w 4931"/>
              <a:gd name="T3" fmla="*/ 982964 h 1074"/>
              <a:gd name="T4" fmla="*/ 244316 w 4931"/>
              <a:gd name="T5" fmla="*/ 840488 h 1074"/>
              <a:gd name="T6" fmla="*/ 303000 w 4931"/>
              <a:gd name="T7" fmla="*/ 790203 h 1074"/>
              <a:gd name="T8" fmla="*/ 453901 w 4931"/>
              <a:gd name="T9" fmla="*/ 604625 h 1074"/>
              <a:gd name="T10" fmla="*/ 639533 w 4931"/>
              <a:gd name="T11" fmla="*/ 470530 h 1074"/>
              <a:gd name="T12" fmla="*/ 756900 w 4931"/>
              <a:gd name="T13" fmla="*/ 386720 h 1074"/>
              <a:gd name="T14" fmla="*/ 942533 w 4931"/>
              <a:gd name="T15" fmla="*/ 420244 h 1074"/>
              <a:gd name="T16" fmla="*/ 1085050 w 4931"/>
              <a:gd name="T17" fmla="*/ 537577 h 1074"/>
              <a:gd name="T18" fmla="*/ 1270683 w 4931"/>
              <a:gd name="T19" fmla="*/ 756679 h 1074"/>
              <a:gd name="T20" fmla="*/ 1362900 w 4931"/>
              <a:gd name="T21" fmla="*/ 966202 h 1074"/>
              <a:gd name="T22" fmla="*/ 1707816 w 4931"/>
              <a:gd name="T23" fmla="*/ 1285875 h 1074"/>
              <a:gd name="T24" fmla="*/ 2019200 w 4931"/>
              <a:gd name="T25" fmla="*/ 1176923 h 1074"/>
              <a:gd name="T26" fmla="*/ 2052733 w 4931"/>
              <a:gd name="T27" fmla="*/ 1101494 h 1074"/>
              <a:gd name="T28" fmla="*/ 2170101 w 4931"/>
              <a:gd name="T29" fmla="*/ 890774 h 1074"/>
              <a:gd name="T30" fmla="*/ 2271899 w 4931"/>
              <a:gd name="T31" fmla="*/ 663291 h 1074"/>
              <a:gd name="T32" fmla="*/ 2364116 w 4931"/>
              <a:gd name="T33" fmla="*/ 453768 h 1074"/>
              <a:gd name="T34" fmla="*/ 2540167 w 4931"/>
              <a:gd name="T35" fmla="*/ 403482 h 1074"/>
              <a:gd name="T36" fmla="*/ 2616816 w 4931"/>
              <a:gd name="T37" fmla="*/ 529196 h 1074"/>
              <a:gd name="T38" fmla="*/ 2767717 w 4931"/>
              <a:gd name="T39" fmla="*/ 688434 h 1074"/>
              <a:gd name="T40" fmla="*/ 2868317 w 4931"/>
              <a:gd name="T41" fmla="*/ 823726 h 1074"/>
              <a:gd name="T42" fmla="*/ 3028799 w 4931"/>
              <a:gd name="T43" fmla="*/ 982964 h 1074"/>
              <a:gd name="T44" fmla="*/ 3087483 w 4931"/>
              <a:gd name="T45" fmla="*/ 949440 h 1074"/>
              <a:gd name="T46" fmla="*/ 3204851 w 4931"/>
              <a:gd name="T47" fmla="*/ 832107 h 1074"/>
              <a:gd name="T48" fmla="*/ 3247965 w 4931"/>
              <a:gd name="T49" fmla="*/ 765060 h 1074"/>
              <a:gd name="T50" fmla="*/ 3306649 w 4931"/>
              <a:gd name="T51" fmla="*/ 654910 h 1074"/>
              <a:gd name="T52" fmla="*/ 3465933 w 4931"/>
              <a:gd name="T53" fmla="*/ 512434 h 1074"/>
              <a:gd name="T54" fmla="*/ 3533000 w 4931"/>
              <a:gd name="T55" fmla="*/ 823726 h 1074"/>
              <a:gd name="T56" fmla="*/ 3869534 w 4931"/>
              <a:gd name="T57" fmla="*/ 848869 h 1074"/>
              <a:gd name="T58" fmla="*/ 3946182 w 4931"/>
              <a:gd name="T59" fmla="*/ 688434 h 1074"/>
              <a:gd name="T60" fmla="*/ 3962949 w 4931"/>
              <a:gd name="T61" fmla="*/ 587863 h 1074"/>
              <a:gd name="T62" fmla="*/ 4004866 w 4931"/>
              <a:gd name="T63" fmla="*/ 495672 h 1074"/>
              <a:gd name="T64" fmla="*/ 4113850 w 4931"/>
              <a:gd name="T65" fmla="*/ 386720 h 1074"/>
              <a:gd name="T66" fmla="*/ 4231217 w 4931"/>
              <a:gd name="T67" fmla="*/ 587863 h 1074"/>
              <a:gd name="T68" fmla="*/ 4341399 w 4931"/>
              <a:gd name="T69" fmla="*/ 765060 h 1074"/>
              <a:gd name="T70" fmla="*/ 4500683 w 4931"/>
              <a:gd name="T71" fmla="*/ 756679 h 1074"/>
              <a:gd name="T72" fmla="*/ 4550984 w 4931"/>
              <a:gd name="T73" fmla="*/ 243047 h 1074"/>
              <a:gd name="T74" fmla="*/ 4627632 w 4931"/>
              <a:gd name="T75" fmla="*/ 318476 h 1074"/>
              <a:gd name="T76" fmla="*/ 4686315 w 4931"/>
              <a:gd name="T77" fmla="*/ 671672 h 1074"/>
              <a:gd name="T78" fmla="*/ 4820450 w 4931"/>
              <a:gd name="T79" fmla="*/ 1109875 h 1074"/>
              <a:gd name="T80" fmla="*/ 4895900 w 4931"/>
              <a:gd name="T81" fmla="*/ 301714 h 1074"/>
              <a:gd name="T82" fmla="*/ 4962967 w 4931"/>
              <a:gd name="T83" fmla="*/ 23946 h 1074"/>
              <a:gd name="T84" fmla="*/ 5064766 w 4931"/>
              <a:gd name="T85" fmla="*/ 453768 h 1074"/>
              <a:gd name="T86" fmla="*/ 5148600 w 4931"/>
              <a:gd name="T87" fmla="*/ 915917 h 1074"/>
              <a:gd name="T88" fmla="*/ 5240817 w 4931"/>
              <a:gd name="T89" fmla="*/ 1118256 h 1074"/>
              <a:gd name="T90" fmla="*/ 5265967 w 4931"/>
              <a:gd name="T91" fmla="*/ 1135018 h 1074"/>
              <a:gd name="T92" fmla="*/ 5291117 w 4931"/>
              <a:gd name="T93" fmla="*/ 781822 h 1074"/>
              <a:gd name="T94" fmla="*/ 5325848 w 4931"/>
              <a:gd name="T95" fmla="*/ 23946 h 1074"/>
              <a:gd name="T96" fmla="*/ 5367765 w 4931"/>
              <a:gd name="T97" fmla="*/ 67047 h 1074"/>
              <a:gd name="T98" fmla="*/ 5451599 w 4931"/>
              <a:gd name="T99" fmla="*/ 857250 h 1074"/>
              <a:gd name="T100" fmla="*/ 5577350 w 4931"/>
              <a:gd name="T101" fmla="*/ 1101494 h 1074"/>
              <a:gd name="T102" fmla="*/ 5627650 w 4931"/>
              <a:gd name="T103" fmla="*/ 545958 h 1074"/>
              <a:gd name="T104" fmla="*/ 5687532 w 4931"/>
              <a:gd name="T105" fmla="*/ 487292 h 1074"/>
              <a:gd name="T106" fmla="*/ 5729449 w 4931"/>
              <a:gd name="T107" fmla="*/ 671672 h 1074"/>
              <a:gd name="T108" fmla="*/ 5762982 w 4931"/>
              <a:gd name="T109" fmla="*/ 815345 h 1074"/>
              <a:gd name="T110" fmla="*/ 5888733 w 4931"/>
              <a:gd name="T111" fmla="*/ 705196 h 10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31" h="1074">
                <a:moveTo>
                  <a:pt x="0" y="920"/>
                </a:moveTo>
                <a:cubicBezTo>
                  <a:pt x="50" y="908"/>
                  <a:pt x="77" y="867"/>
                  <a:pt x="120" y="842"/>
                </a:cubicBezTo>
                <a:cubicBezTo>
                  <a:pt x="126" y="838"/>
                  <a:pt x="134" y="838"/>
                  <a:pt x="141" y="835"/>
                </a:cubicBezTo>
                <a:cubicBezTo>
                  <a:pt x="149" y="831"/>
                  <a:pt x="155" y="826"/>
                  <a:pt x="162" y="821"/>
                </a:cubicBezTo>
                <a:cubicBezTo>
                  <a:pt x="170" y="736"/>
                  <a:pt x="162" y="773"/>
                  <a:pt x="183" y="709"/>
                </a:cubicBezTo>
                <a:cubicBezTo>
                  <a:pt x="185" y="702"/>
                  <a:pt x="197" y="705"/>
                  <a:pt x="204" y="702"/>
                </a:cubicBezTo>
                <a:cubicBezTo>
                  <a:pt x="212" y="698"/>
                  <a:pt x="218" y="693"/>
                  <a:pt x="225" y="688"/>
                </a:cubicBezTo>
                <a:cubicBezTo>
                  <a:pt x="244" y="632"/>
                  <a:pt x="216" y="697"/>
                  <a:pt x="253" y="660"/>
                </a:cubicBezTo>
                <a:cubicBezTo>
                  <a:pt x="283" y="630"/>
                  <a:pt x="286" y="607"/>
                  <a:pt x="323" y="582"/>
                </a:cubicBezTo>
                <a:cubicBezTo>
                  <a:pt x="334" y="548"/>
                  <a:pt x="350" y="524"/>
                  <a:pt x="379" y="505"/>
                </a:cubicBezTo>
                <a:cubicBezTo>
                  <a:pt x="400" y="473"/>
                  <a:pt x="418" y="467"/>
                  <a:pt x="450" y="449"/>
                </a:cubicBezTo>
                <a:cubicBezTo>
                  <a:pt x="480" y="432"/>
                  <a:pt x="502" y="404"/>
                  <a:pt x="534" y="393"/>
                </a:cubicBezTo>
                <a:cubicBezTo>
                  <a:pt x="553" y="365"/>
                  <a:pt x="581" y="357"/>
                  <a:pt x="611" y="337"/>
                </a:cubicBezTo>
                <a:cubicBezTo>
                  <a:pt x="618" y="332"/>
                  <a:pt x="632" y="323"/>
                  <a:pt x="632" y="323"/>
                </a:cubicBezTo>
                <a:cubicBezTo>
                  <a:pt x="681" y="325"/>
                  <a:pt x="731" y="321"/>
                  <a:pt x="780" y="330"/>
                </a:cubicBezTo>
                <a:cubicBezTo>
                  <a:pt x="787" y="331"/>
                  <a:pt x="783" y="345"/>
                  <a:pt x="787" y="351"/>
                </a:cubicBezTo>
                <a:cubicBezTo>
                  <a:pt x="798" y="367"/>
                  <a:pt x="814" y="376"/>
                  <a:pt x="829" y="386"/>
                </a:cubicBezTo>
                <a:cubicBezTo>
                  <a:pt x="841" y="422"/>
                  <a:pt x="876" y="429"/>
                  <a:pt x="906" y="449"/>
                </a:cubicBezTo>
                <a:cubicBezTo>
                  <a:pt x="941" y="501"/>
                  <a:pt x="975" y="551"/>
                  <a:pt x="1019" y="596"/>
                </a:cubicBezTo>
                <a:cubicBezTo>
                  <a:pt x="1074" y="652"/>
                  <a:pt x="1004" y="564"/>
                  <a:pt x="1061" y="632"/>
                </a:cubicBezTo>
                <a:cubicBezTo>
                  <a:pt x="1080" y="655"/>
                  <a:pt x="1081" y="673"/>
                  <a:pt x="1103" y="695"/>
                </a:cubicBezTo>
                <a:cubicBezTo>
                  <a:pt x="1113" y="726"/>
                  <a:pt x="1122" y="778"/>
                  <a:pt x="1138" y="807"/>
                </a:cubicBezTo>
                <a:cubicBezTo>
                  <a:pt x="1171" y="867"/>
                  <a:pt x="1231" y="908"/>
                  <a:pt x="1279" y="955"/>
                </a:cubicBezTo>
                <a:cubicBezTo>
                  <a:pt x="1327" y="1002"/>
                  <a:pt x="1361" y="1052"/>
                  <a:pt x="1426" y="1074"/>
                </a:cubicBezTo>
                <a:cubicBezTo>
                  <a:pt x="1506" y="1065"/>
                  <a:pt x="1555" y="1039"/>
                  <a:pt x="1637" y="1032"/>
                </a:cubicBezTo>
                <a:cubicBezTo>
                  <a:pt x="1659" y="1010"/>
                  <a:pt x="1658" y="992"/>
                  <a:pt x="1686" y="983"/>
                </a:cubicBezTo>
                <a:cubicBezTo>
                  <a:pt x="1693" y="988"/>
                  <a:pt x="1704" y="1005"/>
                  <a:pt x="1707" y="997"/>
                </a:cubicBezTo>
                <a:cubicBezTo>
                  <a:pt x="1717" y="973"/>
                  <a:pt x="1710" y="946"/>
                  <a:pt x="1714" y="920"/>
                </a:cubicBezTo>
                <a:cubicBezTo>
                  <a:pt x="1717" y="898"/>
                  <a:pt x="1761" y="837"/>
                  <a:pt x="1777" y="821"/>
                </a:cubicBezTo>
                <a:cubicBezTo>
                  <a:pt x="1788" y="789"/>
                  <a:pt x="1787" y="769"/>
                  <a:pt x="1812" y="744"/>
                </a:cubicBezTo>
                <a:cubicBezTo>
                  <a:pt x="1824" y="707"/>
                  <a:pt x="1834" y="732"/>
                  <a:pt x="1848" y="695"/>
                </a:cubicBezTo>
                <a:cubicBezTo>
                  <a:pt x="1852" y="646"/>
                  <a:pt x="1840" y="573"/>
                  <a:pt x="1897" y="554"/>
                </a:cubicBezTo>
                <a:cubicBezTo>
                  <a:pt x="1907" y="524"/>
                  <a:pt x="1924" y="499"/>
                  <a:pt x="1932" y="470"/>
                </a:cubicBezTo>
                <a:cubicBezTo>
                  <a:pt x="1943" y="432"/>
                  <a:pt x="1934" y="392"/>
                  <a:pt x="1974" y="379"/>
                </a:cubicBezTo>
                <a:cubicBezTo>
                  <a:pt x="1999" y="354"/>
                  <a:pt x="2029" y="349"/>
                  <a:pt x="2058" y="330"/>
                </a:cubicBezTo>
                <a:cubicBezTo>
                  <a:pt x="2079" y="332"/>
                  <a:pt x="2101" y="330"/>
                  <a:pt x="2121" y="337"/>
                </a:cubicBezTo>
                <a:cubicBezTo>
                  <a:pt x="2143" y="345"/>
                  <a:pt x="2137" y="390"/>
                  <a:pt x="2143" y="400"/>
                </a:cubicBezTo>
                <a:cubicBezTo>
                  <a:pt x="2153" y="417"/>
                  <a:pt x="2171" y="428"/>
                  <a:pt x="2185" y="442"/>
                </a:cubicBezTo>
                <a:cubicBezTo>
                  <a:pt x="2216" y="473"/>
                  <a:pt x="2240" y="516"/>
                  <a:pt x="2276" y="540"/>
                </a:cubicBezTo>
                <a:cubicBezTo>
                  <a:pt x="2313" y="596"/>
                  <a:pt x="2264" y="528"/>
                  <a:pt x="2311" y="575"/>
                </a:cubicBezTo>
                <a:cubicBezTo>
                  <a:pt x="2335" y="599"/>
                  <a:pt x="2345" y="627"/>
                  <a:pt x="2374" y="646"/>
                </a:cubicBezTo>
                <a:cubicBezTo>
                  <a:pt x="2383" y="659"/>
                  <a:pt x="2385" y="676"/>
                  <a:pt x="2395" y="688"/>
                </a:cubicBezTo>
                <a:cubicBezTo>
                  <a:pt x="2405" y="701"/>
                  <a:pt x="2422" y="709"/>
                  <a:pt x="2431" y="723"/>
                </a:cubicBezTo>
                <a:cubicBezTo>
                  <a:pt x="2456" y="764"/>
                  <a:pt x="2482" y="805"/>
                  <a:pt x="2529" y="821"/>
                </a:cubicBezTo>
                <a:cubicBezTo>
                  <a:pt x="2541" y="819"/>
                  <a:pt x="2554" y="820"/>
                  <a:pt x="2564" y="814"/>
                </a:cubicBezTo>
                <a:cubicBezTo>
                  <a:pt x="2571" y="810"/>
                  <a:pt x="2572" y="799"/>
                  <a:pt x="2578" y="793"/>
                </a:cubicBezTo>
                <a:cubicBezTo>
                  <a:pt x="2597" y="772"/>
                  <a:pt x="2614" y="750"/>
                  <a:pt x="2634" y="730"/>
                </a:cubicBezTo>
                <a:cubicBezTo>
                  <a:pt x="2647" y="717"/>
                  <a:pt x="2663" y="708"/>
                  <a:pt x="2676" y="695"/>
                </a:cubicBezTo>
                <a:cubicBezTo>
                  <a:pt x="2693" y="645"/>
                  <a:pt x="2669" y="703"/>
                  <a:pt x="2704" y="660"/>
                </a:cubicBezTo>
                <a:cubicBezTo>
                  <a:pt x="2709" y="654"/>
                  <a:pt x="2708" y="645"/>
                  <a:pt x="2712" y="639"/>
                </a:cubicBezTo>
                <a:cubicBezTo>
                  <a:pt x="2742" y="596"/>
                  <a:pt x="2725" y="641"/>
                  <a:pt x="2747" y="596"/>
                </a:cubicBezTo>
                <a:cubicBezTo>
                  <a:pt x="2763" y="563"/>
                  <a:pt x="2745" y="585"/>
                  <a:pt x="2761" y="547"/>
                </a:cubicBezTo>
                <a:cubicBezTo>
                  <a:pt x="2777" y="510"/>
                  <a:pt x="2796" y="472"/>
                  <a:pt x="2831" y="449"/>
                </a:cubicBezTo>
                <a:cubicBezTo>
                  <a:pt x="2851" y="419"/>
                  <a:pt x="2859" y="419"/>
                  <a:pt x="2894" y="428"/>
                </a:cubicBezTo>
                <a:cubicBezTo>
                  <a:pt x="2925" y="489"/>
                  <a:pt x="2911" y="517"/>
                  <a:pt x="2922" y="596"/>
                </a:cubicBezTo>
                <a:cubicBezTo>
                  <a:pt x="2926" y="626"/>
                  <a:pt x="2943" y="658"/>
                  <a:pt x="2950" y="688"/>
                </a:cubicBezTo>
                <a:cubicBezTo>
                  <a:pt x="2967" y="766"/>
                  <a:pt x="2997" y="815"/>
                  <a:pt x="3077" y="842"/>
                </a:cubicBezTo>
                <a:cubicBezTo>
                  <a:pt x="3149" y="824"/>
                  <a:pt x="3181" y="759"/>
                  <a:pt x="3231" y="709"/>
                </a:cubicBezTo>
                <a:cubicBezTo>
                  <a:pt x="3239" y="677"/>
                  <a:pt x="3238" y="665"/>
                  <a:pt x="3266" y="646"/>
                </a:cubicBezTo>
                <a:cubicBezTo>
                  <a:pt x="3275" y="619"/>
                  <a:pt x="3278" y="598"/>
                  <a:pt x="3295" y="575"/>
                </a:cubicBezTo>
                <a:cubicBezTo>
                  <a:pt x="3297" y="568"/>
                  <a:pt x="3301" y="561"/>
                  <a:pt x="3302" y="554"/>
                </a:cubicBezTo>
                <a:cubicBezTo>
                  <a:pt x="3305" y="533"/>
                  <a:pt x="3303" y="511"/>
                  <a:pt x="3309" y="491"/>
                </a:cubicBezTo>
                <a:cubicBezTo>
                  <a:pt x="3313" y="478"/>
                  <a:pt x="3324" y="468"/>
                  <a:pt x="3330" y="456"/>
                </a:cubicBezTo>
                <a:cubicBezTo>
                  <a:pt x="3336" y="443"/>
                  <a:pt x="3344" y="414"/>
                  <a:pt x="3344" y="414"/>
                </a:cubicBezTo>
                <a:cubicBezTo>
                  <a:pt x="3348" y="372"/>
                  <a:pt x="3335" y="290"/>
                  <a:pt x="3386" y="273"/>
                </a:cubicBezTo>
                <a:cubicBezTo>
                  <a:pt x="3402" y="290"/>
                  <a:pt x="3419" y="306"/>
                  <a:pt x="3435" y="323"/>
                </a:cubicBezTo>
                <a:cubicBezTo>
                  <a:pt x="3442" y="330"/>
                  <a:pt x="3456" y="344"/>
                  <a:pt x="3456" y="344"/>
                </a:cubicBezTo>
                <a:cubicBezTo>
                  <a:pt x="3473" y="396"/>
                  <a:pt x="3503" y="445"/>
                  <a:pt x="3533" y="491"/>
                </a:cubicBezTo>
                <a:cubicBezTo>
                  <a:pt x="3543" y="506"/>
                  <a:pt x="3564" y="512"/>
                  <a:pt x="3576" y="526"/>
                </a:cubicBezTo>
                <a:cubicBezTo>
                  <a:pt x="3604" y="559"/>
                  <a:pt x="3609" y="601"/>
                  <a:pt x="3625" y="639"/>
                </a:cubicBezTo>
                <a:cubicBezTo>
                  <a:pt x="3645" y="685"/>
                  <a:pt x="3679" y="725"/>
                  <a:pt x="3695" y="772"/>
                </a:cubicBezTo>
                <a:cubicBezTo>
                  <a:pt x="3758" y="751"/>
                  <a:pt x="3740" y="686"/>
                  <a:pt x="3758" y="632"/>
                </a:cubicBezTo>
                <a:cubicBezTo>
                  <a:pt x="3762" y="541"/>
                  <a:pt x="3768" y="461"/>
                  <a:pt x="3779" y="372"/>
                </a:cubicBezTo>
                <a:cubicBezTo>
                  <a:pt x="3786" y="316"/>
                  <a:pt x="3769" y="250"/>
                  <a:pt x="3800" y="203"/>
                </a:cubicBezTo>
                <a:cubicBezTo>
                  <a:pt x="3809" y="189"/>
                  <a:pt x="3828" y="161"/>
                  <a:pt x="3828" y="161"/>
                </a:cubicBezTo>
                <a:cubicBezTo>
                  <a:pt x="3840" y="196"/>
                  <a:pt x="3851" y="231"/>
                  <a:pt x="3864" y="266"/>
                </a:cubicBezTo>
                <a:cubicBezTo>
                  <a:pt x="3875" y="332"/>
                  <a:pt x="3889" y="396"/>
                  <a:pt x="3899" y="463"/>
                </a:cubicBezTo>
                <a:cubicBezTo>
                  <a:pt x="3904" y="496"/>
                  <a:pt x="3903" y="530"/>
                  <a:pt x="3913" y="561"/>
                </a:cubicBezTo>
                <a:cubicBezTo>
                  <a:pt x="3940" y="645"/>
                  <a:pt x="3976" y="723"/>
                  <a:pt x="4004" y="807"/>
                </a:cubicBezTo>
                <a:cubicBezTo>
                  <a:pt x="4019" y="913"/>
                  <a:pt x="4007" y="874"/>
                  <a:pt x="4025" y="927"/>
                </a:cubicBezTo>
                <a:cubicBezTo>
                  <a:pt x="4045" y="801"/>
                  <a:pt x="4039" y="673"/>
                  <a:pt x="4060" y="547"/>
                </a:cubicBezTo>
                <a:cubicBezTo>
                  <a:pt x="4066" y="447"/>
                  <a:pt x="4073" y="351"/>
                  <a:pt x="4088" y="252"/>
                </a:cubicBezTo>
                <a:cubicBezTo>
                  <a:pt x="4097" y="86"/>
                  <a:pt x="4078" y="166"/>
                  <a:pt x="4109" y="84"/>
                </a:cubicBezTo>
                <a:cubicBezTo>
                  <a:pt x="4118" y="61"/>
                  <a:pt x="4144" y="20"/>
                  <a:pt x="4144" y="20"/>
                </a:cubicBezTo>
                <a:cubicBezTo>
                  <a:pt x="4201" y="77"/>
                  <a:pt x="4184" y="140"/>
                  <a:pt x="4201" y="231"/>
                </a:cubicBezTo>
                <a:cubicBezTo>
                  <a:pt x="4216" y="313"/>
                  <a:pt x="4219" y="284"/>
                  <a:pt x="4229" y="379"/>
                </a:cubicBezTo>
                <a:cubicBezTo>
                  <a:pt x="4251" y="576"/>
                  <a:pt x="4224" y="491"/>
                  <a:pt x="4250" y="568"/>
                </a:cubicBezTo>
                <a:cubicBezTo>
                  <a:pt x="4257" y="617"/>
                  <a:pt x="4272" y="725"/>
                  <a:pt x="4299" y="765"/>
                </a:cubicBezTo>
                <a:cubicBezTo>
                  <a:pt x="4325" y="804"/>
                  <a:pt x="4341" y="847"/>
                  <a:pt x="4355" y="892"/>
                </a:cubicBezTo>
                <a:cubicBezTo>
                  <a:pt x="4360" y="907"/>
                  <a:pt x="4371" y="919"/>
                  <a:pt x="4376" y="934"/>
                </a:cubicBezTo>
                <a:cubicBezTo>
                  <a:pt x="4378" y="950"/>
                  <a:pt x="4369" y="974"/>
                  <a:pt x="4383" y="983"/>
                </a:cubicBezTo>
                <a:cubicBezTo>
                  <a:pt x="4393" y="990"/>
                  <a:pt x="4396" y="960"/>
                  <a:pt x="4397" y="948"/>
                </a:cubicBezTo>
                <a:cubicBezTo>
                  <a:pt x="4403" y="894"/>
                  <a:pt x="4401" y="840"/>
                  <a:pt x="4404" y="786"/>
                </a:cubicBezTo>
                <a:cubicBezTo>
                  <a:pt x="4408" y="716"/>
                  <a:pt x="4410" y="712"/>
                  <a:pt x="4418" y="653"/>
                </a:cubicBezTo>
                <a:cubicBezTo>
                  <a:pt x="4421" y="483"/>
                  <a:pt x="4413" y="314"/>
                  <a:pt x="4440" y="147"/>
                </a:cubicBezTo>
                <a:cubicBezTo>
                  <a:pt x="4442" y="105"/>
                  <a:pt x="4439" y="62"/>
                  <a:pt x="4447" y="20"/>
                </a:cubicBezTo>
                <a:cubicBezTo>
                  <a:pt x="4449" y="12"/>
                  <a:pt x="4462" y="0"/>
                  <a:pt x="4468" y="6"/>
                </a:cubicBezTo>
                <a:cubicBezTo>
                  <a:pt x="4480" y="18"/>
                  <a:pt x="4477" y="39"/>
                  <a:pt x="4482" y="56"/>
                </a:cubicBezTo>
                <a:cubicBezTo>
                  <a:pt x="4488" y="132"/>
                  <a:pt x="4502" y="205"/>
                  <a:pt x="4510" y="280"/>
                </a:cubicBezTo>
                <a:cubicBezTo>
                  <a:pt x="4525" y="426"/>
                  <a:pt x="4528" y="571"/>
                  <a:pt x="4552" y="716"/>
                </a:cubicBezTo>
                <a:cubicBezTo>
                  <a:pt x="4554" y="754"/>
                  <a:pt x="4561" y="954"/>
                  <a:pt x="4615" y="990"/>
                </a:cubicBezTo>
                <a:cubicBezTo>
                  <a:pt x="4652" y="965"/>
                  <a:pt x="4635" y="983"/>
                  <a:pt x="4657" y="920"/>
                </a:cubicBezTo>
                <a:cubicBezTo>
                  <a:pt x="4662" y="906"/>
                  <a:pt x="4671" y="877"/>
                  <a:pt x="4671" y="877"/>
                </a:cubicBezTo>
                <a:cubicBezTo>
                  <a:pt x="4685" y="737"/>
                  <a:pt x="4686" y="596"/>
                  <a:pt x="4699" y="456"/>
                </a:cubicBezTo>
                <a:cubicBezTo>
                  <a:pt x="4701" y="434"/>
                  <a:pt x="4720" y="414"/>
                  <a:pt x="4728" y="393"/>
                </a:cubicBezTo>
                <a:cubicBezTo>
                  <a:pt x="4735" y="398"/>
                  <a:pt x="4745" y="400"/>
                  <a:pt x="4749" y="407"/>
                </a:cubicBezTo>
                <a:cubicBezTo>
                  <a:pt x="4757" y="420"/>
                  <a:pt x="4763" y="449"/>
                  <a:pt x="4763" y="449"/>
                </a:cubicBezTo>
                <a:cubicBezTo>
                  <a:pt x="4768" y="487"/>
                  <a:pt x="4780" y="523"/>
                  <a:pt x="4784" y="561"/>
                </a:cubicBezTo>
                <a:cubicBezTo>
                  <a:pt x="4787" y="587"/>
                  <a:pt x="4786" y="613"/>
                  <a:pt x="4791" y="639"/>
                </a:cubicBezTo>
                <a:cubicBezTo>
                  <a:pt x="4794" y="654"/>
                  <a:pt x="4807" y="666"/>
                  <a:pt x="4812" y="681"/>
                </a:cubicBezTo>
                <a:cubicBezTo>
                  <a:pt x="4857" y="651"/>
                  <a:pt x="4835" y="602"/>
                  <a:pt x="4896" y="582"/>
                </a:cubicBezTo>
                <a:cubicBezTo>
                  <a:pt x="4903" y="584"/>
                  <a:pt x="4912" y="584"/>
                  <a:pt x="4917" y="589"/>
                </a:cubicBezTo>
                <a:cubicBezTo>
                  <a:pt x="4931" y="604"/>
                  <a:pt x="4917" y="627"/>
                  <a:pt x="4931" y="596"/>
                </a:cubicBezTo>
              </a:path>
            </a:pathLst>
          </a:custGeom>
          <a:noFill/>
          <a:ln w="19050" cap="flat" cmpd="sng">
            <a:solidFill>
              <a:srgbClr val="002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23561" name="Group 31"/>
          <p:cNvGrpSpPr>
            <a:grpSpLocks/>
          </p:cNvGrpSpPr>
          <p:nvPr/>
        </p:nvGrpSpPr>
        <p:grpSpPr bwMode="auto">
          <a:xfrm>
            <a:off x="949325" y="4057650"/>
            <a:ext cx="5346700" cy="976313"/>
            <a:chOff x="432" y="1200"/>
            <a:chExt cx="4464" cy="816"/>
          </a:xfrm>
        </p:grpSpPr>
        <p:sp>
          <p:nvSpPr>
            <p:cNvPr id="23588" name="Oval 32"/>
            <p:cNvSpPr>
              <a:spLocks noChangeArrowheads="1"/>
            </p:cNvSpPr>
            <p:nvPr/>
          </p:nvSpPr>
          <p:spPr bwMode="auto">
            <a:xfrm>
              <a:off x="432" y="1728"/>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89" name="Oval 33"/>
            <p:cNvSpPr>
              <a:spLocks noChangeArrowheads="1"/>
            </p:cNvSpPr>
            <p:nvPr/>
          </p:nvSpPr>
          <p:spPr bwMode="auto">
            <a:xfrm>
              <a:off x="816" y="1296"/>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0" name="Oval 34"/>
            <p:cNvSpPr>
              <a:spLocks noChangeArrowheads="1"/>
            </p:cNvSpPr>
            <p:nvPr/>
          </p:nvSpPr>
          <p:spPr bwMode="auto">
            <a:xfrm>
              <a:off x="1392" y="1728"/>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1" name="Oval 35"/>
            <p:cNvSpPr>
              <a:spLocks noChangeArrowheads="1"/>
            </p:cNvSpPr>
            <p:nvPr/>
          </p:nvSpPr>
          <p:spPr bwMode="auto">
            <a:xfrm>
              <a:off x="1968" y="1920"/>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2" name="Oval 36"/>
            <p:cNvSpPr>
              <a:spLocks noChangeArrowheads="1"/>
            </p:cNvSpPr>
            <p:nvPr/>
          </p:nvSpPr>
          <p:spPr bwMode="auto">
            <a:xfrm>
              <a:off x="2496" y="1440"/>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3" name="Oval 37"/>
            <p:cNvSpPr>
              <a:spLocks noChangeArrowheads="1"/>
            </p:cNvSpPr>
            <p:nvPr/>
          </p:nvSpPr>
          <p:spPr bwMode="auto">
            <a:xfrm>
              <a:off x="3120" y="1392"/>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4" name="Oval 38"/>
            <p:cNvSpPr>
              <a:spLocks noChangeArrowheads="1"/>
            </p:cNvSpPr>
            <p:nvPr/>
          </p:nvSpPr>
          <p:spPr bwMode="auto">
            <a:xfrm>
              <a:off x="3648" y="1200"/>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5" name="Oval 39"/>
            <p:cNvSpPr>
              <a:spLocks noChangeArrowheads="1"/>
            </p:cNvSpPr>
            <p:nvPr/>
          </p:nvSpPr>
          <p:spPr bwMode="auto">
            <a:xfrm>
              <a:off x="4272" y="1824"/>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596" name="Oval 40"/>
            <p:cNvSpPr>
              <a:spLocks noChangeArrowheads="1"/>
            </p:cNvSpPr>
            <p:nvPr/>
          </p:nvSpPr>
          <p:spPr bwMode="auto">
            <a:xfrm>
              <a:off x="4800" y="1392"/>
              <a:ext cx="96" cy="96"/>
            </a:xfrm>
            <a:prstGeom prst="ellipse">
              <a:avLst/>
            </a:prstGeom>
            <a:solidFill>
              <a:srgbClr val="FF0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3562" name="Freeform 41"/>
          <p:cNvSpPr>
            <a:spLocks/>
          </p:cNvSpPr>
          <p:nvPr/>
        </p:nvSpPr>
        <p:spPr bwMode="auto">
          <a:xfrm>
            <a:off x="835025" y="4114800"/>
            <a:ext cx="5403850" cy="862013"/>
          </a:xfrm>
          <a:custGeom>
            <a:avLst/>
            <a:gdLst>
              <a:gd name="T0" fmla="*/ 0 w 4512"/>
              <a:gd name="T1" fmla="*/ 804545 h 720"/>
              <a:gd name="T2" fmla="*/ 172463 w 4512"/>
              <a:gd name="T3" fmla="*/ 632143 h 720"/>
              <a:gd name="T4" fmla="*/ 632365 w 4512"/>
              <a:gd name="T5" fmla="*/ 114935 h 720"/>
              <a:gd name="T6" fmla="*/ 1322219 w 4512"/>
              <a:gd name="T7" fmla="*/ 632143 h 720"/>
              <a:gd name="T8" fmla="*/ 2012072 w 4512"/>
              <a:gd name="T9" fmla="*/ 862013 h 720"/>
              <a:gd name="T10" fmla="*/ 2644437 w 4512"/>
              <a:gd name="T11" fmla="*/ 287338 h 720"/>
              <a:gd name="T12" fmla="*/ 3391778 w 4512"/>
              <a:gd name="T13" fmla="*/ 229870 h 720"/>
              <a:gd name="T14" fmla="*/ 4024144 w 4512"/>
              <a:gd name="T15" fmla="*/ 0 h 720"/>
              <a:gd name="T16" fmla="*/ 4771485 w 4512"/>
              <a:gd name="T17" fmla="*/ 747078 h 720"/>
              <a:gd name="T18" fmla="*/ 5403850 w 4512"/>
              <a:gd name="T19" fmla="*/ 22987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12" h="720">
                <a:moveTo>
                  <a:pt x="0" y="672"/>
                </a:moveTo>
                <a:lnTo>
                  <a:pt x="144" y="528"/>
                </a:lnTo>
                <a:lnTo>
                  <a:pt x="528" y="96"/>
                </a:lnTo>
                <a:lnTo>
                  <a:pt x="1104" y="528"/>
                </a:lnTo>
                <a:lnTo>
                  <a:pt x="1680" y="720"/>
                </a:lnTo>
                <a:lnTo>
                  <a:pt x="2208" y="240"/>
                </a:lnTo>
                <a:lnTo>
                  <a:pt x="2832" y="192"/>
                </a:lnTo>
                <a:lnTo>
                  <a:pt x="3360" y="0"/>
                </a:lnTo>
                <a:lnTo>
                  <a:pt x="3984" y="624"/>
                </a:lnTo>
                <a:lnTo>
                  <a:pt x="4512" y="192"/>
                </a:lnTo>
              </a:path>
            </a:pathLst>
          </a:custGeom>
          <a:noFill/>
          <a:ln w="19050" cap="flat" cmpd="sng">
            <a:solidFill>
              <a:srgbClr val="002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63" name="Line 42"/>
          <p:cNvSpPr>
            <a:spLocks noChangeShapeType="1"/>
          </p:cNvSpPr>
          <p:nvPr/>
        </p:nvSpPr>
        <p:spPr bwMode="auto">
          <a:xfrm>
            <a:off x="638175" y="3913188"/>
            <a:ext cx="6208713"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64" name="Line 43"/>
          <p:cNvSpPr>
            <a:spLocks noChangeShapeType="1"/>
          </p:cNvSpPr>
          <p:nvPr/>
        </p:nvSpPr>
        <p:spPr bwMode="auto">
          <a:xfrm>
            <a:off x="638175" y="4086225"/>
            <a:ext cx="6208713"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65" name="Line 44"/>
          <p:cNvSpPr>
            <a:spLocks noChangeShapeType="1"/>
          </p:cNvSpPr>
          <p:nvPr/>
        </p:nvSpPr>
        <p:spPr bwMode="auto">
          <a:xfrm>
            <a:off x="638175" y="4259263"/>
            <a:ext cx="6208713"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66" name="Line 45"/>
          <p:cNvSpPr>
            <a:spLocks noChangeShapeType="1"/>
          </p:cNvSpPr>
          <p:nvPr/>
        </p:nvSpPr>
        <p:spPr bwMode="auto">
          <a:xfrm>
            <a:off x="638175" y="4430713"/>
            <a:ext cx="6208713"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67" name="Line 46"/>
          <p:cNvSpPr>
            <a:spLocks noChangeShapeType="1"/>
          </p:cNvSpPr>
          <p:nvPr/>
        </p:nvSpPr>
        <p:spPr bwMode="auto">
          <a:xfrm>
            <a:off x="638175" y="4603750"/>
            <a:ext cx="6208713"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68" name="Line 47"/>
          <p:cNvSpPr>
            <a:spLocks noChangeShapeType="1"/>
          </p:cNvSpPr>
          <p:nvPr/>
        </p:nvSpPr>
        <p:spPr bwMode="auto">
          <a:xfrm>
            <a:off x="638175" y="4775200"/>
            <a:ext cx="6208713"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69" name="Line 48"/>
          <p:cNvSpPr>
            <a:spLocks noChangeShapeType="1"/>
          </p:cNvSpPr>
          <p:nvPr/>
        </p:nvSpPr>
        <p:spPr bwMode="auto">
          <a:xfrm>
            <a:off x="638175" y="4948238"/>
            <a:ext cx="6208713"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70" name="Line 49"/>
          <p:cNvSpPr>
            <a:spLocks noChangeShapeType="1"/>
          </p:cNvSpPr>
          <p:nvPr/>
        </p:nvSpPr>
        <p:spPr bwMode="auto">
          <a:xfrm>
            <a:off x="638175" y="5121275"/>
            <a:ext cx="6208713"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71" name="Line 50"/>
          <p:cNvSpPr>
            <a:spLocks noChangeShapeType="1"/>
          </p:cNvSpPr>
          <p:nvPr/>
        </p:nvSpPr>
        <p:spPr bwMode="auto">
          <a:xfrm>
            <a:off x="646113" y="3986213"/>
            <a:ext cx="6208712"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72" name="Line 51"/>
          <p:cNvSpPr>
            <a:spLocks noChangeShapeType="1"/>
          </p:cNvSpPr>
          <p:nvPr/>
        </p:nvSpPr>
        <p:spPr bwMode="auto">
          <a:xfrm>
            <a:off x="646113" y="4159250"/>
            <a:ext cx="6208712"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73" name="Line 52"/>
          <p:cNvSpPr>
            <a:spLocks noChangeShapeType="1"/>
          </p:cNvSpPr>
          <p:nvPr/>
        </p:nvSpPr>
        <p:spPr bwMode="auto">
          <a:xfrm>
            <a:off x="646113" y="4332288"/>
            <a:ext cx="6208712"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74" name="Line 53"/>
          <p:cNvSpPr>
            <a:spLocks noChangeShapeType="1"/>
          </p:cNvSpPr>
          <p:nvPr/>
        </p:nvSpPr>
        <p:spPr bwMode="auto">
          <a:xfrm>
            <a:off x="646113" y="4503738"/>
            <a:ext cx="6208712"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75" name="Line 54"/>
          <p:cNvSpPr>
            <a:spLocks noChangeShapeType="1"/>
          </p:cNvSpPr>
          <p:nvPr/>
        </p:nvSpPr>
        <p:spPr bwMode="auto">
          <a:xfrm>
            <a:off x="646113" y="4676775"/>
            <a:ext cx="6208712"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76" name="Line 55"/>
          <p:cNvSpPr>
            <a:spLocks noChangeShapeType="1"/>
          </p:cNvSpPr>
          <p:nvPr/>
        </p:nvSpPr>
        <p:spPr bwMode="auto">
          <a:xfrm>
            <a:off x="646113" y="4848225"/>
            <a:ext cx="6208712"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77" name="Line 56"/>
          <p:cNvSpPr>
            <a:spLocks noChangeShapeType="1"/>
          </p:cNvSpPr>
          <p:nvPr/>
        </p:nvSpPr>
        <p:spPr bwMode="auto">
          <a:xfrm>
            <a:off x="646113" y="5021263"/>
            <a:ext cx="6208712"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78" name="Line 57"/>
          <p:cNvSpPr>
            <a:spLocks noChangeShapeType="1"/>
          </p:cNvSpPr>
          <p:nvPr/>
        </p:nvSpPr>
        <p:spPr bwMode="auto">
          <a:xfrm>
            <a:off x="646113" y="5194300"/>
            <a:ext cx="6208712"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579" name="Text Box 58"/>
          <p:cNvSpPr txBox="1">
            <a:spLocks noChangeArrowheads="1"/>
          </p:cNvSpPr>
          <p:nvPr/>
        </p:nvSpPr>
        <p:spPr bwMode="auto">
          <a:xfrm>
            <a:off x="706438" y="1030288"/>
            <a:ext cx="43540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Resolution: 3bits, 2</a:t>
            </a:r>
            <a:r>
              <a:rPr lang="en-US" altLang="zh-CN" sz="1800" b="1" baseline="30000" dirty="0">
                <a:solidFill>
                  <a:schemeClr val="bg1"/>
                </a:solidFill>
                <a:ea typeface="宋体" panose="02010600030101010101" pitchFamily="2" charset="-122"/>
              </a:rPr>
              <a:t>3</a:t>
            </a:r>
            <a:r>
              <a:rPr lang="en-US" altLang="zh-CN" sz="1800" b="1" dirty="0">
                <a:solidFill>
                  <a:schemeClr val="bg1"/>
                </a:solidFill>
                <a:ea typeface="宋体" panose="02010600030101010101" pitchFamily="2" charset="-122"/>
              </a:rPr>
              <a:t> = 8 combinations</a:t>
            </a:r>
          </a:p>
        </p:txBody>
      </p:sp>
      <p:sp>
        <p:nvSpPr>
          <p:cNvPr id="23580" name="Text Box 59"/>
          <p:cNvSpPr txBox="1">
            <a:spLocks noChangeArrowheads="1"/>
          </p:cNvSpPr>
          <p:nvPr/>
        </p:nvSpPr>
        <p:spPr bwMode="auto">
          <a:xfrm>
            <a:off x="646113" y="3355975"/>
            <a:ext cx="4482317" cy="369332"/>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Resolution: 4bits, 2</a:t>
            </a:r>
            <a:r>
              <a:rPr lang="en-US" altLang="zh-CN" sz="1800" b="1" baseline="30000" dirty="0">
                <a:solidFill>
                  <a:schemeClr val="bg1"/>
                </a:solidFill>
                <a:ea typeface="宋体" panose="02010600030101010101" pitchFamily="2" charset="-122"/>
              </a:rPr>
              <a:t>4</a:t>
            </a:r>
            <a:r>
              <a:rPr lang="en-US" altLang="zh-CN" sz="1800" b="1" dirty="0">
                <a:solidFill>
                  <a:schemeClr val="bg1"/>
                </a:solidFill>
                <a:ea typeface="宋体" panose="02010600030101010101" pitchFamily="2" charset="-122"/>
              </a:rPr>
              <a:t> = 16 combinations</a:t>
            </a:r>
          </a:p>
        </p:txBody>
      </p:sp>
      <p:sp>
        <p:nvSpPr>
          <p:cNvPr id="23581" name="Text Box 60"/>
          <p:cNvSpPr txBox="1">
            <a:spLocks noChangeArrowheads="1"/>
          </p:cNvSpPr>
          <p:nvPr/>
        </p:nvSpPr>
        <p:spPr bwMode="auto">
          <a:xfrm>
            <a:off x="5899112" y="1030288"/>
            <a:ext cx="25413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1800" b="1" dirty="0">
                <a:solidFill>
                  <a:schemeClr val="bg1"/>
                </a:solidFill>
                <a:ea typeface="宋体" panose="02010600030101010101" pitchFamily="2" charset="-122"/>
              </a:rPr>
              <a:t>Values from 0 to 7</a:t>
            </a:r>
          </a:p>
        </p:txBody>
      </p:sp>
      <p:sp>
        <p:nvSpPr>
          <p:cNvPr id="23582" name="Text Box 61"/>
          <p:cNvSpPr txBox="1">
            <a:spLocks noChangeArrowheads="1"/>
          </p:cNvSpPr>
          <p:nvPr/>
        </p:nvSpPr>
        <p:spPr bwMode="auto">
          <a:xfrm>
            <a:off x="5955296" y="3355975"/>
            <a:ext cx="2428957" cy="369332"/>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1800" b="1" dirty="0">
                <a:solidFill>
                  <a:schemeClr val="bg1"/>
                </a:solidFill>
                <a:ea typeface="宋体" panose="02010600030101010101" pitchFamily="2" charset="-122"/>
              </a:rPr>
              <a:t>Values from 0 to 15</a:t>
            </a:r>
          </a:p>
        </p:txBody>
      </p:sp>
      <p:sp>
        <p:nvSpPr>
          <p:cNvPr id="332862" name="Text Box 62"/>
          <p:cNvSpPr txBox="1">
            <a:spLocks noChangeArrowheads="1"/>
          </p:cNvSpPr>
          <p:nvPr/>
        </p:nvSpPr>
        <p:spPr bwMode="auto">
          <a:xfrm>
            <a:off x="4949496" y="5513010"/>
            <a:ext cx="3672800" cy="646331"/>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Better signal quantization</a:t>
            </a:r>
          </a:p>
          <a:p>
            <a:pPr eaLnBrk="1" hangingPunct="1"/>
            <a:r>
              <a:rPr lang="en-US" altLang="zh-CN" sz="1800" b="1" dirty="0">
                <a:solidFill>
                  <a:schemeClr val="bg1"/>
                </a:solidFill>
                <a:ea typeface="宋体" panose="02010600030101010101" pitchFamily="2" charset="-122"/>
              </a:rPr>
              <a:t>More computer memory and $$ </a:t>
            </a:r>
          </a:p>
        </p:txBody>
      </p:sp>
      <p:sp>
        <p:nvSpPr>
          <p:cNvPr id="23584" name="Text Box 63"/>
          <p:cNvSpPr txBox="1">
            <a:spLocks noChangeArrowheads="1"/>
          </p:cNvSpPr>
          <p:nvPr/>
        </p:nvSpPr>
        <p:spPr bwMode="auto">
          <a:xfrm>
            <a:off x="403225" y="27686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400" b="1" dirty="0">
                <a:solidFill>
                  <a:schemeClr val="bg1"/>
                </a:solidFill>
                <a:ea typeface="宋体" panose="02010600030101010101" pitchFamily="2" charset="-122"/>
              </a:rPr>
              <a:t>0</a:t>
            </a:r>
          </a:p>
        </p:txBody>
      </p:sp>
      <p:sp>
        <p:nvSpPr>
          <p:cNvPr id="23585" name="Text Box 64"/>
          <p:cNvSpPr txBox="1">
            <a:spLocks noChangeArrowheads="1"/>
          </p:cNvSpPr>
          <p:nvPr/>
        </p:nvSpPr>
        <p:spPr bwMode="auto">
          <a:xfrm>
            <a:off x="381000" y="15494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400" b="1" dirty="0">
                <a:solidFill>
                  <a:schemeClr val="bg1"/>
                </a:solidFill>
                <a:ea typeface="宋体" panose="02010600030101010101" pitchFamily="2" charset="-122"/>
              </a:rPr>
              <a:t>7</a:t>
            </a:r>
          </a:p>
        </p:txBody>
      </p:sp>
      <p:sp>
        <p:nvSpPr>
          <p:cNvPr id="23586" name="Text Box 65"/>
          <p:cNvSpPr txBox="1">
            <a:spLocks noChangeArrowheads="1"/>
          </p:cNvSpPr>
          <p:nvPr/>
        </p:nvSpPr>
        <p:spPr bwMode="auto">
          <a:xfrm>
            <a:off x="403225" y="4978400"/>
            <a:ext cx="282575" cy="30480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400" b="1">
                <a:solidFill>
                  <a:schemeClr val="bg1"/>
                </a:solidFill>
                <a:ea typeface="宋体" panose="02010600030101010101" pitchFamily="2" charset="-122"/>
              </a:rPr>
              <a:t>0</a:t>
            </a:r>
          </a:p>
        </p:txBody>
      </p:sp>
      <p:sp>
        <p:nvSpPr>
          <p:cNvPr id="23587" name="Text Box 66"/>
          <p:cNvSpPr txBox="1">
            <a:spLocks noChangeArrowheads="1"/>
          </p:cNvSpPr>
          <p:nvPr/>
        </p:nvSpPr>
        <p:spPr bwMode="auto">
          <a:xfrm>
            <a:off x="304800" y="3759200"/>
            <a:ext cx="381000" cy="30480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400" b="1" dirty="0">
                <a:solidFill>
                  <a:schemeClr val="bg1"/>
                </a:solidFill>
                <a:ea typeface="宋体" panose="02010600030101010101" pitchFamily="2" charset="-122"/>
              </a:rPr>
              <a:t>15</a:t>
            </a:r>
          </a:p>
        </p:txBody>
      </p:sp>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10</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采样与量化</a:t>
            </a:r>
            <a:endParaRPr lang="zh-CN" altLang="en-US" dirty="0"/>
          </a:p>
        </p:txBody>
      </p:sp>
    </p:spTree>
    <p:extLst>
      <p:ext uri="{BB962C8B-B14F-4D97-AF65-F5344CB8AC3E}">
        <p14:creationId xmlns:p14="http://schemas.microsoft.com/office/powerpoint/2010/main" val="86922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11</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采样与量化</a:t>
            </a:r>
            <a:endParaRPr lang="zh-CN" altLang="en-US" dirty="0"/>
          </a:p>
        </p:txBody>
      </p:sp>
      <p:sp>
        <p:nvSpPr>
          <p:cNvPr id="6" name="TextBox 1"/>
          <p:cNvSpPr txBox="1"/>
          <p:nvPr/>
        </p:nvSpPr>
        <p:spPr>
          <a:xfrm>
            <a:off x="827584" y="984320"/>
            <a:ext cx="7560840" cy="1200329"/>
          </a:xfrm>
          <a:prstGeom prst="rect">
            <a:avLst/>
          </a:prstGeom>
          <a:noFill/>
        </p:spPr>
        <p:txBody>
          <a:bodyPr wrap="square" rtlCol="0">
            <a:spAutoFit/>
          </a:bodyPr>
          <a:lstStyle/>
          <a:p>
            <a:r>
              <a:rPr lang="zh-CN" altLang="en-US" sz="2400" dirty="0">
                <a:latin typeface="华文细黑" pitchFamily="2" charset="-122"/>
                <a:ea typeface="楷体_GB2312"/>
              </a:rPr>
              <a:t>    </a:t>
            </a:r>
            <a:r>
              <a:rPr lang="zh-CN" altLang="en-US" sz="2400" dirty="0">
                <a:solidFill>
                  <a:schemeClr val="bg1"/>
                </a:solidFill>
                <a:latin typeface="华文细黑" pitchFamily="2" charset="-122"/>
                <a:ea typeface="楷体_GB2312"/>
              </a:rPr>
              <a:t>在日常生活中，常可以看到用离散时间信号表示连续时间信号的例子。如照片、屏幕的画面等等</a:t>
            </a:r>
            <a:r>
              <a:rPr lang="zh-CN" altLang="en-US" dirty="0">
                <a:solidFill>
                  <a:schemeClr val="bg1"/>
                </a:solidFill>
                <a:latin typeface="华文细黑" pitchFamily="2" charset="-122"/>
                <a:ea typeface="楷体_GB2312"/>
              </a:rPr>
              <a:t>。</a:t>
            </a:r>
            <a:r>
              <a:rPr lang="zh-CN" altLang="en-US" sz="2400" dirty="0">
                <a:solidFill>
                  <a:schemeClr val="bg1"/>
                </a:solidFill>
                <a:latin typeface="华文细黑" pitchFamily="2" charset="-122"/>
                <a:ea typeface="楷体_GB2312"/>
              </a:rPr>
              <a:t>在一定条件下，可以用离散时间信号代替连续时间信号。</a:t>
            </a:r>
          </a:p>
        </p:txBody>
      </p:sp>
      <p:pic>
        <p:nvPicPr>
          <p:cNvPr id="7" name="Picture 2" descr="C:\Users\yy\Documents\Pictures\设计控\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036" y="2800368"/>
            <a:ext cx="4530980" cy="301833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bwMode="auto">
          <a:xfrm>
            <a:off x="4379032" y="3087779"/>
            <a:ext cx="4104456" cy="2473240"/>
          </a:xfrm>
          <a:prstGeom prst="rect">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cxnSp>
        <p:nvCxnSpPr>
          <p:cNvPr id="9" name="直接箭头连接符 8"/>
          <p:cNvCxnSpPr>
            <a:stCxn id="8" idx="1"/>
          </p:cNvCxnSpPr>
          <p:nvPr/>
        </p:nvCxnSpPr>
        <p:spPr bwMode="auto">
          <a:xfrm flipH="1">
            <a:off x="3357095" y="4324399"/>
            <a:ext cx="1021937" cy="25232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矩形 9"/>
          <p:cNvSpPr/>
          <p:nvPr/>
        </p:nvSpPr>
        <p:spPr bwMode="auto">
          <a:xfrm>
            <a:off x="2685804" y="4701130"/>
            <a:ext cx="349240" cy="2095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211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12</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采样与量化</a:t>
            </a:r>
            <a:endParaRPr lang="zh-CN" altLang="en-US" dirty="0"/>
          </a:p>
        </p:txBody>
      </p:sp>
      <p:grpSp>
        <p:nvGrpSpPr>
          <p:cNvPr id="11" name="Group 1034"/>
          <p:cNvGrpSpPr>
            <a:grpSpLocks/>
          </p:cNvGrpSpPr>
          <p:nvPr/>
        </p:nvGrpSpPr>
        <p:grpSpPr bwMode="auto">
          <a:xfrm>
            <a:off x="398747" y="1044555"/>
            <a:ext cx="8418513" cy="2105026"/>
            <a:chOff x="384" y="637"/>
            <a:chExt cx="5303" cy="1326"/>
          </a:xfrm>
        </p:grpSpPr>
        <p:sp>
          <p:nvSpPr>
            <p:cNvPr id="12" name="Text Box 1027"/>
            <p:cNvSpPr txBox="1">
              <a:spLocks noChangeArrowheads="1"/>
            </p:cNvSpPr>
            <p:nvPr/>
          </p:nvSpPr>
          <p:spPr bwMode="auto">
            <a:xfrm>
              <a:off x="384" y="637"/>
              <a:ext cx="31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dirty="0">
                  <a:solidFill>
                    <a:schemeClr val="bg1"/>
                  </a:solidFill>
                  <a:latin typeface="Times New Roman" pitchFamily="18" charset="0"/>
                  <a:ea typeface="楷体_GB2312" pitchFamily="49" charset="-122"/>
                </a:rPr>
                <a:t>例子</a:t>
              </a:r>
              <a:r>
                <a:rPr kumimoji="1" lang="en-US" altLang="zh-CN" dirty="0">
                  <a:solidFill>
                    <a:schemeClr val="bg1"/>
                  </a:solidFill>
                  <a:latin typeface="Times New Roman" pitchFamily="18" charset="0"/>
                  <a:ea typeface="楷体_GB2312" pitchFamily="49" charset="-122"/>
                </a:rPr>
                <a:t>.  CCD</a:t>
              </a:r>
              <a:r>
                <a:rPr kumimoji="1" lang="zh-CN" altLang="en-US" dirty="0">
                  <a:solidFill>
                    <a:schemeClr val="bg1"/>
                  </a:solidFill>
                  <a:latin typeface="Times New Roman" pitchFamily="18" charset="0"/>
                  <a:ea typeface="楷体_GB2312" pitchFamily="49" charset="-122"/>
                </a:rPr>
                <a:t>芯片的光显微图</a:t>
              </a:r>
            </a:p>
          </p:txBody>
        </p:sp>
        <p:sp>
          <p:nvSpPr>
            <p:cNvPr id="13" name="Text Box 1029"/>
            <p:cNvSpPr txBox="1">
              <a:spLocks noChangeArrowheads="1"/>
            </p:cNvSpPr>
            <p:nvPr/>
          </p:nvSpPr>
          <p:spPr bwMode="auto">
            <a:xfrm>
              <a:off x="552" y="771"/>
              <a:ext cx="116"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endParaRPr kumimoji="1" lang="zh-CN" altLang="zh-CN" sz="3200">
                <a:latin typeface="Times New Roman" pitchFamily="18" charset="0"/>
              </a:endParaRPr>
            </a:p>
          </p:txBody>
        </p:sp>
        <p:sp>
          <p:nvSpPr>
            <p:cNvPr id="14" name="Rectangle 1032"/>
            <p:cNvSpPr>
              <a:spLocks noChangeArrowheads="1"/>
            </p:cNvSpPr>
            <p:nvPr/>
          </p:nvSpPr>
          <p:spPr bwMode="auto">
            <a:xfrm>
              <a:off x="455" y="858"/>
              <a:ext cx="5232" cy="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dirty="0">
                  <a:solidFill>
                    <a:schemeClr val="bg1"/>
                  </a:solidFill>
                  <a:latin typeface="+mn-ea"/>
                  <a:ea typeface="+mn-ea"/>
                </a:rPr>
                <a:t>    CCD</a:t>
              </a:r>
              <a:r>
                <a:rPr kumimoji="1" lang="zh-CN" altLang="en-US" dirty="0">
                  <a:solidFill>
                    <a:schemeClr val="bg1"/>
                  </a:solidFill>
                  <a:latin typeface="+mn-ea"/>
                  <a:ea typeface="+mn-ea"/>
                </a:rPr>
                <a:t>芯片用</a:t>
              </a:r>
              <a:r>
                <a:rPr kumimoji="1" lang="en-US" altLang="zh-CN" dirty="0">
                  <a:solidFill>
                    <a:schemeClr val="bg1"/>
                  </a:solidFill>
                  <a:latin typeface="+mn-ea"/>
                  <a:ea typeface="+mn-ea"/>
                </a:rPr>
                <a:t>VLSI</a:t>
              </a:r>
              <a:r>
                <a:rPr kumimoji="1" lang="zh-CN" altLang="en-US" dirty="0">
                  <a:solidFill>
                    <a:schemeClr val="bg1"/>
                  </a:solidFill>
                  <a:latin typeface="+mn-ea"/>
                  <a:ea typeface="+mn-ea"/>
                </a:rPr>
                <a:t>技术制造。被分为许多微小区，</a:t>
              </a:r>
              <a:r>
                <a:rPr kumimoji="1" lang="zh-CN" altLang="en-US" b="1" dirty="0">
                  <a:solidFill>
                    <a:schemeClr val="bg1"/>
                  </a:solidFill>
                  <a:latin typeface="+mn-ea"/>
                  <a:ea typeface="+mn-ea"/>
                </a:rPr>
                <a:t>当光成象在</a:t>
              </a:r>
              <a:r>
                <a:rPr kumimoji="1" lang="en-US" altLang="zh-CN" b="1" dirty="0">
                  <a:solidFill>
                    <a:schemeClr val="bg1"/>
                  </a:solidFill>
                  <a:latin typeface="+mn-ea"/>
                  <a:ea typeface="+mn-ea"/>
                </a:rPr>
                <a:t>CCD</a:t>
              </a:r>
              <a:r>
                <a:rPr kumimoji="1" lang="zh-CN" altLang="en-US" b="1" dirty="0">
                  <a:solidFill>
                    <a:schemeClr val="bg1"/>
                  </a:solidFill>
                  <a:latin typeface="+mn-ea"/>
                  <a:ea typeface="+mn-ea"/>
                </a:rPr>
                <a:t>芯片上时，就在这些空间离散的象素点上被采样，而生成了离散空间图象信号</a:t>
              </a:r>
              <a:r>
                <a:rPr kumimoji="1" lang="zh-CN" altLang="en-US" dirty="0">
                  <a:solidFill>
                    <a:schemeClr val="bg1"/>
                  </a:solidFill>
                  <a:latin typeface="+mn-ea"/>
                  <a:ea typeface="+mn-ea"/>
                </a:rPr>
                <a:t>。</a:t>
              </a:r>
            </a:p>
          </p:txBody>
        </p:sp>
      </p:gr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966" y="3149581"/>
            <a:ext cx="4114800"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88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4D971317-AC52-447A-BF61-C5F4A7DDB7FC}"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13</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25603" name="Rectangle 2"/>
          <p:cNvSpPr>
            <a:spLocks noGrp="1" noChangeArrowheads="1"/>
          </p:cNvSpPr>
          <p:nvPr>
            <p:ph type="body" idx="1"/>
          </p:nvPr>
        </p:nvSpPr>
        <p:spPr>
          <a:xfrm>
            <a:off x="1912938" y="984320"/>
            <a:ext cx="6151462" cy="3429000"/>
          </a:xfrm>
        </p:spPr>
        <p:txBody>
          <a:bodyPr/>
          <a:lstStyle/>
          <a:p>
            <a:pPr marL="342900" indent="-342900" algn="l" eaLnBrk="1" hangingPunct="1">
              <a:buFontTx/>
              <a:buChar char="•"/>
            </a:pPr>
            <a:r>
              <a:rPr kumimoji="0" lang="zh-CN" altLang="en-US" sz="4400" dirty="0">
                <a:solidFill>
                  <a:schemeClr val="bg2">
                    <a:lumMod val="60000"/>
                    <a:lumOff val="40000"/>
                  </a:schemeClr>
                </a:solidFill>
              </a:rPr>
              <a:t>采样与量化的概念</a:t>
            </a:r>
            <a:endParaRPr kumimoji="0" lang="en-US" altLang="zh-CN" sz="4400" dirty="0">
              <a:solidFill>
                <a:schemeClr val="bg2">
                  <a:lumMod val="60000"/>
                  <a:lumOff val="40000"/>
                </a:schemeClr>
              </a:solidFill>
            </a:endParaRPr>
          </a:p>
          <a:p>
            <a:pPr marL="342900" indent="-342900" algn="l" eaLnBrk="1" hangingPunct="1">
              <a:buFontTx/>
              <a:buChar char="•"/>
            </a:pPr>
            <a:r>
              <a:rPr kumimoji="0" lang="zh-CN" altLang="en-US" sz="4400" dirty="0">
                <a:solidFill>
                  <a:schemeClr val="bg1"/>
                </a:solidFill>
              </a:rPr>
              <a:t>采样与采样定理</a:t>
            </a:r>
            <a:endParaRPr kumimoji="0" lang="en-US" altLang="zh-CN" sz="4400" dirty="0">
              <a:solidFill>
                <a:schemeClr val="bg1"/>
              </a:solidFill>
            </a:endParaRPr>
          </a:p>
          <a:p>
            <a:pPr marL="800100" lvl="1" indent="-342900" algn="l" eaLnBrk="1" hangingPunct="1">
              <a:buFontTx/>
              <a:buChar char="•"/>
            </a:pPr>
            <a:endParaRPr kumimoji="0" lang="zh-CN" altLang="en-US" sz="4000" dirty="0">
              <a:solidFill>
                <a:schemeClr val="bg1"/>
              </a:solidFill>
            </a:endParaRPr>
          </a:p>
        </p:txBody>
      </p:sp>
      <p:sp>
        <p:nvSpPr>
          <p:cNvPr id="25604" name="Text Box 4"/>
          <p:cNvSpPr>
            <a:spLocks noChangeArrowheads="1"/>
          </p:cNvSpPr>
          <p:nvPr/>
        </p:nvSpPr>
        <p:spPr bwMode="auto">
          <a:xfrm>
            <a:off x="58738" y="190500"/>
            <a:ext cx="8888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ctr" eaLnBrk="1" hangingPunct="1">
              <a:spcBef>
                <a:spcPct val="0"/>
              </a:spcBef>
              <a:buClrTx/>
              <a:buFontTx/>
              <a:buNone/>
            </a:pPr>
            <a:r>
              <a:rPr kumimoji="0" lang="zh-CN" altLang="en-US" sz="3600" dirty="0">
                <a:solidFill>
                  <a:srgbClr val="800080"/>
                </a:solidFill>
                <a:latin typeface="隶书" panose="02010509060101010101" pitchFamily="49" charset="-122"/>
                <a:ea typeface="隶书" panose="02010509060101010101" pitchFamily="49" charset="-122"/>
              </a:rPr>
              <a:t>第二章 信号的分解</a:t>
            </a:r>
            <a:endParaRPr kumimoji="0" lang="zh-CN" altLang="en-US" sz="2400" dirty="0">
              <a:solidFill>
                <a:srgbClr val="FFFF00"/>
              </a:solidFill>
              <a:ea typeface="方正姚体" panose="02010601030101010101" pitchFamily="2" charset="-122"/>
            </a:endParaRPr>
          </a:p>
        </p:txBody>
      </p:sp>
    </p:spTree>
    <p:extLst>
      <p:ext uri="{BB962C8B-B14F-4D97-AF65-F5344CB8AC3E}">
        <p14:creationId xmlns:p14="http://schemas.microsoft.com/office/powerpoint/2010/main" val="146798675"/>
      </p:ext>
    </p:extLst>
  </p:cSld>
  <p:clrMapOvr>
    <a:masterClrMapping/>
  </p:clrMapOvr>
  <p:transition advTm="1107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14</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b="1" dirty="0">
                <a:solidFill>
                  <a:srgbClr val="0000FF"/>
                </a:solidFill>
                <a:latin typeface="隶书" panose="02010509060101010101" pitchFamily="49" charset="-122"/>
                <a:ea typeface="隶书" panose="02010509060101010101" pitchFamily="49" charset="-122"/>
              </a:rPr>
              <a:t>采样与采样定理</a:t>
            </a:r>
            <a:endParaRPr lang="zh-CN" altLang="en-US" b="1" dirty="0"/>
          </a:p>
        </p:txBody>
      </p:sp>
      <p:sp>
        <p:nvSpPr>
          <p:cNvPr id="9" name="AutoShape 8"/>
          <p:cNvSpPr>
            <a:spLocks noChangeArrowheads="1"/>
          </p:cNvSpPr>
          <p:nvPr/>
        </p:nvSpPr>
        <p:spPr bwMode="auto">
          <a:xfrm>
            <a:off x="539750" y="1427861"/>
            <a:ext cx="5970588"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b="1">
              <a:solidFill>
                <a:srgbClr val="000000"/>
              </a:solidFill>
              <a:latin typeface="Arial" pitchFamily="34" charset="0"/>
            </a:endParaRPr>
          </a:p>
        </p:txBody>
      </p:sp>
      <p:sp>
        <p:nvSpPr>
          <p:cNvPr id="10" name="Rectangle 6"/>
          <p:cNvSpPr>
            <a:spLocks noChangeArrowheads="1"/>
          </p:cNvSpPr>
          <p:nvPr/>
        </p:nvSpPr>
        <p:spPr bwMode="auto">
          <a:xfrm>
            <a:off x="539750" y="984320"/>
            <a:ext cx="8077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b="1" dirty="0">
                <a:solidFill>
                  <a:schemeClr val="bg1"/>
                </a:solidFill>
                <a:latin typeface="Times New Roman" pitchFamily="18" charset="0"/>
                <a:ea typeface="楷体_GB2312" pitchFamily="49" charset="-122"/>
              </a:rPr>
              <a:t>研究连续时间信号与离散时间信号之间的关系</a:t>
            </a:r>
            <a:endParaRPr lang="en-US" altLang="zh-CN" b="1" dirty="0">
              <a:solidFill>
                <a:schemeClr val="bg1"/>
              </a:solidFill>
              <a:latin typeface="Times New Roman" pitchFamily="18" charset="0"/>
              <a:ea typeface="楷体_GB2312" pitchFamily="49" charset="-122"/>
            </a:endParaRPr>
          </a:p>
          <a:p>
            <a:pPr>
              <a:lnSpc>
                <a:spcPct val="150000"/>
              </a:lnSpc>
              <a:spcBef>
                <a:spcPct val="50000"/>
              </a:spcBef>
            </a:pPr>
            <a:r>
              <a:rPr lang="en-US" altLang="zh-CN" sz="3600" b="1" dirty="0">
                <a:solidFill>
                  <a:srgbClr val="FF0000"/>
                </a:solidFill>
                <a:ea typeface="楷体_GB2312" pitchFamily="49" charset="-122"/>
              </a:rPr>
              <a:t>                      </a:t>
            </a:r>
            <a:r>
              <a:rPr lang="zh-CN" altLang="en-US" sz="3600" b="1" dirty="0">
                <a:solidFill>
                  <a:srgbClr val="FF0000"/>
                </a:solidFill>
                <a:ea typeface="楷体_GB2312" pitchFamily="49" charset="-122"/>
              </a:rPr>
              <a:t>我们最关心什么？</a:t>
            </a:r>
            <a:endParaRPr lang="en-US" altLang="zh-CN" sz="3600" b="1" dirty="0">
              <a:solidFill>
                <a:srgbClr val="FF0000"/>
              </a:solidFill>
              <a:ea typeface="楷体_GB2312" pitchFamily="49" charset="-122"/>
            </a:endParaRPr>
          </a:p>
          <a:p>
            <a:pPr>
              <a:lnSpc>
                <a:spcPct val="150000"/>
              </a:lnSpc>
              <a:spcBef>
                <a:spcPct val="50000"/>
              </a:spcBef>
            </a:pPr>
            <a:endParaRPr lang="en-US" altLang="zh-CN" b="1" dirty="0">
              <a:solidFill>
                <a:schemeClr val="bg1"/>
              </a:solidFill>
              <a:latin typeface="Times New Roman" pitchFamily="18" charset="0"/>
              <a:ea typeface="楷体_GB2312" pitchFamily="49" charset="-122"/>
            </a:endParaRPr>
          </a:p>
        </p:txBody>
      </p:sp>
      <p:sp>
        <p:nvSpPr>
          <p:cNvPr id="17" name="Rectangle 8"/>
          <p:cNvSpPr>
            <a:spLocks noChangeArrowheads="1"/>
          </p:cNvSpPr>
          <p:nvPr/>
        </p:nvSpPr>
        <p:spPr bwMode="auto">
          <a:xfrm>
            <a:off x="661553" y="4664918"/>
            <a:ext cx="7920038"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buFont typeface="Arial" panose="020B0604020202020204" pitchFamily="34" charset="0"/>
              <a:buChar char="•"/>
            </a:pPr>
            <a:r>
              <a:rPr lang="zh-CN" altLang="en-US" sz="2400" b="1" dirty="0">
                <a:solidFill>
                  <a:schemeClr val="bg1"/>
                </a:solidFill>
                <a:ea typeface="楷体_GB2312" pitchFamily="49" charset="-122"/>
              </a:rPr>
              <a:t>如何从连续时间信号的离散时间样本不失真地恢复成原来的连续时间信号？</a:t>
            </a:r>
          </a:p>
        </p:txBody>
      </p:sp>
      <p:sp>
        <p:nvSpPr>
          <p:cNvPr id="19" name="Rectangle 10"/>
          <p:cNvSpPr>
            <a:spLocks noChangeArrowheads="1"/>
          </p:cNvSpPr>
          <p:nvPr/>
        </p:nvSpPr>
        <p:spPr bwMode="auto">
          <a:xfrm>
            <a:off x="685800" y="3180592"/>
            <a:ext cx="8027987"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buFont typeface="Arial" panose="020B0604020202020204" pitchFamily="34" charset="0"/>
              <a:buChar char="•"/>
            </a:pPr>
            <a:r>
              <a:rPr lang="zh-CN" altLang="en-US" sz="2400" b="1" dirty="0">
                <a:solidFill>
                  <a:schemeClr val="bg1"/>
                </a:solidFill>
                <a:ea typeface="楷体_GB2312" pitchFamily="49" charset="-122"/>
              </a:rPr>
              <a:t>在什么条件下，一个连续时间信号可以用它的离散时间样本来代替而不致丢失原有的信息？</a:t>
            </a:r>
          </a:p>
        </p:txBody>
      </p:sp>
    </p:spTree>
    <p:extLst>
      <p:ext uri="{BB962C8B-B14F-4D97-AF65-F5344CB8AC3E}">
        <p14:creationId xmlns:p14="http://schemas.microsoft.com/office/powerpoint/2010/main" val="193032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15</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采样与采样定理</a:t>
            </a:r>
            <a:endParaRPr lang="zh-CN" altLang="en-US" dirty="0"/>
          </a:p>
        </p:txBody>
      </p:sp>
      <p:sp>
        <p:nvSpPr>
          <p:cNvPr id="11" name="Rectangle 31"/>
          <p:cNvSpPr>
            <a:spLocks noChangeArrowheads="1"/>
          </p:cNvSpPr>
          <p:nvPr/>
        </p:nvSpPr>
        <p:spPr bwMode="auto">
          <a:xfrm>
            <a:off x="685800" y="914472"/>
            <a:ext cx="457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780216"/>
                </a:solidFill>
                <a:latin typeface="Times New Roman" pitchFamily="18" charset="0"/>
                <a:ea typeface="楷体_GB2312" pitchFamily="49" charset="-122"/>
              </a:rPr>
              <a:t>采样的定义</a:t>
            </a:r>
            <a:r>
              <a:rPr lang="en-US" altLang="zh-CN" sz="2800" b="1" dirty="0">
                <a:solidFill>
                  <a:srgbClr val="780216"/>
                </a:solidFill>
                <a:latin typeface="Times New Roman" pitchFamily="18" charset="0"/>
                <a:ea typeface="楷体_GB2312" pitchFamily="49" charset="-122"/>
              </a:rPr>
              <a:t>:</a:t>
            </a:r>
            <a:endParaRPr lang="en-US" altLang="zh-CN" sz="2800" b="1" dirty="0">
              <a:solidFill>
                <a:srgbClr val="780216"/>
              </a:solidFill>
              <a:latin typeface="Times New Roman" pitchFamily="18" charset="0"/>
            </a:endParaRPr>
          </a:p>
        </p:txBody>
      </p:sp>
      <p:sp>
        <p:nvSpPr>
          <p:cNvPr id="12" name="Rectangle 39"/>
          <p:cNvSpPr>
            <a:spLocks noChangeArrowheads="1"/>
          </p:cNvSpPr>
          <p:nvPr/>
        </p:nvSpPr>
        <p:spPr bwMode="auto">
          <a:xfrm>
            <a:off x="762000" y="1490536"/>
            <a:ext cx="8001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buFont typeface="Arial" panose="020B0604020202020204" pitchFamily="34" charset="0"/>
              <a:buChar char="•"/>
            </a:pPr>
            <a:r>
              <a:rPr lang="zh-CN" altLang="en-US" sz="2000" b="1" dirty="0">
                <a:solidFill>
                  <a:schemeClr val="bg1"/>
                </a:solidFill>
                <a:latin typeface="Times New Roman" pitchFamily="18" charset="0"/>
                <a:ea typeface="楷体_GB2312" pitchFamily="49" charset="-122"/>
              </a:rPr>
              <a:t>采样：在某些离散的时间点上提取连续时间信号值的过程</a:t>
            </a:r>
            <a:r>
              <a:rPr lang="zh-CN" altLang="en-US" sz="2000" b="1" dirty="0">
                <a:solidFill>
                  <a:srgbClr val="780216"/>
                </a:solidFill>
                <a:latin typeface="Times New Roman" pitchFamily="18" charset="0"/>
                <a:ea typeface="楷体_GB2312" pitchFamily="49" charset="-122"/>
              </a:rPr>
              <a:t>。</a:t>
            </a:r>
          </a:p>
        </p:txBody>
      </p:sp>
      <p:sp>
        <p:nvSpPr>
          <p:cNvPr id="13" name="Text Box 41"/>
          <p:cNvSpPr txBox="1">
            <a:spLocks noChangeArrowheads="1"/>
          </p:cNvSpPr>
          <p:nvPr/>
        </p:nvSpPr>
        <p:spPr bwMode="auto">
          <a:xfrm>
            <a:off x="762000" y="2032040"/>
            <a:ext cx="4378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Arial" panose="020B0604020202020204" pitchFamily="34" charset="0"/>
              <a:buChar char="•"/>
            </a:pPr>
            <a:r>
              <a:rPr kumimoji="1" lang="zh-CN" altLang="en-US" sz="2000" b="1" dirty="0">
                <a:solidFill>
                  <a:schemeClr val="bg1"/>
                </a:solidFill>
                <a:latin typeface="Times New Roman" pitchFamily="18" charset="0"/>
                <a:ea typeface="楷体_GB2312" pitchFamily="49" charset="-122"/>
              </a:rPr>
              <a:t>对一维连续时间信号采样的例子：</a:t>
            </a:r>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84" y="2633694"/>
            <a:ext cx="6026756" cy="2542151"/>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1003352" y="5275429"/>
            <a:ext cx="7518296" cy="923330"/>
          </a:xfrm>
          <a:prstGeom prst="rect">
            <a:avLst/>
          </a:prstGeom>
        </p:spPr>
        <p:txBody>
          <a:bodyPr wrap="square">
            <a:spAutoFit/>
          </a:bodyPr>
          <a:lstStyle/>
          <a:p>
            <a:pPr>
              <a:lnSpc>
                <a:spcPct val="150000"/>
              </a:lnSpc>
              <a:spcBef>
                <a:spcPct val="50000"/>
              </a:spcBef>
            </a:pPr>
            <a:r>
              <a:rPr lang="zh-CN" altLang="en-US" sz="1800" b="1" dirty="0">
                <a:solidFill>
                  <a:schemeClr val="bg1"/>
                </a:solidFill>
                <a:ea typeface="楷体_GB2312" pitchFamily="49" charset="-122"/>
              </a:rPr>
              <a:t>在没有任何条件限制的情况下，从连续时间信号采样所得到的样本序列</a:t>
            </a:r>
            <a:r>
              <a:rPr lang="zh-CN" altLang="en-US" sz="1800" b="1" dirty="0">
                <a:solidFill>
                  <a:srgbClr val="FF0000"/>
                </a:solidFill>
                <a:ea typeface="楷体_GB2312" pitchFamily="49" charset="-122"/>
              </a:rPr>
              <a:t>不能</a:t>
            </a:r>
            <a:r>
              <a:rPr lang="zh-CN" altLang="en-US" sz="1800" b="1" dirty="0">
                <a:solidFill>
                  <a:schemeClr val="bg1"/>
                </a:solidFill>
                <a:ea typeface="楷体_GB2312" pitchFamily="49" charset="-122"/>
              </a:rPr>
              <a:t>唯一地代表原来的连续时间信号。</a:t>
            </a:r>
          </a:p>
        </p:txBody>
      </p:sp>
    </p:spTree>
    <p:extLst>
      <p:ext uri="{BB962C8B-B14F-4D97-AF65-F5344CB8AC3E}">
        <p14:creationId xmlns:p14="http://schemas.microsoft.com/office/powerpoint/2010/main" val="427079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16</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采样与采样定理</a:t>
            </a:r>
            <a:endParaRPr lang="zh-CN" altLang="en-US" dirty="0"/>
          </a:p>
        </p:txBody>
      </p:sp>
      <p:sp>
        <p:nvSpPr>
          <p:cNvPr id="9" name="Text Box 2050"/>
          <p:cNvSpPr txBox="1">
            <a:spLocks noChangeArrowheads="1"/>
          </p:cNvSpPr>
          <p:nvPr/>
        </p:nvSpPr>
        <p:spPr bwMode="auto">
          <a:xfrm>
            <a:off x="503754" y="984320"/>
            <a:ext cx="457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Arial" panose="020B0604020202020204" pitchFamily="34" charset="0"/>
              <a:buChar char="•"/>
            </a:pPr>
            <a:r>
              <a:rPr kumimoji="1" lang="zh-CN" altLang="en-US" sz="2800" b="1" dirty="0">
                <a:solidFill>
                  <a:srgbClr val="780216"/>
                </a:solidFill>
                <a:latin typeface="楷体_GB2312" pitchFamily="49" charset="-122"/>
                <a:ea typeface="楷体_GB2312" pitchFamily="49" charset="-122"/>
              </a:rPr>
              <a:t>采样的数学模型：</a:t>
            </a:r>
          </a:p>
        </p:txBody>
      </p:sp>
      <p:grpSp>
        <p:nvGrpSpPr>
          <p:cNvPr id="10" name="Group 2069"/>
          <p:cNvGrpSpPr>
            <a:grpSpLocks/>
          </p:cNvGrpSpPr>
          <p:nvPr/>
        </p:nvGrpSpPr>
        <p:grpSpPr bwMode="auto">
          <a:xfrm>
            <a:off x="6015037" y="1257320"/>
            <a:ext cx="2747963" cy="1473200"/>
            <a:chOff x="3648" y="576"/>
            <a:chExt cx="1731" cy="928"/>
          </a:xfrm>
        </p:grpSpPr>
        <p:sp>
          <p:nvSpPr>
            <p:cNvPr id="15" name="AutoShape 2052"/>
            <p:cNvSpPr>
              <a:spLocks noChangeArrowheads="1"/>
            </p:cNvSpPr>
            <p:nvPr/>
          </p:nvSpPr>
          <p:spPr bwMode="auto">
            <a:xfrm>
              <a:off x="4361" y="825"/>
              <a:ext cx="210" cy="208"/>
            </a:xfrm>
            <a:prstGeom prst="flowChartSummingJunction">
              <a:avLst/>
            </a:prstGeom>
            <a:solidFill>
              <a:schemeClr val="accent1"/>
            </a:solidFill>
            <a:ln w="28575">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053"/>
            <p:cNvSpPr>
              <a:spLocks noChangeShapeType="1"/>
            </p:cNvSpPr>
            <p:nvPr/>
          </p:nvSpPr>
          <p:spPr bwMode="auto">
            <a:xfrm>
              <a:off x="3776" y="950"/>
              <a:ext cx="585" cy="0"/>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054"/>
            <p:cNvSpPr>
              <a:spLocks noChangeShapeType="1"/>
            </p:cNvSpPr>
            <p:nvPr/>
          </p:nvSpPr>
          <p:spPr bwMode="auto">
            <a:xfrm>
              <a:off x="4571" y="950"/>
              <a:ext cx="543" cy="0"/>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055"/>
            <p:cNvSpPr>
              <a:spLocks noChangeShapeType="1"/>
            </p:cNvSpPr>
            <p:nvPr/>
          </p:nvSpPr>
          <p:spPr bwMode="auto">
            <a:xfrm flipV="1">
              <a:off x="4456" y="1033"/>
              <a:ext cx="0" cy="374"/>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 name="Object 2056"/>
            <p:cNvGraphicFramePr>
              <a:graphicFrameLocks noChangeAspect="1"/>
            </p:cNvGraphicFramePr>
            <p:nvPr/>
          </p:nvGraphicFramePr>
          <p:xfrm>
            <a:off x="3648" y="637"/>
            <a:ext cx="430" cy="310"/>
          </p:xfrm>
          <a:graphic>
            <a:graphicData uri="http://schemas.openxmlformats.org/presentationml/2006/ole">
              <mc:AlternateContent xmlns:mc="http://schemas.openxmlformats.org/markup-compatibility/2006">
                <mc:Choice xmlns:v="urn:schemas-microsoft-com:vml" Requires="v">
                  <p:oleObj spid="_x0000_s130499" name="Equation" r:id="rId4" imgW="279360" imgH="203040" progId="Equation.DSMT4">
                    <p:embed/>
                  </p:oleObj>
                </mc:Choice>
                <mc:Fallback>
                  <p:oleObj name="Equation" r:id="rId4" imgW="27936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637"/>
                          <a:ext cx="43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057"/>
            <p:cNvGraphicFramePr>
              <a:graphicFrameLocks noChangeAspect="1"/>
            </p:cNvGraphicFramePr>
            <p:nvPr/>
          </p:nvGraphicFramePr>
          <p:xfrm>
            <a:off x="4821" y="576"/>
            <a:ext cx="558" cy="377"/>
          </p:xfrm>
          <a:graphic>
            <a:graphicData uri="http://schemas.openxmlformats.org/presentationml/2006/ole">
              <mc:AlternateContent xmlns:mc="http://schemas.openxmlformats.org/markup-compatibility/2006">
                <mc:Choice xmlns:v="urn:schemas-microsoft-com:vml" Requires="v">
                  <p:oleObj spid="_x0000_s130500" name="Equation" r:id="rId6" imgW="355320" imgH="241200" progId="Equation.DSMT4">
                    <p:embed/>
                  </p:oleObj>
                </mc:Choice>
                <mc:Fallback>
                  <p:oleObj name="Equation" r:id="rId6" imgW="35532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1" y="576"/>
                          <a:ext cx="558"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058"/>
            <p:cNvGraphicFramePr>
              <a:graphicFrameLocks noChangeAspect="1"/>
            </p:cNvGraphicFramePr>
            <p:nvPr/>
          </p:nvGraphicFramePr>
          <p:xfrm>
            <a:off x="4487" y="1199"/>
            <a:ext cx="460" cy="305"/>
          </p:xfrm>
          <a:graphic>
            <a:graphicData uri="http://schemas.openxmlformats.org/presentationml/2006/ole">
              <mc:AlternateContent xmlns:mc="http://schemas.openxmlformats.org/markup-compatibility/2006">
                <mc:Choice xmlns:v="urn:schemas-microsoft-com:vml" Requires="v">
                  <p:oleObj spid="_x0000_s130501" name="Equation" r:id="rId8" imgW="304560" imgH="203040" progId="Equation.DSMT4">
                    <p:embed/>
                  </p:oleObj>
                </mc:Choice>
                <mc:Fallback>
                  <p:oleObj name="Equation" r:id="rId8" imgW="30456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7" y="1199"/>
                          <a:ext cx="46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3" name="Text Box 2060"/>
          <p:cNvSpPr txBox="1">
            <a:spLocks noChangeArrowheads="1"/>
          </p:cNvSpPr>
          <p:nvPr/>
        </p:nvSpPr>
        <p:spPr bwMode="auto">
          <a:xfrm>
            <a:off x="762000" y="1633262"/>
            <a:ext cx="1793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dirty="0">
                <a:solidFill>
                  <a:schemeClr val="bg1"/>
                </a:solidFill>
                <a:latin typeface="Times New Roman" pitchFamily="18" charset="0"/>
                <a:ea typeface="楷体_GB2312" pitchFamily="49" charset="-122"/>
              </a:rPr>
              <a:t>在时域：</a:t>
            </a:r>
          </a:p>
        </p:txBody>
      </p:sp>
      <p:sp>
        <p:nvSpPr>
          <p:cNvPr id="24" name="Text Box 2064"/>
          <p:cNvSpPr txBox="1">
            <a:spLocks noChangeArrowheads="1"/>
          </p:cNvSpPr>
          <p:nvPr/>
        </p:nvSpPr>
        <p:spPr bwMode="auto">
          <a:xfrm>
            <a:off x="762000" y="2289165"/>
            <a:ext cx="1828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dirty="0">
                <a:solidFill>
                  <a:schemeClr val="bg1"/>
                </a:solidFill>
                <a:latin typeface="楷体_GB2312" pitchFamily="49" charset="-122"/>
                <a:ea typeface="楷体_GB2312" pitchFamily="49" charset="-122"/>
              </a:rPr>
              <a:t>在频域</a:t>
            </a:r>
            <a:r>
              <a:rPr kumimoji="1" lang="en-US" altLang="zh-CN" dirty="0">
                <a:solidFill>
                  <a:schemeClr val="bg1"/>
                </a:solidFill>
                <a:latin typeface="楷体_GB2312" pitchFamily="49" charset="-122"/>
                <a:ea typeface="楷体_GB2312" pitchFamily="49" charset="-122"/>
              </a:rPr>
              <a:t>:</a:t>
            </a:r>
          </a:p>
        </p:txBody>
      </p:sp>
      <p:graphicFrame>
        <p:nvGraphicFramePr>
          <p:cNvPr id="25" name="Object 2065"/>
          <p:cNvGraphicFramePr>
            <a:graphicFrameLocks noChangeAspect="1"/>
          </p:cNvGraphicFramePr>
          <p:nvPr>
            <p:extLst>
              <p:ext uri="{D42A27DB-BD31-4B8C-83A1-F6EECF244321}">
                <p14:modId xmlns:p14="http://schemas.microsoft.com/office/powerpoint/2010/main" val="1034332916"/>
              </p:ext>
            </p:extLst>
          </p:nvPr>
        </p:nvGraphicFramePr>
        <p:xfrm>
          <a:off x="2209800" y="2201936"/>
          <a:ext cx="3200400" cy="688590"/>
        </p:xfrm>
        <a:graphic>
          <a:graphicData uri="http://schemas.openxmlformats.org/presentationml/2006/ole">
            <mc:AlternateContent xmlns:mc="http://schemas.openxmlformats.org/markup-compatibility/2006">
              <mc:Choice xmlns:v="urn:schemas-microsoft-com:vml" Requires="v">
                <p:oleObj spid="_x0000_s130502" name="Equation" r:id="rId10" imgW="1828800" imgH="393480" progId="Equation.DSMT4">
                  <p:embed/>
                </p:oleObj>
              </mc:Choice>
              <mc:Fallback>
                <p:oleObj name="Equation" r:id="rId10" imgW="1828800" imgH="3934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2201936"/>
                        <a:ext cx="3200400" cy="68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Text Box 2066"/>
          <p:cNvSpPr txBox="1">
            <a:spLocks noChangeArrowheads="1"/>
          </p:cNvSpPr>
          <p:nvPr/>
        </p:nvSpPr>
        <p:spPr bwMode="auto">
          <a:xfrm>
            <a:off x="539750" y="3678779"/>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Font typeface="Arial" panose="020B0604020202020204" pitchFamily="34" charset="0"/>
              <a:buChar char="•"/>
            </a:pPr>
            <a:r>
              <a:rPr kumimoji="1" lang="zh-CN" altLang="en-US" sz="2800" b="1" dirty="0">
                <a:solidFill>
                  <a:srgbClr val="780216"/>
                </a:solidFill>
                <a:latin typeface="楷体_GB2312" pitchFamily="49" charset="-122"/>
                <a:ea typeface="楷体_GB2312" pitchFamily="49" charset="-122"/>
              </a:rPr>
              <a:t>冲激串采样</a:t>
            </a:r>
            <a:r>
              <a:rPr kumimoji="1" lang="en-US" altLang="zh-CN" sz="2800" b="1" dirty="0">
                <a:solidFill>
                  <a:srgbClr val="780216"/>
                </a:solidFill>
                <a:latin typeface="楷体_GB2312" pitchFamily="49" charset="-122"/>
                <a:ea typeface="楷体_GB2312" pitchFamily="49" charset="-122"/>
              </a:rPr>
              <a:t>(</a:t>
            </a:r>
            <a:r>
              <a:rPr kumimoji="1" lang="zh-CN" altLang="en-US" sz="2800" b="1" dirty="0">
                <a:solidFill>
                  <a:srgbClr val="780216"/>
                </a:solidFill>
                <a:latin typeface="楷体_GB2312" pitchFamily="49" charset="-122"/>
                <a:ea typeface="楷体_GB2312" pitchFamily="49" charset="-122"/>
              </a:rPr>
              <a:t>理想采样</a:t>
            </a:r>
            <a:r>
              <a:rPr kumimoji="1" lang="en-US" altLang="zh-CN" sz="2800" b="1" dirty="0">
                <a:solidFill>
                  <a:srgbClr val="780216"/>
                </a:solidFill>
                <a:latin typeface="楷体_GB2312" pitchFamily="49" charset="-122"/>
                <a:ea typeface="楷体_GB2312" pitchFamily="49" charset="-122"/>
              </a:rPr>
              <a:t>):</a:t>
            </a:r>
          </a:p>
        </p:txBody>
      </p:sp>
      <p:graphicFrame>
        <p:nvGraphicFramePr>
          <p:cNvPr id="27" name="Object 2067"/>
          <p:cNvGraphicFramePr>
            <a:graphicFrameLocks noChangeAspect="1"/>
          </p:cNvGraphicFramePr>
          <p:nvPr>
            <p:extLst>
              <p:ext uri="{D42A27DB-BD31-4B8C-83A1-F6EECF244321}">
                <p14:modId xmlns:p14="http://schemas.microsoft.com/office/powerpoint/2010/main" val="3114513566"/>
              </p:ext>
            </p:extLst>
          </p:nvPr>
        </p:nvGraphicFramePr>
        <p:xfrm>
          <a:off x="1752600" y="4274092"/>
          <a:ext cx="2514240" cy="863280"/>
        </p:xfrm>
        <a:graphic>
          <a:graphicData uri="http://schemas.openxmlformats.org/presentationml/2006/ole">
            <mc:AlternateContent xmlns:mc="http://schemas.openxmlformats.org/markup-compatibility/2006">
              <mc:Choice xmlns:v="urn:schemas-microsoft-com:vml" Requires="v">
                <p:oleObj spid="_x0000_s130503" name="Equation" r:id="rId12" imgW="1257120" imgH="431640" progId="Equation.DSMT4">
                  <p:embed/>
                </p:oleObj>
              </mc:Choice>
              <mc:Fallback>
                <p:oleObj name="Equation" r:id="rId12" imgW="1257120" imgH="4316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4274092"/>
                        <a:ext cx="2514240" cy="863280"/>
                      </a:xfrm>
                      <a:prstGeom prst="rect">
                        <a:avLst/>
                      </a:prstGeom>
                      <a:noFill/>
                      <a:ln>
                        <a:noFill/>
                      </a:ln>
                      <a:effectLst/>
                    </p:spPr>
                  </p:pic>
                </p:oleObj>
              </mc:Fallback>
            </mc:AlternateContent>
          </a:graphicData>
        </a:graphic>
      </p:graphicFrame>
      <p:sp>
        <p:nvSpPr>
          <p:cNvPr id="28" name="Text Box 2070"/>
          <p:cNvSpPr txBox="1">
            <a:spLocks noChangeArrowheads="1"/>
          </p:cNvSpPr>
          <p:nvPr/>
        </p:nvSpPr>
        <p:spPr bwMode="auto">
          <a:xfrm>
            <a:off x="4961652" y="4470023"/>
            <a:ext cx="19664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dirty="0">
                <a:solidFill>
                  <a:schemeClr val="bg1"/>
                </a:solidFill>
                <a:latin typeface="Times New Roman" pitchFamily="18" charset="0"/>
                <a:ea typeface="楷体_GB2312" pitchFamily="49" charset="-122"/>
              </a:rPr>
              <a:t>T </a:t>
            </a:r>
            <a:r>
              <a:rPr lang="zh-CN" altLang="en-US" dirty="0">
                <a:solidFill>
                  <a:schemeClr val="bg1"/>
                </a:solidFill>
                <a:latin typeface="Times New Roman" pitchFamily="18" charset="0"/>
                <a:ea typeface="楷体_GB2312" pitchFamily="49" charset="-122"/>
              </a:rPr>
              <a:t>为采样间隔</a:t>
            </a:r>
          </a:p>
        </p:txBody>
      </p:sp>
      <mc:AlternateContent xmlns:mc="http://schemas.openxmlformats.org/markup-compatibility/2006" xmlns:a14="http://schemas.microsoft.com/office/drawing/2010/main">
        <mc:Choice Requires="a14">
          <p:sp>
            <p:nvSpPr>
              <p:cNvPr id="29" name="TextBox 32"/>
              <p:cNvSpPr txBox="1"/>
              <p:nvPr/>
            </p:nvSpPr>
            <p:spPr>
              <a:xfrm>
                <a:off x="1998912" y="1562151"/>
                <a:ext cx="2559290"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a:rPr>
                            <m:t>𝑥</m:t>
                          </m:r>
                        </m:e>
                        <m:sub>
                          <m:r>
                            <a:rPr lang="en-US" altLang="zh-CN" b="0" i="1" smtClean="0">
                              <a:solidFill>
                                <a:schemeClr val="bg1"/>
                              </a:solidFill>
                              <a:latin typeface="Cambria Math"/>
                            </a:rPr>
                            <m:t>𝑝</m:t>
                          </m:r>
                        </m:sub>
                      </m:sSub>
                      <m:d>
                        <m:dPr>
                          <m:ctrlPr>
                            <a:rPr lang="en-US" altLang="zh-CN" b="0" i="1" smtClean="0">
                              <a:solidFill>
                                <a:schemeClr val="bg1"/>
                              </a:solidFill>
                              <a:latin typeface="Cambria Math" panose="02040503050406030204" pitchFamily="18" charset="0"/>
                            </a:rPr>
                          </m:ctrlPr>
                        </m:dPr>
                        <m:e>
                          <m:r>
                            <a:rPr lang="en-US" altLang="zh-CN" b="0" i="1" smtClean="0">
                              <a:solidFill>
                                <a:schemeClr val="bg1"/>
                              </a:solidFill>
                              <a:latin typeface="Cambria Math"/>
                            </a:rPr>
                            <m:t>𝑡</m:t>
                          </m:r>
                        </m:e>
                      </m:d>
                      <m:r>
                        <a:rPr lang="en-US" altLang="zh-CN" b="0" i="1" smtClean="0">
                          <a:solidFill>
                            <a:schemeClr val="bg1"/>
                          </a:solidFill>
                          <a:latin typeface="Cambria Math"/>
                        </a:rPr>
                        <m:t>=</m:t>
                      </m:r>
                      <m:r>
                        <a:rPr lang="en-US" altLang="zh-CN" b="0" i="1" smtClean="0">
                          <a:solidFill>
                            <a:schemeClr val="bg1"/>
                          </a:solidFill>
                          <a:latin typeface="Cambria Math"/>
                        </a:rPr>
                        <m:t>𝑥</m:t>
                      </m:r>
                      <m:d>
                        <m:dPr>
                          <m:ctrlPr>
                            <a:rPr lang="en-US" altLang="zh-CN" b="0" i="1" smtClean="0">
                              <a:solidFill>
                                <a:schemeClr val="bg1"/>
                              </a:solidFill>
                              <a:latin typeface="Cambria Math" panose="02040503050406030204" pitchFamily="18" charset="0"/>
                            </a:rPr>
                          </m:ctrlPr>
                        </m:dPr>
                        <m:e>
                          <m:r>
                            <a:rPr lang="en-US" altLang="zh-CN" b="0" i="1" smtClean="0">
                              <a:solidFill>
                                <a:schemeClr val="bg1"/>
                              </a:solidFill>
                              <a:latin typeface="Cambria Math"/>
                            </a:rPr>
                            <m:t>𝑡</m:t>
                          </m:r>
                        </m:e>
                      </m:d>
                      <m:r>
                        <a:rPr lang="en-US" altLang="zh-CN" b="0" i="1" smtClean="0">
                          <a:solidFill>
                            <a:schemeClr val="bg1"/>
                          </a:solidFill>
                          <a:latin typeface="Cambria Math"/>
                        </a:rPr>
                        <m:t>𝑝</m:t>
                      </m:r>
                      <m:r>
                        <a:rPr lang="en-US" altLang="zh-CN" b="0" i="1" smtClean="0">
                          <a:solidFill>
                            <a:schemeClr val="bg1"/>
                          </a:solidFill>
                          <a:latin typeface="Cambria Math"/>
                        </a:rPr>
                        <m:t>(</m:t>
                      </m:r>
                      <m:r>
                        <a:rPr lang="en-US" altLang="zh-CN" b="0" i="1" smtClean="0">
                          <a:solidFill>
                            <a:schemeClr val="bg1"/>
                          </a:solidFill>
                          <a:latin typeface="Cambria Math"/>
                        </a:rPr>
                        <m:t>𝑡</m:t>
                      </m:r>
                      <m:r>
                        <a:rPr lang="en-US" altLang="zh-CN" b="0" i="1" smtClean="0">
                          <a:solidFill>
                            <a:schemeClr val="bg1"/>
                          </a:solidFill>
                          <a:latin typeface="Cambria Math"/>
                        </a:rPr>
                        <m:t>)</m:t>
                      </m:r>
                    </m:oMath>
                  </m:oMathPara>
                </a14:m>
                <a:endParaRPr lang="zh-CN" altLang="en-US" dirty="0">
                  <a:solidFill>
                    <a:schemeClr val="bg1"/>
                  </a:solidFill>
                  <a:latin typeface="DotumChe" pitchFamily="49" charset="-127"/>
                  <a:ea typeface="DotumChe" pitchFamily="49" charset="-127"/>
                </a:endParaRPr>
              </a:p>
            </p:txBody>
          </p:sp>
        </mc:Choice>
        <mc:Fallback xmlns="">
          <p:sp>
            <p:nvSpPr>
              <p:cNvPr id="29" name="TextBox 32"/>
              <p:cNvSpPr txBox="1">
                <a:spLocks noRot="1" noChangeAspect="1" noMove="1" noResize="1" noEditPoints="1" noAdjustHandles="1" noChangeArrowheads="1" noChangeShapeType="1" noTextEdit="1"/>
              </p:cNvSpPr>
              <p:nvPr/>
            </p:nvSpPr>
            <p:spPr>
              <a:xfrm>
                <a:off x="1998912" y="1562151"/>
                <a:ext cx="2559290" cy="490199"/>
              </a:xfrm>
              <a:prstGeom prst="rect">
                <a:avLst/>
              </a:prstGeom>
              <a:blipFill rotWithShape="0">
                <a:blip r:embed="rId14"/>
                <a:stretch>
                  <a:fillRect b="-12346"/>
                </a:stretch>
              </a:blipFill>
            </p:spPr>
            <p:txBody>
              <a:bodyPr/>
              <a:lstStyle/>
              <a:p>
                <a:r>
                  <a:rPr lang="zh-CN" altLang="en-US">
                    <a:noFill/>
                  </a:rPr>
                  <a:t> </a:t>
                </a:r>
              </a:p>
            </p:txBody>
          </p:sp>
        </mc:Fallback>
      </mc:AlternateContent>
      <p:pic>
        <p:nvPicPr>
          <p:cNvPr id="30" name="图片 29"/>
          <p:cNvPicPr>
            <a:picLocks noChangeAspect="1"/>
          </p:cNvPicPr>
          <p:nvPr/>
        </p:nvPicPr>
        <p:blipFill>
          <a:blip r:embed="rId15"/>
          <a:stretch>
            <a:fillRect/>
          </a:stretch>
        </p:blipFill>
        <p:spPr>
          <a:xfrm>
            <a:off x="1760537" y="5203751"/>
            <a:ext cx="4457700" cy="809625"/>
          </a:xfrm>
          <a:prstGeom prst="rect">
            <a:avLst/>
          </a:prstGeom>
        </p:spPr>
      </p:pic>
    </p:spTree>
    <p:extLst>
      <p:ext uri="{BB962C8B-B14F-4D97-AF65-F5344CB8AC3E}">
        <p14:creationId xmlns:p14="http://schemas.microsoft.com/office/powerpoint/2010/main" val="322047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17</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采样与采样定理</a:t>
            </a:r>
            <a:endParaRPr lang="zh-CN" altLang="en-US" dirty="0"/>
          </a:p>
        </p:txBody>
      </p:sp>
      <p:graphicFrame>
        <p:nvGraphicFramePr>
          <p:cNvPr id="53" name="Object 2068"/>
          <p:cNvGraphicFramePr>
            <a:graphicFrameLocks noChangeAspect="1"/>
          </p:cNvGraphicFramePr>
          <p:nvPr>
            <p:extLst>
              <p:ext uri="{D42A27DB-BD31-4B8C-83A1-F6EECF244321}">
                <p14:modId xmlns:p14="http://schemas.microsoft.com/office/powerpoint/2010/main" val="4203123110"/>
              </p:ext>
            </p:extLst>
          </p:nvPr>
        </p:nvGraphicFramePr>
        <p:xfrm>
          <a:off x="6570137" y="4949100"/>
          <a:ext cx="2220873" cy="1187416"/>
        </p:xfrm>
        <a:graphic>
          <a:graphicData uri="http://schemas.openxmlformats.org/presentationml/2006/ole">
            <mc:AlternateContent xmlns:mc="http://schemas.openxmlformats.org/markup-compatibility/2006">
              <mc:Choice xmlns:v="urn:schemas-microsoft-com:vml" Requires="v">
                <p:oleObj spid="_x0000_s117185" name="Equation" r:id="rId4" imgW="1282680" imgH="685800" progId="Equation.DSMT4">
                  <p:embed/>
                </p:oleObj>
              </mc:Choice>
              <mc:Fallback>
                <p:oleObj name="Equation" r:id="rId4" imgW="1282680" imgH="685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0137" y="4949100"/>
                        <a:ext cx="2220873" cy="1187416"/>
                      </a:xfrm>
                      <a:prstGeom prst="rect">
                        <a:avLst/>
                      </a:prstGeom>
                      <a:noFill/>
                      <a:ln>
                        <a:noFill/>
                      </a:ln>
                      <a:effectLst/>
                    </p:spPr>
                  </p:pic>
                </p:oleObj>
              </mc:Fallback>
            </mc:AlternateContent>
          </a:graphicData>
        </a:graphic>
      </p:graphicFrame>
      <p:graphicFrame>
        <p:nvGraphicFramePr>
          <p:cNvPr id="54" name="Object 2067"/>
          <p:cNvGraphicFramePr>
            <a:graphicFrameLocks noChangeAspect="1"/>
          </p:cNvGraphicFramePr>
          <p:nvPr>
            <p:extLst>
              <p:ext uri="{D42A27DB-BD31-4B8C-83A1-F6EECF244321}">
                <p14:modId xmlns:p14="http://schemas.microsoft.com/office/powerpoint/2010/main" val="1595461676"/>
              </p:ext>
            </p:extLst>
          </p:nvPr>
        </p:nvGraphicFramePr>
        <p:xfrm>
          <a:off x="6570137" y="3326623"/>
          <a:ext cx="1885680" cy="647460"/>
        </p:xfrm>
        <a:graphic>
          <a:graphicData uri="http://schemas.openxmlformats.org/presentationml/2006/ole">
            <mc:AlternateContent xmlns:mc="http://schemas.openxmlformats.org/markup-compatibility/2006">
              <mc:Choice xmlns:v="urn:schemas-microsoft-com:vml" Requires="v">
                <p:oleObj spid="_x0000_s117186" name="Equation" r:id="rId6" imgW="1257120" imgH="431640" progId="Equation.DSMT4">
                  <p:embed/>
                </p:oleObj>
              </mc:Choice>
              <mc:Fallback>
                <p:oleObj name="Equation" r:id="rId6" imgW="125712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0137" y="3326623"/>
                        <a:ext cx="1885680" cy="647460"/>
                      </a:xfrm>
                      <a:prstGeom prst="rect">
                        <a:avLst/>
                      </a:prstGeom>
                      <a:noFill/>
                      <a:ln>
                        <a:noFill/>
                      </a:ln>
                      <a:effectLst/>
                    </p:spPr>
                  </p:pic>
                </p:oleObj>
              </mc:Fallback>
            </mc:AlternateContent>
          </a:graphicData>
        </a:graphic>
      </p:graphicFrame>
      <p:pic>
        <p:nvPicPr>
          <p:cNvPr id="56" name="图片 55"/>
          <p:cNvPicPr>
            <a:picLocks noChangeAspect="1"/>
          </p:cNvPicPr>
          <p:nvPr/>
        </p:nvPicPr>
        <p:blipFill>
          <a:blip r:embed="rId8"/>
          <a:stretch>
            <a:fillRect/>
          </a:stretch>
        </p:blipFill>
        <p:spPr>
          <a:xfrm>
            <a:off x="450968" y="1567717"/>
            <a:ext cx="5781675" cy="1228725"/>
          </a:xfrm>
          <a:prstGeom prst="rect">
            <a:avLst/>
          </a:prstGeom>
        </p:spPr>
      </p:pic>
      <p:pic>
        <p:nvPicPr>
          <p:cNvPr id="57" name="图片 56"/>
          <p:cNvPicPr>
            <a:picLocks noChangeAspect="1"/>
          </p:cNvPicPr>
          <p:nvPr/>
        </p:nvPicPr>
        <p:blipFill>
          <a:blip r:embed="rId9"/>
          <a:stretch>
            <a:fillRect/>
          </a:stretch>
        </p:blipFill>
        <p:spPr>
          <a:xfrm>
            <a:off x="393818" y="3011655"/>
            <a:ext cx="5838825" cy="1152525"/>
          </a:xfrm>
          <a:prstGeom prst="rect">
            <a:avLst/>
          </a:prstGeom>
        </p:spPr>
      </p:pic>
      <p:pic>
        <p:nvPicPr>
          <p:cNvPr id="58" name="图片 57"/>
          <p:cNvPicPr>
            <a:picLocks noChangeAspect="1"/>
          </p:cNvPicPr>
          <p:nvPr/>
        </p:nvPicPr>
        <p:blipFill>
          <a:blip r:embed="rId10"/>
          <a:stretch>
            <a:fillRect/>
          </a:stretch>
        </p:blipFill>
        <p:spPr>
          <a:xfrm>
            <a:off x="520816" y="4685558"/>
            <a:ext cx="5857875" cy="1714500"/>
          </a:xfrm>
          <a:prstGeom prst="rect">
            <a:avLst/>
          </a:prstGeom>
        </p:spPr>
      </p:pic>
    </p:spTree>
    <p:extLst>
      <p:ext uri="{BB962C8B-B14F-4D97-AF65-F5344CB8AC3E}">
        <p14:creationId xmlns:p14="http://schemas.microsoft.com/office/powerpoint/2010/main" val="929480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a:extLst>
              <a:ext uri="{FF2B5EF4-FFF2-40B4-BE49-F238E27FC236}">
                <a16:creationId xmlns:a16="http://schemas.microsoft.com/office/drawing/2014/main" id="{599838F1-8E7A-8A46-9129-694452023B2C}"/>
              </a:ext>
            </a:extLst>
          </p:cNvPr>
          <p:cNvSpPr txBox="1">
            <a:spLocks/>
          </p:cNvSpPr>
          <p:nvPr/>
        </p:nvSpPr>
        <p:spPr>
          <a:xfrm>
            <a:off x="685800" y="188913"/>
            <a:ext cx="7772400" cy="654050"/>
          </a:xfrm>
          <a:prstGeom prst="rect">
            <a:avLst/>
          </a:prstGeom>
        </p:spPr>
        <p:txBody>
          <a:bodyPr/>
          <a:lstStyle>
            <a:lvl1pPr algn="ctr" rtl="0" eaLnBrk="0" fontAlgn="base" hangingPunct="0">
              <a:spcBef>
                <a:spcPct val="0"/>
              </a:spcBef>
              <a:spcAft>
                <a:spcPct val="0"/>
              </a:spcAft>
              <a:defRPr kumimoji="1" sz="4000" kern="1200">
                <a:solidFill>
                  <a:schemeClr val="tx2"/>
                </a:solidFill>
                <a:latin typeface="+mj-lt"/>
                <a:ea typeface="+mj-ea"/>
                <a:cs typeface="黑体" charset="0"/>
                <a:sym typeface="Times New Roman" panose="02020603050405020304" pitchFamily="18" charset="0"/>
              </a:defRPr>
            </a:lvl1pPr>
            <a:lvl2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2pPr>
            <a:lvl3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3pPr>
            <a:lvl4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4pPr>
            <a:lvl5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5pPr>
            <a:lvl6pPr marL="4572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6pPr>
            <a:lvl7pPr marL="9144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7pPr>
            <a:lvl8pPr marL="13716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8pPr>
            <a:lvl9pPr marL="18288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r"/>
            <a:r>
              <a:rPr lang="zh-CN" altLang="en-US" dirty="0">
                <a:solidFill>
                  <a:srgbClr val="0000FF"/>
                </a:solidFill>
                <a:latin typeface="隶书" panose="02010509060101010101" pitchFamily="49" charset="-122"/>
                <a:ea typeface="隶书" panose="02010509060101010101" pitchFamily="49" charset="-122"/>
              </a:rPr>
              <a:t>采样与采样定理</a:t>
            </a:r>
            <a:endParaRPr lang="zh-CN" altLang="en-US" dirty="0"/>
          </a:p>
        </p:txBody>
      </p:sp>
      <p:sp>
        <p:nvSpPr>
          <p:cNvPr id="14" name="矩形 13">
            <a:extLst>
              <a:ext uri="{FF2B5EF4-FFF2-40B4-BE49-F238E27FC236}">
                <a16:creationId xmlns:a16="http://schemas.microsoft.com/office/drawing/2014/main" id="{59732F18-96FD-41D3-AF80-52BF748F4335}"/>
              </a:ext>
            </a:extLst>
          </p:cNvPr>
          <p:cNvSpPr/>
          <p:nvPr>
            <p:custDataLst>
              <p:tags r:id="rId3"/>
            </p:custDataLst>
          </p:nvPr>
        </p:nvSpPr>
        <p:spPr bwMode="auto">
          <a:xfrm>
            <a:off x="65942" y="6218256"/>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8" name="矩形: 圆角 7">
            <a:extLst>
              <a:ext uri="{FF2B5EF4-FFF2-40B4-BE49-F238E27FC236}">
                <a16:creationId xmlns:a16="http://schemas.microsoft.com/office/drawing/2014/main" id="{EC5980A5-5986-473A-ADDC-00FFB2C14F7A}"/>
              </a:ext>
            </a:extLst>
          </p:cNvPr>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mc:AlternateContent xmlns:mc="http://schemas.openxmlformats.org/markup-compatibility/2006" xmlns:a14="http://schemas.microsoft.com/office/drawing/2010/main">
        <mc:Choice Requires="a14">
          <p:sp>
            <p:nvSpPr>
              <p:cNvPr id="20" name="Text Box 1030">
                <a:extLst>
                  <a:ext uri="{FF2B5EF4-FFF2-40B4-BE49-F238E27FC236}">
                    <a16:creationId xmlns:a16="http://schemas.microsoft.com/office/drawing/2014/main" id="{41042F27-B35D-BA48-97EA-2208A5CC90EA}"/>
                  </a:ext>
                </a:extLst>
              </p:cNvPr>
              <p:cNvSpPr txBox="1">
                <a:spLocks noChangeArrowheads="1"/>
              </p:cNvSpPr>
              <p:nvPr/>
            </p:nvSpPr>
            <p:spPr bwMode="auto">
              <a:xfrm>
                <a:off x="781050" y="890588"/>
                <a:ext cx="7772286" cy="455284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zh-CN" dirty="0">
                    <a:solidFill>
                      <a:schemeClr val="bg1"/>
                    </a:solidFill>
                    <a:ea typeface="楷体_GB2312" pitchFamily="49" charset="-122"/>
                  </a:rPr>
                  <a:t>【</a:t>
                </a:r>
                <a:r>
                  <a:rPr lang="zh-CN" altLang="en-US" dirty="0">
                    <a:solidFill>
                      <a:srgbClr val="FF0000"/>
                    </a:solidFill>
                    <a:ea typeface="楷体_GB2312" pitchFamily="49" charset="-122"/>
                  </a:rPr>
                  <a:t>课堂练习</a:t>
                </a:r>
                <a:r>
                  <a:rPr lang="en-US" altLang="zh-CN" dirty="0">
                    <a:solidFill>
                      <a:srgbClr val="FF0000"/>
                    </a:solidFill>
                    <a:ea typeface="楷体_GB2312" pitchFamily="49" charset="-122"/>
                  </a:rPr>
                  <a:t>1</a:t>
                </a:r>
                <a:r>
                  <a:rPr lang="en-US" altLang="zh-CN" dirty="0">
                    <a:solidFill>
                      <a:schemeClr val="bg1"/>
                    </a:solidFill>
                    <a:ea typeface="楷体_GB2312" pitchFamily="49" charset="-122"/>
                  </a:rPr>
                  <a:t>】</a:t>
                </a:r>
                <a:r>
                  <a:rPr lang="zh-CN" altLang="en-US" dirty="0">
                    <a:solidFill>
                      <a:schemeClr val="bg1"/>
                    </a:solidFill>
                    <a:ea typeface="楷体_GB2312" pitchFamily="49" charset="-122"/>
                  </a:rPr>
                  <a:t>求</a:t>
                </a:r>
                <a14:m>
                  <m:oMath xmlns:m="http://schemas.openxmlformats.org/officeDocument/2006/math">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a:rPr>
                          <m:t>𝑥</m:t>
                        </m:r>
                      </m:e>
                      <m:sub>
                        <m:r>
                          <a:rPr lang="en-US" altLang="zh-CN" i="1">
                            <a:solidFill>
                              <a:schemeClr val="bg1"/>
                            </a:solidFill>
                            <a:latin typeface="Cambria Math"/>
                          </a:rPr>
                          <m:t>𝑝</m:t>
                        </m:r>
                      </m:sub>
                    </m:sSub>
                    <m:d>
                      <m:dPr>
                        <m:ctrlPr>
                          <a:rPr lang="en-US" altLang="zh-CN" i="1">
                            <a:solidFill>
                              <a:schemeClr val="bg1"/>
                            </a:solidFill>
                            <a:latin typeface="Cambria Math" panose="02040503050406030204" pitchFamily="18" charset="0"/>
                          </a:rPr>
                        </m:ctrlPr>
                      </m:dPr>
                      <m:e>
                        <m:r>
                          <a:rPr lang="en-US" altLang="zh-CN" i="1">
                            <a:solidFill>
                              <a:schemeClr val="bg1"/>
                            </a:solidFill>
                            <a:latin typeface="Cambria Math"/>
                          </a:rPr>
                          <m:t>𝑡</m:t>
                        </m:r>
                      </m:e>
                    </m:d>
                  </m:oMath>
                </a14:m>
                <a:r>
                  <a:rPr lang="zh-CN" altLang="en-US" dirty="0">
                    <a:solidFill>
                      <a:schemeClr val="bg1"/>
                    </a:solidFill>
                    <a:ea typeface="楷体_GB2312" pitchFamily="49" charset="-122"/>
                  </a:rPr>
                  <a:t>的傅里叶频谱</a:t>
                </a:r>
                <a:endParaRPr lang="en-US" altLang="zh-CN" dirty="0">
                  <a:solidFill>
                    <a:schemeClr val="bg1"/>
                  </a:solidFill>
                  <a:ea typeface="楷体_GB2312" pitchFamily="49" charset="-122"/>
                </a:endParaRPr>
              </a:p>
              <a:p>
                <a:r>
                  <a:rPr lang="en-US" altLang="zh-CN" dirty="0">
                    <a:solidFill>
                      <a:schemeClr val="bg1"/>
                    </a:solidFill>
                    <a:ea typeface="楷体_GB2312" pitchFamily="49" charset="-122"/>
                  </a:rPr>
                  <a:t>	</a:t>
                </a: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r>
                  <a:rPr lang="en-US" altLang="zh-CN" dirty="0">
                    <a:solidFill>
                      <a:schemeClr val="bg1"/>
                    </a:solidFill>
                    <a:ea typeface="楷体_GB2312" pitchFamily="49" charset="-122"/>
                  </a:rPr>
                  <a:t>	</a:t>
                </a: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r>
                  <a:rPr lang="en-US" altLang="zh-CN" dirty="0">
                    <a:solidFill>
                      <a:schemeClr val="bg1"/>
                    </a:solidFill>
                    <a:ea typeface="楷体_GB2312" pitchFamily="49" charset="-122"/>
                  </a:rPr>
                  <a:t> </a:t>
                </a:r>
                <a:endParaRPr lang="zh-CN" altLang="en-US" dirty="0">
                  <a:solidFill>
                    <a:srgbClr val="0070C0"/>
                  </a:solidFill>
                  <a:ea typeface="楷体_GB2312" pitchFamily="49" charset="-122"/>
                </a:endParaRPr>
              </a:p>
            </p:txBody>
          </p:sp>
        </mc:Choice>
        <mc:Fallback xmlns="">
          <p:sp>
            <p:nvSpPr>
              <p:cNvPr id="20" name="Text Box 1030">
                <a:extLst>
                  <a:ext uri="{FF2B5EF4-FFF2-40B4-BE49-F238E27FC236}">
                    <a16:creationId xmlns:a16="http://schemas.microsoft.com/office/drawing/2014/main" id="{41042F27-B35D-BA48-97EA-2208A5CC90EA}"/>
                  </a:ext>
                </a:extLst>
              </p:cNvPr>
              <p:cNvSpPr txBox="1">
                <a:spLocks noRot="1" noChangeAspect="1" noMove="1" noResize="1" noEditPoints="1" noAdjustHandles="1" noChangeArrowheads="1" noChangeShapeType="1" noTextEdit="1"/>
              </p:cNvSpPr>
              <p:nvPr/>
            </p:nvSpPr>
            <p:spPr bwMode="auto">
              <a:xfrm>
                <a:off x="781050" y="890588"/>
                <a:ext cx="7772286" cy="4552849"/>
              </a:xfrm>
              <a:prstGeom prst="rect">
                <a:avLst/>
              </a:prstGeom>
              <a:blipFill>
                <a:blip r:embed="rId12"/>
                <a:stretch>
                  <a:fillRect l="-1307" t="-8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22" name="Object 1031">
            <a:extLst>
              <a:ext uri="{FF2B5EF4-FFF2-40B4-BE49-F238E27FC236}">
                <a16:creationId xmlns:a16="http://schemas.microsoft.com/office/drawing/2014/main" id="{0A0B93EF-1B85-E442-BCF4-96E42C2011AC}"/>
              </a:ext>
            </a:extLst>
          </p:cNvPr>
          <p:cNvGraphicFramePr>
            <a:graphicFrameLocks noChangeAspect="1"/>
          </p:cNvGraphicFramePr>
          <p:nvPr/>
        </p:nvGraphicFramePr>
        <p:xfrm>
          <a:off x="2743209" y="1346518"/>
          <a:ext cx="3977820" cy="755370"/>
        </p:xfrm>
        <a:graphic>
          <a:graphicData uri="http://schemas.openxmlformats.org/presentationml/2006/ole">
            <mc:AlternateContent xmlns:mc="http://schemas.openxmlformats.org/markup-compatibility/2006">
              <mc:Choice xmlns:v="urn:schemas-microsoft-com:vml" Requires="v">
                <p:oleObj spid="_x0000_s144456" name="Equation" r:id="rId13" imgW="2273040" imgH="431640" progId="Equation.DSMT4">
                  <p:embed/>
                </p:oleObj>
              </mc:Choice>
              <mc:Fallback>
                <p:oleObj name="Equation" r:id="rId13" imgW="2273040" imgH="431640" progId="Equation.DSMT4">
                  <p:embed/>
                  <p:pic>
                    <p:nvPicPr>
                      <p:cNvPr id="7" name="Object 10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3209" y="1346518"/>
                        <a:ext cx="3977820" cy="75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5" name="图片 24">
            <a:extLst>
              <a:ext uri="{FF2B5EF4-FFF2-40B4-BE49-F238E27FC236}">
                <a16:creationId xmlns:a16="http://schemas.microsoft.com/office/drawing/2014/main" id="{F6622C5E-35C5-D24F-B4C0-5D7A99F249B5}"/>
              </a:ext>
            </a:extLst>
          </p:cNvPr>
          <p:cNvPicPr>
            <a:picLocks noChangeAspect="1"/>
          </p:cNvPicPr>
          <p:nvPr/>
        </p:nvPicPr>
        <p:blipFill>
          <a:blip r:embed="rId15"/>
          <a:stretch>
            <a:fillRect/>
          </a:stretch>
        </p:blipFill>
        <p:spPr>
          <a:xfrm>
            <a:off x="2789037" y="1433352"/>
            <a:ext cx="4011212" cy="668535"/>
          </a:xfrm>
          <a:prstGeom prst="rect">
            <a:avLst/>
          </a:prstGeom>
        </p:spPr>
      </p:pic>
      <p:grpSp>
        <p:nvGrpSpPr>
          <p:cNvPr id="13" name="组合 12">
            <a:extLst>
              <a:ext uri="{FF2B5EF4-FFF2-40B4-BE49-F238E27FC236}">
                <a16:creationId xmlns:a16="http://schemas.microsoft.com/office/drawing/2014/main" id="{66F4F2C2-A628-4136-87C4-ED28A8233F63}"/>
              </a:ext>
            </a:extLst>
          </p:cNvPr>
          <p:cNvGrpSpPr/>
          <p:nvPr>
            <p:custDataLst>
              <p:tags r:id="rId5"/>
            </p:custDataLst>
          </p:nvPr>
        </p:nvGrpSpPr>
        <p:grpSpPr>
          <a:xfrm>
            <a:off x="0" y="0"/>
            <a:ext cx="9144000" cy="635000"/>
            <a:chOff x="0" y="0"/>
            <a:chExt cx="9144000" cy="635000"/>
          </a:xfrm>
        </p:grpSpPr>
        <p:sp>
          <p:nvSpPr>
            <p:cNvPr id="9" name="TitleBackground">
              <a:extLst>
                <a:ext uri="{FF2B5EF4-FFF2-40B4-BE49-F238E27FC236}">
                  <a16:creationId xmlns:a16="http://schemas.microsoft.com/office/drawing/2014/main" id="{B40A6355-A190-4823-9CC3-83E67AB78A9E}"/>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10" name="ColorBlock">
              <a:extLst>
                <a:ext uri="{FF2B5EF4-FFF2-40B4-BE49-F238E27FC236}">
                  <a16:creationId xmlns:a16="http://schemas.microsoft.com/office/drawing/2014/main" id="{B1A340C0-E581-45C7-A08F-DC1B884A581B}"/>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11" name="TypeText">
              <a:extLst>
                <a:ext uri="{FF2B5EF4-FFF2-40B4-BE49-F238E27FC236}">
                  <a16:creationId xmlns:a16="http://schemas.microsoft.com/office/drawing/2014/main" id="{766C2218-676E-4C09-B2F6-D410173F8E4B}"/>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DAD1B062-D566-4E77-B995-B75D8E929402}"/>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0.5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994ADF94-7FFE-459B-BCC2-B0A5B495C5EA}"/>
              </a:ext>
            </a:extLst>
          </p:cNvPr>
          <p:cNvPicPr>
            <a:picLocks/>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548449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 Box 1030"/>
              <p:cNvSpPr txBox="1">
                <a:spLocks noChangeArrowheads="1"/>
              </p:cNvSpPr>
              <p:nvPr/>
            </p:nvSpPr>
            <p:spPr bwMode="auto">
              <a:xfrm>
                <a:off x="781050" y="890588"/>
                <a:ext cx="7772286" cy="489364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zh-CN" dirty="0">
                    <a:solidFill>
                      <a:schemeClr val="bg1"/>
                    </a:solidFill>
                    <a:ea typeface="楷体_GB2312" pitchFamily="49" charset="-122"/>
                  </a:rPr>
                  <a:t>【</a:t>
                </a:r>
                <a:r>
                  <a:rPr lang="zh-CN" altLang="en-US" dirty="0">
                    <a:solidFill>
                      <a:srgbClr val="FF0000"/>
                    </a:solidFill>
                    <a:ea typeface="楷体_GB2312" pitchFamily="49" charset="-122"/>
                  </a:rPr>
                  <a:t>课堂练习</a:t>
                </a:r>
                <a:r>
                  <a:rPr lang="en-US" altLang="zh-CN" dirty="0">
                    <a:solidFill>
                      <a:srgbClr val="FF0000"/>
                    </a:solidFill>
                    <a:ea typeface="楷体_GB2312" pitchFamily="49" charset="-122"/>
                  </a:rPr>
                  <a:t>1</a:t>
                </a:r>
                <a:r>
                  <a:rPr lang="en-US" altLang="zh-CN" dirty="0">
                    <a:solidFill>
                      <a:schemeClr val="bg1"/>
                    </a:solidFill>
                    <a:ea typeface="楷体_GB2312" pitchFamily="49" charset="-122"/>
                  </a:rPr>
                  <a:t>】</a:t>
                </a:r>
                <a:r>
                  <a:rPr lang="zh-CN" altLang="en-US" dirty="0">
                    <a:solidFill>
                      <a:schemeClr val="bg1"/>
                    </a:solidFill>
                    <a:ea typeface="楷体_GB2312" pitchFamily="49" charset="-122"/>
                  </a:rPr>
                  <a:t>求</a:t>
                </a:r>
                <a14:m>
                  <m:oMath xmlns:m="http://schemas.openxmlformats.org/officeDocument/2006/math">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a:rPr>
                          <m:t>𝑥</m:t>
                        </m:r>
                      </m:e>
                      <m:sub>
                        <m:r>
                          <a:rPr lang="en-US" altLang="zh-CN" i="1">
                            <a:solidFill>
                              <a:schemeClr val="bg1"/>
                            </a:solidFill>
                            <a:latin typeface="Cambria Math"/>
                          </a:rPr>
                          <m:t>𝑝</m:t>
                        </m:r>
                      </m:sub>
                    </m:sSub>
                    <m:d>
                      <m:dPr>
                        <m:ctrlPr>
                          <a:rPr lang="en-US" altLang="zh-CN" i="1">
                            <a:solidFill>
                              <a:schemeClr val="bg1"/>
                            </a:solidFill>
                            <a:latin typeface="Cambria Math" panose="02040503050406030204" pitchFamily="18" charset="0"/>
                          </a:rPr>
                        </m:ctrlPr>
                      </m:dPr>
                      <m:e>
                        <m:r>
                          <a:rPr lang="en-US" altLang="zh-CN" i="1">
                            <a:solidFill>
                              <a:schemeClr val="bg1"/>
                            </a:solidFill>
                            <a:latin typeface="Cambria Math"/>
                          </a:rPr>
                          <m:t>𝑡</m:t>
                        </m:r>
                      </m:e>
                    </m:d>
                  </m:oMath>
                </a14:m>
                <a:r>
                  <a:rPr lang="zh-CN" altLang="en-US" dirty="0">
                    <a:solidFill>
                      <a:schemeClr val="bg1"/>
                    </a:solidFill>
                    <a:ea typeface="楷体_GB2312" pitchFamily="49" charset="-122"/>
                  </a:rPr>
                  <a:t>的傅里叶频谱</a:t>
                </a:r>
                <a:endParaRPr lang="en-US" altLang="zh-CN" dirty="0">
                  <a:solidFill>
                    <a:schemeClr val="bg1"/>
                  </a:solidFill>
                  <a:ea typeface="楷体_GB2312" pitchFamily="49" charset="-122"/>
                </a:endParaRPr>
              </a:p>
              <a:p>
                <a:r>
                  <a:rPr lang="en-US" altLang="zh-CN" dirty="0">
                    <a:solidFill>
                      <a:schemeClr val="bg1"/>
                    </a:solidFill>
                    <a:ea typeface="楷体_GB2312" pitchFamily="49" charset="-122"/>
                  </a:rPr>
                  <a:t>	</a:t>
                </a: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r>
                  <a:rPr lang="en-US" altLang="zh-CN" dirty="0">
                    <a:solidFill>
                      <a:schemeClr val="bg1"/>
                    </a:solidFill>
                    <a:ea typeface="楷体_GB2312" pitchFamily="49" charset="-122"/>
                  </a:rPr>
                  <a:t>	</a:t>
                </a: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r>
                  <a:rPr lang="en-US" altLang="zh-CN" dirty="0">
                    <a:solidFill>
                      <a:schemeClr val="bg1"/>
                    </a:solidFill>
                    <a:ea typeface="楷体_GB2312" pitchFamily="49" charset="-122"/>
                  </a:rPr>
                  <a:t> </a:t>
                </a:r>
                <a:r>
                  <a:rPr lang="zh-CN" altLang="en-US" dirty="0">
                    <a:solidFill>
                      <a:schemeClr val="bg1"/>
                    </a:solidFill>
                    <a:ea typeface="楷体_GB2312" pitchFamily="49" charset="-122"/>
                  </a:rPr>
                  <a:t>可见，在时域对连续时间信号进行理想采样，就相当于</a:t>
                </a:r>
                <a:r>
                  <a:rPr lang="zh-CN" altLang="en-US" dirty="0">
                    <a:solidFill>
                      <a:srgbClr val="0070C0"/>
                    </a:solidFill>
                    <a:ea typeface="楷体_GB2312" pitchFamily="49" charset="-122"/>
                  </a:rPr>
                  <a:t>在频域将连续时间信号的频谱以     为周期进行延拓。</a:t>
                </a:r>
              </a:p>
            </p:txBody>
          </p:sp>
        </mc:Choice>
        <mc:Fallback xmlns="">
          <p:sp>
            <p:nvSpPr>
              <p:cNvPr id="6" name="Text Box 1030"/>
              <p:cNvSpPr txBox="1">
                <a:spLocks noRot="1" noChangeAspect="1" noMove="1" noResize="1" noEditPoints="1" noAdjustHandles="1" noChangeArrowheads="1" noChangeShapeType="1" noTextEdit="1"/>
              </p:cNvSpPr>
              <p:nvPr/>
            </p:nvSpPr>
            <p:spPr bwMode="auto">
              <a:xfrm>
                <a:off x="781050" y="890588"/>
                <a:ext cx="7772286" cy="4893647"/>
              </a:xfrm>
              <a:prstGeom prst="rect">
                <a:avLst/>
              </a:prstGeom>
              <a:blipFill>
                <a:blip r:embed="rId4"/>
                <a:stretch>
                  <a:fillRect l="-1307" t="-777" b="-25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19</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a:xfrm>
            <a:off x="660512" y="253024"/>
            <a:ext cx="7772400" cy="654050"/>
          </a:xfrm>
        </p:spPr>
        <p:txBody>
          <a:bodyPr/>
          <a:lstStyle/>
          <a:p>
            <a:pPr algn="r"/>
            <a:r>
              <a:rPr lang="zh-CN" altLang="en-US" dirty="0">
                <a:solidFill>
                  <a:srgbClr val="0000FF"/>
                </a:solidFill>
                <a:latin typeface="隶书" panose="02010509060101010101" pitchFamily="49" charset="-122"/>
                <a:ea typeface="隶书" panose="02010509060101010101" pitchFamily="49" charset="-122"/>
              </a:rPr>
              <a:t>采样与采样定理</a:t>
            </a:r>
            <a:endParaRPr lang="zh-CN" altLang="en-US" dirty="0"/>
          </a:p>
        </p:txBody>
      </p:sp>
      <p:sp>
        <p:nvSpPr>
          <p:cNvPr id="4" name="AutoShape 8"/>
          <p:cNvSpPr>
            <a:spLocks noChangeArrowheads="1"/>
          </p:cNvSpPr>
          <p:nvPr/>
        </p:nvSpPr>
        <p:spPr bwMode="auto">
          <a:xfrm>
            <a:off x="539750" y="1773238"/>
            <a:ext cx="5970588"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a:solidFill>
                <a:srgbClr val="000000"/>
              </a:solidFill>
              <a:latin typeface="Arial" pitchFamily="34" charset="0"/>
            </a:endParaRPr>
          </a:p>
        </p:txBody>
      </p:sp>
      <p:graphicFrame>
        <p:nvGraphicFramePr>
          <p:cNvPr id="5" name="Object 1029"/>
          <p:cNvGraphicFramePr>
            <a:graphicFrameLocks noChangeAspect="1"/>
          </p:cNvGraphicFramePr>
          <p:nvPr/>
        </p:nvGraphicFramePr>
        <p:xfrm>
          <a:off x="5130784" y="5245048"/>
          <a:ext cx="403225" cy="485775"/>
        </p:xfrm>
        <a:graphic>
          <a:graphicData uri="http://schemas.openxmlformats.org/presentationml/2006/ole">
            <mc:AlternateContent xmlns:mc="http://schemas.openxmlformats.org/markup-compatibility/2006">
              <mc:Choice xmlns:v="urn:schemas-microsoft-com:vml" Requires="v">
                <p:oleObj spid="_x0000_s106033" name="Equation" r:id="rId5" imgW="190440" imgH="228600" progId="Equation.DSMT4">
                  <p:embed/>
                </p:oleObj>
              </mc:Choice>
              <mc:Fallback>
                <p:oleObj name="Equation" r:id="rId5" imgW="190440" imgH="228600" progId="Equation.DSMT4">
                  <p:embed/>
                  <p:pic>
                    <p:nvPicPr>
                      <p:cNvPr id="5"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0784" y="5245048"/>
                        <a:ext cx="403225" cy="485775"/>
                      </a:xfrm>
                      <a:prstGeom prst="rect">
                        <a:avLst/>
                      </a:prstGeom>
                      <a:noFill/>
                      <a:ln>
                        <a:noFill/>
                      </a:ln>
                      <a:effectLst/>
                    </p:spPr>
                  </p:pic>
                </p:oleObj>
              </mc:Fallback>
            </mc:AlternateContent>
          </a:graphicData>
        </a:graphic>
      </p:graphicFrame>
      <p:grpSp>
        <p:nvGrpSpPr>
          <p:cNvPr id="14" name="组合 13"/>
          <p:cNvGrpSpPr/>
          <p:nvPr/>
        </p:nvGrpSpPr>
        <p:grpSpPr>
          <a:xfrm>
            <a:off x="2743209" y="1346518"/>
            <a:ext cx="3993967" cy="3143113"/>
            <a:chOff x="2743209" y="1346518"/>
            <a:chExt cx="3993967" cy="3143113"/>
          </a:xfrm>
        </p:grpSpPr>
        <p:graphicFrame>
          <p:nvGraphicFramePr>
            <p:cNvPr id="7" name="Object 1031"/>
            <p:cNvGraphicFramePr>
              <a:graphicFrameLocks noChangeAspect="1"/>
            </p:cNvGraphicFramePr>
            <p:nvPr/>
          </p:nvGraphicFramePr>
          <p:xfrm>
            <a:off x="2743209" y="1346518"/>
            <a:ext cx="3977820" cy="755370"/>
          </p:xfrm>
          <a:graphic>
            <a:graphicData uri="http://schemas.openxmlformats.org/presentationml/2006/ole">
              <mc:AlternateContent xmlns:mc="http://schemas.openxmlformats.org/markup-compatibility/2006">
                <mc:Choice xmlns:v="urn:schemas-microsoft-com:vml" Requires="v">
                  <p:oleObj spid="_x0000_s106034" name="Equation" r:id="rId7" imgW="2273040" imgH="431640" progId="Equation.DSMT4">
                    <p:embed/>
                  </p:oleObj>
                </mc:Choice>
                <mc:Fallback>
                  <p:oleObj name="Equation" r:id="rId7" imgW="2273040" imgH="431640" progId="Equation.DSMT4">
                    <p:embed/>
                    <p:pic>
                      <p:nvPicPr>
                        <p:cNvPr id="7" name="Object 10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9" y="1346518"/>
                          <a:ext cx="3977820" cy="75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027"/>
            <p:cNvGraphicFramePr>
              <a:graphicFrameLocks noChangeAspect="1"/>
            </p:cNvGraphicFramePr>
            <p:nvPr/>
          </p:nvGraphicFramePr>
          <p:xfrm>
            <a:off x="5759416" y="3801041"/>
            <a:ext cx="977760" cy="688590"/>
          </p:xfrm>
          <a:graphic>
            <a:graphicData uri="http://schemas.openxmlformats.org/presentationml/2006/ole">
              <mc:AlternateContent xmlns:mc="http://schemas.openxmlformats.org/markup-compatibility/2006">
                <mc:Choice xmlns:v="urn:schemas-microsoft-com:vml" Requires="v">
                  <p:oleObj spid="_x0000_s106035" name="Equation" r:id="rId9" imgW="558720" imgH="393480" progId="Equation.DSMT4">
                    <p:embed/>
                  </p:oleObj>
                </mc:Choice>
                <mc:Fallback>
                  <p:oleObj name="Equation" r:id="rId9" imgW="558720" imgH="393480" progId="Equation.DSMT4">
                    <p:embed/>
                    <p:pic>
                      <p:nvPicPr>
                        <p:cNvPr id="8"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9416" y="3801041"/>
                          <a:ext cx="977760" cy="68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026"/>
            <p:cNvGraphicFramePr>
              <a:graphicFrameLocks noChangeAspect="1"/>
            </p:cNvGraphicFramePr>
            <p:nvPr/>
          </p:nvGraphicFramePr>
          <p:xfrm>
            <a:off x="2743212" y="2244941"/>
            <a:ext cx="3577770" cy="2244690"/>
          </p:xfrm>
          <a:graphic>
            <a:graphicData uri="http://schemas.openxmlformats.org/presentationml/2006/ole">
              <mc:AlternateContent xmlns:mc="http://schemas.openxmlformats.org/markup-compatibility/2006">
                <mc:Choice xmlns:v="urn:schemas-microsoft-com:vml" Requires="v">
                  <p:oleObj spid="_x0000_s106036" name="Equation" r:id="rId11" imgW="2044440" imgH="1282680" progId="Equation.DSMT4">
                    <p:embed/>
                  </p:oleObj>
                </mc:Choice>
                <mc:Fallback>
                  <p:oleObj name="Equation" r:id="rId11" imgW="2044440" imgH="1282680" progId="Equation.DSMT4">
                    <p:embed/>
                    <p:pic>
                      <p:nvPicPr>
                        <p:cNvPr id="9" name="Object 10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3212" y="2244941"/>
                          <a:ext cx="3577770" cy="2244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2" name="图片 11">
            <a:extLst>
              <a:ext uri="{FF2B5EF4-FFF2-40B4-BE49-F238E27FC236}">
                <a16:creationId xmlns:a16="http://schemas.microsoft.com/office/drawing/2014/main" id="{DFC201D0-8906-8A41-AFED-E62D03AF97FB}"/>
              </a:ext>
            </a:extLst>
          </p:cNvPr>
          <p:cNvPicPr>
            <a:picLocks noChangeAspect="1"/>
          </p:cNvPicPr>
          <p:nvPr/>
        </p:nvPicPr>
        <p:blipFill>
          <a:blip r:embed="rId13"/>
          <a:stretch>
            <a:fillRect/>
          </a:stretch>
        </p:blipFill>
        <p:spPr>
          <a:xfrm>
            <a:off x="6438792" y="1600379"/>
            <a:ext cx="176891" cy="247648"/>
          </a:xfrm>
          <a:prstGeom prst="rect">
            <a:avLst/>
          </a:prstGeom>
        </p:spPr>
      </p:pic>
      <p:pic>
        <p:nvPicPr>
          <p:cNvPr id="13" name="图片 12">
            <a:extLst>
              <a:ext uri="{FF2B5EF4-FFF2-40B4-BE49-F238E27FC236}">
                <a16:creationId xmlns:a16="http://schemas.microsoft.com/office/drawing/2014/main" id="{8D4863EC-2429-5645-B513-950D8E56D209}"/>
              </a:ext>
            </a:extLst>
          </p:cNvPr>
          <p:cNvPicPr>
            <a:picLocks noChangeAspect="1"/>
          </p:cNvPicPr>
          <p:nvPr/>
        </p:nvPicPr>
        <p:blipFill>
          <a:blip r:embed="rId14"/>
          <a:stretch>
            <a:fillRect/>
          </a:stretch>
        </p:blipFill>
        <p:spPr>
          <a:xfrm>
            <a:off x="2789037" y="1433352"/>
            <a:ext cx="4011212" cy="668535"/>
          </a:xfrm>
          <a:prstGeom prst="rect">
            <a:avLst/>
          </a:prstGeom>
        </p:spPr>
      </p:pic>
    </p:spTree>
    <p:extLst>
      <p:ext uri="{BB962C8B-B14F-4D97-AF65-F5344CB8AC3E}">
        <p14:creationId xmlns:p14="http://schemas.microsoft.com/office/powerpoint/2010/main" val="195398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spcBef>
                <a:spcPct val="50000"/>
              </a:spcBef>
              <a:buClrTx/>
              <a:buFontTx/>
              <a:buNone/>
            </a:pPr>
            <a:fld id="{4D971317-AC52-447A-BF61-C5F4A7DDB7FC}" type="slidenum">
              <a:rPr kumimoji="0" lang="zh-CN" altLang="en-US" sz="1400">
                <a:solidFill>
                  <a:srgbClr val="FF0000"/>
                </a:solidFill>
                <a:latin typeface="Impact" panose="020B0806030902050204" pitchFamily="34" charset="0"/>
                <a:ea typeface="宋体" panose="02010600030101010101" pitchFamily="2" charset="-122"/>
                <a:sym typeface="Impact" panose="020B0806030902050204" pitchFamily="34" charset="0"/>
              </a:rPr>
              <a:pPr>
                <a:spcBef>
                  <a:spcPct val="50000"/>
                </a:spcBef>
                <a:buClrTx/>
                <a:buFontTx/>
                <a:buNone/>
              </a:pPr>
              <a:t>2</a:t>
            </a:fld>
            <a:endParaRPr kumimoji="0" lang="en-US" altLang="zh-CN" sz="1800">
              <a:solidFill>
                <a:srgbClr val="FFFF00"/>
              </a:solidFill>
              <a:ea typeface="方正姚体" panose="02010601030101010101" pitchFamily="2" charset="-122"/>
              <a:sym typeface="Impact" panose="020B0806030902050204" pitchFamily="34" charset="0"/>
            </a:endParaRPr>
          </a:p>
        </p:txBody>
      </p:sp>
      <p:sp>
        <p:nvSpPr>
          <p:cNvPr id="25603" name="Rectangle 2"/>
          <p:cNvSpPr>
            <a:spLocks noGrp="1" noChangeArrowheads="1"/>
          </p:cNvSpPr>
          <p:nvPr>
            <p:ph type="body" idx="1"/>
          </p:nvPr>
        </p:nvSpPr>
        <p:spPr>
          <a:xfrm>
            <a:off x="1912938" y="984320"/>
            <a:ext cx="6151462" cy="3429000"/>
          </a:xfrm>
        </p:spPr>
        <p:txBody>
          <a:bodyPr/>
          <a:lstStyle/>
          <a:p>
            <a:pPr marL="342900" indent="-342900" algn="l" eaLnBrk="1" hangingPunct="1">
              <a:buFontTx/>
              <a:buChar char="•"/>
            </a:pPr>
            <a:r>
              <a:rPr kumimoji="0" lang="zh-CN" altLang="en-US" sz="4400" dirty="0">
                <a:solidFill>
                  <a:schemeClr val="bg1"/>
                </a:solidFill>
              </a:rPr>
              <a:t>采样与量化的概念</a:t>
            </a:r>
            <a:endParaRPr kumimoji="0" lang="en-US" altLang="zh-CN" sz="4400" dirty="0">
              <a:solidFill>
                <a:schemeClr val="bg1"/>
              </a:solidFill>
            </a:endParaRPr>
          </a:p>
          <a:p>
            <a:pPr marL="342900" indent="-342900" algn="l" eaLnBrk="1" hangingPunct="1">
              <a:buFontTx/>
              <a:buChar char="•"/>
            </a:pPr>
            <a:r>
              <a:rPr kumimoji="0" lang="zh-CN" altLang="en-US" sz="4400" dirty="0">
                <a:solidFill>
                  <a:schemeClr val="bg2">
                    <a:lumMod val="60000"/>
                    <a:lumOff val="40000"/>
                  </a:schemeClr>
                </a:solidFill>
              </a:rPr>
              <a:t>采样与采样定理</a:t>
            </a:r>
            <a:endParaRPr kumimoji="0" lang="en-US" altLang="zh-CN" sz="4400" dirty="0">
              <a:solidFill>
                <a:schemeClr val="bg2">
                  <a:lumMod val="60000"/>
                  <a:lumOff val="40000"/>
                </a:schemeClr>
              </a:solidFill>
            </a:endParaRPr>
          </a:p>
          <a:p>
            <a:pPr marL="800100" lvl="1" indent="-342900" algn="l" eaLnBrk="1" hangingPunct="1">
              <a:buFontTx/>
              <a:buChar char="•"/>
            </a:pPr>
            <a:endParaRPr kumimoji="0" lang="zh-CN" altLang="en-US" sz="4000" dirty="0">
              <a:solidFill>
                <a:schemeClr val="bg1"/>
              </a:solidFill>
            </a:endParaRPr>
          </a:p>
        </p:txBody>
      </p:sp>
      <p:sp>
        <p:nvSpPr>
          <p:cNvPr id="25604" name="Text Box 4"/>
          <p:cNvSpPr>
            <a:spLocks noChangeArrowheads="1"/>
          </p:cNvSpPr>
          <p:nvPr/>
        </p:nvSpPr>
        <p:spPr bwMode="auto">
          <a:xfrm>
            <a:off x="58738" y="190500"/>
            <a:ext cx="8888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ctr" eaLnBrk="1" hangingPunct="1">
              <a:spcBef>
                <a:spcPct val="0"/>
              </a:spcBef>
              <a:buClrTx/>
              <a:buFontTx/>
              <a:buNone/>
            </a:pPr>
            <a:r>
              <a:rPr kumimoji="0" lang="zh-CN" altLang="en-US" sz="3600" dirty="0">
                <a:solidFill>
                  <a:srgbClr val="800080"/>
                </a:solidFill>
                <a:latin typeface="隶书" panose="02010509060101010101" pitchFamily="49" charset="-122"/>
                <a:ea typeface="隶书" panose="02010509060101010101" pitchFamily="49" charset="-122"/>
              </a:rPr>
              <a:t>第二章 信号的分解</a:t>
            </a:r>
            <a:endParaRPr kumimoji="0" lang="zh-CN" altLang="en-US" sz="2400" dirty="0">
              <a:solidFill>
                <a:srgbClr val="FFFF00"/>
              </a:solidFill>
              <a:ea typeface="方正姚体" panose="02010601030101010101" pitchFamily="2" charset="-122"/>
            </a:endParaRPr>
          </a:p>
        </p:txBody>
      </p:sp>
    </p:spTree>
    <p:extLst>
      <p:ext uri="{BB962C8B-B14F-4D97-AF65-F5344CB8AC3E}">
        <p14:creationId xmlns:p14="http://schemas.microsoft.com/office/powerpoint/2010/main" val="563880260"/>
      </p:ext>
    </p:extLst>
  </p:cSld>
  <p:clrMapOvr>
    <a:masterClrMapping/>
  </p:clrMapOvr>
  <p:transition advTm="11078"/>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20</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采样与采样定理</a:t>
            </a:r>
            <a:endParaRPr lang="zh-CN" altLang="en-US" dirty="0"/>
          </a:p>
        </p:txBody>
      </p:sp>
      <p:sp>
        <p:nvSpPr>
          <p:cNvPr id="4" name="AutoShape 8"/>
          <p:cNvSpPr>
            <a:spLocks noChangeArrowheads="1"/>
          </p:cNvSpPr>
          <p:nvPr/>
        </p:nvSpPr>
        <p:spPr bwMode="auto">
          <a:xfrm>
            <a:off x="539750" y="1773238"/>
            <a:ext cx="5970588"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a:solidFill>
                <a:srgbClr val="000000"/>
              </a:solidFill>
              <a:latin typeface="Arial" pitchFamily="34" charset="0"/>
            </a:endParaRPr>
          </a:p>
        </p:txBody>
      </p:sp>
      <p:pic>
        <p:nvPicPr>
          <p:cNvPr id="5" name="Picture 1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830" y="1124016"/>
            <a:ext cx="6284725" cy="436751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030"/>
          <p:cNvSpPr txBox="1">
            <a:spLocks noChangeArrowheads="1"/>
          </p:cNvSpPr>
          <p:nvPr/>
        </p:nvSpPr>
        <p:spPr bwMode="auto">
          <a:xfrm>
            <a:off x="781050" y="890588"/>
            <a:ext cx="77722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solidFill>
                  <a:schemeClr val="bg1"/>
                </a:solidFill>
                <a:ea typeface="楷体_GB2312" pitchFamily="49" charset="-122"/>
              </a:rPr>
              <a:t>例：</a:t>
            </a:r>
            <a:endParaRPr lang="en-US" altLang="zh-CN" dirty="0">
              <a:solidFill>
                <a:schemeClr val="bg1"/>
              </a:solidFill>
              <a:ea typeface="楷体_GB2312" pitchFamily="49" charset="-122"/>
            </a:endParaRPr>
          </a:p>
        </p:txBody>
      </p:sp>
    </p:spTree>
    <p:extLst>
      <p:ext uri="{BB962C8B-B14F-4D97-AF65-F5344CB8AC3E}">
        <p14:creationId xmlns:p14="http://schemas.microsoft.com/office/powerpoint/2010/main" val="209154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8F887697-3E8F-4535-8357-4D4BF9590A32}" type="slidenum">
              <a:rPr lang="en-US" altLang="zh-CN" sz="1200" smtClean="0">
                <a:solidFill>
                  <a:srgbClr val="000000"/>
                </a:solidFill>
                <a:latin typeface="Garamond" pitchFamily="18" charset="0"/>
              </a:rPr>
              <a:pPr algn="r" eaLnBrk="1" hangingPunct="1">
                <a:spcBef>
                  <a:spcPct val="0"/>
                </a:spcBef>
                <a:buClrTx/>
                <a:buSzTx/>
                <a:buFontTx/>
                <a:buNone/>
              </a:pPr>
              <a:t>21</a:t>
            </a:fld>
            <a:endParaRPr lang="en-US" altLang="zh-CN" sz="1200">
              <a:solidFill>
                <a:srgbClr val="000000"/>
              </a:solidFill>
              <a:latin typeface="Garamond" pitchFamily="18" charset="0"/>
            </a:endParaRPr>
          </a:p>
        </p:txBody>
      </p:sp>
      <p:sp>
        <p:nvSpPr>
          <p:cNvPr id="17411" name="Rectangle 2"/>
          <p:cNvSpPr>
            <a:spLocks noChangeArrowheads="1"/>
          </p:cNvSpPr>
          <p:nvPr/>
        </p:nvSpPr>
        <p:spPr bwMode="auto">
          <a:xfrm>
            <a:off x="457200" y="3508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r>
              <a:rPr kumimoji="1" lang="zh-CN" altLang="en-US" sz="4000" dirty="0">
                <a:solidFill>
                  <a:srgbClr val="0000FF"/>
                </a:solidFill>
                <a:latin typeface="隶书" panose="02010509060101010101" pitchFamily="49" charset="-122"/>
                <a:ea typeface="隶书" panose="02010509060101010101" pitchFamily="49" charset="-122"/>
                <a:cs typeface="黑体" charset="0"/>
                <a:sym typeface="Times New Roman" panose="02020603050405020304" pitchFamily="18" charset="0"/>
              </a:rPr>
              <a:t>采样的频域分析</a:t>
            </a:r>
          </a:p>
        </p:txBody>
      </p:sp>
      <p:pic>
        <p:nvPicPr>
          <p:cNvPr id="10957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213100"/>
            <a:ext cx="374332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213100"/>
            <a:ext cx="3951288"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365625"/>
            <a:ext cx="2662237"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7113" y="4327525"/>
            <a:ext cx="3406775"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1196975"/>
            <a:ext cx="28956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3"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9813" y="1196975"/>
            <a:ext cx="339407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4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109583"/>
                                        </p:tgtEl>
                                        <p:attrNameLst>
                                          <p:attrName>style.visibility</p:attrName>
                                        </p:attrNameLst>
                                      </p:cBhvr>
                                      <p:to>
                                        <p:strVal val="visible"/>
                                      </p:to>
                                    </p:set>
                                    <p:animEffect transition="in" filter="blinds(horizontal)">
                                      <p:cBhvr>
                                        <p:cTn id="11" dur="500"/>
                                        <p:tgtEl>
                                          <p:spTgt spid="1095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09578"/>
                                        </p:tgtEl>
                                        <p:attrNameLst>
                                          <p:attrName>style.visibility</p:attrName>
                                        </p:attrNameLst>
                                      </p:cBhvr>
                                      <p:to>
                                        <p:strVal val="visible"/>
                                      </p:to>
                                    </p:set>
                                    <p:animEffect transition="in" filter="blinds(horizontal)">
                                      <p:cBhvr>
                                        <p:cTn id="16" dur="500"/>
                                        <p:tgtEl>
                                          <p:spTgt spid="109578"/>
                                        </p:tgtEl>
                                      </p:cBhvr>
                                    </p:animEffect>
                                  </p:childTnLst>
                                </p:cTn>
                              </p:par>
                              <p:par>
                                <p:cTn id="17" presetID="3" presetClass="entr" presetSubtype="10" fill="hold" nodeType="withEffect">
                                  <p:stCondLst>
                                    <p:cond delay="0"/>
                                  </p:stCondLst>
                                  <p:childTnLst>
                                    <p:set>
                                      <p:cBhvr>
                                        <p:cTn id="18" dur="1" fill="hold">
                                          <p:stCondLst>
                                            <p:cond delay="0"/>
                                          </p:stCondLst>
                                        </p:cTn>
                                        <p:tgtEl>
                                          <p:spTgt spid="109580"/>
                                        </p:tgtEl>
                                        <p:attrNameLst>
                                          <p:attrName>style.visibility</p:attrName>
                                        </p:attrNameLst>
                                      </p:cBhvr>
                                      <p:to>
                                        <p:strVal val="visible"/>
                                      </p:to>
                                    </p:set>
                                    <p:animEffect transition="in" filter="blinds(horizontal)">
                                      <p:cBhvr>
                                        <p:cTn id="19" dur="500"/>
                                        <p:tgtEl>
                                          <p:spTgt spid="10958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09579"/>
                                        </p:tgtEl>
                                        <p:attrNameLst>
                                          <p:attrName>style.visibility</p:attrName>
                                        </p:attrNameLst>
                                      </p:cBhvr>
                                      <p:to>
                                        <p:strVal val="visible"/>
                                      </p:to>
                                    </p:set>
                                    <p:animEffect transition="in" filter="blinds(horizontal)">
                                      <p:cBhvr>
                                        <p:cTn id="24" dur="500"/>
                                        <p:tgtEl>
                                          <p:spTgt spid="10957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09581"/>
                                        </p:tgtEl>
                                        <p:attrNameLst>
                                          <p:attrName>style.visibility</p:attrName>
                                        </p:attrNameLst>
                                      </p:cBhvr>
                                      <p:to>
                                        <p:strVal val="visible"/>
                                      </p:to>
                                    </p:set>
                                    <p:animEffect transition="in" filter="blinds(horizontal)">
                                      <p:cBhvr>
                                        <p:cTn id="29" dur="500"/>
                                        <p:tgtEl>
                                          <p:spTgt spid="109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ED311E0C-34C9-4680-9012-74FCEAEF7063}" type="slidenum">
              <a:rPr lang="en-US" altLang="zh-CN" sz="1200" smtClean="0">
                <a:solidFill>
                  <a:srgbClr val="000000"/>
                </a:solidFill>
                <a:latin typeface="Garamond" pitchFamily="18" charset="0"/>
              </a:rPr>
              <a:pPr algn="r" eaLnBrk="1" hangingPunct="1">
                <a:spcBef>
                  <a:spcPct val="0"/>
                </a:spcBef>
                <a:buClrTx/>
                <a:buSzTx/>
                <a:buFontTx/>
                <a:buNone/>
              </a:pPr>
              <a:t>22</a:t>
            </a:fld>
            <a:endParaRPr lang="en-US" altLang="zh-CN" sz="1200">
              <a:solidFill>
                <a:srgbClr val="000000"/>
              </a:solidFill>
              <a:latin typeface="Garamond" pitchFamily="18" charset="0"/>
            </a:endParaRPr>
          </a:p>
        </p:txBody>
      </p:sp>
      <p:pic>
        <p:nvPicPr>
          <p:cNvPr id="1116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213100"/>
            <a:ext cx="374332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213100"/>
            <a:ext cx="3951288"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626" name="Group 10"/>
          <p:cNvGrpSpPr>
            <a:grpSpLocks/>
          </p:cNvGrpSpPr>
          <p:nvPr/>
        </p:nvGrpSpPr>
        <p:grpSpPr bwMode="auto">
          <a:xfrm>
            <a:off x="1331913" y="4327525"/>
            <a:ext cx="6911975" cy="1693863"/>
            <a:chOff x="839" y="2726"/>
            <a:chExt cx="4354" cy="1067"/>
          </a:xfrm>
        </p:grpSpPr>
        <p:pic>
          <p:nvPicPr>
            <p:cNvPr id="184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2750"/>
              <a:ext cx="1677" cy="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7" y="2726"/>
              <a:ext cx="2146"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3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1196975"/>
            <a:ext cx="28956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9813" y="1196975"/>
            <a:ext cx="339407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7"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541838"/>
            <a:ext cx="2663825" cy="15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1" name="Rectangle 6"/>
          <p:cNvSpPr>
            <a:spLocks noChangeArrowheads="1"/>
          </p:cNvSpPr>
          <p:nvPr/>
        </p:nvSpPr>
        <p:spPr bwMode="auto">
          <a:xfrm>
            <a:off x="107950" y="6321425"/>
            <a:ext cx="7920038" cy="369888"/>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lnSpc>
                <a:spcPct val="90000"/>
              </a:lnSpc>
              <a:buClrTx/>
              <a:buSzTx/>
              <a:buFont typeface="Wingdings" pitchFamily="2" charset="2"/>
              <a:buNone/>
            </a:pPr>
            <a:r>
              <a:rPr lang="zh-CN" altLang="en-US" sz="2000" b="1">
                <a:solidFill>
                  <a:srgbClr val="000000"/>
                </a:solidFill>
              </a:rPr>
              <a:t>抽样周期变大</a:t>
            </a:r>
            <a:r>
              <a:rPr lang="zh-CN" altLang="el-GR" sz="2000" b="1">
                <a:solidFill>
                  <a:srgbClr val="000000"/>
                </a:solidFill>
              </a:rPr>
              <a:t>，频谱的周期变小，离散信号的谱发生</a:t>
            </a:r>
            <a:r>
              <a:rPr lang="zh-CN" altLang="en-US" sz="2000" b="1">
                <a:solidFill>
                  <a:srgbClr val="000000"/>
                </a:solidFill>
              </a:rPr>
              <a:t>相互重叠的现象</a:t>
            </a:r>
            <a:endParaRPr lang="en-US" altLang="zh-CN" sz="2400" b="1">
              <a:solidFill>
                <a:srgbClr val="CC0000"/>
              </a:solidFill>
            </a:endParaRPr>
          </a:p>
        </p:txBody>
      </p:sp>
      <p:sp>
        <p:nvSpPr>
          <p:cNvPr id="14" name="Rectangle 6"/>
          <p:cNvSpPr>
            <a:spLocks noChangeArrowheads="1"/>
          </p:cNvSpPr>
          <p:nvPr/>
        </p:nvSpPr>
        <p:spPr bwMode="auto">
          <a:xfrm>
            <a:off x="107950" y="6237288"/>
            <a:ext cx="8856663" cy="479425"/>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lnSpc>
                <a:spcPct val="90000"/>
              </a:lnSpc>
              <a:buClrTx/>
              <a:buSzTx/>
              <a:buFont typeface="Wingdings" pitchFamily="2" charset="2"/>
              <a:buNone/>
            </a:pPr>
            <a:r>
              <a:rPr lang="zh-CN" altLang="en-US" sz="2000" b="1">
                <a:solidFill>
                  <a:srgbClr val="000000"/>
                </a:solidFill>
              </a:rPr>
              <a:t>抽样周期变大</a:t>
            </a:r>
            <a:r>
              <a:rPr lang="zh-CN" altLang="el-GR" sz="2000" b="1">
                <a:solidFill>
                  <a:srgbClr val="000000"/>
                </a:solidFill>
              </a:rPr>
              <a:t>，频谱的周期变小，离散信号的谱发生</a:t>
            </a:r>
            <a:r>
              <a:rPr lang="zh-CN" altLang="en-US" sz="2000" b="1">
                <a:solidFill>
                  <a:srgbClr val="000000"/>
                </a:solidFill>
              </a:rPr>
              <a:t>相互重叠的现象：</a:t>
            </a:r>
            <a:r>
              <a:rPr lang="zh-CN" altLang="el-GR" sz="2800" b="1">
                <a:solidFill>
                  <a:srgbClr val="CC0000"/>
                </a:solidFill>
              </a:rPr>
              <a:t>混叠</a:t>
            </a:r>
            <a:endParaRPr lang="en-US" altLang="zh-CN" sz="2800" b="1">
              <a:solidFill>
                <a:srgbClr val="CC0000"/>
              </a:solidFill>
            </a:endParaRPr>
          </a:p>
        </p:txBody>
      </p:sp>
      <p:pic>
        <p:nvPicPr>
          <p:cNvPr id="33"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91075" y="4470400"/>
            <a:ext cx="338137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5825" y="4989513"/>
            <a:ext cx="11525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16463" y="4918075"/>
            <a:ext cx="102870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6463" y="4437063"/>
            <a:ext cx="3671887"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 name="组合 42"/>
          <p:cNvGrpSpPr>
            <a:grpSpLocks/>
          </p:cNvGrpSpPr>
          <p:nvPr/>
        </p:nvGrpSpPr>
        <p:grpSpPr bwMode="auto">
          <a:xfrm>
            <a:off x="6048375" y="5049838"/>
            <a:ext cx="252413" cy="755650"/>
            <a:chOff x="6084168" y="4941168"/>
            <a:chExt cx="296416" cy="936104"/>
          </a:xfrm>
        </p:grpSpPr>
        <p:grpSp>
          <p:nvGrpSpPr>
            <p:cNvPr id="18458" name="组合 6"/>
            <p:cNvGrpSpPr>
              <a:grpSpLocks/>
            </p:cNvGrpSpPr>
            <p:nvPr/>
          </p:nvGrpSpPr>
          <p:grpSpPr bwMode="auto">
            <a:xfrm>
              <a:off x="6084168" y="4941168"/>
              <a:ext cx="288032" cy="936104"/>
              <a:chOff x="6084168" y="4941168"/>
              <a:chExt cx="288032" cy="936104"/>
            </a:xfrm>
          </p:grpSpPr>
          <p:cxnSp>
            <p:nvCxnSpPr>
              <p:cNvPr id="18464" name="直接连接符 2"/>
              <p:cNvCxnSpPr>
                <a:cxnSpLocks noChangeShapeType="1"/>
              </p:cNvCxnSpPr>
              <p:nvPr/>
            </p:nvCxnSpPr>
            <p:spPr bwMode="auto">
              <a:xfrm>
                <a:off x="6084168" y="4941168"/>
                <a:ext cx="0" cy="936104"/>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8465" name="直接连接符 16"/>
              <p:cNvCxnSpPr>
                <a:cxnSpLocks noChangeShapeType="1"/>
              </p:cNvCxnSpPr>
              <p:nvPr/>
            </p:nvCxnSpPr>
            <p:spPr bwMode="auto">
              <a:xfrm>
                <a:off x="6372200" y="4941168"/>
                <a:ext cx="0" cy="936104"/>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pSp>
        <p:cxnSp>
          <p:nvCxnSpPr>
            <p:cNvPr id="18459" name="直接连接符 9"/>
            <p:cNvCxnSpPr>
              <a:cxnSpLocks noChangeShapeType="1"/>
            </p:cNvCxnSpPr>
            <p:nvPr/>
          </p:nvCxnSpPr>
          <p:spPr bwMode="auto">
            <a:xfrm>
              <a:off x="6084168" y="5324475"/>
              <a:ext cx="288032" cy="192757"/>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8460" name="直接连接符 28"/>
            <p:cNvCxnSpPr>
              <a:cxnSpLocks noChangeShapeType="1"/>
            </p:cNvCxnSpPr>
            <p:nvPr/>
          </p:nvCxnSpPr>
          <p:spPr bwMode="auto">
            <a:xfrm>
              <a:off x="6084168" y="5476875"/>
              <a:ext cx="288032" cy="192757"/>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8461" name="直接连接符 29"/>
            <p:cNvCxnSpPr>
              <a:cxnSpLocks noChangeShapeType="1"/>
            </p:cNvCxnSpPr>
            <p:nvPr/>
          </p:nvCxnSpPr>
          <p:spPr bwMode="auto">
            <a:xfrm>
              <a:off x="6084168" y="5612507"/>
              <a:ext cx="288032" cy="192757"/>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8462" name="直接连接符 14"/>
            <p:cNvCxnSpPr>
              <a:cxnSpLocks noChangeShapeType="1"/>
            </p:cNvCxnSpPr>
            <p:nvPr/>
          </p:nvCxnSpPr>
          <p:spPr bwMode="auto">
            <a:xfrm>
              <a:off x="6084168" y="5174456"/>
              <a:ext cx="144016" cy="11812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8463" name="直接连接符 35"/>
            <p:cNvCxnSpPr>
              <a:cxnSpLocks noChangeShapeType="1"/>
            </p:cNvCxnSpPr>
            <p:nvPr/>
          </p:nvCxnSpPr>
          <p:spPr bwMode="auto">
            <a:xfrm>
              <a:off x="6308576" y="5292576"/>
              <a:ext cx="72008" cy="63376"/>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a:off x="6732588" y="5049838"/>
            <a:ext cx="268287" cy="755650"/>
            <a:chOff x="6732240" y="4941168"/>
            <a:chExt cx="296416" cy="936104"/>
          </a:xfrm>
        </p:grpSpPr>
        <p:grpSp>
          <p:nvGrpSpPr>
            <p:cNvPr id="18450" name="组合 7"/>
            <p:cNvGrpSpPr>
              <a:grpSpLocks/>
            </p:cNvGrpSpPr>
            <p:nvPr/>
          </p:nvGrpSpPr>
          <p:grpSpPr bwMode="auto">
            <a:xfrm>
              <a:off x="6732240" y="4941168"/>
              <a:ext cx="288032" cy="936104"/>
              <a:chOff x="6732240" y="4941168"/>
              <a:chExt cx="288032" cy="936104"/>
            </a:xfrm>
          </p:grpSpPr>
          <p:cxnSp>
            <p:nvCxnSpPr>
              <p:cNvPr id="18456" name="直接连接符 17"/>
              <p:cNvCxnSpPr>
                <a:cxnSpLocks noChangeShapeType="1"/>
              </p:cNvCxnSpPr>
              <p:nvPr/>
            </p:nvCxnSpPr>
            <p:spPr bwMode="auto">
              <a:xfrm>
                <a:off x="6732240" y="4941168"/>
                <a:ext cx="0" cy="936104"/>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8457" name="直接连接符 18"/>
              <p:cNvCxnSpPr>
                <a:cxnSpLocks noChangeShapeType="1"/>
              </p:cNvCxnSpPr>
              <p:nvPr/>
            </p:nvCxnSpPr>
            <p:spPr bwMode="auto">
              <a:xfrm>
                <a:off x="7020272" y="4941168"/>
                <a:ext cx="0" cy="936104"/>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pSp>
        <p:cxnSp>
          <p:nvCxnSpPr>
            <p:cNvPr id="18451" name="直接连接符 30"/>
            <p:cNvCxnSpPr>
              <a:cxnSpLocks noChangeShapeType="1"/>
            </p:cNvCxnSpPr>
            <p:nvPr/>
          </p:nvCxnSpPr>
          <p:spPr bwMode="auto">
            <a:xfrm>
              <a:off x="6732240" y="5301208"/>
              <a:ext cx="288032" cy="192757"/>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8452" name="直接连接符 31"/>
            <p:cNvCxnSpPr>
              <a:cxnSpLocks noChangeShapeType="1"/>
            </p:cNvCxnSpPr>
            <p:nvPr/>
          </p:nvCxnSpPr>
          <p:spPr bwMode="auto">
            <a:xfrm>
              <a:off x="6732240" y="5476875"/>
              <a:ext cx="288032" cy="192757"/>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8453" name="直接连接符 32"/>
            <p:cNvCxnSpPr>
              <a:cxnSpLocks noChangeShapeType="1"/>
            </p:cNvCxnSpPr>
            <p:nvPr/>
          </p:nvCxnSpPr>
          <p:spPr bwMode="auto">
            <a:xfrm>
              <a:off x="6732240" y="5684515"/>
              <a:ext cx="288032" cy="192757"/>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8454" name="直接连接符 37"/>
            <p:cNvCxnSpPr>
              <a:cxnSpLocks noChangeShapeType="1"/>
            </p:cNvCxnSpPr>
            <p:nvPr/>
          </p:nvCxnSpPr>
          <p:spPr bwMode="auto">
            <a:xfrm>
              <a:off x="6732240" y="5157192"/>
              <a:ext cx="72008" cy="8064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8455" name="直接连接符 38"/>
            <p:cNvCxnSpPr>
              <a:cxnSpLocks noChangeShapeType="1"/>
            </p:cNvCxnSpPr>
            <p:nvPr/>
          </p:nvCxnSpPr>
          <p:spPr bwMode="auto">
            <a:xfrm>
              <a:off x="6952456" y="5292576"/>
              <a:ext cx="76200" cy="720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pSp>
      <p:sp>
        <p:nvSpPr>
          <p:cNvPr id="36" name="Rectangle 2"/>
          <p:cNvSpPr>
            <a:spLocks noChangeArrowheads="1"/>
          </p:cNvSpPr>
          <p:nvPr/>
        </p:nvSpPr>
        <p:spPr bwMode="auto">
          <a:xfrm>
            <a:off x="457200" y="3508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r>
              <a:rPr kumimoji="1" lang="zh-CN" altLang="en-US" sz="4000" dirty="0">
                <a:solidFill>
                  <a:srgbClr val="0000FF"/>
                </a:solidFill>
                <a:latin typeface="隶书" panose="02010509060101010101" pitchFamily="49" charset="-122"/>
                <a:ea typeface="隶书" panose="02010509060101010101" pitchFamily="49" charset="-122"/>
                <a:cs typeface="黑体" charset="0"/>
                <a:sym typeface="Times New Roman" panose="02020603050405020304" pitchFamily="18" charset="0"/>
              </a:rPr>
              <a:t>采样与混叠</a:t>
            </a:r>
          </a:p>
        </p:txBody>
      </p:sp>
    </p:spTree>
    <p:custDataLst>
      <p:tags r:id="rId1"/>
    </p:custDataLst>
    <p:extLst>
      <p:ext uri="{BB962C8B-B14F-4D97-AF65-F5344CB8AC3E}">
        <p14:creationId xmlns:p14="http://schemas.microsoft.com/office/powerpoint/2010/main" val="11065796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xit" presetSubtype="10" fill="hold" nodeType="withEffect">
                                  <p:stCondLst>
                                    <p:cond delay="0"/>
                                  </p:stCondLst>
                                  <p:childTnLst>
                                    <p:animEffect transition="out" filter="blinds(horizontal)">
                                      <p:cBhvr>
                                        <p:cTn id="6" dur="500"/>
                                        <p:tgtEl>
                                          <p:spTgt spid="111620"/>
                                        </p:tgtEl>
                                      </p:cBhvr>
                                    </p:animEffect>
                                    <p:set>
                                      <p:cBhvr>
                                        <p:cTn id="7" dur="1" fill="hold">
                                          <p:stCondLst>
                                            <p:cond delay="499"/>
                                          </p:stCondLst>
                                        </p:cTn>
                                        <p:tgtEl>
                                          <p:spTgt spid="111620"/>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111621"/>
                                        </p:tgtEl>
                                      </p:cBhvr>
                                    </p:animEffect>
                                    <p:set>
                                      <p:cBhvr>
                                        <p:cTn id="10" dur="1" fill="hold">
                                          <p:stCondLst>
                                            <p:cond delay="499"/>
                                          </p:stCondLst>
                                        </p:cTn>
                                        <p:tgtEl>
                                          <p:spTgt spid="111621"/>
                                        </p:tgtEl>
                                        <p:attrNameLst>
                                          <p:attrName>style.visibility</p:attrName>
                                        </p:attrNameLst>
                                      </p:cBhvr>
                                      <p:to>
                                        <p:strVal val="hidden"/>
                                      </p:to>
                                    </p:set>
                                  </p:childTnLst>
                                </p:cTn>
                              </p:par>
                              <p:par>
                                <p:cTn id="11" presetID="64" presetClass="path" presetSubtype="0" accel="50000" decel="50000" fill="hold" nodeType="withEffect">
                                  <p:stCondLst>
                                    <p:cond delay="0"/>
                                  </p:stCondLst>
                                  <p:childTnLst>
                                    <p:animMotion origin="layout" path="M -1.11111E-6 1.85185E-6 L -1.11111E-6 -0.22292 " pathEditMode="relative" rAng="0" ptsTypes="AA">
                                      <p:cBhvr>
                                        <p:cTn id="12" dur="2000" fill="hold"/>
                                        <p:tgtEl>
                                          <p:spTgt spid="111626"/>
                                        </p:tgtEl>
                                        <p:attrNameLst>
                                          <p:attrName>ppt_x</p:attrName>
                                          <p:attrName>ppt_y</p:attrName>
                                        </p:attrNameLst>
                                      </p:cBhvr>
                                      <p:rCtr x="0" y="-11157"/>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1627"/>
                                        </p:tgtEl>
                                        <p:attrNameLst>
                                          <p:attrName>style.visibility</p:attrName>
                                        </p:attrNameLst>
                                      </p:cBhvr>
                                      <p:to>
                                        <p:strVal val="visible"/>
                                      </p:to>
                                    </p:set>
                                    <p:animEffect transition="in" filter="blinds(horizontal)">
                                      <p:cBhvr>
                                        <p:cTn id="17" dur="500"/>
                                        <p:tgtEl>
                                          <p:spTgt spid="1116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3" presetClass="path" presetSubtype="0" accel="50000" decel="50000" fill="hold" nodeType="clickEffect">
                                  <p:stCondLst>
                                    <p:cond delay="0"/>
                                  </p:stCondLst>
                                  <p:childTnLst>
                                    <p:animMotion origin="layout" path="M -1.94444E-6 1.85185E-6 L 0.01875 0.00069 " pathEditMode="relative" rAng="0" ptsTypes="AA">
                                      <p:cBhvr>
                                        <p:cTn id="32" dur="2000" fill="hold"/>
                                        <p:tgtEl>
                                          <p:spTgt spid="35"/>
                                        </p:tgtEl>
                                        <p:attrNameLst>
                                          <p:attrName>ppt_x</p:attrName>
                                          <p:attrName>ppt_y</p:attrName>
                                        </p:attrNameLst>
                                      </p:cBhvr>
                                      <p:rCtr x="938" y="23"/>
                                    </p:animMotion>
                                  </p:childTnLst>
                                </p:cTn>
                              </p:par>
                              <p:par>
                                <p:cTn id="33" presetID="35" presetClass="path" presetSubtype="0" accel="50000" decel="50000" fill="hold" nodeType="withEffect">
                                  <p:stCondLst>
                                    <p:cond delay="0"/>
                                  </p:stCondLst>
                                  <p:childTnLst>
                                    <p:animMotion origin="layout" path="M -2.77778E-7 3.7037E-6 L -0.0158 3.7037E-6 " pathEditMode="relative" rAng="0" ptsTypes="AA">
                                      <p:cBhvr>
                                        <p:cTn id="34" dur="2000" fill="hold"/>
                                        <p:tgtEl>
                                          <p:spTgt spid="34"/>
                                        </p:tgtEl>
                                        <p:attrNameLst>
                                          <p:attrName>ppt_x</p:attrName>
                                          <p:attrName>ppt_y</p:attrName>
                                        </p:attrNameLst>
                                      </p:cBhvr>
                                      <p:rCtr x="-799" y="0"/>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horizontal)">
                                      <p:cBhvr>
                                        <p:cTn id="39" dur="500"/>
                                        <p:tgtEl>
                                          <p:spTgt spid="4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11631"/>
                                        </p:tgtEl>
                                        <p:attrNameLst>
                                          <p:attrName>style.visibility</p:attrName>
                                        </p:attrNameLst>
                                      </p:cBhvr>
                                      <p:to>
                                        <p:strVal val="visible"/>
                                      </p:to>
                                    </p:set>
                                    <p:animEffect transition="in" filter="blinds(horizontal)">
                                      <p:cBhvr>
                                        <p:cTn id="44" dur="500"/>
                                        <p:tgtEl>
                                          <p:spTgt spid="11163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par>
                                <p:cTn id="55" presetID="10"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1"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B0AB1EE9-A99E-4CDC-BDAD-EABBB145FC89}" type="slidenum">
              <a:rPr lang="en-US" altLang="zh-CN" sz="1200" smtClean="0">
                <a:solidFill>
                  <a:srgbClr val="000000"/>
                </a:solidFill>
                <a:latin typeface="Garamond" pitchFamily="18" charset="0"/>
              </a:rPr>
              <a:pPr eaLnBrk="1" hangingPunct="1">
                <a:spcBef>
                  <a:spcPct val="0"/>
                </a:spcBef>
                <a:buClrTx/>
                <a:buSzTx/>
                <a:buFontTx/>
                <a:buNone/>
              </a:pPr>
              <a:t>23</a:t>
            </a:fld>
            <a:endParaRPr lang="en-US" altLang="zh-CN" sz="1200">
              <a:solidFill>
                <a:srgbClr val="000000"/>
              </a:solidFill>
              <a:latin typeface="Garamond" pitchFamily="18" charset="0"/>
            </a:endParaRPr>
          </a:p>
        </p:txBody>
      </p:sp>
      <p:sp>
        <p:nvSpPr>
          <p:cNvPr id="19459"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7ED4E8C8-55B8-45ED-8B6B-4FC1C246D1A0}" type="slidenum">
              <a:rPr lang="en-US" altLang="zh-CN" sz="1200" smtClean="0">
                <a:solidFill>
                  <a:srgbClr val="000000"/>
                </a:solidFill>
                <a:latin typeface="Garamond" pitchFamily="18" charset="0"/>
              </a:rPr>
              <a:pPr algn="r" eaLnBrk="1" hangingPunct="1">
                <a:spcBef>
                  <a:spcPct val="0"/>
                </a:spcBef>
                <a:buClrTx/>
                <a:buSzTx/>
                <a:buFontTx/>
                <a:buNone/>
              </a:pPr>
              <a:t>23</a:t>
            </a:fld>
            <a:endParaRPr lang="en-US" altLang="zh-CN" sz="1200">
              <a:solidFill>
                <a:srgbClr val="000000"/>
              </a:solidFill>
              <a:latin typeface="Garamond" pitchFamily="18" charset="0"/>
            </a:endParaRPr>
          </a:p>
        </p:txBody>
      </p:sp>
      <p:sp>
        <p:nvSpPr>
          <p:cNvPr id="19461" name="Rectangle 3"/>
          <p:cNvSpPr>
            <a:spLocks noGrp="1" noChangeArrowheads="1"/>
          </p:cNvSpPr>
          <p:nvPr>
            <p:ph type="body" idx="4294967295"/>
          </p:nvPr>
        </p:nvSpPr>
        <p:spPr>
          <a:xfrm>
            <a:off x="468313" y="1196975"/>
            <a:ext cx="8507412" cy="2447925"/>
          </a:xfrm>
        </p:spPr>
        <p:txBody>
          <a:bodyPr/>
          <a:lstStyle/>
          <a:p>
            <a:pPr algn="just" eaLnBrk="1" hangingPunct="1">
              <a:lnSpc>
                <a:spcPct val="90000"/>
              </a:lnSpc>
              <a:buNone/>
            </a:pPr>
            <a:r>
              <a:rPr lang="en-US" altLang="zh-CN" sz="2700" b="1" dirty="0">
                <a:solidFill>
                  <a:srgbClr val="CC0000"/>
                </a:solidFill>
              </a:rPr>
              <a:t>【</a:t>
            </a:r>
            <a:r>
              <a:rPr lang="zh-CN" altLang="en-US" sz="2700" b="1" dirty="0">
                <a:solidFill>
                  <a:srgbClr val="CC0000"/>
                </a:solidFill>
              </a:rPr>
              <a:t>课堂练习</a:t>
            </a:r>
            <a:r>
              <a:rPr lang="en-US" altLang="zh-CN" sz="2700" b="1" dirty="0">
                <a:solidFill>
                  <a:srgbClr val="CC0000"/>
                </a:solidFill>
              </a:rPr>
              <a:t>2】</a:t>
            </a:r>
            <a:endParaRPr lang="zh-CN" altLang="en-US" sz="2700" b="1" dirty="0">
              <a:solidFill>
                <a:srgbClr val="CC0000"/>
              </a:solidFill>
            </a:endParaRPr>
          </a:p>
          <a:p>
            <a:pPr algn="just" eaLnBrk="1" hangingPunct="1">
              <a:lnSpc>
                <a:spcPct val="90000"/>
              </a:lnSpc>
              <a:buFont typeface="Wingdings" pitchFamily="2" charset="2"/>
              <a:buNone/>
            </a:pPr>
            <a:r>
              <a:rPr lang="zh-CN" altLang="zh-CN" sz="2700" b="1" dirty="0"/>
              <a:t>设模拟音频信号高频截至频率为5kHz,抽样频率为6kHz</a:t>
            </a:r>
            <a:r>
              <a:rPr lang="zh-CN" altLang="en-US" sz="2700" b="1" dirty="0"/>
              <a:t>。</a:t>
            </a:r>
            <a:endParaRPr lang="en-US" altLang="zh-CN" sz="2700" b="1" dirty="0"/>
          </a:p>
          <a:p>
            <a:pPr algn="just" eaLnBrk="1" hangingPunct="1">
              <a:lnSpc>
                <a:spcPct val="90000"/>
              </a:lnSpc>
              <a:buFont typeface="Wingdings" pitchFamily="2" charset="2"/>
              <a:buNone/>
            </a:pPr>
            <a:r>
              <a:rPr lang="zh-CN" altLang="en-US" sz="2700" b="1" dirty="0"/>
              <a:t>问题：</a:t>
            </a:r>
          </a:p>
          <a:p>
            <a:pPr algn="just" eaLnBrk="1" hangingPunct="1">
              <a:lnSpc>
                <a:spcPct val="90000"/>
              </a:lnSpc>
              <a:buFont typeface="Wingdings" pitchFamily="2" charset="2"/>
              <a:buNone/>
            </a:pPr>
            <a:r>
              <a:rPr lang="zh-CN" altLang="en-US" sz="2700" b="1" dirty="0"/>
              <a:t>抽样后信号频谱与原信号频谱在</a:t>
            </a:r>
            <a:r>
              <a:rPr lang="en-US" altLang="zh-CN" sz="2700" b="1" dirty="0"/>
              <a:t>2kHz</a:t>
            </a:r>
            <a:r>
              <a:rPr lang="zh-CN" altLang="en-US" sz="2700" b="1" dirty="0"/>
              <a:t>处有什么差异？</a:t>
            </a:r>
          </a:p>
        </p:txBody>
      </p:sp>
      <p:sp>
        <p:nvSpPr>
          <p:cNvPr id="19462" name="Line 4"/>
          <p:cNvSpPr>
            <a:spLocks noChangeShapeType="1"/>
          </p:cNvSpPr>
          <p:nvPr/>
        </p:nvSpPr>
        <p:spPr bwMode="auto">
          <a:xfrm>
            <a:off x="250825" y="5734050"/>
            <a:ext cx="8070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63" name="Line 5"/>
          <p:cNvSpPr>
            <a:spLocks noChangeShapeType="1"/>
          </p:cNvSpPr>
          <p:nvPr/>
        </p:nvSpPr>
        <p:spPr bwMode="auto">
          <a:xfrm flipV="1">
            <a:off x="4108450" y="3840163"/>
            <a:ext cx="0" cy="1893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64" name="Line 6"/>
          <p:cNvSpPr>
            <a:spLocks noChangeShapeType="1"/>
          </p:cNvSpPr>
          <p:nvPr/>
        </p:nvSpPr>
        <p:spPr bwMode="auto">
          <a:xfrm>
            <a:off x="4108450" y="4422775"/>
            <a:ext cx="2378075" cy="1298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65" name="Line 7"/>
          <p:cNvSpPr>
            <a:spLocks noChangeShapeType="1"/>
          </p:cNvSpPr>
          <p:nvPr/>
        </p:nvSpPr>
        <p:spPr bwMode="auto">
          <a:xfrm>
            <a:off x="5062538" y="6024563"/>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66" name="Line 8"/>
          <p:cNvSpPr>
            <a:spLocks noChangeShapeType="1"/>
          </p:cNvSpPr>
          <p:nvPr/>
        </p:nvSpPr>
        <p:spPr bwMode="auto">
          <a:xfrm>
            <a:off x="5062538"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67" name="Line 10"/>
          <p:cNvSpPr>
            <a:spLocks noChangeShapeType="1"/>
          </p:cNvSpPr>
          <p:nvPr/>
        </p:nvSpPr>
        <p:spPr bwMode="auto">
          <a:xfrm>
            <a:off x="6016625"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68" name="Line 11"/>
          <p:cNvSpPr>
            <a:spLocks noChangeShapeType="1"/>
          </p:cNvSpPr>
          <p:nvPr/>
        </p:nvSpPr>
        <p:spPr bwMode="auto">
          <a:xfrm>
            <a:off x="6492875"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69" name="Line 12"/>
          <p:cNvSpPr>
            <a:spLocks noChangeShapeType="1"/>
          </p:cNvSpPr>
          <p:nvPr/>
        </p:nvSpPr>
        <p:spPr bwMode="auto">
          <a:xfrm>
            <a:off x="6969125"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70" name="Line 13"/>
          <p:cNvSpPr>
            <a:spLocks noChangeShapeType="1"/>
          </p:cNvSpPr>
          <p:nvPr/>
        </p:nvSpPr>
        <p:spPr bwMode="auto">
          <a:xfrm>
            <a:off x="7446963"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71" name="Line 14"/>
          <p:cNvSpPr>
            <a:spLocks noChangeShapeType="1"/>
          </p:cNvSpPr>
          <p:nvPr/>
        </p:nvSpPr>
        <p:spPr bwMode="auto">
          <a:xfrm>
            <a:off x="4584700"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72" name="Line 15"/>
          <p:cNvSpPr>
            <a:spLocks noChangeShapeType="1"/>
          </p:cNvSpPr>
          <p:nvPr/>
        </p:nvSpPr>
        <p:spPr bwMode="auto">
          <a:xfrm>
            <a:off x="3630613"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73" name="Text Box 16"/>
          <p:cNvSpPr txBox="1">
            <a:spLocks noChangeArrowheads="1"/>
          </p:cNvSpPr>
          <p:nvPr/>
        </p:nvSpPr>
        <p:spPr bwMode="auto">
          <a:xfrm>
            <a:off x="4081463" y="5897563"/>
            <a:ext cx="437197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just" eaLnBrk="1" hangingPunct="1">
              <a:spcBef>
                <a:spcPct val="0"/>
              </a:spcBef>
              <a:buClrTx/>
              <a:buSzTx/>
              <a:buFontTx/>
              <a:buNone/>
            </a:pPr>
            <a:r>
              <a:rPr kumimoji="1" lang="zh-CN" altLang="en-US" sz="1400">
                <a:solidFill>
                  <a:srgbClr val="000000"/>
                </a:solidFill>
                <a:latin typeface="Times New Roman" pitchFamily="18" charset="0"/>
              </a:rPr>
              <a:t>0      1         2         3         4        5         6        7    </a:t>
            </a:r>
            <a:r>
              <a:rPr kumimoji="1" lang="en-US" altLang="zh-CN" sz="1400">
                <a:solidFill>
                  <a:srgbClr val="000000"/>
                </a:solidFill>
                <a:latin typeface="Times New Roman" pitchFamily="18" charset="0"/>
              </a:rPr>
              <a:t>KHz</a:t>
            </a:r>
            <a:endParaRPr kumimoji="1" lang="en-US" altLang="zh-CN" sz="1000">
              <a:solidFill>
                <a:srgbClr val="000000"/>
              </a:solidFill>
              <a:latin typeface="Times New Roman" pitchFamily="18" charset="0"/>
            </a:endParaRPr>
          </a:p>
        </p:txBody>
      </p:sp>
      <p:graphicFrame>
        <p:nvGraphicFramePr>
          <p:cNvPr id="19474" name="Object 19"/>
          <p:cNvGraphicFramePr>
            <a:graphicFrameLocks noChangeAspect="1"/>
          </p:cNvGraphicFramePr>
          <p:nvPr/>
        </p:nvGraphicFramePr>
        <p:xfrm>
          <a:off x="3606800" y="3500438"/>
          <a:ext cx="647700" cy="331787"/>
        </p:xfrm>
        <a:graphic>
          <a:graphicData uri="http://schemas.openxmlformats.org/presentationml/2006/ole">
            <mc:AlternateContent xmlns:mc="http://schemas.openxmlformats.org/markup-compatibility/2006">
              <mc:Choice xmlns:v="urn:schemas-microsoft-com:vml" Requires="v">
                <p:oleObj spid="_x0000_s65063" name="公式" r:id="rId4" imgW="393529" imgH="203112" progId="Equation.3">
                  <p:embed/>
                </p:oleObj>
              </mc:Choice>
              <mc:Fallback>
                <p:oleObj name="公式" r:id="rId4" imgW="393529"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800" y="3500438"/>
                        <a:ext cx="6477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5" name="Object 21"/>
          <p:cNvGraphicFramePr>
            <a:graphicFrameLocks noChangeAspect="1"/>
          </p:cNvGraphicFramePr>
          <p:nvPr/>
        </p:nvGraphicFramePr>
        <p:xfrm>
          <a:off x="8286750" y="5792788"/>
          <a:ext cx="317500" cy="415925"/>
        </p:xfrm>
        <a:graphic>
          <a:graphicData uri="http://schemas.openxmlformats.org/presentationml/2006/ole">
            <mc:AlternateContent xmlns:mc="http://schemas.openxmlformats.org/markup-compatibility/2006">
              <mc:Choice xmlns:v="urn:schemas-microsoft-com:vml" Requires="v">
                <p:oleObj spid="_x0000_s65064" name="公式" r:id="rId6" imgW="152268" imgH="203024" progId="Equation.3">
                  <p:embed/>
                </p:oleObj>
              </mc:Choice>
              <mc:Fallback>
                <p:oleObj name="公式" r:id="rId6" imgW="152268"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6750" y="5792788"/>
                        <a:ext cx="3175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6" name="Line 6"/>
          <p:cNvSpPr>
            <a:spLocks noChangeShapeType="1"/>
          </p:cNvSpPr>
          <p:nvPr/>
        </p:nvSpPr>
        <p:spPr bwMode="auto">
          <a:xfrm flipH="1">
            <a:off x="1763713" y="4437063"/>
            <a:ext cx="2376487" cy="129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77" name="Line 15"/>
          <p:cNvSpPr>
            <a:spLocks noChangeShapeType="1"/>
          </p:cNvSpPr>
          <p:nvPr/>
        </p:nvSpPr>
        <p:spPr bwMode="auto">
          <a:xfrm>
            <a:off x="3203575" y="5589588"/>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78" name="Line 15"/>
          <p:cNvSpPr>
            <a:spLocks noChangeShapeType="1"/>
          </p:cNvSpPr>
          <p:nvPr/>
        </p:nvSpPr>
        <p:spPr bwMode="auto">
          <a:xfrm>
            <a:off x="2700338" y="5589588"/>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9479" name="Line 15"/>
          <p:cNvSpPr>
            <a:spLocks noChangeShapeType="1"/>
          </p:cNvSpPr>
          <p:nvPr/>
        </p:nvSpPr>
        <p:spPr bwMode="auto">
          <a:xfrm>
            <a:off x="2268538" y="5589588"/>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4" name="Rectangle 2"/>
          <p:cNvSpPr>
            <a:spLocks noChangeArrowheads="1"/>
          </p:cNvSpPr>
          <p:nvPr/>
        </p:nvSpPr>
        <p:spPr bwMode="auto">
          <a:xfrm>
            <a:off x="457200" y="3508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r>
              <a:rPr kumimoji="1" lang="zh-CN" altLang="en-US" sz="4000" dirty="0">
                <a:solidFill>
                  <a:srgbClr val="0000FF"/>
                </a:solidFill>
                <a:latin typeface="隶书" panose="02010509060101010101" pitchFamily="49" charset="-122"/>
                <a:ea typeface="隶书" panose="02010509060101010101" pitchFamily="49" charset="-122"/>
                <a:cs typeface="黑体" charset="0"/>
                <a:sym typeface="Times New Roman" panose="02020603050405020304" pitchFamily="18" charset="0"/>
              </a:rPr>
              <a:t>采样与混叠</a:t>
            </a:r>
          </a:p>
        </p:txBody>
      </p:sp>
    </p:spTree>
    <p:extLst>
      <p:ext uri="{BB962C8B-B14F-4D97-AF65-F5344CB8AC3E}">
        <p14:creationId xmlns:p14="http://schemas.microsoft.com/office/powerpoint/2010/main" val="289541784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59732F18-96FD-41D3-AF80-52BF748F4335}"/>
              </a:ext>
            </a:extLst>
          </p:cNvPr>
          <p:cNvSpPr/>
          <p:nvPr>
            <p:custDataLst>
              <p:tags r:id="rId3"/>
            </p:custDataLst>
          </p:nvPr>
        </p:nvSpPr>
        <p:spPr bwMode="auto">
          <a:xfrm>
            <a:off x="65942" y="6218256"/>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8" name="矩形: 圆角 7">
            <a:extLst>
              <a:ext uri="{FF2B5EF4-FFF2-40B4-BE49-F238E27FC236}">
                <a16:creationId xmlns:a16="http://schemas.microsoft.com/office/drawing/2014/main" id="{EC5980A5-5986-473A-ADDC-00FFB2C14F7A}"/>
              </a:ext>
            </a:extLst>
          </p:cNvPr>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5" name="灯片编号占位符 3">
            <a:extLst>
              <a:ext uri="{FF2B5EF4-FFF2-40B4-BE49-F238E27FC236}">
                <a16:creationId xmlns:a16="http://schemas.microsoft.com/office/drawing/2014/main" id="{74EC6D87-584A-7D49-998D-9995B3E766BB}"/>
              </a:ext>
            </a:extLst>
          </p:cNvPr>
          <p:cNvSpPr>
            <a:spLocks noGrp="1"/>
          </p:cNvSpPr>
          <p:nvPr>
            <p:ph type="sldNum" sz="quarter" idx="12"/>
          </p:nvPr>
        </p:nvSpPr>
        <p:spPr>
          <a:xfrm>
            <a:off x="6553200" y="624363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B0AB1EE9-A99E-4CDC-BDAD-EABBB145FC89}" type="slidenum">
              <a:rPr lang="en-US" altLang="zh-CN" sz="1200" smtClean="0">
                <a:solidFill>
                  <a:srgbClr val="000000"/>
                </a:solidFill>
                <a:latin typeface="Garamond" pitchFamily="18" charset="0"/>
              </a:rPr>
              <a:pPr eaLnBrk="1" hangingPunct="1">
                <a:spcBef>
                  <a:spcPct val="0"/>
                </a:spcBef>
                <a:buClrTx/>
                <a:buSzTx/>
                <a:buFontTx/>
                <a:buNone/>
              </a:pPr>
              <a:t>24</a:t>
            </a:fld>
            <a:endParaRPr lang="en-US" altLang="zh-CN" sz="1200">
              <a:solidFill>
                <a:srgbClr val="000000"/>
              </a:solidFill>
              <a:latin typeface="Garamond" pitchFamily="18" charset="0"/>
            </a:endParaRPr>
          </a:p>
        </p:txBody>
      </p:sp>
      <p:sp>
        <p:nvSpPr>
          <p:cNvPr id="16" name="灯片编号占位符 5">
            <a:extLst>
              <a:ext uri="{FF2B5EF4-FFF2-40B4-BE49-F238E27FC236}">
                <a16:creationId xmlns:a16="http://schemas.microsoft.com/office/drawing/2014/main" id="{DB338460-4924-4745-9433-90E595E3CCB8}"/>
              </a:ext>
            </a:extLst>
          </p:cNvPr>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7ED4E8C8-55B8-45ED-8B6B-4FC1C246D1A0}" type="slidenum">
              <a:rPr lang="en-US" altLang="zh-CN" sz="1200" smtClean="0">
                <a:solidFill>
                  <a:srgbClr val="000000"/>
                </a:solidFill>
                <a:latin typeface="Garamond" pitchFamily="18" charset="0"/>
              </a:rPr>
              <a:pPr algn="r" eaLnBrk="1" hangingPunct="1">
                <a:spcBef>
                  <a:spcPct val="0"/>
                </a:spcBef>
                <a:buClrTx/>
                <a:buSzTx/>
                <a:buFontTx/>
                <a:buNone/>
              </a:pPr>
              <a:t>24</a:t>
            </a:fld>
            <a:endParaRPr lang="en-US" altLang="zh-CN" sz="1200">
              <a:solidFill>
                <a:srgbClr val="000000"/>
              </a:solidFill>
              <a:latin typeface="Garamond" pitchFamily="18" charset="0"/>
            </a:endParaRPr>
          </a:p>
        </p:txBody>
      </p:sp>
      <p:sp>
        <p:nvSpPr>
          <p:cNvPr id="17" name="Rectangle 3">
            <a:extLst>
              <a:ext uri="{FF2B5EF4-FFF2-40B4-BE49-F238E27FC236}">
                <a16:creationId xmlns:a16="http://schemas.microsoft.com/office/drawing/2014/main" id="{6E6C8138-0955-B343-BE98-D883BA03A67F}"/>
              </a:ext>
            </a:extLst>
          </p:cNvPr>
          <p:cNvSpPr txBox="1">
            <a:spLocks noChangeArrowheads="1"/>
          </p:cNvSpPr>
          <p:nvPr/>
        </p:nvSpPr>
        <p:spPr bwMode="auto">
          <a:xfrm>
            <a:off x="468313" y="1196975"/>
            <a:ext cx="850741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gn="just" eaLnBrk="1" hangingPunct="1">
              <a:lnSpc>
                <a:spcPct val="90000"/>
              </a:lnSpc>
              <a:buFont typeface="Wingdings" pitchFamily="2" charset="2"/>
              <a:buNone/>
            </a:pPr>
            <a:r>
              <a:rPr lang="en-US" altLang="zh-CN" sz="2700" b="1" kern="0">
                <a:solidFill>
                  <a:srgbClr val="CC0000"/>
                </a:solidFill>
              </a:rPr>
              <a:t>【</a:t>
            </a:r>
            <a:r>
              <a:rPr lang="zh-CN" altLang="en-US" sz="2700" b="1" kern="0">
                <a:solidFill>
                  <a:srgbClr val="CC0000"/>
                </a:solidFill>
              </a:rPr>
              <a:t>课堂练习</a:t>
            </a:r>
            <a:r>
              <a:rPr lang="en-US" altLang="zh-CN" sz="2700" b="1" kern="0">
                <a:solidFill>
                  <a:srgbClr val="CC0000"/>
                </a:solidFill>
              </a:rPr>
              <a:t>2】</a:t>
            </a:r>
            <a:endParaRPr lang="zh-CN" altLang="en-US" sz="2700" b="1" kern="0">
              <a:solidFill>
                <a:srgbClr val="CC0000"/>
              </a:solidFill>
            </a:endParaRPr>
          </a:p>
          <a:p>
            <a:pPr algn="just" eaLnBrk="1" hangingPunct="1">
              <a:lnSpc>
                <a:spcPct val="90000"/>
              </a:lnSpc>
              <a:buFont typeface="Wingdings" pitchFamily="2" charset="2"/>
              <a:buNone/>
            </a:pPr>
            <a:r>
              <a:rPr lang="zh-CN" altLang="zh-CN" sz="2700" b="1" kern="0"/>
              <a:t>设模拟音频信号高频截至频率为5kHz,抽样频率为6kHz</a:t>
            </a:r>
            <a:r>
              <a:rPr lang="zh-CN" altLang="en-US" sz="2700" b="1" kern="0"/>
              <a:t>。</a:t>
            </a:r>
            <a:endParaRPr lang="en-US" altLang="zh-CN" sz="2700" b="1" kern="0"/>
          </a:p>
          <a:p>
            <a:pPr algn="just" eaLnBrk="1" hangingPunct="1">
              <a:lnSpc>
                <a:spcPct val="90000"/>
              </a:lnSpc>
              <a:buFont typeface="Wingdings" pitchFamily="2" charset="2"/>
              <a:buNone/>
            </a:pPr>
            <a:r>
              <a:rPr lang="zh-CN" altLang="en-US" sz="2700" b="1" kern="0"/>
              <a:t>问题：</a:t>
            </a:r>
          </a:p>
          <a:p>
            <a:pPr algn="just" eaLnBrk="1" hangingPunct="1">
              <a:lnSpc>
                <a:spcPct val="90000"/>
              </a:lnSpc>
              <a:buFont typeface="Wingdings" pitchFamily="2" charset="2"/>
              <a:buNone/>
            </a:pPr>
            <a:r>
              <a:rPr lang="zh-CN" altLang="en-US" sz="2700" b="1" kern="0"/>
              <a:t>抽样后信号频谱与原信号频谱在</a:t>
            </a:r>
            <a:r>
              <a:rPr lang="en-US" altLang="zh-CN" sz="2700" b="1" kern="0"/>
              <a:t>2kHz</a:t>
            </a:r>
            <a:r>
              <a:rPr lang="zh-CN" altLang="en-US" sz="2700" b="1" kern="0"/>
              <a:t>处有什么差异？</a:t>
            </a:r>
            <a:endParaRPr lang="zh-CN" altLang="en-US" sz="2700" b="1" kern="0" dirty="0"/>
          </a:p>
        </p:txBody>
      </p:sp>
      <p:sp>
        <p:nvSpPr>
          <p:cNvPr id="18" name="Line 4">
            <a:extLst>
              <a:ext uri="{FF2B5EF4-FFF2-40B4-BE49-F238E27FC236}">
                <a16:creationId xmlns:a16="http://schemas.microsoft.com/office/drawing/2014/main" id="{B903A897-09AC-4F4D-AD1C-3D91ED69F219}"/>
              </a:ext>
            </a:extLst>
          </p:cNvPr>
          <p:cNvSpPr>
            <a:spLocks noChangeShapeType="1"/>
          </p:cNvSpPr>
          <p:nvPr/>
        </p:nvSpPr>
        <p:spPr bwMode="auto">
          <a:xfrm>
            <a:off x="250825" y="5734050"/>
            <a:ext cx="8070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1" name="Line 5">
            <a:extLst>
              <a:ext uri="{FF2B5EF4-FFF2-40B4-BE49-F238E27FC236}">
                <a16:creationId xmlns:a16="http://schemas.microsoft.com/office/drawing/2014/main" id="{A3AB975A-86C0-CA4E-B8E1-A5F0E732F6E5}"/>
              </a:ext>
            </a:extLst>
          </p:cNvPr>
          <p:cNvSpPr>
            <a:spLocks noChangeShapeType="1"/>
          </p:cNvSpPr>
          <p:nvPr/>
        </p:nvSpPr>
        <p:spPr bwMode="auto">
          <a:xfrm flipV="1">
            <a:off x="4108450" y="3840163"/>
            <a:ext cx="0" cy="1893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3" name="Line 6">
            <a:extLst>
              <a:ext uri="{FF2B5EF4-FFF2-40B4-BE49-F238E27FC236}">
                <a16:creationId xmlns:a16="http://schemas.microsoft.com/office/drawing/2014/main" id="{E0C30ADC-D2DE-D14B-A601-1E815174A5BE}"/>
              </a:ext>
            </a:extLst>
          </p:cNvPr>
          <p:cNvSpPr>
            <a:spLocks noChangeShapeType="1"/>
          </p:cNvSpPr>
          <p:nvPr/>
        </p:nvSpPr>
        <p:spPr bwMode="auto">
          <a:xfrm>
            <a:off x="4108450" y="4422775"/>
            <a:ext cx="2378075" cy="1298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4" name="Line 7">
            <a:extLst>
              <a:ext uri="{FF2B5EF4-FFF2-40B4-BE49-F238E27FC236}">
                <a16:creationId xmlns:a16="http://schemas.microsoft.com/office/drawing/2014/main" id="{F797490D-F174-8840-9D1C-2BBFFFBF5EC7}"/>
              </a:ext>
            </a:extLst>
          </p:cNvPr>
          <p:cNvSpPr>
            <a:spLocks noChangeShapeType="1"/>
          </p:cNvSpPr>
          <p:nvPr/>
        </p:nvSpPr>
        <p:spPr bwMode="auto">
          <a:xfrm>
            <a:off x="5062538" y="6024563"/>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6" name="Line 8">
            <a:extLst>
              <a:ext uri="{FF2B5EF4-FFF2-40B4-BE49-F238E27FC236}">
                <a16:creationId xmlns:a16="http://schemas.microsoft.com/office/drawing/2014/main" id="{D3C31E5A-CD9D-B149-9704-907AEB4B8279}"/>
              </a:ext>
            </a:extLst>
          </p:cNvPr>
          <p:cNvSpPr>
            <a:spLocks noChangeShapeType="1"/>
          </p:cNvSpPr>
          <p:nvPr/>
        </p:nvSpPr>
        <p:spPr bwMode="auto">
          <a:xfrm>
            <a:off x="5062538"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7" name="Line 10">
            <a:extLst>
              <a:ext uri="{FF2B5EF4-FFF2-40B4-BE49-F238E27FC236}">
                <a16:creationId xmlns:a16="http://schemas.microsoft.com/office/drawing/2014/main" id="{ED3961CB-DE15-8F46-B20F-2D9FD3B3B7AE}"/>
              </a:ext>
            </a:extLst>
          </p:cNvPr>
          <p:cNvSpPr>
            <a:spLocks noChangeShapeType="1"/>
          </p:cNvSpPr>
          <p:nvPr/>
        </p:nvSpPr>
        <p:spPr bwMode="auto">
          <a:xfrm>
            <a:off x="6016625"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8" name="Line 11">
            <a:extLst>
              <a:ext uri="{FF2B5EF4-FFF2-40B4-BE49-F238E27FC236}">
                <a16:creationId xmlns:a16="http://schemas.microsoft.com/office/drawing/2014/main" id="{8BDAE172-0E23-BC4A-B090-A818FE91C225}"/>
              </a:ext>
            </a:extLst>
          </p:cNvPr>
          <p:cNvSpPr>
            <a:spLocks noChangeShapeType="1"/>
          </p:cNvSpPr>
          <p:nvPr/>
        </p:nvSpPr>
        <p:spPr bwMode="auto">
          <a:xfrm>
            <a:off x="6492875"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9" name="Line 12">
            <a:extLst>
              <a:ext uri="{FF2B5EF4-FFF2-40B4-BE49-F238E27FC236}">
                <a16:creationId xmlns:a16="http://schemas.microsoft.com/office/drawing/2014/main" id="{272DC0F3-1339-BD43-8B75-E2C059C5A883}"/>
              </a:ext>
            </a:extLst>
          </p:cNvPr>
          <p:cNvSpPr>
            <a:spLocks noChangeShapeType="1"/>
          </p:cNvSpPr>
          <p:nvPr/>
        </p:nvSpPr>
        <p:spPr bwMode="auto">
          <a:xfrm>
            <a:off x="6969125"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30" name="Line 13">
            <a:extLst>
              <a:ext uri="{FF2B5EF4-FFF2-40B4-BE49-F238E27FC236}">
                <a16:creationId xmlns:a16="http://schemas.microsoft.com/office/drawing/2014/main" id="{3213EFBE-CD48-AE42-9F08-1E996C3F06D8}"/>
              </a:ext>
            </a:extLst>
          </p:cNvPr>
          <p:cNvSpPr>
            <a:spLocks noChangeShapeType="1"/>
          </p:cNvSpPr>
          <p:nvPr/>
        </p:nvSpPr>
        <p:spPr bwMode="auto">
          <a:xfrm>
            <a:off x="7446963"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31" name="Line 14">
            <a:extLst>
              <a:ext uri="{FF2B5EF4-FFF2-40B4-BE49-F238E27FC236}">
                <a16:creationId xmlns:a16="http://schemas.microsoft.com/office/drawing/2014/main" id="{F8E729B8-29E3-6E43-B4ED-EA16726EDFE4}"/>
              </a:ext>
            </a:extLst>
          </p:cNvPr>
          <p:cNvSpPr>
            <a:spLocks noChangeShapeType="1"/>
          </p:cNvSpPr>
          <p:nvPr/>
        </p:nvSpPr>
        <p:spPr bwMode="auto">
          <a:xfrm>
            <a:off x="4584700"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32" name="Line 15">
            <a:extLst>
              <a:ext uri="{FF2B5EF4-FFF2-40B4-BE49-F238E27FC236}">
                <a16:creationId xmlns:a16="http://schemas.microsoft.com/office/drawing/2014/main" id="{4A938439-2361-6C40-AD47-9C9510F96CE8}"/>
              </a:ext>
            </a:extLst>
          </p:cNvPr>
          <p:cNvSpPr>
            <a:spLocks noChangeShapeType="1"/>
          </p:cNvSpPr>
          <p:nvPr/>
        </p:nvSpPr>
        <p:spPr bwMode="auto">
          <a:xfrm>
            <a:off x="3630613" y="5588000"/>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33" name="Text Box 16">
            <a:extLst>
              <a:ext uri="{FF2B5EF4-FFF2-40B4-BE49-F238E27FC236}">
                <a16:creationId xmlns:a16="http://schemas.microsoft.com/office/drawing/2014/main" id="{BBA59D1D-B062-C747-9229-0886717250E7}"/>
              </a:ext>
            </a:extLst>
          </p:cNvPr>
          <p:cNvSpPr txBox="1">
            <a:spLocks noChangeArrowheads="1"/>
          </p:cNvSpPr>
          <p:nvPr/>
        </p:nvSpPr>
        <p:spPr bwMode="auto">
          <a:xfrm>
            <a:off x="4081463" y="5897563"/>
            <a:ext cx="437197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just" eaLnBrk="1" hangingPunct="1">
              <a:spcBef>
                <a:spcPct val="0"/>
              </a:spcBef>
              <a:buClrTx/>
              <a:buSzTx/>
              <a:buFontTx/>
              <a:buNone/>
            </a:pPr>
            <a:r>
              <a:rPr kumimoji="1" lang="zh-CN" altLang="en-US" sz="1400">
                <a:solidFill>
                  <a:srgbClr val="000000"/>
                </a:solidFill>
                <a:latin typeface="Times New Roman" pitchFamily="18" charset="0"/>
              </a:rPr>
              <a:t>0      1         2         3         4        5         6        7    </a:t>
            </a:r>
            <a:r>
              <a:rPr kumimoji="1" lang="en-US" altLang="zh-CN" sz="1400">
                <a:solidFill>
                  <a:srgbClr val="000000"/>
                </a:solidFill>
                <a:latin typeface="Times New Roman" pitchFamily="18" charset="0"/>
              </a:rPr>
              <a:t>KHz</a:t>
            </a:r>
            <a:endParaRPr kumimoji="1" lang="en-US" altLang="zh-CN" sz="1000">
              <a:solidFill>
                <a:srgbClr val="000000"/>
              </a:solidFill>
              <a:latin typeface="Times New Roman" pitchFamily="18" charset="0"/>
            </a:endParaRPr>
          </a:p>
        </p:txBody>
      </p:sp>
      <p:graphicFrame>
        <p:nvGraphicFramePr>
          <p:cNvPr id="34" name="Object 19">
            <a:extLst>
              <a:ext uri="{FF2B5EF4-FFF2-40B4-BE49-F238E27FC236}">
                <a16:creationId xmlns:a16="http://schemas.microsoft.com/office/drawing/2014/main" id="{E2ABC915-79DE-7C4A-8BD3-7A09DF5248FA}"/>
              </a:ext>
            </a:extLst>
          </p:cNvPr>
          <p:cNvGraphicFramePr>
            <a:graphicFrameLocks noChangeAspect="1"/>
          </p:cNvGraphicFramePr>
          <p:nvPr/>
        </p:nvGraphicFramePr>
        <p:xfrm>
          <a:off x="3606800" y="3500438"/>
          <a:ext cx="647700" cy="331787"/>
        </p:xfrm>
        <a:graphic>
          <a:graphicData uri="http://schemas.openxmlformats.org/presentationml/2006/ole">
            <mc:AlternateContent xmlns:mc="http://schemas.openxmlformats.org/markup-compatibility/2006">
              <mc:Choice xmlns:v="urn:schemas-microsoft-com:vml" Requires="v">
                <p:oleObj spid="_x0000_s157829" name="公式" r:id="rId12" imgW="393529" imgH="203112" progId="Equation.3">
                  <p:embed/>
                </p:oleObj>
              </mc:Choice>
              <mc:Fallback>
                <p:oleObj name="公式" r:id="rId12" imgW="393529" imgH="203112" progId="Equation.3">
                  <p:embed/>
                  <p:pic>
                    <p:nvPicPr>
                      <p:cNvPr id="19474"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6800" y="3500438"/>
                        <a:ext cx="6477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21">
            <a:extLst>
              <a:ext uri="{FF2B5EF4-FFF2-40B4-BE49-F238E27FC236}">
                <a16:creationId xmlns:a16="http://schemas.microsoft.com/office/drawing/2014/main" id="{D51487FE-848A-0940-8EE4-CF1792C164C4}"/>
              </a:ext>
            </a:extLst>
          </p:cNvPr>
          <p:cNvGraphicFramePr>
            <a:graphicFrameLocks noChangeAspect="1"/>
          </p:cNvGraphicFramePr>
          <p:nvPr/>
        </p:nvGraphicFramePr>
        <p:xfrm>
          <a:off x="8286750" y="5792788"/>
          <a:ext cx="317500" cy="415925"/>
        </p:xfrm>
        <a:graphic>
          <a:graphicData uri="http://schemas.openxmlformats.org/presentationml/2006/ole">
            <mc:AlternateContent xmlns:mc="http://schemas.openxmlformats.org/markup-compatibility/2006">
              <mc:Choice xmlns:v="urn:schemas-microsoft-com:vml" Requires="v">
                <p:oleObj spid="_x0000_s157830" name="公式" r:id="rId14" imgW="152268" imgH="203024" progId="Equation.3">
                  <p:embed/>
                </p:oleObj>
              </mc:Choice>
              <mc:Fallback>
                <p:oleObj name="公式" r:id="rId14" imgW="152268" imgH="203024" progId="Equation.3">
                  <p:embed/>
                  <p:pic>
                    <p:nvPicPr>
                      <p:cNvPr id="19475"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86750" y="5792788"/>
                        <a:ext cx="3175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Line 6">
            <a:extLst>
              <a:ext uri="{FF2B5EF4-FFF2-40B4-BE49-F238E27FC236}">
                <a16:creationId xmlns:a16="http://schemas.microsoft.com/office/drawing/2014/main" id="{51FC96AC-A509-634C-B591-CFB1723B84C6}"/>
              </a:ext>
            </a:extLst>
          </p:cNvPr>
          <p:cNvSpPr>
            <a:spLocks noChangeShapeType="1"/>
          </p:cNvSpPr>
          <p:nvPr/>
        </p:nvSpPr>
        <p:spPr bwMode="auto">
          <a:xfrm flipH="1">
            <a:off x="1763713" y="4437063"/>
            <a:ext cx="2376487" cy="129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37" name="Line 15">
            <a:extLst>
              <a:ext uri="{FF2B5EF4-FFF2-40B4-BE49-F238E27FC236}">
                <a16:creationId xmlns:a16="http://schemas.microsoft.com/office/drawing/2014/main" id="{B22365AE-6EB6-EC43-A246-113C4493AC40}"/>
              </a:ext>
            </a:extLst>
          </p:cNvPr>
          <p:cNvSpPr>
            <a:spLocks noChangeShapeType="1"/>
          </p:cNvSpPr>
          <p:nvPr/>
        </p:nvSpPr>
        <p:spPr bwMode="auto">
          <a:xfrm>
            <a:off x="3203575" y="5589588"/>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38" name="Line 15">
            <a:extLst>
              <a:ext uri="{FF2B5EF4-FFF2-40B4-BE49-F238E27FC236}">
                <a16:creationId xmlns:a16="http://schemas.microsoft.com/office/drawing/2014/main" id="{FBA591B6-B268-8944-AAF2-5BDD152BE878}"/>
              </a:ext>
            </a:extLst>
          </p:cNvPr>
          <p:cNvSpPr>
            <a:spLocks noChangeShapeType="1"/>
          </p:cNvSpPr>
          <p:nvPr/>
        </p:nvSpPr>
        <p:spPr bwMode="auto">
          <a:xfrm>
            <a:off x="2700338" y="5589588"/>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39" name="Line 15">
            <a:extLst>
              <a:ext uri="{FF2B5EF4-FFF2-40B4-BE49-F238E27FC236}">
                <a16:creationId xmlns:a16="http://schemas.microsoft.com/office/drawing/2014/main" id="{33F348F1-A395-8640-9726-5869532E2CF2}"/>
              </a:ext>
            </a:extLst>
          </p:cNvPr>
          <p:cNvSpPr>
            <a:spLocks noChangeShapeType="1"/>
          </p:cNvSpPr>
          <p:nvPr/>
        </p:nvSpPr>
        <p:spPr bwMode="auto">
          <a:xfrm>
            <a:off x="2268538" y="5589588"/>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40" name="Rectangle 2">
            <a:extLst>
              <a:ext uri="{FF2B5EF4-FFF2-40B4-BE49-F238E27FC236}">
                <a16:creationId xmlns:a16="http://schemas.microsoft.com/office/drawing/2014/main" id="{88E0188B-E415-B14F-8B3B-3E82034D8FA7}"/>
              </a:ext>
            </a:extLst>
          </p:cNvPr>
          <p:cNvSpPr>
            <a:spLocks noChangeArrowheads="1"/>
          </p:cNvSpPr>
          <p:nvPr/>
        </p:nvSpPr>
        <p:spPr bwMode="auto">
          <a:xfrm>
            <a:off x="457200" y="3508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r>
              <a:rPr kumimoji="1" lang="zh-CN" altLang="en-US" sz="4000" dirty="0">
                <a:solidFill>
                  <a:srgbClr val="0000FF"/>
                </a:solidFill>
                <a:latin typeface="隶书" panose="02010509060101010101" pitchFamily="49" charset="-122"/>
                <a:ea typeface="隶书" panose="02010509060101010101" pitchFamily="49" charset="-122"/>
                <a:cs typeface="黑体" charset="0"/>
                <a:sym typeface="Times New Roman" panose="02020603050405020304" pitchFamily="18" charset="0"/>
              </a:rPr>
              <a:t>采样与混叠</a:t>
            </a:r>
          </a:p>
        </p:txBody>
      </p:sp>
      <p:grpSp>
        <p:nvGrpSpPr>
          <p:cNvPr id="13" name="组合 12">
            <a:extLst>
              <a:ext uri="{FF2B5EF4-FFF2-40B4-BE49-F238E27FC236}">
                <a16:creationId xmlns:a16="http://schemas.microsoft.com/office/drawing/2014/main" id="{66F4F2C2-A628-4136-87C4-ED28A8233F63}"/>
              </a:ext>
            </a:extLst>
          </p:cNvPr>
          <p:cNvGrpSpPr/>
          <p:nvPr>
            <p:custDataLst>
              <p:tags r:id="rId5"/>
            </p:custDataLst>
          </p:nvPr>
        </p:nvGrpSpPr>
        <p:grpSpPr>
          <a:xfrm>
            <a:off x="0" y="0"/>
            <a:ext cx="9144000" cy="635000"/>
            <a:chOff x="0" y="0"/>
            <a:chExt cx="9144000" cy="635000"/>
          </a:xfrm>
        </p:grpSpPr>
        <p:sp>
          <p:nvSpPr>
            <p:cNvPr id="9" name="TitleBackground">
              <a:extLst>
                <a:ext uri="{FF2B5EF4-FFF2-40B4-BE49-F238E27FC236}">
                  <a16:creationId xmlns:a16="http://schemas.microsoft.com/office/drawing/2014/main" id="{B40A6355-A190-4823-9CC3-83E67AB78A9E}"/>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10" name="ColorBlock">
              <a:extLst>
                <a:ext uri="{FF2B5EF4-FFF2-40B4-BE49-F238E27FC236}">
                  <a16:creationId xmlns:a16="http://schemas.microsoft.com/office/drawing/2014/main" id="{B1A340C0-E581-45C7-A08F-DC1B884A581B}"/>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p:txBody>
        </p:sp>
        <p:sp>
          <p:nvSpPr>
            <p:cNvPr id="11" name="TypeText">
              <a:extLst>
                <a:ext uri="{FF2B5EF4-FFF2-40B4-BE49-F238E27FC236}">
                  <a16:creationId xmlns:a16="http://schemas.microsoft.com/office/drawing/2014/main" id="{766C2218-676E-4C09-B2F6-D410173F8E4B}"/>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DAD1B062-D566-4E77-B995-B75D8E929402}"/>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0.5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994ADF94-7FFE-459B-BCC2-B0A5B495C5EA}"/>
              </a:ext>
            </a:extLst>
          </p:cNvPr>
          <p:cNvPicPr>
            <a:picLocks/>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2182855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Line 19"/>
          <p:cNvSpPr>
            <a:spLocks noChangeShapeType="1"/>
          </p:cNvSpPr>
          <p:nvPr/>
        </p:nvSpPr>
        <p:spPr bwMode="auto">
          <a:xfrm>
            <a:off x="5722938" y="3860800"/>
            <a:ext cx="0" cy="1311275"/>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483" name="灯片编号占位符 3"/>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33B513D3-7A9D-4AA6-A949-E1691DE5E3CC}" type="slidenum">
              <a:rPr lang="en-US" altLang="zh-CN" sz="1200" smtClean="0">
                <a:solidFill>
                  <a:srgbClr val="000000"/>
                </a:solidFill>
                <a:latin typeface="Garamond" pitchFamily="18" charset="0"/>
              </a:rPr>
              <a:pPr algn="r" eaLnBrk="1" hangingPunct="1">
                <a:spcBef>
                  <a:spcPct val="0"/>
                </a:spcBef>
                <a:buClrTx/>
                <a:buSzTx/>
                <a:buFontTx/>
                <a:buNone/>
              </a:pPr>
              <a:t>25</a:t>
            </a:fld>
            <a:endParaRPr lang="en-US" altLang="zh-CN" sz="1200">
              <a:solidFill>
                <a:srgbClr val="000000"/>
              </a:solidFill>
              <a:latin typeface="Garamond" pitchFamily="18" charset="0"/>
            </a:endParaRPr>
          </a:p>
        </p:txBody>
      </p:sp>
      <p:sp>
        <p:nvSpPr>
          <p:cNvPr id="20484"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1D67F392-B9C8-43B7-BBDC-A4286A40C172}" type="slidenum">
              <a:rPr lang="en-US" altLang="zh-CN" sz="1200" smtClean="0">
                <a:solidFill>
                  <a:srgbClr val="000000"/>
                </a:solidFill>
                <a:latin typeface="Garamond" pitchFamily="18" charset="0"/>
              </a:rPr>
              <a:pPr algn="r" eaLnBrk="1" hangingPunct="1">
                <a:spcBef>
                  <a:spcPct val="0"/>
                </a:spcBef>
                <a:buClrTx/>
                <a:buSzTx/>
                <a:buFontTx/>
                <a:buNone/>
              </a:pPr>
              <a:t>25</a:t>
            </a:fld>
            <a:endParaRPr lang="en-US" altLang="zh-CN" sz="1200">
              <a:solidFill>
                <a:srgbClr val="000000"/>
              </a:solidFill>
              <a:latin typeface="Garamond" pitchFamily="18" charset="0"/>
            </a:endParaRPr>
          </a:p>
        </p:txBody>
      </p:sp>
      <p:sp>
        <p:nvSpPr>
          <p:cNvPr id="20486" name="Line 7"/>
          <p:cNvSpPr>
            <a:spLocks noChangeShapeType="1"/>
          </p:cNvSpPr>
          <p:nvPr/>
        </p:nvSpPr>
        <p:spPr bwMode="auto">
          <a:xfrm>
            <a:off x="3795713" y="5461000"/>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13671" name="Line 9"/>
          <p:cNvSpPr>
            <a:spLocks noChangeShapeType="1"/>
          </p:cNvSpPr>
          <p:nvPr/>
        </p:nvSpPr>
        <p:spPr bwMode="auto">
          <a:xfrm>
            <a:off x="4275138" y="3860800"/>
            <a:ext cx="0" cy="1311275"/>
          </a:xfrm>
          <a:prstGeom prst="line">
            <a:avLst/>
          </a:prstGeom>
          <a:noFill/>
          <a:ln w="25400">
            <a:solidFill>
              <a:srgbClr val="CC0000"/>
            </a:solidFill>
            <a:prstDash val="dash"/>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113672" name="Line 15"/>
          <p:cNvSpPr>
            <a:spLocks noChangeShapeType="1"/>
          </p:cNvSpPr>
          <p:nvPr/>
        </p:nvSpPr>
        <p:spPr bwMode="auto">
          <a:xfrm flipH="1">
            <a:off x="3313113" y="3860800"/>
            <a:ext cx="2409825" cy="1296988"/>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489" name="Text Box 18"/>
          <p:cNvSpPr txBox="1">
            <a:spLocks noChangeArrowheads="1"/>
          </p:cNvSpPr>
          <p:nvPr/>
        </p:nvSpPr>
        <p:spPr bwMode="auto">
          <a:xfrm>
            <a:off x="2700338" y="5300663"/>
            <a:ext cx="467995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just" eaLnBrk="1" hangingPunct="1">
              <a:spcBef>
                <a:spcPct val="0"/>
              </a:spcBef>
              <a:buClrTx/>
              <a:buSzTx/>
              <a:buFontTx/>
              <a:buNone/>
            </a:pPr>
            <a:r>
              <a:rPr kumimoji="1" lang="zh-CN" altLang="en-US" sz="1400">
                <a:solidFill>
                  <a:srgbClr val="000000"/>
                </a:solidFill>
                <a:latin typeface="Times New Roman" pitchFamily="18" charset="0"/>
              </a:rPr>
              <a:t>0        1         2         3         4        5          6        7     </a:t>
            </a:r>
            <a:r>
              <a:rPr kumimoji="1" lang="en-US" altLang="zh-CN" sz="1400">
                <a:solidFill>
                  <a:srgbClr val="000000"/>
                </a:solidFill>
                <a:latin typeface="Times New Roman" pitchFamily="18" charset="0"/>
              </a:rPr>
              <a:t>KHz</a:t>
            </a:r>
            <a:endParaRPr kumimoji="1" lang="en-US" altLang="zh-CN" sz="1000">
              <a:solidFill>
                <a:srgbClr val="000000"/>
              </a:solidFill>
              <a:latin typeface="Times New Roman" pitchFamily="18" charset="0"/>
            </a:endParaRPr>
          </a:p>
        </p:txBody>
      </p:sp>
      <p:sp>
        <p:nvSpPr>
          <p:cNvPr id="113674" name="Line 20"/>
          <p:cNvSpPr>
            <a:spLocks noChangeShapeType="1"/>
          </p:cNvSpPr>
          <p:nvPr/>
        </p:nvSpPr>
        <p:spPr bwMode="auto">
          <a:xfrm>
            <a:off x="5722938" y="3860800"/>
            <a:ext cx="2592387" cy="122396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491" name="Line 4"/>
          <p:cNvSpPr>
            <a:spLocks noChangeShapeType="1"/>
          </p:cNvSpPr>
          <p:nvPr/>
        </p:nvSpPr>
        <p:spPr bwMode="auto">
          <a:xfrm flipV="1">
            <a:off x="250825" y="5157788"/>
            <a:ext cx="8496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492" name="Line 5"/>
          <p:cNvSpPr>
            <a:spLocks noChangeShapeType="1"/>
          </p:cNvSpPr>
          <p:nvPr/>
        </p:nvSpPr>
        <p:spPr bwMode="auto">
          <a:xfrm flipV="1">
            <a:off x="2841625" y="3276600"/>
            <a:ext cx="0" cy="1893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493" name="Line 6"/>
          <p:cNvSpPr>
            <a:spLocks noChangeShapeType="1"/>
          </p:cNvSpPr>
          <p:nvPr/>
        </p:nvSpPr>
        <p:spPr bwMode="auto">
          <a:xfrm>
            <a:off x="2843213" y="3860800"/>
            <a:ext cx="2378075" cy="1298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494" name="Line 8"/>
          <p:cNvSpPr>
            <a:spLocks noChangeShapeType="1"/>
          </p:cNvSpPr>
          <p:nvPr/>
        </p:nvSpPr>
        <p:spPr bwMode="auto">
          <a:xfrm>
            <a:off x="3795713" y="5024438"/>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495" name="Line 10"/>
          <p:cNvSpPr>
            <a:spLocks noChangeShapeType="1"/>
          </p:cNvSpPr>
          <p:nvPr/>
        </p:nvSpPr>
        <p:spPr bwMode="auto">
          <a:xfrm>
            <a:off x="4749800" y="5024438"/>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496" name="Line 11"/>
          <p:cNvSpPr>
            <a:spLocks noChangeShapeType="1"/>
          </p:cNvSpPr>
          <p:nvPr/>
        </p:nvSpPr>
        <p:spPr bwMode="auto">
          <a:xfrm>
            <a:off x="5226050" y="5024438"/>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497" name="Line 13"/>
          <p:cNvSpPr>
            <a:spLocks noChangeShapeType="1"/>
          </p:cNvSpPr>
          <p:nvPr/>
        </p:nvSpPr>
        <p:spPr bwMode="auto">
          <a:xfrm>
            <a:off x="6180138" y="5024438"/>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498" name="Line 14"/>
          <p:cNvSpPr>
            <a:spLocks noChangeShapeType="1"/>
          </p:cNvSpPr>
          <p:nvPr/>
        </p:nvSpPr>
        <p:spPr bwMode="auto">
          <a:xfrm>
            <a:off x="3317875" y="5024438"/>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499" name="Line 16"/>
          <p:cNvSpPr>
            <a:spLocks noChangeShapeType="1"/>
          </p:cNvSpPr>
          <p:nvPr/>
        </p:nvSpPr>
        <p:spPr bwMode="auto">
          <a:xfrm>
            <a:off x="2363788" y="5024438"/>
            <a:ext cx="0" cy="14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500" name="Line 22"/>
          <p:cNvSpPr>
            <a:spLocks noChangeShapeType="1"/>
          </p:cNvSpPr>
          <p:nvPr/>
        </p:nvSpPr>
        <p:spPr bwMode="auto">
          <a:xfrm flipH="1">
            <a:off x="322263" y="3860800"/>
            <a:ext cx="2520950"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grpSp>
        <p:nvGrpSpPr>
          <p:cNvPr id="20501" name="Group 24"/>
          <p:cNvGrpSpPr>
            <a:grpSpLocks/>
          </p:cNvGrpSpPr>
          <p:nvPr/>
        </p:nvGrpSpPr>
        <p:grpSpPr bwMode="auto">
          <a:xfrm>
            <a:off x="4283075" y="5013325"/>
            <a:ext cx="1439863" cy="146050"/>
            <a:chOff x="2653" y="3158"/>
            <a:chExt cx="907" cy="92"/>
          </a:xfrm>
        </p:grpSpPr>
        <p:sp>
          <p:nvSpPr>
            <p:cNvPr id="20533" name="Line 15"/>
            <p:cNvSpPr>
              <a:spLocks noChangeShapeType="1"/>
            </p:cNvSpPr>
            <p:nvPr/>
          </p:nvSpPr>
          <p:spPr bwMode="auto">
            <a:xfrm>
              <a:off x="2653" y="3158"/>
              <a:ext cx="0" cy="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534" name="Line 15"/>
            <p:cNvSpPr>
              <a:spLocks noChangeShapeType="1"/>
            </p:cNvSpPr>
            <p:nvPr/>
          </p:nvSpPr>
          <p:spPr bwMode="auto">
            <a:xfrm>
              <a:off x="3560" y="3158"/>
              <a:ext cx="0" cy="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grpSp>
      <p:sp>
        <p:nvSpPr>
          <p:cNvPr id="113691" name="Line 27"/>
          <p:cNvSpPr>
            <a:spLocks noChangeShapeType="1"/>
          </p:cNvSpPr>
          <p:nvPr/>
        </p:nvSpPr>
        <p:spPr bwMode="auto">
          <a:xfrm>
            <a:off x="2843213" y="3860800"/>
            <a:ext cx="1439862" cy="792163"/>
          </a:xfrm>
          <a:prstGeom prst="line">
            <a:avLst/>
          </a:prstGeom>
          <a:noFill/>
          <a:ln w="254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3600">
              <a:solidFill>
                <a:srgbClr val="000000"/>
              </a:solidFill>
              <a:latin typeface="Arial" charset="0"/>
              <a:ea typeface="宋体" charset="-122"/>
            </a:endParaRPr>
          </a:p>
        </p:txBody>
      </p:sp>
      <p:sp>
        <p:nvSpPr>
          <p:cNvPr id="113692" name="Line 28"/>
          <p:cNvSpPr>
            <a:spLocks noChangeShapeType="1"/>
          </p:cNvSpPr>
          <p:nvPr/>
        </p:nvSpPr>
        <p:spPr bwMode="auto">
          <a:xfrm>
            <a:off x="4283075" y="4652963"/>
            <a:ext cx="936625" cy="504825"/>
          </a:xfrm>
          <a:prstGeom prst="line">
            <a:avLst/>
          </a:prstGeom>
          <a:noFill/>
          <a:ln w="254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3600">
              <a:solidFill>
                <a:srgbClr val="000000"/>
              </a:solidFill>
              <a:latin typeface="Arial" charset="0"/>
              <a:ea typeface="宋体" charset="-122"/>
            </a:endParaRPr>
          </a:p>
        </p:txBody>
      </p:sp>
      <p:sp>
        <p:nvSpPr>
          <p:cNvPr id="113693" name="Line 29"/>
          <p:cNvSpPr>
            <a:spLocks noChangeShapeType="1"/>
          </p:cNvSpPr>
          <p:nvPr/>
        </p:nvSpPr>
        <p:spPr bwMode="auto">
          <a:xfrm flipV="1">
            <a:off x="3275013" y="4652963"/>
            <a:ext cx="1008062" cy="504825"/>
          </a:xfrm>
          <a:prstGeom prst="line">
            <a:avLst/>
          </a:prstGeom>
          <a:noFill/>
          <a:ln w="254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3600">
              <a:solidFill>
                <a:srgbClr val="000000"/>
              </a:solidFill>
              <a:latin typeface="Arial" charset="0"/>
              <a:ea typeface="宋体" charset="-122"/>
            </a:endParaRPr>
          </a:p>
        </p:txBody>
      </p:sp>
      <p:sp>
        <p:nvSpPr>
          <p:cNvPr id="20505" name="Rectangle 3"/>
          <p:cNvSpPr>
            <a:spLocks noChangeArrowheads="1"/>
          </p:cNvSpPr>
          <p:nvPr/>
        </p:nvSpPr>
        <p:spPr bwMode="auto">
          <a:xfrm>
            <a:off x="468313" y="1196975"/>
            <a:ext cx="8507412"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just" eaLnBrk="1" hangingPunct="1">
              <a:lnSpc>
                <a:spcPct val="90000"/>
              </a:lnSpc>
              <a:buClr>
                <a:srgbClr val="CC9900"/>
              </a:buClr>
              <a:buFont typeface="Wingdings" pitchFamily="2" charset="2"/>
              <a:buNone/>
            </a:pPr>
            <a:r>
              <a:rPr lang="en-US" altLang="zh-CN" sz="2700" b="1" dirty="0">
                <a:solidFill>
                  <a:srgbClr val="CC0000"/>
                </a:solidFill>
              </a:rPr>
              <a:t>【</a:t>
            </a:r>
            <a:r>
              <a:rPr lang="zh-CN" altLang="en-US" sz="2700" b="1" dirty="0">
                <a:solidFill>
                  <a:srgbClr val="CC0000"/>
                </a:solidFill>
              </a:rPr>
              <a:t>课堂练习</a:t>
            </a:r>
            <a:r>
              <a:rPr lang="en-US" altLang="zh-CN" sz="2700" b="1" dirty="0">
                <a:solidFill>
                  <a:srgbClr val="CC0000"/>
                </a:solidFill>
              </a:rPr>
              <a:t>2】</a:t>
            </a:r>
            <a:endParaRPr lang="zh-CN" altLang="en-US" sz="2700" b="1" dirty="0">
              <a:solidFill>
                <a:srgbClr val="CC0000"/>
              </a:solidFill>
            </a:endParaRPr>
          </a:p>
          <a:p>
            <a:pPr algn="just" eaLnBrk="1" hangingPunct="1">
              <a:lnSpc>
                <a:spcPct val="90000"/>
              </a:lnSpc>
              <a:buClr>
                <a:srgbClr val="CC9900"/>
              </a:buClr>
              <a:buFont typeface="Wingdings" pitchFamily="2" charset="2"/>
              <a:buNone/>
            </a:pPr>
            <a:r>
              <a:rPr lang="zh-CN" altLang="en-US" sz="2700" b="1" dirty="0">
                <a:solidFill>
                  <a:srgbClr val="000000"/>
                </a:solidFill>
              </a:rPr>
              <a:t>设模拟音频信号高频截至频率为</a:t>
            </a:r>
            <a:r>
              <a:rPr lang="en-US" altLang="zh-CN" sz="2700" b="1" dirty="0">
                <a:solidFill>
                  <a:srgbClr val="000000"/>
                </a:solidFill>
              </a:rPr>
              <a:t>5kHz,</a:t>
            </a:r>
            <a:r>
              <a:rPr lang="zh-CN" altLang="en-US" sz="2700" b="1" dirty="0">
                <a:solidFill>
                  <a:srgbClr val="000000"/>
                </a:solidFill>
              </a:rPr>
              <a:t>抽样频率为6</a:t>
            </a:r>
            <a:r>
              <a:rPr lang="en-US" altLang="zh-CN" sz="2700" b="1" dirty="0">
                <a:solidFill>
                  <a:srgbClr val="000000"/>
                </a:solidFill>
              </a:rPr>
              <a:t>kHz</a:t>
            </a:r>
            <a:r>
              <a:rPr lang="zh-CN" altLang="en-US" sz="2700" b="1" dirty="0">
                <a:solidFill>
                  <a:srgbClr val="000000"/>
                </a:solidFill>
              </a:rPr>
              <a:t>。</a:t>
            </a:r>
            <a:endParaRPr lang="en-US" altLang="zh-CN" sz="2700" b="1" dirty="0">
              <a:solidFill>
                <a:srgbClr val="000000"/>
              </a:solidFill>
            </a:endParaRPr>
          </a:p>
          <a:p>
            <a:pPr algn="just" eaLnBrk="1" hangingPunct="1">
              <a:lnSpc>
                <a:spcPct val="90000"/>
              </a:lnSpc>
              <a:buClr>
                <a:srgbClr val="CC9900"/>
              </a:buClr>
              <a:buFont typeface="Wingdings" pitchFamily="2" charset="2"/>
              <a:buNone/>
            </a:pPr>
            <a:r>
              <a:rPr lang="zh-CN" altLang="en-US" sz="2700" b="1" dirty="0">
                <a:solidFill>
                  <a:srgbClr val="000000"/>
                </a:solidFill>
              </a:rPr>
              <a:t>问题：</a:t>
            </a:r>
          </a:p>
          <a:p>
            <a:pPr algn="just" eaLnBrk="1" hangingPunct="1">
              <a:lnSpc>
                <a:spcPct val="90000"/>
              </a:lnSpc>
              <a:buClr>
                <a:srgbClr val="CC9900"/>
              </a:buClr>
              <a:buFont typeface="Wingdings" pitchFamily="2" charset="2"/>
              <a:buNone/>
            </a:pPr>
            <a:r>
              <a:rPr lang="zh-CN" altLang="en-US" sz="2700" b="1" dirty="0">
                <a:solidFill>
                  <a:srgbClr val="000000"/>
                </a:solidFill>
              </a:rPr>
              <a:t>抽样后信号频谱与原信号频谱在</a:t>
            </a:r>
            <a:r>
              <a:rPr lang="en-US" altLang="zh-CN" sz="2700" b="1" dirty="0">
                <a:solidFill>
                  <a:srgbClr val="000000"/>
                </a:solidFill>
              </a:rPr>
              <a:t>2kHz</a:t>
            </a:r>
            <a:r>
              <a:rPr lang="zh-CN" altLang="en-US" sz="2700" b="1" dirty="0">
                <a:solidFill>
                  <a:srgbClr val="000000"/>
                </a:solidFill>
              </a:rPr>
              <a:t>处有什么差异？</a:t>
            </a:r>
          </a:p>
        </p:txBody>
      </p:sp>
      <p:sp>
        <p:nvSpPr>
          <p:cNvPr id="113704" name="Line 9"/>
          <p:cNvSpPr>
            <a:spLocks noChangeShapeType="1"/>
          </p:cNvSpPr>
          <p:nvPr/>
        </p:nvSpPr>
        <p:spPr bwMode="auto">
          <a:xfrm>
            <a:off x="3779838" y="4365625"/>
            <a:ext cx="0" cy="806450"/>
          </a:xfrm>
          <a:prstGeom prst="line">
            <a:avLst/>
          </a:prstGeom>
          <a:noFill/>
          <a:ln w="25400">
            <a:solidFill>
              <a:srgbClr val="CC0000"/>
            </a:solidFill>
            <a:prstDash val="dash"/>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grpSp>
        <p:nvGrpSpPr>
          <p:cNvPr id="113708" name="Group 44"/>
          <p:cNvGrpSpPr>
            <a:grpSpLocks/>
          </p:cNvGrpSpPr>
          <p:nvPr/>
        </p:nvGrpSpPr>
        <p:grpSpPr bwMode="auto">
          <a:xfrm>
            <a:off x="2843213" y="3860800"/>
            <a:ext cx="1439862" cy="215900"/>
            <a:chOff x="1746" y="2432"/>
            <a:chExt cx="907" cy="136"/>
          </a:xfrm>
        </p:grpSpPr>
        <p:sp>
          <p:nvSpPr>
            <p:cNvPr id="20531" name="Line 42"/>
            <p:cNvSpPr>
              <a:spLocks noChangeShapeType="1"/>
            </p:cNvSpPr>
            <p:nvPr/>
          </p:nvSpPr>
          <p:spPr bwMode="auto">
            <a:xfrm>
              <a:off x="1746" y="2432"/>
              <a:ext cx="272" cy="1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3600">
                <a:solidFill>
                  <a:srgbClr val="000000"/>
                </a:solidFill>
                <a:latin typeface="Arial" charset="0"/>
                <a:ea typeface="宋体" charset="-122"/>
              </a:endParaRPr>
            </a:p>
          </p:txBody>
        </p:sp>
        <p:sp>
          <p:nvSpPr>
            <p:cNvPr id="20532" name="Line 43"/>
            <p:cNvSpPr>
              <a:spLocks noChangeShapeType="1"/>
            </p:cNvSpPr>
            <p:nvPr/>
          </p:nvSpPr>
          <p:spPr bwMode="auto">
            <a:xfrm>
              <a:off x="2018" y="2568"/>
              <a:ext cx="63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3600">
                <a:solidFill>
                  <a:srgbClr val="000000"/>
                </a:solidFill>
                <a:latin typeface="Arial" charset="0"/>
                <a:ea typeface="宋体" charset="-122"/>
              </a:endParaRPr>
            </a:p>
          </p:txBody>
        </p:sp>
      </p:grpSp>
      <p:sp>
        <p:nvSpPr>
          <p:cNvPr id="113709" name="Rectangle 6"/>
          <p:cNvSpPr>
            <a:spLocks noChangeArrowheads="1"/>
          </p:cNvSpPr>
          <p:nvPr/>
        </p:nvSpPr>
        <p:spPr bwMode="auto">
          <a:xfrm>
            <a:off x="490538" y="6308725"/>
            <a:ext cx="5810250" cy="420688"/>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lnSpc>
                <a:spcPct val="90000"/>
              </a:lnSpc>
              <a:buClrTx/>
              <a:buSzTx/>
              <a:buFont typeface="Wingdings" pitchFamily="2" charset="2"/>
              <a:buNone/>
            </a:pPr>
            <a:r>
              <a:rPr lang="zh-CN" altLang="en-US" sz="2400" b="1">
                <a:solidFill>
                  <a:srgbClr val="CC0000"/>
                </a:solidFill>
                <a:latin typeface="宋体" charset="-122"/>
              </a:rPr>
              <a:t>思考：</a:t>
            </a:r>
            <a:r>
              <a:rPr lang="zh-CN" altLang="en-US" sz="2400" b="1">
                <a:solidFill>
                  <a:srgbClr val="000000"/>
                </a:solidFill>
                <a:latin typeface="宋体" charset="-122"/>
              </a:rPr>
              <a:t>混叠对音频质量会产生什么影响？</a:t>
            </a:r>
            <a:endParaRPr lang="en-US" altLang="zh-CN" sz="2400">
              <a:solidFill>
                <a:srgbClr val="000000"/>
              </a:solidFill>
              <a:latin typeface="宋体" charset="-122"/>
            </a:endParaRPr>
          </a:p>
        </p:txBody>
      </p:sp>
      <p:grpSp>
        <p:nvGrpSpPr>
          <p:cNvPr id="113717" name="Group 53"/>
          <p:cNvGrpSpPr>
            <a:grpSpLocks/>
          </p:cNvGrpSpPr>
          <p:nvPr/>
        </p:nvGrpSpPr>
        <p:grpSpPr bwMode="auto">
          <a:xfrm>
            <a:off x="322263" y="3860800"/>
            <a:ext cx="7993062" cy="215900"/>
            <a:chOff x="158" y="2432"/>
            <a:chExt cx="5035" cy="136"/>
          </a:xfrm>
        </p:grpSpPr>
        <p:sp>
          <p:nvSpPr>
            <p:cNvPr id="20525" name="Line 46"/>
            <p:cNvSpPr>
              <a:spLocks noChangeShapeType="1"/>
            </p:cNvSpPr>
            <p:nvPr/>
          </p:nvSpPr>
          <p:spPr bwMode="auto">
            <a:xfrm>
              <a:off x="2653" y="2568"/>
              <a:ext cx="681" cy="0"/>
            </a:xfrm>
            <a:prstGeom prst="line">
              <a:avLst/>
            </a:prstGeom>
            <a:noFill/>
            <a:ln w="381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3600">
                <a:solidFill>
                  <a:srgbClr val="000000"/>
                </a:solidFill>
                <a:latin typeface="Arial" charset="0"/>
                <a:ea typeface="宋体" charset="-122"/>
              </a:endParaRPr>
            </a:p>
          </p:txBody>
        </p:sp>
        <p:sp>
          <p:nvSpPr>
            <p:cNvPr id="20526" name="Line 47"/>
            <p:cNvSpPr>
              <a:spLocks noChangeShapeType="1"/>
            </p:cNvSpPr>
            <p:nvPr/>
          </p:nvSpPr>
          <p:spPr bwMode="auto">
            <a:xfrm flipV="1">
              <a:off x="3334" y="2432"/>
              <a:ext cx="226" cy="136"/>
            </a:xfrm>
            <a:prstGeom prst="line">
              <a:avLst/>
            </a:prstGeom>
            <a:noFill/>
            <a:ln w="381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3600">
                <a:solidFill>
                  <a:srgbClr val="000000"/>
                </a:solidFill>
                <a:latin typeface="Arial" charset="0"/>
                <a:ea typeface="宋体" charset="-122"/>
              </a:endParaRPr>
            </a:p>
          </p:txBody>
        </p:sp>
        <p:sp>
          <p:nvSpPr>
            <p:cNvPr id="20527" name="Line 49"/>
            <p:cNvSpPr>
              <a:spLocks noChangeShapeType="1"/>
            </p:cNvSpPr>
            <p:nvPr/>
          </p:nvSpPr>
          <p:spPr bwMode="auto">
            <a:xfrm>
              <a:off x="3560" y="2432"/>
              <a:ext cx="272" cy="136"/>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3600">
                <a:solidFill>
                  <a:srgbClr val="000000"/>
                </a:solidFill>
                <a:latin typeface="Arial" charset="0"/>
                <a:ea typeface="宋体" charset="-122"/>
              </a:endParaRPr>
            </a:p>
          </p:txBody>
        </p:sp>
        <p:sp>
          <p:nvSpPr>
            <p:cNvPr id="20528" name="Line 50"/>
            <p:cNvSpPr>
              <a:spLocks noChangeShapeType="1"/>
            </p:cNvSpPr>
            <p:nvPr/>
          </p:nvSpPr>
          <p:spPr bwMode="auto">
            <a:xfrm>
              <a:off x="3832" y="2568"/>
              <a:ext cx="1361" cy="0"/>
            </a:xfrm>
            <a:prstGeom prst="line">
              <a:avLst/>
            </a:prstGeom>
            <a:noFill/>
            <a:ln w="381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3600">
                <a:solidFill>
                  <a:srgbClr val="000000"/>
                </a:solidFill>
                <a:latin typeface="Arial" charset="0"/>
                <a:ea typeface="宋体" charset="-122"/>
              </a:endParaRPr>
            </a:p>
          </p:txBody>
        </p:sp>
        <p:sp>
          <p:nvSpPr>
            <p:cNvPr id="20529" name="Line 51"/>
            <p:cNvSpPr>
              <a:spLocks noChangeShapeType="1"/>
            </p:cNvSpPr>
            <p:nvPr/>
          </p:nvSpPr>
          <p:spPr bwMode="auto">
            <a:xfrm>
              <a:off x="158" y="2568"/>
              <a:ext cx="1362" cy="0"/>
            </a:xfrm>
            <a:prstGeom prst="line">
              <a:avLst/>
            </a:prstGeom>
            <a:noFill/>
            <a:ln w="381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3600">
                <a:solidFill>
                  <a:srgbClr val="000000"/>
                </a:solidFill>
                <a:latin typeface="Arial" charset="0"/>
                <a:ea typeface="宋体" charset="-122"/>
              </a:endParaRPr>
            </a:p>
          </p:txBody>
        </p:sp>
        <p:sp>
          <p:nvSpPr>
            <p:cNvPr id="20530" name="Line 52"/>
            <p:cNvSpPr>
              <a:spLocks noChangeShapeType="1"/>
            </p:cNvSpPr>
            <p:nvPr/>
          </p:nvSpPr>
          <p:spPr bwMode="auto">
            <a:xfrm flipV="1">
              <a:off x="1520" y="2432"/>
              <a:ext cx="226" cy="136"/>
            </a:xfrm>
            <a:prstGeom prst="line">
              <a:avLst/>
            </a:prstGeom>
            <a:noFill/>
            <a:ln w="381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3600">
                <a:solidFill>
                  <a:srgbClr val="000000"/>
                </a:solidFill>
                <a:latin typeface="Arial" charset="0"/>
                <a:ea typeface="宋体" charset="-122"/>
              </a:endParaRPr>
            </a:p>
          </p:txBody>
        </p:sp>
      </p:grpSp>
      <p:grpSp>
        <p:nvGrpSpPr>
          <p:cNvPr id="113720" name="Group 56"/>
          <p:cNvGrpSpPr>
            <a:grpSpLocks/>
          </p:cNvGrpSpPr>
          <p:nvPr/>
        </p:nvGrpSpPr>
        <p:grpSpPr bwMode="auto">
          <a:xfrm>
            <a:off x="3706813" y="4005263"/>
            <a:ext cx="144462" cy="1152525"/>
            <a:chOff x="2290" y="2523"/>
            <a:chExt cx="91" cy="726"/>
          </a:xfrm>
        </p:grpSpPr>
        <p:sp>
          <p:nvSpPr>
            <p:cNvPr id="20523" name="Line 54"/>
            <p:cNvSpPr>
              <a:spLocks noChangeShapeType="1"/>
            </p:cNvSpPr>
            <p:nvPr/>
          </p:nvSpPr>
          <p:spPr bwMode="auto">
            <a:xfrm flipV="1">
              <a:off x="2336" y="2568"/>
              <a:ext cx="0" cy="681"/>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3600">
                <a:solidFill>
                  <a:srgbClr val="000000"/>
                </a:solidFill>
                <a:latin typeface="Arial" charset="0"/>
                <a:ea typeface="宋体" charset="-122"/>
              </a:endParaRPr>
            </a:p>
          </p:txBody>
        </p:sp>
        <p:sp>
          <p:nvSpPr>
            <p:cNvPr id="20524" name="Oval 55"/>
            <p:cNvSpPr>
              <a:spLocks noChangeArrowheads="1"/>
            </p:cNvSpPr>
            <p:nvPr/>
          </p:nvSpPr>
          <p:spPr bwMode="auto">
            <a:xfrm>
              <a:off x="2290" y="2523"/>
              <a:ext cx="91" cy="91"/>
            </a:xfrm>
            <a:prstGeom prst="ellipse">
              <a:avLst/>
            </a:prstGeom>
            <a:solidFill>
              <a:srgbClr val="0000CC"/>
            </a:solidFill>
            <a:ln w="38100">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3600">
                <a:solidFill>
                  <a:srgbClr val="000000"/>
                </a:solidFill>
              </a:endParaRPr>
            </a:p>
          </p:txBody>
        </p:sp>
      </p:grpSp>
      <p:grpSp>
        <p:nvGrpSpPr>
          <p:cNvPr id="113723" name="Group 59"/>
          <p:cNvGrpSpPr>
            <a:grpSpLocks/>
          </p:cNvGrpSpPr>
          <p:nvPr/>
        </p:nvGrpSpPr>
        <p:grpSpPr bwMode="auto">
          <a:xfrm>
            <a:off x="2843213" y="4292600"/>
            <a:ext cx="1009650" cy="288925"/>
            <a:chOff x="1746" y="2704"/>
            <a:chExt cx="635" cy="182"/>
          </a:xfrm>
        </p:grpSpPr>
        <p:sp>
          <p:nvSpPr>
            <p:cNvPr id="20521" name="Rectangle 57"/>
            <p:cNvSpPr>
              <a:spLocks noChangeArrowheads="1"/>
            </p:cNvSpPr>
            <p:nvPr/>
          </p:nvSpPr>
          <p:spPr bwMode="auto">
            <a:xfrm>
              <a:off x="1746" y="2705"/>
              <a:ext cx="544"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lang="en-US" altLang="zh-CN" sz="1600" b="1">
                  <a:solidFill>
                    <a:srgbClr val="CC0000"/>
                  </a:solidFill>
                </a:rPr>
                <a:t>2kHz</a:t>
              </a:r>
              <a:r>
                <a:rPr lang="zh-CN" altLang="en-US" sz="1600" b="1">
                  <a:solidFill>
                    <a:srgbClr val="CC0000"/>
                  </a:solidFill>
                </a:rPr>
                <a:t>成分</a:t>
              </a:r>
            </a:p>
          </p:txBody>
        </p:sp>
        <p:sp>
          <p:nvSpPr>
            <p:cNvPr id="20522" name="Oval 58"/>
            <p:cNvSpPr>
              <a:spLocks noChangeArrowheads="1"/>
            </p:cNvSpPr>
            <p:nvPr/>
          </p:nvSpPr>
          <p:spPr bwMode="auto">
            <a:xfrm>
              <a:off x="2290" y="2704"/>
              <a:ext cx="91" cy="91"/>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3600">
                <a:solidFill>
                  <a:srgbClr val="000000"/>
                </a:solidFill>
              </a:endParaRPr>
            </a:p>
          </p:txBody>
        </p:sp>
      </p:grpSp>
      <p:grpSp>
        <p:nvGrpSpPr>
          <p:cNvPr id="113725" name="Group 61"/>
          <p:cNvGrpSpPr>
            <a:grpSpLocks/>
          </p:cNvGrpSpPr>
          <p:nvPr/>
        </p:nvGrpSpPr>
        <p:grpSpPr bwMode="auto">
          <a:xfrm>
            <a:off x="3025775" y="4581525"/>
            <a:ext cx="1762125" cy="590550"/>
            <a:chOff x="1882" y="2886"/>
            <a:chExt cx="1065" cy="372"/>
          </a:xfrm>
        </p:grpSpPr>
        <p:grpSp>
          <p:nvGrpSpPr>
            <p:cNvPr id="20515" name="Group 33"/>
            <p:cNvGrpSpPr>
              <a:grpSpLocks/>
            </p:cNvGrpSpPr>
            <p:nvPr/>
          </p:nvGrpSpPr>
          <p:grpSpPr bwMode="auto">
            <a:xfrm>
              <a:off x="1882" y="2886"/>
              <a:ext cx="1065" cy="372"/>
              <a:chOff x="1837" y="2931"/>
              <a:chExt cx="1134" cy="327"/>
            </a:xfrm>
          </p:grpSpPr>
          <p:sp>
            <p:nvSpPr>
              <p:cNvPr id="20517" name="Line 9"/>
              <p:cNvSpPr>
                <a:spLocks noChangeShapeType="1"/>
              </p:cNvSpPr>
              <p:nvPr/>
            </p:nvSpPr>
            <p:spPr bwMode="auto">
              <a:xfrm>
                <a:off x="2336" y="3113"/>
                <a:ext cx="0" cy="145"/>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sp>
            <p:nvSpPr>
              <p:cNvPr id="20518" name="Rectangle 35"/>
              <p:cNvSpPr>
                <a:spLocks noChangeArrowheads="1"/>
              </p:cNvSpPr>
              <p:nvPr/>
            </p:nvSpPr>
            <p:spPr bwMode="auto">
              <a:xfrm>
                <a:off x="1837" y="2931"/>
                <a:ext cx="408"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lang="en-US" altLang="zh-CN" sz="1600" b="1">
                    <a:solidFill>
                      <a:srgbClr val="009900"/>
                    </a:solidFill>
                  </a:rPr>
                  <a:t>4kHz</a:t>
                </a:r>
                <a:r>
                  <a:rPr lang="zh-CN" altLang="en-US" sz="1600" b="1">
                    <a:solidFill>
                      <a:srgbClr val="009900"/>
                    </a:solidFill>
                  </a:rPr>
                  <a:t>成分</a:t>
                </a:r>
              </a:p>
            </p:txBody>
          </p:sp>
          <p:sp>
            <p:nvSpPr>
              <p:cNvPr id="20519" name="Line 36"/>
              <p:cNvSpPr>
                <a:spLocks noChangeShapeType="1"/>
              </p:cNvSpPr>
              <p:nvPr/>
            </p:nvSpPr>
            <p:spPr bwMode="auto">
              <a:xfrm>
                <a:off x="2336" y="3113"/>
                <a:ext cx="635" cy="0"/>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3600">
                  <a:solidFill>
                    <a:srgbClr val="000000"/>
                  </a:solidFill>
                  <a:latin typeface="Arial" charset="0"/>
                  <a:ea typeface="宋体" charset="-122"/>
                </a:endParaRPr>
              </a:p>
            </p:txBody>
          </p:sp>
          <p:sp>
            <p:nvSpPr>
              <p:cNvPr id="20520" name="Line 9"/>
              <p:cNvSpPr>
                <a:spLocks noChangeShapeType="1"/>
              </p:cNvSpPr>
              <p:nvPr/>
            </p:nvSpPr>
            <p:spPr bwMode="auto">
              <a:xfrm>
                <a:off x="2971" y="3104"/>
                <a:ext cx="0" cy="145"/>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pPr eaLnBrk="1" hangingPunct="1"/>
                <a:endParaRPr lang="zh-CN" altLang="en-US" sz="3600">
                  <a:solidFill>
                    <a:srgbClr val="000000"/>
                  </a:solidFill>
                  <a:latin typeface="Arial" charset="0"/>
                  <a:ea typeface="宋体" charset="-122"/>
                </a:endParaRPr>
              </a:p>
            </p:txBody>
          </p:sp>
        </p:grpSp>
        <p:sp>
          <p:nvSpPr>
            <p:cNvPr id="20516" name="Oval 60"/>
            <p:cNvSpPr>
              <a:spLocks noChangeArrowheads="1"/>
            </p:cNvSpPr>
            <p:nvPr/>
          </p:nvSpPr>
          <p:spPr bwMode="auto">
            <a:xfrm>
              <a:off x="2290" y="3022"/>
              <a:ext cx="91" cy="91"/>
            </a:xfrm>
            <a:prstGeom prst="ellipse">
              <a:avLst/>
            </a:prstGeom>
            <a:solidFill>
              <a:srgbClr val="009900"/>
            </a:solidFill>
            <a:ln w="952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3600">
                <a:solidFill>
                  <a:srgbClr val="000000"/>
                </a:solidFill>
              </a:endParaRPr>
            </a:p>
          </p:txBody>
        </p:sp>
      </p:grpSp>
      <p:graphicFrame>
        <p:nvGraphicFramePr>
          <p:cNvPr id="20513" name="对象 1"/>
          <p:cNvGraphicFramePr>
            <a:graphicFrameLocks noChangeAspect="1"/>
          </p:cNvGraphicFramePr>
          <p:nvPr/>
        </p:nvGraphicFramePr>
        <p:xfrm>
          <a:off x="2039938" y="3089275"/>
          <a:ext cx="647700" cy="373063"/>
        </p:xfrm>
        <a:graphic>
          <a:graphicData uri="http://schemas.openxmlformats.org/presentationml/2006/ole">
            <mc:AlternateContent xmlns:mc="http://schemas.openxmlformats.org/markup-compatibility/2006">
              <mc:Choice xmlns:v="urn:schemas-microsoft-com:vml" Requires="v">
                <p:oleObj spid="_x0000_s66087" name="公式" r:id="rId5" imgW="393529" imgH="228501" progId="Equation.3">
                  <p:embed/>
                </p:oleObj>
              </mc:Choice>
              <mc:Fallback>
                <p:oleObj name="公式" r:id="rId5" imgW="393529"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9938" y="3089275"/>
                        <a:ext cx="6477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14" name="对象 2"/>
          <p:cNvGraphicFramePr>
            <a:graphicFrameLocks noChangeAspect="1"/>
          </p:cNvGraphicFramePr>
          <p:nvPr/>
        </p:nvGraphicFramePr>
        <p:xfrm>
          <a:off x="8747125" y="5038725"/>
          <a:ext cx="317500" cy="415925"/>
        </p:xfrm>
        <a:graphic>
          <a:graphicData uri="http://schemas.openxmlformats.org/presentationml/2006/ole">
            <mc:AlternateContent xmlns:mc="http://schemas.openxmlformats.org/markup-compatibility/2006">
              <mc:Choice xmlns:v="urn:schemas-microsoft-com:vml" Requires="v">
                <p:oleObj spid="_x0000_s66088" name="公式" r:id="rId7" imgW="152268" imgH="203024" progId="Equation.3">
                  <p:embed/>
                </p:oleObj>
              </mc:Choice>
              <mc:Fallback>
                <p:oleObj name="公式" r:id="rId7" imgW="152268"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47125" y="5038725"/>
                        <a:ext cx="3175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 name="Rectangle 2"/>
          <p:cNvSpPr>
            <a:spLocks noChangeArrowheads="1"/>
          </p:cNvSpPr>
          <p:nvPr/>
        </p:nvSpPr>
        <p:spPr bwMode="auto">
          <a:xfrm>
            <a:off x="457200" y="3508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r>
              <a:rPr kumimoji="1" lang="zh-CN" altLang="en-US" sz="4000" dirty="0">
                <a:solidFill>
                  <a:srgbClr val="0000FF"/>
                </a:solidFill>
                <a:latin typeface="隶书" panose="02010509060101010101" pitchFamily="49" charset="-122"/>
                <a:ea typeface="隶书" panose="02010509060101010101" pitchFamily="49" charset="-122"/>
                <a:cs typeface="黑体" charset="0"/>
                <a:sym typeface="Times New Roman" panose="02020603050405020304" pitchFamily="18" charset="0"/>
              </a:rPr>
              <a:t>采样与混叠</a:t>
            </a:r>
          </a:p>
        </p:txBody>
      </p:sp>
    </p:spTree>
    <p:custDataLst>
      <p:tags r:id="rId2"/>
    </p:custDataLst>
    <p:extLst>
      <p:ext uri="{BB962C8B-B14F-4D97-AF65-F5344CB8AC3E}">
        <p14:creationId xmlns:p14="http://schemas.microsoft.com/office/powerpoint/2010/main" val="33844436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72"/>
                                        </p:tgtEl>
                                        <p:attrNameLst>
                                          <p:attrName>style.visibility</p:attrName>
                                        </p:attrNameLst>
                                      </p:cBhvr>
                                      <p:to>
                                        <p:strVal val="visible"/>
                                      </p:to>
                                    </p:set>
                                    <p:animEffect transition="in" filter="blinds(horizontal)">
                                      <p:cBhvr>
                                        <p:cTn id="7" dur="500"/>
                                        <p:tgtEl>
                                          <p:spTgt spid="1136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3674"/>
                                        </p:tgtEl>
                                        <p:attrNameLst>
                                          <p:attrName>style.visibility</p:attrName>
                                        </p:attrNameLst>
                                      </p:cBhvr>
                                      <p:to>
                                        <p:strVal val="visible"/>
                                      </p:to>
                                    </p:set>
                                    <p:animEffect transition="in" filter="blinds(horizontal)">
                                      <p:cBhvr>
                                        <p:cTn id="10" dur="500"/>
                                        <p:tgtEl>
                                          <p:spTgt spid="11367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3666"/>
                                        </p:tgtEl>
                                        <p:attrNameLst>
                                          <p:attrName>style.visibility</p:attrName>
                                        </p:attrNameLst>
                                      </p:cBhvr>
                                      <p:to>
                                        <p:strVal val="visible"/>
                                      </p:to>
                                    </p:set>
                                    <p:animEffect transition="in" filter="blinds(horizontal)">
                                      <p:cBhvr>
                                        <p:cTn id="13" dur="500"/>
                                        <p:tgtEl>
                                          <p:spTgt spid="1136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3671"/>
                                        </p:tgtEl>
                                        <p:attrNameLst>
                                          <p:attrName>style.visibility</p:attrName>
                                        </p:attrNameLst>
                                      </p:cBhvr>
                                      <p:to>
                                        <p:strVal val="visible"/>
                                      </p:to>
                                    </p:set>
                                    <p:animEffect transition="in" filter="blinds(horizontal)">
                                      <p:cBhvr>
                                        <p:cTn id="18" dur="500"/>
                                        <p:tgtEl>
                                          <p:spTgt spid="1136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3691"/>
                                        </p:tgtEl>
                                        <p:attrNameLst>
                                          <p:attrName>style.visibility</p:attrName>
                                        </p:attrNameLst>
                                      </p:cBhvr>
                                      <p:to>
                                        <p:strVal val="visible"/>
                                      </p:to>
                                    </p:set>
                                    <p:animEffect transition="in" filter="blinds(horizontal)">
                                      <p:cBhvr>
                                        <p:cTn id="23" dur="500"/>
                                        <p:tgtEl>
                                          <p:spTgt spid="1136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3692"/>
                                        </p:tgtEl>
                                        <p:attrNameLst>
                                          <p:attrName>style.visibility</p:attrName>
                                        </p:attrNameLst>
                                      </p:cBhvr>
                                      <p:to>
                                        <p:strVal val="visible"/>
                                      </p:to>
                                    </p:set>
                                    <p:animEffect transition="in" filter="blinds(horizontal)">
                                      <p:cBhvr>
                                        <p:cTn id="28" dur="500"/>
                                        <p:tgtEl>
                                          <p:spTgt spid="113692"/>
                                        </p:tgtEl>
                                      </p:cBhvr>
                                    </p:animEffect>
                                  </p:childTnLst>
                                </p:cTn>
                              </p:par>
                              <p:par>
                                <p:cTn id="29" presetID="35" presetClass="emph" presetSubtype="0" fill="hold" grpId="1" nodeType="withEffect">
                                  <p:stCondLst>
                                    <p:cond delay="0"/>
                                  </p:stCondLst>
                                  <p:childTnLst>
                                    <p:anim calcmode="discrete" valueType="str">
                                      <p:cBhvr>
                                        <p:cTn id="30" dur="1000" fill="hold"/>
                                        <p:tgtEl>
                                          <p:spTgt spid="113692"/>
                                        </p:tgtEl>
                                        <p:attrNameLst>
                                          <p:attrName>style.visibility</p:attrName>
                                        </p:attrNameLst>
                                      </p:cBhvr>
                                      <p:tavLst>
                                        <p:tav tm="0">
                                          <p:val>
                                            <p:strVal val="hidden"/>
                                          </p:val>
                                        </p:tav>
                                        <p:tav tm="50000">
                                          <p:val>
                                            <p:strVal val="visible"/>
                                          </p:val>
                                        </p:tav>
                                      </p:tavLst>
                                    </p:anim>
                                  </p:childTnLst>
                                </p:cTn>
                              </p:par>
                              <p:par>
                                <p:cTn id="31" presetID="35" presetClass="emph" presetSubtype="0" fill="hold" grpId="2" nodeType="withEffect">
                                  <p:stCondLst>
                                    <p:cond delay="0"/>
                                  </p:stCondLst>
                                  <p:childTnLst>
                                    <p:anim calcmode="discrete" valueType="str">
                                      <p:cBhvr>
                                        <p:cTn id="32" dur="1000" fill="hold"/>
                                        <p:tgtEl>
                                          <p:spTgt spid="113692"/>
                                        </p:tgtEl>
                                        <p:attrNameLst>
                                          <p:attrName>style.visibility</p:attrName>
                                        </p:attrNameLst>
                                      </p:cBhvr>
                                      <p:tavLst>
                                        <p:tav tm="0">
                                          <p:val>
                                            <p:strVal val="hidden"/>
                                          </p:val>
                                        </p:tav>
                                        <p:tav tm="50000">
                                          <p:val>
                                            <p:strVal val="visible"/>
                                          </p:val>
                                        </p:tav>
                                      </p:tavLst>
                                    </p:anim>
                                  </p:childTnLst>
                                </p:cTn>
                              </p:par>
                              <p:par>
                                <p:cTn id="33" presetID="35" presetClass="emph" presetSubtype="0" fill="hold" grpId="3" nodeType="withEffect">
                                  <p:stCondLst>
                                    <p:cond delay="0"/>
                                  </p:stCondLst>
                                  <p:childTnLst>
                                    <p:anim calcmode="discrete" valueType="str">
                                      <p:cBhvr>
                                        <p:cTn id="34" dur="1000" fill="hold"/>
                                        <p:tgtEl>
                                          <p:spTgt spid="113692"/>
                                        </p:tgtEl>
                                        <p:attrNameLst>
                                          <p:attrName>style.visibility</p:attrName>
                                        </p:attrNameLst>
                                      </p:cBhvr>
                                      <p:tavLst>
                                        <p:tav tm="0">
                                          <p:val>
                                            <p:strVal val="hidden"/>
                                          </p:val>
                                        </p:tav>
                                        <p:tav tm="50000">
                                          <p:val>
                                            <p:strVal val="visible"/>
                                          </p:val>
                                        </p:tav>
                                      </p:tavLst>
                                    </p:anim>
                                  </p:childTnLst>
                                </p:cTn>
                              </p:par>
                              <p:par>
                                <p:cTn id="35" presetID="35" presetClass="emph" presetSubtype="0" fill="hold" grpId="4" nodeType="withEffect">
                                  <p:stCondLst>
                                    <p:cond delay="0"/>
                                  </p:stCondLst>
                                  <p:childTnLst>
                                    <p:anim calcmode="discrete" valueType="str">
                                      <p:cBhvr>
                                        <p:cTn id="36" dur="1000" fill="hold"/>
                                        <p:tgtEl>
                                          <p:spTgt spid="113692"/>
                                        </p:tgtEl>
                                        <p:attrNameLst>
                                          <p:attrName>style.visibility</p:attrName>
                                        </p:attrNameLst>
                                      </p:cBhvr>
                                      <p:tavLst>
                                        <p:tav tm="0">
                                          <p:val>
                                            <p:strVal val="hidden"/>
                                          </p:val>
                                        </p:tav>
                                        <p:tav tm="50000">
                                          <p:val>
                                            <p:strVal val="visible"/>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xit" presetSubtype="10" fill="hold" grpId="5" nodeType="clickEffect">
                                  <p:stCondLst>
                                    <p:cond delay="0"/>
                                  </p:stCondLst>
                                  <p:childTnLst>
                                    <p:animEffect transition="out" filter="blinds(horizontal)">
                                      <p:cBhvr>
                                        <p:cTn id="40" dur="500"/>
                                        <p:tgtEl>
                                          <p:spTgt spid="113692"/>
                                        </p:tgtEl>
                                      </p:cBhvr>
                                    </p:animEffect>
                                    <p:set>
                                      <p:cBhvr>
                                        <p:cTn id="41" dur="1" fill="hold">
                                          <p:stCondLst>
                                            <p:cond delay="499"/>
                                          </p:stCondLst>
                                        </p:cTn>
                                        <p:tgtEl>
                                          <p:spTgt spid="113692"/>
                                        </p:tgtEl>
                                        <p:attrNameLst>
                                          <p:attrName>style.visibility</p:attrName>
                                        </p:attrNameLst>
                                      </p:cBhvr>
                                      <p:to>
                                        <p:strVal val="hidden"/>
                                      </p:to>
                                    </p:set>
                                  </p:childTnLst>
                                </p:cTn>
                              </p:par>
                              <p:par>
                                <p:cTn id="42" presetID="3" presetClass="entr" presetSubtype="10" fill="hold" grpId="0" nodeType="withEffect">
                                  <p:stCondLst>
                                    <p:cond delay="0"/>
                                  </p:stCondLst>
                                  <p:childTnLst>
                                    <p:set>
                                      <p:cBhvr>
                                        <p:cTn id="43" dur="1" fill="hold">
                                          <p:stCondLst>
                                            <p:cond delay="0"/>
                                          </p:stCondLst>
                                        </p:cTn>
                                        <p:tgtEl>
                                          <p:spTgt spid="113693"/>
                                        </p:tgtEl>
                                        <p:attrNameLst>
                                          <p:attrName>style.visibility</p:attrName>
                                        </p:attrNameLst>
                                      </p:cBhvr>
                                      <p:to>
                                        <p:strVal val="visible"/>
                                      </p:to>
                                    </p:set>
                                    <p:animEffect transition="in" filter="blinds(horizontal)">
                                      <p:cBhvr>
                                        <p:cTn id="44" dur="500"/>
                                        <p:tgtEl>
                                          <p:spTgt spid="11369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xit" presetSubtype="10" fill="hold" grpId="1" nodeType="clickEffect">
                                  <p:stCondLst>
                                    <p:cond delay="0"/>
                                  </p:stCondLst>
                                  <p:childTnLst>
                                    <p:animEffect transition="out" filter="blinds(horizontal)">
                                      <p:cBhvr>
                                        <p:cTn id="48" dur="500"/>
                                        <p:tgtEl>
                                          <p:spTgt spid="113691"/>
                                        </p:tgtEl>
                                      </p:cBhvr>
                                    </p:animEffect>
                                    <p:set>
                                      <p:cBhvr>
                                        <p:cTn id="49" dur="1" fill="hold">
                                          <p:stCondLst>
                                            <p:cond delay="499"/>
                                          </p:stCondLst>
                                        </p:cTn>
                                        <p:tgtEl>
                                          <p:spTgt spid="113691"/>
                                        </p:tgtEl>
                                        <p:attrNameLst>
                                          <p:attrName>style.visibility</p:attrName>
                                        </p:attrNameLst>
                                      </p:cBhvr>
                                      <p:to>
                                        <p:strVal val="hidden"/>
                                      </p:to>
                                    </p:set>
                                  </p:childTnLst>
                                </p:cTn>
                              </p:par>
                              <p:par>
                                <p:cTn id="50" presetID="3" presetClass="exit" presetSubtype="10" fill="hold" grpId="1" nodeType="withEffect">
                                  <p:stCondLst>
                                    <p:cond delay="0"/>
                                  </p:stCondLst>
                                  <p:childTnLst>
                                    <p:animEffect transition="out" filter="blinds(horizontal)">
                                      <p:cBhvr>
                                        <p:cTn id="51" dur="500"/>
                                        <p:tgtEl>
                                          <p:spTgt spid="113693"/>
                                        </p:tgtEl>
                                      </p:cBhvr>
                                    </p:animEffect>
                                    <p:set>
                                      <p:cBhvr>
                                        <p:cTn id="52" dur="1" fill="hold">
                                          <p:stCondLst>
                                            <p:cond delay="499"/>
                                          </p:stCondLst>
                                        </p:cTn>
                                        <p:tgtEl>
                                          <p:spTgt spid="113693"/>
                                        </p:tgtEl>
                                        <p:attrNameLst>
                                          <p:attrName>style.visibility</p:attrName>
                                        </p:attrNameLst>
                                      </p:cBhvr>
                                      <p:to>
                                        <p:strVal val="hidden"/>
                                      </p:to>
                                    </p:set>
                                  </p:childTnLst>
                                </p:cTn>
                              </p:par>
                              <p:par>
                                <p:cTn id="53" presetID="3" presetClass="entr" presetSubtype="10" fill="hold" nodeType="withEffect">
                                  <p:stCondLst>
                                    <p:cond delay="0"/>
                                  </p:stCondLst>
                                  <p:childTnLst>
                                    <p:set>
                                      <p:cBhvr>
                                        <p:cTn id="54" dur="1" fill="hold">
                                          <p:stCondLst>
                                            <p:cond delay="0"/>
                                          </p:stCondLst>
                                        </p:cTn>
                                        <p:tgtEl>
                                          <p:spTgt spid="113708"/>
                                        </p:tgtEl>
                                        <p:attrNameLst>
                                          <p:attrName>style.visibility</p:attrName>
                                        </p:attrNameLst>
                                      </p:cBhvr>
                                      <p:to>
                                        <p:strVal val="visible"/>
                                      </p:to>
                                    </p:set>
                                    <p:animEffect transition="in" filter="blinds(horizontal)">
                                      <p:cBhvr>
                                        <p:cTn id="55" dur="500"/>
                                        <p:tgtEl>
                                          <p:spTgt spid="11370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113717"/>
                                        </p:tgtEl>
                                        <p:attrNameLst>
                                          <p:attrName>style.visibility</p:attrName>
                                        </p:attrNameLst>
                                      </p:cBhvr>
                                      <p:to>
                                        <p:strVal val="visible"/>
                                      </p:to>
                                    </p:set>
                                    <p:animEffect transition="in" filter="blinds(horizontal)">
                                      <p:cBhvr>
                                        <p:cTn id="60" dur="500"/>
                                        <p:tgtEl>
                                          <p:spTgt spid="11371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113723"/>
                                        </p:tgtEl>
                                        <p:attrNameLst>
                                          <p:attrName>style.visibility</p:attrName>
                                        </p:attrNameLst>
                                      </p:cBhvr>
                                      <p:to>
                                        <p:strVal val="visible"/>
                                      </p:to>
                                    </p:set>
                                    <p:animEffect transition="in" filter="blinds(horizontal)">
                                      <p:cBhvr>
                                        <p:cTn id="65" dur="500"/>
                                        <p:tgtEl>
                                          <p:spTgt spid="113723"/>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13704"/>
                                        </p:tgtEl>
                                        <p:attrNameLst>
                                          <p:attrName>style.visibility</p:attrName>
                                        </p:attrNameLst>
                                      </p:cBhvr>
                                      <p:to>
                                        <p:strVal val="visible"/>
                                      </p:to>
                                    </p:set>
                                    <p:animEffect transition="in" filter="blinds(horizontal)">
                                      <p:cBhvr>
                                        <p:cTn id="68" dur="500"/>
                                        <p:tgtEl>
                                          <p:spTgt spid="11370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113725"/>
                                        </p:tgtEl>
                                        <p:attrNameLst>
                                          <p:attrName>style.visibility</p:attrName>
                                        </p:attrNameLst>
                                      </p:cBhvr>
                                      <p:to>
                                        <p:strVal val="visible"/>
                                      </p:to>
                                    </p:set>
                                    <p:animEffect transition="in" filter="blinds(horizontal)">
                                      <p:cBhvr>
                                        <p:cTn id="73" dur="500"/>
                                        <p:tgtEl>
                                          <p:spTgt spid="11372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xit" presetSubtype="10" fill="hold" nodeType="clickEffect">
                                  <p:stCondLst>
                                    <p:cond delay="0"/>
                                  </p:stCondLst>
                                  <p:childTnLst>
                                    <p:animEffect transition="out" filter="blinds(horizontal)">
                                      <p:cBhvr>
                                        <p:cTn id="77" dur="500"/>
                                        <p:tgtEl>
                                          <p:spTgt spid="113723"/>
                                        </p:tgtEl>
                                      </p:cBhvr>
                                    </p:animEffect>
                                    <p:set>
                                      <p:cBhvr>
                                        <p:cTn id="78" dur="1" fill="hold">
                                          <p:stCondLst>
                                            <p:cond delay="499"/>
                                          </p:stCondLst>
                                        </p:cTn>
                                        <p:tgtEl>
                                          <p:spTgt spid="113723"/>
                                        </p:tgtEl>
                                        <p:attrNameLst>
                                          <p:attrName>style.visibility</p:attrName>
                                        </p:attrNameLst>
                                      </p:cBhvr>
                                      <p:to>
                                        <p:strVal val="hidden"/>
                                      </p:to>
                                    </p:set>
                                  </p:childTnLst>
                                </p:cTn>
                              </p:par>
                              <p:par>
                                <p:cTn id="79" presetID="3" presetClass="exit" presetSubtype="10" fill="hold" nodeType="withEffect">
                                  <p:stCondLst>
                                    <p:cond delay="0"/>
                                  </p:stCondLst>
                                  <p:childTnLst>
                                    <p:animEffect transition="out" filter="blinds(horizontal)">
                                      <p:cBhvr>
                                        <p:cTn id="80" dur="500"/>
                                        <p:tgtEl>
                                          <p:spTgt spid="113725"/>
                                        </p:tgtEl>
                                      </p:cBhvr>
                                    </p:animEffect>
                                    <p:set>
                                      <p:cBhvr>
                                        <p:cTn id="81" dur="1" fill="hold">
                                          <p:stCondLst>
                                            <p:cond delay="499"/>
                                          </p:stCondLst>
                                        </p:cTn>
                                        <p:tgtEl>
                                          <p:spTgt spid="113725"/>
                                        </p:tgtEl>
                                        <p:attrNameLst>
                                          <p:attrName>style.visibility</p:attrName>
                                        </p:attrNameLst>
                                      </p:cBhvr>
                                      <p:to>
                                        <p:strVal val="hidden"/>
                                      </p:to>
                                    </p:set>
                                  </p:childTnLst>
                                </p:cTn>
                              </p:par>
                              <p:par>
                                <p:cTn id="82" presetID="3" presetClass="exit" presetSubtype="10" fill="hold" grpId="1" nodeType="withEffect">
                                  <p:stCondLst>
                                    <p:cond delay="0"/>
                                  </p:stCondLst>
                                  <p:childTnLst>
                                    <p:animEffect transition="out" filter="blinds(horizontal)">
                                      <p:cBhvr>
                                        <p:cTn id="83" dur="500"/>
                                        <p:tgtEl>
                                          <p:spTgt spid="113671"/>
                                        </p:tgtEl>
                                      </p:cBhvr>
                                    </p:animEffect>
                                    <p:set>
                                      <p:cBhvr>
                                        <p:cTn id="84" dur="1" fill="hold">
                                          <p:stCondLst>
                                            <p:cond delay="499"/>
                                          </p:stCondLst>
                                        </p:cTn>
                                        <p:tgtEl>
                                          <p:spTgt spid="113671"/>
                                        </p:tgtEl>
                                        <p:attrNameLst>
                                          <p:attrName>style.visibility</p:attrName>
                                        </p:attrNameLst>
                                      </p:cBhvr>
                                      <p:to>
                                        <p:strVal val="hidden"/>
                                      </p:to>
                                    </p:set>
                                  </p:childTnLst>
                                </p:cTn>
                              </p:par>
                              <p:par>
                                <p:cTn id="85" presetID="3" presetClass="entr" presetSubtype="10" fill="hold" nodeType="withEffect">
                                  <p:stCondLst>
                                    <p:cond delay="0"/>
                                  </p:stCondLst>
                                  <p:childTnLst>
                                    <p:set>
                                      <p:cBhvr>
                                        <p:cTn id="86" dur="1" fill="hold">
                                          <p:stCondLst>
                                            <p:cond delay="0"/>
                                          </p:stCondLst>
                                        </p:cTn>
                                        <p:tgtEl>
                                          <p:spTgt spid="113720"/>
                                        </p:tgtEl>
                                        <p:attrNameLst>
                                          <p:attrName>style.visibility</p:attrName>
                                        </p:attrNameLst>
                                      </p:cBhvr>
                                      <p:to>
                                        <p:strVal val="visible"/>
                                      </p:to>
                                    </p:set>
                                    <p:animEffect transition="in" filter="blinds(horizontal)">
                                      <p:cBhvr>
                                        <p:cTn id="87" dur="500"/>
                                        <p:tgtEl>
                                          <p:spTgt spid="11372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13709"/>
                                        </p:tgtEl>
                                        <p:attrNameLst>
                                          <p:attrName>style.visibility</p:attrName>
                                        </p:attrNameLst>
                                      </p:cBhvr>
                                      <p:to>
                                        <p:strVal val="visible"/>
                                      </p:to>
                                    </p:set>
                                    <p:animEffect transition="in" filter="blinds(horizontal)">
                                      <p:cBhvr>
                                        <p:cTn id="92" dur="500"/>
                                        <p:tgtEl>
                                          <p:spTgt spid="113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p:bldP spid="113671" grpId="0" animBg="1"/>
      <p:bldP spid="113671" grpId="1" animBg="1"/>
      <p:bldP spid="113672" grpId="0" animBg="1"/>
      <p:bldP spid="113674" grpId="0" animBg="1"/>
      <p:bldP spid="113691" grpId="0" animBg="1"/>
      <p:bldP spid="113691" grpId="1" animBg="1"/>
      <p:bldP spid="113692" grpId="0" animBg="1"/>
      <p:bldP spid="113692" grpId="1" animBg="1"/>
      <p:bldP spid="113692" grpId="2" animBg="1"/>
      <p:bldP spid="113692" grpId="3" animBg="1"/>
      <p:bldP spid="113692" grpId="4" animBg="1"/>
      <p:bldP spid="113692" grpId="5" animBg="1"/>
      <p:bldP spid="113693" grpId="0" animBg="1"/>
      <p:bldP spid="113693" grpId="1" animBg="1"/>
      <p:bldP spid="113704" grpId="0" animBg="1"/>
      <p:bldP spid="11370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9"/>
          <p:cNvGrpSpPr>
            <a:grpSpLocks/>
          </p:cNvGrpSpPr>
          <p:nvPr/>
        </p:nvGrpSpPr>
        <p:grpSpPr bwMode="auto">
          <a:xfrm>
            <a:off x="2241550" y="476250"/>
            <a:ext cx="2833688" cy="4600575"/>
            <a:chOff x="567" y="845"/>
            <a:chExt cx="1785" cy="2898"/>
          </a:xfrm>
        </p:grpSpPr>
        <p:pic>
          <p:nvPicPr>
            <p:cNvPr id="2151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 y="845"/>
              <a:ext cx="1584" cy="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4" y="845"/>
              <a:ext cx="198" cy="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07" name="Rectangle 2"/>
          <p:cNvSpPr>
            <a:spLocks noChangeArrowheads="1"/>
          </p:cNvSpPr>
          <p:nvPr/>
        </p:nvSpPr>
        <p:spPr bwMode="auto">
          <a:xfrm>
            <a:off x="468313" y="3508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3800" b="1" dirty="0">
                <a:solidFill>
                  <a:srgbClr val="006633"/>
                </a:solidFill>
                <a:latin typeface="Garamond" pitchFamily="18" charset="0"/>
              </a:rPr>
              <a:t>混叠</a:t>
            </a:r>
          </a:p>
        </p:txBody>
      </p:sp>
      <p:grpSp>
        <p:nvGrpSpPr>
          <p:cNvPr id="21508" name="Group 17"/>
          <p:cNvGrpSpPr>
            <a:grpSpLocks/>
          </p:cNvGrpSpPr>
          <p:nvPr/>
        </p:nvGrpSpPr>
        <p:grpSpPr bwMode="auto">
          <a:xfrm>
            <a:off x="5508625" y="476250"/>
            <a:ext cx="3251200" cy="5545138"/>
            <a:chOff x="3470" y="300"/>
            <a:chExt cx="2048" cy="3493"/>
          </a:xfrm>
        </p:grpSpPr>
        <p:grpSp>
          <p:nvGrpSpPr>
            <p:cNvPr id="21514" name="Group 8"/>
            <p:cNvGrpSpPr>
              <a:grpSpLocks/>
            </p:cNvGrpSpPr>
            <p:nvPr/>
          </p:nvGrpSpPr>
          <p:grpSpPr bwMode="auto">
            <a:xfrm>
              <a:off x="3470" y="300"/>
              <a:ext cx="1769" cy="2898"/>
              <a:chOff x="2541" y="845"/>
              <a:chExt cx="1626" cy="2898"/>
            </a:xfrm>
          </p:grpSpPr>
          <p:pic>
            <p:nvPicPr>
              <p:cNvPr id="21516"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1" y="845"/>
                <a:ext cx="1428" cy="2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9" y="845"/>
                <a:ext cx="198" cy="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5" name="AutoShape 12"/>
            <p:cNvSpPr>
              <a:spLocks noChangeArrowheads="1"/>
            </p:cNvSpPr>
            <p:nvPr/>
          </p:nvSpPr>
          <p:spPr bwMode="auto">
            <a:xfrm>
              <a:off x="4558" y="3476"/>
              <a:ext cx="960" cy="317"/>
            </a:xfrm>
            <a:prstGeom prst="wedgeRoundRectCallout">
              <a:avLst>
                <a:gd name="adj1" fmla="val -56875"/>
                <a:gd name="adj2" fmla="val -89116"/>
                <a:gd name="adj3" fmla="val 16667"/>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ctr">
                <a:spcBef>
                  <a:spcPct val="0"/>
                </a:spcBef>
                <a:buClrTx/>
                <a:buSzTx/>
                <a:buFontTx/>
                <a:buNone/>
              </a:pPr>
              <a:r>
                <a:rPr lang="zh-CN" altLang="en-US" sz="2400">
                  <a:solidFill>
                    <a:srgbClr val="CC0000"/>
                  </a:solidFill>
                  <a:latin typeface="Times New Roman" pitchFamily="18" charset="0"/>
                </a:rPr>
                <a:t>6</a:t>
              </a:r>
              <a:r>
                <a:rPr lang="en-US" altLang="zh-CN" sz="2400">
                  <a:solidFill>
                    <a:srgbClr val="CC0000"/>
                  </a:solidFill>
                  <a:latin typeface="Times New Roman" pitchFamily="18" charset="0"/>
                </a:rPr>
                <a:t>KHz</a:t>
              </a:r>
            </a:p>
          </p:txBody>
        </p:sp>
      </p:grpSp>
      <p:pic>
        <p:nvPicPr>
          <p:cNvPr id="85005" name="ring1623.wav">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10">
            <a:extLst>
              <a:ext uri="{28A0092B-C50C-407E-A947-70E740481C1C}">
                <a14:useLocalDpi xmlns:a14="http://schemas.microsoft.com/office/drawing/2010/main" val="0"/>
              </a:ext>
            </a:extLst>
          </a:blip>
          <a:srcRect/>
          <a:stretch>
            <a:fillRect/>
          </a:stretch>
        </p:blipFill>
        <p:spPr bwMode="auto">
          <a:xfrm>
            <a:off x="3059113" y="5157788"/>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6" name="ring1624.wav">
            <a:hlinkClick r:id="" action="ppaction://media"/>
          </p:cNvPr>
          <p:cNvPicPr>
            <a:picLocks noChangeAspect="1" noChangeArrowheads="1"/>
          </p:cNvPicPr>
          <p:nvPr>
            <a:audioFile r:link="rId4"/>
            <p:extLst>
              <p:ext uri="{DAA4B4D4-6D71-4841-9C94-3DE7FCFB9230}">
                <p14:media xmlns:p14="http://schemas.microsoft.com/office/powerpoint/2010/main" r:embed="rId3"/>
              </p:ext>
            </p:extLst>
          </p:nvPr>
        </p:nvPicPr>
        <p:blipFill>
          <a:blip r:embed="rId10">
            <a:extLst>
              <a:ext uri="{28A0092B-C50C-407E-A947-70E740481C1C}">
                <a14:useLocalDpi xmlns:a14="http://schemas.microsoft.com/office/drawing/2010/main" val="0"/>
              </a:ext>
            </a:extLst>
          </a:blip>
          <a:srcRect/>
          <a:stretch>
            <a:fillRect/>
          </a:stretch>
        </p:blipFill>
        <p:spPr bwMode="auto">
          <a:xfrm>
            <a:off x="6659563" y="5157788"/>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AutoShape 16"/>
          <p:cNvSpPr>
            <a:spLocks noChangeArrowheads="1"/>
          </p:cNvSpPr>
          <p:nvPr/>
        </p:nvSpPr>
        <p:spPr bwMode="auto">
          <a:xfrm>
            <a:off x="1403350" y="5516563"/>
            <a:ext cx="1524000" cy="503237"/>
          </a:xfrm>
          <a:prstGeom prst="wedgeRoundRectCallout">
            <a:avLst>
              <a:gd name="adj1" fmla="val 48333"/>
              <a:gd name="adj2" fmla="val -82176"/>
              <a:gd name="adj3" fmla="val 16667"/>
            </a:avLst>
          </a:prstGeom>
          <a:solidFill>
            <a:srgbClr val="33CCCC"/>
          </a:soli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ctr">
              <a:spcBef>
                <a:spcPct val="0"/>
              </a:spcBef>
              <a:buClrTx/>
              <a:buSzTx/>
              <a:buFontTx/>
              <a:buNone/>
            </a:pPr>
            <a:r>
              <a:rPr lang="en-US" altLang="zh-CN" sz="2400">
                <a:solidFill>
                  <a:srgbClr val="FFFFFF"/>
                </a:solidFill>
                <a:latin typeface="Times New Roman" pitchFamily="18" charset="0"/>
              </a:rPr>
              <a:t>11KHz</a:t>
            </a:r>
          </a:p>
        </p:txBody>
      </p:sp>
      <p:sp>
        <p:nvSpPr>
          <p:cNvPr id="85010" name="AutoShape 18"/>
          <p:cNvSpPr>
            <a:spLocks noChangeArrowheads="1"/>
          </p:cNvSpPr>
          <p:nvPr/>
        </p:nvSpPr>
        <p:spPr bwMode="auto">
          <a:xfrm>
            <a:off x="8459788" y="2492375"/>
            <a:ext cx="431800" cy="287338"/>
          </a:xfrm>
          <a:prstGeom prst="leftArrow">
            <a:avLst>
              <a:gd name="adj1" fmla="val 50000"/>
              <a:gd name="adj2" fmla="val 375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3600">
              <a:solidFill>
                <a:srgbClr val="000000"/>
              </a:solidFill>
            </a:endParaRPr>
          </a:p>
        </p:txBody>
      </p:sp>
      <p:sp>
        <p:nvSpPr>
          <p:cNvPr id="51223" name="Rectangle 23"/>
          <p:cNvSpPr>
            <a:spLocks noChangeArrowheads="1"/>
          </p:cNvSpPr>
          <p:nvPr/>
        </p:nvSpPr>
        <p:spPr bwMode="auto">
          <a:xfrm>
            <a:off x="323850" y="6308725"/>
            <a:ext cx="3384550" cy="420688"/>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lnSpc>
                <a:spcPct val="90000"/>
              </a:lnSpc>
              <a:buClrTx/>
              <a:buSzTx/>
              <a:buFont typeface="Wingdings" pitchFamily="2" charset="2"/>
              <a:buNone/>
            </a:pPr>
            <a:r>
              <a:rPr kumimoji="1" lang="zh-CN" altLang="en-US" sz="2400" b="1">
                <a:solidFill>
                  <a:srgbClr val="CC0000"/>
                </a:solidFill>
                <a:latin typeface="Times New Roman" pitchFamily="18" charset="0"/>
              </a:rPr>
              <a:t>思考：</a:t>
            </a:r>
            <a:r>
              <a:rPr kumimoji="1" lang="zh-CN" altLang="en-US" sz="2400" b="1">
                <a:solidFill>
                  <a:srgbClr val="000000"/>
                </a:solidFill>
                <a:latin typeface="Times New Roman" pitchFamily="18" charset="0"/>
              </a:rPr>
              <a:t>如何防止混叠？</a:t>
            </a:r>
            <a:endParaRPr kumimoji="1" lang="en-US" altLang="zh-CN" sz="2400" b="1">
              <a:solidFill>
                <a:srgbClr val="000000"/>
              </a:solidFill>
              <a:latin typeface="Times New Roman" pitchFamily="18" charset="0"/>
            </a:endParaRPr>
          </a:p>
        </p:txBody>
      </p:sp>
    </p:spTree>
    <p:extLst>
      <p:ext uri="{BB962C8B-B14F-4D97-AF65-F5344CB8AC3E}">
        <p14:creationId xmlns:p14="http://schemas.microsoft.com/office/powerpoint/2010/main" val="3032564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010"/>
                                        </p:tgtEl>
                                        <p:attrNameLst>
                                          <p:attrName>style.visibility</p:attrName>
                                        </p:attrNameLst>
                                      </p:cBhvr>
                                      <p:to>
                                        <p:strVal val="visible"/>
                                      </p:to>
                                    </p:set>
                                    <p:animEffect transition="in" filter="blinds(horizontal)">
                                      <p:cBhvr>
                                        <p:cTn id="7" dur="500"/>
                                        <p:tgtEl>
                                          <p:spTgt spid="85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23"/>
                                        </p:tgtEl>
                                        <p:attrNameLst>
                                          <p:attrName>style.visibility</p:attrName>
                                        </p:attrNameLst>
                                      </p:cBhvr>
                                      <p:to>
                                        <p:strVal val="visible"/>
                                      </p:to>
                                    </p:set>
                                    <p:animEffect transition="in" filter="blinds(horizontal)">
                                      <p:cBhvr>
                                        <p:cTn id="12" dur="500"/>
                                        <p:tgtEl>
                                          <p:spTgt spid="5122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13" display="0">
                  <p:stCondLst>
                    <p:cond delay="indefinite"/>
                  </p:stCondLst>
                  <p:endCondLst>
                    <p:cond evt="onNext" delay="0">
                      <p:tgtEl>
                        <p:sldTgt/>
                      </p:tgtEl>
                    </p:cond>
                    <p:cond evt="onPrev" delay="0">
                      <p:tgtEl>
                        <p:sldTgt/>
                      </p:tgtEl>
                    </p:cond>
                    <p:cond evt="onStopAudio" delay="0">
                      <p:tgtEl>
                        <p:sldTgt/>
                      </p:tgtEl>
                    </p:cond>
                  </p:endCondLst>
                </p:cTn>
                <p:tgtEl>
                  <p:spTgt spid="85005"/>
                </p:tgtEl>
              </p:cMediaNode>
            </p:audio>
            <p:audio>
              <p:cMediaNode>
                <p:cTn id="14" display="0">
                  <p:stCondLst>
                    <p:cond delay="indefinite"/>
                  </p:stCondLst>
                  <p:endCondLst>
                    <p:cond evt="onNext" delay="0">
                      <p:tgtEl>
                        <p:sldTgt/>
                      </p:tgtEl>
                    </p:cond>
                    <p:cond evt="onPrev" delay="0">
                      <p:tgtEl>
                        <p:sldTgt/>
                      </p:tgtEl>
                    </p:cond>
                    <p:cond evt="onStopAudio" delay="0">
                      <p:tgtEl>
                        <p:sldTgt/>
                      </p:tgtEl>
                    </p:cond>
                  </p:endCondLst>
                </p:cTn>
                <p:tgtEl>
                  <p:spTgt spid="85006"/>
                </p:tgtEl>
              </p:cMediaNode>
            </p:audio>
          </p:childTnLst>
        </p:cTn>
      </p:par>
    </p:tnLst>
    <p:bldLst>
      <p:bldP spid="85010" grpId="0" animBg="1"/>
      <p:bldP spid="512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27</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采样与采样定理</a:t>
            </a:r>
            <a:endParaRPr lang="zh-CN" altLang="en-US" dirty="0"/>
          </a:p>
        </p:txBody>
      </p:sp>
      <p:sp>
        <p:nvSpPr>
          <p:cNvPr id="7" name="AutoShape 8"/>
          <p:cNvSpPr>
            <a:spLocks noChangeArrowheads="1"/>
          </p:cNvSpPr>
          <p:nvPr/>
        </p:nvSpPr>
        <p:spPr bwMode="auto">
          <a:xfrm>
            <a:off x="539750" y="1773238"/>
            <a:ext cx="5970588"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a:solidFill>
                <a:srgbClr val="000000"/>
              </a:solidFill>
              <a:latin typeface="Arial" pitchFamily="34" charset="0"/>
            </a:endParaRPr>
          </a:p>
        </p:txBody>
      </p:sp>
      <p:grpSp>
        <p:nvGrpSpPr>
          <p:cNvPr id="8" name="Group 52"/>
          <p:cNvGrpSpPr>
            <a:grpSpLocks/>
          </p:cNvGrpSpPr>
          <p:nvPr/>
        </p:nvGrpSpPr>
        <p:grpSpPr bwMode="auto">
          <a:xfrm>
            <a:off x="780371" y="814386"/>
            <a:ext cx="7986713" cy="2308225"/>
            <a:chOff x="480" y="390"/>
            <a:chExt cx="5031" cy="1454"/>
          </a:xfrm>
        </p:grpSpPr>
        <p:sp>
          <p:nvSpPr>
            <p:cNvPr id="9" name="Text Box 4"/>
            <p:cNvSpPr txBox="1">
              <a:spLocks noChangeArrowheads="1"/>
            </p:cNvSpPr>
            <p:nvPr/>
          </p:nvSpPr>
          <p:spPr bwMode="auto">
            <a:xfrm>
              <a:off x="480" y="390"/>
              <a:ext cx="5031"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i="0" u="none" strike="noStrike" kern="0" cap="none" spc="0" normalizeH="0" baseline="0" noProof="0" dirty="0">
                  <a:ln>
                    <a:noFill/>
                  </a:ln>
                  <a:solidFill>
                    <a:schemeClr val="bg1"/>
                  </a:solidFill>
                  <a:effectLst/>
                  <a:uLnTx/>
                  <a:uFillTx/>
                  <a:ea typeface="楷体_GB2312" pitchFamily="49" charset="-122"/>
                </a:rPr>
                <a:t>    </a:t>
              </a:r>
              <a:r>
                <a:rPr kumimoji="0" lang="zh-CN" altLang="en-US" i="0" u="none" strike="noStrike" kern="0" cap="none" spc="0" normalizeH="0" baseline="0" noProof="0" dirty="0">
                  <a:ln>
                    <a:noFill/>
                  </a:ln>
                  <a:solidFill>
                    <a:schemeClr val="bg1"/>
                  </a:solidFill>
                  <a:effectLst/>
                  <a:uLnTx/>
                  <a:uFillTx/>
                  <a:ea typeface="楷体_GB2312" pitchFamily="49" charset="-122"/>
                </a:rPr>
                <a:t>要想使采样后的信号样本能完全代表原来的信号，就意味着要能够从              中不失真地分离出             。这就要求             在周期性延拓时</a:t>
              </a:r>
              <a:r>
                <a:rPr kumimoji="0" lang="zh-CN" altLang="en-US" b="1" i="0" u="none" strike="noStrike" kern="0" cap="none" spc="0" normalizeH="0" baseline="0" noProof="0" dirty="0">
                  <a:ln>
                    <a:noFill/>
                  </a:ln>
                  <a:solidFill>
                    <a:srgbClr val="C00000"/>
                  </a:solidFill>
                  <a:effectLst/>
                  <a:uLnTx/>
                  <a:uFillTx/>
                  <a:ea typeface="楷体_GB2312" pitchFamily="49" charset="-122"/>
                </a:rPr>
                <a:t>不能发生频谱的混叠</a:t>
              </a:r>
              <a:r>
                <a:rPr kumimoji="0" lang="zh-CN" altLang="en-US" i="0" u="none" strike="noStrike" kern="0" cap="none" spc="0" normalizeH="0" baseline="0" noProof="0" dirty="0">
                  <a:ln>
                    <a:noFill/>
                  </a:ln>
                  <a:solidFill>
                    <a:schemeClr val="bg1"/>
                  </a:solidFill>
                  <a:effectLst/>
                  <a:uLnTx/>
                  <a:uFillTx/>
                  <a:ea typeface="楷体_GB2312" pitchFamily="49" charset="-122"/>
                </a:rPr>
                <a:t>。为此必须要求</a:t>
              </a:r>
              <a:r>
                <a:rPr kumimoji="0" lang="en-US" altLang="zh-CN" i="0" u="none" strike="noStrike" kern="0" cap="none" spc="0" normalizeH="0" baseline="0" noProof="0" dirty="0">
                  <a:ln>
                    <a:noFill/>
                  </a:ln>
                  <a:solidFill>
                    <a:schemeClr val="bg1"/>
                  </a:solidFill>
                  <a:effectLst/>
                  <a:uLnTx/>
                  <a:uFillTx/>
                  <a:ea typeface="楷体_GB2312" pitchFamily="49" charset="-122"/>
                </a:rPr>
                <a:t>:</a:t>
              </a:r>
            </a:p>
          </p:txBody>
        </p:sp>
        <p:graphicFrame>
          <p:nvGraphicFramePr>
            <p:cNvPr id="10" name="Object 5"/>
            <p:cNvGraphicFramePr>
              <a:graphicFrameLocks noChangeAspect="1"/>
            </p:cNvGraphicFramePr>
            <p:nvPr>
              <p:extLst>
                <p:ext uri="{D42A27DB-BD31-4B8C-83A1-F6EECF244321}">
                  <p14:modId xmlns:p14="http://schemas.microsoft.com/office/powerpoint/2010/main" val="43531418"/>
                </p:ext>
              </p:extLst>
            </p:nvPr>
          </p:nvGraphicFramePr>
          <p:xfrm>
            <a:off x="1692" y="850"/>
            <a:ext cx="637" cy="288"/>
          </p:xfrm>
          <a:graphic>
            <a:graphicData uri="http://schemas.openxmlformats.org/presentationml/2006/ole">
              <mc:AlternateContent xmlns:mc="http://schemas.openxmlformats.org/markup-compatibility/2006">
                <mc:Choice xmlns:v="urn:schemas-microsoft-com:vml" Requires="v">
                  <p:oleObj spid="_x0000_s82581" name="Equation" r:id="rId4" imgW="533160" imgH="241200" progId="Equation.DSMT4">
                    <p:embed/>
                  </p:oleObj>
                </mc:Choice>
                <mc:Fallback>
                  <p:oleObj name="Equation" r:id="rId4" imgW="53316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 y="850"/>
                          <a:ext cx="637" cy="288"/>
                        </a:xfrm>
                        <a:prstGeom prst="rect">
                          <a:avLst/>
                        </a:prstGeom>
                        <a:noFill/>
                        <a:ln>
                          <a:noFill/>
                        </a:ln>
                        <a:effec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3441716025"/>
                </p:ext>
              </p:extLst>
            </p:nvPr>
          </p:nvGraphicFramePr>
          <p:xfrm>
            <a:off x="745" y="1182"/>
            <a:ext cx="614" cy="265"/>
          </p:xfrm>
          <a:graphic>
            <a:graphicData uri="http://schemas.openxmlformats.org/presentationml/2006/ole">
              <mc:AlternateContent xmlns:mc="http://schemas.openxmlformats.org/markup-compatibility/2006">
                <mc:Choice xmlns:v="urn:schemas-microsoft-com:vml" Requires="v">
                  <p:oleObj spid="_x0000_s82582" name="Equation" r:id="rId6" imgW="469800" imgH="203040" progId="Equation.DSMT4">
                    <p:embed/>
                  </p:oleObj>
                </mc:Choice>
                <mc:Fallback>
                  <p:oleObj name="Equation" r:id="rId6" imgW="46980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 y="1182"/>
                          <a:ext cx="614" cy="265"/>
                        </a:xfrm>
                        <a:prstGeom prst="rect">
                          <a:avLst/>
                        </a:prstGeom>
                        <a:noFill/>
                        <a:ln>
                          <a:noFill/>
                        </a:ln>
                        <a:effectLst/>
                      </p:spPr>
                    </p:pic>
                  </p:oleObj>
                </mc:Fallback>
              </mc:AlternateContent>
            </a:graphicData>
          </a:graphic>
        </p:graphicFrame>
      </p:grpSp>
      <p:graphicFrame>
        <p:nvGraphicFramePr>
          <p:cNvPr id="25" name="Object 46"/>
          <p:cNvGraphicFramePr>
            <a:graphicFrameLocks noChangeAspect="1"/>
          </p:cNvGraphicFramePr>
          <p:nvPr>
            <p:extLst>
              <p:ext uri="{D42A27DB-BD31-4B8C-83A1-F6EECF244321}">
                <p14:modId xmlns:p14="http://schemas.microsoft.com/office/powerpoint/2010/main" val="16836986"/>
              </p:ext>
            </p:extLst>
          </p:nvPr>
        </p:nvGraphicFramePr>
        <p:xfrm>
          <a:off x="6134002" y="1557332"/>
          <a:ext cx="992188" cy="428625"/>
        </p:xfrm>
        <a:graphic>
          <a:graphicData uri="http://schemas.openxmlformats.org/presentationml/2006/ole">
            <mc:AlternateContent xmlns:mc="http://schemas.openxmlformats.org/markup-compatibility/2006">
              <mc:Choice xmlns:v="urn:schemas-microsoft-com:vml" Requires="v">
                <p:oleObj spid="_x0000_s82583" name="Equation" r:id="rId8" imgW="469800" imgH="203040" progId="Equation.DSMT4">
                  <p:embed/>
                </p:oleObj>
              </mc:Choice>
              <mc:Fallback>
                <p:oleObj name="Equation" r:id="rId8" imgW="46980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4002" y="1557332"/>
                        <a:ext cx="992188" cy="428625"/>
                      </a:xfrm>
                      <a:prstGeom prst="rect">
                        <a:avLst/>
                      </a:prstGeom>
                      <a:noFill/>
                      <a:ln>
                        <a:noFill/>
                      </a:ln>
                      <a:effectLst/>
                    </p:spPr>
                  </p:pic>
                </p:oleObj>
              </mc:Fallback>
            </mc:AlternateContent>
          </a:graphicData>
        </a:graphic>
      </p:graphicFrame>
      <p:pic>
        <p:nvPicPr>
          <p:cNvPr id="4" name="图片 3">
            <a:extLst>
              <a:ext uri="{FF2B5EF4-FFF2-40B4-BE49-F238E27FC236}">
                <a16:creationId xmlns:a16="http://schemas.microsoft.com/office/drawing/2014/main" id="{698620AD-0E53-EE4F-B6FF-934DDD2969F3}"/>
              </a:ext>
            </a:extLst>
          </p:cNvPr>
          <p:cNvPicPr>
            <a:picLocks noChangeAspect="1"/>
          </p:cNvPicPr>
          <p:nvPr/>
        </p:nvPicPr>
        <p:blipFill>
          <a:blip r:embed="rId9"/>
          <a:stretch>
            <a:fillRect/>
          </a:stretch>
        </p:blipFill>
        <p:spPr>
          <a:xfrm>
            <a:off x="681003" y="3421059"/>
            <a:ext cx="8086081" cy="2777834"/>
          </a:xfrm>
          <a:prstGeom prst="rect">
            <a:avLst/>
          </a:prstGeom>
        </p:spPr>
      </p:pic>
    </p:spTree>
    <p:extLst>
      <p:ext uri="{BB962C8B-B14F-4D97-AF65-F5344CB8AC3E}">
        <p14:creationId xmlns:p14="http://schemas.microsoft.com/office/powerpoint/2010/main" val="89876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28</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采样与采样定理</a:t>
            </a:r>
            <a:endParaRPr lang="zh-CN" altLang="en-US" dirty="0"/>
          </a:p>
        </p:txBody>
      </p:sp>
      <p:sp>
        <p:nvSpPr>
          <p:cNvPr id="4" name="AutoShape 8"/>
          <p:cNvSpPr>
            <a:spLocks noChangeArrowheads="1"/>
          </p:cNvSpPr>
          <p:nvPr/>
        </p:nvSpPr>
        <p:spPr bwMode="auto">
          <a:xfrm>
            <a:off x="539750" y="1773238"/>
            <a:ext cx="5970588"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a:solidFill>
                <a:srgbClr val="000000"/>
              </a:solidFill>
              <a:latin typeface="Arial" pitchFamily="34" charset="0"/>
            </a:endParaRPr>
          </a:p>
        </p:txBody>
      </p:sp>
      <p:grpSp>
        <p:nvGrpSpPr>
          <p:cNvPr id="5" name="Group 3107"/>
          <p:cNvGrpSpPr>
            <a:grpSpLocks noChangeAspect="1"/>
          </p:cNvGrpSpPr>
          <p:nvPr/>
        </p:nvGrpSpPr>
        <p:grpSpPr bwMode="auto">
          <a:xfrm>
            <a:off x="1289144" y="914472"/>
            <a:ext cx="5894954" cy="2023315"/>
            <a:chOff x="912" y="432"/>
            <a:chExt cx="3648" cy="1287"/>
          </a:xfrm>
        </p:grpSpPr>
        <p:graphicFrame>
          <p:nvGraphicFramePr>
            <p:cNvPr id="6" name="Object 3074"/>
            <p:cNvGraphicFramePr>
              <a:graphicFrameLocks noChangeAspect="1"/>
            </p:cNvGraphicFramePr>
            <p:nvPr/>
          </p:nvGraphicFramePr>
          <p:xfrm>
            <a:off x="2784" y="432"/>
            <a:ext cx="576" cy="308"/>
          </p:xfrm>
          <a:graphic>
            <a:graphicData uri="http://schemas.openxmlformats.org/presentationml/2006/ole">
              <mc:AlternateContent xmlns:mc="http://schemas.openxmlformats.org/markup-compatibility/2006">
                <mc:Choice xmlns:v="urn:schemas-microsoft-com:vml" Requires="v">
                  <p:oleObj spid="_x0000_s167156" name="Equation" r:id="rId4" imgW="533160" imgH="241200" progId="Equation.DSMT4">
                    <p:embed/>
                  </p:oleObj>
                </mc:Choice>
                <mc:Fallback>
                  <p:oleObj name="Equation" r:id="rId4" imgW="53316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432"/>
                          <a:ext cx="57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3075"/>
            <p:cNvSpPr>
              <a:spLocks noChangeShapeType="1"/>
            </p:cNvSpPr>
            <p:nvPr/>
          </p:nvSpPr>
          <p:spPr bwMode="auto">
            <a:xfrm>
              <a:off x="912" y="1302"/>
              <a:ext cx="3599" cy="0"/>
            </a:xfrm>
            <a:prstGeom prst="line">
              <a:avLst/>
            </a:prstGeom>
            <a:noFill/>
            <a:ln w="1905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Line 3076"/>
            <p:cNvSpPr>
              <a:spLocks noChangeShapeType="1"/>
            </p:cNvSpPr>
            <p:nvPr/>
          </p:nvSpPr>
          <p:spPr bwMode="auto">
            <a:xfrm flipV="1">
              <a:off x="2709" y="576"/>
              <a:ext cx="0" cy="726"/>
            </a:xfrm>
            <a:prstGeom prst="line">
              <a:avLst/>
            </a:prstGeom>
            <a:noFill/>
            <a:ln w="1905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Line 3077"/>
            <p:cNvSpPr>
              <a:spLocks noChangeShapeType="1"/>
            </p:cNvSpPr>
            <p:nvPr/>
          </p:nvSpPr>
          <p:spPr bwMode="auto">
            <a:xfrm flipV="1">
              <a:off x="2460" y="1075"/>
              <a:ext cx="252" cy="226"/>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Line 3078"/>
            <p:cNvSpPr>
              <a:spLocks noChangeShapeType="1"/>
            </p:cNvSpPr>
            <p:nvPr/>
          </p:nvSpPr>
          <p:spPr bwMode="auto">
            <a:xfrm>
              <a:off x="2712" y="1075"/>
              <a:ext cx="253" cy="226"/>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Line 3079"/>
            <p:cNvSpPr>
              <a:spLocks noChangeShapeType="1"/>
            </p:cNvSpPr>
            <p:nvPr/>
          </p:nvSpPr>
          <p:spPr bwMode="auto">
            <a:xfrm flipH="1">
              <a:off x="3342" y="1302"/>
              <a:ext cx="629" cy="0"/>
            </a:xfrm>
            <a:prstGeom prst="line">
              <a:avLst/>
            </a:prstGeom>
            <a:noFill/>
            <a:ln w="1905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Line 3080"/>
            <p:cNvSpPr>
              <a:spLocks noChangeShapeType="1"/>
            </p:cNvSpPr>
            <p:nvPr/>
          </p:nvSpPr>
          <p:spPr bwMode="auto">
            <a:xfrm flipV="1">
              <a:off x="2082" y="1257"/>
              <a:ext cx="0" cy="45"/>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Line 3081"/>
            <p:cNvSpPr>
              <a:spLocks noChangeShapeType="1"/>
            </p:cNvSpPr>
            <p:nvPr/>
          </p:nvSpPr>
          <p:spPr bwMode="auto">
            <a:xfrm flipV="1">
              <a:off x="3342" y="1257"/>
              <a:ext cx="0" cy="45"/>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Line 3082"/>
            <p:cNvSpPr>
              <a:spLocks noChangeShapeType="1"/>
            </p:cNvSpPr>
            <p:nvPr/>
          </p:nvSpPr>
          <p:spPr bwMode="auto">
            <a:xfrm flipV="1">
              <a:off x="1830" y="1075"/>
              <a:ext cx="252" cy="226"/>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Line 3083"/>
            <p:cNvSpPr>
              <a:spLocks noChangeShapeType="1"/>
            </p:cNvSpPr>
            <p:nvPr/>
          </p:nvSpPr>
          <p:spPr bwMode="auto">
            <a:xfrm>
              <a:off x="2082" y="1075"/>
              <a:ext cx="253" cy="226"/>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Line 3084"/>
            <p:cNvSpPr>
              <a:spLocks noChangeShapeType="1"/>
            </p:cNvSpPr>
            <p:nvPr/>
          </p:nvSpPr>
          <p:spPr bwMode="auto">
            <a:xfrm>
              <a:off x="3342" y="1075"/>
              <a:ext cx="253" cy="226"/>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Line 3085"/>
            <p:cNvSpPr>
              <a:spLocks noChangeShapeType="1"/>
            </p:cNvSpPr>
            <p:nvPr/>
          </p:nvSpPr>
          <p:spPr bwMode="auto">
            <a:xfrm flipV="1">
              <a:off x="3089" y="1075"/>
              <a:ext cx="252" cy="226"/>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Line 3086"/>
            <p:cNvSpPr>
              <a:spLocks noChangeShapeType="1"/>
            </p:cNvSpPr>
            <p:nvPr/>
          </p:nvSpPr>
          <p:spPr bwMode="auto">
            <a:xfrm flipV="1">
              <a:off x="1200" y="1075"/>
              <a:ext cx="252" cy="226"/>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Line 3087"/>
            <p:cNvSpPr>
              <a:spLocks noChangeShapeType="1"/>
            </p:cNvSpPr>
            <p:nvPr/>
          </p:nvSpPr>
          <p:spPr bwMode="auto">
            <a:xfrm flipV="1">
              <a:off x="1453" y="1257"/>
              <a:ext cx="0" cy="45"/>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Line 3088"/>
            <p:cNvSpPr>
              <a:spLocks noChangeShapeType="1"/>
            </p:cNvSpPr>
            <p:nvPr/>
          </p:nvSpPr>
          <p:spPr bwMode="auto">
            <a:xfrm>
              <a:off x="1453" y="1075"/>
              <a:ext cx="253" cy="226"/>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Line 3089"/>
            <p:cNvSpPr>
              <a:spLocks noChangeShapeType="1"/>
            </p:cNvSpPr>
            <p:nvPr/>
          </p:nvSpPr>
          <p:spPr bwMode="auto">
            <a:xfrm flipV="1">
              <a:off x="3971" y="1257"/>
              <a:ext cx="0" cy="45"/>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Line 3090"/>
            <p:cNvSpPr>
              <a:spLocks noChangeShapeType="1"/>
            </p:cNvSpPr>
            <p:nvPr/>
          </p:nvSpPr>
          <p:spPr bwMode="auto">
            <a:xfrm>
              <a:off x="3971" y="1075"/>
              <a:ext cx="253" cy="226"/>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Line 3091"/>
            <p:cNvSpPr>
              <a:spLocks noChangeShapeType="1"/>
            </p:cNvSpPr>
            <p:nvPr/>
          </p:nvSpPr>
          <p:spPr bwMode="auto">
            <a:xfrm flipV="1">
              <a:off x="3720" y="1075"/>
              <a:ext cx="251" cy="226"/>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Line 3093"/>
            <p:cNvSpPr>
              <a:spLocks noChangeShapeType="1"/>
            </p:cNvSpPr>
            <p:nvPr/>
          </p:nvSpPr>
          <p:spPr bwMode="auto">
            <a:xfrm>
              <a:off x="2379" y="1056"/>
              <a:ext cx="663"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Line 3094"/>
            <p:cNvSpPr>
              <a:spLocks noChangeShapeType="1"/>
            </p:cNvSpPr>
            <p:nvPr/>
          </p:nvSpPr>
          <p:spPr bwMode="auto">
            <a:xfrm flipV="1">
              <a:off x="3042" y="1056"/>
              <a:ext cx="0" cy="246"/>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26" name="Object 3095"/>
            <p:cNvGraphicFramePr>
              <a:graphicFrameLocks noChangeAspect="1"/>
            </p:cNvGraphicFramePr>
            <p:nvPr/>
          </p:nvGraphicFramePr>
          <p:xfrm>
            <a:off x="4329" y="1077"/>
            <a:ext cx="231" cy="211"/>
          </p:xfrm>
          <a:graphic>
            <a:graphicData uri="http://schemas.openxmlformats.org/presentationml/2006/ole">
              <mc:AlternateContent xmlns:mc="http://schemas.openxmlformats.org/markup-compatibility/2006">
                <mc:Choice xmlns:v="urn:schemas-microsoft-com:vml" Requires="v">
                  <p:oleObj spid="_x0000_s167157" name="Equation" r:id="rId6" imgW="152280" imgH="139680" progId="Equation.DSMT4">
                    <p:embed/>
                  </p:oleObj>
                </mc:Choice>
                <mc:Fallback>
                  <p:oleObj name="Equation" r:id="rId6" imgW="152280" imgH="1396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9" y="1077"/>
                          <a:ext cx="23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3096"/>
            <p:cNvGraphicFramePr>
              <a:graphicFrameLocks noChangeAspect="1"/>
            </p:cNvGraphicFramePr>
            <p:nvPr/>
          </p:nvGraphicFramePr>
          <p:xfrm>
            <a:off x="1872" y="1248"/>
            <a:ext cx="336" cy="315"/>
          </p:xfrm>
          <a:graphic>
            <a:graphicData uri="http://schemas.openxmlformats.org/presentationml/2006/ole">
              <mc:AlternateContent xmlns:mc="http://schemas.openxmlformats.org/markup-compatibility/2006">
                <mc:Choice xmlns:v="urn:schemas-microsoft-com:vml" Requires="v">
                  <p:oleObj spid="_x0000_s167158" name="Equation" r:id="rId8" imgW="291960" imgH="228600" progId="Equation.DSMT4">
                    <p:embed/>
                  </p:oleObj>
                </mc:Choice>
                <mc:Fallback>
                  <p:oleObj name="Equation" r:id="rId8" imgW="29196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2" y="1248"/>
                          <a:ext cx="336"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3097"/>
            <p:cNvGraphicFramePr>
              <a:graphicFrameLocks noChangeAspect="1"/>
            </p:cNvGraphicFramePr>
            <p:nvPr/>
          </p:nvGraphicFramePr>
          <p:xfrm>
            <a:off x="2256" y="1248"/>
            <a:ext cx="387" cy="275"/>
          </p:xfrm>
          <a:graphic>
            <a:graphicData uri="http://schemas.openxmlformats.org/presentationml/2006/ole">
              <mc:AlternateContent xmlns:mc="http://schemas.openxmlformats.org/markup-compatibility/2006">
                <mc:Choice xmlns:v="urn:schemas-microsoft-com:vml" Requires="v">
                  <p:oleObj spid="_x0000_s167159" name="Equation" r:id="rId10" imgW="342720" imgH="215640" progId="Equation.DSMT4">
                    <p:embed/>
                  </p:oleObj>
                </mc:Choice>
                <mc:Fallback>
                  <p:oleObj name="Equation" r:id="rId10" imgW="342720" imgH="215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6" y="1248"/>
                          <a:ext cx="38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3098"/>
            <p:cNvGraphicFramePr>
              <a:graphicFrameLocks noChangeAspect="1"/>
            </p:cNvGraphicFramePr>
            <p:nvPr/>
          </p:nvGraphicFramePr>
          <p:xfrm>
            <a:off x="2780" y="1257"/>
            <a:ext cx="292" cy="289"/>
          </p:xfrm>
          <a:graphic>
            <a:graphicData uri="http://schemas.openxmlformats.org/presentationml/2006/ole">
              <mc:AlternateContent xmlns:mc="http://schemas.openxmlformats.org/markup-compatibility/2006">
                <mc:Choice xmlns:v="urn:schemas-microsoft-com:vml" Requires="v">
                  <p:oleObj spid="_x0000_s167160" name="Equation" r:id="rId12" imgW="241200" imgH="215640" progId="Equation.DSMT4">
                    <p:embed/>
                  </p:oleObj>
                </mc:Choice>
                <mc:Fallback>
                  <p:oleObj name="Equation" r:id="rId12" imgW="241200" imgH="2156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80" y="1257"/>
                          <a:ext cx="292"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3099"/>
            <p:cNvGraphicFramePr>
              <a:graphicFrameLocks noChangeAspect="1"/>
            </p:cNvGraphicFramePr>
            <p:nvPr/>
          </p:nvGraphicFramePr>
          <p:xfrm>
            <a:off x="3216" y="1248"/>
            <a:ext cx="273" cy="327"/>
          </p:xfrm>
          <a:graphic>
            <a:graphicData uri="http://schemas.openxmlformats.org/presentationml/2006/ole">
              <mc:AlternateContent xmlns:mc="http://schemas.openxmlformats.org/markup-compatibility/2006">
                <mc:Choice xmlns:v="urn:schemas-microsoft-com:vml" Requires="v">
                  <p:oleObj spid="_x0000_s167161" name="Equation" r:id="rId14" imgW="190440" imgH="228600" progId="Equation.DSMT4">
                    <p:embed/>
                  </p:oleObj>
                </mc:Choice>
                <mc:Fallback>
                  <p:oleObj name="Equation" r:id="rId14" imgW="19044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16" y="1248"/>
                          <a:ext cx="2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3100"/>
            <p:cNvGraphicFramePr>
              <a:graphicFrameLocks noChangeAspect="1"/>
            </p:cNvGraphicFramePr>
            <p:nvPr/>
          </p:nvGraphicFramePr>
          <p:xfrm>
            <a:off x="2496" y="672"/>
            <a:ext cx="172" cy="409"/>
          </p:xfrm>
          <a:graphic>
            <a:graphicData uri="http://schemas.openxmlformats.org/presentationml/2006/ole">
              <mc:AlternateContent xmlns:mc="http://schemas.openxmlformats.org/markup-compatibility/2006">
                <mc:Choice xmlns:v="urn:schemas-microsoft-com:vml" Requires="v">
                  <p:oleObj spid="_x0000_s167162" name="Equation" r:id="rId16" imgW="164880" imgH="393480" progId="Equation.DSMT4">
                    <p:embed/>
                  </p:oleObj>
                </mc:Choice>
                <mc:Fallback>
                  <p:oleObj name="Equation" r:id="rId16" imgW="164880" imgH="39348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96" y="672"/>
                          <a:ext cx="172"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3101"/>
            <p:cNvGraphicFramePr>
              <a:graphicFrameLocks noChangeAspect="1"/>
            </p:cNvGraphicFramePr>
            <p:nvPr/>
          </p:nvGraphicFramePr>
          <p:xfrm>
            <a:off x="2832" y="816"/>
            <a:ext cx="193" cy="227"/>
          </p:xfrm>
          <a:graphic>
            <a:graphicData uri="http://schemas.openxmlformats.org/presentationml/2006/ole">
              <mc:AlternateContent xmlns:mc="http://schemas.openxmlformats.org/markup-compatibility/2006">
                <mc:Choice xmlns:v="urn:schemas-microsoft-com:vml" Requires="v">
                  <p:oleObj spid="_x0000_s167163" name="Equation" r:id="rId18" imgW="139680" imgH="164880" progId="Equation.DSMT4">
                    <p:embed/>
                  </p:oleObj>
                </mc:Choice>
                <mc:Fallback>
                  <p:oleObj name="Equation" r:id="rId18" imgW="139680" imgH="16488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32" y="816"/>
                          <a:ext cx="19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Text Box 3102"/>
            <p:cNvSpPr txBox="1">
              <a:spLocks noChangeArrowheads="1"/>
            </p:cNvSpPr>
            <p:nvPr/>
          </p:nvSpPr>
          <p:spPr bwMode="auto">
            <a:xfrm>
              <a:off x="2592" y="129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ea typeface="楷体_GB2312" pitchFamily="49" charset="-122"/>
                </a:rPr>
                <a:t>0</a:t>
              </a:r>
            </a:p>
          </p:txBody>
        </p:sp>
        <p:sp>
          <p:nvSpPr>
            <p:cNvPr id="34" name="Line 3104"/>
            <p:cNvSpPr>
              <a:spLocks noChangeShapeType="1"/>
            </p:cNvSpPr>
            <p:nvPr/>
          </p:nvSpPr>
          <p:spPr bwMode="auto">
            <a:xfrm flipV="1">
              <a:off x="2390" y="1056"/>
              <a:ext cx="0" cy="246"/>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Line 3105"/>
            <p:cNvSpPr>
              <a:spLocks noChangeShapeType="1"/>
            </p:cNvSpPr>
            <p:nvPr/>
          </p:nvSpPr>
          <p:spPr bwMode="auto">
            <a:xfrm>
              <a:off x="3034" y="1296"/>
              <a:ext cx="96" cy="192"/>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36" name="Object 3106"/>
            <p:cNvGraphicFramePr>
              <a:graphicFrameLocks noChangeAspect="1"/>
            </p:cNvGraphicFramePr>
            <p:nvPr/>
          </p:nvGraphicFramePr>
          <p:xfrm>
            <a:off x="3024" y="1392"/>
            <a:ext cx="273" cy="327"/>
          </p:xfrm>
          <a:graphic>
            <a:graphicData uri="http://schemas.openxmlformats.org/presentationml/2006/ole">
              <mc:AlternateContent xmlns:mc="http://schemas.openxmlformats.org/markup-compatibility/2006">
                <mc:Choice xmlns:v="urn:schemas-microsoft-com:vml" Requires="v">
                  <p:oleObj spid="_x0000_s167164" name="Equation" r:id="rId20" imgW="190440" imgH="228600" progId="Equation.DSMT4">
                    <p:embed/>
                  </p:oleObj>
                </mc:Choice>
                <mc:Fallback>
                  <p:oleObj name="Equation" r:id="rId20" imgW="190440" imgH="2286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24" y="1392"/>
                          <a:ext cx="2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7" name="Rectangle 3108"/>
          <p:cNvSpPr>
            <a:spLocks noChangeArrowheads="1"/>
          </p:cNvSpPr>
          <p:nvPr/>
        </p:nvSpPr>
        <p:spPr bwMode="auto">
          <a:xfrm>
            <a:off x="799660" y="3049583"/>
            <a:ext cx="34980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Font typeface="Arial" panose="020B0604020202020204" pitchFamily="34" charset="0"/>
              <a:buChar char="•"/>
            </a:pPr>
            <a:r>
              <a:rPr lang="en-US" altLang="zh-CN" sz="2800" b="1" dirty="0">
                <a:solidFill>
                  <a:srgbClr val="780216"/>
                </a:solidFill>
                <a:latin typeface="Times New Roman" pitchFamily="18" charset="0"/>
                <a:ea typeface="楷体_GB2312" pitchFamily="49" charset="-122"/>
              </a:rPr>
              <a:t>Nyquist </a:t>
            </a:r>
            <a:r>
              <a:rPr lang="zh-CN" altLang="en-US" sz="2800" b="1" dirty="0">
                <a:solidFill>
                  <a:srgbClr val="780216"/>
                </a:solidFill>
                <a:latin typeface="Times New Roman" pitchFamily="18" charset="0"/>
                <a:ea typeface="楷体_GB2312" pitchFamily="49" charset="-122"/>
              </a:rPr>
              <a:t>采样定理</a:t>
            </a:r>
            <a:r>
              <a:rPr lang="en-US" altLang="zh-CN" sz="2800" b="1" dirty="0">
                <a:solidFill>
                  <a:srgbClr val="780216"/>
                </a:solidFill>
                <a:latin typeface="Times New Roman" pitchFamily="18" charset="0"/>
                <a:ea typeface="楷体_GB2312" pitchFamily="49" charset="-122"/>
              </a:rPr>
              <a:t>:</a:t>
            </a:r>
          </a:p>
        </p:txBody>
      </p:sp>
      <p:pic>
        <p:nvPicPr>
          <p:cNvPr id="38" name="图片 37">
            <a:extLst>
              <a:ext uri="{FF2B5EF4-FFF2-40B4-BE49-F238E27FC236}">
                <a16:creationId xmlns:a16="http://schemas.microsoft.com/office/drawing/2014/main" id="{5AF16C44-FE0E-D949-9010-455470B33D52}"/>
              </a:ext>
            </a:extLst>
          </p:cNvPr>
          <p:cNvPicPr>
            <a:picLocks noChangeAspect="1"/>
          </p:cNvPicPr>
          <p:nvPr/>
        </p:nvPicPr>
        <p:blipFill>
          <a:blip r:embed="rId22"/>
          <a:stretch>
            <a:fillRect/>
          </a:stretch>
        </p:blipFill>
        <p:spPr>
          <a:xfrm>
            <a:off x="483144" y="4057632"/>
            <a:ext cx="8196060" cy="1987976"/>
          </a:xfrm>
          <a:prstGeom prst="rect">
            <a:avLst/>
          </a:prstGeom>
        </p:spPr>
      </p:pic>
    </p:spTree>
    <p:extLst>
      <p:ext uri="{BB962C8B-B14F-4D97-AF65-F5344CB8AC3E}">
        <p14:creationId xmlns:p14="http://schemas.microsoft.com/office/powerpoint/2010/main" val="131716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29</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采样与采样定理</a:t>
            </a:r>
            <a:endParaRPr lang="zh-CN" altLang="en-US" dirty="0"/>
          </a:p>
        </p:txBody>
      </p:sp>
      <p:sp>
        <p:nvSpPr>
          <p:cNvPr id="4" name="AutoShape 8"/>
          <p:cNvSpPr>
            <a:spLocks noChangeArrowheads="1"/>
          </p:cNvSpPr>
          <p:nvPr/>
        </p:nvSpPr>
        <p:spPr bwMode="auto">
          <a:xfrm>
            <a:off x="539750" y="1681612"/>
            <a:ext cx="5970588"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a:solidFill>
                <a:srgbClr val="000000"/>
              </a:solidFill>
              <a:latin typeface="Arial" pitchFamily="34" charset="0"/>
            </a:endParaRPr>
          </a:p>
        </p:txBody>
      </p:sp>
      <p:sp>
        <p:nvSpPr>
          <p:cNvPr id="5" name="Rectangle 3108"/>
          <p:cNvSpPr>
            <a:spLocks noChangeArrowheads="1"/>
          </p:cNvSpPr>
          <p:nvPr/>
        </p:nvSpPr>
        <p:spPr bwMode="auto">
          <a:xfrm>
            <a:off x="552490" y="984320"/>
            <a:ext cx="34980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Font typeface="Arial" panose="020B0604020202020204" pitchFamily="34" charset="0"/>
              <a:buChar char="•"/>
            </a:pPr>
            <a:r>
              <a:rPr lang="en-US" altLang="zh-CN" sz="2800" b="1" dirty="0">
                <a:solidFill>
                  <a:srgbClr val="780216"/>
                </a:solidFill>
                <a:latin typeface="Times New Roman" pitchFamily="18" charset="0"/>
                <a:ea typeface="楷体_GB2312" pitchFamily="49" charset="-122"/>
              </a:rPr>
              <a:t>Nyquist </a:t>
            </a:r>
            <a:r>
              <a:rPr lang="zh-CN" altLang="en-US" sz="2800" b="1" dirty="0">
                <a:solidFill>
                  <a:srgbClr val="780216"/>
                </a:solidFill>
                <a:latin typeface="Times New Roman" pitchFamily="18" charset="0"/>
                <a:ea typeface="楷体_GB2312" pitchFamily="49" charset="-122"/>
              </a:rPr>
              <a:t>采样定理</a:t>
            </a:r>
            <a:r>
              <a:rPr lang="en-US" altLang="zh-CN" sz="2800" b="1" dirty="0">
                <a:solidFill>
                  <a:srgbClr val="780216"/>
                </a:solidFill>
                <a:latin typeface="Times New Roman" pitchFamily="18" charset="0"/>
                <a:ea typeface="楷体_GB2312" pitchFamily="49" charset="-122"/>
              </a:rPr>
              <a:t>:</a:t>
            </a:r>
          </a:p>
        </p:txBody>
      </p:sp>
      <p:pic>
        <p:nvPicPr>
          <p:cNvPr id="6" name="图片 5"/>
          <p:cNvPicPr>
            <a:picLocks noChangeAspect="1"/>
          </p:cNvPicPr>
          <p:nvPr/>
        </p:nvPicPr>
        <p:blipFill>
          <a:blip r:embed="rId3"/>
          <a:stretch>
            <a:fillRect/>
          </a:stretch>
        </p:blipFill>
        <p:spPr>
          <a:xfrm>
            <a:off x="1660517" y="1958742"/>
            <a:ext cx="5972175" cy="1866900"/>
          </a:xfrm>
          <a:prstGeom prst="rect">
            <a:avLst/>
          </a:prstGeom>
        </p:spPr>
      </p:pic>
      <p:pic>
        <p:nvPicPr>
          <p:cNvPr id="7" name="图片 6"/>
          <p:cNvPicPr>
            <a:picLocks noChangeAspect="1"/>
          </p:cNvPicPr>
          <p:nvPr/>
        </p:nvPicPr>
        <p:blipFill>
          <a:blip r:embed="rId4"/>
          <a:stretch>
            <a:fillRect/>
          </a:stretch>
        </p:blipFill>
        <p:spPr>
          <a:xfrm>
            <a:off x="1644562" y="4026008"/>
            <a:ext cx="6000750" cy="2038350"/>
          </a:xfrm>
          <a:prstGeom prst="rect">
            <a:avLst/>
          </a:prstGeom>
        </p:spPr>
      </p:pic>
    </p:spTree>
    <p:extLst>
      <p:ext uri="{BB962C8B-B14F-4D97-AF65-F5344CB8AC3E}">
        <p14:creationId xmlns:p14="http://schemas.microsoft.com/office/powerpoint/2010/main" val="2514443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F41CB849-D72D-4257-AE18-D1169BDFEB4D}" type="slidenum">
              <a:rPr lang="en-US" altLang="zh-CN" sz="1200" smtClean="0">
                <a:solidFill>
                  <a:srgbClr val="000000"/>
                </a:solidFill>
                <a:latin typeface="Garamond" pitchFamily="18" charset="0"/>
              </a:rPr>
              <a:pPr eaLnBrk="1" hangingPunct="1">
                <a:spcBef>
                  <a:spcPct val="0"/>
                </a:spcBef>
                <a:buClrTx/>
                <a:buSzTx/>
                <a:buFontTx/>
                <a:buNone/>
              </a:pPr>
              <a:t>3</a:t>
            </a:fld>
            <a:endParaRPr lang="en-US" altLang="zh-CN" sz="1200" dirty="0">
              <a:solidFill>
                <a:srgbClr val="000000"/>
              </a:solidFill>
              <a:latin typeface="Garamond" pitchFamily="18" charset="0"/>
            </a:endParaRPr>
          </a:p>
        </p:txBody>
      </p:sp>
      <p:sp>
        <p:nvSpPr>
          <p:cNvPr id="11267" name="Rectangle 2"/>
          <p:cNvSpPr>
            <a:spLocks noGrp="1" noChangeArrowheads="1"/>
          </p:cNvSpPr>
          <p:nvPr>
            <p:ph type="title"/>
          </p:nvPr>
        </p:nvSpPr>
        <p:spPr/>
        <p:txBody>
          <a:bodyPr/>
          <a:lstStyle/>
          <a:p>
            <a:pPr eaLnBrk="1" hangingPunct="1"/>
            <a:r>
              <a:rPr lang="zh-CN" altLang="en-US" sz="3800" b="1" dirty="0"/>
              <a:t>采样的概念</a:t>
            </a:r>
          </a:p>
        </p:txBody>
      </p:sp>
      <p:sp>
        <p:nvSpPr>
          <p:cNvPr id="12292" name="Rectangle 3"/>
          <p:cNvSpPr>
            <a:spLocks noGrp="1" noChangeArrowheads="1"/>
          </p:cNvSpPr>
          <p:nvPr>
            <p:ph type="body" idx="1"/>
          </p:nvPr>
        </p:nvSpPr>
        <p:spPr>
          <a:xfrm>
            <a:off x="611188" y="3995738"/>
            <a:ext cx="8134350" cy="2031325"/>
          </a:xfrm>
          <a:noFill/>
        </p:spPr>
        <p:txBody>
          <a:bodyPr>
            <a:spAutoFit/>
          </a:bodyPr>
          <a:lstStyle/>
          <a:p>
            <a:pPr marL="0" indent="0" eaLnBrk="1" hangingPunct="1">
              <a:lnSpc>
                <a:spcPct val="140000"/>
              </a:lnSpc>
              <a:spcBef>
                <a:spcPct val="0"/>
              </a:spcBef>
              <a:buFont typeface="Wingdings" pitchFamily="2" charset="2"/>
              <a:buNone/>
            </a:pPr>
            <a:r>
              <a:rPr lang="zh-CN" altLang="en-US" b="1" dirty="0"/>
              <a:t>       把模拟信号变成数字信号时，每隔一个时间间隔在模拟信号波形上抽取一个幅度值，这称之为</a:t>
            </a:r>
            <a:r>
              <a:rPr lang="zh-CN" altLang="en-US" b="1" dirty="0">
                <a:solidFill>
                  <a:srgbClr val="CC0000"/>
                </a:solidFill>
              </a:rPr>
              <a:t>采样</a:t>
            </a:r>
            <a:r>
              <a:rPr lang="zh-CN" altLang="en-US" b="1" dirty="0"/>
              <a:t>。</a:t>
            </a:r>
          </a:p>
        </p:txBody>
      </p:sp>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25" y="1125538"/>
            <a:ext cx="516255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16476794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30</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采样与采样定理</a:t>
            </a:r>
            <a:endParaRPr lang="zh-CN" altLang="en-US" dirty="0"/>
          </a:p>
        </p:txBody>
      </p:sp>
      <p:sp>
        <p:nvSpPr>
          <p:cNvPr id="4" name="AutoShape 8"/>
          <p:cNvSpPr>
            <a:spLocks noChangeArrowheads="1"/>
          </p:cNvSpPr>
          <p:nvPr/>
        </p:nvSpPr>
        <p:spPr bwMode="auto">
          <a:xfrm>
            <a:off x="539750" y="1773238"/>
            <a:ext cx="5970588"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a:solidFill>
                <a:srgbClr val="000000"/>
              </a:solidFill>
              <a:latin typeface="Arial" pitchFamily="34" charset="0"/>
            </a:endParaRPr>
          </a:p>
        </p:txBody>
      </p:sp>
      <p:pic>
        <p:nvPicPr>
          <p:cNvPr id="9"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20" y="1047030"/>
            <a:ext cx="4540240" cy="18256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5"/>
          <p:cNvPicPr>
            <a:picLocks noChangeAspect="1" noChangeArrowheads="1"/>
          </p:cNvPicPr>
          <p:nvPr/>
        </p:nvPicPr>
        <p:blipFill rotWithShape="1">
          <a:blip r:embed="rId4">
            <a:extLst>
              <a:ext uri="{28A0092B-C50C-407E-A947-70E740481C1C}">
                <a14:useLocalDpi xmlns:a14="http://schemas.microsoft.com/office/drawing/2010/main" val="0"/>
              </a:ext>
            </a:extLst>
          </a:blip>
          <a:srcRect l="3236" t="5222" r="4094" b="3545"/>
          <a:stretch/>
        </p:blipFill>
        <p:spPr bwMode="auto">
          <a:xfrm>
            <a:off x="4855028" y="869874"/>
            <a:ext cx="4103915" cy="5213350"/>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4E9B4DEA-EDCC-C04C-BF94-30B4C1B443A4}"/>
              </a:ext>
            </a:extLst>
          </p:cNvPr>
          <p:cNvPicPr>
            <a:picLocks noChangeAspect="1"/>
          </p:cNvPicPr>
          <p:nvPr/>
        </p:nvPicPr>
        <p:blipFill>
          <a:blip r:embed="rId5"/>
          <a:stretch>
            <a:fillRect/>
          </a:stretch>
        </p:blipFill>
        <p:spPr>
          <a:xfrm>
            <a:off x="590543" y="3248818"/>
            <a:ext cx="3851203" cy="2764557"/>
          </a:xfrm>
          <a:prstGeom prst="rect">
            <a:avLst/>
          </a:prstGeom>
        </p:spPr>
      </p:pic>
    </p:spTree>
    <p:extLst>
      <p:ext uri="{BB962C8B-B14F-4D97-AF65-F5344CB8AC3E}">
        <p14:creationId xmlns:p14="http://schemas.microsoft.com/office/powerpoint/2010/main" val="25503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a:noFill/>
        </p:spPr>
        <p:txBody>
          <a:bodyPr/>
          <a:lstStyle/>
          <a:p>
            <a:pPr eaLnBrk="1" hangingPunct="1"/>
            <a:r>
              <a:rPr lang="zh-CN" altLang="en-US" b="1" dirty="0">
                <a:solidFill>
                  <a:schemeClr val="bg1"/>
                </a:solidFill>
              </a:rPr>
              <a:t>抽样定理的方法论思考</a:t>
            </a:r>
          </a:p>
        </p:txBody>
      </p:sp>
      <p:sp>
        <p:nvSpPr>
          <p:cNvPr id="5" name="Rectangle 4"/>
          <p:cNvSpPr>
            <a:spLocks noChangeArrowheads="1"/>
          </p:cNvSpPr>
          <p:nvPr/>
        </p:nvSpPr>
        <p:spPr bwMode="auto">
          <a:xfrm>
            <a:off x="1187450" y="4868863"/>
            <a:ext cx="6985000" cy="6477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marL="571500" indent="-571500"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Clr>
                <a:srgbClr val="FF0000"/>
              </a:buClr>
              <a:buFontTx/>
              <a:buNone/>
            </a:pPr>
            <a:r>
              <a:rPr lang="zh-CN" altLang="en-US" sz="2800" b="1" dirty="0"/>
              <a:t>  </a:t>
            </a:r>
            <a:r>
              <a:rPr lang="zh-CN" altLang="en-US" sz="2800" b="1" dirty="0">
                <a:solidFill>
                  <a:schemeClr val="bg1"/>
                </a:solidFill>
              </a:rPr>
              <a:t>以抽样定理为准则：对抽样频率的约束！</a:t>
            </a:r>
            <a:endParaRPr lang="en-US" altLang="zh-CN" sz="2800" b="1" dirty="0">
              <a:solidFill>
                <a:schemeClr val="bg1"/>
              </a:solidFill>
            </a:endParaRPr>
          </a:p>
        </p:txBody>
      </p:sp>
      <p:sp>
        <p:nvSpPr>
          <p:cNvPr id="12" name="TextBox 11"/>
          <p:cNvSpPr txBox="1"/>
          <p:nvPr/>
        </p:nvSpPr>
        <p:spPr>
          <a:xfrm>
            <a:off x="323850" y="2852738"/>
            <a:ext cx="3617913" cy="585787"/>
          </a:xfrm>
          <a:prstGeom prst="rect">
            <a:avLst/>
          </a:prstGeom>
          <a:noFill/>
          <a:ln>
            <a:solidFill>
              <a:srgbClr val="000000"/>
            </a:solidFill>
          </a:ln>
        </p:spPr>
        <p:txBody>
          <a:bodyPr>
            <a:spAutoFit/>
          </a:bodyPr>
          <a:lstStyle/>
          <a:p>
            <a:pPr algn="ctr">
              <a:defRPr/>
            </a:pPr>
            <a:r>
              <a:rPr lang="zh-CN" altLang="en-US" sz="3200" b="1" dirty="0">
                <a:solidFill>
                  <a:srgbClr val="000000"/>
                </a:solidFill>
                <a:effectLst>
                  <a:outerShdw blurRad="38100" dist="38100" dir="2700000" algn="tl">
                    <a:srgbClr val="000000">
                      <a:alpha val="43137"/>
                    </a:srgbClr>
                  </a:outerShdw>
                </a:effectLst>
                <a:latin typeface="黑体" pitchFamily="49" charset="-122"/>
              </a:rPr>
              <a:t>模拟（连续）世界</a:t>
            </a:r>
            <a:endParaRPr lang="en-US" altLang="zh-CN" sz="3200" b="1" dirty="0">
              <a:solidFill>
                <a:srgbClr val="000000"/>
              </a:solidFill>
              <a:effectLst>
                <a:outerShdw blurRad="38100" dist="38100" dir="2700000" algn="tl">
                  <a:srgbClr val="000000">
                    <a:alpha val="43137"/>
                  </a:srgbClr>
                </a:outerShdw>
              </a:effectLst>
              <a:latin typeface="黑体" pitchFamily="49" charset="-122"/>
              <a:ea typeface="黑体" pitchFamily="49" charset="-122"/>
            </a:endParaRPr>
          </a:p>
        </p:txBody>
      </p:sp>
      <p:cxnSp>
        <p:nvCxnSpPr>
          <p:cNvPr id="15" name="直接箭头连接符 14"/>
          <p:cNvCxnSpPr>
            <a:cxnSpLocks noChangeShapeType="1"/>
            <a:stCxn id="12" idx="3"/>
            <a:endCxn id="16" idx="1"/>
          </p:cNvCxnSpPr>
          <p:nvPr/>
        </p:nvCxnSpPr>
        <p:spPr bwMode="auto">
          <a:xfrm>
            <a:off x="3941763" y="3146425"/>
            <a:ext cx="1238250" cy="0"/>
          </a:xfrm>
          <a:prstGeom prst="straightConnector1">
            <a:avLst/>
          </a:prstGeom>
          <a:noFill/>
          <a:ln w="57150" algn="ctr">
            <a:solidFill>
              <a:schemeClr val="bg1"/>
            </a:solidFill>
            <a:round/>
            <a:headEnd/>
            <a:tailEnd type="arrow" w="med" len="med"/>
          </a:ln>
          <a:extLst>
            <a:ext uri="{909E8E84-426E-40DD-AFC4-6F175D3DCCD1}">
              <a14:hiddenFill xmlns:a14="http://schemas.microsoft.com/office/drawing/2010/main">
                <a:noFill/>
              </a14:hiddenFill>
            </a:ext>
          </a:extLst>
        </p:spPr>
      </p:cxnSp>
      <p:sp>
        <p:nvSpPr>
          <p:cNvPr id="16" name="TextBox 15"/>
          <p:cNvSpPr txBox="1"/>
          <p:nvPr/>
        </p:nvSpPr>
        <p:spPr>
          <a:xfrm>
            <a:off x="5180013" y="2852738"/>
            <a:ext cx="3640137" cy="585787"/>
          </a:xfrm>
          <a:prstGeom prst="rect">
            <a:avLst/>
          </a:prstGeom>
          <a:noFill/>
          <a:ln>
            <a:solidFill>
              <a:srgbClr val="000000"/>
            </a:solidFill>
          </a:ln>
        </p:spPr>
        <p:txBody>
          <a:bodyPr>
            <a:spAutoFit/>
          </a:bodyPr>
          <a:lstStyle/>
          <a:p>
            <a:pPr algn="ctr">
              <a:defRPr/>
            </a:pPr>
            <a:r>
              <a:rPr lang="zh-CN" altLang="en-US" sz="3200" b="1" dirty="0">
                <a:solidFill>
                  <a:srgbClr val="000000"/>
                </a:solidFill>
                <a:effectLst>
                  <a:outerShdw blurRad="38100" dist="38100" dir="2700000" algn="tl">
                    <a:srgbClr val="000000">
                      <a:alpha val="43137"/>
                    </a:srgbClr>
                  </a:outerShdw>
                </a:effectLst>
                <a:latin typeface="黑体" pitchFamily="49" charset="-122"/>
              </a:rPr>
              <a:t>数字（离散）世界</a:t>
            </a:r>
            <a:endParaRPr lang="en-US" altLang="zh-CN" sz="3200" b="1" dirty="0">
              <a:solidFill>
                <a:srgbClr val="000000"/>
              </a:solidFill>
              <a:effectLst>
                <a:outerShdw blurRad="38100" dist="38100" dir="2700000" algn="tl">
                  <a:srgbClr val="000000">
                    <a:alpha val="43137"/>
                  </a:srgbClr>
                </a:outerShdw>
              </a:effectLst>
              <a:latin typeface="黑体" pitchFamily="49" charset="-122"/>
              <a:ea typeface="黑体" pitchFamily="49" charset="-122"/>
            </a:endParaRPr>
          </a:p>
        </p:txBody>
      </p:sp>
      <p:cxnSp>
        <p:nvCxnSpPr>
          <p:cNvPr id="17" name="直接箭头连接符 16"/>
          <p:cNvCxnSpPr>
            <a:cxnSpLocks noChangeShapeType="1"/>
          </p:cNvCxnSpPr>
          <p:nvPr/>
        </p:nvCxnSpPr>
        <p:spPr bwMode="auto">
          <a:xfrm flipV="1">
            <a:off x="5508625" y="1997075"/>
            <a:ext cx="0" cy="833438"/>
          </a:xfrm>
          <a:prstGeom prst="straightConnector1">
            <a:avLst/>
          </a:prstGeom>
          <a:noFill/>
          <a:ln w="85725" cmpd="dbl" algn="ctr">
            <a:solidFill>
              <a:schemeClr val="tx1"/>
            </a:solidFill>
            <a:round/>
            <a:headEnd/>
            <a:tailEnd type="stealth" w="med" len="med"/>
          </a:ln>
          <a:extLst>
            <a:ext uri="{909E8E84-426E-40DD-AFC4-6F175D3DCCD1}">
              <a14:hiddenFill xmlns:a14="http://schemas.microsoft.com/office/drawing/2010/main">
                <a:noFill/>
              </a14:hiddenFill>
            </a:ext>
          </a:extLst>
        </p:spPr>
      </p:cxnSp>
      <p:sp>
        <p:nvSpPr>
          <p:cNvPr id="18" name="TextBox 17"/>
          <p:cNvSpPr txBox="1"/>
          <p:nvPr/>
        </p:nvSpPr>
        <p:spPr>
          <a:xfrm>
            <a:off x="1979613" y="1412875"/>
            <a:ext cx="5761037" cy="584200"/>
          </a:xfrm>
          <a:prstGeom prst="rect">
            <a:avLst/>
          </a:prstGeom>
          <a:noFill/>
          <a:ln>
            <a:solidFill>
              <a:srgbClr val="000000"/>
            </a:solidFill>
          </a:ln>
        </p:spPr>
        <p:txBody>
          <a:bodyPr>
            <a:spAutoFit/>
          </a:bodyPr>
          <a:lstStyle/>
          <a:p>
            <a:pPr algn="ctr">
              <a:defRPr/>
            </a:pPr>
            <a:r>
              <a:rPr lang="zh-CN" altLang="en-US" sz="3200" b="1" dirty="0">
                <a:solidFill>
                  <a:srgbClr val="000000"/>
                </a:solidFill>
                <a:effectLst>
                  <a:outerShdw blurRad="38100" dist="38100" dir="2700000" algn="tl">
                    <a:srgbClr val="000000">
                      <a:alpha val="43137"/>
                    </a:srgbClr>
                  </a:outerShdw>
                </a:effectLst>
                <a:latin typeface="黑体" pitchFamily="49" charset="-122"/>
                <a:ea typeface="黑体" pitchFamily="49" charset="-122"/>
              </a:rPr>
              <a:t>多媒体计算机智能处理与应用</a:t>
            </a:r>
            <a:endParaRPr lang="en-US" altLang="zh-CN" sz="3200" b="1" dirty="0">
              <a:solidFill>
                <a:srgbClr val="000000"/>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20" name="TextBox 19"/>
          <p:cNvSpPr txBox="1">
            <a:spLocks noChangeArrowheads="1"/>
          </p:cNvSpPr>
          <p:nvPr/>
        </p:nvSpPr>
        <p:spPr bwMode="auto">
          <a:xfrm>
            <a:off x="3779838" y="2606675"/>
            <a:ext cx="1419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FF0000"/>
                </a:solidFill>
                <a:latin typeface="黑体" panose="02010609060101010101" pitchFamily="49" charset="-122"/>
                <a:ea typeface="黑体" panose="02010609060101010101" pitchFamily="49" charset="-122"/>
              </a:rPr>
              <a:t>桥梁</a:t>
            </a:r>
          </a:p>
        </p:txBody>
      </p:sp>
      <p:sp>
        <p:nvSpPr>
          <p:cNvPr id="31" name="TextBox 30"/>
          <p:cNvSpPr txBox="1">
            <a:spLocks noChangeArrowheads="1"/>
          </p:cNvSpPr>
          <p:nvPr/>
        </p:nvSpPr>
        <p:spPr bwMode="auto">
          <a:xfrm>
            <a:off x="5364163" y="2200275"/>
            <a:ext cx="352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solidFill>
                  <a:srgbClr val="FF0000"/>
                </a:solidFill>
                <a:latin typeface="黑体" panose="02010609060101010101" pitchFamily="49" charset="-122"/>
                <a:ea typeface="黑体" panose="02010609060101010101" pitchFamily="49" charset="-122"/>
              </a:rPr>
              <a:t>提取特征、改变特征</a:t>
            </a:r>
          </a:p>
        </p:txBody>
      </p:sp>
      <p:sp>
        <p:nvSpPr>
          <p:cNvPr id="34" name="TextBox 33"/>
          <p:cNvSpPr txBox="1"/>
          <p:nvPr/>
        </p:nvSpPr>
        <p:spPr>
          <a:xfrm>
            <a:off x="3779838" y="3225800"/>
            <a:ext cx="1419225" cy="708025"/>
          </a:xfrm>
          <a:prstGeom prst="rect">
            <a:avLst/>
          </a:prstGeom>
          <a:noFill/>
        </p:spPr>
        <p:txBody>
          <a:bodyPr>
            <a:spAutoFit/>
          </a:bodyPr>
          <a:lstStyle/>
          <a:p>
            <a:pPr algn="ctr">
              <a:defRPr/>
            </a:pPr>
            <a:r>
              <a:rPr lang="zh-CN" altLang="en-US" sz="4000" b="1" dirty="0">
                <a:solidFill>
                  <a:srgbClr val="C00000"/>
                </a:solidFill>
                <a:effectLst>
                  <a:outerShdw blurRad="38100" dist="38100" dir="2700000" algn="tl">
                    <a:srgbClr val="000000">
                      <a:alpha val="43137"/>
                    </a:srgbClr>
                  </a:outerShdw>
                </a:effectLst>
                <a:latin typeface="+mn-ea"/>
                <a:ea typeface="+mn-ea"/>
              </a:rPr>
              <a:t>抽样</a:t>
            </a:r>
          </a:p>
        </p:txBody>
      </p:sp>
      <p:cxnSp>
        <p:nvCxnSpPr>
          <p:cNvPr id="39" name="直接箭头连接符 38"/>
          <p:cNvCxnSpPr/>
          <p:nvPr/>
        </p:nvCxnSpPr>
        <p:spPr>
          <a:xfrm>
            <a:off x="4489450" y="3937000"/>
            <a:ext cx="11113" cy="8604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a:spLocks noChangeArrowheads="1"/>
          </p:cNvSpPr>
          <p:nvPr/>
        </p:nvSpPr>
        <p:spPr bwMode="auto">
          <a:xfrm>
            <a:off x="4413250" y="4119563"/>
            <a:ext cx="2751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FF0000"/>
                </a:solidFill>
                <a:latin typeface="黑体" panose="02010609060101010101" pitchFamily="49" charset="-122"/>
                <a:ea typeface="黑体" panose="02010609060101010101" pitchFamily="49" charset="-122"/>
              </a:rPr>
              <a:t>样本如何选择？</a:t>
            </a:r>
          </a:p>
        </p:txBody>
      </p:sp>
      <p:sp>
        <p:nvSpPr>
          <p:cNvPr id="19" name="矩形 18"/>
          <p:cNvSpPr/>
          <p:nvPr/>
        </p:nvSpPr>
        <p:spPr>
          <a:xfrm>
            <a:off x="427038" y="4006850"/>
            <a:ext cx="8147050" cy="2447925"/>
          </a:xfrm>
          <a:prstGeom prst="rect">
            <a:avLst/>
          </a:prstGeom>
          <a:solidFill>
            <a:srgbClr val="FFE3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a:lnSpc>
                <a:spcPct val="150000"/>
              </a:lnSpc>
              <a:buFont typeface="Wingdings" panose="05000000000000000000" pitchFamily="2" charset="2"/>
              <a:buChar char="Ø"/>
              <a:defRPr/>
            </a:pPr>
            <a:r>
              <a:rPr lang="zh-CN" altLang="en-US" sz="3200" b="1" dirty="0">
                <a:solidFill>
                  <a:schemeClr val="bg1"/>
                </a:solidFill>
              </a:rPr>
              <a:t>关键科学问题</a:t>
            </a:r>
            <a:endParaRPr lang="en-US" altLang="zh-CN" sz="3200" b="1" dirty="0">
              <a:solidFill>
                <a:schemeClr val="bg1"/>
              </a:solidFill>
            </a:endParaRPr>
          </a:p>
          <a:p>
            <a:pPr lvl="1">
              <a:lnSpc>
                <a:spcPct val="150000"/>
              </a:lnSpc>
              <a:defRPr/>
            </a:pPr>
            <a:r>
              <a:rPr lang="zh-CN" altLang="en-US" sz="2800" b="1" dirty="0">
                <a:solidFill>
                  <a:srgbClr val="C00000"/>
                </a:solidFill>
              </a:rPr>
              <a:t>局部</a:t>
            </a:r>
            <a:r>
              <a:rPr lang="zh-CN" altLang="en-US" sz="2800" b="1" dirty="0">
                <a:solidFill>
                  <a:schemeClr val="bg1"/>
                </a:solidFill>
              </a:rPr>
              <a:t>如何选择，才能全面体现</a:t>
            </a:r>
            <a:r>
              <a:rPr lang="zh-CN" altLang="en-US" sz="2800" b="1" dirty="0">
                <a:solidFill>
                  <a:srgbClr val="C00000"/>
                </a:solidFill>
              </a:rPr>
              <a:t>整体</a:t>
            </a:r>
            <a:r>
              <a:rPr lang="zh-CN" altLang="en-US" sz="2800" b="1" dirty="0">
                <a:solidFill>
                  <a:schemeClr val="bg1"/>
                </a:solidFill>
              </a:rPr>
              <a:t>的</a:t>
            </a:r>
            <a:r>
              <a:rPr lang="zh-CN" altLang="en-US" sz="2800" b="1" dirty="0">
                <a:solidFill>
                  <a:srgbClr val="0070C0"/>
                </a:solidFill>
              </a:rPr>
              <a:t>变化规律</a:t>
            </a:r>
            <a:r>
              <a:rPr lang="zh-CN" altLang="en-US" sz="2800" b="1" dirty="0">
                <a:solidFill>
                  <a:schemeClr val="tx1"/>
                </a:solidFill>
              </a:rPr>
              <a:t>？</a:t>
            </a:r>
          </a:p>
          <a:p>
            <a:pPr marL="457200" indent="-457200" algn="ctr">
              <a:lnSpc>
                <a:spcPct val="150000"/>
              </a:lnSpc>
              <a:buFont typeface="Wingdings" panose="05000000000000000000" pitchFamily="2" charset="2"/>
              <a:buChar char="ü"/>
              <a:defRPr/>
            </a:pPr>
            <a:r>
              <a:rPr lang="zh-CN" altLang="en-US" sz="2800" b="1" dirty="0">
                <a:solidFill>
                  <a:schemeClr val="bg1"/>
                </a:solidFill>
              </a:rPr>
              <a:t>信号处理：</a:t>
            </a:r>
            <a:r>
              <a:rPr lang="zh-CN" altLang="en-US" sz="2800" b="1" dirty="0">
                <a:solidFill>
                  <a:srgbClr val="C00000"/>
                </a:solidFill>
              </a:rPr>
              <a:t>抽样定理</a:t>
            </a:r>
            <a:r>
              <a:rPr lang="zh-CN" altLang="en-US" sz="2800" b="1" dirty="0">
                <a:solidFill>
                  <a:schemeClr val="bg1"/>
                </a:solidFill>
              </a:rPr>
              <a:t>对抽样频率的约束</a:t>
            </a:r>
          </a:p>
        </p:txBody>
      </p:sp>
    </p:spTree>
    <p:custDataLst>
      <p:tags r:id="rId1"/>
    </p:custDataLst>
    <p:extLst>
      <p:ext uri="{BB962C8B-B14F-4D97-AF65-F5344CB8AC3E}">
        <p14:creationId xmlns:p14="http://schemas.microsoft.com/office/powerpoint/2010/main" val="255100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childTnLst>
                                </p:cTn>
                              </p:par>
                              <p:par>
                                <p:cTn id="43" presetID="10" presetClass="entr" presetSubtype="0" fill="hold" nodeType="with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fade">
                                      <p:cBhvr>
                                        <p:cTn id="45" dur="600"/>
                                        <p:tgtEl>
                                          <p:spTgt spid="5">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12" grpId="0" animBg="1"/>
      <p:bldP spid="16" grpId="0" animBg="1"/>
      <p:bldP spid="18" grpId="0" animBg="1"/>
      <p:bldP spid="20" grpId="0"/>
      <p:bldP spid="31" grpId="0"/>
      <p:bldP spid="34" grpId="0"/>
      <p:bldP spid="22" grpId="0"/>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072496CA-5510-2A47-B85D-BD19D396DEF7}"/>
              </a:ext>
            </a:extLst>
          </p:cNvPr>
          <p:cNvPicPr>
            <a:picLocks noChangeAspect="1"/>
          </p:cNvPicPr>
          <p:nvPr/>
        </p:nvPicPr>
        <p:blipFill>
          <a:blip r:embed="rId3"/>
          <a:stretch>
            <a:fillRect/>
          </a:stretch>
        </p:blipFill>
        <p:spPr>
          <a:xfrm>
            <a:off x="450968" y="2171736"/>
            <a:ext cx="8571004" cy="3034180"/>
          </a:xfrm>
          <a:prstGeom prst="rect">
            <a:avLst/>
          </a:prstGeom>
        </p:spPr>
      </p:pic>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32</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4" name="AutoShape 8"/>
          <p:cNvSpPr>
            <a:spLocks noChangeArrowheads="1"/>
          </p:cNvSpPr>
          <p:nvPr/>
        </p:nvSpPr>
        <p:spPr bwMode="auto">
          <a:xfrm>
            <a:off x="450968" y="1925709"/>
            <a:ext cx="5970588"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a:solidFill>
                <a:srgbClr val="000000"/>
              </a:solidFill>
              <a:latin typeface="Arial" pitchFamily="34" charset="0"/>
            </a:endParaRPr>
          </a:p>
        </p:txBody>
      </p:sp>
      <p:sp>
        <p:nvSpPr>
          <p:cNvPr id="16" name="Rectangle 12">
            <a:extLst>
              <a:ext uri="{FF2B5EF4-FFF2-40B4-BE49-F238E27FC236}">
                <a16:creationId xmlns:a16="http://schemas.microsoft.com/office/drawing/2014/main" id="{2A1641DE-FE79-0748-BD79-6D1DF1F88996}"/>
              </a:ext>
            </a:extLst>
          </p:cNvPr>
          <p:cNvSpPr txBox="1">
            <a:spLocks noChangeArrowheads="1"/>
          </p:cNvSpPr>
          <p:nvPr/>
        </p:nvSpPr>
        <p:spPr bwMode="auto">
          <a:xfrm>
            <a:off x="2267016" y="6448"/>
            <a:ext cx="460215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kumimoji="1" sz="4000" kern="1200">
                <a:solidFill>
                  <a:schemeClr val="tx2"/>
                </a:solidFill>
                <a:latin typeface="+mj-lt"/>
                <a:ea typeface="+mj-ea"/>
                <a:cs typeface="黑体" charset="0"/>
                <a:sym typeface="Times New Roman" panose="02020603050405020304" pitchFamily="18" charset="0"/>
              </a:defRPr>
            </a:lvl1pPr>
            <a:lvl2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2pPr>
            <a:lvl3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3pPr>
            <a:lvl4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4pPr>
            <a:lvl5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5pPr>
            <a:lvl6pPr marL="4572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6pPr>
            <a:lvl7pPr marL="9144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7pPr>
            <a:lvl8pPr marL="13716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8pPr>
            <a:lvl9pPr marL="18288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9pPr>
          </a:lstStyle>
          <a:p>
            <a:pPr eaLnBrk="1" hangingPunct="1"/>
            <a:r>
              <a:rPr kumimoji="0" lang="zh-CN" altLang="en-US" sz="3600" dirty="0">
                <a:solidFill>
                  <a:schemeClr val="bg1"/>
                </a:solidFill>
                <a:latin typeface="+mn-ea"/>
                <a:ea typeface="+mn-ea"/>
                <a:sym typeface="隶书" panose="02010509060101010101" pitchFamily="49" charset="-122"/>
              </a:rPr>
              <a:t>第五次作业</a:t>
            </a:r>
            <a:endParaRPr kumimoji="0" lang="zh-CN" altLang="en-US" dirty="0">
              <a:solidFill>
                <a:schemeClr val="bg1"/>
              </a:solidFill>
              <a:latin typeface="+mn-ea"/>
              <a:ea typeface="+mn-ea"/>
            </a:endParaRPr>
          </a:p>
        </p:txBody>
      </p:sp>
      <p:sp>
        <p:nvSpPr>
          <p:cNvPr id="19" name="文本框 18">
            <a:extLst>
              <a:ext uri="{FF2B5EF4-FFF2-40B4-BE49-F238E27FC236}">
                <a16:creationId xmlns:a16="http://schemas.microsoft.com/office/drawing/2014/main" id="{1AC5CC1E-5E68-7241-A84F-B348500A1A79}"/>
              </a:ext>
            </a:extLst>
          </p:cNvPr>
          <p:cNvSpPr txBox="1"/>
          <p:nvPr/>
        </p:nvSpPr>
        <p:spPr>
          <a:xfrm>
            <a:off x="241424" y="1240164"/>
            <a:ext cx="1408755" cy="707886"/>
          </a:xfrm>
          <a:prstGeom prst="rect">
            <a:avLst/>
          </a:prstGeom>
          <a:noFill/>
        </p:spPr>
        <p:txBody>
          <a:bodyPr wrap="square" rtlCol="0">
            <a:spAutoFit/>
          </a:bodyPr>
          <a:lstStyle/>
          <a:p>
            <a:r>
              <a:rPr kumimoji="1" lang="zh-Hans" altLang="en-US" sz="2000" dirty="0">
                <a:solidFill>
                  <a:srgbClr val="0070C0"/>
                </a:solidFill>
              </a:rPr>
              <a:t>作业</a:t>
            </a:r>
            <a:r>
              <a:rPr kumimoji="1" lang="en-US" altLang="zh-CN" sz="2000" dirty="0">
                <a:solidFill>
                  <a:srgbClr val="0070C0"/>
                </a:solidFill>
              </a:rPr>
              <a:t>1</a:t>
            </a:r>
            <a:r>
              <a:rPr kumimoji="1" lang="zh-Hans" altLang="en-US" sz="2000" dirty="0">
                <a:solidFill>
                  <a:srgbClr val="0070C0"/>
                </a:solidFill>
              </a:rPr>
              <a:t>：</a:t>
            </a:r>
            <a:endParaRPr kumimoji="1" lang="en-US" altLang="zh-Hans" sz="2000" dirty="0">
              <a:solidFill>
                <a:srgbClr val="0070C0"/>
              </a:solidFill>
            </a:endParaRPr>
          </a:p>
          <a:p>
            <a:endParaRPr kumimoji="1" lang="en-US" altLang="zh-CN" sz="2000" dirty="0">
              <a:solidFill>
                <a:srgbClr val="0070C0"/>
              </a:solidFill>
            </a:endParaRPr>
          </a:p>
        </p:txBody>
      </p:sp>
    </p:spTree>
    <p:extLst>
      <p:ext uri="{BB962C8B-B14F-4D97-AF65-F5344CB8AC3E}">
        <p14:creationId xmlns:p14="http://schemas.microsoft.com/office/powerpoint/2010/main" val="2083408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3"/>
          <p:cNvSpPr>
            <a:spLocks noChangeArrowheads="1"/>
          </p:cNvSpPr>
          <p:nvPr/>
        </p:nvSpPr>
        <p:spPr bwMode="auto">
          <a:xfrm>
            <a:off x="2700338" y="2492375"/>
            <a:ext cx="381635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algn="ctr" eaLnBrk="1" hangingPunct="1">
              <a:spcBef>
                <a:spcPct val="0"/>
              </a:spcBef>
              <a:buClrTx/>
              <a:buFontTx/>
              <a:buNone/>
            </a:pPr>
            <a:r>
              <a:rPr kumimoji="0" lang="zh-CN" altLang="en-US" sz="7200">
                <a:solidFill>
                  <a:srgbClr val="0033CC"/>
                </a:solidFill>
                <a:latin typeface="隶书" panose="02010509060101010101" pitchFamily="49" charset="-122"/>
                <a:ea typeface="隶书" panose="02010509060101010101" pitchFamily="49" charset="-122"/>
              </a:rPr>
              <a:t>结</a:t>
            </a:r>
            <a:r>
              <a:rPr kumimoji="0" lang="en-US" altLang="zh-CN" sz="7200">
                <a:solidFill>
                  <a:srgbClr val="0033CC"/>
                </a:solidFill>
                <a:latin typeface="隶书" panose="02010509060101010101" pitchFamily="49" charset="-122"/>
                <a:ea typeface="隶书" panose="02010509060101010101" pitchFamily="49" charset="-122"/>
              </a:rPr>
              <a:t>  </a:t>
            </a:r>
            <a:r>
              <a:rPr kumimoji="0" lang="zh-CN" altLang="en-US" sz="7200">
                <a:solidFill>
                  <a:srgbClr val="0033CC"/>
                </a:solidFill>
                <a:latin typeface="隶书" panose="02010509060101010101" pitchFamily="49" charset="-122"/>
                <a:ea typeface="隶书" panose="02010509060101010101" pitchFamily="49" charset="-122"/>
              </a:rPr>
              <a:t>束</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34</a:t>
            </a:fld>
            <a:endParaRPr lang="en-US" altLang="zh-CN" sz="1800">
              <a:solidFill>
                <a:srgbClr val="FFFF00"/>
              </a:solidFill>
              <a:latin typeface="Times New Roman" panose="02020603050405020304" pitchFamily="18" charset="0"/>
              <a:ea typeface="方正姚体" panose="02010601030101010101" pitchFamily="2" charset="-122"/>
            </a:endParaRPr>
          </a:p>
        </p:txBody>
      </p:sp>
      <p:pic>
        <p:nvPicPr>
          <p:cNvPr id="7" name="图片 6"/>
          <p:cNvPicPr>
            <a:picLocks noChangeAspect="1"/>
          </p:cNvPicPr>
          <p:nvPr/>
        </p:nvPicPr>
        <p:blipFill>
          <a:blip r:embed="rId3"/>
          <a:stretch>
            <a:fillRect/>
          </a:stretch>
        </p:blipFill>
        <p:spPr>
          <a:xfrm>
            <a:off x="4853519" y="4755145"/>
            <a:ext cx="740924" cy="438181"/>
          </a:xfrm>
          <a:prstGeom prst="rect">
            <a:avLst/>
          </a:prstGeom>
        </p:spPr>
      </p:pic>
      <p:pic>
        <p:nvPicPr>
          <p:cNvPr id="13" name="图片 12"/>
          <p:cNvPicPr>
            <a:picLocks noChangeAspect="1"/>
          </p:cNvPicPr>
          <p:nvPr/>
        </p:nvPicPr>
        <p:blipFill>
          <a:blip r:embed="rId3"/>
          <a:stretch>
            <a:fillRect/>
          </a:stretch>
        </p:blipFill>
        <p:spPr>
          <a:xfrm flipV="1">
            <a:off x="7866388" y="4396998"/>
            <a:ext cx="1101515" cy="716294"/>
          </a:xfrm>
          <a:prstGeom prst="rect">
            <a:avLst/>
          </a:prstGeom>
        </p:spPr>
      </p:pic>
      <p:sp>
        <p:nvSpPr>
          <p:cNvPr id="14" name="Rectangle 12">
            <a:extLst>
              <a:ext uri="{FF2B5EF4-FFF2-40B4-BE49-F238E27FC236}">
                <a16:creationId xmlns:a16="http://schemas.microsoft.com/office/drawing/2014/main" id="{4D769D59-BC27-B64D-9019-4D7E89827A9C}"/>
              </a:ext>
            </a:extLst>
          </p:cNvPr>
          <p:cNvSpPr txBox="1">
            <a:spLocks noChangeArrowheads="1"/>
          </p:cNvSpPr>
          <p:nvPr/>
        </p:nvSpPr>
        <p:spPr bwMode="auto">
          <a:xfrm>
            <a:off x="1428840" y="150209"/>
            <a:ext cx="6976989"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kumimoji="1" sz="4000" kern="1200">
                <a:solidFill>
                  <a:schemeClr val="tx2"/>
                </a:solidFill>
                <a:latin typeface="+mj-lt"/>
                <a:ea typeface="+mj-ea"/>
                <a:cs typeface="黑体" charset="0"/>
                <a:sym typeface="Times New Roman" panose="02020603050405020304" pitchFamily="18" charset="0"/>
              </a:defRPr>
            </a:lvl1pPr>
            <a:lvl2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2pPr>
            <a:lvl3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3pPr>
            <a:lvl4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4pPr>
            <a:lvl5pPr algn="ctr" rtl="0" eaLnBrk="0" fontAlgn="base" hangingPunct="0">
              <a:spcBef>
                <a:spcPct val="0"/>
              </a:spcBef>
              <a:spcAft>
                <a:spcPct val="0"/>
              </a:spcAft>
              <a:defRPr kumimoji="1" sz="4000">
                <a:solidFill>
                  <a:schemeClr val="tx2"/>
                </a:solidFill>
                <a:latin typeface="Times New Roman" panose="02020603050405020304" pitchFamily="18" charset="0"/>
                <a:ea typeface="黑体" panose="02010609060101010101" pitchFamily="49" charset="-122"/>
                <a:cs typeface="黑体" charset="0"/>
                <a:sym typeface="Times New Roman" panose="02020603050405020304" pitchFamily="18" charset="0"/>
              </a:defRPr>
            </a:lvl5pPr>
            <a:lvl6pPr marL="4572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6pPr>
            <a:lvl7pPr marL="9144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7pPr>
            <a:lvl8pPr marL="13716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8pPr>
            <a:lvl9pPr marL="1828800" algn="ctr" rtl="0" eaLnBrk="0" fontAlgn="base" hangingPunct="0">
              <a:spcBef>
                <a:spcPct val="0"/>
              </a:spcBef>
              <a:spcAft>
                <a:spcPct val="0"/>
              </a:spcAft>
              <a:defRPr sz="4000">
                <a:solidFill>
                  <a:schemeClr val="tx2"/>
                </a:solidFill>
                <a:latin typeface="Times New Roman" panose="02020603050405020304" pitchFamily="18" charset="0"/>
                <a:ea typeface="黑体" panose="02010609060101010101" pitchFamily="49" charset="-122"/>
                <a:sym typeface="Times New Roman" panose="02020603050405020304" pitchFamily="18" charset="0"/>
              </a:defRPr>
            </a:lvl9pPr>
          </a:lstStyle>
          <a:p>
            <a:pP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复习参考</a:t>
            </a:r>
            <a:r>
              <a:rPr kumimoji="0" lang="en-US" altLang="zh-CN"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1</a:t>
            </a:r>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：课堂练习</a:t>
            </a:r>
            <a:r>
              <a:rPr kumimoji="0" lang="en-US" altLang="zh-CN"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1</a:t>
            </a:r>
          </a:p>
        </p:txBody>
      </p:sp>
      <mc:AlternateContent xmlns:mc="http://schemas.openxmlformats.org/markup-compatibility/2006" xmlns:a14="http://schemas.microsoft.com/office/drawing/2010/main">
        <mc:Choice Requires="a14">
          <p:sp>
            <p:nvSpPr>
              <p:cNvPr id="12" name="Text Box 1030">
                <a:extLst>
                  <a:ext uri="{FF2B5EF4-FFF2-40B4-BE49-F238E27FC236}">
                    <a16:creationId xmlns:a16="http://schemas.microsoft.com/office/drawing/2014/main" id="{6344001F-0D48-444D-93AF-FD6EB697634C}"/>
                  </a:ext>
                </a:extLst>
              </p:cNvPr>
              <p:cNvSpPr txBox="1">
                <a:spLocks noChangeArrowheads="1"/>
              </p:cNvSpPr>
              <p:nvPr/>
            </p:nvSpPr>
            <p:spPr bwMode="auto">
              <a:xfrm>
                <a:off x="781050" y="890588"/>
                <a:ext cx="7772286" cy="492218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zh-CN" dirty="0">
                    <a:solidFill>
                      <a:schemeClr val="bg1"/>
                    </a:solidFill>
                    <a:ea typeface="楷体_GB2312" pitchFamily="49" charset="-122"/>
                  </a:rPr>
                  <a:t>【</a:t>
                </a:r>
                <a:r>
                  <a:rPr lang="zh-CN" altLang="en-US" dirty="0">
                    <a:solidFill>
                      <a:srgbClr val="FF0000"/>
                    </a:solidFill>
                    <a:ea typeface="楷体_GB2312" pitchFamily="49" charset="-122"/>
                  </a:rPr>
                  <a:t>课堂练习</a:t>
                </a:r>
                <a:r>
                  <a:rPr lang="en-US" altLang="zh-CN" dirty="0">
                    <a:solidFill>
                      <a:srgbClr val="FF0000"/>
                    </a:solidFill>
                    <a:ea typeface="楷体_GB2312" pitchFamily="49" charset="-122"/>
                  </a:rPr>
                  <a:t>1</a:t>
                </a:r>
                <a:r>
                  <a:rPr lang="en-US" altLang="zh-CN" dirty="0">
                    <a:solidFill>
                      <a:schemeClr val="bg1"/>
                    </a:solidFill>
                    <a:ea typeface="楷体_GB2312" pitchFamily="49" charset="-122"/>
                  </a:rPr>
                  <a:t>】</a:t>
                </a:r>
                <a:r>
                  <a:rPr lang="zh-CN" altLang="en-US" dirty="0">
                    <a:solidFill>
                      <a:schemeClr val="bg1"/>
                    </a:solidFill>
                    <a:ea typeface="楷体_GB2312" pitchFamily="49" charset="-122"/>
                  </a:rPr>
                  <a:t>求</a:t>
                </a:r>
                <a14:m>
                  <m:oMath xmlns:m="http://schemas.openxmlformats.org/officeDocument/2006/math">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a:rPr>
                          <m:t>𝑥</m:t>
                        </m:r>
                      </m:e>
                      <m:sub>
                        <m:r>
                          <a:rPr lang="en-US" altLang="zh-CN" i="1">
                            <a:solidFill>
                              <a:schemeClr val="bg1"/>
                            </a:solidFill>
                            <a:latin typeface="Cambria Math"/>
                          </a:rPr>
                          <m:t>𝑝</m:t>
                        </m:r>
                      </m:sub>
                    </m:sSub>
                    <m:d>
                      <m:dPr>
                        <m:ctrlPr>
                          <a:rPr lang="en-US" altLang="zh-CN" i="1">
                            <a:solidFill>
                              <a:schemeClr val="bg1"/>
                            </a:solidFill>
                            <a:latin typeface="Cambria Math" panose="02040503050406030204" pitchFamily="18" charset="0"/>
                          </a:rPr>
                        </m:ctrlPr>
                      </m:dPr>
                      <m:e>
                        <m:r>
                          <a:rPr lang="en-US" altLang="zh-CN" i="1">
                            <a:solidFill>
                              <a:schemeClr val="bg1"/>
                            </a:solidFill>
                            <a:latin typeface="Cambria Math"/>
                          </a:rPr>
                          <m:t>𝑡</m:t>
                        </m:r>
                      </m:e>
                    </m:d>
                  </m:oMath>
                </a14:m>
                <a:r>
                  <a:rPr lang="zh-CN" altLang="en-US" dirty="0">
                    <a:solidFill>
                      <a:schemeClr val="bg1"/>
                    </a:solidFill>
                    <a:ea typeface="楷体_GB2312" pitchFamily="49" charset="-122"/>
                  </a:rPr>
                  <a:t>的傅里叶频谱</a:t>
                </a:r>
                <a:endParaRPr lang="en-US" altLang="zh-CN" dirty="0">
                  <a:solidFill>
                    <a:schemeClr val="bg1"/>
                  </a:solidFill>
                  <a:ea typeface="楷体_GB2312" pitchFamily="49" charset="-122"/>
                </a:endParaRPr>
              </a:p>
              <a:p>
                <a:r>
                  <a:rPr lang="zh-CN" altLang="en-US" dirty="0">
                    <a:solidFill>
                      <a:schemeClr val="bg1"/>
                    </a:solidFill>
                    <a:ea typeface="楷体_GB2312" pitchFamily="49" charset="-122"/>
                  </a:rPr>
                  <a:t>第一步</a:t>
                </a:r>
                <a:r>
                  <a:rPr lang="en-US" altLang="zh-CN" dirty="0">
                    <a:solidFill>
                      <a:schemeClr val="bg1"/>
                    </a:solidFill>
                    <a:ea typeface="楷体_GB2312" pitchFamily="49" charset="-122"/>
                  </a:rPr>
                  <a:t>:</a:t>
                </a:r>
                <a:r>
                  <a:rPr lang="zh-CN" altLang="en-US" dirty="0">
                    <a:solidFill>
                      <a:schemeClr val="bg1"/>
                    </a:solidFill>
                    <a:ea typeface="楷体_GB2312" pitchFamily="49" charset="-122"/>
                  </a:rPr>
                  <a:t> 求</a:t>
                </a:r>
                <a:r>
                  <a:rPr lang="en-US" altLang="zh-CN" i="1" dirty="0">
                    <a:solidFill>
                      <a:schemeClr val="bg1"/>
                    </a:solidFill>
                    <a:ea typeface="楷体_GB2312" pitchFamily="49" charset="-122"/>
                  </a:rPr>
                  <a:t>p</a:t>
                </a:r>
                <a:r>
                  <a:rPr lang="en-US" altLang="zh-CN" dirty="0">
                    <a:solidFill>
                      <a:schemeClr val="bg1"/>
                    </a:solidFill>
                    <a:ea typeface="楷体_GB2312" pitchFamily="49" charset="-122"/>
                  </a:rPr>
                  <a:t>(</a:t>
                </a:r>
                <a:r>
                  <a:rPr lang="en-US" altLang="zh-CN" i="1" dirty="0">
                    <a:solidFill>
                      <a:schemeClr val="bg1"/>
                    </a:solidFill>
                    <a:ea typeface="楷体_GB2312" pitchFamily="49" charset="-122"/>
                  </a:rPr>
                  <a:t>t</a:t>
                </a:r>
                <a:r>
                  <a:rPr lang="en-US" altLang="zh-CN" dirty="0">
                    <a:solidFill>
                      <a:schemeClr val="bg1"/>
                    </a:solidFill>
                    <a:ea typeface="楷体_GB2312" pitchFamily="49" charset="-122"/>
                  </a:rPr>
                  <a:t>)</a:t>
                </a:r>
                <a:r>
                  <a:rPr lang="zh-CN" altLang="en-US" dirty="0">
                    <a:solidFill>
                      <a:schemeClr val="bg1"/>
                    </a:solidFill>
                    <a:ea typeface="楷体_GB2312" pitchFamily="49" charset="-122"/>
                  </a:rPr>
                  <a:t> 的傅里叶频谱</a:t>
                </a:r>
                <a:endParaRPr lang="en-US" altLang="zh-CN" dirty="0">
                  <a:solidFill>
                    <a:schemeClr val="bg1"/>
                  </a:solidFill>
                  <a:ea typeface="楷体_GB2312" pitchFamily="49" charset="-122"/>
                </a:endParaRPr>
              </a:p>
              <a:p>
                <a:r>
                  <a:rPr lang="en-US" altLang="zh-CN" dirty="0">
                    <a:solidFill>
                      <a:schemeClr val="bg1"/>
                    </a:solidFill>
                    <a:ea typeface="楷体_GB2312" pitchFamily="49" charset="-122"/>
                  </a:rPr>
                  <a:t>	</a:t>
                </a: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r>
                  <a:rPr lang="en-US" altLang="zh-CN" dirty="0">
                    <a:solidFill>
                      <a:schemeClr val="bg1"/>
                    </a:solidFill>
                    <a:ea typeface="楷体_GB2312" pitchFamily="49" charset="-122"/>
                  </a:rPr>
                  <a:t>	</a:t>
                </a: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r>
                  <a:rPr lang="en-US" altLang="zh-CN" dirty="0">
                    <a:solidFill>
                      <a:schemeClr val="bg1"/>
                    </a:solidFill>
                    <a:ea typeface="楷体_GB2312" pitchFamily="49" charset="-122"/>
                  </a:rPr>
                  <a:t> </a:t>
                </a:r>
                <a:endParaRPr lang="zh-CN" altLang="en-US" dirty="0">
                  <a:solidFill>
                    <a:srgbClr val="0070C0"/>
                  </a:solidFill>
                  <a:ea typeface="楷体_GB2312" pitchFamily="49" charset="-122"/>
                </a:endParaRPr>
              </a:p>
            </p:txBody>
          </p:sp>
        </mc:Choice>
        <mc:Fallback xmlns="">
          <p:sp>
            <p:nvSpPr>
              <p:cNvPr id="12" name="Text Box 1030">
                <a:extLst>
                  <a:ext uri="{FF2B5EF4-FFF2-40B4-BE49-F238E27FC236}">
                    <a16:creationId xmlns:a16="http://schemas.microsoft.com/office/drawing/2014/main" id="{6344001F-0D48-444D-93AF-FD6EB697634C}"/>
                  </a:ext>
                </a:extLst>
              </p:cNvPr>
              <p:cNvSpPr txBox="1">
                <a:spLocks noRot="1" noChangeAspect="1" noMove="1" noResize="1" noEditPoints="1" noAdjustHandles="1" noChangeArrowheads="1" noChangeShapeType="1" noTextEdit="1"/>
              </p:cNvSpPr>
              <p:nvPr/>
            </p:nvSpPr>
            <p:spPr bwMode="auto">
              <a:xfrm>
                <a:off x="781050" y="890588"/>
                <a:ext cx="7772286" cy="4922181"/>
              </a:xfrm>
              <a:prstGeom prst="rect">
                <a:avLst/>
              </a:prstGeom>
              <a:blipFill>
                <a:blip r:embed="rId4"/>
                <a:stretch>
                  <a:fillRect l="-1307" t="-77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4E83CEBB-AB1D-504E-BC40-4B683C468EFB}"/>
              </a:ext>
            </a:extLst>
          </p:cNvPr>
          <p:cNvPicPr>
            <a:picLocks noChangeAspect="1"/>
          </p:cNvPicPr>
          <p:nvPr/>
        </p:nvPicPr>
        <p:blipFill>
          <a:blip r:embed="rId5"/>
          <a:stretch>
            <a:fillRect/>
          </a:stretch>
        </p:blipFill>
        <p:spPr>
          <a:xfrm>
            <a:off x="2197168" y="1828370"/>
            <a:ext cx="4011212" cy="668535"/>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8C0C302-F4F1-7C4D-ACE3-C49DDF45A51A}"/>
                  </a:ext>
                </a:extLst>
              </p:cNvPr>
              <p:cNvSpPr txBox="1"/>
              <p:nvPr/>
            </p:nvSpPr>
            <p:spPr>
              <a:xfrm>
                <a:off x="366483" y="2515798"/>
                <a:ext cx="4072265" cy="2954527"/>
              </a:xfrm>
              <a:prstGeom prst="rect">
                <a:avLst/>
              </a:prstGeom>
              <a:noFill/>
            </p:spPr>
            <p:txBody>
              <a:bodyPr wrap="square" rtlCol="0">
                <a:spAutoFit/>
              </a:bodyPr>
              <a:lstStyle/>
              <a:p>
                <a:pPr algn="l"/>
                <a:r>
                  <a:rPr kumimoji="1" lang="zh-CN" altLang="en-US" sz="1800" dirty="0">
                    <a:solidFill>
                      <a:schemeClr val="bg1"/>
                    </a:solidFill>
                  </a:rPr>
                  <a:t>方法一：公式法</a:t>
                </a:r>
                <a:endParaRPr kumimoji="1" lang="en-US" altLang="zh-CN" sz="1800" dirty="0">
                  <a:solidFill>
                    <a:schemeClr val="bg1"/>
                  </a:solidFill>
                </a:endParaRPr>
              </a:p>
              <a:p>
                <a:pPr/>
                <a14:m>
                  <m:oMathPara xmlns:m="http://schemas.openxmlformats.org/officeDocument/2006/math">
                    <m:oMathParaPr>
                      <m:jc m:val="centerGroup"/>
                    </m:oMathParaPr>
                    <m:oMath xmlns:m="http://schemas.openxmlformats.org/officeDocument/2006/math">
                      <m:r>
                        <a:rPr kumimoji="1" lang="en-US" altLang="zh-CN" sz="1800" i="1" smtClean="0">
                          <a:solidFill>
                            <a:schemeClr val="bg1"/>
                          </a:solidFill>
                          <a:latin typeface="Cambria Math" panose="02040503050406030204" pitchFamily="18" charset="0"/>
                          <a:ea typeface="Cambria Math" panose="02040503050406030204" pitchFamily="18" charset="0"/>
                        </a:rPr>
                        <m:t>ℱ</m:t>
                      </m:r>
                      <m:d>
                        <m:dPr>
                          <m:begChr m:val="["/>
                          <m:endChr m:val="]"/>
                          <m:ctrlPr>
                            <a:rPr kumimoji="1" lang="en-US" altLang="zh-CN" sz="1800" b="0" i="1" smtClean="0">
                              <a:solidFill>
                                <a:schemeClr val="bg1"/>
                              </a:solidFill>
                              <a:latin typeface="Cambria Math" panose="02040503050406030204" pitchFamily="18" charset="0"/>
                              <a:ea typeface="Cambria Math" panose="02040503050406030204" pitchFamily="18" charset="0"/>
                            </a:rPr>
                          </m:ctrlPr>
                        </m:dPr>
                        <m:e>
                          <m:r>
                            <a:rPr kumimoji="1" lang="en-US" altLang="zh-CN" sz="1800" b="0" i="1" smtClean="0">
                              <a:solidFill>
                                <a:schemeClr val="bg1"/>
                              </a:solidFill>
                              <a:latin typeface="Cambria Math" panose="02040503050406030204" pitchFamily="18" charset="0"/>
                              <a:ea typeface="Cambria Math" panose="02040503050406030204" pitchFamily="18" charset="0"/>
                            </a:rPr>
                            <m:t>𝑓</m:t>
                          </m:r>
                          <m:d>
                            <m:dPr>
                              <m:ctrlPr>
                                <a:rPr kumimoji="1" lang="en-US" altLang="zh-CN" sz="1800" b="0" i="1" smtClean="0">
                                  <a:solidFill>
                                    <a:schemeClr val="bg1"/>
                                  </a:solidFill>
                                  <a:latin typeface="Cambria Math" panose="02040503050406030204" pitchFamily="18" charset="0"/>
                                  <a:ea typeface="Cambria Math" panose="02040503050406030204" pitchFamily="18" charset="0"/>
                                </a:rPr>
                              </m:ctrlPr>
                            </m:dPr>
                            <m:e>
                              <m:r>
                                <a:rPr kumimoji="1" lang="en-US" altLang="zh-CN" sz="1800" b="0" i="1" smtClean="0">
                                  <a:solidFill>
                                    <a:schemeClr val="bg1"/>
                                  </a:solidFill>
                                  <a:latin typeface="Cambria Math" panose="02040503050406030204" pitchFamily="18" charset="0"/>
                                  <a:ea typeface="Cambria Math" panose="02040503050406030204" pitchFamily="18" charset="0"/>
                                </a:rPr>
                                <m:t>𝑡</m:t>
                              </m:r>
                            </m:e>
                          </m:d>
                        </m:e>
                      </m:d>
                      <m:r>
                        <a:rPr kumimoji="1" lang="en-US" altLang="zh-CN" sz="1800" b="0" i="1" smtClean="0">
                          <a:solidFill>
                            <a:schemeClr val="bg1"/>
                          </a:solidFill>
                          <a:latin typeface="Cambria Math" panose="02040503050406030204" pitchFamily="18" charset="0"/>
                          <a:ea typeface="Cambria Math" panose="02040503050406030204" pitchFamily="18" charset="0"/>
                        </a:rPr>
                        <m:t>=</m:t>
                      </m:r>
                      <m:nary>
                        <m:naryPr>
                          <m:ctrlPr>
                            <a:rPr kumimoji="1" lang="en-US" altLang="zh-CN" sz="1800" b="0" i="1" smtClean="0">
                              <a:solidFill>
                                <a:schemeClr val="bg1"/>
                              </a:solidFill>
                              <a:latin typeface="Cambria Math" panose="02040503050406030204" pitchFamily="18" charset="0"/>
                              <a:ea typeface="Cambria Math" panose="02040503050406030204" pitchFamily="18" charset="0"/>
                            </a:rPr>
                          </m:ctrlPr>
                        </m:naryPr>
                        <m:sub>
                          <m:r>
                            <m:rPr>
                              <m:brk m:alnAt="23"/>
                            </m:rPr>
                            <a:rPr kumimoji="1" lang="en-US" altLang="zh-CN" sz="1800" b="0" i="1" smtClean="0">
                              <a:solidFill>
                                <a:schemeClr val="bg1"/>
                              </a:solidFill>
                              <a:latin typeface="Cambria Math" panose="02040503050406030204" pitchFamily="18" charset="0"/>
                              <a:ea typeface="Cambria Math" panose="02040503050406030204" pitchFamily="18" charset="0"/>
                            </a:rPr>
                            <m:t>−</m:t>
                          </m:r>
                          <m:r>
                            <a:rPr kumimoji="1" lang="en-US" altLang="zh-CN" sz="1800" b="0" i="1" smtClean="0">
                              <a:solidFill>
                                <a:schemeClr val="bg1"/>
                              </a:solidFill>
                              <a:latin typeface="Cambria Math" panose="02040503050406030204" pitchFamily="18" charset="0"/>
                              <a:ea typeface="Cambria Math" panose="02040503050406030204" pitchFamily="18" charset="0"/>
                            </a:rPr>
                            <m:t>∞</m:t>
                          </m:r>
                        </m:sub>
                        <m:sup>
                          <m:r>
                            <a:rPr kumimoji="1" lang="en-US" altLang="zh-CN" sz="1800" b="0" i="1" smtClean="0">
                              <a:solidFill>
                                <a:schemeClr val="bg1"/>
                              </a:solidFill>
                              <a:latin typeface="Cambria Math" panose="02040503050406030204" pitchFamily="18" charset="0"/>
                              <a:ea typeface="Cambria Math" panose="02040503050406030204" pitchFamily="18" charset="0"/>
                            </a:rPr>
                            <m:t>+∞</m:t>
                          </m:r>
                        </m:sup>
                        <m:e>
                          <m:nary>
                            <m:naryPr>
                              <m:chr m:val="∑"/>
                              <m:ctrlPr>
                                <a:rPr kumimoji="1" lang="en-US" altLang="zh-CN" sz="1800" b="0" i="1" smtClean="0">
                                  <a:solidFill>
                                    <a:schemeClr val="bg1"/>
                                  </a:solidFill>
                                  <a:latin typeface="Cambria Math" panose="02040503050406030204" pitchFamily="18" charset="0"/>
                                  <a:ea typeface="Cambria Math" panose="02040503050406030204" pitchFamily="18" charset="0"/>
                                </a:rPr>
                              </m:ctrlPr>
                            </m:naryPr>
                            <m:sub>
                              <m:r>
                                <m:rPr>
                                  <m:brk m:alnAt="23"/>
                                </m:rPr>
                                <a:rPr kumimoji="1" lang="en-US" altLang="zh-CN" sz="1800" b="0" i="1" smtClean="0">
                                  <a:solidFill>
                                    <a:schemeClr val="bg1"/>
                                  </a:solidFill>
                                  <a:latin typeface="Cambria Math" panose="02040503050406030204" pitchFamily="18" charset="0"/>
                                  <a:ea typeface="Cambria Math" panose="02040503050406030204" pitchFamily="18" charset="0"/>
                                </a:rPr>
                                <m:t>𝑛</m:t>
                              </m:r>
                              <m:r>
                                <a:rPr kumimoji="1" lang="en-US" altLang="zh-CN" sz="1800" b="0" i="1" smtClean="0">
                                  <a:solidFill>
                                    <a:schemeClr val="bg1"/>
                                  </a:solidFill>
                                  <a:latin typeface="Cambria Math" panose="02040503050406030204" pitchFamily="18" charset="0"/>
                                  <a:ea typeface="Cambria Math" panose="02040503050406030204" pitchFamily="18" charset="0"/>
                                </a:rPr>
                                <m:t>=−∞</m:t>
                              </m:r>
                            </m:sub>
                            <m:sup>
                              <m:r>
                                <a:rPr kumimoji="1" lang="en-US" altLang="zh-CN" sz="1800" b="0" i="1" smtClean="0">
                                  <a:solidFill>
                                    <a:schemeClr val="bg1"/>
                                  </a:solidFill>
                                  <a:latin typeface="Cambria Math" panose="02040503050406030204" pitchFamily="18" charset="0"/>
                                  <a:ea typeface="Cambria Math" panose="02040503050406030204" pitchFamily="18" charset="0"/>
                                </a:rPr>
                                <m:t>+∞</m:t>
                              </m:r>
                            </m:sup>
                            <m:e>
                              <m:r>
                                <a:rPr kumimoji="1" lang="en-US" altLang="zh-CN" sz="1800" b="0" i="1" smtClean="0">
                                  <a:solidFill>
                                    <a:schemeClr val="bg1"/>
                                  </a:solidFill>
                                  <a:latin typeface="Cambria Math" panose="02040503050406030204" pitchFamily="18" charset="0"/>
                                  <a:ea typeface="Cambria Math" panose="02040503050406030204" pitchFamily="18" charset="0"/>
                                </a:rPr>
                                <m:t>𝑓</m:t>
                              </m:r>
                              <m:d>
                                <m:dPr>
                                  <m:ctrlPr>
                                    <a:rPr kumimoji="1" lang="en-US" altLang="zh-CN" sz="1800" b="0" i="1" smtClean="0">
                                      <a:solidFill>
                                        <a:schemeClr val="bg1"/>
                                      </a:solidFill>
                                      <a:latin typeface="Cambria Math" panose="02040503050406030204" pitchFamily="18" charset="0"/>
                                      <a:ea typeface="Cambria Math" panose="02040503050406030204" pitchFamily="18" charset="0"/>
                                    </a:rPr>
                                  </m:ctrlPr>
                                </m:dPr>
                                <m:e>
                                  <m:r>
                                    <a:rPr kumimoji="1" lang="en-US" altLang="zh-CN" sz="1800" b="0" i="1" smtClean="0">
                                      <a:solidFill>
                                        <a:schemeClr val="bg1"/>
                                      </a:solidFill>
                                      <a:latin typeface="Cambria Math" panose="02040503050406030204" pitchFamily="18" charset="0"/>
                                      <a:ea typeface="Cambria Math" panose="02040503050406030204" pitchFamily="18" charset="0"/>
                                    </a:rPr>
                                    <m:t>𝑡</m:t>
                                  </m:r>
                                  <m:r>
                                    <a:rPr kumimoji="1" lang="en-US" altLang="zh-CN" sz="1800" b="0" i="1" smtClean="0">
                                      <a:solidFill>
                                        <a:schemeClr val="bg1"/>
                                      </a:solidFill>
                                      <a:latin typeface="Cambria Math" panose="02040503050406030204" pitchFamily="18" charset="0"/>
                                      <a:ea typeface="Cambria Math" panose="02040503050406030204" pitchFamily="18" charset="0"/>
                                    </a:rPr>
                                    <m:t>−</m:t>
                                  </m:r>
                                  <m:r>
                                    <a:rPr kumimoji="1" lang="en-US" altLang="zh-CN" sz="1800" b="0" i="1" smtClean="0">
                                      <a:solidFill>
                                        <a:schemeClr val="bg1"/>
                                      </a:solidFill>
                                      <a:latin typeface="Cambria Math" panose="02040503050406030204" pitchFamily="18" charset="0"/>
                                      <a:ea typeface="Cambria Math" panose="02040503050406030204" pitchFamily="18" charset="0"/>
                                    </a:rPr>
                                    <m:t>𝑛𝑇</m:t>
                                  </m:r>
                                </m:e>
                              </m:d>
                            </m:e>
                          </m:nary>
                          <m:sSup>
                            <m:sSupPr>
                              <m:ctrlPr>
                                <a:rPr kumimoji="1" lang="en-US" altLang="zh-CN" sz="1800" i="1">
                                  <a:solidFill>
                                    <a:schemeClr val="bg1"/>
                                  </a:solidFill>
                                  <a:latin typeface="Cambria Math" panose="02040503050406030204" pitchFamily="18" charset="0"/>
                                  <a:ea typeface="Cambria Math" panose="02040503050406030204" pitchFamily="18" charset="0"/>
                                </a:rPr>
                              </m:ctrlPr>
                            </m:sSupPr>
                            <m:e>
                              <m:r>
                                <a:rPr kumimoji="1" lang="en-US" altLang="zh-CN" sz="1800" i="1">
                                  <a:solidFill>
                                    <a:schemeClr val="bg1"/>
                                  </a:solidFill>
                                  <a:latin typeface="Cambria Math" panose="02040503050406030204" pitchFamily="18" charset="0"/>
                                  <a:ea typeface="Cambria Math" panose="02040503050406030204" pitchFamily="18" charset="0"/>
                                </a:rPr>
                                <m:t>𝑒</m:t>
                              </m:r>
                            </m:e>
                            <m:sup>
                              <m:r>
                                <a:rPr kumimoji="1" lang="en-US" altLang="zh-CN" sz="1800" i="1">
                                  <a:solidFill>
                                    <a:schemeClr val="bg1"/>
                                  </a:solidFill>
                                  <a:latin typeface="Cambria Math" panose="02040503050406030204" pitchFamily="18" charset="0"/>
                                  <a:ea typeface="Cambria Math" panose="02040503050406030204" pitchFamily="18" charset="0"/>
                                </a:rPr>
                                <m:t>−</m:t>
                              </m:r>
                              <m:r>
                                <a:rPr kumimoji="1" lang="en-US" altLang="zh-CN" sz="1800" i="1">
                                  <a:solidFill>
                                    <a:schemeClr val="bg1"/>
                                  </a:solidFill>
                                  <a:latin typeface="Cambria Math" panose="02040503050406030204" pitchFamily="18" charset="0"/>
                                  <a:ea typeface="Cambria Math" panose="02040503050406030204" pitchFamily="18" charset="0"/>
                                </a:rPr>
                                <m:t>𝑗</m:t>
                              </m:r>
                              <m:r>
                                <a:rPr kumimoji="1" lang="en-US" altLang="zh-CN" sz="1800" i="1">
                                  <a:solidFill>
                                    <a:schemeClr val="bg1"/>
                                  </a:solidFill>
                                  <a:latin typeface="Cambria Math" panose="02040503050406030204" pitchFamily="18" charset="0"/>
                                  <a:ea typeface="Cambria Math" panose="02040503050406030204" pitchFamily="18" charset="0"/>
                                </a:rPr>
                                <m:t>𝜔</m:t>
                              </m:r>
                              <m:r>
                                <a:rPr kumimoji="1" lang="en-US" altLang="zh-CN" sz="1800" i="1">
                                  <a:solidFill>
                                    <a:schemeClr val="bg1"/>
                                  </a:solidFill>
                                  <a:latin typeface="Cambria Math" panose="02040503050406030204" pitchFamily="18" charset="0"/>
                                  <a:ea typeface="Cambria Math" panose="02040503050406030204" pitchFamily="18" charset="0"/>
                                </a:rPr>
                                <m:t>𝑡</m:t>
                              </m:r>
                            </m:sup>
                          </m:sSup>
                          <m:r>
                            <a:rPr kumimoji="1" lang="en-US" altLang="zh-CN" sz="1800" b="0" i="1" smtClean="0">
                              <a:solidFill>
                                <a:schemeClr val="bg1"/>
                              </a:solidFill>
                              <a:latin typeface="Cambria Math" panose="02040503050406030204" pitchFamily="18" charset="0"/>
                              <a:ea typeface="Cambria Math" panose="02040503050406030204" pitchFamily="18" charset="0"/>
                            </a:rPr>
                            <m:t>𝑑𝑡</m:t>
                          </m:r>
                        </m:e>
                      </m:nary>
                    </m:oMath>
                  </m:oMathPara>
                </a14:m>
                <a:endParaRPr kumimoji="1" lang="en-US" altLang="zh-CN" sz="1800" b="0" dirty="0">
                  <a:solidFill>
                    <a:schemeClr val="bg1"/>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zh-CN" sz="1800" b="0" i="1" smtClean="0">
                          <a:solidFill>
                            <a:schemeClr val="bg1"/>
                          </a:solidFill>
                          <a:latin typeface="Cambria Math" panose="02040503050406030204" pitchFamily="18" charset="0"/>
                        </a:rPr>
                        <m:t>=</m:t>
                      </m:r>
                      <m:nary>
                        <m:naryPr>
                          <m:ctrlPr>
                            <a:rPr kumimoji="1" lang="en-US" altLang="zh-CN" sz="1800" b="0" i="1" smtClean="0">
                              <a:solidFill>
                                <a:schemeClr val="bg1"/>
                              </a:solidFill>
                              <a:latin typeface="Cambria Math" panose="02040503050406030204" pitchFamily="18" charset="0"/>
                            </a:rPr>
                          </m:ctrlPr>
                        </m:naryPr>
                        <m:sub>
                          <m:r>
                            <m:rPr>
                              <m:brk m:alnAt="23"/>
                            </m:rPr>
                            <a:rPr kumimoji="1" lang="en-US" altLang="zh-CN" sz="1800" b="0" i="1" smtClean="0">
                              <a:solidFill>
                                <a:schemeClr val="bg1"/>
                              </a:solidFill>
                              <a:latin typeface="Cambria Math" panose="02040503050406030204" pitchFamily="18" charset="0"/>
                            </a:rPr>
                            <m:t>−</m:t>
                          </m:r>
                          <m:r>
                            <a:rPr kumimoji="1" lang="en-US" altLang="zh-CN" sz="1800" b="0" i="1" smtClean="0">
                              <a:solidFill>
                                <a:schemeClr val="bg1"/>
                              </a:solidFill>
                              <a:latin typeface="Cambria Math" panose="02040503050406030204" pitchFamily="18" charset="0"/>
                            </a:rPr>
                            <m:t>∞</m:t>
                          </m:r>
                        </m:sub>
                        <m:sup>
                          <m:r>
                            <a:rPr kumimoji="1" lang="en-US" altLang="zh-CN" sz="1800" b="0" i="1" smtClean="0">
                              <a:solidFill>
                                <a:schemeClr val="bg1"/>
                              </a:solidFill>
                              <a:latin typeface="Cambria Math" panose="02040503050406030204" pitchFamily="18" charset="0"/>
                            </a:rPr>
                            <m:t>+∞</m:t>
                          </m:r>
                        </m:sup>
                        <m:e>
                          <m:nary>
                            <m:naryPr>
                              <m:chr m:val="∑"/>
                              <m:ctrlPr>
                                <a:rPr kumimoji="1" lang="en-US" altLang="zh-CN" sz="1800" b="0" i="1" smtClean="0">
                                  <a:solidFill>
                                    <a:schemeClr val="bg1"/>
                                  </a:solidFill>
                                  <a:latin typeface="Cambria Math" panose="02040503050406030204" pitchFamily="18" charset="0"/>
                                </a:rPr>
                              </m:ctrlPr>
                            </m:naryPr>
                            <m:sub>
                              <m:r>
                                <m:rPr>
                                  <m:brk m:alnAt="23"/>
                                </m:rPr>
                                <a:rPr kumimoji="1" lang="en-US" altLang="zh-CN" sz="1800" b="0" i="1" smtClean="0">
                                  <a:solidFill>
                                    <a:schemeClr val="bg1"/>
                                  </a:solidFill>
                                  <a:latin typeface="Cambria Math" panose="02040503050406030204" pitchFamily="18" charset="0"/>
                                </a:rPr>
                                <m:t>𝑛</m:t>
                              </m:r>
                              <m:r>
                                <a:rPr kumimoji="1" lang="en-US" altLang="zh-CN" sz="1800" b="0" i="1" smtClean="0">
                                  <a:solidFill>
                                    <a:schemeClr val="bg1"/>
                                  </a:solidFill>
                                  <a:latin typeface="Cambria Math" panose="02040503050406030204" pitchFamily="18" charset="0"/>
                                </a:rPr>
                                <m:t>=∞</m:t>
                              </m:r>
                            </m:sub>
                            <m:sup>
                              <m:r>
                                <a:rPr kumimoji="1" lang="en-US" altLang="zh-CN" sz="1800" b="0" i="1" smtClean="0">
                                  <a:solidFill>
                                    <a:schemeClr val="bg1"/>
                                  </a:solidFill>
                                  <a:latin typeface="Cambria Math" panose="02040503050406030204" pitchFamily="18" charset="0"/>
                                </a:rPr>
                                <m:t>+∞</m:t>
                              </m:r>
                            </m:sup>
                            <m:e>
                              <m:r>
                                <a:rPr kumimoji="1" lang="en-US" altLang="zh-CN" sz="1800" b="0" i="1" smtClean="0">
                                  <a:solidFill>
                                    <a:schemeClr val="bg1"/>
                                  </a:solidFill>
                                  <a:latin typeface="Cambria Math" panose="02040503050406030204" pitchFamily="18" charset="0"/>
                                </a:rPr>
                                <m:t>𝑓</m:t>
                              </m:r>
                              <m:d>
                                <m:dPr>
                                  <m:ctrlPr>
                                    <a:rPr kumimoji="1" lang="en-US" altLang="zh-CN" sz="1800" b="0" i="1" smtClean="0">
                                      <a:solidFill>
                                        <a:schemeClr val="bg1"/>
                                      </a:solidFill>
                                      <a:latin typeface="Cambria Math" panose="02040503050406030204" pitchFamily="18" charset="0"/>
                                    </a:rPr>
                                  </m:ctrlPr>
                                </m:dPr>
                                <m:e>
                                  <m:r>
                                    <a:rPr kumimoji="1" lang="en-US" altLang="zh-CN" sz="1800" b="0" i="1" smtClean="0">
                                      <a:solidFill>
                                        <a:schemeClr val="bg1"/>
                                      </a:solidFill>
                                      <a:latin typeface="Cambria Math" panose="02040503050406030204" pitchFamily="18" charset="0"/>
                                    </a:rPr>
                                    <m:t>𝑡</m:t>
                                  </m:r>
                                  <m:r>
                                    <a:rPr kumimoji="1" lang="en-US" altLang="zh-CN" sz="1800" b="0" i="1" smtClean="0">
                                      <a:solidFill>
                                        <a:schemeClr val="bg1"/>
                                      </a:solidFill>
                                      <a:latin typeface="Cambria Math" panose="02040503050406030204" pitchFamily="18" charset="0"/>
                                    </a:rPr>
                                    <m:t>−</m:t>
                                  </m:r>
                                  <m:r>
                                    <a:rPr kumimoji="1" lang="en-US" altLang="zh-CN" sz="1800" b="0" i="1" smtClean="0">
                                      <a:solidFill>
                                        <a:schemeClr val="bg1"/>
                                      </a:solidFill>
                                      <a:latin typeface="Cambria Math" panose="02040503050406030204" pitchFamily="18" charset="0"/>
                                    </a:rPr>
                                    <m:t>𝑛𝑇</m:t>
                                  </m:r>
                                </m:e>
                              </m:d>
                              <m:sSup>
                                <m:sSupPr>
                                  <m:ctrlPr>
                                    <a:rPr kumimoji="1" lang="en-US" altLang="zh-CN" sz="1800" b="0" i="1" smtClean="0">
                                      <a:solidFill>
                                        <a:schemeClr val="bg1"/>
                                      </a:solidFill>
                                      <a:latin typeface="Cambria Math" panose="02040503050406030204" pitchFamily="18" charset="0"/>
                                    </a:rPr>
                                  </m:ctrlPr>
                                </m:sSupPr>
                                <m:e>
                                  <m:r>
                                    <a:rPr kumimoji="1" lang="en-US" altLang="zh-CN" sz="1800" b="0" i="1" smtClean="0">
                                      <a:solidFill>
                                        <a:schemeClr val="bg1"/>
                                      </a:solidFill>
                                      <a:latin typeface="Cambria Math" panose="02040503050406030204" pitchFamily="18" charset="0"/>
                                    </a:rPr>
                                    <m:t>𝑒</m:t>
                                  </m:r>
                                </m:e>
                                <m:sup>
                                  <m:r>
                                    <a:rPr kumimoji="1" lang="en-US" altLang="zh-CN" sz="1800" b="0" i="1" smtClean="0">
                                      <a:solidFill>
                                        <a:schemeClr val="bg1"/>
                                      </a:solidFill>
                                      <a:latin typeface="Cambria Math" panose="02040503050406030204" pitchFamily="18" charset="0"/>
                                    </a:rPr>
                                    <m:t>−</m:t>
                                  </m:r>
                                  <m:r>
                                    <a:rPr kumimoji="1" lang="en-US" altLang="zh-CN" sz="1800" b="0" i="1" smtClean="0">
                                      <a:solidFill>
                                        <a:schemeClr val="bg1"/>
                                      </a:solidFill>
                                      <a:latin typeface="Cambria Math" panose="02040503050406030204" pitchFamily="18" charset="0"/>
                                    </a:rPr>
                                    <m:t>𝑗𝑛𝑤𝑇</m:t>
                                  </m:r>
                                </m:sup>
                              </m:sSup>
                            </m:e>
                          </m:nary>
                          <m:r>
                            <a:rPr kumimoji="1" lang="en-US" altLang="zh-CN" sz="1800" b="0" i="1" smtClean="0">
                              <a:solidFill>
                                <a:schemeClr val="bg1"/>
                              </a:solidFill>
                              <a:latin typeface="Cambria Math" panose="02040503050406030204" pitchFamily="18" charset="0"/>
                            </a:rPr>
                            <m:t>𝑑𝑡</m:t>
                          </m:r>
                        </m:e>
                      </m:nary>
                    </m:oMath>
                  </m:oMathPara>
                </a14:m>
                <a:endParaRPr kumimoji="1" lang="en-US" altLang="zh-CN" sz="1800" b="0" dirty="0">
                  <a:solidFill>
                    <a:schemeClr val="bg1"/>
                  </a:solidFill>
                </a:endParaRPr>
              </a:p>
              <a:p>
                <a:pPr/>
                <a14:m>
                  <m:oMathPara xmlns:m="http://schemas.openxmlformats.org/officeDocument/2006/math">
                    <m:oMathParaPr>
                      <m:jc m:val="centerGroup"/>
                    </m:oMathParaPr>
                    <m:oMath xmlns:m="http://schemas.openxmlformats.org/officeDocument/2006/math">
                      <m:r>
                        <a:rPr kumimoji="1" lang="en-US" altLang="zh-CN" sz="1800" b="0" i="1" smtClean="0">
                          <a:solidFill>
                            <a:schemeClr val="bg1"/>
                          </a:solidFill>
                          <a:latin typeface="Cambria Math" panose="02040503050406030204" pitchFamily="18" charset="0"/>
                        </a:rPr>
                        <m:t>=</m:t>
                      </m:r>
                      <m:nary>
                        <m:naryPr>
                          <m:chr m:val="∑"/>
                          <m:ctrlPr>
                            <a:rPr kumimoji="1" lang="en-US" altLang="zh-CN" sz="1800" b="0" i="1" smtClean="0">
                              <a:solidFill>
                                <a:schemeClr val="bg1"/>
                              </a:solidFill>
                              <a:latin typeface="Cambria Math" panose="02040503050406030204" pitchFamily="18" charset="0"/>
                            </a:rPr>
                          </m:ctrlPr>
                        </m:naryPr>
                        <m:sub>
                          <m:r>
                            <m:rPr>
                              <m:brk m:alnAt="23"/>
                            </m:rPr>
                            <a:rPr kumimoji="1" lang="en-US" altLang="zh-CN" sz="1800" b="0" i="1" smtClean="0">
                              <a:solidFill>
                                <a:schemeClr val="bg1"/>
                              </a:solidFill>
                              <a:latin typeface="Cambria Math" panose="02040503050406030204" pitchFamily="18" charset="0"/>
                            </a:rPr>
                            <m:t>−</m:t>
                          </m:r>
                          <m:r>
                            <a:rPr kumimoji="1" lang="en-US" altLang="zh-CN" sz="1800" b="0" i="1" smtClean="0">
                              <a:solidFill>
                                <a:schemeClr val="bg1"/>
                              </a:solidFill>
                              <a:latin typeface="Cambria Math" panose="02040503050406030204" pitchFamily="18" charset="0"/>
                            </a:rPr>
                            <m:t>∞</m:t>
                          </m:r>
                        </m:sub>
                        <m:sup>
                          <m:r>
                            <a:rPr kumimoji="1" lang="en-US" altLang="zh-CN" sz="1800" b="0" i="1" smtClean="0">
                              <a:solidFill>
                                <a:schemeClr val="bg1"/>
                              </a:solidFill>
                              <a:latin typeface="Cambria Math" panose="02040503050406030204" pitchFamily="18" charset="0"/>
                            </a:rPr>
                            <m:t>+∞</m:t>
                          </m:r>
                        </m:sup>
                        <m:e>
                          <m:sSup>
                            <m:sSupPr>
                              <m:ctrlPr>
                                <a:rPr kumimoji="1" lang="en-US" altLang="zh-CN" sz="1800" b="0" i="1" smtClean="0">
                                  <a:solidFill>
                                    <a:schemeClr val="bg1"/>
                                  </a:solidFill>
                                  <a:latin typeface="Cambria Math" panose="02040503050406030204" pitchFamily="18" charset="0"/>
                                </a:rPr>
                              </m:ctrlPr>
                            </m:sSupPr>
                            <m:e>
                              <m:r>
                                <a:rPr kumimoji="1" lang="en-US" altLang="zh-CN" sz="1800" b="0" i="1" smtClean="0">
                                  <a:solidFill>
                                    <a:schemeClr val="bg1"/>
                                  </a:solidFill>
                                  <a:latin typeface="Cambria Math" panose="02040503050406030204" pitchFamily="18" charset="0"/>
                                </a:rPr>
                                <m:t>𝑒</m:t>
                              </m:r>
                            </m:e>
                            <m:sup>
                              <m:r>
                                <a:rPr kumimoji="1" lang="en-US" altLang="zh-CN" sz="1800" b="0" i="1" smtClean="0">
                                  <a:solidFill>
                                    <a:schemeClr val="bg1"/>
                                  </a:solidFill>
                                  <a:latin typeface="Cambria Math" panose="02040503050406030204" pitchFamily="18" charset="0"/>
                                </a:rPr>
                                <m:t>−</m:t>
                              </m:r>
                              <m:r>
                                <a:rPr kumimoji="1" lang="en-US" altLang="zh-CN" sz="1800" b="0" i="1" smtClean="0">
                                  <a:solidFill>
                                    <a:schemeClr val="bg1"/>
                                  </a:solidFill>
                                  <a:latin typeface="Cambria Math" panose="02040503050406030204" pitchFamily="18" charset="0"/>
                                </a:rPr>
                                <m:t>𝑗𝑛</m:t>
                              </m:r>
                              <m:r>
                                <a:rPr kumimoji="1" lang="en-US" altLang="zh-CN" sz="1800" b="0" i="1" smtClean="0">
                                  <a:solidFill>
                                    <a:schemeClr val="bg1"/>
                                  </a:solidFill>
                                  <a:latin typeface="Cambria Math" panose="02040503050406030204" pitchFamily="18" charset="0"/>
                                </a:rPr>
                                <m:t>𝜔</m:t>
                              </m:r>
                              <m:r>
                                <a:rPr kumimoji="1" lang="en-US" altLang="zh-CN" sz="1800" b="0" i="1" smtClean="0">
                                  <a:solidFill>
                                    <a:schemeClr val="bg1"/>
                                  </a:solidFill>
                                  <a:latin typeface="Cambria Math" panose="02040503050406030204" pitchFamily="18" charset="0"/>
                                </a:rPr>
                                <m:t>𝑇</m:t>
                              </m:r>
                            </m:sup>
                          </m:sSup>
                        </m:e>
                      </m:nary>
                    </m:oMath>
                  </m:oMathPara>
                </a14:m>
                <a:endParaRPr kumimoji="1" lang="en-US" altLang="zh-CN" sz="1800" dirty="0">
                  <a:solidFill>
                    <a:schemeClr val="bg1"/>
                  </a:solidFill>
                </a:endParaRPr>
              </a:p>
              <a:p>
                <a:r>
                  <a:rPr kumimoji="1" lang="zh-CN" altLang="en-US" sz="1800" dirty="0">
                    <a:solidFill>
                      <a:schemeClr val="bg1"/>
                    </a:solidFill>
                  </a:rPr>
                  <a:t>表达式不直观，无穷个复指数信号相加</a:t>
                </a:r>
              </a:p>
            </p:txBody>
          </p:sp>
        </mc:Choice>
        <mc:Fallback xmlns="">
          <p:sp>
            <p:nvSpPr>
              <p:cNvPr id="3" name="文本框 2">
                <a:extLst>
                  <a:ext uri="{FF2B5EF4-FFF2-40B4-BE49-F238E27FC236}">
                    <a16:creationId xmlns:a16="http://schemas.microsoft.com/office/drawing/2014/main" id="{68C0C302-F4F1-7C4D-ACE3-C49DDF45A51A}"/>
                  </a:ext>
                </a:extLst>
              </p:cNvPr>
              <p:cNvSpPr txBox="1">
                <a:spLocks noRot="1" noChangeAspect="1" noMove="1" noResize="1" noEditPoints="1" noAdjustHandles="1" noChangeArrowheads="1" noChangeShapeType="1" noTextEdit="1"/>
              </p:cNvSpPr>
              <p:nvPr/>
            </p:nvSpPr>
            <p:spPr>
              <a:xfrm>
                <a:off x="366483" y="2515798"/>
                <a:ext cx="4072265" cy="2954527"/>
              </a:xfrm>
              <a:prstGeom prst="rect">
                <a:avLst/>
              </a:prstGeom>
              <a:blipFill>
                <a:blip r:embed="rId6"/>
                <a:stretch>
                  <a:fillRect l="-6211" t="-25322" r="-1242" b="-351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0E589F3-D3C6-8747-B75B-4C87F4E63971}"/>
                  </a:ext>
                </a:extLst>
              </p:cNvPr>
              <p:cNvSpPr txBox="1"/>
              <p:nvPr/>
            </p:nvSpPr>
            <p:spPr>
              <a:xfrm>
                <a:off x="4492928" y="2571625"/>
                <a:ext cx="3870022" cy="2037674"/>
              </a:xfrm>
              <a:prstGeom prst="rect">
                <a:avLst/>
              </a:prstGeom>
              <a:noFill/>
            </p:spPr>
            <p:txBody>
              <a:bodyPr wrap="square" rtlCol="0">
                <a:spAutoFit/>
              </a:bodyPr>
              <a:lstStyle/>
              <a:p>
                <a:pPr algn="l"/>
                <a:r>
                  <a:rPr kumimoji="1" lang="zh-CN" altLang="en-US" sz="1800" dirty="0">
                    <a:solidFill>
                      <a:schemeClr val="bg1"/>
                    </a:solidFill>
                  </a:rPr>
                  <a:t>方法二：将周期信号做傅立叶级数展开（周期信号的傅立叶变换）</a:t>
                </a:r>
                <a:endParaRPr kumimoji="1" lang="en-US" altLang="zh-CN" sz="1800" dirty="0">
                  <a:solidFill>
                    <a:schemeClr val="bg1"/>
                  </a:solidFill>
                </a:endParaRPr>
              </a:p>
              <a:p>
                <a:pPr algn="l"/>
                <a14:m>
                  <m:oMath xmlns:m="http://schemas.openxmlformats.org/officeDocument/2006/math">
                    <m:r>
                      <a:rPr kumimoji="1" lang="en-US" altLang="zh-CN" sz="1400" b="0" i="1" smtClean="0">
                        <a:solidFill>
                          <a:schemeClr val="bg1"/>
                        </a:solidFill>
                        <a:latin typeface="Cambria Math" panose="02040503050406030204" pitchFamily="18" charset="0"/>
                      </a:rPr>
                      <m:t>𝑓</m:t>
                    </m:r>
                    <m:d>
                      <m:dPr>
                        <m:ctrlPr>
                          <a:rPr kumimoji="1" lang="en-US" altLang="zh-CN" sz="1400" b="0" i="1" smtClean="0">
                            <a:solidFill>
                              <a:schemeClr val="bg1"/>
                            </a:solidFill>
                            <a:latin typeface="Cambria Math" panose="02040503050406030204" pitchFamily="18" charset="0"/>
                          </a:rPr>
                        </m:ctrlPr>
                      </m:dPr>
                      <m:e>
                        <m:r>
                          <a:rPr kumimoji="1" lang="en-US" altLang="zh-CN" sz="1400" b="0" i="1" smtClean="0">
                            <a:solidFill>
                              <a:schemeClr val="bg1"/>
                            </a:solidFill>
                            <a:latin typeface="Cambria Math" panose="02040503050406030204" pitchFamily="18" charset="0"/>
                          </a:rPr>
                          <m:t>𝑡</m:t>
                        </m:r>
                      </m:e>
                    </m:d>
                    <m:r>
                      <a:rPr kumimoji="1" lang="en-US" altLang="zh-CN" sz="1400" b="0" i="1" smtClean="0">
                        <a:solidFill>
                          <a:schemeClr val="bg1"/>
                        </a:solidFill>
                        <a:latin typeface="Cambria Math" panose="02040503050406030204" pitchFamily="18" charset="0"/>
                      </a:rPr>
                      <m:t>=</m:t>
                    </m:r>
                    <m:nary>
                      <m:naryPr>
                        <m:chr m:val="∑"/>
                        <m:ctrlPr>
                          <a:rPr kumimoji="1" lang="en-US" altLang="zh-CN" sz="1400" b="0" i="1" smtClean="0">
                            <a:solidFill>
                              <a:schemeClr val="bg1"/>
                            </a:solidFill>
                            <a:latin typeface="Cambria Math" panose="02040503050406030204" pitchFamily="18" charset="0"/>
                          </a:rPr>
                        </m:ctrlPr>
                      </m:naryPr>
                      <m:sub>
                        <m:r>
                          <m:rPr>
                            <m:brk m:alnAt="23"/>
                          </m:rPr>
                          <a:rPr kumimoji="1" lang="en-US" altLang="zh-CN" sz="1400" b="0" i="1" smtClean="0">
                            <a:solidFill>
                              <a:schemeClr val="bg1"/>
                            </a:solidFill>
                            <a:latin typeface="Cambria Math" panose="02040503050406030204" pitchFamily="18" charset="0"/>
                          </a:rPr>
                          <m:t>𝑛</m:t>
                        </m:r>
                        <m:r>
                          <a:rPr kumimoji="1" lang="en-US" altLang="zh-CN" sz="1400" b="0" i="1" smtClean="0">
                            <a:solidFill>
                              <a:schemeClr val="bg1"/>
                            </a:solidFill>
                            <a:latin typeface="Cambria Math" panose="02040503050406030204" pitchFamily="18" charset="0"/>
                          </a:rPr>
                          <m:t>=−∞</m:t>
                        </m:r>
                      </m:sub>
                      <m:sup>
                        <m:r>
                          <a:rPr kumimoji="1" lang="en-US" altLang="zh-CN" sz="1400" b="0" i="1" smtClean="0">
                            <a:solidFill>
                              <a:schemeClr val="bg1"/>
                            </a:solidFill>
                            <a:latin typeface="Cambria Math" panose="02040503050406030204" pitchFamily="18" charset="0"/>
                          </a:rPr>
                          <m:t>+∞</m:t>
                        </m:r>
                      </m:sup>
                      <m:e>
                        <m:sSub>
                          <m:sSubPr>
                            <m:ctrlPr>
                              <a:rPr kumimoji="1" lang="en-US" altLang="zh-CN" sz="1400" b="0" i="1" smtClean="0">
                                <a:solidFill>
                                  <a:schemeClr val="bg1"/>
                                </a:solidFill>
                                <a:latin typeface="Cambria Math" panose="02040503050406030204" pitchFamily="18" charset="0"/>
                              </a:rPr>
                            </m:ctrlPr>
                          </m:sSubPr>
                          <m:e>
                            <m:r>
                              <a:rPr kumimoji="1" lang="en-US" altLang="zh-CN" sz="1400" b="0" i="1" smtClean="0">
                                <a:solidFill>
                                  <a:schemeClr val="bg1"/>
                                </a:solidFill>
                                <a:latin typeface="Cambria Math" panose="02040503050406030204" pitchFamily="18" charset="0"/>
                              </a:rPr>
                              <m:t>𝐹</m:t>
                            </m:r>
                          </m:e>
                          <m:sub>
                            <m:r>
                              <a:rPr kumimoji="1" lang="en-US" altLang="zh-CN" sz="1400" b="0" i="1" smtClean="0">
                                <a:solidFill>
                                  <a:schemeClr val="bg1"/>
                                </a:solidFill>
                                <a:latin typeface="Cambria Math" panose="02040503050406030204" pitchFamily="18" charset="0"/>
                              </a:rPr>
                              <m:t>𝑛</m:t>
                            </m:r>
                          </m:sub>
                        </m:sSub>
                        <m:sSup>
                          <m:sSupPr>
                            <m:ctrlPr>
                              <a:rPr kumimoji="1" lang="en-US" altLang="zh-CN" sz="1400" b="0" i="1" smtClean="0">
                                <a:solidFill>
                                  <a:schemeClr val="bg1"/>
                                </a:solidFill>
                                <a:latin typeface="Cambria Math" panose="02040503050406030204" pitchFamily="18" charset="0"/>
                              </a:rPr>
                            </m:ctrlPr>
                          </m:sSupPr>
                          <m:e>
                            <m:r>
                              <a:rPr kumimoji="1" lang="en-US" altLang="zh-CN" sz="1400" b="0" i="1" smtClean="0">
                                <a:solidFill>
                                  <a:schemeClr val="bg1"/>
                                </a:solidFill>
                                <a:latin typeface="Cambria Math" panose="02040503050406030204" pitchFamily="18" charset="0"/>
                              </a:rPr>
                              <m:t>𝑒</m:t>
                            </m:r>
                          </m:e>
                          <m:sup>
                            <m:r>
                              <a:rPr kumimoji="1" lang="en-US" altLang="zh-CN" sz="1400" b="0" i="1" smtClean="0">
                                <a:solidFill>
                                  <a:schemeClr val="bg1"/>
                                </a:solidFill>
                                <a:latin typeface="Cambria Math" panose="02040503050406030204" pitchFamily="18" charset="0"/>
                              </a:rPr>
                              <m:t>𝑗𝑛</m:t>
                            </m:r>
                            <m:sSub>
                              <m:sSubPr>
                                <m:ctrlPr>
                                  <a:rPr kumimoji="1" lang="en-US" altLang="zh-CN" sz="1400" b="0" i="1" smtClean="0">
                                    <a:solidFill>
                                      <a:schemeClr val="bg1"/>
                                    </a:solidFill>
                                    <a:latin typeface="Cambria Math" panose="02040503050406030204" pitchFamily="18" charset="0"/>
                                  </a:rPr>
                                </m:ctrlPr>
                              </m:sSubPr>
                              <m:e>
                                <m:r>
                                  <a:rPr kumimoji="1" lang="en-US" altLang="zh-CN" sz="1400" b="0" i="1" smtClean="0">
                                    <a:solidFill>
                                      <a:schemeClr val="bg1"/>
                                    </a:solidFill>
                                    <a:latin typeface="Cambria Math" panose="02040503050406030204" pitchFamily="18" charset="0"/>
                                  </a:rPr>
                                  <m:t>𝜔</m:t>
                                </m:r>
                              </m:e>
                              <m:sub>
                                <m:r>
                                  <a:rPr kumimoji="1" lang="en-US" altLang="zh-CN" sz="1400" b="0" i="1" smtClean="0">
                                    <a:solidFill>
                                      <a:schemeClr val="bg1"/>
                                    </a:solidFill>
                                    <a:latin typeface="Cambria Math" panose="02040503050406030204" pitchFamily="18" charset="0"/>
                                  </a:rPr>
                                  <m:t>𝑠</m:t>
                                </m:r>
                              </m:sub>
                            </m:sSub>
                            <m:r>
                              <a:rPr kumimoji="1" lang="en-US" altLang="zh-CN" sz="1400" b="0" i="1" smtClean="0">
                                <a:solidFill>
                                  <a:schemeClr val="bg1"/>
                                </a:solidFill>
                                <a:latin typeface="Cambria Math" panose="02040503050406030204" pitchFamily="18" charset="0"/>
                              </a:rPr>
                              <m:t>𝑡</m:t>
                            </m:r>
                          </m:sup>
                        </m:sSup>
                      </m:e>
                    </m:nary>
                  </m:oMath>
                </a14:m>
                <a:r>
                  <a:rPr kumimoji="1" lang="zh-CN" altLang="en-US" sz="1400" dirty="0">
                    <a:solidFill>
                      <a:schemeClr val="bg1"/>
                    </a:solidFill>
                  </a:rPr>
                  <a:t>    </a:t>
                </a:r>
                <a14:m>
                  <m:oMath xmlns:m="http://schemas.openxmlformats.org/officeDocument/2006/math">
                    <m:sSub>
                      <m:sSubPr>
                        <m:ctrlPr>
                          <a:rPr kumimoji="1" lang="en-US" altLang="zh-CN" sz="1400" b="0" i="1" dirty="0" smtClean="0">
                            <a:solidFill>
                              <a:schemeClr val="bg1"/>
                            </a:solidFill>
                            <a:latin typeface="Cambria Math" panose="02040503050406030204" pitchFamily="18" charset="0"/>
                          </a:rPr>
                        </m:ctrlPr>
                      </m:sSubPr>
                      <m:e>
                        <m:r>
                          <a:rPr kumimoji="1" lang="en-US" altLang="zh-CN" sz="1400" b="0" i="1" dirty="0" smtClean="0">
                            <a:solidFill>
                              <a:schemeClr val="bg1"/>
                            </a:solidFill>
                            <a:latin typeface="Cambria Math" panose="02040503050406030204" pitchFamily="18" charset="0"/>
                          </a:rPr>
                          <m:t>𝜔</m:t>
                        </m:r>
                      </m:e>
                      <m:sub>
                        <m:r>
                          <a:rPr kumimoji="1" lang="en-US" altLang="zh-CN" sz="1400" b="0" i="1" dirty="0" smtClean="0">
                            <a:solidFill>
                              <a:schemeClr val="bg1"/>
                            </a:solidFill>
                            <a:latin typeface="Cambria Math" panose="02040503050406030204" pitchFamily="18" charset="0"/>
                          </a:rPr>
                          <m:t>𝑠</m:t>
                        </m:r>
                      </m:sub>
                    </m:sSub>
                    <m:r>
                      <a:rPr kumimoji="1" lang="en-US" altLang="zh-CN" sz="1400" b="0" i="1" dirty="0" smtClean="0">
                        <a:solidFill>
                          <a:schemeClr val="bg1"/>
                        </a:solidFill>
                        <a:latin typeface="Cambria Math" panose="02040503050406030204" pitchFamily="18" charset="0"/>
                      </a:rPr>
                      <m:t>=</m:t>
                    </m:r>
                    <m:f>
                      <m:fPr>
                        <m:ctrlPr>
                          <a:rPr kumimoji="1" lang="en-US" altLang="zh-CN" sz="1400" b="0" i="1" dirty="0" smtClean="0">
                            <a:solidFill>
                              <a:schemeClr val="bg1"/>
                            </a:solidFill>
                            <a:latin typeface="Cambria Math" panose="02040503050406030204" pitchFamily="18" charset="0"/>
                          </a:rPr>
                        </m:ctrlPr>
                      </m:fPr>
                      <m:num>
                        <m:r>
                          <a:rPr kumimoji="1" lang="en-US" altLang="zh-CN" sz="1400" b="0" i="1" dirty="0" smtClean="0">
                            <a:solidFill>
                              <a:schemeClr val="bg1"/>
                            </a:solidFill>
                            <a:latin typeface="Cambria Math" panose="02040503050406030204" pitchFamily="18" charset="0"/>
                          </a:rPr>
                          <m:t>2</m:t>
                        </m:r>
                        <m:r>
                          <a:rPr kumimoji="1" lang="en-US" altLang="zh-CN" sz="1400" b="0" i="1" dirty="0" smtClean="0">
                            <a:solidFill>
                              <a:schemeClr val="bg1"/>
                            </a:solidFill>
                            <a:latin typeface="Cambria Math" panose="02040503050406030204" pitchFamily="18" charset="0"/>
                          </a:rPr>
                          <m:t>𝜋</m:t>
                        </m:r>
                      </m:num>
                      <m:den>
                        <m:r>
                          <a:rPr kumimoji="1" lang="en-US" altLang="zh-CN" sz="1400" b="0" i="1" dirty="0" smtClean="0">
                            <a:solidFill>
                              <a:schemeClr val="bg1"/>
                            </a:solidFill>
                            <a:latin typeface="Cambria Math" panose="02040503050406030204" pitchFamily="18" charset="0"/>
                          </a:rPr>
                          <m:t>𝑇</m:t>
                        </m:r>
                      </m:den>
                    </m:f>
                    <m:r>
                      <a:rPr kumimoji="1" lang="zh-CN" altLang="en-US" sz="1400" b="0" i="1" dirty="0" smtClean="0">
                        <a:solidFill>
                          <a:schemeClr val="bg1"/>
                        </a:solidFill>
                        <a:latin typeface="Cambria Math" panose="02040503050406030204" pitchFamily="18" charset="0"/>
                      </a:rPr>
                      <m:t>，</m:t>
                    </m:r>
                    <m:r>
                      <m:rPr>
                        <m:sty m:val="p"/>
                      </m:rPr>
                      <a:rPr kumimoji="1" lang="en-US" altLang="zh-CN" sz="1400" i="1" dirty="0">
                        <a:solidFill>
                          <a:schemeClr val="bg1"/>
                        </a:solidFill>
                        <a:latin typeface="Cambria Math" panose="02040503050406030204" pitchFamily="18" charset="0"/>
                      </a:rPr>
                      <m:t>T</m:t>
                    </m:r>
                  </m:oMath>
                </a14:m>
                <a:r>
                  <a:rPr kumimoji="1" lang="zh-CN" altLang="en-US" sz="1400" dirty="0">
                    <a:solidFill>
                      <a:schemeClr val="bg1"/>
                    </a:solidFill>
                  </a:rPr>
                  <a:t>为</a:t>
                </a:r>
                <a14:m>
                  <m:oMath xmlns:m="http://schemas.openxmlformats.org/officeDocument/2006/math">
                    <m:r>
                      <a:rPr kumimoji="1" lang="en-US" altLang="zh-CN" sz="1400" b="0" i="1" dirty="0" smtClean="0">
                        <a:solidFill>
                          <a:schemeClr val="bg1"/>
                        </a:solidFill>
                        <a:latin typeface="Cambria Math" panose="02040503050406030204" pitchFamily="18" charset="0"/>
                      </a:rPr>
                      <m:t>𝑓</m:t>
                    </m:r>
                    <m:r>
                      <a:rPr kumimoji="1" lang="en-US" altLang="zh-CN" sz="1400" b="0" i="1" dirty="0" smtClean="0">
                        <a:solidFill>
                          <a:schemeClr val="bg1"/>
                        </a:solidFill>
                        <a:latin typeface="Cambria Math" panose="02040503050406030204" pitchFamily="18" charset="0"/>
                      </a:rPr>
                      <m:t>(</m:t>
                    </m:r>
                    <m:r>
                      <a:rPr kumimoji="1" lang="en-US" altLang="zh-CN" sz="1400" b="0" i="1" dirty="0" smtClean="0">
                        <a:solidFill>
                          <a:schemeClr val="bg1"/>
                        </a:solidFill>
                        <a:latin typeface="Cambria Math" panose="02040503050406030204" pitchFamily="18" charset="0"/>
                      </a:rPr>
                      <m:t>𝑡</m:t>
                    </m:r>
                    <m:r>
                      <a:rPr kumimoji="1" lang="en-US" altLang="zh-CN" sz="1400" b="0" i="1" dirty="0" smtClean="0">
                        <a:solidFill>
                          <a:schemeClr val="bg1"/>
                        </a:solidFill>
                        <a:latin typeface="Cambria Math" panose="02040503050406030204" pitchFamily="18" charset="0"/>
                      </a:rPr>
                      <m:t>)</m:t>
                    </m:r>
                  </m:oMath>
                </a14:m>
                <a:r>
                  <a:rPr kumimoji="1" lang="zh-CN" altLang="en-US" sz="1400" dirty="0">
                    <a:solidFill>
                      <a:schemeClr val="bg1"/>
                    </a:solidFill>
                  </a:rPr>
                  <a:t>的周期</a:t>
                </a:r>
                <a:endParaRPr kumimoji="1" lang="en-US" altLang="zh-CN" sz="1400" dirty="0">
                  <a:solidFill>
                    <a:schemeClr val="bg1"/>
                  </a:solidFill>
                </a:endParaRPr>
              </a:p>
              <a:p>
                <a14:m>
                  <m:oMath xmlns:m="http://schemas.openxmlformats.org/officeDocument/2006/math">
                    <m:sSub>
                      <m:sSubPr>
                        <m:ctrlPr>
                          <a:rPr kumimoji="1" lang="en-US" altLang="zh-CN" sz="1400" b="0" i="1" smtClean="0">
                            <a:solidFill>
                              <a:schemeClr val="bg1"/>
                            </a:solidFill>
                            <a:latin typeface="Cambria Math" panose="02040503050406030204" pitchFamily="18" charset="0"/>
                          </a:rPr>
                        </m:ctrlPr>
                      </m:sSubPr>
                      <m:e>
                        <m:r>
                          <a:rPr kumimoji="1" lang="en-US" altLang="zh-CN" sz="1400" b="0" i="1" smtClean="0">
                            <a:solidFill>
                              <a:schemeClr val="bg1"/>
                            </a:solidFill>
                            <a:latin typeface="Cambria Math" panose="02040503050406030204" pitchFamily="18" charset="0"/>
                          </a:rPr>
                          <m:t>𝐹</m:t>
                        </m:r>
                      </m:e>
                      <m:sub>
                        <m:r>
                          <a:rPr kumimoji="1" lang="en-US" altLang="zh-CN" sz="1400" b="0" i="1" smtClean="0">
                            <a:solidFill>
                              <a:schemeClr val="bg1"/>
                            </a:solidFill>
                            <a:latin typeface="Cambria Math" panose="02040503050406030204" pitchFamily="18" charset="0"/>
                          </a:rPr>
                          <m:t>𝑛</m:t>
                        </m:r>
                      </m:sub>
                    </m:sSub>
                    <m:r>
                      <a:rPr kumimoji="1" lang="en-US" altLang="zh-CN" sz="1400" b="0" i="1" smtClean="0">
                        <a:solidFill>
                          <a:schemeClr val="bg1"/>
                        </a:solidFill>
                        <a:latin typeface="Cambria Math" panose="02040503050406030204" pitchFamily="18" charset="0"/>
                      </a:rPr>
                      <m:t>=</m:t>
                    </m:r>
                    <m:f>
                      <m:fPr>
                        <m:ctrlPr>
                          <a:rPr kumimoji="1" lang="en-US" altLang="zh-CN" sz="1400" b="0" i="1" smtClean="0">
                            <a:solidFill>
                              <a:schemeClr val="bg1"/>
                            </a:solidFill>
                            <a:latin typeface="Cambria Math" panose="02040503050406030204" pitchFamily="18" charset="0"/>
                          </a:rPr>
                        </m:ctrlPr>
                      </m:fPr>
                      <m:num>
                        <m:r>
                          <a:rPr kumimoji="1" lang="en-US" altLang="zh-CN" sz="1400" b="0" i="1" smtClean="0">
                            <a:solidFill>
                              <a:schemeClr val="bg1"/>
                            </a:solidFill>
                            <a:latin typeface="Cambria Math" panose="02040503050406030204" pitchFamily="18" charset="0"/>
                          </a:rPr>
                          <m:t>1</m:t>
                        </m:r>
                      </m:num>
                      <m:den>
                        <m:r>
                          <a:rPr kumimoji="1" lang="en-US" altLang="zh-CN" sz="1400" b="0" i="1" smtClean="0">
                            <a:solidFill>
                              <a:schemeClr val="bg1"/>
                            </a:solidFill>
                            <a:latin typeface="Cambria Math" panose="02040503050406030204" pitchFamily="18" charset="0"/>
                          </a:rPr>
                          <m:t>𝑇</m:t>
                        </m:r>
                      </m:den>
                    </m:f>
                    <m:nary>
                      <m:naryPr>
                        <m:ctrlPr>
                          <a:rPr kumimoji="1" lang="en-US" altLang="zh-CN" sz="1400" b="0" i="1" smtClean="0">
                            <a:solidFill>
                              <a:schemeClr val="bg1"/>
                            </a:solidFill>
                            <a:latin typeface="Cambria Math" panose="02040503050406030204" pitchFamily="18" charset="0"/>
                          </a:rPr>
                        </m:ctrlPr>
                      </m:naryPr>
                      <m:sub>
                        <m:r>
                          <m:rPr>
                            <m:brk m:alnAt="23"/>
                          </m:rPr>
                          <a:rPr kumimoji="1" lang="en-US" altLang="zh-CN" sz="1400" b="0" i="1" smtClean="0">
                            <a:solidFill>
                              <a:schemeClr val="bg1"/>
                            </a:solidFill>
                            <a:latin typeface="Cambria Math" panose="02040503050406030204" pitchFamily="18" charset="0"/>
                          </a:rPr>
                          <m:t>−</m:t>
                        </m:r>
                        <m:f>
                          <m:fPr>
                            <m:ctrlPr>
                              <a:rPr kumimoji="1" lang="en-US" altLang="zh-CN" sz="1400" b="0" i="1" smtClean="0">
                                <a:solidFill>
                                  <a:schemeClr val="bg1"/>
                                </a:solidFill>
                                <a:latin typeface="Cambria Math" panose="02040503050406030204" pitchFamily="18" charset="0"/>
                              </a:rPr>
                            </m:ctrlPr>
                          </m:fPr>
                          <m:num>
                            <m:r>
                              <a:rPr kumimoji="1" lang="en-US" altLang="zh-CN" sz="1400" b="0" i="1" smtClean="0">
                                <a:solidFill>
                                  <a:schemeClr val="bg1"/>
                                </a:solidFill>
                                <a:latin typeface="Cambria Math" panose="02040503050406030204" pitchFamily="18" charset="0"/>
                              </a:rPr>
                              <m:t>𝑇</m:t>
                            </m:r>
                          </m:num>
                          <m:den>
                            <m:r>
                              <a:rPr kumimoji="1" lang="en-US" altLang="zh-CN" sz="1400" b="0" i="1" smtClean="0">
                                <a:solidFill>
                                  <a:schemeClr val="bg1"/>
                                </a:solidFill>
                                <a:latin typeface="Cambria Math" panose="02040503050406030204" pitchFamily="18" charset="0"/>
                              </a:rPr>
                              <m:t>2</m:t>
                            </m:r>
                          </m:den>
                        </m:f>
                      </m:sub>
                      <m:sup>
                        <m:f>
                          <m:fPr>
                            <m:ctrlPr>
                              <a:rPr kumimoji="1" lang="en-US" altLang="zh-CN" sz="1400" b="0" i="1" smtClean="0">
                                <a:solidFill>
                                  <a:schemeClr val="bg1"/>
                                </a:solidFill>
                                <a:latin typeface="Cambria Math" panose="02040503050406030204" pitchFamily="18" charset="0"/>
                              </a:rPr>
                            </m:ctrlPr>
                          </m:fPr>
                          <m:num>
                            <m:r>
                              <a:rPr kumimoji="1" lang="en-US" altLang="zh-CN" sz="1400" b="0" i="1" smtClean="0">
                                <a:solidFill>
                                  <a:schemeClr val="bg1"/>
                                </a:solidFill>
                                <a:latin typeface="Cambria Math" panose="02040503050406030204" pitchFamily="18" charset="0"/>
                              </a:rPr>
                              <m:t>𝑇</m:t>
                            </m:r>
                          </m:num>
                          <m:den>
                            <m:r>
                              <a:rPr kumimoji="1" lang="en-US" altLang="zh-CN" sz="1400" b="0" i="1" smtClean="0">
                                <a:solidFill>
                                  <a:schemeClr val="bg1"/>
                                </a:solidFill>
                                <a:latin typeface="Cambria Math" panose="02040503050406030204" pitchFamily="18" charset="0"/>
                              </a:rPr>
                              <m:t>2</m:t>
                            </m:r>
                          </m:den>
                        </m:f>
                      </m:sup>
                      <m:e>
                        <m:r>
                          <a:rPr kumimoji="1" lang="en-US" altLang="zh-CN" sz="1400" b="0" i="1" smtClean="0">
                            <a:solidFill>
                              <a:schemeClr val="bg1"/>
                            </a:solidFill>
                            <a:latin typeface="Cambria Math" panose="02040503050406030204" pitchFamily="18" charset="0"/>
                          </a:rPr>
                          <m:t>𝑓</m:t>
                        </m:r>
                        <m:d>
                          <m:dPr>
                            <m:ctrlPr>
                              <a:rPr kumimoji="1" lang="en-US" altLang="zh-CN" sz="1400" b="0" i="1" smtClean="0">
                                <a:solidFill>
                                  <a:schemeClr val="bg1"/>
                                </a:solidFill>
                                <a:latin typeface="Cambria Math" panose="02040503050406030204" pitchFamily="18" charset="0"/>
                              </a:rPr>
                            </m:ctrlPr>
                          </m:dPr>
                          <m:e>
                            <m:r>
                              <a:rPr kumimoji="1" lang="en-US" altLang="zh-CN" sz="1400" b="0" i="1" smtClean="0">
                                <a:solidFill>
                                  <a:schemeClr val="bg1"/>
                                </a:solidFill>
                                <a:latin typeface="Cambria Math" panose="02040503050406030204" pitchFamily="18" charset="0"/>
                              </a:rPr>
                              <m:t>𝑡</m:t>
                            </m:r>
                          </m:e>
                        </m:d>
                        <m:sSup>
                          <m:sSupPr>
                            <m:ctrlPr>
                              <a:rPr kumimoji="1" lang="en-US" altLang="zh-CN" sz="1400" b="0" i="1" smtClean="0">
                                <a:solidFill>
                                  <a:schemeClr val="bg1"/>
                                </a:solidFill>
                                <a:latin typeface="Cambria Math" panose="02040503050406030204" pitchFamily="18" charset="0"/>
                              </a:rPr>
                            </m:ctrlPr>
                          </m:sSupPr>
                          <m:e>
                            <m:r>
                              <a:rPr kumimoji="1" lang="en-US" altLang="zh-CN" sz="1400" b="0" i="1" smtClean="0">
                                <a:solidFill>
                                  <a:schemeClr val="bg1"/>
                                </a:solidFill>
                                <a:latin typeface="Cambria Math" panose="02040503050406030204" pitchFamily="18" charset="0"/>
                              </a:rPr>
                              <m:t>𝑒</m:t>
                            </m:r>
                          </m:e>
                          <m:sup>
                            <m:r>
                              <a:rPr kumimoji="1" lang="en-US" altLang="zh-CN" sz="1400" b="0" i="1" smtClean="0">
                                <a:solidFill>
                                  <a:schemeClr val="bg1"/>
                                </a:solidFill>
                                <a:latin typeface="Cambria Math" panose="02040503050406030204" pitchFamily="18" charset="0"/>
                              </a:rPr>
                              <m:t>−</m:t>
                            </m:r>
                            <m:r>
                              <a:rPr kumimoji="1" lang="en-US" altLang="zh-CN" sz="1400" b="0" i="1" smtClean="0">
                                <a:solidFill>
                                  <a:schemeClr val="bg1"/>
                                </a:solidFill>
                                <a:latin typeface="Cambria Math" panose="02040503050406030204" pitchFamily="18" charset="0"/>
                              </a:rPr>
                              <m:t>𝑗𝑛</m:t>
                            </m:r>
                            <m:sSub>
                              <m:sSubPr>
                                <m:ctrlPr>
                                  <a:rPr kumimoji="1" lang="en-US" altLang="zh-CN" sz="1400" b="0" i="1" smtClean="0">
                                    <a:solidFill>
                                      <a:schemeClr val="bg1"/>
                                    </a:solidFill>
                                    <a:latin typeface="Cambria Math" panose="02040503050406030204" pitchFamily="18" charset="0"/>
                                  </a:rPr>
                                </m:ctrlPr>
                              </m:sSubPr>
                              <m:e>
                                <m:r>
                                  <a:rPr kumimoji="1" lang="en-US" altLang="zh-CN" sz="1400" b="0" i="1" smtClean="0">
                                    <a:solidFill>
                                      <a:schemeClr val="bg1"/>
                                    </a:solidFill>
                                    <a:latin typeface="Cambria Math" panose="02040503050406030204" pitchFamily="18" charset="0"/>
                                  </a:rPr>
                                  <m:t>𝜔</m:t>
                                </m:r>
                              </m:e>
                              <m:sub>
                                <m:r>
                                  <a:rPr kumimoji="1" lang="en-US" altLang="zh-CN" sz="1400" b="0" i="1" smtClean="0">
                                    <a:solidFill>
                                      <a:schemeClr val="bg1"/>
                                    </a:solidFill>
                                    <a:latin typeface="Cambria Math" panose="02040503050406030204" pitchFamily="18" charset="0"/>
                                  </a:rPr>
                                  <m:t>𝑠</m:t>
                                </m:r>
                              </m:sub>
                            </m:sSub>
                            <m:r>
                              <a:rPr kumimoji="1" lang="en-US" altLang="zh-CN" sz="1400" b="0" i="1" smtClean="0">
                                <a:solidFill>
                                  <a:schemeClr val="bg1"/>
                                </a:solidFill>
                                <a:latin typeface="Cambria Math" panose="02040503050406030204" pitchFamily="18" charset="0"/>
                              </a:rPr>
                              <m:t>𝑡</m:t>
                            </m:r>
                          </m:sup>
                        </m:sSup>
                        <m:r>
                          <a:rPr kumimoji="1" lang="en-US" altLang="zh-CN" sz="1400" b="0" i="1" smtClean="0">
                            <a:solidFill>
                              <a:schemeClr val="bg1"/>
                            </a:solidFill>
                            <a:latin typeface="Cambria Math" panose="02040503050406030204" pitchFamily="18" charset="0"/>
                          </a:rPr>
                          <m:t>𝑑𝑡</m:t>
                        </m:r>
                      </m:e>
                    </m:nary>
                  </m:oMath>
                </a14:m>
                <a:r>
                  <a:rPr kumimoji="1" lang="zh-CN" altLang="en-US" sz="1100" dirty="0">
                    <a:solidFill>
                      <a:schemeClr val="bg1"/>
                    </a:solidFill>
                  </a:rPr>
                  <a:t>（注意这两处</a:t>
                </a:r>
                <a14:m>
                  <m:oMath xmlns:m="http://schemas.openxmlformats.org/officeDocument/2006/math">
                    <m:sSup>
                      <m:sSupPr>
                        <m:ctrlPr>
                          <a:rPr kumimoji="1" lang="en-US" altLang="zh-CN" sz="1100" i="1">
                            <a:solidFill>
                              <a:schemeClr val="bg1"/>
                            </a:solidFill>
                            <a:latin typeface="Cambria Math" panose="02040503050406030204" pitchFamily="18" charset="0"/>
                          </a:rPr>
                        </m:ctrlPr>
                      </m:sSupPr>
                      <m:e>
                        <m:r>
                          <a:rPr kumimoji="1" lang="en-US" altLang="zh-CN" sz="1100" i="1">
                            <a:solidFill>
                              <a:schemeClr val="bg1"/>
                            </a:solidFill>
                            <a:latin typeface="Cambria Math" panose="02040503050406030204" pitchFamily="18" charset="0"/>
                          </a:rPr>
                          <m:t>𝑒</m:t>
                        </m:r>
                      </m:e>
                      <m:sup>
                        <m:r>
                          <a:rPr kumimoji="1" lang="en-US" altLang="zh-CN" sz="1100" i="1">
                            <a:solidFill>
                              <a:schemeClr val="bg1"/>
                            </a:solidFill>
                            <a:latin typeface="Cambria Math" panose="02040503050406030204" pitchFamily="18" charset="0"/>
                          </a:rPr>
                          <m:t>𝑗𝑛</m:t>
                        </m:r>
                        <m:sSub>
                          <m:sSubPr>
                            <m:ctrlPr>
                              <a:rPr kumimoji="1" lang="en-US" altLang="zh-CN" sz="1100" i="1">
                                <a:solidFill>
                                  <a:schemeClr val="bg1"/>
                                </a:solidFill>
                                <a:latin typeface="Cambria Math" panose="02040503050406030204" pitchFamily="18" charset="0"/>
                              </a:rPr>
                            </m:ctrlPr>
                          </m:sSubPr>
                          <m:e>
                            <m:r>
                              <a:rPr kumimoji="1" lang="en-US" altLang="zh-CN" sz="1100" i="1">
                                <a:solidFill>
                                  <a:schemeClr val="bg1"/>
                                </a:solidFill>
                                <a:latin typeface="Cambria Math" panose="02040503050406030204" pitchFamily="18" charset="0"/>
                              </a:rPr>
                              <m:t>𝜔</m:t>
                            </m:r>
                          </m:e>
                          <m:sub>
                            <m:r>
                              <a:rPr kumimoji="1" lang="en-US" altLang="zh-CN" sz="1100" i="1">
                                <a:solidFill>
                                  <a:schemeClr val="bg1"/>
                                </a:solidFill>
                                <a:latin typeface="Cambria Math" panose="02040503050406030204" pitchFamily="18" charset="0"/>
                              </a:rPr>
                              <m:t>𝑠</m:t>
                            </m:r>
                          </m:sub>
                        </m:sSub>
                        <m:r>
                          <a:rPr kumimoji="1" lang="en-US" altLang="zh-CN" sz="1100" i="1">
                            <a:solidFill>
                              <a:schemeClr val="bg1"/>
                            </a:solidFill>
                            <a:latin typeface="Cambria Math" panose="02040503050406030204" pitchFamily="18" charset="0"/>
                          </a:rPr>
                          <m:t>𝑡</m:t>
                        </m:r>
                      </m:sup>
                    </m:sSup>
                    <m:r>
                      <a:rPr kumimoji="1" lang="en-US" altLang="zh-CN" sz="1100" i="1">
                        <a:solidFill>
                          <a:schemeClr val="bg1"/>
                        </a:solidFill>
                        <a:latin typeface="Cambria Math" panose="02040503050406030204" pitchFamily="18" charset="0"/>
                      </a:rPr>
                      <m:t> </m:t>
                    </m:r>
                  </m:oMath>
                </a14:m>
                <a:r>
                  <a:rPr kumimoji="1" lang="zh-CN" altLang="en-US" sz="1100" dirty="0">
                    <a:solidFill>
                      <a:schemeClr val="bg1"/>
                    </a:solidFill>
                  </a:rPr>
                  <a:t>和</a:t>
                </a:r>
                <a14:m>
                  <m:oMath xmlns:m="http://schemas.openxmlformats.org/officeDocument/2006/math">
                    <m:sSup>
                      <m:sSupPr>
                        <m:ctrlPr>
                          <a:rPr kumimoji="1" lang="en-US" altLang="zh-CN" sz="1100" i="1">
                            <a:solidFill>
                              <a:schemeClr val="bg1"/>
                            </a:solidFill>
                            <a:latin typeface="Cambria Math" panose="02040503050406030204" pitchFamily="18" charset="0"/>
                          </a:rPr>
                        </m:ctrlPr>
                      </m:sSupPr>
                      <m:e>
                        <m:r>
                          <a:rPr kumimoji="1" lang="en-US" altLang="zh-CN" sz="1100" i="1">
                            <a:solidFill>
                              <a:schemeClr val="bg1"/>
                            </a:solidFill>
                            <a:latin typeface="Cambria Math" panose="02040503050406030204" pitchFamily="18" charset="0"/>
                          </a:rPr>
                          <m:t>𝑒</m:t>
                        </m:r>
                      </m:e>
                      <m:sup>
                        <m:r>
                          <a:rPr kumimoji="1" lang="en-US" altLang="zh-CN" sz="1100" i="1">
                            <a:solidFill>
                              <a:schemeClr val="bg1"/>
                            </a:solidFill>
                            <a:latin typeface="Cambria Math" panose="02040503050406030204" pitchFamily="18" charset="0"/>
                          </a:rPr>
                          <m:t>−</m:t>
                        </m:r>
                        <m:r>
                          <a:rPr kumimoji="1" lang="en-US" altLang="zh-CN" sz="1100" i="1">
                            <a:solidFill>
                              <a:schemeClr val="bg1"/>
                            </a:solidFill>
                            <a:latin typeface="Cambria Math" panose="02040503050406030204" pitchFamily="18" charset="0"/>
                          </a:rPr>
                          <m:t>𝑗𝑛</m:t>
                        </m:r>
                        <m:sSub>
                          <m:sSubPr>
                            <m:ctrlPr>
                              <a:rPr kumimoji="1" lang="en-US" altLang="zh-CN" sz="1100" i="1">
                                <a:solidFill>
                                  <a:schemeClr val="bg1"/>
                                </a:solidFill>
                                <a:latin typeface="Cambria Math" panose="02040503050406030204" pitchFamily="18" charset="0"/>
                              </a:rPr>
                            </m:ctrlPr>
                          </m:sSubPr>
                          <m:e>
                            <m:r>
                              <a:rPr kumimoji="1" lang="en-US" altLang="zh-CN" sz="1100" i="1">
                                <a:solidFill>
                                  <a:schemeClr val="bg1"/>
                                </a:solidFill>
                                <a:latin typeface="Cambria Math" panose="02040503050406030204" pitchFamily="18" charset="0"/>
                              </a:rPr>
                              <m:t>𝜔</m:t>
                            </m:r>
                          </m:e>
                          <m:sub>
                            <m:r>
                              <a:rPr kumimoji="1" lang="en-US" altLang="zh-CN" sz="1100" i="1">
                                <a:solidFill>
                                  <a:schemeClr val="bg1"/>
                                </a:solidFill>
                                <a:latin typeface="Cambria Math" panose="02040503050406030204" pitchFamily="18" charset="0"/>
                              </a:rPr>
                              <m:t>𝑠</m:t>
                            </m:r>
                          </m:sub>
                        </m:sSub>
                        <m:r>
                          <a:rPr kumimoji="1" lang="en-US" altLang="zh-CN" sz="1100" i="1">
                            <a:solidFill>
                              <a:schemeClr val="bg1"/>
                            </a:solidFill>
                            <a:latin typeface="Cambria Math" panose="02040503050406030204" pitchFamily="18" charset="0"/>
                          </a:rPr>
                          <m:t>𝑡</m:t>
                        </m:r>
                      </m:sup>
                    </m:sSup>
                    <m:r>
                      <a:rPr kumimoji="1" lang="en-US" altLang="zh-CN" sz="1100" i="1">
                        <a:solidFill>
                          <a:schemeClr val="bg1"/>
                        </a:solidFill>
                        <a:latin typeface="Cambria Math" panose="02040503050406030204" pitchFamily="18" charset="0"/>
                      </a:rPr>
                      <m:t> </m:t>
                    </m:r>
                  </m:oMath>
                </a14:m>
                <a:r>
                  <a:rPr kumimoji="1" lang="zh-CN" altLang="en-US" sz="1100" dirty="0">
                    <a:solidFill>
                      <a:schemeClr val="bg1"/>
                    </a:solidFill>
                  </a:rPr>
                  <a:t>的符号）</a:t>
                </a:r>
                <a:endParaRPr kumimoji="1" lang="en-US" altLang="zh-CN" sz="1100" dirty="0">
                  <a:solidFill>
                    <a:schemeClr val="bg1"/>
                  </a:solidFill>
                </a:endParaRPr>
              </a:p>
              <a:p>
                <a:endParaRPr kumimoji="1" lang="zh-CN" altLang="en-US" sz="1400" dirty="0">
                  <a:solidFill>
                    <a:schemeClr val="bg1"/>
                  </a:solidFill>
                </a:endParaRPr>
              </a:p>
            </p:txBody>
          </p:sp>
        </mc:Choice>
        <mc:Fallback xmlns="">
          <p:sp>
            <p:nvSpPr>
              <p:cNvPr id="6" name="文本框 5">
                <a:extLst>
                  <a:ext uri="{FF2B5EF4-FFF2-40B4-BE49-F238E27FC236}">
                    <a16:creationId xmlns:a16="http://schemas.microsoft.com/office/drawing/2014/main" id="{40E589F3-D3C6-8747-B75B-4C87F4E63971}"/>
                  </a:ext>
                </a:extLst>
              </p:cNvPr>
              <p:cNvSpPr txBox="1">
                <a:spLocks noRot="1" noChangeAspect="1" noMove="1" noResize="1" noEditPoints="1" noAdjustHandles="1" noChangeArrowheads="1" noChangeShapeType="1" noTextEdit="1"/>
              </p:cNvSpPr>
              <p:nvPr/>
            </p:nvSpPr>
            <p:spPr>
              <a:xfrm>
                <a:off x="4492928" y="2571625"/>
                <a:ext cx="3870022" cy="2037674"/>
              </a:xfrm>
              <a:prstGeom prst="rect">
                <a:avLst/>
              </a:prstGeom>
              <a:blipFill>
                <a:blip r:embed="rId7"/>
                <a:stretch>
                  <a:fillRect l="-1307" t="-1242" r="-327" b="-559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76CE44D-F9D5-7843-89CC-D0561BC39F3E}"/>
              </a:ext>
            </a:extLst>
          </p:cNvPr>
          <p:cNvPicPr>
            <a:picLocks noChangeAspect="1"/>
          </p:cNvPicPr>
          <p:nvPr/>
        </p:nvPicPr>
        <p:blipFill>
          <a:blip r:embed="rId8"/>
          <a:stretch>
            <a:fillRect/>
          </a:stretch>
        </p:blipFill>
        <p:spPr>
          <a:xfrm>
            <a:off x="4467567" y="2527266"/>
            <a:ext cx="3938262" cy="4330734"/>
          </a:xfrm>
          <a:prstGeom prst="rect">
            <a:avLst/>
          </a:prstGeom>
        </p:spPr>
      </p:pic>
    </p:spTree>
    <p:extLst>
      <p:ext uri="{BB962C8B-B14F-4D97-AF65-F5344CB8AC3E}">
        <p14:creationId xmlns:p14="http://schemas.microsoft.com/office/powerpoint/2010/main" val="2158379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黑体" panose="02010609060101010101" pitchFamily="49" charset="-122"/>
                <a:sym typeface="Times New Roman" panose="02020603050405020304" pitchFamily="18"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defRPr/>
            </a:pPr>
            <a:fld id="{D985B15F-B8FD-471E-9906-59F4E423B166}" type="slidenum">
              <a:rPr kumimoji="0" lang="zh-CN" altLang="en-US" sz="1400" b="0" i="0" u="none" strike="noStrike" kern="1200" cap="none" spc="0" normalizeH="0" baseline="0" noProof="0">
                <a:ln>
                  <a:noFill/>
                </a:ln>
                <a:solidFill>
                  <a:srgbClr val="FF0000"/>
                </a:solidFill>
                <a:effectLst/>
                <a:uLnTx/>
                <a:uFillTx/>
                <a:latin typeface="Impact" panose="020B0806030902050204" pitchFamily="34" charset="0"/>
                <a:ea typeface="宋体" panose="02010600030101010101" pitchFamily="2" charset="-122"/>
                <a:cs typeface="+mn-cs"/>
                <a:sym typeface="Impact" panose="020B0806030902050204" pitchFamily="34" charset="0"/>
              </a:rPr>
              <a:pPr marL="0" marR="0" lvl="0" indent="0" algn="r" defTabSz="914400" rtl="0" eaLnBrk="1" fontAlgn="base" latinLnBrk="0" hangingPunct="1">
                <a:lnSpc>
                  <a:spcPct val="100000"/>
                </a:lnSpc>
                <a:spcBef>
                  <a:spcPct val="50000"/>
                </a:spcBef>
                <a:spcAft>
                  <a:spcPct val="0"/>
                </a:spcAft>
                <a:buClrTx/>
                <a:buSzTx/>
                <a:buFontTx/>
                <a:buNone/>
                <a:tabLst/>
                <a:defRPr/>
              </a:pPr>
              <a:t>35</a:t>
            </a:fld>
            <a:endParaRPr kumimoji="0" lang="en-US" altLang="zh-CN" sz="1800" b="0" i="0" u="none" strike="noStrike" kern="1200" cap="none" spc="0" normalizeH="0" baseline="0" noProof="0">
              <a:ln>
                <a:noFill/>
              </a:ln>
              <a:solidFill>
                <a:srgbClr val="FFFF00"/>
              </a:solidFill>
              <a:effectLst/>
              <a:uLnTx/>
              <a:uFillTx/>
              <a:latin typeface="Times New Roman" panose="02020603050405020304" pitchFamily="18" charset="0"/>
              <a:ea typeface="方正姚体" panose="02010601030101010101" pitchFamily="2" charset="-122"/>
              <a:cs typeface="+mn-cs"/>
              <a:sym typeface="Impact" panose="020B0806030902050204" pitchFamily="34" charset="0"/>
            </a:endParaRPr>
          </a:p>
        </p:txBody>
      </p:sp>
      <p:sp>
        <p:nvSpPr>
          <p:cNvPr id="53251" name="Rectangle 12"/>
          <p:cNvSpPr>
            <a:spLocks noGrp="1" noChangeArrowheads="1"/>
          </p:cNvSpPr>
          <p:nvPr>
            <p:ph type="title" idx="4294967295"/>
          </p:nvPr>
        </p:nvSpPr>
        <p:spPr>
          <a:xfrm>
            <a:off x="1428840" y="150209"/>
            <a:ext cx="6976989" cy="685800"/>
          </a:xfrm>
        </p:spPr>
        <p:txBody>
          <a:bodyPr/>
          <a:lstStyle/>
          <a:p>
            <a:pPr eaLnBrk="1" hangingPunct="1"/>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复习参考</a:t>
            </a:r>
            <a:r>
              <a:rPr kumimoji="0" lang="en-US" altLang="zh-CN"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2</a:t>
            </a:r>
            <a:r>
              <a:rPr kumimoji="0" lang="zh-CN" altLang="en-US"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：课堂练习</a:t>
            </a:r>
            <a:r>
              <a:rPr kumimoji="0" lang="en-US" altLang="zh-CN" sz="3600" dirty="0">
                <a:solidFill>
                  <a:srgbClr val="0033CC"/>
                </a:solidFill>
                <a:latin typeface="隶书" panose="02010509060101010101" pitchFamily="49" charset="-122"/>
                <a:ea typeface="隶书" panose="02010509060101010101" pitchFamily="49" charset="-122"/>
                <a:sym typeface="隶书" panose="02010509060101010101" pitchFamily="49" charset="-122"/>
              </a:rPr>
              <a:t>3</a:t>
            </a:r>
            <a:endParaRPr kumimoji="0" lang="zh-CN" altLang="en-US" dirty="0"/>
          </a:p>
        </p:txBody>
      </p:sp>
      <p:pic>
        <p:nvPicPr>
          <p:cNvPr id="53254" name="Picture 2" descr="http://202.117.122.42:9001/xhxt/xhyxt/xuexi/chart1/images/xh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7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844A0EFA-E594-2D46-961C-CE465F4BE1B9}"/>
              </a:ext>
            </a:extLst>
          </p:cNvPr>
          <p:cNvPicPr>
            <a:picLocks noChangeAspect="1"/>
          </p:cNvPicPr>
          <p:nvPr/>
        </p:nvPicPr>
        <p:blipFill>
          <a:blip r:embed="rId3"/>
          <a:stretch>
            <a:fillRect/>
          </a:stretch>
        </p:blipFill>
        <p:spPr>
          <a:xfrm>
            <a:off x="4641848" y="1267713"/>
            <a:ext cx="4183254" cy="4673636"/>
          </a:xfrm>
          <a:prstGeom prst="rect">
            <a:avLst/>
          </a:prstGeom>
        </p:spPr>
      </p:pic>
      <p:pic>
        <p:nvPicPr>
          <p:cNvPr id="3" name="图片 2"/>
          <p:cNvPicPr>
            <a:picLocks noChangeAspect="1"/>
          </p:cNvPicPr>
          <p:nvPr/>
        </p:nvPicPr>
        <p:blipFill rotWithShape="1">
          <a:blip r:embed="rId4"/>
          <a:srcRect t="7927"/>
          <a:stretch/>
        </p:blipFill>
        <p:spPr>
          <a:xfrm>
            <a:off x="590664" y="1612952"/>
            <a:ext cx="1438275" cy="1622429"/>
          </a:xfrm>
          <a:prstGeom prst="rect">
            <a:avLst/>
          </a:prstGeom>
        </p:spPr>
      </p:pic>
      <p:pic>
        <p:nvPicPr>
          <p:cNvPr id="5" name="图片 4"/>
          <p:cNvPicPr>
            <a:picLocks noChangeAspect="1"/>
          </p:cNvPicPr>
          <p:nvPr/>
        </p:nvPicPr>
        <p:blipFill>
          <a:blip r:embed="rId5"/>
          <a:stretch>
            <a:fillRect/>
          </a:stretch>
        </p:blipFill>
        <p:spPr>
          <a:xfrm>
            <a:off x="354068" y="3079760"/>
            <a:ext cx="2981325" cy="2143125"/>
          </a:xfrm>
          <a:prstGeom prst="rect">
            <a:avLst/>
          </a:prstGeom>
        </p:spPr>
      </p:pic>
    </p:spTree>
    <p:extLst>
      <p:ext uri="{BB962C8B-B14F-4D97-AF65-F5344CB8AC3E}">
        <p14:creationId xmlns:p14="http://schemas.microsoft.com/office/powerpoint/2010/main" val="4108129311"/>
      </p:ext>
    </p:extLst>
  </p:cSld>
  <p:clrMapOvr>
    <a:masterClrMapping/>
  </p:clrMapOvr>
  <p:transition advTm="57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4</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49" name="Text Box 2"/>
          <p:cNvSpPr txBox="1">
            <a:spLocks noChangeArrowheads="1"/>
          </p:cNvSpPr>
          <p:nvPr/>
        </p:nvSpPr>
        <p:spPr bwMode="auto">
          <a:xfrm>
            <a:off x="304800" y="852488"/>
            <a:ext cx="861060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dirty="0">
                <a:solidFill>
                  <a:schemeClr val="bg1"/>
                </a:solidFill>
                <a:ea typeface="宋体" panose="02010600030101010101" pitchFamily="2" charset="-122"/>
              </a:rPr>
              <a:t>Continuous-time Signal (real signal)</a:t>
            </a:r>
          </a:p>
        </p:txBody>
      </p:sp>
      <p:sp>
        <p:nvSpPr>
          <p:cNvPr id="50" name="Text Box 6"/>
          <p:cNvSpPr txBox="1">
            <a:spLocks noChangeArrowheads="1"/>
          </p:cNvSpPr>
          <p:nvPr/>
        </p:nvSpPr>
        <p:spPr bwMode="auto">
          <a:xfrm>
            <a:off x="719247" y="1285359"/>
            <a:ext cx="13131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Amplitude</a:t>
            </a:r>
            <a:endParaRPr lang="en-US" altLang="zh-CN" b="1" dirty="0">
              <a:solidFill>
                <a:schemeClr val="bg1"/>
              </a:solidFill>
              <a:ea typeface="宋体" panose="02010600030101010101" pitchFamily="2" charset="-122"/>
            </a:endParaRPr>
          </a:p>
        </p:txBody>
      </p:sp>
      <p:grpSp>
        <p:nvGrpSpPr>
          <p:cNvPr id="51" name="组合 50"/>
          <p:cNvGrpSpPr/>
          <p:nvPr/>
        </p:nvGrpSpPr>
        <p:grpSpPr>
          <a:xfrm>
            <a:off x="939904" y="1562100"/>
            <a:ext cx="7720251" cy="1866900"/>
            <a:chOff x="501650" y="1562100"/>
            <a:chExt cx="8158505" cy="1866900"/>
          </a:xfrm>
        </p:grpSpPr>
        <p:sp>
          <p:nvSpPr>
            <p:cNvPr id="52" name="Line 3"/>
            <p:cNvSpPr>
              <a:spLocks noChangeShapeType="1"/>
            </p:cNvSpPr>
            <p:nvPr/>
          </p:nvSpPr>
          <p:spPr bwMode="auto">
            <a:xfrm>
              <a:off x="511175" y="1631950"/>
              <a:ext cx="0" cy="1797050"/>
            </a:xfrm>
            <a:prstGeom prst="line">
              <a:avLst/>
            </a:prstGeom>
            <a:noFill/>
            <a:ln w="19050">
              <a:solidFill>
                <a:srgbClr val="00206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 name="Line 4"/>
            <p:cNvSpPr>
              <a:spLocks noChangeShapeType="1"/>
            </p:cNvSpPr>
            <p:nvPr/>
          </p:nvSpPr>
          <p:spPr bwMode="auto">
            <a:xfrm>
              <a:off x="533400" y="2514600"/>
              <a:ext cx="7848600"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 name="Text Box 5"/>
            <p:cNvSpPr txBox="1">
              <a:spLocks noChangeArrowheads="1"/>
            </p:cNvSpPr>
            <p:nvPr/>
          </p:nvSpPr>
          <p:spPr bwMode="auto">
            <a:xfrm>
              <a:off x="8001000" y="2590800"/>
              <a:ext cx="659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time</a:t>
              </a:r>
              <a:endParaRPr lang="en-US" altLang="zh-CN" b="1" dirty="0">
                <a:solidFill>
                  <a:schemeClr val="bg1"/>
                </a:solidFill>
                <a:ea typeface="宋体" panose="02010600030101010101" pitchFamily="2" charset="-122"/>
              </a:endParaRPr>
            </a:p>
          </p:txBody>
        </p:sp>
        <p:sp>
          <p:nvSpPr>
            <p:cNvPr id="55" name="Freeform 7"/>
            <p:cNvSpPr>
              <a:spLocks noChangeAspect="1"/>
            </p:cNvSpPr>
            <p:nvPr/>
          </p:nvSpPr>
          <p:spPr bwMode="auto">
            <a:xfrm>
              <a:off x="501650" y="1562100"/>
              <a:ext cx="7827963" cy="1704975"/>
            </a:xfrm>
            <a:custGeom>
              <a:avLst/>
              <a:gdLst>
                <a:gd name="T0" fmla="*/ 190500 w 4931"/>
                <a:gd name="T1" fmla="*/ 1336675 h 1074"/>
                <a:gd name="T2" fmla="*/ 257175 w 4931"/>
                <a:gd name="T3" fmla="*/ 1303338 h 1074"/>
                <a:gd name="T4" fmla="*/ 323850 w 4931"/>
                <a:gd name="T5" fmla="*/ 1114425 h 1074"/>
                <a:gd name="T6" fmla="*/ 401638 w 4931"/>
                <a:gd name="T7" fmla="*/ 1047750 h 1074"/>
                <a:gd name="T8" fmla="*/ 601663 w 4931"/>
                <a:gd name="T9" fmla="*/ 801688 h 1074"/>
                <a:gd name="T10" fmla="*/ 847725 w 4931"/>
                <a:gd name="T11" fmla="*/ 623888 h 1074"/>
                <a:gd name="T12" fmla="*/ 1003300 w 4931"/>
                <a:gd name="T13" fmla="*/ 512763 h 1074"/>
                <a:gd name="T14" fmla="*/ 1249363 w 4931"/>
                <a:gd name="T15" fmla="*/ 557213 h 1074"/>
                <a:gd name="T16" fmla="*/ 1438275 w 4931"/>
                <a:gd name="T17" fmla="*/ 712788 h 1074"/>
                <a:gd name="T18" fmla="*/ 1684338 w 4931"/>
                <a:gd name="T19" fmla="*/ 1003300 h 1074"/>
                <a:gd name="T20" fmla="*/ 1806575 w 4931"/>
                <a:gd name="T21" fmla="*/ 1281113 h 1074"/>
                <a:gd name="T22" fmla="*/ 2263775 w 4931"/>
                <a:gd name="T23" fmla="*/ 1704975 h 1074"/>
                <a:gd name="T24" fmla="*/ 2676525 w 4931"/>
                <a:gd name="T25" fmla="*/ 1560513 h 1074"/>
                <a:gd name="T26" fmla="*/ 2720975 w 4931"/>
                <a:gd name="T27" fmla="*/ 1460500 h 1074"/>
                <a:gd name="T28" fmla="*/ 2876550 w 4931"/>
                <a:gd name="T29" fmla="*/ 1181100 h 1074"/>
                <a:gd name="T30" fmla="*/ 3011488 w 4931"/>
                <a:gd name="T31" fmla="*/ 879475 h 1074"/>
                <a:gd name="T32" fmla="*/ 3133725 w 4931"/>
                <a:gd name="T33" fmla="*/ 601663 h 1074"/>
                <a:gd name="T34" fmla="*/ 3367088 w 4931"/>
                <a:gd name="T35" fmla="*/ 534988 h 1074"/>
                <a:gd name="T36" fmla="*/ 3468688 w 4931"/>
                <a:gd name="T37" fmla="*/ 701675 h 1074"/>
                <a:gd name="T38" fmla="*/ 3668713 w 4931"/>
                <a:gd name="T39" fmla="*/ 912813 h 1074"/>
                <a:gd name="T40" fmla="*/ 3802063 w 4931"/>
                <a:gd name="T41" fmla="*/ 1092200 h 1074"/>
                <a:gd name="T42" fmla="*/ 4014788 w 4931"/>
                <a:gd name="T43" fmla="*/ 1303338 h 1074"/>
                <a:gd name="T44" fmla="*/ 4092575 w 4931"/>
                <a:gd name="T45" fmla="*/ 1258888 h 1074"/>
                <a:gd name="T46" fmla="*/ 4248150 w 4931"/>
                <a:gd name="T47" fmla="*/ 1103313 h 1074"/>
                <a:gd name="T48" fmla="*/ 4305300 w 4931"/>
                <a:gd name="T49" fmla="*/ 1014413 h 1074"/>
                <a:gd name="T50" fmla="*/ 4383088 w 4931"/>
                <a:gd name="T51" fmla="*/ 868363 h 1074"/>
                <a:gd name="T52" fmla="*/ 4594225 w 4931"/>
                <a:gd name="T53" fmla="*/ 679450 h 1074"/>
                <a:gd name="T54" fmla="*/ 4683125 w 4931"/>
                <a:gd name="T55" fmla="*/ 1092200 h 1074"/>
                <a:gd name="T56" fmla="*/ 5129213 w 4931"/>
                <a:gd name="T57" fmla="*/ 1125538 h 1074"/>
                <a:gd name="T58" fmla="*/ 5230813 w 4931"/>
                <a:gd name="T59" fmla="*/ 912813 h 1074"/>
                <a:gd name="T60" fmla="*/ 5253038 w 4931"/>
                <a:gd name="T61" fmla="*/ 779463 h 1074"/>
                <a:gd name="T62" fmla="*/ 5308600 w 4931"/>
                <a:gd name="T63" fmla="*/ 657225 h 1074"/>
                <a:gd name="T64" fmla="*/ 5453063 w 4931"/>
                <a:gd name="T65" fmla="*/ 512763 h 1074"/>
                <a:gd name="T66" fmla="*/ 5608638 w 4931"/>
                <a:gd name="T67" fmla="*/ 779463 h 1074"/>
                <a:gd name="T68" fmla="*/ 5754688 w 4931"/>
                <a:gd name="T69" fmla="*/ 1014413 h 1074"/>
                <a:gd name="T70" fmla="*/ 5965825 w 4931"/>
                <a:gd name="T71" fmla="*/ 1003300 h 1074"/>
                <a:gd name="T72" fmla="*/ 6032500 w 4931"/>
                <a:gd name="T73" fmla="*/ 322263 h 1074"/>
                <a:gd name="T74" fmla="*/ 6134100 w 4931"/>
                <a:gd name="T75" fmla="*/ 422275 h 1074"/>
                <a:gd name="T76" fmla="*/ 6211888 w 4931"/>
                <a:gd name="T77" fmla="*/ 890588 h 1074"/>
                <a:gd name="T78" fmla="*/ 6389688 w 4931"/>
                <a:gd name="T79" fmla="*/ 1471613 h 1074"/>
                <a:gd name="T80" fmla="*/ 6489700 w 4931"/>
                <a:gd name="T81" fmla="*/ 400050 h 1074"/>
                <a:gd name="T82" fmla="*/ 6578600 w 4931"/>
                <a:gd name="T83" fmla="*/ 31750 h 1074"/>
                <a:gd name="T84" fmla="*/ 6713538 w 4931"/>
                <a:gd name="T85" fmla="*/ 601663 h 1074"/>
                <a:gd name="T86" fmla="*/ 6824663 w 4931"/>
                <a:gd name="T87" fmla="*/ 1214438 h 1074"/>
                <a:gd name="T88" fmla="*/ 6946900 w 4931"/>
                <a:gd name="T89" fmla="*/ 1482725 h 1074"/>
                <a:gd name="T90" fmla="*/ 6980238 w 4931"/>
                <a:gd name="T91" fmla="*/ 1504950 h 1074"/>
                <a:gd name="T92" fmla="*/ 7013575 w 4931"/>
                <a:gd name="T93" fmla="*/ 1036638 h 1074"/>
                <a:gd name="T94" fmla="*/ 7059613 w 4931"/>
                <a:gd name="T95" fmla="*/ 31750 h 1074"/>
                <a:gd name="T96" fmla="*/ 7115175 w 4931"/>
                <a:gd name="T97" fmla="*/ 88900 h 1074"/>
                <a:gd name="T98" fmla="*/ 7226300 w 4931"/>
                <a:gd name="T99" fmla="*/ 1136650 h 1074"/>
                <a:gd name="T100" fmla="*/ 7392988 w 4931"/>
                <a:gd name="T101" fmla="*/ 1460500 h 1074"/>
                <a:gd name="T102" fmla="*/ 7459663 w 4931"/>
                <a:gd name="T103" fmla="*/ 723900 h 1074"/>
                <a:gd name="T104" fmla="*/ 7539038 w 4931"/>
                <a:gd name="T105" fmla="*/ 646113 h 1074"/>
                <a:gd name="T106" fmla="*/ 7594600 w 4931"/>
                <a:gd name="T107" fmla="*/ 890588 h 1074"/>
                <a:gd name="T108" fmla="*/ 7639050 w 4931"/>
                <a:gd name="T109" fmla="*/ 1081088 h 1074"/>
                <a:gd name="T110" fmla="*/ 7805738 w 4931"/>
                <a:gd name="T111" fmla="*/ 935038 h 10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31" h="1074">
                  <a:moveTo>
                    <a:pt x="0" y="920"/>
                  </a:moveTo>
                  <a:cubicBezTo>
                    <a:pt x="50" y="908"/>
                    <a:pt x="77" y="867"/>
                    <a:pt x="120" y="842"/>
                  </a:cubicBezTo>
                  <a:cubicBezTo>
                    <a:pt x="126" y="838"/>
                    <a:pt x="134" y="838"/>
                    <a:pt x="141" y="835"/>
                  </a:cubicBezTo>
                  <a:cubicBezTo>
                    <a:pt x="149" y="831"/>
                    <a:pt x="155" y="826"/>
                    <a:pt x="162" y="821"/>
                  </a:cubicBezTo>
                  <a:cubicBezTo>
                    <a:pt x="170" y="736"/>
                    <a:pt x="162" y="773"/>
                    <a:pt x="183" y="709"/>
                  </a:cubicBezTo>
                  <a:cubicBezTo>
                    <a:pt x="185" y="702"/>
                    <a:pt x="197" y="705"/>
                    <a:pt x="204" y="702"/>
                  </a:cubicBezTo>
                  <a:cubicBezTo>
                    <a:pt x="212" y="698"/>
                    <a:pt x="218" y="693"/>
                    <a:pt x="225" y="688"/>
                  </a:cubicBezTo>
                  <a:cubicBezTo>
                    <a:pt x="244" y="632"/>
                    <a:pt x="216" y="697"/>
                    <a:pt x="253" y="660"/>
                  </a:cubicBezTo>
                  <a:cubicBezTo>
                    <a:pt x="283" y="630"/>
                    <a:pt x="286" y="607"/>
                    <a:pt x="323" y="582"/>
                  </a:cubicBezTo>
                  <a:cubicBezTo>
                    <a:pt x="334" y="548"/>
                    <a:pt x="350" y="524"/>
                    <a:pt x="379" y="505"/>
                  </a:cubicBezTo>
                  <a:cubicBezTo>
                    <a:pt x="400" y="473"/>
                    <a:pt x="418" y="467"/>
                    <a:pt x="450" y="449"/>
                  </a:cubicBezTo>
                  <a:cubicBezTo>
                    <a:pt x="480" y="432"/>
                    <a:pt x="502" y="404"/>
                    <a:pt x="534" y="393"/>
                  </a:cubicBezTo>
                  <a:cubicBezTo>
                    <a:pt x="553" y="365"/>
                    <a:pt x="581" y="357"/>
                    <a:pt x="611" y="337"/>
                  </a:cubicBezTo>
                  <a:cubicBezTo>
                    <a:pt x="618" y="332"/>
                    <a:pt x="632" y="323"/>
                    <a:pt x="632" y="323"/>
                  </a:cubicBezTo>
                  <a:cubicBezTo>
                    <a:pt x="681" y="325"/>
                    <a:pt x="731" y="321"/>
                    <a:pt x="780" y="330"/>
                  </a:cubicBezTo>
                  <a:cubicBezTo>
                    <a:pt x="787" y="331"/>
                    <a:pt x="783" y="345"/>
                    <a:pt x="787" y="351"/>
                  </a:cubicBezTo>
                  <a:cubicBezTo>
                    <a:pt x="798" y="367"/>
                    <a:pt x="814" y="376"/>
                    <a:pt x="829" y="386"/>
                  </a:cubicBezTo>
                  <a:cubicBezTo>
                    <a:pt x="841" y="422"/>
                    <a:pt x="876" y="429"/>
                    <a:pt x="906" y="449"/>
                  </a:cubicBezTo>
                  <a:cubicBezTo>
                    <a:pt x="941" y="501"/>
                    <a:pt x="975" y="551"/>
                    <a:pt x="1019" y="596"/>
                  </a:cubicBezTo>
                  <a:cubicBezTo>
                    <a:pt x="1074" y="652"/>
                    <a:pt x="1004" y="564"/>
                    <a:pt x="1061" y="632"/>
                  </a:cubicBezTo>
                  <a:cubicBezTo>
                    <a:pt x="1080" y="655"/>
                    <a:pt x="1081" y="673"/>
                    <a:pt x="1103" y="695"/>
                  </a:cubicBezTo>
                  <a:cubicBezTo>
                    <a:pt x="1113" y="726"/>
                    <a:pt x="1122" y="778"/>
                    <a:pt x="1138" y="807"/>
                  </a:cubicBezTo>
                  <a:cubicBezTo>
                    <a:pt x="1171" y="867"/>
                    <a:pt x="1231" y="908"/>
                    <a:pt x="1279" y="955"/>
                  </a:cubicBezTo>
                  <a:cubicBezTo>
                    <a:pt x="1327" y="1002"/>
                    <a:pt x="1361" y="1052"/>
                    <a:pt x="1426" y="1074"/>
                  </a:cubicBezTo>
                  <a:cubicBezTo>
                    <a:pt x="1506" y="1065"/>
                    <a:pt x="1555" y="1039"/>
                    <a:pt x="1637" y="1032"/>
                  </a:cubicBezTo>
                  <a:cubicBezTo>
                    <a:pt x="1659" y="1010"/>
                    <a:pt x="1658" y="992"/>
                    <a:pt x="1686" y="983"/>
                  </a:cubicBezTo>
                  <a:cubicBezTo>
                    <a:pt x="1693" y="988"/>
                    <a:pt x="1704" y="1005"/>
                    <a:pt x="1707" y="997"/>
                  </a:cubicBezTo>
                  <a:cubicBezTo>
                    <a:pt x="1717" y="973"/>
                    <a:pt x="1710" y="946"/>
                    <a:pt x="1714" y="920"/>
                  </a:cubicBezTo>
                  <a:cubicBezTo>
                    <a:pt x="1717" y="898"/>
                    <a:pt x="1761" y="837"/>
                    <a:pt x="1777" y="821"/>
                  </a:cubicBezTo>
                  <a:cubicBezTo>
                    <a:pt x="1788" y="789"/>
                    <a:pt x="1787" y="769"/>
                    <a:pt x="1812" y="744"/>
                  </a:cubicBezTo>
                  <a:cubicBezTo>
                    <a:pt x="1824" y="707"/>
                    <a:pt x="1834" y="732"/>
                    <a:pt x="1848" y="695"/>
                  </a:cubicBezTo>
                  <a:cubicBezTo>
                    <a:pt x="1852" y="646"/>
                    <a:pt x="1840" y="573"/>
                    <a:pt x="1897" y="554"/>
                  </a:cubicBezTo>
                  <a:cubicBezTo>
                    <a:pt x="1907" y="524"/>
                    <a:pt x="1924" y="499"/>
                    <a:pt x="1932" y="470"/>
                  </a:cubicBezTo>
                  <a:cubicBezTo>
                    <a:pt x="1943" y="432"/>
                    <a:pt x="1934" y="392"/>
                    <a:pt x="1974" y="379"/>
                  </a:cubicBezTo>
                  <a:cubicBezTo>
                    <a:pt x="1999" y="354"/>
                    <a:pt x="2029" y="349"/>
                    <a:pt x="2058" y="330"/>
                  </a:cubicBezTo>
                  <a:cubicBezTo>
                    <a:pt x="2079" y="332"/>
                    <a:pt x="2101" y="330"/>
                    <a:pt x="2121" y="337"/>
                  </a:cubicBezTo>
                  <a:cubicBezTo>
                    <a:pt x="2143" y="345"/>
                    <a:pt x="2137" y="390"/>
                    <a:pt x="2143" y="400"/>
                  </a:cubicBezTo>
                  <a:cubicBezTo>
                    <a:pt x="2153" y="417"/>
                    <a:pt x="2171" y="428"/>
                    <a:pt x="2185" y="442"/>
                  </a:cubicBezTo>
                  <a:cubicBezTo>
                    <a:pt x="2216" y="473"/>
                    <a:pt x="2240" y="516"/>
                    <a:pt x="2276" y="540"/>
                  </a:cubicBezTo>
                  <a:cubicBezTo>
                    <a:pt x="2313" y="596"/>
                    <a:pt x="2264" y="528"/>
                    <a:pt x="2311" y="575"/>
                  </a:cubicBezTo>
                  <a:cubicBezTo>
                    <a:pt x="2335" y="599"/>
                    <a:pt x="2345" y="627"/>
                    <a:pt x="2374" y="646"/>
                  </a:cubicBezTo>
                  <a:cubicBezTo>
                    <a:pt x="2383" y="659"/>
                    <a:pt x="2385" y="676"/>
                    <a:pt x="2395" y="688"/>
                  </a:cubicBezTo>
                  <a:cubicBezTo>
                    <a:pt x="2405" y="701"/>
                    <a:pt x="2422" y="709"/>
                    <a:pt x="2431" y="723"/>
                  </a:cubicBezTo>
                  <a:cubicBezTo>
                    <a:pt x="2456" y="764"/>
                    <a:pt x="2482" y="805"/>
                    <a:pt x="2529" y="821"/>
                  </a:cubicBezTo>
                  <a:cubicBezTo>
                    <a:pt x="2541" y="819"/>
                    <a:pt x="2554" y="820"/>
                    <a:pt x="2564" y="814"/>
                  </a:cubicBezTo>
                  <a:cubicBezTo>
                    <a:pt x="2571" y="810"/>
                    <a:pt x="2572" y="799"/>
                    <a:pt x="2578" y="793"/>
                  </a:cubicBezTo>
                  <a:cubicBezTo>
                    <a:pt x="2597" y="772"/>
                    <a:pt x="2614" y="750"/>
                    <a:pt x="2634" y="730"/>
                  </a:cubicBezTo>
                  <a:cubicBezTo>
                    <a:pt x="2647" y="717"/>
                    <a:pt x="2663" y="708"/>
                    <a:pt x="2676" y="695"/>
                  </a:cubicBezTo>
                  <a:cubicBezTo>
                    <a:pt x="2693" y="645"/>
                    <a:pt x="2669" y="703"/>
                    <a:pt x="2704" y="660"/>
                  </a:cubicBezTo>
                  <a:cubicBezTo>
                    <a:pt x="2709" y="654"/>
                    <a:pt x="2708" y="645"/>
                    <a:pt x="2712" y="639"/>
                  </a:cubicBezTo>
                  <a:cubicBezTo>
                    <a:pt x="2742" y="596"/>
                    <a:pt x="2725" y="641"/>
                    <a:pt x="2747" y="596"/>
                  </a:cubicBezTo>
                  <a:cubicBezTo>
                    <a:pt x="2763" y="563"/>
                    <a:pt x="2745" y="585"/>
                    <a:pt x="2761" y="547"/>
                  </a:cubicBezTo>
                  <a:cubicBezTo>
                    <a:pt x="2777" y="510"/>
                    <a:pt x="2796" y="472"/>
                    <a:pt x="2831" y="449"/>
                  </a:cubicBezTo>
                  <a:cubicBezTo>
                    <a:pt x="2851" y="419"/>
                    <a:pt x="2859" y="419"/>
                    <a:pt x="2894" y="428"/>
                  </a:cubicBezTo>
                  <a:cubicBezTo>
                    <a:pt x="2925" y="489"/>
                    <a:pt x="2911" y="517"/>
                    <a:pt x="2922" y="596"/>
                  </a:cubicBezTo>
                  <a:cubicBezTo>
                    <a:pt x="2926" y="626"/>
                    <a:pt x="2943" y="658"/>
                    <a:pt x="2950" y="688"/>
                  </a:cubicBezTo>
                  <a:cubicBezTo>
                    <a:pt x="2967" y="766"/>
                    <a:pt x="2997" y="815"/>
                    <a:pt x="3077" y="842"/>
                  </a:cubicBezTo>
                  <a:cubicBezTo>
                    <a:pt x="3149" y="824"/>
                    <a:pt x="3181" y="759"/>
                    <a:pt x="3231" y="709"/>
                  </a:cubicBezTo>
                  <a:cubicBezTo>
                    <a:pt x="3239" y="677"/>
                    <a:pt x="3238" y="665"/>
                    <a:pt x="3266" y="646"/>
                  </a:cubicBezTo>
                  <a:cubicBezTo>
                    <a:pt x="3275" y="619"/>
                    <a:pt x="3278" y="598"/>
                    <a:pt x="3295" y="575"/>
                  </a:cubicBezTo>
                  <a:cubicBezTo>
                    <a:pt x="3297" y="568"/>
                    <a:pt x="3301" y="561"/>
                    <a:pt x="3302" y="554"/>
                  </a:cubicBezTo>
                  <a:cubicBezTo>
                    <a:pt x="3305" y="533"/>
                    <a:pt x="3303" y="511"/>
                    <a:pt x="3309" y="491"/>
                  </a:cubicBezTo>
                  <a:cubicBezTo>
                    <a:pt x="3313" y="478"/>
                    <a:pt x="3324" y="468"/>
                    <a:pt x="3330" y="456"/>
                  </a:cubicBezTo>
                  <a:cubicBezTo>
                    <a:pt x="3336" y="443"/>
                    <a:pt x="3344" y="414"/>
                    <a:pt x="3344" y="414"/>
                  </a:cubicBezTo>
                  <a:cubicBezTo>
                    <a:pt x="3348" y="372"/>
                    <a:pt x="3335" y="290"/>
                    <a:pt x="3386" y="273"/>
                  </a:cubicBezTo>
                  <a:cubicBezTo>
                    <a:pt x="3402" y="290"/>
                    <a:pt x="3419" y="306"/>
                    <a:pt x="3435" y="323"/>
                  </a:cubicBezTo>
                  <a:cubicBezTo>
                    <a:pt x="3442" y="330"/>
                    <a:pt x="3456" y="344"/>
                    <a:pt x="3456" y="344"/>
                  </a:cubicBezTo>
                  <a:cubicBezTo>
                    <a:pt x="3473" y="396"/>
                    <a:pt x="3503" y="445"/>
                    <a:pt x="3533" y="491"/>
                  </a:cubicBezTo>
                  <a:cubicBezTo>
                    <a:pt x="3543" y="506"/>
                    <a:pt x="3564" y="512"/>
                    <a:pt x="3576" y="526"/>
                  </a:cubicBezTo>
                  <a:cubicBezTo>
                    <a:pt x="3604" y="559"/>
                    <a:pt x="3609" y="601"/>
                    <a:pt x="3625" y="639"/>
                  </a:cubicBezTo>
                  <a:cubicBezTo>
                    <a:pt x="3645" y="685"/>
                    <a:pt x="3679" y="725"/>
                    <a:pt x="3695" y="772"/>
                  </a:cubicBezTo>
                  <a:cubicBezTo>
                    <a:pt x="3758" y="751"/>
                    <a:pt x="3740" y="686"/>
                    <a:pt x="3758" y="632"/>
                  </a:cubicBezTo>
                  <a:cubicBezTo>
                    <a:pt x="3762" y="541"/>
                    <a:pt x="3768" y="461"/>
                    <a:pt x="3779" y="372"/>
                  </a:cubicBezTo>
                  <a:cubicBezTo>
                    <a:pt x="3786" y="316"/>
                    <a:pt x="3769" y="250"/>
                    <a:pt x="3800" y="203"/>
                  </a:cubicBezTo>
                  <a:cubicBezTo>
                    <a:pt x="3809" y="189"/>
                    <a:pt x="3828" y="161"/>
                    <a:pt x="3828" y="161"/>
                  </a:cubicBezTo>
                  <a:cubicBezTo>
                    <a:pt x="3840" y="196"/>
                    <a:pt x="3851" y="231"/>
                    <a:pt x="3864" y="266"/>
                  </a:cubicBezTo>
                  <a:cubicBezTo>
                    <a:pt x="3875" y="332"/>
                    <a:pt x="3889" y="396"/>
                    <a:pt x="3899" y="463"/>
                  </a:cubicBezTo>
                  <a:cubicBezTo>
                    <a:pt x="3904" y="496"/>
                    <a:pt x="3903" y="530"/>
                    <a:pt x="3913" y="561"/>
                  </a:cubicBezTo>
                  <a:cubicBezTo>
                    <a:pt x="3940" y="645"/>
                    <a:pt x="3976" y="723"/>
                    <a:pt x="4004" y="807"/>
                  </a:cubicBezTo>
                  <a:cubicBezTo>
                    <a:pt x="4019" y="913"/>
                    <a:pt x="4007" y="874"/>
                    <a:pt x="4025" y="927"/>
                  </a:cubicBezTo>
                  <a:cubicBezTo>
                    <a:pt x="4045" y="801"/>
                    <a:pt x="4039" y="673"/>
                    <a:pt x="4060" y="547"/>
                  </a:cubicBezTo>
                  <a:cubicBezTo>
                    <a:pt x="4066" y="447"/>
                    <a:pt x="4073" y="351"/>
                    <a:pt x="4088" y="252"/>
                  </a:cubicBezTo>
                  <a:cubicBezTo>
                    <a:pt x="4097" y="86"/>
                    <a:pt x="4078" y="166"/>
                    <a:pt x="4109" y="84"/>
                  </a:cubicBezTo>
                  <a:cubicBezTo>
                    <a:pt x="4118" y="61"/>
                    <a:pt x="4144" y="20"/>
                    <a:pt x="4144" y="20"/>
                  </a:cubicBezTo>
                  <a:cubicBezTo>
                    <a:pt x="4201" y="77"/>
                    <a:pt x="4184" y="140"/>
                    <a:pt x="4201" y="231"/>
                  </a:cubicBezTo>
                  <a:cubicBezTo>
                    <a:pt x="4216" y="313"/>
                    <a:pt x="4219" y="284"/>
                    <a:pt x="4229" y="379"/>
                  </a:cubicBezTo>
                  <a:cubicBezTo>
                    <a:pt x="4251" y="576"/>
                    <a:pt x="4224" y="491"/>
                    <a:pt x="4250" y="568"/>
                  </a:cubicBezTo>
                  <a:cubicBezTo>
                    <a:pt x="4257" y="617"/>
                    <a:pt x="4272" y="725"/>
                    <a:pt x="4299" y="765"/>
                  </a:cubicBezTo>
                  <a:cubicBezTo>
                    <a:pt x="4325" y="804"/>
                    <a:pt x="4341" y="847"/>
                    <a:pt x="4355" y="892"/>
                  </a:cubicBezTo>
                  <a:cubicBezTo>
                    <a:pt x="4360" y="907"/>
                    <a:pt x="4371" y="919"/>
                    <a:pt x="4376" y="934"/>
                  </a:cubicBezTo>
                  <a:cubicBezTo>
                    <a:pt x="4378" y="950"/>
                    <a:pt x="4369" y="974"/>
                    <a:pt x="4383" y="983"/>
                  </a:cubicBezTo>
                  <a:cubicBezTo>
                    <a:pt x="4393" y="990"/>
                    <a:pt x="4396" y="960"/>
                    <a:pt x="4397" y="948"/>
                  </a:cubicBezTo>
                  <a:cubicBezTo>
                    <a:pt x="4403" y="894"/>
                    <a:pt x="4401" y="840"/>
                    <a:pt x="4404" y="786"/>
                  </a:cubicBezTo>
                  <a:cubicBezTo>
                    <a:pt x="4408" y="716"/>
                    <a:pt x="4410" y="712"/>
                    <a:pt x="4418" y="653"/>
                  </a:cubicBezTo>
                  <a:cubicBezTo>
                    <a:pt x="4421" y="483"/>
                    <a:pt x="4413" y="314"/>
                    <a:pt x="4440" y="147"/>
                  </a:cubicBezTo>
                  <a:cubicBezTo>
                    <a:pt x="4442" y="105"/>
                    <a:pt x="4439" y="62"/>
                    <a:pt x="4447" y="20"/>
                  </a:cubicBezTo>
                  <a:cubicBezTo>
                    <a:pt x="4449" y="12"/>
                    <a:pt x="4462" y="0"/>
                    <a:pt x="4468" y="6"/>
                  </a:cubicBezTo>
                  <a:cubicBezTo>
                    <a:pt x="4480" y="18"/>
                    <a:pt x="4477" y="39"/>
                    <a:pt x="4482" y="56"/>
                  </a:cubicBezTo>
                  <a:cubicBezTo>
                    <a:pt x="4488" y="132"/>
                    <a:pt x="4502" y="205"/>
                    <a:pt x="4510" y="280"/>
                  </a:cubicBezTo>
                  <a:cubicBezTo>
                    <a:pt x="4525" y="426"/>
                    <a:pt x="4528" y="571"/>
                    <a:pt x="4552" y="716"/>
                  </a:cubicBezTo>
                  <a:cubicBezTo>
                    <a:pt x="4554" y="754"/>
                    <a:pt x="4561" y="954"/>
                    <a:pt x="4615" y="990"/>
                  </a:cubicBezTo>
                  <a:cubicBezTo>
                    <a:pt x="4652" y="965"/>
                    <a:pt x="4635" y="983"/>
                    <a:pt x="4657" y="920"/>
                  </a:cubicBezTo>
                  <a:cubicBezTo>
                    <a:pt x="4662" y="906"/>
                    <a:pt x="4671" y="877"/>
                    <a:pt x="4671" y="877"/>
                  </a:cubicBezTo>
                  <a:cubicBezTo>
                    <a:pt x="4685" y="737"/>
                    <a:pt x="4686" y="596"/>
                    <a:pt x="4699" y="456"/>
                  </a:cubicBezTo>
                  <a:cubicBezTo>
                    <a:pt x="4701" y="434"/>
                    <a:pt x="4720" y="414"/>
                    <a:pt x="4728" y="393"/>
                  </a:cubicBezTo>
                  <a:cubicBezTo>
                    <a:pt x="4735" y="398"/>
                    <a:pt x="4745" y="400"/>
                    <a:pt x="4749" y="407"/>
                  </a:cubicBezTo>
                  <a:cubicBezTo>
                    <a:pt x="4757" y="420"/>
                    <a:pt x="4763" y="449"/>
                    <a:pt x="4763" y="449"/>
                  </a:cubicBezTo>
                  <a:cubicBezTo>
                    <a:pt x="4768" y="487"/>
                    <a:pt x="4780" y="523"/>
                    <a:pt x="4784" y="561"/>
                  </a:cubicBezTo>
                  <a:cubicBezTo>
                    <a:pt x="4787" y="587"/>
                    <a:pt x="4786" y="613"/>
                    <a:pt x="4791" y="639"/>
                  </a:cubicBezTo>
                  <a:cubicBezTo>
                    <a:pt x="4794" y="654"/>
                    <a:pt x="4807" y="666"/>
                    <a:pt x="4812" y="681"/>
                  </a:cubicBezTo>
                  <a:cubicBezTo>
                    <a:pt x="4857" y="651"/>
                    <a:pt x="4835" y="602"/>
                    <a:pt x="4896" y="582"/>
                  </a:cubicBezTo>
                  <a:cubicBezTo>
                    <a:pt x="4903" y="584"/>
                    <a:pt x="4912" y="584"/>
                    <a:pt x="4917" y="589"/>
                  </a:cubicBezTo>
                  <a:cubicBezTo>
                    <a:pt x="4931" y="604"/>
                    <a:pt x="4917" y="627"/>
                    <a:pt x="4931" y="596"/>
                  </a:cubicBezTo>
                </a:path>
              </a:pathLst>
            </a:custGeom>
            <a:noFill/>
            <a:ln w="19050" cap="flat" cmpd="sng">
              <a:solidFill>
                <a:srgbClr val="002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56" name="Group 8"/>
            <p:cNvGrpSpPr>
              <a:grpSpLocks/>
            </p:cNvGrpSpPr>
            <p:nvPr/>
          </p:nvGrpSpPr>
          <p:grpSpPr bwMode="auto">
            <a:xfrm>
              <a:off x="685800" y="1905000"/>
              <a:ext cx="7086600" cy="1295400"/>
              <a:chOff x="432" y="1200"/>
              <a:chExt cx="4464" cy="816"/>
            </a:xfrm>
          </p:grpSpPr>
          <p:sp>
            <p:nvSpPr>
              <p:cNvPr id="57" name="Oval 9"/>
              <p:cNvSpPr>
                <a:spLocks noChangeArrowheads="1"/>
              </p:cNvSpPr>
              <p:nvPr/>
            </p:nvSpPr>
            <p:spPr bwMode="auto">
              <a:xfrm>
                <a:off x="432" y="1728"/>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 name="Oval 10"/>
              <p:cNvSpPr>
                <a:spLocks noChangeArrowheads="1"/>
              </p:cNvSpPr>
              <p:nvPr/>
            </p:nvSpPr>
            <p:spPr bwMode="auto">
              <a:xfrm>
                <a:off x="816" y="1296"/>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 name="Oval 11"/>
              <p:cNvSpPr>
                <a:spLocks noChangeArrowheads="1"/>
              </p:cNvSpPr>
              <p:nvPr/>
            </p:nvSpPr>
            <p:spPr bwMode="auto">
              <a:xfrm>
                <a:off x="1392" y="1728"/>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 name="Oval 12"/>
              <p:cNvSpPr>
                <a:spLocks noChangeArrowheads="1"/>
              </p:cNvSpPr>
              <p:nvPr/>
            </p:nvSpPr>
            <p:spPr bwMode="auto">
              <a:xfrm>
                <a:off x="1968" y="1920"/>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1" name="Oval 13"/>
              <p:cNvSpPr>
                <a:spLocks noChangeArrowheads="1"/>
              </p:cNvSpPr>
              <p:nvPr/>
            </p:nvSpPr>
            <p:spPr bwMode="auto">
              <a:xfrm>
                <a:off x="2496" y="1440"/>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2" name="Oval 14"/>
              <p:cNvSpPr>
                <a:spLocks noChangeArrowheads="1"/>
              </p:cNvSpPr>
              <p:nvPr/>
            </p:nvSpPr>
            <p:spPr bwMode="auto">
              <a:xfrm>
                <a:off x="3120" y="1392"/>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3" name="Oval 15"/>
              <p:cNvSpPr>
                <a:spLocks noChangeArrowheads="1"/>
              </p:cNvSpPr>
              <p:nvPr/>
            </p:nvSpPr>
            <p:spPr bwMode="auto">
              <a:xfrm>
                <a:off x="3648" y="1200"/>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4" name="Oval 16"/>
              <p:cNvSpPr>
                <a:spLocks noChangeArrowheads="1"/>
              </p:cNvSpPr>
              <p:nvPr/>
            </p:nvSpPr>
            <p:spPr bwMode="auto">
              <a:xfrm>
                <a:off x="4272" y="1824"/>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5" name="Oval 17"/>
              <p:cNvSpPr>
                <a:spLocks noChangeArrowheads="1"/>
              </p:cNvSpPr>
              <p:nvPr/>
            </p:nvSpPr>
            <p:spPr bwMode="auto">
              <a:xfrm>
                <a:off x="4800" y="1392"/>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grpSp>
        <p:nvGrpSpPr>
          <p:cNvPr id="66" name="Group 18"/>
          <p:cNvGrpSpPr>
            <a:grpSpLocks/>
          </p:cNvGrpSpPr>
          <p:nvPr/>
        </p:nvGrpSpPr>
        <p:grpSpPr bwMode="auto">
          <a:xfrm>
            <a:off x="409474" y="3851191"/>
            <a:ext cx="8262641" cy="2511425"/>
            <a:chOff x="-13" y="2258"/>
            <a:chExt cx="5468" cy="1582"/>
          </a:xfrm>
        </p:grpSpPr>
        <p:sp>
          <p:nvSpPr>
            <p:cNvPr id="67" name="Line 19"/>
            <p:cNvSpPr>
              <a:spLocks noChangeShapeType="1"/>
            </p:cNvSpPr>
            <p:nvPr/>
          </p:nvSpPr>
          <p:spPr bwMode="auto">
            <a:xfrm>
              <a:off x="322" y="2708"/>
              <a:ext cx="0" cy="1132"/>
            </a:xfrm>
            <a:prstGeom prst="line">
              <a:avLst/>
            </a:prstGeom>
            <a:noFill/>
            <a:ln w="19050">
              <a:solidFill>
                <a:srgbClr val="00206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8" name="Line 20"/>
            <p:cNvSpPr>
              <a:spLocks noChangeShapeType="1"/>
            </p:cNvSpPr>
            <p:nvPr/>
          </p:nvSpPr>
          <p:spPr bwMode="auto">
            <a:xfrm>
              <a:off x="336" y="3264"/>
              <a:ext cx="4944"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9" name="Text Box 21"/>
            <p:cNvSpPr txBox="1">
              <a:spLocks noChangeArrowheads="1"/>
            </p:cNvSpPr>
            <p:nvPr/>
          </p:nvSpPr>
          <p:spPr bwMode="auto">
            <a:xfrm>
              <a:off x="5040" y="3312"/>
              <a:ext cx="4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time</a:t>
              </a:r>
              <a:endParaRPr lang="en-US" altLang="zh-CN" b="1" dirty="0">
                <a:solidFill>
                  <a:schemeClr val="bg1"/>
                </a:solidFill>
                <a:ea typeface="宋体" panose="02010600030101010101" pitchFamily="2" charset="-122"/>
              </a:endParaRPr>
            </a:p>
          </p:txBody>
        </p:sp>
        <p:sp>
          <p:nvSpPr>
            <p:cNvPr id="70" name="Freeform 22"/>
            <p:cNvSpPr>
              <a:spLocks/>
            </p:cNvSpPr>
            <p:nvPr/>
          </p:nvSpPr>
          <p:spPr bwMode="auto">
            <a:xfrm>
              <a:off x="316" y="2664"/>
              <a:ext cx="4931" cy="1074"/>
            </a:xfrm>
            <a:custGeom>
              <a:avLst/>
              <a:gdLst>
                <a:gd name="T0" fmla="*/ 120 w 4931"/>
                <a:gd name="T1" fmla="*/ 842 h 1074"/>
                <a:gd name="T2" fmla="*/ 162 w 4931"/>
                <a:gd name="T3" fmla="*/ 821 h 1074"/>
                <a:gd name="T4" fmla="*/ 204 w 4931"/>
                <a:gd name="T5" fmla="*/ 702 h 1074"/>
                <a:gd name="T6" fmla="*/ 253 w 4931"/>
                <a:gd name="T7" fmla="*/ 660 h 1074"/>
                <a:gd name="T8" fmla="*/ 379 w 4931"/>
                <a:gd name="T9" fmla="*/ 505 h 1074"/>
                <a:gd name="T10" fmla="*/ 534 w 4931"/>
                <a:gd name="T11" fmla="*/ 393 h 1074"/>
                <a:gd name="T12" fmla="*/ 632 w 4931"/>
                <a:gd name="T13" fmla="*/ 323 h 1074"/>
                <a:gd name="T14" fmla="*/ 787 w 4931"/>
                <a:gd name="T15" fmla="*/ 351 h 1074"/>
                <a:gd name="T16" fmla="*/ 906 w 4931"/>
                <a:gd name="T17" fmla="*/ 449 h 1074"/>
                <a:gd name="T18" fmla="*/ 1061 w 4931"/>
                <a:gd name="T19" fmla="*/ 632 h 1074"/>
                <a:gd name="T20" fmla="*/ 1138 w 4931"/>
                <a:gd name="T21" fmla="*/ 807 h 1074"/>
                <a:gd name="T22" fmla="*/ 1426 w 4931"/>
                <a:gd name="T23" fmla="*/ 1074 h 1074"/>
                <a:gd name="T24" fmla="*/ 1686 w 4931"/>
                <a:gd name="T25" fmla="*/ 983 h 1074"/>
                <a:gd name="T26" fmla="*/ 1714 w 4931"/>
                <a:gd name="T27" fmla="*/ 920 h 1074"/>
                <a:gd name="T28" fmla="*/ 1812 w 4931"/>
                <a:gd name="T29" fmla="*/ 744 h 1074"/>
                <a:gd name="T30" fmla="*/ 1897 w 4931"/>
                <a:gd name="T31" fmla="*/ 554 h 1074"/>
                <a:gd name="T32" fmla="*/ 1974 w 4931"/>
                <a:gd name="T33" fmla="*/ 379 h 1074"/>
                <a:gd name="T34" fmla="*/ 2121 w 4931"/>
                <a:gd name="T35" fmla="*/ 337 h 1074"/>
                <a:gd name="T36" fmla="*/ 2185 w 4931"/>
                <a:gd name="T37" fmla="*/ 442 h 1074"/>
                <a:gd name="T38" fmla="*/ 2311 w 4931"/>
                <a:gd name="T39" fmla="*/ 575 h 1074"/>
                <a:gd name="T40" fmla="*/ 2395 w 4931"/>
                <a:gd name="T41" fmla="*/ 688 h 1074"/>
                <a:gd name="T42" fmla="*/ 2529 w 4931"/>
                <a:gd name="T43" fmla="*/ 821 h 1074"/>
                <a:gd name="T44" fmla="*/ 2578 w 4931"/>
                <a:gd name="T45" fmla="*/ 793 h 1074"/>
                <a:gd name="T46" fmla="*/ 2676 w 4931"/>
                <a:gd name="T47" fmla="*/ 695 h 1074"/>
                <a:gd name="T48" fmla="*/ 2712 w 4931"/>
                <a:gd name="T49" fmla="*/ 639 h 1074"/>
                <a:gd name="T50" fmla="*/ 2761 w 4931"/>
                <a:gd name="T51" fmla="*/ 547 h 1074"/>
                <a:gd name="T52" fmla="*/ 2894 w 4931"/>
                <a:gd name="T53" fmla="*/ 428 h 1074"/>
                <a:gd name="T54" fmla="*/ 2950 w 4931"/>
                <a:gd name="T55" fmla="*/ 688 h 1074"/>
                <a:gd name="T56" fmla="*/ 3231 w 4931"/>
                <a:gd name="T57" fmla="*/ 709 h 1074"/>
                <a:gd name="T58" fmla="*/ 3295 w 4931"/>
                <a:gd name="T59" fmla="*/ 575 h 1074"/>
                <a:gd name="T60" fmla="*/ 3309 w 4931"/>
                <a:gd name="T61" fmla="*/ 491 h 1074"/>
                <a:gd name="T62" fmla="*/ 3344 w 4931"/>
                <a:gd name="T63" fmla="*/ 414 h 1074"/>
                <a:gd name="T64" fmla="*/ 3435 w 4931"/>
                <a:gd name="T65" fmla="*/ 323 h 1074"/>
                <a:gd name="T66" fmla="*/ 3533 w 4931"/>
                <a:gd name="T67" fmla="*/ 491 h 1074"/>
                <a:gd name="T68" fmla="*/ 3625 w 4931"/>
                <a:gd name="T69" fmla="*/ 639 h 1074"/>
                <a:gd name="T70" fmla="*/ 3758 w 4931"/>
                <a:gd name="T71" fmla="*/ 632 h 1074"/>
                <a:gd name="T72" fmla="*/ 3800 w 4931"/>
                <a:gd name="T73" fmla="*/ 203 h 1074"/>
                <a:gd name="T74" fmla="*/ 3864 w 4931"/>
                <a:gd name="T75" fmla="*/ 266 h 1074"/>
                <a:gd name="T76" fmla="*/ 3913 w 4931"/>
                <a:gd name="T77" fmla="*/ 561 h 1074"/>
                <a:gd name="T78" fmla="*/ 4025 w 4931"/>
                <a:gd name="T79" fmla="*/ 927 h 1074"/>
                <a:gd name="T80" fmla="*/ 4088 w 4931"/>
                <a:gd name="T81" fmla="*/ 252 h 1074"/>
                <a:gd name="T82" fmla="*/ 4144 w 4931"/>
                <a:gd name="T83" fmla="*/ 20 h 1074"/>
                <a:gd name="T84" fmla="*/ 4229 w 4931"/>
                <a:gd name="T85" fmla="*/ 379 h 1074"/>
                <a:gd name="T86" fmla="*/ 4299 w 4931"/>
                <a:gd name="T87" fmla="*/ 765 h 1074"/>
                <a:gd name="T88" fmla="*/ 4376 w 4931"/>
                <a:gd name="T89" fmla="*/ 934 h 1074"/>
                <a:gd name="T90" fmla="*/ 4397 w 4931"/>
                <a:gd name="T91" fmla="*/ 948 h 1074"/>
                <a:gd name="T92" fmla="*/ 4418 w 4931"/>
                <a:gd name="T93" fmla="*/ 653 h 1074"/>
                <a:gd name="T94" fmla="*/ 4447 w 4931"/>
                <a:gd name="T95" fmla="*/ 20 h 1074"/>
                <a:gd name="T96" fmla="*/ 4482 w 4931"/>
                <a:gd name="T97" fmla="*/ 56 h 1074"/>
                <a:gd name="T98" fmla="*/ 4552 w 4931"/>
                <a:gd name="T99" fmla="*/ 716 h 1074"/>
                <a:gd name="T100" fmla="*/ 4657 w 4931"/>
                <a:gd name="T101" fmla="*/ 920 h 1074"/>
                <a:gd name="T102" fmla="*/ 4699 w 4931"/>
                <a:gd name="T103" fmla="*/ 456 h 1074"/>
                <a:gd name="T104" fmla="*/ 4749 w 4931"/>
                <a:gd name="T105" fmla="*/ 407 h 1074"/>
                <a:gd name="T106" fmla="*/ 4784 w 4931"/>
                <a:gd name="T107" fmla="*/ 561 h 1074"/>
                <a:gd name="T108" fmla="*/ 4812 w 4931"/>
                <a:gd name="T109" fmla="*/ 681 h 1074"/>
                <a:gd name="T110" fmla="*/ 4917 w 4931"/>
                <a:gd name="T111" fmla="*/ 589 h 10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31" h="1074">
                  <a:moveTo>
                    <a:pt x="0" y="920"/>
                  </a:moveTo>
                  <a:cubicBezTo>
                    <a:pt x="50" y="908"/>
                    <a:pt x="77" y="867"/>
                    <a:pt x="120" y="842"/>
                  </a:cubicBezTo>
                  <a:cubicBezTo>
                    <a:pt x="126" y="838"/>
                    <a:pt x="134" y="838"/>
                    <a:pt x="141" y="835"/>
                  </a:cubicBezTo>
                  <a:cubicBezTo>
                    <a:pt x="149" y="831"/>
                    <a:pt x="155" y="826"/>
                    <a:pt x="162" y="821"/>
                  </a:cubicBezTo>
                  <a:cubicBezTo>
                    <a:pt x="170" y="736"/>
                    <a:pt x="162" y="773"/>
                    <a:pt x="183" y="709"/>
                  </a:cubicBezTo>
                  <a:cubicBezTo>
                    <a:pt x="185" y="702"/>
                    <a:pt x="197" y="705"/>
                    <a:pt x="204" y="702"/>
                  </a:cubicBezTo>
                  <a:cubicBezTo>
                    <a:pt x="212" y="698"/>
                    <a:pt x="218" y="693"/>
                    <a:pt x="225" y="688"/>
                  </a:cubicBezTo>
                  <a:cubicBezTo>
                    <a:pt x="244" y="632"/>
                    <a:pt x="216" y="697"/>
                    <a:pt x="253" y="660"/>
                  </a:cubicBezTo>
                  <a:cubicBezTo>
                    <a:pt x="283" y="630"/>
                    <a:pt x="286" y="607"/>
                    <a:pt x="323" y="582"/>
                  </a:cubicBezTo>
                  <a:cubicBezTo>
                    <a:pt x="334" y="548"/>
                    <a:pt x="350" y="524"/>
                    <a:pt x="379" y="505"/>
                  </a:cubicBezTo>
                  <a:cubicBezTo>
                    <a:pt x="400" y="473"/>
                    <a:pt x="418" y="467"/>
                    <a:pt x="450" y="449"/>
                  </a:cubicBezTo>
                  <a:cubicBezTo>
                    <a:pt x="480" y="432"/>
                    <a:pt x="502" y="404"/>
                    <a:pt x="534" y="393"/>
                  </a:cubicBezTo>
                  <a:cubicBezTo>
                    <a:pt x="553" y="365"/>
                    <a:pt x="581" y="357"/>
                    <a:pt x="611" y="337"/>
                  </a:cubicBezTo>
                  <a:cubicBezTo>
                    <a:pt x="618" y="332"/>
                    <a:pt x="632" y="323"/>
                    <a:pt x="632" y="323"/>
                  </a:cubicBezTo>
                  <a:cubicBezTo>
                    <a:pt x="681" y="325"/>
                    <a:pt x="731" y="321"/>
                    <a:pt x="780" y="330"/>
                  </a:cubicBezTo>
                  <a:cubicBezTo>
                    <a:pt x="787" y="331"/>
                    <a:pt x="783" y="345"/>
                    <a:pt x="787" y="351"/>
                  </a:cubicBezTo>
                  <a:cubicBezTo>
                    <a:pt x="798" y="367"/>
                    <a:pt x="814" y="376"/>
                    <a:pt x="829" y="386"/>
                  </a:cubicBezTo>
                  <a:cubicBezTo>
                    <a:pt x="841" y="422"/>
                    <a:pt x="876" y="429"/>
                    <a:pt x="906" y="449"/>
                  </a:cubicBezTo>
                  <a:cubicBezTo>
                    <a:pt x="941" y="501"/>
                    <a:pt x="975" y="551"/>
                    <a:pt x="1019" y="596"/>
                  </a:cubicBezTo>
                  <a:cubicBezTo>
                    <a:pt x="1074" y="652"/>
                    <a:pt x="1004" y="564"/>
                    <a:pt x="1061" y="632"/>
                  </a:cubicBezTo>
                  <a:cubicBezTo>
                    <a:pt x="1080" y="655"/>
                    <a:pt x="1081" y="673"/>
                    <a:pt x="1103" y="695"/>
                  </a:cubicBezTo>
                  <a:cubicBezTo>
                    <a:pt x="1113" y="726"/>
                    <a:pt x="1122" y="778"/>
                    <a:pt x="1138" y="807"/>
                  </a:cubicBezTo>
                  <a:cubicBezTo>
                    <a:pt x="1171" y="867"/>
                    <a:pt x="1231" y="908"/>
                    <a:pt x="1279" y="955"/>
                  </a:cubicBezTo>
                  <a:cubicBezTo>
                    <a:pt x="1327" y="1002"/>
                    <a:pt x="1361" y="1052"/>
                    <a:pt x="1426" y="1074"/>
                  </a:cubicBezTo>
                  <a:cubicBezTo>
                    <a:pt x="1506" y="1065"/>
                    <a:pt x="1555" y="1039"/>
                    <a:pt x="1637" y="1032"/>
                  </a:cubicBezTo>
                  <a:cubicBezTo>
                    <a:pt x="1659" y="1010"/>
                    <a:pt x="1658" y="992"/>
                    <a:pt x="1686" y="983"/>
                  </a:cubicBezTo>
                  <a:cubicBezTo>
                    <a:pt x="1693" y="988"/>
                    <a:pt x="1704" y="1005"/>
                    <a:pt x="1707" y="997"/>
                  </a:cubicBezTo>
                  <a:cubicBezTo>
                    <a:pt x="1717" y="973"/>
                    <a:pt x="1710" y="946"/>
                    <a:pt x="1714" y="920"/>
                  </a:cubicBezTo>
                  <a:cubicBezTo>
                    <a:pt x="1717" y="898"/>
                    <a:pt x="1761" y="837"/>
                    <a:pt x="1777" y="821"/>
                  </a:cubicBezTo>
                  <a:cubicBezTo>
                    <a:pt x="1788" y="789"/>
                    <a:pt x="1787" y="769"/>
                    <a:pt x="1812" y="744"/>
                  </a:cubicBezTo>
                  <a:cubicBezTo>
                    <a:pt x="1824" y="707"/>
                    <a:pt x="1834" y="732"/>
                    <a:pt x="1848" y="695"/>
                  </a:cubicBezTo>
                  <a:cubicBezTo>
                    <a:pt x="1852" y="646"/>
                    <a:pt x="1840" y="573"/>
                    <a:pt x="1897" y="554"/>
                  </a:cubicBezTo>
                  <a:cubicBezTo>
                    <a:pt x="1907" y="524"/>
                    <a:pt x="1924" y="499"/>
                    <a:pt x="1932" y="470"/>
                  </a:cubicBezTo>
                  <a:cubicBezTo>
                    <a:pt x="1943" y="432"/>
                    <a:pt x="1934" y="392"/>
                    <a:pt x="1974" y="379"/>
                  </a:cubicBezTo>
                  <a:cubicBezTo>
                    <a:pt x="1999" y="354"/>
                    <a:pt x="2029" y="349"/>
                    <a:pt x="2058" y="330"/>
                  </a:cubicBezTo>
                  <a:cubicBezTo>
                    <a:pt x="2079" y="332"/>
                    <a:pt x="2101" y="330"/>
                    <a:pt x="2121" y="337"/>
                  </a:cubicBezTo>
                  <a:cubicBezTo>
                    <a:pt x="2143" y="345"/>
                    <a:pt x="2137" y="390"/>
                    <a:pt x="2143" y="400"/>
                  </a:cubicBezTo>
                  <a:cubicBezTo>
                    <a:pt x="2153" y="417"/>
                    <a:pt x="2171" y="428"/>
                    <a:pt x="2185" y="442"/>
                  </a:cubicBezTo>
                  <a:cubicBezTo>
                    <a:pt x="2216" y="473"/>
                    <a:pt x="2240" y="516"/>
                    <a:pt x="2276" y="540"/>
                  </a:cubicBezTo>
                  <a:cubicBezTo>
                    <a:pt x="2313" y="596"/>
                    <a:pt x="2264" y="528"/>
                    <a:pt x="2311" y="575"/>
                  </a:cubicBezTo>
                  <a:cubicBezTo>
                    <a:pt x="2335" y="599"/>
                    <a:pt x="2345" y="627"/>
                    <a:pt x="2374" y="646"/>
                  </a:cubicBezTo>
                  <a:cubicBezTo>
                    <a:pt x="2383" y="659"/>
                    <a:pt x="2385" y="676"/>
                    <a:pt x="2395" y="688"/>
                  </a:cubicBezTo>
                  <a:cubicBezTo>
                    <a:pt x="2405" y="701"/>
                    <a:pt x="2422" y="709"/>
                    <a:pt x="2431" y="723"/>
                  </a:cubicBezTo>
                  <a:cubicBezTo>
                    <a:pt x="2456" y="764"/>
                    <a:pt x="2482" y="805"/>
                    <a:pt x="2529" y="821"/>
                  </a:cubicBezTo>
                  <a:cubicBezTo>
                    <a:pt x="2541" y="819"/>
                    <a:pt x="2554" y="820"/>
                    <a:pt x="2564" y="814"/>
                  </a:cubicBezTo>
                  <a:cubicBezTo>
                    <a:pt x="2571" y="810"/>
                    <a:pt x="2572" y="799"/>
                    <a:pt x="2578" y="793"/>
                  </a:cubicBezTo>
                  <a:cubicBezTo>
                    <a:pt x="2597" y="772"/>
                    <a:pt x="2614" y="750"/>
                    <a:pt x="2634" y="730"/>
                  </a:cubicBezTo>
                  <a:cubicBezTo>
                    <a:pt x="2647" y="717"/>
                    <a:pt x="2663" y="708"/>
                    <a:pt x="2676" y="695"/>
                  </a:cubicBezTo>
                  <a:cubicBezTo>
                    <a:pt x="2693" y="645"/>
                    <a:pt x="2669" y="703"/>
                    <a:pt x="2704" y="660"/>
                  </a:cubicBezTo>
                  <a:cubicBezTo>
                    <a:pt x="2709" y="654"/>
                    <a:pt x="2708" y="645"/>
                    <a:pt x="2712" y="639"/>
                  </a:cubicBezTo>
                  <a:cubicBezTo>
                    <a:pt x="2742" y="596"/>
                    <a:pt x="2725" y="641"/>
                    <a:pt x="2747" y="596"/>
                  </a:cubicBezTo>
                  <a:cubicBezTo>
                    <a:pt x="2763" y="563"/>
                    <a:pt x="2745" y="585"/>
                    <a:pt x="2761" y="547"/>
                  </a:cubicBezTo>
                  <a:cubicBezTo>
                    <a:pt x="2777" y="510"/>
                    <a:pt x="2796" y="472"/>
                    <a:pt x="2831" y="449"/>
                  </a:cubicBezTo>
                  <a:cubicBezTo>
                    <a:pt x="2851" y="419"/>
                    <a:pt x="2859" y="419"/>
                    <a:pt x="2894" y="428"/>
                  </a:cubicBezTo>
                  <a:cubicBezTo>
                    <a:pt x="2925" y="489"/>
                    <a:pt x="2911" y="517"/>
                    <a:pt x="2922" y="596"/>
                  </a:cubicBezTo>
                  <a:cubicBezTo>
                    <a:pt x="2926" y="626"/>
                    <a:pt x="2943" y="658"/>
                    <a:pt x="2950" y="688"/>
                  </a:cubicBezTo>
                  <a:cubicBezTo>
                    <a:pt x="2967" y="766"/>
                    <a:pt x="2997" y="815"/>
                    <a:pt x="3077" y="842"/>
                  </a:cubicBezTo>
                  <a:cubicBezTo>
                    <a:pt x="3149" y="824"/>
                    <a:pt x="3181" y="759"/>
                    <a:pt x="3231" y="709"/>
                  </a:cubicBezTo>
                  <a:cubicBezTo>
                    <a:pt x="3239" y="677"/>
                    <a:pt x="3238" y="665"/>
                    <a:pt x="3266" y="646"/>
                  </a:cubicBezTo>
                  <a:cubicBezTo>
                    <a:pt x="3275" y="619"/>
                    <a:pt x="3278" y="598"/>
                    <a:pt x="3295" y="575"/>
                  </a:cubicBezTo>
                  <a:cubicBezTo>
                    <a:pt x="3297" y="568"/>
                    <a:pt x="3301" y="561"/>
                    <a:pt x="3302" y="554"/>
                  </a:cubicBezTo>
                  <a:cubicBezTo>
                    <a:pt x="3305" y="533"/>
                    <a:pt x="3303" y="511"/>
                    <a:pt x="3309" y="491"/>
                  </a:cubicBezTo>
                  <a:cubicBezTo>
                    <a:pt x="3313" y="478"/>
                    <a:pt x="3324" y="468"/>
                    <a:pt x="3330" y="456"/>
                  </a:cubicBezTo>
                  <a:cubicBezTo>
                    <a:pt x="3336" y="443"/>
                    <a:pt x="3344" y="414"/>
                    <a:pt x="3344" y="414"/>
                  </a:cubicBezTo>
                  <a:cubicBezTo>
                    <a:pt x="3348" y="372"/>
                    <a:pt x="3335" y="290"/>
                    <a:pt x="3386" y="273"/>
                  </a:cubicBezTo>
                  <a:cubicBezTo>
                    <a:pt x="3402" y="290"/>
                    <a:pt x="3419" y="306"/>
                    <a:pt x="3435" y="323"/>
                  </a:cubicBezTo>
                  <a:cubicBezTo>
                    <a:pt x="3442" y="330"/>
                    <a:pt x="3456" y="344"/>
                    <a:pt x="3456" y="344"/>
                  </a:cubicBezTo>
                  <a:cubicBezTo>
                    <a:pt x="3473" y="396"/>
                    <a:pt x="3503" y="445"/>
                    <a:pt x="3533" y="491"/>
                  </a:cubicBezTo>
                  <a:cubicBezTo>
                    <a:pt x="3543" y="506"/>
                    <a:pt x="3564" y="512"/>
                    <a:pt x="3576" y="526"/>
                  </a:cubicBezTo>
                  <a:cubicBezTo>
                    <a:pt x="3604" y="559"/>
                    <a:pt x="3609" y="601"/>
                    <a:pt x="3625" y="639"/>
                  </a:cubicBezTo>
                  <a:cubicBezTo>
                    <a:pt x="3645" y="685"/>
                    <a:pt x="3679" y="725"/>
                    <a:pt x="3695" y="772"/>
                  </a:cubicBezTo>
                  <a:cubicBezTo>
                    <a:pt x="3758" y="751"/>
                    <a:pt x="3740" y="686"/>
                    <a:pt x="3758" y="632"/>
                  </a:cubicBezTo>
                  <a:cubicBezTo>
                    <a:pt x="3762" y="541"/>
                    <a:pt x="3768" y="461"/>
                    <a:pt x="3779" y="372"/>
                  </a:cubicBezTo>
                  <a:cubicBezTo>
                    <a:pt x="3786" y="316"/>
                    <a:pt x="3769" y="250"/>
                    <a:pt x="3800" y="203"/>
                  </a:cubicBezTo>
                  <a:cubicBezTo>
                    <a:pt x="3809" y="189"/>
                    <a:pt x="3828" y="161"/>
                    <a:pt x="3828" y="161"/>
                  </a:cubicBezTo>
                  <a:cubicBezTo>
                    <a:pt x="3840" y="196"/>
                    <a:pt x="3851" y="231"/>
                    <a:pt x="3864" y="266"/>
                  </a:cubicBezTo>
                  <a:cubicBezTo>
                    <a:pt x="3875" y="332"/>
                    <a:pt x="3889" y="396"/>
                    <a:pt x="3899" y="463"/>
                  </a:cubicBezTo>
                  <a:cubicBezTo>
                    <a:pt x="3904" y="496"/>
                    <a:pt x="3903" y="530"/>
                    <a:pt x="3913" y="561"/>
                  </a:cubicBezTo>
                  <a:cubicBezTo>
                    <a:pt x="3940" y="645"/>
                    <a:pt x="3976" y="723"/>
                    <a:pt x="4004" y="807"/>
                  </a:cubicBezTo>
                  <a:cubicBezTo>
                    <a:pt x="4019" y="913"/>
                    <a:pt x="4007" y="874"/>
                    <a:pt x="4025" y="927"/>
                  </a:cubicBezTo>
                  <a:cubicBezTo>
                    <a:pt x="4045" y="801"/>
                    <a:pt x="4039" y="673"/>
                    <a:pt x="4060" y="547"/>
                  </a:cubicBezTo>
                  <a:cubicBezTo>
                    <a:pt x="4066" y="447"/>
                    <a:pt x="4073" y="351"/>
                    <a:pt x="4088" y="252"/>
                  </a:cubicBezTo>
                  <a:cubicBezTo>
                    <a:pt x="4097" y="86"/>
                    <a:pt x="4078" y="166"/>
                    <a:pt x="4109" y="84"/>
                  </a:cubicBezTo>
                  <a:cubicBezTo>
                    <a:pt x="4118" y="61"/>
                    <a:pt x="4144" y="20"/>
                    <a:pt x="4144" y="20"/>
                  </a:cubicBezTo>
                  <a:cubicBezTo>
                    <a:pt x="4201" y="77"/>
                    <a:pt x="4184" y="140"/>
                    <a:pt x="4201" y="231"/>
                  </a:cubicBezTo>
                  <a:cubicBezTo>
                    <a:pt x="4216" y="313"/>
                    <a:pt x="4219" y="284"/>
                    <a:pt x="4229" y="379"/>
                  </a:cubicBezTo>
                  <a:cubicBezTo>
                    <a:pt x="4251" y="576"/>
                    <a:pt x="4224" y="491"/>
                    <a:pt x="4250" y="568"/>
                  </a:cubicBezTo>
                  <a:cubicBezTo>
                    <a:pt x="4257" y="617"/>
                    <a:pt x="4272" y="725"/>
                    <a:pt x="4299" y="765"/>
                  </a:cubicBezTo>
                  <a:cubicBezTo>
                    <a:pt x="4325" y="804"/>
                    <a:pt x="4341" y="847"/>
                    <a:pt x="4355" y="892"/>
                  </a:cubicBezTo>
                  <a:cubicBezTo>
                    <a:pt x="4360" y="907"/>
                    <a:pt x="4371" y="919"/>
                    <a:pt x="4376" y="934"/>
                  </a:cubicBezTo>
                  <a:cubicBezTo>
                    <a:pt x="4378" y="950"/>
                    <a:pt x="4369" y="974"/>
                    <a:pt x="4383" y="983"/>
                  </a:cubicBezTo>
                  <a:cubicBezTo>
                    <a:pt x="4393" y="990"/>
                    <a:pt x="4396" y="960"/>
                    <a:pt x="4397" y="948"/>
                  </a:cubicBezTo>
                  <a:cubicBezTo>
                    <a:pt x="4403" y="894"/>
                    <a:pt x="4401" y="840"/>
                    <a:pt x="4404" y="786"/>
                  </a:cubicBezTo>
                  <a:cubicBezTo>
                    <a:pt x="4408" y="716"/>
                    <a:pt x="4410" y="712"/>
                    <a:pt x="4418" y="653"/>
                  </a:cubicBezTo>
                  <a:cubicBezTo>
                    <a:pt x="4421" y="483"/>
                    <a:pt x="4413" y="314"/>
                    <a:pt x="4440" y="147"/>
                  </a:cubicBezTo>
                  <a:cubicBezTo>
                    <a:pt x="4442" y="105"/>
                    <a:pt x="4439" y="62"/>
                    <a:pt x="4447" y="20"/>
                  </a:cubicBezTo>
                  <a:cubicBezTo>
                    <a:pt x="4449" y="12"/>
                    <a:pt x="4462" y="0"/>
                    <a:pt x="4468" y="6"/>
                  </a:cubicBezTo>
                  <a:cubicBezTo>
                    <a:pt x="4480" y="18"/>
                    <a:pt x="4477" y="39"/>
                    <a:pt x="4482" y="56"/>
                  </a:cubicBezTo>
                  <a:cubicBezTo>
                    <a:pt x="4488" y="132"/>
                    <a:pt x="4502" y="205"/>
                    <a:pt x="4510" y="280"/>
                  </a:cubicBezTo>
                  <a:cubicBezTo>
                    <a:pt x="4525" y="426"/>
                    <a:pt x="4528" y="571"/>
                    <a:pt x="4552" y="716"/>
                  </a:cubicBezTo>
                  <a:cubicBezTo>
                    <a:pt x="4554" y="754"/>
                    <a:pt x="4561" y="954"/>
                    <a:pt x="4615" y="990"/>
                  </a:cubicBezTo>
                  <a:cubicBezTo>
                    <a:pt x="4652" y="965"/>
                    <a:pt x="4635" y="983"/>
                    <a:pt x="4657" y="920"/>
                  </a:cubicBezTo>
                  <a:cubicBezTo>
                    <a:pt x="4662" y="906"/>
                    <a:pt x="4671" y="877"/>
                    <a:pt x="4671" y="877"/>
                  </a:cubicBezTo>
                  <a:cubicBezTo>
                    <a:pt x="4685" y="737"/>
                    <a:pt x="4686" y="596"/>
                    <a:pt x="4699" y="456"/>
                  </a:cubicBezTo>
                  <a:cubicBezTo>
                    <a:pt x="4701" y="434"/>
                    <a:pt x="4720" y="414"/>
                    <a:pt x="4728" y="393"/>
                  </a:cubicBezTo>
                  <a:cubicBezTo>
                    <a:pt x="4735" y="398"/>
                    <a:pt x="4745" y="400"/>
                    <a:pt x="4749" y="407"/>
                  </a:cubicBezTo>
                  <a:cubicBezTo>
                    <a:pt x="4757" y="420"/>
                    <a:pt x="4763" y="449"/>
                    <a:pt x="4763" y="449"/>
                  </a:cubicBezTo>
                  <a:cubicBezTo>
                    <a:pt x="4768" y="487"/>
                    <a:pt x="4780" y="523"/>
                    <a:pt x="4784" y="561"/>
                  </a:cubicBezTo>
                  <a:cubicBezTo>
                    <a:pt x="4787" y="587"/>
                    <a:pt x="4786" y="613"/>
                    <a:pt x="4791" y="639"/>
                  </a:cubicBezTo>
                  <a:cubicBezTo>
                    <a:pt x="4794" y="654"/>
                    <a:pt x="4807" y="666"/>
                    <a:pt x="4812" y="681"/>
                  </a:cubicBezTo>
                  <a:cubicBezTo>
                    <a:pt x="4857" y="651"/>
                    <a:pt x="4835" y="602"/>
                    <a:pt x="4896" y="582"/>
                  </a:cubicBezTo>
                  <a:cubicBezTo>
                    <a:pt x="4903" y="584"/>
                    <a:pt x="4912" y="584"/>
                    <a:pt x="4917" y="589"/>
                  </a:cubicBezTo>
                  <a:cubicBezTo>
                    <a:pt x="4931" y="604"/>
                    <a:pt x="4917" y="627"/>
                    <a:pt x="4931" y="596"/>
                  </a:cubicBezTo>
                </a:path>
              </a:pathLst>
            </a:custGeom>
            <a:noFill/>
            <a:ln w="19050" cap="flat" cmpd="sng">
              <a:solidFill>
                <a:srgbClr val="002060">
                  <a:alpha val="50000"/>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71" name="Group 23"/>
            <p:cNvGrpSpPr>
              <a:grpSpLocks/>
            </p:cNvGrpSpPr>
            <p:nvPr/>
          </p:nvGrpSpPr>
          <p:grpSpPr bwMode="auto">
            <a:xfrm>
              <a:off x="432" y="2880"/>
              <a:ext cx="4464" cy="816"/>
              <a:chOff x="432" y="1200"/>
              <a:chExt cx="4464" cy="816"/>
            </a:xfrm>
          </p:grpSpPr>
          <p:sp>
            <p:nvSpPr>
              <p:cNvPr id="75" name="Oval 24"/>
              <p:cNvSpPr>
                <a:spLocks noChangeArrowheads="1"/>
              </p:cNvSpPr>
              <p:nvPr/>
            </p:nvSpPr>
            <p:spPr bwMode="auto">
              <a:xfrm>
                <a:off x="432" y="1728"/>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 name="Oval 25"/>
              <p:cNvSpPr>
                <a:spLocks noChangeArrowheads="1"/>
              </p:cNvSpPr>
              <p:nvPr/>
            </p:nvSpPr>
            <p:spPr bwMode="auto">
              <a:xfrm>
                <a:off x="816" y="1296"/>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7" name="Oval 26"/>
              <p:cNvSpPr>
                <a:spLocks noChangeArrowheads="1"/>
              </p:cNvSpPr>
              <p:nvPr/>
            </p:nvSpPr>
            <p:spPr bwMode="auto">
              <a:xfrm>
                <a:off x="1392" y="1728"/>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8" name="Oval 27"/>
              <p:cNvSpPr>
                <a:spLocks noChangeArrowheads="1"/>
              </p:cNvSpPr>
              <p:nvPr/>
            </p:nvSpPr>
            <p:spPr bwMode="auto">
              <a:xfrm>
                <a:off x="1968" y="1920"/>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9" name="Oval 28"/>
              <p:cNvSpPr>
                <a:spLocks noChangeArrowheads="1"/>
              </p:cNvSpPr>
              <p:nvPr/>
            </p:nvSpPr>
            <p:spPr bwMode="auto">
              <a:xfrm>
                <a:off x="2496" y="1440"/>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0" name="Oval 29"/>
              <p:cNvSpPr>
                <a:spLocks noChangeArrowheads="1"/>
              </p:cNvSpPr>
              <p:nvPr/>
            </p:nvSpPr>
            <p:spPr bwMode="auto">
              <a:xfrm>
                <a:off x="3120" y="1392"/>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1" name="Oval 30"/>
              <p:cNvSpPr>
                <a:spLocks noChangeArrowheads="1"/>
              </p:cNvSpPr>
              <p:nvPr/>
            </p:nvSpPr>
            <p:spPr bwMode="auto">
              <a:xfrm>
                <a:off x="3648" y="1200"/>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 name="Oval 31"/>
              <p:cNvSpPr>
                <a:spLocks noChangeArrowheads="1"/>
              </p:cNvSpPr>
              <p:nvPr/>
            </p:nvSpPr>
            <p:spPr bwMode="auto">
              <a:xfrm>
                <a:off x="4272" y="1824"/>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3" name="Oval 32"/>
              <p:cNvSpPr>
                <a:spLocks noChangeArrowheads="1"/>
              </p:cNvSpPr>
              <p:nvPr/>
            </p:nvSpPr>
            <p:spPr bwMode="auto">
              <a:xfrm>
                <a:off x="4800" y="1392"/>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72" name="Freeform 33"/>
            <p:cNvSpPr>
              <a:spLocks/>
            </p:cNvSpPr>
            <p:nvPr/>
          </p:nvSpPr>
          <p:spPr bwMode="auto">
            <a:xfrm>
              <a:off x="336" y="2928"/>
              <a:ext cx="4512" cy="720"/>
            </a:xfrm>
            <a:custGeom>
              <a:avLst/>
              <a:gdLst>
                <a:gd name="T0" fmla="*/ 0 w 4512"/>
                <a:gd name="T1" fmla="*/ 672 h 720"/>
                <a:gd name="T2" fmla="*/ 144 w 4512"/>
                <a:gd name="T3" fmla="*/ 528 h 720"/>
                <a:gd name="T4" fmla="*/ 528 w 4512"/>
                <a:gd name="T5" fmla="*/ 96 h 720"/>
                <a:gd name="T6" fmla="*/ 1104 w 4512"/>
                <a:gd name="T7" fmla="*/ 528 h 720"/>
                <a:gd name="T8" fmla="*/ 1680 w 4512"/>
                <a:gd name="T9" fmla="*/ 720 h 720"/>
                <a:gd name="T10" fmla="*/ 2208 w 4512"/>
                <a:gd name="T11" fmla="*/ 240 h 720"/>
                <a:gd name="T12" fmla="*/ 2832 w 4512"/>
                <a:gd name="T13" fmla="*/ 192 h 720"/>
                <a:gd name="T14" fmla="*/ 3360 w 4512"/>
                <a:gd name="T15" fmla="*/ 0 h 720"/>
                <a:gd name="T16" fmla="*/ 3984 w 4512"/>
                <a:gd name="T17" fmla="*/ 624 h 720"/>
                <a:gd name="T18" fmla="*/ 4512 w 4512"/>
                <a:gd name="T19" fmla="*/ 192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12" h="720">
                  <a:moveTo>
                    <a:pt x="0" y="672"/>
                  </a:moveTo>
                  <a:lnTo>
                    <a:pt x="144" y="528"/>
                  </a:lnTo>
                  <a:lnTo>
                    <a:pt x="528" y="96"/>
                  </a:lnTo>
                  <a:lnTo>
                    <a:pt x="1104" y="528"/>
                  </a:lnTo>
                  <a:lnTo>
                    <a:pt x="1680" y="720"/>
                  </a:lnTo>
                  <a:lnTo>
                    <a:pt x="2208" y="240"/>
                  </a:lnTo>
                  <a:lnTo>
                    <a:pt x="2832" y="192"/>
                  </a:lnTo>
                  <a:lnTo>
                    <a:pt x="3360" y="0"/>
                  </a:lnTo>
                  <a:lnTo>
                    <a:pt x="3984" y="624"/>
                  </a:lnTo>
                  <a:lnTo>
                    <a:pt x="4512" y="192"/>
                  </a:lnTo>
                </a:path>
              </a:pathLst>
            </a:custGeom>
            <a:noFill/>
            <a:ln w="19050" cap="flat" cmpd="sng">
              <a:solidFill>
                <a:srgbClr val="002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 name="Text Box 34"/>
            <p:cNvSpPr txBox="1">
              <a:spLocks noChangeArrowheads="1"/>
            </p:cNvSpPr>
            <p:nvPr/>
          </p:nvSpPr>
          <p:spPr bwMode="auto">
            <a:xfrm>
              <a:off x="-13" y="2258"/>
              <a:ext cx="542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dirty="0">
                  <a:solidFill>
                    <a:schemeClr val="bg1"/>
                  </a:solidFill>
                  <a:ea typeface="宋体" panose="02010600030101010101" pitchFamily="2" charset="-122"/>
                </a:rPr>
                <a:t>Discrete-time Signal</a:t>
              </a:r>
            </a:p>
          </p:txBody>
        </p:sp>
        <p:sp>
          <p:nvSpPr>
            <p:cNvPr id="74" name="Text Box 35"/>
            <p:cNvSpPr txBox="1">
              <a:spLocks noChangeArrowheads="1"/>
            </p:cNvSpPr>
            <p:nvPr/>
          </p:nvSpPr>
          <p:spPr bwMode="auto">
            <a:xfrm>
              <a:off x="192" y="2494"/>
              <a:ext cx="8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Amplitude</a:t>
              </a:r>
              <a:endParaRPr lang="en-US" altLang="zh-CN" b="1" dirty="0">
                <a:solidFill>
                  <a:schemeClr val="bg1"/>
                </a:solidFill>
                <a:ea typeface="宋体" panose="02010600030101010101" pitchFamily="2" charset="-122"/>
              </a:endParaRPr>
            </a:p>
          </p:txBody>
        </p:sp>
      </p:grpSp>
      <p:sp>
        <p:nvSpPr>
          <p:cNvPr id="4" name="标题 3"/>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时域采样</a:t>
            </a:r>
            <a:endParaRPr lang="zh-CN" altLang="en-US" dirty="0"/>
          </a:p>
        </p:txBody>
      </p:sp>
    </p:spTree>
    <p:extLst>
      <p:ext uri="{BB962C8B-B14F-4D97-AF65-F5344CB8AC3E}">
        <p14:creationId xmlns:p14="http://schemas.microsoft.com/office/powerpoint/2010/main" val="275580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4626" name="Group 18"/>
          <p:cNvGrpSpPr>
            <a:grpSpLocks/>
          </p:cNvGrpSpPr>
          <p:nvPr/>
        </p:nvGrpSpPr>
        <p:grpSpPr bwMode="auto">
          <a:xfrm>
            <a:off x="152400" y="1173097"/>
            <a:ext cx="8534400" cy="1512888"/>
            <a:chOff x="96" y="871"/>
            <a:chExt cx="5376" cy="953"/>
          </a:xfrm>
        </p:grpSpPr>
        <p:sp>
          <p:nvSpPr>
            <p:cNvPr id="11298" name="Line 19"/>
            <p:cNvSpPr>
              <a:spLocks noChangeShapeType="1"/>
            </p:cNvSpPr>
            <p:nvPr/>
          </p:nvSpPr>
          <p:spPr bwMode="auto">
            <a:xfrm>
              <a:off x="288" y="912"/>
              <a:ext cx="5184" cy="0"/>
            </a:xfrm>
            <a:prstGeom prst="line">
              <a:avLst/>
            </a:prstGeom>
            <a:noFill/>
            <a:ln w="19050">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299" name="Line 20"/>
            <p:cNvSpPr>
              <a:spLocks noChangeShapeType="1"/>
            </p:cNvSpPr>
            <p:nvPr/>
          </p:nvSpPr>
          <p:spPr bwMode="auto">
            <a:xfrm>
              <a:off x="288" y="1776"/>
              <a:ext cx="5184" cy="0"/>
            </a:xfrm>
            <a:prstGeom prst="line">
              <a:avLst/>
            </a:prstGeom>
            <a:noFill/>
            <a:ln w="19050">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300" name="Text Box 21"/>
            <p:cNvSpPr txBox="1">
              <a:spLocks noChangeArrowheads="1"/>
            </p:cNvSpPr>
            <p:nvPr/>
          </p:nvSpPr>
          <p:spPr bwMode="auto">
            <a:xfrm>
              <a:off x="144" y="871"/>
              <a:ext cx="294" cy="23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1V</a:t>
              </a:r>
            </a:p>
          </p:txBody>
        </p:sp>
        <p:sp>
          <p:nvSpPr>
            <p:cNvPr id="11301" name="Text Box 22"/>
            <p:cNvSpPr txBox="1">
              <a:spLocks noChangeArrowheads="1"/>
            </p:cNvSpPr>
            <p:nvPr/>
          </p:nvSpPr>
          <p:spPr bwMode="auto">
            <a:xfrm>
              <a:off x="96" y="1591"/>
              <a:ext cx="343" cy="23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-1V</a:t>
              </a:r>
            </a:p>
          </p:txBody>
        </p:sp>
      </p:grpSp>
      <p:sp>
        <p:nvSpPr>
          <p:cNvPr id="11268" name="Line 3"/>
          <p:cNvSpPr>
            <a:spLocks noChangeShapeType="1"/>
          </p:cNvSpPr>
          <p:nvPr/>
        </p:nvSpPr>
        <p:spPr bwMode="auto">
          <a:xfrm>
            <a:off x="695325" y="1003234"/>
            <a:ext cx="0" cy="1797050"/>
          </a:xfrm>
          <a:prstGeom prst="line">
            <a:avLst/>
          </a:prstGeom>
          <a:noFill/>
          <a:ln w="19050">
            <a:solidFill>
              <a:srgbClr val="00206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69" name="Line 4"/>
          <p:cNvSpPr>
            <a:spLocks noChangeShapeType="1"/>
          </p:cNvSpPr>
          <p:nvPr/>
        </p:nvSpPr>
        <p:spPr bwMode="auto">
          <a:xfrm>
            <a:off x="717550" y="1885884"/>
            <a:ext cx="7848600"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70" name="Text Box 5"/>
          <p:cNvSpPr txBox="1">
            <a:spLocks noChangeArrowheads="1"/>
          </p:cNvSpPr>
          <p:nvPr/>
        </p:nvSpPr>
        <p:spPr bwMode="auto">
          <a:xfrm>
            <a:off x="8313269" y="1962084"/>
            <a:ext cx="659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time</a:t>
            </a:r>
          </a:p>
        </p:txBody>
      </p:sp>
      <p:sp>
        <p:nvSpPr>
          <p:cNvPr id="11271" name="Freeform 6"/>
          <p:cNvSpPr>
            <a:spLocks/>
          </p:cNvSpPr>
          <p:nvPr/>
        </p:nvSpPr>
        <p:spPr bwMode="auto">
          <a:xfrm>
            <a:off x="685800" y="933384"/>
            <a:ext cx="7827963" cy="1704975"/>
          </a:xfrm>
          <a:custGeom>
            <a:avLst/>
            <a:gdLst>
              <a:gd name="T0" fmla="*/ 190500 w 4931"/>
              <a:gd name="T1" fmla="*/ 1336675 h 1074"/>
              <a:gd name="T2" fmla="*/ 257175 w 4931"/>
              <a:gd name="T3" fmla="*/ 1303338 h 1074"/>
              <a:gd name="T4" fmla="*/ 323850 w 4931"/>
              <a:gd name="T5" fmla="*/ 1114425 h 1074"/>
              <a:gd name="T6" fmla="*/ 401638 w 4931"/>
              <a:gd name="T7" fmla="*/ 1047750 h 1074"/>
              <a:gd name="T8" fmla="*/ 601663 w 4931"/>
              <a:gd name="T9" fmla="*/ 801688 h 1074"/>
              <a:gd name="T10" fmla="*/ 847725 w 4931"/>
              <a:gd name="T11" fmla="*/ 623888 h 1074"/>
              <a:gd name="T12" fmla="*/ 1003300 w 4931"/>
              <a:gd name="T13" fmla="*/ 512763 h 1074"/>
              <a:gd name="T14" fmla="*/ 1249363 w 4931"/>
              <a:gd name="T15" fmla="*/ 557213 h 1074"/>
              <a:gd name="T16" fmla="*/ 1438275 w 4931"/>
              <a:gd name="T17" fmla="*/ 712788 h 1074"/>
              <a:gd name="T18" fmla="*/ 1684338 w 4931"/>
              <a:gd name="T19" fmla="*/ 1003300 h 1074"/>
              <a:gd name="T20" fmla="*/ 1806575 w 4931"/>
              <a:gd name="T21" fmla="*/ 1281113 h 1074"/>
              <a:gd name="T22" fmla="*/ 2263775 w 4931"/>
              <a:gd name="T23" fmla="*/ 1704975 h 1074"/>
              <a:gd name="T24" fmla="*/ 2676525 w 4931"/>
              <a:gd name="T25" fmla="*/ 1560513 h 1074"/>
              <a:gd name="T26" fmla="*/ 2720975 w 4931"/>
              <a:gd name="T27" fmla="*/ 1460500 h 1074"/>
              <a:gd name="T28" fmla="*/ 2876550 w 4931"/>
              <a:gd name="T29" fmla="*/ 1181100 h 1074"/>
              <a:gd name="T30" fmla="*/ 3011488 w 4931"/>
              <a:gd name="T31" fmla="*/ 879475 h 1074"/>
              <a:gd name="T32" fmla="*/ 3133725 w 4931"/>
              <a:gd name="T33" fmla="*/ 601663 h 1074"/>
              <a:gd name="T34" fmla="*/ 3367088 w 4931"/>
              <a:gd name="T35" fmla="*/ 534988 h 1074"/>
              <a:gd name="T36" fmla="*/ 3468688 w 4931"/>
              <a:gd name="T37" fmla="*/ 701675 h 1074"/>
              <a:gd name="T38" fmla="*/ 3668713 w 4931"/>
              <a:gd name="T39" fmla="*/ 912813 h 1074"/>
              <a:gd name="T40" fmla="*/ 3802063 w 4931"/>
              <a:gd name="T41" fmla="*/ 1092200 h 1074"/>
              <a:gd name="T42" fmla="*/ 4014788 w 4931"/>
              <a:gd name="T43" fmla="*/ 1303338 h 1074"/>
              <a:gd name="T44" fmla="*/ 4092575 w 4931"/>
              <a:gd name="T45" fmla="*/ 1258888 h 1074"/>
              <a:gd name="T46" fmla="*/ 4248150 w 4931"/>
              <a:gd name="T47" fmla="*/ 1103313 h 1074"/>
              <a:gd name="T48" fmla="*/ 4305300 w 4931"/>
              <a:gd name="T49" fmla="*/ 1014413 h 1074"/>
              <a:gd name="T50" fmla="*/ 4383088 w 4931"/>
              <a:gd name="T51" fmla="*/ 868363 h 1074"/>
              <a:gd name="T52" fmla="*/ 4594225 w 4931"/>
              <a:gd name="T53" fmla="*/ 679450 h 1074"/>
              <a:gd name="T54" fmla="*/ 4683125 w 4931"/>
              <a:gd name="T55" fmla="*/ 1092200 h 1074"/>
              <a:gd name="T56" fmla="*/ 5129213 w 4931"/>
              <a:gd name="T57" fmla="*/ 1125538 h 1074"/>
              <a:gd name="T58" fmla="*/ 5230813 w 4931"/>
              <a:gd name="T59" fmla="*/ 912813 h 1074"/>
              <a:gd name="T60" fmla="*/ 5253038 w 4931"/>
              <a:gd name="T61" fmla="*/ 779463 h 1074"/>
              <a:gd name="T62" fmla="*/ 5308600 w 4931"/>
              <a:gd name="T63" fmla="*/ 657225 h 1074"/>
              <a:gd name="T64" fmla="*/ 5453063 w 4931"/>
              <a:gd name="T65" fmla="*/ 512763 h 1074"/>
              <a:gd name="T66" fmla="*/ 5608638 w 4931"/>
              <a:gd name="T67" fmla="*/ 779463 h 1074"/>
              <a:gd name="T68" fmla="*/ 5754688 w 4931"/>
              <a:gd name="T69" fmla="*/ 1014413 h 1074"/>
              <a:gd name="T70" fmla="*/ 5965825 w 4931"/>
              <a:gd name="T71" fmla="*/ 1003300 h 1074"/>
              <a:gd name="T72" fmla="*/ 6032500 w 4931"/>
              <a:gd name="T73" fmla="*/ 322263 h 1074"/>
              <a:gd name="T74" fmla="*/ 6134100 w 4931"/>
              <a:gd name="T75" fmla="*/ 422275 h 1074"/>
              <a:gd name="T76" fmla="*/ 6211888 w 4931"/>
              <a:gd name="T77" fmla="*/ 890588 h 1074"/>
              <a:gd name="T78" fmla="*/ 6389688 w 4931"/>
              <a:gd name="T79" fmla="*/ 1471613 h 1074"/>
              <a:gd name="T80" fmla="*/ 6489700 w 4931"/>
              <a:gd name="T81" fmla="*/ 400050 h 1074"/>
              <a:gd name="T82" fmla="*/ 6578600 w 4931"/>
              <a:gd name="T83" fmla="*/ 31750 h 1074"/>
              <a:gd name="T84" fmla="*/ 6713538 w 4931"/>
              <a:gd name="T85" fmla="*/ 601663 h 1074"/>
              <a:gd name="T86" fmla="*/ 6824663 w 4931"/>
              <a:gd name="T87" fmla="*/ 1214438 h 1074"/>
              <a:gd name="T88" fmla="*/ 6946900 w 4931"/>
              <a:gd name="T89" fmla="*/ 1482725 h 1074"/>
              <a:gd name="T90" fmla="*/ 6980238 w 4931"/>
              <a:gd name="T91" fmla="*/ 1504950 h 1074"/>
              <a:gd name="T92" fmla="*/ 7013575 w 4931"/>
              <a:gd name="T93" fmla="*/ 1036638 h 1074"/>
              <a:gd name="T94" fmla="*/ 7059613 w 4931"/>
              <a:gd name="T95" fmla="*/ 31750 h 1074"/>
              <a:gd name="T96" fmla="*/ 7115175 w 4931"/>
              <a:gd name="T97" fmla="*/ 88900 h 1074"/>
              <a:gd name="T98" fmla="*/ 7226300 w 4931"/>
              <a:gd name="T99" fmla="*/ 1136650 h 1074"/>
              <a:gd name="T100" fmla="*/ 7392988 w 4931"/>
              <a:gd name="T101" fmla="*/ 1460500 h 1074"/>
              <a:gd name="T102" fmla="*/ 7459663 w 4931"/>
              <a:gd name="T103" fmla="*/ 723900 h 1074"/>
              <a:gd name="T104" fmla="*/ 7539038 w 4931"/>
              <a:gd name="T105" fmla="*/ 646113 h 1074"/>
              <a:gd name="T106" fmla="*/ 7594600 w 4931"/>
              <a:gd name="T107" fmla="*/ 890588 h 1074"/>
              <a:gd name="T108" fmla="*/ 7639050 w 4931"/>
              <a:gd name="T109" fmla="*/ 1081088 h 1074"/>
              <a:gd name="T110" fmla="*/ 7805738 w 4931"/>
              <a:gd name="T111" fmla="*/ 935038 h 10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31" h="1074">
                <a:moveTo>
                  <a:pt x="0" y="920"/>
                </a:moveTo>
                <a:cubicBezTo>
                  <a:pt x="50" y="908"/>
                  <a:pt x="77" y="867"/>
                  <a:pt x="120" y="842"/>
                </a:cubicBezTo>
                <a:cubicBezTo>
                  <a:pt x="126" y="838"/>
                  <a:pt x="134" y="838"/>
                  <a:pt x="141" y="835"/>
                </a:cubicBezTo>
                <a:cubicBezTo>
                  <a:pt x="149" y="831"/>
                  <a:pt x="155" y="826"/>
                  <a:pt x="162" y="821"/>
                </a:cubicBezTo>
                <a:cubicBezTo>
                  <a:pt x="170" y="736"/>
                  <a:pt x="162" y="773"/>
                  <a:pt x="183" y="709"/>
                </a:cubicBezTo>
                <a:cubicBezTo>
                  <a:pt x="185" y="702"/>
                  <a:pt x="197" y="705"/>
                  <a:pt x="204" y="702"/>
                </a:cubicBezTo>
                <a:cubicBezTo>
                  <a:pt x="212" y="698"/>
                  <a:pt x="218" y="693"/>
                  <a:pt x="225" y="688"/>
                </a:cubicBezTo>
                <a:cubicBezTo>
                  <a:pt x="244" y="632"/>
                  <a:pt x="216" y="697"/>
                  <a:pt x="253" y="660"/>
                </a:cubicBezTo>
                <a:cubicBezTo>
                  <a:pt x="283" y="630"/>
                  <a:pt x="286" y="607"/>
                  <a:pt x="323" y="582"/>
                </a:cubicBezTo>
                <a:cubicBezTo>
                  <a:pt x="334" y="548"/>
                  <a:pt x="350" y="524"/>
                  <a:pt x="379" y="505"/>
                </a:cubicBezTo>
                <a:cubicBezTo>
                  <a:pt x="400" y="473"/>
                  <a:pt x="418" y="467"/>
                  <a:pt x="450" y="449"/>
                </a:cubicBezTo>
                <a:cubicBezTo>
                  <a:pt x="480" y="432"/>
                  <a:pt x="502" y="404"/>
                  <a:pt x="534" y="393"/>
                </a:cubicBezTo>
                <a:cubicBezTo>
                  <a:pt x="553" y="365"/>
                  <a:pt x="581" y="357"/>
                  <a:pt x="611" y="337"/>
                </a:cubicBezTo>
                <a:cubicBezTo>
                  <a:pt x="618" y="332"/>
                  <a:pt x="632" y="323"/>
                  <a:pt x="632" y="323"/>
                </a:cubicBezTo>
                <a:cubicBezTo>
                  <a:pt x="681" y="325"/>
                  <a:pt x="731" y="321"/>
                  <a:pt x="780" y="330"/>
                </a:cubicBezTo>
                <a:cubicBezTo>
                  <a:pt x="787" y="331"/>
                  <a:pt x="783" y="345"/>
                  <a:pt x="787" y="351"/>
                </a:cubicBezTo>
                <a:cubicBezTo>
                  <a:pt x="798" y="367"/>
                  <a:pt x="814" y="376"/>
                  <a:pt x="829" y="386"/>
                </a:cubicBezTo>
                <a:cubicBezTo>
                  <a:pt x="841" y="422"/>
                  <a:pt x="876" y="429"/>
                  <a:pt x="906" y="449"/>
                </a:cubicBezTo>
                <a:cubicBezTo>
                  <a:pt x="941" y="501"/>
                  <a:pt x="975" y="551"/>
                  <a:pt x="1019" y="596"/>
                </a:cubicBezTo>
                <a:cubicBezTo>
                  <a:pt x="1074" y="652"/>
                  <a:pt x="1004" y="564"/>
                  <a:pt x="1061" y="632"/>
                </a:cubicBezTo>
                <a:cubicBezTo>
                  <a:pt x="1080" y="655"/>
                  <a:pt x="1081" y="673"/>
                  <a:pt x="1103" y="695"/>
                </a:cubicBezTo>
                <a:cubicBezTo>
                  <a:pt x="1113" y="726"/>
                  <a:pt x="1122" y="778"/>
                  <a:pt x="1138" y="807"/>
                </a:cubicBezTo>
                <a:cubicBezTo>
                  <a:pt x="1171" y="867"/>
                  <a:pt x="1231" y="908"/>
                  <a:pt x="1279" y="955"/>
                </a:cubicBezTo>
                <a:cubicBezTo>
                  <a:pt x="1327" y="1002"/>
                  <a:pt x="1361" y="1052"/>
                  <a:pt x="1426" y="1074"/>
                </a:cubicBezTo>
                <a:cubicBezTo>
                  <a:pt x="1506" y="1065"/>
                  <a:pt x="1555" y="1039"/>
                  <a:pt x="1637" y="1032"/>
                </a:cubicBezTo>
                <a:cubicBezTo>
                  <a:pt x="1659" y="1010"/>
                  <a:pt x="1658" y="992"/>
                  <a:pt x="1686" y="983"/>
                </a:cubicBezTo>
                <a:cubicBezTo>
                  <a:pt x="1693" y="988"/>
                  <a:pt x="1704" y="1005"/>
                  <a:pt x="1707" y="997"/>
                </a:cubicBezTo>
                <a:cubicBezTo>
                  <a:pt x="1717" y="973"/>
                  <a:pt x="1710" y="946"/>
                  <a:pt x="1714" y="920"/>
                </a:cubicBezTo>
                <a:cubicBezTo>
                  <a:pt x="1717" y="898"/>
                  <a:pt x="1761" y="837"/>
                  <a:pt x="1777" y="821"/>
                </a:cubicBezTo>
                <a:cubicBezTo>
                  <a:pt x="1788" y="789"/>
                  <a:pt x="1787" y="769"/>
                  <a:pt x="1812" y="744"/>
                </a:cubicBezTo>
                <a:cubicBezTo>
                  <a:pt x="1824" y="707"/>
                  <a:pt x="1834" y="732"/>
                  <a:pt x="1848" y="695"/>
                </a:cubicBezTo>
                <a:cubicBezTo>
                  <a:pt x="1852" y="646"/>
                  <a:pt x="1840" y="573"/>
                  <a:pt x="1897" y="554"/>
                </a:cubicBezTo>
                <a:cubicBezTo>
                  <a:pt x="1907" y="524"/>
                  <a:pt x="1924" y="499"/>
                  <a:pt x="1932" y="470"/>
                </a:cubicBezTo>
                <a:cubicBezTo>
                  <a:pt x="1943" y="432"/>
                  <a:pt x="1934" y="392"/>
                  <a:pt x="1974" y="379"/>
                </a:cubicBezTo>
                <a:cubicBezTo>
                  <a:pt x="1999" y="354"/>
                  <a:pt x="2029" y="349"/>
                  <a:pt x="2058" y="330"/>
                </a:cubicBezTo>
                <a:cubicBezTo>
                  <a:pt x="2079" y="332"/>
                  <a:pt x="2101" y="330"/>
                  <a:pt x="2121" y="337"/>
                </a:cubicBezTo>
                <a:cubicBezTo>
                  <a:pt x="2143" y="345"/>
                  <a:pt x="2137" y="390"/>
                  <a:pt x="2143" y="400"/>
                </a:cubicBezTo>
                <a:cubicBezTo>
                  <a:pt x="2153" y="417"/>
                  <a:pt x="2171" y="428"/>
                  <a:pt x="2185" y="442"/>
                </a:cubicBezTo>
                <a:cubicBezTo>
                  <a:pt x="2216" y="473"/>
                  <a:pt x="2240" y="516"/>
                  <a:pt x="2276" y="540"/>
                </a:cubicBezTo>
                <a:cubicBezTo>
                  <a:pt x="2313" y="596"/>
                  <a:pt x="2264" y="528"/>
                  <a:pt x="2311" y="575"/>
                </a:cubicBezTo>
                <a:cubicBezTo>
                  <a:pt x="2335" y="599"/>
                  <a:pt x="2345" y="627"/>
                  <a:pt x="2374" y="646"/>
                </a:cubicBezTo>
                <a:cubicBezTo>
                  <a:pt x="2383" y="659"/>
                  <a:pt x="2385" y="676"/>
                  <a:pt x="2395" y="688"/>
                </a:cubicBezTo>
                <a:cubicBezTo>
                  <a:pt x="2405" y="701"/>
                  <a:pt x="2422" y="709"/>
                  <a:pt x="2431" y="723"/>
                </a:cubicBezTo>
                <a:cubicBezTo>
                  <a:pt x="2456" y="764"/>
                  <a:pt x="2482" y="805"/>
                  <a:pt x="2529" y="821"/>
                </a:cubicBezTo>
                <a:cubicBezTo>
                  <a:pt x="2541" y="819"/>
                  <a:pt x="2554" y="820"/>
                  <a:pt x="2564" y="814"/>
                </a:cubicBezTo>
                <a:cubicBezTo>
                  <a:pt x="2571" y="810"/>
                  <a:pt x="2572" y="799"/>
                  <a:pt x="2578" y="793"/>
                </a:cubicBezTo>
                <a:cubicBezTo>
                  <a:pt x="2597" y="772"/>
                  <a:pt x="2614" y="750"/>
                  <a:pt x="2634" y="730"/>
                </a:cubicBezTo>
                <a:cubicBezTo>
                  <a:pt x="2647" y="717"/>
                  <a:pt x="2663" y="708"/>
                  <a:pt x="2676" y="695"/>
                </a:cubicBezTo>
                <a:cubicBezTo>
                  <a:pt x="2693" y="645"/>
                  <a:pt x="2669" y="703"/>
                  <a:pt x="2704" y="660"/>
                </a:cubicBezTo>
                <a:cubicBezTo>
                  <a:pt x="2709" y="654"/>
                  <a:pt x="2708" y="645"/>
                  <a:pt x="2712" y="639"/>
                </a:cubicBezTo>
                <a:cubicBezTo>
                  <a:pt x="2742" y="596"/>
                  <a:pt x="2725" y="641"/>
                  <a:pt x="2747" y="596"/>
                </a:cubicBezTo>
                <a:cubicBezTo>
                  <a:pt x="2763" y="563"/>
                  <a:pt x="2745" y="585"/>
                  <a:pt x="2761" y="547"/>
                </a:cubicBezTo>
                <a:cubicBezTo>
                  <a:pt x="2777" y="510"/>
                  <a:pt x="2796" y="472"/>
                  <a:pt x="2831" y="449"/>
                </a:cubicBezTo>
                <a:cubicBezTo>
                  <a:pt x="2851" y="419"/>
                  <a:pt x="2859" y="419"/>
                  <a:pt x="2894" y="428"/>
                </a:cubicBezTo>
                <a:cubicBezTo>
                  <a:pt x="2925" y="489"/>
                  <a:pt x="2911" y="517"/>
                  <a:pt x="2922" y="596"/>
                </a:cubicBezTo>
                <a:cubicBezTo>
                  <a:pt x="2926" y="626"/>
                  <a:pt x="2943" y="658"/>
                  <a:pt x="2950" y="688"/>
                </a:cubicBezTo>
                <a:cubicBezTo>
                  <a:pt x="2967" y="766"/>
                  <a:pt x="2997" y="815"/>
                  <a:pt x="3077" y="842"/>
                </a:cubicBezTo>
                <a:cubicBezTo>
                  <a:pt x="3149" y="824"/>
                  <a:pt x="3181" y="759"/>
                  <a:pt x="3231" y="709"/>
                </a:cubicBezTo>
                <a:cubicBezTo>
                  <a:pt x="3239" y="677"/>
                  <a:pt x="3238" y="665"/>
                  <a:pt x="3266" y="646"/>
                </a:cubicBezTo>
                <a:cubicBezTo>
                  <a:pt x="3275" y="619"/>
                  <a:pt x="3278" y="598"/>
                  <a:pt x="3295" y="575"/>
                </a:cubicBezTo>
                <a:cubicBezTo>
                  <a:pt x="3297" y="568"/>
                  <a:pt x="3301" y="561"/>
                  <a:pt x="3302" y="554"/>
                </a:cubicBezTo>
                <a:cubicBezTo>
                  <a:pt x="3305" y="533"/>
                  <a:pt x="3303" y="511"/>
                  <a:pt x="3309" y="491"/>
                </a:cubicBezTo>
                <a:cubicBezTo>
                  <a:pt x="3313" y="478"/>
                  <a:pt x="3324" y="468"/>
                  <a:pt x="3330" y="456"/>
                </a:cubicBezTo>
                <a:cubicBezTo>
                  <a:pt x="3336" y="443"/>
                  <a:pt x="3344" y="414"/>
                  <a:pt x="3344" y="414"/>
                </a:cubicBezTo>
                <a:cubicBezTo>
                  <a:pt x="3348" y="372"/>
                  <a:pt x="3335" y="290"/>
                  <a:pt x="3386" y="273"/>
                </a:cubicBezTo>
                <a:cubicBezTo>
                  <a:pt x="3402" y="290"/>
                  <a:pt x="3419" y="306"/>
                  <a:pt x="3435" y="323"/>
                </a:cubicBezTo>
                <a:cubicBezTo>
                  <a:pt x="3442" y="330"/>
                  <a:pt x="3456" y="344"/>
                  <a:pt x="3456" y="344"/>
                </a:cubicBezTo>
                <a:cubicBezTo>
                  <a:pt x="3473" y="396"/>
                  <a:pt x="3503" y="445"/>
                  <a:pt x="3533" y="491"/>
                </a:cubicBezTo>
                <a:cubicBezTo>
                  <a:pt x="3543" y="506"/>
                  <a:pt x="3564" y="512"/>
                  <a:pt x="3576" y="526"/>
                </a:cubicBezTo>
                <a:cubicBezTo>
                  <a:pt x="3604" y="559"/>
                  <a:pt x="3609" y="601"/>
                  <a:pt x="3625" y="639"/>
                </a:cubicBezTo>
                <a:cubicBezTo>
                  <a:pt x="3645" y="685"/>
                  <a:pt x="3679" y="725"/>
                  <a:pt x="3695" y="772"/>
                </a:cubicBezTo>
                <a:cubicBezTo>
                  <a:pt x="3758" y="751"/>
                  <a:pt x="3740" y="686"/>
                  <a:pt x="3758" y="632"/>
                </a:cubicBezTo>
                <a:cubicBezTo>
                  <a:pt x="3762" y="541"/>
                  <a:pt x="3768" y="461"/>
                  <a:pt x="3779" y="372"/>
                </a:cubicBezTo>
                <a:cubicBezTo>
                  <a:pt x="3786" y="316"/>
                  <a:pt x="3769" y="250"/>
                  <a:pt x="3800" y="203"/>
                </a:cubicBezTo>
                <a:cubicBezTo>
                  <a:pt x="3809" y="189"/>
                  <a:pt x="3828" y="161"/>
                  <a:pt x="3828" y="161"/>
                </a:cubicBezTo>
                <a:cubicBezTo>
                  <a:pt x="3840" y="196"/>
                  <a:pt x="3851" y="231"/>
                  <a:pt x="3864" y="266"/>
                </a:cubicBezTo>
                <a:cubicBezTo>
                  <a:pt x="3875" y="332"/>
                  <a:pt x="3889" y="396"/>
                  <a:pt x="3899" y="463"/>
                </a:cubicBezTo>
                <a:cubicBezTo>
                  <a:pt x="3904" y="496"/>
                  <a:pt x="3903" y="530"/>
                  <a:pt x="3913" y="561"/>
                </a:cubicBezTo>
                <a:cubicBezTo>
                  <a:pt x="3940" y="645"/>
                  <a:pt x="3976" y="723"/>
                  <a:pt x="4004" y="807"/>
                </a:cubicBezTo>
                <a:cubicBezTo>
                  <a:pt x="4019" y="913"/>
                  <a:pt x="4007" y="874"/>
                  <a:pt x="4025" y="927"/>
                </a:cubicBezTo>
                <a:cubicBezTo>
                  <a:pt x="4045" y="801"/>
                  <a:pt x="4039" y="673"/>
                  <a:pt x="4060" y="547"/>
                </a:cubicBezTo>
                <a:cubicBezTo>
                  <a:pt x="4066" y="447"/>
                  <a:pt x="4073" y="351"/>
                  <a:pt x="4088" y="252"/>
                </a:cubicBezTo>
                <a:cubicBezTo>
                  <a:pt x="4097" y="86"/>
                  <a:pt x="4078" y="166"/>
                  <a:pt x="4109" y="84"/>
                </a:cubicBezTo>
                <a:cubicBezTo>
                  <a:pt x="4118" y="61"/>
                  <a:pt x="4144" y="20"/>
                  <a:pt x="4144" y="20"/>
                </a:cubicBezTo>
                <a:cubicBezTo>
                  <a:pt x="4201" y="77"/>
                  <a:pt x="4184" y="140"/>
                  <a:pt x="4201" y="231"/>
                </a:cubicBezTo>
                <a:cubicBezTo>
                  <a:pt x="4216" y="313"/>
                  <a:pt x="4219" y="284"/>
                  <a:pt x="4229" y="379"/>
                </a:cubicBezTo>
                <a:cubicBezTo>
                  <a:pt x="4251" y="576"/>
                  <a:pt x="4224" y="491"/>
                  <a:pt x="4250" y="568"/>
                </a:cubicBezTo>
                <a:cubicBezTo>
                  <a:pt x="4257" y="617"/>
                  <a:pt x="4272" y="725"/>
                  <a:pt x="4299" y="765"/>
                </a:cubicBezTo>
                <a:cubicBezTo>
                  <a:pt x="4325" y="804"/>
                  <a:pt x="4341" y="847"/>
                  <a:pt x="4355" y="892"/>
                </a:cubicBezTo>
                <a:cubicBezTo>
                  <a:pt x="4360" y="907"/>
                  <a:pt x="4371" y="919"/>
                  <a:pt x="4376" y="934"/>
                </a:cubicBezTo>
                <a:cubicBezTo>
                  <a:pt x="4378" y="950"/>
                  <a:pt x="4369" y="974"/>
                  <a:pt x="4383" y="983"/>
                </a:cubicBezTo>
                <a:cubicBezTo>
                  <a:pt x="4393" y="990"/>
                  <a:pt x="4396" y="960"/>
                  <a:pt x="4397" y="948"/>
                </a:cubicBezTo>
                <a:cubicBezTo>
                  <a:pt x="4403" y="894"/>
                  <a:pt x="4401" y="840"/>
                  <a:pt x="4404" y="786"/>
                </a:cubicBezTo>
                <a:cubicBezTo>
                  <a:pt x="4408" y="716"/>
                  <a:pt x="4410" y="712"/>
                  <a:pt x="4418" y="653"/>
                </a:cubicBezTo>
                <a:cubicBezTo>
                  <a:pt x="4421" y="483"/>
                  <a:pt x="4413" y="314"/>
                  <a:pt x="4440" y="147"/>
                </a:cubicBezTo>
                <a:cubicBezTo>
                  <a:pt x="4442" y="105"/>
                  <a:pt x="4439" y="62"/>
                  <a:pt x="4447" y="20"/>
                </a:cubicBezTo>
                <a:cubicBezTo>
                  <a:pt x="4449" y="12"/>
                  <a:pt x="4462" y="0"/>
                  <a:pt x="4468" y="6"/>
                </a:cubicBezTo>
                <a:cubicBezTo>
                  <a:pt x="4480" y="18"/>
                  <a:pt x="4477" y="39"/>
                  <a:pt x="4482" y="56"/>
                </a:cubicBezTo>
                <a:cubicBezTo>
                  <a:pt x="4488" y="132"/>
                  <a:pt x="4502" y="205"/>
                  <a:pt x="4510" y="280"/>
                </a:cubicBezTo>
                <a:cubicBezTo>
                  <a:pt x="4525" y="426"/>
                  <a:pt x="4528" y="571"/>
                  <a:pt x="4552" y="716"/>
                </a:cubicBezTo>
                <a:cubicBezTo>
                  <a:pt x="4554" y="754"/>
                  <a:pt x="4561" y="954"/>
                  <a:pt x="4615" y="990"/>
                </a:cubicBezTo>
                <a:cubicBezTo>
                  <a:pt x="4652" y="965"/>
                  <a:pt x="4635" y="983"/>
                  <a:pt x="4657" y="920"/>
                </a:cubicBezTo>
                <a:cubicBezTo>
                  <a:pt x="4662" y="906"/>
                  <a:pt x="4671" y="877"/>
                  <a:pt x="4671" y="877"/>
                </a:cubicBezTo>
                <a:cubicBezTo>
                  <a:pt x="4685" y="737"/>
                  <a:pt x="4686" y="596"/>
                  <a:pt x="4699" y="456"/>
                </a:cubicBezTo>
                <a:cubicBezTo>
                  <a:pt x="4701" y="434"/>
                  <a:pt x="4720" y="414"/>
                  <a:pt x="4728" y="393"/>
                </a:cubicBezTo>
                <a:cubicBezTo>
                  <a:pt x="4735" y="398"/>
                  <a:pt x="4745" y="400"/>
                  <a:pt x="4749" y="407"/>
                </a:cubicBezTo>
                <a:cubicBezTo>
                  <a:pt x="4757" y="420"/>
                  <a:pt x="4763" y="449"/>
                  <a:pt x="4763" y="449"/>
                </a:cubicBezTo>
                <a:cubicBezTo>
                  <a:pt x="4768" y="487"/>
                  <a:pt x="4780" y="523"/>
                  <a:pt x="4784" y="561"/>
                </a:cubicBezTo>
                <a:cubicBezTo>
                  <a:pt x="4787" y="587"/>
                  <a:pt x="4786" y="613"/>
                  <a:pt x="4791" y="639"/>
                </a:cubicBezTo>
                <a:cubicBezTo>
                  <a:pt x="4794" y="654"/>
                  <a:pt x="4807" y="666"/>
                  <a:pt x="4812" y="681"/>
                </a:cubicBezTo>
                <a:cubicBezTo>
                  <a:pt x="4857" y="651"/>
                  <a:pt x="4835" y="602"/>
                  <a:pt x="4896" y="582"/>
                </a:cubicBezTo>
                <a:cubicBezTo>
                  <a:pt x="4903" y="584"/>
                  <a:pt x="4912" y="584"/>
                  <a:pt x="4917" y="589"/>
                </a:cubicBezTo>
                <a:cubicBezTo>
                  <a:pt x="4931" y="604"/>
                  <a:pt x="4917" y="627"/>
                  <a:pt x="4931" y="596"/>
                </a:cubicBezTo>
              </a:path>
            </a:pathLst>
          </a:custGeom>
          <a:noFill/>
          <a:ln w="19050" cap="flat" cmpd="sng">
            <a:solidFill>
              <a:schemeClr val="bg2">
                <a:alpha val="50195"/>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11272" name="Group 7"/>
          <p:cNvGrpSpPr>
            <a:grpSpLocks/>
          </p:cNvGrpSpPr>
          <p:nvPr/>
        </p:nvGrpSpPr>
        <p:grpSpPr bwMode="auto">
          <a:xfrm>
            <a:off x="869950" y="1276284"/>
            <a:ext cx="7086600" cy="1295400"/>
            <a:chOff x="432" y="1200"/>
            <a:chExt cx="4464" cy="816"/>
          </a:xfrm>
        </p:grpSpPr>
        <p:sp>
          <p:nvSpPr>
            <p:cNvPr id="11302" name="Oval 8"/>
            <p:cNvSpPr>
              <a:spLocks noChangeArrowheads="1"/>
            </p:cNvSpPr>
            <p:nvPr/>
          </p:nvSpPr>
          <p:spPr bwMode="auto">
            <a:xfrm>
              <a:off x="432" y="1728"/>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303" name="Oval 9"/>
            <p:cNvSpPr>
              <a:spLocks noChangeArrowheads="1"/>
            </p:cNvSpPr>
            <p:nvPr/>
          </p:nvSpPr>
          <p:spPr bwMode="auto">
            <a:xfrm>
              <a:off x="816" y="1296"/>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304" name="Oval 10"/>
            <p:cNvSpPr>
              <a:spLocks noChangeArrowheads="1"/>
            </p:cNvSpPr>
            <p:nvPr/>
          </p:nvSpPr>
          <p:spPr bwMode="auto">
            <a:xfrm>
              <a:off x="1392" y="1728"/>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305" name="Oval 11"/>
            <p:cNvSpPr>
              <a:spLocks noChangeArrowheads="1"/>
            </p:cNvSpPr>
            <p:nvPr/>
          </p:nvSpPr>
          <p:spPr bwMode="auto">
            <a:xfrm>
              <a:off x="1968" y="1920"/>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306" name="Oval 12"/>
            <p:cNvSpPr>
              <a:spLocks noChangeArrowheads="1"/>
            </p:cNvSpPr>
            <p:nvPr/>
          </p:nvSpPr>
          <p:spPr bwMode="auto">
            <a:xfrm>
              <a:off x="2496" y="1440"/>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307" name="Oval 13"/>
            <p:cNvSpPr>
              <a:spLocks noChangeArrowheads="1"/>
            </p:cNvSpPr>
            <p:nvPr/>
          </p:nvSpPr>
          <p:spPr bwMode="auto">
            <a:xfrm>
              <a:off x="3120" y="1392"/>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308" name="Oval 14"/>
            <p:cNvSpPr>
              <a:spLocks noChangeArrowheads="1"/>
            </p:cNvSpPr>
            <p:nvPr/>
          </p:nvSpPr>
          <p:spPr bwMode="auto">
            <a:xfrm>
              <a:off x="3648" y="1200"/>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309" name="Oval 15"/>
            <p:cNvSpPr>
              <a:spLocks noChangeArrowheads="1"/>
            </p:cNvSpPr>
            <p:nvPr/>
          </p:nvSpPr>
          <p:spPr bwMode="auto">
            <a:xfrm>
              <a:off x="4272" y="1824"/>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310" name="Oval 16"/>
            <p:cNvSpPr>
              <a:spLocks noChangeArrowheads="1"/>
            </p:cNvSpPr>
            <p:nvPr/>
          </p:nvSpPr>
          <p:spPr bwMode="auto">
            <a:xfrm>
              <a:off x="4800" y="1392"/>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1273" name="Freeform 17"/>
          <p:cNvSpPr>
            <a:spLocks/>
          </p:cNvSpPr>
          <p:nvPr/>
        </p:nvSpPr>
        <p:spPr bwMode="auto">
          <a:xfrm>
            <a:off x="717550" y="1352484"/>
            <a:ext cx="7162800" cy="1143000"/>
          </a:xfrm>
          <a:custGeom>
            <a:avLst/>
            <a:gdLst>
              <a:gd name="T0" fmla="*/ 0 w 4512"/>
              <a:gd name="T1" fmla="*/ 1066800 h 720"/>
              <a:gd name="T2" fmla="*/ 228600 w 4512"/>
              <a:gd name="T3" fmla="*/ 838200 h 720"/>
              <a:gd name="T4" fmla="*/ 838200 w 4512"/>
              <a:gd name="T5" fmla="*/ 152400 h 720"/>
              <a:gd name="T6" fmla="*/ 1752600 w 4512"/>
              <a:gd name="T7" fmla="*/ 838200 h 720"/>
              <a:gd name="T8" fmla="*/ 2667000 w 4512"/>
              <a:gd name="T9" fmla="*/ 1143000 h 720"/>
              <a:gd name="T10" fmla="*/ 3505200 w 4512"/>
              <a:gd name="T11" fmla="*/ 381000 h 720"/>
              <a:gd name="T12" fmla="*/ 4495800 w 4512"/>
              <a:gd name="T13" fmla="*/ 304800 h 720"/>
              <a:gd name="T14" fmla="*/ 5334000 w 4512"/>
              <a:gd name="T15" fmla="*/ 0 h 720"/>
              <a:gd name="T16" fmla="*/ 6324600 w 4512"/>
              <a:gd name="T17" fmla="*/ 990600 h 720"/>
              <a:gd name="T18" fmla="*/ 7162800 w 4512"/>
              <a:gd name="T19" fmla="*/ 30480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12" h="720">
                <a:moveTo>
                  <a:pt x="0" y="672"/>
                </a:moveTo>
                <a:lnTo>
                  <a:pt x="144" y="528"/>
                </a:lnTo>
                <a:lnTo>
                  <a:pt x="528" y="96"/>
                </a:lnTo>
                <a:lnTo>
                  <a:pt x="1104" y="528"/>
                </a:lnTo>
                <a:lnTo>
                  <a:pt x="1680" y="720"/>
                </a:lnTo>
                <a:lnTo>
                  <a:pt x="2208" y="240"/>
                </a:lnTo>
                <a:lnTo>
                  <a:pt x="2832" y="192"/>
                </a:lnTo>
                <a:lnTo>
                  <a:pt x="3360" y="0"/>
                </a:lnTo>
                <a:lnTo>
                  <a:pt x="3984" y="624"/>
                </a:lnTo>
                <a:lnTo>
                  <a:pt x="4512" y="192"/>
                </a:lnTo>
              </a:path>
            </a:pathLst>
          </a:custGeom>
          <a:noFill/>
          <a:ln w="19050" cap="flat" cmpd="sng">
            <a:solidFill>
              <a:srgbClr val="002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324631" name="Group 23"/>
          <p:cNvGrpSpPr>
            <a:grpSpLocks/>
          </p:cNvGrpSpPr>
          <p:nvPr/>
        </p:nvGrpSpPr>
        <p:grpSpPr bwMode="auto">
          <a:xfrm>
            <a:off x="5334000" y="5035504"/>
            <a:ext cx="1158875" cy="1371600"/>
            <a:chOff x="3360" y="3120"/>
            <a:chExt cx="730" cy="864"/>
          </a:xfrm>
        </p:grpSpPr>
        <p:sp>
          <p:nvSpPr>
            <p:cNvPr id="11295" name="Rectangle 24"/>
            <p:cNvSpPr>
              <a:spLocks noChangeArrowheads="1"/>
            </p:cNvSpPr>
            <p:nvPr/>
          </p:nvSpPr>
          <p:spPr bwMode="auto">
            <a:xfrm>
              <a:off x="3360" y="3120"/>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+ 0.40</a:t>
              </a:r>
            </a:p>
          </p:txBody>
        </p:sp>
        <p:sp>
          <p:nvSpPr>
            <p:cNvPr id="11296" name="Rectangle 25"/>
            <p:cNvSpPr>
              <a:spLocks noChangeArrowheads="1"/>
            </p:cNvSpPr>
            <p:nvPr/>
          </p:nvSpPr>
          <p:spPr bwMode="auto">
            <a:xfrm>
              <a:off x="3360" y="3405"/>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- 0.90</a:t>
              </a:r>
            </a:p>
          </p:txBody>
        </p:sp>
        <p:sp>
          <p:nvSpPr>
            <p:cNvPr id="11297" name="Rectangle 26"/>
            <p:cNvSpPr>
              <a:spLocks noChangeArrowheads="1"/>
            </p:cNvSpPr>
            <p:nvPr/>
          </p:nvSpPr>
          <p:spPr bwMode="auto">
            <a:xfrm>
              <a:off x="3360" y="3693"/>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a:t>
              </a:r>
            </a:p>
          </p:txBody>
        </p:sp>
      </p:grpSp>
      <p:grpSp>
        <p:nvGrpSpPr>
          <p:cNvPr id="324635" name="Group 27"/>
          <p:cNvGrpSpPr>
            <a:grpSpLocks/>
          </p:cNvGrpSpPr>
          <p:nvPr/>
        </p:nvGrpSpPr>
        <p:grpSpPr bwMode="auto">
          <a:xfrm>
            <a:off x="990600" y="2304984"/>
            <a:ext cx="5502275" cy="904875"/>
            <a:chOff x="624" y="1392"/>
            <a:chExt cx="3466" cy="570"/>
          </a:xfrm>
        </p:grpSpPr>
        <p:sp>
          <p:nvSpPr>
            <p:cNvPr id="11293" name="Rectangle 28"/>
            <p:cNvSpPr>
              <a:spLocks noChangeArrowheads="1"/>
            </p:cNvSpPr>
            <p:nvPr/>
          </p:nvSpPr>
          <p:spPr bwMode="auto">
            <a:xfrm>
              <a:off x="3360" y="1671"/>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- 0.45</a:t>
              </a:r>
            </a:p>
          </p:txBody>
        </p:sp>
        <p:sp>
          <p:nvSpPr>
            <p:cNvPr id="11294" name="Freeform 29"/>
            <p:cNvSpPr>
              <a:spLocks/>
            </p:cNvSpPr>
            <p:nvPr/>
          </p:nvSpPr>
          <p:spPr bwMode="auto">
            <a:xfrm>
              <a:off x="624" y="1392"/>
              <a:ext cx="2688" cy="432"/>
            </a:xfrm>
            <a:custGeom>
              <a:avLst/>
              <a:gdLst>
                <a:gd name="T0" fmla="*/ 0 w 2688"/>
                <a:gd name="T1" fmla="*/ 0 h 432"/>
                <a:gd name="T2" fmla="*/ 4 w 2688"/>
                <a:gd name="T3" fmla="*/ 428 h 432"/>
                <a:gd name="T4" fmla="*/ 2688 w 2688"/>
                <a:gd name="T5" fmla="*/ 432 h 432"/>
                <a:gd name="T6" fmla="*/ 0 60000 65536"/>
                <a:gd name="T7" fmla="*/ 0 60000 65536"/>
                <a:gd name="T8" fmla="*/ 0 60000 65536"/>
              </a:gdLst>
              <a:ahLst/>
              <a:cxnLst>
                <a:cxn ang="T6">
                  <a:pos x="T0" y="T1"/>
                </a:cxn>
                <a:cxn ang="T7">
                  <a:pos x="T2" y="T3"/>
                </a:cxn>
                <a:cxn ang="T8">
                  <a:pos x="T4" y="T5"/>
                </a:cxn>
              </a:cxnLst>
              <a:rect l="0" t="0" r="r" b="b"/>
              <a:pathLst>
                <a:path w="2688" h="432">
                  <a:moveTo>
                    <a:pt x="0" y="0"/>
                  </a:moveTo>
                  <a:lnTo>
                    <a:pt x="4" y="428"/>
                  </a:lnTo>
                  <a:lnTo>
                    <a:pt x="2688" y="432"/>
                  </a:lnTo>
                </a:path>
              </a:pathLst>
            </a:custGeom>
            <a:noFill/>
            <a:ln w="19050" cap="flat" cmpd="sng">
              <a:solidFill>
                <a:srgbClr val="00206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324638" name="Group 30"/>
          <p:cNvGrpSpPr>
            <a:grpSpLocks/>
          </p:cNvGrpSpPr>
          <p:nvPr/>
        </p:nvGrpSpPr>
        <p:grpSpPr bwMode="auto">
          <a:xfrm>
            <a:off x="1584325" y="1619184"/>
            <a:ext cx="4908550" cy="2052638"/>
            <a:chOff x="998" y="960"/>
            <a:chExt cx="3092" cy="1293"/>
          </a:xfrm>
        </p:grpSpPr>
        <p:sp>
          <p:nvSpPr>
            <p:cNvPr id="11291" name="Rectangle 31"/>
            <p:cNvSpPr>
              <a:spLocks noChangeArrowheads="1"/>
            </p:cNvSpPr>
            <p:nvPr/>
          </p:nvSpPr>
          <p:spPr bwMode="auto">
            <a:xfrm>
              <a:off x="3360" y="1962"/>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+ 0.70</a:t>
              </a:r>
            </a:p>
          </p:txBody>
        </p:sp>
        <p:sp>
          <p:nvSpPr>
            <p:cNvPr id="11292" name="Freeform 32"/>
            <p:cNvSpPr>
              <a:spLocks/>
            </p:cNvSpPr>
            <p:nvPr/>
          </p:nvSpPr>
          <p:spPr bwMode="auto">
            <a:xfrm>
              <a:off x="998" y="960"/>
              <a:ext cx="2304" cy="1138"/>
            </a:xfrm>
            <a:custGeom>
              <a:avLst/>
              <a:gdLst>
                <a:gd name="T0" fmla="*/ 0 w 2688"/>
                <a:gd name="T1" fmla="*/ 0 h 432"/>
                <a:gd name="T2" fmla="*/ 3 w 2688"/>
                <a:gd name="T3" fmla="*/ 1127 h 432"/>
                <a:gd name="T4" fmla="*/ 2304 w 2688"/>
                <a:gd name="T5" fmla="*/ 1138 h 432"/>
                <a:gd name="T6" fmla="*/ 0 60000 65536"/>
                <a:gd name="T7" fmla="*/ 0 60000 65536"/>
                <a:gd name="T8" fmla="*/ 0 60000 65536"/>
              </a:gdLst>
              <a:ahLst/>
              <a:cxnLst>
                <a:cxn ang="T6">
                  <a:pos x="T0" y="T1"/>
                </a:cxn>
                <a:cxn ang="T7">
                  <a:pos x="T2" y="T3"/>
                </a:cxn>
                <a:cxn ang="T8">
                  <a:pos x="T4" y="T5"/>
                </a:cxn>
              </a:cxnLst>
              <a:rect l="0" t="0" r="r" b="b"/>
              <a:pathLst>
                <a:path w="2688" h="432">
                  <a:moveTo>
                    <a:pt x="0" y="0"/>
                  </a:moveTo>
                  <a:lnTo>
                    <a:pt x="4" y="428"/>
                  </a:lnTo>
                  <a:lnTo>
                    <a:pt x="2688" y="432"/>
                  </a:lnTo>
                </a:path>
              </a:pathLst>
            </a:custGeom>
            <a:noFill/>
            <a:ln w="19050" cap="flat" cmpd="sng">
              <a:solidFill>
                <a:srgbClr val="00206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324641" name="Group 33"/>
          <p:cNvGrpSpPr>
            <a:grpSpLocks/>
          </p:cNvGrpSpPr>
          <p:nvPr/>
        </p:nvGrpSpPr>
        <p:grpSpPr bwMode="auto">
          <a:xfrm>
            <a:off x="2438400" y="2304984"/>
            <a:ext cx="4054475" cy="1824038"/>
            <a:chOff x="1536" y="1392"/>
            <a:chExt cx="2554" cy="1149"/>
          </a:xfrm>
        </p:grpSpPr>
        <p:sp>
          <p:nvSpPr>
            <p:cNvPr id="11289" name="Rectangle 34"/>
            <p:cNvSpPr>
              <a:spLocks noChangeArrowheads="1"/>
            </p:cNvSpPr>
            <p:nvPr/>
          </p:nvSpPr>
          <p:spPr bwMode="auto">
            <a:xfrm>
              <a:off x="3360" y="2250"/>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- 0.47</a:t>
              </a:r>
            </a:p>
          </p:txBody>
        </p:sp>
        <p:sp>
          <p:nvSpPr>
            <p:cNvPr id="11290" name="Freeform 35"/>
            <p:cNvSpPr>
              <a:spLocks/>
            </p:cNvSpPr>
            <p:nvPr/>
          </p:nvSpPr>
          <p:spPr bwMode="auto">
            <a:xfrm>
              <a:off x="1536" y="1392"/>
              <a:ext cx="1770" cy="996"/>
            </a:xfrm>
            <a:custGeom>
              <a:avLst/>
              <a:gdLst>
                <a:gd name="T0" fmla="*/ 0 w 2688"/>
                <a:gd name="T1" fmla="*/ 0 h 432"/>
                <a:gd name="T2" fmla="*/ 3 w 2688"/>
                <a:gd name="T3" fmla="*/ 987 h 432"/>
                <a:gd name="T4" fmla="*/ 1770 w 2688"/>
                <a:gd name="T5" fmla="*/ 996 h 432"/>
                <a:gd name="T6" fmla="*/ 0 60000 65536"/>
                <a:gd name="T7" fmla="*/ 0 60000 65536"/>
                <a:gd name="T8" fmla="*/ 0 60000 65536"/>
              </a:gdLst>
              <a:ahLst/>
              <a:cxnLst>
                <a:cxn ang="T6">
                  <a:pos x="T0" y="T1"/>
                </a:cxn>
                <a:cxn ang="T7">
                  <a:pos x="T2" y="T3"/>
                </a:cxn>
                <a:cxn ang="T8">
                  <a:pos x="T4" y="T5"/>
                </a:cxn>
              </a:cxnLst>
              <a:rect l="0" t="0" r="r" b="b"/>
              <a:pathLst>
                <a:path w="2688" h="432">
                  <a:moveTo>
                    <a:pt x="0" y="0"/>
                  </a:moveTo>
                  <a:lnTo>
                    <a:pt x="4" y="428"/>
                  </a:lnTo>
                  <a:lnTo>
                    <a:pt x="2688" y="432"/>
                  </a:lnTo>
                </a:path>
              </a:pathLst>
            </a:custGeom>
            <a:noFill/>
            <a:ln w="19050" cap="flat" cmpd="sng">
              <a:solidFill>
                <a:srgbClr val="00206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324644" name="Group 36"/>
          <p:cNvGrpSpPr>
            <a:grpSpLocks/>
          </p:cNvGrpSpPr>
          <p:nvPr/>
        </p:nvGrpSpPr>
        <p:grpSpPr bwMode="auto">
          <a:xfrm>
            <a:off x="3362325" y="2552634"/>
            <a:ext cx="3130550" cy="2038350"/>
            <a:chOff x="2118" y="1548"/>
            <a:chExt cx="1972" cy="1284"/>
          </a:xfrm>
        </p:grpSpPr>
        <p:sp>
          <p:nvSpPr>
            <p:cNvPr id="11287" name="Rectangle 37"/>
            <p:cNvSpPr>
              <a:spLocks noChangeArrowheads="1"/>
            </p:cNvSpPr>
            <p:nvPr/>
          </p:nvSpPr>
          <p:spPr bwMode="auto">
            <a:xfrm>
              <a:off x="3360" y="2541"/>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- 0.82</a:t>
              </a:r>
            </a:p>
          </p:txBody>
        </p:sp>
        <p:sp>
          <p:nvSpPr>
            <p:cNvPr id="11288" name="Freeform 38"/>
            <p:cNvSpPr>
              <a:spLocks/>
            </p:cNvSpPr>
            <p:nvPr/>
          </p:nvSpPr>
          <p:spPr bwMode="auto">
            <a:xfrm>
              <a:off x="2118" y="1548"/>
              <a:ext cx="1159" cy="1119"/>
            </a:xfrm>
            <a:custGeom>
              <a:avLst/>
              <a:gdLst>
                <a:gd name="T0" fmla="*/ 0 w 2688"/>
                <a:gd name="T1" fmla="*/ 0 h 432"/>
                <a:gd name="T2" fmla="*/ 2 w 2688"/>
                <a:gd name="T3" fmla="*/ 1109 h 432"/>
                <a:gd name="T4" fmla="*/ 1159 w 2688"/>
                <a:gd name="T5" fmla="*/ 1119 h 432"/>
                <a:gd name="T6" fmla="*/ 0 60000 65536"/>
                <a:gd name="T7" fmla="*/ 0 60000 65536"/>
                <a:gd name="T8" fmla="*/ 0 60000 65536"/>
              </a:gdLst>
              <a:ahLst/>
              <a:cxnLst>
                <a:cxn ang="T6">
                  <a:pos x="T0" y="T1"/>
                </a:cxn>
                <a:cxn ang="T7">
                  <a:pos x="T2" y="T3"/>
                </a:cxn>
                <a:cxn ang="T8">
                  <a:pos x="T4" y="T5"/>
                </a:cxn>
              </a:cxnLst>
              <a:rect l="0" t="0" r="r" b="b"/>
              <a:pathLst>
                <a:path w="2688" h="432">
                  <a:moveTo>
                    <a:pt x="0" y="0"/>
                  </a:moveTo>
                  <a:lnTo>
                    <a:pt x="4" y="428"/>
                  </a:lnTo>
                  <a:lnTo>
                    <a:pt x="2688" y="432"/>
                  </a:lnTo>
                </a:path>
              </a:pathLst>
            </a:custGeom>
            <a:noFill/>
            <a:ln w="19050" cap="flat" cmpd="sng">
              <a:solidFill>
                <a:srgbClr val="00206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324647" name="Group 39"/>
          <p:cNvGrpSpPr>
            <a:grpSpLocks/>
          </p:cNvGrpSpPr>
          <p:nvPr/>
        </p:nvGrpSpPr>
        <p:grpSpPr bwMode="auto">
          <a:xfrm>
            <a:off x="4191000" y="1823972"/>
            <a:ext cx="2301875" cy="3228975"/>
            <a:chOff x="2640" y="1089"/>
            <a:chExt cx="1450" cy="2034"/>
          </a:xfrm>
        </p:grpSpPr>
        <p:sp>
          <p:nvSpPr>
            <p:cNvPr id="11285" name="Rectangle 40"/>
            <p:cNvSpPr>
              <a:spLocks noChangeArrowheads="1"/>
            </p:cNvSpPr>
            <p:nvPr/>
          </p:nvSpPr>
          <p:spPr bwMode="auto">
            <a:xfrm>
              <a:off x="3360" y="2832"/>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+ 0.30</a:t>
              </a:r>
            </a:p>
          </p:txBody>
        </p:sp>
        <p:sp>
          <p:nvSpPr>
            <p:cNvPr id="11286" name="Freeform 41"/>
            <p:cNvSpPr>
              <a:spLocks/>
            </p:cNvSpPr>
            <p:nvPr/>
          </p:nvSpPr>
          <p:spPr bwMode="auto">
            <a:xfrm>
              <a:off x="2640" y="1089"/>
              <a:ext cx="633" cy="1866"/>
            </a:xfrm>
            <a:custGeom>
              <a:avLst/>
              <a:gdLst>
                <a:gd name="T0" fmla="*/ 0 w 2688"/>
                <a:gd name="T1" fmla="*/ 0 h 432"/>
                <a:gd name="T2" fmla="*/ 1 w 2688"/>
                <a:gd name="T3" fmla="*/ 1849 h 432"/>
                <a:gd name="T4" fmla="*/ 633 w 2688"/>
                <a:gd name="T5" fmla="*/ 1866 h 432"/>
                <a:gd name="T6" fmla="*/ 0 60000 65536"/>
                <a:gd name="T7" fmla="*/ 0 60000 65536"/>
                <a:gd name="T8" fmla="*/ 0 60000 65536"/>
              </a:gdLst>
              <a:ahLst/>
              <a:cxnLst>
                <a:cxn ang="T6">
                  <a:pos x="T0" y="T1"/>
                </a:cxn>
                <a:cxn ang="T7">
                  <a:pos x="T2" y="T3"/>
                </a:cxn>
                <a:cxn ang="T8">
                  <a:pos x="T4" y="T5"/>
                </a:cxn>
              </a:cxnLst>
              <a:rect l="0" t="0" r="r" b="b"/>
              <a:pathLst>
                <a:path w="2688" h="432">
                  <a:moveTo>
                    <a:pt x="0" y="0"/>
                  </a:moveTo>
                  <a:lnTo>
                    <a:pt x="4" y="428"/>
                  </a:lnTo>
                  <a:lnTo>
                    <a:pt x="2688" y="432"/>
                  </a:lnTo>
                </a:path>
              </a:pathLst>
            </a:custGeom>
            <a:noFill/>
            <a:ln w="19050" cap="flat" cmpd="sng">
              <a:solidFill>
                <a:srgbClr val="00206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324650" name="Group 42"/>
          <p:cNvGrpSpPr>
            <a:grpSpLocks/>
          </p:cNvGrpSpPr>
          <p:nvPr/>
        </p:nvGrpSpPr>
        <p:grpSpPr bwMode="auto">
          <a:xfrm>
            <a:off x="6553200" y="2838384"/>
            <a:ext cx="2235200" cy="2895600"/>
            <a:chOff x="4128" y="1728"/>
            <a:chExt cx="1408" cy="1824"/>
          </a:xfrm>
        </p:grpSpPr>
        <p:pic>
          <p:nvPicPr>
            <p:cNvPr id="11283" name="Picture 44" descr="http://www.iusb.edu/~cted/summer/img/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728"/>
              <a:ext cx="1264"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4" name="Freeform 45"/>
            <p:cNvSpPr>
              <a:spLocks/>
            </p:cNvSpPr>
            <p:nvPr/>
          </p:nvSpPr>
          <p:spPr bwMode="auto">
            <a:xfrm>
              <a:off x="4128" y="2821"/>
              <a:ext cx="675" cy="731"/>
            </a:xfrm>
            <a:custGeom>
              <a:avLst/>
              <a:gdLst>
                <a:gd name="T0" fmla="*/ 0 w 675"/>
                <a:gd name="T1" fmla="*/ 731 h 731"/>
                <a:gd name="T2" fmla="*/ 669 w 675"/>
                <a:gd name="T3" fmla="*/ 730 h 731"/>
                <a:gd name="T4" fmla="*/ 675 w 675"/>
                <a:gd name="T5" fmla="*/ 0 h 731"/>
                <a:gd name="T6" fmla="*/ 0 60000 65536"/>
                <a:gd name="T7" fmla="*/ 0 60000 65536"/>
                <a:gd name="T8" fmla="*/ 0 60000 65536"/>
              </a:gdLst>
              <a:ahLst/>
              <a:cxnLst>
                <a:cxn ang="T6">
                  <a:pos x="T0" y="T1"/>
                </a:cxn>
                <a:cxn ang="T7">
                  <a:pos x="T2" y="T3"/>
                </a:cxn>
                <a:cxn ang="T8">
                  <a:pos x="T4" y="T5"/>
                </a:cxn>
              </a:cxnLst>
              <a:rect l="0" t="0" r="r" b="b"/>
              <a:pathLst>
                <a:path w="675" h="731">
                  <a:moveTo>
                    <a:pt x="0" y="731"/>
                  </a:moveTo>
                  <a:lnTo>
                    <a:pt x="669" y="730"/>
                  </a:lnTo>
                  <a:lnTo>
                    <a:pt x="675" y="0"/>
                  </a:lnTo>
                </a:path>
              </a:pathLst>
            </a:custGeom>
            <a:noFill/>
            <a:ln w="317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5</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幅度量化</a:t>
            </a:r>
            <a:endParaRPr lang="zh-CN" altLang="en-US" dirty="0"/>
          </a:p>
        </p:txBody>
      </p:sp>
    </p:spTree>
    <p:extLst>
      <p:ext uri="{BB962C8B-B14F-4D97-AF65-F5344CB8AC3E}">
        <p14:creationId xmlns:p14="http://schemas.microsoft.com/office/powerpoint/2010/main" val="29055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Line 3"/>
          <p:cNvSpPr>
            <a:spLocks noChangeShapeType="1"/>
          </p:cNvSpPr>
          <p:nvPr/>
        </p:nvSpPr>
        <p:spPr bwMode="auto">
          <a:xfrm>
            <a:off x="818472" y="1012423"/>
            <a:ext cx="0" cy="1797050"/>
          </a:xfrm>
          <a:prstGeom prst="line">
            <a:avLst/>
          </a:prstGeom>
          <a:noFill/>
          <a:ln w="19050">
            <a:solidFill>
              <a:srgbClr val="00206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17" name="Line 4"/>
          <p:cNvSpPr>
            <a:spLocks noChangeShapeType="1"/>
          </p:cNvSpPr>
          <p:nvPr/>
        </p:nvSpPr>
        <p:spPr bwMode="auto">
          <a:xfrm>
            <a:off x="840697" y="1895073"/>
            <a:ext cx="7848600"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18" name="Text Box 5"/>
          <p:cNvSpPr txBox="1">
            <a:spLocks noChangeArrowheads="1"/>
          </p:cNvSpPr>
          <p:nvPr/>
        </p:nvSpPr>
        <p:spPr bwMode="auto">
          <a:xfrm>
            <a:off x="8451794" y="1947734"/>
            <a:ext cx="659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time</a:t>
            </a:r>
            <a:endParaRPr lang="es-CO" altLang="zh-CN" sz="1800" b="1" dirty="0">
              <a:solidFill>
                <a:schemeClr val="bg1"/>
              </a:solidFill>
              <a:ea typeface="宋体" panose="02010600030101010101" pitchFamily="2" charset="-122"/>
            </a:endParaRPr>
          </a:p>
        </p:txBody>
      </p:sp>
      <p:sp>
        <p:nvSpPr>
          <p:cNvPr id="13319" name="Freeform 6"/>
          <p:cNvSpPr>
            <a:spLocks/>
          </p:cNvSpPr>
          <p:nvPr/>
        </p:nvSpPr>
        <p:spPr bwMode="auto">
          <a:xfrm>
            <a:off x="808947" y="942573"/>
            <a:ext cx="7827963" cy="1704975"/>
          </a:xfrm>
          <a:custGeom>
            <a:avLst/>
            <a:gdLst>
              <a:gd name="T0" fmla="*/ 190500 w 4931"/>
              <a:gd name="T1" fmla="*/ 1336675 h 1074"/>
              <a:gd name="T2" fmla="*/ 257175 w 4931"/>
              <a:gd name="T3" fmla="*/ 1303338 h 1074"/>
              <a:gd name="T4" fmla="*/ 323850 w 4931"/>
              <a:gd name="T5" fmla="*/ 1114425 h 1074"/>
              <a:gd name="T6" fmla="*/ 401638 w 4931"/>
              <a:gd name="T7" fmla="*/ 1047750 h 1074"/>
              <a:gd name="T8" fmla="*/ 601663 w 4931"/>
              <a:gd name="T9" fmla="*/ 801688 h 1074"/>
              <a:gd name="T10" fmla="*/ 847725 w 4931"/>
              <a:gd name="T11" fmla="*/ 623888 h 1074"/>
              <a:gd name="T12" fmla="*/ 1003300 w 4931"/>
              <a:gd name="T13" fmla="*/ 512763 h 1074"/>
              <a:gd name="T14" fmla="*/ 1249363 w 4931"/>
              <a:gd name="T15" fmla="*/ 557213 h 1074"/>
              <a:gd name="T16" fmla="*/ 1438275 w 4931"/>
              <a:gd name="T17" fmla="*/ 712788 h 1074"/>
              <a:gd name="T18" fmla="*/ 1684338 w 4931"/>
              <a:gd name="T19" fmla="*/ 1003300 h 1074"/>
              <a:gd name="T20" fmla="*/ 1806575 w 4931"/>
              <a:gd name="T21" fmla="*/ 1281113 h 1074"/>
              <a:gd name="T22" fmla="*/ 2263775 w 4931"/>
              <a:gd name="T23" fmla="*/ 1704975 h 1074"/>
              <a:gd name="T24" fmla="*/ 2676525 w 4931"/>
              <a:gd name="T25" fmla="*/ 1560513 h 1074"/>
              <a:gd name="T26" fmla="*/ 2720975 w 4931"/>
              <a:gd name="T27" fmla="*/ 1460500 h 1074"/>
              <a:gd name="T28" fmla="*/ 2876550 w 4931"/>
              <a:gd name="T29" fmla="*/ 1181100 h 1074"/>
              <a:gd name="T30" fmla="*/ 3011488 w 4931"/>
              <a:gd name="T31" fmla="*/ 879475 h 1074"/>
              <a:gd name="T32" fmla="*/ 3133725 w 4931"/>
              <a:gd name="T33" fmla="*/ 601663 h 1074"/>
              <a:gd name="T34" fmla="*/ 3367088 w 4931"/>
              <a:gd name="T35" fmla="*/ 534988 h 1074"/>
              <a:gd name="T36" fmla="*/ 3468688 w 4931"/>
              <a:gd name="T37" fmla="*/ 701675 h 1074"/>
              <a:gd name="T38" fmla="*/ 3668713 w 4931"/>
              <a:gd name="T39" fmla="*/ 912813 h 1074"/>
              <a:gd name="T40" fmla="*/ 3802063 w 4931"/>
              <a:gd name="T41" fmla="*/ 1092200 h 1074"/>
              <a:gd name="T42" fmla="*/ 4014788 w 4931"/>
              <a:gd name="T43" fmla="*/ 1303338 h 1074"/>
              <a:gd name="T44" fmla="*/ 4092575 w 4931"/>
              <a:gd name="T45" fmla="*/ 1258888 h 1074"/>
              <a:gd name="T46" fmla="*/ 4248150 w 4931"/>
              <a:gd name="T47" fmla="*/ 1103313 h 1074"/>
              <a:gd name="T48" fmla="*/ 4305300 w 4931"/>
              <a:gd name="T49" fmla="*/ 1014413 h 1074"/>
              <a:gd name="T50" fmla="*/ 4383088 w 4931"/>
              <a:gd name="T51" fmla="*/ 868363 h 1074"/>
              <a:gd name="T52" fmla="*/ 4594225 w 4931"/>
              <a:gd name="T53" fmla="*/ 679450 h 1074"/>
              <a:gd name="T54" fmla="*/ 4683125 w 4931"/>
              <a:gd name="T55" fmla="*/ 1092200 h 1074"/>
              <a:gd name="T56" fmla="*/ 5129213 w 4931"/>
              <a:gd name="T57" fmla="*/ 1125538 h 1074"/>
              <a:gd name="T58" fmla="*/ 5230813 w 4931"/>
              <a:gd name="T59" fmla="*/ 912813 h 1074"/>
              <a:gd name="T60" fmla="*/ 5253038 w 4931"/>
              <a:gd name="T61" fmla="*/ 779463 h 1074"/>
              <a:gd name="T62" fmla="*/ 5308600 w 4931"/>
              <a:gd name="T63" fmla="*/ 657225 h 1074"/>
              <a:gd name="T64" fmla="*/ 5453063 w 4931"/>
              <a:gd name="T65" fmla="*/ 512763 h 1074"/>
              <a:gd name="T66" fmla="*/ 5608638 w 4931"/>
              <a:gd name="T67" fmla="*/ 779463 h 1074"/>
              <a:gd name="T68" fmla="*/ 5754688 w 4931"/>
              <a:gd name="T69" fmla="*/ 1014413 h 1074"/>
              <a:gd name="T70" fmla="*/ 5965825 w 4931"/>
              <a:gd name="T71" fmla="*/ 1003300 h 1074"/>
              <a:gd name="T72" fmla="*/ 6032500 w 4931"/>
              <a:gd name="T73" fmla="*/ 322263 h 1074"/>
              <a:gd name="T74" fmla="*/ 6134100 w 4931"/>
              <a:gd name="T75" fmla="*/ 422275 h 1074"/>
              <a:gd name="T76" fmla="*/ 6211888 w 4931"/>
              <a:gd name="T77" fmla="*/ 890588 h 1074"/>
              <a:gd name="T78" fmla="*/ 6389688 w 4931"/>
              <a:gd name="T79" fmla="*/ 1471613 h 1074"/>
              <a:gd name="T80" fmla="*/ 6489700 w 4931"/>
              <a:gd name="T81" fmla="*/ 400050 h 1074"/>
              <a:gd name="T82" fmla="*/ 6578600 w 4931"/>
              <a:gd name="T83" fmla="*/ 31750 h 1074"/>
              <a:gd name="T84" fmla="*/ 6713538 w 4931"/>
              <a:gd name="T85" fmla="*/ 601663 h 1074"/>
              <a:gd name="T86" fmla="*/ 6824663 w 4931"/>
              <a:gd name="T87" fmla="*/ 1214438 h 1074"/>
              <a:gd name="T88" fmla="*/ 6946900 w 4931"/>
              <a:gd name="T89" fmla="*/ 1482725 h 1074"/>
              <a:gd name="T90" fmla="*/ 6980238 w 4931"/>
              <a:gd name="T91" fmla="*/ 1504950 h 1074"/>
              <a:gd name="T92" fmla="*/ 7013575 w 4931"/>
              <a:gd name="T93" fmla="*/ 1036638 h 1074"/>
              <a:gd name="T94" fmla="*/ 7059613 w 4931"/>
              <a:gd name="T95" fmla="*/ 31750 h 1074"/>
              <a:gd name="T96" fmla="*/ 7115175 w 4931"/>
              <a:gd name="T97" fmla="*/ 88900 h 1074"/>
              <a:gd name="T98" fmla="*/ 7226300 w 4931"/>
              <a:gd name="T99" fmla="*/ 1136650 h 1074"/>
              <a:gd name="T100" fmla="*/ 7392988 w 4931"/>
              <a:gd name="T101" fmla="*/ 1460500 h 1074"/>
              <a:gd name="T102" fmla="*/ 7459663 w 4931"/>
              <a:gd name="T103" fmla="*/ 723900 h 1074"/>
              <a:gd name="T104" fmla="*/ 7539038 w 4931"/>
              <a:gd name="T105" fmla="*/ 646113 h 1074"/>
              <a:gd name="T106" fmla="*/ 7594600 w 4931"/>
              <a:gd name="T107" fmla="*/ 890588 h 1074"/>
              <a:gd name="T108" fmla="*/ 7639050 w 4931"/>
              <a:gd name="T109" fmla="*/ 1081088 h 1074"/>
              <a:gd name="T110" fmla="*/ 7805738 w 4931"/>
              <a:gd name="T111" fmla="*/ 935038 h 10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31" h="1074">
                <a:moveTo>
                  <a:pt x="0" y="920"/>
                </a:moveTo>
                <a:cubicBezTo>
                  <a:pt x="50" y="908"/>
                  <a:pt x="77" y="867"/>
                  <a:pt x="120" y="842"/>
                </a:cubicBezTo>
                <a:cubicBezTo>
                  <a:pt x="126" y="838"/>
                  <a:pt x="134" y="838"/>
                  <a:pt x="141" y="835"/>
                </a:cubicBezTo>
                <a:cubicBezTo>
                  <a:pt x="149" y="831"/>
                  <a:pt x="155" y="826"/>
                  <a:pt x="162" y="821"/>
                </a:cubicBezTo>
                <a:cubicBezTo>
                  <a:pt x="170" y="736"/>
                  <a:pt x="162" y="773"/>
                  <a:pt x="183" y="709"/>
                </a:cubicBezTo>
                <a:cubicBezTo>
                  <a:pt x="185" y="702"/>
                  <a:pt x="197" y="705"/>
                  <a:pt x="204" y="702"/>
                </a:cubicBezTo>
                <a:cubicBezTo>
                  <a:pt x="212" y="698"/>
                  <a:pt x="218" y="693"/>
                  <a:pt x="225" y="688"/>
                </a:cubicBezTo>
                <a:cubicBezTo>
                  <a:pt x="244" y="632"/>
                  <a:pt x="216" y="697"/>
                  <a:pt x="253" y="660"/>
                </a:cubicBezTo>
                <a:cubicBezTo>
                  <a:pt x="283" y="630"/>
                  <a:pt x="286" y="607"/>
                  <a:pt x="323" y="582"/>
                </a:cubicBezTo>
                <a:cubicBezTo>
                  <a:pt x="334" y="548"/>
                  <a:pt x="350" y="524"/>
                  <a:pt x="379" y="505"/>
                </a:cubicBezTo>
                <a:cubicBezTo>
                  <a:pt x="400" y="473"/>
                  <a:pt x="418" y="467"/>
                  <a:pt x="450" y="449"/>
                </a:cubicBezTo>
                <a:cubicBezTo>
                  <a:pt x="480" y="432"/>
                  <a:pt x="502" y="404"/>
                  <a:pt x="534" y="393"/>
                </a:cubicBezTo>
                <a:cubicBezTo>
                  <a:pt x="553" y="365"/>
                  <a:pt x="581" y="357"/>
                  <a:pt x="611" y="337"/>
                </a:cubicBezTo>
                <a:cubicBezTo>
                  <a:pt x="618" y="332"/>
                  <a:pt x="632" y="323"/>
                  <a:pt x="632" y="323"/>
                </a:cubicBezTo>
                <a:cubicBezTo>
                  <a:pt x="681" y="325"/>
                  <a:pt x="731" y="321"/>
                  <a:pt x="780" y="330"/>
                </a:cubicBezTo>
                <a:cubicBezTo>
                  <a:pt x="787" y="331"/>
                  <a:pt x="783" y="345"/>
                  <a:pt x="787" y="351"/>
                </a:cubicBezTo>
                <a:cubicBezTo>
                  <a:pt x="798" y="367"/>
                  <a:pt x="814" y="376"/>
                  <a:pt x="829" y="386"/>
                </a:cubicBezTo>
                <a:cubicBezTo>
                  <a:pt x="841" y="422"/>
                  <a:pt x="876" y="429"/>
                  <a:pt x="906" y="449"/>
                </a:cubicBezTo>
                <a:cubicBezTo>
                  <a:pt x="941" y="501"/>
                  <a:pt x="975" y="551"/>
                  <a:pt x="1019" y="596"/>
                </a:cubicBezTo>
                <a:cubicBezTo>
                  <a:pt x="1074" y="652"/>
                  <a:pt x="1004" y="564"/>
                  <a:pt x="1061" y="632"/>
                </a:cubicBezTo>
                <a:cubicBezTo>
                  <a:pt x="1080" y="655"/>
                  <a:pt x="1081" y="673"/>
                  <a:pt x="1103" y="695"/>
                </a:cubicBezTo>
                <a:cubicBezTo>
                  <a:pt x="1113" y="726"/>
                  <a:pt x="1122" y="778"/>
                  <a:pt x="1138" y="807"/>
                </a:cubicBezTo>
                <a:cubicBezTo>
                  <a:pt x="1171" y="867"/>
                  <a:pt x="1231" y="908"/>
                  <a:pt x="1279" y="955"/>
                </a:cubicBezTo>
                <a:cubicBezTo>
                  <a:pt x="1327" y="1002"/>
                  <a:pt x="1361" y="1052"/>
                  <a:pt x="1426" y="1074"/>
                </a:cubicBezTo>
                <a:cubicBezTo>
                  <a:pt x="1506" y="1065"/>
                  <a:pt x="1555" y="1039"/>
                  <a:pt x="1637" y="1032"/>
                </a:cubicBezTo>
                <a:cubicBezTo>
                  <a:pt x="1659" y="1010"/>
                  <a:pt x="1658" y="992"/>
                  <a:pt x="1686" y="983"/>
                </a:cubicBezTo>
                <a:cubicBezTo>
                  <a:pt x="1693" y="988"/>
                  <a:pt x="1704" y="1005"/>
                  <a:pt x="1707" y="997"/>
                </a:cubicBezTo>
                <a:cubicBezTo>
                  <a:pt x="1717" y="973"/>
                  <a:pt x="1710" y="946"/>
                  <a:pt x="1714" y="920"/>
                </a:cubicBezTo>
                <a:cubicBezTo>
                  <a:pt x="1717" y="898"/>
                  <a:pt x="1761" y="837"/>
                  <a:pt x="1777" y="821"/>
                </a:cubicBezTo>
                <a:cubicBezTo>
                  <a:pt x="1788" y="789"/>
                  <a:pt x="1787" y="769"/>
                  <a:pt x="1812" y="744"/>
                </a:cubicBezTo>
                <a:cubicBezTo>
                  <a:pt x="1824" y="707"/>
                  <a:pt x="1834" y="732"/>
                  <a:pt x="1848" y="695"/>
                </a:cubicBezTo>
                <a:cubicBezTo>
                  <a:pt x="1852" y="646"/>
                  <a:pt x="1840" y="573"/>
                  <a:pt x="1897" y="554"/>
                </a:cubicBezTo>
                <a:cubicBezTo>
                  <a:pt x="1907" y="524"/>
                  <a:pt x="1924" y="499"/>
                  <a:pt x="1932" y="470"/>
                </a:cubicBezTo>
                <a:cubicBezTo>
                  <a:pt x="1943" y="432"/>
                  <a:pt x="1934" y="392"/>
                  <a:pt x="1974" y="379"/>
                </a:cubicBezTo>
                <a:cubicBezTo>
                  <a:pt x="1999" y="354"/>
                  <a:pt x="2029" y="349"/>
                  <a:pt x="2058" y="330"/>
                </a:cubicBezTo>
                <a:cubicBezTo>
                  <a:pt x="2079" y="332"/>
                  <a:pt x="2101" y="330"/>
                  <a:pt x="2121" y="337"/>
                </a:cubicBezTo>
                <a:cubicBezTo>
                  <a:pt x="2143" y="345"/>
                  <a:pt x="2137" y="390"/>
                  <a:pt x="2143" y="400"/>
                </a:cubicBezTo>
                <a:cubicBezTo>
                  <a:pt x="2153" y="417"/>
                  <a:pt x="2171" y="428"/>
                  <a:pt x="2185" y="442"/>
                </a:cubicBezTo>
                <a:cubicBezTo>
                  <a:pt x="2216" y="473"/>
                  <a:pt x="2240" y="516"/>
                  <a:pt x="2276" y="540"/>
                </a:cubicBezTo>
                <a:cubicBezTo>
                  <a:pt x="2313" y="596"/>
                  <a:pt x="2264" y="528"/>
                  <a:pt x="2311" y="575"/>
                </a:cubicBezTo>
                <a:cubicBezTo>
                  <a:pt x="2335" y="599"/>
                  <a:pt x="2345" y="627"/>
                  <a:pt x="2374" y="646"/>
                </a:cubicBezTo>
                <a:cubicBezTo>
                  <a:pt x="2383" y="659"/>
                  <a:pt x="2385" y="676"/>
                  <a:pt x="2395" y="688"/>
                </a:cubicBezTo>
                <a:cubicBezTo>
                  <a:pt x="2405" y="701"/>
                  <a:pt x="2422" y="709"/>
                  <a:pt x="2431" y="723"/>
                </a:cubicBezTo>
                <a:cubicBezTo>
                  <a:pt x="2456" y="764"/>
                  <a:pt x="2482" y="805"/>
                  <a:pt x="2529" y="821"/>
                </a:cubicBezTo>
                <a:cubicBezTo>
                  <a:pt x="2541" y="819"/>
                  <a:pt x="2554" y="820"/>
                  <a:pt x="2564" y="814"/>
                </a:cubicBezTo>
                <a:cubicBezTo>
                  <a:pt x="2571" y="810"/>
                  <a:pt x="2572" y="799"/>
                  <a:pt x="2578" y="793"/>
                </a:cubicBezTo>
                <a:cubicBezTo>
                  <a:pt x="2597" y="772"/>
                  <a:pt x="2614" y="750"/>
                  <a:pt x="2634" y="730"/>
                </a:cubicBezTo>
                <a:cubicBezTo>
                  <a:pt x="2647" y="717"/>
                  <a:pt x="2663" y="708"/>
                  <a:pt x="2676" y="695"/>
                </a:cubicBezTo>
                <a:cubicBezTo>
                  <a:pt x="2693" y="645"/>
                  <a:pt x="2669" y="703"/>
                  <a:pt x="2704" y="660"/>
                </a:cubicBezTo>
                <a:cubicBezTo>
                  <a:pt x="2709" y="654"/>
                  <a:pt x="2708" y="645"/>
                  <a:pt x="2712" y="639"/>
                </a:cubicBezTo>
                <a:cubicBezTo>
                  <a:pt x="2742" y="596"/>
                  <a:pt x="2725" y="641"/>
                  <a:pt x="2747" y="596"/>
                </a:cubicBezTo>
                <a:cubicBezTo>
                  <a:pt x="2763" y="563"/>
                  <a:pt x="2745" y="585"/>
                  <a:pt x="2761" y="547"/>
                </a:cubicBezTo>
                <a:cubicBezTo>
                  <a:pt x="2777" y="510"/>
                  <a:pt x="2796" y="472"/>
                  <a:pt x="2831" y="449"/>
                </a:cubicBezTo>
                <a:cubicBezTo>
                  <a:pt x="2851" y="419"/>
                  <a:pt x="2859" y="419"/>
                  <a:pt x="2894" y="428"/>
                </a:cubicBezTo>
                <a:cubicBezTo>
                  <a:pt x="2925" y="489"/>
                  <a:pt x="2911" y="517"/>
                  <a:pt x="2922" y="596"/>
                </a:cubicBezTo>
                <a:cubicBezTo>
                  <a:pt x="2926" y="626"/>
                  <a:pt x="2943" y="658"/>
                  <a:pt x="2950" y="688"/>
                </a:cubicBezTo>
                <a:cubicBezTo>
                  <a:pt x="2967" y="766"/>
                  <a:pt x="2997" y="815"/>
                  <a:pt x="3077" y="842"/>
                </a:cubicBezTo>
                <a:cubicBezTo>
                  <a:pt x="3149" y="824"/>
                  <a:pt x="3181" y="759"/>
                  <a:pt x="3231" y="709"/>
                </a:cubicBezTo>
                <a:cubicBezTo>
                  <a:pt x="3239" y="677"/>
                  <a:pt x="3238" y="665"/>
                  <a:pt x="3266" y="646"/>
                </a:cubicBezTo>
                <a:cubicBezTo>
                  <a:pt x="3275" y="619"/>
                  <a:pt x="3278" y="598"/>
                  <a:pt x="3295" y="575"/>
                </a:cubicBezTo>
                <a:cubicBezTo>
                  <a:pt x="3297" y="568"/>
                  <a:pt x="3301" y="561"/>
                  <a:pt x="3302" y="554"/>
                </a:cubicBezTo>
                <a:cubicBezTo>
                  <a:pt x="3305" y="533"/>
                  <a:pt x="3303" y="511"/>
                  <a:pt x="3309" y="491"/>
                </a:cubicBezTo>
                <a:cubicBezTo>
                  <a:pt x="3313" y="478"/>
                  <a:pt x="3324" y="468"/>
                  <a:pt x="3330" y="456"/>
                </a:cubicBezTo>
                <a:cubicBezTo>
                  <a:pt x="3336" y="443"/>
                  <a:pt x="3344" y="414"/>
                  <a:pt x="3344" y="414"/>
                </a:cubicBezTo>
                <a:cubicBezTo>
                  <a:pt x="3348" y="372"/>
                  <a:pt x="3335" y="290"/>
                  <a:pt x="3386" y="273"/>
                </a:cubicBezTo>
                <a:cubicBezTo>
                  <a:pt x="3402" y="290"/>
                  <a:pt x="3419" y="306"/>
                  <a:pt x="3435" y="323"/>
                </a:cubicBezTo>
                <a:cubicBezTo>
                  <a:pt x="3442" y="330"/>
                  <a:pt x="3456" y="344"/>
                  <a:pt x="3456" y="344"/>
                </a:cubicBezTo>
                <a:cubicBezTo>
                  <a:pt x="3473" y="396"/>
                  <a:pt x="3503" y="445"/>
                  <a:pt x="3533" y="491"/>
                </a:cubicBezTo>
                <a:cubicBezTo>
                  <a:pt x="3543" y="506"/>
                  <a:pt x="3564" y="512"/>
                  <a:pt x="3576" y="526"/>
                </a:cubicBezTo>
                <a:cubicBezTo>
                  <a:pt x="3604" y="559"/>
                  <a:pt x="3609" y="601"/>
                  <a:pt x="3625" y="639"/>
                </a:cubicBezTo>
                <a:cubicBezTo>
                  <a:pt x="3645" y="685"/>
                  <a:pt x="3679" y="725"/>
                  <a:pt x="3695" y="772"/>
                </a:cubicBezTo>
                <a:cubicBezTo>
                  <a:pt x="3758" y="751"/>
                  <a:pt x="3740" y="686"/>
                  <a:pt x="3758" y="632"/>
                </a:cubicBezTo>
                <a:cubicBezTo>
                  <a:pt x="3762" y="541"/>
                  <a:pt x="3768" y="461"/>
                  <a:pt x="3779" y="372"/>
                </a:cubicBezTo>
                <a:cubicBezTo>
                  <a:pt x="3786" y="316"/>
                  <a:pt x="3769" y="250"/>
                  <a:pt x="3800" y="203"/>
                </a:cubicBezTo>
                <a:cubicBezTo>
                  <a:pt x="3809" y="189"/>
                  <a:pt x="3828" y="161"/>
                  <a:pt x="3828" y="161"/>
                </a:cubicBezTo>
                <a:cubicBezTo>
                  <a:pt x="3840" y="196"/>
                  <a:pt x="3851" y="231"/>
                  <a:pt x="3864" y="266"/>
                </a:cubicBezTo>
                <a:cubicBezTo>
                  <a:pt x="3875" y="332"/>
                  <a:pt x="3889" y="396"/>
                  <a:pt x="3899" y="463"/>
                </a:cubicBezTo>
                <a:cubicBezTo>
                  <a:pt x="3904" y="496"/>
                  <a:pt x="3903" y="530"/>
                  <a:pt x="3913" y="561"/>
                </a:cubicBezTo>
                <a:cubicBezTo>
                  <a:pt x="3940" y="645"/>
                  <a:pt x="3976" y="723"/>
                  <a:pt x="4004" y="807"/>
                </a:cubicBezTo>
                <a:cubicBezTo>
                  <a:pt x="4019" y="913"/>
                  <a:pt x="4007" y="874"/>
                  <a:pt x="4025" y="927"/>
                </a:cubicBezTo>
                <a:cubicBezTo>
                  <a:pt x="4045" y="801"/>
                  <a:pt x="4039" y="673"/>
                  <a:pt x="4060" y="547"/>
                </a:cubicBezTo>
                <a:cubicBezTo>
                  <a:pt x="4066" y="447"/>
                  <a:pt x="4073" y="351"/>
                  <a:pt x="4088" y="252"/>
                </a:cubicBezTo>
                <a:cubicBezTo>
                  <a:pt x="4097" y="86"/>
                  <a:pt x="4078" y="166"/>
                  <a:pt x="4109" y="84"/>
                </a:cubicBezTo>
                <a:cubicBezTo>
                  <a:pt x="4118" y="61"/>
                  <a:pt x="4144" y="20"/>
                  <a:pt x="4144" y="20"/>
                </a:cubicBezTo>
                <a:cubicBezTo>
                  <a:pt x="4201" y="77"/>
                  <a:pt x="4184" y="140"/>
                  <a:pt x="4201" y="231"/>
                </a:cubicBezTo>
                <a:cubicBezTo>
                  <a:pt x="4216" y="313"/>
                  <a:pt x="4219" y="284"/>
                  <a:pt x="4229" y="379"/>
                </a:cubicBezTo>
                <a:cubicBezTo>
                  <a:pt x="4251" y="576"/>
                  <a:pt x="4224" y="491"/>
                  <a:pt x="4250" y="568"/>
                </a:cubicBezTo>
                <a:cubicBezTo>
                  <a:pt x="4257" y="617"/>
                  <a:pt x="4272" y="725"/>
                  <a:pt x="4299" y="765"/>
                </a:cubicBezTo>
                <a:cubicBezTo>
                  <a:pt x="4325" y="804"/>
                  <a:pt x="4341" y="847"/>
                  <a:pt x="4355" y="892"/>
                </a:cubicBezTo>
                <a:cubicBezTo>
                  <a:pt x="4360" y="907"/>
                  <a:pt x="4371" y="919"/>
                  <a:pt x="4376" y="934"/>
                </a:cubicBezTo>
                <a:cubicBezTo>
                  <a:pt x="4378" y="950"/>
                  <a:pt x="4369" y="974"/>
                  <a:pt x="4383" y="983"/>
                </a:cubicBezTo>
                <a:cubicBezTo>
                  <a:pt x="4393" y="990"/>
                  <a:pt x="4396" y="960"/>
                  <a:pt x="4397" y="948"/>
                </a:cubicBezTo>
                <a:cubicBezTo>
                  <a:pt x="4403" y="894"/>
                  <a:pt x="4401" y="840"/>
                  <a:pt x="4404" y="786"/>
                </a:cubicBezTo>
                <a:cubicBezTo>
                  <a:pt x="4408" y="716"/>
                  <a:pt x="4410" y="712"/>
                  <a:pt x="4418" y="653"/>
                </a:cubicBezTo>
                <a:cubicBezTo>
                  <a:pt x="4421" y="483"/>
                  <a:pt x="4413" y="314"/>
                  <a:pt x="4440" y="147"/>
                </a:cubicBezTo>
                <a:cubicBezTo>
                  <a:pt x="4442" y="105"/>
                  <a:pt x="4439" y="62"/>
                  <a:pt x="4447" y="20"/>
                </a:cubicBezTo>
                <a:cubicBezTo>
                  <a:pt x="4449" y="12"/>
                  <a:pt x="4462" y="0"/>
                  <a:pt x="4468" y="6"/>
                </a:cubicBezTo>
                <a:cubicBezTo>
                  <a:pt x="4480" y="18"/>
                  <a:pt x="4477" y="39"/>
                  <a:pt x="4482" y="56"/>
                </a:cubicBezTo>
                <a:cubicBezTo>
                  <a:pt x="4488" y="132"/>
                  <a:pt x="4502" y="205"/>
                  <a:pt x="4510" y="280"/>
                </a:cubicBezTo>
                <a:cubicBezTo>
                  <a:pt x="4525" y="426"/>
                  <a:pt x="4528" y="571"/>
                  <a:pt x="4552" y="716"/>
                </a:cubicBezTo>
                <a:cubicBezTo>
                  <a:pt x="4554" y="754"/>
                  <a:pt x="4561" y="954"/>
                  <a:pt x="4615" y="990"/>
                </a:cubicBezTo>
                <a:cubicBezTo>
                  <a:pt x="4652" y="965"/>
                  <a:pt x="4635" y="983"/>
                  <a:pt x="4657" y="920"/>
                </a:cubicBezTo>
                <a:cubicBezTo>
                  <a:pt x="4662" y="906"/>
                  <a:pt x="4671" y="877"/>
                  <a:pt x="4671" y="877"/>
                </a:cubicBezTo>
                <a:cubicBezTo>
                  <a:pt x="4685" y="737"/>
                  <a:pt x="4686" y="596"/>
                  <a:pt x="4699" y="456"/>
                </a:cubicBezTo>
                <a:cubicBezTo>
                  <a:pt x="4701" y="434"/>
                  <a:pt x="4720" y="414"/>
                  <a:pt x="4728" y="393"/>
                </a:cubicBezTo>
                <a:cubicBezTo>
                  <a:pt x="4735" y="398"/>
                  <a:pt x="4745" y="400"/>
                  <a:pt x="4749" y="407"/>
                </a:cubicBezTo>
                <a:cubicBezTo>
                  <a:pt x="4757" y="420"/>
                  <a:pt x="4763" y="449"/>
                  <a:pt x="4763" y="449"/>
                </a:cubicBezTo>
                <a:cubicBezTo>
                  <a:pt x="4768" y="487"/>
                  <a:pt x="4780" y="523"/>
                  <a:pt x="4784" y="561"/>
                </a:cubicBezTo>
                <a:cubicBezTo>
                  <a:pt x="4787" y="587"/>
                  <a:pt x="4786" y="613"/>
                  <a:pt x="4791" y="639"/>
                </a:cubicBezTo>
                <a:cubicBezTo>
                  <a:pt x="4794" y="654"/>
                  <a:pt x="4807" y="666"/>
                  <a:pt x="4812" y="681"/>
                </a:cubicBezTo>
                <a:cubicBezTo>
                  <a:pt x="4857" y="651"/>
                  <a:pt x="4835" y="602"/>
                  <a:pt x="4896" y="582"/>
                </a:cubicBezTo>
                <a:cubicBezTo>
                  <a:pt x="4903" y="584"/>
                  <a:pt x="4912" y="584"/>
                  <a:pt x="4917" y="589"/>
                </a:cubicBezTo>
                <a:cubicBezTo>
                  <a:pt x="4931" y="604"/>
                  <a:pt x="4917" y="627"/>
                  <a:pt x="4931" y="596"/>
                </a:cubicBezTo>
              </a:path>
            </a:pathLst>
          </a:custGeom>
          <a:noFill/>
          <a:ln w="19050" cap="flat" cmpd="sng">
            <a:solidFill>
              <a:schemeClr val="bg2">
                <a:alpha val="50195"/>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13320" name="Group 7"/>
          <p:cNvGrpSpPr>
            <a:grpSpLocks/>
          </p:cNvGrpSpPr>
          <p:nvPr/>
        </p:nvGrpSpPr>
        <p:grpSpPr bwMode="auto">
          <a:xfrm>
            <a:off x="993097" y="1285473"/>
            <a:ext cx="7086600" cy="1295400"/>
            <a:chOff x="432" y="1200"/>
            <a:chExt cx="4464" cy="816"/>
          </a:xfrm>
        </p:grpSpPr>
        <p:sp>
          <p:nvSpPr>
            <p:cNvPr id="13374" name="Oval 8"/>
            <p:cNvSpPr>
              <a:spLocks noChangeArrowheads="1"/>
            </p:cNvSpPr>
            <p:nvPr/>
          </p:nvSpPr>
          <p:spPr bwMode="auto">
            <a:xfrm>
              <a:off x="432" y="1728"/>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75" name="Oval 9"/>
            <p:cNvSpPr>
              <a:spLocks noChangeArrowheads="1"/>
            </p:cNvSpPr>
            <p:nvPr/>
          </p:nvSpPr>
          <p:spPr bwMode="auto">
            <a:xfrm>
              <a:off x="816" y="1296"/>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76" name="Oval 10"/>
            <p:cNvSpPr>
              <a:spLocks noChangeArrowheads="1"/>
            </p:cNvSpPr>
            <p:nvPr/>
          </p:nvSpPr>
          <p:spPr bwMode="auto">
            <a:xfrm>
              <a:off x="1392" y="1728"/>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77" name="Oval 11"/>
            <p:cNvSpPr>
              <a:spLocks noChangeArrowheads="1"/>
            </p:cNvSpPr>
            <p:nvPr/>
          </p:nvSpPr>
          <p:spPr bwMode="auto">
            <a:xfrm>
              <a:off x="1968" y="1920"/>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78" name="Oval 12"/>
            <p:cNvSpPr>
              <a:spLocks noChangeArrowheads="1"/>
            </p:cNvSpPr>
            <p:nvPr/>
          </p:nvSpPr>
          <p:spPr bwMode="auto">
            <a:xfrm>
              <a:off x="2496" y="1440"/>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79" name="Oval 13"/>
            <p:cNvSpPr>
              <a:spLocks noChangeArrowheads="1"/>
            </p:cNvSpPr>
            <p:nvPr/>
          </p:nvSpPr>
          <p:spPr bwMode="auto">
            <a:xfrm>
              <a:off x="3120" y="1392"/>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80" name="Oval 14"/>
            <p:cNvSpPr>
              <a:spLocks noChangeArrowheads="1"/>
            </p:cNvSpPr>
            <p:nvPr/>
          </p:nvSpPr>
          <p:spPr bwMode="auto">
            <a:xfrm>
              <a:off x="3648" y="1200"/>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81" name="Oval 15"/>
            <p:cNvSpPr>
              <a:spLocks noChangeArrowheads="1"/>
            </p:cNvSpPr>
            <p:nvPr/>
          </p:nvSpPr>
          <p:spPr bwMode="auto">
            <a:xfrm>
              <a:off x="4272" y="1824"/>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82" name="Oval 16"/>
            <p:cNvSpPr>
              <a:spLocks noChangeArrowheads="1"/>
            </p:cNvSpPr>
            <p:nvPr/>
          </p:nvSpPr>
          <p:spPr bwMode="auto">
            <a:xfrm>
              <a:off x="4800" y="1392"/>
              <a:ext cx="96" cy="96"/>
            </a:xfrm>
            <a:prstGeom prst="ellipse">
              <a:avLst/>
            </a:prstGeom>
            <a:solidFill>
              <a:srgbClr val="FF0000"/>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3321" name="Freeform 17"/>
          <p:cNvSpPr>
            <a:spLocks/>
          </p:cNvSpPr>
          <p:nvPr/>
        </p:nvSpPr>
        <p:spPr bwMode="auto">
          <a:xfrm>
            <a:off x="840697" y="1361673"/>
            <a:ext cx="7162800" cy="1143000"/>
          </a:xfrm>
          <a:custGeom>
            <a:avLst/>
            <a:gdLst>
              <a:gd name="T0" fmla="*/ 0 w 4512"/>
              <a:gd name="T1" fmla="*/ 1066800 h 720"/>
              <a:gd name="T2" fmla="*/ 228600 w 4512"/>
              <a:gd name="T3" fmla="*/ 838200 h 720"/>
              <a:gd name="T4" fmla="*/ 838200 w 4512"/>
              <a:gd name="T5" fmla="*/ 152400 h 720"/>
              <a:gd name="T6" fmla="*/ 1752600 w 4512"/>
              <a:gd name="T7" fmla="*/ 838200 h 720"/>
              <a:gd name="T8" fmla="*/ 2667000 w 4512"/>
              <a:gd name="T9" fmla="*/ 1143000 h 720"/>
              <a:gd name="T10" fmla="*/ 3505200 w 4512"/>
              <a:gd name="T11" fmla="*/ 381000 h 720"/>
              <a:gd name="T12" fmla="*/ 4495800 w 4512"/>
              <a:gd name="T13" fmla="*/ 304800 h 720"/>
              <a:gd name="T14" fmla="*/ 5334000 w 4512"/>
              <a:gd name="T15" fmla="*/ 0 h 720"/>
              <a:gd name="T16" fmla="*/ 6324600 w 4512"/>
              <a:gd name="T17" fmla="*/ 990600 h 720"/>
              <a:gd name="T18" fmla="*/ 7162800 w 4512"/>
              <a:gd name="T19" fmla="*/ 30480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12" h="720">
                <a:moveTo>
                  <a:pt x="0" y="672"/>
                </a:moveTo>
                <a:lnTo>
                  <a:pt x="144" y="528"/>
                </a:lnTo>
                <a:lnTo>
                  <a:pt x="528" y="96"/>
                </a:lnTo>
                <a:lnTo>
                  <a:pt x="1104" y="528"/>
                </a:lnTo>
                <a:lnTo>
                  <a:pt x="1680" y="720"/>
                </a:lnTo>
                <a:lnTo>
                  <a:pt x="2208" y="240"/>
                </a:lnTo>
                <a:lnTo>
                  <a:pt x="2832" y="192"/>
                </a:lnTo>
                <a:lnTo>
                  <a:pt x="3360" y="0"/>
                </a:lnTo>
                <a:lnTo>
                  <a:pt x="3984" y="624"/>
                </a:lnTo>
                <a:lnTo>
                  <a:pt x="4512" y="192"/>
                </a:lnTo>
              </a:path>
            </a:pathLst>
          </a:custGeom>
          <a:noFill/>
          <a:ln w="19050" cap="flat" cmpd="sng">
            <a:solidFill>
              <a:srgbClr val="002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13322" name="Group 18"/>
          <p:cNvGrpSpPr>
            <a:grpSpLocks/>
          </p:cNvGrpSpPr>
          <p:nvPr/>
        </p:nvGrpSpPr>
        <p:grpSpPr bwMode="auto">
          <a:xfrm>
            <a:off x="900549" y="2771373"/>
            <a:ext cx="1158875" cy="3671888"/>
            <a:chOff x="3360" y="1671"/>
            <a:chExt cx="730" cy="2313"/>
          </a:xfrm>
        </p:grpSpPr>
        <p:sp>
          <p:nvSpPr>
            <p:cNvPr id="13366" name="Rectangle 19"/>
            <p:cNvSpPr>
              <a:spLocks noChangeArrowheads="1"/>
            </p:cNvSpPr>
            <p:nvPr/>
          </p:nvSpPr>
          <p:spPr bwMode="auto">
            <a:xfrm>
              <a:off x="3360" y="3120"/>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+ 0.40</a:t>
              </a:r>
              <a:endParaRPr lang="es-CO" altLang="zh-CN" sz="2300" b="1" dirty="0">
                <a:solidFill>
                  <a:schemeClr val="bg1"/>
                </a:solidFill>
                <a:ea typeface="宋体" panose="02010600030101010101" pitchFamily="2" charset="-122"/>
              </a:endParaRPr>
            </a:p>
          </p:txBody>
        </p:sp>
        <p:sp>
          <p:nvSpPr>
            <p:cNvPr id="13367" name="Rectangle 20"/>
            <p:cNvSpPr>
              <a:spLocks noChangeArrowheads="1"/>
            </p:cNvSpPr>
            <p:nvPr/>
          </p:nvSpPr>
          <p:spPr bwMode="auto">
            <a:xfrm>
              <a:off x="3360" y="3405"/>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- 0.90</a:t>
              </a:r>
              <a:endParaRPr lang="es-CO" altLang="zh-CN" sz="2300" b="1" dirty="0">
                <a:solidFill>
                  <a:schemeClr val="bg1"/>
                </a:solidFill>
                <a:ea typeface="宋体" panose="02010600030101010101" pitchFamily="2" charset="-122"/>
              </a:endParaRPr>
            </a:p>
          </p:txBody>
        </p:sp>
        <p:sp>
          <p:nvSpPr>
            <p:cNvPr id="13368" name="Rectangle 21"/>
            <p:cNvSpPr>
              <a:spLocks noChangeArrowheads="1"/>
            </p:cNvSpPr>
            <p:nvPr/>
          </p:nvSpPr>
          <p:spPr bwMode="auto">
            <a:xfrm>
              <a:off x="3360" y="3693"/>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a:t>
              </a:r>
              <a:endParaRPr lang="es-CO" altLang="zh-CN" sz="2300" b="1" dirty="0">
                <a:solidFill>
                  <a:schemeClr val="bg1"/>
                </a:solidFill>
                <a:ea typeface="宋体" panose="02010600030101010101" pitchFamily="2" charset="-122"/>
              </a:endParaRPr>
            </a:p>
          </p:txBody>
        </p:sp>
        <p:sp>
          <p:nvSpPr>
            <p:cNvPr id="13369" name="Rectangle 22"/>
            <p:cNvSpPr>
              <a:spLocks noChangeArrowheads="1"/>
            </p:cNvSpPr>
            <p:nvPr/>
          </p:nvSpPr>
          <p:spPr bwMode="auto">
            <a:xfrm>
              <a:off x="3360" y="1671"/>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- 0.45</a:t>
              </a:r>
              <a:endParaRPr lang="es-CO" altLang="zh-CN" sz="2300" b="1" dirty="0">
                <a:solidFill>
                  <a:schemeClr val="bg1"/>
                </a:solidFill>
                <a:ea typeface="宋体" panose="02010600030101010101" pitchFamily="2" charset="-122"/>
              </a:endParaRPr>
            </a:p>
          </p:txBody>
        </p:sp>
        <p:sp>
          <p:nvSpPr>
            <p:cNvPr id="13370" name="Rectangle 23"/>
            <p:cNvSpPr>
              <a:spLocks noChangeArrowheads="1"/>
            </p:cNvSpPr>
            <p:nvPr/>
          </p:nvSpPr>
          <p:spPr bwMode="auto">
            <a:xfrm>
              <a:off x="3360" y="1962"/>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+ 0.70</a:t>
              </a:r>
              <a:endParaRPr lang="es-CO" altLang="zh-CN" sz="2300" b="1" dirty="0">
                <a:solidFill>
                  <a:schemeClr val="bg1"/>
                </a:solidFill>
                <a:ea typeface="宋体" panose="02010600030101010101" pitchFamily="2" charset="-122"/>
              </a:endParaRPr>
            </a:p>
          </p:txBody>
        </p:sp>
        <p:sp>
          <p:nvSpPr>
            <p:cNvPr id="13371" name="Rectangle 24"/>
            <p:cNvSpPr>
              <a:spLocks noChangeArrowheads="1"/>
            </p:cNvSpPr>
            <p:nvPr/>
          </p:nvSpPr>
          <p:spPr bwMode="auto">
            <a:xfrm>
              <a:off x="3360" y="2250"/>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rPr>
                <a:t>- 0.47</a:t>
              </a:r>
              <a:endParaRPr lang="es-CO" altLang="zh-CN" sz="2300" b="1" dirty="0">
                <a:solidFill>
                  <a:schemeClr val="bg1"/>
                </a:solidFill>
              </a:endParaRPr>
            </a:p>
          </p:txBody>
        </p:sp>
        <p:sp>
          <p:nvSpPr>
            <p:cNvPr id="13372" name="Rectangle 25"/>
            <p:cNvSpPr>
              <a:spLocks noChangeArrowheads="1"/>
            </p:cNvSpPr>
            <p:nvPr/>
          </p:nvSpPr>
          <p:spPr bwMode="auto">
            <a:xfrm>
              <a:off x="3360" y="2541"/>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rPr>
                <a:t>- 0.82</a:t>
              </a:r>
              <a:endParaRPr lang="es-CO" altLang="zh-CN" sz="2300" b="1" dirty="0">
                <a:solidFill>
                  <a:schemeClr val="bg1"/>
                </a:solidFill>
              </a:endParaRPr>
            </a:p>
          </p:txBody>
        </p:sp>
        <p:sp>
          <p:nvSpPr>
            <p:cNvPr id="13373" name="Rectangle 26"/>
            <p:cNvSpPr>
              <a:spLocks noChangeArrowheads="1"/>
            </p:cNvSpPr>
            <p:nvPr/>
          </p:nvSpPr>
          <p:spPr bwMode="auto">
            <a:xfrm>
              <a:off x="3360" y="2832"/>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rPr>
                <a:t>+ 0.30</a:t>
              </a:r>
              <a:endParaRPr lang="es-CO" altLang="zh-CN" sz="2300" b="1" dirty="0">
                <a:solidFill>
                  <a:schemeClr val="bg1"/>
                </a:solidFill>
              </a:endParaRPr>
            </a:p>
          </p:txBody>
        </p:sp>
      </p:grpSp>
      <p:grpSp>
        <p:nvGrpSpPr>
          <p:cNvPr id="326683" name="Group 27"/>
          <p:cNvGrpSpPr>
            <a:grpSpLocks/>
          </p:cNvGrpSpPr>
          <p:nvPr/>
        </p:nvGrpSpPr>
        <p:grpSpPr bwMode="auto">
          <a:xfrm>
            <a:off x="6066274" y="4152498"/>
            <a:ext cx="1158875" cy="2290763"/>
            <a:chOff x="4262" y="2550"/>
            <a:chExt cx="730" cy="1443"/>
          </a:xfrm>
        </p:grpSpPr>
        <p:sp>
          <p:nvSpPr>
            <p:cNvPr id="13361" name="Rectangle 28"/>
            <p:cNvSpPr>
              <a:spLocks noChangeArrowheads="1"/>
            </p:cNvSpPr>
            <p:nvPr/>
          </p:nvSpPr>
          <p:spPr bwMode="auto">
            <a:xfrm>
              <a:off x="4262" y="3129"/>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4</a:t>
              </a:r>
              <a:endParaRPr lang="es-CO" altLang="zh-CN" sz="2300" b="1" dirty="0">
                <a:solidFill>
                  <a:schemeClr val="bg1"/>
                </a:solidFill>
                <a:ea typeface="宋体" panose="02010600030101010101" pitchFamily="2" charset="-122"/>
              </a:endParaRPr>
            </a:p>
          </p:txBody>
        </p:sp>
        <p:sp>
          <p:nvSpPr>
            <p:cNvPr id="13362" name="Rectangle 29"/>
            <p:cNvSpPr>
              <a:spLocks noChangeArrowheads="1"/>
            </p:cNvSpPr>
            <p:nvPr/>
          </p:nvSpPr>
          <p:spPr bwMode="auto">
            <a:xfrm>
              <a:off x="4262" y="3414"/>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6</a:t>
              </a:r>
              <a:endParaRPr lang="es-CO" altLang="zh-CN" sz="2300" b="1" dirty="0">
                <a:solidFill>
                  <a:schemeClr val="bg1"/>
                </a:solidFill>
                <a:ea typeface="宋体" panose="02010600030101010101" pitchFamily="2" charset="-122"/>
              </a:endParaRPr>
            </a:p>
          </p:txBody>
        </p:sp>
        <p:sp>
          <p:nvSpPr>
            <p:cNvPr id="13363" name="Rectangle 30"/>
            <p:cNvSpPr>
              <a:spLocks noChangeArrowheads="1"/>
            </p:cNvSpPr>
            <p:nvPr/>
          </p:nvSpPr>
          <p:spPr bwMode="auto">
            <a:xfrm>
              <a:off x="4262" y="3702"/>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a:ea typeface="宋体" panose="02010600030101010101" pitchFamily="2" charset="-122"/>
                </a:rPr>
                <a:t>…</a:t>
              </a:r>
              <a:endParaRPr lang="es-CO" altLang="zh-CN" sz="2300" b="1">
                <a:ea typeface="宋体" panose="02010600030101010101" pitchFamily="2" charset="-122"/>
              </a:endParaRPr>
            </a:p>
          </p:txBody>
        </p:sp>
        <p:sp>
          <p:nvSpPr>
            <p:cNvPr id="13364" name="Rectangle 31"/>
            <p:cNvSpPr>
              <a:spLocks noChangeArrowheads="1"/>
            </p:cNvSpPr>
            <p:nvPr/>
          </p:nvSpPr>
          <p:spPr bwMode="auto">
            <a:xfrm>
              <a:off x="4262" y="2550"/>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1</a:t>
              </a:r>
              <a:endParaRPr lang="es-CO" altLang="zh-CN" sz="2300" b="1" dirty="0">
                <a:solidFill>
                  <a:schemeClr val="bg1"/>
                </a:solidFill>
                <a:ea typeface="宋体" panose="02010600030101010101" pitchFamily="2" charset="-122"/>
              </a:endParaRPr>
            </a:p>
          </p:txBody>
        </p:sp>
        <p:sp>
          <p:nvSpPr>
            <p:cNvPr id="13365" name="Rectangle 32"/>
            <p:cNvSpPr>
              <a:spLocks noChangeArrowheads="1"/>
            </p:cNvSpPr>
            <p:nvPr/>
          </p:nvSpPr>
          <p:spPr bwMode="auto">
            <a:xfrm>
              <a:off x="4262" y="2841"/>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4</a:t>
              </a:r>
              <a:endParaRPr lang="es-CO" altLang="zh-CN" sz="2300" b="1" dirty="0">
                <a:solidFill>
                  <a:schemeClr val="bg1"/>
                </a:solidFill>
                <a:ea typeface="宋体" panose="02010600030101010101" pitchFamily="2" charset="-122"/>
              </a:endParaRPr>
            </a:p>
          </p:txBody>
        </p:sp>
      </p:grpSp>
      <p:grpSp>
        <p:nvGrpSpPr>
          <p:cNvPr id="326689" name="Group 33"/>
          <p:cNvGrpSpPr>
            <a:grpSpLocks/>
          </p:cNvGrpSpPr>
          <p:nvPr/>
        </p:nvGrpSpPr>
        <p:grpSpPr bwMode="auto">
          <a:xfrm>
            <a:off x="335872" y="942573"/>
            <a:ext cx="8474075" cy="1920875"/>
            <a:chOff x="134" y="528"/>
            <a:chExt cx="5338" cy="1210"/>
          </a:xfrm>
        </p:grpSpPr>
        <p:sp>
          <p:nvSpPr>
            <p:cNvPr id="13353" name="Text Box 42"/>
            <p:cNvSpPr txBox="1">
              <a:spLocks noChangeArrowheads="1"/>
            </p:cNvSpPr>
            <p:nvPr/>
          </p:nvSpPr>
          <p:spPr bwMode="auto">
            <a:xfrm>
              <a:off x="134" y="1526"/>
              <a:ext cx="187" cy="212"/>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600" b="1" dirty="0">
                  <a:solidFill>
                    <a:schemeClr val="bg1"/>
                  </a:solidFill>
                  <a:ea typeface="宋体" panose="02010600030101010101" pitchFamily="2" charset="-122"/>
                </a:rPr>
                <a:t>0</a:t>
              </a:r>
              <a:endParaRPr lang="es-CO" altLang="zh-CN" sz="1600" b="1" dirty="0">
                <a:solidFill>
                  <a:schemeClr val="bg1"/>
                </a:solidFill>
                <a:ea typeface="宋体" panose="02010600030101010101" pitchFamily="2" charset="-122"/>
              </a:endParaRPr>
            </a:p>
          </p:txBody>
        </p:sp>
        <p:sp>
          <p:nvSpPr>
            <p:cNvPr id="13354" name="Text Box 43"/>
            <p:cNvSpPr txBox="1">
              <a:spLocks noChangeArrowheads="1"/>
            </p:cNvSpPr>
            <p:nvPr/>
          </p:nvSpPr>
          <p:spPr bwMode="auto">
            <a:xfrm>
              <a:off x="144" y="1392"/>
              <a:ext cx="187" cy="212"/>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600" b="1" dirty="0">
                  <a:solidFill>
                    <a:schemeClr val="bg1"/>
                  </a:solidFill>
                  <a:ea typeface="宋体" panose="02010600030101010101" pitchFamily="2" charset="-122"/>
                </a:rPr>
                <a:t>1</a:t>
              </a:r>
              <a:endParaRPr lang="es-CO" altLang="zh-CN" sz="1600" b="1" dirty="0">
                <a:solidFill>
                  <a:schemeClr val="bg1"/>
                </a:solidFill>
                <a:ea typeface="宋体" panose="02010600030101010101" pitchFamily="2" charset="-122"/>
              </a:endParaRPr>
            </a:p>
          </p:txBody>
        </p:sp>
        <p:sp>
          <p:nvSpPr>
            <p:cNvPr id="13345" name="Line 34"/>
            <p:cNvSpPr>
              <a:spLocks noChangeShapeType="1"/>
            </p:cNvSpPr>
            <p:nvPr/>
          </p:nvSpPr>
          <p:spPr bwMode="auto">
            <a:xfrm>
              <a:off x="288" y="624"/>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346" name="Line 35"/>
            <p:cNvSpPr>
              <a:spLocks noChangeShapeType="1"/>
            </p:cNvSpPr>
            <p:nvPr/>
          </p:nvSpPr>
          <p:spPr bwMode="auto">
            <a:xfrm>
              <a:off x="288" y="768"/>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347" name="Line 36"/>
            <p:cNvSpPr>
              <a:spLocks noChangeShapeType="1"/>
            </p:cNvSpPr>
            <p:nvPr/>
          </p:nvSpPr>
          <p:spPr bwMode="auto">
            <a:xfrm>
              <a:off x="288" y="912"/>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348" name="Line 37"/>
            <p:cNvSpPr>
              <a:spLocks noChangeShapeType="1"/>
            </p:cNvSpPr>
            <p:nvPr/>
          </p:nvSpPr>
          <p:spPr bwMode="auto">
            <a:xfrm>
              <a:off x="288" y="1056"/>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349" name="Line 38"/>
            <p:cNvSpPr>
              <a:spLocks noChangeShapeType="1"/>
            </p:cNvSpPr>
            <p:nvPr/>
          </p:nvSpPr>
          <p:spPr bwMode="auto">
            <a:xfrm>
              <a:off x="288" y="1200"/>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350" name="Line 39"/>
            <p:cNvSpPr>
              <a:spLocks noChangeShapeType="1"/>
            </p:cNvSpPr>
            <p:nvPr/>
          </p:nvSpPr>
          <p:spPr bwMode="auto">
            <a:xfrm>
              <a:off x="288" y="1344"/>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351" name="Line 40"/>
            <p:cNvSpPr>
              <a:spLocks noChangeShapeType="1"/>
            </p:cNvSpPr>
            <p:nvPr/>
          </p:nvSpPr>
          <p:spPr bwMode="auto">
            <a:xfrm>
              <a:off x="288" y="1488"/>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352" name="Line 41"/>
            <p:cNvSpPr>
              <a:spLocks noChangeShapeType="1"/>
            </p:cNvSpPr>
            <p:nvPr/>
          </p:nvSpPr>
          <p:spPr bwMode="auto">
            <a:xfrm>
              <a:off x="288" y="1632"/>
              <a:ext cx="5184" cy="0"/>
            </a:xfrm>
            <a:prstGeom prst="line">
              <a:avLst/>
            </a:prstGeom>
            <a:noFill/>
            <a:ln w="19050">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355" name="Text Box 44"/>
            <p:cNvSpPr txBox="1">
              <a:spLocks noChangeArrowheads="1"/>
            </p:cNvSpPr>
            <p:nvPr/>
          </p:nvSpPr>
          <p:spPr bwMode="auto">
            <a:xfrm>
              <a:off x="144" y="1238"/>
              <a:ext cx="187" cy="212"/>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600" b="1" dirty="0">
                  <a:solidFill>
                    <a:schemeClr val="bg1"/>
                  </a:solidFill>
                  <a:ea typeface="宋体" panose="02010600030101010101" pitchFamily="2" charset="-122"/>
                </a:rPr>
                <a:t>2</a:t>
              </a:r>
              <a:endParaRPr lang="es-CO" altLang="zh-CN" sz="1600" b="1" dirty="0">
                <a:solidFill>
                  <a:schemeClr val="bg1"/>
                </a:solidFill>
                <a:ea typeface="宋体" panose="02010600030101010101" pitchFamily="2" charset="-122"/>
              </a:endParaRPr>
            </a:p>
          </p:txBody>
        </p:sp>
        <p:sp>
          <p:nvSpPr>
            <p:cNvPr id="13356" name="Text Box 45"/>
            <p:cNvSpPr txBox="1">
              <a:spLocks noChangeArrowheads="1"/>
            </p:cNvSpPr>
            <p:nvPr/>
          </p:nvSpPr>
          <p:spPr bwMode="auto">
            <a:xfrm>
              <a:off x="154" y="1104"/>
              <a:ext cx="187" cy="212"/>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600" b="1" dirty="0">
                  <a:solidFill>
                    <a:schemeClr val="bg1"/>
                  </a:solidFill>
                  <a:ea typeface="宋体" panose="02010600030101010101" pitchFamily="2" charset="-122"/>
                </a:rPr>
                <a:t>3</a:t>
              </a:r>
              <a:endParaRPr lang="es-CO" altLang="zh-CN" sz="1600" b="1" dirty="0">
                <a:solidFill>
                  <a:schemeClr val="bg1"/>
                </a:solidFill>
                <a:ea typeface="宋体" panose="02010600030101010101" pitchFamily="2" charset="-122"/>
              </a:endParaRPr>
            </a:p>
          </p:txBody>
        </p:sp>
        <p:sp>
          <p:nvSpPr>
            <p:cNvPr id="13357" name="Text Box 46"/>
            <p:cNvSpPr txBox="1">
              <a:spLocks noChangeArrowheads="1"/>
            </p:cNvSpPr>
            <p:nvPr/>
          </p:nvSpPr>
          <p:spPr bwMode="auto">
            <a:xfrm>
              <a:off x="144" y="950"/>
              <a:ext cx="187" cy="212"/>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600" b="1" dirty="0">
                  <a:solidFill>
                    <a:schemeClr val="bg1"/>
                  </a:solidFill>
                  <a:ea typeface="宋体" panose="02010600030101010101" pitchFamily="2" charset="-122"/>
                </a:rPr>
                <a:t>4</a:t>
              </a:r>
              <a:endParaRPr lang="es-CO" altLang="zh-CN" sz="1600" b="1" dirty="0">
                <a:solidFill>
                  <a:schemeClr val="bg1"/>
                </a:solidFill>
                <a:ea typeface="宋体" panose="02010600030101010101" pitchFamily="2" charset="-122"/>
              </a:endParaRPr>
            </a:p>
          </p:txBody>
        </p:sp>
        <p:sp>
          <p:nvSpPr>
            <p:cNvPr id="13358" name="Text Box 47"/>
            <p:cNvSpPr txBox="1">
              <a:spLocks noChangeArrowheads="1"/>
            </p:cNvSpPr>
            <p:nvPr/>
          </p:nvSpPr>
          <p:spPr bwMode="auto">
            <a:xfrm>
              <a:off x="154" y="816"/>
              <a:ext cx="187" cy="212"/>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600" b="1" dirty="0">
                  <a:solidFill>
                    <a:schemeClr val="bg1"/>
                  </a:solidFill>
                  <a:ea typeface="宋体" panose="02010600030101010101" pitchFamily="2" charset="-122"/>
                </a:rPr>
                <a:t>5</a:t>
              </a:r>
              <a:endParaRPr lang="es-CO" altLang="zh-CN" sz="1600" b="1" dirty="0">
                <a:solidFill>
                  <a:schemeClr val="bg1"/>
                </a:solidFill>
                <a:ea typeface="宋体" panose="02010600030101010101" pitchFamily="2" charset="-122"/>
              </a:endParaRPr>
            </a:p>
          </p:txBody>
        </p:sp>
        <p:sp>
          <p:nvSpPr>
            <p:cNvPr id="13359" name="Text Box 48"/>
            <p:cNvSpPr txBox="1">
              <a:spLocks noChangeArrowheads="1"/>
            </p:cNvSpPr>
            <p:nvPr/>
          </p:nvSpPr>
          <p:spPr bwMode="auto">
            <a:xfrm>
              <a:off x="154" y="662"/>
              <a:ext cx="187" cy="212"/>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600" b="1" dirty="0">
                  <a:solidFill>
                    <a:schemeClr val="bg1"/>
                  </a:solidFill>
                  <a:ea typeface="宋体" panose="02010600030101010101" pitchFamily="2" charset="-122"/>
                </a:rPr>
                <a:t>6</a:t>
              </a:r>
              <a:endParaRPr lang="es-CO" altLang="zh-CN" sz="1600" b="1" dirty="0">
                <a:solidFill>
                  <a:schemeClr val="bg1"/>
                </a:solidFill>
                <a:ea typeface="宋体" panose="02010600030101010101" pitchFamily="2" charset="-122"/>
              </a:endParaRPr>
            </a:p>
          </p:txBody>
        </p:sp>
        <p:sp>
          <p:nvSpPr>
            <p:cNvPr id="13360" name="Text Box 49"/>
            <p:cNvSpPr txBox="1">
              <a:spLocks noChangeArrowheads="1"/>
            </p:cNvSpPr>
            <p:nvPr/>
          </p:nvSpPr>
          <p:spPr bwMode="auto">
            <a:xfrm>
              <a:off x="164" y="528"/>
              <a:ext cx="187" cy="212"/>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600" b="1" dirty="0">
                  <a:solidFill>
                    <a:schemeClr val="bg1"/>
                  </a:solidFill>
                  <a:ea typeface="宋体" panose="02010600030101010101" pitchFamily="2" charset="-122"/>
                </a:rPr>
                <a:t>7</a:t>
              </a:r>
              <a:endParaRPr lang="es-CO" altLang="zh-CN" sz="1600" b="1" dirty="0">
                <a:solidFill>
                  <a:schemeClr val="bg1"/>
                </a:solidFill>
                <a:ea typeface="宋体" panose="02010600030101010101" pitchFamily="2" charset="-122"/>
              </a:endParaRPr>
            </a:p>
          </p:txBody>
        </p:sp>
      </p:grpSp>
      <p:grpSp>
        <p:nvGrpSpPr>
          <p:cNvPr id="326706" name="Group 50"/>
          <p:cNvGrpSpPr>
            <a:grpSpLocks/>
          </p:cNvGrpSpPr>
          <p:nvPr/>
        </p:nvGrpSpPr>
        <p:grpSpPr bwMode="auto">
          <a:xfrm>
            <a:off x="3018747" y="2771373"/>
            <a:ext cx="5029200" cy="461963"/>
            <a:chOff x="1824" y="1680"/>
            <a:chExt cx="3168" cy="291"/>
          </a:xfrm>
        </p:grpSpPr>
        <p:sp>
          <p:nvSpPr>
            <p:cNvPr id="13343" name="Rectangle 51"/>
            <p:cNvSpPr>
              <a:spLocks noChangeArrowheads="1"/>
            </p:cNvSpPr>
            <p:nvPr/>
          </p:nvSpPr>
          <p:spPr bwMode="auto">
            <a:xfrm>
              <a:off x="4262" y="1680"/>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2</a:t>
              </a:r>
              <a:endParaRPr lang="es-CO" altLang="zh-CN" sz="2300" b="1" dirty="0">
                <a:solidFill>
                  <a:schemeClr val="bg1"/>
                </a:solidFill>
                <a:ea typeface="宋体" panose="02010600030101010101" pitchFamily="2" charset="-122"/>
              </a:endParaRPr>
            </a:p>
          </p:txBody>
        </p:sp>
        <p:sp>
          <p:nvSpPr>
            <p:cNvPr id="13344" name="Line 52"/>
            <p:cNvSpPr>
              <a:spLocks noChangeShapeType="1"/>
            </p:cNvSpPr>
            <p:nvPr/>
          </p:nvSpPr>
          <p:spPr bwMode="auto">
            <a:xfrm>
              <a:off x="1824" y="1824"/>
              <a:ext cx="2400"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326709" name="Group 53"/>
          <p:cNvGrpSpPr>
            <a:grpSpLocks/>
          </p:cNvGrpSpPr>
          <p:nvPr/>
        </p:nvGrpSpPr>
        <p:grpSpPr bwMode="auto">
          <a:xfrm>
            <a:off x="3018747" y="3233336"/>
            <a:ext cx="5029200" cy="461962"/>
            <a:chOff x="1824" y="1971"/>
            <a:chExt cx="3168" cy="291"/>
          </a:xfrm>
        </p:grpSpPr>
        <p:sp>
          <p:nvSpPr>
            <p:cNvPr id="13341" name="Rectangle 54"/>
            <p:cNvSpPr>
              <a:spLocks noChangeArrowheads="1"/>
            </p:cNvSpPr>
            <p:nvPr/>
          </p:nvSpPr>
          <p:spPr bwMode="auto">
            <a:xfrm>
              <a:off x="4262" y="1971"/>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5</a:t>
              </a:r>
              <a:endParaRPr lang="es-CO" altLang="zh-CN" sz="2300" b="1" dirty="0">
                <a:solidFill>
                  <a:schemeClr val="bg1"/>
                </a:solidFill>
                <a:ea typeface="宋体" panose="02010600030101010101" pitchFamily="2" charset="-122"/>
              </a:endParaRPr>
            </a:p>
          </p:txBody>
        </p:sp>
        <p:sp>
          <p:nvSpPr>
            <p:cNvPr id="13342" name="Line 55"/>
            <p:cNvSpPr>
              <a:spLocks noChangeShapeType="1"/>
            </p:cNvSpPr>
            <p:nvPr/>
          </p:nvSpPr>
          <p:spPr bwMode="auto">
            <a:xfrm>
              <a:off x="1824" y="2112"/>
              <a:ext cx="2400"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326712" name="Group 56"/>
          <p:cNvGrpSpPr>
            <a:grpSpLocks/>
          </p:cNvGrpSpPr>
          <p:nvPr/>
        </p:nvGrpSpPr>
        <p:grpSpPr bwMode="auto">
          <a:xfrm>
            <a:off x="3018747" y="3690536"/>
            <a:ext cx="5029200" cy="461962"/>
            <a:chOff x="1824" y="2259"/>
            <a:chExt cx="3168" cy="291"/>
          </a:xfrm>
        </p:grpSpPr>
        <p:sp>
          <p:nvSpPr>
            <p:cNvPr id="13339" name="Rectangle 57"/>
            <p:cNvSpPr>
              <a:spLocks noChangeArrowheads="1"/>
            </p:cNvSpPr>
            <p:nvPr/>
          </p:nvSpPr>
          <p:spPr bwMode="auto">
            <a:xfrm>
              <a:off x="4262" y="2259"/>
              <a:ext cx="730" cy="291"/>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zh-CN" sz="2300" b="1" dirty="0">
                  <a:solidFill>
                    <a:schemeClr val="bg1"/>
                  </a:solidFill>
                  <a:ea typeface="宋体" panose="02010600030101010101" pitchFamily="2" charset="-122"/>
                </a:rPr>
                <a:t>2</a:t>
              </a:r>
              <a:endParaRPr lang="es-CO" altLang="zh-CN" sz="2300" b="1" dirty="0">
                <a:solidFill>
                  <a:schemeClr val="bg1"/>
                </a:solidFill>
                <a:ea typeface="宋体" panose="02010600030101010101" pitchFamily="2" charset="-122"/>
              </a:endParaRPr>
            </a:p>
          </p:txBody>
        </p:sp>
        <p:sp>
          <p:nvSpPr>
            <p:cNvPr id="13340" name="Line 58"/>
            <p:cNvSpPr>
              <a:spLocks noChangeShapeType="1"/>
            </p:cNvSpPr>
            <p:nvPr/>
          </p:nvSpPr>
          <p:spPr bwMode="auto">
            <a:xfrm>
              <a:off x="1824" y="2400"/>
              <a:ext cx="2400"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326715" name="Group 59"/>
          <p:cNvGrpSpPr>
            <a:grpSpLocks/>
          </p:cNvGrpSpPr>
          <p:nvPr/>
        </p:nvGrpSpPr>
        <p:grpSpPr bwMode="auto">
          <a:xfrm>
            <a:off x="2119749" y="3990573"/>
            <a:ext cx="3429000" cy="2119313"/>
            <a:chOff x="1776" y="2448"/>
            <a:chExt cx="2160" cy="1335"/>
          </a:xfrm>
        </p:grpSpPr>
        <p:sp>
          <p:nvSpPr>
            <p:cNvPr id="13338" name="Text Box 69"/>
            <p:cNvSpPr txBox="1">
              <a:spLocks noChangeArrowheads="1"/>
            </p:cNvSpPr>
            <p:nvPr/>
          </p:nvSpPr>
          <p:spPr bwMode="auto">
            <a:xfrm>
              <a:off x="3600" y="2832"/>
              <a:ext cx="300" cy="27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dirty="0">
                  <a:solidFill>
                    <a:schemeClr val="bg1"/>
                  </a:solidFill>
                  <a:ea typeface="宋体" panose="02010600030101010101" pitchFamily="2" charset="-122"/>
                </a:rPr>
                <a:t>…</a:t>
              </a:r>
              <a:endParaRPr lang="es-CO" altLang="zh-CN" sz="2300" b="1" dirty="0">
                <a:solidFill>
                  <a:schemeClr val="bg1"/>
                </a:solidFill>
                <a:ea typeface="宋体" panose="02010600030101010101" pitchFamily="2" charset="-122"/>
              </a:endParaRPr>
            </a:p>
          </p:txBody>
        </p:sp>
        <p:sp>
          <p:nvSpPr>
            <p:cNvPr id="13329" name="Freeform 60"/>
            <p:cNvSpPr>
              <a:spLocks/>
            </p:cNvSpPr>
            <p:nvPr/>
          </p:nvSpPr>
          <p:spPr bwMode="auto">
            <a:xfrm>
              <a:off x="2112" y="2448"/>
              <a:ext cx="1488" cy="864"/>
            </a:xfrm>
            <a:custGeom>
              <a:avLst/>
              <a:gdLst>
                <a:gd name="T0" fmla="*/ 0 w 1488"/>
                <a:gd name="T1" fmla="*/ 432 h 1152"/>
                <a:gd name="T2" fmla="*/ 576 w 1488"/>
                <a:gd name="T3" fmla="*/ 0 h 1152"/>
                <a:gd name="T4" fmla="*/ 1488 w 1488"/>
                <a:gd name="T5" fmla="*/ 0 h 1152"/>
                <a:gd name="T6" fmla="*/ 1488 w 1488"/>
                <a:gd name="T7" fmla="*/ 864 h 1152"/>
                <a:gd name="T8" fmla="*/ 576 w 1488"/>
                <a:gd name="T9" fmla="*/ 864 h 1152"/>
                <a:gd name="T10" fmla="*/ 0 w 1488"/>
                <a:gd name="T11" fmla="*/ 432 h 11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88" h="1152">
                  <a:moveTo>
                    <a:pt x="0" y="576"/>
                  </a:moveTo>
                  <a:lnTo>
                    <a:pt x="576" y="0"/>
                  </a:lnTo>
                  <a:lnTo>
                    <a:pt x="1488" y="0"/>
                  </a:lnTo>
                  <a:lnTo>
                    <a:pt x="1488" y="1152"/>
                  </a:lnTo>
                  <a:lnTo>
                    <a:pt x="576" y="1152"/>
                  </a:lnTo>
                  <a:lnTo>
                    <a:pt x="0" y="576"/>
                  </a:lnTo>
                  <a:close/>
                </a:path>
              </a:pathLst>
            </a:custGeom>
            <a:noFill/>
            <a:ln w="19050" cap="flat" cmpd="sng">
              <a:solidFill>
                <a:srgbClr val="002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30" name="Text Box 61"/>
            <p:cNvSpPr txBox="1">
              <a:spLocks noChangeArrowheads="1"/>
            </p:cNvSpPr>
            <p:nvPr/>
          </p:nvSpPr>
          <p:spPr bwMode="auto">
            <a:xfrm>
              <a:off x="2755" y="2707"/>
              <a:ext cx="557" cy="365"/>
            </a:xfrm>
            <a:prstGeom prst="rect">
              <a:avLst/>
            </a:prstGeom>
            <a:noFill/>
            <a:ln w="19050">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3200" b="1" dirty="0">
                  <a:solidFill>
                    <a:schemeClr val="bg1"/>
                  </a:solidFill>
                  <a:ea typeface="宋体" panose="02010600030101010101" pitchFamily="2" charset="-122"/>
                </a:rPr>
                <a:t>A/D</a:t>
              </a:r>
              <a:endParaRPr lang="es-CO" altLang="zh-CN" sz="3200" b="1" dirty="0">
                <a:solidFill>
                  <a:schemeClr val="bg1"/>
                </a:solidFill>
                <a:ea typeface="宋体" panose="02010600030101010101" pitchFamily="2" charset="-122"/>
              </a:endParaRPr>
            </a:p>
          </p:txBody>
        </p:sp>
        <p:sp>
          <p:nvSpPr>
            <p:cNvPr id="13331" name="Text Box 62"/>
            <p:cNvSpPr txBox="1">
              <a:spLocks noChangeArrowheads="1"/>
            </p:cNvSpPr>
            <p:nvPr/>
          </p:nvSpPr>
          <p:spPr bwMode="auto">
            <a:xfrm>
              <a:off x="3007" y="3504"/>
              <a:ext cx="116" cy="27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CO" altLang="zh-CN" sz="2300" b="1">
                <a:ea typeface="宋体" panose="02010600030101010101" pitchFamily="2" charset="-122"/>
              </a:endParaRPr>
            </a:p>
          </p:txBody>
        </p:sp>
        <p:sp>
          <p:nvSpPr>
            <p:cNvPr id="13332" name="Line 63"/>
            <p:cNvSpPr>
              <a:spLocks noChangeShapeType="1"/>
            </p:cNvSpPr>
            <p:nvPr/>
          </p:nvSpPr>
          <p:spPr bwMode="auto">
            <a:xfrm>
              <a:off x="1776" y="2880"/>
              <a:ext cx="336"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333" name="Line 64"/>
            <p:cNvSpPr>
              <a:spLocks noChangeShapeType="1"/>
            </p:cNvSpPr>
            <p:nvPr/>
          </p:nvSpPr>
          <p:spPr bwMode="auto">
            <a:xfrm>
              <a:off x="3600" y="2592"/>
              <a:ext cx="336"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334" name="Line 65"/>
            <p:cNvSpPr>
              <a:spLocks noChangeShapeType="1"/>
            </p:cNvSpPr>
            <p:nvPr/>
          </p:nvSpPr>
          <p:spPr bwMode="auto">
            <a:xfrm>
              <a:off x="3600" y="2688"/>
              <a:ext cx="336"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335" name="Line 66"/>
            <p:cNvSpPr>
              <a:spLocks noChangeShapeType="1"/>
            </p:cNvSpPr>
            <p:nvPr/>
          </p:nvSpPr>
          <p:spPr bwMode="auto">
            <a:xfrm>
              <a:off x="3600" y="2784"/>
              <a:ext cx="336"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336" name="Line 67"/>
            <p:cNvSpPr>
              <a:spLocks noChangeShapeType="1"/>
            </p:cNvSpPr>
            <p:nvPr/>
          </p:nvSpPr>
          <p:spPr bwMode="auto">
            <a:xfrm>
              <a:off x="3600" y="2880"/>
              <a:ext cx="336"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337" name="Line 68"/>
            <p:cNvSpPr>
              <a:spLocks noChangeShapeType="1"/>
            </p:cNvSpPr>
            <p:nvPr/>
          </p:nvSpPr>
          <p:spPr bwMode="auto">
            <a:xfrm>
              <a:off x="3600" y="3168"/>
              <a:ext cx="336"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6</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4" name="标题 3"/>
          <p:cNvSpPr>
            <a:spLocks noGrp="1"/>
          </p:cNvSpPr>
          <p:nvPr>
            <p:ph type="title"/>
          </p:nvPr>
        </p:nvSpPr>
        <p:spPr>
          <a:xfrm>
            <a:off x="675593" y="140229"/>
            <a:ext cx="7772400" cy="654050"/>
          </a:xfrm>
        </p:spPr>
        <p:txBody>
          <a:bodyPr/>
          <a:lstStyle/>
          <a:p>
            <a:pPr algn="r"/>
            <a:r>
              <a:rPr lang="zh-CN" altLang="en-US" dirty="0">
                <a:solidFill>
                  <a:srgbClr val="0000FF"/>
                </a:solidFill>
                <a:latin typeface="隶书" panose="02010509060101010101" pitchFamily="49" charset="-122"/>
                <a:ea typeface="隶书" panose="02010509060101010101" pitchFamily="49" charset="-122"/>
              </a:rPr>
              <a:t>幅度量化</a:t>
            </a:r>
            <a:endParaRPr lang="zh-CN" altLang="en-US" dirty="0"/>
          </a:p>
        </p:txBody>
      </p:sp>
    </p:spTree>
    <p:extLst>
      <p:ext uri="{BB962C8B-B14F-4D97-AF65-F5344CB8AC3E}">
        <p14:creationId xmlns:p14="http://schemas.microsoft.com/office/powerpoint/2010/main" val="79666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6"/>
          <p:cNvSpPr>
            <a:spLocks noChangeArrowheads="1"/>
          </p:cNvSpPr>
          <p:nvPr/>
        </p:nvSpPr>
        <p:spPr bwMode="auto">
          <a:xfrm>
            <a:off x="1476375" y="3248025"/>
            <a:ext cx="252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000" b="1" dirty="0">
                <a:solidFill>
                  <a:srgbClr val="000000"/>
                </a:solidFill>
                <a:latin typeface="Tahoma" pitchFamily="34" charset="0"/>
              </a:rPr>
              <a:t>原始模拟信号</a:t>
            </a:r>
          </a:p>
        </p:txBody>
      </p:sp>
      <p:sp>
        <p:nvSpPr>
          <p:cNvPr id="12291" name="标题 9"/>
          <p:cNvSpPr>
            <a:spLocks noGrp="1"/>
          </p:cNvSpPr>
          <p:nvPr>
            <p:ph type="title" sz="quarter" idx="4294967295"/>
          </p:nvPr>
        </p:nvSpPr>
        <p:spPr/>
        <p:txBody>
          <a:bodyPr/>
          <a:lstStyle/>
          <a:p>
            <a:r>
              <a:rPr lang="zh-CN" altLang="en-US" sz="3800" b="1" dirty="0"/>
              <a:t>采样的概念</a:t>
            </a:r>
          </a:p>
        </p:txBody>
      </p:sp>
      <p:pic>
        <p:nvPicPr>
          <p:cNvPr id="105497"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196975"/>
            <a:ext cx="3716338"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214438"/>
            <a:ext cx="3743325"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矩形 2"/>
          <p:cNvSpPr>
            <a:spLocks noChangeArrowheads="1"/>
          </p:cNvSpPr>
          <p:nvPr/>
        </p:nvSpPr>
        <p:spPr bwMode="auto">
          <a:xfrm>
            <a:off x="4138613" y="2852738"/>
            <a:ext cx="355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800">
                <a:solidFill>
                  <a:srgbClr val="000000"/>
                </a:solidFill>
              </a:rPr>
              <a:t>时间</a:t>
            </a:r>
          </a:p>
        </p:txBody>
      </p:sp>
      <p:sp>
        <p:nvSpPr>
          <p:cNvPr id="12301" name="矩形 12"/>
          <p:cNvSpPr>
            <a:spLocks noChangeArrowheads="1"/>
          </p:cNvSpPr>
          <p:nvPr/>
        </p:nvSpPr>
        <p:spPr bwMode="auto">
          <a:xfrm>
            <a:off x="463550" y="931863"/>
            <a:ext cx="355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800">
                <a:solidFill>
                  <a:srgbClr val="000000"/>
                </a:solidFill>
              </a:rPr>
              <a:t>幅度</a:t>
            </a:r>
          </a:p>
        </p:txBody>
      </p:sp>
    </p:spTree>
    <p:custDataLst>
      <p:tags r:id="rId1"/>
    </p:custDataLst>
    <p:extLst>
      <p:ext uri="{BB962C8B-B14F-4D97-AF65-F5344CB8AC3E}">
        <p14:creationId xmlns:p14="http://schemas.microsoft.com/office/powerpoint/2010/main" val="54653511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504"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238" y="1196975"/>
            <a:ext cx="3743325"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标题 9"/>
          <p:cNvSpPr>
            <a:spLocks noGrp="1"/>
          </p:cNvSpPr>
          <p:nvPr>
            <p:ph type="title" sz="quarter" idx="4294967295"/>
          </p:nvPr>
        </p:nvSpPr>
        <p:spPr/>
        <p:txBody>
          <a:bodyPr/>
          <a:lstStyle/>
          <a:p>
            <a:r>
              <a:rPr lang="zh-CN" altLang="en-US" sz="3800" b="1" dirty="0"/>
              <a:t>采样的概念</a:t>
            </a:r>
          </a:p>
        </p:txBody>
      </p:sp>
      <p:sp>
        <p:nvSpPr>
          <p:cNvPr id="12292" name="灯片编号占位符 8"/>
          <p:cNvSpPr txBox="1">
            <a:spLocks noGrp="1"/>
          </p:cNvSpPr>
          <p:nvPr/>
        </p:nvSpPr>
        <p:spPr bwMode="auto">
          <a:xfrm>
            <a:off x="6553200" y="621188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algn="r" eaLnBrk="1" hangingPunct="1">
              <a:spcBef>
                <a:spcPct val="0"/>
              </a:spcBef>
              <a:buClrTx/>
              <a:buSzTx/>
              <a:buFontTx/>
              <a:buNone/>
            </a:pPr>
            <a:fld id="{1A4739A1-310B-45E6-A7C9-B993FADF46A4}" type="slidenum">
              <a:rPr lang="en-US" altLang="zh-CN" sz="1200" smtClean="0">
                <a:solidFill>
                  <a:srgbClr val="000000"/>
                </a:solidFill>
                <a:latin typeface="Garamond" pitchFamily="18" charset="0"/>
              </a:rPr>
              <a:pPr algn="r" eaLnBrk="1" hangingPunct="1">
                <a:spcBef>
                  <a:spcPct val="0"/>
                </a:spcBef>
                <a:buClrTx/>
                <a:buSzTx/>
                <a:buFontTx/>
                <a:buNone/>
              </a:pPr>
              <a:t>8</a:t>
            </a:fld>
            <a:endParaRPr lang="en-US" altLang="zh-CN" sz="1200">
              <a:solidFill>
                <a:srgbClr val="000000"/>
              </a:solidFill>
              <a:latin typeface="Garamond" pitchFamily="18" charset="0"/>
            </a:endParaRPr>
          </a:p>
        </p:txBody>
      </p:sp>
      <p:sp>
        <p:nvSpPr>
          <p:cNvPr id="1031" name="Rectangle 7"/>
          <p:cNvSpPr>
            <a:spLocks noChangeArrowheads="1"/>
          </p:cNvSpPr>
          <p:nvPr/>
        </p:nvSpPr>
        <p:spPr bwMode="auto">
          <a:xfrm>
            <a:off x="1492250" y="3241675"/>
            <a:ext cx="238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000" b="1">
                <a:solidFill>
                  <a:srgbClr val="000000"/>
                </a:solidFill>
                <a:latin typeface="Tahoma" pitchFamily="34" charset="0"/>
              </a:rPr>
              <a:t>抽样后的信号</a:t>
            </a:r>
            <a:r>
              <a:rPr lang="en-US" altLang="zh-CN" sz="2000" b="1">
                <a:solidFill>
                  <a:srgbClr val="000000"/>
                </a:solidFill>
                <a:latin typeface="Tahoma" pitchFamily="34" charset="0"/>
              </a:rPr>
              <a:t>A</a:t>
            </a:r>
          </a:p>
        </p:txBody>
      </p:sp>
      <p:sp>
        <p:nvSpPr>
          <p:cNvPr id="2" name="Rectangle 7"/>
          <p:cNvSpPr>
            <a:spLocks noChangeArrowheads="1"/>
          </p:cNvSpPr>
          <p:nvPr/>
        </p:nvSpPr>
        <p:spPr bwMode="auto">
          <a:xfrm>
            <a:off x="5564188" y="3141663"/>
            <a:ext cx="2603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000" b="1" dirty="0">
                <a:solidFill>
                  <a:srgbClr val="000000"/>
                </a:solidFill>
                <a:latin typeface="Tahoma" pitchFamily="34" charset="0"/>
              </a:rPr>
              <a:t>采样后的信号</a:t>
            </a:r>
            <a:r>
              <a:rPr lang="en-US" altLang="zh-CN" sz="2000" b="1" dirty="0">
                <a:solidFill>
                  <a:srgbClr val="000000"/>
                </a:solidFill>
                <a:latin typeface="Tahoma" pitchFamily="34" charset="0"/>
              </a:rPr>
              <a:t>B</a:t>
            </a:r>
          </a:p>
        </p:txBody>
      </p:sp>
      <p:pic>
        <p:nvPicPr>
          <p:cNvPr id="105497"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 y="1196975"/>
            <a:ext cx="3716338"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
          <p:cNvSpPr txBox="1">
            <a:spLocks noChangeArrowheads="1"/>
          </p:cNvSpPr>
          <p:nvPr/>
        </p:nvSpPr>
        <p:spPr>
          <a:xfrm>
            <a:off x="395288" y="3632200"/>
            <a:ext cx="8134350" cy="2676525"/>
          </a:xfrm>
          <a:prstGeom prst="rect">
            <a:avLst/>
          </a:prstGeom>
          <a:noFill/>
        </p:spPr>
        <p:txBody>
          <a:bodyPr>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eaLnBrk="1" hangingPunct="1">
              <a:lnSpc>
                <a:spcPct val="140000"/>
              </a:lnSpc>
              <a:spcBef>
                <a:spcPct val="0"/>
              </a:spcBef>
              <a:buClr>
                <a:srgbClr val="CC9900"/>
              </a:buClr>
              <a:buFont typeface="Wingdings" pitchFamily="2" charset="2"/>
              <a:buNone/>
              <a:defRPr/>
            </a:pPr>
            <a:r>
              <a:rPr lang="zh-CN" altLang="en-US" b="1" kern="0" dirty="0">
                <a:solidFill>
                  <a:srgbClr val="000000"/>
                </a:solidFill>
              </a:rPr>
              <a:t>抽样的时间间隔称为</a:t>
            </a:r>
            <a:r>
              <a:rPr lang="zh-CN" altLang="en-US" b="1" kern="0" dirty="0">
                <a:solidFill>
                  <a:srgbClr val="CC0000"/>
                </a:solidFill>
              </a:rPr>
              <a:t>采样周期 </a:t>
            </a:r>
            <a:r>
              <a:rPr lang="en-US" altLang="zh-CN" b="1" i="1" kern="0" dirty="0" err="1">
                <a:solidFill>
                  <a:srgbClr val="000000"/>
                </a:solidFill>
                <a:latin typeface="Times New Roman" pitchFamily="18" charset="0"/>
              </a:rPr>
              <a:t>T</a:t>
            </a:r>
            <a:r>
              <a:rPr lang="en-US" altLang="zh-CN" sz="1500" b="1" i="1" kern="0" dirty="0" err="1">
                <a:solidFill>
                  <a:srgbClr val="000000"/>
                </a:solidFill>
                <a:latin typeface="Times New Roman" pitchFamily="18" charset="0"/>
              </a:rPr>
              <a:t>s</a:t>
            </a:r>
            <a:r>
              <a:rPr lang="zh-CN" altLang="en-US" b="1" kern="0" dirty="0">
                <a:solidFill>
                  <a:srgbClr val="000000"/>
                </a:solidFill>
              </a:rPr>
              <a:t>，其倒数称为</a:t>
            </a:r>
            <a:r>
              <a:rPr lang="zh-CN" altLang="en-US" b="1" kern="0" dirty="0">
                <a:solidFill>
                  <a:srgbClr val="CC0000"/>
                </a:solidFill>
              </a:rPr>
              <a:t>采样频率 </a:t>
            </a:r>
            <a:r>
              <a:rPr lang="en-US" altLang="zh-CN" b="1" i="1" kern="0" dirty="0">
                <a:solidFill>
                  <a:srgbClr val="000000"/>
                </a:solidFill>
                <a:latin typeface="Times New Roman" pitchFamily="18" charset="0"/>
              </a:rPr>
              <a:t>f</a:t>
            </a:r>
            <a:r>
              <a:rPr lang="en-US" altLang="zh-CN" sz="1500" b="1" i="1" kern="0" dirty="0">
                <a:solidFill>
                  <a:srgbClr val="000000"/>
                </a:solidFill>
                <a:latin typeface="Times New Roman" pitchFamily="18" charset="0"/>
              </a:rPr>
              <a:t>s</a:t>
            </a:r>
            <a:r>
              <a:rPr lang="en-US" altLang="zh-CN" b="1" kern="0" dirty="0">
                <a:solidFill>
                  <a:srgbClr val="000000"/>
                </a:solidFill>
                <a:latin typeface="Times New Roman" pitchFamily="18" charset="0"/>
              </a:rPr>
              <a:t> =1 / </a:t>
            </a:r>
            <a:r>
              <a:rPr lang="en-US" altLang="zh-CN" b="1" i="1" kern="0" dirty="0" err="1">
                <a:solidFill>
                  <a:srgbClr val="000000"/>
                </a:solidFill>
                <a:latin typeface="Times New Roman" pitchFamily="18" charset="0"/>
              </a:rPr>
              <a:t>T</a:t>
            </a:r>
            <a:r>
              <a:rPr lang="en-US" altLang="zh-CN" sz="1500" b="1" i="1" kern="0" dirty="0" err="1">
                <a:solidFill>
                  <a:srgbClr val="000000"/>
                </a:solidFill>
                <a:latin typeface="Times New Roman" pitchFamily="18" charset="0"/>
              </a:rPr>
              <a:t>s</a:t>
            </a:r>
            <a:r>
              <a:rPr lang="en-US" altLang="zh-CN" b="1" kern="0" dirty="0">
                <a:solidFill>
                  <a:srgbClr val="000000"/>
                </a:solidFill>
              </a:rPr>
              <a:t> </a:t>
            </a:r>
            <a:r>
              <a:rPr lang="zh-CN" altLang="en-US" sz="2600" kern="0" dirty="0">
                <a:solidFill>
                  <a:srgbClr val="000000"/>
                </a:solidFill>
              </a:rPr>
              <a:t>。</a:t>
            </a:r>
          </a:p>
          <a:p>
            <a:pPr marL="0" indent="0" eaLnBrk="1" hangingPunct="1">
              <a:lnSpc>
                <a:spcPct val="140000"/>
              </a:lnSpc>
              <a:spcBef>
                <a:spcPct val="0"/>
              </a:spcBef>
              <a:buClr>
                <a:srgbClr val="CC9900"/>
              </a:buClr>
              <a:buFont typeface="Wingdings" pitchFamily="2" charset="2"/>
              <a:buNone/>
              <a:defRPr/>
            </a:pPr>
            <a:r>
              <a:rPr lang="zh-CN" altLang="en-US" b="1" kern="0" dirty="0">
                <a:solidFill>
                  <a:srgbClr val="000000"/>
                </a:solidFill>
              </a:rPr>
              <a:t>       </a:t>
            </a:r>
            <a:r>
              <a:rPr lang="el-GR" altLang="zh-CN" b="1" i="1" kern="0" dirty="0">
                <a:solidFill>
                  <a:srgbClr val="000000"/>
                </a:solidFill>
                <a:latin typeface="Times New Roman" pitchFamily="18" charset="0"/>
                <a:cs typeface="Arial" charset="0"/>
              </a:rPr>
              <a:t>ω</a:t>
            </a:r>
            <a:r>
              <a:rPr lang="en-US" altLang="zh-CN" sz="1500" b="1" i="1" kern="0" dirty="0">
                <a:solidFill>
                  <a:srgbClr val="000000"/>
                </a:solidFill>
                <a:latin typeface="Times New Roman" pitchFamily="18" charset="0"/>
              </a:rPr>
              <a:t>s</a:t>
            </a:r>
            <a:r>
              <a:rPr lang="en-US" altLang="zh-CN" b="1" kern="0" dirty="0">
                <a:solidFill>
                  <a:srgbClr val="000000"/>
                </a:solidFill>
                <a:latin typeface="Times New Roman" pitchFamily="18" charset="0"/>
              </a:rPr>
              <a:t> = 2</a:t>
            </a:r>
            <a:r>
              <a:rPr lang="el-GR" altLang="zh-CN" b="1" kern="0" dirty="0">
                <a:solidFill>
                  <a:srgbClr val="000000"/>
                </a:solidFill>
                <a:latin typeface="Times New Roman" pitchFamily="18" charset="0"/>
                <a:cs typeface="Times New Roman" pitchFamily="18" charset="0"/>
              </a:rPr>
              <a:t>π</a:t>
            </a:r>
            <a:r>
              <a:rPr lang="en-US" altLang="zh-CN" b="1" kern="0" dirty="0">
                <a:solidFill>
                  <a:srgbClr val="000000"/>
                </a:solidFill>
                <a:latin typeface="Times New Roman" pitchFamily="18" charset="0"/>
                <a:cs typeface="Times New Roman" pitchFamily="18" charset="0"/>
              </a:rPr>
              <a:t>/ </a:t>
            </a:r>
            <a:r>
              <a:rPr lang="en-US" altLang="zh-CN" b="1" i="1" kern="0" dirty="0" err="1">
                <a:solidFill>
                  <a:srgbClr val="000000"/>
                </a:solidFill>
                <a:latin typeface="Times New Roman" pitchFamily="18" charset="0"/>
              </a:rPr>
              <a:t>T</a:t>
            </a:r>
            <a:r>
              <a:rPr lang="en-US" altLang="zh-CN" sz="1500" b="1" i="1" kern="0" dirty="0" err="1">
                <a:solidFill>
                  <a:srgbClr val="000000"/>
                </a:solidFill>
                <a:latin typeface="Times New Roman" pitchFamily="18" charset="0"/>
              </a:rPr>
              <a:t>s</a:t>
            </a:r>
            <a:r>
              <a:rPr lang="en-US" altLang="zh-CN" b="1" kern="0" dirty="0">
                <a:solidFill>
                  <a:srgbClr val="000000"/>
                </a:solidFill>
              </a:rPr>
              <a:t> </a:t>
            </a:r>
            <a:r>
              <a:rPr lang="zh-CN" altLang="en-US" b="1" kern="0" dirty="0">
                <a:solidFill>
                  <a:srgbClr val="000000"/>
                </a:solidFill>
              </a:rPr>
              <a:t>称为采样角频率。</a:t>
            </a:r>
          </a:p>
          <a:p>
            <a:pPr marL="0" indent="0" eaLnBrk="1" hangingPunct="1">
              <a:lnSpc>
                <a:spcPct val="140000"/>
              </a:lnSpc>
              <a:spcBef>
                <a:spcPct val="0"/>
              </a:spcBef>
              <a:buClr>
                <a:srgbClr val="CC9900"/>
              </a:buClr>
              <a:buFont typeface="Wingdings" pitchFamily="2" charset="2"/>
              <a:buNone/>
              <a:defRPr/>
            </a:pPr>
            <a:r>
              <a:rPr lang="zh-CN" altLang="en-US" b="1" kern="0" dirty="0">
                <a:solidFill>
                  <a:srgbClr val="000000"/>
                </a:solidFill>
              </a:rPr>
              <a:t>        </a:t>
            </a:r>
            <a:r>
              <a:rPr lang="zh-CN" altLang="en-US" sz="2400" kern="0" dirty="0">
                <a:solidFill>
                  <a:srgbClr val="000000"/>
                </a:solidFill>
              </a:rPr>
              <a:t>注：在不发生混淆的情况下，</a:t>
            </a:r>
            <a:r>
              <a:rPr lang="el-GR" altLang="zh-CN" sz="2400" i="1" kern="0" dirty="0">
                <a:solidFill>
                  <a:srgbClr val="000000"/>
                </a:solidFill>
                <a:latin typeface="Times New Roman" pitchFamily="18" charset="0"/>
                <a:cs typeface="Arial" charset="0"/>
              </a:rPr>
              <a:t>ω</a:t>
            </a:r>
            <a:r>
              <a:rPr lang="en-US" altLang="zh-CN" sz="1500" b="1" i="1" kern="0" dirty="0">
                <a:solidFill>
                  <a:srgbClr val="000000"/>
                </a:solidFill>
                <a:latin typeface="Times New Roman" pitchFamily="18" charset="0"/>
              </a:rPr>
              <a:t>s</a:t>
            </a:r>
            <a:r>
              <a:rPr lang="zh-CN" altLang="en-US" sz="2400" kern="0" dirty="0">
                <a:solidFill>
                  <a:srgbClr val="000000"/>
                </a:solidFill>
              </a:rPr>
              <a:t>可</a:t>
            </a:r>
            <a:r>
              <a:rPr lang="zh-CN" altLang="en-US" sz="2400" kern="0">
                <a:solidFill>
                  <a:srgbClr val="000000"/>
                </a:solidFill>
              </a:rPr>
              <a:t>简称为采样频率</a:t>
            </a:r>
            <a:r>
              <a:rPr lang="zh-CN" altLang="en-US" sz="2400" kern="0" dirty="0">
                <a:solidFill>
                  <a:srgbClr val="000000"/>
                </a:solidFill>
              </a:rPr>
              <a:t>。</a:t>
            </a:r>
            <a:endParaRPr lang="zh-CN" altLang="el-GR" sz="2400" kern="0" dirty="0">
              <a:solidFill>
                <a:srgbClr val="000000"/>
              </a:solidFill>
            </a:endParaRPr>
          </a:p>
        </p:txBody>
      </p:sp>
      <p:sp>
        <p:nvSpPr>
          <p:cNvPr id="12299" name="矩形 2"/>
          <p:cNvSpPr>
            <a:spLocks noChangeArrowheads="1"/>
          </p:cNvSpPr>
          <p:nvPr/>
        </p:nvSpPr>
        <p:spPr bwMode="auto">
          <a:xfrm>
            <a:off x="4138613" y="2852738"/>
            <a:ext cx="355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800">
                <a:solidFill>
                  <a:srgbClr val="000000"/>
                </a:solidFill>
              </a:rPr>
              <a:t>时间</a:t>
            </a:r>
          </a:p>
        </p:txBody>
      </p:sp>
      <p:sp>
        <p:nvSpPr>
          <p:cNvPr id="12" name="矩形 11"/>
          <p:cNvSpPr>
            <a:spLocks noChangeArrowheads="1"/>
          </p:cNvSpPr>
          <p:nvPr/>
        </p:nvSpPr>
        <p:spPr bwMode="auto">
          <a:xfrm>
            <a:off x="8351838" y="2852738"/>
            <a:ext cx="355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800">
                <a:solidFill>
                  <a:srgbClr val="000000"/>
                </a:solidFill>
              </a:rPr>
              <a:t>时间</a:t>
            </a:r>
          </a:p>
        </p:txBody>
      </p:sp>
      <p:sp>
        <p:nvSpPr>
          <p:cNvPr id="12301" name="矩形 12"/>
          <p:cNvSpPr>
            <a:spLocks noChangeArrowheads="1"/>
          </p:cNvSpPr>
          <p:nvPr/>
        </p:nvSpPr>
        <p:spPr bwMode="auto">
          <a:xfrm>
            <a:off x="463550" y="931863"/>
            <a:ext cx="355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800">
                <a:solidFill>
                  <a:srgbClr val="000000"/>
                </a:solidFill>
              </a:rPr>
              <a:t>幅度</a:t>
            </a:r>
          </a:p>
        </p:txBody>
      </p:sp>
      <p:sp>
        <p:nvSpPr>
          <p:cNvPr id="14" name="矩形 13"/>
          <p:cNvSpPr>
            <a:spLocks noChangeArrowheads="1"/>
          </p:cNvSpPr>
          <p:nvPr/>
        </p:nvSpPr>
        <p:spPr bwMode="auto">
          <a:xfrm>
            <a:off x="4503738" y="979488"/>
            <a:ext cx="355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800">
                <a:solidFill>
                  <a:srgbClr val="000000"/>
                </a:solidFill>
              </a:rPr>
              <a:t>幅度</a:t>
            </a:r>
          </a:p>
        </p:txBody>
      </p:sp>
    </p:spTree>
    <p:custDataLst>
      <p:tags r:id="rId1"/>
    </p:custDataLst>
    <p:extLst>
      <p:ext uri="{BB962C8B-B14F-4D97-AF65-F5344CB8AC3E}">
        <p14:creationId xmlns:p14="http://schemas.microsoft.com/office/powerpoint/2010/main" val="64883476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0755" name="Group 3"/>
          <p:cNvGrpSpPr>
            <a:grpSpLocks/>
          </p:cNvGrpSpPr>
          <p:nvPr/>
        </p:nvGrpSpPr>
        <p:grpSpPr bwMode="auto">
          <a:xfrm>
            <a:off x="685800" y="1066800"/>
            <a:ext cx="8158163" cy="1866900"/>
            <a:chOff x="432" y="672"/>
            <a:chExt cx="5139" cy="1176"/>
          </a:xfrm>
        </p:grpSpPr>
        <p:sp>
          <p:nvSpPr>
            <p:cNvPr id="19494" name="Line 4"/>
            <p:cNvSpPr>
              <a:spLocks noChangeShapeType="1"/>
            </p:cNvSpPr>
            <p:nvPr/>
          </p:nvSpPr>
          <p:spPr bwMode="auto">
            <a:xfrm>
              <a:off x="438" y="716"/>
              <a:ext cx="0" cy="1132"/>
            </a:xfrm>
            <a:prstGeom prst="line">
              <a:avLst/>
            </a:prstGeom>
            <a:noFill/>
            <a:ln w="19050">
              <a:solidFill>
                <a:srgbClr val="00206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95" name="Line 5"/>
            <p:cNvSpPr>
              <a:spLocks noChangeShapeType="1"/>
            </p:cNvSpPr>
            <p:nvPr/>
          </p:nvSpPr>
          <p:spPr bwMode="auto">
            <a:xfrm>
              <a:off x="452" y="1272"/>
              <a:ext cx="4944"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96" name="Text Box 6"/>
            <p:cNvSpPr txBox="1">
              <a:spLocks noChangeArrowheads="1"/>
            </p:cNvSpPr>
            <p:nvPr/>
          </p:nvSpPr>
          <p:spPr bwMode="auto">
            <a:xfrm>
              <a:off x="5156" y="1320"/>
              <a:ext cx="415" cy="23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time</a:t>
              </a:r>
              <a:endParaRPr lang="en-US" altLang="zh-CN" b="1" dirty="0">
                <a:solidFill>
                  <a:schemeClr val="bg1"/>
                </a:solidFill>
                <a:ea typeface="宋体" panose="02010600030101010101" pitchFamily="2" charset="-122"/>
              </a:endParaRPr>
            </a:p>
          </p:txBody>
        </p:sp>
        <p:sp>
          <p:nvSpPr>
            <p:cNvPr id="19497" name="Freeform 7"/>
            <p:cNvSpPr>
              <a:spLocks/>
            </p:cNvSpPr>
            <p:nvPr/>
          </p:nvSpPr>
          <p:spPr bwMode="auto">
            <a:xfrm>
              <a:off x="432" y="672"/>
              <a:ext cx="4931" cy="1074"/>
            </a:xfrm>
            <a:custGeom>
              <a:avLst/>
              <a:gdLst>
                <a:gd name="T0" fmla="*/ 120 w 4931"/>
                <a:gd name="T1" fmla="*/ 842 h 1074"/>
                <a:gd name="T2" fmla="*/ 162 w 4931"/>
                <a:gd name="T3" fmla="*/ 821 h 1074"/>
                <a:gd name="T4" fmla="*/ 204 w 4931"/>
                <a:gd name="T5" fmla="*/ 702 h 1074"/>
                <a:gd name="T6" fmla="*/ 253 w 4931"/>
                <a:gd name="T7" fmla="*/ 660 h 1074"/>
                <a:gd name="T8" fmla="*/ 379 w 4931"/>
                <a:gd name="T9" fmla="*/ 505 h 1074"/>
                <a:gd name="T10" fmla="*/ 534 w 4931"/>
                <a:gd name="T11" fmla="*/ 393 h 1074"/>
                <a:gd name="T12" fmla="*/ 632 w 4931"/>
                <a:gd name="T13" fmla="*/ 323 h 1074"/>
                <a:gd name="T14" fmla="*/ 787 w 4931"/>
                <a:gd name="T15" fmla="*/ 351 h 1074"/>
                <a:gd name="T16" fmla="*/ 906 w 4931"/>
                <a:gd name="T17" fmla="*/ 449 h 1074"/>
                <a:gd name="T18" fmla="*/ 1061 w 4931"/>
                <a:gd name="T19" fmla="*/ 632 h 1074"/>
                <a:gd name="T20" fmla="*/ 1138 w 4931"/>
                <a:gd name="T21" fmla="*/ 807 h 1074"/>
                <a:gd name="T22" fmla="*/ 1426 w 4931"/>
                <a:gd name="T23" fmla="*/ 1074 h 1074"/>
                <a:gd name="T24" fmla="*/ 1686 w 4931"/>
                <a:gd name="T25" fmla="*/ 983 h 1074"/>
                <a:gd name="T26" fmla="*/ 1714 w 4931"/>
                <a:gd name="T27" fmla="*/ 920 h 1074"/>
                <a:gd name="T28" fmla="*/ 1812 w 4931"/>
                <a:gd name="T29" fmla="*/ 744 h 1074"/>
                <a:gd name="T30" fmla="*/ 1897 w 4931"/>
                <a:gd name="T31" fmla="*/ 554 h 1074"/>
                <a:gd name="T32" fmla="*/ 1974 w 4931"/>
                <a:gd name="T33" fmla="*/ 379 h 1074"/>
                <a:gd name="T34" fmla="*/ 2121 w 4931"/>
                <a:gd name="T35" fmla="*/ 337 h 1074"/>
                <a:gd name="T36" fmla="*/ 2185 w 4931"/>
                <a:gd name="T37" fmla="*/ 442 h 1074"/>
                <a:gd name="T38" fmla="*/ 2311 w 4931"/>
                <a:gd name="T39" fmla="*/ 575 h 1074"/>
                <a:gd name="T40" fmla="*/ 2395 w 4931"/>
                <a:gd name="T41" fmla="*/ 688 h 1074"/>
                <a:gd name="T42" fmla="*/ 2529 w 4931"/>
                <a:gd name="T43" fmla="*/ 821 h 1074"/>
                <a:gd name="T44" fmla="*/ 2578 w 4931"/>
                <a:gd name="T45" fmla="*/ 793 h 1074"/>
                <a:gd name="T46" fmla="*/ 2676 w 4931"/>
                <a:gd name="T47" fmla="*/ 695 h 1074"/>
                <a:gd name="T48" fmla="*/ 2712 w 4931"/>
                <a:gd name="T49" fmla="*/ 639 h 1074"/>
                <a:gd name="T50" fmla="*/ 2761 w 4931"/>
                <a:gd name="T51" fmla="*/ 547 h 1074"/>
                <a:gd name="T52" fmla="*/ 2894 w 4931"/>
                <a:gd name="T53" fmla="*/ 428 h 1074"/>
                <a:gd name="T54" fmla="*/ 2950 w 4931"/>
                <a:gd name="T55" fmla="*/ 688 h 1074"/>
                <a:gd name="T56" fmla="*/ 3231 w 4931"/>
                <a:gd name="T57" fmla="*/ 709 h 1074"/>
                <a:gd name="T58" fmla="*/ 3295 w 4931"/>
                <a:gd name="T59" fmla="*/ 575 h 1074"/>
                <a:gd name="T60" fmla="*/ 3309 w 4931"/>
                <a:gd name="T61" fmla="*/ 491 h 1074"/>
                <a:gd name="T62" fmla="*/ 3344 w 4931"/>
                <a:gd name="T63" fmla="*/ 414 h 1074"/>
                <a:gd name="T64" fmla="*/ 3435 w 4931"/>
                <a:gd name="T65" fmla="*/ 323 h 1074"/>
                <a:gd name="T66" fmla="*/ 3533 w 4931"/>
                <a:gd name="T67" fmla="*/ 491 h 1074"/>
                <a:gd name="T68" fmla="*/ 3625 w 4931"/>
                <a:gd name="T69" fmla="*/ 639 h 1074"/>
                <a:gd name="T70" fmla="*/ 3758 w 4931"/>
                <a:gd name="T71" fmla="*/ 632 h 1074"/>
                <a:gd name="T72" fmla="*/ 3800 w 4931"/>
                <a:gd name="T73" fmla="*/ 203 h 1074"/>
                <a:gd name="T74" fmla="*/ 3864 w 4931"/>
                <a:gd name="T75" fmla="*/ 266 h 1074"/>
                <a:gd name="T76" fmla="*/ 3913 w 4931"/>
                <a:gd name="T77" fmla="*/ 561 h 1074"/>
                <a:gd name="T78" fmla="*/ 4025 w 4931"/>
                <a:gd name="T79" fmla="*/ 927 h 1074"/>
                <a:gd name="T80" fmla="*/ 4088 w 4931"/>
                <a:gd name="T81" fmla="*/ 252 h 1074"/>
                <a:gd name="T82" fmla="*/ 4144 w 4931"/>
                <a:gd name="T83" fmla="*/ 20 h 1074"/>
                <a:gd name="T84" fmla="*/ 4229 w 4931"/>
                <a:gd name="T85" fmla="*/ 379 h 1074"/>
                <a:gd name="T86" fmla="*/ 4299 w 4931"/>
                <a:gd name="T87" fmla="*/ 765 h 1074"/>
                <a:gd name="T88" fmla="*/ 4376 w 4931"/>
                <a:gd name="T89" fmla="*/ 934 h 1074"/>
                <a:gd name="T90" fmla="*/ 4397 w 4931"/>
                <a:gd name="T91" fmla="*/ 948 h 1074"/>
                <a:gd name="T92" fmla="*/ 4418 w 4931"/>
                <a:gd name="T93" fmla="*/ 653 h 1074"/>
                <a:gd name="T94" fmla="*/ 4447 w 4931"/>
                <a:gd name="T95" fmla="*/ 20 h 1074"/>
                <a:gd name="T96" fmla="*/ 4482 w 4931"/>
                <a:gd name="T97" fmla="*/ 56 h 1074"/>
                <a:gd name="T98" fmla="*/ 4552 w 4931"/>
                <a:gd name="T99" fmla="*/ 716 h 1074"/>
                <a:gd name="T100" fmla="*/ 4657 w 4931"/>
                <a:gd name="T101" fmla="*/ 920 h 1074"/>
                <a:gd name="T102" fmla="*/ 4699 w 4931"/>
                <a:gd name="T103" fmla="*/ 456 h 1074"/>
                <a:gd name="T104" fmla="*/ 4749 w 4931"/>
                <a:gd name="T105" fmla="*/ 407 h 1074"/>
                <a:gd name="T106" fmla="*/ 4784 w 4931"/>
                <a:gd name="T107" fmla="*/ 561 h 1074"/>
                <a:gd name="T108" fmla="*/ 4812 w 4931"/>
                <a:gd name="T109" fmla="*/ 681 h 1074"/>
                <a:gd name="T110" fmla="*/ 4917 w 4931"/>
                <a:gd name="T111" fmla="*/ 589 h 10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31" h="1074">
                  <a:moveTo>
                    <a:pt x="0" y="920"/>
                  </a:moveTo>
                  <a:cubicBezTo>
                    <a:pt x="50" y="908"/>
                    <a:pt x="77" y="867"/>
                    <a:pt x="120" y="842"/>
                  </a:cubicBezTo>
                  <a:cubicBezTo>
                    <a:pt x="126" y="838"/>
                    <a:pt x="134" y="838"/>
                    <a:pt x="141" y="835"/>
                  </a:cubicBezTo>
                  <a:cubicBezTo>
                    <a:pt x="149" y="831"/>
                    <a:pt x="155" y="826"/>
                    <a:pt x="162" y="821"/>
                  </a:cubicBezTo>
                  <a:cubicBezTo>
                    <a:pt x="170" y="736"/>
                    <a:pt x="162" y="773"/>
                    <a:pt x="183" y="709"/>
                  </a:cubicBezTo>
                  <a:cubicBezTo>
                    <a:pt x="185" y="702"/>
                    <a:pt x="197" y="705"/>
                    <a:pt x="204" y="702"/>
                  </a:cubicBezTo>
                  <a:cubicBezTo>
                    <a:pt x="212" y="698"/>
                    <a:pt x="218" y="693"/>
                    <a:pt x="225" y="688"/>
                  </a:cubicBezTo>
                  <a:cubicBezTo>
                    <a:pt x="244" y="632"/>
                    <a:pt x="216" y="697"/>
                    <a:pt x="253" y="660"/>
                  </a:cubicBezTo>
                  <a:cubicBezTo>
                    <a:pt x="283" y="630"/>
                    <a:pt x="286" y="607"/>
                    <a:pt x="323" y="582"/>
                  </a:cubicBezTo>
                  <a:cubicBezTo>
                    <a:pt x="334" y="548"/>
                    <a:pt x="350" y="524"/>
                    <a:pt x="379" y="505"/>
                  </a:cubicBezTo>
                  <a:cubicBezTo>
                    <a:pt x="400" y="473"/>
                    <a:pt x="418" y="467"/>
                    <a:pt x="450" y="449"/>
                  </a:cubicBezTo>
                  <a:cubicBezTo>
                    <a:pt x="480" y="432"/>
                    <a:pt x="502" y="404"/>
                    <a:pt x="534" y="393"/>
                  </a:cubicBezTo>
                  <a:cubicBezTo>
                    <a:pt x="553" y="365"/>
                    <a:pt x="581" y="357"/>
                    <a:pt x="611" y="337"/>
                  </a:cubicBezTo>
                  <a:cubicBezTo>
                    <a:pt x="618" y="332"/>
                    <a:pt x="632" y="323"/>
                    <a:pt x="632" y="323"/>
                  </a:cubicBezTo>
                  <a:cubicBezTo>
                    <a:pt x="681" y="325"/>
                    <a:pt x="731" y="321"/>
                    <a:pt x="780" y="330"/>
                  </a:cubicBezTo>
                  <a:cubicBezTo>
                    <a:pt x="787" y="331"/>
                    <a:pt x="783" y="345"/>
                    <a:pt x="787" y="351"/>
                  </a:cubicBezTo>
                  <a:cubicBezTo>
                    <a:pt x="798" y="367"/>
                    <a:pt x="814" y="376"/>
                    <a:pt x="829" y="386"/>
                  </a:cubicBezTo>
                  <a:cubicBezTo>
                    <a:pt x="841" y="422"/>
                    <a:pt x="876" y="429"/>
                    <a:pt x="906" y="449"/>
                  </a:cubicBezTo>
                  <a:cubicBezTo>
                    <a:pt x="941" y="501"/>
                    <a:pt x="975" y="551"/>
                    <a:pt x="1019" y="596"/>
                  </a:cubicBezTo>
                  <a:cubicBezTo>
                    <a:pt x="1074" y="652"/>
                    <a:pt x="1004" y="564"/>
                    <a:pt x="1061" y="632"/>
                  </a:cubicBezTo>
                  <a:cubicBezTo>
                    <a:pt x="1080" y="655"/>
                    <a:pt x="1081" y="673"/>
                    <a:pt x="1103" y="695"/>
                  </a:cubicBezTo>
                  <a:cubicBezTo>
                    <a:pt x="1113" y="726"/>
                    <a:pt x="1122" y="778"/>
                    <a:pt x="1138" y="807"/>
                  </a:cubicBezTo>
                  <a:cubicBezTo>
                    <a:pt x="1171" y="867"/>
                    <a:pt x="1231" y="908"/>
                    <a:pt x="1279" y="955"/>
                  </a:cubicBezTo>
                  <a:cubicBezTo>
                    <a:pt x="1327" y="1002"/>
                    <a:pt x="1361" y="1052"/>
                    <a:pt x="1426" y="1074"/>
                  </a:cubicBezTo>
                  <a:cubicBezTo>
                    <a:pt x="1506" y="1065"/>
                    <a:pt x="1555" y="1039"/>
                    <a:pt x="1637" y="1032"/>
                  </a:cubicBezTo>
                  <a:cubicBezTo>
                    <a:pt x="1659" y="1010"/>
                    <a:pt x="1658" y="992"/>
                    <a:pt x="1686" y="983"/>
                  </a:cubicBezTo>
                  <a:cubicBezTo>
                    <a:pt x="1693" y="988"/>
                    <a:pt x="1704" y="1005"/>
                    <a:pt x="1707" y="997"/>
                  </a:cubicBezTo>
                  <a:cubicBezTo>
                    <a:pt x="1717" y="973"/>
                    <a:pt x="1710" y="946"/>
                    <a:pt x="1714" y="920"/>
                  </a:cubicBezTo>
                  <a:cubicBezTo>
                    <a:pt x="1717" y="898"/>
                    <a:pt x="1761" y="837"/>
                    <a:pt x="1777" y="821"/>
                  </a:cubicBezTo>
                  <a:cubicBezTo>
                    <a:pt x="1788" y="789"/>
                    <a:pt x="1787" y="769"/>
                    <a:pt x="1812" y="744"/>
                  </a:cubicBezTo>
                  <a:cubicBezTo>
                    <a:pt x="1824" y="707"/>
                    <a:pt x="1834" y="732"/>
                    <a:pt x="1848" y="695"/>
                  </a:cubicBezTo>
                  <a:cubicBezTo>
                    <a:pt x="1852" y="646"/>
                    <a:pt x="1840" y="573"/>
                    <a:pt x="1897" y="554"/>
                  </a:cubicBezTo>
                  <a:cubicBezTo>
                    <a:pt x="1907" y="524"/>
                    <a:pt x="1924" y="499"/>
                    <a:pt x="1932" y="470"/>
                  </a:cubicBezTo>
                  <a:cubicBezTo>
                    <a:pt x="1943" y="432"/>
                    <a:pt x="1934" y="392"/>
                    <a:pt x="1974" y="379"/>
                  </a:cubicBezTo>
                  <a:cubicBezTo>
                    <a:pt x="1999" y="354"/>
                    <a:pt x="2029" y="349"/>
                    <a:pt x="2058" y="330"/>
                  </a:cubicBezTo>
                  <a:cubicBezTo>
                    <a:pt x="2079" y="332"/>
                    <a:pt x="2101" y="330"/>
                    <a:pt x="2121" y="337"/>
                  </a:cubicBezTo>
                  <a:cubicBezTo>
                    <a:pt x="2143" y="345"/>
                    <a:pt x="2137" y="390"/>
                    <a:pt x="2143" y="400"/>
                  </a:cubicBezTo>
                  <a:cubicBezTo>
                    <a:pt x="2153" y="417"/>
                    <a:pt x="2171" y="428"/>
                    <a:pt x="2185" y="442"/>
                  </a:cubicBezTo>
                  <a:cubicBezTo>
                    <a:pt x="2216" y="473"/>
                    <a:pt x="2240" y="516"/>
                    <a:pt x="2276" y="540"/>
                  </a:cubicBezTo>
                  <a:cubicBezTo>
                    <a:pt x="2313" y="596"/>
                    <a:pt x="2264" y="528"/>
                    <a:pt x="2311" y="575"/>
                  </a:cubicBezTo>
                  <a:cubicBezTo>
                    <a:pt x="2335" y="599"/>
                    <a:pt x="2345" y="627"/>
                    <a:pt x="2374" y="646"/>
                  </a:cubicBezTo>
                  <a:cubicBezTo>
                    <a:pt x="2383" y="659"/>
                    <a:pt x="2385" y="676"/>
                    <a:pt x="2395" y="688"/>
                  </a:cubicBezTo>
                  <a:cubicBezTo>
                    <a:pt x="2405" y="701"/>
                    <a:pt x="2422" y="709"/>
                    <a:pt x="2431" y="723"/>
                  </a:cubicBezTo>
                  <a:cubicBezTo>
                    <a:pt x="2456" y="764"/>
                    <a:pt x="2482" y="805"/>
                    <a:pt x="2529" y="821"/>
                  </a:cubicBezTo>
                  <a:cubicBezTo>
                    <a:pt x="2541" y="819"/>
                    <a:pt x="2554" y="820"/>
                    <a:pt x="2564" y="814"/>
                  </a:cubicBezTo>
                  <a:cubicBezTo>
                    <a:pt x="2571" y="810"/>
                    <a:pt x="2572" y="799"/>
                    <a:pt x="2578" y="793"/>
                  </a:cubicBezTo>
                  <a:cubicBezTo>
                    <a:pt x="2597" y="772"/>
                    <a:pt x="2614" y="750"/>
                    <a:pt x="2634" y="730"/>
                  </a:cubicBezTo>
                  <a:cubicBezTo>
                    <a:pt x="2647" y="717"/>
                    <a:pt x="2663" y="708"/>
                    <a:pt x="2676" y="695"/>
                  </a:cubicBezTo>
                  <a:cubicBezTo>
                    <a:pt x="2693" y="645"/>
                    <a:pt x="2669" y="703"/>
                    <a:pt x="2704" y="660"/>
                  </a:cubicBezTo>
                  <a:cubicBezTo>
                    <a:pt x="2709" y="654"/>
                    <a:pt x="2708" y="645"/>
                    <a:pt x="2712" y="639"/>
                  </a:cubicBezTo>
                  <a:cubicBezTo>
                    <a:pt x="2742" y="596"/>
                    <a:pt x="2725" y="641"/>
                    <a:pt x="2747" y="596"/>
                  </a:cubicBezTo>
                  <a:cubicBezTo>
                    <a:pt x="2763" y="563"/>
                    <a:pt x="2745" y="585"/>
                    <a:pt x="2761" y="547"/>
                  </a:cubicBezTo>
                  <a:cubicBezTo>
                    <a:pt x="2777" y="510"/>
                    <a:pt x="2796" y="472"/>
                    <a:pt x="2831" y="449"/>
                  </a:cubicBezTo>
                  <a:cubicBezTo>
                    <a:pt x="2851" y="419"/>
                    <a:pt x="2859" y="419"/>
                    <a:pt x="2894" y="428"/>
                  </a:cubicBezTo>
                  <a:cubicBezTo>
                    <a:pt x="2925" y="489"/>
                    <a:pt x="2911" y="517"/>
                    <a:pt x="2922" y="596"/>
                  </a:cubicBezTo>
                  <a:cubicBezTo>
                    <a:pt x="2926" y="626"/>
                    <a:pt x="2943" y="658"/>
                    <a:pt x="2950" y="688"/>
                  </a:cubicBezTo>
                  <a:cubicBezTo>
                    <a:pt x="2967" y="766"/>
                    <a:pt x="2997" y="815"/>
                    <a:pt x="3077" y="842"/>
                  </a:cubicBezTo>
                  <a:cubicBezTo>
                    <a:pt x="3149" y="824"/>
                    <a:pt x="3181" y="759"/>
                    <a:pt x="3231" y="709"/>
                  </a:cubicBezTo>
                  <a:cubicBezTo>
                    <a:pt x="3239" y="677"/>
                    <a:pt x="3238" y="665"/>
                    <a:pt x="3266" y="646"/>
                  </a:cubicBezTo>
                  <a:cubicBezTo>
                    <a:pt x="3275" y="619"/>
                    <a:pt x="3278" y="598"/>
                    <a:pt x="3295" y="575"/>
                  </a:cubicBezTo>
                  <a:cubicBezTo>
                    <a:pt x="3297" y="568"/>
                    <a:pt x="3301" y="561"/>
                    <a:pt x="3302" y="554"/>
                  </a:cubicBezTo>
                  <a:cubicBezTo>
                    <a:pt x="3305" y="533"/>
                    <a:pt x="3303" y="511"/>
                    <a:pt x="3309" y="491"/>
                  </a:cubicBezTo>
                  <a:cubicBezTo>
                    <a:pt x="3313" y="478"/>
                    <a:pt x="3324" y="468"/>
                    <a:pt x="3330" y="456"/>
                  </a:cubicBezTo>
                  <a:cubicBezTo>
                    <a:pt x="3336" y="443"/>
                    <a:pt x="3344" y="414"/>
                    <a:pt x="3344" y="414"/>
                  </a:cubicBezTo>
                  <a:cubicBezTo>
                    <a:pt x="3348" y="372"/>
                    <a:pt x="3335" y="290"/>
                    <a:pt x="3386" y="273"/>
                  </a:cubicBezTo>
                  <a:cubicBezTo>
                    <a:pt x="3402" y="290"/>
                    <a:pt x="3419" y="306"/>
                    <a:pt x="3435" y="323"/>
                  </a:cubicBezTo>
                  <a:cubicBezTo>
                    <a:pt x="3442" y="330"/>
                    <a:pt x="3456" y="344"/>
                    <a:pt x="3456" y="344"/>
                  </a:cubicBezTo>
                  <a:cubicBezTo>
                    <a:pt x="3473" y="396"/>
                    <a:pt x="3503" y="445"/>
                    <a:pt x="3533" y="491"/>
                  </a:cubicBezTo>
                  <a:cubicBezTo>
                    <a:pt x="3543" y="506"/>
                    <a:pt x="3564" y="512"/>
                    <a:pt x="3576" y="526"/>
                  </a:cubicBezTo>
                  <a:cubicBezTo>
                    <a:pt x="3604" y="559"/>
                    <a:pt x="3609" y="601"/>
                    <a:pt x="3625" y="639"/>
                  </a:cubicBezTo>
                  <a:cubicBezTo>
                    <a:pt x="3645" y="685"/>
                    <a:pt x="3679" y="725"/>
                    <a:pt x="3695" y="772"/>
                  </a:cubicBezTo>
                  <a:cubicBezTo>
                    <a:pt x="3758" y="751"/>
                    <a:pt x="3740" y="686"/>
                    <a:pt x="3758" y="632"/>
                  </a:cubicBezTo>
                  <a:cubicBezTo>
                    <a:pt x="3762" y="541"/>
                    <a:pt x="3768" y="461"/>
                    <a:pt x="3779" y="372"/>
                  </a:cubicBezTo>
                  <a:cubicBezTo>
                    <a:pt x="3786" y="316"/>
                    <a:pt x="3769" y="250"/>
                    <a:pt x="3800" y="203"/>
                  </a:cubicBezTo>
                  <a:cubicBezTo>
                    <a:pt x="3809" y="189"/>
                    <a:pt x="3828" y="161"/>
                    <a:pt x="3828" y="161"/>
                  </a:cubicBezTo>
                  <a:cubicBezTo>
                    <a:pt x="3840" y="196"/>
                    <a:pt x="3851" y="231"/>
                    <a:pt x="3864" y="266"/>
                  </a:cubicBezTo>
                  <a:cubicBezTo>
                    <a:pt x="3875" y="332"/>
                    <a:pt x="3889" y="396"/>
                    <a:pt x="3899" y="463"/>
                  </a:cubicBezTo>
                  <a:cubicBezTo>
                    <a:pt x="3904" y="496"/>
                    <a:pt x="3903" y="530"/>
                    <a:pt x="3913" y="561"/>
                  </a:cubicBezTo>
                  <a:cubicBezTo>
                    <a:pt x="3940" y="645"/>
                    <a:pt x="3976" y="723"/>
                    <a:pt x="4004" y="807"/>
                  </a:cubicBezTo>
                  <a:cubicBezTo>
                    <a:pt x="4019" y="913"/>
                    <a:pt x="4007" y="874"/>
                    <a:pt x="4025" y="927"/>
                  </a:cubicBezTo>
                  <a:cubicBezTo>
                    <a:pt x="4045" y="801"/>
                    <a:pt x="4039" y="673"/>
                    <a:pt x="4060" y="547"/>
                  </a:cubicBezTo>
                  <a:cubicBezTo>
                    <a:pt x="4066" y="447"/>
                    <a:pt x="4073" y="351"/>
                    <a:pt x="4088" y="252"/>
                  </a:cubicBezTo>
                  <a:cubicBezTo>
                    <a:pt x="4097" y="86"/>
                    <a:pt x="4078" y="166"/>
                    <a:pt x="4109" y="84"/>
                  </a:cubicBezTo>
                  <a:cubicBezTo>
                    <a:pt x="4118" y="61"/>
                    <a:pt x="4144" y="20"/>
                    <a:pt x="4144" y="20"/>
                  </a:cubicBezTo>
                  <a:cubicBezTo>
                    <a:pt x="4201" y="77"/>
                    <a:pt x="4184" y="140"/>
                    <a:pt x="4201" y="231"/>
                  </a:cubicBezTo>
                  <a:cubicBezTo>
                    <a:pt x="4216" y="313"/>
                    <a:pt x="4219" y="284"/>
                    <a:pt x="4229" y="379"/>
                  </a:cubicBezTo>
                  <a:cubicBezTo>
                    <a:pt x="4251" y="576"/>
                    <a:pt x="4224" y="491"/>
                    <a:pt x="4250" y="568"/>
                  </a:cubicBezTo>
                  <a:cubicBezTo>
                    <a:pt x="4257" y="617"/>
                    <a:pt x="4272" y="725"/>
                    <a:pt x="4299" y="765"/>
                  </a:cubicBezTo>
                  <a:cubicBezTo>
                    <a:pt x="4325" y="804"/>
                    <a:pt x="4341" y="847"/>
                    <a:pt x="4355" y="892"/>
                  </a:cubicBezTo>
                  <a:cubicBezTo>
                    <a:pt x="4360" y="907"/>
                    <a:pt x="4371" y="919"/>
                    <a:pt x="4376" y="934"/>
                  </a:cubicBezTo>
                  <a:cubicBezTo>
                    <a:pt x="4378" y="950"/>
                    <a:pt x="4369" y="974"/>
                    <a:pt x="4383" y="983"/>
                  </a:cubicBezTo>
                  <a:cubicBezTo>
                    <a:pt x="4393" y="990"/>
                    <a:pt x="4396" y="960"/>
                    <a:pt x="4397" y="948"/>
                  </a:cubicBezTo>
                  <a:cubicBezTo>
                    <a:pt x="4403" y="894"/>
                    <a:pt x="4401" y="840"/>
                    <a:pt x="4404" y="786"/>
                  </a:cubicBezTo>
                  <a:cubicBezTo>
                    <a:pt x="4408" y="716"/>
                    <a:pt x="4410" y="712"/>
                    <a:pt x="4418" y="653"/>
                  </a:cubicBezTo>
                  <a:cubicBezTo>
                    <a:pt x="4421" y="483"/>
                    <a:pt x="4413" y="314"/>
                    <a:pt x="4440" y="147"/>
                  </a:cubicBezTo>
                  <a:cubicBezTo>
                    <a:pt x="4442" y="105"/>
                    <a:pt x="4439" y="62"/>
                    <a:pt x="4447" y="20"/>
                  </a:cubicBezTo>
                  <a:cubicBezTo>
                    <a:pt x="4449" y="12"/>
                    <a:pt x="4462" y="0"/>
                    <a:pt x="4468" y="6"/>
                  </a:cubicBezTo>
                  <a:cubicBezTo>
                    <a:pt x="4480" y="18"/>
                    <a:pt x="4477" y="39"/>
                    <a:pt x="4482" y="56"/>
                  </a:cubicBezTo>
                  <a:cubicBezTo>
                    <a:pt x="4488" y="132"/>
                    <a:pt x="4502" y="205"/>
                    <a:pt x="4510" y="280"/>
                  </a:cubicBezTo>
                  <a:cubicBezTo>
                    <a:pt x="4525" y="426"/>
                    <a:pt x="4528" y="571"/>
                    <a:pt x="4552" y="716"/>
                  </a:cubicBezTo>
                  <a:cubicBezTo>
                    <a:pt x="4554" y="754"/>
                    <a:pt x="4561" y="954"/>
                    <a:pt x="4615" y="990"/>
                  </a:cubicBezTo>
                  <a:cubicBezTo>
                    <a:pt x="4652" y="965"/>
                    <a:pt x="4635" y="983"/>
                    <a:pt x="4657" y="920"/>
                  </a:cubicBezTo>
                  <a:cubicBezTo>
                    <a:pt x="4662" y="906"/>
                    <a:pt x="4671" y="877"/>
                    <a:pt x="4671" y="877"/>
                  </a:cubicBezTo>
                  <a:cubicBezTo>
                    <a:pt x="4685" y="737"/>
                    <a:pt x="4686" y="596"/>
                    <a:pt x="4699" y="456"/>
                  </a:cubicBezTo>
                  <a:cubicBezTo>
                    <a:pt x="4701" y="434"/>
                    <a:pt x="4720" y="414"/>
                    <a:pt x="4728" y="393"/>
                  </a:cubicBezTo>
                  <a:cubicBezTo>
                    <a:pt x="4735" y="398"/>
                    <a:pt x="4745" y="400"/>
                    <a:pt x="4749" y="407"/>
                  </a:cubicBezTo>
                  <a:cubicBezTo>
                    <a:pt x="4757" y="420"/>
                    <a:pt x="4763" y="449"/>
                    <a:pt x="4763" y="449"/>
                  </a:cubicBezTo>
                  <a:cubicBezTo>
                    <a:pt x="4768" y="487"/>
                    <a:pt x="4780" y="523"/>
                    <a:pt x="4784" y="561"/>
                  </a:cubicBezTo>
                  <a:cubicBezTo>
                    <a:pt x="4787" y="587"/>
                    <a:pt x="4786" y="613"/>
                    <a:pt x="4791" y="639"/>
                  </a:cubicBezTo>
                  <a:cubicBezTo>
                    <a:pt x="4794" y="654"/>
                    <a:pt x="4807" y="666"/>
                    <a:pt x="4812" y="681"/>
                  </a:cubicBezTo>
                  <a:cubicBezTo>
                    <a:pt x="4857" y="651"/>
                    <a:pt x="4835" y="602"/>
                    <a:pt x="4896" y="582"/>
                  </a:cubicBezTo>
                  <a:cubicBezTo>
                    <a:pt x="4903" y="584"/>
                    <a:pt x="4912" y="584"/>
                    <a:pt x="4917" y="589"/>
                  </a:cubicBezTo>
                  <a:cubicBezTo>
                    <a:pt x="4931" y="604"/>
                    <a:pt x="4917" y="627"/>
                    <a:pt x="4931" y="596"/>
                  </a:cubicBezTo>
                </a:path>
              </a:pathLst>
            </a:custGeom>
            <a:noFill/>
            <a:ln w="19050" cap="flat" cmpd="sng">
              <a:solidFill>
                <a:srgbClr val="002060">
                  <a:alpha val="50195"/>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19498" name="Group 8"/>
            <p:cNvGrpSpPr>
              <a:grpSpLocks/>
            </p:cNvGrpSpPr>
            <p:nvPr/>
          </p:nvGrpSpPr>
          <p:grpSpPr bwMode="auto">
            <a:xfrm>
              <a:off x="548" y="888"/>
              <a:ext cx="4464" cy="816"/>
              <a:chOff x="432" y="1200"/>
              <a:chExt cx="4464" cy="816"/>
            </a:xfrm>
          </p:grpSpPr>
          <p:sp>
            <p:nvSpPr>
              <p:cNvPr id="19500" name="Oval 9"/>
              <p:cNvSpPr>
                <a:spLocks noChangeArrowheads="1"/>
              </p:cNvSpPr>
              <p:nvPr/>
            </p:nvSpPr>
            <p:spPr bwMode="auto">
              <a:xfrm>
                <a:off x="432" y="1728"/>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501" name="Oval 10"/>
              <p:cNvSpPr>
                <a:spLocks noChangeArrowheads="1"/>
              </p:cNvSpPr>
              <p:nvPr/>
            </p:nvSpPr>
            <p:spPr bwMode="auto">
              <a:xfrm>
                <a:off x="816" y="1296"/>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502" name="Oval 11"/>
              <p:cNvSpPr>
                <a:spLocks noChangeArrowheads="1"/>
              </p:cNvSpPr>
              <p:nvPr/>
            </p:nvSpPr>
            <p:spPr bwMode="auto">
              <a:xfrm>
                <a:off x="1392" y="1728"/>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503" name="Oval 12"/>
              <p:cNvSpPr>
                <a:spLocks noChangeArrowheads="1"/>
              </p:cNvSpPr>
              <p:nvPr/>
            </p:nvSpPr>
            <p:spPr bwMode="auto">
              <a:xfrm>
                <a:off x="1968" y="1920"/>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504" name="Oval 13"/>
              <p:cNvSpPr>
                <a:spLocks noChangeArrowheads="1"/>
              </p:cNvSpPr>
              <p:nvPr/>
            </p:nvSpPr>
            <p:spPr bwMode="auto">
              <a:xfrm>
                <a:off x="2496" y="1440"/>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505" name="Oval 14"/>
              <p:cNvSpPr>
                <a:spLocks noChangeArrowheads="1"/>
              </p:cNvSpPr>
              <p:nvPr/>
            </p:nvSpPr>
            <p:spPr bwMode="auto">
              <a:xfrm>
                <a:off x="3120" y="1392"/>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506" name="Oval 15"/>
              <p:cNvSpPr>
                <a:spLocks noChangeArrowheads="1"/>
              </p:cNvSpPr>
              <p:nvPr/>
            </p:nvSpPr>
            <p:spPr bwMode="auto">
              <a:xfrm>
                <a:off x="3648" y="1200"/>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507" name="Oval 16"/>
              <p:cNvSpPr>
                <a:spLocks noChangeArrowheads="1"/>
              </p:cNvSpPr>
              <p:nvPr/>
            </p:nvSpPr>
            <p:spPr bwMode="auto">
              <a:xfrm>
                <a:off x="4272" y="1824"/>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508" name="Oval 17"/>
              <p:cNvSpPr>
                <a:spLocks noChangeArrowheads="1"/>
              </p:cNvSpPr>
              <p:nvPr/>
            </p:nvSpPr>
            <p:spPr bwMode="auto">
              <a:xfrm>
                <a:off x="4800" y="1392"/>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9499" name="Freeform 18"/>
            <p:cNvSpPr>
              <a:spLocks/>
            </p:cNvSpPr>
            <p:nvPr/>
          </p:nvSpPr>
          <p:spPr bwMode="auto">
            <a:xfrm>
              <a:off x="452" y="936"/>
              <a:ext cx="4512" cy="720"/>
            </a:xfrm>
            <a:custGeom>
              <a:avLst/>
              <a:gdLst>
                <a:gd name="T0" fmla="*/ 0 w 4512"/>
                <a:gd name="T1" fmla="*/ 672 h 720"/>
                <a:gd name="T2" fmla="*/ 144 w 4512"/>
                <a:gd name="T3" fmla="*/ 528 h 720"/>
                <a:gd name="T4" fmla="*/ 528 w 4512"/>
                <a:gd name="T5" fmla="*/ 96 h 720"/>
                <a:gd name="T6" fmla="*/ 1104 w 4512"/>
                <a:gd name="T7" fmla="*/ 528 h 720"/>
                <a:gd name="T8" fmla="*/ 1680 w 4512"/>
                <a:gd name="T9" fmla="*/ 720 h 720"/>
                <a:gd name="T10" fmla="*/ 2208 w 4512"/>
                <a:gd name="T11" fmla="*/ 240 h 720"/>
                <a:gd name="T12" fmla="*/ 2832 w 4512"/>
                <a:gd name="T13" fmla="*/ 192 h 720"/>
                <a:gd name="T14" fmla="*/ 3360 w 4512"/>
                <a:gd name="T15" fmla="*/ 0 h 720"/>
                <a:gd name="T16" fmla="*/ 3984 w 4512"/>
                <a:gd name="T17" fmla="*/ 624 h 720"/>
                <a:gd name="T18" fmla="*/ 4512 w 4512"/>
                <a:gd name="T19" fmla="*/ 192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12" h="720">
                  <a:moveTo>
                    <a:pt x="0" y="672"/>
                  </a:moveTo>
                  <a:lnTo>
                    <a:pt x="144" y="528"/>
                  </a:lnTo>
                  <a:lnTo>
                    <a:pt x="528" y="96"/>
                  </a:lnTo>
                  <a:lnTo>
                    <a:pt x="1104" y="528"/>
                  </a:lnTo>
                  <a:lnTo>
                    <a:pt x="1680" y="720"/>
                  </a:lnTo>
                  <a:lnTo>
                    <a:pt x="2208" y="240"/>
                  </a:lnTo>
                  <a:lnTo>
                    <a:pt x="2832" y="192"/>
                  </a:lnTo>
                  <a:lnTo>
                    <a:pt x="3360" y="0"/>
                  </a:lnTo>
                  <a:lnTo>
                    <a:pt x="3984" y="624"/>
                  </a:lnTo>
                  <a:lnTo>
                    <a:pt x="4512" y="192"/>
                  </a:lnTo>
                </a:path>
              </a:pathLst>
            </a:custGeom>
            <a:noFill/>
            <a:ln w="19050" cap="flat" cmpd="sng">
              <a:solidFill>
                <a:srgbClr val="002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330771" name="Group 19"/>
          <p:cNvGrpSpPr>
            <a:grpSpLocks/>
          </p:cNvGrpSpPr>
          <p:nvPr/>
        </p:nvGrpSpPr>
        <p:grpSpPr bwMode="auto">
          <a:xfrm>
            <a:off x="685800" y="3924300"/>
            <a:ext cx="8158163" cy="1866900"/>
            <a:chOff x="432" y="2472"/>
            <a:chExt cx="5139" cy="1176"/>
          </a:xfrm>
        </p:grpSpPr>
        <p:sp>
          <p:nvSpPr>
            <p:cNvPr id="19470" name="Freeform 20"/>
            <p:cNvSpPr>
              <a:spLocks/>
            </p:cNvSpPr>
            <p:nvPr/>
          </p:nvSpPr>
          <p:spPr bwMode="auto">
            <a:xfrm>
              <a:off x="432" y="2472"/>
              <a:ext cx="4931" cy="1074"/>
            </a:xfrm>
            <a:custGeom>
              <a:avLst/>
              <a:gdLst>
                <a:gd name="T0" fmla="*/ 120 w 4931"/>
                <a:gd name="T1" fmla="*/ 842 h 1074"/>
                <a:gd name="T2" fmla="*/ 162 w 4931"/>
                <a:gd name="T3" fmla="*/ 821 h 1074"/>
                <a:gd name="T4" fmla="*/ 204 w 4931"/>
                <a:gd name="T5" fmla="*/ 702 h 1074"/>
                <a:gd name="T6" fmla="*/ 253 w 4931"/>
                <a:gd name="T7" fmla="*/ 660 h 1074"/>
                <a:gd name="T8" fmla="*/ 379 w 4931"/>
                <a:gd name="T9" fmla="*/ 505 h 1074"/>
                <a:gd name="T10" fmla="*/ 534 w 4931"/>
                <a:gd name="T11" fmla="*/ 393 h 1074"/>
                <a:gd name="T12" fmla="*/ 632 w 4931"/>
                <a:gd name="T13" fmla="*/ 323 h 1074"/>
                <a:gd name="T14" fmla="*/ 787 w 4931"/>
                <a:gd name="T15" fmla="*/ 351 h 1074"/>
                <a:gd name="T16" fmla="*/ 906 w 4931"/>
                <a:gd name="T17" fmla="*/ 449 h 1074"/>
                <a:gd name="T18" fmla="*/ 1061 w 4931"/>
                <a:gd name="T19" fmla="*/ 632 h 1074"/>
                <a:gd name="T20" fmla="*/ 1138 w 4931"/>
                <a:gd name="T21" fmla="*/ 807 h 1074"/>
                <a:gd name="T22" fmla="*/ 1426 w 4931"/>
                <a:gd name="T23" fmla="*/ 1074 h 1074"/>
                <a:gd name="T24" fmla="*/ 1686 w 4931"/>
                <a:gd name="T25" fmla="*/ 983 h 1074"/>
                <a:gd name="T26" fmla="*/ 1714 w 4931"/>
                <a:gd name="T27" fmla="*/ 920 h 1074"/>
                <a:gd name="T28" fmla="*/ 1812 w 4931"/>
                <a:gd name="T29" fmla="*/ 744 h 1074"/>
                <a:gd name="T30" fmla="*/ 1897 w 4931"/>
                <a:gd name="T31" fmla="*/ 554 h 1074"/>
                <a:gd name="T32" fmla="*/ 1974 w 4931"/>
                <a:gd name="T33" fmla="*/ 379 h 1074"/>
                <a:gd name="T34" fmla="*/ 2121 w 4931"/>
                <a:gd name="T35" fmla="*/ 337 h 1074"/>
                <a:gd name="T36" fmla="*/ 2185 w 4931"/>
                <a:gd name="T37" fmla="*/ 442 h 1074"/>
                <a:gd name="T38" fmla="*/ 2311 w 4931"/>
                <a:gd name="T39" fmla="*/ 575 h 1074"/>
                <a:gd name="T40" fmla="*/ 2395 w 4931"/>
                <a:gd name="T41" fmla="*/ 688 h 1074"/>
                <a:gd name="T42" fmla="*/ 2529 w 4931"/>
                <a:gd name="T43" fmla="*/ 821 h 1074"/>
                <a:gd name="T44" fmla="*/ 2578 w 4931"/>
                <a:gd name="T45" fmla="*/ 793 h 1074"/>
                <a:gd name="T46" fmla="*/ 2676 w 4931"/>
                <a:gd name="T47" fmla="*/ 695 h 1074"/>
                <a:gd name="T48" fmla="*/ 2712 w 4931"/>
                <a:gd name="T49" fmla="*/ 639 h 1074"/>
                <a:gd name="T50" fmla="*/ 2761 w 4931"/>
                <a:gd name="T51" fmla="*/ 547 h 1074"/>
                <a:gd name="T52" fmla="*/ 2894 w 4931"/>
                <a:gd name="T53" fmla="*/ 428 h 1074"/>
                <a:gd name="T54" fmla="*/ 2950 w 4931"/>
                <a:gd name="T55" fmla="*/ 688 h 1074"/>
                <a:gd name="T56" fmla="*/ 3231 w 4931"/>
                <a:gd name="T57" fmla="*/ 709 h 1074"/>
                <a:gd name="T58" fmla="*/ 3295 w 4931"/>
                <a:gd name="T59" fmla="*/ 575 h 1074"/>
                <a:gd name="T60" fmla="*/ 3309 w 4931"/>
                <a:gd name="T61" fmla="*/ 491 h 1074"/>
                <a:gd name="T62" fmla="*/ 3344 w 4931"/>
                <a:gd name="T63" fmla="*/ 414 h 1074"/>
                <a:gd name="T64" fmla="*/ 3435 w 4931"/>
                <a:gd name="T65" fmla="*/ 323 h 1074"/>
                <a:gd name="T66" fmla="*/ 3533 w 4931"/>
                <a:gd name="T67" fmla="*/ 491 h 1074"/>
                <a:gd name="T68" fmla="*/ 3625 w 4931"/>
                <a:gd name="T69" fmla="*/ 639 h 1074"/>
                <a:gd name="T70" fmla="*/ 3758 w 4931"/>
                <a:gd name="T71" fmla="*/ 632 h 1074"/>
                <a:gd name="T72" fmla="*/ 3800 w 4931"/>
                <a:gd name="T73" fmla="*/ 203 h 1074"/>
                <a:gd name="T74" fmla="*/ 3864 w 4931"/>
                <a:gd name="T75" fmla="*/ 266 h 1074"/>
                <a:gd name="T76" fmla="*/ 3913 w 4931"/>
                <a:gd name="T77" fmla="*/ 561 h 1074"/>
                <a:gd name="T78" fmla="*/ 4025 w 4931"/>
                <a:gd name="T79" fmla="*/ 927 h 1074"/>
                <a:gd name="T80" fmla="*/ 4088 w 4931"/>
                <a:gd name="T81" fmla="*/ 252 h 1074"/>
                <a:gd name="T82" fmla="*/ 4144 w 4931"/>
                <a:gd name="T83" fmla="*/ 20 h 1074"/>
                <a:gd name="T84" fmla="*/ 4229 w 4931"/>
                <a:gd name="T85" fmla="*/ 379 h 1074"/>
                <a:gd name="T86" fmla="*/ 4299 w 4931"/>
                <a:gd name="T87" fmla="*/ 765 h 1074"/>
                <a:gd name="T88" fmla="*/ 4376 w 4931"/>
                <a:gd name="T89" fmla="*/ 934 h 1074"/>
                <a:gd name="T90" fmla="*/ 4397 w 4931"/>
                <a:gd name="T91" fmla="*/ 948 h 1074"/>
                <a:gd name="T92" fmla="*/ 4418 w 4931"/>
                <a:gd name="T93" fmla="*/ 653 h 1074"/>
                <a:gd name="T94" fmla="*/ 4447 w 4931"/>
                <a:gd name="T95" fmla="*/ 20 h 1074"/>
                <a:gd name="T96" fmla="*/ 4482 w 4931"/>
                <a:gd name="T97" fmla="*/ 56 h 1074"/>
                <a:gd name="T98" fmla="*/ 4552 w 4931"/>
                <a:gd name="T99" fmla="*/ 716 h 1074"/>
                <a:gd name="T100" fmla="*/ 4657 w 4931"/>
                <a:gd name="T101" fmla="*/ 920 h 1074"/>
                <a:gd name="T102" fmla="*/ 4699 w 4931"/>
                <a:gd name="T103" fmla="*/ 456 h 1074"/>
                <a:gd name="T104" fmla="*/ 4749 w 4931"/>
                <a:gd name="T105" fmla="*/ 407 h 1074"/>
                <a:gd name="T106" fmla="*/ 4784 w 4931"/>
                <a:gd name="T107" fmla="*/ 561 h 1074"/>
                <a:gd name="T108" fmla="*/ 4812 w 4931"/>
                <a:gd name="T109" fmla="*/ 681 h 1074"/>
                <a:gd name="T110" fmla="*/ 4917 w 4931"/>
                <a:gd name="T111" fmla="*/ 589 h 10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31" h="1074">
                  <a:moveTo>
                    <a:pt x="0" y="920"/>
                  </a:moveTo>
                  <a:cubicBezTo>
                    <a:pt x="50" y="908"/>
                    <a:pt x="77" y="867"/>
                    <a:pt x="120" y="842"/>
                  </a:cubicBezTo>
                  <a:cubicBezTo>
                    <a:pt x="126" y="838"/>
                    <a:pt x="134" y="838"/>
                    <a:pt x="141" y="835"/>
                  </a:cubicBezTo>
                  <a:cubicBezTo>
                    <a:pt x="149" y="831"/>
                    <a:pt x="155" y="826"/>
                    <a:pt x="162" y="821"/>
                  </a:cubicBezTo>
                  <a:cubicBezTo>
                    <a:pt x="170" y="736"/>
                    <a:pt x="162" y="773"/>
                    <a:pt x="183" y="709"/>
                  </a:cubicBezTo>
                  <a:cubicBezTo>
                    <a:pt x="185" y="702"/>
                    <a:pt x="197" y="705"/>
                    <a:pt x="204" y="702"/>
                  </a:cubicBezTo>
                  <a:cubicBezTo>
                    <a:pt x="212" y="698"/>
                    <a:pt x="218" y="693"/>
                    <a:pt x="225" y="688"/>
                  </a:cubicBezTo>
                  <a:cubicBezTo>
                    <a:pt x="244" y="632"/>
                    <a:pt x="216" y="697"/>
                    <a:pt x="253" y="660"/>
                  </a:cubicBezTo>
                  <a:cubicBezTo>
                    <a:pt x="283" y="630"/>
                    <a:pt x="286" y="607"/>
                    <a:pt x="323" y="582"/>
                  </a:cubicBezTo>
                  <a:cubicBezTo>
                    <a:pt x="334" y="548"/>
                    <a:pt x="350" y="524"/>
                    <a:pt x="379" y="505"/>
                  </a:cubicBezTo>
                  <a:cubicBezTo>
                    <a:pt x="400" y="473"/>
                    <a:pt x="418" y="467"/>
                    <a:pt x="450" y="449"/>
                  </a:cubicBezTo>
                  <a:cubicBezTo>
                    <a:pt x="480" y="432"/>
                    <a:pt x="502" y="404"/>
                    <a:pt x="534" y="393"/>
                  </a:cubicBezTo>
                  <a:cubicBezTo>
                    <a:pt x="553" y="365"/>
                    <a:pt x="581" y="357"/>
                    <a:pt x="611" y="337"/>
                  </a:cubicBezTo>
                  <a:cubicBezTo>
                    <a:pt x="618" y="332"/>
                    <a:pt x="632" y="323"/>
                    <a:pt x="632" y="323"/>
                  </a:cubicBezTo>
                  <a:cubicBezTo>
                    <a:pt x="681" y="325"/>
                    <a:pt x="731" y="321"/>
                    <a:pt x="780" y="330"/>
                  </a:cubicBezTo>
                  <a:cubicBezTo>
                    <a:pt x="787" y="331"/>
                    <a:pt x="783" y="345"/>
                    <a:pt x="787" y="351"/>
                  </a:cubicBezTo>
                  <a:cubicBezTo>
                    <a:pt x="798" y="367"/>
                    <a:pt x="814" y="376"/>
                    <a:pt x="829" y="386"/>
                  </a:cubicBezTo>
                  <a:cubicBezTo>
                    <a:pt x="841" y="422"/>
                    <a:pt x="876" y="429"/>
                    <a:pt x="906" y="449"/>
                  </a:cubicBezTo>
                  <a:cubicBezTo>
                    <a:pt x="941" y="501"/>
                    <a:pt x="975" y="551"/>
                    <a:pt x="1019" y="596"/>
                  </a:cubicBezTo>
                  <a:cubicBezTo>
                    <a:pt x="1074" y="652"/>
                    <a:pt x="1004" y="564"/>
                    <a:pt x="1061" y="632"/>
                  </a:cubicBezTo>
                  <a:cubicBezTo>
                    <a:pt x="1080" y="655"/>
                    <a:pt x="1081" y="673"/>
                    <a:pt x="1103" y="695"/>
                  </a:cubicBezTo>
                  <a:cubicBezTo>
                    <a:pt x="1113" y="726"/>
                    <a:pt x="1122" y="778"/>
                    <a:pt x="1138" y="807"/>
                  </a:cubicBezTo>
                  <a:cubicBezTo>
                    <a:pt x="1171" y="867"/>
                    <a:pt x="1231" y="908"/>
                    <a:pt x="1279" y="955"/>
                  </a:cubicBezTo>
                  <a:cubicBezTo>
                    <a:pt x="1327" y="1002"/>
                    <a:pt x="1361" y="1052"/>
                    <a:pt x="1426" y="1074"/>
                  </a:cubicBezTo>
                  <a:cubicBezTo>
                    <a:pt x="1506" y="1065"/>
                    <a:pt x="1555" y="1039"/>
                    <a:pt x="1637" y="1032"/>
                  </a:cubicBezTo>
                  <a:cubicBezTo>
                    <a:pt x="1659" y="1010"/>
                    <a:pt x="1658" y="992"/>
                    <a:pt x="1686" y="983"/>
                  </a:cubicBezTo>
                  <a:cubicBezTo>
                    <a:pt x="1693" y="988"/>
                    <a:pt x="1704" y="1005"/>
                    <a:pt x="1707" y="997"/>
                  </a:cubicBezTo>
                  <a:cubicBezTo>
                    <a:pt x="1717" y="973"/>
                    <a:pt x="1710" y="946"/>
                    <a:pt x="1714" y="920"/>
                  </a:cubicBezTo>
                  <a:cubicBezTo>
                    <a:pt x="1717" y="898"/>
                    <a:pt x="1761" y="837"/>
                    <a:pt x="1777" y="821"/>
                  </a:cubicBezTo>
                  <a:cubicBezTo>
                    <a:pt x="1788" y="789"/>
                    <a:pt x="1787" y="769"/>
                    <a:pt x="1812" y="744"/>
                  </a:cubicBezTo>
                  <a:cubicBezTo>
                    <a:pt x="1824" y="707"/>
                    <a:pt x="1834" y="732"/>
                    <a:pt x="1848" y="695"/>
                  </a:cubicBezTo>
                  <a:cubicBezTo>
                    <a:pt x="1852" y="646"/>
                    <a:pt x="1840" y="573"/>
                    <a:pt x="1897" y="554"/>
                  </a:cubicBezTo>
                  <a:cubicBezTo>
                    <a:pt x="1907" y="524"/>
                    <a:pt x="1924" y="499"/>
                    <a:pt x="1932" y="470"/>
                  </a:cubicBezTo>
                  <a:cubicBezTo>
                    <a:pt x="1943" y="432"/>
                    <a:pt x="1934" y="392"/>
                    <a:pt x="1974" y="379"/>
                  </a:cubicBezTo>
                  <a:cubicBezTo>
                    <a:pt x="1999" y="354"/>
                    <a:pt x="2029" y="349"/>
                    <a:pt x="2058" y="330"/>
                  </a:cubicBezTo>
                  <a:cubicBezTo>
                    <a:pt x="2079" y="332"/>
                    <a:pt x="2101" y="330"/>
                    <a:pt x="2121" y="337"/>
                  </a:cubicBezTo>
                  <a:cubicBezTo>
                    <a:pt x="2143" y="345"/>
                    <a:pt x="2137" y="390"/>
                    <a:pt x="2143" y="400"/>
                  </a:cubicBezTo>
                  <a:cubicBezTo>
                    <a:pt x="2153" y="417"/>
                    <a:pt x="2171" y="428"/>
                    <a:pt x="2185" y="442"/>
                  </a:cubicBezTo>
                  <a:cubicBezTo>
                    <a:pt x="2216" y="473"/>
                    <a:pt x="2240" y="516"/>
                    <a:pt x="2276" y="540"/>
                  </a:cubicBezTo>
                  <a:cubicBezTo>
                    <a:pt x="2313" y="596"/>
                    <a:pt x="2264" y="528"/>
                    <a:pt x="2311" y="575"/>
                  </a:cubicBezTo>
                  <a:cubicBezTo>
                    <a:pt x="2335" y="599"/>
                    <a:pt x="2345" y="627"/>
                    <a:pt x="2374" y="646"/>
                  </a:cubicBezTo>
                  <a:cubicBezTo>
                    <a:pt x="2383" y="659"/>
                    <a:pt x="2385" y="676"/>
                    <a:pt x="2395" y="688"/>
                  </a:cubicBezTo>
                  <a:cubicBezTo>
                    <a:pt x="2405" y="701"/>
                    <a:pt x="2422" y="709"/>
                    <a:pt x="2431" y="723"/>
                  </a:cubicBezTo>
                  <a:cubicBezTo>
                    <a:pt x="2456" y="764"/>
                    <a:pt x="2482" y="805"/>
                    <a:pt x="2529" y="821"/>
                  </a:cubicBezTo>
                  <a:cubicBezTo>
                    <a:pt x="2541" y="819"/>
                    <a:pt x="2554" y="820"/>
                    <a:pt x="2564" y="814"/>
                  </a:cubicBezTo>
                  <a:cubicBezTo>
                    <a:pt x="2571" y="810"/>
                    <a:pt x="2572" y="799"/>
                    <a:pt x="2578" y="793"/>
                  </a:cubicBezTo>
                  <a:cubicBezTo>
                    <a:pt x="2597" y="772"/>
                    <a:pt x="2614" y="750"/>
                    <a:pt x="2634" y="730"/>
                  </a:cubicBezTo>
                  <a:cubicBezTo>
                    <a:pt x="2647" y="717"/>
                    <a:pt x="2663" y="708"/>
                    <a:pt x="2676" y="695"/>
                  </a:cubicBezTo>
                  <a:cubicBezTo>
                    <a:pt x="2693" y="645"/>
                    <a:pt x="2669" y="703"/>
                    <a:pt x="2704" y="660"/>
                  </a:cubicBezTo>
                  <a:cubicBezTo>
                    <a:pt x="2709" y="654"/>
                    <a:pt x="2708" y="645"/>
                    <a:pt x="2712" y="639"/>
                  </a:cubicBezTo>
                  <a:cubicBezTo>
                    <a:pt x="2742" y="596"/>
                    <a:pt x="2725" y="641"/>
                    <a:pt x="2747" y="596"/>
                  </a:cubicBezTo>
                  <a:cubicBezTo>
                    <a:pt x="2763" y="563"/>
                    <a:pt x="2745" y="585"/>
                    <a:pt x="2761" y="547"/>
                  </a:cubicBezTo>
                  <a:cubicBezTo>
                    <a:pt x="2777" y="510"/>
                    <a:pt x="2796" y="472"/>
                    <a:pt x="2831" y="449"/>
                  </a:cubicBezTo>
                  <a:cubicBezTo>
                    <a:pt x="2851" y="419"/>
                    <a:pt x="2859" y="419"/>
                    <a:pt x="2894" y="428"/>
                  </a:cubicBezTo>
                  <a:cubicBezTo>
                    <a:pt x="2925" y="489"/>
                    <a:pt x="2911" y="517"/>
                    <a:pt x="2922" y="596"/>
                  </a:cubicBezTo>
                  <a:cubicBezTo>
                    <a:pt x="2926" y="626"/>
                    <a:pt x="2943" y="658"/>
                    <a:pt x="2950" y="688"/>
                  </a:cubicBezTo>
                  <a:cubicBezTo>
                    <a:pt x="2967" y="766"/>
                    <a:pt x="2997" y="815"/>
                    <a:pt x="3077" y="842"/>
                  </a:cubicBezTo>
                  <a:cubicBezTo>
                    <a:pt x="3149" y="824"/>
                    <a:pt x="3181" y="759"/>
                    <a:pt x="3231" y="709"/>
                  </a:cubicBezTo>
                  <a:cubicBezTo>
                    <a:pt x="3239" y="677"/>
                    <a:pt x="3238" y="665"/>
                    <a:pt x="3266" y="646"/>
                  </a:cubicBezTo>
                  <a:cubicBezTo>
                    <a:pt x="3275" y="619"/>
                    <a:pt x="3278" y="598"/>
                    <a:pt x="3295" y="575"/>
                  </a:cubicBezTo>
                  <a:cubicBezTo>
                    <a:pt x="3297" y="568"/>
                    <a:pt x="3301" y="561"/>
                    <a:pt x="3302" y="554"/>
                  </a:cubicBezTo>
                  <a:cubicBezTo>
                    <a:pt x="3305" y="533"/>
                    <a:pt x="3303" y="511"/>
                    <a:pt x="3309" y="491"/>
                  </a:cubicBezTo>
                  <a:cubicBezTo>
                    <a:pt x="3313" y="478"/>
                    <a:pt x="3324" y="468"/>
                    <a:pt x="3330" y="456"/>
                  </a:cubicBezTo>
                  <a:cubicBezTo>
                    <a:pt x="3336" y="443"/>
                    <a:pt x="3344" y="414"/>
                    <a:pt x="3344" y="414"/>
                  </a:cubicBezTo>
                  <a:cubicBezTo>
                    <a:pt x="3348" y="372"/>
                    <a:pt x="3335" y="290"/>
                    <a:pt x="3386" y="273"/>
                  </a:cubicBezTo>
                  <a:cubicBezTo>
                    <a:pt x="3402" y="290"/>
                    <a:pt x="3419" y="306"/>
                    <a:pt x="3435" y="323"/>
                  </a:cubicBezTo>
                  <a:cubicBezTo>
                    <a:pt x="3442" y="330"/>
                    <a:pt x="3456" y="344"/>
                    <a:pt x="3456" y="344"/>
                  </a:cubicBezTo>
                  <a:cubicBezTo>
                    <a:pt x="3473" y="396"/>
                    <a:pt x="3503" y="445"/>
                    <a:pt x="3533" y="491"/>
                  </a:cubicBezTo>
                  <a:cubicBezTo>
                    <a:pt x="3543" y="506"/>
                    <a:pt x="3564" y="512"/>
                    <a:pt x="3576" y="526"/>
                  </a:cubicBezTo>
                  <a:cubicBezTo>
                    <a:pt x="3604" y="559"/>
                    <a:pt x="3609" y="601"/>
                    <a:pt x="3625" y="639"/>
                  </a:cubicBezTo>
                  <a:cubicBezTo>
                    <a:pt x="3645" y="685"/>
                    <a:pt x="3679" y="725"/>
                    <a:pt x="3695" y="772"/>
                  </a:cubicBezTo>
                  <a:cubicBezTo>
                    <a:pt x="3758" y="751"/>
                    <a:pt x="3740" y="686"/>
                    <a:pt x="3758" y="632"/>
                  </a:cubicBezTo>
                  <a:cubicBezTo>
                    <a:pt x="3762" y="541"/>
                    <a:pt x="3768" y="461"/>
                    <a:pt x="3779" y="372"/>
                  </a:cubicBezTo>
                  <a:cubicBezTo>
                    <a:pt x="3786" y="316"/>
                    <a:pt x="3769" y="250"/>
                    <a:pt x="3800" y="203"/>
                  </a:cubicBezTo>
                  <a:cubicBezTo>
                    <a:pt x="3809" y="189"/>
                    <a:pt x="3828" y="161"/>
                    <a:pt x="3828" y="161"/>
                  </a:cubicBezTo>
                  <a:cubicBezTo>
                    <a:pt x="3840" y="196"/>
                    <a:pt x="3851" y="231"/>
                    <a:pt x="3864" y="266"/>
                  </a:cubicBezTo>
                  <a:cubicBezTo>
                    <a:pt x="3875" y="332"/>
                    <a:pt x="3889" y="396"/>
                    <a:pt x="3899" y="463"/>
                  </a:cubicBezTo>
                  <a:cubicBezTo>
                    <a:pt x="3904" y="496"/>
                    <a:pt x="3903" y="530"/>
                    <a:pt x="3913" y="561"/>
                  </a:cubicBezTo>
                  <a:cubicBezTo>
                    <a:pt x="3940" y="645"/>
                    <a:pt x="3976" y="723"/>
                    <a:pt x="4004" y="807"/>
                  </a:cubicBezTo>
                  <a:cubicBezTo>
                    <a:pt x="4019" y="913"/>
                    <a:pt x="4007" y="874"/>
                    <a:pt x="4025" y="927"/>
                  </a:cubicBezTo>
                  <a:cubicBezTo>
                    <a:pt x="4045" y="801"/>
                    <a:pt x="4039" y="673"/>
                    <a:pt x="4060" y="547"/>
                  </a:cubicBezTo>
                  <a:cubicBezTo>
                    <a:pt x="4066" y="447"/>
                    <a:pt x="4073" y="351"/>
                    <a:pt x="4088" y="252"/>
                  </a:cubicBezTo>
                  <a:cubicBezTo>
                    <a:pt x="4097" y="86"/>
                    <a:pt x="4078" y="166"/>
                    <a:pt x="4109" y="84"/>
                  </a:cubicBezTo>
                  <a:cubicBezTo>
                    <a:pt x="4118" y="61"/>
                    <a:pt x="4144" y="20"/>
                    <a:pt x="4144" y="20"/>
                  </a:cubicBezTo>
                  <a:cubicBezTo>
                    <a:pt x="4201" y="77"/>
                    <a:pt x="4184" y="140"/>
                    <a:pt x="4201" y="231"/>
                  </a:cubicBezTo>
                  <a:cubicBezTo>
                    <a:pt x="4216" y="313"/>
                    <a:pt x="4219" y="284"/>
                    <a:pt x="4229" y="379"/>
                  </a:cubicBezTo>
                  <a:cubicBezTo>
                    <a:pt x="4251" y="576"/>
                    <a:pt x="4224" y="491"/>
                    <a:pt x="4250" y="568"/>
                  </a:cubicBezTo>
                  <a:cubicBezTo>
                    <a:pt x="4257" y="617"/>
                    <a:pt x="4272" y="725"/>
                    <a:pt x="4299" y="765"/>
                  </a:cubicBezTo>
                  <a:cubicBezTo>
                    <a:pt x="4325" y="804"/>
                    <a:pt x="4341" y="847"/>
                    <a:pt x="4355" y="892"/>
                  </a:cubicBezTo>
                  <a:cubicBezTo>
                    <a:pt x="4360" y="907"/>
                    <a:pt x="4371" y="919"/>
                    <a:pt x="4376" y="934"/>
                  </a:cubicBezTo>
                  <a:cubicBezTo>
                    <a:pt x="4378" y="950"/>
                    <a:pt x="4369" y="974"/>
                    <a:pt x="4383" y="983"/>
                  </a:cubicBezTo>
                  <a:cubicBezTo>
                    <a:pt x="4393" y="990"/>
                    <a:pt x="4396" y="960"/>
                    <a:pt x="4397" y="948"/>
                  </a:cubicBezTo>
                  <a:cubicBezTo>
                    <a:pt x="4403" y="894"/>
                    <a:pt x="4401" y="840"/>
                    <a:pt x="4404" y="786"/>
                  </a:cubicBezTo>
                  <a:cubicBezTo>
                    <a:pt x="4408" y="716"/>
                    <a:pt x="4410" y="712"/>
                    <a:pt x="4418" y="653"/>
                  </a:cubicBezTo>
                  <a:cubicBezTo>
                    <a:pt x="4421" y="483"/>
                    <a:pt x="4413" y="314"/>
                    <a:pt x="4440" y="147"/>
                  </a:cubicBezTo>
                  <a:cubicBezTo>
                    <a:pt x="4442" y="105"/>
                    <a:pt x="4439" y="62"/>
                    <a:pt x="4447" y="20"/>
                  </a:cubicBezTo>
                  <a:cubicBezTo>
                    <a:pt x="4449" y="12"/>
                    <a:pt x="4462" y="0"/>
                    <a:pt x="4468" y="6"/>
                  </a:cubicBezTo>
                  <a:cubicBezTo>
                    <a:pt x="4480" y="18"/>
                    <a:pt x="4477" y="39"/>
                    <a:pt x="4482" y="56"/>
                  </a:cubicBezTo>
                  <a:cubicBezTo>
                    <a:pt x="4488" y="132"/>
                    <a:pt x="4502" y="205"/>
                    <a:pt x="4510" y="280"/>
                  </a:cubicBezTo>
                  <a:cubicBezTo>
                    <a:pt x="4525" y="426"/>
                    <a:pt x="4528" y="571"/>
                    <a:pt x="4552" y="716"/>
                  </a:cubicBezTo>
                  <a:cubicBezTo>
                    <a:pt x="4554" y="754"/>
                    <a:pt x="4561" y="954"/>
                    <a:pt x="4615" y="990"/>
                  </a:cubicBezTo>
                  <a:cubicBezTo>
                    <a:pt x="4652" y="965"/>
                    <a:pt x="4635" y="983"/>
                    <a:pt x="4657" y="920"/>
                  </a:cubicBezTo>
                  <a:cubicBezTo>
                    <a:pt x="4662" y="906"/>
                    <a:pt x="4671" y="877"/>
                    <a:pt x="4671" y="877"/>
                  </a:cubicBezTo>
                  <a:cubicBezTo>
                    <a:pt x="4685" y="737"/>
                    <a:pt x="4686" y="596"/>
                    <a:pt x="4699" y="456"/>
                  </a:cubicBezTo>
                  <a:cubicBezTo>
                    <a:pt x="4701" y="434"/>
                    <a:pt x="4720" y="414"/>
                    <a:pt x="4728" y="393"/>
                  </a:cubicBezTo>
                  <a:cubicBezTo>
                    <a:pt x="4735" y="398"/>
                    <a:pt x="4745" y="400"/>
                    <a:pt x="4749" y="407"/>
                  </a:cubicBezTo>
                  <a:cubicBezTo>
                    <a:pt x="4757" y="420"/>
                    <a:pt x="4763" y="449"/>
                    <a:pt x="4763" y="449"/>
                  </a:cubicBezTo>
                  <a:cubicBezTo>
                    <a:pt x="4768" y="487"/>
                    <a:pt x="4780" y="523"/>
                    <a:pt x="4784" y="561"/>
                  </a:cubicBezTo>
                  <a:cubicBezTo>
                    <a:pt x="4787" y="587"/>
                    <a:pt x="4786" y="613"/>
                    <a:pt x="4791" y="639"/>
                  </a:cubicBezTo>
                  <a:cubicBezTo>
                    <a:pt x="4794" y="654"/>
                    <a:pt x="4807" y="666"/>
                    <a:pt x="4812" y="681"/>
                  </a:cubicBezTo>
                  <a:cubicBezTo>
                    <a:pt x="4857" y="651"/>
                    <a:pt x="4835" y="602"/>
                    <a:pt x="4896" y="582"/>
                  </a:cubicBezTo>
                  <a:cubicBezTo>
                    <a:pt x="4903" y="584"/>
                    <a:pt x="4912" y="584"/>
                    <a:pt x="4917" y="589"/>
                  </a:cubicBezTo>
                  <a:cubicBezTo>
                    <a:pt x="4931" y="604"/>
                    <a:pt x="4917" y="627"/>
                    <a:pt x="4931" y="596"/>
                  </a:cubicBezTo>
                </a:path>
              </a:pathLst>
            </a:custGeom>
            <a:noFill/>
            <a:ln w="19050" cap="flat" cmpd="sng">
              <a:solidFill>
                <a:srgbClr val="002060">
                  <a:alpha val="50195"/>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71" name="Line 21"/>
            <p:cNvSpPr>
              <a:spLocks noChangeShapeType="1"/>
            </p:cNvSpPr>
            <p:nvPr/>
          </p:nvSpPr>
          <p:spPr bwMode="auto">
            <a:xfrm>
              <a:off x="438" y="2516"/>
              <a:ext cx="0" cy="1132"/>
            </a:xfrm>
            <a:prstGeom prst="line">
              <a:avLst/>
            </a:prstGeom>
            <a:noFill/>
            <a:ln w="19050">
              <a:solidFill>
                <a:srgbClr val="00206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72" name="Line 22"/>
            <p:cNvSpPr>
              <a:spLocks noChangeShapeType="1"/>
            </p:cNvSpPr>
            <p:nvPr/>
          </p:nvSpPr>
          <p:spPr bwMode="auto">
            <a:xfrm>
              <a:off x="452" y="3072"/>
              <a:ext cx="4944" cy="0"/>
            </a:xfrm>
            <a:prstGeom prst="line">
              <a:avLst/>
            </a:prstGeom>
            <a:noFill/>
            <a:ln w="1905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73" name="Text Box 23"/>
            <p:cNvSpPr txBox="1">
              <a:spLocks noChangeArrowheads="1"/>
            </p:cNvSpPr>
            <p:nvPr/>
          </p:nvSpPr>
          <p:spPr bwMode="auto">
            <a:xfrm>
              <a:off x="5156" y="3120"/>
              <a:ext cx="415" cy="23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time</a:t>
              </a:r>
              <a:endParaRPr lang="en-US" altLang="zh-CN" b="1" dirty="0">
                <a:solidFill>
                  <a:schemeClr val="bg1"/>
                </a:solidFill>
                <a:ea typeface="宋体" panose="02010600030101010101" pitchFamily="2" charset="-122"/>
              </a:endParaRPr>
            </a:p>
          </p:txBody>
        </p:sp>
        <p:sp>
          <p:nvSpPr>
            <p:cNvPr id="19474" name="Oval 24"/>
            <p:cNvSpPr>
              <a:spLocks noChangeArrowheads="1"/>
            </p:cNvSpPr>
            <p:nvPr/>
          </p:nvSpPr>
          <p:spPr bwMode="auto">
            <a:xfrm>
              <a:off x="548" y="3216"/>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75" name="Oval 25"/>
            <p:cNvSpPr>
              <a:spLocks noChangeArrowheads="1"/>
            </p:cNvSpPr>
            <p:nvPr/>
          </p:nvSpPr>
          <p:spPr bwMode="auto">
            <a:xfrm>
              <a:off x="932" y="2784"/>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76" name="Oval 26"/>
            <p:cNvSpPr>
              <a:spLocks noChangeArrowheads="1"/>
            </p:cNvSpPr>
            <p:nvPr/>
          </p:nvSpPr>
          <p:spPr bwMode="auto">
            <a:xfrm>
              <a:off x="1508" y="3216"/>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77" name="Oval 27"/>
            <p:cNvSpPr>
              <a:spLocks noChangeArrowheads="1"/>
            </p:cNvSpPr>
            <p:nvPr/>
          </p:nvSpPr>
          <p:spPr bwMode="auto">
            <a:xfrm>
              <a:off x="2084" y="3408"/>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78" name="Oval 28"/>
            <p:cNvSpPr>
              <a:spLocks noChangeArrowheads="1"/>
            </p:cNvSpPr>
            <p:nvPr/>
          </p:nvSpPr>
          <p:spPr bwMode="auto">
            <a:xfrm>
              <a:off x="2612" y="2928"/>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79" name="Oval 29"/>
            <p:cNvSpPr>
              <a:spLocks noChangeArrowheads="1"/>
            </p:cNvSpPr>
            <p:nvPr/>
          </p:nvSpPr>
          <p:spPr bwMode="auto">
            <a:xfrm>
              <a:off x="3236" y="2880"/>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80" name="Oval 30"/>
            <p:cNvSpPr>
              <a:spLocks noChangeArrowheads="1"/>
            </p:cNvSpPr>
            <p:nvPr/>
          </p:nvSpPr>
          <p:spPr bwMode="auto">
            <a:xfrm>
              <a:off x="3764" y="2688"/>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81" name="Oval 31"/>
            <p:cNvSpPr>
              <a:spLocks noChangeArrowheads="1"/>
            </p:cNvSpPr>
            <p:nvPr/>
          </p:nvSpPr>
          <p:spPr bwMode="auto">
            <a:xfrm>
              <a:off x="4388" y="3312"/>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82" name="Oval 32"/>
            <p:cNvSpPr>
              <a:spLocks noChangeArrowheads="1"/>
            </p:cNvSpPr>
            <p:nvPr/>
          </p:nvSpPr>
          <p:spPr bwMode="auto">
            <a:xfrm>
              <a:off x="4916" y="2880"/>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83" name="Oval 33"/>
            <p:cNvSpPr>
              <a:spLocks noChangeArrowheads="1"/>
            </p:cNvSpPr>
            <p:nvPr/>
          </p:nvSpPr>
          <p:spPr bwMode="auto">
            <a:xfrm>
              <a:off x="720" y="2976"/>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84" name="Oval 34"/>
            <p:cNvSpPr>
              <a:spLocks noChangeArrowheads="1"/>
            </p:cNvSpPr>
            <p:nvPr/>
          </p:nvSpPr>
          <p:spPr bwMode="auto">
            <a:xfrm>
              <a:off x="1296" y="2880"/>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85" name="Oval 35"/>
            <p:cNvSpPr>
              <a:spLocks noChangeArrowheads="1"/>
            </p:cNvSpPr>
            <p:nvPr/>
          </p:nvSpPr>
          <p:spPr bwMode="auto">
            <a:xfrm>
              <a:off x="1824" y="3504"/>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86" name="Oval 36"/>
            <p:cNvSpPr>
              <a:spLocks noChangeArrowheads="1"/>
            </p:cNvSpPr>
            <p:nvPr/>
          </p:nvSpPr>
          <p:spPr bwMode="auto">
            <a:xfrm>
              <a:off x="2256" y="3024"/>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87" name="Oval 37"/>
            <p:cNvSpPr>
              <a:spLocks noChangeArrowheads="1"/>
            </p:cNvSpPr>
            <p:nvPr/>
          </p:nvSpPr>
          <p:spPr bwMode="auto">
            <a:xfrm>
              <a:off x="2880" y="3216"/>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88" name="Oval 38"/>
            <p:cNvSpPr>
              <a:spLocks noChangeArrowheads="1"/>
            </p:cNvSpPr>
            <p:nvPr/>
          </p:nvSpPr>
          <p:spPr bwMode="auto">
            <a:xfrm>
              <a:off x="3456" y="3264"/>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89" name="Oval 39"/>
            <p:cNvSpPr>
              <a:spLocks noChangeArrowheads="1"/>
            </p:cNvSpPr>
            <p:nvPr/>
          </p:nvSpPr>
          <p:spPr bwMode="auto">
            <a:xfrm>
              <a:off x="4032" y="3120"/>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90" name="Oval 40"/>
            <p:cNvSpPr>
              <a:spLocks noChangeArrowheads="1"/>
            </p:cNvSpPr>
            <p:nvPr/>
          </p:nvSpPr>
          <p:spPr bwMode="auto">
            <a:xfrm>
              <a:off x="4224" y="2688"/>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91" name="Oval 41"/>
            <p:cNvSpPr>
              <a:spLocks noChangeArrowheads="1"/>
            </p:cNvSpPr>
            <p:nvPr/>
          </p:nvSpPr>
          <p:spPr bwMode="auto">
            <a:xfrm>
              <a:off x="4560" y="2592"/>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92" name="Oval 42"/>
            <p:cNvSpPr>
              <a:spLocks noChangeArrowheads="1"/>
            </p:cNvSpPr>
            <p:nvPr/>
          </p:nvSpPr>
          <p:spPr bwMode="auto">
            <a:xfrm>
              <a:off x="5088" y="3216"/>
              <a:ext cx="96" cy="96"/>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93" name="Freeform 43"/>
            <p:cNvSpPr>
              <a:spLocks/>
            </p:cNvSpPr>
            <p:nvPr/>
          </p:nvSpPr>
          <p:spPr bwMode="auto">
            <a:xfrm>
              <a:off x="432" y="2640"/>
              <a:ext cx="4704" cy="912"/>
            </a:xfrm>
            <a:custGeom>
              <a:avLst/>
              <a:gdLst>
                <a:gd name="T0" fmla="*/ 0 w 4704"/>
                <a:gd name="T1" fmla="*/ 768 h 912"/>
                <a:gd name="T2" fmla="*/ 144 w 4704"/>
                <a:gd name="T3" fmla="*/ 624 h 912"/>
                <a:gd name="T4" fmla="*/ 336 w 4704"/>
                <a:gd name="T5" fmla="*/ 384 h 912"/>
                <a:gd name="T6" fmla="*/ 528 w 4704"/>
                <a:gd name="T7" fmla="*/ 192 h 912"/>
                <a:gd name="T8" fmla="*/ 912 w 4704"/>
                <a:gd name="T9" fmla="*/ 288 h 912"/>
                <a:gd name="T10" fmla="*/ 1104 w 4704"/>
                <a:gd name="T11" fmla="*/ 624 h 912"/>
                <a:gd name="T12" fmla="*/ 1440 w 4704"/>
                <a:gd name="T13" fmla="*/ 912 h 912"/>
                <a:gd name="T14" fmla="*/ 1728 w 4704"/>
                <a:gd name="T15" fmla="*/ 816 h 912"/>
                <a:gd name="T16" fmla="*/ 1872 w 4704"/>
                <a:gd name="T17" fmla="*/ 432 h 912"/>
                <a:gd name="T18" fmla="*/ 2208 w 4704"/>
                <a:gd name="T19" fmla="*/ 336 h 912"/>
                <a:gd name="T20" fmla="*/ 2496 w 4704"/>
                <a:gd name="T21" fmla="*/ 624 h 912"/>
                <a:gd name="T22" fmla="*/ 2832 w 4704"/>
                <a:gd name="T23" fmla="*/ 288 h 912"/>
                <a:gd name="T24" fmla="*/ 3072 w 4704"/>
                <a:gd name="T25" fmla="*/ 672 h 912"/>
                <a:gd name="T26" fmla="*/ 3360 w 4704"/>
                <a:gd name="T27" fmla="*/ 96 h 912"/>
                <a:gd name="T28" fmla="*/ 3648 w 4704"/>
                <a:gd name="T29" fmla="*/ 528 h 912"/>
                <a:gd name="T30" fmla="*/ 3840 w 4704"/>
                <a:gd name="T31" fmla="*/ 96 h 912"/>
                <a:gd name="T32" fmla="*/ 4032 w 4704"/>
                <a:gd name="T33" fmla="*/ 720 h 912"/>
                <a:gd name="T34" fmla="*/ 4176 w 4704"/>
                <a:gd name="T35" fmla="*/ 0 h 912"/>
                <a:gd name="T36" fmla="*/ 4512 w 4704"/>
                <a:gd name="T37" fmla="*/ 288 h 912"/>
                <a:gd name="T38" fmla="*/ 4704 w 4704"/>
                <a:gd name="T39" fmla="*/ 624 h 9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04" h="912">
                  <a:moveTo>
                    <a:pt x="0" y="768"/>
                  </a:moveTo>
                  <a:lnTo>
                    <a:pt x="144" y="624"/>
                  </a:lnTo>
                  <a:lnTo>
                    <a:pt x="336" y="384"/>
                  </a:lnTo>
                  <a:lnTo>
                    <a:pt x="528" y="192"/>
                  </a:lnTo>
                  <a:lnTo>
                    <a:pt x="912" y="288"/>
                  </a:lnTo>
                  <a:lnTo>
                    <a:pt x="1104" y="624"/>
                  </a:lnTo>
                  <a:lnTo>
                    <a:pt x="1440" y="912"/>
                  </a:lnTo>
                  <a:lnTo>
                    <a:pt x="1728" y="816"/>
                  </a:lnTo>
                  <a:lnTo>
                    <a:pt x="1872" y="432"/>
                  </a:lnTo>
                  <a:lnTo>
                    <a:pt x="2208" y="336"/>
                  </a:lnTo>
                  <a:lnTo>
                    <a:pt x="2496" y="624"/>
                  </a:lnTo>
                  <a:lnTo>
                    <a:pt x="2832" y="288"/>
                  </a:lnTo>
                  <a:lnTo>
                    <a:pt x="3072" y="672"/>
                  </a:lnTo>
                  <a:lnTo>
                    <a:pt x="3360" y="96"/>
                  </a:lnTo>
                  <a:lnTo>
                    <a:pt x="3648" y="528"/>
                  </a:lnTo>
                  <a:lnTo>
                    <a:pt x="3840" y="96"/>
                  </a:lnTo>
                  <a:lnTo>
                    <a:pt x="4032" y="720"/>
                  </a:lnTo>
                  <a:lnTo>
                    <a:pt x="4176" y="0"/>
                  </a:lnTo>
                  <a:lnTo>
                    <a:pt x="4512" y="288"/>
                  </a:lnTo>
                  <a:lnTo>
                    <a:pt x="4704" y="624"/>
                  </a:lnTo>
                </a:path>
              </a:pathLst>
            </a:custGeom>
            <a:noFill/>
            <a:ln w="19050" cap="flat" cmpd="sng">
              <a:solidFill>
                <a:srgbClr val="002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330796" name="Group 44"/>
          <p:cNvGrpSpPr>
            <a:grpSpLocks/>
          </p:cNvGrpSpPr>
          <p:nvPr/>
        </p:nvGrpSpPr>
        <p:grpSpPr bwMode="auto">
          <a:xfrm>
            <a:off x="685800" y="914400"/>
            <a:ext cx="7543800" cy="5638800"/>
            <a:chOff x="432" y="576"/>
            <a:chExt cx="4752" cy="3552"/>
          </a:xfrm>
        </p:grpSpPr>
        <p:sp>
          <p:nvSpPr>
            <p:cNvPr id="19466" name="Line 45"/>
            <p:cNvSpPr>
              <a:spLocks noChangeShapeType="1"/>
            </p:cNvSpPr>
            <p:nvPr/>
          </p:nvSpPr>
          <p:spPr bwMode="auto">
            <a:xfrm>
              <a:off x="5184" y="576"/>
              <a:ext cx="0" cy="3552"/>
            </a:xfrm>
            <a:prstGeom prst="line">
              <a:avLst/>
            </a:prstGeom>
            <a:noFill/>
            <a:ln w="19050">
              <a:solidFill>
                <a:srgbClr val="00206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67" name="Line 46"/>
            <p:cNvSpPr>
              <a:spLocks noChangeShapeType="1"/>
            </p:cNvSpPr>
            <p:nvPr/>
          </p:nvSpPr>
          <p:spPr bwMode="auto">
            <a:xfrm>
              <a:off x="432" y="1920"/>
              <a:ext cx="0" cy="480"/>
            </a:xfrm>
            <a:prstGeom prst="line">
              <a:avLst/>
            </a:prstGeom>
            <a:noFill/>
            <a:ln w="19050">
              <a:solidFill>
                <a:srgbClr val="00206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68" name="Line 47"/>
            <p:cNvSpPr>
              <a:spLocks noChangeShapeType="1"/>
            </p:cNvSpPr>
            <p:nvPr/>
          </p:nvSpPr>
          <p:spPr bwMode="auto">
            <a:xfrm>
              <a:off x="480" y="2160"/>
              <a:ext cx="4656" cy="0"/>
            </a:xfrm>
            <a:prstGeom prst="line">
              <a:avLst/>
            </a:prstGeom>
            <a:noFill/>
            <a:ln w="19050">
              <a:solidFill>
                <a:srgbClr val="00206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69" name="Text Box 48"/>
            <p:cNvSpPr txBox="1">
              <a:spLocks noChangeArrowheads="1"/>
            </p:cNvSpPr>
            <p:nvPr/>
          </p:nvSpPr>
          <p:spPr bwMode="auto">
            <a:xfrm>
              <a:off x="2332" y="1920"/>
              <a:ext cx="932"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dirty="0">
                  <a:solidFill>
                    <a:schemeClr val="bg1"/>
                  </a:solidFill>
                  <a:ea typeface="宋体" panose="02010600030101010101" pitchFamily="2" charset="-122"/>
                </a:rPr>
                <a:t>1 Second</a:t>
              </a:r>
            </a:p>
          </p:txBody>
        </p:sp>
      </p:grpSp>
      <p:sp>
        <p:nvSpPr>
          <p:cNvPr id="330801" name="Text Box 49"/>
          <p:cNvSpPr txBox="1">
            <a:spLocks noChangeArrowheads="1"/>
          </p:cNvSpPr>
          <p:nvPr/>
        </p:nvSpPr>
        <p:spPr bwMode="auto">
          <a:xfrm>
            <a:off x="1127125" y="812800"/>
            <a:ext cx="33778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Fs = 9 samples/second = 9Hz</a:t>
            </a:r>
          </a:p>
        </p:txBody>
      </p:sp>
      <p:sp>
        <p:nvSpPr>
          <p:cNvPr id="330802" name="Text Box 50"/>
          <p:cNvSpPr txBox="1">
            <a:spLocks noChangeArrowheads="1"/>
          </p:cNvSpPr>
          <p:nvPr/>
        </p:nvSpPr>
        <p:spPr bwMode="auto">
          <a:xfrm>
            <a:off x="1117600" y="3886200"/>
            <a:ext cx="36343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Fs = 19 samples/second = 19Hz</a:t>
            </a:r>
          </a:p>
        </p:txBody>
      </p:sp>
      <p:sp>
        <p:nvSpPr>
          <p:cNvPr id="330803" name="Text Box 51"/>
          <p:cNvSpPr txBox="1">
            <a:spLocks noChangeArrowheads="1"/>
          </p:cNvSpPr>
          <p:nvPr/>
        </p:nvSpPr>
        <p:spPr bwMode="auto">
          <a:xfrm>
            <a:off x="3636760" y="5781675"/>
            <a:ext cx="4249881" cy="646331"/>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800" b="1" dirty="0">
                <a:solidFill>
                  <a:schemeClr val="bg1"/>
                </a:solidFill>
                <a:ea typeface="宋体" panose="02010600030101010101" pitchFamily="2" charset="-122"/>
              </a:rPr>
              <a:t>Better signal reconstruction</a:t>
            </a:r>
          </a:p>
          <a:p>
            <a:pPr eaLnBrk="1" hangingPunct="1"/>
            <a:r>
              <a:rPr lang="en-US" altLang="zh-CN" sz="1800" b="1" dirty="0">
                <a:solidFill>
                  <a:schemeClr val="bg1"/>
                </a:solidFill>
                <a:ea typeface="宋体" panose="02010600030101010101" pitchFamily="2" charset="-122"/>
              </a:rPr>
              <a:t>More computer memory  / BW and $$</a:t>
            </a:r>
          </a:p>
        </p:txBody>
      </p:sp>
      <p:sp>
        <p:nvSpPr>
          <p:cNvPr id="2" name="灯片编号占位符 1"/>
          <p:cNvSpPr>
            <a:spLocks noGrp="1"/>
          </p:cNvSpPr>
          <p:nvPr>
            <p:ph type="sldNum" sz="quarter" idx="12"/>
          </p:nvPr>
        </p:nvSpPr>
        <p:spPr/>
        <p:txBody>
          <a:bodyPr/>
          <a:lstStyle/>
          <a:p>
            <a:pPr>
              <a:defRPr/>
            </a:pPr>
            <a:fld id="{593F01A0-2F54-48B0-A541-D10D6311F6D7}" type="slidenum">
              <a:rPr lang="zh-CN" altLang="en-US" smtClean="0"/>
              <a:pPr>
                <a:defRPr/>
              </a:pPr>
              <a:t>9</a:t>
            </a:fld>
            <a:endParaRPr lang="en-US" altLang="zh-CN" sz="1800">
              <a:solidFill>
                <a:srgbClr val="FFFF00"/>
              </a:solidFill>
              <a:latin typeface="Times New Roman" panose="02020603050405020304" pitchFamily="18" charset="0"/>
              <a:ea typeface="方正姚体" panose="02010601030101010101" pitchFamily="2" charset="-122"/>
            </a:endParaRPr>
          </a:p>
        </p:txBody>
      </p:sp>
      <p:sp>
        <p:nvSpPr>
          <p:cNvPr id="3" name="标题 2"/>
          <p:cNvSpPr>
            <a:spLocks noGrp="1"/>
          </p:cNvSpPr>
          <p:nvPr>
            <p:ph type="title"/>
          </p:nvPr>
        </p:nvSpPr>
        <p:spPr/>
        <p:txBody>
          <a:bodyPr/>
          <a:lstStyle/>
          <a:p>
            <a:pPr algn="r"/>
            <a:r>
              <a:rPr lang="zh-CN" altLang="en-US" dirty="0">
                <a:solidFill>
                  <a:srgbClr val="0000FF"/>
                </a:solidFill>
                <a:latin typeface="隶书" panose="02010509060101010101" pitchFamily="49" charset="-122"/>
                <a:ea typeface="隶书" panose="02010509060101010101" pitchFamily="49" charset="-122"/>
              </a:rPr>
              <a:t>采样与量化</a:t>
            </a:r>
            <a:endParaRPr lang="zh-CN" altLang="en-US" dirty="0"/>
          </a:p>
        </p:txBody>
      </p:sp>
    </p:spTree>
    <p:extLst>
      <p:ext uri="{BB962C8B-B14F-4D97-AF65-F5344CB8AC3E}">
        <p14:creationId xmlns:p14="http://schemas.microsoft.com/office/powerpoint/2010/main" val="5991845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1|9.2"/>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TIMING" val="|4.8|8.1|39.3|21.1"/>
</p:tagLst>
</file>

<file path=ppt/tags/tag14.xml><?xml version="1.0" encoding="utf-8"?>
<p:tagLst xmlns:a="http://schemas.openxmlformats.org/drawingml/2006/main" xmlns:r="http://schemas.openxmlformats.org/officeDocument/2006/relationships" xmlns:p="http://schemas.openxmlformats.org/presentationml/2006/main">
  <p:tag name="TIMING" val="|1.7|2.2|15.1|4.6"/>
</p:tagLst>
</file>

<file path=ppt/tags/tag15.xml><?xml version="1.0" encoding="utf-8"?>
<p:tagLst xmlns:a="http://schemas.openxmlformats.org/drawingml/2006/main" xmlns:r="http://schemas.openxmlformats.org/officeDocument/2006/relationships" xmlns:p="http://schemas.openxmlformats.org/presentationml/2006/main">
  <p:tag name="RAINPROBLEM" val="ShortAnswer"/>
  <p:tag name="PROBLEMSCORE" val="0.5"/>
  <p:tag name="PROBLEMVOICEALLOWED" val="False"/>
</p:tagLst>
</file>

<file path=ppt/tags/tag16.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xml><?xml version="1.0" encoding="utf-8"?>
<p:tagLst xmlns:a="http://schemas.openxmlformats.org/drawingml/2006/main" xmlns:r="http://schemas.openxmlformats.org/officeDocument/2006/relationships" xmlns:p="http://schemas.openxmlformats.org/presentationml/2006/main">
  <p:tag name="TIMING" val="|9.7|1.7|1.4|9.7|3.6|3.9|2.3|11.2|4|9.1"/>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TIMING" val="|15.4|3.8|8.8|2.7|1.8|2|12.6|14.5|3.9|3.2|16.2"/>
</p:tagLst>
</file>

<file path=ppt/tags/tag25.xml><?xml version="1.0" encoding="utf-8"?>
<p:tagLst xmlns:a="http://schemas.openxmlformats.org/drawingml/2006/main" xmlns:r="http://schemas.openxmlformats.org/officeDocument/2006/relationships" xmlns:p="http://schemas.openxmlformats.org/presentationml/2006/main">
  <p:tag name="TIMING" val="|1|10.6|1.4"/>
</p:tagLst>
</file>

<file path=ppt/tags/tag3.xml><?xml version="1.0" encoding="utf-8"?>
<p:tagLst xmlns:a="http://schemas.openxmlformats.org/drawingml/2006/main" xmlns:r="http://schemas.openxmlformats.org/officeDocument/2006/relationships" xmlns:p="http://schemas.openxmlformats.org/presentationml/2006/main">
  <p:tag name="TIMING" val="|9.7|1.7|1.4|9.7|3.6|3.9|2.3|11.2|4|9.1"/>
</p:tagLst>
</file>

<file path=ppt/tags/tag4.xml><?xml version="1.0" encoding="utf-8"?>
<p:tagLst xmlns:a="http://schemas.openxmlformats.org/drawingml/2006/main" xmlns:r="http://schemas.openxmlformats.org/officeDocument/2006/relationships" xmlns:p="http://schemas.openxmlformats.org/presentationml/2006/main">
  <p:tag name="RAINPROBLEM" val="ShortAnswer"/>
  <p:tag name="PROBLEMSCORE" val="0.5"/>
  <p:tag name="PROBLEMVOICEALLOWED" val="False"/>
</p:tagLst>
</file>

<file path=ppt/tags/tag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彗星型模板">
  <a:themeElements>
    <a:clrScheme name="">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彗星型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2400" b="0"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2400" b="0"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defRPr>
        </a:defPPr>
      </a:lstStyle>
    </a:lnDef>
    <a:txDef>
      <a:spPr>
        <a:noFill/>
      </a:spPr>
      <a:bodyPr wrap="square" rtlCol="0">
        <a:spAutoFit/>
      </a:bodyPr>
      <a:lstStyle>
        <a:defPPr algn="l">
          <a:defRPr kumimoji="1" dirty="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14561</TotalTime>
  <Pages>0</Pages>
  <Words>1864</Words>
  <Characters>0</Characters>
  <Application>Microsoft Macintosh PowerPoint</Application>
  <DocSecurity>0</DocSecurity>
  <PresentationFormat>全屏显示(4:3)</PresentationFormat>
  <Lines>0</Lines>
  <Paragraphs>320</Paragraphs>
  <Slides>35</Slides>
  <Notes>29</Notes>
  <HiddenSlides>0</HiddenSlides>
  <MMClips>2</MMClips>
  <ScaleCrop>false</ScaleCrop>
  <HeadingPairs>
    <vt:vector size="8" baseType="variant">
      <vt:variant>
        <vt:lpstr>已用的字体</vt:lpstr>
      </vt:variant>
      <vt:variant>
        <vt:i4>16</vt:i4>
      </vt:variant>
      <vt:variant>
        <vt:lpstr>主题</vt:lpstr>
      </vt:variant>
      <vt:variant>
        <vt:i4>5</vt:i4>
      </vt:variant>
      <vt:variant>
        <vt:lpstr>嵌入 OLE 服务器</vt:lpstr>
      </vt:variant>
      <vt:variant>
        <vt:i4>2</vt:i4>
      </vt:variant>
      <vt:variant>
        <vt:lpstr>幻灯片标题</vt:lpstr>
      </vt:variant>
      <vt:variant>
        <vt:i4>35</vt:i4>
      </vt:variant>
    </vt:vector>
  </HeadingPairs>
  <TitlesOfParts>
    <vt:vector size="58" baseType="lpstr">
      <vt:lpstr>黑体</vt:lpstr>
      <vt:lpstr>华文楷体</vt:lpstr>
      <vt:lpstr>华文隶书</vt:lpstr>
      <vt:lpstr>华文细黑</vt:lpstr>
      <vt:lpstr>楷体_GB2312</vt:lpstr>
      <vt:lpstr>隶书</vt:lpstr>
      <vt:lpstr>宋体</vt:lpstr>
      <vt:lpstr>Microsoft Yahei</vt:lpstr>
      <vt:lpstr>DotumChe</vt:lpstr>
      <vt:lpstr>Arial</vt:lpstr>
      <vt:lpstr>Cambria Math</vt:lpstr>
      <vt:lpstr>Garamond</vt:lpstr>
      <vt:lpstr>Impact</vt:lpstr>
      <vt:lpstr>Tahoma</vt:lpstr>
      <vt:lpstr>Times New Roman</vt:lpstr>
      <vt:lpstr>Wingdings</vt:lpstr>
      <vt:lpstr>彗星型模板</vt:lpstr>
      <vt:lpstr>1_Edge</vt:lpstr>
      <vt:lpstr>2_Edge</vt:lpstr>
      <vt:lpstr>3_Edge</vt:lpstr>
      <vt:lpstr>4_Edge</vt:lpstr>
      <vt:lpstr>Equation</vt:lpstr>
      <vt:lpstr>公式</vt:lpstr>
      <vt:lpstr>清华大学计算机科学与技术系</vt:lpstr>
      <vt:lpstr>PowerPoint 演示文稿</vt:lpstr>
      <vt:lpstr>采样的概念</vt:lpstr>
      <vt:lpstr>时域采样</vt:lpstr>
      <vt:lpstr>幅度量化</vt:lpstr>
      <vt:lpstr>幅度量化</vt:lpstr>
      <vt:lpstr>采样的概念</vt:lpstr>
      <vt:lpstr>采样的概念</vt:lpstr>
      <vt:lpstr>采样与量化</vt:lpstr>
      <vt:lpstr>采样与量化</vt:lpstr>
      <vt:lpstr>采样与量化</vt:lpstr>
      <vt:lpstr>采样与量化</vt:lpstr>
      <vt:lpstr>PowerPoint 演示文稿</vt:lpstr>
      <vt:lpstr>采样与采样定理</vt:lpstr>
      <vt:lpstr>采样与采样定理</vt:lpstr>
      <vt:lpstr>采样与采样定理</vt:lpstr>
      <vt:lpstr>采样与采样定理</vt:lpstr>
      <vt:lpstr>PowerPoint 演示文稿</vt:lpstr>
      <vt:lpstr>采样与采样定理</vt:lpstr>
      <vt:lpstr>采样与采样定理</vt:lpstr>
      <vt:lpstr>PowerPoint 演示文稿</vt:lpstr>
      <vt:lpstr>PowerPoint 演示文稿</vt:lpstr>
      <vt:lpstr>PowerPoint 演示文稿</vt:lpstr>
      <vt:lpstr>PowerPoint 演示文稿</vt:lpstr>
      <vt:lpstr>PowerPoint 演示文稿</vt:lpstr>
      <vt:lpstr>PowerPoint 演示文稿</vt:lpstr>
      <vt:lpstr>采样与采样定理</vt:lpstr>
      <vt:lpstr>采样与采样定理</vt:lpstr>
      <vt:lpstr>采样与采样定理</vt:lpstr>
      <vt:lpstr>采样与采样定理</vt:lpstr>
      <vt:lpstr>抽样定理的方法论思考</vt:lpstr>
      <vt:lpstr>PowerPoint 演示文稿</vt:lpstr>
      <vt:lpstr>PowerPoint 演示文稿</vt:lpstr>
      <vt:lpstr>PowerPoint 演示文稿</vt:lpstr>
      <vt:lpstr>复习参考2：课堂练习3</vt:lpstr>
    </vt:vector>
  </TitlesOfParts>
  <Company>Speech Lab</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基本概念</dc:title>
  <dc:creator>Xu Mingxing</dc:creator>
  <cp:keywords>信号分类</cp:keywords>
  <cp:lastModifiedBy>Microsoft Office User</cp:lastModifiedBy>
  <cp:revision>3053</cp:revision>
  <cp:lastPrinted>2017-10-23T13:54:58Z</cp:lastPrinted>
  <dcterms:created xsi:type="dcterms:W3CDTF">2000-08-07T22:11:00Z</dcterms:created>
  <dcterms:modified xsi:type="dcterms:W3CDTF">2021-10-14T06:31:02Z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2052-9.1.0.4180</vt:lpwstr>
  </property>
</Properties>
</file>